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Lst>
  <p:notesMasterIdLst>
    <p:notesMasterId r:id="rId29"/>
  </p:notesMasterIdLst>
  <p:sldIdLst>
    <p:sldId id="257" r:id="rId6"/>
    <p:sldId id="282" r:id="rId7"/>
    <p:sldId id="305" r:id="rId8"/>
    <p:sldId id="327" r:id="rId9"/>
    <p:sldId id="328" r:id="rId10"/>
    <p:sldId id="329" r:id="rId11"/>
    <p:sldId id="283" r:id="rId12"/>
    <p:sldId id="301" r:id="rId13"/>
    <p:sldId id="293" r:id="rId14"/>
    <p:sldId id="294" r:id="rId15"/>
    <p:sldId id="296" r:id="rId16"/>
    <p:sldId id="297" r:id="rId17"/>
    <p:sldId id="304" r:id="rId18"/>
    <p:sldId id="258" r:id="rId19"/>
    <p:sldId id="259" r:id="rId20"/>
    <p:sldId id="325" r:id="rId21"/>
    <p:sldId id="326" r:id="rId22"/>
    <p:sldId id="300" r:id="rId23"/>
    <p:sldId id="289" r:id="rId24"/>
    <p:sldId id="302" r:id="rId25"/>
    <p:sldId id="290" r:id="rId26"/>
    <p:sldId id="291" r:id="rId27"/>
    <p:sldId id="266"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8B2E"/>
    <a:srgbClr val="DDA63A"/>
    <a:srgbClr val="DEA93E"/>
    <a:srgbClr val="E2B443"/>
  </p:clrMru>
  <p:extLst>
    <p:ext uri="{E76CE94A-603C-4142-B9EB-6D1370010A27}">
      <p14:discardImageEditData xmlns:p14="http://schemas.microsoft.com/office/powerpoint/2010/main" val="1"/>
    </p:ext>
    <p:ext uri="{D31A062A-798A-4329-ABDD-BBA856620510}">
      <p14:defaultImageDpi xmlns:p14="http://schemas.microsoft.com/office/powerpoint/2010/main" val="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831" autoAdjust="0"/>
    <p:restoredTop sz="95680" autoAdjust="0"/>
  </p:normalViewPr>
  <p:slideViewPr>
    <p:cSldViewPr snapToGrid="0">
      <p:cViewPr varScale="1">
        <p:scale>
          <a:sx n="95" d="100"/>
          <a:sy n="95" d="100"/>
        </p:scale>
        <p:origin x="1528" y="20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commentAuthors" Target="commentAuthors.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5589AD-6F94-094C-8645-80D71F24EA70}" type="datetimeFigureOut">
              <a:rPr lang="en-US" smtClean="0"/>
              <a:t>9/18/18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2CD464-7FA4-A84C-A3A9-A8697DDB2E68}" type="slidenum">
              <a:rPr lang="en-US" smtClean="0"/>
              <a:t>‹#›</a:t>
            </a:fld>
            <a:endParaRPr lang="en-US"/>
          </a:p>
        </p:txBody>
      </p:sp>
    </p:spTree>
    <p:extLst>
      <p:ext uri="{BB962C8B-B14F-4D97-AF65-F5344CB8AC3E}">
        <p14:creationId xmlns:p14="http://schemas.microsoft.com/office/powerpoint/2010/main" val="418412995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C6D6B3B-E705-B047-9B8A-83C91CBA9130}" type="slidenum">
              <a:rPr lang="en-US" smtClean="0"/>
              <a:pPr/>
              <a:t>1</a:t>
            </a:fld>
            <a:endParaRPr lang="en-US" dirty="0"/>
          </a:p>
        </p:txBody>
      </p:sp>
    </p:spTree>
    <p:extLst>
      <p:ext uri="{BB962C8B-B14F-4D97-AF65-F5344CB8AC3E}">
        <p14:creationId xmlns:p14="http://schemas.microsoft.com/office/powerpoint/2010/main" val="16989054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80EE0076-A2B6-457E-8F3E-7DAD46FA0778}" type="slidenum">
              <a:rPr lang="en-GB" smtClean="0"/>
              <a:pPr>
                <a:defRPr/>
              </a:pPr>
              <a:t>12</a:t>
            </a:fld>
            <a:endParaRPr lang="en-GB"/>
          </a:p>
        </p:txBody>
      </p:sp>
    </p:spTree>
    <p:extLst>
      <p:ext uri="{BB962C8B-B14F-4D97-AF65-F5344CB8AC3E}">
        <p14:creationId xmlns:p14="http://schemas.microsoft.com/office/powerpoint/2010/main" val="13529341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2CD464-7FA4-A84C-A3A9-A8697DDB2E68}" type="slidenum">
              <a:rPr lang="en-US" smtClean="0"/>
              <a:t>14</a:t>
            </a:fld>
            <a:endParaRPr lang="en-US"/>
          </a:p>
        </p:txBody>
      </p:sp>
    </p:spTree>
    <p:extLst>
      <p:ext uri="{BB962C8B-B14F-4D97-AF65-F5344CB8AC3E}">
        <p14:creationId xmlns:p14="http://schemas.microsoft.com/office/powerpoint/2010/main" val="22464581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2CD464-7FA4-A84C-A3A9-A8697DDB2E68}" type="slidenum">
              <a:rPr lang="en-US" smtClean="0"/>
              <a:t>15</a:t>
            </a:fld>
            <a:endParaRPr lang="en-US"/>
          </a:p>
        </p:txBody>
      </p:sp>
    </p:spTree>
    <p:extLst>
      <p:ext uri="{BB962C8B-B14F-4D97-AF65-F5344CB8AC3E}">
        <p14:creationId xmlns:p14="http://schemas.microsoft.com/office/powerpoint/2010/main" val="40361766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2CD464-7FA4-A84C-A3A9-A8697DDB2E68}" type="slidenum">
              <a:rPr lang="en-US" smtClean="0"/>
              <a:t>18</a:t>
            </a:fld>
            <a:endParaRPr lang="en-US"/>
          </a:p>
        </p:txBody>
      </p:sp>
    </p:spTree>
    <p:extLst>
      <p:ext uri="{BB962C8B-B14F-4D97-AF65-F5344CB8AC3E}">
        <p14:creationId xmlns:p14="http://schemas.microsoft.com/office/powerpoint/2010/main" val="14005122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1C6D6B3B-E705-B047-9B8A-83C91CBA9130}"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36113724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2CD464-7FA4-A84C-A3A9-A8697DDB2E68}" type="slidenum">
              <a:rPr lang="en-US" smtClean="0"/>
              <a:t>20</a:t>
            </a:fld>
            <a:endParaRPr lang="en-US"/>
          </a:p>
        </p:txBody>
      </p:sp>
    </p:spTree>
    <p:extLst>
      <p:ext uri="{BB962C8B-B14F-4D97-AF65-F5344CB8AC3E}">
        <p14:creationId xmlns:p14="http://schemas.microsoft.com/office/powerpoint/2010/main" val="22313240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More information</a:t>
            </a:r>
            <a:r>
              <a:rPr lang="en-GB" baseline="0" dirty="0"/>
              <a:t> on the SWA Collaborative Behaviours can be found here: http://</a:t>
            </a:r>
            <a:r>
              <a:rPr lang="en-GB" baseline="0" dirty="0" err="1"/>
              <a:t>sanitationandwaterforall.org</a:t>
            </a:r>
            <a:r>
              <a:rPr lang="en-GB" baseline="0" dirty="0"/>
              <a:t>/about/the-four-</a:t>
            </a:r>
            <a:r>
              <a:rPr lang="en-GB" baseline="0" dirty="0" err="1"/>
              <a:t>swa</a:t>
            </a:r>
            <a:r>
              <a:rPr lang="en-GB" baseline="0" dirty="0"/>
              <a:t>-collaborative-behaviours/ </a:t>
            </a:r>
            <a:endParaRPr lang="en-GB" dirty="0"/>
          </a:p>
        </p:txBody>
      </p:sp>
      <p:sp>
        <p:nvSpPr>
          <p:cNvPr id="4" name="Slide Number Placeholder 3"/>
          <p:cNvSpPr>
            <a:spLocks noGrp="1"/>
          </p:cNvSpPr>
          <p:nvPr>
            <p:ph type="sldNum" sz="quarter" idx="10"/>
          </p:nvPr>
        </p:nvSpPr>
        <p:spPr/>
        <p:txBody>
          <a:bodyPr/>
          <a:lstStyle/>
          <a:p>
            <a:fld id="{1C6D6B3B-E705-B047-9B8A-83C91CBA9130}"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36113724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More information on WASH BATs</a:t>
            </a:r>
            <a:r>
              <a:rPr lang="en-GB" baseline="0" dirty="0"/>
              <a:t> can be found here: http://</a:t>
            </a:r>
            <a:r>
              <a:rPr lang="en-GB" baseline="0" dirty="0" err="1"/>
              <a:t>washbat.org</a:t>
            </a:r>
            <a:endParaRPr lang="en-GB" baseline="0" dirty="0"/>
          </a:p>
          <a:p>
            <a:r>
              <a:rPr lang="en-GB" dirty="0" err="1"/>
              <a:t>Outil</a:t>
            </a:r>
            <a:r>
              <a:rPr lang="en-GB" dirty="0"/>
              <a:t> </a:t>
            </a:r>
            <a:r>
              <a:rPr lang="en-GB" dirty="0" err="1"/>
              <a:t>d’analyse</a:t>
            </a:r>
            <a:r>
              <a:rPr lang="en-GB" dirty="0"/>
              <a:t> des </a:t>
            </a:r>
            <a:r>
              <a:rPr lang="en-GB" dirty="0" err="1"/>
              <a:t>goulots</a:t>
            </a:r>
            <a:r>
              <a:rPr lang="en-GB" dirty="0"/>
              <a:t> </a:t>
            </a:r>
            <a:r>
              <a:rPr lang="en-GB" dirty="0" err="1"/>
              <a:t>d’étranglement</a:t>
            </a:r>
            <a:r>
              <a:rPr lang="en-GB" dirty="0"/>
              <a:t> </a:t>
            </a:r>
            <a:r>
              <a:rPr lang="en-GB" dirty="0" err="1"/>
              <a:t>dans</a:t>
            </a:r>
            <a:r>
              <a:rPr lang="en-GB" dirty="0"/>
              <a:t> le </a:t>
            </a:r>
            <a:r>
              <a:rPr lang="en-GB" dirty="0" err="1"/>
              <a:t>secteur</a:t>
            </a:r>
            <a:r>
              <a:rPr lang="en-GB" dirty="0"/>
              <a:t> WASH </a:t>
            </a:r>
          </a:p>
        </p:txBody>
      </p:sp>
      <p:sp>
        <p:nvSpPr>
          <p:cNvPr id="4" name="Slide Number Placeholder 3"/>
          <p:cNvSpPr>
            <a:spLocks noGrp="1"/>
          </p:cNvSpPr>
          <p:nvPr>
            <p:ph type="sldNum" sz="quarter" idx="10"/>
          </p:nvPr>
        </p:nvSpPr>
        <p:spPr/>
        <p:txBody>
          <a:bodyPr/>
          <a:lstStyle/>
          <a:p>
            <a:fld id="{1C6D6B3B-E705-B047-9B8A-83C91CBA9130}"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36113724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C6D6B3B-E705-B047-9B8A-83C91CBA9130}" type="slidenum">
              <a:rPr lang="en-US" smtClean="0"/>
              <a:pPr/>
              <a:t>23</a:t>
            </a:fld>
            <a:endParaRPr lang="en-US" dirty="0"/>
          </a:p>
        </p:txBody>
      </p:sp>
    </p:spTree>
    <p:extLst>
      <p:ext uri="{BB962C8B-B14F-4D97-AF65-F5344CB8AC3E}">
        <p14:creationId xmlns:p14="http://schemas.microsoft.com/office/powerpoint/2010/main" val="16989054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tabLst>
                <a:tab pos="1158875" algn="l"/>
              </a:tabLst>
            </a:pPr>
            <a:r>
              <a:rPr lang="en-US" dirty="0"/>
              <a:t>3.3 Water-borne diseases</a:t>
            </a:r>
          </a:p>
          <a:p>
            <a:pPr marL="171450" indent="-171450">
              <a:buFont typeface="Arial" panose="020B0604020202020204" pitchFamily="34" charset="0"/>
              <a:buChar char="•"/>
              <a:tabLst>
                <a:tab pos="1158875" algn="l"/>
              </a:tabLst>
            </a:pPr>
            <a:r>
              <a:rPr lang="en-US" sz="1100" dirty="0"/>
              <a:t>No WASH indicator</a:t>
            </a:r>
            <a:endParaRPr lang="en-US" dirty="0"/>
          </a:p>
          <a:p>
            <a:pPr marL="0" indent="0">
              <a:buNone/>
              <a:tabLst>
                <a:tab pos="1158875" algn="l"/>
              </a:tabLst>
            </a:pPr>
            <a:r>
              <a:rPr lang="en-US" dirty="0"/>
              <a:t>3.8 Universal health coverage</a:t>
            </a:r>
          </a:p>
          <a:p>
            <a:pPr marL="171450" indent="-171450">
              <a:buFont typeface="Arial" panose="020B0604020202020204" pitchFamily="34" charset="0"/>
              <a:buChar char="•"/>
              <a:tabLst>
                <a:tab pos="1158875" algn="l"/>
              </a:tabLst>
            </a:pPr>
            <a:r>
              <a:rPr lang="en-US" sz="1100" dirty="0"/>
              <a:t>WASH (domestic) as a tracer intervention</a:t>
            </a:r>
            <a:endParaRPr lang="en-US" dirty="0"/>
          </a:p>
          <a:p>
            <a:pPr marL="0" indent="0">
              <a:buNone/>
              <a:tabLst>
                <a:tab pos="1158875" algn="l"/>
              </a:tabLst>
            </a:pPr>
            <a:r>
              <a:rPr lang="en-US" dirty="0"/>
              <a:t>4.a Education facilities</a:t>
            </a:r>
          </a:p>
          <a:p>
            <a:pPr marL="171450" indent="-171450">
              <a:buFont typeface="Arial" panose="020B0604020202020204" pitchFamily="34" charset="0"/>
              <a:buChar char="•"/>
              <a:tabLst>
                <a:tab pos="1158875" algn="l"/>
              </a:tabLst>
            </a:pPr>
            <a:r>
              <a:rPr lang="en-US" sz="1100" dirty="0"/>
              <a:t>Basic drinking-water and sanitation facilities in schools</a:t>
            </a:r>
            <a:endParaRPr lang="en-US" dirty="0"/>
          </a:p>
          <a:p>
            <a:pPr marL="0" indent="0">
              <a:buNone/>
              <a:tabLst>
                <a:tab pos="1158875" algn="l"/>
              </a:tabLst>
            </a:pPr>
            <a:r>
              <a:rPr lang="en-US" dirty="0"/>
              <a:t>6.3 Wastewater treatment</a:t>
            </a:r>
          </a:p>
          <a:p>
            <a:pPr marL="0" indent="0">
              <a:buNone/>
              <a:tabLst>
                <a:tab pos="1158875" algn="l"/>
              </a:tabLst>
            </a:pPr>
            <a:r>
              <a:rPr lang="en-US" dirty="0"/>
              <a:t>10.3 Reduce inequalities of outcome</a:t>
            </a:r>
          </a:p>
          <a:p>
            <a:pPr marL="0" indent="0">
              <a:buNone/>
              <a:tabLst>
                <a:tab pos="1158875" algn="l"/>
              </a:tabLst>
            </a:pPr>
            <a:r>
              <a:rPr lang="en-US" dirty="0"/>
              <a:t>11.1 Access for all (urban) to basic services</a:t>
            </a:r>
          </a:p>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975F064-B5DD-EE40-BA71-4951D6A3B33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593054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tabLst>
                <a:tab pos="1158875" algn="l"/>
              </a:tabLst>
            </a:pPr>
            <a:r>
              <a:rPr lang="en-US" dirty="0"/>
              <a:t>3.3 Water-borne diseases</a:t>
            </a:r>
          </a:p>
          <a:p>
            <a:pPr marL="171450" indent="-171450">
              <a:buFont typeface="Arial" panose="020B0604020202020204" pitchFamily="34" charset="0"/>
              <a:buChar char="•"/>
              <a:tabLst>
                <a:tab pos="1158875" algn="l"/>
              </a:tabLst>
            </a:pPr>
            <a:r>
              <a:rPr lang="en-US" sz="1100" dirty="0"/>
              <a:t>No WASH indicator</a:t>
            </a:r>
            <a:endParaRPr lang="en-US" dirty="0"/>
          </a:p>
          <a:p>
            <a:pPr marL="0" indent="0">
              <a:buNone/>
              <a:tabLst>
                <a:tab pos="1158875" algn="l"/>
              </a:tabLst>
            </a:pPr>
            <a:r>
              <a:rPr lang="en-US" dirty="0"/>
              <a:t>3.8 Universal health coverage</a:t>
            </a:r>
          </a:p>
          <a:p>
            <a:pPr marL="171450" indent="-171450">
              <a:buFont typeface="Arial" panose="020B0604020202020204" pitchFamily="34" charset="0"/>
              <a:buChar char="•"/>
              <a:tabLst>
                <a:tab pos="1158875" algn="l"/>
              </a:tabLst>
            </a:pPr>
            <a:r>
              <a:rPr lang="en-US" sz="1100" dirty="0"/>
              <a:t>WASH (domestic) as a tracer intervention</a:t>
            </a:r>
            <a:endParaRPr lang="en-US" dirty="0"/>
          </a:p>
          <a:p>
            <a:pPr marL="0" indent="0">
              <a:buNone/>
              <a:tabLst>
                <a:tab pos="1158875" algn="l"/>
              </a:tabLst>
            </a:pPr>
            <a:r>
              <a:rPr lang="en-US" dirty="0"/>
              <a:t>4.a Education facilities</a:t>
            </a:r>
          </a:p>
          <a:p>
            <a:pPr marL="171450" indent="-171450">
              <a:buFont typeface="Arial" panose="020B0604020202020204" pitchFamily="34" charset="0"/>
              <a:buChar char="•"/>
              <a:tabLst>
                <a:tab pos="1158875" algn="l"/>
              </a:tabLst>
            </a:pPr>
            <a:r>
              <a:rPr lang="en-US" sz="1100" dirty="0"/>
              <a:t>Basic drinking-water and sanitation facilities in schools</a:t>
            </a:r>
            <a:endParaRPr lang="en-US" dirty="0"/>
          </a:p>
          <a:p>
            <a:pPr marL="0" indent="0">
              <a:buNone/>
              <a:tabLst>
                <a:tab pos="1158875" algn="l"/>
              </a:tabLst>
            </a:pPr>
            <a:r>
              <a:rPr lang="en-US" dirty="0"/>
              <a:t>6.3 Wastewater treatment</a:t>
            </a:r>
          </a:p>
          <a:p>
            <a:pPr marL="0" indent="0">
              <a:buNone/>
              <a:tabLst>
                <a:tab pos="1158875" algn="l"/>
              </a:tabLst>
            </a:pPr>
            <a:r>
              <a:rPr lang="en-US" dirty="0"/>
              <a:t>10.3 Reduce inequalities of outcome</a:t>
            </a:r>
          </a:p>
          <a:p>
            <a:pPr marL="0" indent="0">
              <a:buNone/>
              <a:tabLst>
                <a:tab pos="1158875" algn="l"/>
              </a:tabLst>
            </a:pPr>
            <a:r>
              <a:rPr lang="en-US" dirty="0"/>
              <a:t>11.1 Access for all (urban) to basic services</a:t>
            </a:r>
          </a:p>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975F064-B5DD-EE40-BA71-4951D6A3B33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010243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tabLst>
                <a:tab pos="1158875" algn="l"/>
              </a:tabLst>
            </a:pPr>
            <a:r>
              <a:rPr lang="en-US" dirty="0"/>
              <a:t>3.3 Water-borne diseases</a:t>
            </a:r>
          </a:p>
          <a:p>
            <a:pPr marL="171450" indent="-171450">
              <a:buFont typeface="Arial" panose="020B0604020202020204" pitchFamily="34" charset="0"/>
              <a:buChar char="•"/>
              <a:tabLst>
                <a:tab pos="1158875" algn="l"/>
              </a:tabLst>
            </a:pPr>
            <a:r>
              <a:rPr lang="en-US" sz="1100" dirty="0"/>
              <a:t>No WASH indicator</a:t>
            </a:r>
            <a:endParaRPr lang="en-US" dirty="0"/>
          </a:p>
          <a:p>
            <a:pPr marL="0" indent="0">
              <a:buNone/>
              <a:tabLst>
                <a:tab pos="1158875" algn="l"/>
              </a:tabLst>
            </a:pPr>
            <a:r>
              <a:rPr lang="en-US" dirty="0"/>
              <a:t>3.8 Universal health coverage</a:t>
            </a:r>
          </a:p>
          <a:p>
            <a:pPr marL="171450" indent="-171450">
              <a:buFont typeface="Arial" panose="020B0604020202020204" pitchFamily="34" charset="0"/>
              <a:buChar char="•"/>
              <a:tabLst>
                <a:tab pos="1158875" algn="l"/>
              </a:tabLst>
            </a:pPr>
            <a:r>
              <a:rPr lang="en-US" sz="1100" dirty="0"/>
              <a:t>WASH (domestic) as a tracer intervention</a:t>
            </a:r>
            <a:endParaRPr lang="en-US" dirty="0"/>
          </a:p>
          <a:p>
            <a:pPr marL="0" indent="0">
              <a:buNone/>
              <a:tabLst>
                <a:tab pos="1158875" algn="l"/>
              </a:tabLst>
            </a:pPr>
            <a:r>
              <a:rPr lang="en-US" dirty="0"/>
              <a:t>4.a Education facilities</a:t>
            </a:r>
          </a:p>
          <a:p>
            <a:pPr marL="171450" indent="-171450">
              <a:buFont typeface="Arial" panose="020B0604020202020204" pitchFamily="34" charset="0"/>
              <a:buChar char="•"/>
              <a:tabLst>
                <a:tab pos="1158875" algn="l"/>
              </a:tabLst>
            </a:pPr>
            <a:r>
              <a:rPr lang="en-US" sz="1100" dirty="0"/>
              <a:t>Basic drinking-water and sanitation facilities in schools</a:t>
            </a:r>
            <a:endParaRPr lang="en-US" dirty="0"/>
          </a:p>
          <a:p>
            <a:pPr marL="0" indent="0">
              <a:buNone/>
              <a:tabLst>
                <a:tab pos="1158875" algn="l"/>
              </a:tabLst>
            </a:pPr>
            <a:r>
              <a:rPr lang="en-US" dirty="0"/>
              <a:t>6.3 Wastewater treatment</a:t>
            </a:r>
          </a:p>
          <a:p>
            <a:pPr marL="0" indent="0">
              <a:buNone/>
              <a:tabLst>
                <a:tab pos="1158875" algn="l"/>
              </a:tabLst>
            </a:pPr>
            <a:r>
              <a:rPr lang="en-US" dirty="0"/>
              <a:t>10.3 Reduce inequalities of outcome</a:t>
            </a:r>
          </a:p>
          <a:p>
            <a:pPr marL="0" indent="0">
              <a:buNone/>
              <a:tabLst>
                <a:tab pos="1158875" algn="l"/>
              </a:tabLst>
            </a:pPr>
            <a:r>
              <a:rPr lang="en-US" dirty="0"/>
              <a:t>11.1 Access for all (urban) to basic services</a:t>
            </a:r>
          </a:p>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975F064-B5DD-EE40-BA71-4951D6A3B33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862337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noProof="0" dirty="0"/>
              <a:t>6.1 and 6.2. JMP</a:t>
            </a:r>
          </a:p>
          <a:p>
            <a:endParaRPr lang="en-US" baseline="0" noProof="0" dirty="0"/>
          </a:p>
          <a:p>
            <a:r>
              <a:rPr lang="en-US" baseline="0" noProof="0" dirty="0"/>
              <a:t>But there are twelve indicators proposed in all, and WHO is also involved in the monitoring of target 6.3, through the safely treated wastewater indicator regarding the treatment of domestic wastewater. (Other parts of this target track treatment of industrial waste, and surface water quality).</a:t>
            </a:r>
          </a:p>
          <a:p>
            <a:endParaRPr lang="fr-CH" baseline="0" dirty="0"/>
          </a:p>
          <a:p>
            <a:r>
              <a:rPr lang="fr-CH" baseline="0" dirty="0"/>
              <a:t>And GLAAS is a co-custodian (along with OECD and UNEP) for monitoring of the Means of Implementation indicators, 6.a and 6.b.</a:t>
            </a:r>
            <a:endParaRPr lang="en-GB" dirty="0"/>
          </a:p>
        </p:txBody>
      </p:sp>
      <p:sp>
        <p:nvSpPr>
          <p:cNvPr id="4" name="Slide Number Placeholder 3"/>
          <p:cNvSpPr>
            <a:spLocks noGrp="1"/>
          </p:cNvSpPr>
          <p:nvPr>
            <p:ph type="sldNum" sz="quarter" idx="10"/>
          </p:nvPr>
        </p:nvSpPr>
        <p:spPr/>
        <p:txBody>
          <a:bodyPr/>
          <a:lstStyle/>
          <a:p>
            <a:pPr>
              <a:defRPr/>
            </a:pPr>
            <a:fld id="{80EE0076-A2B6-457E-8F3E-7DAD46FA0778}" type="slidenum">
              <a:rPr lang="en-GB" smtClean="0">
                <a:solidFill>
                  <a:prstClr val="black"/>
                </a:solidFill>
              </a:rPr>
              <a:pPr>
                <a:defRPr/>
              </a:pPr>
              <a:t>7</a:t>
            </a:fld>
            <a:endParaRPr lang="en-GB">
              <a:solidFill>
                <a:prstClr val="black"/>
              </a:solidFill>
            </a:endParaRPr>
          </a:p>
        </p:txBody>
      </p:sp>
    </p:spTree>
    <p:extLst>
      <p:ext uri="{BB962C8B-B14F-4D97-AF65-F5344CB8AC3E}">
        <p14:creationId xmlns:p14="http://schemas.microsoft.com/office/powerpoint/2010/main" val="22315816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noProof="0" dirty="0"/>
              <a:t>Monitoring SDG Targets 6.1 and 6.2</a:t>
            </a:r>
            <a:br>
              <a:rPr lang="en-US" sz="1200" noProof="0" dirty="0"/>
            </a:br>
            <a:endParaRPr lang="en-US" noProof="0" dirty="0"/>
          </a:p>
          <a:p>
            <a:r>
              <a:rPr lang="en-US" noProof="0" dirty="0"/>
              <a:t>An important</a:t>
            </a:r>
            <a:r>
              <a:rPr lang="en-US" baseline="0" noProof="0" dirty="0"/>
              <a:t> message for monitoring the SDGs on WASH is that their should be some continuity with the MDG period, and that for all of the limitations, the improved water and sanitation metrics have proved to be very useful. JMP will continue to report on a basic level of service, which is very much like the improved classification of the MDG period, drawing mainly on data from household surveys. The use of household surveys allows a strong focus on inequalities, as the same surveys also collect information on wealth, educational level, and location. Recent JMP reports have increasingly highlighted inequalities between different groups, and in the SDG period this focus will only intensify.</a:t>
            </a:r>
          </a:p>
          <a:p>
            <a:endParaRPr lang="fr-CH" baseline="0" dirty="0"/>
          </a:p>
          <a:p>
            <a:endParaRPr lang="fr-CH" baseline="0" dirty="0"/>
          </a:p>
          <a:p>
            <a:r>
              <a:rPr lang="fr-CH" baseline="0" dirty="0"/>
              <a:t>But the MDG </a:t>
            </a:r>
            <a:r>
              <a:rPr lang="fr-CH" baseline="0" dirty="0" err="1"/>
              <a:t>indicators</a:t>
            </a:r>
            <a:r>
              <a:rPr lang="fr-CH" baseline="0" dirty="0"/>
              <a:t> </a:t>
            </a:r>
            <a:r>
              <a:rPr lang="fr-CH" baseline="0" dirty="0" err="1"/>
              <a:t>had</a:t>
            </a:r>
            <a:r>
              <a:rPr lang="fr-CH" baseline="0" dirty="0"/>
              <a:t> </a:t>
            </a:r>
            <a:r>
              <a:rPr lang="fr-CH" baseline="0" dirty="0" err="1"/>
              <a:t>some</a:t>
            </a:r>
            <a:r>
              <a:rPr lang="fr-CH" baseline="0" dirty="0"/>
              <a:t> key gaps, and </a:t>
            </a:r>
            <a:r>
              <a:rPr lang="fr-CH" baseline="0" dirty="0" err="1"/>
              <a:t>during</a:t>
            </a:r>
            <a:r>
              <a:rPr lang="fr-CH" baseline="0" dirty="0"/>
              <a:t> a </a:t>
            </a:r>
            <a:r>
              <a:rPr lang="fr-CH" baseline="0" dirty="0" err="1"/>
              <a:t>detailed</a:t>
            </a:r>
            <a:r>
              <a:rPr lang="fr-CH" baseline="0" dirty="0"/>
              <a:t> consultation </a:t>
            </a:r>
            <a:r>
              <a:rPr lang="fr-CH" baseline="0" dirty="0" err="1"/>
              <a:t>with</a:t>
            </a:r>
            <a:r>
              <a:rPr lang="fr-CH" baseline="0" dirty="0"/>
              <a:t> </a:t>
            </a:r>
            <a:r>
              <a:rPr lang="fr-CH" baseline="0" dirty="0" err="1"/>
              <a:t>many</a:t>
            </a:r>
            <a:r>
              <a:rPr lang="fr-CH" baseline="0" dirty="0"/>
              <a:t> experts, in WASH and in </a:t>
            </a:r>
            <a:r>
              <a:rPr lang="fr-CH" baseline="0" dirty="0" err="1"/>
              <a:t>human</a:t>
            </a:r>
            <a:r>
              <a:rPr lang="fr-CH" baseline="0" dirty="0"/>
              <a:t> </a:t>
            </a:r>
            <a:r>
              <a:rPr lang="fr-CH" baseline="0" dirty="0" err="1"/>
              <a:t>rights</a:t>
            </a:r>
            <a:r>
              <a:rPr lang="fr-CH" baseline="0" dirty="0"/>
              <a:t>, </a:t>
            </a:r>
            <a:r>
              <a:rPr lang="fr-CH" baseline="0" dirty="0" err="1"/>
              <a:t>from</a:t>
            </a:r>
            <a:r>
              <a:rPr lang="fr-CH" baseline="0" dirty="0"/>
              <a:t> </a:t>
            </a:r>
            <a:r>
              <a:rPr lang="fr-CH" baseline="0" dirty="0" err="1"/>
              <a:t>around</a:t>
            </a:r>
            <a:r>
              <a:rPr lang="fr-CH" baseline="0" dirty="0"/>
              <a:t> the world, </a:t>
            </a:r>
            <a:r>
              <a:rPr lang="fr-CH" baseline="0" dirty="0" err="1"/>
              <a:t>some</a:t>
            </a:r>
            <a:r>
              <a:rPr lang="fr-CH" baseline="0" dirty="0"/>
              <a:t> new areas </a:t>
            </a:r>
            <a:r>
              <a:rPr lang="fr-CH" baseline="0" dirty="0" err="1"/>
              <a:t>were</a:t>
            </a:r>
            <a:r>
              <a:rPr lang="fr-CH" baseline="0" dirty="0"/>
              <a:t> </a:t>
            </a:r>
            <a:r>
              <a:rPr lang="fr-CH" baseline="0" dirty="0" err="1"/>
              <a:t>identified</a:t>
            </a:r>
            <a:r>
              <a:rPr lang="fr-CH" baseline="0" dirty="0"/>
              <a:t> </a:t>
            </a:r>
            <a:r>
              <a:rPr lang="fr-CH" baseline="0" dirty="0" err="1"/>
              <a:t>that</a:t>
            </a:r>
            <a:r>
              <a:rPr lang="fr-CH" baseline="0" dirty="0"/>
              <a:t> </a:t>
            </a:r>
            <a:r>
              <a:rPr lang="fr-CH" baseline="0" dirty="0" err="1"/>
              <a:t>should</a:t>
            </a:r>
            <a:r>
              <a:rPr lang="fr-CH" baseline="0" dirty="0"/>
              <a:t> </a:t>
            </a:r>
            <a:r>
              <a:rPr lang="fr-CH" baseline="0" dirty="0" err="1"/>
              <a:t>be</a:t>
            </a:r>
            <a:r>
              <a:rPr lang="fr-CH" baseline="0" dirty="0"/>
              <a:t> </a:t>
            </a:r>
            <a:r>
              <a:rPr lang="fr-CH" baseline="0" dirty="0" err="1"/>
              <a:t>addressed</a:t>
            </a:r>
            <a:r>
              <a:rPr lang="fr-CH" baseline="0" dirty="0"/>
              <a:t> in the SDGs. </a:t>
            </a:r>
          </a:p>
          <a:p>
            <a:endParaRPr lang="fr-CH" baseline="0" dirty="0"/>
          </a:p>
          <a:p>
            <a:r>
              <a:rPr lang="fr-CH" baseline="0" dirty="0"/>
              <a:t>First, </a:t>
            </a:r>
            <a:r>
              <a:rPr lang="fr-CH" baseline="0" dirty="0" err="1"/>
              <a:t>there</a:t>
            </a:r>
            <a:r>
              <a:rPr lang="fr-CH" baseline="0" dirty="0"/>
              <a:t> </a:t>
            </a:r>
            <a:r>
              <a:rPr lang="fr-CH" baseline="0" dirty="0" err="1"/>
              <a:t>was</a:t>
            </a:r>
            <a:r>
              <a:rPr lang="fr-CH" baseline="0" dirty="0"/>
              <a:t> a recognition </a:t>
            </a:r>
            <a:r>
              <a:rPr lang="fr-CH" baseline="0" dirty="0" err="1"/>
              <a:t>that</a:t>
            </a:r>
            <a:r>
              <a:rPr lang="fr-CH" baseline="0" dirty="0"/>
              <a:t> the </a:t>
            </a:r>
            <a:r>
              <a:rPr lang="fr-CH" baseline="0" dirty="0" err="1"/>
              <a:t>improved</a:t>
            </a:r>
            <a:r>
              <a:rPr lang="fr-CH" baseline="0" dirty="0"/>
              <a:t> water and </a:t>
            </a:r>
            <a:r>
              <a:rPr lang="fr-CH" baseline="0" dirty="0" err="1"/>
              <a:t>sanitation</a:t>
            </a:r>
            <a:r>
              <a:rPr lang="fr-CH" baseline="0" dirty="0"/>
              <a:t> </a:t>
            </a:r>
            <a:r>
              <a:rPr lang="fr-CH" baseline="0" dirty="0" err="1"/>
              <a:t>indicators</a:t>
            </a:r>
            <a:r>
              <a:rPr lang="fr-CH" baseline="0" dirty="0"/>
              <a:t> </a:t>
            </a:r>
            <a:r>
              <a:rPr lang="fr-CH" baseline="0" dirty="0" err="1"/>
              <a:t>missed</a:t>
            </a:r>
            <a:r>
              <a:rPr lang="fr-CH" baseline="0" dirty="0"/>
              <a:t> out on important aspects of service </a:t>
            </a:r>
            <a:r>
              <a:rPr lang="fr-CH" baseline="0" dirty="0" err="1"/>
              <a:t>level</a:t>
            </a:r>
            <a:r>
              <a:rPr lang="fr-CH" baseline="0" dirty="0"/>
              <a:t>, </a:t>
            </a:r>
            <a:r>
              <a:rPr lang="fr-CH" baseline="0" dirty="0" err="1"/>
              <a:t>such</a:t>
            </a:r>
            <a:r>
              <a:rPr lang="fr-CH" baseline="0" dirty="0"/>
              <a:t> as water </a:t>
            </a:r>
            <a:r>
              <a:rPr lang="fr-CH" baseline="0" dirty="0" err="1"/>
              <a:t>quality</a:t>
            </a:r>
            <a:r>
              <a:rPr lang="fr-CH" baseline="0" dirty="0"/>
              <a:t>, or </a:t>
            </a:r>
            <a:r>
              <a:rPr lang="fr-CH" baseline="0" dirty="0" err="1"/>
              <a:t>wastewater</a:t>
            </a:r>
            <a:r>
              <a:rPr lang="fr-CH" baseline="0" dirty="0"/>
              <a:t> management. As a </a:t>
            </a:r>
            <a:r>
              <a:rPr lang="fr-CH" baseline="0" dirty="0" err="1"/>
              <a:t>result</a:t>
            </a:r>
            <a:r>
              <a:rPr lang="fr-CH" baseline="0" dirty="0"/>
              <a:t> of the consultation, the JMP </a:t>
            </a:r>
            <a:r>
              <a:rPr lang="fr-CH" baseline="0" dirty="0" err="1"/>
              <a:t>is</a:t>
            </a:r>
            <a:r>
              <a:rPr lang="fr-CH" baseline="0" dirty="0"/>
              <a:t> </a:t>
            </a:r>
            <a:r>
              <a:rPr lang="fr-CH" baseline="0" dirty="0" err="1"/>
              <a:t>proposing</a:t>
            </a:r>
            <a:r>
              <a:rPr lang="fr-CH" baseline="0" dirty="0"/>
              <a:t> to </a:t>
            </a:r>
            <a:r>
              <a:rPr lang="fr-CH" baseline="0" dirty="0" err="1"/>
              <a:t>add</a:t>
            </a:r>
            <a:r>
              <a:rPr lang="fr-CH" baseline="0" dirty="0"/>
              <a:t> to the </a:t>
            </a:r>
            <a:r>
              <a:rPr lang="fr-CH" baseline="0" dirty="0" err="1"/>
              <a:t>existing</a:t>
            </a:r>
            <a:r>
              <a:rPr lang="fr-CH" baseline="0" dirty="0"/>
              <a:t> water and </a:t>
            </a:r>
            <a:r>
              <a:rPr lang="fr-CH" baseline="0" dirty="0" err="1"/>
              <a:t>sanitation</a:t>
            </a:r>
            <a:r>
              <a:rPr lang="fr-CH" baseline="0" dirty="0"/>
              <a:t> </a:t>
            </a:r>
            <a:r>
              <a:rPr lang="fr-CH" baseline="0" dirty="0" err="1"/>
              <a:t>ladders</a:t>
            </a:r>
            <a:r>
              <a:rPr lang="fr-CH" baseline="0" dirty="0"/>
              <a:t>, </a:t>
            </a:r>
            <a:r>
              <a:rPr lang="fr-CH" baseline="0" dirty="0" err="1"/>
              <a:t>with</a:t>
            </a:r>
            <a:r>
              <a:rPr lang="fr-CH" baseline="0" dirty="0"/>
              <a:t> a </a:t>
            </a:r>
            <a:r>
              <a:rPr lang="fr-CH" baseline="0" dirty="0" err="1"/>
              <a:t>higher</a:t>
            </a:r>
            <a:r>
              <a:rPr lang="fr-CH" baseline="0" dirty="0"/>
              <a:t> </a:t>
            </a:r>
            <a:r>
              <a:rPr lang="fr-CH" baseline="0" dirty="0" err="1"/>
              <a:t>level</a:t>
            </a:r>
            <a:r>
              <a:rPr lang="fr-CH" baseline="0" dirty="0"/>
              <a:t> of service </a:t>
            </a:r>
            <a:r>
              <a:rPr lang="fr-CH" baseline="0" dirty="0" err="1"/>
              <a:t>that</a:t>
            </a:r>
            <a:r>
              <a:rPr lang="fr-CH" baseline="0" dirty="0"/>
              <a:t> </a:t>
            </a:r>
            <a:r>
              <a:rPr lang="fr-CH" baseline="0" dirty="0" err="1"/>
              <a:t>brings</a:t>
            </a:r>
            <a:r>
              <a:rPr lang="fr-CH" baseline="0" dirty="0"/>
              <a:t> in aspects of management.</a:t>
            </a:r>
          </a:p>
          <a:p>
            <a:endParaRPr lang="fr-CH" baseline="0" dirty="0"/>
          </a:p>
          <a:p>
            <a:r>
              <a:rPr lang="fr-CH" baseline="0" dirty="0"/>
              <a:t>Second, the </a:t>
            </a:r>
            <a:r>
              <a:rPr lang="fr-CH" baseline="0" dirty="0" err="1"/>
              <a:t>MDGs</a:t>
            </a:r>
            <a:r>
              <a:rPr lang="fr-CH" baseline="0" dirty="0"/>
              <a:t> </a:t>
            </a:r>
            <a:r>
              <a:rPr lang="fr-CH" baseline="0" dirty="0" err="1"/>
              <a:t>were</a:t>
            </a:r>
            <a:r>
              <a:rPr lang="fr-CH" baseline="0" dirty="0"/>
              <a:t> </a:t>
            </a:r>
            <a:r>
              <a:rPr lang="fr-CH" baseline="0" dirty="0" err="1"/>
              <a:t>silent</a:t>
            </a:r>
            <a:r>
              <a:rPr lang="fr-CH" baseline="0" dirty="0"/>
              <a:t> on </a:t>
            </a:r>
            <a:r>
              <a:rPr lang="fr-CH" baseline="0" dirty="0" err="1"/>
              <a:t>hygiene</a:t>
            </a:r>
            <a:r>
              <a:rPr lang="fr-CH" baseline="0" dirty="0"/>
              <a:t>, but </a:t>
            </a:r>
            <a:r>
              <a:rPr lang="fr-CH" baseline="0" dirty="0" err="1"/>
              <a:t>we</a:t>
            </a:r>
            <a:r>
              <a:rPr lang="fr-CH" baseline="0" dirty="0"/>
              <a:t> know </a:t>
            </a:r>
            <a:r>
              <a:rPr lang="fr-CH" baseline="0" dirty="0" err="1"/>
              <a:t>that</a:t>
            </a:r>
            <a:r>
              <a:rPr lang="fr-CH" baseline="0" dirty="0"/>
              <a:t> the </a:t>
            </a:r>
            <a:r>
              <a:rPr lang="fr-CH" baseline="0" dirty="0" err="1"/>
              <a:t>link</a:t>
            </a:r>
            <a:r>
              <a:rPr lang="fr-CH" baseline="0" dirty="0"/>
              <a:t> </a:t>
            </a:r>
            <a:r>
              <a:rPr lang="fr-CH" baseline="0" dirty="0" err="1"/>
              <a:t>between</a:t>
            </a:r>
            <a:r>
              <a:rPr lang="fr-CH" baseline="0" dirty="0"/>
              <a:t> </a:t>
            </a:r>
            <a:r>
              <a:rPr lang="fr-CH" baseline="0" dirty="0" err="1"/>
              <a:t>hygiene</a:t>
            </a:r>
            <a:r>
              <a:rPr lang="fr-CH" baseline="0" dirty="0"/>
              <a:t> and </a:t>
            </a:r>
            <a:r>
              <a:rPr lang="fr-CH" baseline="0" dirty="0" err="1"/>
              <a:t>health</a:t>
            </a:r>
            <a:r>
              <a:rPr lang="fr-CH" baseline="0" dirty="0"/>
              <a:t> </a:t>
            </a:r>
            <a:r>
              <a:rPr lang="fr-CH" baseline="0" dirty="0" err="1"/>
              <a:t>is</a:t>
            </a:r>
            <a:r>
              <a:rPr lang="fr-CH" baseline="0" dirty="0"/>
              <a:t> </a:t>
            </a:r>
            <a:r>
              <a:rPr lang="fr-CH" baseline="0" dirty="0" err="1"/>
              <a:t>critical</a:t>
            </a:r>
            <a:r>
              <a:rPr lang="fr-CH" baseline="0" dirty="0"/>
              <a:t> – handwashing </a:t>
            </a:r>
            <a:r>
              <a:rPr lang="fr-CH" baseline="0" dirty="0" err="1"/>
              <a:t>with</a:t>
            </a:r>
            <a:r>
              <a:rPr lang="fr-CH" baseline="0" dirty="0"/>
              <a:t> soap </a:t>
            </a:r>
            <a:r>
              <a:rPr lang="fr-CH" baseline="0" dirty="0" err="1"/>
              <a:t>is</a:t>
            </a:r>
            <a:r>
              <a:rPr lang="fr-CH" baseline="0" dirty="0"/>
              <a:t> one of the </a:t>
            </a:r>
            <a:r>
              <a:rPr lang="fr-CH" baseline="0" dirty="0" err="1"/>
              <a:t>most</a:t>
            </a:r>
            <a:r>
              <a:rPr lang="fr-CH" baseline="0" dirty="0"/>
              <a:t> </a:t>
            </a:r>
            <a:r>
              <a:rPr lang="fr-CH" baseline="0" dirty="0" err="1"/>
              <a:t>cost</a:t>
            </a:r>
            <a:r>
              <a:rPr lang="fr-CH" baseline="0" dirty="0"/>
              <a:t>-effective public </a:t>
            </a:r>
            <a:r>
              <a:rPr lang="fr-CH" baseline="0" dirty="0" err="1"/>
              <a:t>health</a:t>
            </a:r>
            <a:r>
              <a:rPr lang="fr-CH" baseline="0" dirty="0"/>
              <a:t> interventions </a:t>
            </a:r>
            <a:r>
              <a:rPr lang="fr-CH" baseline="0" dirty="0" err="1"/>
              <a:t>that</a:t>
            </a:r>
            <a:r>
              <a:rPr lang="fr-CH" baseline="0" dirty="0"/>
              <a:t> </a:t>
            </a:r>
            <a:r>
              <a:rPr lang="fr-CH" baseline="0" dirty="0" err="1"/>
              <a:t>exists</a:t>
            </a:r>
            <a:r>
              <a:rPr lang="fr-CH" baseline="0" dirty="0"/>
              <a:t>. </a:t>
            </a:r>
            <a:r>
              <a:rPr lang="fr-CH" baseline="0" dirty="0" err="1"/>
              <a:t>Finally</a:t>
            </a:r>
            <a:r>
              <a:rPr lang="fr-CH" baseline="0" dirty="0"/>
              <a:t>, </a:t>
            </a:r>
            <a:r>
              <a:rPr lang="fr-CH" baseline="0" dirty="0" err="1"/>
              <a:t>it</a:t>
            </a:r>
            <a:r>
              <a:rPr lang="fr-CH" baseline="0" dirty="0"/>
              <a:t> </a:t>
            </a:r>
            <a:r>
              <a:rPr lang="fr-CH" baseline="0" dirty="0" err="1"/>
              <a:t>was</a:t>
            </a:r>
            <a:r>
              <a:rPr lang="fr-CH" baseline="0" dirty="0"/>
              <a:t> recognized </a:t>
            </a:r>
            <a:r>
              <a:rPr lang="fr-CH" baseline="0" dirty="0" err="1"/>
              <a:t>that</a:t>
            </a:r>
            <a:r>
              <a:rPr lang="fr-CH" baseline="0" dirty="0"/>
              <a:t> </a:t>
            </a:r>
            <a:r>
              <a:rPr lang="fr-CH" baseline="0" dirty="0" err="1"/>
              <a:t>there</a:t>
            </a:r>
            <a:r>
              <a:rPr lang="fr-CH" baseline="0" dirty="0"/>
              <a:t> </a:t>
            </a:r>
            <a:r>
              <a:rPr lang="fr-CH" baseline="0" dirty="0" err="1"/>
              <a:t>was</a:t>
            </a:r>
            <a:r>
              <a:rPr lang="fr-CH" baseline="0" dirty="0"/>
              <a:t> a </a:t>
            </a:r>
            <a:r>
              <a:rPr lang="fr-CH" baseline="0" dirty="0" err="1"/>
              <a:t>need</a:t>
            </a:r>
            <a:r>
              <a:rPr lang="fr-CH" baseline="0" dirty="0"/>
              <a:t> to move </a:t>
            </a:r>
            <a:r>
              <a:rPr lang="fr-CH" baseline="0" dirty="0" err="1"/>
              <a:t>beyond</a:t>
            </a:r>
            <a:r>
              <a:rPr lang="fr-CH" baseline="0" dirty="0"/>
              <a:t> the </a:t>
            </a:r>
            <a:r>
              <a:rPr lang="fr-CH" baseline="0" dirty="0" err="1"/>
              <a:t>household</a:t>
            </a:r>
            <a:r>
              <a:rPr lang="fr-CH" baseline="0" dirty="0"/>
              <a:t>, and </a:t>
            </a:r>
            <a:r>
              <a:rPr lang="fr-CH" baseline="0" dirty="0" err="1"/>
              <a:t>consider</a:t>
            </a:r>
            <a:r>
              <a:rPr lang="fr-CH" baseline="0" dirty="0"/>
              <a:t> WASH in </a:t>
            </a:r>
            <a:r>
              <a:rPr lang="fr-CH" baseline="0" dirty="0" err="1"/>
              <a:t>other</a:t>
            </a:r>
            <a:r>
              <a:rPr lang="fr-CH" baseline="0" dirty="0"/>
              <a:t> locations, and </a:t>
            </a:r>
            <a:r>
              <a:rPr lang="fr-CH" baseline="0" dirty="0" err="1"/>
              <a:t>schools</a:t>
            </a:r>
            <a:r>
              <a:rPr lang="fr-CH" baseline="0" dirty="0"/>
              <a:t> and </a:t>
            </a:r>
            <a:r>
              <a:rPr lang="fr-CH" baseline="0" dirty="0" err="1"/>
              <a:t>health</a:t>
            </a:r>
            <a:r>
              <a:rPr lang="fr-CH" baseline="0" dirty="0"/>
              <a:t> care </a:t>
            </a:r>
            <a:r>
              <a:rPr lang="fr-CH" baseline="0" dirty="0" err="1"/>
              <a:t>facilities</a:t>
            </a:r>
            <a:r>
              <a:rPr lang="fr-CH" baseline="0" dirty="0"/>
              <a:t> </a:t>
            </a:r>
            <a:r>
              <a:rPr lang="fr-CH" baseline="0" dirty="0" err="1"/>
              <a:t>were</a:t>
            </a:r>
            <a:r>
              <a:rPr lang="fr-CH" baseline="0" dirty="0"/>
              <a:t> </a:t>
            </a:r>
            <a:r>
              <a:rPr lang="fr-CH" baseline="0" dirty="0" err="1"/>
              <a:t>identified</a:t>
            </a:r>
            <a:r>
              <a:rPr lang="fr-CH" baseline="0" dirty="0"/>
              <a:t> as key areas </a:t>
            </a:r>
            <a:r>
              <a:rPr lang="fr-CH" baseline="0" dirty="0" err="1"/>
              <a:t>where</a:t>
            </a:r>
            <a:r>
              <a:rPr lang="fr-CH" baseline="0" dirty="0"/>
              <a:t> people are </a:t>
            </a:r>
            <a:r>
              <a:rPr lang="fr-CH" baseline="0" dirty="0" err="1"/>
              <a:t>particularly</a:t>
            </a:r>
            <a:r>
              <a:rPr lang="fr-CH" baseline="0" dirty="0"/>
              <a:t> </a:t>
            </a:r>
            <a:r>
              <a:rPr lang="fr-CH" baseline="0" dirty="0" err="1"/>
              <a:t>vulnerable</a:t>
            </a:r>
            <a:r>
              <a:rPr lang="fr-CH" baseline="0" dirty="0"/>
              <a:t>, and </a:t>
            </a:r>
            <a:r>
              <a:rPr lang="fr-CH" baseline="0" dirty="0" err="1"/>
              <a:t>where</a:t>
            </a:r>
            <a:r>
              <a:rPr lang="fr-CH" baseline="0" dirty="0"/>
              <a:t> </a:t>
            </a:r>
            <a:r>
              <a:rPr lang="fr-CH" baseline="0" dirty="0" err="1"/>
              <a:t>there</a:t>
            </a:r>
            <a:r>
              <a:rPr lang="fr-CH" baseline="0" dirty="0"/>
              <a:t> </a:t>
            </a:r>
            <a:r>
              <a:rPr lang="fr-CH" baseline="0" dirty="0" err="1"/>
              <a:t>was</a:t>
            </a:r>
            <a:r>
              <a:rPr lang="fr-CH" baseline="0" dirty="0"/>
              <a:t> </a:t>
            </a:r>
            <a:r>
              <a:rPr lang="fr-CH" baseline="0" dirty="0" err="1"/>
              <a:t>already</a:t>
            </a:r>
            <a:r>
              <a:rPr lang="fr-CH" baseline="0" dirty="0"/>
              <a:t> </a:t>
            </a:r>
            <a:r>
              <a:rPr lang="fr-CH" baseline="0" dirty="0" err="1"/>
              <a:t>strong</a:t>
            </a:r>
            <a:r>
              <a:rPr lang="fr-CH" baseline="0" dirty="0"/>
              <a:t> </a:t>
            </a:r>
            <a:r>
              <a:rPr lang="fr-CH" baseline="0" dirty="0" err="1"/>
              <a:t>interest</a:t>
            </a:r>
            <a:r>
              <a:rPr lang="fr-CH" baseline="0" dirty="0"/>
              <a:t> in </a:t>
            </a:r>
            <a:r>
              <a:rPr lang="fr-CH" baseline="0" dirty="0" err="1"/>
              <a:t>ensuring</a:t>
            </a:r>
            <a:r>
              <a:rPr lang="fr-CH" baseline="0" dirty="0"/>
              <a:t> </a:t>
            </a:r>
            <a:r>
              <a:rPr lang="fr-CH" baseline="0" dirty="0" err="1"/>
              <a:t>safe</a:t>
            </a:r>
            <a:r>
              <a:rPr lang="fr-CH" baseline="0" dirty="0"/>
              <a:t> WASH services.</a:t>
            </a:r>
          </a:p>
          <a:p>
            <a:endParaRPr lang="fr-CH" baseline="0" dirty="0"/>
          </a:p>
          <a:p>
            <a:r>
              <a:rPr lang="en-US" dirty="0"/>
              <a:t>So these are what the new SDG ladders look like.</a:t>
            </a:r>
          </a:p>
          <a:p>
            <a:endParaRPr lang="en-US" dirty="0"/>
          </a:p>
          <a:p>
            <a:r>
              <a:rPr lang="en-US" dirty="0"/>
              <a:t>First,</a:t>
            </a:r>
            <a:r>
              <a:rPr lang="en-US" baseline="0" dirty="0"/>
              <a:t> water and sanitation ladders that are much like the MDG ladders, but with a new higher level, called safely managed. Then a new ladder for handwashing, and new ladders for water, sanitation, and hygiene – including menstrual hygiene – in institutional settings, with the focus at least initially on schools and health facilities.</a:t>
            </a:r>
            <a:endParaRPr lang="en-US" dirty="0"/>
          </a:p>
          <a:p>
            <a:endParaRPr lang="fr-CH" baseline="0" dirty="0"/>
          </a:p>
          <a:p>
            <a:endParaRPr lang="en-GB" dirty="0"/>
          </a:p>
        </p:txBody>
      </p:sp>
      <p:sp>
        <p:nvSpPr>
          <p:cNvPr id="4" name="Slide Number Placeholder 3"/>
          <p:cNvSpPr>
            <a:spLocks noGrp="1"/>
          </p:cNvSpPr>
          <p:nvPr>
            <p:ph type="sldNum" sz="quarter" idx="10"/>
          </p:nvPr>
        </p:nvSpPr>
        <p:spPr/>
        <p:txBody>
          <a:bodyPr/>
          <a:lstStyle/>
          <a:p>
            <a:pPr>
              <a:defRPr/>
            </a:pPr>
            <a:fld id="{80EE0076-A2B6-457E-8F3E-7DAD46FA0778}" type="slidenum">
              <a:rPr lang="en-GB" smtClean="0">
                <a:solidFill>
                  <a:prstClr val="black"/>
                </a:solidFill>
              </a:rPr>
              <a:pPr>
                <a:defRPr/>
              </a:pPr>
              <a:t>8</a:t>
            </a:fld>
            <a:endParaRPr lang="en-GB">
              <a:solidFill>
                <a:prstClr val="black"/>
              </a:solidFill>
            </a:endParaRPr>
          </a:p>
        </p:txBody>
      </p:sp>
    </p:spTree>
    <p:extLst>
      <p:ext uri="{BB962C8B-B14F-4D97-AF65-F5344CB8AC3E}">
        <p14:creationId xmlns:p14="http://schemas.microsoft.com/office/powerpoint/2010/main" val="5212705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80EE0076-A2B6-457E-8F3E-7DAD46FA0778}" type="slidenum">
              <a:rPr lang="en-GB" smtClean="0"/>
              <a:pPr>
                <a:defRPr/>
              </a:pPr>
              <a:t>9</a:t>
            </a:fld>
            <a:endParaRPr lang="en-GB"/>
          </a:p>
        </p:txBody>
      </p:sp>
    </p:spTree>
    <p:extLst>
      <p:ext uri="{BB962C8B-B14F-4D97-AF65-F5344CB8AC3E}">
        <p14:creationId xmlns:p14="http://schemas.microsoft.com/office/powerpoint/2010/main" val="35700211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80EE0076-A2B6-457E-8F3E-7DAD46FA0778}" type="slidenum">
              <a:rPr lang="en-GB" smtClean="0"/>
              <a:pPr>
                <a:defRPr/>
              </a:pPr>
              <a:t>10</a:t>
            </a:fld>
            <a:endParaRPr lang="en-GB"/>
          </a:p>
        </p:txBody>
      </p:sp>
    </p:spTree>
    <p:extLst>
      <p:ext uri="{BB962C8B-B14F-4D97-AF65-F5344CB8AC3E}">
        <p14:creationId xmlns:p14="http://schemas.microsoft.com/office/powerpoint/2010/main" val="17007190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EAD1E1D-F3C6-4739-82E9-8FE215B81994}" type="slidenum">
              <a:rPr lang="en-GB" smtClean="0"/>
              <a:t>11</a:t>
            </a:fld>
            <a:endParaRPr lang="en-GB"/>
          </a:p>
        </p:txBody>
      </p:sp>
    </p:spTree>
    <p:extLst>
      <p:ext uri="{BB962C8B-B14F-4D97-AF65-F5344CB8AC3E}">
        <p14:creationId xmlns:p14="http://schemas.microsoft.com/office/powerpoint/2010/main" val="2312118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205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1"/>
            <a:ext cx="9143999" cy="68687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971600" y="2924944"/>
            <a:ext cx="7342584" cy="792088"/>
          </a:xfrm>
        </p:spPr>
        <p:txBody>
          <a:bodyPr>
            <a:normAutofit/>
          </a:bodyPr>
          <a:lstStyle>
            <a:lvl1pPr algn="l">
              <a:defRPr lang="en-GB" sz="3600" b="1" kern="1200" dirty="0">
                <a:solidFill>
                  <a:schemeClr val="accent5">
                    <a:lumMod val="60000"/>
                    <a:lumOff val="40000"/>
                  </a:schemeClr>
                </a:solidFill>
                <a:latin typeface="+mj-lt"/>
                <a:ea typeface="+mj-ea"/>
                <a:cs typeface="+mj-cs"/>
              </a:defRPr>
            </a:lvl1pPr>
          </a:lstStyle>
          <a:p>
            <a:r>
              <a:rPr lang="en-US" dirty="0"/>
              <a:t>Click to edit Master title style</a:t>
            </a:r>
            <a:endParaRPr lang="en-GB" dirty="0"/>
          </a:p>
        </p:txBody>
      </p:sp>
      <p:sp>
        <p:nvSpPr>
          <p:cNvPr id="3" name="Subtitle 2"/>
          <p:cNvSpPr>
            <a:spLocks noGrp="1"/>
          </p:cNvSpPr>
          <p:nvPr>
            <p:ph type="subTitle" idx="1"/>
          </p:nvPr>
        </p:nvSpPr>
        <p:spPr>
          <a:xfrm>
            <a:off x="971600" y="3717032"/>
            <a:ext cx="6400800" cy="1752600"/>
          </a:xfrm>
        </p:spPr>
        <p:txBody>
          <a:bodyPr>
            <a:normAutofit/>
          </a:bodyPr>
          <a:lstStyle>
            <a:lvl1pPr marL="0" indent="0" algn="l">
              <a:buNone/>
              <a:defRPr sz="2400" b="1" i="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Tree>
    <p:extLst>
      <p:ext uri="{BB962C8B-B14F-4D97-AF65-F5344CB8AC3E}">
        <p14:creationId xmlns:p14="http://schemas.microsoft.com/office/powerpoint/2010/main" val="27584301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970419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38661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38660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317965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205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1"/>
            <a:ext cx="9143999" cy="68687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971600" y="2924944"/>
            <a:ext cx="7342584" cy="792088"/>
          </a:xfrm>
        </p:spPr>
        <p:txBody>
          <a:bodyPr>
            <a:normAutofit/>
          </a:bodyPr>
          <a:lstStyle>
            <a:lvl1pPr algn="l">
              <a:defRPr lang="en-GB" sz="3600" b="1" kern="1200" dirty="0">
                <a:solidFill>
                  <a:schemeClr val="accent5">
                    <a:lumMod val="60000"/>
                    <a:lumOff val="40000"/>
                  </a:schemeClr>
                </a:solidFill>
                <a:latin typeface="+mj-lt"/>
                <a:ea typeface="+mj-ea"/>
                <a:cs typeface="+mj-cs"/>
              </a:defRPr>
            </a:lvl1pPr>
          </a:lstStyle>
          <a:p>
            <a:r>
              <a:rPr lang="en-US" dirty="0"/>
              <a:t>Click to edit Master title style</a:t>
            </a:r>
            <a:endParaRPr lang="en-GB" dirty="0"/>
          </a:p>
        </p:txBody>
      </p:sp>
      <p:sp>
        <p:nvSpPr>
          <p:cNvPr id="3" name="Subtitle 2"/>
          <p:cNvSpPr>
            <a:spLocks noGrp="1"/>
          </p:cNvSpPr>
          <p:nvPr>
            <p:ph type="subTitle" idx="1"/>
          </p:nvPr>
        </p:nvSpPr>
        <p:spPr>
          <a:xfrm>
            <a:off x="971600" y="3717032"/>
            <a:ext cx="6400800" cy="1752600"/>
          </a:xfrm>
        </p:spPr>
        <p:txBody>
          <a:bodyPr>
            <a:normAutofit/>
          </a:bodyPr>
          <a:lstStyle>
            <a:lvl1pPr marL="0" indent="0" algn="l">
              <a:buNone/>
              <a:defRPr sz="2400" b="1" i="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Tree>
    <p:extLst>
      <p:ext uri="{BB962C8B-B14F-4D97-AF65-F5344CB8AC3E}">
        <p14:creationId xmlns:p14="http://schemas.microsoft.com/office/powerpoint/2010/main" val="28909282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327266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1518781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412776"/>
            <a:ext cx="4038600" cy="41330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412776"/>
            <a:ext cx="4038600" cy="41330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011282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340768"/>
            <a:ext cx="4040188" cy="59595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052538"/>
            <a:ext cx="4040188" cy="368071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340768"/>
            <a:ext cx="4041775" cy="59595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052538"/>
            <a:ext cx="4041775" cy="368071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809418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7709016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77581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83567"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636714" y="273051"/>
            <a:ext cx="5111750" cy="538819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83567" y="1435101"/>
            <a:ext cx="3008313" cy="422614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0341917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1475754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581128"/>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322312"/>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157192"/>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5893191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40741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38661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38660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1418715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824814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412776"/>
            <a:ext cx="4038600" cy="41330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412776"/>
            <a:ext cx="4038600" cy="41330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992355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340768"/>
            <a:ext cx="4040188" cy="59595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052538"/>
            <a:ext cx="4040188" cy="368071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340768"/>
            <a:ext cx="4041775" cy="59595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052538"/>
            <a:ext cx="4041775" cy="368071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39868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5275717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28263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83567"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636714" y="273051"/>
            <a:ext cx="5111750" cy="538819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83567" y="1435101"/>
            <a:ext cx="3008313" cy="422614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8524935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581128"/>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322312"/>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157192"/>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5697454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994122"/>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57200" y="1412776"/>
            <a:ext cx="8229600" cy="413305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026" name="Picture 2"/>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1" y="5764522"/>
            <a:ext cx="9144001" cy="10934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934950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lang="en-GB" sz="3600" b="1" kern="1200" dirty="0">
          <a:solidFill>
            <a:srgbClr val="0F366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994122"/>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57200" y="1412776"/>
            <a:ext cx="8229600" cy="413305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026" name="Picture 2"/>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1" y="5764522"/>
            <a:ext cx="9144001" cy="10934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6154806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lang="en-GB" sz="3600" b="1" kern="1200" dirty="0">
          <a:solidFill>
            <a:srgbClr val="0F366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18" Type="http://schemas.openxmlformats.org/officeDocument/2006/relationships/image" Target="../media/image21.png"/><Relationship Id="rId3" Type="http://schemas.openxmlformats.org/officeDocument/2006/relationships/image" Target="../media/image5.png"/><Relationship Id="rId7" Type="http://schemas.openxmlformats.org/officeDocument/2006/relationships/image" Target="../media/image10.png"/><Relationship Id="rId12" Type="http://schemas.openxmlformats.org/officeDocument/2006/relationships/image" Target="../media/image15.png"/><Relationship Id="rId17" Type="http://schemas.openxmlformats.org/officeDocument/2006/relationships/image" Target="../media/image20.png"/><Relationship Id="rId2" Type="http://schemas.openxmlformats.org/officeDocument/2006/relationships/notesSlide" Target="../notesSlides/notesSlide3.xml"/><Relationship Id="rId16" Type="http://schemas.openxmlformats.org/officeDocument/2006/relationships/image" Target="../media/image19.png"/><Relationship Id="rId1" Type="http://schemas.openxmlformats.org/officeDocument/2006/relationships/slideLayout" Target="../slideLayouts/slideLayout13.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18" Type="http://schemas.openxmlformats.org/officeDocument/2006/relationships/image" Target="../media/image21.png"/><Relationship Id="rId3" Type="http://schemas.openxmlformats.org/officeDocument/2006/relationships/image" Target="../media/image5.png"/><Relationship Id="rId7" Type="http://schemas.openxmlformats.org/officeDocument/2006/relationships/image" Target="../media/image10.png"/><Relationship Id="rId12" Type="http://schemas.openxmlformats.org/officeDocument/2006/relationships/image" Target="../media/image15.png"/><Relationship Id="rId17" Type="http://schemas.openxmlformats.org/officeDocument/2006/relationships/image" Target="../media/image20.png"/><Relationship Id="rId2" Type="http://schemas.openxmlformats.org/officeDocument/2006/relationships/notesSlide" Target="../notesSlides/notesSlide4.xml"/><Relationship Id="rId16" Type="http://schemas.openxmlformats.org/officeDocument/2006/relationships/image" Target="../media/image19.png"/><Relationship Id="rId1" Type="http://schemas.openxmlformats.org/officeDocument/2006/relationships/slideLayout" Target="../slideLayouts/slideLayout13.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6401" y="2211941"/>
            <a:ext cx="6947603" cy="2233237"/>
          </a:xfrm>
        </p:spPr>
        <p:txBody>
          <a:bodyPr wrap="square">
            <a:normAutofit/>
          </a:bodyPr>
          <a:lstStyle/>
          <a:p>
            <a:pPr>
              <a:spcAft>
                <a:spcPts val="1200"/>
              </a:spcAft>
            </a:pPr>
            <a:r>
              <a:rPr lang="en-US" dirty="0"/>
              <a:t>Comment GLAAS et </a:t>
            </a:r>
            <a:r>
              <a:rPr lang="en-US" dirty="0" err="1"/>
              <a:t>TrackFin</a:t>
            </a:r>
            <a:r>
              <a:rPr lang="en-US" dirty="0"/>
              <a:t> </a:t>
            </a:r>
            <a:r>
              <a:rPr lang="en-US" dirty="0" err="1"/>
              <a:t>s’inscrivent</a:t>
            </a:r>
            <a:r>
              <a:rPr lang="en-US" dirty="0"/>
              <a:t> </a:t>
            </a:r>
            <a:r>
              <a:rPr lang="en-US" dirty="0" err="1"/>
              <a:t>dans</a:t>
            </a:r>
            <a:r>
              <a:rPr lang="en-US" dirty="0"/>
              <a:t> les ODD et les </a:t>
            </a:r>
            <a:r>
              <a:rPr lang="en-US" dirty="0" err="1"/>
              <a:t>autres</a:t>
            </a:r>
            <a:r>
              <a:rPr lang="en-US" dirty="0"/>
              <a:t> initiatives de </a:t>
            </a:r>
            <a:r>
              <a:rPr lang="en-US" dirty="0" err="1"/>
              <a:t>suivi</a:t>
            </a:r>
            <a:endParaRPr lang="en-US" dirty="0"/>
          </a:p>
        </p:txBody>
      </p:sp>
      <p:sp>
        <p:nvSpPr>
          <p:cNvPr id="3" name="AutoShape 2" descr="WHO/UNICEF Joint Monitoring Programme (JMP) for Water Supply and Sanitati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4" name="Title 1"/>
          <p:cNvSpPr txBox="1">
            <a:spLocks/>
          </p:cNvSpPr>
          <p:nvPr/>
        </p:nvSpPr>
        <p:spPr>
          <a:xfrm>
            <a:off x="944829" y="4543835"/>
            <a:ext cx="5779946" cy="273591"/>
          </a:xfrm>
          <a:prstGeom prst="rect">
            <a:avLst/>
          </a:prstGeom>
        </p:spPr>
        <p:txBody>
          <a:bodyPr vert="horz" lIns="91440" tIns="45720" rIns="91440" bIns="45720" rtlCol="0" anchor="ctr">
            <a:no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US" sz="2400" b="1" i="1" dirty="0">
                <a:solidFill>
                  <a:srgbClr val="FFFFFF"/>
                </a:solidFill>
                <a:latin typeface="+mj-lt"/>
                <a:ea typeface="+mj-ea"/>
                <a:cs typeface="+mj-cs"/>
              </a:rPr>
              <a:t>Module 3</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400" b="1" i="1" u="none" strike="noStrike" kern="1200" cap="none" spc="0" normalizeH="0" baseline="0" noProof="0" dirty="0">
                <a:ln>
                  <a:noFill/>
                </a:ln>
                <a:solidFill>
                  <a:srgbClr val="FFFFFF"/>
                </a:solidFill>
                <a:effectLst/>
                <a:uLnTx/>
                <a:uFillTx/>
                <a:latin typeface="+mj-lt"/>
                <a:ea typeface="+mj-ea"/>
                <a:cs typeface="+mj-cs"/>
              </a:rPr>
              <a:t>Cycle GLAAS </a:t>
            </a:r>
            <a:r>
              <a:rPr kumimoji="0" lang="en-US" sz="2400" b="1" i="1" u="none" strike="noStrike" kern="1200" cap="none" spc="0" normalizeH="0" baseline="0" noProof="0">
                <a:ln>
                  <a:noFill/>
                </a:ln>
                <a:solidFill>
                  <a:srgbClr val="FFFFFF"/>
                </a:solidFill>
                <a:effectLst/>
                <a:uLnTx/>
                <a:uFillTx/>
                <a:latin typeface="+mj-lt"/>
                <a:ea typeface="+mj-ea"/>
                <a:cs typeface="+mj-cs"/>
              </a:rPr>
              <a:t>2018/2019 </a:t>
            </a:r>
            <a:endParaRPr kumimoji="0" lang="en-US" sz="2400" b="1" i="1" u="none" strike="noStrike" kern="1200" cap="none" spc="0" normalizeH="0" baseline="0" noProof="0" dirty="0">
              <a:ln>
                <a:noFill/>
              </a:ln>
              <a:solidFill>
                <a:srgbClr val="FFFFFF"/>
              </a:solidFill>
              <a:effectLst/>
              <a:uLnTx/>
              <a:uFillTx/>
              <a:latin typeface="+mj-lt"/>
              <a:ea typeface="+mj-ea"/>
              <a:cs typeface="+mj-cs"/>
            </a:endParaRPr>
          </a:p>
        </p:txBody>
      </p:sp>
    </p:spTree>
    <p:extLst>
      <p:ext uri="{BB962C8B-B14F-4D97-AF65-F5344CB8AC3E}">
        <p14:creationId xmlns:p14="http://schemas.microsoft.com/office/powerpoint/2010/main" val="13037866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Nouvelle </a:t>
            </a:r>
            <a:r>
              <a:rPr lang="en-US" dirty="0" err="1"/>
              <a:t>échelle</a:t>
            </a:r>
            <a:r>
              <a:rPr lang="en-US" dirty="0"/>
              <a:t> du JMP pour </a:t>
            </a:r>
            <a:r>
              <a:rPr lang="en-US" dirty="0" err="1"/>
              <a:t>l’eau</a:t>
            </a:r>
            <a:r>
              <a:rPr lang="en-US" dirty="0"/>
              <a:t> potable</a:t>
            </a:r>
          </a:p>
        </p:txBody>
      </p:sp>
      <p:pic>
        <p:nvPicPr>
          <p:cNvPr id="9" name="Picture 8">
            <a:extLst>
              <a:ext uri="{FF2B5EF4-FFF2-40B4-BE49-F238E27FC236}">
                <a16:creationId xmlns:a16="http://schemas.microsoft.com/office/drawing/2014/main" id="{9FF7DA87-BC52-7B41-BB0C-DEA1642B7D8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7200" y="2018821"/>
            <a:ext cx="680103" cy="673920"/>
          </a:xfrm>
          <a:prstGeom prst="rect">
            <a:avLst/>
          </a:prstGeom>
        </p:spPr>
      </p:pic>
      <p:pic>
        <p:nvPicPr>
          <p:cNvPr id="10" name="Picture 9">
            <a:extLst>
              <a:ext uri="{FF2B5EF4-FFF2-40B4-BE49-F238E27FC236}">
                <a16:creationId xmlns:a16="http://schemas.microsoft.com/office/drawing/2014/main" id="{418BEFAC-05B7-4942-9DC9-5919FA2128E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7199" y="2762699"/>
            <a:ext cx="680103" cy="680103"/>
          </a:xfrm>
          <a:prstGeom prst="rect">
            <a:avLst/>
          </a:prstGeom>
        </p:spPr>
      </p:pic>
      <p:cxnSp>
        <p:nvCxnSpPr>
          <p:cNvPr id="12" name="Straight Connector 11">
            <a:extLst>
              <a:ext uri="{FF2B5EF4-FFF2-40B4-BE49-F238E27FC236}">
                <a16:creationId xmlns:a16="http://schemas.microsoft.com/office/drawing/2014/main" id="{D7F163DA-D77D-474D-9D42-6E2401F0316C}"/>
              </a:ext>
            </a:extLst>
          </p:cNvPr>
          <p:cNvCxnSpPr/>
          <p:nvPr/>
        </p:nvCxnSpPr>
        <p:spPr>
          <a:xfrm>
            <a:off x="0" y="1068694"/>
            <a:ext cx="8271866" cy="1588"/>
          </a:xfrm>
          <a:prstGeom prst="line">
            <a:avLst/>
          </a:prstGeom>
          <a:ln w="12700" cap="flat" cmpd="sng" algn="ctr">
            <a:solidFill>
              <a:srgbClr val="60B8D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aphicFrame>
        <p:nvGraphicFramePr>
          <p:cNvPr id="3" name="Table 2">
            <a:extLst>
              <a:ext uri="{FF2B5EF4-FFF2-40B4-BE49-F238E27FC236}">
                <a16:creationId xmlns:a16="http://schemas.microsoft.com/office/drawing/2014/main" id="{B5FBBF32-926C-A040-AF73-ED3B6ECE8730}"/>
              </a:ext>
            </a:extLst>
          </p:cNvPr>
          <p:cNvGraphicFramePr>
            <a:graphicFrameLocks noGrp="1"/>
          </p:cNvGraphicFramePr>
          <p:nvPr>
            <p:extLst>
              <p:ext uri="{D42A27DB-BD31-4B8C-83A1-F6EECF244321}">
                <p14:modId xmlns:p14="http://schemas.microsoft.com/office/powerpoint/2010/main" val="814088167"/>
              </p:ext>
            </p:extLst>
          </p:nvPr>
        </p:nvGraphicFramePr>
        <p:xfrm>
          <a:off x="1248389" y="1371013"/>
          <a:ext cx="7492183" cy="4326332"/>
        </p:xfrm>
        <a:graphic>
          <a:graphicData uri="http://schemas.openxmlformats.org/drawingml/2006/table">
            <a:tbl>
              <a:tblPr firstRow="1" bandRow="1">
                <a:tableStyleId>{5C22544A-7EE6-4342-B048-85BDC9FD1C3A}</a:tableStyleId>
              </a:tblPr>
              <a:tblGrid>
                <a:gridCol w="2050028">
                  <a:extLst>
                    <a:ext uri="{9D8B030D-6E8A-4147-A177-3AD203B41FA5}">
                      <a16:colId xmlns:a16="http://schemas.microsoft.com/office/drawing/2014/main" val="2716205117"/>
                    </a:ext>
                  </a:extLst>
                </a:gridCol>
                <a:gridCol w="5442155">
                  <a:extLst>
                    <a:ext uri="{9D8B030D-6E8A-4147-A177-3AD203B41FA5}">
                      <a16:colId xmlns:a16="http://schemas.microsoft.com/office/drawing/2014/main" val="2717942578"/>
                    </a:ext>
                  </a:extLst>
                </a:gridCol>
              </a:tblGrid>
              <a:tr h="517585">
                <a:tc>
                  <a:txBody>
                    <a:bodyPr/>
                    <a:lstStyle/>
                    <a:p>
                      <a:pPr algn="ctr" fontAlgn="ctr"/>
                      <a:r>
                        <a:rPr lang="fr-FR" sz="2000" b="0" u="none" strike="noStrike" noProof="0" dirty="0">
                          <a:solidFill>
                            <a:schemeClr val="tx1"/>
                          </a:solidFill>
                          <a:effectLst/>
                        </a:rPr>
                        <a:t>ECHELLE DE SERVICE</a:t>
                      </a:r>
                      <a:endParaRPr lang="fr-FR" sz="2000" b="0" i="0" u="none" strike="noStrike" noProof="0" dirty="0">
                        <a:solidFill>
                          <a:schemeClr val="tx1"/>
                        </a:solidFill>
                        <a:effectLst/>
                        <a:latin typeface="Calibri"/>
                      </a:endParaRPr>
                    </a:p>
                  </a:txBody>
                  <a:tcPr marL="8621" marR="8621" marT="8621" marB="0" anchor="ctr">
                    <a:solidFill>
                      <a:schemeClr val="bg1">
                        <a:lumMod val="75000"/>
                      </a:schemeClr>
                    </a:solidFill>
                  </a:tcPr>
                </a:tc>
                <a:tc>
                  <a:txBody>
                    <a:bodyPr/>
                    <a:lstStyle/>
                    <a:p>
                      <a:pPr algn="ctr" fontAlgn="ctr"/>
                      <a:r>
                        <a:rPr lang="fr-FR" sz="2000" b="0" u="none" strike="noStrike" noProof="0" dirty="0">
                          <a:solidFill>
                            <a:schemeClr val="tx1"/>
                          </a:solidFill>
                          <a:effectLst/>
                        </a:rPr>
                        <a:t>DÉFINITION</a:t>
                      </a:r>
                      <a:endParaRPr lang="fr-FR" sz="2000" b="0" i="0" u="none" strike="noStrike" noProof="0" dirty="0">
                        <a:solidFill>
                          <a:schemeClr val="tx1"/>
                        </a:solidFill>
                        <a:effectLst/>
                        <a:latin typeface="Calibri"/>
                      </a:endParaRPr>
                    </a:p>
                  </a:txBody>
                  <a:tcPr marL="8621" marR="8621" marT="8621" marB="0" anchor="ctr">
                    <a:solidFill>
                      <a:schemeClr val="bg1">
                        <a:lumMod val="75000"/>
                      </a:schemeClr>
                    </a:solidFill>
                  </a:tcPr>
                </a:tc>
                <a:extLst>
                  <a:ext uri="{0D108BD9-81ED-4DB2-BD59-A6C34878D82A}">
                    <a16:rowId xmlns:a16="http://schemas.microsoft.com/office/drawing/2014/main" val="2559009493"/>
                  </a:ext>
                </a:extLst>
              </a:tr>
              <a:tr h="846728">
                <a:tc>
                  <a:txBody>
                    <a:bodyPr/>
                    <a:lstStyle/>
                    <a:p>
                      <a:pPr algn="ctr"/>
                      <a:r>
                        <a:rPr lang="fr-FR" sz="1600" b="1" noProof="0" dirty="0">
                          <a:solidFill>
                            <a:schemeClr val="bg2"/>
                          </a:solidFill>
                        </a:rPr>
                        <a:t>SERVICES GÉRÉS EN TOUTE SÉCURITÉ</a:t>
                      </a:r>
                    </a:p>
                  </a:txBody>
                  <a:tcPr marL="144000" marR="144000" marT="0" marB="18000" anchor="ctr" anchorCtr="1">
                    <a:solidFill>
                      <a:srgbClr val="0070C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600" kern="1200" noProof="0" dirty="0">
                          <a:solidFill>
                            <a:schemeClr val="bg1"/>
                          </a:solidFill>
                          <a:latin typeface="+mn-lt"/>
                          <a:ea typeface="+mn-ea"/>
                          <a:cs typeface="+mn-cs"/>
                        </a:rPr>
                        <a:t>Eau de boisson provenant d’une source améliorée située sur place et disponible en cas de besoin, exempte de contamination de matières fécales et de produits chimiques</a:t>
                      </a:r>
                    </a:p>
                  </a:txBody>
                  <a:tcPr marL="126000" marR="540000" marT="18000" marB="18000" anchor="ctr">
                    <a:solidFill>
                      <a:srgbClr val="0070C0"/>
                    </a:solidFill>
                  </a:tcPr>
                </a:tc>
                <a:extLst>
                  <a:ext uri="{0D108BD9-81ED-4DB2-BD59-A6C34878D82A}">
                    <a16:rowId xmlns:a16="http://schemas.microsoft.com/office/drawing/2014/main" val="3725670454"/>
                  </a:ext>
                </a:extLst>
              </a:tr>
              <a:tr h="774993">
                <a:tc>
                  <a:txBody>
                    <a:bodyPr/>
                    <a:lstStyle/>
                    <a:p>
                      <a:pPr algn="ctr"/>
                      <a:r>
                        <a:rPr lang="fr-FR" sz="1600" b="1" noProof="0" dirty="0">
                          <a:solidFill>
                            <a:schemeClr val="tx1"/>
                          </a:solidFill>
                        </a:rPr>
                        <a:t>SERVICES</a:t>
                      </a:r>
                      <a:r>
                        <a:rPr lang="fr-FR" sz="1600" b="1" baseline="0" noProof="0" dirty="0">
                          <a:solidFill>
                            <a:schemeClr val="tx1"/>
                          </a:solidFill>
                        </a:rPr>
                        <a:t> ÉLÉMENTAIRES </a:t>
                      </a:r>
                      <a:endParaRPr lang="fr-FR" sz="1600" b="1" noProof="0" dirty="0">
                        <a:solidFill>
                          <a:schemeClr val="tx1"/>
                        </a:solidFill>
                      </a:endParaRPr>
                    </a:p>
                  </a:txBody>
                  <a:tcPr marL="144000" marR="144000" marT="0" marB="18000" anchor="ctr" anchorCtr="1">
                    <a:solidFill>
                      <a:schemeClr val="accent5">
                        <a:lumMod val="60000"/>
                        <a:lumOff val="40000"/>
                      </a:schemeClr>
                    </a:solidFill>
                  </a:tcPr>
                </a:tc>
                <a:tc>
                  <a:txBody>
                    <a:bodyPr/>
                    <a:lstStyle/>
                    <a:p>
                      <a:pPr algn="l"/>
                      <a:r>
                        <a:rPr lang="fr-FR" sz="1600" spc="-100" noProof="0" dirty="0"/>
                        <a:t>Eau de boisson provenant d’une source améliorée avec un temps de collecte de 30 minutes ou moins pour l’aller-retour, incluant la file d’attente</a:t>
                      </a:r>
                    </a:p>
                  </a:txBody>
                  <a:tcPr marL="126000" marR="540000" marT="18000" marB="18000" anchor="ctr">
                    <a:solidFill>
                      <a:schemeClr val="accent5">
                        <a:lumMod val="60000"/>
                        <a:lumOff val="40000"/>
                      </a:schemeClr>
                    </a:solidFill>
                  </a:tcPr>
                </a:tc>
                <a:extLst>
                  <a:ext uri="{0D108BD9-81ED-4DB2-BD59-A6C34878D82A}">
                    <a16:rowId xmlns:a16="http://schemas.microsoft.com/office/drawing/2014/main" val="2520429813"/>
                  </a:ext>
                </a:extLst>
              </a:tr>
              <a:tr h="662506">
                <a:tc>
                  <a:txBody>
                    <a:bodyPr/>
                    <a:lstStyle/>
                    <a:p>
                      <a:pPr algn="ctr"/>
                      <a:r>
                        <a:rPr lang="fr-FR" sz="1600" b="1" noProof="0" dirty="0">
                          <a:solidFill>
                            <a:schemeClr val="tx1"/>
                          </a:solidFill>
                        </a:rPr>
                        <a:t>SERVICES LIMITÉS</a:t>
                      </a:r>
                    </a:p>
                  </a:txBody>
                  <a:tcPr marL="144000" marR="144000" marT="0" marB="18000" anchor="ctr" anchorCtr="1">
                    <a:solidFill>
                      <a:srgbClr val="FFFF00"/>
                    </a:solidFill>
                  </a:tcPr>
                </a:tc>
                <a:tc>
                  <a:txBody>
                    <a:bodyPr/>
                    <a:lstStyle/>
                    <a:p>
                      <a:pPr algn="l"/>
                      <a:r>
                        <a:rPr lang="en-GB" sz="1600" dirty="0" err="1"/>
                        <a:t>Eau</a:t>
                      </a:r>
                      <a:r>
                        <a:rPr lang="en-GB" sz="1600" dirty="0"/>
                        <a:t> de </a:t>
                      </a:r>
                      <a:r>
                        <a:rPr lang="en-GB" sz="1600" dirty="0" err="1"/>
                        <a:t>boisson</a:t>
                      </a:r>
                      <a:r>
                        <a:rPr lang="en-GB" sz="1600" dirty="0"/>
                        <a:t> </a:t>
                      </a:r>
                      <a:r>
                        <a:rPr lang="en-GB" sz="1600" dirty="0" err="1"/>
                        <a:t>provenant</a:t>
                      </a:r>
                      <a:r>
                        <a:rPr lang="en-GB" sz="1600" dirty="0"/>
                        <a:t> </a:t>
                      </a:r>
                      <a:r>
                        <a:rPr lang="en-GB" sz="1600" dirty="0" err="1"/>
                        <a:t>d’une</a:t>
                      </a:r>
                      <a:r>
                        <a:rPr lang="en-GB" sz="1600" dirty="0"/>
                        <a:t> source </a:t>
                      </a:r>
                      <a:r>
                        <a:rPr lang="en-GB" sz="1600" dirty="0" err="1"/>
                        <a:t>améliorée</a:t>
                      </a:r>
                      <a:r>
                        <a:rPr lang="en-GB" sz="1600" dirty="0"/>
                        <a:t> avec un temps de </a:t>
                      </a:r>
                      <a:r>
                        <a:rPr lang="en-GB" sz="1600" dirty="0" err="1"/>
                        <a:t>collecte</a:t>
                      </a:r>
                      <a:r>
                        <a:rPr lang="en-GB" sz="1600" dirty="0"/>
                        <a:t> de plus de 30 minutes pour </a:t>
                      </a:r>
                      <a:r>
                        <a:rPr lang="en-GB" sz="1600" dirty="0" err="1"/>
                        <a:t>l’aller</a:t>
                      </a:r>
                      <a:r>
                        <a:rPr lang="en-GB" sz="1600" dirty="0"/>
                        <a:t>-retour, </a:t>
                      </a:r>
                      <a:r>
                        <a:rPr lang="en-GB" sz="1600" dirty="0" err="1"/>
                        <a:t>incluant</a:t>
                      </a:r>
                      <a:r>
                        <a:rPr lang="en-GB" sz="1600" dirty="0"/>
                        <a:t> la file </a:t>
                      </a:r>
                      <a:r>
                        <a:rPr lang="en-GB" sz="1600" dirty="0" err="1"/>
                        <a:t>d’attente</a:t>
                      </a:r>
                      <a:endParaRPr lang="fr-FR" sz="1600" spc="0" noProof="0" dirty="0"/>
                    </a:p>
                  </a:txBody>
                  <a:tcPr marL="126000" marR="540000" marT="18000" marB="18000" anchor="ctr">
                    <a:solidFill>
                      <a:srgbClr val="FFFF00"/>
                    </a:solidFill>
                  </a:tcPr>
                </a:tc>
                <a:extLst>
                  <a:ext uri="{0D108BD9-81ED-4DB2-BD59-A6C34878D82A}">
                    <a16:rowId xmlns:a16="http://schemas.microsoft.com/office/drawing/2014/main" val="816658214"/>
                  </a:ext>
                </a:extLst>
              </a:tr>
              <a:tr h="535899">
                <a:tc>
                  <a:txBody>
                    <a:bodyPr/>
                    <a:lstStyle/>
                    <a:p>
                      <a:pPr algn="ctr"/>
                      <a:r>
                        <a:rPr lang="fr-FR" sz="1600" b="1" noProof="0" dirty="0">
                          <a:solidFill>
                            <a:schemeClr val="tx1"/>
                          </a:solidFill>
                        </a:rPr>
                        <a:t>SERVICES NON</a:t>
                      </a:r>
                      <a:r>
                        <a:rPr lang="fr-FR" sz="1600" b="1" baseline="0" noProof="0" dirty="0">
                          <a:solidFill>
                            <a:schemeClr val="tx1"/>
                          </a:solidFill>
                        </a:rPr>
                        <a:t> AMÉLIORÉS</a:t>
                      </a:r>
                      <a:endParaRPr lang="fr-FR" sz="1600" b="1" noProof="0" dirty="0">
                        <a:solidFill>
                          <a:schemeClr val="tx1"/>
                        </a:solidFill>
                      </a:endParaRPr>
                    </a:p>
                  </a:txBody>
                  <a:tcPr marL="144000" marR="144000" marT="0" marB="18000" anchor="ctr" anchorCtr="1">
                    <a:solidFill>
                      <a:srgbClr val="FFC000"/>
                    </a:solidFill>
                  </a:tcPr>
                </a:tc>
                <a:tc>
                  <a:txBody>
                    <a:bodyPr/>
                    <a:lstStyle/>
                    <a:p>
                      <a:pPr algn="l"/>
                      <a:r>
                        <a:rPr lang="en-GB" sz="1600" dirty="0" err="1"/>
                        <a:t>Eau</a:t>
                      </a:r>
                      <a:r>
                        <a:rPr lang="en-GB" sz="1600" dirty="0"/>
                        <a:t> de </a:t>
                      </a:r>
                      <a:r>
                        <a:rPr lang="en-GB" sz="1600" dirty="0" err="1"/>
                        <a:t>boisson</a:t>
                      </a:r>
                      <a:r>
                        <a:rPr lang="en-GB" sz="1600" dirty="0"/>
                        <a:t> </a:t>
                      </a:r>
                      <a:r>
                        <a:rPr lang="en-GB" sz="1600" dirty="0" err="1"/>
                        <a:t>provenant</a:t>
                      </a:r>
                      <a:r>
                        <a:rPr lang="en-GB" sz="1600" dirty="0"/>
                        <a:t> de </a:t>
                      </a:r>
                      <a:r>
                        <a:rPr lang="en-GB" sz="1600" dirty="0" err="1"/>
                        <a:t>puits</a:t>
                      </a:r>
                      <a:r>
                        <a:rPr lang="en-GB" sz="1600" dirty="0"/>
                        <a:t> </a:t>
                      </a:r>
                      <a:r>
                        <a:rPr lang="en-GB" sz="1600" dirty="0" err="1"/>
                        <a:t>creusés</a:t>
                      </a:r>
                      <a:r>
                        <a:rPr lang="en-GB" sz="1600" dirty="0"/>
                        <a:t> non protégés </a:t>
                      </a:r>
                      <a:r>
                        <a:rPr lang="en-GB" sz="1600" dirty="0" err="1"/>
                        <a:t>ou</a:t>
                      </a:r>
                      <a:r>
                        <a:rPr lang="en-GB" sz="1600" dirty="0"/>
                        <a:t> sources non protégées</a:t>
                      </a:r>
                      <a:endParaRPr lang="fr-FR" sz="1600" spc="-100" noProof="0" dirty="0"/>
                    </a:p>
                  </a:txBody>
                  <a:tcPr marL="126000" marR="540000" marT="18000" marB="18000" anchor="ctr">
                    <a:solidFill>
                      <a:srgbClr val="FFC000"/>
                    </a:solidFill>
                  </a:tcPr>
                </a:tc>
                <a:extLst>
                  <a:ext uri="{0D108BD9-81ED-4DB2-BD59-A6C34878D82A}">
                    <a16:rowId xmlns:a16="http://schemas.microsoft.com/office/drawing/2014/main" val="1328376478"/>
                  </a:ext>
                </a:extLst>
              </a:tr>
              <a:tr h="618339">
                <a:tc>
                  <a:txBody>
                    <a:bodyPr/>
                    <a:lstStyle/>
                    <a:p>
                      <a:pPr algn="ctr"/>
                      <a:r>
                        <a:rPr lang="fr-FR" sz="1600" b="1" noProof="0" dirty="0">
                          <a:solidFill>
                            <a:schemeClr val="tx1"/>
                          </a:solidFill>
                        </a:rPr>
                        <a:t>EAUX DE SURFACE</a:t>
                      </a:r>
                    </a:p>
                  </a:txBody>
                  <a:tcPr marL="144000" marR="144000" marT="0" marB="18000" anchor="ctr" anchorCtr="1">
                    <a:solidFill>
                      <a:srgbClr val="F46710"/>
                    </a:solidFill>
                  </a:tcPr>
                </a:tc>
                <a:tc>
                  <a:txBody>
                    <a:bodyPr/>
                    <a:lstStyle/>
                    <a:p>
                      <a:pPr algn="l"/>
                      <a:r>
                        <a:rPr lang="fr-FR" sz="1600" spc="-100" noProof="0" dirty="0">
                          <a:solidFill>
                            <a:schemeClr val="tx1"/>
                          </a:solidFill>
                        </a:rPr>
                        <a:t>Eau de boisson provenant directement d’une rivière, barrage, lac,  étang, ruisseau, canal ou canal d’irrigation</a:t>
                      </a:r>
                    </a:p>
                  </a:txBody>
                  <a:tcPr marL="126000" marR="540000" marT="18000" marB="18000" anchor="ctr">
                    <a:solidFill>
                      <a:srgbClr val="F46710"/>
                    </a:solidFill>
                  </a:tcPr>
                </a:tc>
                <a:extLst>
                  <a:ext uri="{0D108BD9-81ED-4DB2-BD59-A6C34878D82A}">
                    <a16:rowId xmlns:a16="http://schemas.microsoft.com/office/drawing/2014/main" val="2717827554"/>
                  </a:ext>
                </a:extLst>
              </a:tr>
            </a:tbl>
          </a:graphicData>
        </a:graphic>
      </p:graphicFrame>
    </p:spTree>
    <p:extLst>
      <p:ext uri="{BB962C8B-B14F-4D97-AF65-F5344CB8AC3E}">
        <p14:creationId xmlns:p14="http://schemas.microsoft.com/office/powerpoint/2010/main" val="39179107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altLang="en-US" sz="4000" dirty="0" err="1">
                <a:latin typeface="Calibri" pitchFamily="34" charset="0"/>
                <a:cs typeface="Arial" charset="0"/>
              </a:rPr>
              <a:t>Cible</a:t>
            </a:r>
            <a:r>
              <a:rPr lang="en-US" altLang="en-US" sz="4000" dirty="0">
                <a:latin typeface="Calibri" pitchFamily="34" charset="0"/>
                <a:cs typeface="Arial" charset="0"/>
              </a:rPr>
              <a:t> 6.2: </a:t>
            </a:r>
            <a:r>
              <a:rPr lang="en-US" altLang="en-US" sz="4000" dirty="0" err="1">
                <a:latin typeface="Calibri" pitchFamily="34" charset="0"/>
                <a:cs typeface="Arial" charset="0"/>
              </a:rPr>
              <a:t>Assainissement</a:t>
            </a:r>
            <a:r>
              <a:rPr lang="en-US" altLang="en-US" sz="4000" dirty="0">
                <a:latin typeface="Calibri" pitchFamily="34" charset="0"/>
                <a:cs typeface="Arial" charset="0"/>
              </a:rPr>
              <a:t> et </a:t>
            </a:r>
            <a:r>
              <a:rPr lang="en-US" altLang="en-US" sz="4000" dirty="0" err="1">
                <a:latin typeface="Calibri" pitchFamily="34" charset="0"/>
                <a:cs typeface="Arial" charset="0"/>
              </a:rPr>
              <a:t>hygiène</a:t>
            </a:r>
            <a:endParaRPr lang="en-US" sz="4000" dirty="0"/>
          </a:p>
        </p:txBody>
      </p:sp>
      <p:sp>
        <p:nvSpPr>
          <p:cNvPr id="3" name="Content Placeholder 2"/>
          <p:cNvSpPr>
            <a:spLocks noGrp="1"/>
          </p:cNvSpPr>
          <p:nvPr>
            <p:ph idx="1"/>
          </p:nvPr>
        </p:nvSpPr>
        <p:spPr>
          <a:xfrm>
            <a:off x="457200" y="1105709"/>
            <a:ext cx="8229600" cy="4734651"/>
          </a:xfrm>
        </p:spPr>
        <p:txBody>
          <a:bodyPr>
            <a:noAutofit/>
          </a:bodyPr>
          <a:lstStyle/>
          <a:p>
            <a:pPr marL="0" indent="0">
              <a:spcAft>
                <a:spcPts val="0"/>
              </a:spcAft>
              <a:buNone/>
              <a:defRPr/>
            </a:pPr>
            <a:r>
              <a:rPr lang="fr-FR" altLang="en-US" sz="2400" i="1" dirty="0">
                <a:solidFill>
                  <a:schemeClr val="tx2"/>
                </a:solidFill>
                <a:latin typeface="Calibri" pitchFamily="34" charset="0"/>
                <a:cs typeface="Arial" charset="0"/>
              </a:rPr>
              <a:t>D’ici à 2030, assurer l’accès de tous, dans des conditions équitables, à des services d’assainissement et d’hygiène adéquats et mettre fin à la défécation en plein air, en accordant une attention particulière aux besoins des femmes et des filles et des personnes en situation vulnérable </a:t>
            </a:r>
          </a:p>
          <a:p>
            <a:pPr marL="0" indent="0">
              <a:buNone/>
              <a:defRPr/>
            </a:pPr>
            <a:r>
              <a:rPr lang="fr-FR" altLang="en-US" sz="2400" dirty="0">
                <a:solidFill>
                  <a:schemeClr val="tx2"/>
                </a:solidFill>
                <a:latin typeface="Calibri" pitchFamily="34" charset="0"/>
                <a:cs typeface="Arial" charset="0"/>
              </a:rPr>
              <a:t>6.2.1: 	 Population utilisant des services d’assainissement gérés en toute sécurité, notamment des équipements pour se laver les mains avec de l’eau et du savon</a:t>
            </a:r>
          </a:p>
          <a:p>
            <a:pPr marL="0" indent="0">
              <a:buNone/>
              <a:defRPr/>
            </a:pPr>
            <a:r>
              <a:rPr lang="fr-FR" altLang="en-US" sz="2400" dirty="0">
                <a:solidFill>
                  <a:schemeClr val="tx2"/>
                </a:solidFill>
                <a:latin typeface="Calibri" pitchFamily="34" charset="0"/>
                <a:cs typeface="Arial" charset="0"/>
              </a:rPr>
              <a:t>Définition: Pop. utilisant une installation:</a:t>
            </a:r>
          </a:p>
          <a:p>
            <a:pPr marL="457200" indent="-457200">
              <a:defRPr/>
            </a:pPr>
            <a:r>
              <a:rPr lang="en-US" altLang="en-US" sz="2000" dirty="0">
                <a:solidFill>
                  <a:schemeClr val="tx2"/>
                </a:solidFill>
                <a:latin typeface="Calibri" pitchFamily="34" charset="0"/>
                <a:cs typeface="Arial" charset="0"/>
              </a:rPr>
              <a:t>Non </a:t>
            </a:r>
            <a:r>
              <a:rPr lang="en-US" altLang="en-US" sz="2000" dirty="0" err="1">
                <a:solidFill>
                  <a:schemeClr val="tx2"/>
                </a:solidFill>
                <a:latin typeface="Calibri" pitchFamily="34" charset="0"/>
                <a:cs typeface="Arial" charset="0"/>
              </a:rPr>
              <a:t>partagée</a:t>
            </a:r>
            <a:r>
              <a:rPr lang="en-US" altLang="en-US" sz="2000" dirty="0">
                <a:solidFill>
                  <a:schemeClr val="tx2"/>
                </a:solidFill>
                <a:latin typeface="Calibri" pitchFamily="34" charset="0"/>
                <a:cs typeface="Arial" charset="0"/>
              </a:rPr>
              <a:t> avec </a:t>
            </a:r>
            <a:r>
              <a:rPr lang="en-US" altLang="en-US" sz="2000" dirty="0" err="1">
                <a:solidFill>
                  <a:schemeClr val="tx2"/>
                </a:solidFill>
                <a:latin typeface="Calibri" pitchFamily="34" charset="0"/>
                <a:cs typeface="Arial" charset="0"/>
              </a:rPr>
              <a:t>d’autres</a:t>
            </a:r>
            <a:r>
              <a:rPr lang="en-US" altLang="en-US" sz="2000" dirty="0">
                <a:solidFill>
                  <a:schemeClr val="tx2"/>
                </a:solidFill>
                <a:latin typeface="Calibri" pitchFamily="34" charset="0"/>
                <a:cs typeface="Arial" charset="0"/>
              </a:rPr>
              <a:t> ménages, et </a:t>
            </a:r>
            <a:r>
              <a:rPr lang="en-US" altLang="en-US" sz="2000" dirty="0" err="1">
                <a:solidFill>
                  <a:schemeClr val="tx2"/>
                </a:solidFill>
                <a:latin typeface="Calibri" pitchFamily="34" charset="0"/>
                <a:cs typeface="Arial" charset="0"/>
              </a:rPr>
              <a:t>où</a:t>
            </a:r>
            <a:endParaRPr lang="en-US" altLang="en-US" sz="2000" dirty="0">
              <a:solidFill>
                <a:schemeClr val="tx2"/>
              </a:solidFill>
              <a:latin typeface="Calibri" pitchFamily="34" charset="0"/>
              <a:cs typeface="Arial" charset="0"/>
            </a:endParaRPr>
          </a:p>
          <a:p>
            <a:pPr marL="457200" indent="-457200">
              <a:defRPr/>
            </a:pPr>
            <a:r>
              <a:rPr lang="en-US" altLang="en-US" sz="2000" dirty="0">
                <a:solidFill>
                  <a:schemeClr val="tx2"/>
                </a:solidFill>
                <a:latin typeface="Calibri" pitchFamily="34" charset="0"/>
                <a:cs typeface="Arial" charset="0"/>
              </a:rPr>
              <a:t>Les </a:t>
            </a:r>
            <a:r>
              <a:rPr lang="en-US" altLang="en-US" sz="2000" dirty="0" err="1">
                <a:solidFill>
                  <a:schemeClr val="tx2"/>
                </a:solidFill>
                <a:latin typeface="Calibri" pitchFamily="34" charset="0"/>
                <a:cs typeface="Arial" charset="0"/>
              </a:rPr>
              <a:t>excréta</a:t>
            </a:r>
            <a:r>
              <a:rPr lang="en-US" altLang="en-US" sz="2000" dirty="0">
                <a:solidFill>
                  <a:schemeClr val="tx2"/>
                </a:solidFill>
                <a:latin typeface="Calibri" pitchFamily="34" charset="0"/>
                <a:cs typeface="Arial" charset="0"/>
              </a:rPr>
              <a:t> </a:t>
            </a:r>
            <a:r>
              <a:rPr lang="en-US" altLang="en-US" sz="2000" dirty="0" err="1">
                <a:solidFill>
                  <a:schemeClr val="tx2"/>
                </a:solidFill>
                <a:latin typeface="Calibri" pitchFamily="34" charset="0"/>
                <a:cs typeface="Arial" charset="0"/>
              </a:rPr>
              <a:t>sont</a:t>
            </a:r>
            <a:r>
              <a:rPr lang="en-US" altLang="en-US" sz="2000" dirty="0">
                <a:solidFill>
                  <a:schemeClr val="tx2"/>
                </a:solidFill>
                <a:latin typeface="Calibri" pitchFamily="34" charset="0"/>
                <a:cs typeface="Arial" charset="0"/>
              </a:rPr>
              <a:t> </a:t>
            </a:r>
            <a:r>
              <a:rPr lang="en-US" altLang="en-US" sz="2000" dirty="0" err="1">
                <a:solidFill>
                  <a:schemeClr val="tx2"/>
                </a:solidFill>
                <a:latin typeface="Calibri" pitchFamily="34" charset="0"/>
                <a:cs typeface="Arial" charset="0"/>
              </a:rPr>
              <a:t>stockés</a:t>
            </a:r>
            <a:r>
              <a:rPr lang="en-US" altLang="en-US" sz="2000" dirty="0">
                <a:solidFill>
                  <a:schemeClr val="tx2"/>
                </a:solidFill>
                <a:latin typeface="Calibri" pitchFamily="34" charset="0"/>
                <a:cs typeface="Arial" charset="0"/>
              </a:rPr>
              <a:t> et </a:t>
            </a:r>
            <a:r>
              <a:rPr lang="en-US" altLang="en-US" sz="2000" dirty="0" err="1">
                <a:solidFill>
                  <a:schemeClr val="tx2"/>
                </a:solidFill>
                <a:latin typeface="Calibri" pitchFamily="34" charset="0"/>
                <a:cs typeface="Arial" charset="0"/>
              </a:rPr>
              <a:t>traités</a:t>
            </a:r>
            <a:r>
              <a:rPr lang="en-US" altLang="en-US" sz="2000" dirty="0">
                <a:solidFill>
                  <a:schemeClr val="tx2"/>
                </a:solidFill>
                <a:latin typeface="Calibri" pitchFamily="34" charset="0"/>
                <a:cs typeface="Arial" charset="0"/>
              </a:rPr>
              <a:t> sur place </a:t>
            </a:r>
            <a:r>
              <a:rPr lang="en-US" altLang="en-US" sz="2000" dirty="0" err="1">
                <a:solidFill>
                  <a:schemeClr val="tx2"/>
                </a:solidFill>
                <a:latin typeface="Calibri" pitchFamily="34" charset="0"/>
                <a:cs typeface="Arial" charset="0"/>
              </a:rPr>
              <a:t>ou</a:t>
            </a:r>
            <a:endParaRPr lang="en-US" altLang="en-US" sz="2000" dirty="0">
              <a:solidFill>
                <a:schemeClr val="tx2"/>
              </a:solidFill>
              <a:latin typeface="Calibri" pitchFamily="34" charset="0"/>
              <a:cs typeface="Arial" charset="0"/>
            </a:endParaRPr>
          </a:p>
          <a:p>
            <a:pPr marL="457200" indent="-457200">
              <a:defRPr/>
            </a:pPr>
            <a:r>
              <a:rPr lang="fr-CH" altLang="en-US" sz="2000" dirty="0">
                <a:solidFill>
                  <a:schemeClr val="tx2"/>
                </a:solidFill>
                <a:latin typeface="Calibri" pitchFamily="34" charset="0"/>
                <a:cs typeface="Arial" charset="0"/>
              </a:rPr>
              <a:t>Transportés et traités dans des stations d’épuration</a:t>
            </a:r>
            <a:endParaRPr lang="en-GB" altLang="en-US" sz="2000" dirty="0">
              <a:solidFill>
                <a:schemeClr val="tx2"/>
              </a:solidFill>
              <a:latin typeface="Calibri" pitchFamily="34" charset="0"/>
              <a:cs typeface="Arial" charset="0"/>
            </a:endParaRPr>
          </a:p>
          <a:p>
            <a:pPr marL="0" indent="0">
              <a:buNone/>
              <a:defRPr/>
            </a:pPr>
            <a:endParaRPr lang="fr-FR" altLang="en-US" sz="2400" dirty="0">
              <a:solidFill>
                <a:schemeClr val="tx2"/>
              </a:solidFill>
              <a:latin typeface="Calibri" pitchFamily="34" charset="0"/>
              <a:cs typeface="Arial" charset="0"/>
            </a:endParaRPr>
          </a:p>
        </p:txBody>
      </p:sp>
      <p:cxnSp>
        <p:nvCxnSpPr>
          <p:cNvPr id="7" name="Straight Connector 6"/>
          <p:cNvCxnSpPr/>
          <p:nvPr/>
        </p:nvCxnSpPr>
        <p:spPr>
          <a:xfrm>
            <a:off x="500236" y="1149556"/>
            <a:ext cx="8271866" cy="1588"/>
          </a:xfrm>
          <a:prstGeom prst="line">
            <a:avLst/>
          </a:prstGeom>
          <a:ln w="12700" cap="flat" cmpd="sng" algn="ctr">
            <a:solidFill>
              <a:srgbClr val="60B8D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708D44A2-7FA5-1F4A-A4C0-62A33867E083}"/>
              </a:ext>
            </a:extLst>
          </p:cNvPr>
          <p:cNvSpPr txBox="1"/>
          <p:nvPr/>
        </p:nvSpPr>
        <p:spPr>
          <a:xfrm>
            <a:off x="6528813" y="4558467"/>
            <a:ext cx="2016224" cy="461665"/>
          </a:xfrm>
          <a:prstGeom prst="rect">
            <a:avLst/>
          </a:prstGeom>
          <a:noFill/>
        </p:spPr>
        <p:txBody>
          <a:bodyPr wrap="square" rtlCol="0">
            <a:spAutoFit/>
          </a:bodyPr>
          <a:lstStyle/>
          <a:p>
            <a:pPr algn="ctr"/>
            <a:r>
              <a:rPr lang="en-US" sz="2400" b="1" dirty="0" err="1">
                <a:solidFill>
                  <a:schemeClr val="tx2"/>
                </a:solidFill>
              </a:rPr>
              <a:t>Accessibilité</a:t>
            </a:r>
            <a:endParaRPr lang="en-US" sz="2400" b="1" dirty="0">
              <a:solidFill>
                <a:schemeClr val="tx2"/>
              </a:solidFill>
            </a:endParaRPr>
          </a:p>
        </p:txBody>
      </p:sp>
      <p:sp>
        <p:nvSpPr>
          <p:cNvPr id="9" name="TextBox 8">
            <a:extLst>
              <a:ext uri="{FF2B5EF4-FFF2-40B4-BE49-F238E27FC236}">
                <a16:creationId xmlns:a16="http://schemas.microsoft.com/office/drawing/2014/main" id="{5BAB6E41-88E0-E747-B6A9-9753237FF70A}"/>
              </a:ext>
            </a:extLst>
          </p:cNvPr>
          <p:cNvSpPr txBox="1"/>
          <p:nvPr/>
        </p:nvSpPr>
        <p:spPr>
          <a:xfrm>
            <a:off x="6175522" y="4908798"/>
            <a:ext cx="2016224" cy="461665"/>
          </a:xfrm>
          <a:prstGeom prst="rect">
            <a:avLst/>
          </a:prstGeom>
          <a:noFill/>
        </p:spPr>
        <p:txBody>
          <a:bodyPr wrap="square" rtlCol="0">
            <a:spAutoFit/>
          </a:bodyPr>
          <a:lstStyle/>
          <a:p>
            <a:pPr algn="ctr"/>
            <a:r>
              <a:rPr lang="en-US" sz="2400" b="1" dirty="0" err="1">
                <a:solidFill>
                  <a:schemeClr val="tx2"/>
                </a:solidFill>
              </a:rPr>
              <a:t>Qualité</a:t>
            </a:r>
            <a:endParaRPr lang="en-US" sz="2400" b="1" dirty="0">
              <a:solidFill>
                <a:schemeClr val="tx2"/>
              </a:solidFill>
            </a:endParaRPr>
          </a:p>
        </p:txBody>
      </p:sp>
    </p:spTree>
    <p:extLst>
      <p:ext uri="{BB962C8B-B14F-4D97-AF65-F5344CB8AC3E}">
        <p14:creationId xmlns:p14="http://schemas.microsoft.com/office/powerpoint/2010/main" val="3232111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Nouvelle </a:t>
            </a:r>
            <a:r>
              <a:rPr lang="en-US" dirty="0" err="1"/>
              <a:t>échelle</a:t>
            </a:r>
            <a:r>
              <a:rPr lang="en-US" dirty="0"/>
              <a:t> du JMP pour </a:t>
            </a:r>
            <a:r>
              <a:rPr lang="en-US" dirty="0" err="1"/>
              <a:t>l’assainissement</a:t>
            </a:r>
            <a:endParaRPr lang="en-US" dirty="0"/>
          </a:p>
        </p:txBody>
      </p:sp>
      <p:pic>
        <p:nvPicPr>
          <p:cNvPr id="7" name="Picture 6">
            <a:extLst>
              <a:ext uri="{FF2B5EF4-FFF2-40B4-BE49-F238E27FC236}">
                <a16:creationId xmlns:a16="http://schemas.microsoft.com/office/drawing/2014/main" id="{884E7DFC-B226-094C-8195-C39B5B92F61D}"/>
              </a:ext>
            </a:extLst>
          </p:cNvPr>
          <p:cNvPicPr>
            <a:picLocks noChangeAspect="1"/>
          </p:cNvPicPr>
          <p:nvPr/>
        </p:nvPicPr>
        <p:blipFill>
          <a:blip r:embed="rId3"/>
          <a:stretch>
            <a:fillRect/>
          </a:stretch>
        </p:blipFill>
        <p:spPr>
          <a:xfrm>
            <a:off x="450680" y="2887871"/>
            <a:ext cx="682812" cy="682812"/>
          </a:xfrm>
          <a:prstGeom prst="rect">
            <a:avLst/>
          </a:prstGeom>
        </p:spPr>
      </p:pic>
      <p:pic>
        <p:nvPicPr>
          <p:cNvPr id="8" name="Picture 7">
            <a:extLst>
              <a:ext uri="{FF2B5EF4-FFF2-40B4-BE49-F238E27FC236}">
                <a16:creationId xmlns:a16="http://schemas.microsoft.com/office/drawing/2014/main" id="{4CF49E1E-AD50-D048-9FD2-ACC62BD6F73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7200" y="1865659"/>
            <a:ext cx="676292" cy="676292"/>
          </a:xfrm>
          <a:prstGeom prst="rect">
            <a:avLst/>
          </a:prstGeom>
        </p:spPr>
      </p:pic>
      <p:pic>
        <p:nvPicPr>
          <p:cNvPr id="9" name="Picture 8">
            <a:extLst>
              <a:ext uri="{FF2B5EF4-FFF2-40B4-BE49-F238E27FC236}">
                <a16:creationId xmlns:a16="http://schemas.microsoft.com/office/drawing/2014/main" id="{2F5FBCEC-65ED-0E46-B83F-BA59170D2C8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20026" y="4746892"/>
            <a:ext cx="665537" cy="665537"/>
          </a:xfrm>
          <a:prstGeom prst="rect">
            <a:avLst/>
          </a:prstGeom>
        </p:spPr>
      </p:pic>
      <p:cxnSp>
        <p:nvCxnSpPr>
          <p:cNvPr id="12" name="Straight Connector 11">
            <a:extLst>
              <a:ext uri="{FF2B5EF4-FFF2-40B4-BE49-F238E27FC236}">
                <a16:creationId xmlns:a16="http://schemas.microsoft.com/office/drawing/2014/main" id="{6E7D2E3D-BAFD-7941-9A08-D35FAEBFA815}"/>
              </a:ext>
            </a:extLst>
          </p:cNvPr>
          <p:cNvCxnSpPr/>
          <p:nvPr/>
        </p:nvCxnSpPr>
        <p:spPr>
          <a:xfrm>
            <a:off x="468706" y="1097006"/>
            <a:ext cx="8271866" cy="1588"/>
          </a:xfrm>
          <a:prstGeom prst="line">
            <a:avLst/>
          </a:prstGeom>
          <a:ln w="12700" cap="flat" cmpd="sng" algn="ctr">
            <a:solidFill>
              <a:srgbClr val="60B8D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aphicFrame>
        <p:nvGraphicFramePr>
          <p:cNvPr id="10" name="Table 9">
            <a:extLst>
              <a:ext uri="{FF2B5EF4-FFF2-40B4-BE49-F238E27FC236}">
                <a16:creationId xmlns:a16="http://schemas.microsoft.com/office/drawing/2014/main" id="{8C715160-E901-4A4F-B18C-3C1B11369991}"/>
              </a:ext>
            </a:extLst>
          </p:cNvPr>
          <p:cNvGraphicFramePr>
            <a:graphicFrameLocks noGrp="1"/>
          </p:cNvGraphicFramePr>
          <p:nvPr>
            <p:extLst>
              <p:ext uri="{D42A27DB-BD31-4B8C-83A1-F6EECF244321}">
                <p14:modId xmlns:p14="http://schemas.microsoft.com/office/powerpoint/2010/main" val="885925896"/>
              </p:ext>
            </p:extLst>
          </p:nvPr>
        </p:nvGraphicFramePr>
        <p:xfrm>
          <a:off x="1248389" y="1228768"/>
          <a:ext cx="7416896" cy="4532226"/>
        </p:xfrm>
        <a:graphic>
          <a:graphicData uri="http://schemas.openxmlformats.org/drawingml/2006/table">
            <a:tbl>
              <a:tblPr firstRow="1" bandRow="1">
                <a:tableStyleId>{5C22544A-7EE6-4342-B048-85BDC9FD1C3A}</a:tableStyleId>
              </a:tblPr>
              <a:tblGrid>
                <a:gridCol w="2029428">
                  <a:extLst>
                    <a:ext uri="{9D8B030D-6E8A-4147-A177-3AD203B41FA5}">
                      <a16:colId xmlns:a16="http://schemas.microsoft.com/office/drawing/2014/main" val="2716205117"/>
                    </a:ext>
                  </a:extLst>
                </a:gridCol>
                <a:gridCol w="5387468">
                  <a:extLst>
                    <a:ext uri="{9D8B030D-6E8A-4147-A177-3AD203B41FA5}">
                      <a16:colId xmlns:a16="http://schemas.microsoft.com/office/drawing/2014/main" val="2717942578"/>
                    </a:ext>
                  </a:extLst>
                </a:gridCol>
              </a:tblGrid>
              <a:tr h="588162">
                <a:tc>
                  <a:txBody>
                    <a:bodyPr/>
                    <a:lstStyle/>
                    <a:p>
                      <a:pPr algn="ctr" fontAlgn="ctr"/>
                      <a:r>
                        <a:rPr lang="fr-FR" sz="2000" b="0" u="none" strike="noStrike" noProof="0" dirty="0">
                          <a:solidFill>
                            <a:schemeClr val="tx1"/>
                          </a:solidFill>
                          <a:effectLst/>
                        </a:rPr>
                        <a:t>ECHELLE DE SERVICE</a:t>
                      </a:r>
                      <a:endParaRPr lang="fr-FR" sz="2000" b="0" i="0" u="none" strike="noStrike" noProof="0" dirty="0">
                        <a:solidFill>
                          <a:schemeClr val="tx1"/>
                        </a:solidFill>
                        <a:effectLst/>
                        <a:latin typeface="Calibri"/>
                      </a:endParaRPr>
                    </a:p>
                  </a:txBody>
                  <a:tcPr marL="8621" marR="8621" marT="8621" marB="0" anchor="ctr">
                    <a:solidFill>
                      <a:schemeClr val="bg1">
                        <a:lumMod val="75000"/>
                      </a:schemeClr>
                    </a:solidFill>
                  </a:tcPr>
                </a:tc>
                <a:tc>
                  <a:txBody>
                    <a:bodyPr/>
                    <a:lstStyle/>
                    <a:p>
                      <a:pPr algn="ctr" fontAlgn="ctr"/>
                      <a:r>
                        <a:rPr lang="fr-FR" sz="2000" b="0" u="none" strike="noStrike" noProof="0" dirty="0">
                          <a:solidFill>
                            <a:schemeClr val="tx1"/>
                          </a:solidFill>
                          <a:effectLst/>
                        </a:rPr>
                        <a:t>DÉFINITION</a:t>
                      </a:r>
                      <a:endParaRPr lang="fr-FR" sz="2000" b="0" i="0" u="none" strike="noStrike" noProof="0" dirty="0">
                        <a:solidFill>
                          <a:schemeClr val="tx1"/>
                        </a:solidFill>
                        <a:effectLst/>
                        <a:latin typeface="Calibri"/>
                      </a:endParaRPr>
                    </a:p>
                  </a:txBody>
                  <a:tcPr marL="8621" marR="8621" marT="8621" marB="0" anchor="ctr">
                    <a:solidFill>
                      <a:schemeClr val="bg1">
                        <a:lumMod val="75000"/>
                      </a:schemeClr>
                    </a:solidFill>
                  </a:tcPr>
                </a:tc>
                <a:extLst>
                  <a:ext uri="{0D108BD9-81ED-4DB2-BD59-A6C34878D82A}">
                    <a16:rowId xmlns:a16="http://schemas.microsoft.com/office/drawing/2014/main" val="2559009493"/>
                  </a:ext>
                </a:extLst>
              </a:tr>
              <a:tr h="962186">
                <a:tc>
                  <a:txBody>
                    <a:bodyPr/>
                    <a:lstStyle/>
                    <a:p>
                      <a:pPr algn="l"/>
                      <a:r>
                        <a:rPr lang="fr-FR" sz="1600" b="1" noProof="0" dirty="0">
                          <a:solidFill>
                            <a:schemeClr val="tx1"/>
                          </a:solidFill>
                        </a:rPr>
                        <a:t>SERVICES GÉRÉS EN TOUTE SÉCURITÉ</a:t>
                      </a:r>
                    </a:p>
                  </a:txBody>
                  <a:tcPr marL="144000" marR="144000" marT="0" marB="18000" anchor="ctr" anchorCtr="1">
                    <a:solidFill>
                      <a:srgbClr val="00B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a:t>Utilisation </a:t>
                      </a:r>
                      <a:r>
                        <a:rPr lang="en-GB" sz="1600" dirty="0" err="1"/>
                        <a:t>d’installations</a:t>
                      </a:r>
                      <a:r>
                        <a:rPr lang="en-GB" sz="1600" dirty="0"/>
                        <a:t> </a:t>
                      </a:r>
                      <a:r>
                        <a:rPr lang="en-GB" sz="1600" dirty="0" err="1"/>
                        <a:t>d’assainissement</a:t>
                      </a:r>
                      <a:r>
                        <a:rPr lang="en-GB" sz="1600" dirty="0"/>
                        <a:t> </a:t>
                      </a:r>
                      <a:r>
                        <a:rPr lang="en-GB" sz="1600" dirty="0" err="1"/>
                        <a:t>améliorées</a:t>
                      </a:r>
                      <a:r>
                        <a:rPr lang="en-GB" sz="1600" dirty="0"/>
                        <a:t> qui ne </a:t>
                      </a:r>
                      <a:r>
                        <a:rPr lang="en-GB" sz="1600" dirty="0" err="1"/>
                        <a:t>sont</a:t>
                      </a:r>
                      <a:r>
                        <a:rPr lang="en-GB" sz="1600" dirty="0"/>
                        <a:t> pas </a:t>
                      </a:r>
                      <a:r>
                        <a:rPr lang="en-GB" sz="1600" dirty="0" err="1"/>
                        <a:t>partagées</a:t>
                      </a:r>
                      <a:r>
                        <a:rPr lang="en-GB" sz="1600" dirty="0"/>
                        <a:t> par </a:t>
                      </a:r>
                      <a:r>
                        <a:rPr lang="en-GB" sz="1600" dirty="0" err="1"/>
                        <a:t>plusieurs</a:t>
                      </a:r>
                      <a:r>
                        <a:rPr lang="en-GB" sz="1600" dirty="0"/>
                        <a:t> </a:t>
                      </a:r>
                      <a:r>
                        <a:rPr lang="en-GB" sz="1600" dirty="0" err="1"/>
                        <a:t>familles</a:t>
                      </a:r>
                      <a:r>
                        <a:rPr lang="en-GB" sz="1600" dirty="0"/>
                        <a:t> et </a:t>
                      </a:r>
                      <a:r>
                        <a:rPr lang="en-GB" sz="1600" dirty="0" err="1"/>
                        <a:t>dans</a:t>
                      </a:r>
                      <a:r>
                        <a:rPr lang="en-GB" sz="1600" dirty="0"/>
                        <a:t> </a:t>
                      </a:r>
                      <a:r>
                        <a:rPr lang="en-GB" sz="1600" dirty="0" err="1"/>
                        <a:t>lesquelles</a:t>
                      </a:r>
                      <a:r>
                        <a:rPr lang="en-GB" sz="1600" dirty="0"/>
                        <a:t> les excreta </a:t>
                      </a:r>
                      <a:r>
                        <a:rPr lang="en-GB" sz="1600" dirty="0" err="1"/>
                        <a:t>sont</a:t>
                      </a:r>
                      <a:r>
                        <a:rPr lang="en-GB" sz="1600" dirty="0"/>
                        <a:t> </a:t>
                      </a:r>
                      <a:r>
                        <a:rPr lang="en-GB" sz="1600" dirty="0" err="1"/>
                        <a:t>stokés</a:t>
                      </a:r>
                      <a:r>
                        <a:rPr lang="en-GB" sz="1600" dirty="0"/>
                        <a:t> et </a:t>
                      </a:r>
                      <a:r>
                        <a:rPr lang="en-GB" sz="1600" dirty="0" err="1"/>
                        <a:t>traités</a:t>
                      </a:r>
                      <a:r>
                        <a:rPr lang="en-GB" sz="1600" dirty="0"/>
                        <a:t> sur place </a:t>
                      </a:r>
                      <a:r>
                        <a:rPr lang="en-GB" sz="1600" dirty="0" err="1"/>
                        <a:t>ou</a:t>
                      </a:r>
                      <a:r>
                        <a:rPr lang="en-GB" sz="1600" dirty="0"/>
                        <a:t> </a:t>
                      </a:r>
                      <a:r>
                        <a:rPr lang="en-GB" sz="1600" dirty="0" err="1"/>
                        <a:t>acheminés</a:t>
                      </a:r>
                      <a:r>
                        <a:rPr lang="en-GB" sz="1600" dirty="0"/>
                        <a:t> et </a:t>
                      </a:r>
                      <a:r>
                        <a:rPr lang="en-GB" sz="1600" dirty="0" err="1"/>
                        <a:t>traités</a:t>
                      </a:r>
                      <a:r>
                        <a:rPr lang="en-GB" sz="1600" dirty="0"/>
                        <a:t> hors site</a:t>
                      </a:r>
                      <a:endParaRPr lang="fr-FR" sz="1600" kern="1200" noProof="0" dirty="0">
                        <a:solidFill>
                          <a:schemeClr val="bg1"/>
                        </a:solidFill>
                        <a:latin typeface="+mn-lt"/>
                        <a:ea typeface="+mn-ea"/>
                        <a:cs typeface="+mn-cs"/>
                      </a:endParaRPr>
                    </a:p>
                  </a:txBody>
                  <a:tcPr marL="126000" marR="540000" marT="18000" marB="18000" anchor="ctr">
                    <a:solidFill>
                      <a:srgbClr val="00B050"/>
                    </a:solidFill>
                  </a:tcPr>
                </a:tc>
                <a:extLst>
                  <a:ext uri="{0D108BD9-81ED-4DB2-BD59-A6C34878D82A}">
                    <a16:rowId xmlns:a16="http://schemas.microsoft.com/office/drawing/2014/main" val="3725670454"/>
                  </a:ext>
                </a:extLst>
              </a:tr>
              <a:tr h="737311">
                <a:tc>
                  <a:txBody>
                    <a:bodyPr/>
                    <a:lstStyle/>
                    <a:p>
                      <a:pPr algn="l"/>
                      <a:r>
                        <a:rPr lang="fr-FR" sz="1600" b="1" noProof="0" dirty="0">
                          <a:solidFill>
                            <a:schemeClr val="tx1"/>
                          </a:solidFill>
                        </a:rPr>
                        <a:t>SERVICES</a:t>
                      </a:r>
                      <a:r>
                        <a:rPr lang="fr-FR" sz="1600" b="1" baseline="0" noProof="0" dirty="0">
                          <a:solidFill>
                            <a:schemeClr val="tx1"/>
                          </a:solidFill>
                        </a:rPr>
                        <a:t> ÉLÉMENTAIRES </a:t>
                      </a:r>
                      <a:endParaRPr lang="fr-FR" sz="1600" b="1" noProof="0" dirty="0">
                        <a:solidFill>
                          <a:schemeClr val="tx1"/>
                        </a:solidFill>
                      </a:endParaRPr>
                    </a:p>
                  </a:txBody>
                  <a:tcPr marL="144000" marR="144000" marT="0" marB="18000" anchor="ctr" anchorCtr="1">
                    <a:solidFill>
                      <a:srgbClr val="92D050"/>
                    </a:solidFill>
                  </a:tcPr>
                </a:tc>
                <a:tc>
                  <a:txBody>
                    <a:bodyPr/>
                    <a:lstStyle/>
                    <a:p>
                      <a:pPr algn="l"/>
                      <a:r>
                        <a:rPr lang="en-GB" sz="1600" dirty="0"/>
                        <a:t>Utilisation </a:t>
                      </a:r>
                      <a:r>
                        <a:rPr lang="en-GB" sz="1600" dirty="0" err="1"/>
                        <a:t>d‘installations</a:t>
                      </a:r>
                      <a:r>
                        <a:rPr lang="en-GB" sz="1600" dirty="0"/>
                        <a:t> </a:t>
                      </a:r>
                      <a:r>
                        <a:rPr lang="en-GB" sz="1600" dirty="0" err="1"/>
                        <a:t>d’assainissement</a:t>
                      </a:r>
                      <a:r>
                        <a:rPr lang="en-GB" sz="1600" dirty="0"/>
                        <a:t> </a:t>
                      </a:r>
                      <a:r>
                        <a:rPr lang="en-GB" sz="1600" dirty="0" err="1"/>
                        <a:t>améliorées</a:t>
                      </a:r>
                      <a:r>
                        <a:rPr lang="en-GB" sz="1600" dirty="0"/>
                        <a:t> qui ne </a:t>
                      </a:r>
                      <a:r>
                        <a:rPr lang="en-GB" sz="1600" dirty="0" err="1"/>
                        <a:t>sont</a:t>
                      </a:r>
                      <a:r>
                        <a:rPr lang="en-GB" sz="1600" dirty="0"/>
                        <a:t> pas </a:t>
                      </a:r>
                      <a:r>
                        <a:rPr lang="en-GB" sz="1600" dirty="0" err="1"/>
                        <a:t>partagées</a:t>
                      </a:r>
                      <a:r>
                        <a:rPr lang="en-GB" sz="1600" dirty="0"/>
                        <a:t> par </a:t>
                      </a:r>
                      <a:r>
                        <a:rPr lang="en-GB" sz="1600" dirty="0" err="1"/>
                        <a:t>plusieurs</a:t>
                      </a:r>
                      <a:r>
                        <a:rPr lang="en-GB" sz="1600" dirty="0"/>
                        <a:t> </a:t>
                      </a:r>
                      <a:r>
                        <a:rPr lang="en-GB" sz="1600" dirty="0" err="1"/>
                        <a:t>familles</a:t>
                      </a:r>
                      <a:endParaRPr lang="fr-FR" sz="1600" spc="-100" noProof="0" dirty="0"/>
                    </a:p>
                  </a:txBody>
                  <a:tcPr marL="126000" marR="540000" marT="18000" marB="18000" anchor="ctr">
                    <a:solidFill>
                      <a:srgbClr val="92D050"/>
                    </a:solidFill>
                  </a:tcPr>
                </a:tc>
                <a:extLst>
                  <a:ext uri="{0D108BD9-81ED-4DB2-BD59-A6C34878D82A}">
                    <a16:rowId xmlns:a16="http://schemas.microsoft.com/office/drawing/2014/main" val="2520429813"/>
                  </a:ext>
                </a:extLst>
              </a:tr>
              <a:tr h="630294">
                <a:tc>
                  <a:txBody>
                    <a:bodyPr/>
                    <a:lstStyle/>
                    <a:p>
                      <a:pPr algn="l"/>
                      <a:r>
                        <a:rPr lang="fr-FR" sz="1600" b="1" noProof="0" dirty="0">
                          <a:solidFill>
                            <a:schemeClr val="tx1"/>
                          </a:solidFill>
                        </a:rPr>
                        <a:t>SERVICES LIMITÉS</a:t>
                      </a:r>
                    </a:p>
                  </a:txBody>
                  <a:tcPr marL="144000" marR="144000" marT="0" marB="18000" anchor="ctr" anchorCtr="1">
                    <a:solidFill>
                      <a:srgbClr val="FFFF00"/>
                    </a:solidFill>
                  </a:tcPr>
                </a:tc>
                <a:tc>
                  <a:txBody>
                    <a:bodyPr/>
                    <a:lstStyle/>
                    <a:p>
                      <a:pPr algn="l"/>
                      <a:r>
                        <a:rPr lang="en-GB" sz="1600" dirty="0"/>
                        <a:t>Utilisation </a:t>
                      </a:r>
                      <a:r>
                        <a:rPr lang="en-GB" sz="1600" dirty="0" err="1"/>
                        <a:t>d’installations</a:t>
                      </a:r>
                      <a:r>
                        <a:rPr lang="en-GB" sz="1600" dirty="0"/>
                        <a:t> </a:t>
                      </a:r>
                      <a:r>
                        <a:rPr lang="en-GB" sz="1600" dirty="0" err="1"/>
                        <a:t>d’assainissement</a:t>
                      </a:r>
                      <a:r>
                        <a:rPr lang="en-GB" sz="1600" dirty="0"/>
                        <a:t> </a:t>
                      </a:r>
                      <a:r>
                        <a:rPr lang="en-GB" sz="1600" dirty="0" err="1"/>
                        <a:t>améliorées</a:t>
                      </a:r>
                      <a:r>
                        <a:rPr lang="en-GB" sz="1600" dirty="0"/>
                        <a:t> </a:t>
                      </a:r>
                      <a:r>
                        <a:rPr lang="en-GB" sz="1600" dirty="0" err="1"/>
                        <a:t>partagées</a:t>
                      </a:r>
                      <a:r>
                        <a:rPr lang="en-GB" sz="1600" dirty="0"/>
                        <a:t> par </a:t>
                      </a:r>
                      <a:r>
                        <a:rPr lang="en-GB" sz="1600" dirty="0" err="1"/>
                        <a:t>deux</a:t>
                      </a:r>
                      <a:r>
                        <a:rPr lang="en-GB" sz="1600" dirty="0"/>
                        <a:t> </a:t>
                      </a:r>
                      <a:r>
                        <a:rPr lang="en-GB" sz="1600" dirty="0" err="1"/>
                        <a:t>ou</a:t>
                      </a:r>
                      <a:r>
                        <a:rPr lang="en-GB" sz="1600" dirty="0"/>
                        <a:t> </a:t>
                      </a:r>
                      <a:r>
                        <a:rPr lang="en-GB" sz="1600" dirty="0" err="1"/>
                        <a:t>plusieurs</a:t>
                      </a:r>
                      <a:r>
                        <a:rPr lang="en-GB" sz="1600" dirty="0"/>
                        <a:t> </a:t>
                      </a:r>
                      <a:r>
                        <a:rPr lang="en-GB" sz="1600" dirty="0" err="1"/>
                        <a:t>familles</a:t>
                      </a:r>
                      <a:endParaRPr lang="fr-FR" sz="1600" spc="0" noProof="0" dirty="0"/>
                    </a:p>
                  </a:txBody>
                  <a:tcPr marL="126000" marR="540000" marT="18000" marB="18000" anchor="ctr">
                    <a:solidFill>
                      <a:srgbClr val="FFFF00"/>
                    </a:solidFill>
                  </a:tcPr>
                </a:tc>
                <a:extLst>
                  <a:ext uri="{0D108BD9-81ED-4DB2-BD59-A6C34878D82A}">
                    <a16:rowId xmlns:a16="http://schemas.microsoft.com/office/drawing/2014/main" val="816658214"/>
                  </a:ext>
                </a:extLst>
              </a:tr>
              <a:tr h="509843">
                <a:tc>
                  <a:txBody>
                    <a:bodyPr/>
                    <a:lstStyle/>
                    <a:p>
                      <a:pPr algn="l"/>
                      <a:r>
                        <a:rPr lang="fr-FR" sz="1600" b="1" noProof="0" dirty="0">
                          <a:solidFill>
                            <a:schemeClr val="tx1"/>
                          </a:solidFill>
                        </a:rPr>
                        <a:t>SERVICES NON</a:t>
                      </a:r>
                      <a:r>
                        <a:rPr lang="fr-FR" sz="1600" b="1" baseline="0" noProof="0" dirty="0">
                          <a:solidFill>
                            <a:schemeClr val="tx1"/>
                          </a:solidFill>
                        </a:rPr>
                        <a:t> AMÉLIORÉS</a:t>
                      </a:r>
                      <a:endParaRPr lang="fr-FR" sz="1600" b="1" noProof="0" dirty="0">
                        <a:solidFill>
                          <a:schemeClr val="tx1"/>
                        </a:solidFill>
                      </a:endParaRPr>
                    </a:p>
                  </a:txBody>
                  <a:tcPr marL="144000" marR="144000" marT="0" marB="18000" anchor="ctr" anchorCtr="1">
                    <a:solidFill>
                      <a:srgbClr val="FFC000"/>
                    </a:solidFill>
                  </a:tcPr>
                </a:tc>
                <a:tc>
                  <a:txBody>
                    <a:bodyPr/>
                    <a:lstStyle/>
                    <a:p>
                      <a:pPr algn="l"/>
                      <a:r>
                        <a:rPr lang="en-GB" sz="1600" dirty="0"/>
                        <a:t>Utilisation de latrines à fosse sans </a:t>
                      </a:r>
                      <a:r>
                        <a:rPr lang="en-GB" sz="1600" dirty="0" err="1"/>
                        <a:t>dalle</a:t>
                      </a:r>
                      <a:r>
                        <a:rPr lang="en-GB" sz="1600" dirty="0"/>
                        <a:t> </a:t>
                      </a:r>
                      <a:r>
                        <a:rPr lang="en-GB" sz="1600" dirty="0" err="1"/>
                        <a:t>ou</a:t>
                      </a:r>
                      <a:r>
                        <a:rPr lang="en-GB" sz="1600" dirty="0"/>
                        <a:t> </a:t>
                      </a:r>
                      <a:r>
                        <a:rPr lang="en-GB" sz="1600" dirty="0" err="1"/>
                        <a:t>plateforme</a:t>
                      </a:r>
                      <a:r>
                        <a:rPr lang="en-GB" sz="1600" dirty="0"/>
                        <a:t>, latrines </a:t>
                      </a:r>
                      <a:r>
                        <a:rPr lang="en-GB" sz="1600" dirty="0" err="1"/>
                        <a:t>suspendues</a:t>
                      </a:r>
                      <a:r>
                        <a:rPr lang="en-GB" sz="1600" dirty="0"/>
                        <a:t> </a:t>
                      </a:r>
                      <a:r>
                        <a:rPr lang="en-GB" sz="1600" dirty="0" err="1"/>
                        <a:t>ou</a:t>
                      </a:r>
                      <a:r>
                        <a:rPr lang="en-GB" sz="1600" dirty="0"/>
                        <a:t> latrines à </a:t>
                      </a:r>
                      <a:r>
                        <a:rPr lang="en-GB" sz="1600" dirty="0" err="1"/>
                        <a:t>seau</a:t>
                      </a:r>
                      <a:endParaRPr lang="fr-FR" sz="1600" spc="-100" noProof="0" dirty="0"/>
                    </a:p>
                  </a:txBody>
                  <a:tcPr marL="126000" marR="540000" marT="18000" marB="18000" anchor="ctr">
                    <a:solidFill>
                      <a:srgbClr val="FFC000"/>
                    </a:solidFill>
                  </a:tcPr>
                </a:tc>
                <a:extLst>
                  <a:ext uri="{0D108BD9-81ED-4DB2-BD59-A6C34878D82A}">
                    <a16:rowId xmlns:a16="http://schemas.microsoft.com/office/drawing/2014/main" val="1328376478"/>
                  </a:ext>
                </a:extLst>
              </a:tr>
              <a:tr h="962186">
                <a:tc>
                  <a:txBody>
                    <a:bodyPr/>
                    <a:lstStyle/>
                    <a:p>
                      <a:pPr algn="l"/>
                      <a:r>
                        <a:rPr lang="fr-FR" sz="1600" b="1" noProof="0" dirty="0">
                          <a:solidFill>
                            <a:schemeClr val="tx1"/>
                          </a:solidFill>
                        </a:rPr>
                        <a:t>DÉFÉCATION EN PLEIN AIR</a:t>
                      </a:r>
                    </a:p>
                  </a:txBody>
                  <a:tcPr marL="144000" marR="144000" marT="0" marB="18000" anchor="ctr" anchorCtr="1">
                    <a:solidFill>
                      <a:srgbClr val="F46710"/>
                    </a:solidFill>
                  </a:tcPr>
                </a:tc>
                <a:tc>
                  <a:txBody>
                    <a:bodyPr/>
                    <a:lstStyle/>
                    <a:p>
                      <a:pPr algn="l"/>
                      <a:r>
                        <a:rPr lang="fr-FR" sz="1600" dirty="0"/>
                        <a:t>Disposition des excréments humains dans les champs, les forêts, les buissons, les étendues d'eau ouvertes, les plages ou autres espaces ouverts ou avec des déchets solides</a:t>
                      </a:r>
                      <a:endParaRPr lang="fr-FR" sz="1600" spc="-100" noProof="0" dirty="0">
                        <a:solidFill>
                          <a:schemeClr val="tx1"/>
                        </a:solidFill>
                      </a:endParaRPr>
                    </a:p>
                  </a:txBody>
                  <a:tcPr marL="126000" marR="540000" marT="18000" marB="18000" anchor="ctr">
                    <a:solidFill>
                      <a:srgbClr val="F46710"/>
                    </a:solidFill>
                  </a:tcPr>
                </a:tc>
                <a:extLst>
                  <a:ext uri="{0D108BD9-81ED-4DB2-BD59-A6C34878D82A}">
                    <a16:rowId xmlns:a16="http://schemas.microsoft.com/office/drawing/2014/main" val="2717827554"/>
                  </a:ext>
                </a:extLst>
              </a:tr>
            </a:tbl>
          </a:graphicData>
        </a:graphic>
      </p:graphicFrame>
    </p:spTree>
    <p:extLst>
      <p:ext uri="{BB962C8B-B14F-4D97-AF65-F5344CB8AC3E}">
        <p14:creationId xmlns:p14="http://schemas.microsoft.com/office/powerpoint/2010/main" val="37714755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5541D-F224-BA40-948F-4D3AAF193529}"/>
              </a:ext>
            </a:extLst>
          </p:cNvPr>
          <p:cNvSpPr>
            <a:spLocks noGrp="1"/>
          </p:cNvSpPr>
          <p:nvPr>
            <p:ph type="title"/>
          </p:nvPr>
        </p:nvSpPr>
        <p:spPr/>
        <p:txBody>
          <a:bodyPr/>
          <a:lstStyle/>
          <a:p>
            <a:r>
              <a:rPr lang="fr-FR" dirty="0"/>
              <a:t>Cible 6.2b: lavage des mains</a:t>
            </a:r>
            <a:endParaRPr lang="en-US" dirty="0"/>
          </a:p>
        </p:txBody>
      </p:sp>
      <p:pic>
        <p:nvPicPr>
          <p:cNvPr id="5" name="Picture 4">
            <a:extLst>
              <a:ext uri="{FF2B5EF4-FFF2-40B4-BE49-F238E27FC236}">
                <a16:creationId xmlns:a16="http://schemas.microsoft.com/office/drawing/2014/main" id="{70B0A9CB-5791-F74A-88A3-929654B0662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7230" y="2596499"/>
            <a:ext cx="619939" cy="619939"/>
          </a:xfrm>
          <a:prstGeom prst="rect">
            <a:avLst/>
          </a:prstGeom>
        </p:spPr>
      </p:pic>
      <p:pic>
        <p:nvPicPr>
          <p:cNvPr id="6" name="Picture 5">
            <a:extLst>
              <a:ext uri="{FF2B5EF4-FFF2-40B4-BE49-F238E27FC236}">
                <a16:creationId xmlns:a16="http://schemas.microsoft.com/office/drawing/2014/main" id="{01202F4E-2915-1A49-A414-F402BA70A48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93347" y="2596499"/>
            <a:ext cx="633005" cy="638707"/>
          </a:xfrm>
          <a:prstGeom prst="rect">
            <a:avLst/>
          </a:prstGeom>
        </p:spPr>
      </p:pic>
      <p:cxnSp>
        <p:nvCxnSpPr>
          <p:cNvPr id="7" name="Straight Connector 6">
            <a:extLst>
              <a:ext uri="{FF2B5EF4-FFF2-40B4-BE49-F238E27FC236}">
                <a16:creationId xmlns:a16="http://schemas.microsoft.com/office/drawing/2014/main" id="{C90D4E1E-06FF-0448-9FD8-6F69C616F06D}"/>
              </a:ext>
            </a:extLst>
          </p:cNvPr>
          <p:cNvCxnSpPr/>
          <p:nvPr/>
        </p:nvCxnSpPr>
        <p:spPr>
          <a:xfrm>
            <a:off x="468706" y="1097006"/>
            <a:ext cx="8271866" cy="1588"/>
          </a:xfrm>
          <a:prstGeom prst="line">
            <a:avLst/>
          </a:prstGeom>
          <a:ln w="12700" cap="flat" cmpd="sng" algn="ctr">
            <a:solidFill>
              <a:srgbClr val="60B8D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aphicFrame>
        <p:nvGraphicFramePr>
          <p:cNvPr id="8" name="Table 7">
            <a:extLst>
              <a:ext uri="{FF2B5EF4-FFF2-40B4-BE49-F238E27FC236}">
                <a16:creationId xmlns:a16="http://schemas.microsoft.com/office/drawing/2014/main" id="{0D3CBEDD-029D-F34D-8C5C-08FB864191F4}"/>
              </a:ext>
            </a:extLst>
          </p:cNvPr>
          <p:cNvGraphicFramePr>
            <a:graphicFrameLocks noGrp="1"/>
          </p:cNvGraphicFramePr>
          <p:nvPr>
            <p:extLst>
              <p:ext uri="{D42A27DB-BD31-4B8C-83A1-F6EECF244321}">
                <p14:modId xmlns:p14="http://schemas.microsoft.com/office/powerpoint/2010/main" val="1625253129"/>
              </p:ext>
            </p:extLst>
          </p:nvPr>
        </p:nvGraphicFramePr>
        <p:xfrm>
          <a:off x="1614055" y="1938728"/>
          <a:ext cx="7529945" cy="3756532"/>
        </p:xfrm>
        <a:graphic>
          <a:graphicData uri="http://schemas.openxmlformats.org/drawingml/2006/table">
            <a:tbl>
              <a:tblPr firstRow="1" bandRow="1">
                <a:tableStyleId>{5C22544A-7EE6-4342-B048-85BDC9FD1C3A}</a:tableStyleId>
              </a:tblPr>
              <a:tblGrid>
                <a:gridCol w="2060361">
                  <a:extLst>
                    <a:ext uri="{9D8B030D-6E8A-4147-A177-3AD203B41FA5}">
                      <a16:colId xmlns:a16="http://schemas.microsoft.com/office/drawing/2014/main" val="2716205117"/>
                    </a:ext>
                  </a:extLst>
                </a:gridCol>
                <a:gridCol w="5469584">
                  <a:extLst>
                    <a:ext uri="{9D8B030D-6E8A-4147-A177-3AD203B41FA5}">
                      <a16:colId xmlns:a16="http://schemas.microsoft.com/office/drawing/2014/main" val="2717942578"/>
                    </a:ext>
                  </a:extLst>
                </a:gridCol>
              </a:tblGrid>
              <a:tr h="490383">
                <a:tc>
                  <a:txBody>
                    <a:bodyPr/>
                    <a:lstStyle/>
                    <a:p>
                      <a:pPr algn="ctr" fontAlgn="ctr"/>
                      <a:r>
                        <a:rPr lang="fr-FR" sz="2000" b="0" u="none" strike="noStrike" noProof="0" dirty="0">
                          <a:solidFill>
                            <a:schemeClr val="tx1"/>
                          </a:solidFill>
                          <a:effectLst/>
                        </a:rPr>
                        <a:t>ECHELLE DE SERVICE</a:t>
                      </a:r>
                      <a:endParaRPr lang="fr-FR" sz="2000" b="0" i="0" u="none" strike="noStrike" noProof="0" dirty="0">
                        <a:solidFill>
                          <a:schemeClr val="tx1"/>
                        </a:solidFill>
                        <a:effectLst/>
                        <a:latin typeface="Calibri"/>
                      </a:endParaRPr>
                    </a:p>
                  </a:txBody>
                  <a:tcPr marL="8621" marR="8621" marT="8621" marB="0" anchor="ctr">
                    <a:solidFill>
                      <a:schemeClr val="bg1">
                        <a:lumMod val="75000"/>
                      </a:schemeClr>
                    </a:solidFill>
                  </a:tcPr>
                </a:tc>
                <a:tc>
                  <a:txBody>
                    <a:bodyPr/>
                    <a:lstStyle/>
                    <a:p>
                      <a:pPr algn="ctr" fontAlgn="ctr"/>
                      <a:r>
                        <a:rPr lang="fr-FR" sz="2000" b="0" u="none" strike="noStrike" noProof="0" dirty="0">
                          <a:solidFill>
                            <a:schemeClr val="tx1"/>
                          </a:solidFill>
                          <a:effectLst/>
                        </a:rPr>
                        <a:t>DÉFINITION</a:t>
                      </a:r>
                      <a:endParaRPr lang="fr-FR" sz="2000" b="0" i="0" u="none" strike="noStrike" noProof="0" dirty="0">
                        <a:solidFill>
                          <a:schemeClr val="tx1"/>
                        </a:solidFill>
                        <a:effectLst/>
                        <a:latin typeface="Calibri"/>
                      </a:endParaRPr>
                    </a:p>
                  </a:txBody>
                  <a:tcPr marL="8621" marR="8621" marT="8621" marB="0" anchor="ctr">
                    <a:solidFill>
                      <a:schemeClr val="bg1">
                        <a:lumMod val="75000"/>
                      </a:schemeClr>
                    </a:solidFill>
                  </a:tcPr>
                </a:tc>
                <a:extLst>
                  <a:ext uri="{0D108BD9-81ED-4DB2-BD59-A6C34878D82A}">
                    <a16:rowId xmlns:a16="http://schemas.microsoft.com/office/drawing/2014/main" val="2559009493"/>
                  </a:ext>
                </a:extLst>
              </a:tr>
              <a:tr h="6716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600" b="1" noProof="0" dirty="0">
                          <a:solidFill>
                            <a:schemeClr val="bg2"/>
                          </a:solidFill>
                        </a:rPr>
                        <a:t>ELÉMENTAIRE</a:t>
                      </a:r>
                    </a:p>
                    <a:p>
                      <a:pPr algn="l"/>
                      <a:endParaRPr lang="fr-FR" sz="1600" b="1" noProof="0" dirty="0">
                        <a:solidFill>
                          <a:schemeClr val="tx1"/>
                        </a:solidFill>
                      </a:endParaRPr>
                    </a:p>
                  </a:txBody>
                  <a:tcPr marL="144000" marR="144000" marT="0" marB="18000" anchor="ctr" anchorCtr="1">
                    <a:solidFill>
                      <a:schemeClr val="accent4">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a:t>Installation de lavage des mains avec </a:t>
                      </a:r>
                      <a:r>
                        <a:rPr lang="en-GB" sz="1600" dirty="0" err="1"/>
                        <a:t>savon</a:t>
                      </a:r>
                      <a:r>
                        <a:rPr lang="en-GB" sz="1600" dirty="0"/>
                        <a:t> et </a:t>
                      </a:r>
                      <a:r>
                        <a:rPr lang="en-GB" sz="1600" dirty="0" err="1"/>
                        <a:t>eau</a:t>
                      </a:r>
                      <a:r>
                        <a:rPr lang="en-GB" sz="1600" dirty="0"/>
                        <a:t> </a:t>
                      </a:r>
                      <a:r>
                        <a:rPr lang="en-GB" sz="1600" dirty="0" err="1"/>
                        <a:t>dans</a:t>
                      </a:r>
                      <a:r>
                        <a:rPr lang="en-GB" sz="1600" dirty="0"/>
                        <a:t> le foyer</a:t>
                      </a:r>
                      <a:endParaRPr lang="fr-FR" sz="1600" kern="1200" noProof="0" dirty="0">
                        <a:solidFill>
                          <a:schemeClr val="bg1"/>
                        </a:solidFill>
                        <a:latin typeface="+mn-lt"/>
                        <a:ea typeface="+mn-ea"/>
                        <a:cs typeface="+mn-cs"/>
                      </a:endParaRPr>
                    </a:p>
                  </a:txBody>
                  <a:tcPr marL="126000" marR="540000" marT="18000" marB="18000" anchor="ctr">
                    <a:noFill/>
                  </a:tcPr>
                </a:tc>
                <a:extLst>
                  <a:ext uri="{0D108BD9-81ED-4DB2-BD59-A6C34878D82A}">
                    <a16:rowId xmlns:a16="http://schemas.microsoft.com/office/drawing/2014/main" val="3725670454"/>
                  </a:ext>
                </a:extLst>
              </a:tr>
              <a:tr h="614737">
                <a:tc>
                  <a:txBody>
                    <a:bodyPr/>
                    <a:lstStyle/>
                    <a:p>
                      <a:pPr marL="188913" indent="-174625" algn="just">
                        <a:tabLst/>
                      </a:pPr>
                      <a:r>
                        <a:rPr lang="fr-FR" sz="1600" b="1" noProof="0" dirty="0">
                          <a:solidFill>
                            <a:schemeClr val="tx1"/>
                          </a:solidFill>
                        </a:rPr>
                        <a:t>LIMITÉ</a:t>
                      </a:r>
                    </a:p>
                  </a:txBody>
                  <a:tcPr marL="144000" marR="144000" marT="0" marB="18000" anchor="ctr" anchorCtr="1">
                    <a:solidFill>
                      <a:srgbClr val="FFFF00"/>
                    </a:solidFill>
                  </a:tcPr>
                </a:tc>
                <a:tc>
                  <a:txBody>
                    <a:bodyPr/>
                    <a:lstStyle/>
                    <a:p>
                      <a:pPr algn="l"/>
                      <a:r>
                        <a:rPr lang="en-GB" sz="1600" dirty="0"/>
                        <a:t>Installation de lavage des mains sans </a:t>
                      </a:r>
                      <a:r>
                        <a:rPr lang="en-GB" sz="1600" dirty="0" err="1"/>
                        <a:t>eau</a:t>
                      </a:r>
                      <a:r>
                        <a:rPr lang="en-GB" sz="1600" dirty="0"/>
                        <a:t> </a:t>
                      </a:r>
                      <a:r>
                        <a:rPr lang="en-GB" sz="1600" dirty="0" err="1"/>
                        <a:t>ou</a:t>
                      </a:r>
                      <a:r>
                        <a:rPr lang="en-GB" sz="1600" dirty="0"/>
                        <a:t> sans </a:t>
                      </a:r>
                      <a:r>
                        <a:rPr lang="en-GB" sz="1600" dirty="0" err="1"/>
                        <a:t>savon</a:t>
                      </a:r>
                      <a:r>
                        <a:rPr lang="en-GB" sz="1600" dirty="0"/>
                        <a:t> </a:t>
                      </a:r>
                      <a:endParaRPr lang="fr-FR" sz="1600" spc="-100" noProof="0" dirty="0"/>
                    </a:p>
                  </a:txBody>
                  <a:tcPr marL="126000" marR="540000" marT="18000" marB="18000" anchor="ctr">
                    <a:noFill/>
                  </a:tcPr>
                </a:tc>
                <a:extLst>
                  <a:ext uri="{0D108BD9-81ED-4DB2-BD59-A6C34878D82A}">
                    <a16:rowId xmlns:a16="http://schemas.microsoft.com/office/drawing/2014/main" val="2520429813"/>
                  </a:ext>
                </a:extLst>
              </a:tr>
              <a:tr h="614737">
                <a:tc>
                  <a:txBody>
                    <a:bodyPr/>
                    <a:lstStyle/>
                    <a:p>
                      <a:pPr algn="l"/>
                      <a:r>
                        <a:rPr lang="fr-FR" sz="1600" b="1" noProof="0" dirty="0">
                          <a:solidFill>
                            <a:schemeClr val="tx1"/>
                          </a:solidFill>
                        </a:rPr>
                        <a:t>PAS D’INSTALLATION</a:t>
                      </a:r>
                    </a:p>
                  </a:txBody>
                  <a:tcPr marL="144000" marR="144000" marT="0" marB="18000" anchor="ctr" anchorCtr="1">
                    <a:solidFill>
                      <a:srgbClr val="FFC000"/>
                    </a:solidFill>
                  </a:tcPr>
                </a:tc>
                <a:tc>
                  <a:txBody>
                    <a:bodyPr/>
                    <a:lstStyle/>
                    <a:p>
                      <a:pPr algn="l"/>
                      <a:r>
                        <a:rPr lang="en-GB" sz="1600" dirty="0"/>
                        <a:t>Pas </a:t>
                      </a:r>
                      <a:r>
                        <a:rPr lang="en-GB" sz="1600" dirty="0" err="1"/>
                        <a:t>d’installation</a:t>
                      </a:r>
                      <a:r>
                        <a:rPr lang="en-GB" sz="1600" dirty="0"/>
                        <a:t> de lavage des mains</a:t>
                      </a:r>
                      <a:endParaRPr lang="fr-FR" sz="1600" spc="-100" noProof="0" dirty="0"/>
                    </a:p>
                  </a:txBody>
                  <a:tcPr marL="126000" marR="540000" marT="18000" marB="18000" anchor="ctr">
                    <a:noFill/>
                  </a:tcPr>
                </a:tc>
                <a:extLst>
                  <a:ext uri="{0D108BD9-81ED-4DB2-BD59-A6C34878D82A}">
                    <a16:rowId xmlns:a16="http://schemas.microsoft.com/office/drawing/2014/main" val="463682522"/>
                  </a:ext>
                </a:extLst>
              </a:tr>
              <a:tr h="1204669">
                <a:tc gridSpan="2">
                  <a:txBody>
                    <a:bodyPr/>
                    <a:lstStyle/>
                    <a:p>
                      <a:pPr algn="l"/>
                      <a:r>
                        <a:rPr lang="en-GB" sz="1600" i="1" dirty="0"/>
                        <a:t>Remarque : les installations </a:t>
                      </a:r>
                      <a:r>
                        <a:rPr lang="en-GB" sz="1600" i="1" dirty="0" err="1"/>
                        <a:t>destinées</a:t>
                      </a:r>
                      <a:r>
                        <a:rPr lang="en-GB" sz="1600" i="1" dirty="0"/>
                        <a:t> au lavage des mains </a:t>
                      </a:r>
                      <a:r>
                        <a:rPr lang="en-GB" sz="1600" i="1" dirty="0" err="1"/>
                        <a:t>peuvent</a:t>
                      </a:r>
                      <a:r>
                        <a:rPr lang="en-GB" sz="1600" i="1" dirty="0"/>
                        <a:t> </a:t>
                      </a:r>
                      <a:r>
                        <a:rPr lang="en-GB" sz="1600" i="1" dirty="0" err="1"/>
                        <a:t>être</a:t>
                      </a:r>
                      <a:r>
                        <a:rPr lang="en-GB" sz="1600" i="1" dirty="0"/>
                        <a:t> fixes </a:t>
                      </a:r>
                      <a:r>
                        <a:rPr lang="en-GB" sz="1600" i="1" dirty="0" err="1"/>
                        <a:t>ou</a:t>
                      </a:r>
                      <a:r>
                        <a:rPr lang="en-GB" sz="1600" i="1" dirty="0"/>
                        <a:t> mobiles et </a:t>
                      </a:r>
                      <a:r>
                        <a:rPr lang="en-GB" sz="1600" i="1" dirty="0" err="1"/>
                        <a:t>incluent</a:t>
                      </a:r>
                      <a:r>
                        <a:rPr lang="en-GB" sz="1600" i="1" dirty="0"/>
                        <a:t> les lavabos avec de </a:t>
                      </a:r>
                      <a:r>
                        <a:rPr lang="en-GB" sz="1600" i="1" dirty="0" err="1"/>
                        <a:t>l’eau</a:t>
                      </a:r>
                      <a:r>
                        <a:rPr lang="en-GB" sz="1600" i="1" dirty="0"/>
                        <a:t> courante, les </a:t>
                      </a:r>
                      <a:r>
                        <a:rPr lang="en-GB" sz="1600" i="1" dirty="0" err="1"/>
                        <a:t>seaux</a:t>
                      </a:r>
                      <a:r>
                        <a:rPr lang="en-GB" sz="1600" i="1" dirty="0"/>
                        <a:t> avec des </a:t>
                      </a:r>
                      <a:r>
                        <a:rPr lang="en-GB" sz="1600" i="1" dirty="0" err="1"/>
                        <a:t>robinets</a:t>
                      </a:r>
                      <a:r>
                        <a:rPr lang="en-GB" sz="1600" i="1" dirty="0"/>
                        <a:t>, les tippy-taps et les </a:t>
                      </a:r>
                      <a:r>
                        <a:rPr lang="en-GB" sz="1600" i="1" dirty="0" err="1"/>
                        <a:t>jarres</a:t>
                      </a:r>
                      <a:r>
                        <a:rPr lang="en-GB" sz="1600" i="1" dirty="0"/>
                        <a:t> </a:t>
                      </a:r>
                      <a:r>
                        <a:rPr lang="en-GB" sz="1600" i="1" dirty="0" err="1"/>
                        <a:t>ou</a:t>
                      </a:r>
                      <a:r>
                        <a:rPr lang="en-GB" sz="1600" i="1" dirty="0"/>
                        <a:t> </a:t>
                      </a:r>
                      <a:r>
                        <a:rPr lang="en-GB" sz="1600" i="1" dirty="0" err="1"/>
                        <a:t>bassines</a:t>
                      </a:r>
                      <a:r>
                        <a:rPr lang="en-GB" sz="1600" i="1" dirty="0"/>
                        <a:t> </a:t>
                      </a:r>
                      <a:r>
                        <a:rPr lang="en-GB" sz="1600" i="1" dirty="0" err="1"/>
                        <a:t>destinées</a:t>
                      </a:r>
                      <a:r>
                        <a:rPr lang="en-GB" sz="1600" i="1" dirty="0"/>
                        <a:t> au lavage des mains. Les </a:t>
                      </a:r>
                      <a:r>
                        <a:rPr lang="en-GB" sz="1600" i="1" dirty="0" err="1"/>
                        <a:t>savons</a:t>
                      </a:r>
                      <a:r>
                        <a:rPr lang="en-GB" sz="1600" i="1" dirty="0"/>
                        <a:t> </a:t>
                      </a:r>
                      <a:r>
                        <a:rPr lang="en-GB" sz="1600" i="1" dirty="0" err="1"/>
                        <a:t>incluent</a:t>
                      </a:r>
                      <a:r>
                        <a:rPr lang="en-GB" sz="1600" i="1" dirty="0"/>
                        <a:t> les pains de </a:t>
                      </a:r>
                      <a:r>
                        <a:rPr lang="en-GB" sz="1600" i="1" dirty="0" err="1"/>
                        <a:t>savon</a:t>
                      </a:r>
                      <a:r>
                        <a:rPr lang="en-GB" sz="1600" i="1" dirty="0"/>
                        <a:t>, le </a:t>
                      </a:r>
                      <a:r>
                        <a:rPr lang="en-GB" sz="1600" i="1" dirty="0" err="1"/>
                        <a:t>savon</a:t>
                      </a:r>
                      <a:r>
                        <a:rPr lang="en-GB" sz="1600" i="1" dirty="0"/>
                        <a:t> </a:t>
                      </a:r>
                      <a:r>
                        <a:rPr lang="en-GB" sz="1600" i="1" dirty="0" err="1"/>
                        <a:t>liquide</a:t>
                      </a:r>
                      <a:r>
                        <a:rPr lang="en-GB" sz="1600" i="1" dirty="0"/>
                        <a:t>, les </a:t>
                      </a:r>
                      <a:r>
                        <a:rPr lang="en-GB" sz="1600" i="1" dirty="0" err="1"/>
                        <a:t>détergents</a:t>
                      </a:r>
                      <a:r>
                        <a:rPr lang="en-GB" sz="1600" i="1" dirty="0"/>
                        <a:t> </a:t>
                      </a:r>
                      <a:r>
                        <a:rPr lang="en-GB" sz="1600" i="1" dirty="0" err="1"/>
                        <a:t>en</a:t>
                      </a:r>
                      <a:r>
                        <a:rPr lang="en-GB" sz="1600" i="1" dirty="0"/>
                        <a:t> </a:t>
                      </a:r>
                      <a:r>
                        <a:rPr lang="en-GB" sz="1600" i="1" dirty="0" err="1"/>
                        <a:t>poudre</a:t>
                      </a:r>
                      <a:r>
                        <a:rPr lang="en-GB" sz="1600" i="1" dirty="0"/>
                        <a:t> et </a:t>
                      </a:r>
                      <a:r>
                        <a:rPr lang="en-GB" sz="1600" i="1" dirty="0" err="1"/>
                        <a:t>l’eau</a:t>
                      </a:r>
                      <a:r>
                        <a:rPr lang="en-GB" sz="1600" i="1" dirty="0"/>
                        <a:t> </a:t>
                      </a:r>
                      <a:r>
                        <a:rPr lang="en-GB" sz="1600" i="1" dirty="0" err="1"/>
                        <a:t>savonneuse</a:t>
                      </a:r>
                      <a:r>
                        <a:rPr lang="en-GB" sz="1600" i="1" dirty="0"/>
                        <a:t>, </a:t>
                      </a:r>
                      <a:r>
                        <a:rPr lang="en-GB" sz="1600" i="1" dirty="0" err="1"/>
                        <a:t>mais</a:t>
                      </a:r>
                      <a:r>
                        <a:rPr lang="en-GB" sz="1600" i="1" dirty="0"/>
                        <a:t> </a:t>
                      </a:r>
                      <a:r>
                        <a:rPr lang="en-GB" sz="1600" i="1" dirty="0" err="1"/>
                        <a:t>n’incluent</a:t>
                      </a:r>
                      <a:r>
                        <a:rPr lang="en-GB" sz="1600" i="1" dirty="0"/>
                        <a:t> pas les </a:t>
                      </a:r>
                      <a:r>
                        <a:rPr lang="en-GB" sz="1600" i="1" dirty="0" err="1"/>
                        <a:t>cendres</a:t>
                      </a:r>
                      <a:r>
                        <a:rPr lang="en-GB" sz="1600" i="1" dirty="0"/>
                        <a:t>, la </a:t>
                      </a:r>
                      <a:r>
                        <a:rPr lang="en-GB" sz="1600" i="1" dirty="0" err="1"/>
                        <a:t>terre</a:t>
                      </a:r>
                      <a:r>
                        <a:rPr lang="en-GB" sz="1600" i="1" dirty="0"/>
                        <a:t>, le sable </a:t>
                      </a:r>
                      <a:r>
                        <a:rPr lang="en-GB" sz="1600" i="1" dirty="0" err="1"/>
                        <a:t>ou</a:t>
                      </a:r>
                      <a:r>
                        <a:rPr lang="en-GB" sz="1600" i="1" dirty="0"/>
                        <a:t> tout </a:t>
                      </a:r>
                      <a:r>
                        <a:rPr lang="en-GB" sz="1600" i="1" dirty="0" err="1"/>
                        <a:t>autre</a:t>
                      </a:r>
                      <a:r>
                        <a:rPr lang="en-GB" sz="1600" i="1" dirty="0"/>
                        <a:t> agent de lavage. </a:t>
                      </a:r>
                      <a:endParaRPr lang="fr-FR" sz="1600" b="0" i="1" noProof="0" dirty="0">
                        <a:solidFill>
                          <a:schemeClr val="tx1"/>
                        </a:solidFill>
                      </a:endParaRPr>
                    </a:p>
                  </a:txBody>
                  <a:tcPr marL="144000" marR="144000" marT="0" marB="18000" anchor="ctr" anchorCtr="1">
                    <a:solidFill>
                      <a:schemeClr val="bg2"/>
                    </a:solidFill>
                  </a:tcPr>
                </a:tc>
                <a:tc hMerge="1">
                  <a:txBody>
                    <a:bodyPr/>
                    <a:lstStyle/>
                    <a:p>
                      <a:pPr algn="l"/>
                      <a:endParaRPr lang="fr-FR" sz="1600" spc="-100" noProof="0" dirty="0"/>
                    </a:p>
                  </a:txBody>
                  <a:tcPr marL="126000" marR="540000" marT="18000" marB="18000" anchor="ctr">
                    <a:solidFill>
                      <a:schemeClr val="bg2"/>
                    </a:solidFill>
                  </a:tcPr>
                </a:tc>
                <a:extLst>
                  <a:ext uri="{0D108BD9-81ED-4DB2-BD59-A6C34878D82A}">
                    <a16:rowId xmlns:a16="http://schemas.microsoft.com/office/drawing/2014/main" val="260945520"/>
                  </a:ext>
                </a:extLst>
              </a:tr>
            </a:tbl>
          </a:graphicData>
        </a:graphic>
      </p:graphicFrame>
      <p:sp>
        <p:nvSpPr>
          <p:cNvPr id="9" name="Content Placeholder 2">
            <a:extLst>
              <a:ext uri="{FF2B5EF4-FFF2-40B4-BE49-F238E27FC236}">
                <a16:creationId xmlns:a16="http://schemas.microsoft.com/office/drawing/2014/main" id="{C9571CE3-FA87-44C9-99C7-E1394DE2E13E}"/>
              </a:ext>
            </a:extLst>
          </p:cNvPr>
          <p:cNvSpPr>
            <a:spLocks noGrp="1"/>
          </p:cNvSpPr>
          <p:nvPr>
            <p:ph idx="1"/>
          </p:nvPr>
        </p:nvSpPr>
        <p:spPr>
          <a:xfrm>
            <a:off x="457200" y="1105709"/>
            <a:ext cx="8229600" cy="4734651"/>
          </a:xfrm>
        </p:spPr>
        <p:txBody>
          <a:bodyPr>
            <a:noAutofit/>
          </a:bodyPr>
          <a:lstStyle/>
          <a:p>
            <a:pPr marL="0" indent="0">
              <a:buNone/>
              <a:defRPr/>
            </a:pPr>
            <a:r>
              <a:rPr lang="fr-FR" altLang="en-US" sz="2200" dirty="0">
                <a:solidFill>
                  <a:schemeClr val="tx2"/>
                </a:solidFill>
                <a:latin typeface="Calibri" pitchFamily="34" charset="0"/>
                <a:cs typeface="Arial" charset="0"/>
              </a:rPr>
              <a:t>6.2.1b: 	 Proportion de la population ayant une installation à la maison pour le lavage des mains avec du savon et de l’eau</a:t>
            </a:r>
          </a:p>
          <a:p>
            <a:pPr marL="0" indent="0">
              <a:buNone/>
              <a:defRPr/>
            </a:pPr>
            <a:endParaRPr lang="fr-FR" altLang="en-US" sz="2200" dirty="0">
              <a:solidFill>
                <a:schemeClr val="tx2"/>
              </a:solidFill>
              <a:latin typeface="Calibri" pitchFamily="34" charset="0"/>
              <a:cs typeface="Arial" charset="0"/>
            </a:endParaRPr>
          </a:p>
          <a:p>
            <a:pPr marL="0" indent="0">
              <a:buNone/>
              <a:defRPr/>
            </a:pPr>
            <a:endParaRPr lang="fr-FR" altLang="en-US" sz="2400" dirty="0">
              <a:solidFill>
                <a:schemeClr val="tx2"/>
              </a:solidFill>
              <a:latin typeface="Calibri" pitchFamily="34" charset="0"/>
              <a:cs typeface="Arial" charset="0"/>
            </a:endParaRPr>
          </a:p>
        </p:txBody>
      </p:sp>
    </p:spTree>
    <p:extLst>
      <p:ext uri="{BB962C8B-B14F-4D97-AF65-F5344CB8AC3E}">
        <p14:creationId xmlns:p14="http://schemas.microsoft.com/office/powerpoint/2010/main" val="10101058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93847" y="156962"/>
            <a:ext cx="4498733" cy="25272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4783756" y="85883"/>
            <a:ext cx="4360244" cy="6032421"/>
          </a:xfrm>
          <a:prstGeom prst="rect">
            <a:avLst/>
          </a:prstGeom>
          <a:noFill/>
        </p:spPr>
        <p:txBody>
          <a:bodyPr wrap="square" rtlCol="0">
            <a:spAutoFit/>
          </a:bodyPr>
          <a:lstStyle/>
          <a:p>
            <a:r>
              <a:rPr lang="fr-FR" sz="2800" b="1" dirty="0">
                <a:solidFill>
                  <a:srgbClr val="92D050"/>
                </a:solidFill>
              </a:rPr>
              <a:t>Sources de données</a:t>
            </a:r>
          </a:p>
          <a:p>
            <a:endParaRPr lang="fr-FR" sz="1000" b="1" dirty="0">
              <a:solidFill>
                <a:srgbClr val="92D050"/>
              </a:solidFill>
            </a:endParaRPr>
          </a:p>
          <a:p>
            <a:r>
              <a:rPr lang="fr-FR" sz="2800" dirty="0">
                <a:solidFill>
                  <a:srgbClr val="1F497D"/>
                </a:solidFill>
              </a:rPr>
              <a:t>GLAAS </a:t>
            </a:r>
          </a:p>
          <a:p>
            <a:pPr marL="457200" indent="-457200">
              <a:buFont typeface="Arial"/>
              <a:buChar char="•"/>
            </a:pPr>
            <a:r>
              <a:rPr lang="fr-FR" sz="2100" dirty="0">
                <a:solidFill>
                  <a:srgbClr val="1F497D"/>
                </a:solidFill>
              </a:rPr>
              <a:t>Enquête 2018:  question D9 sur l’acheminement du financement externe</a:t>
            </a:r>
          </a:p>
          <a:p>
            <a:pPr marL="457200" indent="-457200">
              <a:buFont typeface="Arial"/>
              <a:buChar char="•"/>
            </a:pPr>
            <a:r>
              <a:rPr lang="fr-FR" sz="2100" dirty="0">
                <a:solidFill>
                  <a:srgbClr val="1F497D"/>
                </a:solidFill>
              </a:rPr>
              <a:t>Etendu pour couvrir la GIRE</a:t>
            </a:r>
          </a:p>
          <a:p>
            <a:r>
              <a:rPr lang="fr-FR" sz="2800" dirty="0" err="1">
                <a:solidFill>
                  <a:srgbClr val="1F497D"/>
                </a:solidFill>
              </a:rPr>
              <a:t>TrackFin</a:t>
            </a:r>
            <a:endParaRPr lang="fr-FR" sz="2800" dirty="0">
              <a:solidFill>
                <a:srgbClr val="1F497D"/>
              </a:solidFill>
            </a:endParaRPr>
          </a:p>
          <a:p>
            <a:pPr marL="457200" indent="-457200">
              <a:buFont typeface="Arial"/>
              <a:buChar char="•"/>
            </a:pPr>
            <a:r>
              <a:rPr lang="fr-FR" sz="2100" dirty="0">
                <a:solidFill>
                  <a:srgbClr val="1F497D"/>
                </a:solidFill>
              </a:rPr>
              <a:t>Pour les pays participants, données </a:t>
            </a:r>
            <a:r>
              <a:rPr lang="fr-FR" sz="2100" dirty="0" err="1">
                <a:solidFill>
                  <a:srgbClr val="1F497D"/>
                </a:solidFill>
              </a:rPr>
              <a:t>TrackFin</a:t>
            </a:r>
            <a:r>
              <a:rPr lang="fr-FR" sz="2100" dirty="0">
                <a:solidFill>
                  <a:srgbClr val="1F497D"/>
                </a:solidFill>
              </a:rPr>
              <a:t> complètent celles de l’enquête GLAAS</a:t>
            </a:r>
          </a:p>
          <a:p>
            <a:r>
              <a:rPr lang="fr-FR" sz="2800" dirty="0">
                <a:solidFill>
                  <a:srgbClr val="1F497D"/>
                </a:solidFill>
              </a:rPr>
              <a:t>OCDE</a:t>
            </a:r>
          </a:p>
          <a:p>
            <a:pPr marL="457200" indent="-457200">
              <a:buFont typeface="Arial"/>
              <a:buChar char="•"/>
            </a:pPr>
            <a:r>
              <a:rPr lang="fr-FR" sz="2100" dirty="0">
                <a:solidFill>
                  <a:srgbClr val="1F497D"/>
                </a:solidFill>
              </a:rPr>
              <a:t>Données sur l’aide publique au développement à travers le système de notification des pays créanciers (SNPC) du Comité d'aide au développement (CAD)</a:t>
            </a:r>
          </a:p>
        </p:txBody>
      </p:sp>
      <p:sp>
        <p:nvSpPr>
          <p:cNvPr id="4" name="TextBox 3">
            <a:extLst>
              <a:ext uri="{FF2B5EF4-FFF2-40B4-BE49-F238E27FC236}">
                <a16:creationId xmlns:a16="http://schemas.microsoft.com/office/drawing/2014/main" id="{73B6DCFB-D9F2-C14F-9094-CE4C51BE4DD0}"/>
              </a:ext>
            </a:extLst>
          </p:cNvPr>
          <p:cNvSpPr txBox="1"/>
          <p:nvPr/>
        </p:nvSpPr>
        <p:spPr>
          <a:xfrm>
            <a:off x="193847" y="2702485"/>
            <a:ext cx="4498733" cy="3277820"/>
          </a:xfrm>
          <a:prstGeom prst="rect">
            <a:avLst/>
          </a:prstGeom>
          <a:noFill/>
        </p:spPr>
        <p:txBody>
          <a:bodyPr wrap="square" rtlCol="0">
            <a:spAutoFit/>
          </a:bodyPr>
          <a:lstStyle/>
          <a:p>
            <a:r>
              <a:rPr lang="fr-FR" sz="1500" b="1" dirty="0">
                <a:solidFill>
                  <a:schemeClr val="tx2"/>
                </a:solidFill>
              </a:rPr>
              <a:t>Cible 6.a</a:t>
            </a:r>
          </a:p>
          <a:p>
            <a:r>
              <a:rPr lang="fr-FR" sz="1500" dirty="0">
                <a:solidFill>
                  <a:schemeClr val="tx2"/>
                </a:solidFill>
              </a:rPr>
              <a:t>D’ici à 2030, développer la </a:t>
            </a:r>
            <a:r>
              <a:rPr lang="fr-FR" sz="1500" b="1" dirty="0">
                <a:solidFill>
                  <a:schemeClr val="tx2"/>
                </a:solidFill>
              </a:rPr>
              <a:t>coopération internationale </a:t>
            </a:r>
            <a:r>
              <a:rPr lang="fr-FR" sz="1500" dirty="0">
                <a:solidFill>
                  <a:schemeClr val="tx2"/>
                </a:solidFill>
              </a:rPr>
              <a:t>et l’appui au renforcement des capacités des pays en développement en ce qui concerne les activités et programmes relatifs à l’eau et à l’assainissement, y compris la collecte, la désalinisation et l’utilisation rationnelle de l’eau, le traitement des eaux usées, le recyclage et les techniques de réutilisation.</a:t>
            </a:r>
          </a:p>
          <a:p>
            <a:endParaRPr lang="fr-FR" sz="1500" b="1" dirty="0">
              <a:solidFill>
                <a:schemeClr val="tx2"/>
              </a:solidFill>
            </a:endParaRPr>
          </a:p>
          <a:p>
            <a:r>
              <a:rPr lang="fr-FR" sz="1500" b="1" dirty="0">
                <a:solidFill>
                  <a:schemeClr val="tx2"/>
                </a:solidFill>
              </a:rPr>
              <a:t>Indicateur listé par IAEG-</a:t>
            </a:r>
            <a:r>
              <a:rPr lang="fr-FR" sz="1500" b="1" dirty="0" err="1">
                <a:solidFill>
                  <a:schemeClr val="tx2"/>
                </a:solidFill>
              </a:rPr>
              <a:t>SDGs</a:t>
            </a:r>
            <a:r>
              <a:rPr lang="fr-FR" sz="1500" b="1" dirty="0">
                <a:solidFill>
                  <a:schemeClr val="tx2"/>
                </a:solidFill>
              </a:rPr>
              <a:t> </a:t>
            </a:r>
          </a:p>
          <a:p>
            <a:r>
              <a:rPr lang="fr-FR" sz="1500" i="1" dirty="0">
                <a:solidFill>
                  <a:schemeClr val="tx2"/>
                </a:solidFill>
              </a:rPr>
              <a:t>Montant de l’aide publique au développement consacrée à l’eau et à l’assainissement dans un plan de dépenses coordonné par les pouvoirs publics </a:t>
            </a:r>
            <a:endParaRPr lang="fr-FR" sz="1500" b="1" i="1" dirty="0">
              <a:solidFill>
                <a:schemeClr val="tx2"/>
              </a:solidFill>
            </a:endParaRPr>
          </a:p>
          <a:p>
            <a:endParaRPr lang="fr-FR" sz="1200" b="1" dirty="0">
              <a:solidFill>
                <a:schemeClr val="tx2"/>
              </a:solidFill>
            </a:endParaRPr>
          </a:p>
        </p:txBody>
      </p:sp>
    </p:spTree>
    <p:extLst>
      <p:ext uri="{BB962C8B-B14F-4D97-AF65-F5344CB8AC3E}">
        <p14:creationId xmlns:p14="http://schemas.microsoft.com/office/powerpoint/2010/main" val="19769051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35786" y="0"/>
            <a:ext cx="4614853" cy="28682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4862945" y="67480"/>
            <a:ext cx="4281055" cy="5786199"/>
          </a:xfrm>
          <a:prstGeom prst="rect">
            <a:avLst/>
          </a:prstGeom>
          <a:noFill/>
        </p:spPr>
        <p:txBody>
          <a:bodyPr wrap="square" rtlCol="0">
            <a:spAutoFit/>
          </a:bodyPr>
          <a:lstStyle/>
          <a:p>
            <a:r>
              <a:rPr lang="fr-FR" sz="2800" b="1" dirty="0">
                <a:solidFill>
                  <a:srgbClr val="92D050"/>
                </a:solidFill>
              </a:rPr>
              <a:t>Sources de données</a:t>
            </a:r>
          </a:p>
          <a:p>
            <a:endParaRPr lang="fr-FR" sz="1000" b="1" dirty="0">
              <a:solidFill>
                <a:srgbClr val="92D050"/>
              </a:solidFill>
            </a:endParaRPr>
          </a:p>
          <a:p>
            <a:r>
              <a:rPr lang="fr-FR" sz="2800" dirty="0">
                <a:solidFill>
                  <a:srgbClr val="1F497D"/>
                </a:solidFill>
              </a:rPr>
              <a:t>GLAAS </a:t>
            </a:r>
          </a:p>
          <a:p>
            <a:pPr marL="457200" indent="-457200">
              <a:buFont typeface="Arial"/>
              <a:buChar char="•"/>
            </a:pPr>
            <a:r>
              <a:rPr lang="fr-FR" sz="2300" dirty="0">
                <a:solidFill>
                  <a:srgbClr val="1F497D"/>
                </a:solidFill>
              </a:rPr>
              <a:t>Question A14 de l’enquête 2016 </a:t>
            </a:r>
          </a:p>
          <a:p>
            <a:pPr marL="457200" indent="-457200">
              <a:buFont typeface="Arial"/>
              <a:buChar char="•"/>
            </a:pPr>
            <a:r>
              <a:rPr lang="fr-FR" sz="2300" dirty="0">
                <a:solidFill>
                  <a:srgbClr val="1F497D"/>
                </a:solidFill>
              </a:rPr>
              <a:t>Enquête revue pour intégrer la GIRE</a:t>
            </a:r>
          </a:p>
          <a:p>
            <a:pPr marL="457200" indent="-457200">
              <a:buFont typeface="Arial"/>
              <a:buChar char="•"/>
            </a:pPr>
            <a:r>
              <a:rPr lang="fr-FR" sz="2300" dirty="0">
                <a:solidFill>
                  <a:srgbClr val="1F497D"/>
                </a:solidFill>
              </a:rPr>
              <a:t>Question révisée sur les unités administratives et le nombre ayant des politiques/procédures de participation</a:t>
            </a:r>
          </a:p>
          <a:p>
            <a:r>
              <a:rPr lang="fr-FR" sz="2800" dirty="0">
                <a:solidFill>
                  <a:srgbClr val="1F497D"/>
                </a:solidFill>
              </a:rPr>
              <a:t>OECD</a:t>
            </a:r>
          </a:p>
          <a:p>
            <a:pPr marL="457200" indent="-457200">
              <a:buFont typeface="Arial"/>
              <a:buChar char="•"/>
            </a:pPr>
            <a:r>
              <a:rPr lang="fr-FR" sz="2300" dirty="0">
                <a:solidFill>
                  <a:srgbClr val="1F497D"/>
                </a:solidFill>
              </a:rPr>
              <a:t>Potentiellement grâce aux indicateurs de Gouvernance de l’Eau</a:t>
            </a:r>
          </a:p>
        </p:txBody>
      </p:sp>
      <p:sp>
        <p:nvSpPr>
          <p:cNvPr id="6" name="TextBox 5">
            <a:extLst>
              <a:ext uri="{FF2B5EF4-FFF2-40B4-BE49-F238E27FC236}">
                <a16:creationId xmlns:a16="http://schemas.microsoft.com/office/drawing/2014/main" id="{3742B260-9B6D-5A43-8AD5-DB0018442370}"/>
              </a:ext>
            </a:extLst>
          </p:cNvPr>
          <p:cNvSpPr txBox="1"/>
          <p:nvPr/>
        </p:nvSpPr>
        <p:spPr>
          <a:xfrm>
            <a:off x="135786" y="2848640"/>
            <a:ext cx="4498733" cy="2400657"/>
          </a:xfrm>
          <a:prstGeom prst="rect">
            <a:avLst/>
          </a:prstGeom>
          <a:noFill/>
        </p:spPr>
        <p:txBody>
          <a:bodyPr wrap="square" rtlCol="0">
            <a:spAutoFit/>
          </a:bodyPr>
          <a:lstStyle/>
          <a:p>
            <a:r>
              <a:rPr lang="fr-FR" sz="1500" b="1" dirty="0">
                <a:solidFill>
                  <a:schemeClr val="tx2"/>
                </a:solidFill>
              </a:rPr>
              <a:t>Cible 6.b</a:t>
            </a:r>
          </a:p>
          <a:p>
            <a:r>
              <a:rPr lang="fr-FR" sz="1500" dirty="0">
                <a:solidFill>
                  <a:schemeClr val="tx2"/>
                </a:solidFill>
              </a:rPr>
              <a:t>Appuyer et renforcer la participation de la population locale à l’amélioration de la gestion de l’eau et de l’assainissement</a:t>
            </a:r>
          </a:p>
          <a:p>
            <a:endParaRPr lang="fr-FR" sz="1500" b="1" dirty="0">
              <a:solidFill>
                <a:schemeClr val="tx2"/>
              </a:solidFill>
            </a:endParaRPr>
          </a:p>
          <a:p>
            <a:r>
              <a:rPr lang="fr-FR" sz="1500" b="1" dirty="0">
                <a:solidFill>
                  <a:schemeClr val="tx2"/>
                </a:solidFill>
              </a:rPr>
              <a:t>Indicateur listé par IAEG-</a:t>
            </a:r>
            <a:r>
              <a:rPr lang="fr-FR" sz="1500" b="1" dirty="0" err="1">
                <a:solidFill>
                  <a:schemeClr val="tx2"/>
                </a:solidFill>
              </a:rPr>
              <a:t>SDGs</a:t>
            </a:r>
            <a:r>
              <a:rPr lang="fr-FR" sz="1500" b="1" dirty="0">
                <a:solidFill>
                  <a:schemeClr val="tx2"/>
                </a:solidFill>
              </a:rPr>
              <a:t> </a:t>
            </a:r>
          </a:p>
          <a:p>
            <a:r>
              <a:rPr lang="fr-FR" sz="1500" i="1" dirty="0">
                <a:solidFill>
                  <a:schemeClr val="tx2"/>
                </a:solidFill>
              </a:rPr>
              <a:t>Pourcentage d’administrations locales ayant mis en place des politiques et procédures opérationnelles encourageant la participation de la population locale à la gestion de l’eau et de l’assainissement</a:t>
            </a:r>
            <a:endParaRPr lang="fr-FR" sz="1200" b="1" dirty="0">
              <a:solidFill>
                <a:schemeClr val="tx2"/>
              </a:solidFill>
            </a:endParaRPr>
          </a:p>
        </p:txBody>
      </p:sp>
    </p:spTree>
    <p:extLst>
      <p:ext uri="{BB962C8B-B14F-4D97-AF65-F5344CB8AC3E}">
        <p14:creationId xmlns:p14="http://schemas.microsoft.com/office/powerpoint/2010/main" val="12473198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994122"/>
          </a:xfrm>
        </p:spPr>
        <p:txBody>
          <a:bodyPr>
            <a:normAutofit/>
          </a:bodyPr>
          <a:lstStyle/>
          <a:p>
            <a:r>
              <a:rPr lang="en-US" dirty="0"/>
              <a:t>Ambition des </a:t>
            </a:r>
            <a:r>
              <a:rPr lang="en-US" dirty="0" err="1"/>
              <a:t>objectifs</a:t>
            </a:r>
            <a:r>
              <a:rPr lang="en-US" dirty="0"/>
              <a:t> </a:t>
            </a:r>
            <a:r>
              <a:rPr lang="en-US" dirty="0" err="1"/>
              <a:t>mondiaux</a:t>
            </a:r>
            <a:endParaRPr lang="en-US" dirty="0"/>
          </a:p>
        </p:txBody>
      </p:sp>
      <p:sp>
        <p:nvSpPr>
          <p:cNvPr id="6" name="Content Placeholder 5"/>
          <p:cNvSpPr>
            <a:spLocks noGrp="1"/>
          </p:cNvSpPr>
          <p:nvPr>
            <p:ph idx="1"/>
          </p:nvPr>
        </p:nvSpPr>
        <p:spPr>
          <a:xfrm>
            <a:off x="353044" y="1143288"/>
            <a:ext cx="8229600" cy="4651435"/>
          </a:xfrm>
        </p:spPr>
        <p:txBody>
          <a:bodyPr>
            <a:normAutofit lnSpcReduction="10000"/>
          </a:bodyPr>
          <a:lstStyle/>
          <a:p>
            <a:pPr marL="449263" lvl="1" indent="-449263">
              <a:buNone/>
            </a:pPr>
            <a:r>
              <a:rPr lang="en-US" altLang="en-US" sz="2200" dirty="0">
                <a:latin typeface="Calibri" pitchFamily="34" charset="0"/>
              </a:rPr>
              <a:t>55. </a:t>
            </a:r>
            <a:r>
              <a:rPr lang="fr-FR" altLang="en-US" sz="2200" dirty="0">
                <a:latin typeface="Calibri" pitchFamily="34" charset="0"/>
              </a:rPr>
              <a:t>Les objectifs et cibles de développement durable sont intégrés et indivisibles, de nature mondiale et universellement applicables, en tenant compte des différentes réalités, capacités et niveaux de développement nationaux et en respectant les politiques et priorités nationales</a:t>
            </a:r>
            <a:r>
              <a:rPr lang="en-US" altLang="en-US" sz="2200" dirty="0">
                <a:latin typeface="Calibri" pitchFamily="34" charset="0"/>
              </a:rPr>
              <a:t>. </a:t>
            </a:r>
            <a:r>
              <a:rPr lang="fr-FR" altLang="en-US" sz="2200" dirty="0">
                <a:latin typeface="Calibri" pitchFamily="34" charset="0"/>
              </a:rPr>
              <a:t>Les objectifs sont définis comme ambitieux et globaux, chaque gouvernement fixant ses propres objectifs nationaux en fonction du niveau d'ambition mondial, mais en tenant compte des circonstances nationales.</a:t>
            </a:r>
            <a:r>
              <a:rPr lang="en-US" altLang="en-US" sz="2200" dirty="0">
                <a:latin typeface="Calibri" pitchFamily="34" charset="0"/>
              </a:rPr>
              <a:t> </a:t>
            </a:r>
            <a:r>
              <a:rPr lang="fr-FR" altLang="en-US" sz="2200" dirty="0">
                <a:latin typeface="Calibri" pitchFamily="34" charset="0"/>
              </a:rPr>
              <a:t>Chaque gouvernement décidera également de l’incorporation de ces objectifs mondiaux dans les processus, politiques et stratégies de planification au niveau national. Il est important de reconnaître le lien entre le développement durable et les autres processus en cours pertinents dans les domaines économique, social et environnemental.</a:t>
            </a:r>
            <a:endParaRPr lang="en-GB" altLang="en-US" sz="2200" dirty="0">
              <a:latin typeface="Calibri" pitchFamily="34" charset="0"/>
            </a:endParaRPr>
          </a:p>
          <a:p>
            <a:endParaRPr lang="en-US" sz="2200" dirty="0"/>
          </a:p>
        </p:txBody>
      </p:sp>
      <p:sp>
        <p:nvSpPr>
          <p:cNvPr id="2" name="Slide Number Placeholder 1"/>
          <p:cNvSpPr>
            <a:spLocks noGrp="1"/>
          </p:cNvSpPr>
          <p:nvPr>
            <p:ph type="sldNum" sz="quarter" idx="12"/>
          </p:nvPr>
        </p:nvSpPr>
        <p:spPr/>
        <p:txBody>
          <a:bodyPr/>
          <a:lstStyle/>
          <a:p>
            <a:endParaRPr lang="en-GB"/>
          </a:p>
          <a:p>
            <a:endParaRPr lang="en-GB" dirty="0"/>
          </a:p>
        </p:txBody>
      </p:sp>
      <p:sp>
        <p:nvSpPr>
          <p:cNvPr id="7" name="Rectangle 6"/>
          <p:cNvSpPr/>
          <p:nvPr/>
        </p:nvSpPr>
        <p:spPr>
          <a:xfrm>
            <a:off x="756023" y="5425946"/>
            <a:ext cx="7508392" cy="369332"/>
          </a:xfrm>
          <a:prstGeom prst="rect">
            <a:avLst/>
          </a:prstGeom>
        </p:spPr>
        <p:txBody>
          <a:bodyPr wrap="square">
            <a:spAutoFit/>
          </a:bodyPr>
          <a:lstStyle/>
          <a:p>
            <a:r>
              <a:rPr lang="en-GB" i="1" dirty="0">
                <a:solidFill>
                  <a:schemeClr val="tx2"/>
                </a:solidFill>
              </a:rPr>
              <a:t>Source: UNGA 2015, Transforming</a:t>
            </a:r>
            <a:r>
              <a:rPr lang="en-GB" i="1" baseline="0" dirty="0">
                <a:solidFill>
                  <a:schemeClr val="tx2"/>
                </a:solidFill>
              </a:rPr>
              <a:t> our World</a:t>
            </a:r>
            <a:endParaRPr lang="en-US" i="1" dirty="0">
              <a:solidFill>
                <a:schemeClr val="tx2"/>
              </a:solidFill>
            </a:endParaRPr>
          </a:p>
        </p:txBody>
      </p:sp>
      <p:sp>
        <p:nvSpPr>
          <p:cNvPr id="8" name="Slide Number Placeholder 1">
            <a:extLst>
              <a:ext uri="{FF2B5EF4-FFF2-40B4-BE49-F238E27FC236}">
                <a16:creationId xmlns:a16="http://schemas.microsoft.com/office/drawing/2014/main" id="{51D6AEED-BA26-4777-B489-94DD72222595}"/>
              </a:ext>
            </a:extLst>
          </p:cNvPr>
          <p:cNvSpPr txBox="1">
            <a:spLocks/>
          </p:cNvSpPr>
          <p:nvPr/>
        </p:nvSpPr>
        <p:spPr>
          <a:xfrm>
            <a:off x="8582644" y="6547568"/>
            <a:ext cx="439435" cy="168192"/>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74CE0EA-F3B5-4684-BA10-C594598FDB9C}" type="slidenum">
              <a:rPr lang="en-GB" sz="800" smtClean="0"/>
              <a:pPr/>
              <a:t>16</a:t>
            </a:fld>
            <a:endParaRPr lang="en-GB" sz="800" dirty="0"/>
          </a:p>
        </p:txBody>
      </p:sp>
      <p:cxnSp>
        <p:nvCxnSpPr>
          <p:cNvPr id="9" name="Straight Connector 8">
            <a:extLst>
              <a:ext uri="{FF2B5EF4-FFF2-40B4-BE49-F238E27FC236}">
                <a16:creationId xmlns:a16="http://schemas.microsoft.com/office/drawing/2014/main" id="{DA3CB1F2-313E-BA4C-B4AB-03EEB586407A}"/>
              </a:ext>
            </a:extLst>
          </p:cNvPr>
          <p:cNvCxnSpPr/>
          <p:nvPr/>
        </p:nvCxnSpPr>
        <p:spPr>
          <a:xfrm>
            <a:off x="353044" y="1143288"/>
            <a:ext cx="8271866" cy="1588"/>
          </a:xfrm>
          <a:prstGeom prst="line">
            <a:avLst/>
          </a:prstGeom>
          <a:ln w="12700" cap="flat" cmpd="sng" algn="ctr">
            <a:solidFill>
              <a:srgbClr val="60B8D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742222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9AC83-22B8-A44A-9801-3DC3DB0D2E41}"/>
              </a:ext>
            </a:extLst>
          </p:cNvPr>
          <p:cNvSpPr>
            <a:spLocks noGrp="1"/>
          </p:cNvSpPr>
          <p:nvPr>
            <p:ph type="title"/>
          </p:nvPr>
        </p:nvSpPr>
        <p:spPr/>
        <p:txBody>
          <a:bodyPr>
            <a:noAutofit/>
          </a:bodyPr>
          <a:lstStyle/>
          <a:p>
            <a:r>
              <a:rPr lang="fr-FR" sz="3000" dirty="0"/>
              <a:t>Lien des objectifs mondiaux avec l’axe thématique sur les cibles nationales du GLAAS 2018/19</a:t>
            </a:r>
            <a:endParaRPr lang="en-US" sz="3000" dirty="0"/>
          </a:p>
        </p:txBody>
      </p:sp>
      <p:sp>
        <p:nvSpPr>
          <p:cNvPr id="3" name="Content Placeholder 2">
            <a:extLst>
              <a:ext uri="{FF2B5EF4-FFF2-40B4-BE49-F238E27FC236}">
                <a16:creationId xmlns:a16="http://schemas.microsoft.com/office/drawing/2014/main" id="{0205F30A-6462-AE41-914B-CB79013719A1}"/>
              </a:ext>
            </a:extLst>
          </p:cNvPr>
          <p:cNvSpPr>
            <a:spLocks noGrp="1"/>
          </p:cNvSpPr>
          <p:nvPr>
            <p:ph idx="1"/>
          </p:nvPr>
        </p:nvSpPr>
        <p:spPr>
          <a:xfrm>
            <a:off x="457200" y="1551321"/>
            <a:ext cx="8229600" cy="4133056"/>
          </a:xfrm>
        </p:spPr>
        <p:txBody>
          <a:bodyPr/>
          <a:lstStyle/>
          <a:p>
            <a:r>
              <a:rPr lang="fr-FR" dirty="0">
                <a:solidFill>
                  <a:schemeClr val="tx2"/>
                </a:solidFill>
              </a:rPr>
              <a:t>L'enquête GLAAS présente des questions sur les cibles nationales et les progrès réalisés par le pays pour atteindre ces objectifs</a:t>
            </a:r>
          </a:p>
          <a:p>
            <a:r>
              <a:rPr lang="fr-FR" dirty="0">
                <a:solidFill>
                  <a:schemeClr val="tx2"/>
                </a:solidFill>
              </a:rPr>
              <a:t>Les résultats rendront compte des progrès réalisés qui pourraient ne pas se refléter dans les rapports globaux 6.1 et 6.2.</a:t>
            </a:r>
            <a:endParaRPr lang="en-US" dirty="0">
              <a:solidFill>
                <a:schemeClr val="tx2"/>
              </a:solidFill>
            </a:endParaRPr>
          </a:p>
        </p:txBody>
      </p:sp>
      <p:cxnSp>
        <p:nvCxnSpPr>
          <p:cNvPr id="4" name="Straight Connector 3">
            <a:extLst>
              <a:ext uri="{FF2B5EF4-FFF2-40B4-BE49-F238E27FC236}">
                <a16:creationId xmlns:a16="http://schemas.microsoft.com/office/drawing/2014/main" id="{3C171A4E-46E6-D24E-A5C5-D0FF86EDCD9A}"/>
              </a:ext>
            </a:extLst>
          </p:cNvPr>
          <p:cNvCxnSpPr/>
          <p:nvPr/>
        </p:nvCxnSpPr>
        <p:spPr>
          <a:xfrm>
            <a:off x="283771" y="1338386"/>
            <a:ext cx="8271866" cy="1588"/>
          </a:xfrm>
          <a:prstGeom prst="line">
            <a:avLst/>
          </a:prstGeom>
          <a:ln w="12700" cap="flat" cmpd="sng" algn="ctr">
            <a:solidFill>
              <a:srgbClr val="60B8D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605007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636"/>
            <a:ext cx="8229600" cy="994122"/>
          </a:xfrm>
        </p:spPr>
        <p:txBody>
          <a:bodyPr/>
          <a:lstStyle/>
          <a:p>
            <a:r>
              <a:rPr lang="en-US" dirty="0"/>
              <a:t>GLAAS et le </a:t>
            </a:r>
            <a:r>
              <a:rPr lang="en-US" dirty="0" err="1"/>
              <a:t>suivi</a:t>
            </a:r>
            <a:r>
              <a:rPr lang="en-US" dirty="0"/>
              <a:t> des ODD</a:t>
            </a:r>
            <a:endParaRPr lang="en-GB" dirty="0"/>
          </a:p>
        </p:txBody>
      </p:sp>
      <p:sp>
        <p:nvSpPr>
          <p:cNvPr id="3" name="Content Placeholder 2"/>
          <p:cNvSpPr>
            <a:spLocks noGrp="1"/>
          </p:cNvSpPr>
          <p:nvPr>
            <p:ph idx="1"/>
          </p:nvPr>
        </p:nvSpPr>
        <p:spPr>
          <a:xfrm>
            <a:off x="425670" y="1123216"/>
            <a:ext cx="8229600" cy="4268586"/>
          </a:xfrm>
        </p:spPr>
        <p:txBody>
          <a:bodyPr>
            <a:noAutofit/>
          </a:bodyPr>
          <a:lstStyle/>
          <a:p>
            <a:r>
              <a:rPr lang="fr-FR" sz="2800" dirty="0">
                <a:solidFill>
                  <a:schemeClr val="tx2"/>
                </a:solidFill>
              </a:rPr>
              <a:t>GLAAS a également étendu l’enquête pour inclure des thèmes liés à l’ODD 6 :</a:t>
            </a:r>
          </a:p>
          <a:p>
            <a:pPr lvl="1"/>
            <a:r>
              <a:rPr lang="fr-FR" dirty="0">
                <a:solidFill>
                  <a:schemeClr val="tx2"/>
                </a:solidFill>
              </a:rPr>
              <a:t>Eaux usées</a:t>
            </a:r>
          </a:p>
          <a:p>
            <a:pPr lvl="1"/>
            <a:r>
              <a:rPr lang="fr-FR" dirty="0">
                <a:solidFill>
                  <a:schemeClr val="tx2"/>
                </a:solidFill>
              </a:rPr>
              <a:t>GIRE</a:t>
            </a:r>
          </a:p>
          <a:p>
            <a:pPr lvl="1"/>
            <a:r>
              <a:rPr lang="fr-FR" dirty="0">
                <a:solidFill>
                  <a:schemeClr val="tx2"/>
                </a:solidFill>
              </a:rPr>
              <a:t>Qualité de l’eau ambiante</a:t>
            </a:r>
          </a:p>
          <a:p>
            <a:pPr lvl="1"/>
            <a:r>
              <a:rPr lang="fr-FR" dirty="0">
                <a:solidFill>
                  <a:schemeClr val="tx2"/>
                </a:solidFill>
              </a:rPr>
              <a:t>Réglementation</a:t>
            </a:r>
          </a:p>
          <a:p>
            <a:r>
              <a:rPr lang="fr-FR" sz="2800" dirty="0">
                <a:solidFill>
                  <a:schemeClr val="tx2"/>
                </a:solidFill>
              </a:rPr>
              <a:t>La participation au GLAAS complémente les autres initiatives de suivi de l’ODD 6</a:t>
            </a:r>
          </a:p>
          <a:p>
            <a:r>
              <a:rPr lang="fr-FR" sz="2800" dirty="0" err="1">
                <a:solidFill>
                  <a:schemeClr val="tx2"/>
                </a:solidFill>
              </a:rPr>
              <a:t>TrackFin</a:t>
            </a:r>
            <a:r>
              <a:rPr lang="fr-FR" sz="2800" dirty="0">
                <a:solidFill>
                  <a:schemeClr val="tx2"/>
                </a:solidFill>
              </a:rPr>
              <a:t> contribue aussi au suivi de la cible 6.a.</a:t>
            </a:r>
          </a:p>
        </p:txBody>
      </p:sp>
      <p:cxnSp>
        <p:nvCxnSpPr>
          <p:cNvPr id="4" name="Straight Connector 3"/>
          <p:cNvCxnSpPr/>
          <p:nvPr/>
        </p:nvCxnSpPr>
        <p:spPr>
          <a:xfrm>
            <a:off x="360751" y="995418"/>
            <a:ext cx="8271866" cy="1588"/>
          </a:xfrm>
          <a:prstGeom prst="line">
            <a:avLst/>
          </a:prstGeom>
          <a:ln w="12700" cap="flat" cmpd="sng" algn="ctr">
            <a:solidFill>
              <a:srgbClr val="60B8D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3336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457200" y="-23308"/>
            <a:ext cx="8229600" cy="994122"/>
          </a:xfrm>
        </p:spPr>
        <p:txBody>
          <a:bodyPr/>
          <a:lstStyle/>
          <a:p>
            <a:r>
              <a:rPr lang="en-US" dirty="0"/>
              <a:t>Collaboration avec AMCOW</a:t>
            </a:r>
          </a:p>
        </p:txBody>
      </p:sp>
      <p:cxnSp>
        <p:nvCxnSpPr>
          <p:cNvPr id="7" name="Straight Connector 6"/>
          <p:cNvCxnSpPr/>
          <p:nvPr/>
        </p:nvCxnSpPr>
        <p:spPr>
          <a:xfrm>
            <a:off x="360751" y="774708"/>
            <a:ext cx="8271866" cy="1588"/>
          </a:xfrm>
          <a:prstGeom prst="line">
            <a:avLst/>
          </a:prstGeom>
          <a:ln w="12700" cap="flat" cmpd="sng" algn="ctr">
            <a:solidFill>
              <a:srgbClr val="60B8D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2" name="Picture 1"/>
          <p:cNvPicPr>
            <a:picLocks noChangeAspect="1"/>
          </p:cNvPicPr>
          <p:nvPr/>
        </p:nvPicPr>
        <p:blipFill>
          <a:blip r:embed="rId3"/>
          <a:stretch>
            <a:fillRect/>
          </a:stretch>
        </p:blipFill>
        <p:spPr>
          <a:xfrm>
            <a:off x="7704345" y="22049"/>
            <a:ext cx="1394893" cy="1721261"/>
          </a:xfrm>
          <a:prstGeom prst="rect">
            <a:avLst/>
          </a:prstGeom>
        </p:spPr>
      </p:pic>
      <p:sp>
        <p:nvSpPr>
          <p:cNvPr id="5" name="Content Placeholder 4">
            <a:extLst>
              <a:ext uri="{FF2B5EF4-FFF2-40B4-BE49-F238E27FC236}">
                <a16:creationId xmlns:a16="http://schemas.microsoft.com/office/drawing/2014/main" id="{D5DE340B-F04F-0340-9B2E-73A4B2D88AC6}"/>
              </a:ext>
            </a:extLst>
          </p:cNvPr>
          <p:cNvSpPr>
            <a:spLocks noGrp="1"/>
          </p:cNvSpPr>
          <p:nvPr>
            <p:ph idx="1"/>
          </p:nvPr>
        </p:nvSpPr>
        <p:spPr>
          <a:xfrm>
            <a:off x="108477" y="882679"/>
            <a:ext cx="7944592" cy="4805601"/>
          </a:xfrm>
        </p:spPr>
        <p:txBody>
          <a:bodyPr>
            <a:normAutofit fontScale="92500" lnSpcReduction="20000"/>
          </a:bodyPr>
          <a:lstStyle/>
          <a:p>
            <a:r>
              <a:rPr lang="fr-FR" dirty="0">
                <a:solidFill>
                  <a:schemeClr val="tx2"/>
                </a:solidFill>
              </a:rPr>
              <a:t>GLAAS continue de travailler avec le Conseil des Ministres Africains Chargés de l’Eau (AMCOW (AMCOW)</a:t>
            </a:r>
          </a:p>
          <a:p>
            <a:pPr lvl="1"/>
            <a:r>
              <a:rPr lang="fr-FR" dirty="0">
                <a:solidFill>
                  <a:schemeClr val="tx2"/>
                </a:solidFill>
              </a:rPr>
              <a:t>L’enquête GLAAS 2018 est alignée aux indicateurs de la Déclaration de N’</a:t>
            </a:r>
            <a:r>
              <a:rPr lang="fr-FR" dirty="0" err="1">
                <a:solidFill>
                  <a:schemeClr val="tx2"/>
                </a:solidFill>
              </a:rPr>
              <a:t>gor</a:t>
            </a:r>
            <a:r>
              <a:rPr lang="fr-FR" dirty="0">
                <a:solidFill>
                  <a:schemeClr val="tx2"/>
                </a:solidFill>
              </a:rPr>
              <a:t>, contribue aux données et réduit la charge de production de rapports des pays.</a:t>
            </a:r>
          </a:p>
          <a:p>
            <a:pPr lvl="1"/>
            <a:r>
              <a:rPr lang="fr-FR" dirty="0">
                <a:solidFill>
                  <a:schemeClr val="tx2"/>
                </a:solidFill>
              </a:rPr>
              <a:t>L’équipe GLAAS a travaillé avec AMCOW pour aligner les indicateurs du Système de suivi du Secteur de l’Eau en Afrique avec les indicateurs de GLAAS et de </a:t>
            </a:r>
            <a:r>
              <a:rPr lang="fr-FR" dirty="0" err="1">
                <a:solidFill>
                  <a:schemeClr val="tx2"/>
                </a:solidFill>
              </a:rPr>
              <a:t>TrackFin</a:t>
            </a:r>
            <a:r>
              <a:rPr lang="fr-FR" dirty="0">
                <a:solidFill>
                  <a:schemeClr val="tx2"/>
                </a:solidFill>
              </a:rPr>
              <a:t>.</a:t>
            </a:r>
          </a:p>
          <a:p>
            <a:r>
              <a:rPr lang="fr-FR" dirty="0">
                <a:solidFill>
                  <a:schemeClr val="tx2"/>
                </a:solidFill>
              </a:rPr>
              <a:t>Les points focaux de l’AMCOW peuvent  contribuer au processus  GLAAS au niveau national.</a:t>
            </a:r>
          </a:p>
        </p:txBody>
      </p:sp>
    </p:spTree>
    <p:extLst>
      <p:ext uri="{BB962C8B-B14F-4D97-AF65-F5344CB8AC3E}">
        <p14:creationId xmlns:p14="http://schemas.microsoft.com/office/powerpoint/2010/main" val="8275850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642D0FED-B2B5-4636-A72A-AF054E291997}"/>
              </a:ext>
            </a:extLst>
          </p:cNvPr>
          <p:cNvPicPr>
            <a:picLocks noChangeAspect="1"/>
          </p:cNvPicPr>
          <p:nvPr/>
        </p:nvPicPr>
        <p:blipFill>
          <a:blip r:embed="rId3"/>
          <a:stretch>
            <a:fillRect/>
          </a:stretch>
        </p:blipFill>
        <p:spPr>
          <a:xfrm>
            <a:off x="329045" y="1374476"/>
            <a:ext cx="8485909" cy="4209656"/>
          </a:xfrm>
          <a:prstGeom prst="rect">
            <a:avLst/>
          </a:prstGeom>
        </p:spPr>
      </p:pic>
      <p:sp>
        <p:nvSpPr>
          <p:cNvPr id="2" name="Title 1"/>
          <p:cNvSpPr>
            <a:spLocks noGrp="1"/>
          </p:cNvSpPr>
          <p:nvPr>
            <p:ph type="title"/>
          </p:nvPr>
        </p:nvSpPr>
        <p:spPr>
          <a:xfrm>
            <a:off x="0" y="83397"/>
            <a:ext cx="9144000" cy="1143000"/>
          </a:xfrm>
        </p:spPr>
        <p:txBody>
          <a:bodyPr>
            <a:noAutofit/>
          </a:bodyPr>
          <a:lstStyle/>
          <a:p>
            <a:pPr algn="ctr"/>
            <a:r>
              <a:rPr lang="fr-FR" sz="3000" dirty="0"/>
              <a:t>Programme de développement durable à l'horizon 2030: 17 objectifs, 169 cibles, 232 indicateurs mondiaux</a:t>
            </a:r>
            <a:endParaRPr lang="en-GB" sz="3000" b="1" dirty="0">
              <a:solidFill>
                <a:srgbClr val="0F3661"/>
              </a:solidFill>
            </a:endParaRPr>
          </a:p>
        </p:txBody>
      </p:sp>
      <p:cxnSp>
        <p:nvCxnSpPr>
          <p:cNvPr id="24" name="Straight Connector 23"/>
          <p:cNvCxnSpPr/>
          <p:nvPr/>
        </p:nvCxnSpPr>
        <p:spPr>
          <a:xfrm>
            <a:off x="528938" y="1172259"/>
            <a:ext cx="8271866" cy="1588"/>
          </a:xfrm>
          <a:prstGeom prst="line">
            <a:avLst/>
          </a:prstGeom>
          <a:ln w="12700" cap="flat" cmpd="sng" algn="ctr">
            <a:solidFill>
              <a:srgbClr val="60B8D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12" name="Picture 3">
            <a:extLst>
              <a:ext uri="{FF2B5EF4-FFF2-40B4-BE49-F238E27FC236}">
                <a16:creationId xmlns:a16="http://schemas.microsoft.com/office/drawing/2014/main" id="{EB880F16-C77B-4714-999E-9AC50FD723BC}"/>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672057">
            <a:off x="6053708" y="2624489"/>
            <a:ext cx="3404886" cy="4399687"/>
          </a:xfrm>
          <a:prstGeom prst="rect">
            <a:avLst/>
          </a:prstGeom>
          <a:noFill/>
          <a:ln w="9525">
            <a:solidFill>
              <a:schemeClr val="accent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218959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Collaboration avec </a:t>
            </a:r>
            <a:r>
              <a:rPr lang="en-US" dirty="0" err="1"/>
              <a:t>d’autres</a:t>
            </a:r>
            <a:r>
              <a:rPr lang="en-US" dirty="0"/>
              <a:t> initiatives </a:t>
            </a:r>
            <a:r>
              <a:rPr lang="en-US" dirty="0" err="1"/>
              <a:t>régionales</a:t>
            </a:r>
            <a:endParaRPr lang="en-US" dirty="0"/>
          </a:p>
        </p:txBody>
      </p:sp>
      <p:sp>
        <p:nvSpPr>
          <p:cNvPr id="3" name="Content Placeholder 2"/>
          <p:cNvSpPr>
            <a:spLocks noGrp="1"/>
          </p:cNvSpPr>
          <p:nvPr>
            <p:ph idx="1"/>
          </p:nvPr>
        </p:nvSpPr>
        <p:spPr/>
        <p:txBody>
          <a:bodyPr/>
          <a:lstStyle/>
          <a:p>
            <a:r>
              <a:rPr lang="fr-FR" dirty="0">
                <a:solidFill>
                  <a:schemeClr val="tx2"/>
                </a:solidFill>
              </a:rPr>
              <a:t>Les résultats GLAAS sont présentés aux conférences régionales comme </a:t>
            </a:r>
            <a:r>
              <a:rPr lang="fr-FR" dirty="0" err="1">
                <a:solidFill>
                  <a:schemeClr val="tx2"/>
                </a:solidFill>
              </a:rPr>
              <a:t>Latinosan</a:t>
            </a:r>
            <a:r>
              <a:rPr lang="fr-FR" dirty="0">
                <a:solidFill>
                  <a:schemeClr val="tx2"/>
                </a:solidFill>
              </a:rPr>
              <a:t> en Amérique Latin et SAOCAN en Asie du Sud.</a:t>
            </a:r>
          </a:p>
          <a:p>
            <a:r>
              <a:rPr lang="fr-FR" dirty="0">
                <a:solidFill>
                  <a:schemeClr val="tx2"/>
                </a:solidFill>
              </a:rPr>
              <a:t>En Europe, GLAAS collabore avec le Protocole sur l’eau et la santé pour définir des lignes de bases et identifier des cibles nationales. </a:t>
            </a:r>
          </a:p>
        </p:txBody>
      </p:sp>
      <p:cxnSp>
        <p:nvCxnSpPr>
          <p:cNvPr id="4" name="Straight Connector 3"/>
          <p:cNvCxnSpPr/>
          <p:nvPr/>
        </p:nvCxnSpPr>
        <p:spPr>
          <a:xfrm>
            <a:off x="315390" y="1167782"/>
            <a:ext cx="8271866" cy="1588"/>
          </a:xfrm>
          <a:prstGeom prst="line">
            <a:avLst/>
          </a:prstGeom>
          <a:ln w="12700" cap="flat" cmpd="sng" algn="ctr">
            <a:solidFill>
              <a:srgbClr val="60B8D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158410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528938" y="261419"/>
            <a:ext cx="8229600" cy="467547"/>
          </a:xfrm>
        </p:spPr>
        <p:txBody>
          <a:bodyPr>
            <a:noAutofit/>
          </a:bodyPr>
          <a:lstStyle/>
          <a:p>
            <a:pPr algn="l"/>
            <a:r>
              <a:rPr lang="en-US" sz="3200" b="1" dirty="0">
                <a:solidFill>
                  <a:srgbClr val="0F3661"/>
                </a:solidFill>
              </a:rPr>
              <a:t>Collaboration avec SWA</a:t>
            </a:r>
          </a:p>
        </p:txBody>
      </p:sp>
      <p:cxnSp>
        <p:nvCxnSpPr>
          <p:cNvPr id="7" name="Straight Connector 6"/>
          <p:cNvCxnSpPr/>
          <p:nvPr/>
        </p:nvCxnSpPr>
        <p:spPr>
          <a:xfrm>
            <a:off x="360751" y="774708"/>
            <a:ext cx="8271866" cy="1588"/>
          </a:xfrm>
          <a:prstGeom prst="line">
            <a:avLst/>
          </a:prstGeom>
          <a:ln w="12700" cap="flat" cmpd="sng" algn="ctr">
            <a:solidFill>
              <a:srgbClr val="60B8D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35577" y="774708"/>
            <a:ext cx="5627048" cy="5324535"/>
          </a:xfrm>
          <a:prstGeom prst="rect">
            <a:avLst/>
          </a:prstGeom>
          <a:noFill/>
        </p:spPr>
        <p:txBody>
          <a:bodyPr wrap="square" rtlCol="0">
            <a:spAutoFit/>
          </a:bodyPr>
          <a:lstStyle>
            <a:defPPr>
              <a:defRPr lang="en-US"/>
            </a:defPPr>
            <a:lvl1pPr marL="342900" indent="-342900">
              <a:buFont typeface="Arial" panose="020B0604020202020204" pitchFamily="34" charset="0"/>
              <a:buChar char="•"/>
              <a:defRPr sz="2400" b="1"/>
            </a:lvl1pPr>
          </a:lstStyle>
          <a:p>
            <a:pPr marL="698500"/>
            <a:r>
              <a:rPr lang="fr-FR" sz="2600" b="0" dirty="0">
                <a:solidFill>
                  <a:srgbClr val="1F497D">
                    <a:lumMod val="75000"/>
                  </a:srgbClr>
                </a:solidFill>
              </a:rPr>
              <a:t>GLAAS est une ressource importante pour SWA (Assainissement et Eau pour Tous).</a:t>
            </a:r>
          </a:p>
          <a:p>
            <a:pPr marL="698500"/>
            <a:r>
              <a:rPr lang="fr-FR" sz="2600" b="0" dirty="0">
                <a:solidFill>
                  <a:srgbClr val="1F497D">
                    <a:lumMod val="75000"/>
                  </a:srgbClr>
                </a:solidFill>
              </a:rPr>
              <a:t>Rapport GLAAS 2019 sera lancé en amont de la Réunion de haut niveau (HLM) de 2020.</a:t>
            </a:r>
          </a:p>
          <a:p>
            <a:pPr marL="698500"/>
            <a:r>
              <a:rPr lang="fr-FR" sz="2600" b="0" dirty="0">
                <a:solidFill>
                  <a:srgbClr val="1F497D">
                    <a:lumMod val="75000"/>
                  </a:srgbClr>
                </a:solidFill>
              </a:rPr>
              <a:t>GLAAS est une source de données pour le suivi des Comportements Collaboratifs du SWA.</a:t>
            </a:r>
          </a:p>
          <a:p>
            <a:pPr marL="698500"/>
            <a:r>
              <a:rPr lang="fr-FR" sz="2600" b="0" dirty="0">
                <a:solidFill>
                  <a:srgbClr val="1F497D">
                    <a:lumMod val="75000"/>
                  </a:srgbClr>
                </a:solidFill>
              </a:rPr>
              <a:t>Participer au GLAAS aidera à la préparation de la Réunion de haut niveau de 2020.</a:t>
            </a:r>
          </a:p>
          <a:p>
            <a:pPr marL="698500"/>
            <a:endParaRPr lang="fr-FR" sz="800" dirty="0">
              <a:solidFill>
                <a:srgbClr val="C00000"/>
              </a:solidFill>
            </a:endParaRPr>
          </a:p>
          <a:p>
            <a:pPr marL="812800" lvl="1"/>
            <a:endParaRPr lang="fr-FR" sz="2000" b="0" dirty="0">
              <a:solidFill>
                <a:srgbClr val="1F497D">
                  <a:lumMod val="75000"/>
                </a:srgbClr>
              </a:solidFill>
            </a:endParaRPr>
          </a:p>
        </p:txBody>
      </p:sp>
      <p:pic>
        <p:nvPicPr>
          <p:cNvPr id="3" name="Picture 2"/>
          <p:cNvPicPr>
            <a:picLocks noChangeAspect="1"/>
          </p:cNvPicPr>
          <p:nvPr/>
        </p:nvPicPr>
        <p:blipFill>
          <a:blip r:embed="rId3"/>
          <a:stretch>
            <a:fillRect/>
          </a:stretch>
        </p:blipFill>
        <p:spPr>
          <a:xfrm>
            <a:off x="5269278" y="261419"/>
            <a:ext cx="3721109" cy="1370176"/>
          </a:xfrm>
          <a:prstGeom prst="rect">
            <a:avLst/>
          </a:prstGeom>
        </p:spPr>
      </p:pic>
      <p:pic>
        <p:nvPicPr>
          <p:cNvPr id="9" name="Picture 8">
            <a:extLst>
              <a:ext uri="{FF2B5EF4-FFF2-40B4-BE49-F238E27FC236}">
                <a16:creationId xmlns:a16="http://schemas.microsoft.com/office/drawing/2014/main" id="{71B02F3A-AE7E-F742-9D94-E03DF022E0CD}"/>
              </a:ext>
            </a:extLst>
          </p:cNvPr>
          <p:cNvPicPr>
            <a:picLocks noChangeAspect="1"/>
          </p:cNvPicPr>
          <p:nvPr/>
        </p:nvPicPr>
        <p:blipFill>
          <a:blip r:embed="rId4"/>
          <a:stretch>
            <a:fillRect/>
          </a:stretch>
        </p:blipFill>
        <p:spPr>
          <a:xfrm>
            <a:off x="5591471" y="1631595"/>
            <a:ext cx="3167067" cy="4119568"/>
          </a:xfrm>
          <a:prstGeom prst="rect">
            <a:avLst/>
          </a:prstGeom>
        </p:spPr>
      </p:pic>
    </p:spTree>
    <p:extLst>
      <p:ext uri="{BB962C8B-B14F-4D97-AF65-F5344CB8AC3E}">
        <p14:creationId xmlns:p14="http://schemas.microsoft.com/office/powerpoint/2010/main" val="3047689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528938" y="261419"/>
            <a:ext cx="8229600" cy="467547"/>
          </a:xfrm>
        </p:spPr>
        <p:txBody>
          <a:bodyPr>
            <a:noAutofit/>
          </a:bodyPr>
          <a:lstStyle/>
          <a:p>
            <a:pPr algn="l"/>
            <a:r>
              <a:rPr lang="en-US" sz="3200" b="1" dirty="0">
                <a:solidFill>
                  <a:srgbClr val="0F3661"/>
                </a:solidFill>
              </a:rPr>
              <a:t>Collaboration avec “WASH BATs” </a:t>
            </a:r>
          </a:p>
        </p:txBody>
      </p:sp>
      <p:cxnSp>
        <p:nvCxnSpPr>
          <p:cNvPr id="7" name="Straight Connector 6"/>
          <p:cNvCxnSpPr/>
          <p:nvPr/>
        </p:nvCxnSpPr>
        <p:spPr>
          <a:xfrm>
            <a:off x="360751" y="774708"/>
            <a:ext cx="8271866" cy="1588"/>
          </a:xfrm>
          <a:prstGeom prst="line">
            <a:avLst/>
          </a:prstGeom>
          <a:ln w="12700" cap="flat" cmpd="sng" algn="ctr">
            <a:solidFill>
              <a:srgbClr val="60B8D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360751" y="851345"/>
            <a:ext cx="8582281" cy="4893647"/>
          </a:xfrm>
          <a:prstGeom prst="rect">
            <a:avLst/>
          </a:prstGeom>
          <a:noFill/>
        </p:spPr>
        <p:txBody>
          <a:bodyPr wrap="square" rtlCol="0">
            <a:spAutoFit/>
          </a:bodyPr>
          <a:lstStyle>
            <a:defPPr>
              <a:defRPr lang="en-US"/>
            </a:defPPr>
            <a:lvl1pPr marL="342900" indent="-342900">
              <a:buFont typeface="Arial" panose="020B0604020202020204" pitchFamily="34" charset="0"/>
              <a:buChar char="•"/>
              <a:defRPr sz="2400" b="1"/>
            </a:lvl1pPr>
          </a:lstStyle>
          <a:p>
            <a:r>
              <a:rPr lang="en-US" sz="2600" b="0" dirty="0">
                <a:solidFill>
                  <a:schemeClr val="tx2"/>
                </a:solidFill>
              </a:rPr>
              <a:t>Les </a:t>
            </a:r>
            <a:r>
              <a:rPr lang="en-US" sz="2600" b="0" dirty="0" err="1">
                <a:solidFill>
                  <a:schemeClr val="tx2"/>
                </a:solidFill>
              </a:rPr>
              <a:t>deux</a:t>
            </a:r>
            <a:r>
              <a:rPr lang="en-US" sz="2600" b="0" dirty="0">
                <a:solidFill>
                  <a:schemeClr val="tx2"/>
                </a:solidFill>
              </a:rPr>
              <a:t> </a:t>
            </a:r>
            <a:r>
              <a:rPr lang="en-US" sz="2600" b="0" dirty="0" err="1">
                <a:solidFill>
                  <a:schemeClr val="tx2"/>
                </a:solidFill>
              </a:rPr>
              <a:t>outils</a:t>
            </a:r>
            <a:r>
              <a:rPr lang="en-US" sz="2600" b="0" dirty="0">
                <a:solidFill>
                  <a:schemeClr val="tx2"/>
                </a:solidFill>
              </a:rPr>
              <a:t> </a:t>
            </a:r>
            <a:r>
              <a:rPr lang="en-US" sz="2600" b="0" dirty="0" err="1">
                <a:solidFill>
                  <a:schemeClr val="tx2"/>
                </a:solidFill>
              </a:rPr>
              <a:t>sont</a:t>
            </a:r>
            <a:r>
              <a:rPr lang="en-US" sz="2600" b="0" dirty="0">
                <a:solidFill>
                  <a:schemeClr val="tx2"/>
                </a:solidFill>
              </a:rPr>
              <a:t> </a:t>
            </a:r>
            <a:r>
              <a:rPr lang="en-US" sz="2600" b="0" dirty="0" err="1">
                <a:solidFill>
                  <a:schemeClr val="tx2"/>
                </a:solidFill>
              </a:rPr>
              <a:t>complémentaires</a:t>
            </a:r>
            <a:r>
              <a:rPr lang="en-US" sz="2600" b="0" dirty="0">
                <a:solidFill>
                  <a:schemeClr val="tx2"/>
                </a:solidFill>
              </a:rPr>
              <a:t> et </a:t>
            </a:r>
            <a:r>
              <a:rPr lang="en-US" sz="2600" b="0" dirty="0" err="1">
                <a:solidFill>
                  <a:schemeClr val="tx2"/>
                </a:solidFill>
              </a:rPr>
              <a:t>ont</a:t>
            </a:r>
            <a:r>
              <a:rPr lang="en-US" sz="2600" b="0" dirty="0">
                <a:solidFill>
                  <a:schemeClr val="tx2"/>
                </a:solidFill>
              </a:rPr>
              <a:t> des usages </a:t>
            </a:r>
            <a:r>
              <a:rPr lang="en-US" sz="2600" b="0" dirty="0" err="1">
                <a:solidFill>
                  <a:schemeClr val="tx2"/>
                </a:solidFill>
              </a:rPr>
              <a:t>différents</a:t>
            </a:r>
            <a:r>
              <a:rPr lang="en-US" sz="2600" b="0" dirty="0">
                <a:solidFill>
                  <a:schemeClr val="tx2"/>
                </a:solidFill>
              </a:rPr>
              <a:t>. </a:t>
            </a:r>
          </a:p>
          <a:p>
            <a:r>
              <a:rPr lang="en-US" sz="2600" b="0" dirty="0">
                <a:solidFill>
                  <a:schemeClr val="tx2"/>
                </a:solidFill>
              </a:rPr>
              <a:t>Si un pays a </a:t>
            </a:r>
            <a:r>
              <a:rPr lang="en-US" sz="2600" b="0" dirty="0" err="1">
                <a:solidFill>
                  <a:schemeClr val="tx2"/>
                </a:solidFill>
              </a:rPr>
              <a:t>récemment</a:t>
            </a:r>
            <a:r>
              <a:rPr lang="en-US" sz="2600" b="0" dirty="0">
                <a:solidFill>
                  <a:schemeClr val="tx2"/>
                </a:solidFill>
              </a:rPr>
              <a:t> </a:t>
            </a:r>
            <a:r>
              <a:rPr lang="en-US" sz="2600" b="0" dirty="0" err="1">
                <a:solidFill>
                  <a:schemeClr val="tx2"/>
                </a:solidFill>
              </a:rPr>
              <a:t>mené</a:t>
            </a:r>
            <a:r>
              <a:rPr lang="en-US" sz="2600" b="0" dirty="0">
                <a:solidFill>
                  <a:schemeClr val="tx2"/>
                </a:solidFill>
              </a:rPr>
              <a:t> un “WASH BAT” </a:t>
            </a:r>
            <a:r>
              <a:rPr lang="en-US" sz="2600" b="0" dirty="0" err="1">
                <a:solidFill>
                  <a:schemeClr val="tx2"/>
                </a:solidFill>
              </a:rPr>
              <a:t>avant</a:t>
            </a:r>
            <a:r>
              <a:rPr lang="en-US" sz="2600" b="0" dirty="0">
                <a:solidFill>
                  <a:schemeClr val="tx2"/>
                </a:solidFill>
              </a:rPr>
              <a:t> la </a:t>
            </a:r>
            <a:r>
              <a:rPr lang="en-US" sz="2600" b="0" dirty="0" err="1">
                <a:solidFill>
                  <a:schemeClr val="tx2"/>
                </a:solidFill>
              </a:rPr>
              <a:t>période</a:t>
            </a:r>
            <a:r>
              <a:rPr lang="en-US" sz="2600" b="0" dirty="0">
                <a:solidFill>
                  <a:schemeClr val="tx2"/>
                </a:solidFill>
              </a:rPr>
              <a:t> de </a:t>
            </a:r>
            <a:r>
              <a:rPr lang="en-US" sz="2600" b="0" dirty="0" err="1">
                <a:solidFill>
                  <a:schemeClr val="tx2"/>
                </a:solidFill>
              </a:rPr>
              <a:t>collecte</a:t>
            </a:r>
            <a:r>
              <a:rPr lang="en-US" sz="2600" b="0" dirty="0">
                <a:solidFill>
                  <a:schemeClr val="tx2"/>
                </a:solidFill>
              </a:rPr>
              <a:t> de </a:t>
            </a:r>
            <a:r>
              <a:rPr lang="en-US" sz="2600" b="0" dirty="0" err="1">
                <a:solidFill>
                  <a:schemeClr val="tx2"/>
                </a:solidFill>
              </a:rPr>
              <a:t>données</a:t>
            </a:r>
            <a:r>
              <a:rPr lang="en-US" sz="2600" b="0" dirty="0">
                <a:solidFill>
                  <a:schemeClr val="tx2"/>
                </a:solidFill>
              </a:rPr>
              <a:t> GLAAS, le WASH BAT </a:t>
            </a:r>
            <a:r>
              <a:rPr lang="en-US" sz="2600" b="0" dirty="0" err="1">
                <a:solidFill>
                  <a:schemeClr val="tx2"/>
                </a:solidFill>
              </a:rPr>
              <a:t>peut</a:t>
            </a:r>
            <a:r>
              <a:rPr lang="en-US" sz="2600" b="0" dirty="0">
                <a:solidFill>
                  <a:schemeClr val="tx2"/>
                </a:solidFill>
              </a:rPr>
              <a:t> informer </a:t>
            </a:r>
            <a:r>
              <a:rPr lang="en-US" sz="2600" b="0" dirty="0" err="1">
                <a:solidFill>
                  <a:schemeClr val="tx2"/>
                </a:solidFill>
              </a:rPr>
              <a:t>l’enquête</a:t>
            </a:r>
            <a:r>
              <a:rPr lang="en-US" sz="2600" b="0" dirty="0">
                <a:solidFill>
                  <a:schemeClr val="tx2"/>
                </a:solidFill>
              </a:rPr>
              <a:t>  GLAAS. </a:t>
            </a:r>
          </a:p>
          <a:p>
            <a:r>
              <a:rPr lang="en-US" sz="2600" b="0" dirty="0">
                <a:solidFill>
                  <a:schemeClr val="tx2"/>
                </a:solidFill>
              </a:rPr>
              <a:t>Si un pays </a:t>
            </a:r>
            <a:r>
              <a:rPr lang="en-US" sz="2600" b="0" dirty="0" err="1">
                <a:solidFill>
                  <a:schemeClr val="tx2"/>
                </a:solidFill>
              </a:rPr>
              <a:t>participe</a:t>
            </a:r>
            <a:r>
              <a:rPr lang="en-US" sz="2600" b="0" dirty="0">
                <a:solidFill>
                  <a:schemeClr val="tx2"/>
                </a:solidFill>
              </a:rPr>
              <a:t> au GLAAS et </a:t>
            </a:r>
            <a:r>
              <a:rPr lang="en-US" sz="2600" b="0" dirty="0" err="1">
                <a:solidFill>
                  <a:schemeClr val="tx2"/>
                </a:solidFill>
              </a:rPr>
              <a:t>souhaite</a:t>
            </a:r>
            <a:r>
              <a:rPr lang="en-US" sz="2600" b="0" dirty="0">
                <a:solidFill>
                  <a:schemeClr val="tx2"/>
                </a:solidFill>
              </a:rPr>
              <a:t> </a:t>
            </a:r>
            <a:r>
              <a:rPr lang="en-US" sz="2600" b="0" dirty="0" err="1">
                <a:solidFill>
                  <a:schemeClr val="tx2"/>
                </a:solidFill>
              </a:rPr>
              <a:t>approfondir</a:t>
            </a:r>
            <a:r>
              <a:rPr lang="en-US" sz="2600" b="0" dirty="0">
                <a:solidFill>
                  <a:schemeClr val="tx2"/>
                </a:solidFill>
              </a:rPr>
              <a:t> </a:t>
            </a:r>
            <a:r>
              <a:rPr lang="en-US" sz="2600" b="0" dirty="0" err="1">
                <a:solidFill>
                  <a:schemeClr val="tx2"/>
                </a:solidFill>
              </a:rPr>
              <a:t>certains</a:t>
            </a:r>
            <a:r>
              <a:rPr lang="en-US" sz="2600" b="0" dirty="0">
                <a:solidFill>
                  <a:schemeClr val="tx2"/>
                </a:solidFill>
              </a:rPr>
              <a:t> </a:t>
            </a:r>
            <a:r>
              <a:rPr lang="en-US" sz="2600" b="0" dirty="0" err="1">
                <a:solidFill>
                  <a:schemeClr val="tx2"/>
                </a:solidFill>
              </a:rPr>
              <a:t>sujets</a:t>
            </a:r>
            <a:r>
              <a:rPr lang="en-US" sz="2600" b="0" dirty="0">
                <a:solidFill>
                  <a:schemeClr val="tx2"/>
                </a:solidFill>
              </a:rPr>
              <a:t>, </a:t>
            </a:r>
            <a:r>
              <a:rPr lang="en-US" sz="2600" b="0" dirty="0" err="1">
                <a:solidFill>
                  <a:schemeClr val="tx2"/>
                </a:solidFill>
              </a:rPr>
              <a:t>alors</a:t>
            </a:r>
            <a:r>
              <a:rPr lang="en-US" sz="2600" b="0" dirty="0">
                <a:solidFill>
                  <a:schemeClr val="tx2"/>
                </a:solidFill>
              </a:rPr>
              <a:t> un WASH BAT </a:t>
            </a:r>
            <a:r>
              <a:rPr lang="en-US" sz="2600" b="0" dirty="0" err="1">
                <a:solidFill>
                  <a:schemeClr val="tx2"/>
                </a:solidFill>
              </a:rPr>
              <a:t>peut</a:t>
            </a:r>
            <a:r>
              <a:rPr lang="en-US" sz="2600" b="0" dirty="0">
                <a:solidFill>
                  <a:schemeClr val="tx2"/>
                </a:solidFill>
              </a:rPr>
              <a:t> </a:t>
            </a:r>
            <a:r>
              <a:rPr lang="en-US" sz="2600" b="0" dirty="0" err="1">
                <a:solidFill>
                  <a:schemeClr val="tx2"/>
                </a:solidFill>
              </a:rPr>
              <a:t>être</a:t>
            </a:r>
            <a:r>
              <a:rPr lang="en-US" sz="2600" b="0" dirty="0">
                <a:solidFill>
                  <a:schemeClr val="tx2"/>
                </a:solidFill>
              </a:rPr>
              <a:t> utile. </a:t>
            </a:r>
          </a:p>
          <a:p>
            <a:r>
              <a:rPr lang="en-US" sz="2600" b="0" dirty="0">
                <a:solidFill>
                  <a:schemeClr val="tx2"/>
                </a:solidFill>
              </a:rPr>
              <a:t>Les questions du GLAAS </a:t>
            </a:r>
            <a:r>
              <a:rPr lang="en-US" sz="2600" b="0" dirty="0" err="1">
                <a:solidFill>
                  <a:schemeClr val="tx2"/>
                </a:solidFill>
              </a:rPr>
              <a:t>sont</a:t>
            </a:r>
            <a:r>
              <a:rPr lang="en-US" sz="2600" b="0" dirty="0">
                <a:solidFill>
                  <a:schemeClr val="tx2"/>
                </a:solidFill>
              </a:rPr>
              <a:t> </a:t>
            </a:r>
            <a:r>
              <a:rPr lang="en-US" sz="2600" b="0" dirty="0" err="1">
                <a:solidFill>
                  <a:schemeClr val="tx2"/>
                </a:solidFill>
              </a:rPr>
              <a:t>alignées</a:t>
            </a:r>
            <a:r>
              <a:rPr lang="en-US" sz="2600" b="0" dirty="0">
                <a:solidFill>
                  <a:schemeClr val="tx2"/>
                </a:solidFill>
              </a:rPr>
              <a:t> sur la </a:t>
            </a:r>
            <a:r>
              <a:rPr lang="en-US" sz="2600" b="0" dirty="0" err="1">
                <a:solidFill>
                  <a:schemeClr val="tx2"/>
                </a:solidFill>
              </a:rPr>
              <a:t>dernière</a:t>
            </a:r>
            <a:r>
              <a:rPr lang="en-US" sz="2600" b="0" dirty="0">
                <a:solidFill>
                  <a:schemeClr val="tx2"/>
                </a:solidFill>
              </a:rPr>
              <a:t> version du WASH BAT et les sections GLAAS </a:t>
            </a:r>
            <a:r>
              <a:rPr lang="en-US" sz="2600" b="0" dirty="0" err="1">
                <a:solidFill>
                  <a:schemeClr val="tx2"/>
                </a:solidFill>
              </a:rPr>
              <a:t>sont</a:t>
            </a:r>
            <a:r>
              <a:rPr lang="en-US" sz="2600" b="0" dirty="0">
                <a:solidFill>
                  <a:schemeClr val="tx2"/>
                </a:solidFill>
              </a:rPr>
              <a:t> </a:t>
            </a:r>
            <a:r>
              <a:rPr lang="en-US" sz="2600" b="0" dirty="0" err="1">
                <a:solidFill>
                  <a:schemeClr val="tx2"/>
                </a:solidFill>
              </a:rPr>
              <a:t>alignées</a:t>
            </a:r>
            <a:r>
              <a:rPr lang="en-US" sz="2600" b="0" dirty="0">
                <a:solidFill>
                  <a:schemeClr val="tx2"/>
                </a:solidFill>
              </a:rPr>
              <a:t> avec les </a:t>
            </a:r>
            <a:r>
              <a:rPr lang="en-US" sz="2600" b="0" dirty="0" err="1">
                <a:solidFill>
                  <a:schemeClr val="tx2"/>
                </a:solidFill>
              </a:rPr>
              <a:t>composantes</a:t>
            </a:r>
            <a:r>
              <a:rPr lang="en-US" sz="2600" b="0" dirty="0">
                <a:solidFill>
                  <a:schemeClr val="tx2"/>
                </a:solidFill>
              </a:rPr>
              <a:t> (building blocks) du WASH BAT</a:t>
            </a:r>
          </a:p>
          <a:p>
            <a:r>
              <a:rPr lang="en-US" sz="2600" b="0" dirty="0">
                <a:solidFill>
                  <a:schemeClr val="tx2"/>
                </a:solidFill>
              </a:rPr>
              <a:t>L’UNICEF et </a:t>
            </a:r>
            <a:r>
              <a:rPr lang="en-US" sz="2600" b="0" dirty="0" err="1">
                <a:solidFill>
                  <a:schemeClr val="tx2"/>
                </a:solidFill>
              </a:rPr>
              <a:t>l’OMS</a:t>
            </a:r>
            <a:r>
              <a:rPr lang="en-US" sz="2600" b="0" dirty="0">
                <a:solidFill>
                  <a:schemeClr val="tx2"/>
                </a:solidFill>
              </a:rPr>
              <a:t> </a:t>
            </a:r>
            <a:r>
              <a:rPr lang="en-US" sz="2600" b="0" dirty="0" err="1">
                <a:solidFill>
                  <a:schemeClr val="tx2"/>
                </a:solidFill>
              </a:rPr>
              <a:t>travaillent</a:t>
            </a:r>
            <a:r>
              <a:rPr lang="en-US" sz="2600" b="0" dirty="0">
                <a:solidFill>
                  <a:schemeClr val="tx2"/>
                </a:solidFill>
              </a:rPr>
              <a:t> ensemble pour assurer </a:t>
            </a:r>
            <a:r>
              <a:rPr lang="en-US" sz="2600" b="0" dirty="0" err="1">
                <a:solidFill>
                  <a:schemeClr val="tx2"/>
                </a:solidFill>
              </a:rPr>
              <a:t>alignement</a:t>
            </a:r>
            <a:r>
              <a:rPr lang="en-US" sz="2600" b="0" dirty="0">
                <a:solidFill>
                  <a:schemeClr val="tx2"/>
                </a:solidFill>
              </a:rPr>
              <a:t> et </a:t>
            </a:r>
            <a:r>
              <a:rPr lang="en-US" sz="2600" b="0" dirty="0" err="1">
                <a:solidFill>
                  <a:schemeClr val="tx2"/>
                </a:solidFill>
              </a:rPr>
              <a:t>coopération</a:t>
            </a:r>
            <a:r>
              <a:rPr lang="en-US" sz="2600" b="0" dirty="0">
                <a:solidFill>
                  <a:schemeClr val="tx2"/>
                </a:solidFill>
              </a:rPr>
              <a:t>. </a:t>
            </a:r>
          </a:p>
        </p:txBody>
      </p:sp>
    </p:spTree>
    <p:extLst>
      <p:ext uri="{BB962C8B-B14F-4D97-AF65-F5344CB8AC3E}">
        <p14:creationId xmlns:p14="http://schemas.microsoft.com/office/powerpoint/2010/main" val="19699244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WHO/UNICEF Joint Monitoring Programme (JMP) for Water Supply and Sanitati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pic>
        <p:nvPicPr>
          <p:cNvPr id="11" name="Picture 10" descr="Glaas PPT ground blue.jpg"/>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5088338" y="1135039"/>
            <a:ext cx="4042599" cy="1144137"/>
          </a:xfrm>
          <a:prstGeom prst="rect">
            <a:avLst/>
          </a:prstGeom>
        </p:spPr>
      </p:pic>
      <p:sp>
        <p:nvSpPr>
          <p:cNvPr id="10" name="Title 1"/>
          <p:cNvSpPr>
            <a:spLocks noGrp="1"/>
          </p:cNvSpPr>
          <p:nvPr>
            <p:ph type="ctrTitle"/>
          </p:nvPr>
        </p:nvSpPr>
        <p:spPr>
          <a:xfrm>
            <a:off x="971600" y="2924944"/>
            <a:ext cx="7342584" cy="792088"/>
          </a:xfrm>
        </p:spPr>
        <p:txBody>
          <a:bodyPr/>
          <a:lstStyle/>
          <a:p>
            <a:pPr algn="ctr"/>
            <a:r>
              <a:rPr lang="en-GB"/>
              <a:t>Merci!</a:t>
            </a:r>
            <a:endParaRPr lang="en-GB" dirty="0"/>
          </a:p>
        </p:txBody>
      </p:sp>
      <p:sp>
        <p:nvSpPr>
          <p:cNvPr id="14" name="Subtitle 2"/>
          <p:cNvSpPr>
            <a:spLocks noGrp="1"/>
          </p:cNvSpPr>
          <p:nvPr>
            <p:ph type="subTitle" idx="1"/>
          </p:nvPr>
        </p:nvSpPr>
        <p:spPr>
          <a:xfrm>
            <a:off x="1475656" y="3764632"/>
            <a:ext cx="6400800" cy="1752600"/>
          </a:xfrm>
        </p:spPr>
        <p:txBody>
          <a:bodyPr/>
          <a:lstStyle/>
          <a:p>
            <a:pPr algn="ctr"/>
            <a:r>
              <a:rPr lang="en-GB" dirty="0"/>
              <a:t>Pour plus </a:t>
            </a:r>
            <a:r>
              <a:rPr lang="en-GB" dirty="0" err="1"/>
              <a:t>d’information</a:t>
            </a:r>
            <a:r>
              <a:rPr lang="en-GB" dirty="0"/>
              <a:t> </a:t>
            </a:r>
            <a:r>
              <a:rPr lang="en-GB" dirty="0" err="1"/>
              <a:t>ou</a:t>
            </a:r>
            <a:r>
              <a:rPr lang="en-GB" dirty="0"/>
              <a:t> </a:t>
            </a:r>
            <a:r>
              <a:rPr lang="en-GB" dirty="0" err="1"/>
              <a:t>appui</a:t>
            </a:r>
            <a:r>
              <a:rPr lang="en-GB" dirty="0"/>
              <a:t>, </a:t>
            </a:r>
            <a:r>
              <a:rPr lang="en-GB" dirty="0" err="1"/>
              <a:t>veuillez</a:t>
            </a:r>
            <a:r>
              <a:rPr lang="en-GB" dirty="0"/>
              <a:t> </a:t>
            </a:r>
            <a:r>
              <a:rPr lang="en-GB" dirty="0" err="1"/>
              <a:t>contacter</a:t>
            </a:r>
            <a:r>
              <a:rPr lang="en-GB" dirty="0"/>
              <a:t> </a:t>
            </a:r>
            <a:r>
              <a:rPr lang="en-GB" dirty="0" err="1"/>
              <a:t>glaas@who.int</a:t>
            </a:r>
            <a:r>
              <a:rPr lang="en-GB" dirty="0"/>
              <a:t> </a:t>
            </a:r>
          </a:p>
        </p:txBody>
      </p:sp>
    </p:spTree>
    <p:extLst>
      <p:ext uri="{BB962C8B-B14F-4D97-AF65-F5344CB8AC3E}">
        <p14:creationId xmlns:p14="http://schemas.microsoft.com/office/powerpoint/2010/main" val="27457563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Image 26">
            <a:extLst>
              <a:ext uri="{FF2B5EF4-FFF2-40B4-BE49-F238E27FC236}">
                <a16:creationId xmlns:a16="http://schemas.microsoft.com/office/drawing/2014/main" id="{A4CB8A06-5D4F-4173-9319-168200907154}"/>
              </a:ext>
            </a:extLst>
          </p:cNvPr>
          <p:cNvPicPr>
            <a:picLocks noChangeAspect="1"/>
          </p:cNvPicPr>
          <p:nvPr/>
        </p:nvPicPr>
        <p:blipFill>
          <a:blip r:embed="rId3"/>
          <a:stretch>
            <a:fillRect/>
          </a:stretch>
        </p:blipFill>
        <p:spPr>
          <a:xfrm>
            <a:off x="329045" y="1374476"/>
            <a:ext cx="8485909" cy="4209656"/>
          </a:xfrm>
          <a:prstGeom prst="rect">
            <a:avLst/>
          </a:prstGeom>
        </p:spPr>
      </p:pic>
      <p:sp>
        <p:nvSpPr>
          <p:cNvPr id="2" name="Title 1"/>
          <p:cNvSpPr>
            <a:spLocks noGrp="1"/>
          </p:cNvSpPr>
          <p:nvPr>
            <p:ph type="title"/>
          </p:nvPr>
        </p:nvSpPr>
        <p:spPr>
          <a:xfrm>
            <a:off x="0" y="83397"/>
            <a:ext cx="9144000" cy="1143000"/>
          </a:xfrm>
        </p:spPr>
        <p:txBody>
          <a:bodyPr>
            <a:noAutofit/>
          </a:bodyPr>
          <a:lstStyle/>
          <a:p>
            <a:pPr algn="ctr"/>
            <a:r>
              <a:rPr lang="fr-FR" sz="3200" dirty="0"/>
              <a:t>Huit cibles pour l’eau et l’assainissement</a:t>
            </a:r>
            <a:endParaRPr lang="en-GB" sz="3200" b="1" dirty="0">
              <a:solidFill>
                <a:srgbClr val="0F3661"/>
              </a:solidFill>
            </a:endParaRPr>
          </a:p>
        </p:txBody>
      </p:sp>
      <p:cxnSp>
        <p:nvCxnSpPr>
          <p:cNvPr id="24" name="Straight Connector 23"/>
          <p:cNvCxnSpPr/>
          <p:nvPr/>
        </p:nvCxnSpPr>
        <p:spPr>
          <a:xfrm>
            <a:off x="528938" y="1172259"/>
            <a:ext cx="8271866" cy="1588"/>
          </a:xfrm>
          <a:prstGeom prst="line">
            <a:avLst/>
          </a:prstGeom>
          <a:ln w="12700" cap="flat" cmpd="sng" algn="ctr">
            <a:solidFill>
              <a:srgbClr val="60B8D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7" name="Picture 5">
            <a:extLst>
              <a:ext uri="{FF2B5EF4-FFF2-40B4-BE49-F238E27FC236}">
                <a16:creationId xmlns:a16="http://schemas.microsoft.com/office/drawing/2014/main" id="{CF6180C0-A0DF-44CD-A9F8-C284CA891891}"/>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39877" y="1882507"/>
            <a:ext cx="1152128" cy="760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7">
            <a:extLst>
              <a:ext uri="{FF2B5EF4-FFF2-40B4-BE49-F238E27FC236}">
                <a16:creationId xmlns:a16="http://schemas.microsoft.com/office/drawing/2014/main" id="{11A198E5-C71C-47B8-B0D0-980DD5D9A314}"/>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354560" y="1878188"/>
            <a:ext cx="1080120" cy="662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8">
            <a:extLst>
              <a:ext uri="{FF2B5EF4-FFF2-40B4-BE49-F238E27FC236}">
                <a16:creationId xmlns:a16="http://schemas.microsoft.com/office/drawing/2014/main" id="{6029BCEF-CDD9-45D5-A29F-A92DA128A7AA}"/>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4799971" y="1851805"/>
            <a:ext cx="1080120" cy="72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9">
            <a:extLst>
              <a:ext uri="{FF2B5EF4-FFF2-40B4-BE49-F238E27FC236}">
                <a16:creationId xmlns:a16="http://schemas.microsoft.com/office/drawing/2014/main" id="{FC2CCFD9-BD01-45B1-BF8C-F462F68AEBB7}"/>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6062931" y="1846296"/>
            <a:ext cx="1131643" cy="807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0">
            <a:extLst>
              <a:ext uri="{FF2B5EF4-FFF2-40B4-BE49-F238E27FC236}">
                <a16:creationId xmlns:a16="http://schemas.microsoft.com/office/drawing/2014/main" id="{64ED252C-D92F-4DAC-8F2C-402FB4BA527D}"/>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7460195" y="1878188"/>
            <a:ext cx="1164812" cy="762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11">
            <a:extLst>
              <a:ext uri="{FF2B5EF4-FFF2-40B4-BE49-F238E27FC236}">
                <a16:creationId xmlns:a16="http://schemas.microsoft.com/office/drawing/2014/main" id="{7EC5E462-F91E-4BDF-A5FD-E009CC43C3DF}"/>
              </a:ext>
            </a:extLst>
          </p:cNvPr>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436864" y="3355648"/>
            <a:ext cx="1089728" cy="736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12">
            <a:extLst>
              <a:ext uri="{FF2B5EF4-FFF2-40B4-BE49-F238E27FC236}">
                <a16:creationId xmlns:a16="http://schemas.microsoft.com/office/drawing/2014/main" id="{D59801A6-854D-447B-AF5E-16F599BB61F4}"/>
              </a:ext>
            </a:extLst>
          </p:cNvPr>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1862371" y="3444167"/>
            <a:ext cx="1106081" cy="711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13">
            <a:extLst>
              <a:ext uri="{FF2B5EF4-FFF2-40B4-BE49-F238E27FC236}">
                <a16:creationId xmlns:a16="http://schemas.microsoft.com/office/drawing/2014/main" id="{8060690C-7445-41F6-96B4-8710EB0A98EA}"/>
              </a:ext>
            </a:extLst>
          </p:cNvPr>
          <p:cNvPicPr>
            <a:picLocks noChangeAspect="1" noChangeArrowheads="1"/>
          </p:cNvPicPr>
          <p:nvPr/>
        </p:nvPicPr>
        <p:blipFill>
          <a:blip r:embed="rId11">
            <a:extLst>
              <a:ext uri="{28A0092B-C50C-407E-A947-70E740481C1C}">
                <a14:useLocalDpi xmlns:a14="http://schemas.microsoft.com/office/drawing/2010/main"/>
              </a:ext>
            </a:extLst>
          </a:blip>
          <a:srcRect/>
          <a:stretch>
            <a:fillRect/>
          </a:stretch>
        </p:blipFill>
        <p:spPr bwMode="auto">
          <a:xfrm>
            <a:off x="3300123" y="3388622"/>
            <a:ext cx="973095" cy="670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14">
            <a:extLst>
              <a:ext uri="{FF2B5EF4-FFF2-40B4-BE49-F238E27FC236}">
                <a16:creationId xmlns:a16="http://schemas.microsoft.com/office/drawing/2014/main" id="{00557C3D-9213-4271-95EC-62E89411D6F9}"/>
              </a:ext>
            </a:extLst>
          </p:cNvPr>
          <p:cNvPicPr>
            <a:picLocks noChangeAspect="1" noChangeArrowheads="1"/>
          </p:cNvPicPr>
          <p:nvPr/>
        </p:nvPicPr>
        <p:blipFill>
          <a:blip r:embed="rId12">
            <a:extLst>
              <a:ext uri="{28A0092B-C50C-407E-A947-70E740481C1C}">
                <a14:useLocalDpi xmlns:a14="http://schemas.microsoft.com/office/drawing/2010/main"/>
              </a:ext>
            </a:extLst>
          </a:blip>
          <a:srcRect/>
          <a:stretch>
            <a:fillRect/>
          </a:stretch>
        </p:blipFill>
        <p:spPr bwMode="auto">
          <a:xfrm>
            <a:off x="4799125" y="3327940"/>
            <a:ext cx="985775" cy="704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15">
            <a:extLst>
              <a:ext uri="{FF2B5EF4-FFF2-40B4-BE49-F238E27FC236}">
                <a16:creationId xmlns:a16="http://schemas.microsoft.com/office/drawing/2014/main" id="{58D3BD0E-72ED-46F2-954C-81F984012809}"/>
              </a:ext>
            </a:extLst>
          </p:cNvPr>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6129806" y="3332170"/>
            <a:ext cx="1080121" cy="80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17">
            <a:extLst>
              <a:ext uri="{FF2B5EF4-FFF2-40B4-BE49-F238E27FC236}">
                <a16:creationId xmlns:a16="http://schemas.microsoft.com/office/drawing/2014/main" id="{B26A6795-6A9B-4FCA-B5AC-4AC080825559}"/>
              </a:ext>
            </a:extLst>
          </p:cNvPr>
          <p:cNvPicPr>
            <a:picLocks noChangeAspect="1" noChangeArrowheads="1"/>
          </p:cNvPicPr>
          <p:nvPr/>
        </p:nvPicPr>
        <p:blipFill>
          <a:blip r:embed="rId14">
            <a:extLst>
              <a:ext uri="{28A0092B-C50C-407E-A947-70E740481C1C}">
                <a14:useLocalDpi xmlns:a14="http://schemas.microsoft.com/office/drawing/2010/main"/>
              </a:ext>
            </a:extLst>
          </a:blip>
          <a:srcRect/>
          <a:stretch>
            <a:fillRect/>
          </a:stretch>
        </p:blipFill>
        <p:spPr bwMode="auto">
          <a:xfrm>
            <a:off x="516808" y="4824712"/>
            <a:ext cx="1152128" cy="707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18">
            <a:extLst>
              <a:ext uri="{FF2B5EF4-FFF2-40B4-BE49-F238E27FC236}">
                <a16:creationId xmlns:a16="http://schemas.microsoft.com/office/drawing/2014/main" id="{0F90B8E8-3056-47AD-A0E8-222BC1DBCC56}"/>
              </a:ext>
            </a:extLst>
          </p:cNvPr>
          <p:cNvPicPr>
            <a:picLocks noChangeAspect="1" noChangeArrowheads="1"/>
          </p:cNvPicPr>
          <p:nvPr/>
        </p:nvPicPr>
        <p:blipFill>
          <a:blip r:embed="rId15">
            <a:extLst>
              <a:ext uri="{28A0092B-C50C-407E-A947-70E740481C1C}">
                <a14:useLocalDpi xmlns:a14="http://schemas.microsoft.com/office/drawing/2010/main"/>
              </a:ext>
            </a:extLst>
          </a:blip>
          <a:srcRect/>
          <a:stretch>
            <a:fillRect/>
          </a:stretch>
        </p:blipFill>
        <p:spPr bwMode="auto">
          <a:xfrm>
            <a:off x="1873146" y="4809011"/>
            <a:ext cx="1063935" cy="599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19">
            <a:extLst>
              <a:ext uri="{FF2B5EF4-FFF2-40B4-BE49-F238E27FC236}">
                <a16:creationId xmlns:a16="http://schemas.microsoft.com/office/drawing/2014/main" id="{488A0622-F252-4A14-9DFC-79BA87BF93AC}"/>
              </a:ext>
            </a:extLst>
          </p:cNvPr>
          <p:cNvPicPr>
            <a:picLocks noChangeAspect="1" noChangeArrowheads="1"/>
          </p:cNvPicPr>
          <p:nvPr/>
        </p:nvPicPr>
        <p:blipFill>
          <a:blip r:embed="rId16">
            <a:extLst>
              <a:ext uri="{28A0092B-C50C-407E-A947-70E740481C1C}">
                <a14:useLocalDpi xmlns:a14="http://schemas.microsoft.com/office/drawing/2010/main"/>
              </a:ext>
            </a:extLst>
          </a:blip>
          <a:srcRect/>
          <a:stretch>
            <a:fillRect/>
          </a:stretch>
        </p:blipFill>
        <p:spPr bwMode="auto">
          <a:xfrm>
            <a:off x="3337464" y="4629228"/>
            <a:ext cx="1200093" cy="779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20">
            <a:extLst>
              <a:ext uri="{FF2B5EF4-FFF2-40B4-BE49-F238E27FC236}">
                <a16:creationId xmlns:a16="http://schemas.microsoft.com/office/drawing/2014/main" id="{60B7DF95-0341-46F0-8E5F-7964CDCDAD48}"/>
              </a:ext>
            </a:extLst>
          </p:cNvPr>
          <p:cNvPicPr>
            <a:picLocks noChangeAspect="1" noChangeArrowheads="1"/>
          </p:cNvPicPr>
          <p:nvPr/>
        </p:nvPicPr>
        <p:blipFill>
          <a:blip r:embed="rId17">
            <a:extLst>
              <a:ext uri="{28A0092B-C50C-407E-A947-70E740481C1C}">
                <a14:useLocalDpi xmlns:a14="http://schemas.microsoft.com/office/drawing/2010/main"/>
              </a:ext>
            </a:extLst>
          </a:blip>
          <a:srcRect/>
          <a:stretch>
            <a:fillRect/>
          </a:stretch>
        </p:blipFill>
        <p:spPr bwMode="auto">
          <a:xfrm>
            <a:off x="4799125" y="4638571"/>
            <a:ext cx="1154999" cy="851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21">
            <a:extLst>
              <a:ext uri="{FF2B5EF4-FFF2-40B4-BE49-F238E27FC236}">
                <a16:creationId xmlns:a16="http://schemas.microsoft.com/office/drawing/2014/main" id="{A852F4FF-B164-407D-BD56-3555376796BE}"/>
              </a:ext>
            </a:extLst>
          </p:cNvPr>
          <p:cNvPicPr>
            <a:picLocks noChangeAspect="1" noChangeArrowheads="1"/>
          </p:cNvPicPr>
          <p:nvPr/>
        </p:nvPicPr>
        <p:blipFill>
          <a:blip r:embed="rId18">
            <a:extLst>
              <a:ext uri="{28A0092B-C50C-407E-A947-70E740481C1C}">
                <a14:useLocalDpi xmlns:a14="http://schemas.microsoft.com/office/drawing/2010/main"/>
              </a:ext>
            </a:extLst>
          </a:blip>
          <a:srcRect/>
          <a:stretch>
            <a:fillRect/>
          </a:stretch>
        </p:blipFill>
        <p:spPr bwMode="auto">
          <a:xfrm>
            <a:off x="6215693" y="4818396"/>
            <a:ext cx="1093456" cy="720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a:extLst>
              <a:ext uri="{FF2B5EF4-FFF2-40B4-BE49-F238E27FC236}">
                <a16:creationId xmlns:a16="http://schemas.microsoft.com/office/drawing/2014/main" id="{386EF611-8684-41A8-BCC6-048A8F105199}"/>
              </a:ext>
            </a:extLst>
          </p:cNvPr>
          <p:cNvSpPr/>
          <p:nvPr/>
        </p:nvSpPr>
        <p:spPr>
          <a:xfrm>
            <a:off x="1861641" y="1797532"/>
            <a:ext cx="1131643" cy="720080"/>
          </a:xfrm>
          <a:prstGeom prst="rect">
            <a:avLst/>
          </a:prstGeom>
          <a:solidFill>
            <a:srgbClr val="DDA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Rectangle 27">
            <a:extLst>
              <a:ext uri="{FF2B5EF4-FFF2-40B4-BE49-F238E27FC236}">
                <a16:creationId xmlns:a16="http://schemas.microsoft.com/office/drawing/2014/main" id="{291B9DB4-34DD-49D5-A86B-A95217C62480}"/>
              </a:ext>
            </a:extLst>
          </p:cNvPr>
          <p:cNvSpPr/>
          <p:nvPr/>
        </p:nvSpPr>
        <p:spPr>
          <a:xfrm>
            <a:off x="7554833" y="3392203"/>
            <a:ext cx="1131643" cy="720080"/>
          </a:xfrm>
          <a:prstGeom prst="rect">
            <a:avLst/>
          </a:prstGeom>
          <a:solidFill>
            <a:srgbClr val="BF8B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6463317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Image 26">
            <a:extLst>
              <a:ext uri="{FF2B5EF4-FFF2-40B4-BE49-F238E27FC236}">
                <a16:creationId xmlns:a16="http://schemas.microsoft.com/office/drawing/2014/main" id="{A4CB8A06-5D4F-4173-9319-168200907154}"/>
              </a:ext>
            </a:extLst>
          </p:cNvPr>
          <p:cNvPicPr>
            <a:picLocks noChangeAspect="1"/>
          </p:cNvPicPr>
          <p:nvPr/>
        </p:nvPicPr>
        <p:blipFill>
          <a:blip r:embed="rId3"/>
          <a:stretch>
            <a:fillRect/>
          </a:stretch>
        </p:blipFill>
        <p:spPr>
          <a:xfrm>
            <a:off x="329045" y="1374476"/>
            <a:ext cx="8485909" cy="4209656"/>
          </a:xfrm>
          <a:prstGeom prst="rect">
            <a:avLst/>
          </a:prstGeom>
        </p:spPr>
      </p:pic>
      <p:sp>
        <p:nvSpPr>
          <p:cNvPr id="2" name="Title 1"/>
          <p:cNvSpPr>
            <a:spLocks noGrp="1"/>
          </p:cNvSpPr>
          <p:nvPr>
            <p:ph type="title"/>
          </p:nvPr>
        </p:nvSpPr>
        <p:spPr>
          <a:xfrm>
            <a:off x="0" y="83397"/>
            <a:ext cx="9144000" cy="1143000"/>
          </a:xfrm>
        </p:spPr>
        <p:txBody>
          <a:bodyPr>
            <a:noAutofit/>
          </a:bodyPr>
          <a:lstStyle/>
          <a:p>
            <a:pPr algn="ctr"/>
            <a:r>
              <a:rPr lang="fr-FR" sz="3200" dirty="0"/>
              <a:t>Sept autres cibles avec des liens directs à WASH</a:t>
            </a:r>
            <a:endParaRPr lang="en-GB" sz="3200" b="1" dirty="0">
              <a:solidFill>
                <a:srgbClr val="0F3661"/>
              </a:solidFill>
            </a:endParaRPr>
          </a:p>
        </p:txBody>
      </p:sp>
      <p:cxnSp>
        <p:nvCxnSpPr>
          <p:cNvPr id="24" name="Straight Connector 23"/>
          <p:cNvCxnSpPr/>
          <p:nvPr/>
        </p:nvCxnSpPr>
        <p:spPr>
          <a:xfrm>
            <a:off x="528938" y="1172259"/>
            <a:ext cx="8271866" cy="1588"/>
          </a:xfrm>
          <a:prstGeom prst="line">
            <a:avLst/>
          </a:prstGeom>
          <a:ln w="12700" cap="flat" cmpd="sng" algn="ctr">
            <a:solidFill>
              <a:srgbClr val="60B8D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7" name="Picture 5">
            <a:extLst>
              <a:ext uri="{FF2B5EF4-FFF2-40B4-BE49-F238E27FC236}">
                <a16:creationId xmlns:a16="http://schemas.microsoft.com/office/drawing/2014/main" id="{CF6180C0-A0DF-44CD-A9F8-C284CA891891}"/>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39877" y="1882507"/>
            <a:ext cx="1152128" cy="760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7">
            <a:extLst>
              <a:ext uri="{FF2B5EF4-FFF2-40B4-BE49-F238E27FC236}">
                <a16:creationId xmlns:a16="http://schemas.microsoft.com/office/drawing/2014/main" id="{11A198E5-C71C-47B8-B0D0-980DD5D9A314}"/>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354560" y="1878188"/>
            <a:ext cx="1080120" cy="662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8">
            <a:extLst>
              <a:ext uri="{FF2B5EF4-FFF2-40B4-BE49-F238E27FC236}">
                <a16:creationId xmlns:a16="http://schemas.microsoft.com/office/drawing/2014/main" id="{6029BCEF-CDD9-45D5-A29F-A92DA128A7AA}"/>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4799971" y="1851805"/>
            <a:ext cx="1080120" cy="72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9">
            <a:extLst>
              <a:ext uri="{FF2B5EF4-FFF2-40B4-BE49-F238E27FC236}">
                <a16:creationId xmlns:a16="http://schemas.microsoft.com/office/drawing/2014/main" id="{FC2CCFD9-BD01-45B1-BF8C-F462F68AEBB7}"/>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6062931" y="1846296"/>
            <a:ext cx="1131643" cy="807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0">
            <a:extLst>
              <a:ext uri="{FF2B5EF4-FFF2-40B4-BE49-F238E27FC236}">
                <a16:creationId xmlns:a16="http://schemas.microsoft.com/office/drawing/2014/main" id="{64ED252C-D92F-4DAC-8F2C-402FB4BA527D}"/>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7460195" y="1878188"/>
            <a:ext cx="1164812" cy="762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11">
            <a:extLst>
              <a:ext uri="{FF2B5EF4-FFF2-40B4-BE49-F238E27FC236}">
                <a16:creationId xmlns:a16="http://schemas.microsoft.com/office/drawing/2014/main" id="{7EC5E462-F91E-4BDF-A5FD-E009CC43C3DF}"/>
              </a:ext>
            </a:extLst>
          </p:cNvPr>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436864" y="3355648"/>
            <a:ext cx="1089728" cy="736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12">
            <a:extLst>
              <a:ext uri="{FF2B5EF4-FFF2-40B4-BE49-F238E27FC236}">
                <a16:creationId xmlns:a16="http://schemas.microsoft.com/office/drawing/2014/main" id="{D59801A6-854D-447B-AF5E-16F599BB61F4}"/>
              </a:ext>
            </a:extLst>
          </p:cNvPr>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1862371" y="3444167"/>
            <a:ext cx="1106081" cy="711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13">
            <a:extLst>
              <a:ext uri="{FF2B5EF4-FFF2-40B4-BE49-F238E27FC236}">
                <a16:creationId xmlns:a16="http://schemas.microsoft.com/office/drawing/2014/main" id="{8060690C-7445-41F6-96B4-8710EB0A98EA}"/>
              </a:ext>
            </a:extLst>
          </p:cNvPr>
          <p:cNvPicPr>
            <a:picLocks noChangeAspect="1" noChangeArrowheads="1"/>
          </p:cNvPicPr>
          <p:nvPr/>
        </p:nvPicPr>
        <p:blipFill>
          <a:blip r:embed="rId11">
            <a:extLst>
              <a:ext uri="{28A0092B-C50C-407E-A947-70E740481C1C}">
                <a14:useLocalDpi xmlns:a14="http://schemas.microsoft.com/office/drawing/2010/main"/>
              </a:ext>
            </a:extLst>
          </a:blip>
          <a:srcRect/>
          <a:stretch>
            <a:fillRect/>
          </a:stretch>
        </p:blipFill>
        <p:spPr bwMode="auto">
          <a:xfrm>
            <a:off x="3300123" y="3388622"/>
            <a:ext cx="973095" cy="670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14">
            <a:extLst>
              <a:ext uri="{FF2B5EF4-FFF2-40B4-BE49-F238E27FC236}">
                <a16:creationId xmlns:a16="http://schemas.microsoft.com/office/drawing/2014/main" id="{00557C3D-9213-4271-95EC-62E89411D6F9}"/>
              </a:ext>
            </a:extLst>
          </p:cNvPr>
          <p:cNvPicPr>
            <a:picLocks noChangeAspect="1" noChangeArrowheads="1"/>
          </p:cNvPicPr>
          <p:nvPr/>
        </p:nvPicPr>
        <p:blipFill>
          <a:blip r:embed="rId12">
            <a:extLst>
              <a:ext uri="{28A0092B-C50C-407E-A947-70E740481C1C}">
                <a14:useLocalDpi xmlns:a14="http://schemas.microsoft.com/office/drawing/2010/main"/>
              </a:ext>
            </a:extLst>
          </a:blip>
          <a:srcRect/>
          <a:stretch>
            <a:fillRect/>
          </a:stretch>
        </p:blipFill>
        <p:spPr bwMode="auto">
          <a:xfrm>
            <a:off x="4799125" y="3327940"/>
            <a:ext cx="985775" cy="704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15">
            <a:extLst>
              <a:ext uri="{FF2B5EF4-FFF2-40B4-BE49-F238E27FC236}">
                <a16:creationId xmlns:a16="http://schemas.microsoft.com/office/drawing/2014/main" id="{58D3BD0E-72ED-46F2-954C-81F984012809}"/>
              </a:ext>
            </a:extLst>
          </p:cNvPr>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6129806" y="3332170"/>
            <a:ext cx="1080121" cy="80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17">
            <a:extLst>
              <a:ext uri="{FF2B5EF4-FFF2-40B4-BE49-F238E27FC236}">
                <a16:creationId xmlns:a16="http://schemas.microsoft.com/office/drawing/2014/main" id="{B26A6795-6A9B-4FCA-B5AC-4AC080825559}"/>
              </a:ext>
            </a:extLst>
          </p:cNvPr>
          <p:cNvPicPr>
            <a:picLocks noChangeAspect="1" noChangeArrowheads="1"/>
          </p:cNvPicPr>
          <p:nvPr/>
        </p:nvPicPr>
        <p:blipFill>
          <a:blip r:embed="rId14">
            <a:extLst>
              <a:ext uri="{28A0092B-C50C-407E-A947-70E740481C1C}">
                <a14:useLocalDpi xmlns:a14="http://schemas.microsoft.com/office/drawing/2010/main"/>
              </a:ext>
            </a:extLst>
          </a:blip>
          <a:srcRect/>
          <a:stretch>
            <a:fillRect/>
          </a:stretch>
        </p:blipFill>
        <p:spPr bwMode="auto">
          <a:xfrm>
            <a:off x="516808" y="4824712"/>
            <a:ext cx="1152128" cy="707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18">
            <a:extLst>
              <a:ext uri="{FF2B5EF4-FFF2-40B4-BE49-F238E27FC236}">
                <a16:creationId xmlns:a16="http://schemas.microsoft.com/office/drawing/2014/main" id="{0F90B8E8-3056-47AD-A0E8-222BC1DBCC56}"/>
              </a:ext>
            </a:extLst>
          </p:cNvPr>
          <p:cNvPicPr>
            <a:picLocks noChangeAspect="1" noChangeArrowheads="1"/>
          </p:cNvPicPr>
          <p:nvPr/>
        </p:nvPicPr>
        <p:blipFill>
          <a:blip r:embed="rId15">
            <a:extLst>
              <a:ext uri="{28A0092B-C50C-407E-A947-70E740481C1C}">
                <a14:useLocalDpi xmlns:a14="http://schemas.microsoft.com/office/drawing/2010/main"/>
              </a:ext>
            </a:extLst>
          </a:blip>
          <a:srcRect/>
          <a:stretch>
            <a:fillRect/>
          </a:stretch>
        </p:blipFill>
        <p:spPr bwMode="auto">
          <a:xfrm>
            <a:off x="1873146" y="4809011"/>
            <a:ext cx="1063935" cy="599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19">
            <a:extLst>
              <a:ext uri="{FF2B5EF4-FFF2-40B4-BE49-F238E27FC236}">
                <a16:creationId xmlns:a16="http://schemas.microsoft.com/office/drawing/2014/main" id="{488A0622-F252-4A14-9DFC-79BA87BF93AC}"/>
              </a:ext>
            </a:extLst>
          </p:cNvPr>
          <p:cNvPicPr>
            <a:picLocks noChangeAspect="1" noChangeArrowheads="1"/>
          </p:cNvPicPr>
          <p:nvPr/>
        </p:nvPicPr>
        <p:blipFill>
          <a:blip r:embed="rId16">
            <a:extLst>
              <a:ext uri="{28A0092B-C50C-407E-A947-70E740481C1C}">
                <a14:useLocalDpi xmlns:a14="http://schemas.microsoft.com/office/drawing/2010/main"/>
              </a:ext>
            </a:extLst>
          </a:blip>
          <a:srcRect/>
          <a:stretch>
            <a:fillRect/>
          </a:stretch>
        </p:blipFill>
        <p:spPr bwMode="auto">
          <a:xfrm>
            <a:off x="3337464" y="4629228"/>
            <a:ext cx="1200093" cy="779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20">
            <a:extLst>
              <a:ext uri="{FF2B5EF4-FFF2-40B4-BE49-F238E27FC236}">
                <a16:creationId xmlns:a16="http://schemas.microsoft.com/office/drawing/2014/main" id="{60B7DF95-0341-46F0-8E5F-7964CDCDAD48}"/>
              </a:ext>
            </a:extLst>
          </p:cNvPr>
          <p:cNvPicPr>
            <a:picLocks noChangeAspect="1" noChangeArrowheads="1"/>
          </p:cNvPicPr>
          <p:nvPr/>
        </p:nvPicPr>
        <p:blipFill>
          <a:blip r:embed="rId17">
            <a:extLst>
              <a:ext uri="{28A0092B-C50C-407E-A947-70E740481C1C}">
                <a14:useLocalDpi xmlns:a14="http://schemas.microsoft.com/office/drawing/2010/main"/>
              </a:ext>
            </a:extLst>
          </a:blip>
          <a:srcRect/>
          <a:stretch>
            <a:fillRect/>
          </a:stretch>
        </p:blipFill>
        <p:spPr bwMode="auto">
          <a:xfrm>
            <a:off x="4799125" y="4638571"/>
            <a:ext cx="1154999" cy="851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21">
            <a:extLst>
              <a:ext uri="{FF2B5EF4-FFF2-40B4-BE49-F238E27FC236}">
                <a16:creationId xmlns:a16="http://schemas.microsoft.com/office/drawing/2014/main" id="{A852F4FF-B164-407D-BD56-3555376796BE}"/>
              </a:ext>
            </a:extLst>
          </p:cNvPr>
          <p:cNvPicPr>
            <a:picLocks noChangeAspect="1" noChangeArrowheads="1"/>
          </p:cNvPicPr>
          <p:nvPr/>
        </p:nvPicPr>
        <p:blipFill>
          <a:blip r:embed="rId18">
            <a:extLst>
              <a:ext uri="{28A0092B-C50C-407E-A947-70E740481C1C}">
                <a14:useLocalDpi xmlns:a14="http://schemas.microsoft.com/office/drawing/2010/main"/>
              </a:ext>
            </a:extLst>
          </a:blip>
          <a:srcRect/>
          <a:stretch>
            <a:fillRect/>
          </a:stretch>
        </p:blipFill>
        <p:spPr bwMode="auto">
          <a:xfrm>
            <a:off x="6215693" y="4818396"/>
            <a:ext cx="1093456" cy="720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a:extLst>
              <a:ext uri="{FF2B5EF4-FFF2-40B4-BE49-F238E27FC236}">
                <a16:creationId xmlns:a16="http://schemas.microsoft.com/office/drawing/2014/main" id="{386EF611-8684-41A8-BCC6-048A8F105199}"/>
              </a:ext>
            </a:extLst>
          </p:cNvPr>
          <p:cNvSpPr/>
          <p:nvPr/>
        </p:nvSpPr>
        <p:spPr>
          <a:xfrm>
            <a:off x="1861641" y="1797532"/>
            <a:ext cx="1131643" cy="720080"/>
          </a:xfrm>
          <a:prstGeom prst="rect">
            <a:avLst/>
          </a:prstGeom>
          <a:solidFill>
            <a:srgbClr val="DDA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Rectangle 27">
            <a:extLst>
              <a:ext uri="{FF2B5EF4-FFF2-40B4-BE49-F238E27FC236}">
                <a16:creationId xmlns:a16="http://schemas.microsoft.com/office/drawing/2014/main" id="{291B9DB4-34DD-49D5-A86B-A95217C62480}"/>
              </a:ext>
            </a:extLst>
          </p:cNvPr>
          <p:cNvSpPr/>
          <p:nvPr/>
        </p:nvSpPr>
        <p:spPr>
          <a:xfrm>
            <a:off x="7554833" y="3392203"/>
            <a:ext cx="1131643" cy="720080"/>
          </a:xfrm>
          <a:prstGeom prst="rect">
            <a:avLst/>
          </a:prstGeom>
          <a:solidFill>
            <a:srgbClr val="BF8B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29" name="Content Placeholder 3">
            <a:extLst>
              <a:ext uri="{FF2B5EF4-FFF2-40B4-BE49-F238E27FC236}">
                <a16:creationId xmlns:a16="http://schemas.microsoft.com/office/drawing/2014/main" id="{358F9031-DD2C-4EE6-BE79-9833B9FF1E9B}"/>
              </a:ext>
            </a:extLst>
          </p:cNvPr>
          <p:cNvGraphicFramePr>
            <a:graphicFrameLocks/>
          </p:cNvGraphicFramePr>
          <p:nvPr>
            <p:extLst>
              <p:ext uri="{D42A27DB-BD31-4B8C-83A1-F6EECF244321}">
                <p14:modId xmlns:p14="http://schemas.microsoft.com/office/powerpoint/2010/main" val="67902494"/>
              </p:ext>
            </p:extLst>
          </p:nvPr>
        </p:nvGraphicFramePr>
        <p:xfrm>
          <a:off x="340157" y="1273868"/>
          <a:ext cx="8496948" cy="4718187"/>
        </p:xfrm>
        <a:graphic>
          <a:graphicData uri="http://schemas.openxmlformats.org/drawingml/2006/table">
            <a:tbl>
              <a:tblPr firstRow="1" bandRow="1">
                <a:tableStyleId>{2D5ABB26-0587-4C30-8999-92F81FD0307C}</a:tableStyleId>
              </a:tblPr>
              <a:tblGrid>
                <a:gridCol w="1416158">
                  <a:extLst>
                    <a:ext uri="{9D8B030D-6E8A-4147-A177-3AD203B41FA5}">
                      <a16:colId xmlns:a16="http://schemas.microsoft.com/office/drawing/2014/main" val="20000"/>
                    </a:ext>
                  </a:extLst>
                </a:gridCol>
                <a:gridCol w="1416158">
                  <a:extLst>
                    <a:ext uri="{9D8B030D-6E8A-4147-A177-3AD203B41FA5}">
                      <a16:colId xmlns:a16="http://schemas.microsoft.com/office/drawing/2014/main" val="20001"/>
                    </a:ext>
                  </a:extLst>
                </a:gridCol>
                <a:gridCol w="1416158">
                  <a:extLst>
                    <a:ext uri="{9D8B030D-6E8A-4147-A177-3AD203B41FA5}">
                      <a16:colId xmlns:a16="http://schemas.microsoft.com/office/drawing/2014/main" val="20002"/>
                    </a:ext>
                  </a:extLst>
                </a:gridCol>
                <a:gridCol w="1416158">
                  <a:extLst>
                    <a:ext uri="{9D8B030D-6E8A-4147-A177-3AD203B41FA5}">
                      <a16:colId xmlns:a16="http://schemas.microsoft.com/office/drawing/2014/main" val="20003"/>
                    </a:ext>
                  </a:extLst>
                </a:gridCol>
                <a:gridCol w="1416158">
                  <a:extLst>
                    <a:ext uri="{9D8B030D-6E8A-4147-A177-3AD203B41FA5}">
                      <a16:colId xmlns:a16="http://schemas.microsoft.com/office/drawing/2014/main" val="20004"/>
                    </a:ext>
                  </a:extLst>
                </a:gridCol>
                <a:gridCol w="1416158">
                  <a:extLst>
                    <a:ext uri="{9D8B030D-6E8A-4147-A177-3AD203B41FA5}">
                      <a16:colId xmlns:a16="http://schemas.microsoft.com/office/drawing/2014/main" val="20005"/>
                    </a:ext>
                  </a:extLst>
                </a:gridCol>
              </a:tblGrid>
              <a:tr h="516413">
                <a:tc>
                  <a:txBody>
                    <a:bodyPr/>
                    <a:lstStyle/>
                    <a:p>
                      <a:pPr algn="l"/>
                      <a:endParaRPr lang="en-GB" sz="1400" dirty="0">
                        <a:solidFill>
                          <a:schemeClr val="bg1"/>
                        </a:solidFill>
                        <a:latin typeface="Arial Narrow" panose="020B0606020202030204" pitchFamily="34" charset="0"/>
                      </a:endParaRPr>
                    </a:p>
                  </a:txBody>
                  <a:tcPr>
                    <a:lnL w="127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BFBFBF">
                        <a:alpha val="0"/>
                      </a:srgbClr>
                    </a:solidFill>
                  </a:tcPr>
                </a:tc>
                <a:tc>
                  <a:txBody>
                    <a:bodyPr/>
                    <a:lstStyle/>
                    <a:p>
                      <a:pPr algn="l"/>
                      <a:endParaRPr lang="en-GB" sz="1400">
                        <a:solidFill>
                          <a:schemeClr val="bg1"/>
                        </a:solidFill>
                        <a:latin typeface="Arial Narrow" panose="020B0606020202030204" pitchFamily="34" charset="0"/>
                      </a:endParaRP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BFBFBF">
                        <a:alpha val="0"/>
                      </a:srgbClr>
                    </a:solidFill>
                  </a:tcPr>
                </a:tc>
                <a:tc>
                  <a:txBody>
                    <a:bodyPr/>
                    <a:lstStyle/>
                    <a:p>
                      <a:pPr algn="l"/>
                      <a:endParaRPr lang="en-GB" sz="1400">
                        <a:solidFill>
                          <a:schemeClr val="bg1"/>
                        </a:solidFill>
                        <a:latin typeface="Arial Narrow" panose="020B0606020202030204" pitchFamily="34" charset="0"/>
                      </a:endParaRPr>
                    </a:p>
                  </a:txBody>
                  <a:tcPr>
                    <a:lnL w="38100" cap="flat" cmpd="sng" algn="ctr">
                      <a:noFill/>
                      <a:prstDash val="solid"/>
                      <a:round/>
                      <a:headEnd type="none" w="med" len="med"/>
                      <a:tailEnd type="none" w="med" len="med"/>
                    </a:lnL>
                    <a:lnR w="762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BFBFBF">
                        <a:alpha val="0"/>
                      </a:srgbClr>
                    </a:solidFill>
                  </a:tcPr>
                </a:tc>
                <a:tc>
                  <a:txBody>
                    <a:bodyPr/>
                    <a:lstStyle/>
                    <a:p>
                      <a:pPr algn="l"/>
                      <a:endParaRPr lang="en-GB" sz="1400">
                        <a:solidFill>
                          <a:schemeClr val="bg1"/>
                        </a:solidFill>
                        <a:latin typeface="Arial Narrow" panose="020B0606020202030204" pitchFamily="34" charset="0"/>
                      </a:endParaRPr>
                    </a:p>
                  </a:txBody>
                  <a:tcPr>
                    <a:lnL w="76200" cap="flat" cmpd="sng" algn="ctr">
                      <a:noFill/>
                      <a:prstDash val="solid"/>
                      <a:round/>
                      <a:headEnd type="none" w="med" len="med"/>
                      <a:tailEnd type="none" w="med" len="med"/>
                    </a:lnL>
                    <a:lnR w="762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BFBFBF">
                        <a:alpha val="0"/>
                      </a:srgbClr>
                    </a:solidFill>
                  </a:tcPr>
                </a:tc>
                <a:tc>
                  <a:txBody>
                    <a:bodyPr/>
                    <a:lstStyle/>
                    <a:p>
                      <a:pPr algn="l"/>
                      <a:endParaRPr lang="en-GB" sz="1400">
                        <a:solidFill>
                          <a:schemeClr val="bg1"/>
                        </a:solidFill>
                        <a:latin typeface="Arial Narrow" panose="020B0606020202030204" pitchFamily="34" charset="0"/>
                      </a:endParaRPr>
                    </a:p>
                  </a:txBody>
                  <a:tcPr>
                    <a:lnL w="76200" cap="flat" cmpd="sng" algn="ctr">
                      <a:noFill/>
                      <a:prstDash val="solid"/>
                      <a:round/>
                      <a:headEnd type="none" w="med" len="med"/>
                      <a:tailEnd type="none" w="med" len="med"/>
                    </a:lnL>
                    <a:lnR w="762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BFBFBF">
                        <a:alpha val="0"/>
                      </a:srgbClr>
                    </a:solidFill>
                  </a:tcPr>
                </a:tc>
                <a:tc>
                  <a:txBody>
                    <a:bodyPr/>
                    <a:lstStyle/>
                    <a:p>
                      <a:pPr algn="l"/>
                      <a:endParaRPr lang="en-GB" sz="1400" dirty="0">
                        <a:solidFill>
                          <a:schemeClr val="bg1"/>
                        </a:solidFill>
                        <a:latin typeface="Arial Narrow" panose="020B0606020202030204" pitchFamily="34" charset="0"/>
                      </a:endParaRPr>
                    </a:p>
                  </a:txBody>
                  <a:tcPr>
                    <a:lnL w="762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BFBFBF">
                        <a:alpha val="0"/>
                      </a:srgbClr>
                    </a:solidFill>
                  </a:tcPr>
                </a:tc>
                <a:extLst>
                  <a:ext uri="{0D108BD9-81ED-4DB2-BD59-A6C34878D82A}">
                    <a16:rowId xmlns:a16="http://schemas.microsoft.com/office/drawing/2014/main" val="10000"/>
                  </a:ext>
                </a:extLst>
              </a:tr>
              <a:tr h="960120">
                <a:tc>
                  <a:txBody>
                    <a:bodyPr/>
                    <a:lstStyle/>
                    <a:p>
                      <a:pPr algn="l"/>
                      <a:r>
                        <a:rPr lang="fr-CH" sz="1400" dirty="0">
                          <a:solidFill>
                            <a:schemeClr val="bg1"/>
                          </a:solidFill>
                          <a:latin typeface="Arial Narrow" panose="020B0606020202030204" pitchFamily="34" charset="0"/>
                        </a:rPr>
                        <a:t>1.4 Accès aux services de base</a:t>
                      </a:r>
                      <a:endParaRPr lang="en-GB" sz="1400" dirty="0">
                        <a:solidFill>
                          <a:schemeClr val="bg1"/>
                        </a:solidFill>
                        <a:latin typeface="Arial Narrow" panose="020B0606020202030204" pitchFamily="34" charset="0"/>
                      </a:endParaRPr>
                    </a:p>
                  </a:txBody>
                  <a:tcPr>
                    <a:lnL w="127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BFBFBF">
                        <a:alpha val="0"/>
                      </a:srgbClr>
                    </a:solidFill>
                  </a:tcPr>
                </a:tc>
                <a:tc>
                  <a:txBody>
                    <a:bodyPr/>
                    <a:lstStyle/>
                    <a:p>
                      <a:pPr algn="l"/>
                      <a:endParaRPr lang="en-GB" sz="1400" dirty="0">
                        <a:solidFill>
                          <a:schemeClr val="bg1"/>
                        </a:solidFill>
                        <a:latin typeface="Arial Narrow" panose="020B0606020202030204" pitchFamily="34" charset="0"/>
                      </a:endParaRP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BFBFBF">
                        <a:alpha val="0"/>
                      </a:srgbClr>
                    </a:solidFill>
                  </a:tcPr>
                </a:tc>
                <a:tc>
                  <a:txBody>
                    <a:bodyPr/>
                    <a:lstStyle/>
                    <a:p>
                      <a:pPr algn="l"/>
                      <a:r>
                        <a:rPr lang="en-US" sz="1400" b="0" noProof="0" dirty="0">
                          <a:solidFill>
                            <a:schemeClr val="bg1"/>
                          </a:solidFill>
                          <a:latin typeface="Arial Narrow" panose="020B0606020202030204" pitchFamily="34" charset="0"/>
                        </a:rPr>
                        <a:t>3.8 Interventions </a:t>
                      </a:r>
                      <a:r>
                        <a:rPr lang="en-US" sz="1400" b="0" noProof="0" dirty="0" err="1">
                          <a:solidFill>
                            <a:schemeClr val="bg1"/>
                          </a:solidFill>
                          <a:latin typeface="Arial Narrow" panose="020B0606020202030204" pitchFamily="34" charset="0"/>
                        </a:rPr>
                        <a:t>clés</a:t>
                      </a:r>
                      <a:r>
                        <a:rPr lang="en-US" sz="1400" b="0" noProof="0" dirty="0">
                          <a:solidFill>
                            <a:schemeClr val="bg1"/>
                          </a:solidFill>
                          <a:latin typeface="Arial Narrow" panose="020B0606020202030204" pitchFamily="34" charset="0"/>
                        </a:rPr>
                        <a:t> UHC</a:t>
                      </a:r>
                    </a:p>
                    <a:p>
                      <a:pPr algn="l"/>
                      <a:r>
                        <a:rPr lang="en-US" sz="1400" b="0" noProof="0" dirty="0">
                          <a:solidFill>
                            <a:schemeClr val="bg1"/>
                          </a:solidFill>
                          <a:latin typeface="Arial Narrow" panose="020B0606020202030204" pitchFamily="34" charset="0"/>
                        </a:rPr>
                        <a:t>3.9 </a:t>
                      </a:r>
                      <a:r>
                        <a:rPr lang="en-US" sz="1400" b="0" noProof="0" dirty="0" err="1">
                          <a:solidFill>
                            <a:schemeClr val="bg1"/>
                          </a:solidFill>
                          <a:latin typeface="Arial Narrow" panose="020B0606020202030204" pitchFamily="34" charset="0"/>
                        </a:rPr>
                        <a:t>Décès</a:t>
                      </a:r>
                      <a:r>
                        <a:rPr lang="en-US" sz="1400" b="0" noProof="0" dirty="0">
                          <a:solidFill>
                            <a:schemeClr val="bg1"/>
                          </a:solidFill>
                          <a:latin typeface="Arial Narrow" panose="020B0606020202030204" pitchFamily="34" charset="0"/>
                        </a:rPr>
                        <a:t> </a:t>
                      </a:r>
                      <a:r>
                        <a:rPr lang="en-US" sz="1400" b="0" noProof="0" dirty="0" err="1">
                          <a:solidFill>
                            <a:schemeClr val="bg1"/>
                          </a:solidFill>
                          <a:latin typeface="Arial Narrow" panose="020B0606020202030204" pitchFamily="34" charset="0"/>
                        </a:rPr>
                        <a:t>dus</a:t>
                      </a:r>
                      <a:r>
                        <a:rPr lang="en-US" sz="1400" b="0" noProof="0" dirty="0">
                          <a:solidFill>
                            <a:schemeClr val="bg1"/>
                          </a:solidFill>
                          <a:latin typeface="Arial Narrow" panose="020B0606020202030204" pitchFamily="34" charset="0"/>
                        </a:rPr>
                        <a:t> à la pollution de </a:t>
                      </a:r>
                      <a:r>
                        <a:rPr lang="en-US" sz="1400" b="0" noProof="0" dirty="0" err="1">
                          <a:solidFill>
                            <a:schemeClr val="bg1"/>
                          </a:solidFill>
                          <a:latin typeface="Arial Narrow" panose="020B0606020202030204" pitchFamily="34" charset="0"/>
                        </a:rPr>
                        <a:t>l’eau</a:t>
                      </a:r>
                      <a:endParaRPr lang="en-US" sz="1400" b="0" noProof="0" dirty="0">
                        <a:solidFill>
                          <a:schemeClr val="bg1"/>
                        </a:solidFill>
                        <a:latin typeface="Arial Narrow" panose="020B0606020202030204" pitchFamily="34" charset="0"/>
                      </a:endParaRPr>
                    </a:p>
                  </a:txBody>
                  <a:tcPr>
                    <a:lnL w="38100" cap="flat" cmpd="sng" algn="ctr">
                      <a:noFill/>
                      <a:prstDash val="solid"/>
                      <a:round/>
                      <a:headEnd type="none" w="med" len="med"/>
                      <a:tailEnd type="none" w="med" len="med"/>
                    </a:lnL>
                    <a:lnR w="762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BFBFBF">
                        <a:alpha val="0"/>
                      </a:srgbClr>
                    </a:solidFill>
                  </a:tcPr>
                </a:tc>
                <a:tc>
                  <a:txBody>
                    <a:bodyPr/>
                    <a:lstStyle/>
                    <a:p>
                      <a:pPr algn="l"/>
                      <a:r>
                        <a:rPr lang="fr-CH" sz="1400" i="0" dirty="0">
                          <a:solidFill>
                            <a:schemeClr val="bg1"/>
                          </a:solidFill>
                          <a:latin typeface="Arial Narrow" panose="020B0606020202030204" pitchFamily="34" charset="0"/>
                        </a:rPr>
                        <a:t>4.a</a:t>
                      </a:r>
                      <a:r>
                        <a:rPr lang="fr-CH" sz="1400" i="0" baseline="0" dirty="0">
                          <a:solidFill>
                            <a:schemeClr val="bg1"/>
                          </a:solidFill>
                          <a:latin typeface="Arial Narrow" panose="020B0606020202030204" pitchFamily="34" charset="0"/>
                        </a:rPr>
                        <a:t> Services de base WASH dans les écoles</a:t>
                      </a:r>
                      <a:endParaRPr lang="en-GB" sz="1400" i="0" dirty="0">
                        <a:solidFill>
                          <a:schemeClr val="bg1"/>
                        </a:solidFill>
                        <a:latin typeface="Arial Narrow" panose="020B0606020202030204" pitchFamily="34" charset="0"/>
                      </a:endParaRPr>
                    </a:p>
                  </a:txBody>
                  <a:tcPr>
                    <a:lnL w="76200" cap="flat" cmpd="sng" algn="ctr">
                      <a:noFill/>
                      <a:prstDash val="solid"/>
                      <a:round/>
                      <a:headEnd type="none" w="med" len="med"/>
                      <a:tailEnd type="none" w="med" len="med"/>
                    </a:lnL>
                    <a:lnR w="762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BFBFBF">
                        <a:alpha val="0"/>
                      </a:srgbClr>
                    </a:solidFill>
                  </a:tcPr>
                </a:tc>
                <a:tc>
                  <a:txBody>
                    <a:bodyPr/>
                    <a:lstStyle/>
                    <a:p>
                      <a:pPr algn="l"/>
                      <a:endParaRPr lang="en-GB" sz="1400">
                        <a:solidFill>
                          <a:schemeClr val="bg1"/>
                        </a:solidFill>
                        <a:latin typeface="Arial Narrow" panose="020B0606020202030204" pitchFamily="34" charset="0"/>
                      </a:endParaRPr>
                    </a:p>
                  </a:txBody>
                  <a:tcPr>
                    <a:lnL w="76200" cap="flat" cmpd="sng" algn="ctr">
                      <a:noFill/>
                      <a:prstDash val="solid"/>
                      <a:round/>
                      <a:headEnd type="none" w="med" len="med"/>
                      <a:tailEnd type="none" w="med" len="med"/>
                    </a:lnL>
                    <a:lnR w="762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BFBFBF">
                        <a:alpha val="0"/>
                      </a:srgbClr>
                    </a:solidFill>
                  </a:tcPr>
                </a:tc>
                <a:tc>
                  <a:txBody>
                    <a:bodyPr/>
                    <a:lstStyle/>
                    <a:p>
                      <a:pPr algn="ctr"/>
                      <a:r>
                        <a:rPr lang="en-US" sz="1400" b="0" noProof="0" dirty="0">
                          <a:solidFill>
                            <a:schemeClr val="bg1"/>
                          </a:solidFill>
                          <a:latin typeface="Arial Narrow" panose="020B0606020202030204" pitchFamily="34" charset="0"/>
                        </a:rPr>
                        <a:t>Ensemble de </a:t>
                      </a:r>
                      <a:r>
                        <a:rPr lang="en-US" sz="1400" b="0" noProof="0" dirty="0" err="1">
                          <a:solidFill>
                            <a:schemeClr val="bg1"/>
                          </a:solidFill>
                          <a:latin typeface="Arial Narrow" panose="020B0606020202030204" pitchFamily="34" charset="0"/>
                        </a:rPr>
                        <a:t>l’objectif</a:t>
                      </a:r>
                      <a:r>
                        <a:rPr lang="en-US" sz="1400" b="0" noProof="0" dirty="0">
                          <a:solidFill>
                            <a:schemeClr val="bg1"/>
                          </a:solidFill>
                          <a:latin typeface="Arial Narrow" panose="020B0606020202030204" pitchFamily="34" charset="0"/>
                        </a:rPr>
                        <a:t> </a:t>
                      </a:r>
                    </a:p>
                    <a:p>
                      <a:pPr algn="ctr"/>
                      <a:r>
                        <a:rPr lang="en-US" sz="1400" b="0" noProof="0" dirty="0">
                          <a:solidFill>
                            <a:schemeClr val="bg1"/>
                          </a:solidFill>
                          <a:latin typeface="Arial Narrow" panose="020B0606020202030204" pitchFamily="34" charset="0"/>
                        </a:rPr>
                        <a:t>8 </a:t>
                      </a:r>
                      <a:r>
                        <a:rPr lang="en-US" sz="1400" b="0" noProof="0" dirty="0" err="1">
                          <a:solidFill>
                            <a:schemeClr val="bg1"/>
                          </a:solidFill>
                          <a:latin typeface="Arial Narrow" panose="020B0606020202030204" pitchFamily="34" charset="0"/>
                        </a:rPr>
                        <a:t>cibles</a:t>
                      </a:r>
                      <a:endParaRPr lang="en-US" sz="1400" b="0" baseline="0" noProof="0" dirty="0">
                        <a:solidFill>
                          <a:schemeClr val="bg1"/>
                        </a:solidFill>
                        <a:latin typeface="Arial Narrow" panose="020B0606020202030204" pitchFamily="34" charset="0"/>
                      </a:endParaRPr>
                    </a:p>
                    <a:p>
                      <a:pPr algn="ctr"/>
                      <a:r>
                        <a:rPr lang="en-US" sz="1400" b="0" noProof="0" dirty="0">
                          <a:solidFill>
                            <a:schemeClr val="bg1"/>
                          </a:solidFill>
                          <a:latin typeface="Arial Narrow" panose="020B0606020202030204" pitchFamily="34" charset="0"/>
                        </a:rPr>
                        <a:t>11 </a:t>
                      </a:r>
                      <a:r>
                        <a:rPr lang="en-US" sz="1400" b="0" noProof="0" dirty="0" err="1">
                          <a:solidFill>
                            <a:schemeClr val="bg1"/>
                          </a:solidFill>
                          <a:latin typeface="Arial Narrow" panose="020B0606020202030204" pitchFamily="34" charset="0"/>
                        </a:rPr>
                        <a:t>indicateurs</a:t>
                      </a:r>
                      <a:endParaRPr lang="en-US" sz="1400" b="0" noProof="0" dirty="0">
                        <a:solidFill>
                          <a:schemeClr val="bg1"/>
                        </a:solidFill>
                        <a:latin typeface="Arial Narrow" panose="020B060602020203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dirty="0">
                        <a:solidFill>
                          <a:schemeClr val="bg1"/>
                        </a:solidFill>
                        <a:latin typeface="Arial Narrow" panose="020B0606020202030204" pitchFamily="34" charset="0"/>
                      </a:endParaRPr>
                    </a:p>
                  </a:txBody>
                  <a:tcPr>
                    <a:lnL w="762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BFBFBF">
                        <a:alpha val="0"/>
                      </a:srgbClr>
                    </a:solidFill>
                  </a:tcPr>
                </a:tc>
                <a:extLst>
                  <a:ext uri="{0D108BD9-81ED-4DB2-BD59-A6C34878D82A}">
                    <a16:rowId xmlns:a16="http://schemas.microsoft.com/office/drawing/2014/main" val="10001"/>
                  </a:ext>
                </a:extLst>
              </a:tr>
              <a:tr h="425956">
                <a:tc>
                  <a:txBody>
                    <a:bodyPr/>
                    <a:lstStyle/>
                    <a:p>
                      <a:pPr algn="l"/>
                      <a:endParaRPr lang="en-GB" sz="1400">
                        <a:solidFill>
                          <a:schemeClr val="bg1"/>
                        </a:solidFill>
                        <a:latin typeface="Arial Narrow" panose="020B0606020202030204" pitchFamily="34" charset="0"/>
                      </a:endParaRPr>
                    </a:p>
                  </a:txBody>
                  <a:tcPr>
                    <a:lnL w="127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BFBFBF">
                        <a:alpha val="0"/>
                      </a:srgbClr>
                    </a:solidFill>
                  </a:tcPr>
                </a:tc>
                <a:tc>
                  <a:txBody>
                    <a:bodyPr/>
                    <a:lstStyle/>
                    <a:p>
                      <a:pPr algn="l"/>
                      <a:endParaRPr lang="en-GB" sz="1400" dirty="0">
                        <a:solidFill>
                          <a:schemeClr val="bg1"/>
                        </a:solidFill>
                        <a:latin typeface="Arial Narrow" panose="020B0606020202030204" pitchFamily="34" charset="0"/>
                      </a:endParaRP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BFBFBF">
                        <a:alpha val="0"/>
                      </a:srgbClr>
                    </a:solidFill>
                  </a:tcPr>
                </a:tc>
                <a:tc>
                  <a:txBody>
                    <a:bodyPr/>
                    <a:lstStyle/>
                    <a:p>
                      <a:pPr algn="l"/>
                      <a:endParaRPr lang="en-GB" sz="1400" dirty="0">
                        <a:solidFill>
                          <a:schemeClr val="bg1"/>
                        </a:solidFill>
                        <a:latin typeface="Arial Narrow" panose="020B0606020202030204" pitchFamily="34" charset="0"/>
                      </a:endParaRPr>
                    </a:p>
                  </a:txBody>
                  <a:tcPr>
                    <a:lnL w="38100" cap="flat" cmpd="sng" algn="ctr">
                      <a:noFill/>
                      <a:prstDash val="solid"/>
                      <a:round/>
                      <a:headEnd type="none" w="med" len="med"/>
                      <a:tailEnd type="none" w="med" len="med"/>
                    </a:lnL>
                    <a:lnR w="762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BFBFBF">
                        <a:alpha val="0"/>
                      </a:srgbClr>
                    </a:solidFill>
                  </a:tcPr>
                </a:tc>
                <a:tc>
                  <a:txBody>
                    <a:bodyPr/>
                    <a:lstStyle/>
                    <a:p>
                      <a:pPr algn="l"/>
                      <a:endParaRPr lang="en-GB" sz="1400">
                        <a:solidFill>
                          <a:schemeClr val="bg1"/>
                        </a:solidFill>
                        <a:latin typeface="Arial Narrow" panose="020B0606020202030204" pitchFamily="34" charset="0"/>
                      </a:endParaRPr>
                    </a:p>
                  </a:txBody>
                  <a:tcPr>
                    <a:lnL w="76200" cap="flat" cmpd="sng" algn="ctr">
                      <a:noFill/>
                      <a:prstDash val="solid"/>
                      <a:round/>
                      <a:headEnd type="none" w="med" len="med"/>
                      <a:tailEnd type="none" w="med" len="med"/>
                    </a:lnL>
                    <a:lnR w="762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BFBFBF">
                        <a:alpha val="0"/>
                      </a:srgbClr>
                    </a:solidFill>
                  </a:tcPr>
                </a:tc>
                <a:tc>
                  <a:txBody>
                    <a:bodyPr/>
                    <a:lstStyle/>
                    <a:p>
                      <a:pPr algn="l"/>
                      <a:endParaRPr lang="en-GB" sz="1400">
                        <a:solidFill>
                          <a:schemeClr val="bg1"/>
                        </a:solidFill>
                        <a:latin typeface="Arial Narrow" panose="020B0606020202030204" pitchFamily="34" charset="0"/>
                      </a:endParaRPr>
                    </a:p>
                  </a:txBody>
                  <a:tcPr>
                    <a:lnL w="76200" cap="flat" cmpd="sng" algn="ctr">
                      <a:noFill/>
                      <a:prstDash val="solid"/>
                      <a:round/>
                      <a:headEnd type="none" w="med" len="med"/>
                      <a:tailEnd type="none" w="med" len="med"/>
                    </a:lnL>
                    <a:lnR w="762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BFBFBF">
                        <a:alpha val="0"/>
                      </a:srgbClr>
                    </a:solidFill>
                  </a:tcPr>
                </a:tc>
                <a:tc>
                  <a:txBody>
                    <a:bodyPr/>
                    <a:lstStyle/>
                    <a:p>
                      <a:pPr algn="l"/>
                      <a:endParaRPr lang="en-GB" sz="1400">
                        <a:solidFill>
                          <a:schemeClr val="bg1"/>
                        </a:solidFill>
                        <a:latin typeface="Arial Narrow" panose="020B0606020202030204" pitchFamily="34" charset="0"/>
                      </a:endParaRPr>
                    </a:p>
                  </a:txBody>
                  <a:tcPr>
                    <a:lnL w="762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BFBFBF">
                        <a:alpha val="0"/>
                      </a:srgbClr>
                    </a:solidFill>
                  </a:tcPr>
                </a:tc>
                <a:extLst>
                  <a:ext uri="{0D108BD9-81ED-4DB2-BD59-A6C34878D82A}">
                    <a16:rowId xmlns:a16="http://schemas.microsoft.com/office/drawing/2014/main" val="10002"/>
                  </a:ext>
                </a:extLst>
              </a:tr>
              <a:tr h="982980">
                <a:tc>
                  <a:txBody>
                    <a:bodyPr/>
                    <a:lstStyle/>
                    <a:p>
                      <a:pPr algn="l"/>
                      <a:endParaRPr lang="en-GB" sz="1400" i="1">
                        <a:solidFill>
                          <a:schemeClr val="bg1"/>
                        </a:solidFill>
                        <a:latin typeface="Arial Narrow" panose="020B0606020202030204" pitchFamily="34" charset="0"/>
                      </a:endParaRPr>
                    </a:p>
                  </a:txBody>
                  <a:tcPr>
                    <a:lnL w="127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BFBFBF">
                        <a:alpha val="0"/>
                      </a:srgbClr>
                    </a:solidFill>
                  </a:tcPr>
                </a:tc>
                <a:tc>
                  <a:txBody>
                    <a:bodyPr/>
                    <a:lstStyle/>
                    <a:p>
                      <a:pPr algn="l"/>
                      <a:endParaRPr lang="en-GB" sz="1400">
                        <a:solidFill>
                          <a:schemeClr val="bg1"/>
                        </a:solidFill>
                        <a:latin typeface="Arial Narrow" panose="020B0606020202030204" pitchFamily="34" charset="0"/>
                      </a:endParaRP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BFBFBF">
                        <a:alpha val="0"/>
                      </a:srgbClr>
                    </a:solidFill>
                  </a:tcPr>
                </a:tc>
                <a:tc>
                  <a:txBody>
                    <a:bodyPr/>
                    <a:lstStyle/>
                    <a:p>
                      <a:pPr algn="l"/>
                      <a:endParaRPr lang="en-GB" sz="1400">
                        <a:solidFill>
                          <a:schemeClr val="bg1"/>
                        </a:solidFill>
                        <a:latin typeface="Arial Narrow" panose="020B0606020202030204" pitchFamily="34" charset="0"/>
                      </a:endParaRPr>
                    </a:p>
                  </a:txBody>
                  <a:tcPr>
                    <a:lnL w="38100" cap="flat" cmpd="sng" algn="ctr">
                      <a:noFill/>
                      <a:prstDash val="solid"/>
                      <a:round/>
                      <a:headEnd type="none" w="med" len="med"/>
                      <a:tailEnd type="none" w="med" len="med"/>
                    </a:lnL>
                    <a:lnR w="762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BFBFBF">
                        <a:alpha val="0"/>
                      </a:srgbClr>
                    </a:solidFill>
                  </a:tcPr>
                </a:tc>
                <a:tc>
                  <a:txBody>
                    <a:bodyPr/>
                    <a:lstStyle/>
                    <a:p>
                      <a:pPr algn="l"/>
                      <a:endParaRPr lang="en-GB" sz="1400" i="1">
                        <a:solidFill>
                          <a:schemeClr val="bg1"/>
                        </a:solidFill>
                        <a:latin typeface="Arial Narrow" panose="020B0606020202030204" pitchFamily="34" charset="0"/>
                      </a:endParaRPr>
                    </a:p>
                  </a:txBody>
                  <a:tcPr>
                    <a:lnL w="76200" cap="flat" cmpd="sng" algn="ctr">
                      <a:noFill/>
                      <a:prstDash val="solid"/>
                      <a:round/>
                      <a:headEnd type="none" w="med" len="med"/>
                      <a:tailEnd type="none" w="med" len="med"/>
                    </a:lnL>
                    <a:lnR w="762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BFBFBF">
                        <a:alpha val="0"/>
                      </a:srgbClr>
                    </a:solidFill>
                  </a:tcPr>
                </a:tc>
                <a:tc>
                  <a:txBody>
                    <a:bodyPr/>
                    <a:lstStyle/>
                    <a:p>
                      <a:pPr algn="l"/>
                      <a:r>
                        <a:rPr lang="en-US" sz="1000" dirty="0">
                          <a:solidFill>
                            <a:schemeClr val="bg1"/>
                          </a:solidFill>
                          <a:latin typeface="Arial Narrow" panose="020B0606020202030204" pitchFamily="34" charset="0"/>
                        </a:rPr>
                        <a:t>11.1  </a:t>
                      </a:r>
                      <a:r>
                        <a:rPr lang="fr-FR" sz="1000" dirty="0">
                          <a:solidFill>
                            <a:schemeClr val="bg1"/>
                          </a:solidFill>
                          <a:latin typeface="Arial Narrow" panose="020B0606020202030204" pitchFamily="34" charset="0"/>
                        </a:rPr>
                        <a:t>Logement sûr et abordable et services de base </a:t>
                      </a:r>
                      <a:r>
                        <a:rPr lang="en-US" sz="1000" dirty="0">
                          <a:solidFill>
                            <a:schemeClr val="bg1"/>
                          </a:solidFill>
                          <a:latin typeface="Arial Narrow" panose="020B0606020202030204" pitchFamily="34" charset="0"/>
                        </a:rPr>
                        <a:t>11.5 </a:t>
                      </a:r>
                      <a:r>
                        <a:rPr lang="fr-FR" sz="1000" dirty="0">
                          <a:solidFill>
                            <a:schemeClr val="bg1"/>
                          </a:solidFill>
                          <a:latin typeface="Arial Narrow" panose="020B0606020202030204" pitchFamily="34" charset="0"/>
                        </a:rPr>
                        <a:t>Réduire les décès dus aux catastrophes liées à l'eau</a:t>
                      </a:r>
                      <a:endParaRPr lang="en-GB" sz="1000" dirty="0">
                        <a:solidFill>
                          <a:schemeClr val="bg1"/>
                        </a:solidFill>
                        <a:latin typeface="Arial Narrow" panose="020B0606020202030204" pitchFamily="34" charset="0"/>
                      </a:endParaRPr>
                    </a:p>
                  </a:txBody>
                  <a:tcPr>
                    <a:lnL w="76200" cap="flat" cmpd="sng" algn="ctr">
                      <a:noFill/>
                      <a:prstDash val="solid"/>
                      <a:round/>
                      <a:headEnd type="none" w="med" len="med"/>
                      <a:tailEnd type="none" w="med" len="med"/>
                    </a:lnL>
                    <a:lnR w="762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BFBFBF">
                        <a:alpha val="0"/>
                      </a:srgbClr>
                    </a:solidFill>
                  </a:tcPr>
                </a:tc>
                <a:tc>
                  <a:txBody>
                    <a:bodyPr/>
                    <a:lstStyle/>
                    <a:p>
                      <a:pPr algn="l"/>
                      <a:endParaRPr lang="en-GB" sz="1400" i="1" dirty="0">
                        <a:solidFill>
                          <a:schemeClr val="bg1"/>
                        </a:solidFill>
                        <a:latin typeface="Arial Narrow" panose="020B0606020202030204" pitchFamily="34" charset="0"/>
                      </a:endParaRPr>
                    </a:p>
                  </a:txBody>
                  <a:tcPr>
                    <a:lnL w="762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BFBFBF">
                        <a:alpha val="0"/>
                      </a:srgbClr>
                    </a:solidFill>
                  </a:tcPr>
                </a:tc>
                <a:extLst>
                  <a:ext uri="{0D108BD9-81ED-4DB2-BD59-A6C34878D82A}">
                    <a16:rowId xmlns:a16="http://schemas.microsoft.com/office/drawing/2014/main" val="10003"/>
                  </a:ext>
                </a:extLst>
              </a:tr>
              <a:tr h="529188">
                <a:tc>
                  <a:txBody>
                    <a:bodyPr/>
                    <a:lstStyle/>
                    <a:p>
                      <a:pPr algn="l"/>
                      <a:endParaRPr lang="en-GB" sz="1400" dirty="0">
                        <a:solidFill>
                          <a:schemeClr val="bg1"/>
                        </a:solidFill>
                        <a:latin typeface="Arial Narrow" panose="020B0606020202030204" pitchFamily="34" charset="0"/>
                      </a:endParaRPr>
                    </a:p>
                  </a:txBody>
                  <a:tcPr>
                    <a:lnL w="127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BFBFBF">
                        <a:alpha val="0"/>
                      </a:srgbClr>
                    </a:solidFill>
                  </a:tcPr>
                </a:tc>
                <a:tc>
                  <a:txBody>
                    <a:bodyPr/>
                    <a:lstStyle/>
                    <a:p>
                      <a:pPr algn="l"/>
                      <a:endParaRPr lang="en-GB" sz="1400" dirty="0">
                        <a:solidFill>
                          <a:schemeClr val="bg1"/>
                        </a:solidFill>
                        <a:latin typeface="Arial Narrow" panose="020B0606020202030204" pitchFamily="34" charset="0"/>
                      </a:endParaRP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BFBFBF">
                        <a:alpha val="0"/>
                      </a:srgbClr>
                    </a:solidFill>
                  </a:tcPr>
                </a:tc>
                <a:tc>
                  <a:txBody>
                    <a:bodyPr/>
                    <a:lstStyle/>
                    <a:p>
                      <a:pPr algn="l"/>
                      <a:endParaRPr lang="en-GB" sz="1400" dirty="0">
                        <a:solidFill>
                          <a:schemeClr val="bg1"/>
                        </a:solidFill>
                        <a:latin typeface="Arial Narrow" panose="020B0606020202030204" pitchFamily="34" charset="0"/>
                      </a:endParaRPr>
                    </a:p>
                  </a:txBody>
                  <a:tcPr>
                    <a:lnL w="38100" cap="flat" cmpd="sng" algn="ctr">
                      <a:noFill/>
                      <a:prstDash val="solid"/>
                      <a:round/>
                      <a:headEnd type="none" w="med" len="med"/>
                      <a:tailEnd type="none" w="med" len="med"/>
                    </a:lnL>
                    <a:lnR w="762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BFBFBF">
                        <a:alpha val="0"/>
                      </a:srgbClr>
                    </a:solidFill>
                  </a:tcPr>
                </a:tc>
                <a:tc>
                  <a:txBody>
                    <a:bodyPr/>
                    <a:lstStyle/>
                    <a:p>
                      <a:pPr algn="l"/>
                      <a:endParaRPr lang="en-GB" sz="1400" dirty="0">
                        <a:solidFill>
                          <a:schemeClr val="bg1"/>
                        </a:solidFill>
                        <a:latin typeface="Arial Narrow" panose="020B0606020202030204" pitchFamily="34" charset="0"/>
                      </a:endParaRPr>
                    </a:p>
                  </a:txBody>
                  <a:tcPr>
                    <a:lnL w="76200" cap="flat" cmpd="sng" algn="ctr">
                      <a:noFill/>
                      <a:prstDash val="solid"/>
                      <a:round/>
                      <a:headEnd type="none" w="med" len="med"/>
                      <a:tailEnd type="none" w="med" len="med"/>
                    </a:lnL>
                    <a:lnR w="762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BFBFBF">
                        <a:alpha val="0"/>
                      </a:srgbClr>
                    </a:solidFill>
                  </a:tcPr>
                </a:tc>
                <a:tc>
                  <a:txBody>
                    <a:bodyPr/>
                    <a:lstStyle/>
                    <a:p>
                      <a:pPr algn="l"/>
                      <a:endParaRPr lang="en-GB" sz="1200" dirty="0">
                        <a:solidFill>
                          <a:schemeClr val="bg1"/>
                        </a:solidFill>
                        <a:latin typeface="Arial Narrow" panose="020B0606020202030204" pitchFamily="34" charset="0"/>
                      </a:endParaRPr>
                    </a:p>
                  </a:txBody>
                  <a:tcPr>
                    <a:lnL w="76200" cap="flat" cmpd="sng" algn="ctr">
                      <a:noFill/>
                      <a:prstDash val="solid"/>
                      <a:round/>
                      <a:headEnd type="none" w="med" len="med"/>
                      <a:tailEnd type="none" w="med" len="med"/>
                    </a:lnL>
                    <a:lnR w="762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BFBFBF">
                        <a:alpha val="0"/>
                      </a:srgbClr>
                    </a:solidFill>
                  </a:tcPr>
                </a:tc>
                <a:tc>
                  <a:txBody>
                    <a:bodyPr/>
                    <a:lstStyle/>
                    <a:p>
                      <a:pPr algn="l"/>
                      <a:endParaRPr lang="en-GB" sz="1400">
                        <a:solidFill>
                          <a:schemeClr val="bg1"/>
                        </a:solidFill>
                        <a:latin typeface="Arial Narrow" panose="020B0606020202030204" pitchFamily="34" charset="0"/>
                      </a:endParaRPr>
                    </a:p>
                  </a:txBody>
                  <a:tcPr>
                    <a:lnL w="762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BFBFBF">
                        <a:alpha val="0"/>
                      </a:srgbClr>
                    </a:solidFill>
                  </a:tcPr>
                </a:tc>
                <a:extLst>
                  <a:ext uri="{0D108BD9-81ED-4DB2-BD59-A6C34878D82A}">
                    <a16:rowId xmlns:a16="http://schemas.microsoft.com/office/drawing/2014/main" val="10004"/>
                  </a:ext>
                </a:extLst>
              </a:tr>
              <a:tr h="1105410">
                <a:tc>
                  <a:txBody>
                    <a:bodyPr/>
                    <a:lstStyle/>
                    <a:p>
                      <a:pPr algn="l"/>
                      <a:r>
                        <a:rPr lang="en-GB" sz="1300" dirty="0">
                          <a:solidFill>
                            <a:schemeClr val="bg1"/>
                          </a:solidFill>
                          <a:latin typeface="Arial Narrow" panose="020B0606020202030204" pitchFamily="34" charset="0"/>
                        </a:rPr>
                        <a:t>13.2 </a:t>
                      </a:r>
                      <a:r>
                        <a:rPr lang="en-GB" sz="1300" dirty="0" err="1">
                          <a:solidFill>
                            <a:schemeClr val="bg1"/>
                          </a:solidFill>
                          <a:latin typeface="Arial Narrow" panose="020B0606020202030204" pitchFamily="34" charset="0"/>
                        </a:rPr>
                        <a:t>Plannification</a:t>
                      </a:r>
                      <a:r>
                        <a:rPr lang="en-GB" sz="1300" dirty="0">
                          <a:solidFill>
                            <a:schemeClr val="bg1"/>
                          </a:solidFill>
                          <a:latin typeface="Arial Narrow" panose="020B0606020202030204" pitchFamily="34" charset="0"/>
                        </a:rPr>
                        <a:t> </a:t>
                      </a:r>
                      <a:r>
                        <a:rPr lang="en-GB" sz="1300" dirty="0" err="1">
                          <a:solidFill>
                            <a:schemeClr val="bg1"/>
                          </a:solidFill>
                          <a:latin typeface="Arial Narrow" panose="020B0606020202030204" pitchFamily="34" charset="0"/>
                        </a:rPr>
                        <a:t>résilience</a:t>
                      </a:r>
                      <a:r>
                        <a:rPr lang="en-GB" sz="1300" dirty="0">
                          <a:solidFill>
                            <a:schemeClr val="bg1"/>
                          </a:solidFill>
                          <a:latin typeface="Arial Narrow" panose="020B0606020202030204" pitchFamily="34" charset="0"/>
                        </a:rPr>
                        <a:t> </a:t>
                      </a:r>
                    </a:p>
                    <a:p>
                      <a:pPr algn="l"/>
                      <a:r>
                        <a:rPr lang="en-GB" sz="1300" dirty="0" err="1">
                          <a:solidFill>
                            <a:schemeClr val="bg1"/>
                          </a:solidFill>
                          <a:latin typeface="Arial Narrow" panose="020B0606020202030204" pitchFamily="34" charset="0"/>
                        </a:rPr>
                        <a:t>climatique</a:t>
                      </a:r>
                      <a:endParaRPr lang="en-GB" sz="1300" dirty="0">
                        <a:solidFill>
                          <a:schemeClr val="bg1"/>
                        </a:solidFill>
                        <a:latin typeface="Arial Narrow" panose="020B0606020202030204" pitchFamily="34" charset="0"/>
                      </a:endParaRPr>
                    </a:p>
                    <a:p>
                      <a:pPr algn="l"/>
                      <a:endParaRPr lang="en-GB" sz="1400" dirty="0">
                        <a:solidFill>
                          <a:schemeClr val="bg1"/>
                        </a:solidFill>
                        <a:latin typeface="Arial Narrow" panose="020B0606020202030204" pitchFamily="34" charset="0"/>
                      </a:endParaRPr>
                    </a:p>
                  </a:txBody>
                  <a:tcPr>
                    <a:lnL w="127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FBFBF">
                        <a:alpha val="0"/>
                      </a:srgbClr>
                    </a:solidFill>
                  </a:tcPr>
                </a:tc>
                <a:tc>
                  <a:txBody>
                    <a:bodyPr/>
                    <a:lstStyle/>
                    <a:p>
                      <a:pPr algn="l"/>
                      <a:endParaRPr lang="en-GB" sz="1400" dirty="0">
                        <a:solidFill>
                          <a:schemeClr val="bg1"/>
                        </a:solidFill>
                        <a:latin typeface="Arial Narrow" panose="020B0606020202030204" pitchFamily="34" charset="0"/>
                      </a:endParaRP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FBFBF">
                        <a:alpha val="0"/>
                      </a:srgbClr>
                    </a:solidFill>
                  </a:tcPr>
                </a:tc>
                <a:tc>
                  <a:txBody>
                    <a:bodyPr/>
                    <a:lstStyle/>
                    <a:p>
                      <a:pPr algn="l"/>
                      <a:endParaRPr lang="en-GB" sz="1400">
                        <a:solidFill>
                          <a:schemeClr val="bg1"/>
                        </a:solidFill>
                        <a:latin typeface="Arial Narrow" panose="020B0606020202030204" pitchFamily="34" charset="0"/>
                      </a:endParaRPr>
                    </a:p>
                  </a:txBody>
                  <a:tcPr>
                    <a:lnL w="38100" cap="flat" cmpd="sng" algn="ctr">
                      <a:noFill/>
                      <a:prstDash val="solid"/>
                      <a:round/>
                      <a:headEnd type="none" w="med" len="med"/>
                      <a:tailEnd type="none" w="med" len="med"/>
                    </a:lnL>
                    <a:lnR w="762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FBFBF">
                        <a:alpha val="0"/>
                      </a:srgbClr>
                    </a:solidFill>
                  </a:tcPr>
                </a:tc>
                <a:tc>
                  <a:txBody>
                    <a:bodyPr/>
                    <a:lstStyle/>
                    <a:p>
                      <a:pPr algn="l"/>
                      <a:endParaRPr lang="en-GB" sz="1400">
                        <a:solidFill>
                          <a:schemeClr val="bg1"/>
                        </a:solidFill>
                        <a:latin typeface="Arial Narrow" panose="020B0606020202030204" pitchFamily="34" charset="0"/>
                      </a:endParaRPr>
                    </a:p>
                  </a:txBody>
                  <a:tcPr>
                    <a:lnL w="76200" cap="flat" cmpd="sng" algn="ctr">
                      <a:noFill/>
                      <a:prstDash val="solid"/>
                      <a:round/>
                      <a:headEnd type="none" w="med" len="med"/>
                      <a:tailEnd type="none" w="med" len="med"/>
                    </a:lnL>
                    <a:lnR w="762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FBFBF">
                        <a:alpha val="0"/>
                      </a:srgbClr>
                    </a:solidFill>
                  </a:tcPr>
                </a:tc>
                <a:tc>
                  <a:txBody>
                    <a:bodyPr/>
                    <a:lstStyle/>
                    <a:p>
                      <a:pPr algn="l"/>
                      <a:endParaRPr lang="en-GB" sz="1400" dirty="0">
                        <a:solidFill>
                          <a:schemeClr val="bg1"/>
                        </a:solidFill>
                        <a:latin typeface="Arial Narrow" panose="020B0606020202030204" pitchFamily="34" charset="0"/>
                      </a:endParaRPr>
                    </a:p>
                  </a:txBody>
                  <a:tcPr>
                    <a:lnL w="76200" cap="flat" cmpd="sng" algn="ctr">
                      <a:noFill/>
                      <a:prstDash val="solid"/>
                      <a:round/>
                      <a:headEnd type="none" w="med" len="med"/>
                      <a:tailEnd type="none" w="med" len="med"/>
                    </a:lnL>
                    <a:lnR w="762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FBFBF">
                        <a:alpha val="0"/>
                      </a:srgbClr>
                    </a:solidFill>
                  </a:tcPr>
                </a:tc>
                <a:tc>
                  <a:txBody>
                    <a:bodyPr/>
                    <a:lstStyle/>
                    <a:p>
                      <a:pPr algn="l"/>
                      <a:endParaRPr lang="en-GB" sz="1400" dirty="0">
                        <a:solidFill>
                          <a:schemeClr val="bg1"/>
                        </a:solidFill>
                        <a:latin typeface="Arial Narrow" panose="020B0606020202030204" pitchFamily="34" charset="0"/>
                      </a:endParaRPr>
                    </a:p>
                  </a:txBody>
                  <a:tcPr>
                    <a:lnL w="762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FBFBF">
                        <a:alpha val="0"/>
                      </a:srgb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0833413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FE043A36-E27A-4726-8939-2E164484E4E4}"/>
              </a:ext>
            </a:extLst>
          </p:cNvPr>
          <p:cNvSpPr/>
          <p:nvPr/>
        </p:nvSpPr>
        <p:spPr>
          <a:xfrm>
            <a:off x="96055" y="5753976"/>
            <a:ext cx="5650400" cy="9617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731CC79C-7856-42AC-9869-05C8B68D653F}"/>
              </a:ext>
            </a:extLst>
          </p:cNvPr>
          <p:cNvSpPr>
            <a:spLocks noGrp="1"/>
          </p:cNvSpPr>
          <p:nvPr>
            <p:ph type="title"/>
          </p:nvPr>
        </p:nvSpPr>
        <p:spPr>
          <a:xfrm>
            <a:off x="337963" y="-155944"/>
            <a:ext cx="8229600" cy="994122"/>
          </a:xfrm>
        </p:spPr>
        <p:txBody>
          <a:bodyPr/>
          <a:lstStyle/>
          <a:p>
            <a:r>
              <a:rPr lang="en-US" dirty="0"/>
              <a:t>ODD 6 et initiatives de </a:t>
            </a:r>
            <a:r>
              <a:rPr lang="en-US" dirty="0" err="1"/>
              <a:t>suivi</a:t>
            </a:r>
            <a:r>
              <a:rPr lang="en-US" dirty="0"/>
              <a:t> </a:t>
            </a:r>
            <a:r>
              <a:rPr lang="en-US" dirty="0" err="1"/>
              <a:t>mondiales</a:t>
            </a:r>
            <a:endParaRPr lang="fr-FR" dirty="0"/>
          </a:p>
        </p:txBody>
      </p:sp>
      <p:pic>
        <p:nvPicPr>
          <p:cNvPr id="4" name="Image 3">
            <a:extLst>
              <a:ext uri="{FF2B5EF4-FFF2-40B4-BE49-F238E27FC236}">
                <a16:creationId xmlns:a16="http://schemas.microsoft.com/office/drawing/2014/main" id="{65201148-601E-4AF2-947E-28CF538A4533}"/>
              </a:ext>
            </a:extLst>
          </p:cNvPr>
          <p:cNvPicPr>
            <a:picLocks noChangeAspect="1"/>
          </p:cNvPicPr>
          <p:nvPr/>
        </p:nvPicPr>
        <p:blipFill>
          <a:blip r:embed="rId2"/>
          <a:stretch>
            <a:fillRect/>
          </a:stretch>
        </p:blipFill>
        <p:spPr>
          <a:xfrm>
            <a:off x="5746455" y="1674559"/>
            <a:ext cx="3362493" cy="5028760"/>
          </a:xfrm>
          <a:prstGeom prst="rect">
            <a:avLst/>
          </a:prstGeom>
        </p:spPr>
      </p:pic>
      <p:sp>
        <p:nvSpPr>
          <p:cNvPr id="6" name="ZoneTexte 5">
            <a:extLst>
              <a:ext uri="{FF2B5EF4-FFF2-40B4-BE49-F238E27FC236}">
                <a16:creationId xmlns:a16="http://schemas.microsoft.com/office/drawing/2014/main" id="{9E44D83B-0347-49F6-B0EB-75B6FDF6209D}"/>
              </a:ext>
            </a:extLst>
          </p:cNvPr>
          <p:cNvSpPr txBox="1"/>
          <p:nvPr/>
        </p:nvSpPr>
        <p:spPr>
          <a:xfrm>
            <a:off x="5671632" y="935895"/>
            <a:ext cx="3193505" cy="738664"/>
          </a:xfrm>
          <a:prstGeom prst="rect">
            <a:avLst/>
          </a:prstGeom>
          <a:noFill/>
        </p:spPr>
        <p:txBody>
          <a:bodyPr wrap="square" rtlCol="0">
            <a:spAutoFit/>
          </a:bodyPr>
          <a:lstStyle/>
          <a:p>
            <a:r>
              <a:rPr lang="fr-FR" sz="1400" dirty="0"/>
              <a:t>OBJECTIF 6- Garantir l’accès de tous à l’eau et à l’assainissement et assurer une gestion durable des ressources en eau</a:t>
            </a:r>
          </a:p>
        </p:txBody>
      </p:sp>
      <p:sp>
        <p:nvSpPr>
          <p:cNvPr id="47" name="Slide Number Placeholder 2">
            <a:extLst>
              <a:ext uri="{FF2B5EF4-FFF2-40B4-BE49-F238E27FC236}">
                <a16:creationId xmlns:a16="http://schemas.microsoft.com/office/drawing/2014/main" id="{183BB637-4C1A-4DB3-B531-A753DB99511E}"/>
              </a:ext>
            </a:extLst>
          </p:cNvPr>
          <p:cNvSpPr txBox="1">
            <a:spLocks/>
          </p:cNvSpPr>
          <p:nvPr/>
        </p:nvSpPr>
        <p:spPr>
          <a:xfrm>
            <a:off x="467544" y="6356350"/>
            <a:ext cx="21336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p>
          <a:p>
            <a:endParaRPr lang="en-GB"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5594" y="877670"/>
            <a:ext cx="5569784" cy="53571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9" name="Rounded Rectangle 48">
            <a:extLst>
              <a:ext uri="{FF2B5EF4-FFF2-40B4-BE49-F238E27FC236}">
                <a16:creationId xmlns:a16="http://schemas.microsoft.com/office/drawing/2014/main" id="{EBD79E10-0206-5647-A235-2B64E8508092}"/>
              </a:ext>
            </a:extLst>
          </p:cNvPr>
          <p:cNvSpPr/>
          <p:nvPr/>
        </p:nvSpPr>
        <p:spPr>
          <a:xfrm>
            <a:off x="103236" y="732754"/>
            <a:ext cx="5643219" cy="562359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chemeClr val="tx2"/>
                </a:solidFill>
              </a:rPr>
              <a:t>UN-Water</a:t>
            </a:r>
            <a:endParaRPr lang="en-US" sz="8000" dirty="0">
              <a:solidFill>
                <a:schemeClr val="tx2"/>
              </a:solidFill>
            </a:endParaRPr>
          </a:p>
        </p:txBody>
      </p:sp>
    </p:spTree>
    <p:extLst>
      <p:ext uri="{BB962C8B-B14F-4D97-AF65-F5344CB8AC3E}">
        <p14:creationId xmlns:p14="http://schemas.microsoft.com/office/powerpoint/2010/main" val="185380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D018724-7A16-4B1B-9F32-05BF88B40B37}"/>
              </a:ext>
            </a:extLst>
          </p:cNvPr>
          <p:cNvSpPr>
            <a:spLocks noGrp="1"/>
          </p:cNvSpPr>
          <p:nvPr>
            <p:ph type="title"/>
          </p:nvPr>
        </p:nvSpPr>
        <p:spPr/>
        <p:txBody>
          <a:bodyPr/>
          <a:lstStyle/>
          <a:p>
            <a:r>
              <a:rPr lang="en-US" dirty="0"/>
              <a:t> ODD 6 et initiatives de </a:t>
            </a:r>
            <a:r>
              <a:rPr lang="en-US" dirty="0" err="1"/>
              <a:t>suivi</a:t>
            </a:r>
            <a:r>
              <a:rPr lang="en-US" dirty="0"/>
              <a:t> </a:t>
            </a:r>
            <a:r>
              <a:rPr lang="en-US" dirty="0" err="1"/>
              <a:t>mondiales</a:t>
            </a:r>
            <a:endParaRPr lang="fr-FR" dirty="0"/>
          </a:p>
        </p:txBody>
      </p:sp>
      <p:pic>
        <p:nvPicPr>
          <p:cNvPr id="4" name="Image 3">
            <a:extLst>
              <a:ext uri="{FF2B5EF4-FFF2-40B4-BE49-F238E27FC236}">
                <a16:creationId xmlns:a16="http://schemas.microsoft.com/office/drawing/2014/main" id="{B5DDFFAB-4DC5-4A82-A289-3A9F3160FD4A}"/>
              </a:ext>
            </a:extLst>
          </p:cNvPr>
          <p:cNvPicPr>
            <a:picLocks noChangeAspect="1"/>
          </p:cNvPicPr>
          <p:nvPr/>
        </p:nvPicPr>
        <p:blipFill>
          <a:blip r:embed="rId2"/>
          <a:stretch>
            <a:fillRect/>
          </a:stretch>
        </p:blipFill>
        <p:spPr>
          <a:xfrm>
            <a:off x="1135454" y="1312168"/>
            <a:ext cx="6691745" cy="4375170"/>
          </a:xfrm>
          <a:prstGeom prst="rect">
            <a:avLst/>
          </a:prstGeom>
        </p:spPr>
      </p:pic>
      <p:sp>
        <p:nvSpPr>
          <p:cNvPr id="5" name="ZoneTexte 4">
            <a:extLst>
              <a:ext uri="{FF2B5EF4-FFF2-40B4-BE49-F238E27FC236}">
                <a16:creationId xmlns:a16="http://schemas.microsoft.com/office/drawing/2014/main" id="{87CCB4F6-B8E8-46C5-99E9-A4619127DDDC}"/>
              </a:ext>
            </a:extLst>
          </p:cNvPr>
          <p:cNvSpPr txBox="1"/>
          <p:nvPr/>
        </p:nvSpPr>
        <p:spPr>
          <a:xfrm rot="16738095">
            <a:off x="911743" y="3228944"/>
            <a:ext cx="1463947" cy="400110"/>
          </a:xfrm>
          <a:prstGeom prst="rect">
            <a:avLst/>
          </a:prstGeom>
          <a:noFill/>
        </p:spPr>
        <p:txBody>
          <a:bodyPr wrap="square" rtlCol="0">
            <a:spAutoFit/>
          </a:bodyPr>
          <a:lstStyle/>
          <a:p>
            <a:r>
              <a:rPr lang="fr-FR" sz="2000" b="1" dirty="0">
                <a:solidFill>
                  <a:schemeClr val="bg1"/>
                </a:solidFill>
              </a:rPr>
              <a:t>GLAAS</a:t>
            </a:r>
          </a:p>
        </p:txBody>
      </p:sp>
    </p:spTree>
    <p:extLst>
      <p:ext uri="{BB962C8B-B14F-4D97-AF65-F5344CB8AC3E}">
        <p14:creationId xmlns:p14="http://schemas.microsoft.com/office/powerpoint/2010/main" val="9203430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3822"/>
            <a:ext cx="8229600" cy="994122"/>
          </a:xfrm>
        </p:spPr>
        <p:txBody>
          <a:bodyPr>
            <a:normAutofit/>
          </a:bodyPr>
          <a:lstStyle/>
          <a:p>
            <a:pPr algn="ctr"/>
            <a:r>
              <a:rPr lang="fr-CH" dirty="0"/>
              <a:t>11 indicateurs pour le suivi de l’ODD 6</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09999738"/>
              </p:ext>
            </p:extLst>
          </p:nvPr>
        </p:nvGraphicFramePr>
        <p:xfrm>
          <a:off x="-58057" y="880533"/>
          <a:ext cx="9202057" cy="5330720"/>
        </p:xfrm>
        <a:graphic>
          <a:graphicData uri="http://schemas.openxmlformats.org/drawingml/2006/table">
            <a:tbl>
              <a:tblPr firstRow="1" bandRow="1">
                <a:tableStyleId>{B301B821-A1FF-4177-AEE7-76D212191A09}</a:tableStyleId>
              </a:tblPr>
              <a:tblGrid>
                <a:gridCol w="1049165">
                  <a:extLst>
                    <a:ext uri="{9D8B030D-6E8A-4147-A177-3AD203B41FA5}">
                      <a16:colId xmlns:a16="http://schemas.microsoft.com/office/drawing/2014/main" val="20000"/>
                    </a:ext>
                  </a:extLst>
                </a:gridCol>
                <a:gridCol w="2127029">
                  <a:extLst>
                    <a:ext uri="{9D8B030D-6E8A-4147-A177-3AD203B41FA5}">
                      <a16:colId xmlns:a16="http://schemas.microsoft.com/office/drawing/2014/main" val="20001"/>
                    </a:ext>
                  </a:extLst>
                </a:gridCol>
                <a:gridCol w="6025863">
                  <a:extLst>
                    <a:ext uri="{9D8B030D-6E8A-4147-A177-3AD203B41FA5}">
                      <a16:colId xmlns:a16="http://schemas.microsoft.com/office/drawing/2014/main" val="20002"/>
                    </a:ext>
                  </a:extLst>
                </a:gridCol>
              </a:tblGrid>
              <a:tr h="333476">
                <a:tc>
                  <a:txBody>
                    <a:bodyPr/>
                    <a:lstStyle/>
                    <a:p>
                      <a:pPr algn="ctr"/>
                      <a:r>
                        <a:rPr lang="fr-FR" sz="1600" noProof="0"/>
                        <a:t>Indicateur</a:t>
                      </a:r>
                    </a:p>
                  </a:txBody>
                  <a:tcPr marL="78191" marR="78191" marT="41468" marB="41468">
                    <a:solidFill>
                      <a:schemeClr val="accent1">
                        <a:lumMod val="75000"/>
                      </a:schemeClr>
                    </a:solidFill>
                  </a:tcPr>
                </a:tc>
                <a:tc>
                  <a:txBody>
                    <a:bodyPr/>
                    <a:lstStyle/>
                    <a:p>
                      <a:pPr algn="ctr"/>
                      <a:r>
                        <a:rPr lang="fr-FR" sz="1600" noProof="0"/>
                        <a:t>Agences responsables</a:t>
                      </a:r>
                    </a:p>
                  </a:txBody>
                  <a:tcPr marL="78191" marR="78191" marT="41468" marB="41468">
                    <a:solidFill>
                      <a:schemeClr val="accent1">
                        <a:lumMod val="75000"/>
                      </a:schemeClr>
                    </a:solidFill>
                  </a:tcPr>
                </a:tc>
                <a:tc>
                  <a:txBody>
                    <a:bodyPr/>
                    <a:lstStyle/>
                    <a:p>
                      <a:r>
                        <a:rPr lang="fr-FR" sz="1600" noProof="0"/>
                        <a:t>Indicateur (titre abrégé)</a:t>
                      </a:r>
                    </a:p>
                  </a:txBody>
                  <a:tcPr marL="78191" marR="78191" marT="41468" marB="41468">
                    <a:solidFill>
                      <a:schemeClr val="accent1">
                        <a:lumMod val="75000"/>
                      </a:schemeClr>
                    </a:solidFill>
                  </a:tcPr>
                </a:tc>
                <a:extLst>
                  <a:ext uri="{0D108BD9-81ED-4DB2-BD59-A6C34878D82A}">
                    <a16:rowId xmlns:a16="http://schemas.microsoft.com/office/drawing/2014/main" val="10000"/>
                  </a:ext>
                </a:extLst>
              </a:tr>
              <a:tr h="333476">
                <a:tc>
                  <a:txBody>
                    <a:bodyPr/>
                    <a:lstStyle/>
                    <a:p>
                      <a:pPr algn="ctr"/>
                      <a:r>
                        <a:rPr lang="fr-FR" sz="1600" noProof="0"/>
                        <a:t>6.1.1</a:t>
                      </a:r>
                    </a:p>
                  </a:txBody>
                  <a:tcPr marL="78191" marR="78191" marT="41468" marB="41468"/>
                </a:tc>
                <a:tc>
                  <a:txBody>
                    <a:bodyPr/>
                    <a:lstStyle/>
                    <a:p>
                      <a:pPr algn="ctr"/>
                      <a:r>
                        <a:rPr lang="fr-FR" sz="1600" noProof="0" dirty="0"/>
                        <a:t>OMS/UNICEF</a:t>
                      </a:r>
                    </a:p>
                  </a:txBody>
                  <a:tcPr marL="78191" marR="78191" marT="41468" marB="41468"/>
                </a:tc>
                <a:tc>
                  <a:txBody>
                    <a:bodyPr/>
                    <a:lstStyle/>
                    <a:p>
                      <a:r>
                        <a:rPr lang="fr-FR" sz="1600" noProof="0"/>
                        <a:t>Services d’alimentation en eau potable gérés en toute sécurité</a:t>
                      </a:r>
                    </a:p>
                  </a:txBody>
                  <a:tcPr marL="78191" marR="78191" marT="41468" marB="41468"/>
                </a:tc>
                <a:extLst>
                  <a:ext uri="{0D108BD9-81ED-4DB2-BD59-A6C34878D82A}">
                    <a16:rowId xmlns:a16="http://schemas.microsoft.com/office/drawing/2014/main" val="10001"/>
                  </a:ext>
                </a:extLst>
              </a:tr>
              <a:tr h="818714">
                <a:tc>
                  <a:txBody>
                    <a:bodyPr/>
                    <a:lstStyle/>
                    <a:p>
                      <a:pPr algn="ctr"/>
                      <a:r>
                        <a:rPr lang="fr-FR" sz="1600" noProof="0" dirty="0"/>
                        <a:t>6.2.1a</a:t>
                      </a:r>
                    </a:p>
                    <a:p>
                      <a:pPr algn="ctr"/>
                      <a:r>
                        <a:rPr lang="fr-FR" sz="1600" noProof="0" dirty="0"/>
                        <a:t>6.2.1b</a:t>
                      </a:r>
                    </a:p>
                    <a:p>
                      <a:pPr algn="ctr"/>
                      <a:endParaRPr lang="fr-FR" sz="1600" noProof="0" dirty="0"/>
                    </a:p>
                  </a:txBody>
                  <a:tcPr marL="78191" marR="78191" marT="41468" marB="41468"/>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fr-FR" sz="1600" noProof="0" dirty="0"/>
                    </a:p>
                    <a:p>
                      <a:pPr marL="0" marR="0" indent="0" algn="ctr" defTabSz="914400" rtl="0" eaLnBrk="1" fontAlgn="auto" latinLnBrk="0" hangingPunct="1">
                        <a:lnSpc>
                          <a:spcPct val="100000"/>
                        </a:lnSpc>
                        <a:spcBef>
                          <a:spcPts val="0"/>
                        </a:spcBef>
                        <a:spcAft>
                          <a:spcPts val="0"/>
                        </a:spcAft>
                        <a:buClrTx/>
                        <a:buSzTx/>
                        <a:buFontTx/>
                        <a:buNone/>
                        <a:tabLst/>
                        <a:defRPr/>
                      </a:pPr>
                      <a:r>
                        <a:rPr lang="fr-FR" sz="1600" noProof="0" dirty="0"/>
                        <a:t>OMS/UNICEF</a:t>
                      </a:r>
                    </a:p>
                    <a:p>
                      <a:pPr marL="0" marR="0" indent="0" algn="ctr" defTabSz="914400" rtl="0" eaLnBrk="1" fontAlgn="auto" latinLnBrk="0" hangingPunct="1">
                        <a:lnSpc>
                          <a:spcPct val="100000"/>
                        </a:lnSpc>
                        <a:spcBef>
                          <a:spcPts val="0"/>
                        </a:spcBef>
                        <a:spcAft>
                          <a:spcPts val="0"/>
                        </a:spcAft>
                        <a:buClrTx/>
                        <a:buSzTx/>
                        <a:buFontTx/>
                        <a:buNone/>
                        <a:tabLst/>
                        <a:defRPr/>
                      </a:pPr>
                      <a:endParaRPr lang="fr-FR" sz="1600" noProof="0" dirty="0"/>
                    </a:p>
                  </a:txBody>
                  <a:tcPr marL="78191" marR="78191" marT="41468" marB="41468"/>
                </a:tc>
                <a:tc>
                  <a:txBody>
                    <a:bodyPr/>
                    <a:lstStyle/>
                    <a:p>
                      <a:r>
                        <a:rPr lang="fr-FR" sz="1600" noProof="0" dirty="0"/>
                        <a:t>Services d’assainissement gérés en toute sécurité</a:t>
                      </a:r>
                    </a:p>
                    <a:p>
                      <a:r>
                        <a:rPr lang="fr-FR" sz="1600" noProof="0" dirty="0"/>
                        <a:t>Matériel pour le lavage des mains</a:t>
                      </a:r>
                    </a:p>
                  </a:txBody>
                  <a:tcPr marL="78191" marR="78191" marT="41468" marB="41468"/>
                </a:tc>
                <a:extLst>
                  <a:ext uri="{0D108BD9-81ED-4DB2-BD59-A6C34878D82A}">
                    <a16:rowId xmlns:a16="http://schemas.microsoft.com/office/drawing/2014/main" val="10002"/>
                  </a:ext>
                </a:extLst>
              </a:tr>
              <a:tr h="0">
                <a:tc>
                  <a:txBody>
                    <a:bodyPr/>
                    <a:lstStyle/>
                    <a:p>
                      <a:pPr algn="ctr"/>
                      <a:endParaRPr lang="fr-FR" sz="200" noProof="0" dirty="0"/>
                    </a:p>
                  </a:txBody>
                  <a:tcPr marL="78191" marR="78191" marT="41468" marB="41468"/>
                </a:tc>
                <a:tc>
                  <a:txBody>
                    <a:bodyPr/>
                    <a:lstStyle/>
                    <a:p>
                      <a:pPr algn="ctr"/>
                      <a:endParaRPr lang="fr-FR" sz="200" noProof="0" dirty="0"/>
                    </a:p>
                  </a:txBody>
                  <a:tcPr marL="78191" marR="78191" marT="41468" marB="41468"/>
                </a:tc>
                <a:tc>
                  <a:txBody>
                    <a:bodyPr/>
                    <a:lstStyle/>
                    <a:p>
                      <a:endParaRPr lang="fr-FR" sz="200" noProof="0" dirty="0"/>
                    </a:p>
                  </a:txBody>
                  <a:tcPr marL="78191" marR="78191" marT="41468" marB="41468"/>
                </a:tc>
                <a:extLst>
                  <a:ext uri="{0D108BD9-81ED-4DB2-BD59-A6C34878D82A}">
                    <a16:rowId xmlns:a16="http://schemas.microsoft.com/office/drawing/2014/main" val="10003"/>
                  </a:ext>
                </a:extLst>
              </a:tr>
              <a:tr h="333476">
                <a:tc>
                  <a:txBody>
                    <a:bodyPr/>
                    <a:lstStyle/>
                    <a:p>
                      <a:pPr algn="ctr"/>
                      <a:r>
                        <a:rPr lang="fr-FR" sz="1600" noProof="0"/>
                        <a:t>6.3.1</a:t>
                      </a:r>
                    </a:p>
                  </a:txBody>
                  <a:tcPr marL="78191" marR="78191" marT="41468" marB="41468"/>
                </a:tc>
                <a:tc>
                  <a:txBody>
                    <a:bodyPr/>
                    <a:lstStyle/>
                    <a:p>
                      <a:pPr algn="ctr"/>
                      <a:r>
                        <a:rPr lang="fr-FR" sz="1600" noProof="0" dirty="0"/>
                        <a:t>OMS, Habitat</a:t>
                      </a:r>
                    </a:p>
                  </a:txBody>
                  <a:tcPr marL="78191" marR="78191" marT="41468" marB="41468"/>
                </a:tc>
                <a:tc>
                  <a:txBody>
                    <a:bodyPr/>
                    <a:lstStyle/>
                    <a:p>
                      <a:r>
                        <a:rPr lang="fr-FR" sz="1600" noProof="0" dirty="0"/>
                        <a:t>Proportion des eaux usées traitées sans danger</a:t>
                      </a:r>
                    </a:p>
                  </a:txBody>
                  <a:tcPr marL="78191" marR="78191" marT="41468" marB="41468"/>
                </a:tc>
                <a:extLst>
                  <a:ext uri="{0D108BD9-81ED-4DB2-BD59-A6C34878D82A}">
                    <a16:rowId xmlns:a16="http://schemas.microsoft.com/office/drawing/2014/main" val="10004"/>
                  </a:ext>
                </a:extLst>
              </a:tr>
              <a:tr h="333476">
                <a:tc>
                  <a:txBody>
                    <a:bodyPr/>
                    <a:lstStyle/>
                    <a:p>
                      <a:pPr algn="ctr"/>
                      <a:r>
                        <a:rPr lang="fr-FR" sz="1600" noProof="0"/>
                        <a:t>6.3.2</a:t>
                      </a:r>
                    </a:p>
                  </a:txBody>
                  <a:tcPr marL="78191" marR="78191" marT="41468" marB="41468"/>
                </a:tc>
                <a:tc>
                  <a:txBody>
                    <a:bodyPr/>
                    <a:lstStyle/>
                    <a:p>
                      <a:pPr algn="ctr"/>
                      <a:r>
                        <a:rPr lang="fr-FR" sz="1600" noProof="0"/>
                        <a:t>UNEP</a:t>
                      </a:r>
                    </a:p>
                  </a:txBody>
                  <a:tcPr marL="78191" marR="78191" marT="41468" marB="41468"/>
                </a:tc>
                <a:tc>
                  <a:txBody>
                    <a:bodyPr/>
                    <a:lstStyle/>
                    <a:p>
                      <a:r>
                        <a:rPr lang="fr-FR" sz="1600" dirty="0"/>
                        <a:t>Proportion de plans d’eau dont la qualité de l’eau ambiante est bonne</a:t>
                      </a:r>
                      <a:endParaRPr lang="fr-FR" sz="1600" noProof="0" dirty="0"/>
                    </a:p>
                  </a:txBody>
                  <a:tcPr marL="78191" marR="78191" marT="41468" marB="41468"/>
                </a:tc>
                <a:extLst>
                  <a:ext uri="{0D108BD9-81ED-4DB2-BD59-A6C34878D82A}">
                    <a16:rowId xmlns:a16="http://schemas.microsoft.com/office/drawing/2014/main" val="10005"/>
                  </a:ext>
                </a:extLst>
              </a:tr>
              <a:tr h="333476">
                <a:tc>
                  <a:txBody>
                    <a:bodyPr/>
                    <a:lstStyle/>
                    <a:p>
                      <a:pPr algn="ctr"/>
                      <a:r>
                        <a:rPr lang="fr-FR" sz="1600" noProof="0"/>
                        <a:t>6.4.1</a:t>
                      </a:r>
                    </a:p>
                  </a:txBody>
                  <a:tcPr marL="78191" marR="78191" marT="41468" marB="41468"/>
                </a:tc>
                <a:tc>
                  <a:txBody>
                    <a:bodyPr/>
                    <a:lstStyle/>
                    <a:p>
                      <a:pPr algn="ctr"/>
                      <a:r>
                        <a:rPr lang="fr-FR" sz="1600" noProof="0" dirty="0"/>
                        <a:t>FAO</a:t>
                      </a:r>
                    </a:p>
                  </a:txBody>
                  <a:tcPr marL="78191" marR="78191" marT="41468" marB="41468"/>
                </a:tc>
                <a:tc>
                  <a:txBody>
                    <a:bodyPr/>
                    <a:lstStyle/>
                    <a:p>
                      <a:r>
                        <a:rPr lang="fr-FR" sz="1600" noProof="0"/>
                        <a:t>Niveau de stress hydrique </a:t>
                      </a:r>
                    </a:p>
                  </a:txBody>
                  <a:tcPr marL="78191" marR="78191" marT="41468" marB="41468"/>
                </a:tc>
                <a:extLst>
                  <a:ext uri="{0D108BD9-81ED-4DB2-BD59-A6C34878D82A}">
                    <a16:rowId xmlns:a16="http://schemas.microsoft.com/office/drawing/2014/main" val="10006"/>
                  </a:ext>
                </a:extLst>
              </a:tr>
              <a:tr h="333476">
                <a:tc>
                  <a:txBody>
                    <a:bodyPr/>
                    <a:lstStyle/>
                    <a:p>
                      <a:pPr algn="ctr"/>
                      <a:r>
                        <a:rPr lang="fr-FR" sz="1600" noProof="0"/>
                        <a:t>6.4.2</a:t>
                      </a:r>
                    </a:p>
                  </a:txBody>
                  <a:tcPr marL="78191" marR="78191" marT="41468" marB="41468"/>
                </a:tc>
                <a:tc>
                  <a:txBody>
                    <a:bodyPr/>
                    <a:lstStyle/>
                    <a:p>
                      <a:pPr algn="ctr"/>
                      <a:r>
                        <a:rPr lang="fr-FR" sz="1600" noProof="0"/>
                        <a:t>FAO</a:t>
                      </a:r>
                    </a:p>
                  </a:txBody>
                  <a:tcPr marL="78191" marR="78191" marT="41468" marB="41468"/>
                </a:tc>
                <a:tc>
                  <a:txBody>
                    <a:bodyPr/>
                    <a:lstStyle/>
                    <a:p>
                      <a:r>
                        <a:rPr lang="fr-FR" sz="1600" noProof="0"/>
                        <a:t>Variation dans l’efficacité de l’utilisation des ressources en eau</a:t>
                      </a:r>
                    </a:p>
                  </a:txBody>
                  <a:tcPr marL="78191" marR="78191" marT="41468" marB="41468"/>
                </a:tc>
                <a:extLst>
                  <a:ext uri="{0D108BD9-81ED-4DB2-BD59-A6C34878D82A}">
                    <a16:rowId xmlns:a16="http://schemas.microsoft.com/office/drawing/2014/main" val="10007"/>
                  </a:ext>
                </a:extLst>
              </a:tr>
              <a:tr h="333476">
                <a:tc>
                  <a:txBody>
                    <a:bodyPr/>
                    <a:lstStyle/>
                    <a:p>
                      <a:pPr algn="ctr"/>
                      <a:r>
                        <a:rPr lang="fr-FR" sz="1600" noProof="0"/>
                        <a:t>6.5.1</a:t>
                      </a:r>
                    </a:p>
                  </a:txBody>
                  <a:tcPr marL="78191" marR="78191" marT="41468" marB="41468"/>
                </a:tc>
                <a:tc>
                  <a:txBody>
                    <a:bodyPr/>
                    <a:lstStyle/>
                    <a:p>
                      <a:pPr algn="ctr"/>
                      <a:r>
                        <a:rPr lang="fr-FR" sz="1600" noProof="0"/>
                        <a:t>UNEP</a:t>
                      </a:r>
                    </a:p>
                  </a:txBody>
                  <a:tcPr marL="78191" marR="78191" marT="41468" marB="41468"/>
                </a:tc>
                <a:tc>
                  <a:txBody>
                    <a:bodyPr/>
                    <a:lstStyle/>
                    <a:p>
                      <a:r>
                        <a:rPr lang="fr-FR" sz="1600" noProof="0"/>
                        <a:t>Degré de mise en œuvre de la gestion intégrée des ressources en eau </a:t>
                      </a:r>
                    </a:p>
                  </a:txBody>
                  <a:tcPr marL="78191" marR="78191" marT="41468" marB="41468"/>
                </a:tc>
                <a:extLst>
                  <a:ext uri="{0D108BD9-81ED-4DB2-BD59-A6C34878D82A}">
                    <a16:rowId xmlns:a16="http://schemas.microsoft.com/office/drawing/2014/main" val="10008"/>
                  </a:ext>
                </a:extLst>
              </a:tr>
              <a:tr h="573600">
                <a:tc>
                  <a:txBody>
                    <a:bodyPr/>
                    <a:lstStyle/>
                    <a:p>
                      <a:pPr algn="ctr"/>
                      <a:r>
                        <a:rPr lang="fr-FR" sz="1600" noProof="0"/>
                        <a:t>6.5.2</a:t>
                      </a:r>
                    </a:p>
                  </a:txBody>
                  <a:tcPr marL="78191" marR="78191" marT="41468" marB="41468"/>
                </a:tc>
                <a:tc>
                  <a:txBody>
                    <a:bodyPr/>
                    <a:lstStyle/>
                    <a:p>
                      <a:pPr algn="ctr"/>
                      <a:r>
                        <a:rPr lang="fr-FR" sz="1600" noProof="0" dirty="0"/>
                        <a:t>UNECE, UNEP</a:t>
                      </a:r>
                    </a:p>
                  </a:txBody>
                  <a:tcPr marL="78191" marR="78191" marT="41468" marB="41468"/>
                </a:tc>
                <a:tc>
                  <a:txBody>
                    <a:bodyPr/>
                    <a:lstStyle/>
                    <a:p>
                      <a:r>
                        <a:rPr lang="fr-FR" sz="1600" noProof="0"/>
                        <a:t>Proportion de la zone du bassin transfrontalier avec un arrangement opérationnel</a:t>
                      </a:r>
                    </a:p>
                  </a:txBody>
                  <a:tcPr marL="78191" marR="78191" marT="41468" marB="41468"/>
                </a:tc>
                <a:extLst>
                  <a:ext uri="{0D108BD9-81ED-4DB2-BD59-A6C34878D82A}">
                    <a16:rowId xmlns:a16="http://schemas.microsoft.com/office/drawing/2014/main" val="10009"/>
                  </a:ext>
                </a:extLst>
              </a:tr>
              <a:tr h="333476">
                <a:tc>
                  <a:txBody>
                    <a:bodyPr/>
                    <a:lstStyle/>
                    <a:p>
                      <a:pPr algn="ctr"/>
                      <a:r>
                        <a:rPr lang="fr-FR" sz="1600" noProof="0"/>
                        <a:t>6.6.1</a:t>
                      </a:r>
                    </a:p>
                  </a:txBody>
                  <a:tcPr marL="78191" marR="78191" marT="41468" marB="41468"/>
                </a:tc>
                <a:tc>
                  <a:txBody>
                    <a:bodyPr/>
                    <a:lstStyle/>
                    <a:p>
                      <a:pPr algn="ctr"/>
                      <a:r>
                        <a:rPr lang="fr-FR" sz="1600" noProof="0"/>
                        <a:t>UNEP</a:t>
                      </a:r>
                    </a:p>
                  </a:txBody>
                  <a:tcPr marL="78191" marR="78191" marT="41468" marB="41468"/>
                </a:tc>
                <a:tc>
                  <a:txBody>
                    <a:bodyPr/>
                    <a:lstStyle/>
                    <a:p>
                      <a:r>
                        <a:rPr lang="fr-FR" sz="1600" dirty="0"/>
                        <a:t>Variation de l’étendue des écosystèmes tributaires de l’eau</a:t>
                      </a:r>
                      <a:endParaRPr lang="fr-FR" sz="1600" noProof="0" dirty="0"/>
                    </a:p>
                  </a:txBody>
                  <a:tcPr marL="78191" marR="78191" marT="41468" marB="41468"/>
                </a:tc>
                <a:extLst>
                  <a:ext uri="{0D108BD9-81ED-4DB2-BD59-A6C34878D82A}">
                    <a16:rowId xmlns:a16="http://schemas.microsoft.com/office/drawing/2014/main" val="10010"/>
                  </a:ext>
                </a:extLst>
              </a:tr>
              <a:tr h="583582">
                <a:tc>
                  <a:txBody>
                    <a:bodyPr/>
                    <a:lstStyle/>
                    <a:p>
                      <a:pPr algn="ctr"/>
                      <a:r>
                        <a:rPr lang="fr-FR" sz="1600" noProof="0"/>
                        <a:t>6.a</a:t>
                      </a:r>
                    </a:p>
                  </a:txBody>
                  <a:tcPr marL="78191" marR="78191" marT="41468" marB="41468"/>
                </a:tc>
                <a:tc>
                  <a:txBody>
                    <a:bodyPr/>
                    <a:lstStyle/>
                    <a:p>
                      <a:pPr algn="ctr"/>
                      <a:r>
                        <a:rPr lang="fr-FR" sz="1600" noProof="0" dirty="0"/>
                        <a:t>OCDE, OMS</a:t>
                      </a:r>
                    </a:p>
                  </a:txBody>
                  <a:tcPr marL="78191" marR="78191" marT="41468" marB="41468"/>
                </a:tc>
                <a:tc>
                  <a:txBody>
                    <a:bodyPr/>
                    <a:lstStyle/>
                    <a:p>
                      <a:r>
                        <a:rPr lang="fr-FR" sz="1600" dirty="0"/>
                        <a:t>Montant de l’aide publique au développement (APD) consacrée à l’eau et à l’assainissement dans un plan de dépenses coordonné </a:t>
                      </a:r>
                      <a:endParaRPr lang="fr-FR" sz="1600" noProof="0" dirty="0"/>
                    </a:p>
                  </a:txBody>
                  <a:tcPr marL="78191" marR="78191" marT="41468" marB="41468"/>
                </a:tc>
                <a:extLst>
                  <a:ext uri="{0D108BD9-81ED-4DB2-BD59-A6C34878D82A}">
                    <a16:rowId xmlns:a16="http://schemas.microsoft.com/office/drawing/2014/main" val="10011"/>
                  </a:ext>
                </a:extLst>
              </a:tr>
              <a:tr h="573600">
                <a:tc>
                  <a:txBody>
                    <a:bodyPr/>
                    <a:lstStyle/>
                    <a:p>
                      <a:pPr algn="ctr"/>
                      <a:r>
                        <a:rPr lang="fr-FR" sz="1600" noProof="0"/>
                        <a:t>6.b</a:t>
                      </a:r>
                    </a:p>
                  </a:txBody>
                  <a:tcPr marL="78191" marR="78191" marT="41468" marB="41468"/>
                </a:tc>
                <a:tc>
                  <a:txBody>
                    <a:bodyPr/>
                    <a:lstStyle/>
                    <a:p>
                      <a:pPr algn="l"/>
                      <a:r>
                        <a:rPr lang="fr-FR" sz="1600" noProof="0" dirty="0"/>
                        <a:t>        OMS </a:t>
                      </a:r>
                    </a:p>
                  </a:txBody>
                  <a:tcPr marL="78191" marR="78191" marT="41468" marB="4146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600" dirty="0"/>
                        <a:t>Participation de la population locale à la gestion de l’eau et de l’assainissement</a:t>
                      </a:r>
                      <a:endParaRPr lang="en-GB" sz="1600" dirty="0"/>
                    </a:p>
                  </a:txBody>
                  <a:tcPr marL="78191" marR="78191" marT="41468" marB="41468"/>
                </a:tc>
                <a:extLst>
                  <a:ext uri="{0D108BD9-81ED-4DB2-BD59-A6C34878D82A}">
                    <a16:rowId xmlns:a16="http://schemas.microsoft.com/office/drawing/2014/main" val="10012"/>
                  </a:ext>
                </a:extLst>
              </a:tr>
            </a:tbl>
          </a:graphicData>
        </a:graphic>
      </p:graphicFrame>
      <p:sp>
        <p:nvSpPr>
          <p:cNvPr id="7" name="Rectangle 6">
            <a:extLst>
              <a:ext uri="{FF2B5EF4-FFF2-40B4-BE49-F238E27FC236}">
                <a16:creationId xmlns:a16="http://schemas.microsoft.com/office/drawing/2014/main" id="{864EA04F-F071-4CCF-909B-064CFBE7B11D}"/>
              </a:ext>
            </a:extLst>
          </p:cNvPr>
          <p:cNvSpPr/>
          <p:nvPr/>
        </p:nvSpPr>
        <p:spPr>
          <a:xfrm>
            <a:off x="-58057" y="5079308"/>
            <a:ext cx="9202057" cy="1131945"/>
          </a:xfrm>
          <a:prstGeom prst="rect">
            <a:avLst/>
          </a:prstGeom>
          <a:solidFill>
            <a:srgbClr val="FF0000">
              <a:alpha val="20000"/>
            </a:srgb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dirty="0">
              <a:solidFill>
                <a:prstClr val="white"/>
              </a:solidFill>
            </a:endParaRPr>
          </a:p>
        </p:txBody>
      </p:sp>
      <p:sp>
        <p:nvSpPr>
          <p:cNvPr id="3" name="Rectangle 2">
            <a:extLst>
              <a:ext uri="{FF2B5EF4-FFF2-40B4-BE49-F238E27FC236}">
                <a16:creationId xmlns:a16="http://schemas.microsoft.com/office/drawing/2014/main" id="{8E24381D-D7DC-4272-BF85-7DF03986987A}"/>
              </a:ext>
            </a:extLst>
          </p:cNvPr>
          <p:cNvSpPr/>
          <p:nvPr/>
        </p:nvSpPr>
        <p:spPr>
          <a:xfrm>
            <a:off x="-48382" y="2295648"/>
            <a:ext cx="9174347" cy="1669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41A7997D-6595-4B09-906A-A4913074CE5F}"/>
              </a:ext>
            </a:extLst>
          </p:cNvPr>
          <p:cNvSpPr/>
          <p:nvPr/>
        </p:nvSpPr>
        <p:spPr>
          <a:xfrm>
            <a:off x="-48382" y="1217496"/>
            <a:ext cx="9174347" cy="1588599"/>
          </a:xfrm>
          <a:prstGeom prst="rect">
            <a:avLst/>
          </a:prstGeom>
          <a:solidFill>
            <a:srgbClr val="FF0000">
              <a:alpha val="20000"/>
            </a:srgb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dirty="0">
              <a:solidFill>
                <a:prstClr val="white"/>
              </a:solidFill>
            </a:endParaRPr>
          </a:p>
        </p:txBody>
      </p:sp>
    </p:spTree>
    <p:extLst>
      <p:ext uri="{BB962C8B-B14F-4D97-AF65-F5344CB8AC3E}">
        <p14:creationId xmlns:p14="http://schemas.microsoft.com/office/powerpoint/2010/main" val="674880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07676"/>
            <a:ext cx="8229600" cy="4133056"/>
          </a:xfrm>
        </p:spPr>
        <p:txBody>
          <a:bodyPr>
            <a:normAutofit fontScale="92500" lnSpcReduction="20000"/>
          </a:bodyPr>
          <a:lstStyle/>
          <a:p>
            <a:r>
              <a:rPr lang="fr-FR" dirty="0">
                <a:solidFill>
                  <a:schemeClr val="tx2"/>
                </a:solidFill>
              </a:rPr>
              <a:t>Ce qui est (presque) identique </a:t>
            </a:r>
          </a:p>
          <a:p>
            <a:pPr lvl="1"/>
            <a:r>
              <a:rPr lang="fr-FR" dirty="0">
                <a:solidFill>
                  <a:schemeClr val="tx2"/>
                </a:solidFill>
              </a:rPr>
              <a:t>Services de base (similaires aux services améliorés)</a:t>
            </a:r>
          </a:p>
          <a:p>
            <a:pPr lvl="1"/>
            <a:r>
              <a:rPr lang="fr-FR" dirty="0">
                <a:solidFill>
                  <a:schemeClr val="tx2"/>
                </a:solidFill>
              </a:rPr>
              <a:t>Données provenant des enquêtes ménage</a:t>
            </a:r>
          </a:p>
          <a:p>
            <a:pPr lvl="1"/>
            <a:r>
              <a:rPr lang="fr-FR" dirty="0">
                <a:solidFill>
                  <a:schemeClr val="tx2"/>
                </a:solidFill>
              </a:rPr>
              <a:t>Focus sur les inégalités (renforcé)</a:t>
            </a:r>
          </a:p>
          <a:p>
            <a:r>
              <a:rPr lang="fr-FR" dirty="0">
                <a:solidFill>
                  <a:schemeClr val="tx2"/>
                </a:solidFill>
              </a:rPr>
              <a:t>Ce qui est nouveau</a:t>
            </a:r>
          </a:p>
          <a:p>
            <a:pPr lvl="1"/>
            <a:r>
              <a:rPr lang="fr-FR" dirty="0">
                <a:solidFill>
                  <a:schemeClr val="tx2"/>
                </a:solidFill>
              </a:rPr>
              <a:t>Des niveaux de service plus élevés (gérés en toute sécurité) </a:t>
            </a:r>
          </a:p>
          <a:p>
            <a:pPr lvl="1"/>
            <a:r>
              <a:rPr lang="fr-FR" dirty="0">
                <a:solidFill>
                  <a:schemeClr val="tx2"/>
                </a:solidFill>
              </a:rPr>
              <a:t>Hygiène</a:t>
            </a:r>
          </a:p>
          <a:p>
            <a:pPr lvl="1"/>
            <a:r>
              <a:rPr lang="fr-FR" dirty="0">
                <a:solidFill>
                  <a:schemeClr val="tx2"/>
                </a:solidFill>
              </a:rPr>
              <a:t>WASH dans les écoles et les établissements de santé- rapports disponibles en 2018.</a:t>
            </a:r>
          </a:p>
        </p:txBody>
      </p:sp>
      <p:sp>
        <p:nvSpPr>
          <p:cNvPr id="12" name="Title 1"/>
          <p:cNvSpPr txBox="1">
            <a:spLocks/>
          </p:cNvSpPr>
          <p:nvPr/>
        </p:nvSpPr>
        <p:spPr>
          <a:xfrm>
            <a:off x="457200" y="73678"/>
            <a:ext cx="8229600" cy="994122"/>
          </a:xfrm>
          <a:prstGeom prst="rect">
            <a:avLst/>
          </a:prstGeom>
        </p:spPr>
        <p:txBody>
          <a:bodyPr vert="horz" lIns="91440" tIns="45720" rIns="91440" bIns="45720" rtlCol="0" anchor="ctr">
            <a:normAutofit/>
          </a:bodyPr>
          <a:lstStyle>
            <a:lvl1pPr algn="l" defTabSz="914400" rtl="0" eaLnBrk="1" latinLnBrk="0" hangingPunct="1">
              <a:spcBef>
                <a:spcPct val="0"/>
              </a:spcBef>
              <a:buNone/>
              <a:defRPr lang="en-GB" sz="3600" b="1" kern="1200" dirty="0">
                <a:solidFill>
                  <a:srgbClr val="0F3661"/>
                </a:solidFill>
                <a:latin typeface="+mj-lt"/>
                <a:ea typeface="+mj-ea"/>
                <a:cs typeface="+mj-cs"/>
              </a:defRPr>
            </a:lvl1pPr>
          </a:lstStyle>
          <a:p>
            <a:pPr algn="ctr"/>
            <a:r>
              <a:rPr lang="en-US" dirty="0"/>
              <a:t>JMP et les ODD</a:t>
            </a:r>
          </a:p>
        </p:txBody>
      </p:sp>
      <p:cxnSp>
        <p:nvCxnSpPr>
          <p:cNvPr id="13" name="Straight Connector 12"/>
          <p:cNvCxnSpPr/>
          <p:nvPr/>
        </p:nvCxnSpPr>
        <p:spPr>
          <a:xfrm>
            <a:off x="521256" y="949866"/>
            <a:ext cx="8271866" cy="1588"/>
          </a:xfrm>
          <a:prstGeom prst="line">
            <a:avLst/>
          </a:prstGeom>
          <a:ln w="12700" cap="flat" cmpd="sng" algn="ctr">
            <a:solidFill>
              <a:srgbClr val="60B8D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69784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4254"/>
            <a:ext cx="8229600" cy="994122"/>
          </a:xfrm>
        </p:spPr>
        <p:txBody>
          <a:bodyPr>
            <a:normAutofit/>
          </a:bodyPr>
          <a:lstStyle/>
          <a:p>
            <a:r>
              <a:rPr lang="en-GB" altLang="en-US" sz="4000" dirty="0" err="1">
                <a:latin typeface="Calibri" pitchFamily="34" charset="0"/>
                <a:cs typeface="Arial" charset="0"/>
              </a:rPr>
              <a:t>Cible</a:t>
            </a:r>
            <a:r>
              <a:rPr lang="en-GB" altLang="en-US" sz="4000" dirty="0">
                <a:latin typeface="Calibri" pitchFamily="34" charset="0"/>
                <a:cs typeface="Arial" charset="0"/>
              </a:rPr>
              <a:t> 6.1: </a:t>
            </a:r>
            <a:r>
              <a:rPr lang="en-GB" altLang="en-US" sz="4000" dirty="0" err="1">
                <a:latin typeface="Calibri" pitchFamily="34" charset="0"/>
                <a:cs typeface="Arial" charset="0"/>
              </a:rPr>
              <a:t>Accès</a:t>
            </a:r>
            <a:r>
              <a:rPr lang="en-GB" altLang="en-US" sz="4000" dirty="0">
                <a:latin typeface="Calibri" pitchFamily="34" charset="0"/>
                <a:cs typeface="Arial" charset="0"/>
              </a:rPr>
              <a:t> </a:t>
            </a:r>
            <a:r>
              <a:rPr lang="en-GB" altLang="en-US" sz="4000" dirty="0" err="1">
                <a:latin typeface="Calibri" pitchFamily="34" charset="0"/>
                <a:cs typeface="Arial" charset="0"/>
              </a:rPr>
              <a:t>à</a:t>
            </a:r>
            <a:r>
              <a:rPr lang="en-GB" altLang="en-US" sz="4000" dirty="0">
                <a:latin typeface="Calibri" pitchFamily="34" charset="0"/>
                <a:cs typeface="Arial" charset="0"/>
              </a:rPr>
              <a:t> </a:t>
            </a:r>
            <a:r>
              <a:rPr lang="en-GB" altLang="en-US" sz="4000" dirty="0" err="1">
                <a:latin typeface="Calibri" pitchFamily="34" charset="0"/>
                <a:cs typeface="Arial" charset="0"/>
              </a:rPr>
              <a:t>l’eau</a:t>
            </a:r>
            <a:r>
              <a:rPr lang="en-GB" altLang="en-US" sz="4000" dirty="0">
                <a:latin typeface="Calibri" pitchFamily="34" charset="0"/>
                <a:cs typeface="Arial" charset="0"/>
              </a:rPr>
              <a:t> potable</a:t>
            </a:r>
            <a:endParaRPr lang="en-GB" sz="4000" dirty="0"/>
          </a:p>
        </p:txBody>
      </p:sp>
      <p:sp>
        <p:nvSpPr>
          <p:cNvPr id="3" name="Content Placeholder 2"/>
          <p:cNvSpPr>
            <a:spLocks noGrp="1"/>
          </p:cNvSpPr>
          <p:nvPr>
            <p:ph idx="1"/>
          </p:nvPr>
        </p:nvSpPr>
        <p:spPr>
          <a:xfrm>
            <a:off x="457200" y="1280516"/>
            <a:ext cx="8579296" cy="4353521"/>
          </a:xfrm>
        </p:spPr>
        <p:txBody>
          <a:bodyPr>
            <a:noAutofit/>
          </a:bodyPr>
          <a:lstStyle/>
          <a:p>
            <a:pPr marL="0" indent="0">
              <a:buNone/>
              <a:defRPr/>
            </a:pPr>
            <a:r>
              <a:rPr lang="en-GB" altLang="en-US" sz="2400" i="1" dirty="0" err="1">
                <a:solidFill>
                  <a:schemeClr val="tx2"/>
                </a:solidFill>
                <a:latin typeface="Calibri" pitchFamily="34" charset="0"/>
                <a:cs typeface="Arial" charset="0"/>
              </a:rPr>
              <a:t>D’ici</a:t>
            </a:r>
            <a:r>
              <a:rPr lang="en-GB" altLang="en-US" sz="2400" i="1" dirty="0">
                <a:solidFill>
                  <a:schemeClr val="tx2"/>
                </a:solidFill>
                <a:latin typeface="Calibri" pitchFamily="34" charset="0"/>
                <a:cs typeface="Arial" charset="0"/>
              </a:rPr>
              <a:t> à 2030, assurer </a:t>
            </a:r>
            <a:r>
              <a:rPr lang="en-GB" altLang="en-US" sz="2400" i="1" dirty="0" err="1">
                <a:solidFill>
                  <a:schemeClr val="tx2"/>
                </a:solidFill>
                <a:latin typeface="Calibri" pitchFamily="34" charset="0"/>
                <a:cs typeface="Arial" charset="0"/>
              </a:rPr>
              <a:t>l’accès</a:t>
            </a:r>
            <a:r>
              <a:rPr lang="en-GB" altLang="en-US" sz="2400" i="1" dirty="0">
                <a:solidFill>
                  <a:schemeClr val="tx2"/>
                </a:solidFill>
                <a:latin typeface="Calibri" pitchFamily="34" charset="0"/>
                <a:cs typeface="Arial" charset="0"/>
              </a:rPr>
              <a:t> </a:t>
            </a:r>
            <a:r>
              <a:rPr lang="en-GB" altLang="en-US" sz="2400" i="1" dirty="0" err="1">
                <a:solidFill>
                  <a:schemeClr val="tx2"/>
                </a:solidFill>
                <a:latin typeface="Calibri" pitchFamily="34" charset="0"/>
                <a:cs typeface="Arial" charset="0"/>
              </a:rPr>
              <a:t>universel</a:t>
            </a:r>
            <a:r>
              <a:rPr lang="en-GB" altLang="en-US" sz="2400" i="1" dirty="0">
                <a:solidFill>
                  <a:schemeClr val="tx2"/>
                </a:solidFill>
                <a:latin typeface="Calibri" pitchFamily="34" charset="0"/>
                <a:cs typeface="Arial" charset="0"/>
              </a:rPr>
              <a:t> et </a:t>
            </a:r>
            <a:r>
              <a:rPr lang="en-GB" altLang="en-US" sz="2400" i="1" dirty="0" err="1">
                <a:solidFill>
                  <a:schemeClr val="tx2"/>
                </a:solidFill>
                <a:latin typeface="Calibri" pitchFamily="34" charset="0"/>
                <a:cs typeface="Arial" charset="0"/>
              </a:rPr>
              <a:t>équitable</a:t>
            </a:r>
            <a:r>
              <a:rPr lang="en-GB" altLang="en-US" sz="2400" i="1" dirty="0">
                <a:solidFill>
                  <a:schemeClr val="tx2"/>
                </a:solidFill>
                <a:latin typeface="Calibri" pitchFamily="34" charset="0"/>
                <a:cs typeface="Arial" charset="0"/>
              </a:rPr>
              <a:t> à </a:t>
            </a:r>
            <a:r>
              <a:rPr lang="en-GB" altLang="en-US" sz="2400" i="1" dirty="0" err="1">
                <a:solidFill>
                  <a:schemeClr val="tx2"/>
                </a:solidFill>
                <a:latin typeface="Calibri" pitchFamily="34" charset="0"/>
                <a:cs typeface="Arial" charset="0"/>
              </a:rPr>
              <a:t>l’eau</a:t>
            </a:r>
            <a:r>
              <a:rPr lang="en-GB" altLang="en-US" sz="2400" i="1" dirty="0">
                <a:solidFill>
                  <a:schemeClr val="tx2"/>
                </a:solidFill>
                <a:latin typeface="Calibri" pitchFamily="34" charset="0"/>
                <a:cs typeface="Arial" charset="0"/>
              </a:rPr>
              <a:t> potable, à un </a:t>
            </a:r>
            <a:r>
              <a:rPr lang="en-GB" altLang="en-US" sz="2400" i="1" dirty="0" err="1">
                <a:solidFill>
                  <a:schemeClr val="tx2"/>
                </a:solidFill>
                <a:latin typeface="Calibri" pitchFamily="34" charset="0"/>
                <a:cs typeface="Arial" charset="0"/>
              </a:rPr>
              <a:t>coût</a:t>
            </a:r>
            <a:r>
              <a:rPr lang="en-GB" altLang="en-US" sz="2400" i="1" dirty="0">
                <a:solidFill>
                  <a:schemeClr val="tx2"/>
                </a:solidFill>
                <a:latin typeface="Calibri" pitchFamily="34" charset="0"/>
                <a:cs typeface="Arial" charset="0"/>
              </a:rPr>
              <a:t> </a:t>
            </a:r>
            <a:r>
              <a:rPr lang="en-GB" altLang="en-US" sz="2400" i="1" dirty="0" err="1">
                <a:solidFill>
                  <a:schemeClr val="tx2"/>
                </a:solidFill>
                <a:latin typeface="Calibri" pitchFamily="34" charset="0"/>
                <a:cs typeface="Arial" charset="0"/>
              </a:rPr>
              <a:t>abordable</a:t>
            </a:r>
            <a:r>
              <a:rPr lang="en-GB" altLang="en-US" sz="2400" i="1" dirty="0">
                <a:solidFill>
                  <a:schemeClr val="tx2"/>
                </a:solidFill>
                <a:latin typeface="Calibri" pitchFamily="34" charset="0"/>
                <a:cs typeface="Arial" charset="0"/>
              </a:rPr>
              <a:t> </a:t>
            </a:r>
          </a:p>
          <a:p>
            <a:pPr marL="0" indent="0">
              <a:spcAft>
                <a:spcPts val="0"/>
              </a:spcAft>
              <a:buNone/>
              <a:defRPr/>
            </a:pPr>
            <a:endParaRPr lang="en-US" altLang="en-US" sz="1600" dirty="0">
              <a:solidFill>
                <a:schemeClr val="tx2"/>
              </a:solidFill>
              <a:latin typeface="Calibri" pitchFamily="34" charset="0"/>
              <a:cs typeface="Arial" charset="0"/>
            </a:endParaRPr>
          </a:p>
          <a:p>
            <a:pPr marL="0" indent="0">
              <a:buNone/>
              <a:defRPr/>
            </a:pPr>
            <a:r>
              <a:rPr lang="en-US" altLang="en-US" sz="2400" dirty="0">
                <a:solidFill>
                  <a:schemeClr val="tx2"/>
                </a:solidFill>
                <a:latin typeface="Calibri" pitchFamily="34" charset="0"/>
                <a:cs typeface="Arial" charset="0"/>
              </a:rPr>
              <a:t>6.1.1</a:t>
            </a:r>
            <a:r>
              <a:rPr lang="fr-CH" altLang="en-US" sz="2400" dirty="0">
                <a:solidFill>
                  <a:schemeClr val="tx2"/>
                </a:solidFill>
                <a:latin typeface="Calibri" pitchFamily="34" charset="0"/>
                <a:cs typeface="Arial" charset="0"/>
              </a:rPr>
              <a:t>:</a:t>
            </a:r>
            <a:r>
              <a:rPr lang="en-US" altLang="en-US" sz="2400" dirty="0">
                <a:solidFill>
                  <a:schemeClr val="tx2"/>
                </a:solidFill>
                <a:latin typeface="Calibri" pitchFamily="34" charset="0"/>
                <a:cs typeface="Arial" charset="0"/>
              </a:rPr>
              <a:t> Population </a:t>
            </a:r>
            <a:r>
              <a:rPr lang="en-US" altLang="en-US" sz="2400" dirty="0" err="1">
                <a:solidFill>
                  <a:schemeClr val="tx2"/>
                </a:solidFill>
                <a:latin typeface="Calibri" pitchFamily="34" charset="0"/>
                <a:cs typeface="Arial" charset="0"/>
              </a:rPr>
              <a:t>utilisant</a:t>
            </a:r>
            <a:r>
              <a:rPr lang="en-US" altLang="en-US" sz="2400" dirty="0">
                <a:solidFill>
                  <a:schemeClr val="tx2"/>
                </a:solidFill>
                <a:latin typeface="Calibri" pitchFamily="34" charset="0"/>
                <a:cs typeface="Arial" charset="0"/>
              </a:rPr>
              <a:t> des services </a:t>
            </a:r>
            <a:r>
              <a:rPr lang="en-US" altLang="en-US" sz="2400" dirty="0" err="1">
                <a:solidFill>
                  <a:schemeClr val="tx2"/>
                </a:solidFill>
                <a:latin typeface="Calibri" pitchFamily="34" charset="0"/>
                <a:cs typeface="Arial" charset="0"/>
              </a:rPr>
              <a:t>d’alimentation</a:t>
            </a:r>
            <a:r>
              <a:rPr lang="en-US" altLang="en-US" sz="2400" dirty="0">
                <a:solidFill>
                  <a:schemeClr val="tx2"/>
                </a:solidFill>
                <a:latin typeface="Calibri" pitchFamily="34" charset="0"/>
                <a:cs typeface="Arial" charset="0"/>
              </a:rPr>
              <a:t> </a:t>
            </a:r>
            <a:r>
              <a:rPr lang="en-US" altLang="en-US" sz="2400" dirty="0" err="1">
                <a:solidFill>
                  <a:schemeClr val="tx2"/>
                </a:solidFill>
                <a:latin typeface="Calibri" pitchFamily="34" charset="0"/>
                <a:cs typeface="Arial" charset="0"/>
              </a:rPr>
              <a:t>en</a:t>
            </a:r>
            <a:r>
              <a:rPr lang="en-US" altLang="en-US" sz="2400" dirty="0">
                <a:solidFill>
                  <a:schemeClr val="tx2"/>
                </a:solidFill>
                <a:latin typeface="Calibri" pitchFamily="34" charset="0"/>
                <a:cs typeface="Arial" charset="0"/>
              </a:rPr>
              <a:t> </a:t>
            </a:r>
            <a:r>
              <a:rPr lang="en-US" altLang="en-US" sz="2400" dirty="0" err="1">
                <a:solidFill>
                  <a:schemeClr val="tx2"/>
                </a:solidFill>
                <a:latin typeface="Calibri" pitchFamily="34" charset="0"/>
                <a:cs typeface="Arial" charset="0"/>
              </a:rPr>
              <a:t>eau</a:t>
            </a:r>
            <a:r>
              <a:rPr lang="en-US" altLang="en-US" sz="2400" dirty="0">
                <a:solidFill>
                  <a:schemeClr val="tx2"/>
                </a:solidFill>
                <a:latin typeface="Calibri" pitchFamily="34" charset="0"/>
                <a:cs typeface="Arial" charset="0"/>
              </a:rPr>
              <a:t> potable </a:t>
            </a:r>
            <a:r>
              <a:rPr lang="en-US" altLang="en-US" sz="2400" dirty="0" err="1">
                <a:solidFill>
                  <a:schemeClr val="tx2"/>
                </a:solidFill>
                <a:latin typeface="Calibri" pitchFamily="34" charset="0"/>
                <a:cs typeface="Arial" charset="0"/>
              </a:rPr>
              <a:t>gérés</a:t>
            </a:r>
            <a:r>
              <a:rPr lang="en-US" altLang="en-US" sz="2400" dirty="0">
                <a:solidFill>
                  <a:schemeClr val="tx2"/>
                </a:solidFill>
                <a:latin typeface="Calibri" pitchFamily="34" charset="0"/>
                <a:cs typeface="Arial" charset="0"/>
              </a:rPr>
              <a:t> </a:t>
            </a:r>
            <a:r>
              <a:rPr lang="en-US" altLang="en-US" sz="2400" dirty="0" err="1">
                <a:solidFill>
                  <a:schemeClr val="tx2"/>
                </a:solidFill>
                <a:latin typeface="Calibri" pitchFamily="34" charset="0"/>
                <a:cs typeface="Arial" charset="0"/>
              </a:rPr>
              <a:t>en</a:t>
            </a:r>
            <a:r>
              <a:rPr lang="en-US" altLang="en-US" sz="2400" dirty="0">
                <a:solidFill>
                  <a:schemeClr val="tx2"/>
                </a:solidFill>
                <a:latin typeface="Calibri" pitchFamily="34" charset="0"/>
                <a:cs typeface="Arial" charset="0"/>
              </a:rPr>
              <a:t> </a:t>
            </a:r>
            <a:r>
              <a:rPr lang="en-US" altLang="en-US" sz="2400" dirty="0" err="1">
                <a:solidFill>
                  <a:schemeClr val="tx2"/>
                </a:solidFill>
                <a:latin typeface="Calibri" pitchFamily="34" charset="0"/>
                <a:cs typeface="Arial" charset="0"/>
              </a:rPr>
              <a:t>toute</a:t>
            </a:r>
            <a:r>
              <a:rPr lang="en-US" altLang="en-US" sz="2400" dirty="0">
                <a:solidFill>
                  <a:schemeClr val="tx2"/>
                </a:solidFill>
                <a:latin typeface="Calibri" pitchFamily="34" charset="0"/>
                <a:cs typeface="Arial" charset="0"/>
              </a:rPr>
              <a:t> </a:t>
            </a:r>
            <a:r>
              <a:rPr lang="en-US" altLang="en-US" sz="2400" dirty="0" err="1">
                <a:solidFill>
                  <a:schemeClr val="tx2"/>
                </a:solidFill>
                <a:latin typeface="Calibri" pitchFamily="34" charset="0"/>
                <a:cs typeface="Arial" charset="0"/>
              </a:rPr>
              <a:t>sécurité</a:t>
            </a:r>
            <a:r>
              <a:rPr lang="en-US" altLang="en-US" sz="2400" dirty="0">
                <a:solidFill>
                  <a:schemeClr val="tx2"/>
                </a:solidFill>
                <a:latin typeface="Calibri" pitchFamily="34" charset="0"/>
                <a:cs typeface="Arial" charset="0"/>
              </a:rPr>
              <a:t> (GTS)</a:t>
            </a:r>
          </a:p>
          <a:p>
            <a:pPr marL="0" indent="0">
              <a:spcAft>
                <a:spcPts val="0"/>
              </a:spcAft>
              <a:buNone/>
              <a:defRPr/>
            </a:pPr>
            <a:endParaRPr lang="en-US" altLang="en-US" sz="1800" dirty="0">
              <a:solidFill>
                <a:schemeClr val="tx2"/>
              </a:solidFill>
              <a:latin typeface="Calibri" pitchFamily="34" charset="0"/>
              <a:cs typeface="Arial" charset="0"/>
            </a:endParaRPr>
          </a:p>
          <a:p>
            <a:pPr marL="0" indent="0">
              <a:spcAft>
                <a:spcPts val="0"/>
              </a:spcAft>
              <a:buNone/>
              <a:defRPr/>
            </a:pPr>
            <a:r>
              <a:rPr lang="en-US" altLang="en-US" sz="2400" dirty="0" err="1">
                <a:solidFill>
                  <a:schemeClr val="tx2"/>
                </a:solidFill>
                <a:latin typeface="Calibri" pitchFamily="34" charset="0"/>
                <a:cs typeface="Arial" charset="0"/>
              </a:rPr>
              <a:t>Définition</a:t>
            </a:r>
            <a:r>
              <a:rPr lang="en-US" altLang="en-US" sz="2400" dirty="0">
                <a:solidFill>
                  <a:schemeClr val="tx2"/>
                </a:solidFill>
                <a:latin typeface="Calibri" pitchFamily="34" charset="0"/>
                <a:cs typeface="Arial" charset="0"/>
              </a:rPr>
              <a:t>: Population </a:t>
            </a:r>
            <a:r>
              <a:rPr lang="en-US" altLang="en-US" sz="2400" dirty="0" err="1">
                <a:solidFill>
                  <a:schemeClr val="tx2"/>
                </a:solidFill>
                <a:latin typeface="Calibri" pitchFamily="34" charset="0"/>
                <a:cs typeface="Arial" charset="0"/>
              </a:rPr>
              <a:t>utilisant</a:t>
            </a:r>
            <a:r>
              <a:rPr lang="en-US" altLang="en-US" sz="2400" dirty="0">
                <a:solidFill>
                  <a:schemeClr val="tx2"/>
                </a:solidFill>
                <a:latin typeface="Calibri" pitchFamily="34" charset="0"/>
                <a:cs typeface="Arial" charset="0"/>
              </a:rPr>
              <a:t> </a:t>
            </a:r>
            <a:r>
              <a:rPr lang="en-US" altLang="en-US" sz="2400" dirty="0" err="1">
                <a:solidFill>
                  <a:schemeClr val="tx2"/>
                </a:solidFill>
                <a:latin typeface="Calibri" pitchFamily="34" charset="0"/>
                <a:cs typeface="Arial" charset="0"/>
              </a:rPr>
              <a:t>une</a:t>
            </a:r>
            <a:r>
              <a:rPr lang="en-US" altLang="en-US" sz="2400" dirty="0">
                <a:solidFill>
                  <a:schemeClr val="tx2"/>
                </a:solidFill>
                <a:latin typeface="Calibri" pitchFamily="34" charset="0"/>
                <a:cs typeface="Arial" charset="0"/>
              </a:rPr>
              <a:t> source </a:t>
            </a:r>
            <a:r>
              <a:rPr lang="en-US" altLang="en-US" sz="2400" dirty="0" err="1">
                <a:solidFill>
                  <a:schemeClr val="tx2"/>
                </a:solidFill>
                <a:latin typeface="Calibri" pitchFamily="34" charset="0"/>
                <a:cs typeface="Arial" charset="0"/>
              </a:rPr>
              <a:t>d’eau</a:t>
            </a:r>
            <a:r>
              <a:rPr lang="en-US" altLang="en-US" sz="2400" dirty="0">
                <a:solidFill>
                  <a:schemeClr val="tx2"/>
                </a:solidFill>
                <a:latin typeface="Calibri" pitchFamily="34" charset="0"/>
                <a:cs typeface="Arial" charset="0"/>
              </a:rPr>
              <a:t> potable </a:t>
            </a:r>
            <a:r>
              <a:rPr lang="en-US" altLang="en-US" sz="2400" dirty="0" err="1">
                <a:solidFill>
                  <a:schemeClr val="tx2"/>
                </a:solidFill>
                <a:latin typeface="Calibri" pitchFamily="34" charset="0"/>
                <a:cs typeface="Arial" charset="0"/>
              </a:rPr>
              <a:t>améliorée</a:t>
            </a:r>
            <a:r>
              <a:rPr lang="en-US" altLang="en-US" sz="2400" dirty="0">
                <a:solidFill>
                  <a:schemeClr val="tx2"/>
                </a:solidFill>
                <a:latin typeface="Calibri" pitchFamily="34" charset="0"/>
                <a:cs typeface="Arial" charset="0"/>
              </a:rPr>
              <a:t>:</a:t>
            </a:r>
          </a:p>
          <a:p>
            <a:pPr>
              <a:defRPr/>
            </a:pPr>
            <a:r>
              <a:rPr lang="en-US" altLang="en-US" sz="2400" dirty="0" err="1">
                <a:solidFill>
                  <a:schemeClr val="tx2"/>
                </a:solidFill>
                <a:latin typeface="Calibri" pitchFamily="34" charset="0"/>
                <a:cs typeface="Arial" charset="0"/>
              </a:rPr>
              <a:t>S</a:t>
            </a:r>
            <a:r>
              <a:rPr lang="en-US" altLang="en-US" sz="2000" dirty="0" err="1">
                <a:solidFill>
                  <a:schemeClr val="tx2"/>
                </a:solidFill>
                <a:latin typeface="Calibri" pitchFamily="34" charset="0"/>
                <a:cs typeface="Arial" charset="0"/>
              </a:rPr>
              <a:t>ituée</a:t>
            </a:r>
            <a:r>
              <a:rPr lang="en-US" altLang="en-US" sz="2000" dirty="0">
                <a:solidFill>
                  <a:schemeClr val="tx2"/>
                </a:solidFill>
                <a:latin typeface="Calibri" pitchFamily="34" charset="0"/>
                <a:cs typeface="Arial" charset="0"/>
              </a:rPr>
              <a:t> sur place 				</a:t>
            </a:r>
            <a:endParaRPr lang="en-US" altLang="en-US" sz="2000" b="1" dirty="0">
              <a:solidFill>
                <a:schemeClr val="tx2"/>
              </a:solidFill>
              <a:latin typeface="Calibri" pitchFamily="34" charset="0"/>
              <a:cs typeface="Arial" charset="0"/>
            </a:endParaRPr>
          </a:p>
          <a:p>
            <a:pPr>
              <a:defRPr/>
            </a:pPr>
            <a:r>
              <a:rPr lang="en-US" altLang="en-US" sz="2000" dirty="0" err="1">
                <a:solidFill>
                  <a:schemeClr val="tx2"/>
                </a:solidFill>
                <a:latin typeface="Calibri" pitchFamily="34" charset="0"/>
                <a:cs typeface="Arial" charset="0"/>
              </a:rPr>
              <a:t>Disponible</a:t>
            </a:r>
            <a:r>
              <a:rPr lang="en-US" altLang="en-US" sz="2000" dirty="0">
                <a:solidFill>
                  <a:schemeClr val="tx2"/>
                </a:solidFill>
                <a:latin typeface="Calibri" pitchFamily="34" charset="0"/>
                <a:cs typeface="Arial" charset="0"/>
              </a:rPr>
              <a:t> au </a:t>
            </a:r>
            <a:r>
              <a:rPr lang="en-US" altLang="en-US" sz="2000" dirty="0" err="1">
                <a:solidFill>
                  <a:schemeClr val="tx2"/>
                </a:solidFill>
                <a:latin typeface="Calibri" pitchFamily="34" charset="0"/>
                <a:cs typeface="Arial" charset="0"/>
              </a:rPr>
              <a:t>besoin</a:t>
            </a:r>
            <a:r>
              <a:rPr lang="en-US" altLang="en-US" sz="2000" dirty="0">
                <a:solidFill>
                  <a:schemeClr val="tx2"/>
                </a:solidFill>
                <a:latin typeface="Calibri" pitchFamily="34" charset="0"/>
                <a:cs typeface="Arial" charset="0"/>
              </a:rPr>
              <a:t>, et 				</a:t>
            </a:r>
            <a:endParaRPr lang="en-US" altLang="en-US" sz="800" b="1" dirty="0">
              <a:solidFill>
                <a:schemeClr val="tx2"/>
              </a:solidFill>
              <a:latin typeface="Calibri" pitchFamily="34" charset="0"/>
              <a:cs typeface="Arial" charset="0"/>
            </a:endParaRPr>
          </a:p>
          <a:p>
            <a:pPr>
              <a:defRPr/>
            </a:pPr>
            <a:r>
              <a:rPr lang="en-US" altLang="en-US" sz="2000" dirty="0">
                <a:solidFill>
                  <a:schemeClr val="tx2"/>
                </a:solidFill>
                <a:latin typeface="Calibri" pitchFamily="34" charset="0"/>
                <a:cs typeface="Arial" charset="0"/>
              </a:rPr>
              <a:t>Libre de contamination </a:t>
            </a:r>
            <a:r>
              <a:rPr lang="en-US" altLang="en-US" sz="2000" dirty="0" err="1">
                <a:solidFill>
                  <a:schemeClr val="tx2"/>
                </a:solidFill>
                <a:latin typeface="Calibri" pitchFamily="34" charset="0"/>
                <a:cs typeface="Arial" charset="0"/>
              </a:rPr>
              <a:t>fécale</a:t>
            </a:r>
            <a:r>
              <a:rPr lang="en-US" altLang="en-US" sz="2000" dirty="0">
                <a:solidFill>
                  <a:schemeClr val="tx2"/>
                </a:solidFill>
                <a:latin typeface="Calibri" pitchFamily="34" charset="0"/>
                <a:cs typeface="Arial" charset="0"/>
              </a:rPr>
              <a:t> et de </a:t>
            </a:r>
            <a:r>
              <a:rPr lang="en-US" altLang="en-US" sz="2000" dirty="0" err="1">
                <a:solidFill>
                  <a:schemeClr val="tx2"/>
                </a:solidFill>
                <a:latin typeface="Calibri" pitchFamily="34" charset="0"/>
                <a:cs typeface="Arial" charset="0"/>
              </a:rPr>
              <a:t>produits</a:t>
            </a:r>
            <a:r>
              <a:rPr lang="en-US" altLang="en-US" sz="2000" dirty="0">
                <a:solidFill>
                  <a:schemeClr val="tx2"/>
                </a:solidFill>
                <a:latin typeface="Calibri" pitchFamily="34" charset="0"/>
                <a:cs typeface="Arial" charset="0"/>
              </a:rPr>
              <a:t> </a:t>
            </a:r>
            <a:r>
              <a:rPr lang="en-US" altLang="en-US" sz="2000" dirty="0" err="1">
                <a:solidFill>
                  <a:schemeClr val="tx2"/>
                </a:solidFill>
                <a:latin typeface="Calibri" pitchFamily="34" charset="0"/>
                <a:cs typeface="Arial" charset="0"/>
              </a:rPr>
              <a:t>chimiques</a:t>
            </a:r>
            <a:r>
              <a:rPr lang="en-US" altLang="en-US" sz="2000" dirty="0">
                <a:solidFill>
                  <a:schemeClr val="tx2"/>
                </a:solidFill>
                <a:latin typeface="Calibri" pitchFamily="34" charset="0"/>
                <a:cs typeface="Arial" charset="0"/>
              </a:rPr>
              <a:t> </a:t>
            </a:r>
          </a:p>
          <a:p>
            <a:pPr marL="0" indent="0">
              <a:buNone/>
              <a:defRPr/>
            </a:pPr>
            <a:r>
              <a:rPr lang="en-US" altLang="en-US" sz="2000" dirty="0">
                <a:solidFill>
                  <a:schemeClr val="tx2"/>
                </a:solidFill>
                <a:latin typeface="Calibri" pitchFamily="34" charset="0"/>
                <a:cs typeface="Arial" charset="0"/>
              </a:rPr>
              <a:t>      </a:t>
            </a:r>
            <a:r>
              <a:rPr lang="en-US" altLang="en-US" sz="2000" dirty="0" err="1">
                <a:solidFill>
                  <a:schemeClr val="tx2"/>
                </a:solidFill>
                <a:latin typeface="Calibri" pitchFamily="34" charset="0"/>
                <a:cs typeface="Arial" charset="0"/>
              </a:rPr>
              <a:t>prioritaires</a:t>
            </a:r>
            <a:r>
              <a:rPr lang="en-US" altLang="en-US" sz="2000" dirty="0">
                <a:solidFill>
                  <a:schemeClr val="tx2"/>
                </a:solidFill>
                <a:latin typeface="Calibri" pitchFamily="34" charset="0"/>
                <a:cs typeface="Arial" charset="0"/>
              </a:rPr>
              <a:t> (Arsenic, Fluor) </a:t>
            </a:r>
            <a:r>
              <a:rPr lang="en-US" altLang="en-US" sz="2400" dirty="0">
                <a:solidFill>
                  <a:schemeClr val="tx2"/>
                </a:solidFill>
                <a:latin typeface="Calibri" pitchFamily="34" charset="0"/>
                <a:cs typeface="Arial" charset="0"/>
              </a:rPr>
              <a:t>			</a:t>
            </a:r>
            <a:endParaRPr lang="en-US" altLang="en-US" sz="2400" b="1" dirty="0">
              <a:solidFill>
                <a:schemeClr val="tx2"/>
              </a:solidFill>
              <a:latin typeface="Calibri" pitchFamily="34" charset="0"/>
              <a:cs typeface="Arial" charset="0"/>
            </a:endParaRPr>
          </a:p>
        </p:txBody>
      </p:sp>
      <p:cxnSp>
        <p:nvCxnSpPr>
          <p:cNvPr id="8" name="Straight Connector 7"/>
          <p:cNvCxnSpPr/>
          <p:nvPr/>
        </p:nvCxnSpPr>
        <p:spPr>
          <a:xfrm>
            <a:off x="468706" y="1097006"/>
            <a:ext cx="8271866" cy="1588"/>
          </a:xfrm>
          <a:prstGeom prst="line">
            <a:avLst/>
          </a:prstGeom>
          <a:ln w="12700" cap="flat" cmpd="sng" algn="ctr">
            <a:solidFill>
              <a:srgbClr val="60B8D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4" name="ZoneTexte 3">
            <a:extLst>
              <a:ext uri="{FF2B5EF4-FFF2-40B4-BE49-F238E27FC236}">
                <a16:creationId xmlns:a16="http://schemas.microsoft.com/office/drawing/2014/main" id="{8AAB12A4-7740-4323-8F1F-57857D3B5126}"/>
              </a:ext>
            </a:extLst>
          </p:cNvPr>
          <p:cNvSpPr txBox="1"/>
          <p:nvPr/>
        </p:nvSpPr>
        <p:spPr>
          <a:xfrm>
            <a:off x="7142018" y="-720436"/>
            <a:ext cx="595746" cy="369332"/>
          </a:xfrm>
          <a:prstGeom prst="rect">
            <a:avLst/>
          </a:prstGeom>
          <a:noFill/>
        </p:spPr>
        <p:txBody>
          <a:bodyPr wrap="square" rtlCol="0">
            <a:spAutoFit/>
          </a:bodyPr>
          <a:lstStyle/>
          <a:p>
            <a:r>
              <a:rPr lang="fr-FR" dirty="0"/>
              <a:t>A</a:t>
            </a:r>
          </a:p>
        </p:txBody>
      </p:sp>
      <p:sp>
        <p:nvSpPr>
          <p:cNvPr id="6" name="ZoneTexte 5">
            <a:extLst>
              <a:ext uri="{FF2B5EF4-FFF2-40B4-BE49-F238E27FC236}">
                <a16:creationId xmlns:a16="http://schemas.microsoft.com/office/drawing/2014/main" id="{A7819510-0555-4CBB-931A-430974818587}"/>
              </a:ext>
            </a:extLst>
          </p:cNvPr>
          <p:cNvSpPr txBox="1"/>
          <p:nvPr/>
        </p:nvSpPr>
        <p:spPr>
          <a:xfrm>
            <a:off x="6948054" y="4017818"/>
            <a:ext cx="2168237" cy="1477328"/>
          </a:xfrm>
          <a:prstGeom prst="rect">
            <a:avLst/>
          </a:prstGeom>
          <a:noFill/>
        </p:spPr>
        <p:txBody>
          <a:bodyPr wrap="square" rtlCol="0">
            <a:spAutoFit/>
          </a:bodyPr>
          <a:lstStyle/>
          <a:p>
            <a:pPr>
              <a:defRPr/>
            </a:pPr>
            <a:r>
              <a:rPr lang="en-US" altLang="en-US" sz="2400" b="1" dirty="0" err="1">
                <a:solidFill>
                  <a:schemeClr val="tx2"/>
                </a:solidFill>
                <a:latin typeface="Calibri" pitchFamily="34" charset="0"/>
                <a:cs typeface="Arial" charset="0"/>
              </a:rPr>
              <a:t>Accessibilité</a:t>
            </a:r>
            <a:endParaRPr lang="en-US" altLang="en-US" sz="2400" b="1" dirty="0">
              <a:solidFill>
                <a:schemeClr val="tx2"/>
              </a:solidFill>
              <a:latin typeface="Calibri" pitchFamily="34" charset="0"/>
              <a:cs typeface="Arial" charset="0"/>
            </a:endParaRPr>
          </a:p>
          <a:p>
            <a:pPr>
              <a:defRPr/>
            </a:pPr>
            <a:r>
              <a:rPr lang="en-US" altLang="en-US" sz="2400" b="1" dirty="0" err="1">
                <a:solidFill>
                  <a:schemeClr val="tx2"/>
                </a:solidFill>
                <a:latin typeface="Calibri" pitchFamily="34" charset="0"/>
                <a:cs typeface="Arial" charset="0"/>
              </a:rPr>
              <a:t>Disponibilité</a:t>
            </a:r>
            <a:endParaRPr lang="en-US" altLang="en-US" sz="2400" b="1" dirty="0">
              <a:solidFill>
                <a:schemeClr val="tx2"/>
              </a:solidFill>
              <a:latin typeface="Calibri" pitchFamily="34" charset="0"/>
              <a:cs typeface="Arial" charset="0"/>
            </a:endParaRPr>
          </a:p>
          <a:p>
            <a:pPr>
              <a:defRPr/>
            </a:pPr>
            <a:r>
              <a:rPr lang="en-US" altLang="en-US" sz="2400" b="1" dirty="0" err="1">
                <a:solidFill>
                  <a:schemeClr val="tx2"/>
                </a:solidFill>
                <a:latin typeface="Calibri" pitchFamily="34" charset="0"/>
                <a:cs typeface="Arial" charset="0"/>
              </a:rPr>
              <a:t>Qualité</a:t>
            </a:r>
            <a:endParaRPr lang="en-US" altLang="en-US" sz="2400" b="1" dirty="0">
              <a:solidFill>
                <a:schemeClr val="tx2"/>
              </a:solidFill>
              <a:latin typeface="Calibri" pitchFamily="34" charset="0"/>
              <a:cs typeface="Arial" charset="0"/>
            </a:endParaRPr>
          </a:p>
          <a:p>
            <a:endParaRPr lang="fr-FR" dirty="0"/>
          </a:p>
        </p:txBody>
      </p:sp>
    </p:spTree>
    <p:extLst>
      <p:ext uri="{BB962C8B-B14F-4D97-AF65-F5344CB8AC3E}">
        <p14:creationId xmlns:p14="http://schemas.microsoft.com/office/powerpoint/2010/main" val="3499804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anim calcmode="lin" valueType="num">
                                      <p:cBhvr additive="base">
                                        <p:cTn id="1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 calcmode="lin" valueType="num">
                                      <p:cBhvr additive="base">
                                        <p:cTn id="1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 calcmode="lin" valueType="num">
                                      <p:cBhvr additive="base">
                                        <p:cTn id="1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7" end="7"/>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anim calcmode="lin" valueType="num">
                                      <p:cBhvr additive="base">
                                        <p:cTn id="2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11C1E2F4AD8D841955B6BA115BE5139" ma:contentTypeVersion="3" ma:contentTypeDescription="Create a new document." ma:contentTypeScope="" ma:versionID="f96ad4b796357da0ce9ddc3650fe70c5">
  <xsd:schema xmlns:xsd="http://www.w3.org/2001/XMLSchema" xmlns:xs="http://www.w3.org/2001/XMLSchema" xmlns:p="http://schemas.microsoft.com/office/2006/metadata/properties" xmlns:ns2="60b4bf67-67a2-4fd3-9e4c-e4e6c07aa615" targetNamespace="http://schemas.microsoft.com/office/2006/metadata/properties" ma:root="true" ma:fieldsID="989e1f8236dce710c52e96dfef42587d" ns2:_="">
    <xsd:import namespace="60b4bf67-67a2-4fd3-9e4c-e4e6c07aa615"/>
    <xsd:element name="properties">
      <xsd:complexType>
        <xsd:sequence>
          <xsd:element name="documentManagement">
            <xsd:complexType>
              <xsd:all>
                <xsd:element ref="ns2:Language" minOccurs="0"/>
                <xsd:element ref="ns2:Status_x0020_of_x0020_Document_x0020_Validation" minOccurs="0"/>
                <xsd:element ref="ns2:Document_x0020_Typ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b4bf67-67a2-4fd3-9e4c-e4e6c07aa615" elementFormDefault="qualified">
    <xsd:import namespace="http://schemas.microsoft.com/office/2006/documentManagement/types"/>
    <xsd:import namespace="http://schemas.microsoft.com/office/infopath/2007/PartnerControls"/>
    <xsd:element name="Language" ma:index="8" nillable="true" ma:displayName="Language" ma:description="Language of document" ma:internalName="Language">
      <xsd:simpleType>
        <xsd:restriction base="dms:Text">
          <xsd:maxLength value="255"/>
        </xsd:restriction>
      </xsd:simpleType>
    </xsd:element>
    <xsd:element name="Status_x0020_of_x0020_Document_x0020_Validation" ma:index="9" nillable="true" ma:displayName="Status of Document Validation" ma:description="Describe the status in regards to the validation process." ma:internalName="Status_x0020_of_x0020_Document_x0020_Validation">
      <xsd:simpleType>
        <xsd:restriction base="dms:Note">
          <xsd:maxLength value="255"/>
        </xsd:restriction>
      </xsd:simpleType>
    </xsd:element>
    <xsd:element name="Document_x0020_Type" ma:index="10" nillable="true" ma:displayName="Document Type" ma:internalName="Document_x0020_Type">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anguage xmlns="60b4bf67-67a2-4fd3-9e4c-e4e6c07aa615">French</Language>
    <Status_x0020_of_x0020_Document_x0020_Validation xmlns="60b4bf67-67a2-4fd3-9e4c-e4e6c07aa615">Ready to post online</Status_x0020_of_x0020_Document_x0020_Validation>
    <Document_x0020_Type xmlns="60b4bf67-67a2-4fd3-9e4c-e4e6c07aa615">Informational module</Document_x0020_Type>
  </documentManagement>
</p:properties>
</file>

<file path=customXml/itemProps1.xml><?xml version="1.0" encoding="utf-8"?>
<ds:datastoreItem xmlns:ds="http://schemas.openxmlformats.org/officeDocument/2006/customXml" ds:itemID="{99CCB436-AD10-44C6-B936-A3AC37B8329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0b4bf67-67a2-4fd3-9e4c-e4e6c07aa61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9C409B1-D9FB-4106-A920-CF1A14604E1B}">
  <ds:schemaRefs>
    <ds:schemaRef ds:uri="http://schemas.microsoft.com/sharepoint/v3/contenttype/forms"/>
  </ds:schemaRefs>
</ds:datastoreItem>
</file>

<file path=customXml/itemProps3.xml><?xml version="1.0" encoding="utf-8"?>
<ds:datastoreItem xmlns:ds="http://schemas.openxmlformats.org/officeDocument/2006/customXml" ds:itemID="{F91EBBD5-BB95-4E2F-BBEC-26F4889D36EC}">
  <ds:schemaRefs>
    <ds:schemaRef ds:uri="http://purl.org/dc/dcmitype/"/>
    <ds:schemaRef ds:uri="http://schemas.microsoft.com/office/2006/metadata/properties"/>
    <ds:schemaRef ds:uri="http://schemas.microsoft.com/office/2006/documentManagement/types"/>
    <ds:schemaRef ds:uri="http://purl.org/dc/elements/1.1/"/>
    <ds:schemaRef ds:uri="http://www.w3.org/XML/1998/namespace"/>
    <ds:schemaRef ds:uri="http://purl.org/dc/terms/"/>
    <ds:schemaRef ds:uri="http://schemas.microsoft.com/office/infopath/2007/PartnerControls"/>
    <ds:schemaRef ds:uri="http://schemas.openxmlformats.org/package/2006/metadata/core-properties"/>
    <ds:schemaRef ds:uri="907ffec7-7b0e-4a98-b1bc-f86b9dc9c70e"/>
    <ds:schemaRef ds:uri="60b4bf67-67a2-4fd3-9e4c-e4e6c07aa615"/>
  </ds:schemaRefs>
</ds:datastoreItem>
</file>

<file path=docProps/app.xml><?xml version="1.0" encoding="utf-8"?>
<Properties xmlns="http://schemas.openxmlformats.org/officeDocument/2006/extended-properties" xmlns:vt="http://schemas.openxmlformats.org/officeDocument/2006/docPropsVTypes">
  <Template/>
  <TotalTime>707</TotalTime>
  <Words>1906</Words>
  <Application>Microsoft Macintosh PowerPoint</Application>
  <PresentationFormat>On-screen Show (4:3)</PresentationFormat>
  <Paragraphs>259</Paragraphs>
  <Slides>23</Slides>
  <Notes>18</Notes>
  <HiddenSlides>1</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23</vt:i4>
      </vt:variant>
    </vt:vector>
  </HeadingPairs>
  <TitlesOfParts>
    <vt:vector size="28" baseType="lpstr">
      <vt:lpstr>Arial</vt:lpstr>
      <vt:lpstr>Arial Narrow</vt:lpstr>
      <vt:lpstr>Calibri</vt:lpstr>
      <vt:lpstr>1_Office Theme</vt:lpstr>
      <vt:lpstr>2_Office Theme</vt:lpstr>
      <vt:lpstr>Comment GLAAS et TrackFin s’inscrivent dans les ODD et les autres initiatives de suivi</vt:lpstr>
      <vt:lpstr>Programme de développement durable à l'horizon 2030: 17 objectifs, 169 cibles, 232 indicateurs mondiaux</vt:lpstr>
      <vt:lpstr>Huit cibles pour l’eau et l’assainissement</vt:lpstr>
      <vt:lpstr>Sept autres cibles avec des liens directs à WASH</vt:lpstr>
      <vt:lpstr>ODD 6 et initiatives de suivi mondiales</vt:lpstr>
      <vt:lpstr> ODD 6 et initiatives de suivi mondiales</vt:lpstr>
      <vt:lpstr>11 indicateurs pour le suivi de l’ODD 6</vt:lpstr>
      <vt:lpstr>PowerPoint Presentation</vt:lpstr>
      <vt:lpstr>Cible 6.1: Accès à l’eau potable</vt:lpstr>
      <vt:lpstr>Nouvelle échelle du JMP pour l’eau potable</vt:lpstr>
      <vt:lpstr>Cible 6.2: Assainissement et hygiène</vt:lpstr>
      <vt:lpstr>Nouvelle échelle du JMP pour l’assainissement</vt:lpstr>
      <vt:lpstr>Cible 6.2b: lavage des mains</vt:lpstr>
      <vt:lpstr>PowerPoint Presentation</vt:lpstr>
      <vt:lpstr>PowerPoint Presentation</vt:lpstr>
      <vt:lpstr>Ambition des objectifs mondiaux</vt:lpstr>
      <vt:lpstr>Lien des objectifs mondiaux avec l’axe thématique sur les cibles nationales du GLAAS 2018/19</vt:lpstr>
      <vt:lpstr>GLAAS et le suivi des ODD</vt:lpstr>
      <vt:lpstr>Collaboration avec AMCOW</vt:lpstr>
      <vt:lpstr>Collaboration avec d’autres initiatives régionales</vt:lpstr>
      <vt:lpstr>Collaboration avec SWA</vt:lpstr>
      <vt:lpstr>Collaboration avec “WASH BATs” </vt:lpstr>
      <vt:lpstr>Merci!</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3: GLAAS, les ODD et autres initiatives de suivi</dc:title>
  <dc:creator>jacky tiffay</dc:creator>
  <cp:lastModifiedBy>Betsy Engebretson</cp:lastModifiedBy>
  <cp:revision>83</cp:revision>
  <dcterms:created xsi:type="dcterms:W3CDTF">2016-10-24T13:54:26Z</dcterms:created>
  <dcterms:modified xsi:type="dcterms:W3CDTF">2018-09-18T15:08:11Z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0x010100511C1E2F4AD8D841955B6BA115BE5139</vt:lpwstr>
  </property>
  <property fmtid="{D5CDD505-2E9C-101B-9397-08002B2CF9AE}" pid="3" name="NXPowerLiteLastOptimized">
    <vt:lpwstr>429717</vt:lpwstr>
  </property>
  <property fmtid="{D5CDD505-2E9C-101B-9397-08002B2CF9AE}" pid="4" name="NXPowerLiteSettings">
    <vt:lpwstr>C7000400038000</vt:lpwstr>
  </property>
  <property fmtid="{D5CDD505-2E9C-101B-9397-08002B2CF9AE}" pid="5" name="NXPowerLiteVersion">
    <vt:lpwstr>S8.2.1</vt:lpwstr>
  </property>
</Properties>
</file>