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86"/>
  </p:notesMasterIdLst>
  <p:handoutMasterIdLst>
    <p:handoutMasterId r:id="rId87"/>
  </p:handoutMasterIdLst>
  <p:sldIdLst>
    <p:sldId id="266" r:id="rId5"/>
    <p:sldId id="267" r:id="rId6"/>
    <p:sldId id="265" r:id="rId7"/>
    <p:sldId id="276" r:id="rId8"/>
    <p:sldId id="271" r:id="rId9"/>
    <p:sldId id="358" r:id="rId10"/>
    <p:sldId id="400" r:id="rId11"/>
    <p:sldId id="333" r:id="rId12"/>
    <p:sldId id="357" r:id="rId13"/>
    <p:sldId id="401" r:id="rId14"/>
    <p:sldId id="334" r:id="rId15"/>
    <p:sldId id="402" r:id="rId16"/>
    <p:sldId id="359" r:id="rId17"/>
    <p:sldId id="403" r:id="rId18"/>
    <p:sldId id="360" r:id="rId19"/>
    <p:sldId id="404" r:id="rId20"/>
    <p:sldId id="405" r:id="rId21"/>
    <p:sldId id="335" r:id="rId22"/>
    <p:sldId id="346" r:id="rId23"/>
    <p:sldId id="406" r:id="rId24"/>
    <p:sldId id="361" r:id="rId25"/>
    <p:sldId id="336" r:id="rId26"/>
    <p:sldId id="347" r:id="rId27"/>
    <p:sldId id="409" r:id="rId28"/>
    <p:sldId id="408" r:id="rId29"/>
    <p:sldId id="407" r:id="rId30"/>
    <p:sldId id="366" r:id="rId31"/>
    <p:sldId id="411" r:id="rId32"/>
    <p:sldId id="410" r:id="rId33"/>
    <p:sldId id="412" r:id="rId34"/>
    <p:sldId id="367" r:id="rId35"/>
    <p:sldId id="337" r:id="rId36"/>
    <p:sldId id="348" r:id="rId37"/>
    <p:sldId id="413" r:id="rId38"/>
    <p:sldId id="338" r:id="rId39"/>
    <p:sldId id="349" r:id="rId40"/>
    <p:sldId id="414" r:id="rId41"/>
    <p:sldId id="415" r:id="rId42"/>
    <p:sldId id="416" r:id="rId43"/>
    <p:sldId id="369" r:id="rId44"/>
    <p:sldId id="417" r:id="rId45"/>
    <p:sldId id="418" r:id="rId46"/>
    <p:sldId id="374"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0E2F0E3-F849-4E47-877B-64B5AF95E161}">
          <p14:sldIdLst>
            <p14:sldId id="266"/>
            <p14:sldId id="267"/>
            <p14:sldId id="265"/>
            <p14:sldId id="276"/>
          </p14:sldIdLst>
        </p14:section>
        <p14:section name="A1" id="{A27B657B-1D9E-4F31-A402-F72208257BC6}">
          <p14:sldIdLst>
            <p14:sldId id="271"/>
            <p14:sldId id="358"/>
            <p14:sldId id="400"/>
          </p14:sldIdLst>
        </p14:section>
        <p14:section name="A2" id="{535A37DE-8562-4E15-8F4F-D8FAF9685BFB}">
          <p14:sldIdLst>
            <p14:sldId id="333"/>
            <p14:sldId id="357"/>
            <p14:sldId id="401"/>
          </p14:sldIdLst>
        </p14:section>
        <p14:section name="A3" id="{E82740D2-5019-424D-A75E-045221BC7EC5}">
          <p14:sldIdLst>
            <p14:sldId id="334"/>
            <p14:sldId id="402"/>
            <p14:sldId id="359"/>
            <p14:sldId id="403"/>
            <p14:sldId id="360"/>
            <p14:sldId id="404"/>
          </p14:sldIdLst>
        </p14:section>
        <p14:section name="A4" id="{4B83FF85-0873-4928-A94A-5E6DFC51C62C}">
          <p14:sldIdLst>
            <p14:sldId id="405"/>
            <p14:sldId id="335"/>
            <p14:sldId id="346"/>
            <p14:sldId id="406"/>
            <p14:sldId id="361"/>
          </p14:sldIdLst>
        </p14:section>
        <p14:section name="A5" id="{87348559-0A2B-4EE9-9B83-57E9C603CEE3}">
          <p14:sldIdLst>
            <p14:sldId id="336"/>
            <p14:sldId id="347"/>
            <p14:sldId id="409"/>
            <p14:sldId id="408"/>
            <p14:sldId id="407"/>
            <p14:sldId id="366"/>
            <p14:sldId id="411"/>
            <p14:sldId id="410"/>
            <p14:sldId id="412"/>
            <p14:sldId id="367"/>
            <p14:sldId id="337"/>
            <p14:sldId id="348"/>
            <p14:sldId id="413"/>
            <p14:sldId id="338"/>
            <p14:sldId id="349"/>
            <p14:sldId id="414"/>
            <p14:sldId id="415"/>
            <p14:sldId id="416"/>
            <p14:sldId id="369"/>
            <p14:sldId id="417"/>
            <p14:sldId id="418"/>
            <p14:sldId id="374"/>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Lst>
        </p14:section>
        <p14:section name="A6" id="{71BFCA11-8856-462A-A6A7-7EE3A41FFFC1}">
          <p14:sldIdLst/>
        </p14:section>
        <p14:section name="A7" id="{37B59049-898A-448E-B834-F0D9B69B960C}">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CECFF"/>
    <a:srgbClr val="87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2" autoAdjust="0"/>
    <p:restoredTop sz="88296" autoAdjust="0"/>
  </p:normalViewPr>
  <p:slideViewPr>
    <p:cSldViewPr snapToGrid="0" snapToObjects="1">
      <p:cViewPr varScale="1">
        <p:scale>
          <a:sx n="86" d="100"/>
          <a:sy n="86" d="100"/>
        </p:scale>
        <p:origin x="90" y="126"/>
      </p:cViewPr>
      <p:guideLst>
        <p:guide orient="horz" pos="2160"/>
        <p:guide pos="2880"/>
      </p:guideLst>
    </p:cSldViewPr>
  </p:slideViewPr>
  <p:outlineViewPr>
    <p:cViewPr>
      <p:scale>
        <a:sx n="33" d="100"/>
        <a:sy n="33" d="100"/>
      </p:scale>
      <p:origin x="0" y="1344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7" d="100"/>
          <a:sy n="67" d="100"/>
        </p:scale>
        <p:origin x="-23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ACDCB5-2247-488B-A7C7-3C8D4D429BD5}" type="datetimeFigureOut">
              <a:rPr lang="en-GB" smtClean="0"/>
              <a:pPr/>
              <a:t>27/01/2021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B6C2D-1D3D-4AEA-B3F0-AE69F3ABFB11}" type="slidenum">
              <a:rPr lang="en-GB" smtClean="0"/>
              <a:pPr/>
              <a:t>‹N°›</a:t>
            </a:fld>
            <a:endParaRPr lang="en-GB"/>
          </a:p>
        </p:txBody>
      </p:sp>
    </p:spTree>
    <p:extLst>
      <p:ext uri="{BB962C8B-B14F-4D97-AF65-F5344CB8AC3E}">
        <p14:creationId xmlns:p14="http://schemas.microsoft.com/office/powerpoint/2010/main" val="2204631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3F4959-7CAB-4F6C-B5FB-62B7441AF824}" type="datetimeFigureOut">
              <a:rPr lang="en-GB" smtClean="0"/>
              <a:pPr/>
              <a:t>27/01/2021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E04D0-D349-49E0-A693-77C2D07C03FA}" type="slidenum">
              <a:rPr lang="en-GB" smtClean="0"/>
              <a:pPr/>
              <a:t>‹N°›</a:t>
            </a:fld>
            <a:endParaRPr lang="en-GB"/>
          </a:p>
        </p:txBody>
      </p:sp>
    </p:spTree>
    <p:extLst>
      <p:ext uri="{BB962C8B-B14F-4D97-AF65-F5344CB8AC3E}">
        <p14:creationId xmlns:p14="http://schemas.microsoft.com/office/powerpoint/2010/main" val="272557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who.int/water_sanitation_health/water-quality/safety-planni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who.int/water_sanitation_health/sanitation-waste/wastewater/sanitation-safety-planning/en/" TargetMode="External"/><Relationship Id="rId4" Type="http://schemas.openxmlformats.org/officeDocument/2006/relationships/hyperlink" Target="http://www.who.int/water_sanitation_health/sanitation-waste/wastewater/wastewater-guidelines/en/"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ho.int/water_sanitation_health/water-quality/safety-planni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who.int/water_sanitation_health/sanitation-waste/wastewater/sanitation-safety-planning/en/" TargetMode="External"/><Relationship Id="rId4" Type="http://schemas.openxmlformats.org/officeDocument/2006/relationships/hyperlink" Target="http://www.who.int/water_sanitation_health/sanitation-waste/wastewater/wastewater-guidelines/e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hchr.org/EN/Issues/ESCR/Pages/Water.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_Appendix_A:_Top"/><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1</a:t>
            </a:fld>
            <a:endParaRPr lang="en-GB"/>
          </a:p>
        </p:txBody>
      </p:sp>
    </p:spTree>
    <p:extLst>
      <p:ext uri="{BB962C8B-B14F-4D97-AF65-F5344CB8AC3E}">
        <p14:creationId xmlns:p14="http://schemas.microsoft.com/office/powerpoint/2010/main" val="244073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10</a:t>
            </a:fld>
            <a:endParaRPr lang="en-GB"/>
          </a:p>
        </p:txBody>
      </p:sp>
    </p:spTree>
    <p:extLst>
      <p:ext uri="{BB962C8B-B14F-4D97-AF65-F5344CB8AC3E}">
        <p14:creationId xmlns:p14="http://schemas.microsoft.com/office/powerpoint/2010/main" val="418785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11</a:t>
            </a:fld>
            <a:endParaRPr lang="en-GB"/>
          </a:p>
        </p:txBody>
      </p:sp>
    </p:spTree>
    <p:extLst>
      <p:ext uri="{BB962C8B-B14F-4D97-AF65-F5344CB8AC3E}">
        <p14:creationId xmlns:p14="http://schemas.microsoft.com/office/powerpoint/2010/main" val="354429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Regulations et standards</a:t>
            </a:r>
          </a:p>
        </p:txBody>
      </p:sp>
      <p:sp>
        <p:nvSpPr>
          <p:cNvPr id="4" name="Slide Number Placeholder 3"/>
          <p:cNvSpPr>
            <a:spLocks noGrp="1"/>
          </p:cNvSpPr>
          <p:nvPr>
            <p:ph type="sldNum" sz="quarter" idx="10"/>
          </p:nvPr>
        </p:nvSpPr>
        <p:spPr/>
        <p:txBody>
          <a:bodyPr/>
          <a:lstStyle/>
          <a:p>
            <a:fld id="{99BE04D0-D349-49E0-A693-77C2D07C03FA}" type="slidenum">
              <a:rPr lang="en-GB" smtClean="0"/>
              <a:pPr/>
              <a:t>12</a:t>
            </a:fld>
            <a:endParaRPr lang="en-GB"/>
          </a:p>
        </p:txBody>
      </p:sp>
    </p:spTree>
    <p:extLst>
      <p:ext uri="{BB962C8B-B14F-4D97-AF65-F5344CB8AC3E}">
        <p14:creationId xmlns:p14="http://schemas.microsoft.com/office/powerpoint/2010/main" val="335428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13</a:t>
            </a:fld>
            <a:endParaRPr lang="en-GB"/>
          </a:p>
        </p:txBody>
      </p:sp>
    </p:spTree>
    <p:extLst>
      <p:ext uri="{BB962C8B-B14F-4D97-AF65-F5344CB8AC3E}">
        <p14:creationId xmlns:p14="http://schemas.microsoft.com/office/powerpoint/2010/main" val="322518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A3.a-d</a:t>
            </a:r>
            <a:r>
              <a:rPr lang="en-GB" sz="1200" kern="1200" dirty="0">
                <a:solidFill>
                  <a:schemeClr val="tx1"/>
                </a:solidFill>
                <a:effectLst/>
                <a:latin typeface="+mn-lt"/>
                <a:ea typeface="+mn-ea"/>
                <a:cs typeface="+mn-cs"/>
              </a:rPr>
              <a:t> ask for information on standards and regulations related to the quality of drinking-water and service delivery. Question </a:t>
            </a:r>
            <a:r>
              <a:rPr lang="en-GB" sz="1200" b="1" kern="1200" dirty="0">
                <a:solidFill>
                  <a:schemeClr val="tx1"/>
                </a:solidFill>
                <a:effectLst/>
                <a:latin typeface="+mn-lt"/>
                <a:ea typeface="+mn-ea"/>
                <a:cs typeface="+mn-cs"/>
              </a:rPr>
              <a:t>A3.d</a:t>
            </a:r>
            <a:r>
              <a:rPr lang="en-GB" sz="1200" kern="1200" dirty="0">
                <a:solidFill>
                  <a:schemeClr val="tx1"/>
                </a:solidFill>
                <a:effectLst/>
                <a:latin typeface="+mn-lt"/>
                <a:ea typeface="+mn-ea"/>
                <a:cs typeface="+mn-cs"/>
              </a:rPr>
              <a:t> on drinking-water service delivery requirements may include regulations and/or standards on continuity of service, affordability of services, equity or accessibility of services. </a:t>
            </a:r>
            <a:endParaRPr lang="en-US"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14</a:t>
            </a:fld>
            <a:endParaRPr lang="en-GB"/>
          </a:p>
        </p:txBody>
      </p:sp>
    </p:spTree>
    <p:extLst>
      <p:ext uri="{BB962C8B-B14F-4D97-AF65-F5344CB8AC3E}">
        <p14:creationId xmlns:p14="http://schemas.microsoft.com/office/powerpoint/2010/main" val="3308433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A3.e-f </a:t>
            </a:r>
            <a:r>
              <a:rPr lang="en-GB" sz="1200" kern="1200" dirty="0">
                <a:solidFill>
                  <a:schemeClr val="tx1"/>
                </a:solidFill>
                <a:effectLst/>
                <a:latin typeface="+mn-lt"/>
                <a:ea typeface="+mn-ea"/>
                <a:cs typeface="+mn-cs"/>
              </a:rPr>
              <a:t>ask for information on standards and regulations for sanitation and wastewater treatment. Sanitation standards may include standards for on-site system performance. Wastewater standards may include standards on the treatment of wastewater and faecal sludge.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A3.g </a:t>
            </a:r>
            <a:r>
              <a:rPr lang="en-GB" sz="1200" kern="1200" dirty="0">
                <a:solidFill>
                  <a:schemeClr val="tx1"/>
                </a:solidFill>
                <a:effectLst/>
                <a:latin typeface="+mn-lt"/>
                <a:ea typeface="+mn-ea"/>
                <a:cs typeface="+mn-cs"/>
              </a:rPr>
              <a:t>asks about the promoted or required use of water safety planning (WSP) or sanitation safety planning (SSP) or equivalent approaches in urban and rural areas. These risk management approaches are defined as follows: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Water safety planning or equivalent</a:t>
            </a:r>
            <a:r>
              <a:rPr lang="en-GB" sz="1200" kern="1200" dirty="0">
                <a:solidFill>
                  <a:schemeClr val="tx1"/>
                </a:solidFill>
                <a:effectLst/>
                <a:latin typeface="+mn-lt"/>
                <a:ea typeface="+mn-ea"/>
                <a:cs typeface="+mn-cs"/>
              </a:rPr>
              <a:t> refers to proactive risk assessment/risk management along the complete water supply chain (catchment to consumer) to ensure the safety of the drinking-water supply. For more information, please refer to:</a:t>
            </a:r>
            <a:endParaRPr lang="en-U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http://www.who.int/water_sanitation_health/water-quality/safety-planning/en/</a:t>
            </a:r>
            <a:endParaRPr lang="en-U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Sanitation safety planning or equivalent</a:t>
            </a:r>
            <a:r>
              <a:rPr lang="en-GB" sz="1200" kern="1200" dirty="0">
                <a:solidFill>
                  <a:schemeClr val="tx1"/>
                </a:solidFill>
                <a:effectLst/>
                <a:latin typeface="+mn-lt"/>
                <a:ea typeface="+mn-ea"/>
                <a:cs typeface="+mn-cs"/>
              </a:rPr>
              <a:t> refers to a step-by-step risk-based approach to assist in the implementation of the </a:t>
            </a:r>
            <a:r>
              <a:rPr lang="en-GB" sz="1200" u="sng" kern="1200" dirty="0">
                <a:solidFill>
                  <a:schemeClr val="tx1"/>
                </a:solidFill>
                <a:effectLst/>
                <a:latin typeface="+mn-lt"/>
                <a:ea typeface="+mn-ea"/>
                <a:cs typeface="+mn-cs"/>
                <a:hlinkClick r:id="rId4"/>
              </a:rPr>
              <a:t>2006 WHO Guidelines for Safe Use of Wastewater, Excreta and Greywater</a:t>
            </a:r>
            <a:r>
              <a:rPr lang="en-GB" sz="1200" kern="1200" dirty="0">
                <a:solidFill>
                  <a:schemeClr val="tx1"/>
                </a:solidFill>
                <a:effectLst/>
                <a:latin typeface="+mn-lt"/>
                <a:ea typeface="+mn-ea"/>
                <a:cs typeface="+mn-cs"/>
              </a:rPr>
              <a:t>. The approach can also be applied to all sanitary systems to ensure the system is managed to meet health objectives. For more information, please refer to: </a:t>
            </a:r>
            <a:endParaRPr lang="en-U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5"/>
              </a:rPr>
              <a:t>http://www.who.int/water_sanitation_health/sanitation-waste/wastewater/sanitation-safety-planning/en/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15</a:t>
            </a:fld>
            <a:endParaRPr lang="en-GB"/>
          </a:p>
        </p:txBody>
      </p:sp>
    </p:spTree>
    <p:extLst>
      <p:ext uri="{BB962C8B-B14F-4D97-AF65-F5344CB8AC3E}">
        <p14:creationId xmlns:p14="http://schemas.microsoft.com/office/powerpoint/2010/main" val="228249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A3.g </a:t>
            </a:r>
            <a:r>
              <a:rPr lang="en-GB" sz="1200" kern="1200" dirty="0">
                <a:solidFill>
                  <a:schemeClr val="tx1"/>
                </a:solidFill>
                <a:effectLst/>
                <a:latin typeface="+mn-lt"/>
                <a:ea typeface="+mn-ea"/>
                <a:cs typeface="+mn-cs"/>
              </a:rPr>
              <a:t>asks about the promoted or required use of water safety planning (WSP) or sanitation safety planning (SSP) or equivalent approaches in urban and rural areas. These risk management approaches are defined as follows:  </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Water safety planning or equivalent</a:t>
            </a:r>
            <a:r>
              <a:rPr lang="en-GB" sz="1200" kern="1200" dirty="0">
                <a:solidFill>
                  <a:schemeClr val="tx1"/>
                </a:solidFill>
                <a:effectLst/>
                <a:latin typeface="+mn-lt"/>
                <a:ea typeface="+mn-ea"/>
                <a:cs typeface="+mn-cs"/>
              </a:rPr>
              <a:t> refers to proactive risk assessment/risk management along the complete water supply chain (catchment to consumer) to ensure the safety of the drinking-water supply. For more information, please refer to:</a:t>
            </a:r>
            <a:endParaRPr lang="en-U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http://www.who.int/water_sanitation_health/water-quality/safety-planning/en/</a:t>
            </a:r>
            <a:endParaRPr lang="en-US" sz="1200"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Sanitation safety planning or equivalent</a:t>
            </a:r>
            <a:r>
              <a:rPr lang="en-GB" sz="1200" kern="1200" dirty="0">
                <a:solidFill>
                  <a:schemeClr val="tx1"/>
                </a:solidFill>
                <a:effectLst/>
                <a:latin typeface="+mn-lt"/>
                <a:ea typeface="+mn-ea"/>
                <a:cs typeface="+mn-cs"/>
              </a:rPr>
              <a:t> refers to a step-by-step risk-based approach to assist in the implementation of the </a:t>
            </a:r>
            <a:r>
              <a:rPr lang="en-GB" sz="1200" u="sng" kern="1200" dirty="0">
                <a:solidFill>
                  <a:schemeClr val="tx1"/>
                </a:solidFill>
                <a:effectLst/>
                <a:latin typeface="+mn-lt"/>
                <a:ea typeface="+mn-ea"/>
                <a:cs typeface="+mn-cs"/>
                <a:hlinkClick r:id="rId4"/>
              </a:rPr>
              <a:t>2006 WHO Guidelines for Safe Use of Wastewater, Excreta and Greywater</a:t>
            </a:r>
            <a:r>
              <a:rPr lang="en-GB" sz="1200" kern="1200" dirty="0">
                <a:solidFill>
                  <a:schemeClr val="tx1"/>
                </a:solidFill>
                <a:effectLst/>
                <a:latin typeface="+mn-lt"/>
                <a:ea typeface="+mn-ea"/>
                <a:cs typeface="+mn-cs"/>
              </a:rPr>
              <a:t>. The approach can also be applied to all sanitary systems to ensure the system is managed to meet health objectives. For more information, please refer to: </a:t>
            </a:r>
            <a:endParaRPr lang="en-U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5"/>
              </a:rPr>
              <a:t>http://www.who.int/water_sanitation_health/sanitation-waste/wastewater/sanitation-safety-planning/en/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16</a:t>
            </a:fld>
            <a:endParaRPr lang="en-GB"/>
          </a:p>
        </p:txBody>
      </p:sp>
    </p:spTree>
    <p:extLst>
      <p:ext uri="{BB962C8B-B14F-4D97-AF65-F5344CB8AC3E}">
        <p14:creationId xmlns:p14="http://schemas.microsoft.com/office/powerpoint/2010/main" val="2860527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17</a:t>
            </a:fld>
            <a:endParaRPr lang="en-GB"/>
          </a:p>
        </p:txBody>
      </p:sp>
    </p:spTree>
    <p:extLst>
      <p:ext uri="{BB962C8B-B14F-4D97-AF65-F5344CB8AC3E}">
        <p14:creationId xmlns:p14="http://schemas.microsoft.com/office/powerpoint/2010/main" val="1579335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18</a:t>
            </a:fld>
            <a:endParaRPr lang="en-GB"/>
          </a:p>
        </p:txBody>
      </p:sp>
    </p:spTree>
    <p:extLst>
      <p:ext uri="{BB962C8B-B14F-4D97-AF65-F5344CB8AC3E}">
        <p14:creationId xmlns:p14="http://schemas.microsoft.com/office/powerpoint/2010/main" val="403902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A4.a </a:t>
            </a:r>
            <a:r>
              <a:rPr lang="en-GB" sz="1200" kern="1200" dirty="0">
                <a:solidFill>
                  <a:schemeClr val="tx1"/>
                </a:solidFill>
                <a:effectLst/>
                <a:latin typeface="+mn-lt"/>
                <a:ea typeface="+mn-ea"/>
                <a:cs typeface="+mn-cs"/>
              </a:rPr>
              <a:t>asks for information related to the development and revision of national </a:t>
            </a:r>
            <a:r>
              <a:rPr lang="en-GB" sz="1200" u="sng" kern="1200" dirty="0">
                <a:solidFill>
                  <a:schemeClr val="tx1"/>
                </a:solidFill>
                <a:effectLst/>
                <a:latin typeface="+mn-lt"/>
                <a:ea typeface="+mn-ea"/>
                <a:cs typeface="+mn-cs"/>
              </a:rPr>
              <a:t>policies</a:t>
            </a:r>
            <a:r>
              <a:rPr lang="en-GB" sz="1200" kern="1200" dirty="0">
                <a:solidFill>
                  <a:schemeClr val="tx1"/>
                </a:solidFill>
                <a:effectLst/>
                <a:latin typeface="+mn-lt"/>
                <a:ea typeface="+mn-ea"/>
                <a:cs typeface="+mn-cs"/>
              </a:rPr>
              <a:t>, including which stakeholders were involved. For </a:t>
            </a:r>
            <a:r>
              <a:rPr lang="en-GB" sz="1200" b="1" kern="1200" dirty="0">
                <a:solidFill>
                  <a:schemeClr val="tx1"/>
                </a:solidFill>
                <a:effectLst/>
                <a:latin typeface="+mn-lt"/>
                <a:ea typeface="+mn-ea"/>
                <a:cs typeface="+mn-cs"/>
              </a:rPr>
              <a:t>A4.a.i</a:t>
            </a:r>
            <a:r>
              <a:rPr lang="en-GB" sz="1200" kern="1200" dirty="0">
                <a:solidFill>
                  <a:schemeClr val="tx1"/>
                </a:solidFill>
                <a:effectLst/>
                <a:latin typeface="+mn-lt"/>
                <a:ea typeface="+mn-ea"/>
                <a:cs typeface="+mn-cs"/>
              </a:rPr>
              <a:t>, if the public was consulted in the development of the policies, please describe this process. Please also describe if the public was informed of the development of or revisions to policies for WASH. For </a:t>
            </a:r>
            <a:r>
              <a:rPr lang="en-GB" sz="1200" b="1" kern="1200" dirty="0">
                <a:solidFill>
                  <a:schemeClr val="tx1"/>
                </a:solidFill>
                <a:effectLst/>
                <a:latin typeface="+mn-lt"/>
                <a:ea typeface="+mn-ea"/>
                <a:cs typeface="+mn-cs"/>
              </a:rPr>
              <a:t>A4.a.ii </a:t>
            </a:r>
            <a:r>
              <a:rPr lang="en-GB" sz="1200" kern="1200" dirty="0">
                <a:solidFill>
                  <a:schemeClr val="tx1"/>
                </a:solidFill>
                <a:effectLst/>
                <a:latin typeface="+mn-lt"/>
                <a:ea typeface="+mn-ea"/>
                <a:cs typeface="+mn-cs"/>
              </a:rPr>
              <a:t>please list the background information and documents that were consulted in the development of or revision to WASH policies. </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A4.b </a:t>
            </a:r>
            <a:r>
              <a:rPr lang="en-GB" sz="1200" kern="1200" dirty="0">
                <a:solidFill>
                  <a:schemeClr val="tx1"/>
                </a:solidFill>
                <a:effectLst/>
                <a:latin typeface="+mn-lt"/>
                <a:ea typeface="+mn-ea"/>
                <a:cs typeface="+mn-cs"/>
              </a:rPr>
              <a:t>asks for a description of the process for developing or revising national </a:t>
            </a:r>
            <a:r>
              <a:rPr lang="en-GB" sz="1200" u="sng" kern="1200" dirty="0">
                <a:solidFill>
                  <a:schemeClr val="tx1"/>
                </a:solidFill>
                <a:effectLst/>
                <a:latin typeface="+mn-lt"/>
                <a:ea typeface="+mn-ea"/>
                <a:cs typeface="+mn-cs"/>
              </a:rPr>
              <a:t>plans</a:t>
            </a:r>
            <a:r>
              <a:rPr lang="en-GB" sz="1200" kern="1200" dirty="0">
                <a:solidFill>
                  <a:schemeClr val="tx1"/>
                </a:solidFill>
                <a:effectLst/>
                <a:latin typeface="+mn-lt"/>
                <a:ea typeface="+mn-ea"/>
                <a:cs typeface="+mn-cs"/>
              </a:rPr>
              <a:t>. Please include which key stakeholders were involved in this process. For </a:t>
            </a:r>
            <a:r>
              <a:rPr lang="en-GB" sz="1200" b="1" kern="1200" dirty="0">
                <a:solidFill>
                  <a:schemeClr val="tx1"/>
                </a:solidFill>
                <a:effectLst/>
                <a:latin typeface="+mn-lt"/>
                <a:ea typeface="+mn-ea"/>
                <a:cs typeface="+mn-cs"/>
              </a:rPr>
              <a:t>A4.b.i</a:t>
            </a:r>
            <a:r>
              <a:rPr lang="en-GB" sz="1200" kern="1200" dirty="0">
                <a:solidFill>
                  <a:schemeClr val="tx1"/>
                </a:solidFill>
                <a:effectLst/>
                <a:latin typeface="+mn-lt"/>
                <a:ea typeface="+mn-ea"/>
                <a:cs typeface="+mn-cs"/>
              </a:rPr>
              <a:t>, if any WASH-related plan has been costed, please describe this process, including information on tools and methods used to cost the plan.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19</a:t>
            </a:fld>
            <a:endParaRPr lang="en-GB"/>
          </a:p>
        </p:txBody>
      </p:sp>
    </p:spTree>
    <p:extLst>
      <p:ext uri="{BB962C8B-B14F-4D97-AF65-F5344CB8AC3E}">
        <p14:creationId xmlns:p14="http://schemas.microsoft.com/office/powerpoint/2010/main" val="349210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2</a:t>
            </a:fld>
            <a:endParaRPr lang="en-GB"/>
          </a:p>
        </p:txBody>
      </p:sp>
    </p:spTree>
    <p:extLst>
      <p:ext uri="{BB962C8B-B14F-4D97-AF65-F5344CB8AC3E}">
        <p14:creationId xmlns:p14="http://schemas.microsoft.com/office/powerpoint/2010/main" val="1291177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20</a:t>
            </a:fld>
            <a:endParaRPr lang="en-GB"/>
          </a:p>
        </p:txBody>
      </p:sp>
    </p:spTree>
    <p:extLst>
      <p:ext uri="{BB962C8B-B14F-4D97-AF65-F5344CB8AC3E}">
        <p14:creationId xmlns:p14="http://schemas.microsoft.com/office/powerpoint/2010/main" val="414553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A4.c </a:t>
            </a:r>
            <a:r>
              <a:rPr lang="en-GB" sz="1200" kern="1200" dirty="0">
                <a:solidFill>
                  <a:schemeClr val="tx1"/>
                </a:solidFill>
                <a:effectLst/>
                <a:latin typeface="+mn-lt"/>
                <a:ea typeface="+mn-ea"/>
                <a:cs typeface="+mn-cs"/>
              </a:rPr>
              <a:t>is based on any national policies that address the WASH sectors listed. </a:t>
            </a:r>
            <a:r>
              <a:rPr lang="en-GB" sz="1200" i="1" kern="1200" dirty="0">
                <a:solidFill>
                  <a:schemeClr val="tx1"/>
                </a:solidFill>
                <a:effectLst/>
                <a:latin typeface="+mn-lt"/>
                <a:ea typeface="+mn-ea"/>
                <a:cs typeface="+mn-cs"/>
              </a:rPr>
              <a:t>You may want to return to this question and finalize the information after completing question A5.</a:t>
            </a:r>
            <a:r>
              <a:rPr lang="en-GB" sz="1200" kern="1200" dirty="0">
                <a:solidFill>
                  <a:schemeClr val="tx1"/>
                </a:solidFill>
                <a:effectLst/>
                <a:latin typeface="+mn-lt"/>
                <a:ea typeface="+mn-ea"/>
                <a:cs typeface="+mn-cs"/>
              </a:rPr>
              <a:t> If a national policy relating to the sub-sectors listed does not exist, please mark ‘Not applicable’. For the sub-sectors for which policies exist, please indicate the extent to which the policies have been effective to achieve national WASH objectives. Please mark one box per row.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21</a:t>
            </a:fld>
            <a:endParaRPr lang="en-GB"/>
          </a:p>
        </p:txBody>
      </p:sp>
    </p:spTree>
    <p:extLst>
      <p:ext uri="{BB962C8B-B14F-4D97-AF65-F5344CB8AC3E}">
        <p14:creationId xmlns:p14="http://schemas.microsoft.com/office/powerpoint/2010/main" val="1038093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22</a:t>
            </a:fld>
            <a:endParaRPr lang="en-GB"/>
          </a:p>
        </p:txBody>
      </p:sp>
    </p:spTree>
    <p:extLst>
      <p:ext uri="{BB962C8B-B14F-4D97-AF65-F5344CB8AC3E}">
        <p14:creationId xmlns:p14="http://schemas.microsoft.com/office/powerpoint/2010/main" val="3566781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a single policy or plan addresses more than one of the areas listed above, please respond to each of the questions for the WASH areas covered by the combined policy or plan. Different WASH areas may be covered by a single WASH policy or in several policies specific to water, sanitation, education or health. For example, if your country has an overarching National WASH Policy, please respond to all sub-questions in A5 and cite the name of the National WASH Policy for each of the areas covered by the policy.  </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A5I – A5IV</a:t>
            </a:r>
            <a:r>
              <a:rPr lang="en-GB" sz="1200" kern="1200" dirty="0">
                <a:solidFill>
                  <a:schemeClr val="tx1"/>
                </a:solidFill>
                <a:effectLst/>
                <a:latin typeface="+mn-lt"/>
                <a:ea typeface="+mn-ea"/>
                <a:cs typeface="+mn-cs"/>
              </a:rPr>
              <a:t> distinguish between urban and rural policies for sanitation and drinking-water. If there is </a:t>
            </a:r>
            <a:r>
              <a:rPr lang="en-GB" sz="1200" i="1" u="sng" kern="1200" dirty="0">
                <a:solidFill>
                  <a:schemeClr val="tx1"/>
                </a:solidFill>
                <a:effectLst/>
                <a:latin typeface="+mn-lt"/>
                <a:ea typeface="+mn-ea"/>
                <a:cs typeface="+mn-cs"/>
              </a:rPr>
              <a:t>not a specific urban or rural</a:t>
            </a:r>
            <a:r>
              <a:rPr lang="en-GB" sz="1200" kern="1200" dirty="0">
                <a:solidFill>
                  <a:schemeClr val="tx1"/>
                </a:solidFill>
                <a:effectLst/>
                <a:latin typeface="+mn-lt"/>
                <a:ea typeface="+mn-ea"/>
                <a:cs typeface="+mn-cs"/>
              </a:rPr>
              <a:t> policy or implementation plan, please answer for </a:t>
            </a:r>
            <a:r>
              <a:rPr lang="en-GB" sz="1200" u="sng" kern="1200" dirty="0">
                <a:solidFill>
                  <a:schemeClr val="tx1"/>
                </a:solidFill>
                <a:effectLst/>
                <a:latin typeface="+mn-lt"/>
                <a:ea typeface="+mn-ea"/>
                <a:cs typeface="+mn-cs"/>
              </a:rPr>
              <a:t>both</a:t>
            </a:r>
            <a:r>
              <a:rPr lang="en-GB" sz="1200" kern="1200" dirty="0">
                <a:solidFill>
                  <a:schemeClr val="tx1"/>
                </a:solidFill>
                <a:effectLst/>
                <a:latin typeface="+mn-lt"/>
                <a:ea typeface="+mn-ea"/>
                <a:cs typeface="+mn-cs"/>
              </a:rPr>
              <a:t> urban and rural. The name of the combined policy or plan can be indicated in the space provided for the name of the policy or plan (</a:t>
            </a:r>
            <a:r>
              <a:rPr lang="en-GB" sz="1200" b="1" kern="1200" dirty="0">
                <a:solidFill>
                  <a:schemeClr val="tx1"/>
                </a:solidFill>
                <a:effectLst/>
                <a:latin typeface="+mn-lt"/>
                <a:ea typeface="+mn-ea"/>
                <a:cs typeface="+mn-cs"/>
              </a:rPr>
              <a:t>A5I – A5IV.a.i</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A5I – A5IV.b.i </a:t>
            </a:r>
            <a:r>
              <a:rPr lang="en-GB" sz="1200" kern="1200" dirty="0">
                <a:solidFill>
                  <a:schemeClr val="tx1"/>
                </a:solidFill>
                <a:effectLst/>
                <a:latin typeface="+mn-lt"/>
                <a:ea typeface="+mn-ea"/>
                <a:cs typeface="+mn-cs"/>
              </a:rPr>
              <a:t>respectively).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23</a:t>
            </a:fld>
            <a:endParaRPr lang="en-GB"/>
          </a:p>
        </p:txBody>
      </p:sp>
    </p:spTree>
    <p:extLst>
      <p:ext uri="{BB962C8B-B14F-4D97-AF65-F5344CB8AC3E}">
        <p14:creationId xmlns:p14="http://schemas.microsoft.com/office/powerpoint/2010/main" val="3539540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a single policy or plan addresses more than one of the areas listed above, please respond to each of the questions for the WASH areas covered by the combined policy or plan. Different WASH areas may be covered by a single WASH policy or in several policies specific to water, sanitation, education or health. For example, if your country has an overarching National WASH Policy, please respond to all sub-questions in A5 and cite the name of the National WASH Policy for each of the areas covered by the policy.  </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A5I – A5IV</a:t>
            </a:r>
            <a:r>
              <a:rPr lang="en-GB" sz="1200" kern="1200" dirty="0">
                <a:solidFill>
                  <a:schemeClr val="tx1"/>
                </a:solidFill>
                <a:effectLst/>
                <a:latin typeface="+mn-lt"/>
                <a:ea typeface="+mn-ea"/>
                <a:cs typeface="+mn-cs"/>
              </a:rPr>
              <a:t> distinguish between urban and rural policies for sanitation and drinking-water. If there is </a:t>
            </a:r>
            <a:r>
              <a:rPr lang="en-GB" sz="1200" i="1" u="sng" kern="1200" dirty="0">
                <a:solidFill>
                  <a:schemeClr val="tx1"/>
                </a:solidFill>
                <a:effectLst/>
                <a:latin typeface="+mn-lt"/>
                <a:ea typeface="+mn-ea"/>
                <a:cs typeface="+mn-cs"/>
              </a:rPr>
              <a:t>not a specific urban or rural</a:t>
            </a:r>
            <a:r>
              <a:rPr lang="en-GB" sz="1200" kern="1200" dirty="0">
                <a:solidFill>
                  <a:schemeClr val="tx1"/>
                </a:solidFill>
                <a:effectLst/>
                <a:latin typeface="+mn-lt"/>
                <a:ea typeface="+mn-ea"/>
                <a:cs typeface="+mn-cs"/>
              </a:rPr>
              <a:t> policy or implementation plan, please answer for </a:t>
            </a:r>
            <a:r>
              <a:rPr lang="en-GB" sz="1200" u="sng" kern="1200" dirty="0">
                <a:solidFill>
                  <a:schemeClr val="tx1"/>
                </a:solidFill>
                <a:effectLst/>
                <a:latin typeface="+mn-lt"/>
                <a:ea typeface="+mn-ea"/>
                <a:cs typeface="+mn-cs"/>
              </a:rPr>
              <a:t>both</a:t>
            </a:r>
            <a:r>
              <a:rPr lang="en-GB" sz="1200" kern="1200" dirty="0">
                <a:solidFill>
                  <a:schemeClr val="tx1"/>
                </a:solidFill>
                <a:effectLst/>
                <a:latin typeface="+mn-lt"/>
                <a:ea typeface="+mn-ea"/>
                <a:cs typeface="+mn-cs"/>
              </a:rPr>
              <a:t> urban and rural. The name of the combined policy or plan can be indicated in the space provided for the name of the policy or plan (</a:t>
            </a:r>
            <a:r>
              <a:rPr lang="en-GB" sz="1200" b="1" kern="1200" dirty="0">
                <a:solidFill>
                  <a:schemeClr val="tx1"/>
                </a:solidFill>
                <a:effectLst/>
                <a:latin typeface="+mn-lt"/>
                <a:ea typeface="+mn-ea"/>
                <a:cs typeface="+mn-cs"/>
              </a:rPr>
              <a:t>A5I – A5IV.a.i</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A5I – A5IV.b.i </a:t>
            </a:r>
            <a:r>
              <a:rPr lang="en-GB" sz="1200" kern="1200" dirty="0">
                <a:solidFill>
                  <a:schemeClr val="tx1"/>
                </a:solidFill>
                <a:effectLst/>
                <a:latin typeface="+mn-lt"/>
                <a:ea typeface="+mn-ea"/>
                <a:cs typeface="+mn-cs"/>
              </a:rPr>
              <a:t>respectively).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24</a:t>
            </a:fld>
            <a:endParaRPr lang="en-GB"/>
          </a:p>
        </p:txBody>
      </p:sp>
    </p:spTree>
    <p:extLst>
      <p:ext uri="{BB962C8B-B14F-4D97-AF65-F5344CB8AC3E}">
        <p14:creationId xmlns:p14="http://schemas.microsoft.com/office/powerpoint/2010/main" val="307415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a single policy or plan addresses more than one of the areas listed above, please respond to each of the questions for the WASH areas covered by the combined policy or plan. Different WASH areas may be covered by a single WASH policy or in several policies specific to water, sanitation, education or health. For example, if your country has an overarching National WASH Policy, please respond to all sub-questions in A5 and cite the name of the National WASH Policy for each of the areas covered by the policy.  </a:t>
            </a:r>
          </a:p>
          <a:p>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A5I – A5IV</a:t>
            </a:r>
            <a:r>
              <a:rPr lang="en-GB" sz="1200" kern="1200" dirty="0">
                <a:solidFill>
                  <a:schemeClr val="tx1"/>
                </a:solidFill>
                <a:effectLst/>
                <a:latin typeface="+mn-lt"/>
                <a:ea typeface="+mn-ea"/>
                <a:cs typeface="+mn-cs"/>
              </a:rPr>
              <a:t> distinguish between urban and rural policies for sanitation and drinking-water. If there is </a:t>
            </a:r>
            <a:r>
              <a:rPr lang="en-GB" sz="1200" i="1" u="sng" kern="1200" dirty="0">
                <a:solidFill>
                  <a:schemeClr val="tx1"/>
                </a:solidFill>
                <a:effectLst/>
                <a:latin typeface="+mn-lt"/>
                <a:ea typeface="+mn-ea"/>
                <a:cs typeface="+mn-cs"/>
              </a:rPr>
              <a:t>not a specific urban or rural</a:t>
            </a:r>
            <a:r>
              <a:rPr lang="en-GB" sz="1200" kern="1200" dirty="0">
                <a:solidFill>
                  <a:schemeClr val="tx1"/>
                </a:solidFill>
                <a:effectLst/>
                <a:latin typeface="+mn-lt"/>
                <a:ea typeface="+mn-ea"/>
                <a:cs typeface="+mn-cs"/>
              </a:rPr>
              <a:t> policy or implementation plan, please answer for </a:t>
            </a:r>
            <a:r>
              <a:rPr lang="en-GB" sz="1200" u="sng" kern="1200" dirty="0">
                <a:solidFill>
                  <a:schemeClr val="tx1"/>
                </a:solidFill>
                <a:effectLst/>
                <a:latin typeface="+mn-lt"/>
                <a:ea typeface="+mn-ea"/>
                <a:cs typeface="+mn-cs"/>
              </a:rPr>
              <a:t>both</a:t>
            </a:r>
            <a:r>
              <a:rPr lang="en-GB" sz="1200" kern="1200" dirty="0">
                <a:solidFill>
                  <a:schemeClr val="tx1"/>
                </a:solidFill>
                <a:effectLst/>
                <a:latin typeface="+mn-lt"/>
                <a:ea typeface="+mn-ea"/>
                <a:cs typeface="+mn-cs"/>
              </a:rPr>
              <a:t> urban and rural. The name of the combined policy or plan can be indicated in the space provided for the name of the policy or plan (</a:t>
            </a:r>
            <a:r>
              <a:rPr lang="en-GB" sz="1200" b="1" kern="1200" dirty="0">
                <a:solidFill>
                  <a:schemeClr val="tx1"/>
                </a:solidFill>
                <a:effectLst/>
                <a:latin typeface="+mn-lt"/>
                <a:ea typeface="+mn-ea"/>
                <a:cs typeface="+mn-cs"/>
              </a:rPr>
              <a:t>A5I – A5IV.a.i</a:t>
            </a:r>
            <a:r>
              <a:rPr lang="en-GB" sz="1200" kern="1200" dirty="0">
                <a:solidFill>
                  <a:schemeClr val="tx1"/>
                </a:solidFill>
                <a:effectLst/>
                <a:latin typeface="+mn-lt"/>
                <a:ea typeface="+mn-ea"/>
                <a:cs typeface="+mn-cs"/>
              </a:rPr>
              <a:t> or </a:t>
            </a:r>
            <a:r>
              <a:rPr lang="en-GB" sz="1200" b="1" kern="1200" dirty="0">
                <a:solidFill>
                  <a:schemeClr val="tx1"/>
                </a:solidFill>
                <a:effectLst/>
                <a:latin typeface="+mn-lt"/>
                <a:ea typeface="+mn-ea"/>
                <a:cs typeface="+mn-cs"/>
              </a:rPr>
              <a:t>A5I – A5IV.b.i </a:t>
            </a:r>
            <a:r>
              <a:rPr lang="en-GB" sz="1200" kern="1200" dirty="0">
                <a:solidFill>
                  <a:schemeClr val="tx1"/>
                </a:solidFill>
                <a:effectLst/>
                <a:latin typeface="+mn-lt"/>
                <a:ea typeface="+mn-ea"/>
                <a:cs typeface="+mn-cs"/>
              </a:rPr>
              <a:t>respectively).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25</a:t>
            </a:fld>
            <a:endParaRPr lang="en-GB"/>
          </a:p>
        </p:txBody>
      </p:sp>
    </p:spTree>
    <p:extLst>
      <p:ext uri="{BB962C8B-B14F-4D97-AF65-F5344CB8AC3E}">
        <p14:creationId xmlns:p14="http://schemas.microsoft.com/office/powerpoint/2010/main" val="2957840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See the survey guidance for further instructions.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26</a:t>
            </a:fld>
            <a:endParaRPr lang="en-GB"/>
          </a:p>
        </p:txBody>
      </p:sp>
    </p:spTree>
    <p:extLst>
      <p:ext uri="{BB962C8B-B14F-4D97-AF65-F5344CB8AC3E}">
        <p14:creationId xmlns:p14="http://schemas.microsoft.com/office/powerpoint/2010/main" val="3351339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A5VI </a:t>
            </a:r>
            <a:r>
              <a:rPr lang="en-GB" sz="1200" kern="1200" dirty="0">
                <a:solidFill>
                  <a:schemeClr val="tx1"/>
                </a:solidFill>
                <a:effectLst/>
                <a:latin typeface="+mn-lt"/>
                <a:ea typeface="+mn-ea"/>
                <a:cs typeface="+mn-cs"/>
              </a:rPr>
              <a:t>is more open-ended than the preceding questions, to capture any policies or plans relating to WASH in health care facilities, WASH in schools, WASH-related issues for infectious disease prevention and control, and health care waste management. While some countries may have stand-alone policies and/or plans for WASH in health care facilities or WASH in schools, others may include measures in national WASH policies/plans or health or education policies/plans. </a:t>
            </a:r>
            <a:r>
              <a:rPr lang="en-GB" sz="1200" b="1" kern="1200" dirty="0">
                <a:solidFill>
                  <a:schemeClr val="tx1"/>
                </a:solidFill>
                <a:effectLst/>
                <a:latin typeface="+mn-lt"/>
                <a:ea typeface="+mn-ea"/>
                <a:cs typeface="+mn-cs"/>
              </a:rPr>
              <a:t>A5VI</a:t>
            </a:r>
            <a:r>
              <a:rPr lang="en-GB" sz="1200" kern="1200" dirty="0">
                <a:solidFill>
                  <a:schemeClr val="tx1"/>
                </a:solidFill>
                <a:effectLst/>
                <a:latin typeface="+mn-lt"/>
                <a:ea typeface="+mn-ea"/>
                <a:cs typeface="+mn-cs"/>
              </a:rPr>
              <a:t> may require consultation with ministries or departments working with education and health, including the Environmental Health focal point within the Ministry of Health.</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27</a:t>
            </a:fld>
            <a:endParaRPr lang="en-GB"/>
          </a:p>
        </p:txBody>
      </p:sp>
    </p:spTree>
    <p:extLst>
      <p:ext uri="{BB962C8B-B14F-4D97-AF65-F5344CB8AC3E}">
        <p14:creationId xmlns:p14="http://schemas.microsoft.com/office/powerpoint/2010/main" val="525027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A5VI </a:t>
            </a:r>
            <a:r>
              <a:rPr lang="en-GB" sz="1200" kern="1200" dirty="0">
                <a:solidFill>
                  <a:schemeClr val="tx1"/>
                </a:solidFill>
                <a:effectLst/>
                <a:latin typeface="+mn-lt"/>
                <a:ea typeface="+mn-ea"/>
                <a:cs typeface="+mn-cs"/>
              </a:rPr>
              <a:t>is more open-ended than the preceding questions, to capture any policies or plans relating to WASH in health care facilities, WASH in schools, WASH-related issues for infectious disease prevention and control, and health care waste management. While some countries may have stand-alone policies and/or plans for WASH in health care facilities or WASH in schools, others may include measures in national WASH policies/plans or health or education policies/plans. </a:t>
            </a:r>
            <a:r>
              <a:rPr lang="en-GB" sz="1200" b="1" kern="1200" dirty="0">
                <a:solidFill>
                  <a:schemeClr val="tx1"/>
                </a:solidFill>
                <a:effectLst/>
                <a:latin typeface="+mn-lt"/>
                <a:ea typeface="+mn-ea"/>
                <a:cs typeface="+mn-cs"/>
              </a:rPr>
              <a:t>A5VI</a:t>
            </a:r>
            <a:r>
              <a:rPr lang="en-GB" sz="1200" kern="1200" dirty="0">
                <a:solidFill>
                  <a:schemeClr val="tx1"/>
                </a:solidFill>
                <a:effectLst/>
                <a:latin typeface="+mn-lt"/>
                <a:ea typeface="+mn-ea"/>
                <a:cs typeface="+mn-cs"/>
              </a:rPr>
              <a:t> may require consultation with ministries or departments working with education and health, including the Environmental Health focal point within the Ministry of Health.</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28</a:t>
            </a:fld>
            <a:endParaRPr lang="en-GB"/>
          </a:p>
        </p:txBody>
      </p:sp>
    </p:spTree>
    <p:extLst>
      <p:ext uri="{BB962C8B-B14F-4D97-AF65-F5344CB8AC3E}">
        <p14:creationId xmlns:p14="http://schemas.microsoft.com/office/powerpoint/2010/main" val="3382088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A5VI </a:t>
            </a:r>
            <a:r>
              <a:rPr lang="en-GB" sz="1200" kern="1200" dirty="0">
                <a:solidFill>
                  <a:schemeClr val="tx1"/>
                </a:solidFill>
                <a:effectLst/>
                <a:latin typeface="+mn-lt"/>
                <a:ea typeface="+mn-ea"/>
                <a:cs typeface="+mn-cs"/>
              </a:rPr>
              <a:t>is more open-ended than the preceding questions, to capture any policies or plans relating to WASH in health care facilities, WASH in schools, WASH-related issues for infectious disease prevention and control, and health care waste management. While some countries may have stand-alone policies and/or plans for WASH in health care facilities or WASH in schools, others may include measures in national WASH policies/plans or health or education policies/plans. </a:t>
            </a:r>
            <a:r>
              <a:rPr lang="en-GB" sz="1200" b="1" kern="1200" dirty="0">
                <a:solidFill>
                  <a:schemeClr val="tx1"/>
                </a:solidFill>
                <a:effectLst/>
                <a:latin typeface="+mn-lt"/>
                <a:ea typeface="+mn-ea"/>
                <a:cs typeface="+mn-cs"/>
              </a:rPr>
              <a:t>A5VI</a:t>
            </a:r>
            <a:r>
              <a:rPr lang="en-GB" sz="1200" kern="1200" dirty="0">
                <a:solidFill>
                  <a:schemeClr val="tx1"/>
                </a:solidFill>
                <a:effectLst/>
                <a:latin typeface="+mn-lt"/>
                <a:ea typeface="+mn-ea"/>
                <a:cs typeface="+mn-cs"/>
              </a:rPr>
              <a:t> may require consultation with ministries or departments working with education and health, including the Environmental Health focal point within the Ministry of Health.</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29</a:t>
            </a:fld>
            <a:endParaRPr lang="en-GB"/>
          </a:p>
        </p:txBody>
      </p:sp>
    </p:spTree>
    <p:extLst>
      <p:ext uri="{BB962C8B-B14F-4D97-AF65-F5344CB8AC3E}">
        <p14:creationId xmlns:p14="http://schemas.microsoft.com/office/powerpoint/2010/main" val="68669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section of the survey examines laws, policies and plans supporting the provision of water and sanitation services. The section also examines the existence of regulatory frameworks, coordination mechanisms, roles and responsibilities of government and service providers, levels of stakeholder participation, and mechanisms to ensure accountability. </a:t>
            </a:r>
            <a:endParaRPr lang="en-US"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a:t>
            </a:fld>
            <a:endParaRPr lang="en-GB"/>
          </a:p>
        </p:txBody>
      </p:sp>
    </p:spTree>
    <p:extLst>
      <p:ext uri="{BB962C8B-B14F-4D97-AF65-F5344CB8AC3E}">
        <p14:creationId xmlns:p14="http://schemas.microsoft.com/office/powerpoint/2010/main" val="3466689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A5VI </a:t>
            </a:r>
            <a:r>
              <a:rPr lang="en-GB" sz="1200" kern="1200" dirty="0">
                <a:solidFill>
                  <a:schemeClr val="tx1"/>
                </a:solidFill>
                <a:effectLst/>
                <a:latin typeface="+mn-lt"/>
                <a:ea typeface="+mn-ea"/>
                <a:cs typeface="+mn-cs"/>
              </a:rPr>
              <a:t>is more open-ended than the preceding questions, to capture any policies or plans relating to WASH in health care facilities, WASH in schools, WASH-related issues for infectious disease prevention and control, and health care waste management. While some countries may have stand-alone policies and/or plans for WASH in health care facilities or WASH in schools, others may include measures in national WASH policies/plans or health or education policies/plans. </a:t>
            </a:r>
            <a:r>
              <a:rPr lang="en-GB" sz="1200" b="1" kern="1200" dirty="0">
                <a:solidFill>
                  <a:schemeClr val="tx1"/>
                </a:solidFill>
                <a:effectLst/>
                <a:latin typeface="+mn-lt"/>
                <a:ea typeface="+mn-ea"/>
                <a:cs typeface="+mn-cs"/>
              </a:rPr>
              <a:t>A5VI</a:t>
            </a:r>
            <a:r>
              <a:rPr lang="en-GB" sz="1200" kern="1200" dirty="0">
                <a:solidFill>
                  <a:schemeClr val="tx1"/>
                </a:solidFill>
                <a:effectLst/>
                <a:latin typeface="+mn-lt"/>
                <a:ea typeface="+mn-ea"/>
                <a:cs typeface="+mn-cs"/>
              </a:rPr>
              <a:t> may require consultation with ministries or departments working with education and health, including the Environmental Health focal point within the Ministry of Health.</a:t>
            </a:r>
            <a:endParaRPr lang="en-US"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A5VI.c </a:t>
            </a:r>
            <a:r>
              <a:rPr lang="en-GB" sz="1200" kern="1200" dirty="0">
                <a:solidFill>
                  <a:schemeClr val="tx1"/>
                </a:solidFill>
                <a:effectLst/>
                <a:latin typeface="+mn-lt"/>
                <a:ea typeface="+mn-ea"/>
                <a:cs typeface="+mn-cs"/>
              </a:rPr>
              <a:t>asks about infection prevention and control (IPC). </a:t>
            </a:r>
            <a:r>
              <a:rPr lang="en-US" sz="1200" kern="1200" dirty="0">
                <a:solidFill>
                  <a:schemeClr val="tx1"/>
                </a:solidFill>
                <a:effectLst/>
                <a:latin typeface="+mn-lt"/>
                <a:ea typeface="+mn-ea"/>
                <a:cs typeface="+mn-cs"/>
              </a:rPr>
              <a:t>WASH services in health care facilities is one of the eight core components of IPC and is fundamental for IPC interventions such as cleaning, hand hygiene/handwashing and injection safety. </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30</a:t>
            </a:fld>
            <a:endParaRPr lang="en-GB"/>
          </a:p>
        </p:txBody>
      </p:sp>
    </p:spTree>
    <p:extLst>
      <p:ext uri="{BB962C8B-B14F-4D97-AF65-F5344CB8AC3E}">
        <p14:creationId xmlns:p14="http://schemas.microsoft.com/office/powerpoint/2010/main" val="2111458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A5VII </a:t>
            </a:r>
            <a:r>
              <a:rPr lang="en-GB" sz="1200" kern="1200" dirty="0">
                <a:solidFill>
                  <a:schemeClr val="tx1"/>
                </a:solidFill>
                <a:effectLst/>
                <a:latin typeface="+mn-lt"/>
                <a:ea typeface="+mn-ea"/>
                <a:cs typeface="+mn-cs"/>
              </a:rPr>
              <a:t>seeks information on any policies or plans relating to the WASH sector that have not already been addressed in the questions above.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31</a:t>
            </a:fld>
            <a:endParaRPr lang="en-GB"/>
          </a:p>
        </p:txBody>
      </p:sp>
    </p:spTree>
    <p:extLst>
      <p:ext uri="{BB962C8B-B14F-4D97-AF65-F5344CB8AC3E}">
        <p14:creationId xmlns:p14="http://schemas.microsoft.com/office/powerpoint/2010/main" val="4232176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32</a:t>
            </a:fld>
            <a:endParaRPr lang="en-GB"/>
          </a:p>
        </p:txBody>
      </p:sp>
    </p:spTree>
    <p:extLst>
      <p:ext uri="{BB962C8B-B14F-4D97-AF65-F5344CB8AC3E}">
        <p14:creationId xmlns:p14="http://schemas.microsoft.com/office/powerpoint/2010/main" val="1599133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33</a:t>
            </a:fld>
            <a:endParaRPr lang="en-GB"/>
          </a:p>
        </p:txBody>
      </p:sp>
    </p:spTree>
    <p:extLst>
      <p:ext uri="{BB962C8B-B14F-4D97-AF65-F5344CB8AC3E}">
        <p14:creationId xmlns:p14="http://schemas.microsoft.com/office/powerpoint/2010/main" val="34759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34</a:t>
            </a:fld>
            <a:endParaRPr lang="en-GB"/>
          </a:p>
        </p:txBody>
      </p:sp>
    </p:spTree>
    <p:extLst>
      <p:ext uri="{BB962C8B-B14F-4D97-AF65-F5344CB8AC3E}">
        <p14:creationId xmlns:p14="http://schemas.microsoft.com/office/powerpoint/2010/main" val="3532205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35</a:t>
            </a:fld>
            <a:endParaRPr lang="en-GB"/>
          </a:p>
        </p:txBody>
      </p:sp>
    </p:spTree>
    <p:extLst>
      <p:ext uri="{BB962C8B-B14F-4D97-AF65-F5344CB8AC3E}">
        <p14:creationId xmlns:p14="http://schemas.microsoft.com/office/powerpoint/2010/main" val="2283084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36</a:t>
            </a:fld>
            <a:endParaRPr lang="en-GB"/>
          </a:p>
        </p:txBody>
      </p:sp>
    </p:spTree>
    <p:extLst>
      <p:ext uri="{BB962C8B-B14F-4D97-AF65-F5344CB8AC3E}">
        <p14:creationId xmlns:p14="http://schemas.microsoft.com/office/powerpoint/2010/main" val="3586349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A7I</a:t>
            </a:r>
            <a:r>
              <a:rPr lang="en-GB" sz="1200" kern="1200" dirty="0">
                <a:solidFill>
                  <a:schemeClr val="tx1"/>
                </a:solidFill>
                <a:effectLst/>
                <a:latin typeface="+mn-lt"/>
                <a:ea typeface="+mn-ea"/>
                <a:cs typeface="+mn-cs"/>
              </a:rPr>
              <a:t> separates urban and rural targets for sanitation. </a:t>
            </a:r>
            <a:r>
              <a:rPr lang="en-GB" sz="1200" i="1" kern="1200" dirty="0">
                <a:solidFill>
                  <a:schemeClr val="tx1"/>
                </a:solidFill>
                <a:effectLst/>
                <a:latin typeface="+mn-lt"/>
                <a:ea typeface="+mn-ea"/>
                <a:cs typeface="+mn-cs"/>
              </a:rPr>
              <a:t>If your country has one coverage target for urban and rural areas, please check the box noting that it is the same target and only answer letters A7I.a-c for the combined urban/rural coverage target, then SKIP to A7II, leaving A7I.d-f blank. If your country has separate targets for urban and rural, please complete A7I.a-f.</a:t>
            </a:r>
            <a:endParaRPr lang="en-US"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A7II</a:t>
            </a:r>
            <a:r>
              <a:rPr lang="en-GB" sz="1200" kern="1200" dirty="0">
                <a:solidFill>
                  <a:schemeClr val="tx1"/>
                </a:solidFill>
                <a:effectLst/>
                <a:latin typeface="+mn-lt"/>
                <a:ea typeface="+mn-ea"/>
                <a:cs typeface="+mn-cs"/>
              </a:rPr>
              <a:t> separates urban and rural targets for drinking-water. </a:t>
            </a:r>
            <a:r>
              <a:rPr lang="en-GB" sz="1200" i="1" kern="1200" dirty="0">
                <a:solidFill>
                  <a:schemeClr val="tx1"/>
                </a:solidFill>
                <a:effectLst/>
                <a:latin typeface="+mn-lt"/>
                <a:ea typeface="+mn-ea"/>
                <a:cs typeface="+mn-cs"/>
              </a:rPr>
              <a:t>If your country has one coverage target for urban and rural areas, please check the box noting that it is the same target and answer A7II.a-c for the combined urban/rural coverage target, then SKIP to A7III, leaving A7II.d-f blank. If your country has separate targets for urban and rural, please complete A7II.a-f.</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37</a:t>
            </a:fld>
            <a:endParaRPr lang="en-GB"/>
          </a:p>
        </p:txBody>
      </p:sp>
    </p:spTree>
    <p:extLst>
      <p:ext uri="{BB962C8B-B14F-4D97-AF65-F5344CB8AC3E}">
        <p14:creationId xmlns:p14="http://schemas.microsoft.com/office/powerpoint/2010/main" val="396134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38</a:t>
            </a:fld>
            <a:endParaRPr lang="en-GB"/>
          </a:p>
        </p:txBody>
      </p:sp>
    </p:spTree>
    <p:extLst>
      <p:ext uri="{BB962C8B-B14F-4D97-AF65-F5344CB8AC3E}">
        <p14:creationId xmlns:p14="http://schemas.microsoft.com/office/powerpoint/2010/main" val="2884672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39</a:t>
            </a:fld>
            <a:endParaRPr lang="en-GB"/>
          </a:p>
        </p:txBody>
      </p:sp>
    </p:spTree>
    <p:extLst>
      <p:ext uri="{BB962C8B-B14F-4D97-AF65-F5344CB8AC3E}">
        <p14:creationId xmlns:p14="http://schemas.microsoft.com/office/powerpoint/2010/main" val="382099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questions in Section A.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4</a:t>
            </a:fld>
            <a:endParaRPr lang="en-GB"/>
          </a:p>
        </p:txBody>
      </p:sp>
    </p:spTree>
    <p:extLst>
      <p:ext uri="{BB962C8B-B14F-4D97-AF65-F5344CB8AC3E}">
        <p14:creationId xmlns:p14="http://schemas.microsoft.com/office/powerpoint/2010/main" val="3275299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line with the SDGs, many countries have established national targets using SDG criteria. </a:t>
            </a:r>
            <a:r>
              <a:rPr lang="en-GB" sz="1200" b="1" kern="1200" dirty="0">
                <a:solidFill>
                  <a:schemeClr val="tx1"/>
                </a:solidFill>
                <a:effectLst/>
                <a:latin typeface="+mn-lt"/>
                <a:ea typeface="+mn-ea"/>
                <a:cs typeface="+mn-cs"/>
              </a:rPr>
              <a:t>A7II.b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A7II.e </a:t>
            </a:r>
            <a:r>
              <a:rPr lang="en-GB" sz="1200" kern="1200" dirty="0">
                <a:solidFill>
                  <a:schemeClr val="tx1"/>
                </a:solidFill>
                <a:effectLst/>
                <a:latin typeface="+mn-lt"/>
                <a:ea typeface="+mn-ea"/>
                <a:cs typeface="+mn-cs"/>
              </a:rPr>
              <a:t>seek to understand the national coverage target in relation to the SDG criteria. For each component (</a:t>
            </a:r>
            <a:r>
              <a:rPr lang="en-GB" sz="1200" b="1" kern="1200" dirty="0">
                <a:solidFill>
                  <a:schemeClr val="tx1"/>
                </a:solidFill>
                <a:effectLst/>
                <a:latin typeface="+mn-lt"/>
                <a:ea typeface="+mn-ea"/>
                <a:cs typeface="+mn-cs"/>
              </a:rPr>
              <a:t>A7II.b.i-vii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A7II.e.i-vii</a:t>
            </a:r>
            <a:r>
              <a:rPr lang="en-GB" sz="1200" kern="1200" dirty="0">
                <a:solidFill>
                  <a:schemeClr val="tx1"/>
                </a:solidFill>
                <a:effectLst/>
                <a:latin typeface="+mn-lt"/>
                <a:ea typeface="+mn-ea"/>
                <a:cs typeface="+mn-cs"/>
              </a:rPr>
              <a:t>) please specify the value or details about the criteria. For example, some countries may require drinking-water to be accessible on premises for a household to be considered covered.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40</a:t>
            </a:fld>
            <a:endParaRPr lang="en-GB"/>
          </a:p>
        </p:txBody>
      </p:sp>
    </p:spTree>
    <p:extLst>
      <p:ext uri="{BB962C8B-B14F-4D97-AF65-F5344CB8AC3E}">
        <p14:creationId xmlns:p14="http://schemas.microsoft.com/office/powerpoint/2010/main" val="37212478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41</a:t>
            </a:fld>
            <a:endParaRPr lang="en-GB"/>
          </a:p>
        </p:txBody>
      </p:sp>
    </p:spTree>
    <p:extLst>
      <p:ext uri="{BB962C8B-B14F-4D97-AF65-F5344CB8AC3E}">
        <p14:creationId xmlns:p14="http://schemas.microsoft.com/office/powerpoint/2010/main" val="3179411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42</a:t>
            </a:fld>
            <a:endParaRPr lang="en-GB"/>
          </a:p>
        </p:txBody>
      </p:sp>
    </p:spTree>
    <p:extLst>
      <p:ext uri="{BB962C8B-B14F-4D97-AF65-F5344CB8AC3E}">
        <p14:creationId xmlns:p14="http://schemas.microsoft.com/office/powerpoint/2010/main" val="2947612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A7IV</a:t>
            </a:r>
            <a:r>
              <a:rPr lang="en-US" sz="1200" kern="1200" dirty="0">
                <a:solidFill>
                  <a:schemeClr val="tx1"/>
                </a:solidFill>
                <a:effectLst/>
                <a:latin typeface="+mn-lt"/>
                <a:ea typeface="+mn-ea"/>
                <a:cs typeface="+mn-cs"/>
              </a:rPr>
              <a:t> asks for national targets for WASH in health care facilities and WASH in schools. If any targets have been established for sanitation, drinking-water, or hygiene please describe them and describe what elements are included in the measured targets. Examples of elements that may be included in the targets are as follows:</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Sanitation facilities:</a:t>
            </a:r>
            <a:r>
              <a:rPr lang="en-US"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Types of facilities located on premises, designated facilities for patients, students and/or staff, facilities for people with limited mobility, separated facilities for women/girls and men/women, etc.</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Drinking-water supply:</a:t>
            </a:r>
            <a:r>
              <a:rPr lang="en-US" sz="1200" kern="1200" dirty="0">
                <a:solidFill>
                  <a:schemeClr val="tx1"/>
                </a:solidFill>
                <a:effectLst/>
                <a:latin typeface="+mn-lt"/>
                <a:ea typeface="+mn-ea"/>
                <a:cs typeface="+mn-cs"/>
              </a:rPr>
              <a:t> Drinking-water source located on premises, availability, accessibility, etc.</a:t>
            </a:r>
          </a:p>
          <a:p>
            <a:pPr marL="171450" indent="-171450">
              <a:buFont typeface="Arial" panose="020B0604020202020204" pitchFamily="34" charset="0"/>
              <a:buChar char="•"/>
            </a:pPr>
            <a:r>
              <a:rPr lang="en-US" sz="1200" u="sng" kern="1200" dirty="0">
                <a:solidFill>
                  <a:schemeClr val="tx1"/>
                </a:solidFill>
                <a:effectLst/>
                <a:latin typeface="+mn-lt"/>
                <a:ea typeface="+mn-ea"/>
                <a:cs typeface="+mn-cs"/>
              </a:rPr>
              <a:t>Hand hygiene/handwashing:</a:t>
            </a:r>
            <a:r>
              <a:rPr lang="en-US" sz="1200" kern="1200" dirty="0">
                <a:solidFill>
                  <a:schemeClr val="tx1"/>
                </a:solidFill>
                <a:effectLst/>
                <a:latin typeface="+mn-lt"/>
                <a:ea typeface="+mn-ea"/>
                <a:cs typeface="+mn-cs"/>
              </a:rPr>
              <a:t> Location of handwashing facilities, availability of soap, etc. </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43</a:t>
            </a:fld>
            <a:endParaRPr lang="en-GB"/>
          </a:p>
        </p:txBody>
      </p:sp>
    </p:spTree>
    <p:extLst>
      <p:ext uri="{BB962C8B-B14F-4D97-AF65-F5344CB8AC3E}">
        <p14:creationId xmlns:p14="http://schemas.microsoft.com/office/powerpoint/2010/main" val="3794313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there are additional targets that do not fit in the spaces provided, please include them in the survey annex.  </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44</a:t>
            </a:fld>
            <a:endParaRPr lang="en-GB"/>
          </a:p>
        </p:txBody>
      </p:sp>
    </p:spTree>
    <p:extLst>
      <p:ext uri="{BB962C8B-B14F-4D97-AF65-F5344CB8AC3E}">
        <p14:creationId xmlns:p14="http://schemas.microsoft.com/office/powerpoint/2010/main" val="1342299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45</a:t>
            </a:fld>
            <a:endParaRPr lang="en-GB"/>
          </a:p>
        </p:txBody>
      </p:sp>
    </p:spTree>
    <p:extLst>
      <p:ext uri="{BB962C8B-B14F-4D97-AF65-F5344CB8AC3E}">
        <p14:creationId xmlns:p14="http://schemas.microsoft.com/office/powerpoint/2010/main" val="2015725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Based on the targets identified in question A7, this question aims to track progress towards national targets.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46</a:t>
            </a:fld>
            <a:endParaRPr lang="en-GB"/>
          </a:p>
        </p:txBody>
      </p:sp>
    </p:spTree>
    <p:extLst>
      <p:ext uri="{BB962C8B-B14F-4D97-AF65-F5344CB8AC3E}">
        <p14:creationId xmlns:p14="http://schemas.microsoft.com/office/powerpoint/2010/main" val="11182548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47</a:t>
            </a:fld>
            <a:endParaRPr lang="en-GB"/>
          </a:p>
        </p:txBody>
      </p:sp>
    </p:spTree>
    <p:extLst>
      <p:ext uri="{BB962C8B-B14F-4D97-AF65-F5344CB8AC3E}">
        <p14:creationId xmlns:p14="http://schemas.microsoft.com/office/powerpoint/2010/main" val="2256706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each target identified in A7, please indicate the baseline year and value. Also indicate the latest value available and the year this value was measured. If available, please include the source of the data used for monitoring the target. Please provide information on national targets for </a:t>
            </a:r>
            <a:r>
              <a:rPr lang="en-GB" sz="1200" b="1" kern="1200" dirty="0">
                <a:solidFill>
                  <a:schemeClr val="tx1"/>
                </a:solidFill>
                <a:effectLst/>
                <a:latin typeface="+mn-lt"/>
                <a:ea typeface="+mn-ea"/>
                <a:cs typeface="+mn-cs"/>
              </a:rPr>
              <a:t>A8.a.i</a:t>
            </a:r>
            <a:r>
              <a:rPr lang="en-GB" sz="1200" kern="1200" dirty="0">
                <a:solidFill>
                  <a:schemeClr val="tx1"/>
                </a:solidFill>
                <a:effectLst/>
                <a:latin typeface="+mn-lt"/>
                <a:ea typeface="+mn-ea"/>
                <a:cs typeface="+mn-cs"/>
              </a:rPr>
              <a:t> urban sanitation coverage, </a:t>
            </a:r>
            <a:r>
              <a:rPr lang="en-GB" sz="1200" b="1" kern="1200" dirty="0">
                <a:solidFill>
                  <a:schemeClr val="tx1"/>
                </a:solidFill>
                <a:effectLst/>
                <a:latin typeface="+mn-lt"/>
                <a:ea typeface="+mn-ea"/>
                <a:cs typeface="+mn-cs"/>
              </a:rPr>
              <a:t>A8.b.i</a:t>
            </a:r>
            <a:r>
              <a:rPr lang="en-GB" sz="1200" kern="1200" dirty="0">
                <a:solidFill>
                  <a:schemeClr val="tx1"/>
                </a:solidFill>
                <a:effectLst/>
                <a:latin typeface="+mn-lt"/>
                <a:ea typeface="+mn-ea"/>
                <a:cs typeface="+mn-cs"/>
              </a:rPr>
              <a:t> rural sanitation coverage, </a:t>
            </a:r>
            <a:r>
              <a:rPr lang="en-GB" sz="1200" b="1" kern="1200" dirty="0">
                <a:solidFill>
                  <a:schemeClr val="tx1"/>
                </a:solidFill>
                <a:effectLst/>
                <a:latin typeface="+mn-lt"/>
                <a:ea typeface="+mn-ea"/>
                <a:cs typeface="+mn-cs"/>
              </a:rPr>
              <a:t>A8.c.i</a:t>
            </a:r>
            <a:r>
              <a:rPr lang="en-GB" sz="1200" kern="1200" dirty="0">
                <a:solidFill>
                  <a:schemeClr val="tx1"/>
                </a:solidFill>
                <a:effectLst/>
                <a:latin typeface="+mn-lt"/>
                <a:ea typeface="+mn-ea"/>
                <a:cs typeface="+mn-cs"/>
              </a:rPr>
              <a:t> urban drinking-water supply coverage, </a:t>
            </a:r>
            <a:r>
              <a:rPr lang="en-GB" sz="1200" b="1" kern="1200" dirty="0">
                <a:solidFill>
                  <a:schemeClr val="tx1"/>
                </a:solidFill>
                <a:effectLst/>
                <a:latin typeface="+mn-lt"/>
                <a:ea typeface="+mn-ea"/>
                <a:cs typeface="+mn-cs"/>
              </a:rPr>
              <a:t>A8.d.i</a:t>
            </a:r>
            <a:r>
              <a:rPr lang="en-GB" sz="1200" kern="1200" dirty="0">
                <a:solidFill>
                  <a:schemeClr val="tx1"/>
                </a:solidFill>
                <a:effectLst/>
                <a:latin typeface="+mn-lt"/>
                <a:ea typeface="+mn-ea"/>
                <a:cs typeface="+mn-cs"/>
              </a:rPr>
              <a:t> rural drinking-water supply coverage and </a:t>
            </a:r>
            <a:r>
              <a:rPr lang="en-GB" sz="1200" b="1" kern="1200" dirty="0">
                <a:solidFill>
                  <a:schemeClr val="tx1"/>
                </a:solidFill>
                <a:effectLst/>
                <a:latin typeface="+mn-lt"/>
                <a:ea typeface="+mn-ea"/>
                <a:cs typeface="+mn-cs"/>
              </a:rPr>
              <a:t>A8.e.i</a:t>
            </a:r>
            <a:r>
              <a:rPr lang="en-GB" sz="1200" kern="1200" dirty="0">
                <a:solidFill>
                  <a:schemeClr val="tx1"/>
                </a:solidFill>
                <a:effectLst/>
                <a:latin typeface="+mn-lt"/>
                <a:ea typeface="+mn-ea"/>
                <a:cs typeface="+mn-cs"/>
              </a:rPr>
              <a:t> hygiene coverage in addition to related targets for each subsector. For </a:t>
            </a:r>
            <a:r>
              <a:rPr lang="en-GB" sz="1200" b="1" kern="1200" dirty="0">
                <a:solidFill>
                  <a:schemeClr val="tx1"/>
                </a:solidFill>
                <a:effectLst/>
                <a:latin typeface="+mn-lt"/>
                <a:ea typeface="+mn-ea"/>
                <a:cs typeface="+mn-cs"/>
              </a:rPr>
              <a:t>A8.f</a:t>
            </a:r>
            <a:r>
              <a:rPr lang="en-GB" sz="1200" kern="1200" dirty="0">
                <a:solidFill>
                  <a:schemeClr val="tx1"/>
                </a:solidFill>
                <a:effectLst/>
                <a:latin typeface="+mn-lt"/>
                <a:ea typeface="+mn-ea"/>
                <a:cs typeface="+mn-cs"/>
              </a:rPr>
              <a:t> WASH in health care facilities and </a:t>
            </a:r>
            <a:r>
              <a:rPr lang="en-GB" sz="1200" b="1" kern="1200" dirty="0">
                <a:solidFill>
                  <a:schemeClr val="tx1"/>
                </a:solidFill>
                <a:effectLst/>
                <a:latin typeface="+mn-lt"/>
                <a:ea typeface="+mn-ea"/>
                <a:cs typeface="+mn-cs"/>
              </a:rPr>
              <a:t>A8.g</a:t>
            </a:r>
            <a:r>
              <a:rPr lang="en-GB" sz="1200" kern="1200" dirty="0">
                <a:solidFill>
                  <a:schemeClr val="tx1"/>
                </a:solidFill>
                <a:effectLst/>
                <a:latin typeface="+mn-lt"/>
                <a:ea typeface="+mn-ea"/>
                <a:cs typeface="+mn-cs"/>
              </a:rPr>
              <a:t> WASH in schools, please provide information on national coverage targets for </a:t>
            </a:r>
            <a:r>
              <a:rPr lang="en-GB" sz="1200" b="1" kern="1200" dirty="0">
                <a:solidFill>
                  <a:schemeClr val="tx1"/>
                </a:solidFill>
                <a:effectLst/>
                <a:latin typeface="+mn-lt"/>
                <a:ea typeface="+mn-ea"/>
                <a:cs typeface="+mn-cs"/>
              </a:rPr>
              <a:t>A8.f-g.i</a:t>
            </a:r>
            <a:r>
              <a:rPr lang="en-GB" sz="1200" kern="1200" dirty="0">
                <a:solidFill>
                  <a:schemeClr val="tx1"/>
                </a:solidFill>
                <a:effectLst/>
                <a:latin typeface="+mn-lt"/>
                <a:ea typeface="+mn-ea"/>
                <a:cs typeface="+mn-cs"/>
              </a:rPr>
              <a:t> sanitation facilities, </a:t>
            </a:r>
            <a:r>
              <a:rPr lang="en-GB" sz="1200" b="1" kern="1200" dirty="0">
                <a:solidFill>
                  <a:schemeClr val="tx1"/>
                </a:solidFill>
                <a:effectLst/>
                <a:latin typeface="+mn-lt"/>
                <a:ea typeface="+mn-ea"/>
                <a:cs typeface="+mn-cs"/>
              </a:rPr>
              <a:t>A8.f-g.ii</a:t>
            </a:r>
            <a:r>
              <a:rPr lang="en-GB" sz="1200" kern="1200" dirty="0">
                <a:solidFill>
                  <a:schemeClr val="tx1"/>
                </a:solidFill>
                <a:effectLst/>
                <a:latin typeface="+mn-lt"/>
                <a:ea typeface="+mn-ea"/>
                <a:cs typeface="+mn-cs"/>
              </a:rPr>
              <a:t> drinking-water supply, </a:t>
            </a:r>
            <a:r>
              <a:rPr lang="en-GB" sz="1200" b="1" kern="1200" dirty="0">
                <a:solidFill>
                  <a:schemeClr val="tx1"/>
                </a:solidFill>
                <a:effectLst/>
                <a:latin typeface="+mn-lt"/>
                <a:ea typeface="+mn-ea"/>
                <a:cs typeface="+mn-cs"/>
              </a:rPr>
              <a:t>A8.f-g.iii</a:t>
            </a:r>
            <a:r>
              <a:rPr lang="en-GB" sz="1200" kern="1200" dirty="0">
                <a:solidFill>
                  <a:schemeClr val="tx1"/>
                </a:solidFill>
                <a:effectLst/>
                <a:latin typeface="+mn-lt"/>
                <a:ea typeface="+mn-ea"/>
                <a:cs typeface="+mn-cs"/>
              </a:rPr>
              <a:t> hygiene/handwashing, as well as any other related targets. In the last column, please note if the data is publicly available.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48</a:t>
            </a:fld>
            <a:endParaRPr lang="en-GB"/>
          </a:p>
        </p:txBody>
      </p:sp>
    </p:spTree>
    <p:extLst>
      <p:ext uri="{BB962C8B-B14F-4D97-AF65-F5344CB8AC3E}">
        <p14:creationId xmlns:p14="http://schemas.microsoft.com/office/powerpoint/2010/main" val="711868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49</a:t>
            </a:fld>
            <a:endParaRPr lang="en-GB"/>
          </a:p>
        </p:txBody>
      </p:sp>
    </p:spTree>
    <p:extLst>
      <p:ext uri="{BB962C8B-B14F-4D97-AF65-F5344CB8AC3E}">
        <p14:creationId xmlns:p14="http://schemas.microsoft.com/office/powerpoint/2010/main" val="1226579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2010, the UN General Assembly declared safe and clean drinking-water and sanitation human rights. For more information about the human rights to water and sanitation, please refer to: </a:t>
            </a:r>
            <a:endParaRPr lang="en-US"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3"/>
              </a:rPr>
              <a:t>http://www.ohchr.org/EN/Issues/ESCR/Pages/Water.aspx</a:t>
            </a:r>
            <a:endParaRPr lang="en-GB" sz="1200" u="sng" kern="1200" dirty="0">
              <a:solidFill>
                <a:schemeClr val="tx1"/>
              </a:solidFill>
              <a:effectLst/>
              <a:latin typeface="+mn-lt"/>
              <a:ea typeface="+mn-ea"/>
              <a:cs typeface="+mn-cs"/>
            </a:endParaRPr>
          </a:p>
          <a:p>
            <a:endParaRPr lang="en-GB" sz="1200" u="sng"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rPr>
              <a:t>Pour </a:t>
            </a:r>
            <a:r>
              <a:rPr lang="en-GB" sz="1200" u="sng" kern="1200" dirty="0" err="1">
                <a:solidFill>
                  <a:schemeClr val="tx1"/>
                </a:solidFill>
                <a:effectLst/>
                <a:latin typeface="+mn-lt"/>
                <a:ea typeface="+mn-ea"/>
                <a:cs typeface="+mn-cs"/>
              </a:rPr>
              <a:t>traduction</a:t>
            </a:r>
            <a:r>
              <a:rPr lang="en-GB" sz="1200" u="sng" kern="1200" dirty="0">
                <a:solidFill>
                  <a:schemeClr val="tx1"/>
                </a:solidFill>
                <a:effectLst/>
                <a:latin typeface="+mn-lt"/>
                <a:ea typeface="+mn-ea"/>
                <a:cs typeface="+mn-cs"/>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2">
                    <a:lumMod val="75000"/>
                  </a:schemeClr>
                </a:solidFill>
              </a:rPr>
              <a:t>If countries recognize the human rights to safe and clean drinking-water and sanitation through the constitution, legislation, laws or individual court cases</a:t>
            </a: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a:t>
            </a:fld>
            <a:endParaRPr lang="en-GB"/>
          </a:p>
        </p:txBody>
      </p:sp>
    </p:spTree>
    <p:extLst>
      <p:ext uri="{BB962C8B-B14F-4D97-AF65-F5344CB8AC3E}">
        <p14:creationId xmlns:p14="http://schemas.microsoft.com/office/powerpoint/2010/main" val="39902821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of the policies and plans as described in question A5. </a:t>
            </a:r>
          </a:p>
        </p:txBody>
      </p:sp>
      <p:sp>
        <p:nvSpPr>
          <p:cNvPr id="4" name="Slide Number Placeholder 3"/>
          <p:cNvSpPr>
            <a:spLocks noGrp="1"/>
          </p:cNvSpPr>
          <p:nvPr>
            <p:ph type="sldNum" sz="quarter" idx="10"/>
          </p:nvPr>
        </p:nvSpPr>
        <p:spPr/>
        <p:txBody>
          <a:bodyPr/>
          <a:lstStyle/>
          <a:p>
            <a:fld id="{99BE04D0-D349-49E0-A693-77C2D07C03FA}" type="slidenum">
              <a:rPr lang="en-GB" smtClean="0"/>
              <a:pPr/>
              <a:t>50</a:t>
            </a:fld>
            <a:endParaRPr lang="en-GB"/>
          </a:p>
        </p:txBody>
      </p:sp>
    </p:spTree>
    <p:extLst>
      <p:ext uri="{BB962C8B-B14F-4D97-AF65-F5344CB8AC3E}">
        <p14:creationId xmlns:p14="http://schemas.microsoft.com/office/powerpoint/2010/main" val="11928429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A9.a</a:t>
            </a:r>
            <a:r>
              <a:rPr lang="en-GB" sz="1200" kern="1200" dirty="0">
                <a:solidFill>
                  <a:schemeClr val="tx1"/>
                </a:solidFill>
                <a:effectLst/>
                <a:latin typeface="+mn-lt"/>
                <a:ea typeface="+mn-ea"/>
                <a:cs typeface="+mn-cs"/>
              </a:rPr>
              <a:t> is specific to sanitation, while </a:t>
            </a:r>
            <a:r>
              <a:rPr lang="en-GB" sz="1200" b="1" kern="1200" dirty="0">
                <a:solidFill>
                  <a:schemeClr val="tx1"/>
                </a:solidFill>
                <a:effectLst/>
                <a:latin typeface="+mn-lt"/>
                <a:ea typeface="+mn-ea"/>
                <a:cs typeface="+mn-cs"/>
              </a:rPr>
              <a:t>A9.b</a:t>
            </a:r>
            <a:r>
              <a:rPr lang="en-GB" sz="1200" kern="1200" dirty="0">
                <a:solidFill>
                  <a:schemeClr val="tx1"/>
                </a:solidFill>
                <a:effectLst/>
                <a:latin typeface="+mn-lt"/>
                <a:ea typeface="+mn-ea"/>
                <a:cs typeface="+mn-cs"/>
              </a:rPr>
              <a:t> is specific to drinking-water.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51</a:t>
            </a:fld>
            <a:endParaRPr lang="en-GB"/>
          </a:p>
        </p:txBody>
      </p:sp>
    </p:spTree>
    <p:extLst>
      <p:ext uri="{BB962C8B-B14F-4D97-AF65-F5344CB8AC3E}">
        <p14:creationId xmlns:p14="http://schemas.microsoft.com/office/powerpoint/2010/main" val="1417347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Each vulnerable group is in accordance with definitions followed by your country. For example, in some countries, ‘poor populations’ are considered those in the poorest quintile, while others may have a different definition for ‘poor’ or ‘indigent’ people. If there is a vulnerable population listed that does not exist in your country, please mark the ‘Not applicable’ column. If there are other identified vulnerable groups, please list them in the last row of the question (</a:t>
            </a:r>
            <a:r>
              <a:rPr lang="en-GB" sz="1200" b="1" kern="1200" dirty="0">
                <a:solidFill>
                  <a:schemeClr val="tx1"/>
                </a:solidFill>
                <a:effectLst/>
                <a:latin typeface="+mn-lt"/>
                <a:ea typeface="+mn-ea"/>
                <a:cs typeface="+mn-cs"/>
              </a:rPr>
              <a:t>A9.a.x</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A9.b.x</a:t>
            </a:r>
            <a:r>
              <a:rPr lang="en-GB" sz="1200" kern="1200" dirty="0">
                <a:solidFill>
                  <a:schemeClr val="tx1"/>
                </a:solidFill>
                <a:effectLst/>
                <a:latin typeface="+mn-lt"/>
                <a:ea typeface="+mn-ea"/>
                <a:cs typeface="+mn-cs"/>
              </a:rPr>
              <a:t>). If you would like to include more than one </a:t>
            </a:r>
            <a:r>
              <a:rPr lang="en-GB" sz="1200" u="sng" kern="1200" dirty="0">
                <a:solidFill>
                  <a:schemeClr val="tx1"/>
                </a:solidFill>
                <a:effectLst/>
                <a:latin typeface="+mn-lt"/>
                <a:ea typeface="+mn-ea"/>
                <a:cs typeface="+mn-cs"/>
              </a:rPr>
              <a:t>additional</a:t>
            </a:r>
            <a:r>
              <a:rPr lang="en-GB" sz="1200" kern="1200" dirty="0">
                <a:solidFill>
                  <a:schemeClr val="tx1"/>
                </a:solidFill>
                <a:effectLst/>
                <a:latin typeface="+mn-lt"/>
                <a:ea typeface="+mn-ea"/>
                <a:cs typeface="+mn-cs"/>
              </a:rPr>
              <a:t> vulnerable group, please include a response for these groups in the survey annex.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52</a:t>
            </a:fld>
            <a:endParaRPr lang="en-GB"/>
          </a:p>
        </p:txBody>
      </p:sp>
    </p:spTree>
    <p:extLst>
      <p:ext uri="{BB962C8B-B14F-4D97-AF65-F5344CB8AC3E}">
        <p14:creationId xmlns:p14="http://schemas.microsoft.com/office/powerpoint/2010/main" val="23414361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53</a:t>
            </a:fld>
            <a:endParaRPr lang="en-GB"/>
          </a:p>
        </p:txBody>
      </p:sp>
    </p:spTree>
    <p:extLst>
      <p:ext uri="{BB962C8B-B14F-4D97-AF65-F5344CB8AC3E}">
        <p14:creationId xmlns:p14="http://schemas.microsoft.com/office/powerpoint/2010/main" val="3840064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54</a:t>
            </a:fld>
            <a:endParaRPr lang="en-GB"/>
          </a:p>
        </p:txBody>
      </p:sp>
    </p:spTree>
    <p:extLst>
      <p:ext uri="{BB962C8B-B14F-4D97-AF65-F5344CB8AC3E}">
        <p14:creationId xmlns:p14="http://schemas.microsoft.com/office/powerpoint/2010/main" val="2901540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55</a:t>
            </a:fld>
            <a:endParaRPr lang="en-GB"/>
          </a:p>
        </p:txBody>
      </p:sp>
    </p:spTree>
    <p:extLst>
      <p:ext uri="{BB962C8B-B14F-4D97-AF65-F5344CB8AC3E}">
        <p14:creationId xmlns:p14="http://schemas.microsoft.com/office/powerpoint/2010/main" val="557096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A10 </a:t>
            </a:r>
            <a:r>
              <a:rPr lang="en-GB" sz="1200" kern="1200" dirty="0">
                <a:solidFill>
                  <a:schemeClr val="tx1"/>
                </a:solidFill>
                <a:effectLst/>
                <a:latin typeface="+mn-lt"/>
                <a:ea typeface="+mn-ea"/>
                <a:cs typeface="+mn-cs"/>
              </a:rPr>
              <a:t>is specific to vulnerable groups in national WASH targets.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If there is a vulnerable group listed that does not exist in your country, please mark the ‘Not applicable’ column. If there are other identified vulnerable groups, please list them in the last row of the question (</a:t>
            </a:r>
            <a:r>
              <a:rPr lang="en-GB" sz="1200" b="1" kern="1200" dirty="0">
                <a:solidFill>
                  <a:schemeClr val="tx1"/>
                </a:solidFill>
                <a:effectLst/>
                <a:latin typeface="+mn-lt"/>
                <a:ea typeface="+mn-ea"/>
                <a:cs typeface="+mn-cs"/>
              </a:rPr>
              <a:t>A10.j</a:t>
            </a:r>
            <a:r>
              <a:rPr lang="en-GB" sz="1200" kern="1200" dirty="0">
                <a:solidFill>
                  <a:schemeClr val="tx1"/>
                </a:solidFill>
                <a:effectLst/>
                <a:latin typeface="+mn-lt"/>
                <a:ea typeface="+mn-ea"/>
                <a:cs typeface="+mn-cs"/>
              </a:rPr>
              <a:t>). If you would like to include more than one </a:t>
            </a:r>
            <a:r>
              <a:rPr lang="en-GB" sz="1200" u="sng" kern="1200" dirty="0">
                <a:solidFill>
                  <a:schemeClr val="tx1"/>
                </a:solidFill>
                <a:effectLst/>
                <a:latin typeface="+mn-lt"/>
                <a:ea typeface="+mn-ea"/>
                <a:cs typeface="+mn-cs"/>
              </a:rPr>
              <a:t>additional</a:t>
            </a:r>
            <a:r>
              <a:rPr lang="en-GB" sz="1200" kern="1200" dirty="0">
                <a:solidFill>
                  <a:schemeClr val="tx1"/>
                </a:solidFill>
                <a:effectLst/>
                <a:latin typeface="+mn-lt"/>
                <a:ea typeface="+mn-ea"/>
                <a:cs typeface="+mn-cs"/>
              </a:rPr>
              <a:t> vulnerable group, please include a response for these groups in the survey annex.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56</a:t>
            </a:fld>
            <a:endParaRPr lang="en-GB"/>
          </a:p>
        </p:txBody>
      </p:sp>
    </p:spTree>
    <p:extLst>
      <p:ext uri="{BB962C8B-B14F-4D97-AF65-F5344CB8AC3E}">
        <p14:creationId xmlns:p14="http://schemas.microsoft.com/office/powerpoint/2010/main" val="12680151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question is complemented by question D2 identifying annual budgets for each entity.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57</a:t>
            </a:fld>
            <a:endParaRPr lang="en-GB"/>
          </a:p>
        </p:txBody>
      </p:sp>
    </p:spTree>
    <p:extLst>
      <p:ext uri="{BB962C8B-B14F-4D97-AF65-F5344CB8AC3E}">
        <p14:creationId xmlns:p14="http://schemas.microsoft.com/office/powerpoint/2010/main" val="36819907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asks for a list of ALL stakeholders (ministries, national institutions, non-governmental stakeholders, including private sector) with any role or responsibility for:  a. drinking-water, b. hygiene promotion, c. basic sanitation, d. municipal wastewater, e. faecal sludge collection and treatment.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58</a:t>
            </a:fld>
            <a:endParaRPr lang="en-GB"/>
          </a:p>
        </p:txBody>
      </p:sp>
    </p:spTree>
    <p:extLst>
      <p:ext uri="{BB962C8B-B14F-4D97-AF65-F5344CB8AC3E}">
        <p14:creationId xmlns:p14="http://schemas.microsoft.com/office/powerpoint/2010/main" val="32725052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context ‘regulate’ refers to the act of setting regulations and/or standards, whereas ‘monitor/surveillance’ refers to oversight of adherence to regulations and/or standards. If more rows are needed, please continue in the survey annex.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59</a:t>
            </a:fld>
            <a:endParaRPr lang="en-GB"/>
          </a:p>
        </p:txBody>
      </p:sp>
    </p:spTree>
    <p:extLst>
      <p:ext uri="{BB962C8B-B14F-4D97-AF65-F5344CB8AC3E}">
        <p14:creationId xmlns:p14="http://schemas.microsoft.com/office/powerpoint/2010/main" val="2163896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 country’s constitution or legislation (i.e. laws) may explicitly recognize the rights to water and sanitation as standalone rights or listed together with other needs such as education and health services to “ensure the minimum social and cultural wellbeing of the people”.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Country survey annex form (and all other survey documents) can be access here: http://www.who.int/water_sanitation_health/monitoring/investments/glaas-2018-2019-country-survey-documents/en/</a:t>
            </a: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a:t>
            </a:fld>
            <a:endParaRPr lang="en-GB"/>
          </a:p>
        </p:txBody>
      </p:sp>
    </p:spTree>
    <p:extLst>
      <p:ext uri="{BB962C8B-B14F-4D97-AF65-F5344CB8AC3E}">
        <p14:creationId xmlns:p14="http://schemas.microsoft.com/office/powerpoint/2010/main" val="20867079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a:t>
            </a:r>
            <a:r>
              <a:rPr lang="en-GB" sz="1200" b="1" kern="1200" dirty="0">
                <a:solidFill>
                  <a:schemeClr val="tx1"/>
                </a:solidFill>
                <a:effectLst/>
                <a:latin typeface="+mn-lt"/>
                <a:ea typeface="+mn-ea"/>
                <a:cs typeface="+mn-cs"/>
              </a:rPr>
              <a:t>b. hygiene promotion</a:t>
            </a:r>
            <a:r>
              <a:rPr lang="en-GB" sz="1200" kern="1200" dirty="0">
                <a:solidFill>
                  <a:schemeClr val="tx1"/>
                </a:solidFill>
                <a:effectLst/>
                <a:latin typeface="+mn-lt"/>
                <a:ea typeface="+mn-ea"/>
                <a:cs typeface="+mn-cs"/>
              </a:rPr>
              <a:t>, responsibilities may be divided between different ministries  (e.g. ministries of education and health), without a lead agency.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60</a:t>
            </a:fld>
            <a:endParaRPr lang="en-GB"/>
          </a:p>
        </p:txBody>
      </p:sp>
    </p:spTree>
    <p:extLst>
      <p:ext uri="{BB962C8B-B14F-4D97-AF65-F5344CB8AC3E}">
        <p14:creationId xmlns:p14="http://schemas.microsoft.com/office/powerpoint/2010/main" val="27302307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61</a:t>
            </a:fld>
            <a:endParaRPr lang="en-GB"/>
          </a:p>
        </p:txBody>
      </p:sp>
    </p:spTree>
    <p:extLst>
      <p:ext uri="{BB962C8B-B14F-4D97-AF65-F5344CB8AC3E}">
        <p14:creationId xmlns:p14="http://schemas.microsoft.com/office/powerpoint/2010/main" val="2027469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question refers to all actors with responsibilities in WASH. If any coordination mechanism exists (formal or informal) the question seeks further details about the coordination process. With regard to part </a:t>
            </a:r>
            <a:r>
              <a:rPr lang="en-GB" sz="1200" b="1" kern="1200" dirty="0">
                <a:solidFill>
                  <a:schemeClr val="tx1"/>
                </a:solidFill>
                <a:effectLst/>
                <a:latin typeface="+mn-lt"/>
                <a:ea typeface="+mn-ea"/>
                <a:cs typeface="+mn-cs"/>
              </a:rPr>
              <a:t>A12.f</a:t>
            </a:r>
            <a:r>
              <a:rPr lang="en-GB" sz="1200" kern="1200" dirty="0">
                <a:solidFill>
                  <a:schemeClr val="tx1"/>
                </a:solidFill>
                <a:effectLst/>
                <a:latin typeface="+mn-lt"/>
                <a:ea typeface="+mn-ea"/>
                <a:cs typeface="+mn-cs"/>
              </a:rPr>
              <a:t>, an example of an agreed sectoral framework is the </a:t>
            </a:r>
            <a:r>
              <a:rPr lang="en-GB" sz="1200" i="1" kern="1200" dirty="0">
                <a:solidFill>
                  <a:schemeClr val="tx1"/>
                </a:solidFill>
                <a:effectLst/>
                <a:latin typeface="+mn-lt"/>
                <a:ea typeface="+mn-ea"/>
                <a:cs typeface="+mn-cs"/>
              </a:rPr>
              <a:t>National </a:t>
            </a:r>
            <a:r>
              <a:rPr lang="en-GB" sz="1200" i="1" kern="1200" dirty="0" err="1">
                <a:solidFill>
                  <a:schemeClr val="tx1"/>
                </a:solidFill>
                <a:effectLst/>
                <a:latin typeface="+mn-lt"/>
                <a:ea typeface="+mn-ea"/>
                <a:cs typeface="+mn-cs"/>
              </a:rPr>
              <a:t>WaSH</a:t>
            </a:r>
            <a:r>
              <a:rPr lang="en-GB" sz="1200" i="1" kern="1200" dirty="0">
                <a:solidFill>
                  <a:schemeClr val="tx1"/>
                </a:solidFill>
                <a:effectLst/>
                <a:latin typeface="+mn-lt"/>
                <a:ea typeface="+mn-ea"/>
                <a:cs typeface="+mn-cs"/>
              </a:rPr>
              <a:t> Implementation Framework of the Government of Ethiopia</a:t>
            </a:r>
            <a:r>
              <a:rPr lang="en-GB"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62</a:t>
            </a:fld>
            <a:endParaRPr lang="en-GB"/>
          </a:p>
        </p:txBody>
      </p:sp>
    </p:spTree>
    <p:extLst>
      <p:ext uri="{BB962C8B-B14F-4D97-AF65-F5344CB8AC3E}">
        <p14:creationId xmlns:p14="http://schemas.microsoft.com/office/powerpoint/2010/main" val="10664301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63</a:t>
            </a:fld>
            <a:endParaRPr lang="en-GB"/>
          </a:p>
        </p:txBody>
      </p:sp>
    </p:spTree>
    <p:extLst>
      <p:ext uri="{BB962C8B-B14F-4D97-AF65-F5344CB8AC3E}">
        <p14:creationId xmlns:p14="http://schemas.microsoft.com/office/powerpoint/2010/main" val="1899890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64</a:t>
            </a:fld>
            <a:endParaRPr lang="en-GB"/>
          </a:p>
        </p:txBody>
      </p:sp>
    </p:spTree>
    <p:extLst>
      <p:ext uri="{BB962C8B-B14F-4D97-AF65-F5344CB8AC3E}">
        <p14:creationId xmlns:p14="http://schemas.microsoft.com/office/powerpoint/2010/main" val="27853129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A13.a-c </a:t>
            </a:r>
            <a:r>
              <a:rPr lang="en-GB" sz="1200" kern="1200" dirty="0">
                <a:solidFill>
                  <a:schemeClr val="tx1"/>
                </a:solidFill>
                <a:effectLst/>
                <a:latin typeface="+mn-lt"/>
                <a:ea typeface="+mn-ea"/>
                <a:cs typeface="+mn-cs"/>
              </a:rPr>
              <a:t>seek to understand the number of development partners working in the defined areas for sanitation, drinking-water supply, and hygiene.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65</a:t>
            </a:fld>
            <a:endParaRPr lang="en-GB"/>
          </a:p>
        </p:txBody>
      </p:sp>
    </p:spTree>
    <p:extLst>
      <p:ext uri="{BB962C8B-B14F-4D97-AF65-F5344CB8AC3E}">
        <p14:creationId xmlns:p14="http://schemas.microsoft.com/office/powerpoint/2010/main" val="1745040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Please list the top five development partners that disbursed the most Official Development Assistance (ODA) over the past three years. You may refer to the </a:t>
            </a:r>
            <a:r>
              <a:rPr lang="en-GB" sz="1200" u="sng" kern="1200" dirty="0">
                <a:solidFill>
                  <a:schemeClr val="tx1"/>
                </a:solidFill>
                <a:effectLst/>
                <a:latin typeface="+mn-lt"/>
                <a:ea typeface="+mn-ea"/>
                <a:cs typeface="+mn-cs"/>
                <a:hlinkClick r:id="rId3"/>
              </a:rPr>
              <a:t>Appendix A: Top five donors of Official Development Assistance, by recipient (cumulative disbursement from 2014 to 2016)</a:t>
            </a:r>
            <a:r>
              <a:rPr lang="en-GB" sz="1200" kern="1200" dirty="0">
                <a:solidFill>
                  <a:schemeClr val="tx1"/>
                </a:solidFill>
                <a:effectLst/>
                <a:latin typeface="+mn-lt"/>
                <a:ea typeface="+mn-ea"/>
                <a:cs typeface="+mn-cs"/>
              </a:rPr>
              <a:t> in the Survey Guidance for a listing of top donors in each country according to the OECD Creditor Reporting System. Once you have listed the top donors, please estimate the extent to which each development partner’s activities are captured in/aligned with the government national WASH plans.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https://stats.oecd.org/Index.aspx?DataSetCode=CRS1</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66</a:t>
            </a:fld>
            <a:endParaRPr lang="en-GB"/>
          </a:p>
        </p:txBody>
      </p:sp>
    </p:spTree>
    <p:extLst>
      <p:ext uri="{BB962C8B-B14F-4D97-AF65-F5344CB8AC3E}">
        <p14:creationId xmlns:p14="http://schemas.microsoft.com/office/powerpoint/2010/main" val="1921615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on SDG Target 6.b can be found here: </a:t>
            </a:r>
            <a:r>
              <a:rPr lang="en-GB" sz="1200" kern="1200" dirty="0">
                <a:solidFill>
                  <a:schemeClr val="tx1"/>
                </a:solidFill>
                <a:effectLst/>
                <a:latin typeface="+mn-lt"/>
                <a:ea typeface="+mn-ea"/>
                <a:cs typeface="+mn-cs"/>
              </a:rPr>
              <a:t>http://www.sdg6monitoring.org/indicators/target-6b/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67</a:t>
            </a:fld>
            <a:endParaRPr lang="en-GB"/>
          </a:p>
        </p:txBody>
      </p:sp>
    </p:spTree>
    <p:extLst>
      <p:ext uri="{BB962C8B-B14F-4D97-AF65-F5344CB8AC3E}">
        <p14:creationId xmlns:p14="http://schemas.microsoft.com/office/powerpoint/2010/main" val="5540683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68</a:t>
            </a:fld>
            <a:endParaRPr lang="en-GB"/>
          </a:p>
        </p:txBody>
      </p:sp>
    </p:spTree>
    <p:extLst>
      <p:ext uri="{BB962C8B-B14F-4D97-AF65-F5344CB8AC3E}">
        <p14:creationId xmlns:p14="http://schemas.microsoft.com/office/powerpoint/2010/main" val="4185996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69</a:t>
            </a:fld>
            <a:endParaRPr lang="en-GB"/>
          </a:p>
        </p:txBody>
      </p:sp>
    </p:spTree>
    <p:extLst>
      <p:ext uri="{BB962C8B-B14F-4D97-AF65-F5344CB8AC3E}">
        <p14:creationId xmlns:p14="http://schemas.microsoft.com/office/powerpoint/2010/main" val="117853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While not all countries recognize the human rights to water and sanitation in the constitution or in legislation, it may be that courts or individual court cases recognize the human rights to water and sanitation in their decisions. </a:t>
            </a:r>
            <a:r>
              <a:rPr lang="en-GB" sz="1200" b="1" kern="1200" dirty="0">
                <a:solidFill>
                  <a:schemeClr val="tx1"/>
                </a:solidFill>
                <a:effectLst/>
                <a:latin typeface="+mn-lt"/>
                <a:ea typeface="+mn-ea"/>
                <a:cs typeface="+mn-cs"/>
              </a:rPr>
              <a:t>A1.c.i</a:t>
            </a:r>
            <a:r>
              <a:rPr lang="en-GB" sz="1200" kern="1200" dirty="0">
                <a:solidFill>
                  <a:schemeClr val="tx1"/>
                </a:solidFill>
                <a:effectLst/>
                <a:latin typeface="+mn-lt"/>
                <a:ea typeface="+mn-ea"/>
                <a:cs typeface="+mn-cs"/>
              </a:rPr>
              <a:t> provides space to describe such cases. </a:t>
            </a:r>
            <a:r>
              <a:rPr lang="en-GB" sz="1200" i="1" kern="1200" dirty="0">
                <a:solidFill>
                  <a:schemeClr val="tx1"/>
                </a:solidFill>
                <a:effectLst/>
                <a:latin typeface="+mn-lt"/>
                <a:ea typeface="+mn-ea"/>
                <a:cs typeface="+mn-cs"/>
              </a:rPr>
              <a:t>If space is not sufficient, please add information in the survey annex.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7</a:t>
            </a:fld>
            <a:endParaRPr lang="en-GB"/>
          </a:p>
        </p:txBody>
      </p:sp>
    </p:spTree>
    <p:extLst>
      <p:ext uri="{BB962C8B-B14F-4D97-AF65-F5344CB8AC3E}">
        <p14:creationId xmlns:p14="http://schemas.microsoft.com/office/powerpoint/2010/main" val="11600728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70</a:t>
            </a:fld>
            <a:endParaRPr lang="en-GB"/>
          </a:p>
        </p:txBody>
      </p:sp>
    </p:spTree>
    <p:extLst>
      <p:ext uri="{BB962C8B-B14F-4D97-AF65-F5344CB8AC3E}">
        <p14:creationId xmlns:p14="http://schemas.microsoft.com/office/powerpoint/2010/main" val="6117980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t>
            </a:r>
            <a:r>
              <a:rPr lang="en-GB" sz="1200" b="1" kern="1200" dirty="0">
                <a:solidFill>
                  <a:schemeClr val="tx1"/>
                </a:solidFill>
                <a:effectLst/>
                <a:latin typeface="+mn-lt"/>
                <a:ea typeface="+mn-ea"/>
                <a:cs typeface="+mn-cs"/>
              </a:rPr>
              <a:t>A14.a.ix</a:t>
            </a:r>
            <a:r>
              <a:rPr lang="en-GB" sz="1200" kern="1200" dirty="0">
                <a:solidFill>
                  <a:schemeClr val="tx1"/>
                </a:solidFill>
                <a:effectLst/>
                <a:latin typeface="+mn-lt"/>
                <a:ea typeface="+mn-ea"/>
                <a:cs typeface="+mn-cs"/>
              </a:rPr>
              <a:t>, details of the laws and/or policy may include the name and year of the law or policy. For </a:t>
            </a:r>
            <a:r>
              <a:rPr lang="en-GB" sz="1200" b="1" kern="1200" dirty="0">
                <a:solidFill>
                  <a:schemeClr val="tx1"/>
                </a:solidFill>
                <a:effectLst/>
                <a:latin typeface="+mn-lt"/>
                <a:ea typeface="+mn-ea"/>
                <a:cs typeface="+mn-cs"/>
              </a:rPr>
              <a:t>A14.a.x</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description of the most common forms of public participation may include feedback or complaint mechanisms between communities and governments, or regular forums for citizen engagement.</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71</a:t>
            </a:fld>
            <a:endParaRPr lang="en-GB"/>
          </a:p>
        </p:txBody>
      </p:sp>
    </p:spTree>
    <p:extLst>
      <p:ext uri="{BB962C8B-B14F-4D97-AF65-F5344CB8AC3E}">
        <p14:creationId xmlns:p14="http://schemas.microsoft.com/office/powerpoint/2010/main" val="30926150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A14.b </a:t>
            </a:r>
            <a:r>
              <a:rPr lang="en-GB" sz="1200" kern="1200" dirty="0">
                <a:solidFill>
                  <a:schemeClr val="tx1"/>
                </a:solidFill>
                <a:effectLst/>
                <a:latin typeface="+mn-lt"/>
                <a:ea typeface="+mn-ea"/>
                <a:cs typeface="+mn-cs"/>
              </a:rPr>
              <a:t>asks for information about public participation at the level of local administrative units (LAUs). According to the OECD, LAUs are institutional units whose fiscal, legislative and executive authority extends over the smallest geographic areas distinguished for administrative and practical purposes. Please note that LAUs are defined and determined by the government in each country, therefore LAUs may not be equivalent from one country to the next.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72</a:t>
            </a:fld>
            <a:endParaRPr lang="en-GB"/>
          </a:p>
        </p:txBody>
      </p:sp>
    </p:spTree>
    <p:extLst>
      <p:ext uri="{BB962C8B-B14F-4D97-AF65-F5344CB8AC3E}">
        <p14:creationId xmlns:p14="http://schemas.microsoft.com/office/powerpoint/2010/main" val="4558985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a:t>
            </a:r>
            <a:r>
              <a:rPr lang="en-GB" sz="1200" b="1" kern="1200" dirty="0">
                <a:solidFill>
                  <a:schemeClr val="tx1"/>
                </a:solidFill>
                <a:effectLst/>
                <a:latin typeface="+mn-lt"/>
                <a:ea typeface="+mn-ea"/>
                <a:cs typeface="+mn-cs"/>
              </a:rPr>
              <a:t>A14.b.i</a:t>
            </a:r>
            <a:r>
              <a:rPr lang="en-GB" sz="1200" kern="1200" dirty="0">
                <a:solidFill>
                  <a:schemeClr val="tx1"/>
                </a:solidFill>
                <a:effectLst/>
                <a:latin typeface="+mn-lt"/>
                <a:ea typeface="+mn-ea"/>
                <a:cs typeface="+mn-cs"/>
              </a:rPr>
              <a:t> please provide the number of LAUs for each sector, namely urban sanitation/drinking-water, rural sanitation/drinking water, and water resources planning/management.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73</a:t>
            </a:fld>
            <a:endParaRPr lang="en-GB"/>
          </a:p>
        </p:txBody>
      </p:sp>
    </p:spTree>
    <p:extLst>
      <p:ext uri="{BB962C8B-B14F-4D97-AF65-F5344CB8AC3E}">
        <p14:creationId xmlns:p14="http://schemas.microsoft.com/office/powerpoint/2010/main" val="2512706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Please note that the total number of LAUs for urban and rural combined should cover the entire country, without any overlap. However, the LAUs for water resources planning/management may differ from those designated for sanitation and drinking-water. Therefore this information is asked for in an additional column.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74</a:t>
            </a:fld>
            <a:endParaRPr lang="en-GB"/>
          </a:p>
        </p:txBody>
      </p:sp>
    </p:spTree>
    <p:extLst>
      <p:ext uri="{BB962C8B-B14F-4D97-AF65-F5344CB8AC3E}">
        <p14:creationId xmlns:p14="http://schemas.microsoft.com/office/powerpoint/2010/main" val="9310332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a:t>
            </a:r>
            <a:r>
              <a:rPr lang="en-GB" sz="1200" b="1" kern="1200" dirty="0" err="1">
                <a:solidFill>
                  <a:schemeClr val="tx1"/>
                </a:solidFill>
                <a:effectLst/>
                <a:latin typeface="+mn-lt"/>
                <a:ea typeface="+mn-ea"/>
                <a:cs typeface="+mn-cs"/>
              </a:rPr>
              <a:t>b.ii</a:t>
            </a:r>
            <a:r>
              <a:rPr lang="en-GB" sz="1200" kern="1200" dirty="0">
                <a:solidFill>
                  <a:schemeClr val="tx1"/>
                </a:solidFill>
                <a:effectLst/>
                <a:latin typeface="+mn-lt"/>
                <a:ea typeface="+mn-ea"/>
                <a:cs typeface="+mn-cs"/>
              </a:rPr>
              <a:t>, based on the total number of LAUs listed in </a:t>
            </a:r>
            <a:r>
              <a:rPr lang="en-GB" sz="1200" b="1" kern="1200" dirty="0">
                <a:solidFill>
                  <a:schemeClr val="tx1"/>
                </a:solidFill>
                <a:effectLst/>
                <a:latin typeface="+mn-lt"/>
                <a:ea typeface="+mn-ea"/>
                <a:cs typeface="+mn-cs"/>
              </a:rPr>
              <a:t>A14.b.i</a:t>
            </a:r>
            <a:r>
              <a:rPr lang="en-GB" sz="1200" kern="1200" dirty="0">
                <a:solidFill>
                  <a:schemeClr val="tx1"/>
                </a:solidFill>
                <a:effectLst/>
                <a:latin typeface="+mn-lt"/>
                <a:ea typeface="+mn-ea"/>
                <a:cs typeface="+mn-cs"/>
              </a:rPr>
              <a:t>, please provide the number of LAUs with policies and procedures for participation in local communities.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75</a:t>
            </a:fld>
            <a:endParaRPr lang="en-GB"/>
          </a:p>
        </p:txBody>
      </p:sp>
    </p:spTree>
    <p:extLst>
      <p:ext uri="{BB962C8B-B14F-4D97-AF65-F5344CB8AC3E}">
        <p14:creationId xmlns:p14="http://schemas.microsoft.com/office/powerpoint/2010/main" val="34003111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next section </a:t>
            </a:r>
            <a:r>
              <a:rPr lang="en-GB" sz="1200" b="1" kern="1200" dirty="0">
                <a:solidFill>
                  <a:schemeClr val="tx1"/>
                </a:solidFill>
                <a:effectLst/>
                <a:latin typeface="+mn-lt"/>
                <a:ea typeface="+mn-ea"/>
                <a:cs typeface="+mn-cs"/>
              </a:rPr>
              <a:t>A14.b.iii-vi</a:t>
            </a:r>
            <a:r>
              <a:rPr lang="en-GB" sz="1200" kern="1200" dirty="0">
                <a:solidFill>
                  <a:schemeClr val="tx1"/>
                </a:solidFill>
                <a:effectLst/>
                <a:latin typeface="+mn-lt"/>
                <a:ea typeface="+mn-ea"/>
                <a:cs typeface="+mn-cs"/>
              </a:rPr>
              <a:t> asks for an estimate of the percentage of LAUs that have the listed elements for participation in place. For these questions each row should have three marked boxes. For </a:t>
            </a:r>
            <a:r>
              <a:rPr lang="en-GB" sz="1200" b="1" kern="1200" dirty="0">
                <a:solidFill>
                  <a:schemeClr val="tx1"/>
                </a:solidFill>
                <a:effectLst/>
                <a:latin typeface="+mn-lt"/>
                <a:ea typeface="+mn-ea"/>
                <a:cs typeface="+mn-cs"/>
              </a:rPr>
              <a:t>A14.b.iii</a:t>
            </a:r>
            <a:r>
              <a:rPr lang="en-GB" sz="1200" kern="1200" dirty="0">
                <a:solidFill>
                  <a:schemeClr val="tx1"/>
                </a:solidFill>
                <a:effectLst/>
                <a:latin typeface="+mn-lt"/>
                <a:ea typeface="+mn-ea"/>
                <a:cs typeface="+mn-cs"/>
              </a:rPr>
              <a:t>, information is considered publicly available and easily accessible when information has been published or broadcast for public consumption and may be obtained through government offices or is available online. For </a:t>
            </a:r>
            <a:r>
              <a:rPr lang="en-GB" sz="1200" b="1" kern="1200" dirty="0">
                <a:solidFill>
                  <a:schemeClr val="tx1"/>
                </a:solidFill>
                <a:effectLst/>
                <a:latin typeface="+mn-lt"/>
                <a:ea typeface="+mn-ea"/>
                <a:cs typeface="+mn-cs"/>
              </a:rPr>
              <a:t>A14.b.iv </a:t>
            </a:r>
            <a:r>
              <a:rPr lang="en-GB" sz="1200" kern="1200" dirty="0">
                <a:solidFill>
                  <a:schemeClr val="tx1"/>
                </a:solidFill>
                <a:effectLst/>
                <a:latin typeface="+mn-lt"/>
                <a:ea typeface="+mn-ea"/>
                <a:cs typeface="+mn-cs"/>
              </a:rPr>
              <a:t>‘r</a:t>
            </a:r>
            <a:r>
              <a:rPr lang="en-US" sz="1200" kern="1200" dirty="0" err="1">
                <a:solidFill>
                  <a:schemeClr val="tx1"/>
                </a:solidFill>
                <a:effectLst/>
                <a:latin typeface="+mn-lt"/>
                <a:ea typeface="+mn-ea"/>
                <a:cs typeface="+mn-cs"/>
              </a:rPr>
              <a:t>egular</a:t>
            </a:r>
            <a:r>
              <a:rPr lang="en-US" sz="1200" kern="1200" dirty="0">
                <a:solidFill>
                  <a:schemeClr val="tx1"/>
                </a:solidFill>
                <a:effectLst/>
                <a:latin typeface="+mn-lt"/>
                <a:ea typeface="+mn-ea"/>
                <a:cs typeface="+mn-cs"/>
              </a:rPr>
              <a:t> meetings’ are those that occur at least twice a year. </a:t>
            </a:r>
            <a:r>
              <a:rPr lang="en-GB" sz="1200" kern="1200" dirty="0">
                <a:solidFill>
                  <a:schemeClr val="tx1"/>
                </a:solidFill>
                <a:effectLst/>
                <a:latin typeface="+mn-lt"/>
                <a:ea typeface="+mn-ea"/>
                <a:cs typeface="+mn-cs"/>
              </a:rPr>
              <a:t>For </a:t>
            </a:r>
            <a:r>
              <a:rPr lang="en-GB" sz="1200" b="1" kern="1200" dirty="0">
                <a:solidFill>
                  <a:schemeClr val="tx1"/>
                </a:solidFill>
                <a:effectLst/>
                <a:latin typeface="+mn-lt"/>
                <a:ea typeface="+mn-ea"/>
                <a:cs typeface="+mn-cs"/>
              </a:rPr>
              <a:t>A14.b.v</a:t>
            </a:r>
            <a:r>
              <a:rPr lang="en-GB" sz="1200" kern="1200" dirty="0">
                <a:solidFill>
                  <a:schemeClr val="tx1"/>
                </a:solidFill>
                <a:effectLst/>
                <a:latin typeface="+mn-lt"/>
                <a:ea typeface="+mn-ea"/>
                <a:cs typeface="+mn-cs"/>
              </a:rPr>
              <a:t>, a formal system is one that is set up by a service provider or government institution to collect and address feedback/complaint.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76</a:t>
            </a:fld>
            <a:endParaRPr lang="en-GB"/>
          </a:p>
        </p:txBody>
      </p:sp>
    </p:spTree>
    <p:extLst>
      <p:ext uri="{BB962C8B-B14F-4D97-AF65-F5344CB8AC3E}">
        <p14:creationId xmlns:p14="http://schemas.microsoft.com/office/powerpoint/2010/main" val="25009547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A14.b.iii-vi</a:t>
            </a:r>
            <a:r>
              <a:rPr lang="en-GB" sz="1200" kern="1200" dirty="0">
                <a:solidFill>
                  <a:schemeClr val="tx1"/>
                </a:solidFill>
                <a:effectLst/>
                <a:latin typeface="+mn-lt"/>
                <a:ea typeface="+mn-ea"/>
                <a:cs typeface="+mn-cs"/>
              </a:rPr>
              <a:t> asks for an estimate of the percentage of LAUs that have the listed elements for participation in place. For these questions each row should have three marked boxes. For </a:t>
            </a:r>
            <a:r>
              <a:rPr lang="en-GB" sz="1200" b="1" kern="1200" dirty="0">
                <a:solidFill>
                  <a:schemeClr val="tx1"/>
                </a:solidFill>
                <a:effectLst/>
                <a:latin typeface="+mn-lt"/>
                <a:ea typeface="+mn-ea"/>
                <a:cs typeface="+mn-cs"/>
              </a:rPr>
              <a:t>A14.b.iii</a:t>
            </a:r>
            <a:r>
              <a:rPr lang="en-GB" sz="1200" kern="1200" dirty="0">
                <a:solidFill>
                  <a:schemeClr val="tx1"/>
                </a:solidFill>
                <a:effectLst/>
                <a:latin typeface="+mn-lt"/>
                <a:ea typeface="+mn-ea"/>
                <a:cs typeface="+mn-cs"/>
              </a:rPr>
              <a:t>, information is considered publicly available and easily accessible when information has been published or broadcast for public consumption and may be obtained through government offices or is available online. For </a:t>
            </a:r>
            <a:r>
              <a:rPr lang="en-GB" sz="1200" b="1" kern="1200" dirty="0">
                <a:solidFill>
                  <a:schemeClr val="tx1"/>
                </a:solidFill>
                <a:effectLst/>
                <a:latin typeface="+mn-lt"/>
                <a:ea typeface="+mn-ea"/>
                <a:cs typeface="+mn-cs"/>
              </a:rPr>
              <a:t>A14.b.iv </a:t>
            </a:r>
            <a:r>
              <a:rPr lang="en-GB" sz="1200" kern="1200" dirty="0">
                <a:solidFill>
                  <a:schemeClr val="tx1"/>
                </a:solidFill>
                <a:effectLst/>
                <a:latin typeface="+mn-lt"/>
                <a:ea typeface="+mn-ea"/>
                <a:cs typeface="+mn-cs"/>
              </a:rPr>
              <a:t>‘r</a:t>
            </a:r>
            <a:r>
              <a:rPr lang="en-US" sz="1200" kern="1200" dirty="0" err="1">
                <a:solidFill>
                  <a:schemeClr val="tx1"/>
                </a:solidFill>
                <a:effectLst/>
                <a:latin typeface="+mn-lt"/>
                <a:ea typeface="+mn-ea"/>
                <a:cs typeface="+mn-cs"/>
              </a:rPr>
              <a:t>egular</a:t>
            </a:r>
            <a:r>
              <a:rPr lang="en-US" sz="1200" kern="1200" dirty="0">
                <a:solidFill>
                  <a:schemeClr val="tx1"/>
                </a:solidFill>
                <a:effectLst/>
                <a:latin typeface="+mn-lt"/>
                <a:ea typeface="+mn-ea"/>
                <a:cs typeface="+mn-cs"/>
              </a:rPr>
              <a:t> meetings’ are those that occur at least twice a year. </a:t>
            </a:r>
            <a:r>
              <a:rPr lang="en-GB" sz="1200" kern="1200" dirty="0">
                <a:solidFill>
                  <a:schemeClr val="tx1"/>
                </a:solidFill>
                <a:effectLst/>
                <a:latin typeface="+mn-lt"/>
                <a:ea typeface="+mn-ea"/>
                <a:cs typeface="+mn-cs"/>
              </a:rPr>
              <a:t>For </a:t>
            </a:r>
            <a:r>
              <a:rPr lang="en-GB" sz="1200" b="1" kern="1200" dirty="0">
                <a:solidFill>
                  <a:schemeClr val="tx1"/>
                </a:solidFill>
                <a:effectLst/>
                <a:latin typeface="+mn-lt"/>
                <a:ea typeface="+mn-ea"/>
                <a:cs typeface="+mn-cs"/>
              </a:rPr>
              <a:t>A14.b.v</a:t>
            </a:r>
            <a:r>
              <a:rPr lang="en-GB" sz="1200" kern="1200" dirty="0">
                <a:solidFill>
                  <a:schemeClr val="tx1"/>
                </a:solidFill>
                <a:effectLst/>
                <a:latin typeface="+mn-lt"/>
                <a:ea typeface="+mn-ea"/>
                <a:cs typeface="+mn-cs"/>
              </a:rPr>
              <a:t>, a formal system is one that is set up by a service provider or government institution to collect and address feedback/complaint.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77</a:t>
            </a:fld>
            <a:endParaRPr lang="en-GB"/>
          </a:p>
        </p:txBody>
      </p:sp>
    </p:spTree>
    <p:extLst>
      <p:ext uri="{BB962C8B-B14F-4D97-AF65-F5344CB8AC3E}">
        <p14:creationId xmlns:p14="http://schemas.microsoft.com/office/powerpoint/2010/main" val="7062038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A14.b.vii </a:t>
            </a:r>
            <a:r>
              <a:rPr lang="en-GB" sz="1200" kern="1200" dirty="0">
                <a:solidFill>
                  <a:schemeClr val="tx1"/>
                </a:solidFill>
                <a:effectLst/>
                <a:latin typeface="+mn-lt"/>
                <a:ea typeface="+mn-ea"/>
                <a:cs typeface="+mn-cs"/>
              </a:rPr>
              <a:t>asks for the number of LAUs with at least three of the listed elements for local community participation in place. The number of LAUs provided should be based on the total number of LAUs with policies or procedures for participation of local communities (from A14.b.ii).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E04D0-D349-49E0-A693-77C2D07C03FA}" type="slidenum">
              <a:rPr lang="en-GB" smtClean="0"/>
              <a:pPr/>
              <a:t>78</a:t>
            </a:fld>
            <a:endParaRPr lang="en-GB"/>
          </a:p>
        </p:txBody>
      </p:sp>
    </p:spTree>
    <p:extLst>
      <p:ext uri="{BB962C8B-B14F-4D97-AF65-F5344CB8AC3E}">
        <p14:creationId xmlns:p14="http://schemas.microsoft.com/office/powerpoint/2010/main" val="24952488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A14.b.viii–x</a:t>
            </a:r>
            <a:r>
              <a:rPr lang="en-GB" sz="1200" kern="1200" dirty="0">
                <a:solidFill>
                  <a:schemeClr val="tx1"/>
                </a:solidFill>
                <a:effectLst/>
                <a:latin typeface="+mn-lt"/>
                <a:ea typeface="+mn-ea"/>
                <a:cs typeface="+mn-cs"/>
              </a:rPr>
              <a:t> requests further information on the source of information for the numbers listed in part </a:t>
            </a:r>
            <a:r>
              <a:rPr lang="en-GB" sz="1200" b="1" kern="1200" dirty="0">
                <a:solidFill>
                  <a:schemeClr val="tx1"/>
                </a:solidFill>
                <a:effectLst/>
                <a:latin typeface="+mn-lt"/>
                <a:ea typeface="+mn-ea"/>
                <a:cs typeface="+mn-cs"/>
              </a:rPr>
              <a:t>A14.b </a:t>
            </a:r>
            <a:r>
              <a:rPr lang="en-GB" sz="1200" kern="1200" dirty="0">
                <a:solidFill>
                  <a:schemeClr val="tx1"/>
                </a:solidFill>
                <a:effectLst/>
                <a:latin typeface="+mn-lt"/>
                <a:ea typeface="+mn-ea"/>
                <a:cs typeface="+mn-cs"/>
              </a:rPr>
              <a:t>and the complaint mechanisms available in your country. An effective mechanism to file complaints is easily accessible for users, and triggers a response from the service provider or the regulator. If available in your country, please describe the complaint mechanism(s) and provide an example of improvements for complaint mechanism.</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79</a:t>
            </a:fld>
            <a:endParaRPr lang="en-GB"/>
          </a:p>
        </p:txBody>
      </p:sp>
    </p:spTree>
    <p:extLst>
      <p:ext uri="{BB962C8B-B14F-4D97-AF65-F5344CB8AC3E}">
        <p14:creationId xmlns:p14="http://schemas.microsoft.com/office/powerpoint/2010/main" val="3325436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Some countries have social and/or economic development plans or strategies that outline overall development objectives for the country. These plans are often multi-year plans spanning five years or more and establishing national development goals. Some countries call these plans visions or national strategies. For example, Kenya has a national long-term development plan called “Kenya Vision 2030”.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8</a:t>
            </a:fld>
            <a:endParaRPr lang="en-GB"/>
          </a:p>
        </p:txBody>
      </p:sp>
    </p:spTree>
    <p:extLst>
      <p:ext uri="{BB962C8B-B14F-4D97-AF65-F5344CB8AC3E}">
        <p14:creationId xmlns:p14="http://schemas.microsoft.com/office/powerpoint/2010/main" val="2628486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A14.c </a:t>
            </a:r>
            <a:r>
              <a:rPr lang="en-GB" sz="1200" kern="1200" dirty="0">
                <a:solidFill>
                  <a:schemeClr val="tx1"/>
                </a:solidFill>
                <a:effectLst/>
                <a:latin typeface="+mn-lt"/>
                <a:ea typeface="+mn-ea"/>
                <a:cs typeface="+mn-cs"/>
              </a:rPr>
              <a:t>requests estimates on the sufficiency on financial and human resources, as well as the establishment of agencies/institutions that monitor participatory procedures. </a:t>
            </a:r>
            <a:br>
              <a:rPr lang="en-GB"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80</a:t>
            </a:fld>
            <a:endParaRPr lang="en-GB"/>
          </a:p>
        </p:txBody>
      </p:sp>
    </p:spTree>
    <p:extLst>
      <p:ext uri="{BB962C8B-B14F-4D97-AF65-F5344CB8AC3E}">
        <p14:creationId xmlns:p14="http://schemas.microsoft.com/office/powerpoint/2010/main" val="13066476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E04D0-D349-49E0-A693-77C2D07C03FA}" type="slidenum">
              <a:rPr lang="en-GB" smtClean="0"/>
              <a:pPr/>
              <a:t>81</a:t>
            </a:fld>
            <a:endParaRPr lang="en-GB"/>
          </a:p>
        </p:txBody>
      </p:sp>
    </p:spTree>
    <p:extLst>
      <p:ext uri="{BB962C8B-B14F-4D97-AF65-F5344CB8AC3E}">
        <p14:creationId xmlns:p14="http://schemas.microsoft.com/office/powerpoint/2010/main" val="850766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For example, Kenya has a national long-term development plan called “Kenya Vision 2030”. </a:t>
            </a:r>
            <a:endParaRPr lang="en-GB" dirty="0"/>
          </a:p>
        </p:txBody>
      </p:sp>
      <p:sp>
        <p:nvSpPr>
          <p:cNvPr id="4" name="Slide Number Placeholder 3"/>
          <p:cNvSpPr>
            <a:spLocks noGrp="1"/>
          </p:cNvSpPr>
          <p:nvPr>
            <p:ph type="sldNum" sz="quarter" idx="10"/>
          </p:nvPr>
        </p:nvSpPr>
        <p:spPr/>
        <p:txBody>
          <a:bodyPr/>
          <a:lstStyle/>
          <a:p>
            <a:fld id="{99BE04D0-D349-49E0-A693-77C2D07C03FA}" type="slidenum">
              <a:rPr lang="en-GB" smtClean="0"/>
              <a:pPr/>
              <a:t>9</a:t>
            </a:fld>
            <a:endParaRPr lang="en-GB"/>
          </a:p>
        </p:txBody>
      </p:sp>
    </p:spTree>
    <p:extLst>
      <p:ext uri="{BB962C8B-B14F-4D97-AF65-F5344CB8AC3E}">
        <p14:creationId xmlns:p14="http://schemas.microsoft.com/office/powerpoint/2010/main" val="2823387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3999" cy="6868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971600" y="2924944"/>
            <a:ext cx="7342584" cy="792088"/>
          </a:xfrm>
        </p:spPr>
        <p:txBody>
          <a:bodyPr>
            <a:normAutofit/>
          </a:bodyPr>
          <a:lstStyle>
            <a:lvl1pPr algn="l">
              <a:defRPr lang="en-GB" sz="3600" b="1" kern="1200" dirty="0">
                <a:solidFill>
                  <a:schemeClr val="accent5">
                    <a:lumMod val="60000"/>
                    <a:lumOff val="40000"/>
                  </a:schemeClr>
                </a:solidFill>
                <a:latin typeface="+mj-lt"/>
                <a:ea typeface="+mj-ea"/>
                <a:cs typeface="+mj-cs"/>
              </a:defRPr>
            </a:lvl1pPr>
          </a:lstStyle>
          <a:p>
            <a:r>
              <a:rPr lang="en-US" dirty="0"/>
              <a:t>Click to edit Master title style</a:t>
            </a:r>
            <a:endParaRPr lang="en-GB" dirty="0"/>
          </a:p>
        </p:txBody>
      </p:sp>
      <p:sp>
        <p:nvSpPr>
          <p:cNvPr id="3" name="Subtitle 2"/>
          <p:cNvSpPr>
            <a:spLocks noGrp="1"/>
          </p:cNvSpPr>
          <p:nvPr>
            <p:ph type="subTitle" idx="1"/>
          </p:nvPr>
        </p:nvSpPr>
        <p:spPr>
          <a:xfrm>
            <a:off x="971600" y="3717032"/>
            <a:ext cx="6400800" cy="1752600"/>
          </a:xfrm>
        </p:spPr>
        <p:txBody>
          <a:bodyPr>
            <a:normAutofit/>
          </a:bodyPr>
          <a:lstStyle>
            <a:lvl1pPr marL="0" indent="0" algn="l">
              <a:buNone/>
              <a:defRPr sz="2400" b="1"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82728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128"/>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1571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823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4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8661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3866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7352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163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22710"/>
            <a:ext cx="8229600" cy="994122"/>
          </a:xfrm>
        </p:spPr>
        <p:txBody>
          <a:bodyPr/>
          <a:lstStyle/>
          <a:p>
            <a:r>
              <a:rPr lang="en-US" dirty="0"/>
              <a:t>Click to edit Master title style</a:t>
            </a:r>
            <a:endParaRPr lang="en-GB" dirty="0"/>
          </a:p>
        </p:txBody>
      </p:sp>
      <p:sp>
        <p:nvSpPr>
          <p:cNvPr id="16" name="Content Placeholder 15"/>
          <p:cNvSpPr>
            <a:spLocks noGrp="1"/>
          </p:cNvSpPr>
          <p:nvPr userDrawn="1">
            <p:ph sz="quarter" idx="10"/>
          </p:nvPr>
        </p:nvSpPr>
        <p:spPr>
          <a:xfrm>
            <a:off x="468313" y="1989138"/>
            <a:ext cx="8208143" cy="33840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3" name="Group 2">
            <a:extLst>
              <a:ext uri="{FF2B5EF4-FFF2-40B4-BE49-F238E27FC236}">
                <a16:creationId xmlns:a16="http://schemas.microsoft.com/office/drawing/2014/main" id="{B1B36021-504B-42A0-8063-818BBBF5DF26}"/>
              </a:ext>
            </a:extLst>
          </p:cNvPr>
          <p:cNvGrpSpPr/>
          <p:nvPr userDrawn="1"/>
        </p:nvGrpSpPr>
        <p:grpSpPr>
          <a:xfrm>
            <a:off x="60961" y="210767"/>
            <a:ext cx="8961120" cy="344336"/>
            <a:chOff x="131557" y="247343"/>
            <a:chExt cx="9753321" cy="344336"/>
          </a:xfrm>
        </p:grpSpPr>
        <p:grpSp>
          <p:nvGrpSpPr>
            <p:cNvPr id="14" name="Group 13"/>
            <p:cNvGrpSpPr/>
            <p:nvPr userDrawn="1"/>
          </p:nvGrpSpPr>
          <p:grpSpPr>
            <a:xfrm>
              <a:off x="131557" y="260648"/>
              <a:ext cx="7634748" cy="324568"/>
              <a:chOff x="131557" y="260648"/>
              <a:chExt cx="8894854" cy="432048"/>
            </a:xfrm>
            <a:effectLst>
              <a:outerShdw blurRad="50800" dist="38100" dir="2700000" algn="tl" rotWithShape="0">
                <a:prstClr val="black">
                  <a:alpha val="40000"/>
                </a:prstClr>
              </a:outerShdw>
            </a:effectLst>
          </p:grpSpPr>
          <p:sp>
            <p:nvSpPr>
              <p:cNvPr id="4" name="Rounded Rectangle 3"/>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A1</a:t>
                </a:r>
              </a:p>
            </p:txBody>
          </p:sp>
          <p:sp>
            <p:nvSpPr>
              <p:cNvPr id="5" name="Rounded Rectangle 4"/>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A2</a:t>
                </a:r>
              </a:p>
            </p:txBody>
          </p:sp>
          <p:sp>
            <p:nvSpPr>
              <p:cNvPr id="6" name="Rounded Rectangle 5"/>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A3</a:t>
                </a:r>
              </a:p>
            </p:txBody>
          </p:sp>
          <p:sp>
            <p:nvSpPr>
              <p:cNvPr id="7" name="Rounded Rectangle 6"/>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A4</a:t>
                </a:r>
              </a:p>
            </p:txBody>
          </p:sp>
          <p:sp>
            <p:nvSpPr>
              <p:cNvPr id="8" name="Rounded Rectangle 7"/>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A5</a:t>
                </a:r>
              </a:p>
            </p:txBody>
          </p:sp>
          <p:sp>
            <p:nvSpPr>
              <p:cNvPr id="9" name="Rounded Rectangle 8"/>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A6</a:t>
                </a:r>
              </a:p>
            </p:txBody>
          </p:sp>
          <p:sp>
            <p:nvSpPr>
              <p:cNvPr id="10" name="Rounded Rectangle 9"/>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A7</a:t>
                </a:r>
              </a:p>
            </p:txBody>
          </p:sp>
          <p:sp>
            <p:nvSpPr>
              <p:cNvPr id="11" name="Rounded Rectangle 10"/>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A8</a:t>
                </a:r>
              </a:p>
            </p:txBody>
          </p:sp>
          <p:sp>
            <p:nvSpPr>
              <p:cNvPr id="12" name="Rounded Rectangle 11"/>
              <p:cNvSpPr/>
              <p:nvPr/>
            </p:nvSpPr>
            <p:spPr>
              <a:xfrm>
                <a:off x="673128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A9</a:t>
                </a:r>
              </a:p>
            </p:txBody>
          </p:sp>
          <p:sp>
            <p:nvSpPr>
              <p:cNvPr id="13" name="Rounded Rectangle 12"/>
              <p:cNvSpPr/>
              <p:nvPr/>
            </p:nvSpPr>
            <p:spPr>
              <a:xfrm>
                <a:off x="755625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A10</a:t>
                </a:r>
              </a:p>
            </p:txBody>
          </p:sp>
          <p:sp>
            <p:nvSpPr>
              <p:cNvPr id="15" name="Rounded Rectangle 12"/>
              <p:cNvSpPr/>
              <p:nvPr userDrawn="1"/>
            </p:nvSpPr>
            <p:spPr>
              <a:xfrm>
                <a:off x="8381217" y="260648"/>
                <a:ext cx="645194"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A11</a:t>
                </a:r>
              </a:p>
            </p:txBody>
          </p:sp>
        </p:grpSp>
        <p:sp>
          <p:nvSpPr>
            <p:cNvPr id="17" name="Rounded Rectangle 12">
              <a:extLst>
                <a:ext uri="{FF2B5EF4-FFF2-40B4-BE49-F238E27FC236}">
                  <a16:creationId xmlns:a16="http://schemas.microsoft.com/office/drawing/2014/main" id="{DED6E7AB-8AE0-4ECF-A4AD-A9E87364565D}"/>
                </a:ext>
              </a:extLst>
            </p:cNvPr>
            <p:cNvSpPr/>
            <p:nvPr userDrawn="1"/>
          </p:nvSpPr>
          <p:spPr>
            <a:xfrm>
              <a:off x="7918705" y="267111"/>
              <a:ext cx="553791" cy="3245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A12</a:t>
              </a:r>
            </a:p>
          </p:txBody>
        </p:sp>
        <p:sp>
          <p:nvSpPr>
            <p:cNvPr id="18" name="Rounded Rectangle 12">
              <a:extLst>
                <a:ext uri="{FF2B5EF4-FFF2-40B4-BE49-F238E27FC236}">
                  <a16:creationId xmlns:a16="http://schemas.microsoft.com/office/drawing/2014/main" id="{14046B9C-DFE2-430D-8E20-BCC01C6EB2AF}"/>
                </a:ext>
              </a:extLst>
            </p:cNvPr>
            <p:cNvSpPr/>
            <p:nvPr userDrawn="1"/>
          </p:nvSpPr>
          <p:spPr>
            <a:xfrm>
              <a:off x="8624896" y="257227"/>
              <a:ext cx="553791" cy="3245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A13</a:t>
              </a:r>
            </a:p>
          </p:txBody>
        </p:sp>
        <p:sp>
          <p:nvSpPr>
            <p:cNvPr id="19" name="Rounded Rectangle 12">
              <a:extLst>
                <a:ext uri="{FF2B5EF4-FFF2-40B4-BE49-F238E27FC236}">
                  <a16:creationId xmlns:a16="http://schemas.microsoft.com/office/drawing/2014/main" id="{05484DC2-C1AA-4C84-9552-252451CBB8FC}"/>
                </a:ext>
              </a:extLst>
            </p:cNvPr>
            <p:cNvSpPr/>
            <p:nvPr userDrawn="1"/>
          </p:nvSpPr>
          <p:spPr>
            <a:xfrm>
              <a:off x="9331087" y="247343"/>
              <a:ext cx="553791" cy="32456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A14</a:t>
              </a:r>
            </a:p>
          </p:txBody>
        </p:sp>
      </p:grpSp>
    </p:spTree>
    <p:extLst>
      <p:ext uri="{BB962C8B-B14F-4D97-AF65-F5344CB8AC3E}">
        <p14:creationId xmlns:p14="http://schemas.microsoft.com/office/powerpoint/2010/main" val="317900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8869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1330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6051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340768"/>
            <a:ext cx="4040188"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253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340768"/>
            <a:ext cx="4041775" cy="59595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253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215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3968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81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567"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636714" y="273051"/>
            <a:ext cx="5111750" cy="53881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83567" y="1435101"/>
            <a:ext cx="3008313" cy="42261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933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57200" y="274638"/>
            <a:ext cx="8229600" cy="99412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userDrawn="1">
            <p:ph type="body" idx="1"/>
          </p:nvPr>
        </p:nvSpPr>
        <p:spPr>
          <a:xfrm>
            <a:off x="457200" y="1412776"/>
            <a:ext cx="8229600" cy="413305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 y="5764522"/>
            <a:ext cx="9144001" cy="10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38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lang="en-GB" sz="3600" b="1" kern="1200" dirty="0">
          <a:solidFill>
            <a:srgbClr val="0F366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Section A: G</a:t>
            </a:r>
            <a:r>
              <a:rPr dirty="0"/>
              <a:t>ouvernance</a:t>
            </a:r>
            <a:endParaRPr lang="en-GB" dirty="0"/>
          </a:p>
        </p:txBody>
      </p:sp>
      <p:sp>
        <p:nvSpPr>
          <p:cNvPr id="3" name="Subtitle 2"/>
          <p:cNvSpPr>
            <a:spLocks noGrp="1"/>
          </p:cNvSpPr>
          <p:nvPr>
            <p:ph type="subTitle" idx="1"/>
          </p:nvPr>
        </p:nvSpPr>
        <p:spPr/>
        <p:txBody>
          <a:bodyPr/>
          <a:lstStyle/>
          <a:p>
            <a:r>
              <a:rPr lang="en-GB" dirty="0"/>
              <a:t>Module 4: </a:t>
            </a:r>
            <a:r>
              <a:rPr lang="en-GB" dirty="0" err="1"/>
              <a:t>Vue</a:t>
            </a:r>
            <a:r>
              <a:rPr lang="en-GB" dirty="0"/>
              <a:t> </a:t>
            </a:r>
            <a:r>
              <a:rPr lang="en-GB" dirty="0" err="1"/>
              <a:t>d’ensemble</a:t>
            </a:r>
            <a:r>
              <a:rPr lang="en-GB" dirty="0"/>
              <a:t> des questions de la Section A</a:t>
            </a:r>
          </a:p>
          <a:p>
            <a:r>
              <a:rPr lang="en-GB" dirty="0"/>
              <a:t>Cycle GLAAS 2018/2019</a:t>
            </a:r>
          </a:p>
        </p:txBody>
      </p:sp>
    </p:spTree>
    <p:extLst>
      <p:ext uri="{BB962C8B-B14F-4D97-AF65-F5344CB8AC3E}">
        <p14:creationId xmlns:p14="http://schemas.microsoft.com/office/powerpoint/2010/main" val="279277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9899" y="938413"/>
            <a:ext cx="6807004" cy="438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926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A2</a:t>
            </a:r>
          </a:p>
        </p:txBody>
      </p:sp>
      <p:sp>
        <p:nvSpPr>
          <p:cNvPr id="8" name="TextBox 7">
            <a:extLst>
              <a:ext uri="{FF2B5EF4-FFF2-40B4-BE49-F238E27FC236}">
                <a16:creationId xmlns:a16="http://schemas.microsoft.com/office/drawing/2014/main" id="{6584B215-2870-46A1-A19F-C51864D6324C}"/>
              </a:ext>
            </a:extLst>
          </p:cNvPr>
          <p:cNvSpPr txBox="1"/>
          <p:nvPr/>
        </p:nvSpPr>
        <p:spPr>
          <a:xfrm>
            <a:off x="2572114" y="3253564"/>
            <a:ext cx="6352809"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Décrivez</a:t>
            </a:r>
            <a:r>
              <a:rPr lang="en-GB" b="1" dirty="0">
                <a:ln w="3175" cmpd="sng">
                  <a:noFill/>
                </a:ln>
                <a:solidFill>
                  <a:srgbClr val="C00000"/>
                </a:solidFill>
                <a:effectLst>
                  <a:glow rad="139700">
                    <a:schemeClr val="bg1"/>
                  </a:glow>
                </a:effectLst>
              </a:rPr>
              <a:t> comment la question de </a:t>
            </a:r>
            <a:r>
              <a:rPr lang="en-GB" b="1" dirty="0" err="1">
                <a:ln w="3175" cmpd="sng">
                  <a:noFill/>
                </a:ln>
                <a:solidFill>
                  <a:srgbClr val="C00000"/>
                </a:solidFill>
                <a:effectLst>
                  <a:glow rad="139700">
                    <a:schemeClr val="bg1"/>
                  </a:glow>
                </a:effectLst>
              </a:rPr>
              <a:t>l’eau</a:t>
            </a:r>
            <a:r>
              <a:rPr lang="en-GB" b="1" dirty="0">
                <a:ln w="3175" cmpd="sng">
                  <a:noFill/>
                </a:ln>
                <a:solidFill>
                  <a:srgbClr val="C00000"/>
                </a:solidFill>
                <a:effectLst>
                  <a:glow rad="139700">
                    <a:schemeClr val="bg1"/>
                  </a:glow>
                </a:effectLst>
              </a:rPr>
              <a:t> potable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abordée</a:t>
            </a:r>
            <a:r>
              <a:rPr lang="en-GB" b="1" dirty="0">
                <a:ln w="3175" cmpd="sng">
                  <a:noFill/>
                </a:ln>
                <a:solidFill>
                  <a:srgbClr val="C00000"/>
                </a:solidFill>
                <a:effectLst>
                  <a:glow rad="139700">
                    <a:schemeClr val="bg1"/>
                  </a:glow>
                </a:effectLst>
              </a:rPr>
              <a:t>.</a:t>
            </a:r>
          </a:p>
        </p:txBody>
      </p:sp>
      <p:sp>
        <p:nvSpPr>
          <p:cNvPr id="10" name="TextBox 9">
            <a:extLst>
              <a:ext uri="{FF2B5EF4-FFF2-40B4-BE49-F238E27FC236}">
                <a16:creationId xmlns:a16="http://schemas.microsoft.com/office/drawing/2014/main" id="{1297E8B7-218A-4212-9005-79EA5B690F22}"/>
              </a:ext>
            </a:extLst>
          </p:cNvPr>
          <p:cNvSpPr txBox="1"/>
          <p:nvPr/>
        </p:nvSpPr>
        <p:spPr>
          <a:xfrm>
            <a:off x="2572115" y="4463891"/>
            <a:ext cx="6352809"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Décrivez</a:t>
            </a:r>
            <a:r>
              <a:rPr lang="en-GB" b="1" dirty="0">
                <a:ln w="3175" cmpd="sng">
                  <a:noFill/>
                </a:ln>
                <a:solidFill>
                  <a:srgbClr val="C00000"/>
                </a:solidFill>
                <a:effectLst>
                  <a:glow rad="139700">
                    <a:schemeClr val="bg1"/>
                  </a:glow>
                </a:effectLst>
              </a:rPr>
              <a:t> comment la question de </a:t>
            </a:r>
            <a:r>
              <a:rPr lang="en-GB" b="1" dirty="0" err="1">
                <a:ln w="3175" cmpd="sng">
                  <a:noFill/>
                </a:ln>
                <a:solidFill>
                  <a:srgbClr val="C00000"/>
                </a:solidFill>
                <a:effectLst>
                  <a:glow rad="139700">
                    <a:schemeClr val="bg1"/>
                  </a:glow>
                </a:effectLst>
              </a:rPr>
              <a:t>l’assainissement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abordée</a:t>
            </a:r>
            <a:r>
              <a:rPr lang="en-GB" b="1" dirty="0">
                <a:ln w="3175" cmpd="sng">
                  <a:noFill/>
                </a:ln>
                <a:solidFill>
                  <a:srgbClr val="C00000"/>
                </a:solidFill>
                <a:effectLst>
                  <a:glow rad="139700">
                    <a:schemeClr val="bg1"/>
                  </a:glow>
                </a:effectLst>
              </a:rPr>
              <a:t>.</a:t>
            </a:r>
          </a:p>
        </p:txBody>
      </p:sp>
    </p:spTree>
    <p:extLst>
      <p:ext uri="{BB962C8B-B14F-4D97-AF65-F5344CB8AC3E}">
        <p14:creationId xmlns:p14="http://schemas.microsoft.com/office/powerpoint/2010/main" val="69930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0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A3</a:t>
            </a:r>
          </a:p>
        </p:txBody>
      </p:sp>
      <p:sp>
        <p:nvSpPr>
          <p:cNvPr id="7" name="Title 1">
            <a:extLst>
              <a:ext uri="{FF2B5EF4-FFF2-40B4-BE49-F238E27FC236}">
                <a16:creationId xmlns:a16="http://schemas.microsoft.com/office/drawing/2014/main" id="{FBBBAA28-DDA7-499B-839B-89CFFD3B07A6}"/>
              </a:ext>
            </a:extLst>
          </p:cNvPr>
          <p:cNvSpPr txBox="1">
            <a:spLocks/>
          </p:cNvSpPr>
          <p:nvPr/>
        </p:nvSpPr>
        <p:spPr>
          <a:xfrm>
            <a:off x="225962" y="1075110"/>
            <a:ext cx="8918038"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A3 – </a:t>
            </a:r>
            <a:r>
              <a:rPr lang="en-US" dirty="0" err="1"/>
              <a:t>Réglementations</a:t>
            </a:r>
            <a:r>
              <a:rPr lang="en-US" dirty="0"/>
              <a:t> et </a:t>
            </a:r>
            <a:r>
              <a:rPr lang="en-US" dirty="0" err="1"/>
              <a:t>normes</a:t>
            </a:r>
            <a:r>
              <a:rPr lang="en-US" dirty="0"/>
              <a:t> </a:t>
            </a:r>
            <a:r>
              <a:rPr lang="en-US" dirty="0" err="1"/>
              <a:t>nationales</a:t>
            </a:r>
            <a:endParaRPr lang="en-US" dirty="0"/>
          </a:p>
        </p:txBody>
      </p:sp>
      <p:sp>
        <p:nvSpPr>
          <p:cNvPr id="8" name="Content Placeholder 2">
            <a:extLst>
              <a:ext uri="{FF2B5EF4-FFF2-40B4-BE49-F238E27FC236}">
                <a16:creationId xmlns:a16="http://schemas.microsoft.com/office/drawing/2014/main" id="{53B7274C-48E8-42C5-AB94-E36C59F9DA85}"/>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a:solidFill>
                  <a:schemeClr val="tx2">
                    <a:lumMod val="75000"/>
                  </a:schemeClr>
                </a:solidFill>
              </a:rPr>
              <a:t>Le type de </a:t>
            </a:r>
            <a:r>
              <a:rPr lang="en-GB" dirty="0" err="1">
                <a:solidFill>
                  <a:schemeClr val="tx2">
                    <a:lumMod val="75000"/>
                  </a:schemeClr>
                </a:solidFill>
              </a:rPr>
              <a:t>normes</a:t>
            </a:r>
            <a:r>
              <a:rPr lang="en-GB" dirty="0">
                <a:solidFill>
                  <a:schemeClr val="tx2">
                    <a:lumMod val="75000"/>
                  </a:schemeClr>
                </a:solidFill>
              </a:rPr>
              <a:t> et </a:t>
            </a:r>
            <a:r>
              <a:rPr lang="en-GB" dirty="0" err="1">
                <a:solidFill>
                  <a:schemeClr val="tx2">
                    <a:lumMod val="75000"/>
                  </a:schemeClr>
                </a:solidFill>
              </a:rPr>
              <a:t>réglementations</a:t>
            </a:r>
            <a:r>
              <a:rPr lang="en-GB" dirty="0">
                <a:solidFill>
                  <a:schemeClr val="tx2">
                    <a:lumMod val="75000"/>
                  </a:schemeClr>
                </a:solidFill>
              </a:rPr>
              <a:t> en </a:t>
            </a:r>
            <a:r>
              <a:rPr lang="en-GB" dirty="0" err="1">
                <a:solidFill>
                  <a:schemeClr val="tx2">
                    <a:lumMod val="75000"/>
                  </a:schemeClr>
                </a:solidFill>
              </a:rPr>
              <a:t>vigueur</a:t>
            </a:r>
            <a:r>
              <a:rPr lang="en-GB" dirty="0">
                <a:solidFill>
                  <a:schemeClr val="tx2">
                    <a:lumMod val="75000"/>
                  </a:schemeClr>
                </a:solidFill>
              </a:rPr>
              <a:t> pour </a:t>
            </a:r>
            <a:r>
              <a:rPr lang="en-GB" dirty="0" err="1">
                <a:solidFill>
                  <a:schemeClr val="tx2">
                    <a:lumMod val="75000"/>
                  </a:schemeClr>
                </a:solidFill>
              </a:rPr>
              <a:t>l’eau</a:t>
            </a:r>
            <a:r>
              <a:rPr lang="en-GB" dirty="0">
                <a:solidFill>
                  <a:schemeClr val="tx2">
                    <a:lumMod val="75000"/>
                  </a:schemeClr>
                </a:solidFill>
              </a:rPr>
              <a:t> potable, </a:t>
            </a:r>
            <a:r>
              <a:rPr lang="en-GB" dirty="0" err="1">
                <a:solidFill>
                  <a:schemeClr val="tx2">
                    <a:lumMod val="75000"/>
                  </a:schemeClr>
                </a:solidFill>
              </a:rPr>
              <a:t>l’assainissement</a:t>
            </a:r>
            <a:r>
              <a:rPr lang="en-GB" dirty="0">
                <a:solidFill>
                  <a:schemeClr val="tx2">
                    <a:lumMod val="75000"/>
                  </a:schemeClr>
                </a:solidFill>
              </a:rPr>
              <a:t> et les </a:t>
            </a:r>
            <a:r>
              <a:rPr lang="en-GB" dirty="0" err="1">
                <a:solidFill>
                  <a:schemeClr val="tx2">
                    <a:lumMod val="75000"/>
                  </a:schemeClr>
                </a:solidFill>
              </a:rPr>
              <a:t>eaux</a:t>
            </a:r>
            <a:r>
              <a:rPr lang="en-GB" dirty="0">
                <a:solidFill>
                  <a:schemeClr val="tx2">
                    <a:lumMod val="75000"/>
                  </a:schemeClr>
                </a:solidFill>
              </a:rPr>
              <a:t> </a:t>
            </a:r>
            <a:r>
              <a:rPr lang="en-GB" dirty="0" err="1">
                <a:solidFill>
                  <a:schemeClr val="tx2">
                    <a:lumMod val="75000"/>
                  </a:schemeClr>
                </a:solidFill>
              </a:rPr>
              <a:t>usées</a:t>
            </a:r>
            <a:r>
              <a:rPr lang="en-GB" dirty="0">
                <a:solidFill>
                  <a:schemeClr val="tx2">
                    <a:lumMod val="75000"/>
                  </a:schemeClr>
                </a:solidFill>
              </a:rPr>
              <a:t> en milieu </a:t>
            </a:r>
            <a:r>
              <a:rPr lang="en-GB" dirty="0" err="1">
                <a:solidFill>
                  <a:schemeClr val="tx2">
                    <a:lumMod val="75000"/>
                  </a:schemeClr>
                </a:solidFill>
              </a:rPr>
              <a:t>urbain</a:t>
            </a:r>
            <a:r>
              <a:rPr lang="en-GB" dirty="0">
                <a:solidFill>
                  <a:schemeClr val="tx2">
                    <a:lumMod val="75000"/>
                  </a:schemeClr>
                </a:solidFill>
              </a:rPr>
              <a:t> et rural</a:t>
            </a:r>
          </a:p>
          <a:p>
            <a:pPr lvl="1"/>
            <a:r>
              <a:rPr lang="en-GB" dirty="0" err="1">
                <a:solidFill>
                  <a:schemeClr val="tx2">
                    <a:lumMod val="75000"/>
                  </a:schemeClr>
                </a:solidFill>
              </a:rPr>
              <a:t>L’adoption</a:t>
            </a:r>
            <a:r>
              <a:rPr lang="en-GB" dirty="0">
                <a:solidFill>
                  <a:schemeClr val="tx2">
                    <a:lumMod val="75000"/>
                  </a:schemeClr>
                </a:solidFill>
              </a:rPr>
              <a:t> </a:t>
            </a:r>
            <a:r>
              <a:rPr lang="en-GB" dirty="0" err="1">
                <a:solidFill>
                  <a:schemeClr val="tx2">
                    <a:lumMod val="75000"/>
                  </a:schemeClr>
                </a:solidFill>
              </a:rPr>
              <a:t>d’approches</a:t>
            </a:r>
            <a:r>
              <a:rPr lang="en-GB" dirty="0">
                <a:solidFill>
                  <a:schemeClr val="tx2">
                    <a:lumMod val="75000"/>
                  </a:schemeClr>
                </a:solidFill>
              </a:rPr>
              <a:t> de </a:t>
            </a:r>
            <a:r>
              <a:rPr lang="en-GB" dirty="0" err="1">
                <a:solidFill>
                  <a:schemeClr val="tx2">
                    <a:lumMod val="75000"/>
                  </a:schemeClr>
                </a:solidFill>
              </a:rPr>
              <a:t>gestion</a:t>
            </a:r>
            <a:r>
              <a:rPr lang="en-GB" dirty="0">
                <a:solidFill>
                  <a:schemeClr val="tx2">
                    <a:lumMod val="75000"/>
                  </a:schemeClr>
                </a:solidFill>
              </a:rPr>
              <a:t> des </a:t>
            </a:r>
            <a:r>
              <a:rPr lang="en-GB" dirty="0" err="1">
                <a:solidFill>
                  <a:schemeClr val="tx2">
                    <a:lumMod val="75000"/>
                  </a:schemeClr>
                </a:solidFill>
              </a:rPr>
              <a:t>risques</a:t>
            </a:r>
            <a:r>
              <a:rPr lang="en-GB" dirty="0">
                <a:solidFill>
                  <a:schemeClr val="tx2">
                    <a:lumMod val="75000"/>
                  </a:schemeClr>
                </a:solidFill>
              </a:rPr>
              <a:t>.</a:t>
            </a:r>
          </a:p>
          <a:p>
            <a:pPr lvl="1"/>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8834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340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A3</a:t>
            </a:r>
          </a:p>
        </p:txBody>
      </p:sp>
      <p:sp>
        <p:nvSpPr>
          <p:cNvPr id="7" name="Title 1">
            <a:extLst>
              <a:ext uri="{FF2B5EF4-FFF2-40B4-BE49-F238E27FC236}">
                <a16:creationId xmlns:a16="http://schemas.microsoft.com/office/drawing/2014/main" id="{FBBBAA28-DDA7-499B-839B-89CFFD3B07A6}"/>
              </a:ext>
            </a:extLst>
          </p:cNvPr>
          <p:cNvSpPr txBox="1">
            <a:spLocks/>
          </p:cNvSpPr>
          <p:nvPr/>
        </p:nvSpPr>
        <p:spPr>
          <a:xfrm>
            <a:off x="225962" y="1075110"/>
            <a:ext cx="8918038"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A3 – </a:t>
            </a:r>
            <a:r>
              <a:rPr lang="en-US" dirty="0" err="1"/>
              <a:t>Réglementations</a:t>
            </a:r>
            <a:r>
              <a:rPr lang="en-US" dirty="0"/>
              <a:t> et </a:t>
            </a:r>
            <a:r>
              <a:rPr lang="en-US" dirty="0" err="1"/>
              <a:t>normes</a:t>
            </a:r>
            <a:r>
              <a:rPr lang="en-US" dirty="0"/>
              <a:t> </a:t>
            </a:r>
            <a:r>
              <a:rPr lang="en-US" dirty="0" err="1"/>
              <a:t>nationales</a:t>
            </a:r>
            <a:endParaRPr lang="en-US" dirty="0"/>
          </a:p>
        </p:txBody>
      </p:sp>
      <p:sp>
        <p:nvSpPr>
          <p:cNvPr id="8" name="Content Placeholder 2">
            <a:extLst>
              <a:ext uri="{FF2B5EF4-FFF2-40B4-BE49-F238E27FC236}">
                <a16:creationId xmlns:a16="http://schemas.microsoft.com/office/drawing/2014/main" id="{53B7274C-48E8-42C5-AB94-E36C59F9DA85}"/>
              </a:ext>
            </a:extLst>
          </p:cNvPr>
          <p:cNvSpPr txBox="1">
            <a:spLocks/>
          </p:cNvSpPr>
          <p:nvPr/>
        </p:nvSpPr>
        <p:spPr>
          <a:xfrm>
            <a:off x="419101" y="2069232"/>
            <a:ext cx="8409756" cy="345638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GB" sz="5100" dirty="0" err="1">
                <a:solidFill>
                  <a:schemeClr val="tx2">
                    <a:lumMod val="75000"/>
                  </a:schemeClr>
                </a:solidFill>
              </a:rPr>
              <a:t>Veuillez</a:t>
            </a:r>
            <a:r>
              <a:rPr lang="en-GB" sz="5100" dirty="0">
                <a:solidFill>
                  <a:schemeClr val="tx2">
                    <a:lumMod val="75000"/>
                  </a:schemeClr>
                </a:solidFill>
              </a:rPr>
              <a:t> </a:t>
            </a:r>
            <a:r>
              <a:rPr lang="en-GB" sz="5100" dirty="0" err="1">
                <a:solidFill>
                  <a:schemeClr val="tx2">
                    <a:lumMod val="75000"/>
                  </a:schemeClr>
                </a:solidFill>
              </a:rPr>
              <a:t>noter</a:t>
            </a:r>
            <a:r>
              <a:rPr lang="en-GB" sz="5100" dirty="0">
                <a:solidFill>
                  <a:schemeClr val="tx2">
                    <a:lumMod val="75000"/>
                  </a:schemeClr>
                </a:solidFill>
              </a:rPr>
              <a:t> la distinction entre </a:t>
            </a:r>
            <a:r>
              <a:rPr lang="en-GB" sz="5100" dirty="0" err="1">
                <a:solidFill>
                  <a:schemeClr val="tx2">
                    <a:lumMod val="75000"/>
                  </a:schemeClr>
                </a:solidFill>
              </a:rPr>
              <a:t>réglementations</a:t>
            </a:r>
            <a:r>
              <a:rPr lang="en-GB" sz="5100" dirty="0">
                <a:solidFill>
                  <a:schemeClr val="tx2">
                    <a:lumMod val="75000"/>
                  </a:schemeClr>
                </a:solidFill>
              </a:rPr>
              <a:t> et </a:t>
            </a:r>
            <a:r>
              <a:rPr lang="en-GB" sz="5100" dirty="0" err="1">
                <a:solidFill>
                  <a:schemeClr val="tx2">
                    <a:lumMod val="75000"/>
                  </a:schemeClr>
                </a:solidFill>
              </a:rPr>
              <a:t>normes</a:t>
            </a:r>
            <a:r>
              <a:rPr lang="en-GB" sz="5100" dirty="0">
                <a:solidFill>
                  <a:schemeClr val="tx2">
                    <a:lumMod val="75000"/>
                  </a:schemeClr>
                </a:solidFill>
              </a:rPr>
              <a:t>:</a:t>
            </a:r>
          </a:p>
          <a:p>
            <a:pPr lvl="1">
              <a:spcAft>
                <a:spcPts val="600"/>
              </a:spcAft>
            </a:pPr>
            <a:r>
              <a:rPr lang="en-GB" sz="2600" u="sng" dirty="0" err="1">
                <a:solidFill>
                  <a:schemeClr val="tx2">
                    <a:lumMod val="75000"/>
                  </a:schemeClr>
                </a:solidFill>
              </a:rPr>
              <a:t>Norme</a:t>
            </a:r>
            <a:r>
              <a:rPr lang="en-GB" sz="2600" dirty="0">
                <a:solidFill>
                  <a:schemeClr val="tx2">
                    <a:lumMod val="75000"/>
                  </a:schemeClr>
                </a:solidFill>
              </a:rPr>
              <a:t>: le </a:t>
            </a:r>
            <a:r>
              <a:rPr lang="en-GB" sz="2600" dirty="0" err="1">
                <a:solidFill>
                  <a:schemeClr val="tx2">
                    <a:lumMod val="75000"/>
                  </a:schemeClr>
                </a:solidFill>
              </a:rPr>
              <a:t>terme</a:t>
            </a:r>
            <a:r>
              <a:rPr lang="en-GB" sz="2600" dirty="0">
                <a:solidFill>
                  <a:schemeClr val="tx2">
                    <a:lumMod val="75000"/>
                  </a:schemeClr>
                </a:solidFill>
              </a:rPr>
              <a:t> “</a:t>
            </a:r>
            <a:r>
              <a:rPr lang="en-GB" sz="2600" dirty="0" err="1">
                <a:solidFill>
                  <a:schemeClr val="tx2">
                    <a:lumMod val="75000"/>
                  </a:schemeClr>
                </a:solidFill>
              </a:rPr>
              <a:t>norme</a:t>
            </a:r>
            <a:r>
              <a:rPr lang="en-GB" sz="2600" dirty="0">
                <a:solidFill>
                  <a:schemeClr val="tx2">
                    <a:lumMod val="75000"/>
                  </a:schemeClr>
                </a:solidFill>
              </a:rPr>
              <a:t>” </a:t>
            </a:r>
            <a:r>
              <a:rPr lang="en-GB" sz="2600" dirty="0" err="1">
                <a:solidFill>
                  <a:schemeClr val="tx2">
                    <a:lumMod val="75000"/>
                  </a:schemeClr>
                </a:solidFill>
              </a:rPr>
              <a:t>est</a:t>
            </a:r>
            <a:r>
              <a:rPr lang="en-GB" sz="2600" dirty="0">
                <a:solidFill>
                  <a:schemeClr val="tx2">
                    <a:lumMod val="75000"/>
                  </a:schemeClr>
                </a:solidFill>
              </a:rPr>
              <a:t> </a:t>
            </a:r>
            <a:r>
              <a:rPr lang="en-GB" sz="2600" dirty="0" err="1">
                <a:solidFill>
                  <a:schemeClr val="tx2">
                    <a:lumMod val="75000"/>
                  </a:schemeClr>
                </a:solidFill>
              </a:rPr>
              <a:t>utilisé</a:t>
            </a:r>
            <a:r>
              <a:rPr lang="en-GB" sz="2600" dirty="0">
                <a:solidFill>
                  <a:schemeClr val="tx2">
                    <a:lumMod val="75000"/>
                  </a:schemeClr>
                </a:solidFill>
              </a:rPr>
              <a:t> pour </a:t>
            </a:r>
            <a:r>
              <a:rPr lang="en-GB" sz="2600" dirty="0" err="1">
                <a:solidFill>
                  <a:schemeClr val="tx2">
                    <a:lumMod val="75000"/>
                  </a:schemeClr>
                </a:solidFill>
              </a:rPr>
              <a:t>décrire</a:t>
            </a:r>
            <a:r>
              <a:rPr lang="en-GB" sz="2600" dirty="0">
                <a:solidFill>
                  <a:schemeClr val="tx2">
                    <a:lumMod val="75000"/>
                  </a:schemeClr>
                </a:solidFill>
              </a:rPr>
              <a:t> </a:t>
            </a:r>
            <a:r>
              <a:rPr lang="en-GB" sz="2600" dirty="0" err="1">
                <a:solidFill>
                  <a:schemeClr val="tx2">
                    <a:lumMod val="75000"/>
                  </a:schemeClr>
                </a:solidFill>
              </a:rPr>
              <a:t>une</a:t>
            </a:r>
            <a:r>
              <a:rPr lang="en-GB" sz="2600" dirty="0">
                <a:solidFill>
                  <a:schemeClr val="tx2">
                    <a:lumMod val="75000"/>
                  </a:schemeClr>
                </a:solidFill>
              </a:rPr>
              <a:t> </a:t>
            </a:r>
            <a:r>
              <a:rPr lang="en-GB" sz="2600" dirty="0" err="1">
                <a:solidFill>
                  <a:schemeClr val="tx2">
                    <a:lumMod val="75000"/>
                  </a:schemeClr>
                </a:solidFill>
              </a:rPr>
              <a:t>valeur</a:t>
            </a:r>
            <a:r>
              <a:rPr lang="en-GB" sz="2600" dirty="0">
                <a:solidFill>
                  <a:schemeClr val="tx2">
                    <a:lumMod val="75000"/>
                  </a:schemeClr>
                </a:solidFill>
              </a:rPr>
              <a:t> </a:t>
            </a:r>
            <a:r>
              <a:rPr lang="en-GB" sz="2600" dirty="0" err="1">
                <a:solidFill>
                  <a:schemeClr val="tx2">
                    <a:lumMod val="75000"/>
                  </a:schemeClr>
                </a:solidFill>
              </a:rPr>
              <a:t>numérique</a:t>
            </a:r>
            <a:r>
              <a:rPr lang="en-GB" sz="2600" dirty="0">
                <a:solidFill>
                  <a:schemeClr val="tx2">
                    <a:lumMod val="75000"/>
                  </a:schemeClr>
                </a:solidFill>
              </a:rPr>
              <a:t> </a:t>
            </a:r>
            <a:r>
              <a:rPr lang="en-GB" sz="2600" dirty="0" err="1">
                <a:solidFill>
                  <a:schemeClr val="tx2">
                    <a:lumMod val="75000"/>
                  </a:schemeClr>
                </a:solidFill>
              </a:rPr>
              <a:t>obligatoire</a:t>
            </a:r>
            <a:r>
              <a:rPr lang="en-GB" sz="2600" dirty="0">
                <a:solidFill>
                  <a:schemeClr val="tx2">
                    <a:lumMod val="75000"/>
                  </a:schemeClr>
                </a:solidFill>
              </a:rPr>
              <a:t> </a:t>
            </a:r>
            <a:r>
              <a:rPr lang="en-GB" sz="2600" dirty="0" err="1">
                <a:solidFill>
                  <a:schemeClr val="tx2">
                    <a:lumMod val="75000"/>
                  </a:schemeClr>
                </a:solidFill>
              </a:rPr>
              <a:t>fournit</a:t>
            </a:r>
            <a:r>
              <a:rPr lang="en-GB" sz="2600" dirty="0">
                <a:solidFill>
                  <a:schemeClr val="tx2">
                    <a:lumMod val="75000"/>
                  </a:schemeClr>
                </a:solidFill>
              </a:rPr>
              <a:t> </a:t>
            </a:r>
            <a:r>
              <a:rPr lang="en-GB" sz="2600" dirty="0" err="1">
                <a:solidFill>
                  <a:schemeClr val="tx2">
                    <a:lumMod val="75000"/>
                  </a:schemeClr>
                </a:solidFill>
              </a:rPr>
              <a:t>dans</a:t>
            </a:r>
            <a:r>
              <a:rPr lang="en-GB" sz="2600" dirty="0">
                <a:solidFill>
                  <a:schemeClr val="tx2">
                    <a:lumMod val="75000"/>
                  </a:schemeClr>
                </a:solidFill>
              </a:rPr>
              <a:t> un tableau de </a:t>
            </a:r>
            <a:r>
              <a:rPr lang="en-GB" sz="2600" dirty="0" err="1">
                <a:solidFill>
                  <a:schemeClr val="tx2">
                    <a:lumMod val="75000"/>
                  </a:schemeClr>
                </a:solidFill>
              </a:rPr>
              <a:t>paramètres</a:t>
            </a:r>
            <a:r>
              <a:rPr lang="en-GB" sz="2600" dirty="0">
                <a:solidFill>
                  <a:schemeClr val="tx2">
                    <a:lumMod val="75000"/>
                  </a:schemeClr>
                </a:solidFill>
              </a:rPr>
              <a:t> et de </a:t>
            </a:r>
            <a:r>
              <a:rPr lang="en-GB" sz="2600" dirty="0" err="1">
                <a:solidFill>
                  <a:schemeClr val="tx2">
                    <a:lumMod val="75000"/>
                  </a:schemeClr>
                </a:solidFill>
              </a:rPr>
              <a:t>limites</a:t>
            </a:r>
            <a:r>
              <a:rPr lang="en-GB" sz="2600" dirty="0">
                <a:solidFill>
                  <a:schemeClr val="tx2">
                    <a:lumMod val="75000"/>
                  </a:schemeClr>
                </a:solidFill>
              </a:rPr>
              <a:t> (</a:t>
            </a:r>
            <a:r>
              <a:rPr lang="en-GB" sz="2600" dirty="0" err="1">
                <a:solidFill>
                  <a:schemeClr val="tx2">
                    <a:lumMod val="75000"/>
                  </a:schemeClr>
                </a:solidFill>
              </a:rPr>
              <a:t>tel</a:t>
            </a:r>
            <a:r>
              <a:rPr lang="en-GB" sz="2600" dirty="0">
                <a:solidFill>
                  <a:schemeClr val="tx2">
                    <a:lumMod val="75000"/>
                  </a:schemeClr>
                </a:solidFill>
              </a:rPr>
              <a:t> que 10 µg/L </a:t>
            </a:r>
            <a:r>
              <a:rPr lang="en-GB" sz="2600" dirty="0" err="1">
                <a:solidFill>
                  <a:schemeClr val="tx2">
                    <a:lumMod val="75000"/>
                  </a:schemeClr>
                </a:solidFill>
              </a:rPr>
              <a:t>d’arsenic</a:t>
            </a:r>
            <a:r>
              <a:rPr lang="en-GB" sz="2600" dirty="0">
                <a:solidFill>
                  <a:schemeClr val="tx2">
                    <a:lumMod val="75000"/>
                  </a:schemeClr>
                </a:solidFill>
              </a:rPr>
              <a:t>). Il </a:t>
            </a:r>
            <a:r>
              <a:rPr lang="en-GB" sz="2600" dirty="0" err="1">
                <a:solidFill>
                  <a:schemeClr val="tx2">
                    <a:lumMod val="75000"/>
                  </a:schemeClr>
                </a:solidFill>
              </a:rPr>
              <a:t>est</a:t>
            </a:r>
            <a:r>
              <a:rPr lang="en-GB" sz="2600" dirty="0">
                <a:solidFill>
                  <a:schemeClr val="tx2">
                    <a:lumMod val="75000"/>
                  </a:schemeClr>
                </a:solidFill>
              </a:rPr>
              <a:t> </a:t>
            </a:r>
            <a:r>
              <a:rPr lang="en-GB" sz="2600" dirty="0" err="1">
                <a:solidFill>
                  <a:schemeClr val="tx2">
                    <a:lumMod val="75000"/>
                  </a:schemeClr>
                </a:solidFill>
              </a:rPr>
              <a:t>aussi</a:t>
            </a:r>
            <a:r>
              <a:rPr lang="en-GB" sz="2600" dirty="0">
                <a:solidFill>
                  <a:schemeClr val="tx2">
                    <a:lumMod val="75000"/>
                  </a:schemeClr>
                </a:solidFill>
              </a:rPr>
              <a:t> </a:t>
            </a:r>
            <a:r>
              <a:rPr lang="en-GB" sz="2600" dirty="0" err="1">
                <a:solidFill>
                  <a:schemeClr val="tx2">
                    <a:lumMod val="75000"/>
                  </a:schemeClr>
                </a:solidFill>
              </a:rPr>
              <a:t>utilisé</a:t>
            </a:r>
            <a:r>
              <a:rPr lang="en-GB" sz="2600" dirty="0">
                <a:solidFill>
                  <a:schemeClr val="tx2">
                    <a:lumMod val="75000"/>
                  </a:schemeClr>
                </a:solidFill>
              </a:rPr>
              <a:t> pour </a:t>
            </a:r>
            <a:r>
              <a:rPr lang="en-GB" sz="2600" dirty="0" err="1">
                <a:solidFill>
                  <a:schemeClr val="tx2">
                    <a:lumMod val="75000"/>
                  </a:schemeClr>
                </a:solidFill>
              </a:rPr>
              <a:t>décrire</a:t>
            </a:r>
            <a:r>
              <a:rPr lang="en-GB" sz="2600" dirty="0">
                <a:solidFill>
                  <a:schemeClr val="tx2">
                    <a:lumMod val="75000"/>
                  </a:schemeClr>
                </a:solidFill>
              </a:rPr>
              <a:t> des </a:t>
            </a:r>
            <a:r>
              <a:rPr lang="en-GB" sz="2600" dirty="0" err="1">
                <a:solidFill>
                  <a:schemeClr val="tx2">
                    <a:lumMod val="75000"/>
                  </a:schemeClr>
                </a:solidFill>
              </a:rPr>
              <a:t>normes</a:t>
            </a:r>
            <a:r>
              <a:rPr lang="en-GB" sz="2600" dirty="0">
                <a:solidFill>
                  <a:schemeClr val="tx2">
                    <a:lumMod val="75000"/>
                  </a:schemeClr>
                </a:solidFill>
              </a:rPr>
              <a:t> techniques et des documents de politique </a:t>
            </a:r>
            <a:r>
              <a:rPr lang="en-GB" sz="2600" dirty="0" err="1">
                <a:solidFill>
                  <a:schemeClr val="tx2">
                    <a:lumMod val="75000"/>
                  </a:schemeClr>
                </a:solidFill>
              </a:rPr>
              <a:t>conçus</a:t>
            </a:r>
            <a:r>
              <a:rPr lang="en-GB" sz="2600" dirty="0">
                <a:solidFill>
                  <a:schemeClr val="tx2">
                    <a:lumMod val="75000"/>
                  </a:schemeClr>
                </a:solidFill>
              </a:rPr>
              <a:t> pour aider </a:t>
            </a:r>
            <a:r>
              <a:rPr lang="en-GB" sz="2600" dirty="0" err="1">
                <a:solidFill>
                  <a:schemeClr val="tx2">
                    <a:lumMod val="75000"/>
                  </a:schemeClr>
                </a:solidFill>
              </a:rPr>
              <a:t>à</a:t>
            </a:r>
            <a:r>
              <a:rPr lang="en-GB" sz="2600" dirty="0">
                <a:solidFill>
                  <a:schemeClr val="tx2">
                    <a:lumMod val="75000"/>
                  </a:schemeClr>
                </a:solidFill>
              </a:rPr>
              <a:t> </a:t>
            </a:r>
            <a:r>
              <a:rPr lang="en-GB" sz="2600" dirty="0" err="1">
                <a:solidFill>
                  <a:schemeClr val="tx2">
                    <a:lumMod val="75000"/>
                  </a:schemeClr>
                </a:solidFill>
              </a:rPr>
              <a:t>améliorer</a:t>
            </a:r>
            <a:r>
              <a:rPr lang="en-GB" sz="2600" dirty="0">
                <a:solidFill>
                  <a:schemeClr val="tx2">
                    <a:lumMod val="75000"/>
                  </a:schemeClr>
                </a:solidFill>
              </a:rPr>
              <a:t> la </a:t>
            </a:r>
            <a:r>
              <a:rPr lang="en-GB" sz="2600" dirty="0" err="1">
                <a:solidFill>
                  <a:schemeClr val="tx2">
                    <a:lumMod val="75000"/>
                  </a:schemeClr>
                </a:solidFill>
              </a:rPr>
              <a:t>qualité</a:t>
            </a:r>
            <a:r>
              <a:rPr lang="en-GB" sz="2600" dirty="0">
                <a:solidFill>
                  <a:schemeClr val="tx2">
                    <a:lumMod val="75000"/>
                  </a:schemeClr>
                </a:solidFill>
              </a:rPr>
              <a:t> de </a:t>
            </a:r>
            <a:r>
              <a:rPr lang="en-GB" sz="2600" dirty="0" err="1">
                <a:solidFill>
                  <a:schemeClr val="tx2">
                    <a:lumMod val="75000"/>
                  </a:schemeClr>
                </a:solidFill>
              </a:rPr>
              <a:t>l’eau</a:t>
            </a:r>
            <a:r>
              <a:rPr lang="en-GB" sz="2600" dirty="0">
                <a:solidFill>
                  <a:schemeClr val="tx2">
                    <a:lumMod val="75000"/>
                  </a:schemeClr>
                </a:solidFill>
              </a:rPr>
              <a:t> . </a:t>
            </a:r>
            <a:endParaRPr lang="en-US" sz="2600" dirty="0">
              <a:solidFill>
                <a:schemeClr val="tx2">
                  <a:lumMod val="75000"/>
                </a:schemeClr>
              </a:solidFill>
            </a:endParaRPr>
          </a:p>
          <a:p>
            <a:pPr lvl="1">
              <a:spcAft>
                <a:spcPts val="600"/>
              </a:spcAft>
            </a:pPr>
            <a:r>
              <a:rPr lang="en-GB" sz="2600" u="sng" dirty="0" err="1">
                <a:solidFill>
                  <a:schemeClr val="tx2">
                    <a:lumMod val="75000"/>
                  </a:schemeClr>
                </a:solidFill>
              </a:rPr>
              <a:t>Réglementations</a:t>
            </a:r>
            <a:r>
              <a:rPr lang="en-GB" sz="2600" u="sng" dirty="0">
                <a:solidFill>
                  <a:schemeClr val="tx2">
                    <a:lumMod val="75000"/>
                  </a:schemeClr>
                </a:solidFill>
              </a:rPr>
              <a:t> </a:t>
            </a:r>
            <a:r>
              <a:rPr lang="en-GB" sz="2600" dirty="0">
                <a:solidFill>
                  <a:schemeClr val="tx2">
                    <a:lumMod val="75000"/>
                  </a:schemeClr>
                </a:solidFill>
              </a:rPr>
              <a:t>(</a:t>
            </a:r>
            <a:r>
              <a:rPr lang="en-GB" sz="2600" dirty="0" err="1">
                <a:solidFill>
                  <a:schemeClr val="tx2">
                    <a:lumMod val="75000"/>
                  </a:schemeClr>
                </a:solidFill>
              </a:rPr>
              <a:t>ou</a:t>
            </a:r>
            <a:r>
              <a:rPr lang="en-GB" sz="2600" dirty="0">
                <a:solidFill>
                  <a:schemeClr val="tx2">
                    <a:lumMod val="75000"/>
                  </a:schemeClr>
                </a:solidFill>
              </a:rPr>
              <a:t> instruments de </a:t>
            </a:r>
            <a:r>
              <a:rPr lang="en-GB" sz="2600" dirty="0" err="1">
                <a:solidFill>
                  <a:schemeClr val="tx2">
                    <a:lumMod val="75000"/>
                  </a:schemeClr>
                </a:solidFill>
              </a:rPr>
              <a:t>réglementation</a:t>
            </a:r>
            <a:r>
              <a:rPr lang="en-GB" sz="2600" dirty="0">
                <a:solidFill>
                  <a:schemeClr val="tx2">
                    <a:lumMod val="75000"/>
                  </a:schemeClr>
                </a:solidFill>
              </a:rPr>
              <a:t>) : </a:t>
            </a:r>
            <a:r>
              <a:rPr lang="en-GB" sz="2600" dirty="0" err="1">
                <a:solidFill>
                  <a:schemeClr val="tx2">
                    <a:lumMod val="75000"/>
                  </a:schemeClr>
                </a:solidFill>
              </a:rPr>
              <a:t>Règles</a:t>
            </a:r>
            <a:r>
              <a:rPr lang="en-GB" sz="2600" dirty="0">
                <a:solidFill>
                  <a:schemeClr val="tx2">
                    <a:lumMod val="75000"/>
                  </a:schemeClr>
                </a:solidFill>
              </a:rPr>
              <a:t> </a:t>
            </a:r>
            <a:r>
              <a:rPr lang="en-GB" sz="2600" dirty="0" err="1">
                <a:solidFill>
                  <a:schemeClr val="tx2">
                    <a:lumMod val="75000"/>
                  </a:schemeClr>
                </a:solidFill>
              </a:rPr>
              <a:t>créées</a:t>
            </a:r>
            <a:r>
              <a:rPr lang="en-GB" sz="2600" dirty="0">
                <a:solidFill>
                  <a:schemeClr val="tx2">
                    <a:lumMod val="75000"/>
                  </a:schemeClr>
                </a:solidFill>
              </a:rPr>
              <a:t> par </a:t>
            </a:r>
            <a:r>
              <a:rPr lang="en-GB" sz="2600" dirty="0" err="1">
                <a:solidFill>
                  <a:schemeClr val="tx2">
                    <a:lumMod val="75000"/>
                  </a:schemeClr>
                </a:solidFill>
              </a:rPr>
              <a:t>une</a:t>
            </a:r>
            <a:r>
              <a:rPr lang="en-GB" sz="2600" dirty="0">
                <a:solidFill>
                  <a:schemeClr val="tx2">
                    <a:lumMod val="75000"/>
                  </a:schemeClr>
                </a:solidFill>
              </a:rPr>
              <a:t> </a:t>
            </a:r>
            <a:r>
              <a:rPr lang="en-GB" sz="2600" dirty="0" err="1">
                <a:solidFill>
                  <a:schemeClr val="tx2">
                    <a:lumMod val="75000"/>
                  </a:schemeClr>
                </a:solidFill>
              </a:rPr>
              <a:t>entité</a:t>
            </a:r>
            <a:r>
              <a:rPr lang="en-GB" sz="2600" dirty="0">
                <a:solidFill>
                  <a:schemeClr val="tx2">
                    <a:lumMod val="75000"/>
                  </a:schemeClr>
                </a:solidFill>
              </a:rPr>
              <a:t> </a:t>
            </a:r>
            <a:r>
              <a:rPr lang="en-GB" sz="2600" dirty="0" err="1">
                <a:solidFill>
                  <a:schemeClr val="tx2">
                    <a:lumMod val="75000"/>
                  </a:schemeClr>
                </a:solidFill>
              </a:rPr>
              <a:t>ou</a:t>
            </a:r>
            <a:r>
              <a:rPr lang="en-GB" sz="2600" dirty="0">
                <a:solidFill>
                  <a:schemeClr val="tx2">
                    <a:lumMod val="75000"/>
                  </a:schemeClr>
                </a:solidFill>
              </a:rPr>
              <a:t> un </a:t>
            </a:r>
            <a:r>
              <a:rPr lang="en-GB" sz="2600" dirty="0" err="1">
                <a:solidFill>
                  <a:schemeClr val="tx2">
                    <a:lumMod val="75000"/>
                  </a:schemeClr>
                </a:solidFill>
              </a:rPr>
              <a:t>organisme</a:t>
            </a:r>
            <a:r>
              <a:rPr lang="en-GB" sz="2600" dirty="0">
                <a:solidFill>
                  <a:schemeClr val="tx2">
                    <a:lumMod val="75000"/>
                  </a:schemeClr>
                </a:solidFill>
              </a:rPr>
              <a:t> </a:t>
            </a:r>
            <a:r>
              <a:rPr lang="en-GB" sz="2600" dirty="0" err="1">
                <a:solidFill>
                  <a:schemeClr val="tx2">
                    <a:lumMod val="75000"/>
                  </a:schemeClr>
                </a:solidFill>
              </a:rPr>
              <a:t>administratif</a:t>
            </a:r>
            <a:r>
              <a:rPr lang="en-GB" sz="2600" dirty="0">
                <a:solidFill>
                  <a:schemeClr val="tx2">
                    <a:lumMod val="75000"/>
                  </a:schemeClr>
                </a:solidFill>
              </a:rPr>
              <a:t> </a:t>
            </a:r>
            <a:r>
              <a:rPr lang="en-GB" sz="2600" dirty="0" err="1">
                <a:solidFill>
                  <a:schemeClr val="tx2">
                    <a:lumMod val="75000"/>
                  </a:schemeClr>
                </a:solidFill>
              </a:rPr>
              <a:t>assorties</a:t>
            </a:r>
            <a:r>
              <a:rPr lang="en-GB" sz="2600" dirty="0">
                <a:solidFill>
                  <a:schemeClr val="tx2">
                    <a:lumMod val="75000"/>
                  </a:schemeClr>
                </a:solidFill>
              </a:rPr>
              <a:t> </a:t>
            </a:r>
            <a:r>
              <a:rPr lang="en-GB" sz="2600" dirty="0" err="1">
                <a:solidFill>
                  <a:schemeClr val="tx2">
                    <a:lumMod val="75000"/>
                  </a:schemeClr>
                </a:solidFill>
              </a:rPr>
              <a:t>généralement</a:t>
            </a:r>
            <a:r>
              <a:rPr lang="en-GB" sz="2600" dirty="0">
                <a:solidFill>
                  <a:schemeClr val="tx2">
                    <a:lumMod val="75000"/>
                  </a:schemeClr>
                </a:solidFill>
              </a:rPr>
              <a:t> de </a:t>
            </a:r>
            <a:r>
              <a:rPr lang="en-GB" sz="2600" dirty="0" err="1">
                <a:solidFill>
                  <a:schemeClr val="tx2">
                    <a:lumMod val="75000"/>
                  </a:schemeClr>
                </a:solidFill>
              </a:rPr>
              <a:t>mesures</a:t>
            </a:r>
            <a:r>
              <a:rPr lang="en-GB" sz="2600" dirty="0">
                <a:solidFill>
                  <a:schemeClr val="tx2">
                    <a:lumMod val="75000"/>
                  </a:schemeClr>
                </a:solidFill>
              </a:rPr>
              <a:t> </a:t>
            </a:r>
            <a:r>
              <a:rPr lang="en-GB" sz="2600" dirty="0" err="1">
                <a:solidFill>
                  <a:schemeClr val="tx2">
                    <a:lumMod val="75000"/>
                  </a:schemeClr>
                </a:solidFill>
              </a:rPr>
              <a:t>concrètes</a:t>
            </a:r>
            <a:r>
              <a:rPr lang="en-GB" sz="2600" dirty="0">
                <a:solidFill>
                  <a:schemeClr val="tx2">
                    <a:lumMod val="75000"/>
                  </a:schemeClr>
                </a:solidFill>
              </a:rPr>
              <a:t> qui </a:t>
            </a:r>
            <a:r>
              <a:rPr lang="en-GB" sz="2600" dirty="0" err="1">
                <a:solidFill>
                  <a:schemeClr val="tx2">
                    <a:lumMod val="75000"/>
                  </a:schemeClr>
                </a:solidFill>
              </a:rPr>
              <a:t>sont</a:t>
            </a:r>
            <a:r>
              <a:rPr lang="en-GB" sz="2600" dirty="0">
                <a:solidFill>
                  <a:schemeClr val="tx2">
                    <a:lumMod val="75000"/>
                  </a:schemeClr>
                </a:solidFill>
              </a:rPr>
              <a:t> </a:t>
            </a:r>
            <a:r>
              <a:rPr lang="en-GB" sz="2600" dirty="0" err="1">
                <a:solidFill>
                  <a:schemeClr val="tx2">
                    <a:lumMod val="75000"/>
                  </a:schemeClr>
                </a:solidFill>
              </a:rPr>
              <a:t>nécessaires</a:t>
            </a:r>
            <a:r>
              <a:rPr lang="en-GB" sz="2600" dirty="0">
                <a:solidFill>
                  <a:schemeClr val="tx2">
                    <a:lumMod val="75000"/>
                  </a:schemeClr>
                </a:solidFill>
              </a:rPr>
              <a:t> pour </a:t>
            </a:r>
            <a:r>
              <a:rPr lang="en-GB" sz="2600" dirty="0" err="1">
                <a:solidFill>
                  <a:schemeClr val="tx2">
                    <a:lumMod val="75000"/>
                  </a:schemeClr>
                </a:solidFill>
              </a:rPr>
              <a:t>mettre</a:t>
            </a:r>
            <a:r>
              <a:rPr lang="en-GB" sz="2600" dirty="0">
                <a:solidFill>
                  <a:schemeClr val="tx2">
                    <a:lumMod val="75000"/>
                  </a:schemeClr>
                </a:solidFill>
              </a:rPr>
              <a:t> </a:t>
            </a:r>
            <a:r>
              <a:rPr lang="en-GB" sz="2600" dirty="0" err="1">
                <a:solidFill>
                  <a:schemeClr val="tx2">
                    <a:lumMod val="75000"/>
                  </a:schemeClr>
                </a:solidFill>
              </a:rPr>
              <a:t>en</a:t>
            </a:r>
            <a:r>
              <a:rPr lang="en-GB" sz="2600" dirty="0">
                <a:solidFill>
                  <a:schemeClr val="tx2">
                    <a:lumMod val="75000"/>
                  </a:schemeClr>
                </a:solidFill>
              </a:rPr>
              <a:t> </a:t>
            </a:r>
            <a:r>
              <a:rPr lang="en-GB" sz="2600" dirty="0" err="1">
                <a:solidFill>
                  <a:schemeClr val="tx2">
                    <a:lumMod val="75000"/>
                  </a:schemeClr>
                </a:solidFill>
              </a:rPr>
              <a:t>œuvre</a:t>
            </a:r>
            <a:r>
              <a:rPr lang="en-GB" sz="2600" dirty="0">
                <a:solidFill>
                  <a:schemeClr val="tx2">
                    <a:lumMod val="75000"/>
                  </a:schemeClr>
                </a:solidFill>
              </a:rPr>
              <a:t> et/</a:t>
            </a:r>
            <a:r>
              <a:rPr lang="en-GB" sz="2600" dirty="0" err="1">
                <a:solidFill>
                  <a:schemeClr val="tx2">
                    <a:lumMod val="75000"/>
                  </a:schemeClr>
                </a:solidFill>
              </a:rPr>
              <a:t>ou</a:t>
            </a:r>
            <a:r>
              <a:rPr lang="en-GB" sz="2600" dirty="0">
                <a:solidFill>
                  <a:schemeClr val="tx2">
                    <a:lumMod val="75000"/>
                  </a:schemeClr>
                </a:solidFill>
              </a:rPr>
              <a:t> faire respecter les exigences </a:t>
            </a:r>
            <a:r>
              <a:rPr lang="en-GB" sz="2600" dirty="0" err="1">
                <a:solidFill>
                  <a:schemeClr val="tx2">
                    <a:lumMod val="75000"/>
                  </a:schemeClr>
                </a:solidFill>
              </a:rPr>
              <a:t>générales</a:t>
            </a:r>
            <a:r>
              <a:rPr lang="en-GB" sz="2600" dirty="0">
                <a:solidFill>
                  <a:schemeClr val="tx2">
                    <a:lumMod val="75000"/>
                  </a:schemeClr>
                </a:solidFill>
              </a:rPr>
              <a:t> </a:t>
            </a:r>
            <a:r>
              <a:rPr lang="en-GB" sz="2600" dirty="0" err="1">
                <a:solidFill>
                  <a:schemeClr val="tx2">
                    <a:lumMod val="75000"/>
                  </a:schemeClr>
                </a:solidFill>
              </a:rPr>
              <a:t>prescrites</a:t>
            </a:r>
            <a:r>
              <a:rPr lang="en-GB" sz="2600" dirty="0">
                <a:solidFill>
                  <a:schemeClr val="tx2">
                    <a:lumMod val="75000"/>
                  </a:schemeClr>
                </a:solidFill>
              </a:rPr>
              <a:t> </a:t>
            </a:r>
            <a:r>
              <a:rPr lang="en-GB" sz="2600" dirty="0" err="1">
                <a:solidFill>
                  <a:schemeClr val="tx2">
                    <a:lumMod val="75000"/>
                  </a:schemeClr>
                </a:solidFill>
              </a:rPr>
              <a:t>dans</a:t>
            </a:r>
            <a:r>
              <a:rPr lang="en-GB" sz="2600" dirty="0">
                <a:solidFill>
                  <a:schemeClr val="tx2">
                    <a:lumMod val="75000"/>
                  </a:schemeClr>
                </a:solidFill>
              </a:rPr>
              <a:t> </a:t>
            </a:r>
            <a:r>
              <a:rPr lang="en-GB" sz="2600" dirty="0" err="1">
                <a:solidFill>
                  <a:schemeClr val="tx2">
                    <a:lumMod val="75000"/>
                  </a:schemeClr>
                </a:solidFill>
              </a:rPr>
              <a:t>l’ensemble</a:t>
            </a:r>
            <a:r>
              <a:rPr lang="en-GB" sz="2600" dirty="0">
                <a:solidFill>
                  <a:schemeClr val="tx2">
                    <a:lumMod val="75000"/>
                  </a:schemeClr>
                </a:solidFill>
              </a:rPr>
              <a:t> de la </a:t>
            </a:r>
            <a:r>
              <a:rPr lang="en-GB" sz="2600" dirty="0" err="1">
                <a:solidFill>
                  <a:schemeClr val="tx2">
                    <a:lumMod val="75000"/>
                  </a:schemeClr>
                </a:solidFill>
              </a:rPr>
              <a:t>législation</a:t>
            </a:r>
            <a:r>
              <a:rPr lang="en-GB" sz="2600" dirty="0">
                <a:solidFill>
                  <a:schemeClr val="tx2">
                    <a:lumMod val="75000"/>
                  </a:schemeClr>
                </a:solidFill>
              </a:rPr>
              <a:t>. </a:t>
            </a:r>
            <a:r>
              <a:rPr lang="en-GB" sz="2600" dirty="0" err="1">
                <a:solidFill>
                  <a:schemeClr val="tx2">
                    <a:lumMod val="75000"/>
                  </a:schemeClr>
                </a:solidFill>
              </a:rPr>
              <a:t>Elles</a:t>
            </a:r>
            <a:r>
              <a:rPr lang="en-GB" sz="2600" dirty="0">
                <a:solidFill>
                  <a:schemeClr val="tx2">
                    <a:lumMod val="75000"/>
                  </a:schemeClr>
                </a:solidFill>
              </a:rPr>
              <a:t> </a:t>
            </a:r>
            <a:r>
              <a:rPr lang="en-GB" sz="2600" dirty="0" err="1">
                <a:solidFill>
                  <a:schemeClr val="tx2">
                    <a:lumMod val="75000"/>
                  </a:schemeClr>
                </a:solidFill>
              </a:rPr>
              <a:t>peuvent</a:t>
            </a:r>
            <a:r>
              <a:rPr lang="en-GB" sz="2600" dirty="0">
                <a:solidFill>
                  <a:schemeClr val="tx2">
                    <a:lumMod val="75000"/>
                  </a:schemeClr>
                </a:solidFill>
              </a:rPr>
              <a:t> </a:t>
            </a:r>
            <a:r>
              <a:rPr lang="en-GB" sz="2600" dirty="0" err="1">
                <a:solidFill>
                  <a:schemeClr val="tx2">
                    <a:lumMod val="75000"/>
                  </a:schemeClr>
                </a:solidFill>
              </a:rPr>
              <a:t>comprendre</a:t>
            </a:r>
            <a:r>
              <a:rPr lang="en-GB" sz="2600" dirty="0">
                <a:solidFill>
                  <a:schemeClr val="tx2">
                    <a:lumMod val="75000"/>
                  </a:schemeClr>
                </a:solidFill>
              </a:rPr>
              <a:t> les </a:t>
            </a:r>
            <a:r>
              <a:rPr lang="en-GB" sz="2600" dirty="0" err="1">
                <a:solidFill>
                  <a:schemeClr val="tx2">
                    <a:lumMod val="75000"/>
                  </a:schemeClr>
                </a:solidFill>
              </a:rPr>
              <a:t>normes</a:t>
            </a:r>
            <a:r>
              <a:rPr lang="en-GB" sz="2600" dirty="0">
                <a:solidFill>
                  <a:schemeClr val="tx2">
                    <a:lumMod val="75000"/>
                  </a:schemeClr>
                </a:solidFill>
              </a:rPr>
              <a:t> de </a:t>
            </a:r>
            <a:r>
              <a:rPr lang="en-GB" sz="2600" dirty="0" err="1">
                <a:solidFill>
                  <a:schemeClr val="tx2">
                    <a:lumMod val="75000"/>
                  </a:schemeClr>
                </a:solidFill>
              </a:rPr>
              <a:t>qualité</a:t>
            </a:r>
            <a:r>
              <a:rPr lang="en-GB" sz="2600" dirty="0">
                <a:solidFill>
                  <a:schemeClr val="tx2">
                    <a:lumMod val="75000"/>
                  </a:schemeClr>
                </a:solidFill>
              </a:rPr>
              <a:t> de </a:t>
            </a:r>
            <a:r>
              <a:rPr lang="en-GB" sz="2600" dirty="0" err="1">
                <a:solidFill>
                  <a:schemeClr val="tx2">
                    <a:lumMod val="75000"/>
                  </a:schemeClr>
                </a:solidFill>
              </a:rPr>
              <a:t>l’eau</a:t>
            </a:r>
            <a:r>
              <a:rPr lang="en-GB" sz="2600" dirty="0">
                <a:solidFill>
                  <a:schemeClr val="tx2">
                    <a:lumMod val="75000"/>
                  </a:schemeClr>
                </a:solidFill>
              </a:rPr>
              <a:t>, les </a:t>
            </a:r>
            <a:r>
              <a:rPr lang="en-GB" sz="2600" dirty="0" err="1">
                <a:solidFill>
                  <a:schemeClr val="tx2">
                    <a:lumMod val="75000"/>
                  </a:schemeClr>
                </a:solidFill>
              </a:rPr>
              <a:t>normes</a:t>
            </a:r>
            <a:r>
              <a:rPr lang="en-GB" sz="2600" dirty="0">
                <a:solidFill>
                  <a:schemeClr val="tx2">
                    <a:lumMod val="75000"/>
                  </a:schemeClr>
                </a:solidFill>
              </a:rPr>
              <a:t> de </a:t>
            </a:r>
            <a:r>
              <a:rPr lang="en-GB" sz="2600" dirty="0" err="1">
                <a:solidFill>
                  <a:schemeClr val="tx2">
                    <a:lumMod val="75000"/>
                  </a:schemeClr>
                </a:solidFill>
              </a:rPr>
              <a:t>niveau</a:t>
            </a:r>
            <a:r>
              <a:rPr lang="en-GB" sz="2600" dirty="0">
                <a:solidFill>
                  <a:schemeClr val="tx2">
                    <a:lumMod val="75000"/>
                  </a:schemeClr>
                </a:solidFill>
              </a:rPr>
              <a:t> de service, les </a:t>
            </a:r>
            <a:r>
              <a:rPr lang="en-GB" sz="2600" dirty="0" err="1">
                <a:solidFill>
                  <a:schemeClr val="tx2">
                    <a:lumMod val="75000"/>
                  </a:schemeClr>
                </a:solidFill>
              </a:rPr>
              <a:t>fréquences</a:t>
            </a:r>
            <a:r>
              <a:rPr lang="en-GB" sz="2600" dirty="0">
                <a:solidFill>
                  <a:schemeClr val="tx2">
                    <a:lumMod val="75000"/>
                  </a:schemeClr>
                </a:solidFill>
              </a:rPr>
              <a:t> de surveillance </a:t>
            </a:r>
            <a:r>
              <a:rPr lang="en-GB" sz="2600" dirty="0" err="1">
                <a:solidFill>
                  <a:schemeClr val="tx2">
                    <a:lumMod val="75000"/>
                  </a:schemeClr>
                </a:solidFill>
              </a:rPr>
              <a:t>requises</a:t>
            </a:r>
            <a:r>
              <a:rPr lang="en-GB" sz="2600" dirty="0">
                <a:solidFill>
                  <a:schemeClr val="tx2">
                    <a:lumMod val="75000"/>
                  </a:schemeClr>
                </a:solidFill>
              </a:rPr>
              <a:t>, les exigences </a:t>
            </a:r>
            <a:r>
              <a:rPr lang="en-GB" sz="2600" dirty="0" err="1">
                <a:solidFill>
                  <a:schemeClr val="tx2">
                    <a:lumMod val="75000"/>
                  </a:schemeClr>
                </a:solidFill>
              </a:rPr>
              <a:t>en</a:t>
            </a:r>
            <a:r>
              <a:rPr lang="en-GB" sz="2600" dirty="0">
                <a:solidFill>
                  <a:schemeClr val="tx2">
                    <a:lumMod val="75000"/>
                  </a:schemeClr>
                </a:solidFill>
              </a:rPr>
              <a:t> </a:t>
            </a:r>
            <a:r>
              <a:rPr lang="en-GB" sz="2600" dirty="0" err="1">
                <a:solidFill>
                  <a:schemeClr val="tx2">
                    <a:lumMod val="75000"/>
                  </a:schemeClr>
                </a:solidFill>
              </a:rPr>
              <a:t>matière</a:t>
            </a:r>
            <a:r>
              <a:rPr lang="en-GB" sz="2600" dirty="0">
                <a:solidFill>
                  <a:schemeClr val="tx2">
                    <a:lumMod val="75000"/>
                  </a:schemeClr>
                </a:solidFill>
              </a:rPr>
              <a:t> de </a:t>
            </a:r>
            <a:r>
              <a:rPr lang="en-GB" sz="2600" dirty="0" err="1">
                <a:solidFill>
                  <a:schemeClr val="tx2">
                    <a:lumMod val="75000"/>
                  </a:schemeClr>
                </a:solidFill>
              </a:rPr>
              <a:t>gestion</a:t>
            </a:r>
            <a:r>
              <a:rPr lang="en-GB" sz="2600" dirty="0">
                <a:solidFill>
                  <a:schemeClr val="tx2">
                    <a:lumMod val="75000"/>
                  </a:schemeClr>
                </a:solidFill>
              </a:rPr>
              <a:t> des </a:t>
            </a:r>
            <a:r>
              <a:rPr lang="en-GB" sz="2600" dirty="0" err="1">
                <a:solidFill>
                  <a:schemeClr val="tx2">
                    <a:lumMod val="75000"/>
                  </a:schemeClr>
                </a:solidFill>
              </a:rPr>
              <a:t>risques</a:t>
            </a:r>
            <a:r>
              <a:rPr lang="en-GB" sz="2600" dirty="0">
                <a:solidFill>
                  <a:schemeClr val="tx2">
                    <a:lumMod val="75000"/>
                  </a:schemeClr>
                </a:solidFill>
              </a:rPr>
              <a:t>, les obligations de surveillance et/</a:t>
            </a:r>
            <a:r>
              <a:rPr lang="en-GB" sz="2600" dirty="0" err="1">
                <a:solidFill>
                  <a:schemeClr val="tx2">
                    <a:lumMod val="75000"/>
                  </a:schemeClr>
                </a:solidFill>
              </a:rPr>
              <a:t>ou</a:t>
            </a:r>
            <a:r>
              <a:rPr lang="en-GB" sz="2600" dirty="0">
                <a:solidFill>
                  <a:schemeClr val="tx2">
                    <a:lumMod val="75000"/>
                  </a:schemeClr>
                </a:solidFill>
              </a:rPr>
              <a:t> les directives de </a:t>
            </a:r>
            <a:r>
              <a:rPr lang="en-GB" sz="2600" dirty="0" err="1">
                <a:solidFill>
                  <a:schemeClr val="tx2">
                    <a:lumMod val="75000"/>
                  </a:schemeClr>
                </a:solidFill>
              </a:rPr>
              <a:t>vérification</a:t>
            </a:r>
            <a:r>
              <a:rPr lang="en-GB" sz="2600" dirty="0">
                <a:solidFill>
                  <a:schemeClr val="tx2">
                    <a:lumMod val="75000"/>
                  </a:schemeClr>
                </a:solidFill>
              </a:rPr>
              <a:t>, etc. .</a:t>
            </a:r>
          </a:p>
          <a:p>
            <a:endParaRPr lang="en-GB" dirty="0">
              <a:solidFill>
                <a:schemeClr val="tx2">
                  <a:lumMod val="75000"/>
                </a:schemeClr>
              </a:solidFill>
            </a:endParaRPr>
          </a:p>
        </p:txBody>
      </p:sp>
    </p:spTree>
    <p:extLst>
      <p:ext uri="{BB962C8B-B14F-4D97-AF65-F5344CB8AC3E}">
        <p14:creationId xmlns:p14="http://schemas.microsoft.com/office/powerpoint/2010/main" val="130141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8345" y="816430"/>
            <a:ext cx="8382000" cy="461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340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A3</a:t>
            </a:r>
          </a:p>
        </p:txBody>
      </p:sp>
      <p:sp>
        <p:nvSpPr>
          <p:cNvPr id="5" name="Rounded Rectangle 7">
            <a:extLst>
              <a:ext uri="{FF2B5EF4-FFF2-40B4-BE49-F238E27FC236}">
                <a16:creationId xmlns:a16="http://schemas.microsoft.com/office/drawing/2014/main" id="{3E9B274E-8FF3-40CB-9561-5BDFC40BAD70}"/>
              </a:ext>
            </a:extLst>
          </p:cNvPr>
          <p:cNvSpPr/>
          <p:nvPr/>
        </p:nvSpPr>
        <p:spPr>
          <a:xfrm>
            <a:off x="6188684" y="1393836"/>
            <a:ext cx="2288566" cy="23439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7847E5E-0454-487A-8804-05DCFF02C7D7}"/>
              </a:ext>
            </a:extLst>
          </p:cNvPr>
          <p:cNvSpPr txBox="1"/>
          <p:nvPr/>
        </p:nvSpPr>
        <p:spPr>
          <a:xfrm>
            <a:off x="6122595" y="2197120"/>
            <a:ext cx="2354655" cy="2031325"/>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Si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a les </a:t>
            </a:r>
            <a:r>
              <a:rPr lang="en-GB" b="1" dirty="0" err="1">
                <a:ln w="3175" cmpd="sng">
                  <a:noFill/>
                </a:ln>
                <a:solidFill>
                  <a:srgbClr val="C00000"/>
                </a:solidFill>
                <a:effectLst>
                  <a:glow rad="139700">
                    <a:schemeClr val="bg1"/>
                  </a:glow>
                </a:effectLst>
              </a:rPr>
              <a:t>mêmes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normes</a:t>
            </a:r>
            <a:r>
              <a:rPr lang="en-GB" b="1" dirty="0">
                <a:ln w="3175" cmpd="sng">
                  <a:noFill/>
                </a:ln>
                <a:solidFill>
                  <a:srgbClr val="C00000"/>
                </a:solidFill>
                <a:effectLst>
                  <a:glow rad="139700">
                    <a:schemeClr val="bg1"/>
                  </a:glow>
                </a:effectLst>
              </a:rPr>
              <a:t> et/</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réglementations</a:t>
            </a:r>
            <a:r>
              <a:rPr lang="en-GB" b="1" dirty="0">
                <a:ln w="3175" cmpd="sng">
                  <a:noFill/>
                </a:ln>
                <a:solidFill>
                  <a:srgbClr val="C00000"/>
                </a:solidFill>
                <a:effectLst>
                  <a:glow rad="139700">
                    <a:schemeClr val="bg1"/>
                  </a:glow>
                </a:effectLst>
              </a:rPr>
              <a:t> pour le milieu </a:t>
            </a:r>
            <a:r>
              <a:rPr lang="en-GB" b="1" dirty="0" err="1">
                <a:ln w="3175" cmpd="sng">
                  <a:noFill/>
                </a:ln>
                <a:solidFill>
                  <a:srgbClr val="C00000"/>
                </a:solidFill>
                <a:effectLst>
                  <a:glow rad="139700">
                    <a:schemeClr val="bg1"/>
                  </a:glow>
                </a:effectLst>
              </a:rPr>
              <a:t>urbain</a:t>
            </a:r>
            <a:r>
              <a:rPr lang="en-GB" b="1" dirty="0">
                <a:ln w="3175" cmpd="sng">
                  <a:noFill/>
                </a:ln>
                <a:solidFill>
                  <a:srgbClr val="C00000"/>
                </a:solidFill>
                <a:effectLst>
                  <a:glow rad="139700">
                    <a:schemeClr val="bg1"/>
                  </a:glow>
                </a:effectLst>
              </a:rPr>
              <a:t> et rural, merci de </a:t>
            </a:r>
            <a:r>
              <a:rPr lang="en-GB" b="1" dirty="0" err="1">
                <a:ln w="3175" cmpd="sng">
                  <a:noFill/>
                </a:ln>
                <a:solidFill>
                  <a:srgbClr val="C00000"/>
                </a:solidFill>
                <a:effectLst>
                  <a:glow rad="139700">
                    <a:schemeClr val="bg1"/>
                  </a:glow>
                </a:effectLst>
              </a:rPr>
              <a:t>fournir</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même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réponse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deux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colonnes</a:t>
            </a:r>
            <a:r>
              <a:rPr lang="en-GB" b="1" dirty="0">
                <a:ln w="3175" cmpd="sng">
                  <a:noFill/>
                </a:ln>
                <a:solidFill>
                  <a:srgbClr val="C00000"/>
                </a:solidFill>
                <a:effectLst>
                  <a:glow rad="139700">
                    <a:schemeClr val="bg1"/>
                  </a:glow>
                </a:effectLst>
              </a:rPr>
              <a:t>. </a:t>
            </a:r>
          </a:p>
        </p:txBody>
      </p:sp>
      <p:sp>
        <p:nvSpPr>
          <p:cNvPr id="7" name="Freeform 24">
            <a:extLst>
              <a:ext uri="{FF2B5EF4-FFF2-40B4-BE49-F238E27FC236}">
                <a16:creationId xmlns:a16="http://schemas.microsoft.com/office/drawing/2014/main" id="{1FEA75A6-6B27-4998-A60F-6D77AAFB1283}"/>
              </a:ext>
            </a:extLst>
          </p:cNvPr>
          <p:cNvSpPr/>
          <p:nvPr/>
        </p:nvSpPr>
        <p:spPr>
          <a:xfrm rot="20499818" flipH="1">
            <a:off x="7332718" y="1646471"/>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5853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1889" y="816430"/>
            <a:ext cx="8382000" cy="461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340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A3</a:t>
            </a:r>
          </a:p>
        </p:txBody>
      </p:sp>
      <p:sp>
        <p:nvSpPr>
          <p:cNvPr id="5" name="Rounded Rectangle 7">
            <a:extLst>
              <a:ext uri="{FF2B5EF4-FFF2-40B4-BE49-F238E27FC236}">
                <a16:creationId xmlns:a16="http://schemas.microsoft.com/office/drawing/2014/main" id="{3E9B274E-8FF3-40CB-9561-5BDFC40BAD70}"/>
              </a:ext>
            </a:extLst>
          </p:cNvPr>
          <p:cNvSpPr/>
          <p:nvPr/>
        </p:nvSpPr>
        <p:spPr>
          <a:xfrm>
            <a:off x="2862946" y="1593861"/>
            <a:ext cx="2188024" cy="23439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17847E5E-0454-487A-8804-05DCFF02C7D7}"/>
              </a:ext>
            </a:extLst>
          </p:cNvPr>
          <p:cNvSpPr txBox="1"/>
          <p:nvPr/>
        </p:nvSpPr>
        <p:spPr>
          <a:xfrm>
            <a:off x="5612584" y="1397675"/>
            <a:ext cx="2752483" cy="2031325"/>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questions </a:t>
            </a:r>
            <a:r>
              <a:rPr lang="en-GB" b="1" dirty="0" err="1">
                <a:ln w="3175" cmpd="sng">
                  <a:noFill/>
                </a:ln>
                <a:solidFill>
                  <a:srgbClr val="C00000"/>
                </a:solidFill>
                <a:effectLst>
                  <a:glow rad="139700">
                    <a:schemeClr val="bg1"/>
                  </a:glow>
                </a:effectLst>
              </a:rPr>
              <a:t>demandent</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informations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normes</a:t>
            </a:r>
            <a:r>
              <a:rPr lang="en-GB" b="1" dirty="0">
                <a:ln w="3175" cmpd="sng">
                  <a:noFill/>
                </a:ln>
                <a:solidFill>
                  <a:srgbClr val="C00000"/>
                </a:solidFill>
                <a:effectLst>
                  <a:glow rad="139700">
                    <a:schemeClr val="bg1"/>
                  </a:glow>
                </a:effectLst>
              </a:rPr>
              <a:t> et/</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réglementations</a:t>
            </a:r>
            <a:r>
              <a:rPr lang="en-GB" b="1" dirty="0">
                <a:ln w="3175" cmpd="sng">
                  <a:noFill/>
                </a:ln>
                <a:solidFill>
                  <a:srgbClr val="C00000"/>
                </a:solidFill>
                <a:effectLst>
                  <a:glow rad="139700">
                    <a:schemeClr val="bg1"/>
                  </a:glow>
                </a:effectLst>
              </a:rPr>
              <a:t> relatives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qualité</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l’eau</a:t>
            </a:r>
            <a:r>
              <a:rPr lang="en-GB" b="1" dirty="0">
                <a:ln w="3175" cmpd="sng">
                  <a:noFill/>
                </a:ln>
                <a:solidFill>
                  <a:srgbClr val="C00000"/>
                </a:solidFill>
                <a:effectLst>
                  <a:glow rad="139700">
                    <a:schemeClr val="bg1"/>
                  </a:glow>
                </a:effectLst>
              </a:rPr>
              <a:t> potable et la </a:t>
            </a:r>
            <a:r>
              <a:rPr lang="en-GB" b="1" dirty="0" err="1">
                <a:ln w="3175" cmpd="sng">
                  <a:noFill/>
                </a:ln>
                <a:solidFill>
                  <a:srgbClr val="C00000"/>
                </a:solidFill>
                <a:effectLst>
                  <a:glow rad="139700">
                    <a:schemeClr val="bg1"/>
                  </a:glow>
                </a:effectLst>
              </a:rPr>
              <a:t>fourniture</a:t>
            </a:r>
            <a:r>
              <a:rPr lang="en-GB" b="1" dirty="0">
                <a:ln w="3175" cmpd="sng">
                  <a:noFill/>
                </a:ln>
                <a:solidFill>
                  <a:srgbClr val="C00000"/>
                </a:solidFill>
                <a:effectLst>
                  <a:glow rad="139700">
                    <a:schemeClr val="bg1"/>
                  </a:glow>
                </a:effectLst>
              </a:rPr>
              <a:t> des services </a:t>
            </a:r>
            <a:r>
              <a:rPr lang="en-GB" b="1" dirty="0" err="1">
                <a:ln w="3175" cmpd="sng">
                  <a:noFill/>
                </a:ln>
                <a:solidFill>
                  <a:srgbClr val="C00000"/>
                </a:solidFill>
                <a:effectLst>
                  <a:glow rad="139700">
                    <a:schemeClr val="bg1"/>
                  </a:glow>
                </a:effectLst>
              </a:rPr>
              <a:t>d’eau</a:t>
            </a:r>
            <a:r>
              <a:rPr lang="en-GB" b="1" dirty="0">
                <a:ln w="3175" cmpd="sng">
                  <a:noFill/>
                </a:ln>
                <a:solidFill>
                  <a:srgbClr val="C00000"/>
                </a:solidFill>
                <a:effectLst>
                  <a:glow rad="139700">
                    <a:schemeClr val="bg1"/>
                  </a:glow>
                </a:effectLst>
              </a:rPr>
              <a:t> potable. </a:t>
            </a:r>
          </a:p>
        </p:txBody>
      </p:sp>
      <p:sp>
        <p:nvSpPr>
          <p:cNvPr id="7" name="Freeform 24">
            <a:extLst>
              <a:ext uri="{FF2B5EF4-FFF2-40B4-BE49-F238E27FC236}">
                <a16:creationId xmlns:a16="http://schemas.microsoft.com/office/drawing/2014/main" id="{1FEA75A6-6B27-4998-A60F-6D77AAFB1283}"/>
              </a:ext>
            </a:extLst>
          </p:cNvPr>
          <p:cNvSpPr/>
          <p:nvPr/>
        </p:nvSpPr>
        <p:spPr>
          <a:xfrm rot="15073913" flipH="1">
            <a:off x="5209111" y="1485337"/>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8270C832-C3A0-402C-8273-437E21A724E9}"/>
              </a:ext>
            </a:extLst>
          </p:cNvPr>
          <p:cNvSpPr/>
          <p:nvPr/>
        </p:nvSpPr>
        <p:spPr>
          <a:xfrm>
            <a:off x="751114" y="4397829"/>
            <a:ext cx="5406797" cy="531817"/>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1A45B1B8-8A89-4F23-984A-D9D6451C226C}"/>
              </a:ext>
            </a:extLst>
          </p:cNvPr>
          <p:cNvSpPr txBox="1"/>
          <p:nvPr/>
        </p:nvSpPr>
        <p:spPr>
          <a:xfrm>
            <a:off x="6643042" y="3805191"/>
            <a:ext cx="2568694" cy="2031325"/>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Ex. </a:t>
            </a:r>
            <a:r>
              <a:rPr lang="en-GB" b="1" dirty="0" err="1">
                <a:ln w="3175" cmpd="sng">
                  <a:noFill/>
                </a:ln>
                <a:solidFill>
                  <a:srgbClr val="C00000"/>
                </a:solidFill>
                <a:effectLst>
                  <a:glow rad="139700">
                    <a:schemeClr val="bg1"/>
                  </a:glow>
                </a:effectLst>
              </a:rPr>
              <a:t>Normes</a:t>
            </a:r>
            <a:r>
              <a:rPr lang="en-GB" b="1" dirty="0">
                <a:ln w="3175" cmpd="sng">
                  <a:noFill/>
                </a:ln>
                <a:solidFill>
                  <a:srgbClr val="C00000"/>
                </a:solidFill>
                <a:effectLst>
                  <a:glow rad="139700">
                    <a:schemeClr val="bg1"/>
                  </a:glow>
                </a:effectLst>
              </a:rPr>
              <a:t> et/</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réglementations</a:t>
            </a:r>
            <a:r>
              <a:rPr lang="en-GB" b="1" dirty="0">
                <a:ln w="3175" cmpd="sng">
                  <a:noFill/>
                </a:ln>
                <a:solidFill>
                  <a:srgbClr val="C00000"/>
                </a:solidFill>
                <a:effectLst>
                  <a:glow rad="139700">
                    <a:schemeClr val="bg1"/>
                  </a:glow>
                </a:effectLst>
              </a:rPr>
              <a:t> relatives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continuité</a:t>
            </a:r>
            <a:r>
              <a:rPr lang="en-GB" b="1" dirty="0">
                <a:ln w="3175" cmpd="sng">
                  <a:noFill/>
                </a:ln>
                <a:solidFill>
                  <a:srgbClr val="C00000"/>
                </a:solidFill>
                <a:effectLst>
                  <a:glow rad="139700">
                    <a:schemeClr val="bg1"/>
                  </a:glow>
                </a:effectLst>
              </a:rPr>
              <a:t> du service, </a:t>
            </a:r>
            <a:r>
              <a:rPr lang="en-GB" b="1" dirty="0" err="1">
                <a:ln w="3175" cmpd="sng">
                  <a:noFill/>
                </a:ln>
                <a:solidFill>
                  <a:srgbClr val="C00000"/>
                </a:solidFill>
                <a:effectLst>
                  <a:glow rad="139700">
                    <a:schemeClr val="bg1"/>
                  </a:glow>
                </a:effectLst>
              </a:rPr>
              <a:t>l’équité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l’accessibilité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l’accessibilité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financière</a:t>
            </a:r>
            <a:r>
              <a:rPr lang="en-GB" b="1" dirty="0">
                <a:ln w="3175" cmpd="sng">
                  <a:noFill/>
                </a:ln>
                <a:solidFill>
                  <a:srgbClr val="C00000"/>
                </a:solidFill>
                <a:effectLst>
                  <a:glow rad="139700">
                    <a:schemeClr val="bg1"/>
                  </a:glow>
                </a:effectLst>
              </a:rPr>
              <a:t> du service.</a:t>
            </a:r>
          </a:p>
        </p:txBody>
      </p:sp>
      <p:sp>
        <p:nvSpPr>
          <p:cNvPr id="10" name="Freeform 24">
            <a:extLst>
              <a:ext uri="{FF2B5EF4-FFF2-40B4-BE49-F238E27FC236}">
                <a16:creationId xmlns:a16="http://schemas.microsoft.com/office/drawing/2014/main" id="{9983EF31-AA40-4D1F-A351-80C31EAF6B63}"/>
              </a:ext>
            </a:extLst>
          </p:cNvPr>
          <p:cNvSpPr/>
          <p:nvPr/>
        </p:nvSpPr>
        <p:spPr>
          <a:xfrm rot="15073913" flipH="1">
            <a:off x="6332699" y="4238884"/>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219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17436" y="691619"/>
            <a:ext cx="5906002" cy="499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340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A3</a:t>
            </a:r>
          </a:p>
        </p:txBody>
      </p:sp>
      <p:sp>
        <p:nvSpPr>
          <p:cNvPr id="6" name="Rounded Rectangle 7">
            <a:extLst>
              <a:ext uri="{FF2B5EF4-FFF2-40B4-BE49-F238E27FC236}">
                <a16:creationId xmlns:a16="http://schemas.microsoft.com/office/drawing/2014/main" id="{12F780CC-EB02-4366-9932-6BE7BEC8BE12}"/>
              </a:ext>
            </a:extLst>
          </p:cNvPr>
          <p:cNvSpPr/>
          <p:nvPr/>
        </p:nvSpPr>
        <p:spPr>
          <a:xfrm>
            <a:off x="2990850" y="720936"/>
            <a:ext cx="1543050" cy="23439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F6ACB3DB-D315-4881-88D8-DFB241284245}"/>
              </a:ext>
            </a:extLst>
          </p:cNvPr>
          <p:cNvSpPr txBox="1"/>
          <p:nvPr/>
        </p:nvSpPr>
        <p:spPr>
          <a:xfrm>
            <a:off x="5095514" y="802585"/>
            <a:ext cx="3449910"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questions </a:t>
            </a:r>
            <a:r>
              <a:rPr lang="en-GB" b="1" dirty="0" err="1">
                <a:ln w="3175" cmpd="sng">
                  <a:noFill/>
                </a:ln>
                <a:solidFill>
                  <a:srgbClr val="C00000"/>
                </a:solidFill>
                <a:effectLst>
                  <a:glow rad="139700">
                    <a:schemeClr val="bg1"/>
                  </a:glow>
                </a:effectLst>
              </a:rPr>
              <a:t>demandent</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informations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normes/réglementations</a:t>
            </a:r>
            <a:r>
              <a:rPr lang="en-GB" b="1" dirty="0">
                <a:ln w="3175" cmpd="sng">
                  <a:noFill/>
                </a:ln>
                <a:solidFill>
                  <a:srgbClr val="C00000"/>
                </a:solidFill>
                <a:effectLst>
                  <a:glow rad="139700">
                    <a:schemeClr val="bg1"/>
                  </a:glow>
                </a:effectLst>
              </a:rPr>
              <a:t> en </a:t>
            </a:r>
            <a:r>
              <a:rPr lang="en-GB" b="1" dirty="0" err="1">
                <a:ln w="3175" cmpd="sng">
                  <a:noFill/>
                </a:ln>
                <a:solidFill>
                  <a:srgbClr val="C00000"/>
                </a:solidFill>
                <a:effectLst>
                  <a:glow rad="139700">
                    <a:schemeClr val="bg1"/>
                  </a:glow>
                </a:effectLst>
              </a:rPr>
              <a:t>matière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d’assainissement</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eaux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usées</a:t>
            </a:r>
            <a:r>
              <a:rPr lang="en-GB" b="1" dirty="0">
                <a:ln w="3175" cmpd="sng">
                  <a:noFill/>
                </a:ln>
                <a:solidFill>
                  <a:srgbClr val="C00000"/>
                </a:solidFill>
                <a:effectLst>
                  <a:glow rad="139700">
                    <a:schemeClr val="bg1"/>
                  </a:glow>
                </a:effectLst>
              </a:rPr>
              <a:t>. </a:t>
            </a:r>
          </a:p>
        </p:txBody>
      </p:sp>
      <p:sp>
        <p:nvSpPr>
          <p:cNvPr id="8" name="Freeform 24">
            <a:extLst>
              <a:ext uri="{FF2B5EF4-FFF2-40B4-BE49-F238E27FC236}">
                <a16:creationId xmlns:a16="http://schemas.microsoft.com/office/drawing/2014/main" id="{38543D16-DE1F-418F-AAD8-FE6698FBA376}"/>
              </a:ext>
            </a:extLst>
          </p:cNvPr>
          <p:cNvSpPr/>
          <p:nvPr/>
        </p:nvSpPr>
        <p:spPr>
          <a:xfrm rot="15073913" flipH="1">
            <a:off x="4692041" y="647137"/>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7">
            <a:extLst>
              <a:ext uri="{FF2B5EF4-FFF2-40B4-BE49-F238E27FC236}">
                <a16:creationId xmlns:a16="http://schemas.microsoft.com/office/drawing/2014/main" id="{81799958-8E2D-4441-AD8A-032EAE78D58A}"/>
              </a:ext>
            </a:extLst>
          </p:cNvPr>
          <p:cNvSpPr/>
          <p:nvPr/>
        </p:nvSpPr>
        <p:spPr>
          <a:xfrm>
            <a:off x="1784542" y="2737461"/>
            <a:ext cx="1793041" cy="34558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AD349AA5-8FF6-4D0F-97A3-A6C8B826B240}"/>
              </a:ext>
            </a:extLst>
          </p:cNvPr>
          <p:cNvSpPr txBox="1"/>
          <p:nvPr/>
        </p:nvSpPr>
        <p:spPr>
          <a:xfrm>
            <a:off x="4139197" y="3058503"/>
            <a:ext cx="4022670" cy="2031325"/>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questions </a:t>
            </a:r>
            <a:r>
              <a:rPr lang="en-GB" b="1" dirty="0" err="1">
                <a:ln w="3175" cmpd="sng">
                  <a:noFill/>
                </a:ln>
                <a:solidFill>
                  <a:srgbClr val="C00000"/>
                </a:solidFill>
                <a:effectLst>
                  <a:glow rad="139700">
                    <a:schemeClr val="bg1"/>
                  </a:glow>
                </a:effectLst>
              </a:rPr>
              <a:t>demandent</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informations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les instruments </a:t>
            </a:r>
            <a:r>
              <a:rPr lang="en-GB" b="1" dirty="0" err="1">
                <a:ln w="3175" cmpd="sng">
                  <a:noFill/>
                </a:ln>
                <a:solidFill>
                  <a:srgbClr val="C00000"/>
                </a:solidFill>
                <a:effectLst>
                  <a:glow rad="139700">
                    <a:schemeClr val="bg1"/>
                  </a:glow>
                </a:effectLst>
              </a:rPr>
              <a:t>directifs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réglementaires</a:t>
            </a:r>
            <a:r>
              <a:rPr lang="en-GB" b="1" dirty="0">
                <a:ln w="3175" cmpd="sng">
                  <a:noFill/>
                </a:ln>
                <a:solidFill>
                  <a:srgbClr val="C00000"/>
                </a:solidFill>
                <a:effectLst>
                  <a:glow rad="139700">
                    <a:schemeClr val="bg1"/>
                  </a:glow>
                </a:effectLst>
              </a:rPr>
              <a:t> en </a:t>
            </a:r>
            <a:r>
              <a:rPr lang="en-GB" b="1" dirty="0" err="1">
                <a:ln w="3175" cmpd="sng">
                  <a:noFill/>
                </a:ln>
                <a:solidFill>
                  <a:srgbClr val="C00000"/>
                </a:solidFill>
                <a:effectLst>
                  <a:glow rad="139700">
                    <a:schemeClr val="bg1"/>
                  </a:glow>
                </a:effectLst>
              </a:rPr>
              <a:t>vigueur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visant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promouvoir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exiger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l’usage</a:t>
            </a:r>
            <a:r>
              <a:rPr lang="en-GB" b="1" dirty="0">
                <a:ln w="3175" cmpd="sng">
                  <a:noFill/>
                </a:ln>
                <a:solidFill>
                  <a:srgbClr val="C00000"/>
                </a:solidFill>
                <a:effectLst>
                  <a:glow rad="139700">
                    <a:schemeClr val="bg1"/>
                  </a:glow>
                </a:effectLst>
              </a:rPr>
              <a:t> de plans de </a:t>
            </a:r>
            <a:r>
              <a:rPr lang="en-GB" b="1" dirty="0" err="1">
                <a:ln w="3175" cmpd="sng">
                  <a:noFill/>
                </a:ln>
                <a:solidFill>
                  <a:srgbClr val="C00000"/>
                </a:solidFill>
                <a:effectLst>
                  <a:glow rad="139700">
                    <a:schemeClr val="bg1"/>
                  </a:glow>
                </a:effectLst>
              </a:rPr>
              <a:t>gestion</a:t>
            </a:r>
            <a:r>
              <a:rPr lang="en-GB" b="1" dirty="0">
                <a:ln w="3175" cmpd="sng">
                  <a:noFill/>
                </a:ln>
                <a:solidFill>
                  <a:srgbClr val="C00000"/>
                </a:solidFill>
                <a:effectLst>
                  <a:glow rad="139700">
                    <a:schemeClr val="bg1"/>
                  </a:glow>
                </a:effectLst>
              </a:rPr>
              <a:t> de la </a:t>
            </a:r>
            <a:r>
              <a:rPr lang="en-GB" b="1" dirty="0" err="1">
                <a:ln w="3175" cmpd="sng">
                  <a:noFill/>
                </a:ln>
                <a:solidFill>
                  <a:srgbClr val="C00000"/>
                </a:solidFill>
                <a:effectLst>
                  <a:glow rad="139700">
                    <a:schemeClr val="bg1"/>
                  </a:glow>
                </a:effectLst>
              </a:rPr>
              <a:t>sécurité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sanitaire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l’eau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l’assainissement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approches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équivalentes</a:t>
            </a:r>
            <a:r>
              <a:rPr lang="en-GB" b="1" dirty="0">
                <a:ln w="3175" cmpd="sng">
                  <a:noFill/>
                </a:ln>
                <a:solidFill>
                  <a:srgbClr val="C00000"/>
                </a:solidFill>
                <a:effectLst>
                  <a:glow rad="139700">
                    <a:schemeClr val="bg1"/>
                  </a:glow>
                </a:effectLst>
              </a:rPr>
              <a:t>. </a:t>
            </a:r>
          </a:p>
        </p:txBody>
      </p:sp>
      <p:sp>
        <p:nvSpPr>
          <p:cNvPr id="11" name="Freeform 24">
            <a:extLst>
              <a:ext uri="{FF2B5EF4-FFF2-40B4-BE49-F238E27FC236}">
                <a16:creationId xmlns:a16="http://schemas.microsoft.com/office/drawing/2014/main" id="{A28FE3BD-0F92-44C7-A179-BE8A8FB6AF24}"/>
              </a:ext>
            </a:extLst>
          </p:cNvPr>
          <p:cNvSpPr/>
          <p:nvPr/>
        </p:nvSpPr>
        <p:spPr>
          <a:xfrm rot="15073913" flipH="1">
            <a:off x="3735724" y="2657512"/>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522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17436" y="691619"/>
            <a:ext cx="5906002" cy="499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340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A3</a:t>
            </a:r>
          </a:p>
        </p:txBody>
      </p:sp>
      <p:sp>
        <p:nvSpPr>
          <p:cNvPr id="9" name="Rounded Rectangle 7">
            <a:extLst>
              <a:ext uri="{FF2B5EF4-FFF2-40B4-BE49-F238E27FC236}">
                <a16:creationId xmlns:a16="http://schemas.microsoft.com/office/drawing/2014/main" id="{81799958-8E2D-4441-AD8A-032EAE78D58A}"/>
              </a:ext>
            </a:extLst>
          </p:cNvPr>
          <p:cNvSpPr/>
          <p:nvPr/>
        </p:nvSpPr>
        <p:spPr>
          <a:xfrm>
            <a:off x="1943101" y="3632210"/>
            <a:ext cx="1368000" cy="69214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AD349AA5-8FF6-4D0F-97A3-A6C8B826B240}"/>
              </a:ext>
            </a:extLst>
          </p:cNvPr>
          <p:cNvSpPr txBox="1"/>
          <p:nvPr/>
        </p:nvSpPr>
        <p:spPr>
          <a:xfrm>
            <a:off x="3909055" y="3776433"/>
            <a:ext cx="2354655" cy="1754327"/>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Merci</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réferer</a:t>
            </a:r>
            <a:r>
              <a:rPr lang="en-GB" b="1" dirty="0">
                <a:ln w="3175" cmpd="sng">
                  <a:noFill/>
                </a:ln>
                <a:solidFill>
                  <a:srgbClr val="C00000"/>
                </a:solidFill>
                <a:effectLst>
                  <a:glow rad="139700">
                    <a:schemeClr val="bg1"/>
                  </a:glow>
                </a:effectLst>
              </a:rPr>
              <a:t> aux </a:t>
            </a:r>
            <a:r>
              <a:rPr lang="en-GB" b="1" dirty="0" err="1">
                <a:ln w="3175" cmpd="sng">
                  <a:noFill/>
                </a:ln>
                <a:solidFill>
                  <a:srgbClr val="C00000"/>
                </a:solidFill>
                <a:effectLst>
                  <a:glow rad="139700">
                    <a:schemeClr val="bg1"/>
                  </a:glow>
                </a:effectLst>
              </a:rPr>
              <a:t>définitions</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approches</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gestion</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risques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guide </a:t>
            </a:r>
            <a:r>
              <a:rPr lang="en-GB" b="1" dirty="0" err="1">
                <a:ln w="3175" cmpd="sng">
                  <a:noFill/>
                </a:ln>
                <a:solidFill>
                  <a:srgbClr val="C00000"/>
                </a:solidFill>
                <a:effectLst>
                  <a:glow rad="139700">
                    <a:schemeClr val="bg1"/>
                  </a:glow>
                </a:effectLst>
              </a:rPr>
              <a:t>d’orientation</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p>
        </p:txBody>
      </p:sp>
      <p:sp>
        <p:nvSpPr>
          <p:cNvPr id="11" name="Freeform 24">
            <a:extLst>
              <a:ext uri="{FF2B5EF4-FFF2-40B4-BE49-F238E27FC236}">
                <a16:creationId xmlns:a16="http://schemas.microsoft.com/office/drawing/2014/main" id="{A28FE3BD-0F92-44C7-A179-BE8A8FB6AF24}"/>
              </a:ext>
            </a:extLst>
          </p:cNvPr>
          <p:cNvSpPr/>
          <p:nvPr/>
        </p:nvSpPr>
        <p:spPr>
          <a:xfrm rot="15073913" flipH="1">
            <a:off x="3476974" y="3657037"/>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7">
            <a:extLst>
              <a:ext uri="{FF2B5EF4-FFF2-40B4-BE49-F238E27FC236}">
                <a16:creationId xmlns:a16="http://schemas.microsoft.com/office/drawing/2014/main" id="{70AA580B-B4BB-4CE3-848C-A778EFD47AD0}"/>
              </a:ext>
            </a:extLst>
          </p:cNvPr>
          <p:cNvSpPr/>
          <p:nvPr/>
        </p:nvSpPr>
        <p:spPr>
          <a:xfrm>
            <a:off x="1952625" y="4324350"/>
            <a:ext cx="1368000" cy="135846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Freeform 24">
            <a:extLst>
              <a:ext uri="{FF2B5EF4-FFF2-40B4-BE49-F238E27FC236}">
                <a16:creationId xmlns:a16="http://schemas.microsoft.com/office/drawing/2014/main" id="{9D221D64-2260-4612-8ECF-0A88FC067B05}"/>
              </a:ext>
            </a:extLst>
          </p:cNvPr>
          <p:cNvSpPr/>
          <p:nvPr/>
        </p:nvSpPr>
        <p:spPr>
          <a:xfrm rot="6526087" flipH="1" flipV="1">
            <a:off x="3476974" y="4736716"/>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2530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071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A4</a:t>
            </a:r>
          </a:p>
        </p:txBody>
      </p:sp>
      <p:sp>
        <p:nvSpPr>
          <p:cNvPr id="5" name="Title 1">
            <a:extLst>
              <a:ext uri="{FF2B5EF4-FFF2-40B4-BE49-F238E27FC236}">
                <a16:creationId xmlns:a16="http://schemas.microsoft.com/office/drawing/2014/main" id="{4D7B350C-9AA9-46FE-8757-D98248DCE913}"/>
              </a:ext>
            </a:extLst>
          </p:cNvPr>
          <p:cNvSpPr txBox="1">
            <a:spLocks/>
          </p:cNvSpPr>
          <p:nvPr/>
        </p:nvSpPr>
        <p:spPr>
          <a:xfrm>
            <a:off x="225962" y="675060"/>
            <a:ext cx="8822788"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A4 – Elaboration des plans et des politiques (</a:t>
            </a:r>
            <a:r>
              <a:rPr lang="en-US" dirty="0" err="1"/>
              <a:t>processus</a:t>
            </a:r>
            <a:r>
              <a:rPr lang="en-US" dirty="0"/>
              <a:t> et </a:t>
            </a:r>
            <a:r>
              <a:rPr lang="en-US" dirty="0" err="1"/>
              <a:t>efficacité</a:t>
            </a:r>
            <a:r>
              <a:rPr lang="en-US" dirty="0"/>
              <a:t>)</a:t>
            </a:r>
          </a:p>
        </p:txBody>
      </p:sp>
      <p:sp>
        <p:nvSpPr>
          <p:cNvPr id="6" name="Content Placeholder 2">
            <a:extLst>
              <a:ext uri="{FF2B5EF4-FFF2-40B4-BE49-F238E27FC236}">
                <a16:creationId xmlns:a16="http://schemas.microsoft.com/office/drawing/2014/main" id="{E55E1BD9-9C14-4E0A-85AE-0A8D3E75868F}"/>
              </a:ext>
            </a:extLst>
          </p:cNvPr>
          <p:cNvSpPr txBox="1">
            <a:spLocks/>
          </p:cNvSpPr>
          <p:nvPr/>
        </p:nvSpPr>
        <p:spPr>
          <a:xfrm>
            <a:off x="620713" y="1669182"/>
            <a:ext cx="8208143" cy="408391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r>
              <a:rPr lang="en-GB" sz="3800" dirty="0" err="1">
                <a:solidFill>
                  <a:schemeClr val="tx2">
                    <a:lumMod val="75000"/>
                  </a:schemeClr>
                </a:solidFill>
              </a:rPr>
              <a:t>Cette</a:t>
            </a:r>
            <a:r>
              <a:rPr lang="en-GB" sz="3800" dirty="0">
                <a:solidFill>
                  <a:schemeClr val="tx2">
                    <a:lumMod val="75000"/>
                  </a:schemeClr>
                </a:solidFill>
              </a:rPr>
              <a:t> question </a:t>
            </a:r>
            <a:r>
              <a:rPr lang="en-GB" sz="3800" dirty="0" err="1">
                <a:solidFill>
                  <a:schemeClr val="tx2">
                    <a:lumMod val="75000"/>
                  </a:schemeClr>
                </a:solidFill>
              </a:rPr>
              <a:t>introduit</a:t>
            </a:r>
            <a:r>
              <a:rPr lang="en-GB" sz="3800" dirty="0">
                <a:solidFill>
                  <a:schemeClr val="tx2">
                    <a:lumMod val="75000"/>
                  </a:schemeClr>
                </a:solidFill>
              </a:rPr>
              <a:t> </a:t>
            </a:r>
            <a:r>
              <a:rPr lang="en-GB" sz="3800" dirty="0" err="1">
                <a:solidFill>
                  <a:schemeClr val="tx2">
                    <a:lumMod val="75000"/>
                  </a:schemeClr>
                </a:solidFill>
              </a:rPr>
              <a:t>une</a:t>
            </a:r>
            <a:r>
              <a:rPr lang="en-GB" sz="3800" dirty="0">
                <a:solidFill>
                  <a:schemeClr val="tx2">
                    <a:lumMod val="75000"/>
                  </a:schemeClr>
                </a:solidFill>
              </a:rPr>
              <a:t> </a:t>
            </a:r>
            <a:r>
              <a:rPr lang="en-GB" sz="3800" dirty="0" err="1">
                <a:solidFill>
                  <a:schemeClr val="tx2">
                    <a:lumMod val="75000"/>
                  </a:schemeClr>
                </a:solidFill>
              </a:rPr>
              <a:t>série</a:t>
            </a:r>
            <a:r>
              <a:rPr lang="en-GB" sz="3800" dirty="0">
                <a:solidFill>
                  <a:schemeClr val="tx2">
                    <a:lumMod val="75000"/>
                  </a:schemeClr>
                </a:solidFill>
              </a:rPr>
              <a:t> de questions </a:t>
            </a:r>
            <a:r>
              <a:rPr lang="en-GB" sz="3800" dirty="0" err="1">
                <a:solidFill>
                  <a:schemeClr val="tx2">
                    <a:lumMod val="75000"/>
                  </a:schemeClr>
                </a:solidFill>
              </a:rPr>
              <a:t>visant</a:t>
            </a:r>
            <a:r>
              <a:rPr lang="en-GB" sz="3800" dirty="0">
                <a:solidFill>
                  <a:schemeClr val="tx2">
                    <a:lumMod val="75000"/>
                  </a:schemeClr>
                </a:solidFill>
              </a:rPr>
              <a:t> </a:t>
            </a:r>
            <a:r>
              <a:rPr lang="en-GB" sz="3800" dirty="0" err="1">
                <a:solidFill>
                  <a:schemeClr val="tx2">
                    <a:lumMod val="75000"/>
                  </a:schemeClr>
                </a:solidFill>
              </a:rPr>
              <a:t>à</a:t>
            </a:r>
            <a:r>
              <a:rPr lang="en-GB" sz="3800" dirty="0">
                <a:solidFill>
                  <a:schemeClr val="tx2">
                    <a:lumMod val="75000"/>
                  </a:schemeClr>
                </a:solidFill>
              </a:rPr>
              <a:t> </a:t>
            </a:r>
            <a:r>
              <a:rPr lang="en-GB" sz="3800" dirty="0" err="1">
                <a:solidFill>
                  <a:schemeClr val="tx2">
                    <a:lumMod val="75000"/>
                  </a:schemeClr>
                </a:solidFill>
              </a:rPr>
              <a:t>recuellir</a:t>
            </a:r>
            <a:r>
              <a:rPr lang="en-GB" sz="3800" dirty="0">
                <a:solidFill>
                  <a:schemeClr val="tx2">
                    <a:lumMod val="75000"/>
                  </a:schemeClr>
                </a:solidFill>
              </a:rPr>
              <a:t> </a:t>
            </a:r>
            <a:r>
              <a:rPr lang="en-GB" sz="3800" dirty="0" err="1">
                <a:solidFill>
                  <a:schemeClr val="tx2">
                    <a:lumMod val="75000"/>
                  </a:schemeClr>
                </a:solidFill>
              </a:rPr>
              <a:t>l’information</a:t>
            </a:r>
            <a:r>
              <a:rPr lang="en-GB" sz="3800" dirty="0">
                <a:solidFill>
                  <a:schemeClr val="tx2">
                    <a:lumMod val="75000"/>
                  </a:schemeClr>
                </a:solidFill>
              </a:rPr>
              <a:t> sur les plans et politiques </a:t>
            </a:r>
            <a:r>
              <a:rPr lang="en-GB" sz="3800" dirty="0" err="1">
                <a:solidFill>
                  <a:schemeClr val="tx2">
                    <a:lumMod val="75000"/>
                  </a:schemeClr>
                </a:solidFill>
              </a:rPr>
              <a:t>nationaux</a:t>
            </a:r>
            <a:r>
              <a:rPr lang="en-GB" sz="3800" dirty="0">
                <a:solidFill>
                  <a:schemeClr val="tx2">
                    <a:lumMod val="75000"/>
                  </a:schemeClr>
                </a:solidFill>
              </a:rPr>
              <a:t> du </a:t>
            </a:r>
            <a:r>
              <a:rPr lang="en-GB" sz="3800" dirty="0" err="1">
                <a:solidFill>
                  <a:schemeClr val="tx2">
                    <a:lumMod val="75000"/>
                  </a:schemeClr>
                </a:solidFill>
              </a:rPr>
              <a:t>secteur</a:t>
            </a:r>
            <a:r>
              <a:rPr lang="en-GB" sz="3800" dirty="0">
                <a:solidFill>
                  <a:schemeClr val="tx2">
                    <a:lumMod val="75000"/>
                  </a:schemeClr>
                </a:solidFill>
              </a:rPr>
              <a:t> WASH, qui se </a:t>
            </a:r>
            <a:r>
              <a:rPr lang="en-GB" sz="3800" dirty="0" err="1">
                <a:solidFill>
                  <a:schemeClr val="tx2">
                    <a:lumMod val="75000"/>
                  </a:schemeClr>
                </a:solidFill>
              </a:rPr>
              <a:t>distinguent</a:t>
            </a:r>
            <a:r>
              <a:rPr lang="en-GB" sz="3800" dirty="0">
                <a:solidFill>
                  <a:schemeClr val="tx2">
                    <a:lumMod val="75000"/>
                  </a:schemeClr>
                </a:solidFill>
              </a:rPr>
              <a:t> </a:t>
            </a:r>
            <a:r>
              <a:rPr lang="en-GB" sz="3800" dirty="0" err="1">
                <a:solidFill>
                  <a:schemeClr val="tx2">
                    <a:lumMod val="75000"/>
                  </a:schemeClr>
                </a:solidFill>
              </a:rPr>
              <a:t>comme</a:t>
            </a:r>
            <a:r>
              <a:rPr lang="en-GB" sz="3800" dirty="0">
                <a:solidFill>
                  <a:schemeClr val="tx2">
                    <a:lumMod val="75000"/>
                  </a:schemeClr>
                </a:solidFill>
              </a:rPr>
              <a:t> suit: </a:t>
            </a:r>
          </a:p>
          <a:p>
            <a:pPr lvl="1">
              <a:spcAft>
                <a:spcPts val="600"/>
              </a:spcAft>
            </a:pPr>
            <a:r>
              <a:rPr lang="en-US" sz="2900" u="sng" dirty="0">
                <a:solidFill>
                  <a:schemeClr val="tx2">
                    <a:lumMod val="75000"/>
                  </a:schemeClr>
                </a:solidFill>
              </a:rPr>
              <a:t>Politiques : </a:t>
            </a:r>
            <a:r>
              <a:rPr lang="en-US" sz="2900" dirty="0">
                <a:solidFill>
                  <a:schemeClr val="tx2">
                    <a:lumMod val="75000"/>
                  </a:schemeClr>
                </a:solidFill>
              </a:rPr>
              <a:t>Les politiques </a:t>
            </a:r>
            <a:r>
              <a:rPr lang="en-US" sz="2900" dirty="0" err="1">
                <a:solidFill>
                  <a:schemeClr val="tx2">
                    <a:lumMod val="75000"/>
                  </a:schemeClr>
                </a:solidFill>
              </a:rPr>
              <a:t>sont</a:t>
            </a:r>
            <a:r>
              <a:rPr lang="en-US" sz="2900" dirty="0">
                <a:solidFill>
                  <a:schemeClr val="tx2">
                    <a:lumMod val="75000"/>
                  </a:schemeClr>
                </a:solidFill>
              </a:rPr>
              <a:t> un instrument </a:t>
            </a:r>
            <a:r>
              <a:rPr lang="en-US" sz="2900" dirty="0" err="1">
                <a:solidFill>
                  <a:schemeClr val="tx2">
                    <a:lumMod val="75000"/>
                  </a:schemeClr>
                </a:solidFill>
              </a:rPr>
              <a:t>clé</a:t>
            </a:r>
            <a:r>
              <a:rPr lang="en-US" sz="2900" dirty="0">
                <a:solidFill>
                  <a:schemeClr val="tx2">
                    <a:lumMod val="75000"/>
                  </a:schemeClr>
                </a:solidFill>
              </a:rPr>
              <a:t> pour </a:t>
            </a:r>
            <a:r>
              <a:rPr lang="en-US" sz="2900" dirty="0" err="1">
                <a:solidFill>
                  <a:schemeClr val="tx2">
                    <a:lumMod val="75000"/>
                  </a:schemeClr>
                </a:solidFill>
              </a:rPr>
              <a:t>orienter</a:t>
            </a:r>
            <a:r>
              <a:rPr lang="en-US" sz="2900" dirty="0">
                <a:solidFill>
                  <a:schemeClr val="tx2">
                    <a:lumMod val="75000"/>
                  </a:schemeClr>
                </a:solidFill>
              </a:rPr>
              <a:t> les </a:t>
            </a:r>
            <a:r>
              <a:rPr lang="en-US" sz="2900" dirty="0" err="1">
                <a:solidFill>
                  <a:schemeClr val="tx2">
                    <a:lumMod val="75000"/>
                  </a:schemeClr>
                </a:solidFill>
              </a:rPr>
              <a:t>décisions</a:t>
            </a:r>
            <a:r>
              <a:rPr lang="en-US" sz="2900" dirty="0">
                <a:solidFill>
                  <a:schemeClr val="tx2">
                    <a:lumMod val="75000"/>
                  </a:schemeClr>
                </a:solidFill>
              </a:rPr>
              <a:t> </a:t>
            </a:r>
            <a:r>
              <a:rPr lang="en-US" sz="2900" dirty="0" err="1">
                <a:solidFill>
                  <a:schemeClr val="tx2">
                    <a:lumMod val="75000"/>
                  </a:schemeClr>
                </a:solidFill>
              </a:rPr>
              <a:t>présentes</a:t>
            </a:r>
            <a:r>
              <a:rPr lang="en-US" sz="2900" dirty="0">
                <a:solidFill>
                  <a:schemeClr val="tx2">
                    <a:lumMod val="75000"/>
                  </a:schemeClr>
                </a:solidFill>
              </a:rPr>
              <a:t> et futures. </a:t>
            </a:r>
            <a:r>
              <a:rPr lang="en-US" sz="2900" dirty="0" err="1">
                <a:solidFill>
                  <a:schemeClr val="tx2">
                    <a:lumMod val="75000"/>
                  </a:schemeClr>
                </a:solidFill>
              </a:rPr>
              <a:t>Elles</a:t>
            </a:r>
            <a:r>
              <a:rPr lang="en-US" sz="2900" dirty="0">
                <a:solidFill>
                  <a:schemeClr val="tx2">
                    <a:lumMod val="75000"/>
                  </a:schemeClr>
                </a:solidFill>
              </a:rPr>
              <a:t> </a:t>
            </a:r>
            <a:r>
              <a:rPr lang="en-US" sz="2900" dirty="0" err="1">
                <a:solidFill>
                  <a:schemeClr val="tx2">
                    <a:lumMod val="75000"/>
                  </a:schemeClr>
                </a:solidFill>
              </a:rPr>
              <a:t>permettent</a:t>
            </a:r>
            <a:r>
              <a:rPr lang="en-US" sz="2900" dirty="0">
                <a:solidFill>
                  <a:schemeClr val="tx2">
                    <a:lumMod val="75000"/>
                  </a:schemeClr>
                </a:solidFill>
              </a:rPr>
              <a:t> de guider </a:t>
            </a:r>
            <a:r>
              <a:rPr lang="en-US" sz="2900" dirty="0" err="1">
                <a:solidFill>
                  <a:schemeClr val="tx2">
                    <a:lumMod val="75000"/>
                  </a:schemeClr>
                </a:solidFill>
              </a:rPr>
              <a:t>l’action</a:t>
            </a:r>
            <a:r>
              <a:rPr lang="en-US" sz="2900" dirty="0">
                <a:solidFill>
                  <a:schemeClr val="tx2">
                    <a:lumMod val="75000"/>
                  </a:schemeClr>
                </a:solidFill>
              </a:rPr>
              <a:t> </a:t>
            </a:r>
            <a:r>
              <a:rPr lang="en-US" sz="2900" dirty="0" err="1">
                <a:solidFill>
                  <a:schemeClr val="tx2">
                    <a:lumMod val="75000"/>
                  </a:schemeClr>
                </a:solidFill>
              </a:rPr>
              <a:t>menée</a:t>
            </a:r>
            <a:r>
              <a:rPr lang="en-US" sz="2900" dirty="0">
                <a:solidFill>
                  <a:schemeClr val="tx2">
                    <a:lumMod val="75000"/>
                  </a:schemeClr>
                </a:solidFill>
              </a:rPr>
              <a:t> par les </a:t>
            </a:r>
            <a:r>
              <a:rPr lang="en-US" sz="2900" dirty="0" err="1">
                <a:solidFill>
                  <a:schemeClr val="tx2">
                    <a:lumMod val="75000"/>
                  </a:schemeClr>
                </a:solidFill>
              </a:rPr>
              <a:t>pouvoirs</a:t>
            </a:r>
            <a:r>
              <a:rPr lang="en-US" sz="2900" dirty="0">
                <a:solidFill>
                  <a:schemeClr val="tx2">
                    <a:lumMod val="75000"/>
                  </a:schemeClr>
                </a:solidFill>
              </a:rPr>
              <a:t> publics pour </a:t>
            </a:r>
            <a:r>
              <a:rPr lang="en-US" sz="2900" dirty="0" err="1">
                <a:solidFill>
                  <a:schemeClr val="tx2">
                    <a:lumMod val="75000"/>
                  </a:schemeClr>
                </a:solidFill>
              </a:rPr>
              <a:t>atteindre</a:t>
            </a:r>
            <a:r>
              <a:rPr lang="en-US" sz="2900" dirty="0">
                <a:solidFill>
                  <a:schemeClr val="tx2">
                    <a:lumMod val="75000"/>
                  </a:schemeClr>
                </a:solidFill>
              </a:rPr>
              <a:t> des </a:t>
            </a:r>
            <a:r>
              <a:rPr lang="en-US" sz="2900" dirty="0" err="1">
                <a:solidFill>
                  <a:schemeClr val="tx2">
                    <a:lumMod val="75000"/>
                  </a:schemeClr>
                </a:solidFill>
              </a:rPr>
              <a:t>objectifs</a:t>
            </a:r>
            <a:r>
              <a:rPr lang="en-US" sz="2900" dirty="0">
                <a:solidFill>
                  <a:schemeClr val="tx2">
                    <a:lumMod val="75000"/>
                  </a:schemeClr>
                </a:solidFill>
              </a:rPr>
              <a:t> </a:t>
            </a:r>
            <a:r>
              <a:rPr lang="en-US" sz="2900" dirty="0" err="1">
                <a:solidFill>
                  <a:schemeClr val="tx2">
                    <a:lumMod val="75000"/>
                  </a:schemeClr>
                </a:solidFill>
              </a:rPr>
              <a:t>nationaux</a:t>
            </a:r>
            <a:r>
              <a:rPr lang="en-US" sz="2900" dirty="0">
                <a:solidFill>
                  <a:schemeClr val="tx2">
                    <a:lumMod val="75000"/>
                  </a:schemeClr>
                </a:solidFill>
              </a:rPr>
              <a:t>, </a:t>
            </a:r>
            <a:r>
              <a:rPr lang="en-US" sz="2900" dirty="0" err="1">
                <a:solidFill>
                  <a:schemeClr val="tx2">
                    <a:lumMod val="75000"/>
                  </a:schemeClr>
                </a:solidFill>
              </a:rPr>
              <a:t>sectoriels</a:t>
            </a:r>
            <a:r>
              <a:rPr lang="en-US" sz="2900" dirty="0">
                <a:solidFill>
                  <a:schemeClr val="tx2">
                    <a:lumMod val="75000"/>
                  </a:schemeClr>
                </a:solidFill>
              </a:rPr>
              <a:t> et/</a:t>
            </a:r>
            <a:r>
              <a:rPr lang="en-US" sz="2900" dirty="0" err="1">
                <a:solidFill>
                  <a:schemeClr val="tx2">
                    <a:lumMod val="75000"/>
                  </a:schemeClr>
                </a:solidFill>
              </a:rPr>
              <a:t>ou</a:t>
            </a:r>
            <a:r>
              <a:rPr lang="en-US" sz="2900" dirty="0">
                <a:solidFill>
                  <a:schemeClr val="tx2">
                    <a:lumMod val="75000"/>
                  </a:schemeClr>
                </a:solidFill>
              </a:rPr>
              <a:t> </a:t>
            </a:r>
            <a:r>
              <a:rPr lang="en-US" sz="2900" dirty="0" err="1">
                <a:solidFill>
                  <a:schemeClr val="tx2">
                    <a:lumMod val="75000"/>
                  </a:schemeClr>
                </a:solidFill>
              </a:rPr>
              <a:t>industriels</a:t>
            </a:r>
            <a:r>
              <a:rPr lang="en-US" sz="2900" dirty="0">
                <a:solidFill>
                  <a:schemeClr val="tx2">
                    <a:lumMod val="75000"/>
                  </a:schemeClr>
                </a:solidFill>
              </a:rPr>
              <a:t>. </a:t>
            </a:r>
          </a:p>
          <a:p>
            <a:pPr lvl="1">
              <a:spcAft>
                <a:spcPts val="600"/>
              </a:spcAft>
            </a:pPr>
            <a:r>
              <a:rPr lang="en-US" sz="2900" u="sng" dirty="0">
                <a:solidFill>
                  <a:schemeClr val="tx2">
                    <a:lumMod val="75000"/>
                  </a:schemeClr>
                </a:solidFill>
              </a:rPr>
              <a:t>Plans : </a:t>
            </a:r>
            <a:r>
              <a:rPr lang="en-US" sz="2900" dirty="0">
                <a:solidFill>
                  <a:schemeClr val="tx2">
                    <a:lumMod val="75000"/>
                  </a:schemeClr>
                </a:solidFill>
              </a:rPr>
              <a:t>Un plan </a:t>
            </a:r>
            <a:r>
              <a:rPr lang="en-US" sz="2900" dirty="0" err="1">
                <a:solidFill>
                  <a:schemeClr val="tx2">
                    <a:lumMod val="75000"/>
                  </a:schemeClr>
                </a:solidFill>
              </a:rPr>
              <a:t>donne</a:t>
            </a:r>
            <a:r>
              <a:rPr lang="en-US" sz="2900" dirty="0">
                <a:solidFill>
                  <a:schemeClr val="tx2">
                    <a:lumMod val="75000"/>
                  </a:schemeClr>
                </a:solidFill>
              </a:rPr>
              <a:t> </a:t>
            </a:r>
            <a:r>
              <a:rPr lang="en-US" sz="2900" dirty="0" err="1">
                <a:solidFill>
                  <a:schemeClr val="tx2">
                    <a:lumMod val="75000"/>
                  </a:schemeClr>
                </a:solidFill>
              </a:rPr>
              <a:t>effet</a:t>
            </a:r>
            <a:r>
              <a:rPr lang="en-US" sz="2900" dirty="0">
                <a:solidFill>
                  <a:schemeClr val="tx2">
                    <a:lumMod val="75000"/>
                  </a:schemeClr>
                </a:solidFill>
              </a:rPr>
              <a:t> aux </a:t>
            </a:r>
            <a:r>
              <a:rPr lang="en-US" sz="2900" dirty="0" err="1">
                <a:solidFill>
                  <a:schemeClr val="tx2">
                    <a:lumMod val="75000"/>
                  </a:schemeClr>
                </a:solidFill>
              </a:rPr>
              <a:t>décisions</a:t>
            </a:r>
            <a:r>
              <a:rPr lang="en-US" sz="2900" dirty="0">
                <a:solidFill>
                  <a:schemeClr val="tx2">
                    <a:lumMod val="75000"/>
                  </a:schemeClr>
                </a:solidFill>
              </a:rPr>
              <a:t> </a:t>
            </a:r>
            <a:r>
              <a:rPr lang="en-US" sz="2900" dirty="0" err="1">
                <a:solidFill>
                  <a:schemeClr val="tx2">
                    <a:lumMod val="75000"/>
                  </a:schemeClr>
                </a:solidFill>
              </a:rPr>
              <a:t>fondées</a:t>
            </a:r>
            <a:r>
              <a:rPr lang="en-US" sz="2900" dirty="0">
                <a:solidFill>
                  <a:schemeClr val="tx2">
                    <a:lumMod val="75000"/>
                  </a:schemeClr>
                </a:solidFill>
              </a:rPr>
              <a:t> sur les politiques. Les plans </a:t>
            </a:r>
            <a:r>
              <a:rPr lang="en-US" sz="2900" dirty="0" err="1">
                <a:solidFill>
                  <a:schemeClr val="tx2">
                    <a:lumMod val="75000"/>
                  </a:schemeClr>
                </a:solidFill>
              </a:rPr>
              <a:t>sont</a:t>
            </a:r>
            <a:r>
              <a:rPr lang="en-US" sz="2900" dirty="0">
                <a:solidFill>
                  <a:schemeClr val="tx2">
                    <a:lumMod val="75000"/>
                  </a:schemeClr>
                </a:solidFill>
              </a:rPr>
              <a:t> des </a:t>
            </a:r>
            <a:r>
              <a:rPr lang="en-US" sz="2900" dirty="0" err="1">
                <a:solidFill>
                  <a:schemeClr val="tx2">
                    <a:lumMod val="75000"/>
                  </a:schemeClr>
                </a:solidFill>
              </a:rPr>
              <a:t>éléments</a:t>
            </a:r>
            <a:r>
              <a:rPr lang="en-US" sz="2900" dirty="0">
                <a:solidFill>
                  <a:schemeClr val="tx2">
                    <a:lumMod val="75000"/>
                  </a:schemeClr>
                </a:solidFill>
              </a:rPr>
              <a:t> </a:t>
            </a:r>
            <a:r>
              <a:rPr lang="en-US" sz="2900" dirty="0" err="1">
                <a:solidFill>
                  <a:schemeClr val="tx2">
                    <a:lumMod val="75000"/>
                  </a:schemeClr>
                </a:solidFill>
              </a:rPr>
              <a:t>réalisables</a:t>
            </a:r>
            <a:r>
              <a:rPr lang="en-US" sz="2900" dirty="0">
                <a:solidFill>
                  <a:schemeClr val="tx2">
                    <a:lumMod val="75000"/>
                  </a:schemeClr>
                </a:solidFill>
              </a:rPr>
              <a:t> qui </a:t>
            </a:r>
            <a:r>
              <a:rPr lang="en-US" sz="2900" dirty="0" err="1">
                <a:solidFill>
                  <a:schemeClr val="tx2">
                    <a:lumMod val="75000"/>
                  </a:schemeClr>
                </a:solidFill>
              </a:rPr>
              <a:t>fixent</a:t>
            </a:r>
            <a:r>
              <a:rPr lang="en-US" sz="2900" dirty="0">
                <a:solidFill>
                  <a:schemeClr val="tx2">
                    <a:lumMod val="75000"/>
                  </a:schemeClr>
                </a:solidFill>
              </a:rPr>
              <a:t> des </a:t>
            </a:r>
            <a:r>
              <a:rPr lang="en-US" sz="2900" dirty="0" err="1">
                <a:solidFill>
                  <a:schemeClr val="tx2">
                    <a:lumMod val="75000"/>
                  </a:schemeClr>
                </a:solidFill>
              </a:rPr>
              <a:t>cibles</a:t>
            </a:r>
            <a:r>
              <a:rPr lang="en-US" sz="2900" dirty="0">
                <a:solidFill>
                  <a:schemeClr val="tx2">
                    <a:lumMod val="75000"/>
                  </a:schemeClr>
                </a:solidFill>
              </a:rPr>
              <a:t> </a:t>
            </a:r>
            <a:r>
              <a:rPr lang="en-US" sz="2900" dirty="0" err="1">
                <a:solidFill>
                  <a:schemeClr val="tx2">
                    <a:lumMod val="75000"/>
                  </a:schemeClr>
                </a:solidFill>
              </a:rPr>
              <a:t>à</a:t>
            </a:r>
            <a:r>
              <a:rPr lang="en-US" sz="2900" dirty="0">
                <a:solidFill>
                  <a:schemeClr val="tx2">
                    <a:lumMod val="75000"/>
                  </a:schemeClr>
                </a:solidFill>
              </a:rPr>
              <a:t> </a:t>
            </a:r>
            <a:r>
              <a:rPr lang="en-US" sz="2900" dirty="0" err="1">
                <a:solidFill>
                  <a:schemeClr val="tx2">
                    <a:lumMod val="75000"/>
                  </a:schemeClr>
                </a:solidFill>
              </a:rPr>
              <a:t>atteindre</a:t>
            </a:r>
            <a:r>
              <a:rPr lang="en-US" sz="2900" dirty="0">
                <a:solidFill>
                  <a:schemeClr val="tx2">
                    <a:lumMod val="75000"/>
                  </a:schemeClr>
                </a:solidFill>
              </a:rPr>
              <a:t> et </a:t>
            </a:r>
            <a:r>
              <a:rPr lang="en-US" sz="2900" dirty="0" err="1">
                <a:solidFill>
                  <a:schemeClr val="tx2">
                    <a:lumMod val="75000"/>
                  </a:schemeClr>
                </a:solidFill>
              </a:rPr>
              <a:t>donnent</a:t>
            </a:r>
            <a:r>
              <a:rPr lang="en-US" sz="2900" dirty="0">
                <a:solidFill>
                  <a:schemeClr val="tx2">
                    <a:lumMod val="75000"/>
                  </a:schemeClr>
                </a:solidFill>
              </a:rPr>
              <a:t> des </a:t>
            </a:r>
            <a:r>
              <a:rPr lang="en-US" sz="2900" dirty="0" err="1">
                <a:solidFill>
                  <a:schemeClr val="tx2">
                    <a:lumMod val="75000"/>
                  </a:schemeClr>
                </a:solidFill>
              </a:rPr>
              <a:t>détails</a:t>
            </a:r>
            <a:r>
              <a:rPr lang="en-US" sz="2900" dirty="0">
                <a:solidFill>
                  <a:schemeClr val="tx2">
                    <a:lumMod val="75000"/>
                  </a:schemeClr>
                </a:solidFill>
              </a:rPr>
              <a:t> sur la </a:t>
            </a:r>
            <a:r>
              <a:rPr lang="en-US" sz="2900" dirty="0" err="1">
                <a:solidFill>
                  <a:schemeClr val="tx2">
                    <a:lumMod val="75000"/>
                  </a:schemeClr>
                </a:solidFill>
              </a:rPr>
              <a:t>mise</a:t>
            </a:r>
            <a:r>
              <a:rPr lang="en-US" sz="2900" dirty="0">
                <a:solidFill>
                  <a:schemeClr val="tx2">
                    <a:lumMod val="75000"/>
                  </a:schemeClr>
                </a:solidFill>
              </a:rPr>
              <a:t> </a:t>
            </a:r>
            <a:r>
              <a:rPr lang="en-US" sz="2900" dirty="0" err="1">
                <a:solidFill>
                  <a:schemeClr val="tx2">
                    <a:lumMod val="75000"/>
                  </a:schemeClr>
                </a:solidFill>
              </a:rPr>
              <a:t>en</a:t>
            </a:r>
            <a:r>
              <a:rPr lang="en-US" sz="2900" dirty="0">
                <a:solidFill>
                  <a:schemeClr val="tx2">
                    <a:lumMod val="75000"/>
                  </a:schemeClr>
                </a:solidFill>
              </a:rPr>
              <a:t> </a:t>
            </a:r>
            <a:r>
              <a:rPr lang="en-US" sz="2900" dirty="0" err="1">
                <a:solidFill>
                  <a:schemeClr val="tx2">
                    <a:lumMod val="75000"/>
                  </a:schemeClr>
                </a:solidFill>
              </a:rPr>
              <a:t>œuvre</a:t>
            </a:r>
            <a:r>
              <a:rPr lang="en-US" sz="2900" dirty="0">
                <a:solidFill>
                  <a:schemeClr val="tx2">
                    <a:lumMod val="75000"/>
                  </a:schemeClr>
                </a:solidFill>
              </a:rPr>
              <a:t> de </a:t>
            </a:r>
            <a:r>
              <a:rPr lang="en-US" sz="2900" dirty="0" err="1">
                <a:solidFill>
                  <a:schemeClr val="tx2">
                    <a:lumMod val="75000"/>
                  </a:schemeClr>
                </a:solidFill>
              </a:rPr>
              <a:t>telle</a:t>
            </a:r>
            <a:r>
              <a:rPr lang="en-US" sz="2900" dirty="0">
                <a:solidFill>
                  <a:schemeClr val="tx2">
                    <a:lumMod val="75000"/>
                  </a:schemeClr>
                </a:solidFill>
              </a:rPr>
              <a:t> </a:t>
            </a:r>
            <a:r>
              <a:rPr lang="en-US" sz="2900" dirty="0" err="1">
                <a:solidFill>
                  <a:schemeClr val="tx2">
                    <a:lumMod val="75000"/>
                  </a:schemeClr>
                </a:solidFill>
              </a:rPr>
              <a:t>ou</a:t>
            </a:r>
            <a:r>
              <a:rPr lang="en-US" sz="2900" dirty="0">
                <a:solidFill>
                  <a:schemeClr val="tx2">
                    <a:lumMod val="75000"/>
                  </a:schemeClr>
                </a:solidFill>
              </a:rPr>
              <a:t> </a:t>
            </a:r>
            <a:r>
              <a:rPr lang="en-US" sz="2900" dirty="0" err="1">
                <a:solidFill>
                  <a:schemeClr val="tx2">
                    <a:lumMod val="75000"/>
                  </a:schemeClr>
                </a:solidFill>
              </a:rPr>
              <a:t>telle</a:t>
            </a:r>
            <a:r>
              <a:rPr lang="en-US" sz="2900" dirty="0">
                <a:solidFill>
                  <a:schemeClr val="tx2">
                    <a:lumMod val="75000"/>
                  </a:schemeClr>
                </a:solidFill>
              </a:rPr>
              <a:t> politique </a:t>
            </a:r>
            <a:r>
              <a:rPr lang="en-US" sz="2900" dirty="0" err="1">
                <a:solidFill>
                  <a:schemeClr val="tx2">
                    <a:lumMod val="75000"/>
                  </a:schemeClr>
                </a:solidFill>
              </a:rPr>
              <a:t>ou</a:t>
            </a:r>
            <a:r>
              <a:rPr lang="en-US" sz="2900" dirty="0">
                <a:solidFill>
                  <a:schemeClr val="tx2">
                    <a:lumMod val="75000"/>
                  </a:schemeClr>
                </a:solidFill>
              </a:rPr>
              <a:t> </a:t>
            </a:r>
            <a:r>
              <a:rPr lang="en-US" sz="2900" dirty="0" err="1">
                <a:solidFill>
                  <a:schemeClr val="tx2">
                    <a:lumMod val="75000"/>
                  </a:schemeClr>
                </a:solidFill>
              </a:rPr>
              <a:t>réglementation</a:t>
            </a:r>
            <a:r>
              <a:rPr lang="en-US" sz="2900" dirty="0">
                <a:solidFill>
                  <a:schemeClr val="tx2">
                    <a:lumMod val="75000"/>
                  </a:schemeClr>
                </a:solidFill>
              </a:rPr>
              <a:t>. Les plans </a:t>
            </a:r>
            <a:r>
              <a:rPr lang="en-US" sz="2900" dirty="0" err="1">
                <a:solidFill>
                  <a:schemeClr val="tx2">
                    <a:lumMod val="75000"/>
                  </a:schemeClr>
                </a:solidFill>
              </a:rPr>
              <a:t>peuvent</a:t>
            </a:r>
            <a:r>
              <a:rPr lang="en-US" sz="2900" dirty="0">
                <a:solidFill>
                  <a:schemeClr val="tx2">
                    <a:lumMod val="75000"/>
                  </a:schemeClr>
                </a:solidFill>
              </a:rPr>
              <a:t> </a:t>
            </a:r>
            <a:r>
              <a:rPr lang="en-US" sz="2900" dirty="0" err="1">
                <a:solidFill>
                  <a:schemeClr val="tx2">
                    <a:lumMod val="75000"/>
                  </a:schemeClr>
                </a:solidFill>
              </a:rPr>
              <a:t>attribuer</a:t>
            </a:r>
            <a:r>
              <a:rPr lang="en-US" sz="2900" dirty="0">
                <a:solidFill>
                  <a:schemeClr val="tx2">
                    <a:lumMod val="75000"/>
                  </a:schemeClr>
                </a:solidFill>
              </a:rPr>
              <a:t> des </a:t>
            </a:r>
            <a:r>
              <a:rPr lang="en-US" sz="2900" dirty="0" err="1">
                <a:solidFill>
                  <a:schemeClr val="tx2">
                    <a:lumMod val="75000"/>
                  </a:schemeClr>
                </a:solidFill>
              </a:rPr>
              <a:t>responsabilités</a:t>
            </a:r>
            <a:r>
              <a:rPr lang="en-US" sz="2900" dirty="0">
                <a:solidFill>
                  <a:schemeClr val="tx2">
                    <a:lumMod val="75000"/>
                  </a:schemeClr>
                </a:solidFill>
              </a:rPr>
              <a:t> et </a:t>
            </a:r>
            <a:r>
              <a:rPr lang="en-US" sz="2900" dirty="0" err="1">
                <a:solidFill>
                  <a:schemeClr val="tx2">
                    <a:lumMod val="75000"/>
                  </a:schemeClr>
                </a:solidFill>
              </a:rPr>
              <a:t>indiquer</a:t>
            </a:r>
            <a:r>
              <a:rPr lang="en-US" sz="2900" dirty="0">
                <a:solidFill>
                  <a:schemeClr val="tx2">
                    <a:lumMod val="75000"/>
                  </a:schemeClr>
                </a:solidFill>
              </a:rPr>
              <a:t> comment les </a:t>
            </a:r>
            <a:r>
              <a:rPr lang="en-US" sz="2900" dirty="0" err="1">
                <a:solidFill>
                  <a:schemeClr val="tx2">
                    <a:lumMod val="75000"/>
                  </a:schemeClr>
                </a:solidFill>
              </a:rPr>
              <a:t>entités</a:t>
            </a:r>
            <a:r>
              <a:rPr lang="en-US" sz="2900" dirty="0">
                <a:solidFill>
                  <a:schemeClr val="tx2">
                    <a:lumMod val="75000"/>
                  </a:schemeClr>
                </a:solidFill>
              </a:rPr>
              <a:t> </a:t>
            </a:r>
            <a:r>
              <a:rPr lang="en-US" sz="2900" dirty="0" err="1">
                <a:solidFill>
                  <a:schemeClr val="tx2">
                    <a:lumMod val="75000"/>
                  </a:schemeClr>
                </a:solidFill>
              </a:rPr>
              <a:t>responsables</a:t>
            </a:r>
            <a:r>
              <a:rPr lang="en-US" sz="2900" dirty="0">
                <a:solidFill>
                  <a:schemeClr val="tx2">
                    <a:lumMod val="75000"/>
                  </a:schemeClr>
                </a:solidFill>
              </a:rPr>
              <a:t> </a:t>
            </a:r>
            <a:r>
              <a:rPr lang="en-US" sz="2900" dirty="0" err="1">
                <a:solidFill>
                  <a:schemeClr val="tx2">
                    <a:lumMod val="75000"/>
                  </a:schemeClr>
                </a:solidFill>
              </a:rPr>
              <a:t>répondront</a:t>
            </a:r>
            <a:r>
              <a:rPr lang="en-US" sz="2900" dirty="0">
                <a:solidFill>
                  <a:schemeClr val="tx2">
                    <a:lumMod val="75000"/>
                  </a:schemeClr>
                </a:solidFill>
              </a:rPr>
              <a:t> aux exigences </a:t>
            </a:r>
            <a:r>
              <a:rPr lang="en-US" sz="2900" dirty="0" err="1">
                <a:solidFill>
                  <a:schemeClr val="tx2">
                    <a:lumMod val="75000"/>
                  </a:schemeClr>
                </a:solidFill>
              </a:rPr>
              <a:t>énoncées</a:t>
            </a:r>
            <a:r>
              <a:rPr lang="en-US" sz="2900" dirty="0">
                <a:solidFill>
                  <a:schemeClr val="tx2">
                    <a:lumMod val="75000"/>
                  </a:schemeClr>
                </a:solidFill>
              </a:rPr>
              <a:t> </a:t>
            </a:r>
            <a:r>
              <a:rPr lang="en-US" sz="2900" dirty="0" err="1">
                <a:solidFill>
                  <a:schemeClr val="tx2">
                    <a:lumMod val="75000"/>
                  </a:schemeClr>
                </a:solidFill>
              </a:rPr>
              <a:t>dans</a:t>
            </a:r>
            <a:r>
              <a:rPr lang="en-US" sz="2900" dirty="0">
                <a:solidFill>
                  <a:schemeClr val="tx2">
                    <a:lumMod val="75000"/>
                  </a:schemeClr>
                </a:solidFill>
              </a:rPr>
              <a:t> les politiques, les </a:t>
            </a:r>
            <a:r>
              <a:rPr lang="en-US" sz="2900" dirty="0" err="1">
                <a:solidFill>
                  <a:schemeClr val="tx2">
                    <a:lumMod val="75000"/>
                  </a:schemeClr>
                </a:solidFill>
              </a:rPr>
              <a:t>lois</a:t>
            </a:r>
            <a:r>
              <a:rPr lang="en-US" sz="2900" dirty="0">
                <a:solidFill>
                  <a:schemeClr val="tx2">
                    <a:lumMod val="75000"/>
                  </a:schemeClr>
                </a:solidFill>
              </a:rPr>
              <a:t> et les </a:t>
            </a:r>
            <a:r>
              <a:rPr lang="en-US" sz="2900" dirty="0" err="1">
                <a:solidFill>
                  <a:schemeClr val="tx2">
                    <a:lumMod val="75000"/>
                  </a:schemeClr>
                </a:solidFill>
              </a:rPr>
              <a:t>règlements</a:t>
            </a:r>
            <a:r>
              <a:rPr lang="en-US" sz="2900" dirty="0">
                <a:solidFill>
                  <a:schemeClr val="tx2">
                    <a:lumMod val="75000"/>
                  </a:schemeClr>
                </a:solidFill>
              </a:rPr>
              <a:t>, le type de formation et de </a:t>
            </a:r>
            <a:r>
              <a:rPr lang="en-US" sz="2900" dirty="0" err="1">
                <a:solidFill>
                  <a:schemeClr val="tx2">
                    <a:lumMod val="75000"/>
                  </a:schemeClr>
                </a:solidFill>
              </a:rPr>
              <a:t>développement</a:t>
            </a:r>
            <a:r>
              <a:rPr lang="en-US" sz="2900" dirty="0">
                <a:solidFill>
                  <a:schemeClr val="tx2">
                    <a:lumMod val="75000"/>
                  </a:schemeClr>
                </a:solidFill>
              </a:rPr>
              <a:t> qui sera </a:t>
            </a:r>
            <a:r>
              <a:rPr lang="en-US" sz="2900" dirty="0" err="1">
                <a:solidFill>
                  <a:schemeClr val="tx2">
                    <a:lumMod val="75000"/>
                  </a:schemeClr>
                </a:solidFill>
              </a:rPr>
              <a:t>proposé</a:t>
            </a:r>
            <a:r>
              <a:rPr lang="en-US" sz="2900" dirty="0">
                <a:solidFill>
                  <a:schemeClr val="tx2">
                    <a:lumMod val="75000"/>
                  </a:schemeClr>
                </a:solidFill>
              </a:rPr>
              <a:t>, et la </a:t>
            </a:r>
            <a:r>
              <a:rPr lang="en-US" sz="2900" dirty="0" err="1">
                <a:solidFill>
                  <a:schemeClr val="tx2">
                    <a:lumMod val="75000"/>
                  </a:schemeClr>
                </a:solidFill>
              </a:rPr>
              <a:t>façon</a:t>
            </a:r>
            <a:r>
              <a:rPr lang="en-US" sz="2900" dirty="0">
                <a:solidFill>
                  <a:schemeClr val="tx2">
                    <a:lumMod val="75000"/>
                  </a:schemeClr>
                </a:solidFill>
              </a:rPr>
              <a:t> </a:t>
            </a:r>
            <a:r>
              <a:rPr lang="en-US" sz="2900" dirty="0" err="1">
                <a:solidFill>
                  <a:schemeClr val="tx2">
                    <a:lumMod val="75000"/>
                  </a:schemeClr>
                </a:solidFill>
              </a:rPr>
              <a:t>dont</a:t>
            </a:r>
            <a:r>
              <a:rPr lang="en-US" sz="2900" dirty="0">
                <a:solidFill>
                  <a:schemeClr val="tx2">
                    <a:lumMod val="75000"/>
                  </a:schemeClr>
                </a:solidFill>
              </a:rPr>
              <a:t> les </a:t>
            </a:r>
            <a:r>
              <a:rPr lang="en-US" sz="2900" dirty="0" err="1">
                <a:solidFill>
                  <a:schemeClr val="tx2">
                    <a:lumMod val="75000"/>
                  </a:schemeClr>
                </a:solidFill>
              </a:rPr>
              <a:t>ressources</a:t>
            </a:r>
            <a:r>
              <a:rPr lang="en-US" sz="2900" dirty="0">
                <a:solidFill>
                  <a:schemeClr val="tx2">
                    <a:lumMod val="75000"/>
                  </a:schemeClr>
                </a:solidFill>
              </a:rPr>
              <a:t> </a:t>
            </a:r>
            <a:r>
              <a:rPr lang="en-US" sz="2900" dirty="0" err="1">
                <a:solidFill>
                  <a:schemeClr val="tx2">
                    <a:lumMod val="75000"/>
                  </a:schemeClr>
                </a:solidFill>
              </a:rPr>
              <a:t>financières</a:t>
            </a:r>
            <a:r>
              <a:rPr lang="en-US" sz="2900" dirty="0">
                <a:solidFill>
                  <a:schemeClr val="tx2">
                    <a:lumMod val="75000"/>
                  </a:schemeClr>
                </a:solidFill>
              </a:rPr>
              <a:t> et </a:t>
            </a:r>
            <a:r>
              <a:rPr lang="en-US" sz="2900" dirty="0" err="1">
                <a:solidFill>
                  <a:schemeClr val="tx2">
                    <a:lumMod val="75000"/>
                  </a:schemeClr>
                </a:solidFill>
              </a:rPr>
              <a:t>humaines</a:t>
            </a:r>
            <a:r>
              <a:rPr lang="en-US" sz="2900" dirty="0">
                <a:solidFill>
                  <a:schemeClr val="tx2">
                    <a:lumMod val="75000"/>
                  </a:schemeClr>
                </a:solidFill>
              </a:rPr>
              <a:t> </a:t>
            </a:r>
            <a:r>
              <a:rPr lang="en-US" sz="2900" dirty="0" err="1">
                <a:solidFill>
                  <a:schemeClr val="tx2">
                    <a:lumMod val="75000"/>
                  </a:schemeClr>
                </a:solidFill>
              </a:rPr>
              <a:t>seront</a:t>
            </a:r>
            <a:r>
              <a:rPr lang="en-US" sz="2900" dirty="0">
                <a:solidFill>
                  <a:schemeClr val="tx2">
                    <a:lumMod val="75000"/>
                  </a:schemeClr>
                </a:solidFill>
              </a:rPr>
              <a:t> </a:t>
            </a:r>
            <a:r>
              <a:rPr lang="en-US" sz="2900" dirty="0" err="1">
                <a:solidFill>
                  <a:schemeClr val="tx2">
                    <a:lumMod val="75000"/>
                  </a:schemeClr>
                </a:solidFill>
              </a:rPr>
              <a:t>allouées</a:t>
            </a:r>
            <a:r>
              <a:rPr lang="en-US" sz="2900" dirty="0">
                <a:solidFill>
                  <a:schemeClr val="tx2">
                    <a:lumMod val="75000"/>
                  </a:schemeClr>
                </a:solidFill>
              </a:rPr>
              <a:t>.</a:t>
            </a:r>
          </a:p>
        </p:txBody>
      </p:sp>
    </p:spTree>
    <p:extLst>
      <p:ext uri="{BB962C8B-B14F-4D97-AF65-F5344CB8AC3E}">
        <p14:creationId xmlns:p14="http://schemas.microsoft.com/office/powerpoint/2010/main" val="231164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071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A4</a:t>
            </a:r>
          </a:p>
        </p:txBody>
      </p:sp>
      <p:sp>
        <p:nvSpPr>
          <p:cNvPr id="5" name="Title 1">
            <a:extLst>
              <a:ext uri="{FF2B5EF4-FFF2-40B4-BE49-F238E27FC236}">
                <a16:creationId xmlns:a16="http://schemas.microsoft.com/office/drawing/2014/main" id="{4D7B350C-9AA9-46FE-8757-D98248DCE913}"/>
              </a:ext>
            </a:extLst>
          </p:cNvPr>
          <p:cNvSpPr txBox="1">
            <a:spLocks/>
          </p:cNvSpPr>
          <p:nvPr/>
        </p:nvSpPr>
        <p:spPr>
          <a:xfrm>
            <a:off x="225962" y="1075110"/>
            <a:ext cx="8974644"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A4 – Elaboration des plans et des </a:t>
            </a:r>
            <a:r>
              <a:rPr lang="en-US" dirty="0" err="1"/>
              <a:t>politiques</a:t>
            </a:r>
            <a:r>
              <a:rPr lang="en-US" dirty="0"/>
              <a:t> (</a:t>
            </a:r>
            <a:r>
              <a:rPr lang="en-US" dirty="0" err="1"/>
              <a:t>processus</a:t>
            </a:r>
            <a:r>
              <a:rPr lang="en-US" dirty="0"/>
              <a:t> et </a:t>
            </a:r>
            <a:r>
              <a:rPr lang="en-US" dirty="0" err="1"/>
              <a:t>efficacité</a:t>
            </a:r>
            <a:r>
              <a:rPr lang="en-US" dirty="0"/>
              <a:t>)</a:t>
            </a:r>
          </a:p>
        </p:txBody>
      </p:sp>
      <p:sp>
        <p:nvSpPr>
          <p:cNvPr id="6" name="Content Placeholder 2">
            <a:extLst>
              <a:ext uri="{FF2B5EF4-FFF2-40B4-BE49-F238E27FC236}">
                <a16:creationId xmlns:a16="http://schemas.microsoft.com/office/drawing/2014/main" id="{E55E1BD9-9C14-4E0A-85AE-0A8D3E75868F}"/>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US" dirty="0" err="1">
                <a:solidFill>
                  <a:schemeClr val="tx2">
                    <a:lumMod val="75000"/>
                  </a:schemeClr>
                </a:solidFill>
              </a:rPr>
              <a:t>é</a:t>
            </a:r>
            <a:r>
              <a:rPr lang="en-GB" dirty="0" err="1">
                <a:solidFill>
                  <a:schemeClr val="tx2">
                    <a:lumMod val="75000"/>
                  </a:schemeClr>
                </a:solidFill>
              </a:rPr>
              <a:t>valuer</a:t>
            </a:r>
            <a:r>
              <a:rPr lang="en-GB" dirty="0">
                <a:solidFill>
                  <a:schemeClr val="tx2">
                    <a:lumMod val="75000"/>
                  </a:schemeClr>
                </a:solidFill>
              </a:rPr>
              <a:t>:</a:t>
            </a:r>
          </a:p>
          <a:p>
            <a:pPr lvl="1"/>
            <a:r>
              <a:rPr lang="en-GB" dirty="0">
                <a:solidFill>
                  <a:schemeClr val="tx2">
                    <a:lumMod val="75000"/>
                  </a:schemeClr>
                </a:solidFill>
              </a:rPr>
              <a:t>Le </a:t>
            </a:r>
            <a:r>
              <a:rPr lang="en-GB" dirty="0" err="1">
                <a:solidFill>
                  <a:schemeClr val="tx2">
                    <a:lumMod val="75000"/>
                  </a:schemeClr>
                </a:solidFill>
              </a:rPr>
              <a:t>processus</a:t>
            </a:r>
            <a:r>
              <a:rPr lang="en-GB" dirty="0">
                <a:solidFill>
                  <a:schemeClr val="tx2">
                    <a:lumMod val="75000"/>
                  </a:schemeClr>
                </a:solidFill>
              </a:rPr>
              <a:t> </a:t>
            </a:r>
            <a:r>
              <a:rPr lang="en-GB" dirty="0" err="1">
                <a:solidFill>
                  <a:schemeClr val="tx2">
                    <a:lumMod val="75000"/>
                  </a:schemeClr>
                </a:solidFill>
              </a:rPr>
              <a:t>d’élaboration</a:t>
            </a:r>
            <a:r>
              <a:rPr lang="en-GB" dirty="0">
                <a:solidFill>
                  <a:schemeClr val="tx2">
                    <a:lumMod val="75000"/>
                  </a:schemeClr>
                </a:solidFill>
              </a:rPr>
              <a:t> des politiques et plans  </a:t>
            </a:r>
            <a:r>
              <a:rPr lang="en-GB" dirty="0" err="1">
                <a:solidFill>
                  <a:schemeClr val="tx2">
                    <a:lumMod val="75000"/>
                  </a:schemeClr>
                </a:solidFill>
              </a:rPr>
              <a:t>nationaux</a:t>
            </a:r>
            <a:r>
              <a:rPr lang="en-GB" dirty="0">
                <a:solidFill>
                  <a:schemeClr val="tx2">
                    <a:lumMod val="75000"/>
                  </a:schemeClr>
                </a:solidFill>
              </a:rPr>
              <a:t> pour le </a:t>
            </a:r>
            <a:r>
              <a:rPr lang="en-GB" dirty="0" err="1">
                <a:solidFill>
                  <a:schemeClr val="tx2">
                    <a:lumMod val="75000"/>
                  </a:schemeClr>
                </a:solidFill>
              </a:rPr>
              <a:t>secteur</a:t>
            </a:r>
            <a:r>
              <a:rPr lang="en-GB" dirty="0">
                <a:solidFill>
                  <a:schemeClr val="tx2">
                    <a:lumMod val="75000"/>
                  </a:schemeClr>
                </a:solidFill>
              </a:rPr>
              <a:t> WASH</a:t>
            </a:r>
          </a:p>
          <a:p>
            <a:pPr lvl="1"/>
            <a:r>
              <a:rPr lang="en-GB" dirty="0" err="1">
                <a:solidFill>
                  <a:schemeClr val="tx2">
                    <a:lumMod val="75000"/>
                  </a:schemeClr>
                </a:solidFill>
              </a:rPr>
              <a:t>L’efficacité</a:t>
            </a:r>
            <a:r>
              <a:rPr lang="en-GB" dirty="0">
                <a:solidFill>
                  <a:schemeClr val="tx2">
                    <a:lumMod val="75000"/>
                  </a:schemeClr>
                </a:solidFill>
              </a:rPr>
              <a:t> du </a:t>
            </a:r>
            <a:r>
              <a:rPr lang="en-GB" dirty="0" err="1">
                <a:solidFill>
                  <a:schemeClr val="tx2">
                    <a:lumMod val="75000"/>
                  </a:schemeClr>
                </a:solidFill>
              </a:rPr>
              <a:t>contenu</a:t>
            </a:r>
            <a:r>
              <a:rPr lang="en-GB" dirty="0">
                <a:solidFill>
                  <a:schemeClr val="tx2">
                    <a:lumMod val="75000"/>
                  </a:schemeClr>
                </a:solidFill>
              </a:rPr>
              <a:t> des </a:t>
            </a:r>
            <a:r>
              <a:rPr lang="en-GB" dirty="0" err="1">
                <a:solidFill>
                  <a:schemeClr val="tx2">
                    <a:lumMod val="75000"/>
                  </a:schemeClr>
                </a:solidFill>
              </a:rPr>
              <a:t>politiques</a:t>
            </a:r>
            <a:r>
              <a:rPr lang="en-GB" dirty="0">
                <a:solidFill>
                  <a:schemeClr val="tx2">
                    <a:lumMod val="75000"/>
                  </a:schemeClr>
                </a:solidFill>
              </a:rPr>
              <a:t>.</a:t>
            </a:r>
          </a:p>
          <a:p>
            <a:endParaRPr lang="en-GB" dirty="0">
              <a:solidFill>
                <a:schemeClr val="tx2">
                  <a:lumMod val="75000"/>
                </a:schemeClr>
              </a:solidFill>
            </a:endParaRPr>
          </a:p>
        </p:txBody>
      </p:sp>
    </p:spTree>
    <p:extLst>
      <p:ext uri="{BB962C8B-B14F-4D97-AF65-F5344CB8AC3E}">
        <p14:creationId xmlns:p14="http://schemas.microsoft.com/office/powerpoint/2010/main" val="38414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535" y="700902"/>
            <a:ext cx="6707370" cy="4209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0071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A4</a:t>
            </a:r>
          </a:p>
        </p:txBody>
      </p:sp>
      <p:sp>
        <p:nvSpPr>
          <p:cNvPr id="7" name="Rounded Rectangle 7">
            <a:extLst>
              <a:ext uri="{FF2B5EF4-FFF2-40B4-BE49-F238E27FC236}">
                <a16:creationId xmlns:a16="http://schemas.microsoft.com/office/drawing/2014/main" id="{1C511250-AB3F-411A-8414-4FD0474916B3}"/>
              </a:ext>
            </a:extLst>
          </p:cNvPr>
          <p:cNvSpPr/>
          <p:nvPr/>
        </p:nvSpPr>
        <p:spPr>
          <a:xfrm>
            <a:off x="516123" y="1191886"/>
            <a:ext cx="6062807" cy="366230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1033E7D3-113A-444A-94CE-ADDC01A224D0}"/>
              </a:ext>
            </a:extLst>
          </p:cNvPr>
          <p:cNvSpPr txBox="1"/>
          <p:nvPr/>
        </p:nvSpPr>
        <p:spPr>
          <a:xfrm>
            <a:off x="6626579" y="1082675"/>
            <a:ext cx="2673453" cy="286232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questions </a:t>
            </a:r>
            <a:r>
              <a:rPr lang="en-GB" b="1" dirty="0" err="1">
                <a:ln w="3175" cmpd="sng">
                  <a:noFill/>
                </a:ln>
                <a:solidFill>
                  <a:srgbClr val="C00000"/>
                </a:solidFill>
                <a:effectLst>
                  <a:glow rad="139700">
                    <a:schemeClr val="bg1"/>
                  </a:glow>
                </a:effectLst>
              </a:rPr>
              <a:t>peuvent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nécessiter</a:t>
            </a:r>
            <a:r>
              <a:rPr lang="en-GB" b="1" dirty="0">
                <a:ln w="3175" cmpd="sng">
                  <a:noFill/>
                </a:ln>
                <a:solidFill>
                  <a:srgbClr val="C00000"/>
                </a:solidFill>
                <a:effectLst>
                  <a:glow rad="139700">
                    <a:schemeClr val="bg1"/>
                  </a:glow>
                </a:effectLst>
              </a:rPr>
              <a:t> la consultation du </a:t>
            </a:r>
            <a:r>
              <a:rPr lang="en-GB" b="1" dirty="0" err="1">
                <a:ln w="3175" cmpd="sng">
                  <a:noFill/>
                </a:ln>
                <a:solidFill>
                  <a:srgbClr val="C00000"/>
                </a:solidFill>
                <a:effectLst>
                  <a:glow rad="139700">
                    <a:schemeClr val="bg1"/>
                  </a:glow>
                </a:effectLst>
              </a:rPr>
              <a:t>gouvernement</a:t>
            </a:r>
            <a:r>
              <a:rPr lang="en-GB" b="1" dirty="0">
                <a:ln w="3175" cmpd="sng">
                  <a:noFill/>
                </a:ln>
                <a:solidFill>
                  <a:srgbClr val="C00000"/>
                </a:solidFill>
                <a:effectLst>
                  <a:glow rad="139700">
                    <a:schemeClr val="bg1"/>
                  </a:glow>
                </a:effectLst>
              </a:rPr>
              <a:t>/</a:t>
            </a:r>
            <a:r>
              <a:rPr lang="en-GB" b="1" dirty="0" err="1">
                <a:ln w="3175" cmpd="sng">
                  <a:noFill/>
                </a:ln>
                <a:solidFill>
                  <a:srgbClr val="C00000"/>
                </a:solidFill>
                <a:effectLst>
                  <a:glow rad="139700">
                    <a:schemeClr val="bg1"/>
                  </a:glow>
                </a:effectLst>
              </a:rPr>
              <a:t>ministères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appropriés</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autres</a:t>
            </a:r>
            <a:r>
              <a:rPr lang="en-GB" b="1" dirty="0">
                <a:ln w="3175" cmpd="sng">
                  <a:noFill/>
                </a:ln>
                <a:solidFill>
                  <a:srgbClr val="C00000"/>
                </a:solidFill>
                <a:effectLst>
                  <a:glow rad="139700">
                    <a:schemeClr val="bg1"/>
                  </a:glow>
                </a:effectLst>
              </a:rPr>
              <a:t> parties </a:t>
            </a:r>
            <a:r>
              <a:rPr lang="en-GB" b="1" dirty="0" err="1">
                <a:ln w="3175" cmpd="sng">
                  <a:noFill/>
                </a:ln>
                <a:solidFill>
                  <a:srgbClr val="C00000"/>
                </a:solidFill>
                <a:effectLst>
                  <a:glow rad="139700">
                    <a:schemeClr val="bg1"/>
                  </a:glow>
                </a:effectLst>
              </a:rPr>
              <a:t>prenantes</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renseigner</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processus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d’élaboration</a:t>
            </a:r>
            <a:r>
              <a:rPr lang="en-GB" b="1" dirty="0">
                <a:ln w="3175" cmpd="sng">
                  <a:noFill/>
                </a:ln>
                <a:solidFill>
                  <a:srgbClr val="C00000"/>
                </a:solidFill>
                <a:effectLst>
                  <a:glow rad="139700">
                    <a:schemeClr val="bg1"/>
                  </a:glow>
                </a:effectLst>
              </a:rPr>
              <a:t> des plans et politiques </a:t>
            </a:r>
            <a:r>
              <a:rPr lang="en-GB" b="1" dirty="0" err="1">
                <a:ln w="3175" cmpd="sng">
                  <a:noFill/>
                </a:ln>
                <a:solidFill>
                  <a:srgbClr val="C00000"/>
                </a:solidFill>
                <a:effectLst>
                  <a:glow rad="139700">
                    <a:schemeClr val="bg1"/>
                  </a:glow>
                </a:effectLst>
              </a:rPr>
              <a:t>relatifs</a:t>
            </a:r>
            <a:r>
              <a:rPr lang="en-GB" b="1" dirty="0">
                <a:ln w="3175" cmpd="sng">
                  <a:noFill/>
                </a:ln>
                <a:solidFill>
                  <a:srgbClr val="C00000"/>
                </a:solidFill>
                <a:effectLst>
                  <a:glow rad="139700">
                    <a:schemeClr val="bg1"/>
                  </a:glow>
                </a:effectLst>
              </a:rPr>
              <a:t> au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WASH.</a:t>
            </a:r>
          </a:p>
        </p:txBody>
      </p:sp>
      <p:sp>
        <p:nvSpPr>
          <p:cNvPr id="9" name="Freeform 24">
            <a:extLst>
              <a:ext uri="{FF2B5EF4-FFF2-40B4-BE49-F238E27FC236}">
                <a16:creationId xmlns:a16="http://schemas.microsoft.com/office/drawing/2014/main" id="{BE8BDA2F-18F0-4CE6-AEFB-B7229D84E2A5}"/>
              </a:ext>
            </a:extLst>
          </p:cNvPr>
          <p:cNvSpPr/>
          <p:nvPr/>
        </p:nvSpPr>
        <p:spPr>
          <a:xfrm rot="15073913" flipH="1">
            <a:off x="6366506" y="1024864"/>
            <a:ext cx="242972" cy="51308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ACEBA89-5FC8-465E-8A34-318BC4F67CD7}"/>
              </a:ext>
            </a:extLst>
          </p:cNvPr>
          <p:cNvSpPr txBox="1"/>
          <p:nvPr/>
        </p:nvSpPr>
        <p:spPr>
          <a:xfrm>
            <a:off x="863497" y="5236102"/>
            <a:ext cx="7877174"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utiliser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p>
        </p:txBody>
      </p:sp>
      <p:sp>
        <p:nvSpPr>
          <p:cNvPr id="13" name="Freeform 24">
            <a:extLst>
              <a:ext uri="{FF2B5EF4-FFF2-40B4-BE49-F238E27FC236}">
                <a16:creationId xmlns:a16="http://schemas.microsoft.com/office/drawing/2014/main" id="{F8190A49-FDEE-4156-B593-ACE6F3C4C9D4}"/>
              </a:ext>
            </a:extLst>
          </p:cNvPr>
          <p:cNvSpPr/>
          <p:nvPr/>
        </p:nvSpPr>
        <p:spPr>
          <a:xfrm rot="19507130" flipH="1">
            <a:off x="926359" y="4897057"/>
            <a:ext cx="242972" cy="29617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417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94122"/>
          </a:xfrm>
        </p:spPr>
        <p:txBody>
          <a:bodyPr>
            <a:normAutofit/>
          </a:bodyPr>
          <a:lstStyle/>
          <a:p>
            <a:r>
              <a:rPr dirty="0"/>
              <a:t>Pourquoi la gouvernance</a:t>
            </a:r>
            <a:r>
              <a:rPr lang="en-GB" dirty="0"/>
              <a:t>?</a:t>
            </a:r>
          </a:p>
        </p:txBody>
      </p:sp>
      <p:sp>
        <p:nvSpPr>
          <p:cNvPr id="3" name="Content Placeholder 2"/>
          <p:cNvSpPr>
            <a:spLocks noGrp="1"/>
          </p:cNvSpPr>
          <p:nvPr>
            <p:ph idx="1"/>
          </p:nvPr>
        </p:nvSpPr>
        <p:spPr>
          <a:xfrm>
            <a:off x="457200" y="1259438"/>
            <a:ext cx="8229600" cy="4339124"/>
          </a:xfrm>
        </p:spPr>
        <p:txBody>
          <a:bodyPr>
            <a:normAutofit/>
          </a:bodyPr>
          <a:lstStyle/>
          <a:p>
            <a:pPr marL="0" indent="0">
              <a:buNone/>
            </a:pPr>
            <a:r>
              <a:rPr lang="en-GB" b="1" dirty="0">
                <a:solidFill>
                  <a:schemeClr val="tx2">
                    <a:lumMod val="75000"/>
                  </a:schemeClr>
                </a:solidFill>
              </a:rPr>
              <a:t>La </a:t>
            </a:r>
            <a:r>
              <a:rPr lang="en-GB" b="1" dirty="0" err="1">
                <a:solidFill>
                  <a:schemeClr val="tx2">
                    <a:lumMod val="75000"/>
                  </a:schemeClr>
                </a:solidFill>
              </a:rPr>
              <a:t>gouvernance</a:t>
            </a:r>
            <a:r>
              <a:rPr lang="en-GB" b="1" dirty="0">
                <a:solidFill>
                  <a:schemeClr val="tx2">
                    <a:lumMod val="75000"/>
                  </a:schemeClr>
                </a:solidFill>
              </a:rPr>
              <a:t> </a:t>
            </a:r>
            <a:r>
              <a:rPr lang="en-GB" b="1" dirty="0" err="1">
                <a:solidFill>
                  <a:schemeClr val="tx2">
                    <a:lumMod val="75000"/>
                  </a:schemeClr>
                </a:solidFill>
              </a:rPr>
              <a:t>est</a:t>
            </a:r>
            <a:r>
              <a:rPr lang="en-GB" b="1" dirty="0">
                <a:solidFill>
                  <a:schemeClr val="tx2">
                    <a:lumMod val="75000"/>
                  </a:schemeClr>
                </a:solidFill>
              </a:rPr>
              <a:t> </a:t>
            </a:r>
            <a:r>
              <a:rPr lang="en-GB" b="1" dirty="0" err="1">
                <a:solidFill>
                  <a:schemeClr val="tx2">
                    <a:lumMod val="75000"/>
                  </a:schemeClr>
                </a:solidFill>
              </a:rPr>
              <a:t>l’axe</a:t>
            </a:r>
            <a:r>
              <a:rPr lang="en-GB" b="1" dirty="0">
                <a:solidFill>
                  <a:schemeClr val="tx2">
                    <a:lumMod val="75000"/>
                  </a:schemeClr>
                </a:solidFill>
              </a:rPr>
              <a:t> </a:t>
            </a:r>
            <a:r>
              <a:rPr lang="en-GB" b="1" dirty="0" err="1">
                <a:solidFill>
                  <a:schemeClr val="tx2">
                    <a:lumMod val="75000"/>
                  </a:schemeClr>
                </a:solidFill>
              </a:rPr>
              <a:t>thématique</a:t>
            </a:r>
            <a:r>
              <a:rPr lang="en-GB" b="1" dirty="0">
                <a:solidFill>
                  <a:schemeClr val="tx2">
                    <a:lumMod val="75000"/>
                  </a:schemeClr>
                </a:solidFill>
              </a:rPr>
              <a:t> de </a:t>
            </a:r>
            <a:r>
              <a:rPr lang="en-GB" b="1" dirty="0" err="1">
                <a:solidFill>
                  <a:schemeClr val="tx2">
                    <a:lumMod val="75000"/>
                  </a:schemeClr>
                </a:solidFill>
              </a:rPr>
              <a:t>ce</a:t>
            </a:r>
            <a:r>
              <a:rPr lang="en-GB" b="1" dirty="0">
                <a:solidFill>
                  <a:schemeClr val="tx2">
                    <a:lumMod val="75000"/>
                  </a:schemeClr>
                </a:solidFill>
              </a:rPr>
              <a:t> cycle, </a:t>
            </a:r>
            <a:r>
              <a:rPr lang="en-GB" b="1" dirty="0" err="1">
                <a:solidFill>
                  <a:schemeClr val="tx2">
                    <a:lumMod val="75000"/>
                  </a:schemeClr>
                </a:solidFill>
              </a:rPr>
              <a:t>en</a:t>
            </a:r>
            <a:r>
              <a:rPr lang="en-GB" b="1" dirty="0">
                <a:solidFill>
                  <a:schemeClr val="tx2">
                    <a:lumMod val="75000"/>
                  </a:schemeClr>
                </a:solidFill>
              </a:rPr>
              <a:t> </a:t>
            </a:r>
            <a:r>
              <a:rPr lang="en-GB" b="1" dirty="0" err="1">
                <a:solidFill>
                  <a:schemeClr val="tx2">
                    <a:lumMod val="75000"/>
                  </a:schemeClr>
                </a:solidFill>
              </a:rPr>
              <a:t>particulier</a:t>
            </a:r>
            <a:r>
              <a:rPr lang="en-GB" b="1" dirty="0">
                <a:solidFill>
                  <a:schemeClr val="tx2">
                    <a:lumMod val="75000"/>
                  </a:schemeClr>
                </a:solidFill>
              </a:rPr>
              <a:t>:</a:t>
            </a:r>
            <a:endParaRPr lang="en-GB" dirty="0">
              <a:solidFill>
                <a:schemeClr val="tx2">
                  <a:lumMod val="75000"/>
                </a:schemeClr>
              </a:solidFill>
            </a:endParaRPr>
          </a:p>
          <a:p>
            <a:r>
              <a:rPr lang="en-GB" dirty="0">
                <a:solidFill>
                  <a:schemeClr val="tx2">
                    <a:lumMod val="75000"/>
                  </a:schemeClr>
                </a:solidFill>
              </a:rPr>
              <a:t>Politiques et </a:t>
            </a:r>
            <a:r>
              <a:rPr lang="en-GB" sz="3200" dirty="0">
                <a:solidFill>
                  <a:schemeClr val="tx2">
                    <a:lumMod val="75000"/>
                  </a:schemeClr>
                </a:solidFill>
              </a:rPr>
              <a:t>plans </a:t>
            </a:r>
            <a:r>
              <a:rPr lang="en-GB" sz="3200" dirty="0" err="1">
                <a:solidFill>
                  <a:schemeClr val="tx2">
                    <a:lumMod val="75000"/>
                  </a:schemeClr>
                </a:solidFill>
              </a:rPr>
              <a:t>nationaux</a:t>
            </a:r>
            <a:r>
              <a:rPr lang="en-GB" dirty="0">
                <a:solidFill>
                  <a:schemeClr val="tx2">
                    <a:lumMod val="75000"/>
                  </a:schemeClr>
                </a:solidFill>
              </a:rPr>
              <a:t>, qui </a:t>
            </a:r>
            <a:r>
              <a:rPr lang="en-GB" dirty="0" err="1">
                <a:solidFill>
                  <a:schemeClr val="tx2">
                    <a:lumMod val="75000"/>
                  </a:schemeClr>
                </a:solidFill>
              </a:rPr>
              <a:t>sont</a:t>
            </a:r>
            <a:r>
              <a:rPr lang="en-GB" dirty="0">
                <a:solidFill>
                  <a:schemeClr val="tx2">
                    <a:lumMod val="75000"/>
                  </a:schemeClr>
                </a:solidFill>
              </a:rPr>
              <a:t> les </a:t>
            </a:r>
            <a:r>
              <a:rPr lang="en-GB" dirty="0" err="1">
                <a:solidFill>
                  <a:schemeClr val="tx2">
                    <a:lumMod val="75000"/>
                  </a:schemeClr>
                </a:solidFill>
              </a:rPr>
              <a:t>fondements</a:t>
            </a:r>
            <a:r>
              <a:rPr lang="en-GB" dirty="0">
                <a:solidFill>
                  <a:schemeClr val="tx2">
                    <a:lumMod val="75000"/>
                  </a:schemeClr>
                </a:solidFill>
              </a:rPr>
              <a:t> de la planification </a:t>
            </a:r>
            <a:r>
              <a:rPr lang="en-GB" dirty="0" err="1">
                <a:solidFill>
                  <a:schemeClr val="tx2">
                    <a:lumMod val="75000"/>
                  </a:schemeClr>
                </a:solidFill>
              </a:rPr>
              <a:t>sectorielle</a:t>
            </a:r>
            <a:endParaRPr lang="en-GB" sz="3200" dirty="0">
              <a:solidFill>
                <a:schemeClr val="tx2">
                  <a:lumMod val="75000"/>
                </a:schemeClr>
              </a:solidFill>
            </a:endParaRPr>
          </a:p>
          <a:p>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qui </a:t>
            </a:r>
            <a:r>
              <a:rPr lang="en-GB" dirty="0" err="1">
                <a:solidFill>
                  <a:schemeClr val="tx2">
                    <a:lumMod val="75000"/>
                  </a:schemeClr>
                </a:solidFill>
              </a:rPr>
              <a:t>sont</a:t>
            </a:r>
            <a:r>
              <a:rPr lang="en-GB" dirty="0">
                <a:solidFill>
                  <a:schemeClr val="tx2">
                    <a:lumMod val="75000"/>
                  </a:schemeClr>
                </a:solidFill>
              </a:rPr>
              <a:t> des </a:t>
            </a:r>
            <a:r>
              <a:rPr lang="en-GB" dirty="0" err="1">
                <a:solidFill>
                  <a:schemeClr val="tx2">
                    <a:lumMod val="75000"/>
                  </a:schemeClr>
                </a:solidFill>
              </a:rPr>
              <a:t>indicateurs</a:t>
            </a:r>
            <a:r>
              <a:rPr lang="en-GB" dirty="0">
                <a:solidFill>
                  <a:schemeClr val="tx2">
                    <a:lumMod val="75000"/>
                  </a:schemeClr>
                </a:solidFill>
              </a:rPr>
              <a:t> de </a:t>
            </a:r>
            <a:r>
              <a:rPr lang="en-GB" dirty="0" err="1">
                <a:solidFill>
                  <a:schemeClr val="tx2">
                    <a:lumMod val="75000"/>
                  </a:schemeClr>
                </a:solidFill>
              </a:rPr>
              <a:t>progrès</a:t>
            </a:r>
            <a:r>
              <a:rPr lang="en-GB" dirty="0">
                <a:solidFill>
                  <a:schemeClr val="tx2">
                    <a:lumMod val="75000"/>
                  </a:schemeClr>
                </a:solidFill>
              </a:rPr>
              <a:t> et de </a:t>
            </a:r>
            <a:r>
              <a:rPr lang="en-GB" dirty="0" err="1">
                <a:solidFill>
                  <a:schemeClr val="tx2">
                    <a:lumMod val="75000"/>
                  </a:schemeClr>
                </a:solidFill>
              </a:rPr>
              <a:t>redevabilité</a:t>
            </a:r>
            <a:r>
              <a:rPr lang="en-GB" dirty="0">
                <a:solidFill>
                  <a:schemeClr val="tx2">
                    <a:lumMod val="75000"/>
                  </a:schemeClr>
                </a:solidFill>
              </a:rPr>
              <a:t> </a:t>
            </a:r>
            <a:r>
              <a:rPr lang="en-GB" dirty="0" err="1">
                <a:solidFill>
                  <a:schemeClr val="tx2">
                    <a:lumMod val="75000"/>
                  </a:schemeClr>
                </a:solidFill>
              </a:rPr>
              <a:t>nationale</a:t>
            </a:r>
            <a:endParaRPr lang="en-GB" sz="3200" dirty="0">
              <a:solidFill>
                <a:schemeClr val="tx2">
                  <a:lumMod val="75000"/>
                </a:schemeClr>
              </a:solidFill>
            </a:endParaRPr>
          </a:p>
        </p:txBody>
      </p:sp>
    </p:spTree>
    <p:extLst>
      <p:ext uri="{BB962C8B-B14F-4D97-AF65-F5344CB8AC3E}">
        <p14:creationId xmlns:p14="http://schemas.microsoft.com/office/powerpoint/2010/main" val="124902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793" y="1590454"/>
            <a:ext cx="5971141" cy="409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0071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A4</a:t>
            </a:r>
          </a:p>
        </p:txBody>
      </p:sp>
      <p:sp>
        <p:nvSpPr>
          <p:cNvPr id="5" name="Rounded Rectangle 7">
            <a:extLst>
              <a:ext uri="{FF2B5EF4-FFF2-40B4-BE49-F238E27FC236}">
                <a16:creationId xmlns:a16="http://schemas.microsoft.com/office/drawing/2014/main" id="{AFEC942E-1B67-4588-A593-0DA3EDF2C864}"/>
              </a:ext>
            </a:extLst>
          </p:cNvPr>
          <p:cNvSpPr/>
          <p:nvPr/>
        </p:nvSpPr>
        <p:spPr>
          <a:xfrm>
            <a:off x="517793" y="1590454"/>
            <a:ext cx="5971142" cy="28241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AFBBDD62-46C3-4D97-9FD1-80FA79CD685D}"/>
              </a:ext>
            </a:extLst>
          </p:cNvPr>
          <p:cNvSpPr txBox="1"/>
          <p:nvPr/>
        </p:nvSpPr>
        <p:spPr>
          <a:xfrm>
            <a:off x="1136031" y="667124"/>
            <a:ext cx="7560294"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question fait </a:t>
            </a:r>
            <a:r>
              <a:rPr lang="en-GB" b="1" dirty="0" err="1">
                <a:ln w="3175" cmpd="sng">
                  <a:noFill/>
                </a:ln>
                <a:solidFill>
                  <a:srgbClr val="C00000"/>
                </a:solidFill>
                <a:effectLst>
                  <a:glow rad="139700">
                    <a:schemeClr val="bg1"/>
                  </a:glow>
                </a:effectLst>
              </a:rPr>
              <a:t>référence</a:t>
            </a:r>
            <a:r>
              <a:rPr lang="en-GB" b="1" dirty="0">
                <a:ln w="3175" cmpd="sng">
                  <a:noFill/>
                </a:ln>
                <a:solidFill>
                  <a:srgbClr val="C00000"/>
                </a:solidFill>
                <a:effectLst>
                  <a:glow rad="139700">
                    <a:schemeClr val="bg1"/>
                  </a:glow>
                </a:effectLst>
              </a:rPr>
              <a:t> au </a:t>
            </a:r>
            <a:r>
              <a:rPr lang="en-GB" b="1" dirty="0" err="1">
                <a:ln w="3175" cmpd="sng">
                  <a:noFill/>
                </a:ln>
                <a:solidFill>
                  <a:srgbClr val="C00000"/>
                </a:solidFill>
                <a:effectLst>
                  <a:glow rad="139700">
                    <a:schemeClr val="bg1"/>
                  </a:glow>
                </a:effectLst>
              </a:rPr>
              <a:t>contenu</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toute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politique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nationale</a:t>
            </a:r>
            <a:r>
              <a:rPr lang="en-GB" b="1" dirty="0">
                <a:ln w="3175" cmpd="sng">
                  <a:noFill/>
                </a:ln>
                <a:solidFill>
                  <a:srgbClr val="C00000"/>
                </a:solidFill>
                <a:effectLst>
                  <a:glow rad="139700">
                    <a:schemeClr val="bg1"/>
                  </a:glow>
                </a:effectLst>
              </a:rPr>
              <a:t>, qui </a:t>
            </a:r>
            <a:r>
              <a:rPr lang="en-GB" b="1" dirty="0" err="1">
                <a:ln w="3175" cmpd="sng">
                  <a:noFill/>
                </a:ln>
                <a:solidFill>
                  <a:srgbClr val="C00000"/>
                </a:solidFill>
                <a:effectLst>
                  <a:glow rad="139700">
                    <a:schemeClr val="bg1"/>
                  </a:glow>
                </a:effectLst>
              </a:rPr>
              <a:t>couvre</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sous-secteurs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listés</a:t>
            </a:r>
            <a:r>
              <a:rPr lang="en-GB" b="1" dirty="0">
                <a:ln w="3175" cmpd="sng">
                  <a:noFill/>
                </a:ln>
                <a:solidFill>
                  <a:srgbClr val="C00000"/>
                </a:solidFill>
                <a:effectLst>
                  <a:glow rad="139700">
                    <a:schemeClr val="bg1"/>
                  </a:glow>
                </a:effectLst>
              </a:rPr>
              <a:t>. </a:t>
            </a:r>
            <a:r>
              <a:rPr lang="en-GB" b="1" i="1" dirty="0" err="1">
                <a:ln w="3175" cmpd="sng">
                  <a:noFill/>
                </a:ln>
                <a:solidFill>
                  <a:srgbClr val="C00000"/>
                </a:solidFill>
                <a:effectLst>
                  <a:glow rad="139700">
                    <a:schemeClr val="bg1"/>
                  </a:glow>
                </a:effectLst>
              </a:rPr>
              <a:t>Vous</a:t>
            </a:r>
            <a:r>
              <a:rPr lang="en-GB" b="1" i="1" dirty="0">
                <a:ln w="3175" cmpd="sng">
                  <a:noFill/>
                </a:ln>
                <a:solidFill>
                  <a:srgbClr val="C00000"/>
                </a:solidFill>
                <a:effectLst>
                  <a:glow rad="139700">
                    <a:schemeClr val="bg1"/>
                  </a:glow>
                </a:effectLst>
              </a:rPr>
              <a:t> </a:t>
            </a:r>
            <a:r>
              <a:rPr lang="en-GB" b="1" i="1" dirty="0" err="1">
                <a:ln w="3175" cmpd="sng">
                  <a:noFill/>
                </a:ln>
                <a:solidFill>
                  <a:srgbClr val="C00000"/>
                </a:solidFill>
                <a:effectLst>
                  <a:glow rad="139700">
                    <a:schemeClr val="bg1"/>
                  </a:glow>
                </a:effectLst>
              </a:rPr>
              <a:t>pouvez</a:t>
            </a:r>
            <a:r>
              <a:rPr lang="en-GB" b="1" i="1" dirty="0">
                <a:ln w="3175" cmpd="sng">
                  <a:noFill/>
                </a:ln>
                <a:solidFill>
                  <a:srgbClr val="C00000"/>
                </a:solidFill>
                <a:effectLst>
                  <a:glow rad="139700">
                    <a:schemeClr val="bg1"/>
                  </a:glow>
                </a:effectLst>
              </a:rPr>
              <a:t> </a:t>
            </a:r>
            <a:r>
              <a:rPr lang="en-GB" b="1" i="1" dirty="0" err="1">
                <a:ln w="3175" cmpd="sng">
                  <a:noFill/>
                </a:ln>
                <a:solidFill>
                  <a:srgbClr val="C00000"/>
                </a:solidFill>
                <a:effectLst>
                  <a:glow rad="139700">
                    <a:schemeClr val="bg1"/>
                  </a:glow>
                </a:effectLst>
              </a:rPr>
              <a:t>revenir</a:t>
            </a:r>
            <a:r>
              <a:rPr lang="en-GB" b="1" i="1" dirty="0">
                <a:ln w="3175" cmpd="sng">
                  <a:noFill/>
                </a:ln>
                <a:solidFill>
                  <a:srgbClr val="C00000"/>
                </a:solidFill>
                <a:effectLst>
                  <a:glow rad="139700">
                    <a:schemeClr val="bg1"/>
                  </a:glow>
                </a:effectLst>
              </a:rPr>
              <a:t> </a:t>
            </a:r>
            <a:r>
              <a:rPr lang="en-GB" b="1" i="1" dirty="0" err="1">
                <a:ln w="3175" cmpd="sng">
                  <a:noFill/>
                </a:ln>
                <a:solidFill>
                  <a:srgbClr val="C00000"/>
                </a:solidFill>
                <a:effectLst>
                  <a:glow rad="139700">
                    <a:schemeClr val="bg1"/>
                  </a:glow>
                </a:effectLst>
              </a:rPr>
              <a:t>à</a:t>
            </a:r>
            <a:r>
              <a:rPr lang="en-GB" b="1" i="1" dirty="0">
                <a:ln w="3175" cmpd="sng">
                  <a:noFill/>
                </a:ln>
                <a:solidFill>
                  <a:srgbClr val="C00000"/>
                </a:solidFill>
                <a:effectLst>
                  <a:glow rad="139700">
                    <a:schemeClr val="bg1"/>
                  </a:glow>
                </a:effectLst>
              </a:rPr>
              <a:t> </a:t>
            </a:r>
            <a:r>
              <a:rPr lang="en-GB" b="1" i="1" dirty="0" err="1">
                <a:ln w="3175" cmpd="sng">
                  <a:noFill/>
                </a:ln>
                <a:solidFill>
                  <a:srgbClr val="C00000"/>
                </a:solidFill>
                <a:effectLst>
                  <a:glow rad="139700">
                    <a:schemeClr val="bg1"/>
                  </a:glow>
                </a:effectLst>
              </a:rPr>
              <a:t>cette</a:t>
            </a:r>
            <a:r>
              <a:rPr lang="en-GB" b="1" i="1" dirty="0">
                <a:ln w="3175" cmpd="sng">
                  <a:noFill/>
                </a:ln>
                <a:solidFill>
                  <a:srgbClr val="C00000"/>
                </a:solidFill>
                <a:effectLst>
                  <a:glow rad="139700">
                    <a:schemeClr val="bg1"/>
                  </a:glow>
                </a:effectLst>
              </a:rPr>
              <a:t> question et </a:t>
            </a:r>
            <a:r>
              <a:rPr lang="en-GB" b="1" i="1" dirty="0" err="1">
                <a:ln w="3175" cmpd="sng">
                  <a:noFill/>
                </a:ln>
                <a:solidFill>
                  <a:srgbClr val="C00000"/>
                </a:solidFill>
                <a:effectLst>
                  <a:glow rad="139700">
                    <a:schemeClr val="bg1"/>
                  </a:glow>
                </a:effectLst>
              </a:rPr>
              <a:t>finaliser</a:t>
            </a:r>
            <a:r>
              <a:rPr lang="en-GB" b="1" i="1" dirty="0">
                <a:ln w="3175" cmpd="sng">
                  <a:noFill/>
                </a:ln>
                <a:solidFill>
                  <a:srgbClr val="C00000"/>
                </a:solidFill>
                <a:effectLst>
                  <a:glow rad="139700">
                    <a:schemeClr val="bg1"/>
                  </a:glow>
                </a:effectLst>
              </a:rPr>
              <a:t> la </a:t>
            </a:r>
            <a:r>
              <a:rPr lang="en-GB" b="1" i="1" dirty="0" err="1">
                <a:ln w="3175" cmpd="sng">
                  <a:noFill/>
                </a:ln>
                <a:solidFill>
                  <a:srgbClr val="C00000"/>
                </a:solidFill>
                <a:effectLst>
                  <a:glow rad="139700">
                    <a:schemeClr val="bg1"/>
                  </a:glow>
                </a:effectLst>
              </a:rPr>
              <a:t>saisie</a:t>
            </a:r>
            <a:r>
              <a:rPr lang="en-GB" b="1" i="1" dirty="0">
                <a:ln w="3175" cmpd="sng">
                  <a:noFill/>
                </a:ln>
                <a:solidFill>
                  <a:srgbClr val="C00000"/>
                </a:solidFill>
                <a:effectLst>
                  <a:glow rad="139700">
                    <a:schemeClr val="bg1"/>
                  </a:glow>
                </a:effectLst>
              </a:rPr>
              <a:t> après </a:t>
            </a:r>
            <a:r>
              <a:rPr lang="en-GB" b="1" i="1" dirty="0" err="1">
                <a:ln w="3175" cmpd="sng">
                  <a:noFill/>
                </a:ln>
                <a:solidFill>
                  <a:srgbClr val="C00000"/>
                </a:solidFill>
                <a:effectLst>
                  <a:glow rad="139700">
                    <a:schemeClr val="bg1"/>
                  </a:glow>
                </a:effectLst>
              </a:rPr>
              <a:t>avoir</a:t>
            </a:r>
            <a:r>
              <a:rPr lang="en-GB" b="1" i="1" dirty="0">
                <a:ln w="3175" cmpd="sng">
                  <a:noFill/>
                </a:ln>
                <a:solidFill>
                  <a:srgbClr val="C00000"/>
                </a:solidFill>
                <a:effectLst>
                  <a:glow rad="139700">
                    <a:schemeClr val="bg1"/>
                  </a:glow>
                </a:effectLst>
              </a:rPr>
              <a:t> </a:t>
            </a:r>
            <a:r>
              <a:rPr lang="en-GB" b="1" i="1" dirty="0" err="1">
                <a:ln w="3175" cmpd="sng">
                  <a:noFill/>
                </a:ln>
                <a:solidFill>
                  <a:srgbClr val="C00000"/>
                </a:solidFill>
                <a:effectLst>
                  <a:glow rad="139700">
                    <a:schemeClr val="bg1"/>
                  </a:glow>
                </a:effectLst>
              </a:rPr>
              <a:t>répondu</a:t>
            </a:r>
            <a:r>
              <a:rPr lang="en-GB" b="1" i="1" dirty="0">
                <a:ln w="3175" cmpd="sng">
                  <a:noFill/>
                </a:ln>
                <a:solidFill>
                  <a:srgbClr val="C00000"/>
                </a:solidFill>
                <a:effectLst>
                  <a:glow rad="139700">
                    <a:schemeClr val="bg1"/>
                  </a:glow>
                </a:effectLst>
              </a:rPr>
              <a:t> </a:t>
            </a:r>
            <a:r>
              <a:rPr lang="en-GB" b="1" i="1" dirty="0" err="1">
                <a:ln w="3175" cmpd="sng">
                  <a:noFill/>
                </a:ln>
                <a:solidFill>
                  <a:srgbClr val="C00000"/>
                </a:solidFill>
                <a:effectLst>
                  <a:glow rad="139700">
                    <a:schemeClr val="bg1"/>
                  </a:glow>
                </a:effectLst>
              </a:rPr>
              <a:t>à</a:t>
            </a:r>
            <a:r>
              <a:rPr lang="en-GB" b="1" i="1" dirty="0">
                <a:ln w="3175" cmpd="sng">
                  <a:noFill/>
                </a:ln>
                <a:solidFill>
                  <a:srgbClr val="C00000"/>
                </a:solidFill>
                <a:effectLst>
                  <a:glow rad="139700">
                    <a:schemeClr val="bg1"/>
                  </a:glow>
                </a:effectLst>
              </a:rPr>
              <a:t> la question A5. </a:t>
            </a:r>
          </a:p>
        </p:txBody>
      </p:sp>
      <p:sp>
        <p:nvSpPr>
          <p:cNvPr id="7" name="Freeform 24">
            <a:extLst>
              <a:ext uri="{FF2B5EF4-FFF2-40B4-BE49-F238E27FC236}">
                <a16:creationId xmlns:a16="http://schemas.microsoft.com/office/drawing/2014/main" id="{67783305-C53A-4B81-9275-CD6174C324C5}"/>
              </a:ext>
            </a:extLst>
          </p:cNvPr>
          <p:cNvSpPr/>
          <p:nvPr/>
        </p:nvSpPr>
        <p:spPr>
          <a:xfrm rot="12780491" flipH="1">
            <a:off x="817562" y="1024902"/>
            <a:ext cx="169952" cy="66555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4604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7793" y="1461586"/>
            <a:ext cx="6159232" cy="421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0071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A4</a:t>
            </a:r>
          </a:p>
        </p:txBody>
      </p:sp>
      <p:sp>
        <p:nvSpPr>
          <p:cNvPr id="5" name="Rounded Rectangle 7">
            <a:extLst>
              <a:ext uri="{FF2B5EF4-FFF2-40B4-BE49-F238E27FC236}">
                <a16:creationId xmlns:a16="http://schemas.microsoft.com/office/drawing/2014/main" id="{AFEC942E-1B67-4588-A593-0DA3EDF2C864}"/>
              </a:ext>
            </a:extLst>
          </p:cNvPr>
          <p:cNvSpPr/>
          <p:nvPr/>
        </p:nvSpPr>
        <p:spPr>
          <a:xfrm>
            <a:off x="3429000" y="1751710"/>
            <a:ext cx="828115" cy="139911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AFBBDD62-46C3-4D97-9FD1-80FA79CD685D}"/>
              </a:ext>
            </a:extLst>
          </p:cNvPr>
          <p:cNvSpPr txBox="1"/>
          <p:nvPr/>
        </p:nvSpPr>
        <p:spPr>
          <a:xfrm>
            <a:off x="4886883" y="663071"/>
            <a:ext cx="4020050"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Cochez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case </a:t>
            </a:r>
            <a:r>
              <a:rPr lang="en-GB" b="1" dirty="0" err="1">
                <a:ln w="3175" cmpd="sng">
                  <a:noFill/>
                </a:ln>
                <a:solidFill>
                  <a:srgbClr val="C00000"/>
                </a:solidFill>
                <a:effectLst>
                  <a:glow rad="139700">
                    <a:schemeClr val="bg1"/>
                  </a:glow>
                </a:effectLst>
              </a:rPr>
              <a:t>s’il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n’existe</a:t>
            </a:r>
            <a:r>
              <a:rPr lang="en-GB" b="1" dirty="0">
                <a:ln w="3175" cmpd="sng">
                  <a:noFill/>
                </a:ln>
                <a:solidFill>
                  <a:srgbClr val="C00000"/>
                </a:solidFill>
                <a:effectLst>
                  <a:glow rad="139700">
                    <a:schemeClr val="bg1"/>
                  </a:glow>
                </a:effectLst>
              </a:rPr>
              <a:t> pas de </a:t>
            </a:r>
            <a:r>
              <a:rPr lang="en-GB" b="1" dirty="0" err="1">
                <a:ln w="3175" cmpd="sng">
                  <a:noFill/>
                </a:ln>
                <a:solidFill>
                  <a:srgbClr val="C00000"/>
                </a:solidFill>
                <a:effectLst>
                  <a:glow rad="139700">
                    <a:schemeClr val="bg1"/>
                  </a:glow>
                </a:effectLst>
              </a:rPr>
              <a:t>politique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nationale</a:t>
            </a:r>
            <a:r>
              <a:rPr lang="en-GB" b="1" dirty="0">
                <a:ln w="3175" cmpd="sng">
                  <a:noFill/>
                </a:ln>
                <a:solidFill>
                  <a:srgbClr val="C00000"/>
                </a:solidFill>
                <a:effectLst>
                  <a:glow rad="139700">
                    <a:schemeClr val="bg1"/>
                  </a:glow>
                </a:effectLst>
              </a:rPr>
              <a:t> pour le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a:t>
            </a:r>
          </a:p>
        </p:txBody>
      </p:sp>
      <p:sp>
        <p:nvSpPr>
          <p:cNvPr id="7" name="Freeform 24">
            <a:extLst>
              <a:ext uri="{FF2B5EF4-FFF2-40B4-BE49-F238E27FC236}">
                <a16:creationId xmlns:a16="http://schemas.microsoft.com/office/drawing/2014/main" id="{67783305-C53A-4B81-9275-CD6174C324C5}"/>
              </a:ext>
            </a:extLst>
          </p:cNvPr>
          <p:cNvSpPr/>
          <p:nvPr/>
        </p:nvSpPr>
        <p:spPr>
          <a:xfrm rot="12780491" flipH="1">
            <a:off x="4284411" y="1197853"/>
            <a:ext cx="438369" cy="73236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526CFFEC-1443-465C-881D-F927560B030B}"/>
              </a:ext>
            </a:extLst>
          </p:cNvPr>
          <p:cNvSpPr/>
          <p:nvPr/>
        </p:nvSpPr>
        <p:spPr>
          <a:xfrm>
            <a:off x="4257115" y="1751711"/>
            <a:ext cx="2209786" cy="139911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5616D918-AE97-49BF-8D82-AD8423A7E1C6}"/>
              </a:ext>
            </a:extLst>
          </p:cNvPr>
          <p:cNvSpPr txBox="1"/>
          <p:nvPr/>
        </p:nvSpPr>
        <p:spPr>
          <a:xfrm>
            <a:off x="7057816" y="1871221"/>
            <a:ext cx="2000424"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quelle </a:t>
            </a:r>
            <a:r>
              <a:rPr lang="en-GB" b="1" dirty="0" err="1">
                <a:ln w="3175" cmpd="sng">
                  <a:noFill/>
                </a:ln>
                <a:solidFill>
                  <a:srgbClr val="C00000"/>
                </a:solidFill>
                <a:effectLst>
                  <a:glow rad="139700">
                    <a:schemeClr val="bg1"/>
                  </a:glow>
                </a:effectLst>
              </a:rPr>
              <a:t>mesure</a:t>
            </a:r>
            <a:r>
              <a:rPr lang="en-GB" b="1" dirty="0">
                <a:ln w="3175" cmpd="sng">
                  <a:noFill/>
                </a:ln>
                <a:solidFill>
                  <a:srgbClr val="C00000"/>
                </a:solidFill>
                <a:effectLst>
                  <a:glow rad="139700">
                    <a:schemeClr val="bg1"/>
                  </a:glow>
                </a:effectLst>
              </a:rPr>
              <a:t> les politiques </a:t>
            </a:r>
            <a:r>
              <a:rPr lang="en-GB" b="1" dirty="0" err="1">
                <a:ln w="3175" cmpd="sng">
                  <a:noFill/>
                </a:ln>
                <a:solidFill>
                  <a:srgbClr val="C00000"/>
                </a:solidFill>
                <a:effectLst>
                  <a:glow rad="139700">
                    <a:schemeClr val="bg1"/>
                  </a:glow>
                </a:effectLst>
              </a:rPr>
              <a:t>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été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efficaces</a:t>
            </a:r>
            <a:r>
              <a:rPr lang="en-GB" b="1" dirty="0">
                <a:ln w="3175" cmpd="sng">
                  <a:noFill/>
                </a:ln>
                <a:solidFill>
                  <a:srgbClr val="C00000"/>
                </a:solidFill>
                <a:effectLst>
                  <a:glow rad="139700">
                    <a:schemeClr val="bg1"/>
                  </a:glow>
                </a:effectLst>
              </a:rPr>
              <a:t>. </a:t>
            </a:r>
          </a:p>
        </p:txBody>
      </p:sp>
      <p:sp>
        <p:nvSpPr>
          <p:cNvPr id="10" name="Freeform 24">
            <a:extLst>
              <a:ext uri="{FF2B5EF4-FFF2-40B4-BE49-F238E27FC236}">
                <a16:creationId xmlns:a16="http://schemas.microsoft.com/office/drawing/2014/main" id="{31FCFFCD-39DA-4A4F-A502-784C621D1E88}"/>
              </a:ext>
            </a:extLst>
          </p:cNvPr>
          <p:cNvSpPr/>
          <p:nvPr/>
        </p:nvSpPr>
        <p:spPr>
          <a:xfrm rot="12780491" flipH="1">
            <a:off x="6750697" y="2374251"/>
            <a:ext cx="242972" cy="30749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7">
            <a:extLst>
              <a:ext uri="{FF2B5EF4-FFF2-40B4-BE49-F238E27FC236}">
                <a16:creationId xmlns:a16="http://schemas.microsoft.com/office/drawing/2014/main" id="{F17B37DA-31ED-45AE-87EA-824450031310}"/>
              </a:ext>
            </a:extLst>
          </p:cNvPr>
          <p:cNvSpPr/>
          <p:nvPr/>
        </p:nvSpPr>
        <p:spPr>
          <a:xfrm>
            <a:off x="485775" y="3533215"/>
            <a:ext cx="6200775" cy="210312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1DCBB45B-2111-442F-B5C8-F131BE20708E}"/>
              </a:ext>
            </a:extLst>
          </p:cNvPr>
          <p:cNvSpPr txBox="1"/>
          <p:nvPr/>
        </p:nvSpPr>
        <p:spPr>
          <a:xfrm>
            <a:off x="7057816" y="3896252"/>
            <a:ext cx="2000424"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utiliser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p>
        </p:txBody>
      </p:sp>
      <p:sp>
        <p:nvSpPr>
          <p:cNvPr id="13" name="Freeform 24">
            <a:extLst>
              <a:ext uri="{FF2B5EF4-FFF2-40B4-BE49-F238E27FC236}">
                <a16:creationId xmlns:a16="http://schemas.microsoft.com/office/drawing/2014/main" id="{B4A6C164-11D1-4776-BA37-FAFAD6E1C7A2}"/>
              </a:ext>
            </a:extLst>
          </p:cNvPr>
          <p:cNvSpPr/>
          <p:nvPr/>
        </p:nvSpPr>
        <p:spPr>
          <a:xfrm rot="12780491" flipH="1">
            <a:off x="6760222" y="4009057"/>
            <a:ext cx="242972" cy="30749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2847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5" name="Title 1">
            <a:extLst>
              <a:ext uri="{FF2B5EF4-FFF2-40B4-BE49-F238E27FC236}">
                <a16:creationId xmlns:a16="http://schemas.microsoft.com/office/drawing/2014/main" id="{887B6500-D051-433F-9FA3-FC311A27C27E}"/>
              </a:ext>
            </a:extLst>
          </p:cNvPr>
          <p:cNvSpPr txBox="1">
            <a:spLocks/>
          </p:cNvSpPr>
          <p:nvPr/>
        </p:nvSpPr>
        <p:spPr>
          <a:xfrm>
            <a:off x="169356" y="658985"/>
            <a:ext cx="8974644" cy="99412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A5 – Politiques et plans </a:t>
            </a:r>
            <a:r>
              <a:rPr lang="en-US" dirty="0" err="1"/>
              <a:t>nationaux</a:t>
            </a:r>
            <a:r>
              <a:rPr lang="en-US" dirty="0"/>
              <a:t> pour </a:t>
            </a:r>
            <a:r>
              <a:rPr lang="en-US" dirty="0" err="1"/>
              <a:t>l’eau</a:t>
            </a:r>
            <a:r>
              <a:rPr lang="en-US" dirty="0"/>
              <a:t> potable, </a:t>
            </a:r>
            <a:r>
              <a:rPr lang="en-US" dirty="0" err="1"/>
              <a:t>l’assainissement</a:t>
            </a:r>
            <a:r>
              <a:rPr lang="en-US" dirty="0"/>
              <a:t>, l’hygiène et les services WASH </a:t>
            </a:r>
            <a:r>
              <a:rPr lang="en-US" dirty="0" err="1"/>
              <a:t>dans</a:t>
            </a:r>
            <a:r>
              <a:rPr lang="en-US" dirty="0"/>
              <a:t> les institutions</a:t>
            </a:r>
          </a:p>
        </p:txBody>
      </p:sp>
      <p:sp>
        <p:nvSpPr>
          <p:cNvPr id="6" name="Content Placeholder 2">
            <a:extLst>
              <a:ext uri="{FF2B5EF4-FFF2-40B4-BE49-F238E27FC236}">
                <a16:creationId xmlns:a16="http://schemas.microsoft.com/office/drawing/2014/main" id="{0793B46F-C280-4577-AFC6-C184EA62B211}"/>
              </a:ext>
            </a:extLst>
          </p:cNvPr>
          <p:cNvSpPr txBox="1">
            <a:spLocks/>
          </p:cNvSpPr>
          <p:nvPr/>
        </p:nvSpPr>
        <p:spPr>
          <a:xfrm>
            <a:off x="169357" y="1710256"/>
            <a:ext cx="9079418" cy="413809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evaluer</a:t>
            </a:r>
            <a:r>
              <a:rPr lang="en-GB" dirty="0">
                <a:solidFill>
                  <a:schemeClr val="tx2">
                    <a:lumMod val="75000"/>
                  </a:schemeClr>
                </a:solidFill>
              </a:rPr>
              <a:t>:</a:t>
            </a:r>
          </a:p>
          <a:p>
            <a:pPr marL="0" indent="0">
              <a:buNone/>
            </a:pPr>
            <a:r>
              <a:rPr lang="en-GB" dirty="0">
                <a:solidFill>
                  <a:schemeClr val="tx2">
                    <a:lumMod val="75000"/>
                  </a:schemeClr>
                </a:solidFill>
              </a:rPr>
              <a:t>- </a:t>
            </a:r>
            <a:r>
              <a:rPr lang="en-GB" sz="2800" dirty="0">
                <a:solidFill>
                  <a:schemeClr val="tx2">
                    <a:lumMod val="75000"/>
                  </a:schemeClr>
                </a:solidFill>
              </a:rPr>
              <a:t>Le </a:t>
            </a:r>
            <a:r>
              <a:rPr lang="en-GB" sz="2800" dirty="0" err="1">
                <a:solidFill>
                  <a:schemeClr val="tx2">
                    <a:lumMod val="75000"/>
                  </a:schemeClr>
                </a:solidFill>
              </a:rPr>
              <a:t>statut</a:t>
            </a:r>
            <a:r>
              <a:rPr lang="en-GB" sz="2800" dirty="0">
                <a:solidFill>
                  <a:schemeClr val="tx2">
                    <a:lumMod val="75000"/>
                  </a:schemeClr>
                </a:solidFill>
              </a:rPr>
              <a:t> des politiques </a:t>
            </a:r>
            <a:r>
              <a:rPr lang="en-GB" sz="2800" dirty="0" err="1">
                <a:solidFill>
                  <a:schemeClr val="tx2">
                    <a:lumMod val="75000"/>
                  </a:schemeClr>
                </a:solidFill>
              </a:rPr>
              <a:t>ou</a:t>
            </a:r>
            <a:r>
              <a:rPr lang="en-GB" sz="2800" dirty="0">
                <a:solidFill>
                  <a:schemeClr val="tx2">
                    <a:lumMod val="75000"/>
                  </a:schemeClr>
                </a:solidFill>
              </a:rPr>
              <a:t> plans </a:t>
            </a:r>
            <a:r>
              <a:rPr lang="en-GB" sz="2800" dirty="0" err="1">
                <a:solidFill>
                  <a:schemeClr val="tx2">
                    <a:lumMod val="75000"/>
                  </a:schemeClr>
                </a:solidFill>
              </a:rPr>
              <a:t>dans</a:t>
            </a:r>
            <a:r>
              <a:rPr lang="en-GB" sz="2800" dirty="0">
                <a:solidFill>
                  <a:schemeClr val="tx2">
                    <a:lumMod val="75000"/>
                  </a:schemeClr>
                </a:solidFill>
              </a:rPr>
              <a:t> les sous-</a:t>
            </a:r>
            <a:r>
              <a:rPr lang="en-GB" sz="2800" dirty="0" err="1">
                <a:solidFill>
                  <a:schemeClr val="tx2">
                    <a:lumMod val="75000"/>
                  </a:schemeClr>
                </a:solidFill>
              </a:rPr>
              <a:t>secteurs</a:t>
            </a:r>
            <a:r>
              <a:rPr lang="en-GB" sz="2800" dirty="0">
                <a:solidFill>
                  <a:schemeClr val="tx2">
                    <a:lumMod val="75000"/>
                  </a:schemeClr>
                </a:solidFill>
              </a:rPr>
              <a:t> </a:t>
            </a:r>
            <a:r>
              <a:rPr lang="en-GB" sz="2800" dirty="0" err="1">
                <a:solidFill>
                  <a:schemeClr val="tx2">
                    <a:lumMod val="75000"/>
                  </a:schemeClr>
                </a:solidFill>
              </a:rPr>
              <a:t>suivants</a:t>
            </a:r>
            <a:r>
              <a:rPr lang="en-GB" sz="2800" dirty="0">
                <a:solidFill>
                  <a:schemeClr val="tx2">
                    <a:lumMod val="75000"/>
                  </a:schemeClr>
                </a:solidFill>
              </a:rPr>
              <a:t>:</a:t>
            </a:r>
            <a:r>
              <a:rPr lang="en-GB" dirty="0">
                <a:solidFill>
                  <a:schemeClr val="tx2">
                    <a:lumMod val="75000"/>
                  </a:schemeClr>
                </a:solidFill>
              </a:rPr>
              <a:t> </a:t>
            </a:r>
          </a:p>
          <a:p>
            <a:pPr lvl="2">
              <a:lnSpc>
                <a:spcPct val="110000"/>
              </a:lnSpc>
            </a:pPr>
            <a:r>
              <a:rPr lang="en-GB" sz="1900" dirty="0">
                <a:solidFill>
                  <a:schemeClr val="tx2">
                    <a:lumMod val="75000"/>
                  </a:schemeClr>
                </a:solidFill>
              </a:rPr>
              <a:t>L’ </a:t>
            </a:r>
            <a:r>
              <a:rPr lang="en-GB" sz="1900" dirty="0" err="1">
                <a:solidFill>
                  <a:schemeClr val="tx2">
                    <a:lumMod val="75000"/>
                  </a:schemeClr>
                </a:solidFill>
              </a:rPr>
              <a:t>assainissement</a:t>
            </a:r>
            <a:r>
              <a:rPr lang="en-GB" sz="1900" dirty="0">
                <a:solidFill>
                  <a:schemeClr val="tx2">
                    <a:lumMod val="75000"/>
                  </a:schemeClr>
                </a:solidFill>
              </a:rPr>
              <a:t>: en </a:t>
            </a:r>
            <a:r>
              <a:rPr lang="en-GB" sz="1900" dirty="0" err="1">
                <a:solidFill>
                  <a:schemeClr val="tx2">
                    <a:lumMod val="75000"/>
                  </a:schemeClr>
                </a:solidFill>
              </a:rPr>
              <a:t>mileu</a:t>
            </a:r>
            <a:r>
              <a:rPr lang="en-GB" sz="1900" dirty="0">
                <a:solidFill>
                  <a:schemeClr val="tx2">
                    <a:lumMod val="75000"/>
                  </a:schemeClr>
                </a:solidFill>
              </a:rPr>
              <a:t> </a:t>
            </a:r>
            <a:r>
              <a:rPr lang="en-GB" sz="1900" dirty="0" err="1">
                <a:solidFill>
                  <a:schemeClr val="tx2">
                    <a:lumMod val="75000"/>
                  </a:schemeClr>
                </a:solidFill>
              </a:rPr>
              <a:t>urbain</a:t>
            </a:r>
            <a:r>
              <a:rPr lang="en-GB" sz="1900" dirty="0">
                <a:solidFill>
                  <a:schemeClr val="tx2">
                    <a:lumMod val="75000"/>
                  </a:schemeClr>
                </a:solidFill>
              </a:rPr>
              <a:t> </a:t>
            </a:r>
            <a:r>
              <a:rPr lang="en-US" sz="1900" dirty="0">
                <a:solidFill>
                  <a:schemeClr val="tx2">
                    <a:lumMod val="75000"/>
                  </a:schemeClr>
                </a:solidFill>
              </a:rPr>
              <a:t>(A5I) et rural (A5II)</a:t>
            </a:r>
          </a:p>
          <a:p>
            <a:pPr lvl="2"/>
            <a:r>
              <a:rPr lang="en-US" sz="1900" dirty="0">
                <a:solidFill>
                  <a:schemeClr val="tx2">
                    <a:lumMod val="75000"/>
                  </a:schemeClr>
                </a:solidFill>
              </a:rPr>
              <a:t>L’ eau potable: en milieu </a:t>
            </a:r>
            <a:r>
              <a:rPr lang="en-US" sz="1900" dirty="0" err="1">
                <a:solidFill>
                  <a:schemeClr val="tx2">
                    <a:lumMod val="75000"/>
                  </a:schemeClr>
                </a:solidFill>
              </a:rPr>
              <a:t>urbain</a:t>
            </a:r>
            <a:r>
              <a:rPr lang="en-US" sz="1900" dirty="0">
                <a:solidFill>
                  <a:schemeClr val="tx2">
                    <a:lumMod val="75000"/>
                  </a:schemeClr>
                </a:solidFill>
              </a:rPr>
              <a:t> (A5III) et rural (A5IV)</a:t>
            </a:r>
          </a:p>
          <a:p>
            <a:pPr lvl="2"/>
            <a:r>
              <a:rPr lang="en-US" sz="1900" dirty="0">
                <a:solidFill>
                  <a:schemeClr val="tx2">
                    <a:lumMod val="75000"/>
                  </a:schemeClr>
                </a:solidFill>
              </a:rPr>
              <a:t>La promotion de l’hygiène (A5V)</a:t>
            </a:r>
          </a:p>
          <a:p>
            <a:pPr lvl="2"/>
            <a:r>
              <a:rPr lang="en-GB" sz="1900" dirty="0">
                <a:solidFill>
                  <a:schemeClr val="tx2">
                    <a:lumMod val="75000"/>
                  </a:schemeClr>
                </a:solidFill>
              </a:rPr>
              <a:t>Les services WASH </a:t>
            </a:r>
            <a:r>
              <a:rPr lang="en-GB" sz="1900" dirty="0" err="1">
                <a:solidFill>
                  <a:schemeClr val="tx2">
                    <a:lumMod val="75000"/>
                  </a:schemeClr>
                </a:solidFill>
              </a:rPr>
              <a:t>dans</a:t>
            </a:r>
            <a:r>
              <a:rPr lang="en-GB" sz="1900" dirty="0">
                <a:solidFill>
                  <a:schemeClr val="tx2">
                    <a:lumMod val="75000"/>
                  </a:schemeClr>
                </a:solidFill>
              </a:rPr>
              <a:t> les </a:t>
            </a:r>
            <a:r>
              <a:rPr lang="en-GB" sz="1900" dirty="0" err="1">
                <a:solidFill>
                  <a:schemeClr val="tx2">
                    <a:lumMod val="75000"/>
                  </a:schemeClr>
                </a:solidFill>
              </a:rPr>
              <a:t>établissements</a:t>
            </a:r>
            <a:r>
              <a:rPr lang="en-GB" sz="1900" dirty="0">
                <a:solidFill>
                  <a:schemeClr val="tx2">
                    <a:lumMod val="75000"/>
                  </a:schemeClr>
                </a:solidFill>
              </a:rPr>
              <a:t> de santé </a:t>
            </a:r>
            <a:r>
              <a:rPr lang="en-US" sz="1900" dirty="0">
                <a:solidFill>
                  <a:schemeClr val="tx2">
                    <a:lumMod val="75000"/>
                  </a:schemeClr>
                </a:solidFill>
              </a:rPr>
              <a:t>(A5VI.a) </a:t>
            </a:r>
          </a:p>
          <a:p>
            <a:pPr lvl="2"/>
            <a:r>
              <a:rPr lang="en-GB" sz="1900" dirty="0">
                <a:solidFill>
                  <a:schemeClr val="tx2">
                    <a:lumMod val="75000"/>
                  </a:schemeClr>
                </a:solidFill>
              </a:rPr>
              <a:t>Les services </a:t>
            </a:r>
            <a:r>
              <a:rPr lang="en-US" sz="1900" dirty="0">
                <a:solidFill>
                  <a:schemeClr val="tx2">
                    <a:lumMod val="75000"/>
                  </a:schemeClr>
                </a:solidFill>
              </a:rPr>
              <a:t>WASH </a:t>
            </a:r>
            <a:r>
              <a:rPr lang="en-US" sz="1900" dirty="0" err="1">
                <a:solidFill>
                  <a:schemeClr val="tx2">
                    <a:lumMod val="75000"/>
                  </a:schemeClr>
                </a:solidFill>
              </a:rPr>
              <a:t>dans</a:t>
            </a:r>
            <a:r>
              <a:rPr lang="en-US" sz="1900" dirty="0">
                <a:solidFill>
                  <a:schemeClr val="tx2">
                    <a:lumMod val="75000"/>
                  </a:schemeClr>
                </a:solidFill>
              </a:rPr>
              <a:t> les </a:t>
            </a:r>
            <a:r>
              <a:rPr lang="en-GB" sz="1900" dirty="0" err="1">
                <a:solidFill>
                  <a:schemeClr val="tx2">
                    <a:lumMod val="75000"/>
                  </a:schemeClr>
                </a:solidFill>
              </a:rPr>
              <a:t>é</a:t>
            </a:r>
            <a:r>
              <a:rPr lang="en-US" sz="1900" dirty="0" err="1">
                <a:solidFill>
                  <a:schemeClr val="tx2">
                    <a:lumMod val="75000"/>
                  </a:schemeClr>
                </a:solidFill>
              </a:rPr>
              <a:t>coles</a:t>
            </a:r>
            <a:r>
              <a:rPr lang="en-US" sz="1900" dirty="0">
                <a:solidFill>
                  <a:schemeClr val="tx2">
                    <a:lumMod val="75000"/>
                  </a:schemeClr>
                </a:solidFill>
              </a:rPr>
              <a:t> (A5VI.b)</a:t>
            </a:r>
          </a:p>
          <a:p>
            <a:pPr lvl="2"/>
            <a:r>
              <a:rPr lang="en-US" sz="1900" dirty="0">
                <a:solidFill>
                  <a:schemeClr val="tx2">
                    <a:lumMod val="75000"/>
                  </a:schemeClr>
                </a:solidFill>
              </a:rPr>
              <a:t>La </a:t>
            </a:r>
            <a:r>
              <a:rPr lang="en-US" sz="1900" dirty="0" err="1">
                <a:solidFill>
                  <a:schemeClr val="tx2">
                    <a:lumMod val="75000"/>
                  </a:schemeClr>
                </a:solidFill>
              </a:rPr>
              <a:t>prévention</a:t>
            </a:r>
            <a:r>
              <a:rPr lang="en-US" sz="1900" dirty="0">
                <a:solidFill>
                  <a:schemeClr val="tx2">
                    <a:lumMod val="75000"/>
                  </a:schemeClr>
                </a:solidFill>
              </a:rPr>
              <a:t> et </a:t>
            </a:r>
            <a:r>
              <a:rPr lang="en-US" sz="1900" dirty="0" err="1">
                <a:solidFill>
                  <a:schemeClr val="tx2">
                    <a:lumMod val="75000"/>
                  </a:schemeClr>
                </a:solidFill>
              </a:rPr>
              <a:t>maîtrise</a:t>
            </a:r>
            <a:r>
              <a:rPr lang="en-US" sz="1900" dirty="0">
                <a:solidFill>
                  <a:schemeClr val="tx2">
                    <a:lumMod val="75000"/>
                  </a:schemeClr>
                </a:solidFill>
              </a:rPr>
              <a:t> des infections (A5VI.c)</a:t>
            </a:r>
          </a:p>
          <a:p>
            <a:pPr lvl="2"/>
            <a:r>
              <a:rPr lang="en-US" sz="1900" dirty="0">
                <a:solidFill>
                  <a:schemeClr val="tx2">
                    <a:lumMod val="75000"/>
                  </a:schemeClr>
                </a:solidFill>
              </a:rPr>
              <a:t>La </a:t>
            </a:r>
            <a:r>
              <a:rPr lang="en-US" sz="1900" dirty="0" err="1">
                <a:solidFill>
                  <a:schemeClr val="tx2">
                    <a:lumMod val="75000"/>
                  </a:schemeClr>
                </a:solidFill>
              </a:rPr>
              <a:t>gestion</a:t>
            </a:r>
            <a:r>
              <a:rPr lang="en-US" sz="1900" dirty="0">
                <a:solidFill>
                  <a:schemeClr val="tx2">
                    <a:lumMod val="75000"/>
                  </a:schemeClr>
                </a:solidFill>
              </a:rPr>
              <a:t> des d</a:t>
            </a:r>
            <a:r>
              <a:rPr lang="en-GB" sz="1900" dirty="0" err="1">
                <a:solidFill>
                  <a:schemeClr val="tx2">
                    <a:lumMod val="75000"/>
                  </a:schemeClr>
                </a:solidFill>
              </a:rPr>
              <a:t>é</a:t>
            </a:r>
            <a:r>
              <a:rPr lang="en-US" sz="1900" dirty="0" err="1">
                <a:solidFill>
                  <a:schemeClr val="tx2">
                    <a:lumMod val="75000"/>
                  </a:schemeClr>
                </a:solidFill>
              </a:rPr>
              <a:t>chets</a:t>
            </a:r>
            <a:r>
              <a:rPr lang="en-US" sz="1900" dirty="0">
                <a:solidFill>
                  <a:schemeClr val="tx2">
                    <a:lumMod val="75000"/>
                  </a:schemeClr>
                </a:solidFill>
              </a:rPr>
              <a:t> </a:t>
            </a:r>
            <a:r>
              <a:rPr lang="en-US" sz="1900" dirty="0" err="1">
                <a:solidFill>
                  <a:schemeClr val="tx2">
                    <a:lumMod val="75000"/>
                  </a:schemeClr>
                </a:solidFill>
              </a:rPr>
              <a:t>médicaux</a:t>
            </a:r>
            <a:r>
              <a:rPr lang="en-US" sz="1900" dirty="0">
                <a:solidFill>
                  <a:schemeClr val="tx2">
                    <a:lumMod val="75000"/>
                  </a:schemeClr>
                </a:solidFill>
              </a:rPr>
              <a:t> (A5VI.d)</a:t>
            </a:r>
          </a:p>
          <a:p>
            <a:pPr lvl="2"/>
            <a:r>
              <a:rPr lang="en-US" sz="1900" dirty="0">
                <a:solidFill>
                  <a:schemeClr val="tx2">
                    <a:lumMod val="75000"/>
                  </a:schemeClr>
                </a:solidFill>
              </a:rPr>
              <a:t>Les </a:t>
            </a:r>
            <a:r>
              <a:rPr lang="en-US" sz="1900" dirty="0" err="1">
                <a:solidFill>
                  <a:schemeClr val="tx2">
                    <a:lumMod val="75000"/>
                  </a:schemeClr>
                </a:solidFill>
              </a:rPr>
              <a:t>autres</a:t>
            </a:r>
            <a:r>
              <a:rPr lang="en-US" sz="1900" dirty="0">
                <a:solidFill>
                  <a:schemeClr val="tx2">
                    <a:lumMod val="75000"/>
                  </a:schemeClr>
                </a:solidFill>
              </a:rPr>
              <a:t> politiques et plans </a:t>
            </a:r>
            <a:r>
              <a:rPr lang="en-US" sz="1900" dirty="0" err="1">
                <a:solidFill>
                  <a:schemeClr val="tx2">
                    <a:lumMod val="75000"/>
                  </a:schemeClr>
                </a:solidFill>
              </a:rPr>
              <a:t>relatifs</a:t>
            </a:r>
            <a:r>
              <a:rPr lang="en-US" sz="1900" dirty="0">
                <a:solidFill>
                  <a:schemeClr val="tx2">
                    <a:lumMod val="75000"/>
                  </a:schemeClr>
                </a:solidFill>
              </a:rPr>
              <a:t> au </a:t>
            </a:r>
            <a:r>
              <a:rPr lang="en-US" sz="1900" dirty="0" err="1">
                <a:solidFill>
                  <a:schemeClr val="tx2">
                    <a:lumMod val="75000"/>
                  </a:schemeClr>
                </a:solidFill>
              </a:rPr>
              <a:t>secteur</a:t>
            </a:r>
            <a:r>
              <a:rPr lang="en-US" sz="1900" dirty="0">
                <a:solidFill>
                  <a:schemeClr val="tx2">
                    <a:lumMod val="75000"/>
                  </a:schemeClr>
                </a:solidFill>
              </a:rPr>
              <a:t> WASH (A5VII)</a:t>
            </a:r>
          </a:p>
          <a:p>
            <a:pPr lvl="1">
              <a:lnSpc>
                <a:spcPct val="120000"/>
              </a:lnSpc>
            </a:pPr>
            <a:r>
              <a:rPr lang="en-US" dirty="0">
                <a:solidFill>
                  <a:schemeClr val="tx2">
                    <a:lumMod val="75000"/>
                  </a:schemeClr>
                </a:solidFill>
              </a:rPr>
              <a:t>La </a:t>
            </a:r>
            <a:r>
              <a:rPr lang="en-US" dirty="0" err="1">
                <a:solidFill>
                  <a:schemeClr val="tx2">
                    <a:lumMod val="75000"/>
                  </a:schemeClr>
                </a:solidFill>
              </a:rPr>
              <a:t>disponibilit</a:t>
            </a:r>
            <a:r>
              <a:rPr lang="en-GB" dirty="0" err="1">
                <a:solidFill>
                  <a:schemeClr val="tx2">
                    <a:lumMod val="75000"/>
                  </a:schemeClr>
                </a:solidFill>
              </a:rPr>
              <a:t>é</a:t>
            </a:r>
            <a:r>
              <a:rPr lang="en-US" dirty="0">
                <a:solidFill>
                  <a:schemeClr val="tx2">
                    <a:lumMod val="75000"/>
                  </a:schemeClr>
                </a:solidFill>
              </a:rPr>
              <a:t> des </a:t>
            </a:r>
            <a:r>
              <a:rPr lang="en-US" dirty="0" err="1">
                <a:solidFill>
                  <a:schemeClr val="tx2">
                    <a:lumMod val="75000"/>
                  </a:schemeClr>
                </a:solidFill>
              </a:rPr>
              <a:t>ressources</a:t>
            </a:r>
            <a:r>
              <a:rPr lang="en-US" dirty="0">
                <a:solidFill>
                  <a:schemeClr val="tx2">
                    <a:lumMod val="75000"/>
                  </a:schemeClr>
                </a:solidFill>
              </a:rPr>
              <a:t> pour </a:t>
            </a:r>
            <a:r>
              <a:rPr lang="en-US" dirty="0" err="1">
                <a:solidFill>
                  <a:schemeClr val="tx2">
                    <a:lumMod val="75000"/>
                  </a:schemeClr>
                </a:solidFill>
              </a:rPr>
              <a:t>mettre</a:t>
            </a:r>
            <a:r>
              <a:rPr lang="en-US" dirty="0">
                <a:solidFill>
                  <a:schemeClr val="tx2">
                    <a:lumMod val="75000"/>
                  </a:schemeClr>
                </a:solidFill>
              </a:rPr>
              <a:t> en oeuvre les plans</a:t>
            </a:r>
          </a:p>
          <a:p>
            <a:pPr lvl="1">
              <a:lnSpc>
                <a:spcPct val="120000"/>
              </a:lnSpc>
            </a:pPr>
            <a:r>
              <a:rPr lang="en-US" dirty="0">
                <a:solidFill>
                  <a:schemeClr val="tx2">
                    <a:lumMod val="75000"/>
                  </a:schemeClr>
                </a:solidFill>
              </a:rPr>
              <a:t>Le </a:t>
            </a:r>
            <a:r>
              <a:rPr lang="en-US" dirty="0" err="1">
                <a:solidFill>
                  <a:schemeClr val="tx2">
                    <a:lumMod val="75000"/>
                  </a:schemeClr>
                </a:solidFill>
              </a:rPr>
              <a:t>contenu</a:t>
            </a:r>
            <a:r>
              <a:rPr lang="en-US" dirty="0">
                <a:solidFill>
                  <a:schemeClr val="tx2">
                    <a:lumMod val="75000"/>
                  </a:schemeClr>
                </a:solidFill>
              </a:rPr>
              <a:t> des politiques et plans et les </a:t>
            </a:r>
            <a:r>
              <a:rPr lang="en-US" dirty="0" err="1">
                <a:solidFill>
                  <a:schemeClr val="tx2">
                    <a:lumMod val="75000"/>
                  </a:schemeClr>
                </a:solidFill>
              </a:rPr>
              <a:t>ministères</a:t>
            </a:r>
            <a:r>
              <a:rPr lang="en-US" dirty="0">
                <a:solidFill>
                  <a:schemeClr val="tx2">
                    <a:lumMod val="75000"/>
                  </a:schemeClr>
                </a:solidFill>
              </a:rPr>
              <a:t> </a:t>
            </a:r>
            <a:r>
              <a:rPr lang="en-US" dirty="0" err="1">
                <a:solidFill>
                  <a:schemeClr val="tx2">
                    <a:lumMod val="75000"/>
                  </a:schemeClr>
                </a:solidFill>
              </a:rPr>
              <a:t>responsables</a:t>
            </a:r>
            <a:r>
              <a:rPr lang="en-US" dirty="0">
                <a:solidFill>
                  <a:schemeClr val="tx2">
                    <a:lumMod val="75000"/>
                  </a:schemeClr>
                </a:solidFill>
              </a:rPr>
              <a:t>.</a:t>
            </a:r>
            <a:endParaRPr lang="en-GB" dirty="0">
              <a:solidFill>
                <a:schemeClr val="tx2">
                  <a:lumMod val="75000"/>
                </a:schemeClr>
              </a:solidFill>
            </a:endParaRPr>
          </a:p>
        </p:txBody>
      </p:sp>
    </p:spTree>
    <p:extLst>
      <p:ext uri="{BB962C8B-B14F-4D97-AF65-F5344CB8AC3E}">
        <p14:creationId xmlns:p14="http://schemas.microsoft.com/office/powerpoint/2010/main" val="164972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01596" y="1825093"/>
            <a:ext cx="6366334" cy="387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752187D7-51FF-421B-9B45-0955DB0E5BC9}"/>
              </a:ext>
            </a:extLst>
          </p:cNvPr>
          <p:cNvSpPr/>
          <p:nvPr/>
        </p:nvSpPr>
        <p:spPr>
          <a:xfrm>
            <a:off x="1301596" y="1825093"/>
            <a:ext cx="1711600" cy="22909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5EBCE29B-C5FA-46C9-8E94-C725C72567AE}"/>
              </a:ext>
            </a:extLst>
          </p:cNvPr>
          <p:cNvSpPr txBox="1"/>
          <p:nvPr/>
        </p:nvSpPr>
        <p:spPr>
          <a:xfrm>
            <a:off x="3533471" y="2330163"/>
            <a:ext cx="4134459"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Le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lequel</a:t>
            </a:r>
            <a:r>
              <a:rPr lang="en-GB" b="1" dirty="0">
                <a:ln w="3175" cmpd="sng">
                  <a:noFill/>
                </a:ln>
                <a:solidFill>
                  <a:srgbClr val="C00000"/>
                </a:solidFill>
                <a:effectLst>
                  <a:glow rad="139700">
                    <a:schemeClr val="bg1"/>
                  </a:glow>
                </a:effectLst>
              </a:rPr>
              <a:t> nous </a:t>
            </a:r>
            <a:r>
              <a:rPr lang="en-GB" b="1" dirty="0" err="1">
                <a:ln w="3175" cmpd="sng">
                  <a:noFill/>
                </a:ln>
                <a:solidFill>
                  <a:srgbClr val="C00000"/>
                </a:solidFill>
                <a:effectLst>
                  <a:glow rad="139700">
                    <a:schemeClr val="bg1"/>
                  </a:glow>
                </a:effectLst>
              </a:rPr>
              <a:t>souhaitons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obtenir</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informations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indiqué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ici</a:t>
            </a:r>
            <a:r>
              <a:rPr lang="en-GB" b="1" dirty="0">
                <a:ln w="3175" cmpd="sng">
                  <a:noFill/>
                </a:ln>
                <a:solidFill>
                  <a:srgbClr val="C00000"/>
                </a:solidFill>
                <a:effectLst>
                  <a:glow rad="139700">
                    <a:schemeClr val="bg1"/>
                  </a:glow>
                </a:effectLst>
              </a:rPr>
              <a:t>. </a:t>
            </a:r>
            <a:endParaRPr lang="en-GB" b="1" u="sng" dirty="0">
              <a:ln w="3175" cmpd="sng">
                <a:noFill/>
              </a:ln>
              <a:solidFill>
                <a:srgbClr val="C00000"/>
              </a:solidFill>
              <a:effectLst>
                <a:glow rad="139700">
                  <a:schemeClr val="bg1"/>
                </a:glow>
              </a:effectLst>
            </a:endParaRPr>
          </a:p>
        </p:txBody>
      </p:sp>
      <p:sp>
        <p:nvSpPr>
          <p:cNvPr id="8" name="Freeform 24">
            <a:extLst>
              <a:ext uri="{FF2B5EF4-FFF2-40B4-BE49-F238E27FC236}">
                <a16:creationId xmlns:a16="http://schemas.microsoft.com/office/drawing/2014/main" id="{F8E3C7F1-BF15-4653-AAD8-AF16113D14C7}"/>
              </a:ext>
            </a:extLst>
          </p:cNvPr>
          <p:cNvSpPr/>
          <p:nvPr/>
        </p:nvSpPr>
        <p:spPr>
          <a:xfrm rot="8784098">
            <a:off x="3215621" y="1919953"/>
            <a:ext cx="185702" cy="78767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F5870DE-41EC-4999-BB16-FCB125E1E676}"/>
              </a:ext>
            </a:extLst>
          </p:cNvPr>
          <p:cNvSpPr txBox="1"/>
          <p:nvPr/>
        </p:nvSpPr>
        <p:spPr>
          <a:xfrm>
            <a:off x="43667" y="630270"/>
            <a:ext cx="9195583" cy="1200329"/>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A5I – A5V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secteur</a:t>
            </a:r>
            <a:r>
              <a:rPr lang="en-US" b="1" i="1" u="sng" dirty="0">
                <a:ln w="3175" cmpd="sng">
                  <a:noFill/>
                </a:ln>
                <a:solidFill>
                  <a:schemeClr val="tx2">
                    <a:lumMod val="75000"/>
                  </a:schemeClr>
                </a:solidFill>
                <a:effectLst>
                  <a:glow rad="139700">
                    <a:schemeClr val="bg1"/>
                  </a:glow>
                </a:effectLst>
              </a:rPr>
              <a:t>:</a:t>
            </a:r>
            <a:r>
              <a:rPr lang="en-US" b="1" u="sng" dirty="0">
                <a:ln w="3175" cmpd="sng">
                  <a:noFill/>
                </a:ln>
                <a:solidFill>
                  <a:schemeClr val="tx2">
                    <a:lumMod val="75000"/>
                  </a:schemeClr>
                </a:solidFill>
                <a:effectLst>
                  <a:glow rad="139700">
                    <a:schemeClr val="bg1"/>
                  </a:glow>
                </a:effectLst>
              </a:rPr>
              <a:t> </a:t>
            </a:r>
            <a:r>
              <a:rPr lang="en-US" b="1" dirty="0">
                <a:ln w="3175" cmpd="sng">
                  <a:noFill/>
                </a:ln>
                <a:solidFill>
                  <a:schemeClr val="tx2">
                    <a:lumMod val="75000"/>
                  </a:schemeClr>
                </a:solidFill>
                <a:effectLst>
                  <a:glow rad="139700">
                    <a:schemeClr val="bg1"/>
                  </a:glow>
                </a:effectLst>
              </a:rPr>
              <a:t>Assainissement: milieu urbain (A5I) et rural (A5II)</a:t>
            </a:r>
          </a:p>
          <a:p>
            <a:pPr algn="ct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milieu urbain (A5III) et rural (A5IV)</a:t>
            </a:r>
          </a:p>
          <a:p>
            <a:pPr algn="ctr"/>
            <a:r>
              <a:rPr lang="en-US" b="1" dirty="0">
                <a:ln w="3175" cmpd="sng">
                  <a:noFill/>
                </a:ln>
                <a:solidFill>
                  <a:schemeClr val="tx2">
                    <a:lumMod val="75000"/>
                  </a:schemeClr>
                </a:solidFill>
                <a:effectLst>
                  <a:glow rad="139700">
                    <a:schemeClr val="bg1"/>
                  </a:glow>
                </a:effectLst>
              </a:rPr>
              <a:t>Hygiene (A5V)</a:t>
            </a:r>
          </a:p>
        </p:txBody>
      </p:sp>
    </p:spTree>
    <p:extLst>
      <p:ext uri="{BB962C8B-B14F-4D97-AF65-F5344CB8AC3E}">
        <p14:creationId xmlns:p14="http://schemas.microsoft.com/office/powerpoint/2010/main" val="1973298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01596" y="1825093"/>
            <a:ext cx="6366334" cy="387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752187D7-51FF-421B-9B45-0955DB0E5BC9}"/>
              </a:ext>
            </a:extLst>
          </p:cNvPr>
          <p:cNvSpPr/>
          <p:nvPr/>
        </p:nvSpPr>
        <p:spPr>
          <a:xfrm>
            <a:off x="1320646" y="1825093"/>
            <a:ext cx="1670424" cy="22909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5EBCE29B-C5FA-46C9-8E94-C725C72567AE}"/>
              </a:ext>
            </a:extLst>
          </p:cNvPr>
          <p:cNvSpPr txBox="1"/>
          <p:nvPr/>
        </p:nvSpPr>
        <p:spPr>
          <a:xfrm>
            <a:off x="2790219" y="2551837"/>
            <a:ext cx="4134459" cy="1754326"/>
          </a:xfrm>
          <a:prstGeom prst="rect">
            <a:avLst/>
          </a:prstGeom>
          <a:noFill/>
          <a:effectLst/>
        </p:spPr>
        <p:txBody>
          <a:bodyPr wrap="square" rtlCol="0">
            <a:spAutoFit/>
          </a:bodyPr>
          <a:lstStyle/>
          <a:p>
            <a:r>
              <a:rPr lang="en-US" b="1" dirty="0" err="1">
                <a:ln w="3175" cmpd="sng">
                  <a:noFill/>
                </a:ln>
                <a:solidFill>
                  <a:srgbClr val="C00000"/>
                </a:solidFill>
                <a:effectLst>
                  <a:glow rad="139700">
                    <a:schemeClr val="bg1"/>
                  </a:glow>
                </a:effectLst>
              </a:rPr>
              <a:t>S’il</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n’existe</a:t>
            </a:r>
            <a:r>
              <a:rPr lang="en-US" b="1" dirty="0">
                <a:ln w="3175" cmpd="sng">
                  <a:noFill/>
                </a:ln>
                <a:solidFill>
                  <a:srgbClr val="C00000"/>
                </a:solidFill>
                <a:effectLst>
                  <a:glow rad="139700">
                    <a:schemeClr val="bg1"/>
                  </a:glow>
                </a:effectLst>
              </a:rPr>
              <a:t> pas de </a:t>
            </a:r>
            <a:r>
              <a:rPr lang="en-US" b="1" u="sng" dirty="0">
                <a:ln w="3175" cmpd="sng">
                  <a:noFill/>
                </a:ln>
                <a:solidFill>
                  <a:srgbClr val="C00000"/>
                </a:solidFill>
                <a:effectLst>
                  <a:glow rad="139700">
                    <a:schemeClr val="bg1"/>
                  </a:glow>
                </a:effectLst>
              </a:rPr>
              <a:t>politique </a:t>
            </a:r>
            <a:r>
              <a:rPr lang="en-US" b="1" u="sng" dirty="0" err="1">
                <a:ln w="3175" cmpd="sng">
                  <a:noFill/>
                </a:ln>
                <a:solidFill>
                  <a:srgbClr val="C00000"/>
                </a:solidFill>
                <a:effectLst>
                  <a:glow rad="139700">
                    <a:schemeClr val="bg1"/>
                  </a:glow>
                </a:effectLst>
              </a:rPr>
              <a:t>ou</a:t>
            </a:r>
            <a:r>
              <a:rPr lang="en-US" b="1" u="sng" dirty="0">
                <a:ln w="3175" cmpd="sng">
                  <a:noFill/>
                </a:ln>
                <a:solidFill>
                  <a:srgbClr val="C00000"/>
                </a:solidFill>
                <a:effectLst>
                  <a:glow rad="139700">
                    <a:schemeClr val="bg1"/>
                  </a:glow>
                </a:effectLst>
              </a:rPr>
              <a:t> de plan de </a:t>
            </a:r>
            <a:r>
              <a:rPr lang="en-US" b="1" u="sng" dirty="0" err="1">
                <a:ln w="3175" cmpd="sng">
                  <a:noFill/>
                </a:ln>
                <a:solidFill>
                  <a:srgbClr val="C00000"/>
                </a:solidFill>
                <a:effectLst>
                  <a:glow rad="139700">
                    <a:schemeClr val="bg1"/>
                  </a:glow>
                </a:effectLst>
              </a:rPr>
              <a:t>mise</a:t>
            </a:r>
            <a:r>
              <a:rPr lang="en-US" b="1" u="sng" dirty="0">
                <a:ln w="3175" cmpd="sng">
                  <a:noFill/>
                </a:ln>
                <a:solidFill>
                  <a:srgbClr val="C00000"/>
                </a:solidFill>
                <a:effectLst>
                  <a:glow rad="139700">
                    <a:schemeClr val="bg1"/>
                  </a:glow>
                </a:effectLst>
              </a:rPr>
              <a:t> en oeuvre </a:t>
            </a:r>
            <a:r>
              <a:rPr lang="en-US" b="1" u="sng" dirty="0" err="1">
                <a:ln w="3175" cmpd="sng">
                  <a:noFill/>
                </a:ln>
                <a:solidFill>
                  <a:srgbClr val="C00000"/>
                </a:solidFill>
                <a:effectLst>
                  <a:glow rad="139700">
                    <a:schemeClr val="bg1"/>
                  </a:glow>
                </a:effectLst>
              </a:rPr>
              <a:t>spécifique</a:t>
            </a:r>
            <a:r>
              <a:rPr lang="en-US" b="1" u="sng" dirty="0">
                <a:ln w="3175" cmpd="sng">
                  <a:noFill/>
                </a:ln>
                <a:solidFill>
                  <a:srgbClr val="C00000"/>
                </a:solidFill>
                <a:effectLst>
                  <a:glow rad="139700">
                    <a:schemeClr val="bg1"/>
                  </a:glow>
                </a:effectLst>
              </a:rPr>
              <a:t> au milieu urbain </a:t>
            </a:r>
            <a:r>
              <a:rPr lang="en-US" b="1" u="sng" dirty="0" err="1">
                <a:ln w="3175" cmpd="sng">
                  <a:noFill/>
                </a:ln>
                <a:solidFill>
                  <a:srgbClr val="C00000"/>
                </a:solidFill>
                <a:effectLst>
                  <a:glow rad="139700">
                    <a:schemeClr val="bg1"/>
                  </a:glow>
                </a:effectLst>
              </a:rPr>
              <a:t>ou</a:t>
            </a:r>
            <a:r>
              <a:rPr lang="en-US" b="1" u="sng" dirty="0">
                <a:ln w="3175" cmpd="sng">
                  <a:noFill/>
                </a:ln>
                <a:solidFill>
                  <a:srgbClr val="C00000"/>
                </a:solidFill>
                <a:effectLst>
                  <a:glow rad="139700">
                    <a:schemeClr val="bg1"/>
                  </a:glow>
                </a:effectLst>
              </a:rPr>
              <a:t> rura</a:t>
            </a:r>
            <a:r>
              <a:rPr lang="en-US" b="1" dirty="0">
                <a:ln w="3175" cmpd="sng">
                  <a:noFill/>
                </a:ln>
                <a:solidFill>
                  <a:srgbClr val="C00000"/>
                </a:solidFill>
                <a:effectLst>
                  <a:glow rad="139700">
                    <a:schemeClr val="bg1"/>
                  </a:glow>
                </a:effectLst>
              </a:rPr>
              <a:t>l, </a:t>
            </a:r>
            <a:r>
              <a:rPr lang="en-US" b="1" dirty="0" err="1">
                <a:ln w="3175" cmpd="sng">
                  <a:noFill/>
                </a:ln>
                <a:solidFill>
                  <a:srgbClr val="C00000"/>
                </a:solidFill>
                <a:effectLst>
                  <a:glow rad="139700">
                    <a:schemeClr val="bg1"/>
                  </a:glow>
                </a:effectLst>
              </a:rPr>
              <a:t>veuillez</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répondre</a:t>
            </a:r>
            <a:r>
              <a:rPr lang="en-US" b="1" dirty="0">
                <a:ln w="3175" cmpd="sng">
                  <a:noFill/>
                </a:ln>
                <a:solidFill>
                  <a:srgbClr val="C00000"/>
                </a:solidFill>
                <a:effectLst>
                  <a:glow rad="139700">
                    <a:schemeClr val="bg1"/>
                  </a:glow>
                </a:effectLst>
              </a:rPr>
              <a:t> pour les 2 (</a:t>
            </a:r>
            <a:r>
              <a:rPr lang="en-US" b="1" dirty="0" err="1">
                <a:ln w="3175" cmpd="sng">
                  <a:noFill/>
                </a:ln>
                <a:solidFill>
                  <a:srgbClr val="C00000"/>
                </a:solidFill>
                <a:effectLst>
                  <a:glow rad="139700">
                    <a:schemeClr val="bg1"/>
                  </a:glow>
                </a:effectLst>
              </a:rPr>
              <a:t>milieux</a:t>
            </a:r>
            <a:r>
              <a:rPr lang="en-US" b="1" dirty="0">
                <a:ln w="3175" cmpd="sng">
                  <a:noFill/>
                </a:ln>
                <a:solidFill>
                  <a:srgbClr val="C00000"/>
                </a:solidFill>
                <a:effectLst>
                  <a:glow rad="139700">
                    <a:schemeClr val="bg1"/>
                  </a:glow>
                </a:effectLst>
              </a:rPr>
              <a:t> urbain et rural). Le nom de la politique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du plan </a:t>
            </a:r>
            <a:r>
              <a:rPr lang="en-US" b="1" dirty="0" err="1">
                <a:ln w="3175" cmpd="sng">
                  <a:noFill/>
                </a:ln>
                <a:solidFill>
                  <a:srgbClr val="C00000"/>
                </a:solidFill>
                <a:effectLst>
                  <a:glow rad="139700">
                    <a:schemeClr val="bg1"/>
                  </a:glow>
                </a:effectLst>
              </a:rPr>
              <a:t>combiné</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peut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être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inscrit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l’espace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disponible</a:t>
            </a:r>
            <a:r>
              <a:rPr lang="en-US" b="1" dirty="0">
                <a:ln w="3175" cmpd="sng">
                  <a:noFill/>
                </a:ln>
                <a:solidFill>
                  <a:srgbClr val="C00000"/>
                </a:solidFill>
                <a:effectLst>
                  <a:glow rad="139700">
                    <a:schemeClr val="bg1"/>
                  </a:glow>
                </a:effectLst>
              </a:rPr>
              <a:t>. </a:t>
            </a:r>
          </a:p>
        </p:txBody>
      </p:sp>
      <p:sp>
        <p:nvSpPr>
          <p:cNvPr id="8" name="Freeform 24">
            <a:extLst>
              <a:ext uri="{FF2B5EF4-FFF2-40B4-BE49-F238E27FC236}">
                <a16:creationId xmlns:a16="http://schemas.microsoft.com/office/drawing/2014/main" id="{F8E3C7F1-BF15-4653-AAD8-AF16113D14C7}"/>
              </a:ext>
            </a:extLst>
          </p:cNvPr>
          <p:cNvSpPr/>
          <p:nvPr/>
        </p:nvSpPr>
        <p:spPr>
          <a:xfrm rot="8784098">
            <a:off x="3138977" y="1984158"/>
            <a:ext cx="45719" cy="68687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F5870DE-41EC-4999-BB16-FCB125E1E676}"/>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A5I – A5V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secteur</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Assainissement: milieu urbain (A5I) et rural (A5II)</a:t>
            </a:r>
          </a:p>
          <a:p>
            <a:pPr algn="ct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milieu urbain (A5III) et rural (A5IV)</a:t>
            </a:r>
          </a:p>
          <a:p>
            <a:pPr algn="ct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(A5V)</a:t>
            </a:r>
          </a:p>
        </p:txBody>
      </p:sp>
    </p:spTree>
    <p:extLst>
      <p:ext uri="{BB962C8B-B14F-4D97-AF65-F5344CB8AC3E}">
        <p14:creationId xmlns:p14="http://schemas.microsoft.com/office/powerpoint/2010/main" val="22395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01596" y="1825093"/>
            <a:ext cx="6366334" cy="387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752187D7-51FF-421B-9B45-0955DB0E5BC9}"/>
              </a:ext>
            </a:extLst>
          </p:cNvPr>
          <p:cNvSpPr/>
          <p:nvPr/>
        </p:nvSpPr>
        <p:spPr>
          <a:xfrm>
            <a:off x="1330171" y="1825093"/>
            <a:ext cx="1670424" cy="22908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AF5870DE-41EC-4999-BB16-FCB125E1E676}"/>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A5I – A5V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Assainissement: milieu urbain (A5I) et rural (A5II)</a:t>
            </a:r>
          </a:p>
          <a:p>
            <a:pPr algn="ct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milieu urbain (A5III) et rural (A5IV)</a:t>
            </a:r>
          </a:p>
          <a:p>
            <a:pPr algn="ct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(A5V)</a:t>
            </a:r>
          </a:p>
        </p:txBody>
      </p:sp>
      <p:sp>
        <p:nvSpPr>
          <p:cNvPr id="17" name="Freeform 24">
            <a:extLst>
              <a:ext uri="{FF2B5EF4-FFF2-40B4-BE49-F238E27FC236}">
                <a16:creationId xmlns:a16="http://schemas.microsoft.com/office/drawing/2014/main" id="{535C2844-CB36-4E8C-8A14-F4EFA0F37DE1}"/>
              </a:ext>
            </a:extLst>
          </p:cNvPr>
          <p:cNvSpPr/>
          <p:nvPr/>
        </p:nvSpPr>
        <p:spPr>
          <a:xfrm rot="8784098" flipH="1">
            <a:off x="1428481" y="2120536"/>
            <a:ext cx="315749" cy="25150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63C9811-2794-497B-BB16-2299FD39FC9B}"/>
              </a:ext>
            </a:extLst>
          </p:cNvPr>
          <p:cNvSpPr txBox="1"/>
          <p:nvPr/>
        </p:nvSpPr>
        <p:spPr>
          <a:xfrm>
            <a:off x="303213" y="2438400"/>
            <a:ext cx="3411123" cy="1477328"/>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Si </a:t>
            </a:r>
            <a:r>
              <a:rPr lang="en-US" b="1" dirty="0" err="1">
                <a:ln w="3175" cmpd="sng">
                  <a:noFill/>
                </a:ln>
                <a:solidFill>
                  <a:srgbClr val="C00000"/>
                </a:solidFill>
                <a:effectLst>
                  <a:glow rad="139700">
                    <a:schemeClr val="bg1"/>
                  </a:glow>
                </a:effectLst>
              </a:rPr>
              <a:t>une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polique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plan unique </a:t>
            </a:r>
            <a:r>
              <a:rPr lang="en-US" b="1" dirty="0" err="1">
                <a:ln w="3175" cmpd="sng">
                  <a:noFill/>
                </a:ln>
                <a:solidFill>
                  <a:srgbClr val="C00000"/>
                </a:solidFill>
                <a:effectLst>
                  <a:glow rad="139700">
                    <a:schemeClr val="bg1"/>
                  </a:glow>
                </a:effectLst>
              </a:rPr>
              <a:t>couvre</a:t>
            </a:r>
            <a:r>
              <a:rPr lang="en-US" b="1" dirty="0">
                <a:ln w="3175" cmpd="sng">
                  <a:noFill/>
                </a:ln>
                <a:solidFill>
                  <a:srgbClr val="C00000"/>
                </a:solidFill>
                <a:effectLst>
                  <a:glow rad="139700">
                    <a:schemeClr val="bg1"/>
                  </a:glow>
                </a:effectLst>
              </a:rPr>
              <a:t> plus d’un sous-</a:t>
            </a:r>
            <a:r>
              <a:rPr lang="en-US" b="1" dirty="0" err="1">
                <a:ln w="3175" cmpd="sng">
                  <a:noFill/>
                </a:ln>
                <a:solidFill>
                  <a:srgbClr val="C00000"/>
                </a:solidFill>
                <a:effectLst>
                  <a:glow rad="139700">
                    <a:schemeClr val="bg1"/>
                  </a:glow>
                </a:effectLst>
              </a:rPr>
              <a:t>secteur</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veuillez</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répondre</a:t>
            </a:r>
            <a:r>
              <a:rPr lang="en-US" b="1" dirty="0">
                <a:ln w="3175" cmpd="sng">
                  <a:noFill/>
                </a:ln>
                <a:solidFill>
                  <a:srgbClr val="C00000"/>
                </a:solidFill>
                <a:effectLst>
                  <a:glow rad="139700">
                    <a:schemeClr val="bg1"/>
                  </a:glow>
                </a:effectLst>
              </a:rPr>
              <a:t> à </a:t>
            </a:r>
            <a:r>
              <a:rPr lang="en-US" b="1" dirty="0" err="1">
                <a:ln w="3175" cmpd="sng">
                  <a:noFill/>
                </a:ln>
                <a:solidFill>
                  <a:srgbClr val="C00000"/>
                </a:solidFill>
                <a:effectLst>
                  <a:glow rad="139700">
                    <a:schemeClr val="bg1"/>
                  </a:glow>
                </a:effectLst>
              </a:rPr>
              <a:t>chaque</a:t>
            </a:r>
            <a:r>
              <a:rPr lang="en-US" b="1" dirty="0">
                <a:ln w="3175" cmpd="sng">
                  <a:noFill/>
                </a:ln>
                <a:solidFill>
                  <a:srgbClr val="C00000"/>
                </a:solidFill>
                <a:effectLst>
                  <a:glow rad="139700">
                    <a:schemeClr val="bg1"/>
                  </a:glow>
                </a:effectLst>
              </a:rPr>
              <a:t> question pour les sous- </a:t>
            </a:r>
            <a:r>
              <a:rPr lang="en-US" b="1" dirty="0" err="1">
                <a:ln w="3175" cmpd="sng">
                  <a:noFill/>
                </a:ln>
                <a:solidFill>
                  <a:srgbClr val="C00000"/>
                </a:solidFill>
                <a:effectLst>
                  <a:glow rad="139700">
                    <a:schemeClr val="bg1"/>
                  </a:glow>
                </a:effectLst>
              </a:rPr>
              <a:t>secteurs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couverts</a:t>
            </a:r>
            <a:r>
              <a:rPr lang="en-US" b="1" dirty="0">
                <a:ln w="3175" cmpd="sng">
                  <a:noFill/>
                </a:ln>
                <a:solidFill>
                  <a:srgbClr val="C00000"/>
                </a:solidFill>
                <a:effectLst>
                  <a:glow rad="139700">
                    <a:schemeClr val="bg1"/>
                  </a:glow>
                </a:effectLst>
              </a:rPr>
              <a:t> par le plan </a:t>
            </a:r>
            <a:r>
              <a:rPr lang="en-US" b="1" dirty="0" err="1">
                <a:ln w="3175" cmpd="sng">
                  <a:noFill/>
                </a:ln>
                <a:solidFill>
                  <a:srgbClr val="C00000"/>
                </a:solidFill>
                <a:effectLst>
                  <a:glow rad="139700">
                    <a:schemeClr val="bg1"/>
                  </a:glow>
                </a:effectLst>
              </a:rPr>
              <a:t>combiné</a:t>
            </a:r>
            <a:r>
              <a:rPr lang="en-US" b="1" dirty="0">
                <a:ln w="3175" cmpd="sng">
                  <a:noFill/>
                </a:ln>
                <a:solidFill>
                  <a:srgbClr val="C00000"/>
                </a:solidFill>
                <a:effectLst>
                  <a:glow rad="139700">
                    <a:schemeClr val="bg1"/>
                  </a:glow>
                </a:effectLst>
              </a:rPr>
              <a:t>. </a:t>
            </a:r>
            <a:endParaRPr lang="en-GB" b="1" u="sng"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933283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46053" y="1769590"/>
            <a:ext cx="5888221" cy="343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752187D7-51FF-421B-9B45-0955DB0E5BC9}"/>
              </a:ext>
            </a:extLst>
          </p:cNvPr>
          <p:cNvSpPr/>
          <p:nvPr/>
        </p:nvSpPr>
        <p:spPr>
          <a:xfrm>
            <a:off x="1750176" y="2011639"/>
            <a:ext cx="2888499" cy="118876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5EBCE29B-C5FA-46C9-8E94-C725C72567AE}"/>
              </a:ext>
            </a:extLst>
          </p:cNvPr>
          <p:cNvSpPr txBox="1"/>
          <p:nvPr/>
        </p:nvSpPr>
        <p:spPr>
          <a:xfrm>
            <a:off x="43667" y="2000071"/>
            <a:ext cx="1890553"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Partie</a:t>
            </a:r>
            <a:r>
              <a:rPr lang="en-GB" b="1" dirty="0">
                <a:ln w="3175" cmpd="sng">
                  <a:noFill/>
                </a:ln>
                <a:solidFill>
                  <a:srgbClr val="C00000"/>
                </a:solidFill>
                <a:effectLst>
                  <a:glow rad="139700">
                    <a:schemeClr val="bg1"/>
                  </a:glow>
                </a:effectLst>
              </a:rPr>
              <a:t> a. </a:t>
            </a:r>
            <a:r>
              <a:rPr lang="en-GB" b="1" dirty="0" err="1">
                <a:ln w="3175" cmpd="sng">
                  <a:noFill/>
                </a:ln>
                <a:solidFill>
                  <a:srgbClr val="C00000"/>
                </a:solidFill>
                <a:effectLst>
                  <a:glow rad="139700">
                    <a:schemeClr val="bg1"/>
                  </a:glow>
                </a:effectLst>
              </a:rPr>
              <a:t>renseigne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le </a:t>
            </a:r>
            <a:r>
              <a:rPr lang="en-GB" b="1" u="sng" dirty="0" err="1">
                <a:ln w="3175" cmpd="sng">
                  <a:noFill/>
                </a:ln>
                <a:solidFill>
                  <a:srgbClr val="C00000"/>
                </a:solidFill>
                <a:effectLst>
                  <a:glow rad="139700">
                    <a:schemeClr val="bg1"/>
                  </a:glow>
                </a:effectLst>
              </a:rPr>
              <a:t>statut</a:t>
            </a:r>
            <a:r>
              <a:rPr lang="en-GB" b="1" dirty="0">
                <a:ln w="3175" cmpd="sng">
                  <a:noFill/>
                </a:ln>
                <a:solidFill>
                  <a:srgbClr val="C00000"/>
                </a:solidFill>
                <a:effectLst>
                  <a:glow rad="139700">
                    <a:schemeClr val="bg1"/>
                  </a:glow>
                </a:effectLst>
              </a:rPr>
              <a:t> </a:t>
            </a:r>
            <a:r>
              <a:rPr lang="en-GB" b="1" u="sng" dirty="0">
                <a:ln w="3175" cmpd="sng">
                  <a:noFill/>
                </a:ln>
                <a:solidFill>
                  <a:srgbClr val="C00000"/>
                </a:solidFill>
                <a:effectLst>
                  <a:glow rad="139700">
                    <a:schemeClr val="bg1"/>
                  </a:glow>
                </a:effectLst>
              </a:rPr>
              <a:t>des</a:t>
            </a:r>
            <a:r>
              <a:rPr lang="en-GB" b="1" dirty="0">
                <a:ln w="3175" cmpd="sng">
                  <a:noFill/>
                </a:ln>
                <a:solidFill>
                  <a:srgbClr val="C00000"/>
                </a:solidFill>
                <a:effectLst>
                  <a:glow rad="139700">
                    <a:schemeClr val="bg1"/>
                  </a:glow>
                </a:effectLst>
              </a:rPr>
              <a:t> </a:t>
            </a:r>
            <a:r>
              <a:rPr lang="en-GB" b="1" u="sng" dirty="0">
                <a:ln w="3175" cmpd="sng">
                  <a:noFill/>
                </a:ln>
                <a:solidFill>
                  <a:srgbClr val="C00000"/>
                </a:solidFill>
                <a:effectLst>
                  <a:glow rad="139700">
                    <a:schemeClr val="bg1"/>
                  </a:glow>
                </a:effectLst>
              </a:rPr>
              <a:t>politiques</a:t>
            </a:r>
          </a:p>
        </p:txBody>
      </p:sp>
      <p:sp>
        <p:nvSpPr>
          <p:cNvPr id="8" name="Freeform 24">
            <a:extLst>
              <a:ext uri="{FF2B5EF4-FFF2-40B4-BE49-F238E27FC236}">
                <a16:creationId xmlns:a16="http://schemas.microsoft.com/office/drawing/2014/main" id="{F8E3C7F1-BF15-4653-AAD8-AF16113D14C7}"/>
              </a:ext>
            </a:extLst>
          </p:cNvPr>
          <p:cNvSpPr/>
          <p:nvPr/>
        </p:nvSpPr>
        <p:spPr>
          <a:xfrm rot="2275216" flipH="1">
            <a:off x="1529562" y="2078013"/>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AF5870DE-41EC-4999-BB16-FCB125E1E676}"/>
              </a:ext>
            </a:extLst>
          </p:cNvPr>
          <p:cNvSpPr txBox="1"/>
          <p:nvPr/>
        </p:nvSpPr>
        <p:spPr>
          <a:xfrm>
            <a:off x="43667" y="630270"/>
            <a:ext cx="900376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A5I – A5V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sous-</a:t>
            </a:r>
            <a:r>
              <a:rPr lang="en-US" b="1" i="1" u="sng" dirty="0" err="1">
                <a:ln w="3175" cmpd="sng">
                  <a:noFill/>
                </a:ln>
                <a:solidFill>
                  <a:schemeClr val="tx2">
                    <a:lumMod val="75000"/>
                  </a:schemeClr>
                </a:solidFill>
                <a:effectLst>
                  <a:glow rad="139700">
                    <a:schemeClr val="bg1"/>
                  </a:glow>
                </a:effectLst>
              </a:rPr>
              <a:t>secteur</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Assainissement: milieu urbain (A5I) et rural (A5II)</a:t>
            </a:r>
          </a:p>
          <a:p>
            <a:pPr algn="ct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milieu urbain (A5III) et rural (A5IV)</a:t>
            </a:r>
          </a:p>
          <a:p>
            <a:pPr algn="ct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(A5V)</a:t>
            </a:r>
          </a:p>
        </p:txBody>
      </p:sp>
      <p:sp>
        <p:nvSpPr>
          <p:cNvPr id="10" name="Rounded Rectangle 7">
            <a:extLst>
              <a:ext uri="{FF2B5EF4-FFF2-40B4-BE49-F238E27FC236}">
                <a16:creationId xmlns:a16="http://schemas.microsoft.com/office/drawing/2014/main" id="{8D9E2F69-FCE7-4867-AB95-5B0B2B4D63FC}"/>
              </a:ext>
            </a:extLst>
          </p:cNvPr>
          <p:cNvSpPr/>
          <p:nvPr/>
        </p:nvSpPr>
        <p:spPr>
          <a:xfrm>
            <a:off x="4645776" y="2011639"/>
            <a:ext cx="2888499" cy="232223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ounded Rectangle 7">
            <a:extLst>
              <a:ext uri="{FF2B5EF4-FFF2-40B4-BE49-F238E27FC236}">
                <a16:creationId xmlns:a16="http://schemas.microsoft.com/office/drawing/2014/main" id="{6F946408-D0F9-48E2-A6AD-E06642FF2B9F}"/>
              </a:ext>
            </a:extLst>
          </p:cNvPr>
          <p:cNvSpPr/>
          <p:nvPr/>
        </p:nvSpPr>
        <p:spPr>
          <a:xfrm>
            <a:off x="1772428" y="4341688"/>
            <a:ext cx="5457047" cy="85909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11AF7506-DC0C-417B-87ED-0D3377012D13}"/>
              </a:ext>
            </a:extLst>
          </p:cNvPr>
          <p:cNvSpPr txBox="1"/>
          <p:nvPr/>
        </p:nvSpPr>
        <p:spPr>
          <a:xfrm>
            <a:off x="7522326" y="2375809"/>
            <a:ext cx="1602623" cy="2585323"/>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Partie</a:t>
            </a:r>
            <a:r>
              <a:rPr lang="en-GB" b="1" dirty="0">
                <a:ln w="3175" cmpd="sng">
                  <a:noFill/>
                </a:ln>
                <a:solidFill>
                  <a:srgbClr val="C00000"/>
                </a:solidFill>
                <a:effectLst>
                  <a:glow rad="139700">
                    <a:schemeClr val="bg1"/>
                  </a:glow>
                </a:effectLst>
              </a:rPr>
              <a:t> b. </a:t>
            </a:r>
            <a:r>
              <a:rPr lang="en-GB" b="1" dirty="0" err="1">
                <a:ln w="3175" cmpd="sng">
                  <a:noFill/>
                </a:ln>
                <a:solidFill>
                  <a:srgbClr val="C00000"/>
                </a:solidFill>
                <a:effectLst>
                  <a:glow rad="139700">
                    <a:schemeClr val="bg1"/>
                  </a:glow>
                </a:effectLst>
              </a:rPr>
              <a:t>renseigne</a:t>
            </a:r>
            <a:r>
              <a:rPr lang="en-GB" b="1" dirty="0">
                <a:ln w="3175" cmpd="sng">
                  <a:noFill/>
                </a:ln>
                <a:solidFill>
                  <a:srgbClr val="C00000"/>
                </a:solidFill>
                <a:effectLst>
                  <a:glow rad="139700">
                    <a:schemeClr val="bg1"/>
                  </a:glow>
                </a:effectLst>
              </a:rPr>
              <a:t> sur le </a:t>
            </a:r>
            <a:r>
              <a:rPr lang="en-GB" b="1" dirty="0" err="1">
                <a:ln w="3175" cmpd="sng">
                  <a:noFill/>
                </a:ln>
                <a:solidFill>
                  <a:srgbClr val="C00000"/>
                </a:solidFill>
                <a:effectLst>
                  <a:glow rad="139700">
                    <a:schemeClr val="bg1"/>
                  </a:glow>
                </a:effectLst>
              </a:rPr>
              <a:t>statut</a:t>
            </a:r>
            <a:r>
              <a:rPr lang="en-GB" b="1" dirty="0">
                <a:ln w="3175" cmpd="sng">
                  <a:noFill/>
                </a:ln>
                <a:solidFill>
                  <a:srgbClr val="C00000"/>
                </a:solidFill>
                <a:effectLst>
                  <a:glow rad="139700">
                    <a:schemeClr val="bg1"/>
                  </a:glow>
                </a:effectLst>
              </a:rPr>
              <a:t> des </a:t>
            </a:r>
            <a:r>
              <a:rPr lang="en-GB" b="1" u="sng" dirty="0">
                <a:ln w="3175" cmpd="sng">
                  <a:noFill/>
                </a:ln>
                <a:solidFill>
                  <a:srgbClr val="C00000"/>
                </a:solidFill>
                <a:effectLst>
                  <a:glow rad="139700">
                    <a:schemeClr val="bg1"/>
                  </a:glow>
                </a:effectLst>
              </a:rPr>
              <a:t>plans </a:t>
            </a:r>
            <a:r>
              <a:rPr lang="en-GB" b="1" dirty="0">
                <a:ln w="3175" cmpd="sng">
                  <a:noFill/>
                </a:ln>
                <a:solidFill>
                  <a:srgbClr val="C00000"/>
                </a:solidFill>
                <a:effectLst>
                  <a:glow rad="139700">
                    <a:schemeClr val="bg1"/>
                  </a:glow>
                </a:effectLst>
              </a:rPr>
              <a:t>et la </a:t>
            </a:r>
            <a:r>
              <a:rPr lang="en-GB" b="1" u="sng" dirty="0" err="1">
                <a:ln w="3175" cmpd="sng">
                  <a:noFill/>
                </a:ln>
                <a:solidFill>
                  <a:srgbClr val="C00000"/>
                </a:solidFill>
                <a:effectLst>
                  <a:glow rad="139700">
                    <a:schemeClr val="bg1"/>
                  </a:glow>
                </a:effectLst>
              </a:rPr>
              <a:t>disponibilité</a:t>
            </a:r>
            <a:r>
              <a:rPr lang="en-GB" b="1" u="sng" dirty="0">
                <a:ln w="3175" cmpd="sng">
                  <a:noFill/>
                </a:ln>
                <a:solidFill>
                  <a:srgbClr val="C00000"/>
                </a:solidFill>
                <a:effectLst>
                  <a:glow rad="139700">
                    <a:schemeClr val="bg1"/>
                  </a:glow>
                </a:effectLst>
              </a:rPr>
              <a:t> des </a:t>
            </a:r>
            <a:r>
              <a:rPr lang="en-GB" b="1" u="sng" dirty="0" err="1">
                <a:ln w="3175" cmpd="sng">
                  <a:noFill/>
                </a:ln>
                <a:solidFill>
                  <a:srgbClr val="C00000"/>
                </a:solidFill>
                <a:effectLst>
                  <a:glow rad="139700">
                    <a:schemeClr val="bg1"/>
                  </a:glow>
                </a:effectLst>
              </a:rPr>
              <a:t>ressources</a:t>
            </a:r>
            <a:r>
              <a:rPr lang="en-GB" b="1" u="sng" dirty="0">
                <a:ln w="3175" cmpd="sng">
                  <a:noFill/>
                </a:ln>
                <a:solidFill>
                  <a:srgbClr val="C00000"/>
                </a:solidFill>
                <a:effectLst>
                  <a:glow rad="139700">
                    <a:schemeClr val="bg1"/>
                  </a:glow>
                </a:effectLst>
              </a:rPr>
              <a:t> </a:t>
            </a:r>
            <a:r>
              <a:rPr lang="en-GB" b="1" dirty="0">
                <a:ln w="3175" cmpd="sng">
                  <a:noFill/>
                </a:ln>
                <a:solidFill>
                  <a:srgbClr val="C00000"/>
                </a:solidFill>
                <a:effectLst>
                  <a:glow rad="139700">
                    <a:schemeClr val="bg1"/>
                  </a:glow>
                </a:effectLst>
              </a:rPr>
              <a:t>pour </a:t>
            </a:r>
            <a:r>
              <a:rPr lang="en-GB" b="1" dirty="0" err="1">
                <a:ln w="3175" cmpd="sng">
                  <a:noFill/>
                </a:ln>
                <a:solidFill>
                  <a:srgbClr val="C00000"/>
                </a:solidFill>
                <a:effectLst>
                  <a:glow rad="139700">
                    <a:schemeClr val="bg1"/>
                  </a:glow>
                </a:effectLst>
              </a:rPr>
              <a:t>mettre</a:t>
            </a:r>
            <a:r>
              <a:rPr lang="en-GB" b="1" dirty="0">
                <a:ln w="3175" cmpd="sng">
                  <a:noFill/>
                </a:ln>
                <a:solidFill>
                  <a:srgbClr val="C00000"/>
                </a:solidFill>
                <a:effectLst>
                  <a:glow rad="139700">
                    <a:schemeClr val="bg1"/>
                  </a:glow>
                </a:effectLst>
              </a:rPr>
              <a:t> en oeuvre le plan.</a:t>
            </a:r>
            <a:endParaRPr lang="en-GB" b="1" u="sng" dirty="0">
              <a:ln w="3175" cmpd="sng">
                <a:noFill/>
              </a:ln>
              <a:solidFill>
                <a:srgbClr val="C00000"/>
              </a:solidFill>
              <a:effectLst>
                <a:glow rad="139700">
                  <a:schemeClr val="bg1"/>
                </a:glow>
              </a:effectLst>
            </a:endParaRPr>
          </a:p>
        </p:txBody>
      </p:sp>
      <p:sp>
        <p:nvSpPr>
          <p:cNvPr id="13" name="Freeform 24">
            <a:extLst>
              <a:ext uri="{FF2B5EF4-FFF2-40B4-BE49-F238E27FC236}">
                <a16:creationId xmlns:a16="http://schemas.microsoft.com/office/drawing/2014/main" id="{7ECDB042-650C-43A4-A659-CD53863EC439}"/>
              </a:ext>
            </a:extLst>
          </p:cNvPr>
          <p:cNvSpPr/>
          <p:nvPr/>
        </p:nvSpPr>
        <p:spPr>
          <a:xfrm rot="19324784">
            <a:off x="7567406" y="2107772"/>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DC5CEA5-1A62-4076-9210-6E243A78A956}"/>
              </a:ext>
            </a:extLst>
          </p:cNvPr>
          <p:cNvSpPr txBox="1"/>
          <p:nvPr/>
        </p:nvSpPr>
        <p:spPr>
          <a:xfrm>
            <a:off x="43667" y="3200400"/>
            <a:ext cx="1746974" cy="2585323"/>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Part c. </a:t>
            </a:r>
            <a:r>
              <a:rPr lang="en-GB" b="1" dirty="0" err="1">
                <a:ln w="3175" cmpd="sng">
                  <a:noFill/>
                </a:ln>
                <a:solidFill>
                  <a:srgbClr val="C00000"/>
                </a:solidFill>
                <a:effectLst>
                  <a:glow rad="139700">
                    <a:schemeClr val="bg1"/>
                  </a:glow>
                </a:effectLst>
              </a:rPr>
              <a:t>renseigne</a:t>
            </a:r>
            <a:r>
              <a:rPr lang="en-GB" b="1" dirty="0">
                <a:ln w="3175" cmpd="sng">
                  <a:noFill/>
                </a:ln>
                <a:solidFill>
                  <a:srgbClr val="C00000"/>
                </a:solidFill>
                <a:effectLst>
                  <a:glow rad="139700">
                    <a:schemeClr val="bg1"/>
                  </a:glow>
                </a:effectLst>
              </a:rPr>
              <a:t>  sur la prise en </a:t>
            </a:r>
            <a:r>
              <a:rPr lang="en-GB" b="1" dirty="0" err="1">
                <a:ln w="3175" cmpd="sng">
                  <a:noFill/>
                </a:ln>
                <a:solidFill>
                  <a:srgbClr val="C00000"/>
                </a:solidFill>
                <a:effectLst>
                  <a:glow rad="139700">
                    <a:schemeClr val="bg1"/>
                  </a:glow>
                </a:effectLst>
              </a:rPr>
              <a:t>compte</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éléments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listés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les </a:t>
            </a:r>
            <a:r>
              <a:rPr lang="en-GB" b="1" u="sng" dirty="0">
                <a:ln w="3175" cmpd="sng">
                  <a:noFill/>
                </a:ln>
                <a:solidFill>
                  <a:srgbClr val="C00000"/>
                </a:solidFill>
                <a:effectLst>
                  <a:glow rad="139700">
                    <a:schemeClr val="bg1"/>
                  </a:glow>
                </a:effectLst>
              </a:rPr>
              <a:t>politiques et plans </a:t>
            </a:r>
            <a:r>
              <a:rPr lang="en-GB" b="1" dirty="0">
                <a:ln w="3175" cmpd="sng">
                  <a:noFill/>
                </a:ln>
                <a:solidFill>
                  <a:srgbClr val="C00000"/>
                </a:solidFill>
                <a:effectLst>
                  <a:glow rad="139700">
                    <a:schemeClr val="bg1"/>
                  </a:glow>
                </a:effectLst>
              </a:rPr>
              <a:t>et des </a:t>
            </a:r>
            <a:r>
              <a:rPr lang="en-GB" b="1" dirty="0" err="1">
                <a:ln w="3175" cmpd="sng">
                  <a:noFill/>
                </a:ln>
                <a:solidFill>
                  <a:srgbClr val="C00000"/>
                </a:solidFill>
                <a:effectLst>
                  <a:glow rad="139700">
                    <a:schemeClr val="bg1"/>
                  </a:glow>
                </a:effectLst>
              </a:rPr>
              <a:t>acteurs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responsables</a:t>
            </a:r>
            <a:r>
              <a:rPr lang="en-GB" b="1" dirty="0">
                <a:ln w="3175" cmpd="sng">
                  <a:noFill/>
                </a:ln>
                <a:solidFill>
                  <a:srgbClr val="C00000"/>
                </a:solidFill>
                <a:effectLst>
                  <a:glow rad="139700">
                    <a:schemeClr val="bg1"/>
                  </a:glow>
                </a:effectLst>
              </a:rPr>
              <a:t>.</a:t>
            </a:r>
            <a:endParaRPr lang="en-GB" b="1" u="sng" dirty="0">
              <a:ln w="3175" cmpd="sng">
                <a:noFill/>
              </a:ln>
              <a:solidFill>
                <a:srgbClr val="C00000"/>
              </a:solidFill>
              <a:effectLst>
                <a:glow rad="139700">
                  <a:schemeClr val="bg1"/>
                </a:glow>
              </a:effectLst>
            </a:endParaRPr>
          </a:p>
        </p:txBody>
      </p:sp>
      <p:sp>
        <p:nvSpPr>
          <p:cNvPr id="15" name="Freeform 24">
            <a:extLst>
              <a:ext uri="{FF2B5EF4-FFF2-40B4-BE49-F238E27FC236}">
                <a16:creationId xmlns:a16="http://schemas.microsoft.com/office/drawing/2014/main" id="{B93C6BD9-CD8C-4FD7-A2DC-0EAB605EAF9F}"/>
              </a:ext>
            </a:extLst>
          </p:cNvPr>
          <p:cNvSpPr/>
          <p:nvPr/>
        </p:nvSpPr>
        <p:spPr>
          <a:xfrm rot="6830951" flipH="1">
            <a:off x="1652499" y="4252021"/>
            <a:ext cx="189621" cy="16370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0878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74583" y="710216"/>
            <a:ext cx="5121104" cy="4812210"/>
            <a:chOff x="3974583" y="710216"/>
            <a:chExt cx="5121104" cy="4812210"/>
          </a:xfrm>
        </p:grpSpPr>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4583" y="710216"/>
              <a:ext cx="5114632" cy="320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74583" y="3918858"/>
              <a:ext cx="5121104" cy="160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AD2665BB-ED8F-476F-AE02-0AC1B9E0A154}"/>
              </a:ext>
            </a:extLst>
          </p:cNvPr>
          <p:cNvSpPr/>
          <p:nvPr/>
        </p:nvSpPr>
        <p:spPr>
          <a:xfrm>
            <a:off x="3974582" y="710216"/>
            <a:ext cx="3656303" cy="13750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D027BDFD-2B7D-4212-81EF-B45DEC38BA7E}"/>
              </a:ext>
            </a:extLst>
          </p:cNvPr>
          <p:cNvSpPr txBox="1"/>
          <p:nvPr/>
        </p:nvSpPr>
        <p:spPr>
          <a:xfrm>
            <a:off x="0" y="710216"/>
            <a:ext cx="3822183" cy="3139321"/>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La question A5VI </a:t>
            </a:r>
            <a:r>
              <a:rPr lang="en-US" b="1" dirty="0" err="1">
                <a:ln w="3175" cmpd="sng">
                  <a:noFill/>
                </a:ln>
                <a:solidFill>
                  <a:srgbClr val="C00000"/>
                </a:solidFill>
                <a:effectLst>
                  <a:glow rad="139700">
                    <a:schemeClr val="bg1"/>
                  </a:glow>
                </a:effectLst>
              </a:rPr>
              <a:t>est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structurée</a:t>
            </a:r>
            <a:r>
              <a:rPr lang="en-US" b="1" dirty="0">
                <a:ln w="3175" cmpd="sng">
                  <a:noFill/>
                </a:ln>
                <a:solidFill>
                  <a:srgbClr val="C00000"/>
                </a:solidFill>
                <a:effectLst>
                  <a:glow rad="139700">
                    <a:schemeClr val="bg1"/>
                  </a:glow>
                </a:effectLst>
              </a:rPr>
              <a:t> de </a:t>
            </a:r>
            <a:r>
              <a:rPr lang="en-US" b="1" dirty="0" err="1">
                <a:ln w="3175" cmpd="sng">
                  <a:noFill/>
                </a:ln>
                <a:solidFill>
                  <a:srgbClr val="C00000"/>
                </a:solidFill>
                <a:effectLst>
                  <a:glow rad="139700">
                    <a:schemeClr val="bg1"/>
                  </a:glow>
                </a:effectLst>
              </a:rPr>
              <a:t>manière</a:t>
            </a:r>
            <a:r>
              <a:rPr lang="en-US" b="1" dirty="0">
                <a:ln w="3175" cmpd="sng">
                  <a:noFill/>
                </a:ln>
                <a:solidFill>
                  <a:srgbClr val="C00000"/>
                </a:solidFill>
                <a:effectLst>
                  <a:glow rad="139700">
                    <a:schemeClr val="bg1"/>
                  </a:glow>
                </a:effectLst>
              </a:rPr>
              <a:t> plus ouverte pour </a:t>
            </a:r>
            <a:r>
              <a:rPr lang="en-US" b="1" dirty="0" err="1">
                <a:ln w="3175" cmpd="sng">
                  <a:noFill/>
                </a:ln>
                <a:solidFill>
                  <a:srgbClr val="C00000"/>
                </a:solidFill>
                <a:effectLst>
                  <a:glow rad="139700">
                    <a:schemeClr val="bg1"/>
                  </a:glow>
                </a:effectLst>
              </a:rPr>
              <a:t>permettre</a:t>
            </a:r>
            <a:r>
              <a:rPr lang="en-US" b="1" dirty="0">
                <a:ln w="3175" cmpd="sng">
                  <a:noFill/>
                </a:ln>
                <a:solidFill>
                  <a:srgbClr val="C00000"/>
                </a:solidFill>
                <a:effectLst>
                  <a:glow rad="139700">
                    <a:schemeClr val="bg1"/>
                  </a:glow>
                </a:effectLst>
              </a:rPr>
              <a:t> la </a:t>
            </a:r>
            <a:r>
              <a:rPr lang="en-US" b="1" dirty="0" err="1">
                <a:ln w="3175" cmpd="sng">
                  <a:noFill/>
                </a:ln>
                <a:solidFill>
                  <a:srgbClr val="C00000"/>
                </a:solidFill>
                <a:effectLst>
                  <a:glow rad="139700">
                    <a:schemeClr val="bg1"/>
                  </a:glow>
                </a:effectLst>
              </a:rPr>
              <a:t>saisie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d’informations</a:t>
            </a:r>
            <a:r>
              <a:rPr lang="en-US" b="1" dirty="0">
                <a:ln w="3175" cmpd="sng">
                  <a:noFill/>
                </a:ln>
                <a:solidFill>
                  <a:srgbClr val="C00000"/>
                </a:solidFill>
                <a:effectLst>
                  <a:glow rad="139700">
                    <a:schemeClr val="bg1"/>
                  </a:glow>
                </a:effectLst>
              </a:rPr>
              <a:t> sur les politiques et plans, qui </a:t>
            </a:r>
            <a:r>
              <a:rPr lang="en-US" b="1" dirty="0" err="1">
                <a:ln w="3175" cmpd="sng">
                  <a:noFill/>
                </a:ln>
                <a:solidFill>
                  <a:srgbClr val="C00000"/>
                </a:solidFill>
                <a:effectLst>
                  <a:glow rad="139700">
                    <a:schemeClr val="bg1"/>
                  </a:glow>
                </a:effectLst>
              </a:rPr>
              <a:t>peuvent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couvrir</a:t>
            </a:r>
            <a:r>
              <a:rPr lang="en-US" b="1" dirty="0">
                <a:ln w="3175" cmpd="sng">
                  <a:noFill/>
                </a:ln>
                <a:solidFill>
                  <a:srgbClr val="C00000"/>
                </a:solidFill>
                <a:effectLst>
                  <a:glow rad="139700">
                    <a:schemeClr val="bg1"/>
                  </a:glow>
                </a:effectLst>
              </a:rPr>
              <a:t> :</a:t>
            </a:r>
          </a:p>
          <a:p>
            <a:pPr marL="285750" indent="-285750">
              <a:buFontTx/>
              <a:buChar char="-"/>
            </a:pPr>
            <a:r>
              <a:rPr lang="en-US" b="1" dirty="0">
                <a:ln w="3175" cmpd="sng">
                  <a:noFill/>
                </a:ln>
                <a:solidFill>
                  <a:srgbClr val="C00000"/>
                </a:solidFill>
                <a:effectLst>
                  <a:glow rad="139700">
                    <a:schemeClr val="bg1"/>
                  </a:glow>
                </a:effectLst>
              </a:rPr>
              <a:t>WASH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établissements</a:t>
            </a:r>
            <a:r>
              <a:rPr lang="en-US" b="1" dirty="0">
                <a:ln w="3175" cmpd="sng">
                  <a:noFill/>
                </a:ln>
                <a:solidFill>
                  <a:srgbClr val="C00000"/>
                </a:solidFill>
                <a:effectLst>
                  <a:glow rad="139700">
                    <a:schemeClr val="bg1"/>
                  </a:glow>
                </a:effectLst>
              </a:rPr>
              <a:t> de santé</a:t>
            </a:r>
          </a:p>
          <a:p>
            <a:pPr marL="285750" indent="-285750">
              <a:buFontTx/>
              <a:buChar char="-"/>
            </a:pPr>
            <a:r>
              <a:rPr lang="en-US" b="1" dirty="0">
                <a:ln w="3175" cmpd="sng">
                  <a:noFill/>
                </a:ln>
                <a:solidFill>
                  <a:srgbClr val="C00000"/>
                </a:solidFill>
                <a:effectLst>
                  <a:glow rad="139700">
                    <a:schemeClr val="bg1"/>
                  </a:glow>
                </a:effectLst>
              </a:rPr>
              <a:t>WASH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écoles</a:t>
            </a:r>
            <a:endParaRPr lang="en-US" b="1" dirty="0">
              <a:ln w="3175" cmpd="sng">
                <a:noFill/>
              </a:ln>
              <a:solidFill>
                <a:srgbClr val="C00000"/>
              </a:solidFill>
              <a:effectLst>
                <a:glow rad="139700">
                  <a:schemeClr val="bg1"/>
                </a:glow>
              </a:effectLst>
            </a:endParaRPr>
          </a:p>
          <a:p>
            <a:pPr marL="285750" indent="-285750">
              <a:buFontTx/>
              <a:buChar char="-"/>
            </a:pPr>
            <a:r>
              <a:rPr lang="en-US" b="1" dirty="0" err="1">
                <a:ln w="3175" cmpd="sng">
                  <a:noFill/>
                </a:ln>
                <a:solidFill>
                  <a:srgbClr val="C00000"/>
                </a:solidFill>
                <a:effectLst>
                  <a:glow rad="139700">
                    <a:schemeClr val="bg1"/>
                  </a:glow>
                </a:effectLst>
              </a:rPr>
              <a:t>Prévention</a:t>
            </a:r>
            <a:r>
              <a:rPr lang="en-US" b="1" dirty="0">
                <a:ln w="3175" cmpd="sng">
                  <a:noFill/>
                </a:ln>
                <a:solidFill>
                  <a:srgbClr val="C00000"/>
                </a:solidFill>
                <a:effectLst>
                  <a:glow rad="139700">
                    <a:schemeClr val="bg1"/>
                  </a:glow>
                </a:effectLst>
              </a:rPr>
              <a:t> et </a:t>
            </a:r>
            <a:r>
              <a:rPr lang="en-US" b="1" dirty="0" err="1">
                <a:ln w="3175" cmpd="sng">
                  <a:noFill/>
                </a:ln>
                <a:solidFill>
                  <a:srgbClr val="C00000"/>
                </a:solidFill>
                <a:effectLst>
                  <a:glow rad="139700">
                    <a:schemeClr val="bg1"/>
                  </a:glow>
                </a:effectLst>
              </a:rPr>
              <a:t>contrôle</a:t>
            </a:r>
            <a:r>
              <a:rPr lang="en-US" b="1" dirty="0">
                <a:ln w="3175" cmpd="sng">
                  <a:noFill/>
                </a:ln>
                <a:solidFill>
                  <a:srgbClr val="C00000"/>
                </a:solidFill>
                <a:effectLst>
                  <a:glow rad="139700">
                    <a:schemeClr val="bg1"/>
                  </a:glow>
                </a:effectLst>
              </a:rPr>
              <a:t> des infections </a:t>
            </a:r>
          </a:p>
          <a:p>
            <a:pPr marL="285750" indent="-285750">
              <a:buFontTx/>
              <a:buChar char="-"/>
            </a:pPr>
            <a:r>
              <a:rPr lang="en-US" b="1" dirty="0">
                <a:ln w="3175" cmpd="sng">
                  <a:noFill/>
                </a:ln>
                <a:solidFill>
                  <a:srgbClr val="C00000"/>
                </a:solidFill>
                <a:effectLst>
                  <a:glow rad="139700">
                    <a:schemeClr val="bg1"/>
                  </a:glow>
                </a:effectLst>
              </a:rPr>
              <a:t>Gestion des </a:t>
            </a:r>
            <a:r>
              <a:rPr lang="en-US" b="1" dirty="0" err="1">
                <a:ln w="3175" cmpd="sng">
                  <a:noFill/>
                </a:ln>
                <a:solidFill>
                  <a:srgbClr val="C00000"/>
                </a:solidFill>
                <a:effectLst>
                  <a:glow rad="139700">
                    <a:schemeClr val="bg1"/>
                  </a:glow>
                </a:effectLst>
              </a:rPr>
              <a:t>d</a:t>
            </a:r>
            <a:r>
              <a:rPr lang="en-GB" b="1" dirty="0" err="1">
                <a:ln w="3175" cmpd="sng">
                  <a:noFill/>
                </a:ln>
                <a:solidFill>
                  <a:srgbClr val="C00000"/>
                </a:solidFill>
                <a:effectLst>
                  <a:glow rad="139700">
                    <a:schemeClr val="bg1"/>
                  </a:glow>
                </a:effectLst>
              </a:rPr>
              <a:t>é</a:t>
            </a:r>
            <a:r>
              <a:rPr lang="en-US" b="1" dirty="0" err="1">
                <a:ln w="3175" cmpd="sng">
                  <a:noFill/>
                </a:ln>
                <a:solidFill>
                  <a:srgbClr val="C00000"/>
                </a:solidFill>
                <a:effectLst>
                  <a:glow rad="139700">
                    <a:schemeClr val="bg1"/>
                  </a:glow>
                </a:effectLst>
              </a:rPr>
              <a:t>chets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médicaux</a:t>
            </a:r>
            <a:r>
              <a:rPr lang="en-US" b="1" dirty="0">
                <a:ln w="3175" cmpd="sng">
                  <a:noFill/>
                </a:ln>
                <a:solidFill>
                  <a:srgbClr val="C00000"/>
                </a:solidFill>
                <a:effectLst>
                  <a:glow rad="139700">
                    <a:schemeClr val="bg1"/>
                  </a:glow>
                </a:effectLst>
              </a:rPr>
              <a:t>.</a:t>
            </a:r>
            <a:endParaRPr lang="en-GB" b="1" dirty="0">
              <a:ln w="3175" cmpd="sng">
                <a:noFill/>
              </a:ln>
              <a:solidFill>
                <a:srgbClr val="C00000"/>
              </a:solidFill>
              <a:effectLst>
                <a:glow rad="139700">
                  <a:schemeClr val="bg1"/>
                </a:glow>
              </a:effectLst>
            </a:endParaRPr>
          </a:p>
        </p:txBody>
      </p:sp>
      <p:sp>
        <p:nvSpPr>
          <p:cNvPr id="8" name="Freeform 24">
            <a:extLst>
              <a:ext uri="{FF2B5EF4-FFF2-40B4-BE49-F238E27FC236}">
                <a16:creationId xmlns:a16="http://schemas.microsoft.com/office/drawing/2014/main" id="{E9233474-77C6-4F80-9282-BD87F4356669}"/>
              </a:ext>
            </a:extLst>
          </p:cNvPr>
          <p:cNvSpPr/>
          <p:nvPr/>
        </p:nvSpPr>
        <p:spPr>
          <a:xfrm rot="2275216" flipH="1">
            <a:off x="3753510" y="743925"/>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0332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74583" y="710216"/>
            <a:ext cx="5121104" cy="4812210"/>
            <a:chOff x="3974583" y="710216"/>
            <a:chExt cx="5121104" cy="4812210"/>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4583" y="710216"/>
              <a:ext cx="5114632" cy="320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74583" y="3918858"/>
              <a:ext cx="5121104" cy="160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AD2665BB-ED8F-476F-AE02-0AC1B9E0A154}"/>
              </a:ext>
            </a:extLst>
          </p:cNvPr>
          <p:cNvSpPr/>
          <p:nvPr/>
        </p:nvSpPr>
        <p:spPr>
          <a:xfrm>
            <a:off x="3974582" y="710216"/>
            <a:ext cx="3645417" cy="13750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D027BDFD-2B7D-4212-81EF-B45DEC38BA7E}"/>
              </a:ext>
            </a:extLst>
          </p:cNvPr>
          <p:cNvSpPr txBox="1"/>
          <p:nvPr/>
        </p:nvSpPr>
        <p:spPr>
          <a:xfrm>
            <a:off x="0" y="710216"/>
            <a:ext cx="3822183" cy="2031325"/>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La question A5VI </a:t>
            </a:r>
            <a:r>
              <a:rPr lang="en-US" b="1" dirty="0" err="1">
                <a:ln w="3175" cmpd="sng">
                  <a:noFill/>
                </a:ln>
                <a:solidFill>
                  <a:srgbClr val="C00000"/>
                </a:solidFill>
                <a:effectLst>
                  <a:glow rad="139700">
                    <a:schemeClr val="bg1"/>
                  </a:glow>
                </a:effectLst>
              </a:rPr>
              <a:t>peut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nécessiter</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une</a:t>
            </a:r>
            <a:r>
              <a:rPr lang="en-US" b="1" dirty="0">
                <a:ln w="3175" cmpd="sng">
                  <a:noFill/>
                </a:ln>
                <a:solidFill>
                  <a:srgbClr val="C00000"/>
                </a:solidFill>
                <a:effectLst>
                  <a:glow rad="139700">
                    <a:schemeClr val="bg1"/>
                  </a:glow>
                </a:effectLst>
              </a:rPr>
              <a:t> consultation avec des </a:t>
            </a:r>
            <a:r>
              <a:rPr lang="en-US" b="1" dirty="0" err="1">
                <a:ln w="3175" cmpd="sng">
                  <a:noFill/>
                </a:ln>
                <a:solidFill>
                  <a:srgbClr val="C00000"/>
                </a:solidFill>
                <a:effectLst>
                  <a:glow rad="139700">
                    <a:schemeClr val="bg1"/>
                  </a:glow>
                </a:effectLst>
              </a:rPr>
              <a:t>ministères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départements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travaillant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sur</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l’éducation</a:t>
            </a:r>
            <a:r>
              <a:rPr lang="en-US" b="1" dirty="0">
                <a:ln w="3175" cmpd="sng">
                  <a:noFill/>
                </a:ln>
                <a:solidFill>
                  <a:srgbClr val="C00000"/>
                </a:solidFill>
                <a:effectLst>
                  <a:glow rad="139700">
                    <a:schemeClr val="bg1"/>
                  </a:glow>
                </a:effectLst>
              </a:rPr>
              <a:t> et la santé, y </a:t>
            </a:r>
            <a:r>
              <a:rPr lang="en-US" b="1" dirty="0" err="1">
                <a:ln w="3175" cmpd="sng">
                  <a:noFill/>
                </a:ln>
                <a:solidFill>
                  <a:srgbClr val="C00000"/>
                </a:solidFill>
                <a:effectLst>
                  <a:glow rad="139700">
                    <a:schemeClr val="bg1"/>
                  </a:glow>
                </a:effectLst>
              </a:rPr>
              <a:t>compris</a:t>
            </a:r>
            <a:r>
              <a:rPr lang="en-US" b="1" dirty="0">
                <a:ln w="3175" cmpd="sng">
                  <a:noFill/>
                </a:ln>
                <a:solidFill>
                  <a:srgbClr val="C00000"/>
                </a:solidFill>
                <a:effectLst>
                  <a:glow rad="139700">
                    <a:schemeClr val="bg1"/>
                  </a:glow>
                </a:effectLst>
              </a:rPr>
              <a:t> le point focal pour la santé </a:t>
            </a:r>
            <a:r>
              <a:rPr lang="en-US" b="1" dirty="0" err="1">
                <a:ln w="3175" cmpd="sng">
                  <a:noFill/>
                </a:ln>
                <a:solidFill>
                  <a:srgbClr val="C00000"/>
                </a:solidFill>
                <a:effectLst>
                  <a:glow rad="139700">
                    <a:schemeClr val="bg1"/>
                  </a:glow>
                </a:effectLst>
              </a:rPr>
              <a:t>environnementale</a:t>
            </a:r>
            <a:r>
              <a:rPr lang="en-US" b="1" dirty="0">
                <a:ln w="3175" cmpd="sng">
                  <a:noFill/>
                </a:ln>
                <a:solidFill>
                  <a:srgbClr val="C00000"/>
                </a:solidFill>
                <a:effectLst>
                  <a:glow rad="139700">
                    <a:schemeClr val="bg1"/>
                  </a:glow>
                </a:effectLst>
              </a:rPr>
              <a:t> au </a:t>
            </a:r>
            <a:r>
              <a:rPr lang="en-US" b="1" dirty="0" err="1">
                <a:ln w="3175" cmpd="sng">
                  <a:noFill/>
                </a:ln>
                <a:solidFill>
                  <a:srgbClr val="C00000"/>
                </a:solidFill>
                <a:effectLst>
                  <a:glow rad="139700">
                    <a:schemeClr val="bg1"/>
                  </a:glow>
                </a:effectLst>
              </a:rPr>
              <a:t>ministère</a:t>
            </a:r>
            <a:r>
              <a:rPr lang="en-US" b="1" dirty="0">
                <a:ln w="3175" cmpd="sng">
                  <a:noFill/>
                </a:ln>
                <a:solidFill>
                  <a:srgbClr val="C00000"/>
                </a:solidFill>
                <a:effectLst>
                  <a:glow rad="139700">
                    <a:schemeClr val="bg1"/>
                  </a:glow>
                </a:effectLst>
              </a:rPr>
              <a:t> de la santé. </a:t>
            </a:r>
            <a:endParaRPr lang="en-GB" b="1" dirty="0">
              <a:ln w="3175" cmpd="sng">
                <a:noFill/>
              </a:ln>
              <a:solidFill>
                <a:srgbClr val="C00000"/>
              </a:solidFill>
              <a:effectLst>
                <a:glow rad="139700">
                  <a:schemeClr val="bg1"/>
                </a:glow>
              </a:effectLst>
            </a:endParaRPr>
          </a:p>
        </p:txBody>
      </p:sp>
      <p:sp>
        <p:nvSpPr>
          <p:cNvPr id="8" name="Freeform 24">
            <a:extLst>
              <a:ext uri="{FF2B5EF4-FFF2-40B4-BE49-F238E27FC236}">
                <a16:creationId xmlns:a16="http://schemas.microsoft.com/office/drawing/2014/main" id="{E9233474-77C6-4F80-9282-BD87F4356669}"/>
              </a:ext>
            </a:extLst>
          </p:cNvPr>
          <p:cNvSpPr/>
          <p:nvPr/>
        </p:nvSpPr>
        <p:spPr>
          <a:xfrm rot="2275216" flipH="1">
            <a:off x="3753510" y="743925"/>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1541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974583" y="710216"/>
            <a:ext cx="5121104" cy="4812210"/>
            <a:chOff x="3974583" y="710216"/>
            <a:chExt cx="5121104" cy="4812210"/>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4583" y="710216"/>
              <a:ext cx="5114632" cy="320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74583" y="3918858"/>
              <a:ext cx="5121104" cy="160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AD2665BB-ED8F-476F-AE02-0AC1B9E0A154}"/>
              </a:ext>
            </a:extLst>
          </p:cNvPr>
          <p:cNvSpPr/>
          <p:nvPr/>
        </p:nvSpPr>
        <p:spPr>
          <a:xfrm>
            <a:off x="3974583" y="710216"/>
            <a:ext cx="3654382" cy="13750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D027BDFD-2B7D-4212-81EF-B45DEC38BA7E}"/>
              </a:ext>
            </a:extLst>
          </p:cNvPr>
          <p:cNvSpPr txBox="1"/>
          <p:nvPr/>
        </p:nvSpPr>
        <p:spPr>
          <a:xfrm>
            <a:off x="0" y="733918"/>
            <a:ext cx="3822183" cy="2585323"/>
          </a:xfrm>
          <a:prstGeom prst="rect">
            <a:avLst/>
          </a:prstGeom>
          <a:noFill/>
          <a:effectLst/>
        </p:spPr>
        <p:txBody>
          <a:bodyPr wrap="square" rtlCol="0">
            <a:spAutoFit/>
          </a:bodyPr>
          <a:lstStyle/>
          <a:p>
            <a:r>
              <a:rPr lang="en-US" b="1" dirty="0" err="1">
                <a:ln w="3175" cmpd="sng">
                  <a:noFill/>
                </a:ln>
                <a:solidFill>
                  <a:srgbClr val="C00000"/>
                </a:solidFill>
                <a:effectLst>
                  <a:glow rad="139700">
                    <a:schemeClr val="bg1"/>
                  </a:glow>
                </a:effectLst>
              </a:rPr>
              <a:t>Tandis</a:t>
            </a:r>
            <a:r>
              <a:rPr lang="en-US" b="1" dirty="0">
                <a:ln w="3175" cmpd="sng">
                  <a:noFill/>
                </a:ln>
                <a:solidFill>
                  <a:srgbClr val="C00000"/>
                </a:solidFill>
                <a:effectLst>
                  <a:glow rad="139700">
                    <a:schemeClr val="bg1"/>
                  </a:glow>
                </a:effectLst>
              </a:rPr>
              <a:t> que </a:t>
            </a:r>
            <a:r>
              <a:rPr lang="en-US" b="1" dirty="0" err="1">
                <a:ln w="3175" cmpd="sng">
                  <a:noFill/>
                </a:ln>
                <a:solidFill>
                  <a:srgbClr val="C00000"/>
                </a:solidFill>
                <a:effectLst>
                  <a:glow rad="139700">
                    <a:schemeClr val="bg1"/>
                  </a:glow>
                </a:effectLst>
              </a:rPr>
              <a:t>certains</a:t>
            </a:r>
            <a:r>
              <a:rPr lang="en-US" b="1" dirty="0">
                <a:ln w="3175" cmpd="sng">
                  <a:noFill/>
                </a:ln>
                <a:solidFill>
                  <a:srgbClr val="C00000"/>
                </a:solidFill>
                <a:effectLst>
                  <a:glow rad="139700">
                    <a:schemeClr val="bg1"/>
                  </a:glow>
                </a:effectLst>
              </a:rPr>
              <a:t> pays </a:t>
            </a:r>
            <a:r>
              <a:rPr lang="en-US" b="1" dirty="0" err="1">
                <a:ln w="3175" cmpd="sng">
                  <a:noFill/>
                </a:ln>
                <a:solidFill>
                  <a:srgbClr val="C00000"/>
                </a:solidFill>
                <a:effectLst>
                  <a:glow rad="139700">
                    <a:schemeClr val="bg1"/>
                  </a:glow>
                </a:effectLst>
              </a:rPr>
              <a:t>peuvent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avoir</a:t>
            </a:r>
            <a:r>
              <a:rPr lang="en-US" b="1" dirty="0">
                <a:ln w="3175" cmpd="sng">
                  <a:noFill/>
                </a:ln>
                <a:solidFill>
                  <a:srgbClr val="C00000"/>
                </a:solidFill>
                <a:effectLst>
                  <a:glow rad="139700">
                    <a:schemeClr val="bg1"/>
                  </a:glow>
                </a:effectLst>
              </a:rPr>
              <a:t> des politiques et/</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plans </a:t>
            </a:r>
            <a:r>
              <a:rPr lang="en-US" b="1" dirty="0" err="1">
                <a:ln w="3175" cmpd="sng">
                  <a:noFill/>
                </a:ln>
                <a:solidFill>
                  <a:srgbClr val="C00000"/>
                </a:solidFill>
                <a:effectLst>
                  <a:glow rad="139700">
                    <a:schemeClr val="bg1"/>
                  </a:glow>
                </a:effectLst>
              </a:rPr>
              <a:t>spécifiques</a:t>
            </a:r>
            <a:r>
              <a:rPr lang="en-US" b="1" dirty="0">
                <a:ln w="3175" cmpd="sng">
                  <a:noFill/>
                </a:ln>
                <a:solidFill>
                  <a:srgbClr val="C00000"/>
                </a:solidFill>
                <a:effectLst>
                  <a:glow rad="139700">
                    <a:schemeClr val="bg1"/>
                  </a:glow>
                </a:effectLst>
              </a:rPr>
              <a:t> pour le WASH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établissements</a:t>
            </a:r>
            <a:r>
              <a:rPr lang="en-US" b="1" dirty="0">
                <a:ln w="3175" cmpd="sng">
                  <a:noFill/>
                </a:ln>
                <a:solidFill>
                  <a:srgbClr val="C00000"/>
                </a:solidFill>
                <a:effectLst>
                  <a:glow rad="139700">
                    <a:schemeClr val="bg1"/>
                  </a:glow>
                </a:effectLst>
              </a:rPr>
              <a:t> de santé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écoles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d’autres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peuvent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inclure</a:t>
            </a:r>
            <a:r>
              <a:rPr lang="en-US" b="1" dirty="0">
                <a:ln w="3175" cmpd="sng">
                  <a:noFill/>
                </a:ln>
                <a:solidFill>
                  <a:srgbClr val="C00000"/>
                </a:solidFill>
                <a:effectLst>
                  <a:glow rad="139700">
                    <a:schemeClr val="bg1"/>
                  </a:glow>
                </a:effectLst>
              </a:rPr>
              <a:t> des </a:t>
            </a:r>
            <a:r>
              <a:rPr lang="en-US" b="1" dirty="0" err="1">
                <a:ln w="3175" cmpd="sng">
                  <a:noFill/>
                </a:ln>
                <a:solidFill>
                  <a:srgbClr val="C00000"/>
                </a:solidFill>
                <a:effectLst>
                  <a:glow rad="139700">
                    <a:schemeClr val="bg1"/>
                  </a:glow>
                </a:effectLst>
              </a:rPr>
              <a:t>mesures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spécifiques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les politiques/plans </a:t>
            </a:r>
            <a:r>
              <a:rPr lang="en-US" b="1" dirty="0" err="1">
                <a:ln w="3175" cmpd="sng">
                  <a:noFill/>
                </a:ln>
                <a:solidFill>
                  <a:srgbClr val="C00000"/>
                </a:solidFill>
                <a:effectLst>
                  <a:glow rad="139700">
                    <a:schemeClr val="bg1"/>
                  </a:glow>
                </a:effectLst>
              </a:rPr>
              <a:t>nationaux</a:t>
            </a:r>
            <a:r>
              <a:rPr lang="en-US" b="1" dirty="0">
                <a:ln w="3175" cmpd="sng">
                  <a:noFill/>
                </a:ln>
                <a:solidFill>
                  <a:srgbClr val="C00000"/>
                </a:solidFill>
                <a:effectLst>
                  <a:glow rad="139700">
                    <a:schemeClr val="bg1"/>
                  </a:glow>
                </a:effectLst>
              </a:rPr>
              <a:t> pour le </a:t>
            </a:r>
            <a:r>
              <a:rPr lang="en-US" b="1" dirty="0" err="1">
                <a:ln w="3175" cmpd="sng">
                  <a:noFill/>
                </a:ln>
                <a:solidFill>
                  <a:srgbClr val="C00000"/>
                </a:solidFill>
                <a:effectLst>
                  <a:glow rad="139700">
                    <a:schemeClr val="bg1"/>
                  </a:glow>
                </a:effectLst>
              </a:rPr>
              <a:t>secteur</a:t>
            </a:r>
            <a:r>
              <a:rPr lang="en-US" b="1" dirty="0">
                <a:ln w="3175" cmpd="sng">
                  <a:noFill/>
                </a:ln>
                <a:solidFill>
                  <a:srgbClr val="C00000"/>
                </a:solidFill>
                <a:effectLst>
                  <a:glow rad="139700">
                    <a:schemeClr val="bg1"/>
                  </a:glow>
                </a:effectLst>
              </a:rPr>
              <a:t> WASH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dans</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politiques</a:t>
            </a:r>
            <a:r>
              <a:rPr lang="en-US" b="1" dirty="0">
                <a:ln w="3175" cmpd="sng">
                  <a:noFill/>
                </a:ln>
                <a:solidFill>
                  <a:srgbClr val="C00000"/>
                </a:solidFill>
                <a:effectLst>
                  <a:glow rad="139700">
                    <a:schemeClr val="bg1"/>
                  </a:glow>
                </a:effectLst>
              </a:rPr>
              <a:t>/plans </a:t>
            </a:r>
            <a:r>
              <a:rPr lang="en-US" b="1" dirty="0" err="1">
                <a:ln w="3175" cmpd="sng">
                  <a:noFill/>
                </a:ln>
                <a:solidFill>
                  <a:srgbClr val="C00000"/>
                </a:solidFill>
                <a:effectLst>
                  <a:glow rad="139700">
                    <a:schemeClr val="bg1"/>
                  </a:glow>
                </a:effectLst>
              </a:rPr>
              <a:t>relatifs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à</a:t>
            </a:r>
            <a:r>
              <a:rPr lang="en-US" b="1" dirty="0">
                <a:ln w="3175" cmpd="sng">
                  <a:noFill/>
                </a:ln>
                <a:solidFill>
                  <a:srgbClr val="C00000"/>
                </a:solidFill>
                <a:effectLst>
                  <a:glow rad="139700">
                    <a:schemeClr val="bg1"/>
                  </a:glow>
                </a:effectLst>
              </a:rPr>
              <a:t> la santé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à</a:t>
            </a:r>
            <a:r>
              <a:rPr lang="en-US" b="1" dirty="0">
                <a:ln w="3175" cmpd="sng">
                  <a:noFill/>
                </a:ln>
                <a:solidFill>
                  <a:srgbClr val="C00000"/>
                </a:solidFill>
                <a:effectLst>
                  <a:glow rad="139700">
                    <a:schemeClr val="bg1"/>
                  </a:glow>
                </a:effectLst>
              </a:rPr>
              <a:t> l’education. </a:t>
            </a:r>
            <a:endParaRPr lang="en-GB" b="1" u="sng" dirty="0">
              <a:ln w="3175" cmpd="sng">
                <a:noFill/>
              </a:ln>
              <a:solidFill>
                <a:srgbClr val="C00000"/>
              </a:solidFill>
              <a:effectLst>
                <a:glow rad="139700">
                  <a:schemeClr val="bg1"/>
                </a:glow>
              </a:effectLst>
            </a:endParaRPr>
          </a:p>
        </p:txBody>
      </p:sp>
      <p:sp>
        <p:nvSpPr>
          <p:cNvPr id="8" name="Freeform 24">
            <a:extLst>
              <a:ext uri="{FF2B5EF4-FFF2-40B4-BE49-F238E27FC236}">
                <a16:creationId xmlns:a16="http://schemas.microsoft.com/office/drawing/2014/main" id="{E9233474-77C6-4F80-9282-BD87F4356669}"/>
              </a:ext>
            </a:extLst>
          </p:cNvPr>
          <p:cNvSpPr/>
          <p:nvPr/>
        </p:nvSpPr>
        <p:spPr>
          <a:xfrm rot="2275216" flipH="1">
            <a:off x="3753510" y="743925"/>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474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Vue</a:t>
            </a:r>
            <a:r>
              <a:rPr lang="en-GB" dirty="0"/>
              <a:t> </a:t>
            </a:r>
            <a:r>
              <a:rPr lang="en-GB" dirty="0" err="1"/>
              <a:t>d’ensemble</a:t>
            </a:r>
            <a:endParaRPr lang="en-GB" dirty="0"/>
          </a:p>
        </p:txBody>
      </p:sp>
      <p:sp>
        <p:nvSpPr>
          <p:cNvPr id="3" name="Content Placeholder 2"/>
          <p:cNvSpPr>
            <a:spLocks noGrp="1"/>
          </p:cNvSpPr>
          <p:nvPr>
            <p:ph idx="1"/>
          </p:nvPr>
        </p:nvSpPr>
        <p:spPr/>
        <p:txBody>
          <a:bodyPr/>
          <a:lstStyle/>
          <a:p>
            <a:r>
              <a:rPr lang="en-GB" dirty="0">
                <a:solidFill>
                  <a:schemeClr val="tx2">
                    <a:lumMod val="75000"/>
                  </a:schemeClr>
                </a:solidFill>
              </a:rPr>
              <a:t>La section A </a:t>
            </a:r>
            <a:r>
              <a:rPr lang="en-GB" dirty="0" err="1">
                <a:solidFill>
                  <a:schemeClr val="tx2">
                    <a:lumMod val="75000"/>
                  </a:schemeClr>
                </a:solidFill>
              </a:rPr>
              <a:t>comprend</a:t>
            </a:r>
            <a:r>
              <a:rPr lang="en-GB" dirty="0">
                <a:solidFill>
                  <a:schemeClr val="tx2">
                    <a:lumMod val="75000"/>
                  </a:schemeClr>
                </a:solidFill>
              </a:rPr>
              <a:t> </a:t>
            </a:r>
            <a:r>
              <a:rPr lang="en-GB" b="1" dirty="0">
                <a:solidFill>
                  <a:schemeClr val="tx2">
                    <a:lumMod val="75000"/>
                  </a:schemeClr>
                </a:solidFill>
              </a:rPr>
              <a:t>14 questions </a:t>
            </a:r>
            <a:r>
              <a:rPr lang="en-GB" dirty="0">
                <a:solidFill>
                  <a:schemeClr val="tx2">
                    <a:lumMod val="75000"/>
                  </a:schemeClr>
                </a:solidFill>
              </a:rPr>
              <a:t>sur la </a:t>
            </a:r>
            <a:r>
              <a:rPr lang="en-GB" dirty="0" err="1">
                <a:solidFill>
                  <a:schemeClr val="tx2">
                    <a:lumMod val="75000"/>
                  </a:schemeClr>
                </a:solidFill>
              </a:rPr>
              <a:t>gouvernance</a:t>
            </a:r>
            <a:r>
              <a:rPr lang="en-GB" dirty="0">
                <a:solidFill>
                  <a:schemeClr val="tx2">
                    <a:lumMod val="75000"/>
                  </a:schemeClr>
                </a:solidFill>
              </a:rPr>
              <a:t> et </a:t>
            </a:r>
            <a:r>
              <a:rPr lang="en-GB" dirty="0" err="1">
                <a:solidFill>
                  <a:schemeClr val="tx2">
                    <a:lumMod val="75000"/>
                  </a:schemeClr>
                </a:solidFill>
              </a:rPr>
              <a:t>couvre</a:t>
            </a:r>
            <a:r>
              <a:rPr lang="en-GB" dirty="0">
                <a:solidFill>
                  <a:schemeClr val="tx2">
                    <a:lumMod val="75000"/>
                  </a:schemeClr>
                </a:solidFill>
              </a:rPr>
              <a:t> les politiques, les plans et les </a:t>
            </a:r>
            <a:r>
              <a:rPr lang="en-GB" dirty="0" err="1">
                <a:solidFill>
                  <a:schemeClr val="tx2">
                    <a:lumMod val="75000"/>
                  </a:schemeClr>
                </a:solidFill>
              </a:rPr>
              <a:t>cibles</a:t>
            </a:r>
            <a:endParaRPr lang="en-GB" dirty="0">
              <a:solidFill>
                <a:schemeClr val="tx2">
                  <a:lumMod val="75000"/>
                </a:schemeClr>
              </a:solidFill>
            </a:endParaRPr>
          </a:p>
          <a:p>
            <a:r>
              <a:rPr lang="en-GB" dirty="0" err="1">
                <a:solidFill>
                  <a:schemeClr val="tx2">
                    <a:lumMod val="75000"/>
                  </a:schemeClr>
                </a:solidFill>
              </a:rPr>
              <a:t>Ce</a:t>
            </a:r>
            <a:r>
              <a:rPr lang="en-GB" dirty="0">
                <a:solidFill>
                  <a:schemeClr val="tx2">
                    <a:lumMod val="75000"/>
                  </a:schemeClr>
                </a:solidFill>
              </a:rPr>
              <a:t> module </a:t>
            </a:r>
            <a:r>
              <a:rPr lang="en-GB" dirty="0" err="1">
                <a:solidFill>
                  <a:schemeClr val="tx2">
                    <a:lumMod val="75000"/>
                  </a:schemeClr>
                </a:solidFill>
              </a:rPr>
              <a:t>passera</a:t>
            </a:r>
            <a:r>
              <a:rPr lang="en-GB" dirty="0">
                <a:solidFill>
                  <a:schemeClr val="tx2">
                    <a:lumMod val="75000"/>
                  </a:schemeClr>
                </a:solidFill>
              </a:rPr>
              <a:t> chaque question en revue. </a:t>
            </a:r>
            <a:r>
              <a:rPr lang="en-GB" dirty="0" err="1">
                <a:solidFill>
                  <a:schemeClr val="tx2">
                    <a:lumMod val="75000"/>
                  </a:schemeClr>
                </a:solidFill>
              </a:rPr>
              <a:t>Merci</a:t>
            </a:r>
            <a:r>
              <a:rPr lang="en-GB" dirty="0">
                <a:solidFill>
                  <a:schemeClr val="tx2">
                    <a:lumMod val="75000"/>
                  </a:schemeClr>
                </a:solidFill>
              </a:rPr>
              <a:t> de </a:t>
            </a:r>
            <a:r>
              <a:rPr lang="en-GB" dirty="0" err="1">
                <a:solidFill>
                  <a:schemeClr val="tx2">
                    <a:lumMod val="75000"/>
                  </a:schemeClr>
                </a:solidFill>
              </a:rPr>
              <a:t>vous</a:t>
            </a:r>
            <a:r>
              <a:rPr lang="en-GB" dirty="0">
                <a:solidFill>
                  <a:schemeClr val="tx2">
                    <a:lumMod val="75000"/>
                  </a:schemeClr>
                </a:solidFill>
              </a:rPr>
              <a:t> </a:t>
            </a:r>
            <a:r>
              <a:rPr lang="en-GB" dirty="0" err="1">
                <a:solidFill>
                  <a:schemeClr val="tx2">
                    <a:lumMod val="75000"/>
                  </a:schemeClr>
                </a:solidFill>
              </a:rPr>
              <a:t>réferer</a:t>
            </a:r>
            <a:r>
              <a:rPr lang="en-GB" dirty="0">
                <a:solidFill>
                  <a:schemeClr val="tx2">
                    <a:lumMod val="75000"/>
                  </a:schemeClr>
                </a:solidFill>
              </a:rPr>
              <a:t> </a:t>
            </a:r>
            <a:r>
              <a:rPr lang="en-GB" dirty="0" err="1">
                <a:solidFill>
                  <a:schemeClr val="tx2">
                    <a:lumMod val="75000"/>
                  </a:schemeClr>
                </a:solidFill>
              </a:rPr>
              <a:t>également</a:t>
            </a:r>
            <a:r>
              <a:rPr lang="en-GB" dirty="0">
                <a:solidFill>
                  <a:schemeClr val="tx2">
                    <a:lumMod val="75000"/>
                  </a:schemeClr>
                </a:solidFill>
              </a:rPr>
              <a:t> au guide </a:t>
            </a:r>
            <a:r>
              <a:rPr lang="en-GB" dirty="0" err="1">
                <a:solidFill>
                  <a:schemeClr val="tx2">
                    <a:lumMod val="75000"/>
                  </a:schemeClr>
                </a:solidFill>
              </a:rPr>
              <a:t>d’orientation</a:t>
            </a:r>
            <a:r>
              <a:rPr lang="en-GB" dirty="0">
                <a:solidFill>
                  <a:schemeClr val="tx2">
                    <a:lumMod val="75000"/>
                  </a:schemeClr>
                </a:solidFill>
              </a:rPr>
              <a:t> de </a:t>
            </a:r>
            <a:r>
              <a:rPr lang="en-GB" dirty="0" err="1">
                <a:solidFill>
                  <a:schemeClr val="tx2">
                    <a:lumMod val="75000"/>
                  </a:schemeClr>
                </a:solidFill>
              </a:rPr>
              <a:t>l’enquête</a:t>
            </a:r>
            <a:r>
              <a:rPr lang="en-GB" dirty="0">
                <a:solidFill>
                  <a:schemeClr val="tx2">
                    <a:lumMod val="75000"/>
                  </a:schemeClr>
                </a:solidFill>
              </a:rPr>
              <a:t>.</a:t>
            </a:r>
          </a:p>
        </p:txBody>
      </p:sp>
    </p:spTree>
    <p:extLst>
      <p:ext uri="{BB962C8B-B14F-4D97-AF65-F5344CB8AC3E}">
        <p14:creationId xmlns:p14="http://schemas.microsoft.com/office/powerpoint/2010/main" val="41465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74583" y="710216"/>
            <a:ext cx="5121104" cy="4812210"/>
            <a:chOff x="3974583" y="710216"/>
            <a:chExt cx="5121104" cy="4812210"/>
          </a:xfrm>
        </p:grpSpPr>
        <p:pic>
          <p:nvPicPr>
            <p:cNvPr id="1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74583" y="710216"/>
              <a:ext cx="5114632" cy="320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74583" y="3918858"/>
              <a:ext cx="5121104" cy="160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6" name="Rounded Rectangle 7">
            <a:extLst>
              <a:ext uri="{FF2B5EF4-FFF2-40B4-BE49-F238E27FC236}">
                <a16:creationId xmlns:a16="http://schemas.microsoft.com/office/drawing/2014/main" id="{AD2665BB-ED8F-476F-AE02-0AC1B9E0A154}"/>
              </a:ext>
            </a:extLst>
          </p:cNvPr>
          <p:cNvSpPr/>
          <p:nvPr/>
        </p:nvSpPr>
        <p:spPr>
          <a:xfrm>
            <a:off x="6736833" y="1052421"/>
            <a:ext cx="2321442" cy="36676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D027BDFD-2B7D-4212-81EF-B45DEC38BA7E}"/>
              </a:ext>
            </a:extLst>
          </p:cNvPr>
          <p:cNvSpPr txBox="1"/>
          <p:nvPr/>
        </p:nvSpPr>
        <p:spPr>
          <a:xfrm>
            <a:off x="385974" y="1730538"/>
            <a:ext cx="3588609" cy="2031325"/>
          </a:xfrm>
          <a:prstGeom prst="rect">
            <a:avLst/>
          </a:prstGeom>
          <a:noFill/>
          <a:effectLst/>
        </p:spPr>
        <p:txBody>
          <a:bodyPr wrap="square" rtlCol="0">
            <a:spAutoFit/>
          </a:bodyPr>
          <a:lstStyle/>
          <a:p>
            <a:r>
              <a:rPr lang="en-US" b="1" dirty="0" err="1">
                <a:ln w="3175" cmpd="sng">
                  <a:noFill/>
                </a:ln>
                <a:solidFill>
                  <a:srgbClr val="C00000"/>
                </a:solidFill>
                <a:effectLst>
                  <a:glow rad="139700">
                    <a:schemeClr val="bg1"/>
                  </a:glow>
                </a:effectLst>
              </a:rPr>
              <a:t>Plusieurs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colonnes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sont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disponibles</a:t>
            </a:r>
            <a:r>
              <a:rPr lang="en-US" b="1" dirty="0">
                <a:ln w="3175" cmpd="sng">
                  <a:noFill/>
                </a:ln>
                <a:solidFill>
                  <a:srgbClr val="C00000"/>
                </a:solidFill>
                <a:effectLst>
                  <a:glow rad="139700">
                    <a:schemeClr val="bg1"/>
                  </a:glow>
                </a:effectLst>
              </a:rPr>
              <a:t> pour le </a:t>
            </a:r>
            <a:r>
              <a:rPr lang="en-US" b="1" dirty="0" err="1">
                <a:ln w="3175" cmpd="sng">
                  <a:noFill/>
                </a:ln>
                <a:solidFill>
                  <a:srgbClr val="C00000"/>
                </a:solidFill>
                <a:effectLst>
                  <a:glow rad="139700">
                    <a:schemeClr val="bg1"/>
                  </a:glow>
                </a:effectLst>
              </a:rPr>
              <a:t>cas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où</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il</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existe</a:t>
            </a:r>
            <a:r>
              <a:rPr lang="en-US" b="1" dirty="0">
                <a:ln w="3175" cmpd="sng">
                  <a:noFill/>
                </a:ln>
                <a:solidFill>
                  <a:srgbClr val="C00000"/>
                </a:solidFill>
                <a:effectLst>
                  <a:glow rad="139700">
                    <a:schemeClr val="bg1"/>
                  </a:glow>
                </a:effectLst>
              </a:rPr>
              <a:t> plus </a:t>
            </a:r>
            <a:r>
              <a:rPr lang="en-US" b="1" dirty="0" err="1">
                <a:ln w="3175" cmpd="sng">
                  <a:noFill/>
                </a:ln>
                <a:solidFill>
                  <a:srgbClr val="C00000"/>
                </a:solidFill>
                <a:effectLst>
                  <a:glow rad="139700">
                    <a:schemeClr val="bg1"/>
                  </a:glow>
                </a:effectLst>
              </a:rPr>
              <a:t>d’une</a:t>
            </a:r>
            <a:r>
              <a:rPr lang="en-US" b="1" dirty="0">
                <a:ln w="3175" cmpd="sng">
                  <a:noFill/>
                </a:ln>
                <a:solidFill>
                  <a:srgbClr val="C00000"/>
                </a:solidFill>
                <a:effectLst>
                  <a:glow rad="139700">
                    <a:schemeClr val="bg1"/>
                  </a:glow>
                </a:effectLst>
              </a:rPr>
              <a:t> politique/plan qui </a:t>
            </a:r>
            <a:r>
              <a:rPr lang="en-US" b="1" dirty="0" err="1">
                <a:ln w="3175" cmpd="sng">
                  <a:noFill/>
                </a:ln>
                <a:solidFill>
                  <a:srgbClr val="C00000"/>
                </a:solidFill>
                <a:effectLst>
                  <a:glow rad="139700">
                    <a:schemeClr val="bg1"/>
                  </a:glow>
                </a:effectLst>
              </a:rPr>
              <a:t>couvrent</a:t>
            </a:r>
            <a:r>
              <a:rPr lang="en-US" b="1" dirty="0">
                <a:ln w="3175" cmpd="sng">
                  <a:noFill/>
                </a:ln>
                <a:solidFill>
                  <a:srgbClr val="C00000"/>
                </a:solidFill>
                <a:effectLst>
                  <a:glow rad="139700">
                    <a:schemeClr val="bg1"/>
                  </a:glow>
                </a:effectLst>
              </a:rPr>
              <a:t> le sous-</a:t>
            </a:r>
            <a:r>
              <a:rPr lang="en-US" b="1" dirty="0" err="1">
                <a:ln w="3175" cmpd="sng">
                  <a:noFill/>
                </a:ln>
                <a:solidFill>
                  <a:srgbClr val="C00000"/>
                </a:solidFill>
                <a:effectLst>
                  <a:glow rad="139700">
                    <a:schemeClr val="bg1"/>
                  </a:glow>
                </a:effectLst>
              </a:rPr>
              <a:t>secteur</a:t>
            </a:r>
            <a:r>
              <a:rPr lang="en-US" b="1" dirty="0">
                <a:ln w="3175" cmpd="sng">
                  <a:noFill/>
                </a:ln>
                <a:solidFill>
                  <a:srgbClr val="C00000"/>
                </a:solidFill>
                <a:effectLst>
                  <a:glow rad="139700">
                    <a:schemeClr val="bg1"/>
                  </a:glow>
                </a:effectLst>
              </a:rPr>
              <a:t>. </a:t>
            </a:r>
          </a:p>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utiliser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p>
        </p:txBody>
      </p:sp>
      <p:sp>
        <p:nvSpPr>
          <p:cNvPr id="8" name="Freeform 24">
            <a:extLst>
              <a:ext uri="{FF2B5EF4-FFF2-40B4-BE49-F238E27FC236}">
                <a16:creationId xmlns:a16="http://schemas.microsoft.com/office/drawing/2014/main" id="{E9233474-77C6-4F80-9282-BD87F4356669}"/>
              </a:ext>
            </a:extLst>
          </p:cNvPr>
          <p:cNvSpPr/>
          <p:nvPr/>
        </p:nvSpPr>
        <p:spPr>
          <a:xfrm rot="2275216" flipH="1">
            <a:off x="4404549" y="472381"/>
            <a:ext cx="1544569" cy="309411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7">
            <a:extLst>
              <a:ext uri="{FF2B5EF4-FFF2-40B4-BE49-F238E27FC236}">
                <a16:creationId xmlns:a16="http://schemas.microsoft.com/office/drawing/2014/main" id="{20B5CB2A-A95F-43D8-B4B4-A634A3B2D4D5}"/>
              </a:ext>
            </a:extLst>
          </p:cNvPr>
          <p:cNvSpPr/>
          <p:nvPr/>
        </p:nvSpPr>
        <p:spPr>
          <a:xfrm>
            <a:off x="6736833" y="2380544"/>
            <a:ext cx="2321442" cy="36676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ounded Rectangle 7">
            <a:extLst>
              <a:ext uri="{FF2B5EF4-FFF2-40B4-BE49-F238E27FC236}">
                <a16:creationId xmlns:a16="http://schemas.microsoft.com/office/drawing/2014/main" id="{CFEFC39E-BD15-419E-A0F5-EB62413727E4}"/>
              </a:ext>
            </a:extLst>
          </p:cNvPr>
          <p:cNvSpPr/>
          <p:nvPr/>
        </p:nvSpPr>
        <p:spPr>
          <a:xfrm>
            <a:off x="6667500" y="3471492"/>
            <a:ext cx="2390775" cy="36676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ounded Rectangle 7">
            <a:extLst>
              <a:ext uri="{FF2B5EF4-FFF2-40B4-BE49-F238E27FC236}">
                <a16:creationId xmlns:a16="http://schemas.microsoft.com/office/drawing/2014/main" id="{6907F2EA-E37B-4E47-BE93-7C1DB4F4D451}"/>
              </a:ext>
            </a:extLst>
          </p:cNvPr>
          <p:cNvSpPr/>
          <p:nvPr/>
        </p:nvSpPr>
        <p:spPr>
          <a:xfrm>
            <a:off x="6667499" y="4988733"/>
            <a:ext cx="2390775" cy="36676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Freeform 24">
            <a:extLst>
              <a:ext uri="{FF2B5EF4-FFF2-40B4-BE49-F238E27FC236}">
                <a16:creationId xmlns:a16="http://schemas.microsoft.com/office/drawing/2014/main" id="{7023BA20-0A47-4154-A13A-477A9B30CA3B}"/>
              </a:ext>
            </a:extLst>
          </p:cNvPr>
          <p:cNvSpPr/>
          <p:nvPr/>
        </p:nvSpPr>
        <p:spPr>
          <a:xfrm rot="2275216" flipH="1">
            <a:off x="3984057" y="1644731"/>
            <a:ext cx="2371826" cy="203222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24">
            <a:extLst>
              <a:ext uri="{FF2B5EF4-FFF2-40B4-BE49-F238E27FC236}">
                <a16:creationId xmlns:a16="http://schemas.microsoft.com/office/drawing/2014/main" id="{BF17B3B5-AEC7-419B-8F67-30B0F8297957}"/>
              </a:ext>
            </a:extLst>
          </p:cNvPr>
          <p:cNvSpPr/>
          <p:nvPr/>
        </p:nvSpPr>
        <p:spPr>
          <a:xfrm rot="2275216" flipH="1">
            <a:off x="3659376" y="2621437"/>
            <a:ext cx="2958719" cy="11772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24">
            <a:extLst>
              <a:ext uri="{FF2B5EF4-FFF2-40B4-BE49-F238E27FC236}">
                <a16:creationId xmlns:a16="http://schemas.microsoft.com/office/drawing/2014/main" id="{A680C726-1E6C-4B68-BD8E-D6538B79E9F8}"/>
              </a:ext>
            </a:extLst>
          </p:cNvPr>
          <p:cNvSpPr/>
          <p:nvPr/>
        </p:nvSpPr>
        <p:spPr>
          <a:xfrm rot="2275216" flipH="1">
            <a:off x="3217863" y="3906587"/>
            <a:ext cx="3847404" cy="4571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7575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548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A5</a:t>
            </a:r>
          </a:p>
        </p:txBody>
      </p:sp>
      <p:sp>
        <p:nvSpPr>
          <p:cNvPr id="5" name="TextBox 4">
            <a:extLst>
              <a:ext uri="{FF2B5EF4-FFF2-40B4-BE49-F238E27FC236}">
                <a16:creationId xmlns:a16="http://schemas.microsoft.com/office/drawing/2014/main" id="{C4ECD576-5235-40F2-8867-E14A5363BFA2}"/>
              </a:ext>
            </a:extLst>
          </p:cNvPr>
          <p:cNvSpPr txBox="1"/>
          <p:nvPr/>
        </p:nvSpPr>
        <p:spPr>
          <a:xfrm>
            <a:off x="307074" y="1120906"/>
            <a:ext cx="8529851" cy="923330"/>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La question A5VII </a:t>
            </a:r>
            <a:r>
              <a:rPr lang="en-US" b="1" dirty="0" err="1">
                <a:ln w="3175" cmpd="sng">
                  <a:noFill/>
                </a:ln>
                <a:solidFill>
                  <a:srgbClr val="C00000"/>
                </a:solidFill>
                <a:effectLst>
                  <a:glow rad="139700">
                    <a:schemeClr val="bg1"/>
                  </a:glow>
                </a:effectLst>
              </a:rPr>
              <a:t>demande</a:t>
            </a:r>
            <a:r>
              <a:rPr lang="en-US" b="1" dirty="0">
                <a:ln w="3175" cmpd="sng">
                  <a:noFill/>
                </a:ln>
                <a:solidFill>
                  <a:srgbClr val="C00000"/>
                </a:solidFill>
                <a:effectLst>
                  <a:glow rad="139700">
                    <a:schemeClr val="bg1"/>
                  </a:glow>
                </a:effectLst>
              </a:rPr>
              <a:t> des </a:t>
            </a:r>
            <a:r>
              <a:rPr lang="en-US" b="1" dirty="0" err="1">
                <a:ln w="3175" cmpd="sng">
                  <a:noFill/>
                </a:ln>
                <a:solidFill>
                  <a:srgbClr val="C00000"/>
                </a:solidFill>
                <a:effectLst>
                  <a:glow rad="139700">
                    <a:schemeClr val="bg1"/>
                  </a:glow>
                </a:effectLst>
              </a:rPr>
              <a:t>informations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sur</a:t>
            </a:r>
            <a:r>
              <a:rPr lang="en-US" b="1" dirty="0">
                <a:ln w="3175" cmpd="sng">
                  <a:noFill/>
                </a:ln>
                <a:solidFill>
                  <a:srgbClr val="C00000"/>
                </a:solidFill>
                <a:effectLst>
                  <a:glow rad="139700">
                    <a:schemeClr val="bg1"/>
                  </a:glow>
                </a:effectLst>
              </a:rPr>
              <a:t> les politiques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plan </a:t>
            </a:r>
            <a:r>
              <a:rPr lang="en-US" b="1" dirty="0" err="1">
                <a:ln w="3175" cmpd="sng">
                  <a:noFill/>
                </a:ln>
                <a:solidFill>
                  <a:srgbClr val="C00000"/>
                </a:solidFill>
                <a:effectLst>
                  <a:glow rad="139700">
                    <a:schemeClr val="bg1"/>
                  </a:glow>
                </a:effectLst>
              </a:rPr>
              <a:t>relatifs</a:t>
            </a:r>
            <a:r>
              <a:rPr lang="en-US" b="1" dirty="0">
                <a:ln w="3175" cmpd="sng">
                  <a:noFill/>
                </a:ln>
                <a:solidFill>
                  <a:srgbClr val="C00000"/>
                </a:solidFill>
                <a:effectLst>
                  <a:glow rad="139700">
                    <a:schemeClr val="bg1"/>
                  </a:glow>
                </a:effectLst>
              </a:rPr>
              <a:t> au </a:t>
            </a:r>
            <a:r>
              <a:rPr lang="en-US" b="1" dirty="0" err="1">
                <a:ln w="3175" cmpd="sng">
                  <a:noFill/>
                </a:ln>
                <a:solidFill>
                  <a:srgbClr val="C00000"/>
                </a:solidFill>
                <a:effectLst>
                  <a:glow rad="139700">
                    <a:schemeClr val="bg1"/>
                  </a:glow>
                </a:effectLst>
              </a:rPr>
              <a:t>secteur</a:t>
            </a:r>
            <a:r>
              <a:rPr lang="en-US" b="1" dirty="0">
                <a:ln w="3175" cmpd="sng">
                  <a:noFill/>
                </a:ln>
                <a:solidFill>
                  <a:srgbClr val="C00000"/>
                </a:solidFill>
                <a:effectLst>
                  <a:glow rad="139700">
                    <a:schemeClr val="bg1"/>
                  </a:glow>
                </a:effectLst>
              </a:rPr>
              <a:t> WASH qui </a:t>
            </a:r>
            <a:r>
              <a:rPr lang="en-US" b="1" dirty="0" err="1">
                <a:ln w="3175" cmpd="sng">
                  <a:noFill/>
                </a:ln>
                <a:solidFill>
                  <a:srgbClr val="C00000"/>
                </a:solidFill>
                <a:effectLst>
                  <a:glow rad="139700">
                    <a:schemeClr val="bg1"/>
                  </a:glow>
                </a:effectLst>
              </a:rPr>
              <a:t>n’ont</a:t>
            </a:r>
            <a:r>
              <a:rPr lang="en-US" b="1" dirty="0">
                <a:ln w="3175" cmpd="sng">
                  <a:noFill/>
                </a:ln>
                <a:solidFill>
                  <a:srgbClr val="C00000"/>
                </a:solidFill>
                <a:effectLst>
                  <a:glow rad="139700">
                    <a:schemeClr val="bg1"/>
                  </a:glow>
                </a:effectLst>
              </a:rPr>
              <a:t> pas déjà </a:t>
            </a:r>
            <a:r>
              <a:rPr lang="en-US" b="1" dirty="0" err="1">
                <a:ln w="3175" cmpd="sng">
                  <a:noFill/>
                </a:ln>
                <a:solidFill>
                  <a:srgbClr val="C00000"/>
                </a:solidFill>
                <a:effectLst>
                  <a:glow rad="139700">
                    <a:schemeClr val="bg1"/>
                  </a:glow>
                </a:effectLst>
              </a:rPr>
              <a:t>été</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mentionnés</a:t>
            </a:r>
            <a:r>
              <a:rPr lang="en-US" b="1" dirty="0">
                <a:ln w="3175" cmpd="sng">
                  <a:noFill/>
                </a:ln>
                <a:solidFill>
                  <a:srgbClr val="C00000"/>
                </a:solidFill>
                <a:effectLst>
                  <a:glow rad="139700">
                    <a:schemeClr val="bg1"/>
                  </a:glow>
                </a:effectLst>
              </a:rPr>
              <a:t> en A5.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utiliser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p>
        </p:txBody>
      </p:sp>
      <p:pic>
        <p:nvPicPr>
          <p:cNvPr id="1024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07073" y="2334516"/>
            <a:ext cx="8529851" cy="235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663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120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A6</a:t>
            </a:r>
          </a:p>
        </p:txBody>
      </p:sp>
      <p:sp>
        <p:nvSpPr>
          <p:cNvPr id="5" name="Title 1">
            <a:extLst>
              <a:ext uri="{FF2B5EF4-FFF2-40B4-BE49-F238E27FC236}">
                <a16:creationId xmlns:a16="http://schemas.microsoft.com/office/drawing/2014/main" id="{11B3FAD9-4375-43E1-B23F-AB2D9F5E16D4}"/>
              </a:ext>
            </a:extLst>
          </p:cNvPr>
          <p:cNvSpPr txBox="1">
            <a:spLocks/>
          </p:cNvSpPr>
          <p:nvPr/>
        </p:nvSpPr>
        <p:spPr>
          <a:xfrm>
            <a:off x="225962" y="1075110"/>
            <a:ext cx="8974644" cy="99412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A6 – </a:t>
            </a:r>
            <a:r>
              <a:rPr lang="en-US" dirty="0" err="1"/>
              <a:t>Définition</a:t>
            </a:r>
            <a:r>
              <a:rPr lang="en-US" dirty="0"/>
              <a:t> de </a:t>
            </a:r>
            <a:r>
              <a:rPr lang="en-US" dirty="0" err="1"/>
              <a:t>cibles</a:t>
            </a:r>
            <a:r>
              <a:rPr lang="en-US" dirty="0"/>
              <a:t> </a:t>
            </a:r>
            <a:r>
              <a:rPr lang="en-US" dirty="0" err="1"/>
              <a:t>nationales</a:t>
            </a:r>
            <a:endParaRPr lang="en-US" dirty="0"/>
          </a:p>
        </p:txBody>
      </p:sp>
      <p:sp>
        <p:nvSpPr>
          <p:cNvPr id="6" name="Content Placeholder 2">
            <a:extLst>
              <a:ext uri="{FF2B5EF4-FFF2-40B4-BE49-F238E27FC236}">
                <a16:creationId xmlns:a16="http://schemas.microsoft.com/office/drawing/2014/main" id="{5CDC1871-07F7-4AA4-85CB-251AD0B9250C}"/>
              </a:ext>
            </a:extLst>
          </p:cNvPr>
          <p:cNvSpPr txBox="1">
            <a:spLocks/>
          </p:cNvSpPr>
          <p:nvPr/>
        </p:nvSpPr>
        <p:spPr>
          <a:xfrm>
            <a:off x="620713" y="2141538"/>
            <a:ext cx="8208143" cy="338407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a:solidFill>
                  <a:schemeClr val="tx2">
                    <a:lumMod val="75000"/>
                  </a:schemeClr>
                </a:solidFill>
              </a:rPr>
              <a:t>Comment les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fixées</a:t>
            </a:r>
            <a:r>
              <a:rPr lang="en-GB" dirty="0">
                <a:solidFill>
                  <a:schemeClr val="tx2">
                    <a:lumMod val="75000"/>
                  </a:schemeClr>
                </a:solidFill>
              </a:rPr>
              <a:t> </a:t>
            </a:r>
          </a:p>
          <a:p>
            <a:pPr lvl="1"/>
            <a:r>
              <a:rPr lang="en-GB" dirty="0">
                <a:solidFill>
                  <a:schemeClr val="tx2">
                    <a:lumMod val="75000"/>
                  </a:schemeClr>
                </a:solidFill>
              </a:rPr>
              <a:t> </a:t>
            </a:r>
            <a:r>
              <a:rPr lang="en-GB" dirty="0" err="1">
                <a:solidFill>
                  <a:schemeClr val="tx2">
                    <a:lumMod val="75000"/>
                  </a:schemeClr>
                </a:solidFill>
              </a:rPr>
              <a:t>Quelles</a:t>
            </a:r>
            <a:r>
              <a:rPr lang="en-GB" dirty="0">
                <a:solidFill>
                  <a:schemeClr val="tx2">
                    <a:lumMod val="75000"/>
                  </a:schemeClr>
                </a:solidFill>
              </a:rPr>
              <a:t> parties </a:t>
            </a:r>
            <a:r>
              <a:rPr lang="en-GB" dirty="0" err="1">
                <a:solidFill>
                  <a:schemeClr val="tx2">
                    <a:lumMod val="75000"/>
                  </a:schemeClr>
                </a:solidFill>
              </a:rPr>
              <a:t>prenantes</a:t>
            </a:r>
            <a:r>
              <a:rPr lang="en-GB" dirty="0">
                <a:solidFill>
                  <a:schemeClr val="tx2">
                    <a:lumMod val="75000"/>
                  </a:schemeClr>
                </a:solidFill>
              </a:rPr>
              <a:t> et/</a:t>
            </a:r>
            <a:r>
              <a:rPr lang="en-GB" dirty="0" err="1">
                <a:solidFill>
                  <a:schemeClr val="tx2">
                    <a:lumMod val="75000"/>
                  </a:schemeClr>
                </a:solidFill>
              </a:rPr>
              <a:t>ou</a:t>
            </a:r>
            <a:r>
              <a:rPr lang="en-GB" dirty="0">
                <a:solidFill>
                  <a:schemeClr val="tx2">
                    <a:lumMod val="75000"/>
                  </a:schemeClr>
                </a:solidFill>
              </a:rPr>
              <a:t> </a:t>
            </a:r>
            <a:r>
              <a:rPr lang="en-GB" dirty="0" err="1">
                <a:solidFill>
                  <a:schemeClr val="tx2">
                    <a:lumMod val="75000"/>
                  </a:schemeClr>
                </a:solidFill>
              </a:rPr>
              <a:t>agences</a:t>
            </a:r>
            <a:r>
              <a:rPr lang="en-GB" dirty="0">
                <a:solidFill>
                  <a:schemeClr val="tx2">
                    <a:lumMod val="75000"/>
                  </a:schemeClr>
                </a:solidFill>
              </a:rPr>
              <a:t> </a:t>
            </a:r>
            <a:r>
              <a:rPr lang="en-GB" dirty="0" err="1">
                <a:solidFill>
                  <a:schemeClr val="tx2">
                    <a:lumMod val="75000"/>
                  </a:schemeClr>
                </a:solidFill>
              </a:rPr>
              <a:t>gouvernementales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impliquées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la </a:t>
            </a:r>
            <a:r>
              <a:rPr lang="en-GB" dirty="0" err="1">
                <a:solidFill>
                  <a:schemeClr val="tx2">
                    <a:lumMod val="75000"/>
                  </a:schemeClr>
                </a:solidFill>
              </a:rPr>
              <a:t>définition</a:t>
            </a:r>
            <a:r>
              <a:rPr lang="en-GB" dirty="0">
                <a:solidFill>
                  <a:schemeClr val="tx2">
                    <a:lumMod val="75000"/>
                  </a:schemeClr>
                </a:solidFill>
              </a:rPr>
              <a:t> des </a:t>
            </a:r>
            <a:r>
              <a:rPr lang="en-GB" dirty="0" err="1">
                <a:solidFill>
                  <a:schemeClr val="tx2">
                    <a:lumMod val="75000"/>
                  </a:schemeClr>
                </a:solidFill>
              </a:rPr>
              <a:t>cibles</a:t>
            </a:r>
            <a:r>
              <a:rPr lang="en-GB" dirty="0">
                <a:solidFill>
                  <a:schemeClr val="tx2">
                    <a:lumMod val="75000"/>
                  </a:schemeClr>
                </a:solidFill>
              </a:rPr>
              <a:t> </a:t>
            </a:r>
          </a:p>
          <a:p>
            <a:pPr lvl="1"/>
            <a:r>
              <a:rPr lang="en-GB" dirty="0">
                <a:solidFill>
                  <a:schemeClr val="tx2">
                    <a:lumMod val="75000"/>
                  </a:schemeClr>
                </a:solidFill>
              </a:rPr>
              <a:t> </a:t>
            </a:r>
            <a:r>
              <a:rPr lang="en-GB" dirty="0" err="1">
                <a:solidFill>
                  <a:schemeClr val="tx2">
                    <a:lumMod val="75000"/>
                  </a:schemeClr>
                </a:solidFill>
              </a:rPr>
              <a:t>Quels</a:t>
            </a:r>
            <a:r>
              <a:rPr lang="en-GB" dirty="0">
                <a:solidFill>
                  <a:schemeClr val="tx2">
                    <a:lumMod val="75000"/>
                  </a:schemeClr>
                </a:solidFill>
              </a:rPr>
              <a:t> aspects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pris</a:t>
            </a:r>
            <a:r>
              <a:rPr lang="en-GB" dirty="0">
                <a:solidFill>
                  <a:schemeClr val="tx2">
                    <a:lumMod val="75000"/>
                  </a:schemeClr>
                </a:solidFill>
              </a:rPr>
              <a:t> en </a:t>
            </a:r>
            <a:r>
              <a:rPr lang="en-GB" dirty="0" err="1">
                <a:solidFill>
                  <a:schemeClr val="tx2">
                    <a:lumMod val="75000"/>
                  </a:schemeClr>
                </a:solidFill>
              </a:rPr>
              <a:t>compte</a:t>
            </a:r>
            <a:r>
              <a:rPr lang="en-GB" dirty="0">
                <a:solidFill>
                  <a:schemeClr val="tx2">
                    <a:lumMod val="75000"/>
                  </a:schemeClr>
                </a:solidFill>
              </a:rPr>
              <a:t> </a:t>
            </a:r>
            <a:r>
              <a:rPr lang="en-GB" dirty="0" err="1">
                <a:solidFill>
                  <a:schemeClr val="tx2">
                    <a:lumMod val="75000"/>
                  </a:schemeClr>
                </a:solidFill>
              </a:rPr>
              <a:t>lors</a:t>
            </a:r>
            <a:r>
              <a:rPr lang="en-GB" dirty="0">
                <a:solidFill>
                  <a:schemeClr val="tx2">
                    <a:lumMod val="75000"/>
                  </a:schemeClr>
                </a:solidFill>
              </a:rPr>
              <a:t> de </a:t>
            </a:r>
            <a:r>
              <a:rPr lang="en-GB" dirty="0" err="1">
                <a:solidFill>
                  <a:schemeClr val="tx2">
                    <a:lumMod val="75000"/>
                  </a:schemeClr>
                </a:solidFill>
              </a:rPr>
              <a:t>l’identification</a:t>
            </a:r>
            <a:r>
              <a:rPr lang="en-GB" dirty="0">
                <a:solidFill>
                  <a:schemeClr val="tx2">
                    <a:lumMod val="75000"/>
                  </a:schemeClr>
                </a:solidFill>
              </a:rPr>
              <a:t> des </a:t>
            </a:r>
            <a:r>
              <a:rPr lang="en-GB" dirty="0" err="1">
                <a:solidFill>
                  <a:schemeClr val="tx2">
                    <a:lumMod val="75000"/>
                  </a:schemeClr>
                </a:solidFill>
              </a:rPr>
              <a:t>cibles</a:t>
            </a:r>
            <a:r>
              <a:rPr lang="en-GB" dirty="0">
                <a:solidFill>
                  <a:schemeClr val="tx2">
                    <a:lumMod val="75000"/>
                  </a:schemeClr>
                </a:solidFill>
              </a:rPr>
              <a:t>. </a:t>
            </a:r>
          </a:p>
          <a:p>
            <a:pPr lvl="1"/>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33927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3202" y="901263"/>
            <a:ext cx="7744557" cy="469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3120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A6</a:t>
            </a:r>
          </a:p>
        </p:txBody>
      </p:sp>
      <p:sp>
        <p:nvSpPr>
          <p:cNvPr id="5" name="Rounded Rectangle 7">
            <a:extLst>
              <a:ext uri="{FF2B5EF4-FFF2-40B4-BE49-F238E27FC236}">
                <a16:creationId xmlns:a16="http://schemas.microsoft.com/office/drawing/2014/main" id="{A87D3891-A614-485D-9CFC-951F6F4EB808}"/>
              </a:ext>
            </a:extLst>
          </p:cNvPr>
          <p:cNvSpPr/>
          <p:nvPr/>
        </p:nvSpPr>
        <p:spPr>
          <a:xfrm>
            <a:off x="3690257" y="1391206"/>
            <a:ext cx="5034642" cy="77096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B9CFA1EB-89DC-47A6-91B0-2E3318978624}"/>
              </a:ext>
            </a:extLst>
          </p:cNvPr>
          <p:cNvSpPr txBox="1"/>
          <p:nvPr/>
        </p:nvSpPr>
        <p:spPr>
          <a:xfrm>
            <a:off x="138227" y="1422577"/>
            <a:ext cx="3173835" cy="1200329"/>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Pour </a:t>
            </a:r>
            <a:r>
              <a:rPr lang="en-US" b="1" dirty="0" err="1">
                <a:ln w="3175" cmpd="sng">
                  <a:noFill/>
                </a:ln>
                <a:solidFill>
                  <a:srgbClr val="C00000"/>
                </a:solidFill>
                <a:effectLst>
                  <a:glow rad="139700">
                    <a:schemeClr val="bg1"/>
                  </a:glow>
                </a:effectLst>
              </a:rPr>
              <a:t>chaque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sous-secteur</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quel</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ministère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institution </a:t>
            </a:r>
            <a:r>
              <a:rPr lang="en-US" b="1" dirty="0" err="1">
                <a:ln w="3175" cmpd="sng">
                  <a:noFill/>
                </a:ln>
                <a:solidFill>
                  <a:srgbClr val="C00000"/>
                </a:solidFill>
                <a:effectLst>
                  <a:glow rad="139700">
                    <a:schemeClr val="bg1"/>
                  </a:glow>
                </a:effectLst>
              </a:rPr>
              <a:t>nationale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établit</a:t>
            </a:r>
            <a:r>
              <a:rPr lang="en-US" b="1" dirty="0">
                <a:ln w="3175" cmpd="sng">
                  <a:noFill/>
                </a:ln>
                <a:solidFill>
                  <a:srgbClr val="C00000"/>
                </a:solidFill>
                <a:effectLst>
                  <a:glow rad="139700">
                    <a:schemeClr val="bg1"/>
                  </a:glow>
                </a:effectLst>
              </a:rPr>
              <a:t> les </a:t>
            </a:r>
            <a:r>
              <a:rPr lang="en-US" b="1" dirty="0" err="1">
                <a:ln w="3175" cmpd="sng">
                  <a:noFill/>
                </a:ln>
                <a:solidFill>
                  <a:srgbClr val="C00000"/>
                </a:solidFill>
                <a:effectLst>
                  <a:glow rad="139700">
                    <a:schemeClr val="bg1"/>
                  </a:glow>
                </a:effectLst>
              </a:rPr>
              <a:t>cibles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nationales</a:t>
            </a:r>
            <a:r>
              <a:rPr lang="en-US" b="1" dirty="0">
                <a:ln w="3175" cmpd="sng">
                  <a:noFill/>
                </a:ln>
                <a:solidFill>
                  <a:srgbClr val="C00000"/>
                </a:solidFill>
                <a:effectLst>
                  <a:glow rad="139700">
                    <a:schemeClr val="bg1"/>
                  </a:glow>
                </a:effectLst>
              </a:rPr>
              <a:t>.</a:t>
            </a:r>
          </a:p>
        </p:txBody>
      </p:sp>
      <p:sp>
        <p:nvSpPr>
          <p:cNvPr id="7" name="Freeform 24">
            <a:extLst>
              <a:ext uri="{FF2B5EF4-FFF2-40B4-BE49-F238E27FC236}">
                <a16:creationId xmlns:a16="http://schemas.microsoft.com/office/drawing/2014/main" id="{10ADD66D-B0A7-4E1A-B122-BED763957637}"/>
              </a:ext>
            </a:extLst>
          </p:cNvPr>
          <p:cNvSpPr/>
          <p:nvPr/>
        </p:nvSpPr>
        <p:spPr>
          <a:xfrm rot="2275216" flipH="1">
            <a:off x="2972786" y="1451684"/>
            <a:ext cx="624987" cy="51568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3595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03202" y="901263"/>
            <a:ext cx="7744557" cy="469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3120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A6</a:t>
            </a:r>
          </a:p>
        </p:txBody>
      </p:sp>
      <p:sp>
        <p:nvSpPr>
          <p:cNvPr id="5" name="Rounded Rectangle 7">
            <a:extLst>
              <a:ext uri="{FF2B5EF4-FFF2-40B4-BE49-F238E27FC236}">
                <a16:creationId xmlns:a16="http://schemas.microsoft.com/office/drawing/2014/main" id="{A87D3891-A614-485D-9CFC-951F6F4EB808}"/>
              </a:ext>
            </a:extLst>
          </p:cNvPr>
          <p:cNvSpPr/>
          <p:nvPr/>
        </p:nvSpPr>
        <p:spPr>
          <a:xfrm>
            <a:off x="1578429" y="2441337"/>
            <a:ext cx="7232763" cy="315587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B9CFA1EB-89DC-47A6-91B0-2E3318978624}"/>
              </a:ext>
            </a:extLst>
          </p:cNvPr>
          <p:cNvSpPr txBox="1"/>
          <p:nvPr/>
        </p:nvSpPr>
        <p:spPr>
          <a:xfrm>
            <a:off x="42767" y="1137543"/>
            <a:ext cx="2042998" cy="2585323"/>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Merci de </a:t>
            </a:r>
            <a:r>
              <a:rPr lang="en-US" b="1" dirty="0" err="1">
                <a:ln w="3175" cmpd="sng">
                  <a:noFill/>
                </a:ln>
                <a:solidFill>
                  <a:srgbClr val="C00000"/>
                </a:solidFill>
                <a:effectLst>
                  <a:glow rad="139700">
                    <a:schemeClr val="bg1"/>
                  </a:glow>
                </a:effectLst>
              </a:rPr>
              <a:t>répondre</a:t>
            </a:r>
            <a:r>
              <a:rPr lang="en-US" b="1" dirty="0">
                <a:ln w="3175" cmpd="sng">
                  <a:noFill/>
                </a:ln>
                <a:solidFill>
                  <a:srgbClr val="C00000"/>
                </a:solidFill>
                <a:effectLst>
                  <a:glow rad="139700">
                    <a:schemeClr val="bg1"/>
                  </a:glow>
                </a:effectLst>
              </a:rPr>
              <a:t> pour </a:t>
            </a:r>
            <a:r>
              <a:rPr lang="en-US" b="1" dirty="0" err="1">
                <a:ln w="3175" cmpd="sng">
                  <a:noFill/>
                </a:ln>
                <a:solidFill>
                  <a:srgbClr val="C00000"/>
                </a:solidFill>
                <a:effectLst>
                  <a:glow rad="139700">
                    <a:schemeClr val="bg1"/>
                  </a:glow>
                </a:effectLst>
              </a:rPr>
              <a:t>chaque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sous-secteur</a:t>
            </a:r>
            <a:r>
              <a:rPr lang="en-US" b="1" dirty="0">
                <a:ln w="3175" cmpd="sng">
                  <a:noFill/>
                </a:ln>
                <a:solidFill>
                  <a:srgbClr val="C00000"/>
                </a:solidFill>
                <a:effectLst>
                  <a:glow rad="139700">
                    <a:schemeClr val="bg1"/>
                  </a:glow>
                </a:effectLst>
              </a:rPr>
              <a:t>. </a:t>
            </a:r>
          </a:p>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utiliser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fournir</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précisions</a:t>
            </a:r>
            <a:r>
              <a:rPr lang="en-GB" b="1" dirty="0">
                <a:ln w="3175" cmpd="sng">
                  <a:noFill/>
                </a:ln>
                <a:solidFill>
                  <a:srgbClr val="C00000"/>
                </a:solidFill>
                <a:effectLst>
                  <a:glow rad="139700">
                    <a:schemeClr val="bg1"/>
                  </a:glow>
                </a:effectLst>
              </a:rPr>
              <a:t>. </a:t>
            </a:r>
            <a:endParaRPr lang="en-US" b="1" dirty="0">
              <a:ln w="3175" cmpd="sng">
                <a:noFill/>
              </a:ln>
              <a:solidFill>
                <a:srgbClr val="C00000"/>
              </a:solidFill>
              <a:effectLst>
                <a:glow rad="139700">
                  <a:schemeClr val="bg1"/>
                </a:glow>
              </a:effectLst>
            </a:endParaRPr>
          </a:p>
          <a:p>
            <a:endParaRPr lang="en-US" b="1"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10ADD66D-B0A7-4E1A-B122-BED763957637}"/>
              </a:ext>
            </a:extLst>
          </p:cNvPr>
          <p:cNvSpPr/>
          <p:nvPr/>
        </p:nvSpPr>
        <p:spPr>
          <a:xfrm rot="2275216" flipH="1" flipV="1">
            <a:off x="1811329" y="1946878"/>
            <a:ext cx="767059" cy="28929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0349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5" name="Title 1">
            <a:extLst>
              <a:ext uri="{FF2B5EF4-FFF2-40B4-BE49-F238E27FC236}">
                <a16:creationId xmlns:a16="http://schemas.microsoft.com/office/drawing/2014/main" id="{C7BFADBC-D8E5-4167-AC2E-65E6060A829C}"/>
              </a:ext>
            </a:extLst>
          </p:cNvPr>
          <p:cNvSpPr txBox="1">
            <a:spLocks/>
          </p:cNvSpPr>
          <p:nvPr/>
        </p:nvSpPr>
        <p:spPr>
          <a:xfrm>
            <a:off x="225962" y="1075110"/>
            <a:ext cx="8974644" cy="99412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A7 – </a:t>
            </a:r>
            <a:r>
              <a:rPr lang="en-US" dirty="0" err="1"/>
              <a:t>Cibles</a:t>
            </a:r>
            <a:r>
              <a:rPr lang="en-US" dirty="0"/>
              <a:t> </a:t>
            </a:r>
            <a:r>
              <a:rPr lang="en-US" dirty="0" err="1"/>
              <a:t>nationales</a:t>
            </a:r>
            <a:endParaRPr lang="en-US" dirty="0"/>
          </a:p>
        </p:txBody>
      </p:sp>
      <p:sp>
        <p:nvSpPr>
          <p:cNvPr id="6" name="Content Placeholder 2">
            <a:extLst>
              <a:ext uri="{FF2B5EF4-FFF2-40B4-BE49-F238E27FC236}">
                <a16:creationId xmlns:a16="http://schemas.microsoft.com/office/drawing/2014/main" id="{20B4846A-A322-40EB-9597-1C69A08F9B53}"/>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 :</a:t>
            </a:r>
          </a:p>
          <a:p>
            <a:pPr lvl="1"/>
            <a:r>
              <a:rPr lang="en-GB" dirty="0" err="1">
                <a:solidFill>
                  <a:schemeClr val="tx2">
                    <a:lumMod val="75000"/>
                  </a:schemeClr>
                </a:solidFill>
              </a:rPr>
              <a:t>Quelles</a:t>
            </a:r>
            <a:r>
              <a:rPr lang="en-GB" dirty="0">
                <a:solidFill>
                  <a:schemeClr val="tx2">
                    <a:lumMod val="75000"/>
                  </a:schemeClr>
                </a:solidFill>
              </a:rPr>
              <a:t>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a:t>
            </a:r>
            <a:r>
              <a:rPr lang="en-GB" dirty="0" err="1">
                <a:solidFill>
                  <a:schemeClr val="tx2">
                    <a:lumMod val="75000"/>
                  </a:schemeClr>
                </a:solidFill>
              </a:rPr>
              <a:t>ont</a:t>
            </a:r>
            <a:r>
              <a:rPr lang="en-GB" dirty="0">
                <a:solidFill>
                  <a:schemeClr val="tx2">
                    <a:lumMod val="75000"/>
                  </a:schemeClr>
                </a:solidFill>
              </a:rPr>
              <a:t> </a:t>
            </a:r>
            <a:r>
              <a:rPr lang="en-GB" dirty="0" err="1">
                <a:solidFill>
                  <a:schemeClr val="tx2">
                    <a:lumMod val="75000"/>
                  </a:schemeClr>
                </a:solidFill>
              </a:rPr>
              <a:t>été</a:t>
            </a:r>
            <a:r>
              <a:rPr lang="en-GB" dirty="0">
                <a:solidFill>
                  <a:schemeClr val="tx2">
                    <a:lumMod val="75000"/>
                  </a:schemeClr>
                </a:solidFill>
              </a:rPr>
              <a:t> </a:t>
            </a:r>
            <a:r>
              <a:rPr lang="en-GB" dirty="0" err="1">
                <a:solidFill>
                  <a:schemeClr val="tx2">
                    <a:lumMod val="75000"/>
                  </a:schemeClr>
                </a:solidFill>
              </a:rPr>
              <a:t>fixées</a:t>
            </a:r>
            <a:endParaRPr lang="en-GB" dirty="0">
              <a:solidFill>
                <a:schemeClr val="tx2">
                  <a:lumMod val="75000"/>
                </a:schemeClr>
              </a:solidFill>
            </a:endParaRPr>
          </a:p>
          <a:p>
            <a:pPr lvl="1"/>
            <a:r>
              <a:rPr lang="en-GB" dirty="0">
                <a:solidFill>
                  <a:schemeClr val="tx2">
                    <a:lumMod val="75000"/>
                  </a:schemeClr>
                </a:solidFill>
              </a:rPr>
              <a:t>Comment les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définies</a:t>
            </a:r>
            <a:r>
              <a:rPr lang="en-GB" dirty="0">
                <a:solidFill>
                  <a:schemeClr val="tx2">
                    <a:lumMod val="75000"/>
                  </a:schemeClr>
                </a:solidFill>
              </a:rPr>
              <a:t> </a:t>
            </a:r>
          </a:p>
          <a:p>
            <a:pPr lvl="1"/>
            <a:r>
              <a:rPr lang="en-GB" dirty="0" err="1">
                <a:solidFill>
                  <a:schemeClr val="tx2">
                    <a:lumMod val="75000"/>
                  </a:schemeClr>
                </a:solidFill>
              </a:rPr>
              <a:t>Quels</a:t>
            </a:r>
            <a:r>
              <a:rPr lang="en-GB" dirty="0">
                <a:solidFill>
                  <a:schemeClr val="tx2">
                    <a:lumMod val="75000"/>
                  </a:schemeClr>
                </a:solidFill>
              </a:rPr>
              <a:t> </a:t>
            </a:r>
            <a:r>
              <a:rPr lang="en-GB" dirty="0" err="1">
                <a:solidFill>
                  <a:schemeClr val="tx2">
                    <a:lumMod val="75000"/>
                  </a:schemeClr>
                </a:solidFill>
              </a:rPr>
              <a:t>éléments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inclus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les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a:t>
            </a:r>
          </a:p>
        </p:txBody>
      </p:sp>
    </p:spTree>
    <p:extLst>
      <p:ext uri="{BB962C8B-B14F-4D97-AF65-F5344CB8AC3E}">
        <p14:creationId xmlns:p14="http://schemas.microsoft.com/office/powerpoint/2010/main" val="12331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02359" y="1776357"/>
            <a:ext cx="6452870" cy="384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5" name="Rounded Rectangle 7">
            <a:extLst>
              <a:ext uri="{FF2B5EF4-FFF2-40B4-BE49-F238E27FC236}">
                <a16:creationId xmlns:a16="http://schemas.microsoft.com/office/drawing/2014/main" id="{9FB85659-96F1-4767-9355-94E77B13C9A3}"/>
              </a:ext>
            </a:extLst>
          </p:cNvPr>
          <p:cNvSpPr/>
          <p:nvPr/>
        </p:nvSpPr>
        <p:spPr>
          <a:xfrm>
            <a:off x="2594503" y="1777468"/>
            <a:ext cx="1535708" cy="18468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E74926F-7FD8-46B0-A913-909AD094F09B}"/>
              </a:ext>
            </a:extLst>
          </p:cNvPr>
          <p:cNvSpPr txBox="1"/>
          <p:nvPr/>
        </p:nvSpPr>
        <p:spPr>
          <a:xfrm>
            <a:off x="43667" y="2180284"/>
            <a:ext cx="2551712"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Le sous-</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lequel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l’information</a:t>
            </a:r>
            <a:r>
              <a:rPr lang="en-GB" b="1" dirty="0">
                <a:ln w="3175" cmpd="sng">
                  <a:noFill/>
                </a:ln>
                <a:solidFill>
                  <a:srgbClr val="C00000"/>
                </a:solidFill>
                <a:effectLst>
                  <a:glow rad="139700">
                    <a:schemeClr val="bg1"/>
                  </a:glow>
                </a:effectLst>
              </a:rPr>
              <a:t> sur les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nationales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requise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indiqué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ici</a:t>
            </a:r>
            <a:r>
              <a:rPr lang="en-GB" b="1" dirty="0">
                <a:ln w="3175" cmpd="sng">
                  <a:noFill/>
                </a:ln>
                <a:solidFill>
                  <a:srgbClr val="C00000"/>
                </a:solidFill>
                <a:effectLst>
                  <a:glow rad="139700">
                    <a:schemeClr val="bg1"/>
                  </a:glow>
                </a:effectLst>
              </a:rPr>
              <a:t>. </a:t>
            </a:r>
          </a:p>
        </p:txBody>
      </p:sp>
      <p:sp>
        <p:nvSpPr>
          <p:cNvPr id="7" name="Freeform 24">
            <a:extLst>
              <a:ext uri="{FF2B5EF4-FFF2-40B4-BE49-F238E27FC236}">
                <a16:creationId xmlns:a16="http://schemas.microsoft.com/office/drawing/2014/main" id="{C14D2B0E-398A-45D9-8D2E-FFC4B4714100}"/>
              </a:ext>
            </a:extLst>
          </p:cNvPr>
          <p:cNvSpPr/>
          <p:nvPr/>
        </p:nvSpPr>
        <p:spPr>
          <a:xfrm rot="13521625">
            <a:off x="2480798" y="1955669"/>
            <a:ext cx="106056" cy="29736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04BE62-2F01-4914-96C1-8ABF3E4FF177}"/>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A7I – A7III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sous-secteurs</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A7I: Assainissement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 </a:t>
            </a: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A7III: </a:t>
            </a: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(a-c)</a:t>
            </a:r>
          </a:p>
        </p:txBody>
      </p:sp>
    </p:spTree>
    <p:extLst>
      <p:ext uri="{BB962C8B-B14F-4D97-AF65-F5344CB8AC3E}">
        <p14:creationId xmlns:p14="http://schemas.microsoft.com/office/powerpoint/2010/main" val="2796264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92085" y="1776357"/>
            <a:ext cx="6452870" cy="384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5" name="Rounded Rectangle 7">
            <a:extLst>
              <a:ext uri="{FF2B5EF4-FFF2-40B4-BE49-F238E27FC236}">
                <a16:creationId xmlns:a16="http://schemas.microsoft.com/office/drawing/2014/main" id="{9FB85659-96F1-4767-9355-94E77B13C9A3}"/>
              </a:ext>
            </a:extLst>
          </p:cNvPr>
          <p:cNvSpPr/>
          <p:nvPr/>
        </p:nvSpPr>
        <p:spPr>
          <a:xfrm>
            <a:off x="2818918" y="1917675"/>
            <a:ext cx="4367213" cy="32888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E74926F-7FD8-46B0-A913-909AD094F09B}"/>
              </a:ext>
            </a:extLst>
          </p:cNvPr>
          <p:cNvSpPr txBox="1"/>
          <p:nvPr/>
        </p:nvSpPr>
        <p:spPr>
          <a:xfrm>
            <a:off x="43667" y="2180284"/>
            <a:ext cx="2551712" cy="2031325"/>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Si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ne </a:t>
            </a:r>
            <a:r>
              <a:rPr lang="en-GB" b="1" dirty="0" err="1">
                <a:ln w="3175" cmpd="sng">
                  <a:noFill/>
                </a:ln>
                <a:solidFill>
                  <a:srgbClr val="C00000"/>
                </a:solidFill>
                <a:effectLst>
                  <a:glow rad="139700">
                    <a:schemeClr val="bg1"/>
                  </a:glow>
                </a:effectLst>
              </a:rPr>
              <a:t>distingue</a:t>
            </a:r>
            <a:r>
              <a:rPr lang="en-GB" b="1" dirty="0">
                <a:ln w="3175" cmpd="sng">
                  <a:noFill/>
                </a:ln>
                <a:solidFill>
                  <a:srgbClr val="C00000"/>
                </a:solidFill>
                <a:effectLst>
                  <a:glow rad="139700">
                    <a:schemeClr val="bg1"/>
                  </a:glow>
                </a:effectLst>
              </a:rPr>
              <a:t> pas de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pour le milieu </a:t>
            </a:r>
            <a:r>
              <a:rPr lang="en-GB" b="1" dirty="0" err="1">
                <a:ln w="3175" cmpd="sng">
                  <a:noFill/>
                </a:ln>
                <a:solidFill>
                  <a:srgbClr val="C00000"/>
                </a:solidFill>
                <a:effectLst>
                  <a:glow rad="139700">
                    <a:schemeClr val="bg1"/>
                  </a:glow>
                </a:effectLst>
              </a:rPr>
              <a:t>urbain</a:t>
            </a:r>
            <a:r>
              <a:rPr lang="en-GB" b="1" dirty="0">
                <a:ln w="3175" cmpd="sng">
                  <a:noFill/>
                </a:ln>
                <a:solidFill>
                  <a:srgbClr val="C00000"/>
                </a:solidFill>
                <a:effectLst>
                  <a:glow rad="139700">
                    <a:schemeClr val="bg1"/>
                  </a:glow>
                </a:effectLst>
              </a:rPr>
              <a:t> et rural,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ignorer les parties d-f et </a:t>
            </a:r>
            <a:r>
              <a:rPr lang="en-GB" b="1" dirty="0" err="1">
                <a:ln w="3175" cmpd="sng">
                  <a:noFill/>
                </a:ln>
                <a:solidFill>
                  <a:srgbClr val="C00000"/>
                </a:solidFill>
                <a:effectLst>
                  <a:glow rad="139700">
                    <a:schemeClr val="bg1"/>
                  </a:glow>
                </a:effectLst>
              </a:rPr>
              <a:t>reprendre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la sous-question </a:t>
            </a:r>
            <a:r>
              <a:rPr lang="en-GB" b="1" dirty="0" err="1">
                <a:ln w="3175" cmpd="sng">
                  <a:noFill/>
                </a:ln>
                <a:solidFill>
                  <a:srgbClr val="C00000"/>
                </a:solidFill>
                <a:effectLst>
                  <a:glow rad="139700">
                    <a:schemeClr val="bg1"/>
                  </a:glow>
                </a:effectLst>
              </a:rPr>
              <a:t>suivante</a:t>
            </a:r>
            <a:r>
              <a:rPr lang="en-GB" b="1" dirty="0">
                <a:ln w="3175" cmpd="sng">
                  <a:noFill/>
                </a:ln>
                <a:solidFill>
                  <a:srgbClr val="C00000"/>
                </a:solidFill>
                <a:effectLst>
                  <a:glow rad="139700">
                    <a:schemeClr val="bg1"/>
                  </a:glow>
                </a:effectLst>
              </a:rPr>
              <a:t> en A7. </a:t>
            </a:r>
          </a:p>
          <a:p>
            <a:endParaRPr lang="en-GB" b="1"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C14D2B0E-398A-45D9-8D2E-FFC4B4714100}"/>
              </a:ext>
            </a:extLst>
          </p:cNvPr>
          <p:cNvSpPr/>
          <p:nvPr/>
        </p:nvSpPr>
        <p:spPr>
          <a:xfrm rot="14808147">
            <a:off x="2655730" y="2016469"/>
            <a:ext cx="63636" cy="31312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04BE62-2F01-4914-96C1-8ABF3E4FF177}"/>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A7I – A7III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sous-secteurs</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A7I: Assainissement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 </a:t>
            </a: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A7III: </a:t>
            </a: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(a-c)</a:t>
            </a:r>
          </a:p>
        </p:txBody>
      </p:sp>
    </p:spTree>
    <p:extLst>
      <p:ext uri="{BB962C8B-B14F-4D97-AF65-F5344CB8AC3E}">
        <p14:creationId xmlns:p14="http://schemas.microsoft.com/office/powerpoint/2010/main" val="1645330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pic>
        <p:nvPicPr>
          <p:cNvPr id="3" name="Picture 2" descr="A screenshot of a cell phone&#10;&#10;Description generated with very high confidence">
            <a:extLst>
              <a:ext uri="{FF2B5EF4-FFF2-40B4-BE49-F238E27FC236}">
                <a16:creationId xmlns:a16="http://schemas.microsoft.com/office/drawing/2014/main" id="{AF16B704-B489-43BB-B4B9-F23335D0EB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6963" y="1790439"/>
            <a:ext cx="6497036" cy="3924561"/>
          </a:xfrm>
          <a:prstGeom prst="rect">
            <a:avLst/>
          </a:prstGeom>
        </p:spPr>
      </p:pic>
      <p:sp>
        <p:nvSpPr>
          <p:cNvPr id="5" name="Rounded Rectangle 7">
            <a:extLst>
              <a:ext uri="{FF2B5EF4-FFF2-40B4-BE49-F238E27FC236}">
                <a16:creationId xmlns:a16="http://schemas.microsoft.com/office/drawing/2014/main" id="{9FB85659-96F1-4767-9355-94E77B13C9A3}"/>
              </a:ext>
            </a:extLst>
          </p:cNvPr>
          <p:cNvSpPr/>
          <p:nvPr/>
        </p:nvSpPr>
        <p:spPr>
          <a:xfrm>
            <a:off x="2890836" y="2215166"/>
            <a:ext cx="6253163" cy="88998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E74926F-7FD8-46B0-A913-909AD094F09B}"/>
              </a:ext>
            </a:extLst>
          </p:cNvPr>
          <p:cNvSpPr txBox="1"/>
          <p:nvPr/>
        </p:nvSpPr>
        <p:spPr>
          <a:xfrm>
            <a:off x="43667" y="2180284"/>
            <a:ext cx="2551712" cy="2308324"/>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Les parties a./d. </a:t>
            </a:r>
            <a:r>
              <a:rPr lang="en-GB" b="1" dirty="0" err="1">
                <a:ln w="3175" cmpd="sng">
                  <a:noFill/>
                </a:ln>
                <a:solidFill>
                  <a:srgbClr val="C00000"/>
                </a:solidFill>
                <a:effectLst>
                  <a:glow rad="139700">
                    <a:schemeClr val="bg1"/>
                  </a:glow>
                </a:effectLst>
              </a:rPr>
              <a:t>demandent</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informations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relative au </a:t>
            </a:r>
            <a:r>
              <a:rPr lang="en-GB" b="1" dirty="0" err="1">
                <a:ln w="3175" cmpd="sng">
                  <a:noFill/>
                </a:ln>
                <a:solidFill>
                  <a:srgbClr val="C00000"/>
                </a:solidFill>
                <a:effectLst>
                  <a:glow rad="139700">
                    <a:schemeClr val="bg1"/>
                  </a:glow>
                </a:effectLst>
              </a:rPr>
              <a:t>taux</a:t>
            </a:r>
            <a:r>
              <a:rPr lang="en-GB" b="1" dirty="0">
                <a:ln w="3175" cmpd="sng">
                  <a:noFill/>
                </a:ln>
                <a:solidFill>
                  <a:srgbClr val="C00000"/>
                </a:solidFill>
                <a:effectLst>
                  <a:glow rad="139700">
                    <a:schemeClr val="bg1"/>
                  </a:glow>
                </a:effectLst>
              </a:rPr>
              <a:t> de couverture pour le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décrire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manière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aussi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detaillée</a:t>
            </a:r>
            <a:r>
              <a:rPr lang="en-GB" b="1" dirty="0">
                <a:ln w="3175" cmpd="sng">
                  <a:noFill/>
                </a:ln>
                <a:solidFill>
                  <a:srgbClr val="C00000"/>
                </a:solidFill>
                <a:effectLst>
                  <a:glow rad="139700">
                    <a:schemeClr val="bg1"/>
                  </a:glow>
                </a:effectLst>
              </a:rPr>
              <a:t> que possible. </a:t>
            </a:r>
          </a:p>
          <a:p>
            <a:endParaRPr lang="en-GB" b="1"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C14D2B0E-398A-45D9-8D2E-FFC4B4714100}"/>
              </a:ext>
            </a:extLst>
          </p:cNvPr>
          <p:cNvSpPr/>
          <p:nvPr/>
        </p:nvSpPr>
        <p:spPr>
          <a:xfrm rot="14808147">
            <a:off x="2640304" y="2286990"/>
            <a:ext cx="161939" cy="4286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04BE62-2F01-4914-96C1-8ABF3E4FF177}"/>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A7I – A7III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sous-secteurs</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A7I: Assainissement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 </a:t>
            </a: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A7III: </a:t>
            </a: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(a-c)</a:t>
            </a:r>
          </a:p>
          <a:p>
            <a:pPr algn="ctr"/>
            <a:endParaRPr lang="en-US" b="1" dirty="0">
              <a:ln w="3175" cmpd="sng">
                <a:noFill/>
              </a:ln>
              <a:solidFill>
                <a:schemeClr val="tx2">
                  <a:lumMod val="75000"/>
                </a:schemeClr>
              </a:solidFill>
              <a:effectLst>
                <a:glow rad="139700">
                  <a:schemeClr val="bg1"/>
                </a:glow>
              </a:effectLst>
            </a:endParaRPr>
          </a:p>
        </p:txBody>
      </p:sp>
    </p:spTree>
    <p:extLst>
      <p:ext uri="{BB962C8B-B14F-4D97-AF65-F5344CB8AC3E}">
        <p14:creationId xmlns:p14="http://schemas.microsoft.com/office/powerpoint/2010/main" val="3192642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92085" y="1776357"/>
            <a:ext cx="6452870" cy="384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5" name="Rounded Rectangle 7">
            <a:extLst>
              <a:ext uri="{FF2B5EF4-FFF2-40B4-BE49-F238E27FC236}">
                <a16:creationId xmlns:a16="http://schemas.microsoft.com/office/drawing/2014/main" id="{9FB85659-96F1-4767-9355-94E77B13C9A3}"/>
              </a:ext>
            </a:extLst>
          </p:cNvPr>
          <p:cNvSpPr/>
          <p:nvPr/>
        </p:nvSpPr>
        <p:spPr>
          <a:xfrm>
            <a:off x="2780069" y="3091466"/>
            <a:ext cx="6253163" cy="106143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E74926F-7FD8-46B0-A913-909AD094F09B}"/>
              </a:ext>
            </a:extLst>
          </p:cNvPr>
          <p:cNvSpPr txBox="1"/>
          <p:nvPr/>
        </p:nvSpPr>
        <p:spPr>
          <a:xfrm>
            <a:off x="17962" y="3053197"/>
            <a:ext cx="2551712" cy="1477328"/>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Les parties b. et e. </a:t>
            </a:r>
            <a:r>
              <a:rPr lang="en-GB" b="1" dirty="0" err="1">
                <a:ln w="3175" cmpd="sng">
                  <a:noFill/>
                </a:ln>
                <a:solidFill>
                  <a:srgbClr val="C00000"/>
                </a:solidFill>
                <a:effectLst>
                  <a:glow rad="139700">
                    <a:schemeClr val="bg1"/>
                  </a:glow>
                </a:effectLst>
              </a:rPr>
              <a:t>visent</a:t>
            </a:r>
            <a:r>
              <a:rPr lang="en-GB" b="1" dirty="0">
                <a:ln w="3175" cmpd="sng">
                  <a:noFill/>
                </a:ln>
                <a:solidFill>
                  <a:srgbClr val="C00000"/>
                </a:solidFill>
                <a:effectLst>
                  <a:glow rad="139700">
                    <a:schemeClr val="bg1"/>
                  </a:glow>
                </a:effectLst>
              </a:rPr>
              <a:t> à </a:t>
            </a:r>
            <a:r>
              <a:rPr lang="en-GB" b="1" dirty="0" err="1">
                <a:ln w="3175" cmpd="sng">
                  <a:noFill/>
                </a:ln>
                <a:solidFill>
                  <a:srgbClr val="C00000"/>
                </a:solidFill>
                <a:effectLst>
                  <a:glow rad="139700">
                    <a:schemeClr val="bg1"/>
                  </a:glow>
                </a:effectLst>
              </a:rPr>
              <a:t>comprendre</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relative au </a:t>
            </a:r>
            <a:r>
              <a:rPr lang="en-GB" b="1" dirty="0" err="1">
                <a:ln w="3175" cmpd="sng">
                  <a:noFill/>
                </a:ln>
                <a:solidFill>
                  <a:srgbClr val="C00000"/>
                </a:solidFill>
                <a:effectLst>
                  <a:glow rad="139700">
                    <a:schemeClr val="bg1"/>
                  </a:glow>
                </a:effectLst>
              </a:rPr>
              <a:t>taux</a:t>
            </a:r>
            <a:r>
              <a:rPr lang="en-GB" b="1" dirty="0">
                <a:ln w="3175" cmpd="sng">
                  <a:noFill/>
                </a:ln>
                <a:solidFill>
                  <a:srgbClr val="C00000"/>
                </a:solidFill>
                <a:effectLst>
                  <a:glow rad="139700">
                    <a:schemeClr val="bg1"/>
                  </a:glow>
                </a:effectLst>
              </a:rPr>
              <a:t> de </a:t>
            </a:r>
            <a:r>
              <a:rPr lang="en-GB" b="1" i="1" dirty="0">
                <a:ln w="3175" cmpd="sng">
                  <a:noFill/>
                </a:ln>
                <a:solidFill>
                  <a:srgbClr val="C00000"/>
                </a:solidFill>
                <a:effectLst>
                  <a:glow rad="139700">
                    <a:schemeClr val="bg1"/>
                  </a:glow>
                </a:effectLst>
              </a:rPr>
              <a:t>couverture </a:t>
            </a:r>
            <a:r>
              <a:rPr lang="en-GB" b="1" dirty="0">
                <a:ln w="3175" cmpd="sng">
                  <a:noFill/>
                </a:ln>
                <a:solidFill>
                  <a:srgbClr val="C00000"/>
                </a:solidFill>
                <a:effectLst>
                  <a:glow rad="139700">
                    <a:schemeClr val="bg1"/>
                  </a:glow>
                </a:effectLst>
              </a:rPr>
              <a:t>en lien avec les </a:t>
            </a:r>
            <a:r>
              <a:rPr lang="en-GB" b="1" dirty="0" err="1">
                <a:ln w="3175" cmpd="sng">
                  <a:noFill/>
                </a:ln>
                <a:solidFill>
                  <a:srgbClr val="C00000"/>
                </a:solidFill>
                <a:effectLst>
                  <a:glow rad="139700">
                    <a:schemeClr val="bg1"/>
                  </a:glow>
                </a:effectLst>
              </a:rPr>
              <a:t>critères</a:t>
            </a:r>
            <a:r>
              <a:rPr lang="en-GB" b="1" dirty="0">
                <a:ln w="3175" cmpd="sng">
                  <a:noFill/>
                </a:ln>
                <a:solidFill>
                  <a:srgbClr val="C00000"/>
                </a:solidFill>
                <a:effectLst>
                  <a:glow rad="139700">
                    <a:schemeClr val="bg1"/>
                  </a:glow>
                </a:effectLst>
              </a:rPr>
              <a:t> des ODD.</a:t>
            </a:r>
            <a:endParaRPr lang="en-GB" b="1" u="sng"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C14D2B0E-398A-45D9-8D2E-FFC4B4714100}"/>
              </a:ext>
            </a:extLst>
          </p:cNvPr>
          <p:cNvSpPr/>
          <p:nvPr/>
        </p:nvSpPr>
        <p:spPr>
          <a:xfrm rot="14808147">
            <a:off x="2529537" y="3163290"/>
            <a:ext cx="161939" cy="4286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04BE62-2F01-4914-96C1-8ABF3E4FF177}"/>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A7I – A7III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sous-secteurs</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A7I: Assainissement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 </a:t>
            </a: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A7III: </a:t>
            </a: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(a-c)</a:t>
            </a:r>
          </a:p>
          <a:p>
            <a:pPr algn="ctr"/>
            <a:endParaRPr lang="en-US" b="1" dirty="0">
              <a:ln w="3175" cmpd="sng">
                <a:noFill/>
              </a:ln>
              <a:solidFill>
                <a:schemeClr val="tx2">
                  <a:lumMod val="75000"/>
                </a:schemeClr>
              </a:solidFill>
              <a:effectLst>
                <a:glow rad="139700">
                  <a:schemeClr val="bg1"/>
                </a:glow>
              </a:effectLst>
            </a:endParaRPr>
          </a:p>
        </p:txBody>
      </p:sp>
    </p:spTree>
    <p:extLst>
      <p:ext uri="{BB962C8B-B14F-4D97-AF65-F5344CB8AC3E}">
        <p14:creationId xmlns:p14="http://schemas.microsoft.com/office/powerpoint/2010/main" val="34382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lstStyle/>
          <a:p>
            <a:r>
              <a:rPr lang="en-GB" dirty="0"/>
              <a:t>Questions</a:t>
            </a:r>
          </a:p>
        </p:txBody>
      </p:sp>
      <p:sp>
        <p:nvSpPr>
          <p:cNvPr id="7" name="Content Placeholder 3"/>
          <p:cNvSpPr>
            <a:spLocks noGrp="1"/>
          </p:cNvSpPr>
          <p:nvPr>
            <p:ph sz="half" idx="2"/>
          </p:nvPr>
        </p:nvSpPr>
        <p:spPr>
          <a:xfrm>
            <a:off x="339972" y="909094"/>
            <a:ext cx="8686800" cy="5250510"/>
          </a:xfrm>
        </p:spPr>
        <p:txBody>
          <a:bodyPr numCol="2">
            <a:noAutofit/>
          </a:bodyPr>
          <a:lstStyle/>
          <a:p>
            <a:pPr marL="0" indent="0">
              <a:buNone/>
            </a:pPr>
            <a:r>
              <a:rPr lang="en-GB" sz="1800" b="1" dirty="0">
                <a:solidFill>
                  <a:schemeClr val="tx2">
                    <a:lumMod val="75000"/>
                  </a:schemeClr>
                </a:solidFill>
              </a:rPr>
              <a:t> A1: </a:t>
            </a:r>
            <a:r>
              <a:rPr lang="en-GB" sz="1800" dirty="0" err="1">
                <a:solidFill>
                  <a:schemeClr val="tx2">
                    <a:lumMod val="75000"/>
                  </a:schemeClr>
                </a:solidFill>
              </a:rPr>
              <a:t>Droit</a:t>
            </a:r>
            <a:r>
              <a:rPr lang="en-GB" sz="1800" dirty="0">
                <a:solidFill>
                  <a:schemeClr val="tx2">
                    <a:lumMod val="75000"/>
                  </a:schemeClr>
                </a:solidFill>
              </a:rPr>
              <a:t> </a:t>
            </a:r>
            <a:r>
              <a:rPr lang="en-GB" sz="1800" dirty="0" err="1">
                <a:solidFill>
                  <a:schemeClr val="tx2">
                    <a:lumMod val="75000"/>
                  </a:schemeClr>
                </a:solidFill>
              </a:rPr>
              <a:t>fondamental</a:t>
            </a:r>
            <a:r>
              <a:rPr lang="en-GB" sz="1800" dirty="0">
                <a:solidFill>
                  <a:schemeClr val="tx2">
                    <a:lumMod val="75000"/>
                  </a:schemeClr>
                </a:solidFill>
              </a:rPr>
              <a:t> </a:t>
            </a:r>
            <a:r>
              <a:rPr lang="en-GB" sz="1800" dirty="0" err="1">
                <a:solidFill>
                  <a:schemeClr val="tx2">
                    <a:lumMod val="75000"/>
                  </a:schemeClr>
                </a:solidFill>
              </a:rPr>
              <a:t>à</a:t>
            </a:r>
            <a:r>
              <a:rPr lang="en-GB" sz="1800" dirty="0">
                <a:solidFill>
                  <a:schemeClr val="tx2">
                    <a:lumMod val="75000"/>
                  </a:schemeClr>
                </a:solidFill>
              </a:rPr>
              <a:t> </a:t>
            </a:r>
            <a:r>
              <a:rPr lang="en-GB" sz="1800" dirty="0" err="1">
                <a:solidFill>
                  <a:schemeClr val="tx2">
                    <a:lumMod val="75000"/>
                  </a:schemeClr>
                </a:solidFill>
              </a:rPr>
              <a:t>l’eau</a:t>
            </a:r>
            <a:r>
              <a:rPr lang="en-GB" sz="1800" dirty="0">
                <a:solidFill>
                  <a:schemeClr val="tx2">
                    <a:lumMod val="75000"/>
                  </a:schemeClr>
                </a:solidFill>
              </a:rPr>
              <a:t> et </a:t>
            </a:r>
            <a:r>
              <a:rPr lang="en-GB" sz="1800" dirty="0" err="1">
                <a:solidFill>
                  <a:schemeClr val="tx2">
                    <a:lumMod val="75000"/>
                  </a:schemeClr>
                </a:solidFill>
              </a:rPr>
              <a:t>à</a:t>
            </a:r>
            <a:r>
              <a:rPr lang="en-GB" sz="1800" dirty="0">
                <a:solidFill>
                  <a:schemeClr val="tx2">
                    <a:lumMod val="75000"/>
                  </a:schemeClr>
                </a:solidFill>
              </a:rPr>
              <a:t> </a:t>
            </a:r>
            <a:r>
              <a:rPr lang="en-GB" sz="1800" dirty="0" err="1">
                <a:solidFill>
                  <a:schemeClr val="tx2">
                    <a:lumMod val="75000"/>
                  </a:schemeClr>
                </a:solidFill>
              </a:rPr>
              <a:t>l’assainissement</a:t>
            </a:r>
            <a:endParaRPr lang="en-GB" sz="1800" dirty="0">
              <a:solidFill>
                <a:schemeClr val="tx2">
                  <a:lumMod val="75000"/>
                </a:schemeClr>
              </a:solidFill>
            </a:endParaRPr>
          </a:p>
          <a:p>
            <a:pPr marL="0" indent="0">
              <a:lnSpc>
                <a:spcPct val="150000"/>
              </a:lnSpc>
              <a:buNone/>
            </a:pPr>
            <a:r>
              <a:rPr lang="en-GB" sz="1800" b="1" dirty="0">
                <a:solidFill>
                  <a:schemeClr val="tx2">
                    <a:lumMod val="75000"/>
                  </a:schemeClr>
                </a:solidFill>
              </a:rPr>
              <a:t>A2: </a:t>
            </a:r>
            <a:r>
              <a:rPr lang="en-GB" sz="1800" dirty="0">
                <a:solidFill>
                  <a:schemeClr val="tx2">
                    <a:lumMod val="75000"/>
                  </a:schemeClr>
                </a:solidFill>
              </a:rPr>
              <a:t>Plans </a:t>
            </a:r>
            <a:r>
              <a:rPr lang="en-GB" sz="1800" dirty="0" err="1">
                <a:solidFill>
                  <a:schemeClr val="tx2">
                    <a:lumMod val="75000"/>
                  </a:schemeClr>
                </a:solidFill>
              </a:rPr>
              <a:t>nationaux</a:t>
            </a:r>
            <a:r>
              <a:rPr lang="en-GB" sz="1800" dirty="0">
                <a:solidFill>
                  <a:schemeClr val="tx2">
                    <a:lumMod val="75000"/>
                  </a:schemeClr>
                </a:solidFill>
              </a:rPr>
              <a:t> de </a:t>
            </a:r>
            <a:r>
              <a:rPr lang="en-GB" sz="1800" dirty="0" err="1">
                <a:solidFill>
                  <a:schemeClr val="tx2">
                    <a:lumMod val="75000"/>
                  </a:schemeClr>
                </a:solidFill>
              </a:rPr>
              <a:t>développement</a:t>
            </a:r>
            <a:endParaRPr lang="en-GB" sz="1800" dirty="0">
              <a:solidFill>
                <a:schemeClr val="tx2">
                  <a:lumMod val="75000"/>
                </a:schemeClr>
              </a:solidFill>
            </a:endParaRPr>
          </a:p>
          <a:p>
            <a:pPr marL="0" indent="0">
              <a:lnSpc>
                <a:spcPct val="150000"/>
              </a:lnSpc>
              <a:buNone/>
            </a:pPr>
            <a:r>
              <a:rPr lang="en-GB" sz="1800" b="1" dirty="0">
                <a:solidFill>
                  <a:schemeClr val="tx2">
                    <a:lumMod val="75000"/>
                  </a:schemeClr>
                </a:solidFill>
              </a:rPr>
              <a:t>A3: </a:t>
            </a:r>
            <a:r>
              <a:rPr lang="en-GB" sz="1800" dirty="0" err="1">
                <a:solidFill>
                  <a:schemeClr val="tx2">
                    <a:lumMod val="75000"/>
                  </a:schemeClr>
                </a:solidFill>
              </a:rPr>
              <a:t>Réglementations</a:t>
            </a:r>
            <a:r>
              <a:rPr lang="en-GB" sz="1800" dirty="0">
                <a:solidFill>
                  <a:schemeClr val="tx2">
                    <a:lumMod val="75000"/>
                  </a:schemeClr>
                </a:solidFill>
              </a:rPr>
              <a:t> et </a:t>
            </a:r>
            <a:r>
              <a:rPr lang="en-GB" sz="1800" dirty="0" err="1">
                <a:solidFill>
                  <a:schemeClr val="tx2">
                    <a:lumMod val="75000"/>
                  </a:schemeClr>
                </a:solidFill>
              </a:rPr>
              <a:t>normes</a:t>
            </a:r>
            <a:r>
              <a:rPr lang="en-GB" sz="1800" dirty="0">
                <a:solidFill>
                  <a:schemeClr val="tx2">
                    <a:lumMod val="75000"/>
                  </a:schemeClr>
                </a:solidFill>
              </a:rPr>
              <a:t> </a:t>
            </a:r>
            <a:r>
              <a:rPr lang="en-GB" sz="1800" dirty="0" err="1">
                <a:solidFill>
                  <a:schemeClr val="tx2">
                    <a:lumMod val="75000"/>
                  </a:schemeClr>
                </a:solidFill>
              </a:rPr>
              <a:t>nationales</a:t>
            </a:r>
            <a:endParaRPr lang="en-GB" sz="1800" dirty="0">
              <a:solidFill>
                <a:schemeClr val="tx2">
                  <a:lumMod val="75000"/>
                </a:schemeClr>
              </a:solidFill>
            </a:endParaRPr>
          </a:p>
          <a:p>
            <a:pPr marL="0" indent="0">
              <a:buNone/>
            </a:pPr>
            <a:r>
              <a:rPr lang="en-GB" sz="1800" b="1" dirty="0">
                <a:solidFill>
                  <a:schemeClr val="tx2">
                    <a:lumMod val="75000"/>
                  </a:schemeClr>
                </a:solidFill>
              </a:rPr>
              <a:t>A4: </a:t>
            </a:r>
            <a:r>
              <a:rPr lang="en-GB" sz="1800" dirty="0" err="1">
                <a:solidFill>
                  <a:schemeClr val="tx2">
                    <a:lumMod val="75000"/>
                  </a:schemeClr>
                </a:solidFill>
              </a:rPr>
              <a:t>Élaboration</a:t>
            </a:r>
            <a:r>
              <a:rPr lang="en-GB" sz="1800" dirty="0">
                <a:solidFill>
                  <a:schemeClr val="tx2">
                    <a:lumMod val="75000"/>
                  </a:schemeClr>
                </a:solidFill>
              </a:rPr>
              <a:t> des plans et des </a:t>
            </a:r>
            <a:r>
              <a:rPr lang="en-GB" sz="1800" dirty="0" err="1">
                <a:solidFill>
                  <a:schemeClr val="tx2">
                    <a:lumMod val="75000"/>
                  </a:schemeClr>
                </a:solidFill>
              </a:rPr>
              <a:t>politiques</a:t>
            </a:r>
            <a:r>
              <a:rPr lang="en-GB" sz="1800" dirty="0">
                <a:solidFill>
                  <a:schemeClr val="tx2">
                    <a:lumMod val="75000"/>
                  </a:schemeClr>
                </a:solidFill>
              </a:rPr>
              <a:t> (</a:t>
            </a:r>
            <a:r>
              <a:rPr lang="en-GB" sz="1800" dirty="0" err="1">
                <a:solidFill>
                  <a:schemeClr val="tx2">
                    <a:lumMod val="75000"/>
                  </a:schemeClr>
                </a:solidFill>
              </a:rPr>
              <a:t>processus</a:t>
            </a:r>
            <a:r>
              <a:rPr lang="en-GB" sz="1800" dirty="0">
                <a:solidFill>
                  <a:schemeClr val="tx2">
                    <a:lumMod val="75000"/>
                  </a:schemeClr>
                </a:solidFill>
              </a:rPr>
              <a:t> et </a:t>
            </a:r>
            <a:r>
              <a:rPr lang="en-GB" sz="1800" dirty="0" err="1">
                <a:solidFill>
                  <a:schemeClr val="tx2">
                    <a:lumMod val="75000"/>
                  </a:schemeClr>
                </a:solidFill>
              </a:rPr>
              <a:t>efficacité</a:t>
            </a:r>
            <a:r>
              <a:rPr lang="en-GB" sz="1800" dirty="0">
                <a:solidFill>
                  <a:schemeClr val="tx2">
                    <a:lumMod val="75000"/>
                  </a:schemeClr>
                </a:solidFill>
              </a:rPr>
              <a:t>)</a:t>
            </a:r>
          </a:p>
          <a:p>
            <a:pPr marL="0" indent="0">
              <a:lnSpc>
                <a:spcPct val="150000"/>
              </a:lnSpc>
              <a:buNone/>
            </a:pPr>
            <a:r>
              <a:rPr lang="en-GB" sz="1800" b="1" dirty="0">
                <a:solidFill>
                  <a:schemeClr val="tx2">
                    <a:lumMod val="75000"/>
                  </a:schemeClr>
                </a:solidFill>
              </a:rPr>
              <a:t>A5: </a:t>
            </a:r>
            <a:r>
              <a:rPr lang="en-GB" sz="1800" dirty="0" err="1">
                <a:solidFill>
                  <a:schemeClr val="tx2">
                    <a:lumMod val="75000"/>
                  </a:schemeClr>
                </a:solidFill>
              </a:rPr>
              <a:t>Politiques</a:t>
            </a:r>
            <a:r>
              <a:rPr lang="en-GB" sz="1800" dirty="0">
                <a:solidFill>
                  <a:schemeClr val="tx2">
                    <a:lumMod val="75000"/>
                  </a:schemeClr>
                </a:solidFill>
              </a:rPr>
              <a:t> et plans </a:t>
            </a:r>
            <a:r>
              <a:rPr lang="en-GB" sz="1800" dirty="0" err="1">
                <a:solidFill>
                  <a:schemeClr val="tx2">
                    <a:lumMod val="75000"/>
                  </a:schemeClr>
                </a:solidFill>
              </a:rPr>
              <a:t>nationaux</a:t>
            </a:r>
            <a:endParaRPr lang="en-GB" sz="1800" dirty="0">
              <a:solidFill>
                <a:schemeClr val="tx2">
                  <a:lumMod val="75000"/>
                </a:schemeClr>
              </a:solidFill>
            </a:endParaRPr>
          </a:p>
          <a:p>
            <a:pPr marL="0" indent="0">
              <a:lnSpc>
                <a:spcPct val="150000"/>
              </a:lnSpc>
              <a:buNone/>
            </a:pPr>
            <a:r>
              <a:rPr lang="en-GB" sz="1800" b="1" dirty="0">
                <a:solidFill>
                  <a:schemeClr val="tx2">
                    <a:lumMod val="75000"/>
                  </a:schemeClr>
                </a:solidFill>
              </a:rPr>
              <a:t>A6: </a:t>
            </a:r>
            <a:r>
              <a:rPr lang="en-GB" sz="1800" dirty="0" err="1">
                <a:solidFill>
                  <a:schemeClr val="tx2">
                    <a:lumMod val="75000"/>
                  </a:schemeClr>
                </a:solidFill>
              </a:rPr>
              <a:t>Définition</a:t>
            </a:r>
            <a:r>
              <a:rPr lang="en-GB" sz="1800" dirty="0">
                <a:solidFill>
                  <a:schemeClr val="tx2">
                    <a:lumMod val="75000"/>
                  </a:schemeClr>
                </a:solidFill>
              </a:rPr>
              <a:t> des </a:t>
            </a:r>
            <a:r>
              <a:rPr lang="en-GB" sz="1800" dirty="0" err="1">
                <a:solidFill>
                  <a:schemeClr val="tx2">
                    <a:lumMod val="75000"/>
                  </a:schemeClr>
                </a:solidFill>
              </a:rPr>
              <a:t>cibles</a:t>
            </a:r>
            <a:r>
              <a:rPr lang="en-GB" sz="1800" dirty="0">
                <a:solidFill>
                  <a:schemeClr val="tx2">
                    <a:lumMod val="75000"/>
                  </a:schemeClr>
                </a:solidFill>
              </a:rPr>
              <a:t> </a:t>
            </a:r>
            <a:r>
              <a:rPr lang="en-GB" sz="1800" dirty="0" err="1">
                <a:solidFill>
                  <a:schemeClr val="tx2">
                    <a:lumMod val="75000"/>
                  </a:schemeClr>
                </a:solidFill>
              </a:rPr>
              <a:t>nationales</a:t>
            </a:r>
            <a:endParaRPr lang="en-GB" sz="1800" b="1" dirty="0">
              <a:solidFill>
                <a:schemeClr val="tx2">
                  <a:lumMod val="75000"/>
                </a:schemeClr>
              </a:solidFill>
            </a:endParaRPr>
          </a:p>
          <a:p>
            <a:pPr marL="0" indent="0">
              <a:lnSpc>
                <a:spcPct val="150000"/>
              </a:lnSpc>
              <a:buNone/>
            </a:pPr>
            <a:r>
              <a:rPr lang="en-GB" sz="1800" b="1" dirty="0">
                <a:solidFill>
                  <a:schemeClr val="tx2">
                    <a:lumMod val="75000"/>
                  </a:schemeClr>
                </a:solidFill>
              </a:rPr>
              <a:t>A7: </a:t>
            </a:r>
            <a:r>
              <a:rPr lang="en-GB" sz="1800" dirty="0" err="1">
                <a:solidFill>
                  <a:schemeClr val="tx2">
                    <a:lumMod val="75000"/>
                  </a:schemeClr>
                </a:solidFill>
              </a:rPr>
              <a:t>Cibles</a:t>
            </a:r>
            <a:r>
              <a:rPr lang="en-GB" sz="1800" dirty="0">
                <a:solidFill>
                  <a:schemeClr val="tx2">
                    <a:lumMod val="75000"/>
                  </a:schemeClr>
                </a:solidFill>
              </a:rPr>
              <a:t> </a:t>
            </a:r>
            <a:r>
              <a:rPr lang="en-GB" sz="1800" dirty="0" err="1">
                <a:solidFill>
                  <a:schemeClr val="tx2">
                    <a:lumMod val="75000"/>
                  </a:schemeClr>
                </a:solidFill>
              </a:rPr>
              <a:t>nationales</a:t>
            </a:r>
            <a:endParaRPr lang="en-GB" sz="1800" dirty="0">
              <a:solidFill>
                <a:schemeClr val="tx2">
                  <a:lumMod val="75000"/>
                </a:schemeClr>
              </a:solidFill>
            </a:endParaRPr>
          </a:p>
          <a:p>
            <a:pPr marL="0" indent="0">
              <a:lnSpc>
                <a:spcPct val="150000"/>
              </a:lnSpc>
              <a:buNone/>
            </a:pPr>
            <a:r>
              <a:rPr lang="en-GB" sz="1800" b="1" dirty="0">
                <a:solidFill>
                  <a:schemeClr val="tx2">
                    <a:lumMod val="75000"/>
                  </a:schemeClr>
                </a:solidFill>
              </a:rPr>
              <a:t>A8: </a:t>
            </a:r>
            <a:r>
              <a:rPr lang="en-GB" sz="1800" dirty="0" err="1">
                <a:solidFill>
                  <a:schemeClr val="tx2">
                    <a:lumMod val="75000"/>
                  </a:schemeClr>
                </a:solidFill>
              </a:rPr>
              <a:t>Progrès</a:t>
            </a:r>
            <a:r>
              <a:rPr lang="en-GB" sz="1800" dirty="0">
                <a:solidFill>
                  <a:schemeClr val="tx2">
                    <a:lumMod val="75000"/>
                  </a:schemeClr>
                </a:solidFill>
              </a:rPr>
              <a:t> </a:t>
            </a:r>
            <a:r>
              <a:rPr lang="en-GB" sz="1800" dirty="0" err="1">
                <a:solidFill>
                  <a:schemeClr val="tx2">
                    <a:lumMod val="75000"/>
                  </a:schemeClr>
                </a:solidFill>
              </a:rPr>
              <a:t>dans</a:t>
            </a:r>
            <a:r>
              <a:rPr lang="en-GB" sz="1800" dirty="0">
                <a:solidFill>
                  <a:schemeClr val="tx2">
                    <a:lumMod val="75000"/>
                  </a:schemeClr>
                </a:solidFill>
              </a:rPr>
              <a:t> la </a:t>
            </a:r>
            <a:r>
              <a:rPr lang="en-GB" sz="1800" dirty="0" err="1">
                <a:solidFill>
                  <a:schemeClr val="tx2">
                    <a:lumMod val="75000"/>
                  </a:schemeClr>
                </a:solidFill>
              </a:rPr>
              <a:t>réalisation</a:t>
            </a:r>
            <a:r>
              <a:rPr lang="en-GB" sz="1800" dirty="0">
                <a:solidFill>
                  <a:schemeClr val="tx2">
                    <a:lumMod val="75000"/>
                  </a:schemeClr>
                </a:solidFill>
              </a:rPr>
              <a:t> des </a:t>
            </a:r>
            <a:r>
              <a:rPr lang="en-GB" sz="1800" dirty="0" err="1">
                <a:solidFill>
                  <a:schemeClr val="tx2">
                    <a:lumMod val="75000"/>
                  </a:schemeClr>
                </a:solidFill>
              </a:rPr>
              <a:t>cibles</a:t>
            </a:r>
            <a:r>
              <a:rPr lang="en-GB" sz="1800" dirty="0">
                <a:solidFill>
                  <a:schemeClr val="tx2">
                    <a:lumMod val="75000"/>
                  </a:schemeClr>
                </a:solidFill>
              </a:rPr>
              <a:t> </a:t>
            </a:r>
            <a:r>
              <a:rPr lang="en-GB" sz="1800" dirty="0" err="1">
                <a:solidFill>
                  <a:schemeClr val="tx2">
                    <a:lumMod val="75000"/>
                  </a:schemeClr>
                </a:solidFill>
              </a:rPr>
              <a:t>nationales</a:t>
            </a:r>
            <a:endParaRPr lang="en-GB" sz="1800" dirty="0">
              <a:solidFill>
                <a:schemeClr val="tx2">
                  <a:lumMod val="75000"/>
                </a:schemeClr>
              </a:solidFill>
            </a:endParaRPr>
          </a:p>
          <a:p>
            <a:pPr marL="0" indent="0">
              <a:buNone/>
            </a:pPr>
            <a:endParaRPr lang="en-GB" sz="1800" b="1" dirty="0">
              <a:solidFill>
                <a:schemeClr val="tx2">
                  <a:lumMod val="75000"/>
                </a:schemeClr>
              </a:solidFill>
            </a:endParaRPr>
          </a:p>
          <a:p>
            <a:pPr marL="0" indent="0">
              <a:buNone/>
            </a:pPr>
            <a:endParaRPr lang="en-GB" sz="1800" b="1" dirty="0">
              <a:solidFill>
                <a:schemeClr val="tx2">
                  <a:lumMod val="75000"/>
                </a:schemeClr>
              </a:solidFill>
            </a:endParaRPr>
          </a:p>
          <a:p>
            <a:pPr marL="0" indent="0">
              <a:buNone/>
            </a:pPr>
            <a:r>
              <a:rPr lang="en-GB" sz="1800" b="1" dirty="0">
                <a:solidFill>
                  <a:schemeClr val="tx2">
                    <a:lumMod val="75000"/>
                  </a:schemeClr>
                </a:solidFill>
              </a:rPr>
              <a:t>A9: </a:t>
            </a:r>
            <a:r>
              <a:rPr lang="en-GB" sz="1800" dirty="0" err="1">
                <a:solidFill>
                  <a:schemeClr val="tx2">
                    <a:lumMod val="75000"/>
                  </a:schemeClr>
                </a:solidFill>
              </a:rPr>
              <a:t>Groupes</a:t>
            </a:r>
            <a:r>
              <a:rPr lang="en-GB" sz="1800" dirty="0">
                <a:solidFill>
                  <a:schemeClr val="tx2">
                    <a:lumMod val="75000"/>
                  </a:schemeClr>
                </a:solidFill>
              </a:rPr>
              <a:t> </a:t>
            </a:r>
            <a:r>
              <a:rPr lang="en-GB" sz="1800" dirty="0" err="1">
                <a:solidFill>
                  <a:schemeClr val="tx2">
                    <a:lumMod val="75000"/>
                  </a:schemeClr>
                </a:solidFill>
              </a:rPr>
              <a:t>vulnérables</a:t>
            </a:r>
            <a:r>
              <a:rPr lang="en-GB" sz="1800" dirty="0">
                <a:solidFill>
                  <a:schemeClr val="tx2">
                    <a:lumMod val="75000"/>
                  </a:schemeClr>
                </a:solidFill>
              </a:rPr>
              <a:t> </a:t>
            </a:r>
            <a:r>
              <a:rPr lang="en-GB" sz="1800" dirty="0" err="1">
                <a:solidFill>
                  <a:schemeClr val="tx2">
                    <a:lumMod val="75000"/>
                  </a:schemeClr>
                </a:solidFill>
              </a:rPr>
              <a:t>dans</a:t>
            </a:r>
            <a:r>
              <a:rPr lang="en-GB" sz="1800" dirty="0">
                <a:solidFill>
                  <a:schemeClr val="tx2">
                    <a:lumMod val="75000"/>
                  </a:schemeClr>
                </a:solidFill>
              </a:rPr>
              <a:t> les </a:t>
            </a:r>
            <a:r>
              <a:rPr lang="en-GB" sz="1800" dirty="0" err="1">
                <a:solidFill>
                  <a:schemeClr val="tx2">
                    <a:lumMod val="75000"/>
                  </a:schemeClr>
                </a:solidFill>
              </a:rPr>
              <a:t>politiques</a:t>
            </a:r>
            <a:r>
              <a:rPr lang="en-GB" sz="1800" dirty="0">
                <a:solidFill>
                  <a:schemeClr val="tx2">
                    <a:lumMod val="75000"/>
                  </a:schemeClr>
                </a:solidFill>
              </a:rPr>
              <a:t> et les plans </a:t>
            </a:r>
            <a:r>
              <a:rPr lang="en-GB" sz="1800" dirty="0" err="1">
                <a:solidFill>
                  <a:schemeClr val="tx2">
                    <a:lumMod val="75000"/>
                  </a:schemeClr>
                </a:solidFill>
              </a:rPr>
              <a:t>nationaux</a:t>
            </a:r>
            <a:r>
              <a:rPr lang="en-GB" sz="1800" dirty="0">
                <a:solidFill>
                  <a:schemeClr val="tx2">
                    <a:lumMod val="75000"/>
                  </a:schemeClr>
                </a:solidFill>
              </a:rPr>
              <a:t> du </a:t>
            </a:r>
            <a:r>
              <a:rPr lang="en-GB" sz="1800" dirty="0" err="1">
                <a:solidFill>
                  <a:schemeClr val="tx2">
                    <a:lumMod val="75000"/>
                  </a:schemeClr>
                </a:solidFill>
              </a:rPr>
              <a:t>secteur</a:t>
            </a:r>
            <a:r>
              <a:rPr lang="en-GB" sz="1800" dirty="0">
                <a:solidFill>
                  <a:schemeClr val="tx2">
                    <a:lumMod val="75000"/>
                  </a:schemeClr>
                </a:solidFill>
              </a:rPr>
              <a:t> WASH</a:t>
            </a:r>
          </a:p>
          <a:p>
            <a:pPr marL="0" indent="0">
              <a:buNone/>
            </a:pPr>
            <a:r>
              <a:rPr lang="en-GB" sz="1800" b="1" dirty="0">
                <a:solidFill>
                  <a:schemeClr val="tx2">
                    <a:lumMod val="75000"/>
                  </a:schemeClr>
                </a:solidFill>
              </a:rPr>
              <a:t>A10: </a:t>
            </a:r>
            <a:r>
              <a:rPr lang="en-GB" sz="1800" b="1" dirty="0" err="1">
                <a:solidFill>
                  <a:schemeClr val="tx2">
                    <a:lumMod val="75000"/>
                  </a:schemeClr>
                </a:solidFill>
              </a:rPr>
              <a:t>G</a:t>
            </a:r>
            <a:r>
              <a:rPr lang="en-GB" sz="1800" dirty="0" err="1">
                <a:solidFill>
                  <a:schemeClr val="tx2">
                    <a:lumMod val="75000"/>
                  </a:schemeClr>
                </a:solidFill>
              </a:rPr>
              <a:t>roupes</a:t>
            </a:r>
            <a:r>
              <a:rPr lang="en-GB" sz="1800" dirty="0">
                <a:solidFill>
                  <a:schemeClr val="tx2">
                    <a:lumMod val="75000"/>
                  </a:schemeClr>
                </a:solidFill>
              </a:rPr>
              <a:t> </a:t>
            </a:r>
            <a:r>
              <a:rPr lang="en-GB" sz="1800" dirty="0" err="1">
                <a:solidFill>
                  <a:schemeClr val="tx2">
                    <a:lumMod val="75000"/>
                  </a:schemeClr>
                </a:solidFill>
              </a:rPr>
              <a:t>vulnérables</a:t>
            </a:r>
            <a:r>
              <a:rPr lang="en-GB" sz="1800" dirty="0">
                <a:solidFill>
                  <a:schemeClr val="tx2">
                    <a:lumMod val="75000"/>
                  </a:schemeClr>
                </a:solidFill>
              </a:rPr>
              <a:t> </a:t>
            </a:r>
            <a:r>
              <a:rPr lang="en-GB" sz="1800" dirty="0" err="1">
                <a:solidFill>
                  <a:schemeClr val="tx2">
                    <a:lumMod val="75000"/>
                  </a:schemeClr>
                </a:solidFill>
              </a:rPr>
              <a:t>dans</a:t>
            </a:r>
            <a:r>
              <a:rPr lang="en-GB" sz="1800" dirty="0">
                <a:solidFill>
                  <a:schemeClr val="tx2">
                    <a:lumMod val="75000"/>
                  </a:schemeClr>
                </a:solidFill>
              </a:rPr>
              <a:t> les </a:t>
            </a:r>
            <a:r>
              <a:rPr lang="en-GB" sz="1800" dirty="0" err="1">
                <a:solidFill>
                  <a:schemeClr val="tx2">
                    <a:lumMod val="75000"/>
                  </a:schemeClr>
                </a:solidFill>
              </a:rPr>
              <a:t>cibles</a:t>
            </a:r>
            <a:r>
              <a:rPr lang="en-GB" sz="1800" dirty="0">
                <a:solidFill>
                  <a:schemeClr val="tx2">
                    <a:lumMod val="75000"/>
                  </a:schemeClr>
                </a:solidFill>
              </a:rPr>
              <a:t> </a:t>
            </a:r>
            <a:r>
              <a:rPr lang="en-GB" sz="1800" dirty="0" err="1">
                <a:solidFill>
                  <a:schemeClr val="tx2">
                    <a:lumMod val="75000"/>
                  </a:schemeClr>
                </a:solidFill>
              </a:rPr>
              <a:t>nationales</a:t>
            </a:r>
            <a:r>
              <a:rPr lang="en-GB" sz="1800" dirty="0">
                <a:solidFill>
                  <a:schemeClr val="tx2">
                    <a:lumMod val="75000"/>
                  </a:schemeClr>
                </a:solidFill>
              </a:rPr>
              <a:t> relatives au </a:t>
            </a:r>
            <a:r>
              <a:rPr lang="en-GB" sz="1800" dirty="0" err="1">
                <a:solidFill>
                  <a:schemeClr val="tx2">
                    <a:lumMod val="75000"/>
                  </a:schemeClr>
                </a:solidFill>
              </a:rPr>
              <a:t>secteur</a:t>
            </a:r>
            <a:r>
              <a:rPr lang="en-GB" sz="1800" dirty="0">
                <a:solidFill>
                  <a:schemeClr val="tx2">
                    <a:lumMod val="75000"/>
                  </a:schemeClr>
                </a:solidFill>
              </a:rPr>
              <a:t> WASH</a:t>
            </a:r>
          </a:p>
          <a:p>
            <a:pPr marL="0" indent="0">
              <a:buNone/>
            </a:pPr>
            <a:r>
              <a:rPr lang="en-GB" sz="1800" b="1" dirty="0">
                <a:solidFill>
                  <a:schemeClr val="tx2">
                    <a:lumMod val="75000"/>
                  </a:schemeClr>
                </a:solidFill>
              </a:rPr>
              <a:t>A11: </a:t>
            </a:r>
            <a:r>
              <a:rPr lang="en-GB" sz="1800" dirty="0" err="1">
                <a:solidFill>
                  <a:schemeClr val="tx2">
                    <a:lumMod val="75000"/>
                  </a:schemeClr>
                </a:solidFill>
              </a:rPr>
              <a:t>Rôles</a:t>
            </a:r>
            <a:r>
              <a:rPr lang="en-GB" sz="1800" dirty="0">
                <a:solidFill>
                  <a:schemeClr val="tx2">
                    <a:lumMod val="75000"/>
                  </a:schemeClr>
                </a:solidFill>
              </a:rPr>
              <a:t> et </a:t>
            </a:r>
            <a:r>
              <a:rPr lang="en-GB" sz="1800" dirty="0" err="1">
                <a:solidFill>
                  <a:schemeClr val="tx2">
                    <a:lumMod val="75000"/>
                  </a:schemeClr>
                </a:solidFill>
              </a:rPr>
              <a:t>responsabilités</a:t>
            </a:r>
            <a:r>
              <a:rPr lang="en-GB" sz="1800" dirty="0">
                <a:solidFill>
                  <a:schemeClr val="tx2">
                    <a:lumMod val="75000"/>
                  </a:schemeClr>
                </a:solidFill>
              </a:rPr>
              <a:t> des institutions et des </a:t>
            </a:r>
            <a:r>
              <a:rPr lang="en-GB" sz="1800" dirty="0" err="1">
                <a:solidFill>
                  <a:schemeClr val="tx2">
                    <a:lumMod val="75000"/>
                  </a:schemeClr>
                </a:solidFill>
              </a:rPr>
              <a:t>organismes</a:t>
            </a:r>
            <a:r>
              <a:rPr lang="en-GB" sz="1800" dirty="0">
                <a:solidFill>
                  <a:schemeClr val="tx2">
                    <a:lumMod val="75000"/>
                  </a:schemeClr>
                </a:solidFill>
              </a:rPr>
              <a:t> chefs de file</a:t>
            </a:r>
          </a:p>
          <a:p>
            <a:pPr marL="0" indent="0">
              <a:lnSpc>
                <a:spcPct val="150000"/>
              </a:lnSpc>
              <a:buNone/>
            </a:pPr>
            <a:r>
              <a:rPr lang="en-GB" sz="1800" b="1" dirty="0">
                <a:solidFill>
                  <a:schemeClr val="tx2">
                    <a:lumMod val="75000"/>
                  </a:schemeClr>
                </a:solidFill>
              </a:rPr>
              <a:t>A12: </a:t>
            </a:r>
            <a:r>
              <a:rPr lang="en-GB" sz="1800" dirty="0">
                <a:solidFill>
                  <a:schemeClr val="tx2">
                    <a:lumMod val="75000"/>
                  </a:schemeClr>
                </a:solidFill>
              </a:rPr>
              <a:t>Coordination entre les </a:t>
            </a:r>
            <a:r>
              <a:rPr lang="en-GB" sz="1800" dirty="0" err="1">
                <a:solidFill>
                  <a:schemeClr val="tx2">
                    <a:lumMod val="75000"/>
                  </a:schemeClr>
                </a:solidFill>
              </a:rPr>
              <a:t>acteurs</a:t>
            </a:r>
            <a:endParaRPr lang="en-GB" sz="1800" dirty="0">
              <a:solidFill>
                <a:schemeClr val="tx2">
                  <a:lumMod val="75000"/>
                </a:schemeClr>
              </a:solidFill>
            </a:endParaRPr>
          </a:p>
          <a:p>
            <a:pPr marL="0" indent="0">
              <a:buNone/>
            </a:pPr>
            <a:r>
              <a:rPr lang="en-GB" sz="1800" b="1" dirty="0">
                <a:solidFill>
                  <a:schemeClr val="tx2">
                    <a:lumMod val="75000"/>
                  </a:schemeClr>
                </a:solidFill>
              </a:rPr>
              <a:t>A13: </a:t>
            </a:r>
            <a:r>
              <a:rPr lang="en-GB" sz="1800" dirty="0">
                <a:solidFill>
                  <a:schemeClr val="tx2">
                    <a:lumMod val="75000"/>
                  </a:schemeClr>
                </a:solidFill>
              </a:rPr>
              <a:t>Coordination avec les </a:t>
            </a:r>
            <a:r>
              <a:rPr lang="en-GB" sz="1800" dirty="0" err="1">
                <a:solidFill>
                  <a:schemeClr val="tx2">
                    <a:lumMod val="75000"/>
                  </a:schemeClr>
                </a:solidFill>
              </a:rPr>
              <a:t>partenaires</a:t>
            </a:r>
            <a:r>
              <a:rPr lang="en-GB" sz="1800" dirty="0">
                <a:solidFill>
                  <a:schemeClr val="tx2">
                    <a:lumMod val="75000"/>
                  </a:schemeClr>
                </a:solidFill>
              </a:rPr>
              <a:t> du </a:t>
            </a:r>
            <a:r>
              <a:rPr lang="en-GB" sz="1800" dirty="0" err="1">
                <a:solidFill>
                  <a:schemeClr val="tx2">
                    <a:lumMod val="75000"/>
                  </a:schemeClr>
                </a:solidFill>
              </a:rPr>
              <a:t>développement</a:t>
            </a:r>
            <a:endParaRPr lang="en-GB" sz="1800" dirty="0">
              <a:solidFill>
                <a:schemeClr val="tx2">
                  <a:lumMod val="75000"/>
                </a:schemeClr>
              </a:solidFill>
            </a:endParaRPr>
          </a:p>
          <a:p>
            <a:pPr marL="0" indent="0">
              <a:buNone/>
            </a:pPr>
            <a:r>
              <a:rPr lang="en-GB" sz="1800" b="1" dirty="0">
                <a:solidFill>
                  <a:schemeClr val="tx2">
                    <a:lumMod val="75000"/>
                  </a:schemeClr>
                </a:solidFill>
              </a:rPr>
              <a:t>A14: </a:t>
            </a:r>
            <a:r>
              <a:rPr lang="en-GB" sz="1800" dirty="0">
                <a:solidFill>
                  <a:schemeClr val="tx2">
                    <a:lumMod val="75000"/>
                  </a:schemeClr>
                </a:solidFill>
              </a:rPr>
              <a:t>Participation de la </a:t>
            </a:r>
            <a:r>
              <a:rPr lang="en-GB" sz="1800" dirty="0" err="1">
                <a:solidFill>
                  <a:schemeClr val="tx2">
                    <a:lumMod val="75000"/>
                  </a:schemeClr>
                </a:solidFill>
              </a:rPr>
              <a:t>communauté</a:t>
            </a:r>
            <a:r>
              <a:rPr lang="en-GB" sz="1800" dirty="0">
                <a:solidFill>
                  <a:schemeClr val="tx2">
                    <a:lumMod val="75000"/>
                  </a:schemeClr>
                </a:solidFill>
              </a:rPr>
              <a:t> et des </a:t>
            </a:r>
            <a:r>
              <a:rPr lang="en-GB" sz="1800" dirty="0" err="1">
                <a:solidFill>
                  <a:schemeClr val="tx2">
                    <a:lumMod val="75000"/>
                  </a:schemeClr>
                </a:solidFill>
              </a:rPr>
              <a:t>utilisateurs</a:t>
            </a:r>
            <a:endParaRPr lang="en-GB" sz="1800" dirty="0">
              <a:solidFill>
                <a:schemeClr val="tx2">
                  <a:lumMod val="75000"/>
                </a:schemeClr>
              </a:solidFill>
            </a:endParaRPr>
          </a:p>
          <a:p>
            <a:pPr marL="0" indent="0">
              <a:lnSpc>
                <a:spcPct val="150000"/>
              </a:lnSpc>
              <a:buNone/>
            </a:pPr>
            <a:endParaRPr lang="en-GB" sz="1800" dirty="0">
              <a:solidFill>
                <a:schemeClr val="tx2">
                  <a:lumMod val="75000"/>
                </a:schemeClr>
              </a:solidFill>
            </a:endParaRPr>
          </a:p>
          <a:p>
            <a:pPr marL="0" indent="0">
              <a:lnSpc>
                <a:spcPct val="150000"/>
              </a:lnSpc>
              <a:buNone/>
            </a:pPr>
            <a:endParaRPr lang="en-GB" sz="1800" b="1" dirty="0">
              <a:solidFill>
                <a:schemeClr val="tx2">
                  <a:lumMod val="75000"/>
                </a:schemeClr>
              </a:solidFill>
            </a:endParaRPr>
          </a:p>
          <a:p>
            <a:pPr marL="0" indent="0">
              <a:lnSpc>
                <a:spcPct val="150000"/>
              </a:lnSpc>
              <a:buNone/>
            </a:pPr>
            <a:endParaRPr lang="en-GB" sz="1800" dirty="0">
              <a:solidFill>
                <a:schemeClr val="tx2">
                  <a:lumMod val="75000"/>
                </a:schemeClr>
              </a:solidFill>
            </a:endParaRPr>
          </a:p>
        </p:txBody>
      </p:sp>
    </p:spTree>
    <p:extLst>
      <p:ext uri="{BB962C8B-B14F-4D97-AF65-F5344CB8AC3E}">
        <p14:creationId xmlns:p14="http://schemas.microsoft.com/office/powerpoint/2010/main" val="2839999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92085" y="1776357"/>
            <a:ext cx="6452870" cy="384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15" name="Rounded Rectangle 7">
            <a:extLst>
              <a:ext uri="{FF2B5EF4-FFF2-40B4-BE49-F238E27FC236}">
                <a16:creationId xmlns:a16="http://schemas.microsoft.com/office/drawing/2014/main" id="{2A046BA3-84D4-41CA-BACE-6CF8480A4860}"/>
              </a:ext>
            </a:extLst>
          </p:cNvPr>
          <p:cNvSpPr/>
          <p:nvPr/>
        </p:nvSpPr>
        <p:spPr>
          <a:xfrm>
            <a:off x="2785707" y="3137280"/>
            <a:ext cx="4919911" cy="96361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BFA341B5-7054-40B8-8D78-28BFBF605A8D}"/>
              </a:ext>
            </a:extLst>
          </p:cNvPr>
          <p:cNvSpPr txBox="1"/>
          <p:nvPr/>
        </p:nvSpPr>
        <p:spPr>
          <a:xfrm>
            <a:off x="286037" y="2629328"/>
            <a:ext cx="2551712" cy="3139321"/>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A NOTER: A7II </a:t>
            </a:r>
            <a:r>
              <a:rPr lang="en-GB" b="1" dirty="0" err="1">
                <a:ln w="3175" cmpd="sng">
                  <a:noFill/>
                </a:ln>
                <a:solidFill>
                  <a:srgbClr val="C00000"/>
                </a:solidFill>
                <a:effectLst>
                  <a:glow rad="139700">
                    <a:schemeClr val="bg1"/>
                  </a:glow>
                </a:effectLst>
              </a:rPr>
              <a:t>requiert</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valeurs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spécifiques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détails</a:t>
            </a:r>
            <a:r>
              <a:rPr lang="en-GB" b="1" dirty="0">
                <a:ln w="3175" cmpd="sng">
                  <a:noFill/>
                </a:ln>
                <a:solidFill>
                  <a:srgbClr val="C00000"/>
                </a:solidFill>
                <a:effectLst>
                  <a:glow rad="139700">
                    <a:schemeClr val="bg1"/>
                  </a:glow>
                </a:effectLst>
              </a:rPr>
              <a:t> pour les parties b. et e. Par </a:t>
            </a:r>
            <a:r>
              <a:rPr lang="en-GB" b="1" dirty="0" err="1">
                <a:ln w="3175" cmpd="sng">
                  <a:noFill/>
                </a:ln>
                <a:solidFill>
                  <a:srgbClr val="C00000"/>
                </a:solidFill>
                <a:effectLst>
                  <a:glow rad="139700">
                    <a:schemeClr val="bg1"/>
                  </a:glow>
                </a:effectLst>
              </a:rPr>
              <a:t>exemple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heures</a:t>
            </a:r>
            <a:r>
              <a:rPr lang="en-GB" b="1" dirty="0">
                <a:ln w="3175" cmpd="sng">
                  <a:noFill/>
                </a:ln>
                <a:solidFill>
                  <a:srgbClr val="C00000"/>
                </a:solidFill>
                <a:effectLst>
                  <a:glow rad="139700">
                    <a:schemeClr val="bg1"/>
                  </a:glow>
                </a:effectLst>
              </a:rPr>
              <a:t> de service par jour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incluses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taux</a:t>
            </a:r>
            <a:r>
              <a:rPr lang="en-GB" b="1" dirty="0">
                <a:ln w="3175" cmpd="sng">
                  <a:noFill/>
                </a:ln>
                <a:solidFill>
                  <a:srgbClr val="C00000"/>
                </a:solidFill>
                <a:effectLst>
                  <a:glow rad="139700">
                    <a:schemeClr val="bg1"/>
                  </a:glow>
                </a:effectLst>
              </a:rPr>
              <a:t> de couverture,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indiquer</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d’heures</a:t>
            </a:r>
            <a:r>
              <a:rPr lang="en-GB" b="1" dirty="0">
                <a:ln w="3175" cmpd="sng">
                  <a:noFill/>
                </a:ln>
                <a:solidFill>
                  <a:srgbClr val="C00000"/>
                </a:solidFill>
                <a:effectLst>
                  <a:glow rad="139700">
                    <a:schemeClr val="bg1"/>
                  </a:glow>
                </a:effectLst>
              </a:rPr>
              <a:t> </a:t>
            </a:r>
            <a:r>
              <a:rPr lang="en-GB" b="1" u="sng" dirty="0">
                <a:ln w="3175" cmpd="sng">
                  <a:noFill/>
                </a:ln>
                <a:solidFill>
                  <a:srgbClr val="C00000"/>
                </a:solidFill>
                <a:effectLst>
                  <a:glow rad="139700">
                    <a:schemeClr val="bg1"/>
                  </a:glow>
                </a:effectLst>
              </a:rPr>
              <a:t>minimum</a:t>
            </a:r>
            <a:r>
              <a:rPr lang="en-GB" b="1" dirty="0">
                <a:ln w="3175" cmpd="sng">
                  <a:noFill/>
                </a:ln>
                <a:solidFill>
                  <a:srgbClr val="C00000"/>
                </a:solidFill>
                <a:effectLst>
                  <a:glow rad="139700">
                    <a:schemeClr val="bg1"/>
                  </a:glow>
                </a:effectLst>
              </a:rPr>
              <a:t> de service par jour. </a:t>
            </a:r>
          </a:p>
        </p:txBody>
      </p:sp>
      <p:sp>
        <p:nvSpPr>
          <p:cNvPr id="19" name="TextBox 18">
            <a:extLst>
              <a:ext uri="{FF2B5EF4-FFF2-40B4-BE49-F238E27FC236}">
                <a16:creationId xmlns:a16="http://schemas.microsoft.com/office/drawing/2014/main" id="{91A001F7-A8E7-4742-BE5C-41B08C93C878}"/>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A7I – A7III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sous-secteurs</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A7I: Assainissement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 </a:t>
            </a: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A7III: </a:t>
            </a: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(a-c)</a:t>
            </a:r>
          </a:p>
        </p:txBody>
      </p:sp>
    </p:spTree>
    <p:extLst>
      <p:ext uri="{BB962C8B-B14F-4D97-AF65-F5344CB8AC3E}">
        <p14:creationId xmlns:p14="http://schemas.microsoft.com/office/powerpoint/2010/main" val="578171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92085" y="1776357"/>
            <a:ext cx="6452870" cy="384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5" name="Rounded Rectangle 7">
            <a:extLst>
              <a:ext uri="{FF2B5EF4-FFF2-40B4-BE49-F238E27FC236}">
                <a16:creationId xmlns:a16="http://schemas.microsoft.com/office/drawing/2014/main" id="{9FB85659-96F1-4767-9355-94E77B13C9A3}"/>
              </a:ext>
            </a:extLst>
          </p:cNvPr>
          <p:cNvSpPr/>
          <p:nvPr/>
        </p:nvSpPr>
        <p:spPr>
          <a:xfrm>
            <a:off x="2862262" y="4110641"/>
            <a:ext cx="6182694" cy="106143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E74926F-7FD8-46B0-A913-909AD094F09B}"/>
              </a:ext>
            </a:extLst>
          </p:cNvPr>
          <p:cNvSpPr txBox="1"/>
          <p:nvPr/>
        </p:nvSpPr>
        <p:spPr>
          <a:xfrm>
            <a:off x="43666" y="3346844"/>
            <a:ext cx="2723343" cy="2308324"/>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section </a:t>
            </a:r>
            <a:r>
              <a:rPr lang="en-GB" b="1" dirty="0" err="1">
                <a:ln w="3175" cmpd="sng">
                  <a:noFill/>
                </a:ln>
                <a:solidFill>
                  <a:srgbClr val="C00000"/>
                </a:solidFill>
                <a:effectLst>
                  <a:glow rad="139700">
                    <a:schemeClr val="bg1"/>
                  </a:glow>
                </a:effectLst>
              </a:rPr>
              <a:t>recueille</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informations</a:t>
            </a:r>
            <a:r>
              <a:rPr lang="en-GB" b="1" dirty="0">
                <a:ln w="3175" cmpd="sng">
                  <a:noFill/>
                </a:ln>
                <a:solidFill>
                  <a:srgbClr val="C00000"/>
                </a:solidFill>
                <a:effectLst>
                  <a:glow rad="139700">
                    <a:schemeClr val="bg1"/>
                  </a:glow>
                </a:effectLst>
              </a:rPr>
              <a:t> sur les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supplémentaires</a:t>
            </a:r>
            <a:r>
              <a:rPr lang="en-GB" b="1" dirty="0">
                <a:ln w="3175" cmpd="sng">
                  <a:noFill/>
                </a:ln>
                <a:solidFill>
                  <a:srgbClr val="C00000"/>
                </a:solidFill>
                <a:effectLst>
                  <a:glow rad="139700">
                    <a:schemeClr val="bg1"/>
                  </a:glow>
                </a:effectLst>
              </a:rPr>
              <a:t> (pas de couverture) pour les sous-</a:t>
            </a:r>
            <a:r>
              <a:rPr lang="en-GB" b="1" dirty="0" err="1">
                <a:ln w="3175" cmpd="sng">
                  <a:noFill/>
                </a:ln>
                <a:solidFill>
                  <a:srgbClr val="C00000"/>
                </a:solidFill>
                <a:effectLst>
                  <a:glow rad="139700">
                    <a:schemeClr val="bg1"/>
                  </a:glow>
                </a:effectLst>
              </a:rPr>
              <a:t>secteurs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listés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décrire</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mesure</a:t>
            </a:r>
            <a:r>
              <a:rPr lang="en-GB" b="1" dirty="0">
                <a:ln w="3175" cmpd="sng">
                  <a:noFill/>
                </a:ln>
                <a:solidFill>
                  <a:srgbClr val="C00000"/>
                </a:solidFill>
                <a:effectLst>
                  <a:glow rad="139700">
                    <a:schemeClr val="bg1"/>
                  </a:glow>
                </a:effectLst>
              </a:rPr>
              <a:t> de la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avec </a:t>
            </a:r>
            <a:r>
              <a:rPr lang="en-GB" b="1" dirty="0" err="1">
                <a:ln w="3175" cmpd="sng">
                  <a:noFill/>
                </a:ln>
                <a:solidFill>
                  <a:srgbClr val="C00000"/>
                </a:solidFill>
                <a:effectLst>
                  <a:glow rad="139700">
                    <a:schemeClr val="bg1"/>
                  </a:glow>
                </a:effectLst>
              </a:rPr>
              <a:t>autant</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précision</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que</a:t>
            </a:r>
            <a:r>
              <a:rPr lang="en-GB" b="1" dirty="0">
                <a:ln w="3175" cmpd="sng">
                  <a:noFill/>
                </a:ln>
                <a:solidFill>
                  <a:srgbClr val="C00000"/>
                </a:solidFill>
                <a:effectLst>
                  <a:glow rad="139700">
                    <a:schemeClr val="bg1"/>
                  </a:glow>
                </a:effectLst>
              </a:rPr>
              <a:t> possible. </a:t>
            </a:r>
            <a:endParaRPr lang="en-GB" b="1" u="sng"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C14D2B0E-398A-45D9-8D2E-FFC4B4714100}"/>
              </a:ext>
            </a:extLst>
          </p:cNvPr>
          <p:cNvSpPr/>
          <p:nvPr/>
        </p:nvSpPr>
        <p:spPr>
          <a:xfrm rot="14808147">
            <a:off x="2611729" y="4182465"/>
            <a:ext cx="161939" cy="4286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04BE62-2F01-4914-96C1-8ABF3E4FF177}"/>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A7I – A7III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sous-secteurs</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A7I: Assainissement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 </a:t>
            </a: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A7III: </a:t>
            </a: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(a-c)</a:t>
            </a:r>
          </a:p>
          <a:p>
            <a:pPr algn="ctr"/>
            <a:endParaRPr lang="en-US" b="1" dirty="0">
              <a:ln w="3175" cmpd="sng">
                <a:noFill/>
              </a:ln>
              <a:solidFill>
                <a:schemeClr val="tx2">
                  <a:lumMod val="75000"/>
                </a:schemeClr>
              </a:solidFill>
              <a:effectLst>
                <a:glow rad="139700">
                  <a:schemeClr val="bg1"/>
                </a:glow>
              </a:effectLst>
            </a:endParaRPr>
          </a:p>
        </p:txBody>
      </p:sp>
    </p:spTree>
    <p:extLst>
      <p:ext uri="{BB962C8B-B14F-4D97-AF65-F5344CB8AC3E}">
        <p14:creationId xmlns:p14="http://schemas.microsoft.com/office/powerpoint/2010/main" val="131463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92085" y="1776357"/>
            <a:ext cx="6452870" cy="384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5" name="Rounded Rectangle 7">
            <a:extLst>
              <a:ext uri="{FF2B5EF4-FFF2-40B4-BE49-F238E27FC236}">
                <a16:creationId xmlns:a16="http://schemas.microsoft.com/office/drawing/2014/main" id="{9FB85659-96F1-4767-9355-94E77B13C9A3}"/>
              </a:ext>
            </a:extLst>
          </p:cNvPr>
          <p:cNvSpPr/>
          <p:nvPr/>
        </p:nvSpPr>
        <p:spPr>
          <a:xfrm>
            <a:off x="2862261" y="5089085"/>
            <a:ext cx="6253163" cy="48577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EE74926F-7FD8-46B0-A913-909AD094F09B}"/>
              </a:ext>
            </a:extLst>
          </p:cNvPr>
          <p:cNvSpPr txBox="1"/>
          <p:nvPr/>
        </p:nvSpPr>
        <p:spPr>
          <a:xfrm>
            <a:off x="43667" y="3186653"/>
            <a:ext cx="2723343"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Toute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autre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pour le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peut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être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listée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ici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utiliser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endParaRPr lang="en-GB" b="1" u="sng"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C14D2B0E-398A-45D9-8D2E-FFC4B4714100}"/>
              </a:ext>
            </a:extLst>
          </p:cNvPr>
          <p:cNvSpPr/>
          <p:nvPr/>
        </p:nvSpPr>
        <p:spPr>
          <a:xfrm rot="19493350">
            <a:off x="2604089" y="4946682"/>
            <a:ext cx="161939" cy="4286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A04BE62-2F01-4914-96C1-8ABF3E4FF177}"/>
              </a:ext>
            </a:extLst>
          </p:cNvPr>
          <p:cNvSpPr txBox="1"/>
          <p:nvPr/>
        </p:nvSpPr>
        <p:spPr>
          <a:xfrm>
            <a:off x="43667" y="630270"/>
            <a:ext cx="9195583" cy="1477328"/>
          </a:xfrm>
          <a:prstGeom prst="rect">
            <a:avLst/>
          </a:prstGeom>
          <a:noFill/>
          <a:effectLst/>
        </p:spPr>
        <p:txBody>
          <a:bodyPr wrap="square" rtlCol="0">
            <a:spAutoFit/>
          </a:bodyPr>
          <a:lstStyle/>
          <a:p>
            <a:pPr algn="ctr"/>
            <a:r>
              <a:rPr lang="en-US" b="1" u="sng" dirty="0">
                <a:ln w="3175" cmpd="sng">
                  <a:noFill/>
                </a:ln>
                <a:solidFill>
                  <a:schemeClr val="tx2">
                    <a:lumMod val="75000"/>
                  </a:schemeClr>
                </a:solidFill>
                <a:effectLst>
                  <a:glow rad="139700">
                    <a:schemeClr val="bg1"/>
                  </a:glow>
                </a:effectLst>
              </a:rPr>
              <a:t>Les questions A7I – A7III </a:t>
            </a:r>
            <a:r>
              <a:rPr lang="en-US" b="1" u="sng" dirty="0" err="1">
                <a:ln w="3175" cmpd="sng">
                  <a:noFill/>
                </a:ln>
                <a:solidFill>
                  <a:schemeClr val="tx2">
                    <a:lumMod val="75000"/>
                  </a:schemeClr>
                </a:solidFill>
                <a:effectLst>
                  <a:glow rad="139700">
                    <a:schemeClr val="bg1"/>
                  </a:glow>
                </a:effectLst>
              </a:rPr>
              <a:t>suivent</a:t>
            </a:r>
            <a:r>
              <a:rPr lang="en-US" b="1" u="sng" dirty="0">
                <a:ln w="3175" cmpd="sng">
                  <a:noFill/>
                </a:ln>
                <a:solidFill>
                  <a:schemeClr val="tx2">
                    <a:lumMod val="75000"/>
                  </a:schemeClr>
                </a:solidFill>
                <a:effectLst>
                  <a:glow rad="139700">
                    <a:schemeClr val="bg1"/>
                  </a:glow>
                </a:effectLst>
              </a:rPr>
              <a:t> les instructions </a:t>
            </a:r>
            <a:r>
              <a:rPr lang="en-US" b="1" u="sng" dirty="0" err="1">
                <a:ln w="3175" cmpd="sng">
                  <a:noFill/>
                </a:ln>
                <a:solidFill>
                  <a:schemeClr val="tx2">
                    <a:lumMod val="75000"/>
                  </a:schemeClr>
                </a:solidFill>
                <a:effectLst>
                  <a:glow rad="139700">
                    <a:schemeClr val="bg1"/>
                  </a:glow>
                </a:effectLst>
              </a:rPr>
              <a:t>presentées</a:t>
            </a:r>
            <a:r>
              <a:rPr lang="en-US" b="1" u="sng" dirty="0">
                <a:ln w="3175" cmpd="sng">
                  <a:noFill/>
                </a:ln>
                <a:solidFill>
                  <a:schemeClr val="tx2">
                    <a:lumMod val="75000"/>
                  </a:schemeClr>
                </a:solidFill>
                <a:effectLst>
                  <a:glow rad="139700">
                    <a:schemeClr val="bg1"/>
                  </a:glow>
                </a:effectLst>
              </a:rPr>
              <a:t> sur </a:t>
            </a:r>
            <a:r>
              <a:rPr lang="en-US" b="1" u="sng" dirty="0" err="1">
                <a:ln w="3175" cmpd="sng">
                  <a:noFill/>
                </a:ln>
                <a:solidFill>
                  <a:schemeClr val="tx2">
                    <a:lumMod val="75000"/>
                  </a:schemeClr>
                </a:solidFill>
                <a:effectLst>
                  <a:glow rad="139700">
                    <a:schemeClr val="bg1"/>
                  </a:glow>
                </a:effectLst>
              </a:rPr>
              <a:t>cette</a:t>
            </a:r>
            <a:r>
              <a:rPr lang="en-US" b="1" u="sng" dirty="0">
                <a:ln w="3175" cmpd="sng">
                  <a:noFill/>
                </a:ln>
                <a:solidFill>
                  <a:schemeClr val="tx2">
                    <a:lumMod val="75000"/>
                  </a:schemeClr>
                </a:solidFill>
                <a:effectLst>
                  <a:glow rad="139700">
                    <a:schemeClr val="bg1"/>
                  </a:glow>
                </a:effectLst>
              </a:rPr>
              <a:t> diapositive </a:t>
            </a:r>
            <a:r>
              <a:rPr lang="en-US" b="1" i="1" u="sng" dirty="0">
                <a:ln w="3175" cmpd="sng">
                  <a:noFill/>
                </a:ln>
                <a:solidFill>
                  <a:schemeClr val="tx2">
                    <a:lumMod val="75000"/>
                  </a:schemeClr>
                </a:solidFill>
                <a:effectLst>
                  <a:glow rad="139700">
                    <a:schemeClr val="bg1"/>
                  </a:glow>
                </a:effectLst>
              </a:rPr>
              <a:t>pour </a:t>
            </a:r>
            <a:r>
              <a:rPr lang="en-US" b="1" i="1" u="sng" dirty="0" err="1">
                <a:ln w="3175" cmpd="sng">
                  <a:noFill/>
                </a:ln>
                <a:solidFill>
                  <a:schemeClr val="tx2">
                    <a:lumMod val="75000"/>
                  </a:schemeClr>
                </a:solidFill>
                <a:effectLst>
                  <a:glow rad="139700">
                    <a:schemeClr val="bg1"/>
                  </a:glow>
                </a:effectLst>
              </a:rPr>
              <a:t>chaque</a:t>
            </a:r>
            <a:r>
              <a:rPr lang="en-US" b="1" i="1" u="sng" dirty="0">
                <a:ln w="3175" cmpd="sng">
                  <a:noFill/>
                </a:ln>
                <a:solidFill>
                  <a:schemeClr val="tx2">
                    <a:lumMod val="75000"/>
                  </a:schemeClr>
                </a:solidFill>
                <a:effectLst>
                  <a:glow rad="139700">
                    <a:schemeClr val="bg1"/>
                  </a:glow>
                </a:effectLst>
              </a:rPr>
              <a:t> </a:t>
            </a:r>
            <a:r>
              <a:rPr lang="en-US" b="1" i="1" u="sng" dirty="0" err="1">
                <a:ln w="3175" cmpd="sng">
                  <a:noFill/>
                </a:ln>
                <a:solidFill>
                  <a:schemeClr val="tx2">
                    <a:lumMod val="75000"/>
                  </a:schemeClr>
                </a:solidFill>
                <a:effectLst>
                  <a:glow rad="139700">
                    <a:schemeClr val="bg1"/>
                  </a:glow>
                </a:effectLst>
              </a:rPr>
              <a:t>sous-secteurs</a:t>
            </a:r>
            <a:r>
              <a:rPr lang="en-US" b="1" u="sng" dirty="0">
                <a:ln w="3175" cmpd="sng">
                  <a:noFill/>
                </a:ln>
                <a:solidFill>
                  <a:schemeClr val="tx2">
                    <a:lumMod val="75000"/>
                  </a:schemeClr>
                </a:solidFill>
                <a:effectLst>
                  <a:glow rad="139700">
                    <a:schemeClr val="bg1"/>
                  </a:glow>
                </a:effectLst>
              </a:rPr>
              <a:t>:</a:t>
            </a:r>
          </a:p>
          <a:p>
            <a:pPr algn="ctr"/>
            <a:r>
              <a:rPr lang="en-US" b="1" dirty="0">
                <a:ln w="3175" cmpd="sng">
                  <a:noFill/>
                </a:ln>
                <a:solidFill>
                  <a:schemeClr val="tx2">
                    <a:lumMod val="75000"/>
                  </a:schemeClr>
                </a:solidFill>
                <a:effectLst>
                  <a:glow rad="139700">
                    <a:schemeClr val="bg1"/>
                  </a:glow>
                </a:effectLst>
              </a:rPr>
              <a:t>A7I: Assainissement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 </a:t>
            </a:r>
            <a:r>
              <a:rPr lang="en-US" b="1" dirty="0" err="1">
                <a:ln w="3175" cmpd="sng">
                  <a:noFill/>
                </a:ln>
                <a:solidFill>
                  <a:schemeClr val="tx2">
                    <a:lumMod val="75000"/>
                  </a:schemeClr>
                </a:solidFill>
                <a:effectLst>
                  <a:glow rad="139700">
                    <a:schemeClr val="bg1"/>
                  </a:glow>
                </a:effectLst>
              </a:rPr>
              <a:t>Eau</a:t>
            </a:r>
            <a:r>
              <a:rPr lang="en-US" b="1" dirty="0">
                <a:ln w="3175" cmpd="sng">
                  <a:noFill/>
                </a:ln>
                <a:solidFill>
                  <a:schemeClr val="tx2">
                    <a:lumMod val="75000"/>
                  </a:schemeClr>
                </a:solidFill>
                <a:effectLst>
                  <a:glow rad="139700">
                    <a:schemeClr val="bg1"/>
                  </a:glow>
                </a:effectLst>
              </a:rPr>
              <a:t> potable – </a:t>
            </a:r>
            <a:r>
              <a:rPr lang="en-US" b="1" dirty="0" err="1">
                <a:ln w="3175" cmpd="sng">
                  <a:noFill/>
                </a:ln>
                <a:solidFill>
                  <a:schemeClr val="tx2">
                    <a:lumMod val="75000"/>
                  </a:schemeClr>
                </a:solidFill>
                <a:effectLst>
                  <a:glow rad="139700">
                    <a:schemeClr val="bg1"/>
                  </a:glow>
                </a:effectLst>
              </a:rPr>
              <a:t>en</a:t>
            </a:r>
            <a:r>
              <a:rPr lang="en-US" b="1" dirty="0">
                <a:ln w="3175" cmpd="sng">
                  <a:noFill/>
                </a:ln>
                <a:solidFill>
                  <a:schemeClr val="tx2">
                    <a:lumMod val="75000"/>
                  </a:schemeClr>
                </a:solidFill>
                <a:effectLst>
                  <a:glow rad="139700">
                    <a:schemeClr val="bg1"/>
                  </a:glow>
                </a:effectLst>
              </a:rPr>
              <a:t> milieu urbain (a-c) et rural (d-f)</a:t>
            </a:r>
          </a:p>
          <a:p>
            <a:pPr algn="ctr"/>
            <a:r>
              <a:rPr lang="en-US" b="1" dirty="0">
                <a:ln w="3175" cmpd="sng">
                  <a:noFill/>
                </a:ln>
                <a:solidFill>
                  <a:schemeClr val="tx2">
                    <a:lumMod val="75000"/>
                  </a:schemeClr>
                </a:solidFill>
                <a:effectLst>
                  <a:glow rad="139700">
                    <a:schemeClr val="bg1"/>
                  </a:glow>
                </a:effectLst>
              </a:rPr>
              <a:t>A7III: </a:t>
            </a:r>
            <a:r>
              <a:rPr lang="en-US" b="1" dirty="0" err="1">
                <a:ln w="3175" cmpd="sng">
                  <a:noFill/>
                </a:ln>
                <a:solidFill>
                  <a:schemeClr val="tx2">
                    <a:lumMod val="75000"/>
                  </a:schemeClr>
                </a:solidFill>
                <a:effectLst>
                  <a:glow rad="139700">
                    <a:schemeClr val="bg1"/>
                  </a:glow>
                </a:effectLst>
              </a:rPr>
              <a:t>Hygiène</a:t>
            </a:r>
            <a:r>
              <a:rPr lang="en-US" b="1" dirty="0">
                <a:ln w="3175" cmpd="sng">
                  <a:noFill/>
                </a:ln>
                <a:solidFill>
                  <a:schemeClr val="tx2">
                    <a:lumMod val="75000"/>
                  </a:schemeClr>
                </a:solidFill>
                <a:effectLst>
                  <a:glow rad="139700">
                    <a:schemeClr val="bg1"/>
                  </a:glow>
                </a:effectLst>
              </a:rPr>
              <a:t> (a-c)</a:t>
            </a:r>
          </a:p>
          <a:p>
            <a:pPr algn="ctr"/>
            <a:endParaRPr lang="en-US" b="1" dirty="0">
              <a:ln w="3175" cmpd="sng">
                <a:noFill/>
              </a:ln>
              <a:solidFill>
                <a:schemeClr val="tx2">
                  <a:lumMod val="75000"/>
                </a:schemeClr>
              </a:solidFill>
              <a:effectLst>
                <a:glow rad="139700">
                  <a:schemeClr val="bg1"/>
                </a:glow>
              </a:effectLst>
            </a:endParaRPr>
          </a:p>
        </p:txBody>
      </p:sp>
    </p:spTree>
    <p:extLst>
      <p:ext uri="{BB962C8B-B14F-4D97-AF65-F5344CB8AC3E}">
        <p14:creationId xmlns:p14="http://schemas.microsoft.com/office/powerpoint/2010/main" val="3832167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77682" y="1183080"/>
            <a:ext cx="6190118" cy="385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9" name="Rounded Rectangle 7">
            <a:extLst>
              <a:ext uri="{FF2B5EF4-FFF2-40B4-BE49-F238E27FC236}">
                <a16:creationId xmlns:a16="http://schemas.microsoft.com/office/drawing/2014/main" id="{1C1E23C7-D7E2-4477-A23E-5E0195DAF1B6}"/>
              </a:ext>
            </a:extLst>
          </p:cNvPr>
          <p:cNvSpPr/>
          <p:nvPr/>
        </p:nvSpPr>
        <p:spPr>
          <a:xfrm>
            <a:off x="3071811" y="3272057"/>
            <a:ext cx="5995989" cy="94672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9DD4A237-45EB-4E3B-B60A-490B2DBA059D}"/>
              </a:ext>
            </a:extLst>
          </p:cNvPr>
          <p:cNvSpPr txBox="1"/>
          <p:nvPr/>
        </p:nvSpPr>
        <p:spPr>
          <a:xfrm>
            <a:off x="143182" y="859214"/>
            <a:ext cx="2723343" cy="3970318"/>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A7IV </a:t>
            </a:r>
            <a:r>
              <a:rPr lang="en-GB" b="1" dirty="0" err="1">
                <a:ln w="3175" cmpd="sng">
                  <a:noFill/>
                </a:ln>
                <a:solidFill>
                  <a:srgbClr val="C00000"/>
                </a:solidFill>
                <a:effectLst>
                  <a:glow rad="139700">
                    <a:schemeClr val="bg1"/>
                  </a:glow>
                </a:effectLst>
              </a:rPr>
              <a:t>demande</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informations</a:t>
            </a:r>
            <a:r>
              <a:rPr lang="en-GB" b="1" dirty="0">
                <a:ln w="3175" cmpd="sng">
                  <a:noFill/>
                </a:ln>
                <a:solidFill>
                  <a:srgbClr val="C00000"/>
                </a:solidFill>
                <a:effectLst>
                  <a:glow rad="139700">
                    <a:schemeClr val="bg1"/>
                  </a:glow>
                </a:effectLst>
              </a:rPr>
              <a:t> sur les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nationales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établies</a:t>
            </a:r>
            <a:r>
              <a:rPr lang="en-GB" b="1" dirty="0">
                <a:ln w="3175" cmpd="sng">
                  <a:noFill/>
                </a:ln>
                <a:solidFill>
                  <a:srgbClr val="C00000"/>
                </a:solidFill>
                <a:effectLst>
                  <a:glow rad="139700">
                    <a:schemeClr val="bg1"/>
                  </a:glow>
                </a:effectLst>
              </a:rPr>
              <a:t> pour pour le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WASH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établissement</a:t>
            </a:r>
            <a:r>
              <a:rPr lang="en-GB" b="1" dirty="0">
                <a:ln w="3175" cmpd="sng">
                  <a:noFill/>
                </a:ln>
                <a:solidFill>
                  <a:srgbClr val="C00000"/>
                </a:solidFill>
                <a:effectLst>
                  <a:glow rad="139700">
                    <a:schemeClr val="bg1"/>
                  </a:glow>
                </a:effectLst>
              </a:rPr>
              <a:t> de santé et les </a:t>
            </a:r>
            <a:r>
              <a:rPr lang="en-GB" b="1" dirty="0" err="1">
                <a:ln w="3175" cmpd="sng">
                  <a:noFill/>
                </a:ln>
                <a:solidFill>
                  <a:srgbClr val="C00000"/>
                </a:solidFill>
                <a:effectLst>
                  <a:glow rad="139700">
                    <a:schemeClr val="bg1"/>
                  </a:glow>
                </a:effectLst>
              </a:rPr>
              <a:t>écoles</a:t>
            </a:r>
            <a:r>
              <a:rPr lang="en-GB"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a:p>
            <a:r>
              <a:rPr lang="en-GB" b="1" dirty="0">
                <a:ln w="3175" cmpd="sng">
                  <a:noFill/>
                </a:ln>
                <a:solidFill>
                  <a:srgbClr val="C00000"/>
                </a:solidFill>
                <a:effectLst>
                  <a:glow rad="139700">
                    <a:schemeClr val="bg1"/>
                  </a:glow>
                </a:effectLst>
              </a:rPr>
              <a:t>Si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a </a:t>
            </a:r>
            <a:r>
              <a:rPr lang="en-GB" b="1" dirty="0" err="1">
                <a:ln w="3175" cmpd="sng">
                  <a:noFill/>
                </a:ln>
                <a:solidFill>
                  <a:srgbClr val="C00000"/>
                </a:solidFill>
                <a:effectLst>
                  <a:glow rad="139700">
                    <a:schemeClr val="bg1"/>
                  </a:glow>
                </a:effectLst>
              </a:rPr>
              <a:t>identifié</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pour WASH sur le plan </a:t>
            </a:r>
            <a:r>
              <a:rPr lang="en-GB" b="1" dirty="0" err="1">
                <a:ln w="3175" cmpd="sng">
                  <a:noFill/>
                </a:ln>
                <a:solidFill>
                  <a:srgbClr val="C00000"/>
                </a:solidFill>
                <a:effectLst>
                  <a:glow rad="139700">
                    <a:schemeClr val="bg1"/>
                  </a:glow>
                </a:effectLst>
              </a:rPr>
              <a:t>institutionel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décrire</a:t>
            </a:r>
            <a:r>
              <a:rPr lang="en-GB" b="1" dirty="0">
                <a:ln w="3175" cmpd="sng">
                  <a:noFill/>
                </a:ln>
                <a:solidFill>
                  <a:srgbClr val="C00000"/>
                </a:solidFill>
                <a:effectLst>
                  <a:glow rad="139700">
                    <a:schemeClr val="bg1"/>
                  </a:glow>
                </a:effectLst>
              </a:rPr>
              <a:t> avec </a:t>
            </a:r>
            <a:r>
              <a:rPr lang="en-GB" b="1" dirty="0" err="1">
                <a:ln w="3175" cmpd="sng">
                  <a:noFill/>
                </a:ln>
                <a:solidFill>
                  <a:srgbClr val="C00000"/>
                </a:solidFill>
                <a:effectLst>
                  <a:glow rad="139700">
                    <a:schemeClr val="bg1"/>
                  </a:glow>
                </a:effectLst>
              </a:rPr>
              <a:t>autant</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détail</a:t>
            </a:r>
            <a:r>
              <a:rPr lang="en-GB" b="1" dirty="0">
                <a:ln w="3175" cmpd="sng">
                  <a:noFill/>
                </a:ln>
                <a:solidFill>
                  <a:srgbClr val="C00000"/>
                </a:solidFill>
                <a:effectLst>
                  <a:glow rad="139700">
                    <a:schemeClr val="bg1"/>
                  </a:glow>
                </a:effectLst>
              </a:rPr>
              <a:t> que possible pour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sous-</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a:t>
            </a:r>
            <a:endParaRPr lang="en-GB" b="1" u="sng" dirty="0">
              <a:ln w="3175" cmpd="sng">
                <a:noFill/>
              </a:ln>
              <a:solidFill>
                <a:srgbClr val="C00000"/>
              </a:solidFill>
              <a:effectLst>
                <a:glow rad="139700">
                  <a:schemeClr val="bg1"/>
                </a:glow>
              </a:effectLst>
            </a:endParaRPr>
          </a:p>
        </p:txBody>
      </p:sp>
      <p:sp>
        <p:nvSpPr>
          <p:cNvPr id="13" name="Freeform 24">
            <a:extLst>
              <a:ext uri="{FF2B5EF4-FFF2-40B4-BE49-F238E27FC236}">
                <a16:creationId xmlns:a16="http://schemas.microsoft.com/office/drawing/2014/main" id="{53DBC379-C04C-479A-81AA-513003A764CC}"/>
              </a:ext>
            </a:extLst>
          </p:cNvPr>
          <p:cNvSpPr/>
          <p:nvPr/>
        </p:nvSpPr>
        <p:spPr>
          <a:xfrm rot="19493350">
            <a:off x="2923655" y="3194649"/>
            <a:ext cx="122380" cy="23737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7">
            <a:extLst>
              <a:ext uri="{FF2B5EF4-FFF2-40B4-BE49-F238E27FC236}">
                <a16:creationId xmlns:a16="http://schemas.microsoft.com/office/drawing/2014/main" id="{68F7B6A1-030B-4636-B4B5-1700E7DEEDEF}"/>
              </a:ext>
            </a:extLst>
          </p:cNvPr>
          <p:cNvSpPr/>
          <p:nvPr/>
        </p:nvSpPr>
        <p:spPr>
          <a:xfrm>
            <a:off x="3071811" y="1405875"/>
            <a:ext cx="5995989" cy="94672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Freeform 24">
            <a:extLst>
              <a:ext uri="{FF2B5EF4-FFF2-40B4-BE49-F238E27FC236}">
                <a16:creationId xmlns:a16="http://schemas.microsoft.com/office/drawing/2014/main" id="{7562D93C-E1D1-4D1C-B017-F5C019E19C17}"/>
              </a:ext>
            </a:extLst>
          </p:cNvPr>
          <p:cNvSpPr/>
          <p:nvPr/>
        </p:nvSpPr>
        <p:spPr>
          <a:xfrm rot="15938088">
            <a:off x="2796713" y="1392835"/>
            <a:ext cx="161939" cy="4286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460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877682" y="1183080"/>
            <a:ext cx="6190118" cy="385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9692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A7</a:t>
            </a:r>
          </a:p>
        </p:txBody>
      </p:sp>
      <p:sp>
        <p:nvSpPr>
          <p:cNvPr id="9" name="Rounded Rectangle 7">
            <a:extLst>
              <a:ext uri="{FF2B5EF4-FFF2-40B4-BE49-F238E27FC236}">
                <a16:creationId xmlns:a16="http://schemas.microsoft.com/office/drawing/2014/main" id="{1C1E23C7-D7E2-4477-A23E-5E0195DAF1B6}"/>
              </a:ext>
            </a:extLst>
          </p:cNvPr>
          <p:cNvSpPr/>
          <p:nvPr/>
        </p:nvSpPr>
        <p:spPr>
          <a:xfrm>
            <a:off x="3071811" y="4189990"/>
            <a:ext cx="5897529" cy="79394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9DD4A237-45EB-4E3B-B60A-490B2DBA059D}"/>
              </a:ext>
            </a:extLst>
          </p:cNvPr>
          <p:cNvSpPr txBox="1"/>
          <p:nvPr/>
        </p:nvSpPr>
        <p:spPr>
          <a:xfrm>
            <a:off x="374203" y="2662124"/>
            <a:ext cx="2723343"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Toute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autre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pour le </a:t>
            </a:r>
            <a:r>
              <a:rPr lang="en-GB" b="1" dirty="0" err="1">
                <a:ln w="3175" cmpd="sng">
                  <a:noFill/>
                </a:ln>
                <a:solidFill>
                  <a:srgbClr val="C00000"/>
                </a:solidFill>
                <a:effectLst>
                  <a:glow rad="139700">
                    <a:schemeClr val="bg1"/>
                  </a:glow>
                </a:effectLst>
              </a:rPr>
              <a:t>sous-seceur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peut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être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listée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ici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utiliser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endParaRPr lang="en-GB" b="1" u="sng" dirty="0">
              <a:ln w="3175" cmpd="sng">
                <a:noFill/>
              </a:ln>
              <a:solidFill>
                <a:srgbClr val="C00000"/>
              </a:solidFill>
              <a:effectLst>
                <a:glow rad="139700">
                  <a:schemeClr val="bg1"/>
                </a:glow>
              </a:effectLst>
            </a:endParaRPr>
          </a:p>
          <a:p>
            <a:endParaRPr lang="en-GB" b="1" u="sng" dirty="0">
              <a:ln w="3175" cmpd="sng">
                <a:noFill/>
              </a:ln>
              <a:solidFill>
                <a:srgbClr val="C00000"/>
              </a:solidFill>
              <a:effectLst>
                <a:glow rad="139700">
                  <a:schemeClr val="bg1"/>
                </a:glow>
              </a:effectLst>
            </a:endParaRPr>
          </a:p>
        </p:txBody>
      </p:sp>
      <p:sp>
        <p:nvSpPr>
          <p:cNvPr id="13" name="Freeform 24">
            <a:extLst>
              <a:ext uri="{FF2B5EF4-FFF2-40B4-BE49-F238E27FC236}">
                <a16:creationId xmlns:a16="http://schemas.microsoft.com/office/drawing/2014/main" id="{53DBC379-C04C-479A-81AA-513003A764CC}"/>
              </a:ext>
            </a:extLst>
          </p:cNvPr>
          <p:cNvSpPr/>
          <p:nvPr/>
        </p:nvSpPr>
        <p:spPr>
          <a:xfrm rot="19493350">
            <a:off x="2813639" y="4098957"/>
            <a:ext cx="161939" cy="4286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7">
            <a:extLst>
              <a:ext uri="{FF2B5EF4-FFF2-40B4-BE49-F238E27FC236}">
                <a16:creationId xmlns:a16="http://schemas.microsoft.com/office/drawing/2014/main" id="{68F7B6A1-030B-4636-B4B5-1700E7DEEDEF}"/>
              </a:ext>
            </a:extLst>
          </p:cNvPr>
          <p:cNvSpPr/>
          <p:nvPr/>
        </p:nvSpPr>
        <p:spPr>
          <a:xfrm>
            <a:off x="3071812" y="2406000"/>
            <a:ext cx="5897528" cy="82008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Freeform 24">
            <a:extLst>
              <a:ext uri="{FF2B5EF4-FFF2-40B4-BE49-F238E27FC236}">
                <a16:creationId xmlns:a16="http://schemas.microsoft.com/office/drawing/2014/main" id="{7562D93C-E1D1-4D1C-B017-F5C019E19C17}"/>
              </a:ext>
            </a:extLst>
          </p:cNvPr>
          <p:cNvSpPr/>
          <p:nvPr/>
        </p:nvSpPr>
        <p:spPr>
          <a:xfrm rot="15938088">
            <a:off x="2796713" y="2392960"/>
            <a:ext cx="161939" cy="42864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36227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074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A8</a:t>
            </a:r>
          </a:p>
        </p:txBody>
      </p:sp>
      <p:sp>
        <p:nvSpPr>
          <p:cNvPr id="5" name="Title 1">
            <a:extLst>
              <a:ext uri="{FF2B5EF4-FFF2-40B4-BE49-F238E27FC236}">
                <a16:creationId xmlns:a16="http://schemas.microsoft.com/office/drawing/2014/main" id="{F602E108-F111-438F-8A5E-514BAC887330}"/>
              </a:ext>
            </a:extLst>
          </p:cNvPr>
          <p:cNvSpPr txBox="1">
            <a:spLocks/>
          </p:cNvSpPr>
          <p:nvPr/>
        </p:nvSpPr>
        <p:spPr>
          <a:xfrm>
            <a:off x="225962" y="1075110"/>
            <a:ext cx="8841838"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A8 – </a:t>
            </a:r>
            <a:r>
              <a:rPr lang="en-US" dirty="0" err="1"/>
              <a:t>Progrès</a:t>
            </a:r>
            <a:r>
              <a:rPr lang="en-US" dirty="0"/>
              <a:t> </a:t>
            </a:r>
            <a:r>
              <a:rPr lang="en-US" dirty="0" err="1"/>
              <a:t>dans</a:t>
            </a:r>
            <a:r>
              <a:rPr lang="en-US" dirty="0"/>
              <a:t> la </a:t>
            </a:r>
            <a:r>
              <a:rPr lang="en-US" dirty="0" err="1"/>
              <a:t>réalisation</a:t>
            </a:r>
            <a:r>
              <a:rPr lang="en-US" dirty="0"/>
              <a:t> des </a:t>
            </a:r>
            <a:r>
              <a:rPr lang="en-US" dirty="0" err="1"/>
              <a:t>cibles</a:t>
            </a:r>
            <a:r>
              <a:rPr lang="en-US" dirty="0"/>
              <a:t> </a:t>
            </a:r>
            <a:r>
              <a:rPr lang="en-US" dirty="0" err="1"/>
              <a:t>nationales</a:t>
            </a:r>
            <a:endParaRPr lang="en-US" dirty="0"/>
          </a:p>
        </p:txBody>
      </p:sp>
      <p:sp>
        <p:nvSpPr>
          <p:cNvPr id="6" name="Content Placeholder 2">
            <a:extLst>
              <a:ext uri="{FF2B5EF4-FFF2-40B4-BE49-F238E27FC236}">
                <a16:creationId xmlns:a16="http://schemas.microsoft.com/office/drawing/2014/main" id="{8CE92F35-0EEE-4953-9682-215128BF7A1E}"/>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a:solidFill>
                  <a:schemeClr val="tx2">
                    <a:lumMod val="75000"/>
                  </a:schemeClr>
                </a:solidFill>
              </a:rPr>
              <a:t>Le </a:t>
            </a:r>
            <a:r>
              <a:rPr lang="en-GB" dirty="0" err="1">
                <a:solidFill>
                  <a:schemeClr val="tx2">
                    <a:lumMod val="75000"/>
                  </a:schemeClr>
                </a:solidFill>
              </a:rPr>
              <a:t>progrès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la </a:t>
            </a:r>
            <a:r>
              <a:rPr lang="en-GB" dirty="0" err="1">
                <a:solidFill>
                  <a:schemeClr val="tx2">
                    <a:lumMod val="75000"/>
                  </a:schemeClr>
                </a:solidFill>
              </a:rPr>
              <a:t>réalisation</a:t>
            </a:r>
            <a:r>
              <a:rPr lang="en-GB" dirty="0">
                <a:solidFill>
                  <a:schemeClr val="tx2">
                    <a:lumMod val="75000"/>
                  </a:schemeClr>
                </a:solidFill>
              </a:rPr>
              <a:t> des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WASH.</a:t>
            </a:r>
          </a:p>
          <a:p>
            <a:endParaRPr lang="en-GB" dirty="0">
              <a:solidFill>
                <a:schemeClr val="tx2">
                  <a:lumMod val="75000"/>
                </a:schemeClr>
              </a:solidFill>
            </a:endParaRPr>
          </a:p>
        </p:txBody>
      </p:sp>
    </p:spTree>
    <p:extLst>
      <p:ext uri="{BB962C8B-B14F-4D97-AF65-F5344CB8AC3E}">
        <p14:creationId xmlns:p14="http://schemas.microsoft.com/office/powerpoint/2010/main" val="12529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48137" y="1741539"/>
            <a:ext cx="6739736" cy="402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6074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A8</a:t>
            </a:r>
          </a:p>
        </p:txBody>
      </p:sp>
      <p:sp>
        <p:nvSpPr>
          <p:cNvPr id="5" name="TextBox 4">
            <a:extLst>
              <a:ext uri="{FF2B5EF4-FFF2-40B4-BE49-F238E27FC236}">
                <a16:creationId xmlns:a16="http://schemas.microsoft.com/office/drawing/2014/main" id="{BBFEB6D2-56C2-4ADE-A7A7-FE23CD6C17A4}"/>
              </a:ext>
            </a:extLst>
          </p:cNvPr>
          <p:cNvSpPr txBox="1"/>
          <p:nvPr/>
        </p:nvSpPr>
        <p:spPr>
          <a:xfrm>
            <a:off x="1820334" y="866324"/>
            <a:ext cx="7081700" cy="646331"/>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La question A8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basée</a:t>
            </a:r>
            <a:r>
              <a:rPr lang="en-GB" b="1" dirty="0">
                <a:ln w="3175" cmpd="sng">
                  <a:noFill/>
                </a:ln>
                <a:solidFill>
                  <a:srgbClr val="C00000"/>
                </a:solidFill>
                <a:effectLst>
                  <a:glow rad="139700">
                    <a:schemeClr val="bg1"/>
                  </a:glow>
                </a:effectLst>
              </a:rPr>
              <a:t> sur les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identifiées</a:t>
            </a:r>
            <a:r>
              <a:rPr lang="en-GB" b="1" dirty="0">
                <a:ln w="3175" cmpd="sng">
                  <a:noFill/>
                </a:ln>
                <a:solidFill>
                  <a:srgbClr val="C00000"/>
                </a:solidFill>
                <a:effectLst>
                  <a:glow rad="139700">
                    <a:schemeClr val="bg1"/>
                  </a:glow>
                </a:effectLst>
              </a:rPr>
              <a:t> en A7. Si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n’est</a:t>
            </a:r>
            <a:r>
              <a:rPr lang="en-GB" b="1" dirty="0">
                <a:ln w="3175" cmpd="sng">
                  <a:noFill/>
                </a:ln>
                <a:solidFill>
                  <a:srgbClr val="C00000"/>
                </a:solidFill>
                <a:effectLst>
                  <a:glow rad="139700">
                    <a:schemeClr val="bg1"/>
                  </a:glow>
                </a:effectLst>
              </a:rPr>
              <a:t> pas applicable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laisser</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ligne</a:t>
            </a:r>
            <a:r>
              <a:rPr lang="en-GB" b="1" dirty="0">
                <a:ln w="3175" cmpd="sng">
                  <a:noFill/>
                </a:ln>
                <a:solidFill>
                  <a:srgbClr val="C00000"/>
                </a:solidFill>
                <a:effectLst>
                  <a:glow rad="139700">
                    <a:schemeClr val="bg1"/>
                  </a:glow>
                </a:effectLst>
              </a:rPr>
              <a:t> vide.</a:t>
            </a:r>
            <a:endParaRPr lang="en-GB" b="1" u="sng" dirty="0">
              <a:ln w="3175" cmpd="sng">
                <a:noFill/>
              </a:ln>
              <a:solidFill>
                <a:srgbClr val="C00000"/>
              </a:solidFill>
              <a:effectLst>
                <a:glow rad="139700">
                  <a:schemeClr val="bg1"/>
                </a:glow>
              </a:effectLst>
            </a:endParaRPr>
          </a:p>
        </p:txBody>
      </p:sp>
      <p:sp>
        <p:nvSpPr>
          <p:cNvPr id="6" name="Rounded Rectangle 7">
            <a:extLst>
              <a:ext uri="{FF2B5EF4-FFF2-40B4-BE49-F238E27FC236}">
                <a16:creationId xmlns:a16="http://schemas.microsoft.com/office/drawing/2014/main" id="{72C1FCAF-4F06-45C6-B238-3FE630985292}"/>
              </a:ext>
            </a:extLst>
          </p:cNvPr>
          <p:cNvSpPr/>
          <p:nvPr/>
        </p:nvSpPr>
        <p:spPr>
          <a:xfrm>
            <a:off x="2302839" y="1803402"/>
            <a:ext cx="6599194" cy="28575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Freeform 24">
            <a:extLst>
              <a:ext uri="{FF2B5EF4-FFF2-40B4-BE49-F238E27FC236}">
                <a16:creationId xmlns:a16="http://schemas.microsoft.com/office/drawing/2014/main" id="{C021C6DB-33ED-4D46-ADC6-C352367C560E}"/>
              </a:ext>
            </a:extLst>
          </p:cNvPr>
          <p:cNvSpPr/>
          <p:nvPr/>
        </p:nvSpPr>
        <p:spPr>
          <a:xfrm rot="18690049">
            <a:off x="2083811" y="2840079"/>
            <a:ext cx="258880" cy="2667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FCA5E5C3-427B-497B-9288-00682E757FC1}"/>
              </a:ext>
            </a:extLst>
          </p:cNvPr>
          <p:cNvSpPr/>
          <p:nvPr/>
        </p:nvSpPr>
        <p:spPr>
          <a:xfrm>
            <a:off x="2398918" y="2653748"/>
            <a:ext cx="1958544" cy="302315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Freeform 24">
            <a:extLst>
              <a:ext uri="{FF2B5EF4-FFF2-40B4-BE49-F238E27FC236}">
                <a16:creationId xmlns:a16="http://schemas.microsoft.com/office/drawing/2014/main" id="{F07E7C49-F09A-42CC-B4EA-6F2E381894D6}"/>
              </a:ext>
            </a:extLst>
          </p:cNvPr>
          <p:cNvSpPr/>
          <p:nvPr/>
        </p:nvSpPr>
        <p:spPr>
          <a:xfrm rot="20509759">
            <a:off x="3353832" y="1519222"/>
            <a:ext cx="229295" cy="3281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18C8B0FA-6554-47E2-9937-713484777963}"/>
              </a:ext>
            </a:extLst>
          </p:cNvPr>
          <p:cNvSpPr txBox="1"/>
          <p:nvPr/>
        </p:nvSpPr>
        <p:spPr>
          <a:xfrm>
            <a:off x="66675" y="2129876"/>
            <a:ext cx="2488440" cy="369331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colonne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liste</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cibles</a:t>
            </a:r>
            <a:r>
              <a:rPr lang="en-GB" b="1" dirty="0">
                <a:ln w="3175" cmpd="sng">
                  <a:noFill/>
                </a:ln>
                <a:solidFill>
                  <a:srgbClr val="C00000"/>
                </a:solidFill>
                <a:effectLst>
                  <a:glow rad="139700">
                    <a:schemeClr val="bg1"/>
                  </a:glow>
                </a:effectLst>
              </a:rPr>
              <a:t>, y </a:t>
            </a:r>
            <a:r>
              <a:rPr lang="en-GB" b="1" dirty="0" err="1">
                <a:ln w="3175" cmpd="sng">
                  <a:noFill/>
                </a:ln>
                <a:solidFill>
                  <a:srgbClr val="C00000"/>
                </a:solidFill>
                <a:effectLst>
                  <a:glow rad="139700">
                    <a:schemeClr val="bg1"/>
                  </a:glow>
                </a:effectLst>
              </a:rPr>
              <a:t>compris</a:t>
            </a:r>
            <a:r>
              <a:rPr lang="en-GB" b="1" dirty="0">
                <a:ln w="3175" cmpd="sng">
                  <a:noFill/>
                </a:ln>
                <a:solidFill>
                  <a:srgbClr val="C00000"/>
                </a:solidFill>
                <a:effectLst>
                  <a:glow rad="139700">
                    <a:schemeClr val="bg1"/>
                  </a:glow>
                </a:effectLst>
              </a:rPr>
              <a:t> de couverture, pour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sous-</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a:p>
            <a:r>
              <a:rPr lang="en-US" b="1" dirty="0">
                <a:ln w="3175" cmpd="sng">
                  <a:noFill/>
                </a:ln>
                <a:solidFill>
                  <a:srgbClr val="C00000"/>
                </a:solidFill>
                <a:effectLst>
                  <a:glow rad="139700">
                    <a:schemeClr val="bg1"/>
                  </a:glow>
                </a:effectLst>
              </a:rPr>
              <a:t>Si </a:t>
            </a:r>
            <a:r>
              <a:rPr lang="en-US" b="1" dirty="0" err="1">
                <a:ln w="3175" cmpd="sng">
                  <a:noFill/>
                </a:ln>
                <a:solidFill>
                  <a:srgbClr val="C00000"/>
                </a:solidFill>
                <a:effectLst>
                  <a:glow rad="139700">
                    <a:schemeClr val="bg1"/>
                  </a:glow>
                </a:effectLst>
              </a:rPr>
              <a:t>vous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avez</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indiqué</a:t>
            </a:r>
            <a:r>
              <a:rPr lang="en-US" b="1" dirty="0">
                <a:ln w="3175" cmpd="sng">
                  <a:noFill/>
                </a:ln>
                <a:solidFill>
                  <a:srgbClr val="C00000"/>
                </a:solidFill>
                <a:effectLst>
                  <a:glow rad="139700">
                    <a:schemeClr val="bg1"/>
                  </a:glow>
                </a:effectLst>
              </a:rPr>
              <a:t> des </a:t>
            </a:r>
            <a:r>
              <a:rPr lang="en-US" b="1" dirty="0" err="1">
                <a:ln w="3175" cmpd="sng">
                  <a:noFill/>
                </a:ln>
                <a:solidFill>
                  <a:srgbClr val="C00000"/>
                </a:solidFill>
                <a:effectLst>
                  <a:glow rad="139700">
                    <a:schemeClr val="bg1"/>
                  </a:glow>
                </a:effectLst>
              </a:rPr>
              <a:t>cibles</a:t>
            </a:r>
            <a:r>
              <a:rPr lang="en-US" b="1" dirty="0">
                <a:ln w="3175" cmpd="sng">
                  <a:noFill/>
                </a:ln>
                <a:solidFill>
                  <a:srgbClr val="C00000"/>
                </a:solidFill>
                <a:effectLst>
                  <a:glow rad="139700">
                    <a:schemeClr val="bg1"/>
                  </a:glow>
                </a:effectLst>
              </a:rPr>
              <a:t> de </a:t>
            </a:r>
            <a:r>
              <a:rPr lang="en-US" b="1" dirty="0" err="1">
                <a:ln w="3175" cmpd="sng">
                  <a:noFill/>
                </a:ln>
                <a:solidFill>
                  <a:srgbClr val="C00000"/>
                </a:solidFill>
                <a:effectLst>
                  <a:glow rad="139700">
                    <a:schemeClr val="bg1"/>
                  </a:glow>
                </a:effectLst>
              </a:rPr>
              <a:t>couverture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combinées</a:t>
            </a:r>
            <a:r>
              <a:rPr lang="en-US" b="1" dirty="0">
                <a:ln w="3175" cmpd="sng">
                  <a:noFill/>
                </a:ln>
                <a:solidFill>
                  <a:srgbClr val="C00000"/>
                </a:solidFill>
                <a:effectLst>
                  <a:glow rad="139700">
                    <a:schemeClr val="bg1"/>
                  </a:glow>
                </a:effectLst>
              </a:rPr>
              <a:t> pour le milieu urbain et rural, </a:t>
            </a:r>
            <a:r>
              <a:rPr lang="en-US" b="1" dirty="0" err="1">
                <a:ln w="3175" cmpd="sng">
                  <a:noFill/>
                </a:ln>
                <a:solidFill>
                  <a:srgbClr val="C00000"/>
                </a:solidFill>
                <a:effectLst>
                  <a:glow rad="139700">
                    <a:schemeClr val="bg1"/>
                  </a:glow>
                </a:effectLst>
              </a:rPr>
              <a:t>veuillez</a:t>
            </a:r>
            <a:r>
              <a:rPr lang="en-US" b="1" dirty="0">
                <a:ln w="3175" cmpd="sng">
                  <a:noFill/>
                </a:ln>
                <a:solidFill>
                  <a:srgbClr val="C00000"/>
                </a:solidFill>
                <a:effectLst>
                  <a:glow rad="139700">
                    <a:schemeClr val="bg1"/>
                  </a:glow>
                </a:effectLst>
              </a:rPr>
              <a:t> ne </a:t>
            </a:r>
            <a:r>
              <a:rPr lang="en-US" b="1" dirty="0" err="1">
                <a:ln w="3175" cmpd="sng">
                  <a:noFill/>
                </a:ln>
                <a:solidFill>
                  <a:srgbClr val="C00000"/>
                </a:solidFill>
                <a:effectLst>
                  <a:glow rad="139700">
                    <a:schemeClr val="bg1"/>
                  </a:glow>
                </a:effectLst>
              </a:rPr>
              <a:t>renseigner</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que</a:t>
            </a:r>
            <a:r>
              <a:rPr lang="en-US" b="1" dirty="0">
                <a:ln w="3175" cmpd="sng">
                  <a:noFill/>
                </a:ln>
                <a:solidFill>
                  <a:srgbClr val="C00000"/>
                </a:solidFill>
                <a:effectLst>
                  <a:glow rad="139700">
                    <a:schemeClr val="bg1"/>
                  </a:glow>
                </a:effectLst>
              </a:rPr>
              <a:t> les questions A8.a et A8.c et PASSER les questions A8.b et A8.d.</a:t>
            </a:r>
            <a:r>
              <a:rPr lang="en-GB" b="1" dirty="0">
                <a:ln w="3175" cmpd="sng">
                  <a:noFill/>
                </a:ln>
                <a:solidFill>
                  <a:srgbClr val="C00000"/>
                </a:solidFill>
                <a:effectLst>
                  <a:glow rad="139700">
                    <a:schemeClr val="bg1"/>
                  </a:glow>
                </a:effectLst>
              </a:rPr>
              <a:t> </a:t>
            </a:r>
            <a:endParaRPr lang="en-GB" b="1" u="sng"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4082555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074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A8</a:t>
            </a:r>
          </a:p>
        </p:txBody>
      </p:sp>
      <p:sp>
        <p:nvSpPr>
          <p:cNvPr id="6" name="TextBox 5">
            <a:extLst>
              <a:ext uri="{FF2B5EF4-FFF2-40B4-BE49-F238E27FC236}">
                <a16:creationId xmlns:a16="http://schemas.microsoft.com/office/drawing/2014/main" id="{15368E38-9629-47EF-8E7F-337EE68731ED}"/>
              </a:ext>
            </a:extLst>
          </p:cNvPr>
          <p:cNvSpPr txBox="1"/>
          <p:nvPr/>
        </p:nvSpPr>
        <p:spPr>
          <a:xfrm>
            <a:off x="149131" y="919573"/>
            <a:ext cx="8845737" cy="369332"/>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La question A8 se </a:t>
            </a:r>
            <a:r>
              <a:rPr lang="en-GB" b="1" dirty="0" err="1">
                <a:ln w="3175" cmpd="sng">
                  <a:noFill/>
                </a:ln>
                <a:solidFill>
                  <a:srgbClr val="C00000"/>
                </a:solidFill>
                <a:effectLst>
                  <a:glow rad="139700">
                    <a:schemeClr val="bg1"/>
                  </a:glow>
                </a:effectLst>
              </a:rPr>
              <a:t>poursuit</a:t>
            </a:r>
            <a:r>
              <a:rPr lang="en-GB" b="1" dirty="0">
                <a:ln w="3175" cmpd="sng">
                  <a:noFill/>
                </a:ln>
                <a:solidFill>
                  <a:srgbClr val="C00000"/>
                </a:solidFill>
                <a:effectLst>
                  <a:glow rad="139700">
                    <a:schemeClr val="bg1"/>
                  </a:glow>
                </a:effectLst>
              </a:rPr>
              <a:t> de la </a:t>
            </a:r>
            <a:r>
              <a:rPr lang="en-GB" b="1" dirty="0" err="1">
                <a:ln w="3175" cmpd="sng">
                  <a:noFill/>
                </a:ln>
                <a:solidFill>
                  <a:srgbClr val="C00000"/>
                </a:solidFill>
                <a:effectLst>
                  <a:glow rad="139700">
                    <a:schemeClr val="bg1"/>
                  </a:glow>
                </a:effectLst>
              </a:rPr>
              <a:t>même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manière</a:t>
            </a:r>
            <a:r>
              <a:rPr lang="en-GB" b="1" dirty="0">
                <a:ln w="3175" cmpd="sng">
                  <a:noFill/>
                </a:ln>
                <a:solidFill>
                  <a:srgbClr val="C00000"/>
                </a:solidFill>
                <a:effectLst>
                  <a:glow rad="139700">
                    <a:schemeClr val="bg1"/>
                  </a:glow>
                </a:effectLst>
              </a:rPr>
              <a:t> sur la page </a:t>
            </a:r>
            <a:r>
              <a:rPr lang="en-GB" b="1" dirty="0" err="1">
                <a:ln w="3175" cmpd="sng">
                  <a:noFill/>
                </a:ln>
                <a:solidFill>
                  <a:srgbClr val="C00000"/>
                </a:solidFill>
                <a:effectLst>
                  <a:glow rad="139700">
                    <a:schemeClr val="bg1"/>
                  </a:glow>
                </a:effectLst>
              </a:rPr>
              <a:t>suivante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a:t>
            </a:r>
            <a:endParaRPr lang="en-GB" b="1" u="sng" dirty="0">
              <a:ln w="3175" cmpd="sng">
                <a:noFill/>
              </a:ln>
              <a:solidFill>
                <a:srgbClr val="C00000"/>
              </a:solidFill>
              <a:effectLst>
                <a:glow rad="139700">
                  <a:schemeClr val="bg1"/>
                </a:glow>
              </a:effectLst>
            </a:endParaRPr>
          </a:p>
        </p:txBody>
      </p:sp>
      <p:pic>
        <p:nvPicPr>
          <p:cNvPr id="1536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46336" y="1288905"/>
            <a:ext cx="6851325" cy="426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8432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48137" y="1741539"/>
            <a:ext cx="6739736" cy="402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6074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A8</a:t>
            </a:r>
          </a:p>
        </p:txBody>
      </p:sp>
      <p:sp>
        <p:nvSpPr>
          <p:cNvPr id="5" name="TextBox 4">
            <a:extLst>
              <a:ext uri="{FF2B5EF4-FFF2-40B4-BE49-F238E27FC236}">
                <a16:creationId xmlns:a16="http://schemas.microsoft.com/office/drawing/2014/main" id="{BBFEB6D2-56C2-4ADE-A7A7-FE23CD6C17A4}"/>
              </a:ext>
            </a:extLst>
          </p:cNvPr>
          <p:cNvSpPr txBox="1"/>
          <p:nvPr/>
        </p:nvSpPr>
        <p:spPr>
          <a:xfrm>
            <a:off x="1795017" y="661666"/>
            <a:ext cx="2576063"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valeur</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référence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mesurée</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l’année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mesure</a:t>
            </a:r>
            <a:r>
              <a:rPr lang="en-GB"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p:txBody>
      </p:sp>
      <p:sp>
        <p:nvSpPr>
          <p:cNvPr id="8" name="Rounded Rectangle 7">
            <a:extLst>
              <a:ext uri="{FF2B5EF4-FFF2-40B4-BE49-F238E27FC236}">
                <a16:creationId xmlns:a16="http://schemas.microsoft.com/office/drawing/2014/main" id="{FCA5E5C3-427B-497B-9288-00682E757FC1}"/>
              </a:ext>
            </a:extLst>
          </p:cNvPr>
          <p:cNvSpPr/>
          <p:nvPr/>
        </p:nvSpPr>
        <p:spPr>
          <a:xfrm>
            <a:off x="4291231" y="2047874"/>
            <a:ext cx="1112042" cy="372120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Freeform 24">
            <a:extLst>
              <a:ext uri="{FF2B5EF4-FFF2-40B4-BE49-F238E27FC236}">
                <a16:creationId xmlns:a16="http://schemas.microsoft.com/office/drawing/2014/main" id="{F07E7C49-F09A-42CC-B4EA-6F2E381894D6}"/>
              </a:ext>
            </a:extLst>
          </p:cNvPr>
          <p:cNvSpPr/>
          <p:nvPr/>
        </p:nvSpPr>
        <p:spPr>
          <a:xfrm rot="20509759" flipH="1">
            <a:off x="4200977" y="1846286"/>
            <a:ext cx="116592" cy="56019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7">
            <a:extLst>
              <a:ext uri="{FF2B5EF4-FFF2-40B4-BE49-F238E27FC236}">
                <a16:creationId xmlns:a16="http://schemas.microsoft.com/office/drawing/2014/main" id="{8A03BE52-9B61-4088-8E8D-8E63E19E9C55}"/>
              </a:ext>
            </a:extLst>
          </p:cNvPr>
          <p:cNvSpPr/>
          <p:nvPr/>
        </p:nvSpPr>
        <p:spPr>
          <a:xfrm>
            <a:off x="5409307" y="2060688"/>
            <a:ext cx="1188000" cy="370839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Freeform 24">
            <a:extLst>
              <a:ext uri="{FF2B5EF4-FFF2-40B4-BE49-F238E27FC236}">
                <a16:creationId xmlns:a16="http://schemas.microsoft.com/office/drawing/2014/main" id="{EA2677AF-4307-4EA2-997B-3B68DE73F28C}"/>
              </a:ext>
            </a:extLst>
          </p:cNvPr>
          <p:cNvSpPr/>
          <p:nvPr/>
        </p:nvSpPr>
        <p:spPr>
          <a:xfrm rot="1090241" flipH="1">
            <a:off x="6677291" y="1822173"/>
            <a:ext cx="215917" cy="54749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CC89DEE-8417-43FA-843A-5555309E9B51}"/>
              </a:ext>
            </a:extLst>
          </p:cNvPr>
          <p:cNvSpPr txBox="1"/>
          <p:nvPr/>
        </p:nvSpPr>
        <p:spPr>
          <a:xfrm>
            <a:off x="6205490" y="663503"/>
            <a:ext cx="2938510"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valeur</a:t>
            </a:r>
            <a:r>
              <a:rPr lang="en-GB" b="1" dirty="0">
                <a:ln w="3175" cmpd="sng">
                  <a:noFill/>
                </a:ln>
                <a:solidFill>
                  <a:srgbClr val="C00000"/>
                </a:solidFill>
                <a:effectLst>
                  <a:glow rad="139700">
                    <a:schemeClr val="bg1"/>
                  </a:glow>
                </a:effectLst>
              </a:rPr>
              <a:t> la plus </a:t>
            </a:r>
            <a:r>
              <a:rPr lang="en-GB" b="1" dirty="0" err="1">
                <a:ln w="3175" cmpd="sng">
                  <a:noFill/>
                </a:ln>
                <a:solidFill>
                  <a:srgbClr val="C00000"/>
                </a:solidFill>
                <a:effectLst>
                  <a:glow rad="139700">
                    <a:schemeClr val="bg1"/>
                  </a:glow>
                </a:effectLst>
              </a:rPr>
              <a:t>récente</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l’année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mesure</a:t>
            </a:r>
            <a:r>
              <a:rPr lang="en-GB" b="1" dirty="0">
                <a:ln w="3175" cmpd="sng">
                  <a:noFill/>
                </a:ln>
                <a:solidFill>
                  <a:srgbClr val="C00000"/>
                </a:solidFill>
                <a:effectLst>
                  <a:glow rad="139700">
                    <a:schemeClr val="bg1"/>
                  </a:glow>
                </a:effectLst>
              </a:rPr>
              <a:t>. </a:t>
            </a:r>
            <a:endParaRPr lang="en-GB" b="1" u="sng"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33591754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017" y="1741539"/>
            <a:ext cx="6739736" cy="4027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6074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A8</a:t>
            </a:r>
          </a:p>
        </p:txBody>
      </p:sp>
      <p:sp>
        <p:nvSpPr>
          <p:cNvPr id="5" name="TextBox 4">
            <a:extLst>
              <a:ext uri="{FF2B5EF4-FFF2-40B4-BE49-F238E27FC236}">
                <a16:creationId xmlns:a16="http://schemas.microsoft.com/office/drawing/2014/main" id="{BBFEB6D2-56C2-4ADE-A7A7-FE23CD6C17A4}"/>
              </a:ext>
            </a:extLst>
          </p:cNvPr>
          <p:cNvSpPr txBox="1"/>
          <p:nvPr/>
        </p:nvSpPr>
        <p:spPr>
          <a:xfrm>
            <a:off x="3619500" y="811549"/>
            <a:ext cx="2730500"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la source des </a:t>
            </a:r>
            <a:r>
              <a:rPr lang="en-GB" b="1" dirty="0" err="1">
                <a:ln w="3175" cmpd="sng">
                  <a:noFill/>
                </a:ln>
                <a:solidFill>
                  <a:srgbClr val="C00000"/>
                </a:solidFill>
                <a:effectLst>
                  <a:glow rad="139700">
                    <a:schemeClr val="bg1"/>
                  </a:glow>
                </a:effectLst>
              </a:rPr>
              <a:t>données</a:t>
            </a:r>
            <a:r>
              <a:rPr lang="en-GB" b="1" dirty="0">
                <a:ln w="3175" cmpd="sng">
                  <a:noFill/>
                </a:ln>
                <a:solidFill>
                  <a:srgbClr val="C00000"/>
                </a:solidFill>
                <a:effectLst>
                  <a:glow rad="139700">
                    <a:schemeClr val="bg1"/>
                  </a:glow>
                </a:effectLst>
              </a:rPr>
              <a:t> pour le </a:t>
            </a:r>
            <a:r>
              <a:rPr lang="en-GB" b="1" dirty="0" err="1">
                <a:ln w="3175" cmpd="sng">
                  <a:noFill/>
                </a:ln>
                <a:solidFill>
                  <a:srgbClr val="C00000"/>
                </a:solidFill>
                <a:effectLst>
                  <a:glow rad="139700">
                    <a:schemeClr val="bg1"/>
                  </a:glow>
                </a:effectLst>
              </a:rPr>
              <a:t>suivi</a:t>
            </a:r>
            <a:r>
              <a:rPr lang="en-GB" b="1" dirty="0">
                <a:ln w="3175" cmpd="sng">
                  <a:noFill/>
                </a:ln>
                <a:solidFill>
                  <a:srgbClr val="C00000"/>
                </a:solidFill>
                <a:effectLst>
                  <a:glow rad="139700">
                    <a:schemeClr val="bg1"/>
                  </a:glow>
                </a:effectLst>
              </a:rPr>
              <a:t> de la </a:t>
            </a:r>
            <a:r>
              <a:rPr lang="en-GB" b="1" dirty="0" err="1">
                <a:ln w="3175" cmpd="sng">
                  <a:noFill/>
                </a:ln>
                <a:solidFill>
                  <a:srgbClr val="C00000"/>
                </a:solidFill>
                <a:effectLst>
                  <a:glow rad="139700">
                    <a:schemeClr val="bg1"/>
                  </a:glow>
                </a:effectLst>
              </a:rPr>
              <a:t>réalisation</a:t>
            </a:r>
            <a:r>
              <a:rPr lang="en-GB" b="1" dirty="0">
                <a:ln w="3175" cmpd="sng">
                  <a:noFill/>
                </a:ln>
                <a:solidFill>
                  <a:srgbClr val="C00000"/>
                </a:solidFill>
                <a:effectLst>
                  <a:glow rad="139700">
                    <a:schemeClr val="bg1"/>
                  </a:glow>
                </a:effectLst>
              </a:rPr>
              <a:t> de la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a:t>
            </a:r>
            <a:endParaRPr lang="en-GB" b="1" u="sng" dirty="0">
              <a:ln w="3175" cmpd="sng">
                <a:noFill/>
              </a:ln>
              <a:solidFill>
                <a:srgbClr val="C00000"/>
              </a:solidFill>
              <a:effectLst>
                <a:glow rad="139700">
                  <a:schemeClr val="bg1"/>
                </a:glow>
              </a:effectLst>
            </a:endParaRPr>
          </a:p>
        </p:txBody>
      </p:sp>
      <p:sp>
        <p:nvSpPr>
          <p:cNvPr id="8" name="Rounded Rectangle 7">
            <a:extLst>
              <a:ext uri="{FF2B5EF4-FFF2-40B4-BE49-F238E27FC236}">
                <a16:creationId xmlns:a16="http://schemas.microsoft.com/office/drawing/2014/main" id="{FCA5E5C3-427B-497B-9288-00682E757FC1}"/>
              </a:ext>
            </a:extLst>
          </p:cNvPr>
          <p:cNvSpPr/>
          <p:nvPr/>
        </p:nvSpPr>
        <p:spPr>
          <a:xfrm>
            <a:off x="4387603" y="2121050"/>
            <a:ext cx="1616567" cy="355585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Freeform 24">
            <a:extLst>
              <a:ext uri="{FF2B5EF4-FFF2-40B4-BE49-F238E27FC236}">
                <a16:creationId xmlns:a16="http://schemas.microsoft.com/office/drawing/2014/main" id="{F07E7C49-F09A-42CC-B4EA-6F2E381894D6}"/>
              </a:ext>
            </a:extLst>
          </p:cNvPr>
          <p:cNvSpPr/>
          <p:nvPr/>
        </p:nvSpPr>
        <p:spPr>
          <a:xfrm rot="1175465">
            <a:off x="5023402" y="1746428"/>
            <a:ext cx="131566" cy="36307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7">
            <a:extLst>
              <a:ext uri="{FF2B5EF4-FFF2-40B4-BE49-F238E27FC236}">
                <a16:creationId xmlns:a16="http://schemas.microsoft.com/office/drawing/2014/main" id="{8A03BE52-9B61-4088-8E8D-8E63E19E9C55}"/>
              </a:ext>
            </a:extLst>
          </p:cNvPr>
          <p:cNvSpPr/>
          <p:nvPr/>
        </p:nvSpPr>
        <p:spPr>
          <a:xfrm>
            <a:off x="6029325" y="2121051"/>
            <a:ext cx="676276" cy="3555849"/>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Freeform 24">
            <a:extLst>
              <a:ext uri="{FF2B5EF4-FFF2-40B4-BE49-F238E27FC236}">
                <a16:creationId xmlns:a16="http://schemas.microsoft.com/office/drawing/2014/main" id="{EA2677AF-4307-4EA2-997B-3B68DE73F28C}"/>
              </a:ext>
            </a:extLst>
          </p:cNvPr>
          <p:cNvSpPr/>
          <p:nvPr/>
        </p:nvSpPr>
        <p:spPr>
          <a:xfrm rot="3912955" flipH="1">
            <a:off x="6873128" y="2053976"/>
            <a:ext cx="149516" cy="46469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CC89DEE-8417-43FA-843A-5555309E9B51}"/>
              </a:ext>
            </a:extLst>
          </p:cNvPr>
          <p:cNvSpPr txBox="1"/>
          <p:nvPr/>
        </p:nvSpPr>
        <p:spPr>
          <a:xfrm>
            <a:off x="7076909" y="1941868"/>
            <a:ext cx="2127087" cy="2585323"/>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‘Accessible au public” </a:t>
            </a:r>
            <a:r>
              <a:rPr lang="en-US" b="1" dirty="0" err="1">
                <a:ln w="3175" cmpd="sng">
                  <a:noFill/>
                </a:ln>
                <a:solidFill>
                  <a:srgbClr val="C00000"/>
                </a:solidFill>
                <a:effectLst>
                  <a:glow rad="139700">
                    <a:schemeClr val="bg1"/>
                  </a:glow>
                </a:effectLst>
              </a:rPr>
              <a:t>signifie</a:t>
            </a:r>
            <a:r>
              <a:rPr lang="en-US" b="1" dirty="0">
                <a:ln w="3175" cmpd="sng">
                  <a:noFill/>
                </a:ln>
                <a:solidFill>
                  <a:srgbClr val="C00000"/>
                </a:solidFill>
                <a:effectLst>
                  <a:glow rad="139700">
                    <a:schemeClr val="bg1"/>
                  </a:glow>
                </a:effectLst>
              </a:rPr>
              <a:t> que </a:t>
            </a:r>
            <a:r>
              <a:rPr lang="en-US" b="1" dirty="0" err="1">
                <a:ln w="3175" cmpd="sng">
                  <a:noFill/>
                </a:ln>
                <a:solidFill>
                  <a:srgbClr val="C00000"/>
                </a:solidFill>
                <a:effectLst>
                  <a:glow rad="139700">
                    <a:schemeClr val="bg1"/>
                  </a:glow>
                </a:effectLst>
              </a:rPr>
              <a:t>l’information</a:t>
            </a:r>
            <a:r>
              <a:rPr lang="en-US" b="1" dirty="0">
                <a:ln w="3175" cmpd="sng">
                  <a:noFill/>
                </a:ln>
                <a:solidFill>
                  <a:srgbClr val="C00000"/>
                </a:solidFill>
                <a:effectLst>
                  <a:glow rad="139700">
                    <a:schemeClr val="bg1"/>
                  </a:glow>
                </a:effectLst>
              </a:rPr>
              <a:t> a </a:t>
            </a:r>
            <a:r>
              <a:rPr lang="en-US" b="1" dirty="0" err="1">
                <a:ln w="3175" cmpd="sng">
                  <a:noFill/>
                </a:ln>
                <a:solidFill>
                  <a:srgbClr val="C00000"/>
                </a:solidFill>
                <a:effectLst>
                  <a:glow rad="139700">
                    <a:schemeClr val="bg1"/>
                  </a:glow>
                </a:effectLst>
              </a:rPr>
              <a:t>été</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publiée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diffusée</a:t>
            </a:r>
            <a:r>
              <a:rPr lang="en-US" b="1" dirty="0">
                <a:ln w="3175" cmpd="sng">
                  <a:noFill/>
                </a:ln>
                <a:solidFill>
                  <a:srgbClr val="C00000"/>
                </a:solidFill>
                <a:effectLst>
                  <a:glow rad="139700">
                    <a:schemeClr val="bg1"/>
                  </a:glow>
                </a:effectLst>
              </a:rPr>
              <a:t> au public et </a:t>
            </a:r>
            <a:r>
              <a:rPr lang="en-US" b="1" dirty="0" err="1">
                <a:ln w="3175" cmpd="sng">
                  <a:noFill/>
                </a:ln>
                <a:solidFill>
                  <a:srgbClr val="C00000"/>
                </a:solidFill>
                <a:effectLst>
                  <a:glow rad="139700">
                    <a:schemeClr val="bg1"/>
                  </a:glow>
                </a:effectLst>
              </a:rPr>
              <a:t>peut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être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obtenue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auprès</a:t>
            </a:r>
            <a:r>
              <a:rPr lang="en-US" b="1" dirty="0">
                <a:ln w="3175" cmpd="sng">
                  <a:noFill/>
                </a:ln>
                <a:solidFill>
                  <a:srgbClr val="C00000"/>
                </a:solidFill>
                <a:effectLst>
                  <a:glow rad="139700">
                    <a:schemeClr val="bg1"/>
                  </a:glow>
                </a:effectLst>
              </a:rPr>
              <a:t> du </a:t>
            </a:r>
            <a:r>
              <a:rPr lang="en-US" b="1" dirty="0" err="1">
                <a:ln w="3175" cmpd="sng">
                  <a:noFill/>
                </a:ln>
                <a:solidFill>
                  <a:srgbClr val="C00000"/>
                </a:solidFill>
                <a:effectLst>
                  <a:glow rad="139700">
                    <a:schemeClr val="bg1"/>
                  </a:glow>
                </a:effectLst>
              </a:rPr>
              <a:t>gouvernement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est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disponible</a:t>
            </a:r>
            <a:r>
              <a:rPr lang="en-US" b="1" dirty="0">
                <a:ln w="3175" cmpd="sng">
                  <a:noFill/>
                </a:ln>
                <a:solidFill>
                  <a:srgbClr val="C00000"/>
                </a:solidFill>
                <a:effectLst>
                  <a:glow rad="139700">
                    <a:schemeClr val="bg1"/>
                  </a:glow>
                </a:effectLst>
              </a:rPr>
              <a:t> en </a:t>
            </a:r>
            <a:r>
              <a:rPr lang="en-US" b="1" dirty="0" err="1">
                <a:ln w="3175" cmpd="sng">
                  <a:noFill/>
                </a:ln>
                <a:solidFill>
                  <a:srgbClr val="C00000"/>
                </a:solidFill>
                <a:effectLst>
                  <a:glow rad="139700">
                    <a:schemeClr val="bg1"/>
                  </a:glow>
                </a:effectLst>
              </a:rPr>
              <a:t>ligne</a:t>
            </a:r>
            <a:r>
              <a:rPr lang="en-US" b="1" dirty="0">
                <a:ln w="3175" cmpd="sng">
                  <a:noFill/>
                </a:ln>
                <a:solidFill>
                  <a:srgbClr val="C00000"/>
                </a:solidFill>
                <a:effectLst>
                  <a:glow rad="139700">
                    <a:schemeClr val="bg1"/>
                  </a:glow>
                </a:effectLst>
              </a:rPr>
              <a:t>. </a:t>
            </a:r>
            <a:endParaRPr lang="en-GB" b="1" u="sng"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325448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62" y="922710"/>
            <a:ext cx="8974644" cy="994122"/>
          </a:xfrm>
        </p:spPr>
        <p:txBody>
          <a:bodyPr>
            <a:normAutofit fontScale="90000"/>
          </a:bodyPr>
          <a:lstStyle/>
          <a:p>
            <a:r>
              <a:rPr lang="en-GB" dirty="0"/>
              <a:t>Question A1 – </a:t>
            </a:r>
            <a:r>
              <a:rPr lang="fr-FR" dirty="0"/>
              <a:t>Droit</a:t>
            </a:r>
            <a:r>
              <a:rPr dirty="0"/>
              <a:t> </a:t>
            </a:r>
            <a:r>
              <a:rPr dirty="0" err="1"/>
              <a:t>fondamenta</a:t>
            </a:r>
            <a:r>
              <a:rPr lang="fr-FR" dirty="0"/>
              <a:t>l</a:t>
            </a:r>
            <a:r>
              <a:rPr dirty="0"/>
              <a:t> à l'eau et à l'assainissement</a:t>
            </a:r>
            <a:endParaRPr lang="en-GB" dirty="0"/>
          </a:p>
        </p:txBody>
      </p:sp>
      <p:sp>
        <p:nvSpPr>
          <p:cNvPr id="3" name="Content Placeholder 2"/>
          <p:cNvSpPr>
            <a:spLocks noGrp="1"/>
          </p:cNvSpPr>
          <p:nvPr>
            <p:ph sz="quarter" idx="10"/>
          </p:nvPr>
        </p:nvSpPr>
        <p:spPr/>
        <p:txBody>
          <a:bodyPr>
            <a:normAutofit/>
          </a:body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evaluer</a:t>
            </a:r>
            <a:r>
              <a:rPr lang="en-GB" dirty="0">
                <a:solidFill>
                  <a:schemeClr val="tx2">
                    <a:lumMod val="75000"/>
                  </a:schemeClr>
                </a:solidFill>
              </a:rPr>
              <a:t>:</a:t>
            </a:r>
          </a:p>
          <a:p>
            <a:pPr lvl="1"/>
            <a:r>
              <a:rPr lang="en-GB" dirty="0">
                <a:solidFill>
                  <a:schemeClr val="tx2">
                    <a:lumMod val="75000"/>
                  </a:schemeClr>
                </a:solidFill>
              </a:rPr>
              <a:t>Si les pays </a:t>
            </a:r>
            <a:r>
              <a:rPr lang="en-GB" dirty="0" err="1">
                <a:solidFill>
                  <a:schemeClr val="tx2">
                    <a:lumMod val="75000"/>
                  </a:schemeClr>
                </a:solidFill>
              </a:rPr>
              <a:t>reconnaissent</a:t>
            </a:r>
            <a:r>
              <a:rPr lang="en-GB" dirty="0">
                <a:solidFill>
                  <a:schemeClr val="tx2">
                    <a:lumMod val="75000"/>
                  </a:schemeClr>
                </a:solidFill>
              </a:rPr>
              <a:t> le droit </a:t>
            </a:r>
            <a:r>
              <a:rPr lang="en-GB" dirty="0" err="1">
                <a:solidFill>
                  <a:schemeClr val="tx2">
                    <a:lumMod val="75000"/>
                  </a:schemeClr>
                </a:solidFill>
              </a:rPr>
              <a:t>fondamental</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l’eau</a:t>
            </a:r>
            <a:r>
              <a:rPr lang="en-GB" dirty="0">
                <a:solidFill>
                  <a:schemeClr val="tx2">
                    <a:lumMod val="75000"/>
                  </a:schemeClr>
                </a:solidFill>
              </a:rPr>
              <a:t> potable et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l’assainissement</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travers la constitution, la </a:t>
            </a:r>
            <a:r>
              <a:rPr lang="en-GB" dirty="0" err="1">
                <a:solidFill>
                  <a:schemeClr val="tx2">
                    <a:lumMod val="75000"/>
                  </a:schemeClr>
                </a:solidFill>
              </a:rPr>
              <a:t>législation</a:t>
            </a:r>
            <a:r>
              <a:rPr lang="en-GB" dirty="0">
                <a:solidFill>
                  <a:schemeClr val="tx2">
                    <a:lumMod val="75000"/>
                  </a:schemeClr>
                </a:solidFill>
              </a:rPr>
              <a:t> </a:t>
            </a:r>
            <a:r>
              <a:rPr lang="en-GB" dirty="0" err="1">
                <a:solidFill>
                  <a:schemeClr val="tx2">
                    <a:lumMod val="75000"/>
                  </a:schemeClr>
                </a:solidFill>
              </a:rPr>
              <a:t>ou</a:t>
            </a:r>
            <a:r>
              <a:rPr lang="en-GB" dirty="0">
                <a:solidFill>
                  <a:schemeClr val="tx2">
                    <a:lumMod val="75000"/>
                  </a:schemeClr>
                </a:solidFill>
              </a:rPr>
              <a:t> </a:t>
            </a:r>
            <a:r>
              <a:rPr lang="en-GB" dirty="0" err="1">
                <a:solidFill>
                  <a:schemeClr val="tx2">
                    <a:lumMod val="75000"/>
                  </a:schemeClr>
                </a:solidFill>
              </a:rPr>
              <a:t>décisions</a:t>
            </a:r>
            <a:r>
              <a:rPr lang="en-GB" dirty="0">
                <a:solidFill>
                  <a:schemeClr val="tx2">
                    <a:lumMod val="75000"/>
                  </a:schemeClr>
                </a:solidFill>
              </a:rPr>
              <a:t> de justice.</a:t>
            </a:r>
          </a:p>
          <a:p>
            <a:pPr lvl="1">
              <a:buNone/>
            </a:pPr>
            <a:endParaRPr lang="en-GB" dirty="0">
              <a:solidFill>
                <a:schemeClr val="tx2">
                  <a:lumMod val="75000"/>
                </a:schemeClr>
              </a:solidFill>
            </a:endParaRPr>
          </a:p>
          <a:p>
            <a:pPr marL="0" indent="0">
              <a:buNone/>
            </a:pPr>
            <a:endParaRPr lang="en-GB" dirty="0">
              <a:solidFill>
                <a:schemeClr val="tx2">
                  <a:lumMod val="75000"/>
                </a:schemeClr>
              </a:solidFill>
            </a:endParaRPr>
          </a:p>
        </p:txBody>
      </p:sp>
      <p:sp>
        <p:nvSpPr>
          <p:cNvPr id="4" name="Rounded Rectangle 3"/>
          <p:cNvSpPr/>
          <p:nvPr/>
        </p:nvSpPr>
        <p:spPr>
          <a:xfrm>
            <a:off x="735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a:t>
            </a:r>
          </a:p>
        </p:txBody>
      </p:sp>
    </p:spTree>
    <p:extLst>
      <p:ext uri="{BB962C8B-B14F-4D97-AF65-F5344CB8AC3E}">
        <p14:creationId xmlns:p14="http://schemas.microsoft.com/office/powerpoint/2010/main" val="307178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2646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A9</a:t>
            </a:r>
          </a:p>
        </p:txBody>
      </p:sp>
      <p:sp>
        <p:nvSpPr>
          <p:cNvPr id="5" name="Title 1">
            <a:extLst>
              <a:ext uri="{FF2B5EF4-FFF2-40B4-BE49-F238E27FC236}">
                <a16:creationId xmlns:a16="http://schemas.microsoft.com/office/drawing/2014/main" id="{5C27D4DC-37B0-450A-9F4D-96E8FF33E051}"/>
              </a:ext>
            </a:extLst>
          </p:cNvPr>
          <p:cNvSpPr txBox="1">
            <a:spLocks/>
          </p:cNvSpPr>
          <p:nvPr/>
        </p:nvSpPr>
        <p:spPr>
          <a:xfrm>
            <a:off x="225962" y="1075110"/>
            <a:ext cx="8841838"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A9 – </a:t>
            </a:r>
            <a:r>
              <a:rPr lang="en-US" dirty="0" err="1"/>
              <a:t>Groupes</a:t>
            </a:r>
            <a:r>
              <a:rPr lang="en-US" dirty="0"/>
              <a:t> </a:t>
            </a:r>
            <a:r>
              <a:rPr lang="en-US" dirty="0" err="1"/>
              <a:t>vulnérables</a:t>
            </a:r>
            <a:r>
              <a:rPr lang="en-US" dirty="0"/>
              <a:t> </a:t>
            </a:r>
            <a:r>
              <a:rPr lang="en-US" dirty="0" err="1"/>
              <a:t>dans</a:t>
            </a:r>
            <a:r>
              <a:rPr lang="en-US" dirty="0"/>
              <a:t> les politiques et plans </a:t>
            </a:r>
            <a:r>
              <a:rPr lang="en-US" dirty="0" err="1"/>
              <a:t>nationaux</a:t>
            </a:r>
            <a:endParaRPr lang="en-US" dirty="0"/>
          </a:p>
        </p:txBody>
      </p:sp>
      <p:sp>
        <p:nvSpPr>
          <p:cNvPr id="6" name="Content Placeholder 2">
            <a:extLst>
              <a:ext uri="{FF2B5EF4-FFF2-40B4-BE49-F238E27FC236}">
                <a16:creationId xmlns:a16="http://schemas.microsoft.com/office/drawing/2014/main" id="{E59F6794-143B-431E-958E-2F2D568C55CA}"/>
              </a:ext>
            </a:extLst>
          </p:cNvPr>
          <p:cNvSpPr txBox="1">
            <a:spLocks/>
          </p:cNvSpPr>
          <p:nvPr/>
        </p:nvSpPr>
        <p:spPr>
          <a:xfrm>
            <a:off x="620713" y="2141538"/>
            <a:ext cx="8208143" cy="338407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 </a:t>
            </a:r>
          </a:p>
          <a:p>
            <a:pPr lvl="1"/>
            <a:r>
              <a:rPr lang="en-GB" dirty="0">
                <a:solidFill>
                  <a:schemeClr val="tx2">
                    <a:lumMod val="75000"/>
                  </a:schemeClr>
                </a:solidFill>
              </a:rPr>
              <a:t> Si des </a:t>
            </a:r>
            <a:r>
              <a:rPr lang="en-GB" dirty="0" err="1">
                <a:solidFill>
                  <a:schemeClr val="tx2">
                    <a:lumMod val="75000"/>
                  </a:schemeClr>
                </a:solidFill>
              </a:rPr>
              <a:t>mesures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incluses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les politiques et plans pour </a:t>
            </a:r>
            <a:r>
              <a:rPr lang="en-GB" dirty="0" err="1">
                <a:solidFill>
                  <a:schemeClr val="tx2">
                    <a:lumMod val="75000"/>
                  </a:schemeClr>
                </a:solidFill>
              </a:rPr>
              <a:t>fournir</a:t>
            </a:r>
            <a:r>
              <a:rPr lang="en-GB" dirty="0">
                <a:solidFill>
                  <a:schemeClr val="tx2">
                    <a:lumMod val="75000"/>
                  </a:schemeClr>
                </a:solidFill>
              </a:rPr>
              <a:t> des services WASH aux </a:t>
            </a:r>
            <a:r>
              <a:rPr lang="en-GB" dirty="0" err="1">
                <a:solidFill>
                  <a:schemeClr val="tx2">
                    <a:lumMod val="75000"/>
                  </a:schemeClr>
                </a:solidFill>
              </a:rPr>
              <a:t>groupes</a:t>
            </a:r>
            <a:r>
              <a:rPr lang="en-GB" dirty="0">
                <a:solidFill>
                  <a:schemeClr val="tx2">
                    <a:lumMod val="75000"/>
                  </a:schemeClr>
                </a:solidFill>
              </a:rPr>
              <a:t> </a:t>
            </a:r>
            <a:r>
              <a:rPr lang="en-GB" dirty="0" err="1">
                <a:solidFill>
                  <a:schemeClr val="tx2">
                    <a:lumMod val="75000"/>
                  </a:schemeClr>
                </a:solidFill>
              </a:rPr>
              <a:t>vulnérables</a:t>
            </a:r>
            <a:endParaRPr lang="en-GB" dirty="0">
              <a:solidFill>
                <a:schemeClr val="tx2">
                  <a:lumMod val="75000"/>
                </a:schemeClr>
              </a:solidFill>
            </a:endParaRPr>
          </a:p>
          <a:p>
            <a:r>
              <a:rPr lang="en-GB" dirty="0" err="1">
                <a:solidFill>
                  <a:schemeClr val="tx2">
                    <a:lumMod val="75000"/>
                  </a:schemeClr>
                </a:solidFill>
              </a:rPr>
              <a:t>Cette</a:t>
            </a:r>
            <a:r>
              <a:rPr lang="en-GB" dirty="0">
                <a:solidFill>
                  <a:schemeClr val="tx2">
                    <a:lumMod val="75000"/>
                  </a:schemeClr>
                </a:solidFill>
              </a:rPr>
              <a:t> section </a:t>
            </a:r>
            <a:r>
              <a:rPr lang="en-GB" dirty="0" err="1">
                <a:solidFill>
                  <a:schemeClr val="tx2">
                    <a:lumMod val="75000"/>
                  </a:schemeClr>
                </a:solidFill>
              </a:rPr>
              <a:t>introduit</a:t>
            </a:r>
            <a:r>
              <a:rPr lang="en-GB" dirty="0">
                <a:solidFill>
                  <a:schemeClr val="tx2">
                    <a:lumMod val="75000"/>
                  </a:schemeClr>
                </a:solidFill>
              </a:rPr>
              <a:t> </a:t>
            </a:r>
            <a:r>
              <a:rPr lang="en-GB" dirty="0" err="1">
                <a:solidFill>
                  <a:schemeClr val="tx2">
                    <a:lumMod val="75000"/>
                  </a:schemeClr>
                </a:solidFill>
              </a:rPr>
              <a:t>une</a:t>
            </a:r>
            <a:r>
              <a:rPr lang="en-GB" dirty="0">
                <a:solidFill>
                  <a:schemeClr val="tx2">
                    <a:lumMod val="75000"/>
                  </a:schemeClr>
                </a:solidFill>
              </a:rPr>
              <a:t> </a:t>
            </a:r>
            <a:r>
              <a:rPr lang="en-GB" dirty="0" err="1">
                <a:solidFill>
                  <a:schemeClr val="tx2">
                    <a:lumMod val="75000"/>
                  </a:schemeClr>
                </a:solidFill>
              </a:rPr>
              <a:t>série</a:t>
            </a:r>
            <a:r>
              <a:rPr lang="en-GB" dirty="0">
                <a:solidFill>
                  <a:schemeClr val="tx2">
                    <a:lumMod val="75000"/>
                  </a:schemeClr>
                </a:solidFill>
              </a:rPr>
              <a:t> de questions sur les </a:t>
            </a:r>
            <a:r>
              <a:rPr lang="en-GB" dirty="0" err="1">
                <a:solidFill>
                  <a:schemeClr val="tx2">
                    <a:lumMod val="75000"/>
                  </a:schemeClr>
                </a:solidFill>
              </a:rPr>
              <a:t>mesures</a:t>
            </a:r>
            <a:r>
              <a:rPr lang="en-GB" dirty="0">
                <a:solidFill>
                  <a:schemeClr val="tx2">
                    <a:lumMod val="75000"/>
                  </a:schemeClr>
                </a:solidFill>
              </a:rPr>
              <a:t> </a:t>
            </a:r>
            <a:r>
              <a:rPr lang="en-GB" dirty="0" err="1">
                <a:solidFill>
                  <a:schemeClr val="tx2">
                    <a:lumMod val="75000"/>
                  </a:schemeClr>
                </a:solidFill>
              </a:rPr>
              <a:t>d’équité</a:t>
            </a:r>
            <a:r>
              <a:rPr lang="en-GB" dirty="0">
                <a:solidFill>
                  <a:schemeClr val="tx2">
                    <a:lumMod val="75000"/>
                  </a:schemeClr>
                </a:solidFill>
              </a:rPr>
              <a:t> </a:t>
            </a:r>
            <a:r>
              <a:rPr lang="en-GB" dirty="0" err="1">
                <a:solidFill>
                  <a:schemeClr val="tx2">
                    <a:lumMod val="75000"/>
                  </a:schemeClr>
                </a:solidFill>
              </a:rPr>
              <a:t>visant</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étendre</a:t>
            </a:r>
            <a:r>
              <a:rPr lang="en-GB" dirty="0">
                <a:solidFill>
                  <a:schemeClr val="tx2">
                    <a:lumMod val="75000"/>
                  </a:schemeClr>
                </a:solidFill>
              </a:rPr>
              <a:t> les services WASH aux populations </a:t>
            </a:r>
            <a:r>
              <a:rPr lang="en-GB" dirty="0" err="1">
                <a:solidFill>
                  <a:schemeClr val="tx2">
                    <a:lumMod val="75000"/>
                  </a:schemeClr>
                </a:solidFill>
              </a:rPr>
              <a:t>vulnérables</a:t>
            </a:r>
            <a:r>
              <a:rPr lang="en-GB" dirty="0">
                <a:solidFill>
                  <a:schemeClr val="tx2">
                    <a:lumMod val="75000"/>
                  </a:schemeClr>
                </a:solidFill>
              </a:rPr>
              <a:t>. </a:t>
            </a:r>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31342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970" y="727980"/>
            <a:ext cx="7343930" cy="415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44800" y="1298230"/>
            <a:ext cx="6083300" cy="375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2646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A9</a:t>
            </a:r>
          </a:p>
        </p:txBody>
      </p:sp>
      <p:sp>
        <p:nvSpPr>
          <p:cNvPr id="8" name="Rounded Rectangle 7">
            <a:extLst>
              <a:ext uri="{FF2B5EF4-FFF2-40B4-BE49-F238E27FC236}">
                <a16:creationId xmlns:a16="http://schemas.microsoft.com/office/drawing/2014/main" id="{81E9E97D-A3EA-4504-A422-E6E074A34672}"/>
              </a:ext>
            </a:extLst>
          </p:cNvPr>
          <p:cNvSpPr/>
          <p:nvPr/>
        </p:nvSpPr>
        <p:spPr>
          <a:xfrm>
            <a:off x="377743" y="1071915"/>
            <a:ext cx="6157967" cy="19491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513CCE74-04D3-421A-89C0-17639C2A1966}"/>
              </a:ext>
            </a:extLst>
          </p:cNvPr>
          <p:cNvSpPr txBox="1"/>
          <p:nvPr/>
        </p:nvSpPr>
        <p:spPr>
          <a:xfrm>
            <a:off x="76199" y="1466912"/>
            <a:ext cx="2904067"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A9.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spécifique</a:t>
            </a:r>
            <a:r>
              <a:rPr lang="en-GB" b="1" dirty="0">
                <a:ln w="3175" cmpd="sng">
                  <a:noFill/>
                </a:ln>
                <a:solidFill>
                  <a:srgbClr val="C00000"/>
                </a:solidFill>
                <a:effectLst>
                  <a:glow rad="139700">
                    <a:schemeClr val="bg1"/>
                  </a:glow>
                </a:effectLst>
              </a:rPr>
              <a:t> aux </a:t>
            </a:r>
            <a:r>
              <a:rPr lang="en-GB" b="1" dirty="0" err="1">
                <a:ln w="3175" cmpd="sng">
                  <a:noFill/>
                </a:ln>
                <a:solidFill>
                  <a:srgbClr val="C00000"/>
                </a:solidFill>
                <a:effectLst>
                  <a:glow rad="139700">
                    <a:schemeClr val="bg1"/>
                  </a:glow>
                </a:effectLst>
              </a:rPr>
              <a:t>mesures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l’assainissement</a:t>
            </a:r>
            <a:r>
              <a:rPr lang="en-GB" b="1" dirty="0">
                <a:ln w="3175" cmpd="sng">
                  <a:noFill/>
                </a:ln>
                <a:solidFill>
                  <a:srgbClr val="C00000"/>
                </a:solidFill>
                <a:effectLst>
                  <a:glow rad="139700">
                    <a:schemeClr val="bg1"/>
                  </a:glow>
                </a:effectLst>
              </a:rPr>
              <a:t>. </a:t>
            </a:r>
          </a:p>
        </p:txBody>
      </p:sp>
      <p:sp>
        <p:nvSpPr>
          <p:cNvPr id="15" name="Rounded Rectangle 7">
            <a:extLst>
              <a:ext uri="{FF2B5EF4-FFF2-40B4-BE49-F238E27FC236}">
                <a16:creationId xmlns:a16="http://schemas.microsoft.com/office/drawing/2014/main" id="{F764DE1D-AA32-4409-BD6C-C0E4201919E2}"/>
              </a:ext>
            </a:extLst>
          </p:cNvPr>
          <p:cNvSpPr/>
          <p:nvPr/>
        </p:nvSpPr>
        <p:spPr>
          <a:xfrm>
            <a:off x="3108378" y="1457814"/>
            <a:ext cx="5362522" cy="18107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TextBox 15">
            <a:extLst>
              <a:ext uri="{FF2B5EF4-FFF2-40B4-BE49-F238E27FC236}">
                <a16:creationId xmlns:a16="http://schemas.microsoft.com/office/drawing/2014/main" id="{37C78CA4-E0C4-40BC-8685-B32F0453E730}"/>
              </a:ext>
            </a:extLst>
          </p:cNvPr>
          <p:cNvSpPr txBox="1"/>
          <p:nvPr/>
        </p:nvSpPr>
        <p:spPr>
          <a:xfrm>
            <a:off x="3041703" y="1867550"/>
            <a:ext cx="2657662"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A9.b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spécifique</a:t>
            </a:r>
            <a:r>
              <a:rPr lang="en-GB" b="1" dirty="0">
                <a:ln w="3175" cmpd="sng">
                  <a:noFill/>
                </a:ln>
                <a:solidFill>
                  <a:srgbClr val="C00000"/>
                </a:solidFill>
                <a:effectLst>
                  <a:glow rad="139700">
                    <a:schemeClr val="bg1"/>
                  </a:glow>
                </a:effectLst>
              </a:rPr>
              <a:t> aux </a:t>
            </a:r>
            <a:r>
              <a:rPr lang="en-GB" b="1" dirty="0" err="1">
                <a:ln w="3175" cmpd="sng">
                  <a:noFill/>
                </a:ln>
                <a:solidFill>
                  <a:srgbClr val="C00000"/>
                </a:solidFill>
                <a:effectLst>
                  <a:glow rad="139700">
                    <a:schemeClr val="bg1"/>
                  </a:glow>
                </a:effectLst>
              </a:rPr>
              <a:t>mesures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l’eau</a:t>
            </a:r>
            <a:r>
              <a:rPr lang="en-GB" b="1" dirty="0">
                <a:ln w="3175" cmpd="sng">
                  <a:noFill/>
                </a:ln>
                <a:solidFill>
                  <a:srgbClr val="C00000"/>
                </a:solidFill>
                <a:effectLst>
                  <a:glow rad="139700">
                    <a:schemeClr val="bg1"/>
                  </a:glow>
                </a:effectLst>
              </a:rPr>
              <a:t> potable.  </a:t>
            </a:r>
          </a:p>
        </p:txBody>
      </p:sp>
      <p:sp>
        <p:nvSpPr>
          <p:cNvPr id="17" name="Freeform 24">
            <a:extLst>
              <a:ext uri="{FF2B5EF4-FFF2-40B4-BE49-F238E27FC236}">
                <a16:creationId xmlns:a16="http://schemas.microsoft.com/office/drawing/2014/main" id="{F2048EBA-9DAE-479B-A251-497BA612A9C7}"/>
              </a:ext>
            </a:extLst>
          </p:cNvPr>
          <p:cNvSpPr/>
          <p:nvPr/>
        </p:nvSpPr>
        <p:spPr>
          <a:xfrm rot="7265999" flipH="1" flipV="1">
            <a:off x="445876" y="1403929"/>
            <a:ext cx="272695" cy="4571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24">
            <a:extLst>
              <a:ext uri="{FF2B5EF4-FFF2-40B4-BE49-F238E27FC236}">
                <a16:creationId xmlns:a16="http://schemas.microsoft.com/office/drawing/2014/main" id="{B59D7B56-98C1-4D71-8C52-50ECA90824B9}"/>
              </a:ext>
            </a:extLst>
          </p:cNvPr>
          <p:cNvSpPr/>
          <p:nvPr/>
        </p:nvSpPr>
        <p:spPr>
          <a:xfrm rot="7265999" flipH="1" flipV="1">
            <a:off x="3377176" y="1787477"/>
            <a:ext cx="272695" cy="4571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C920C42-1F13-48B3-80A7-6D26D74EE77C}"/>
              </a:ext>
            </a:extLst>
          </p:cNvPr>
          <p:cNvSpPr/>
          <p:nvPr/>
        </p:nvSpPr>
        <p:spPr>
          <a:xfrm>
            <a:off x="358693" y="997803"/>
            <a:ext cx="930461" cy="3323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51376AE-7308-4E30-931A-D2E21D398837}"/>
              </a:ext>
            </a:extLst>
          </p:cNvPr>
          <p:cNvSpPr/>
          <p:nvPr/>
        </p:nvSpPr>
        <p:spPr>
          <a:xfrm>
            <a:off x="3126421" y="1369638"/>
            <a:ext cx="772480" cy="3323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804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2774" y="717116"/>
            <a:ext cx="8506042" cy="4813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2646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A9</a:t>
            </a:r>
          </a:p>
        </p:txBody>
      </p:sp>
      <p:sp>
        <p:nvSpPr>
          <p:cNvPr id="8" name="Rounded Rectangle 7">
            <a:extLst>
              <a:ext uri="{FF2B5EF4-FFF2-40B4-BE49-F238E27FC236}">
                <a16:creationId xmlns:a16="http://schemas.microsoft.com/office/drawing/2014/main" id="{81E9E97D-A3EA-4504-A422-E6E074A34672}"/>
              </a:ext>
            </a:extLst>
          </p:cNvPr>
          <p:cNvSpPr/>
          <p:nvPr/>
        </p:nvSpPr>
        <p:spPr>
          <a:xfrm>
            <a:off x="2303941" y="1259165"/>
            <a:ext cx="502920" cy="383383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8CEAC8FC-F859-4133-B730-12D0E856C772}"/>
              </a:ext>
            </a:extLst>
          </p:cNvPr>
          <p:cNvSpPr txBox="1"/>
          <p:nvPr/>
        </p:nvSpPr>
        <p:spPr>
          <a:xfrm>
            <a:off x="3097095" y="2251140"/>
            <a:ext cx="2453908"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cocher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case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population </a:t>
            </a:r>
            <a:r>
              <a:rPr lang="en-GB" b="1" dirty="0" err="1">
                <a:ln w="3175" cmpd="sng">
                  <a:noFill/>
                </a:ln>
                <a:solidFill>
                  <a:srgbClr val="C00000"/>
                </a:solidFill>
                <a:effectLst>
                  <a:glow rad="139700">
                    <a:schemeClr val="bg1"/>
                  </a:glow>
                </a:effectLst>
              </a:rPr>
              <a:t>vulnérable</a:t>
            </a:r>
            <a:r>
              <a:rPr lang="en-GB" b="1" dirty="0">
                <a:ln w="3175" cmpd="sng">
                  <a:noFill/>
                </a:ln>
                <a:solidFill>
                  <a:srgbClr val="C00000"/>
                </a:solidFill>
                <a:effectLst>
                  <a:glow rad="139700">
                    <a:schemeClr val="bg1"/>
                  </a:glow>
                </a:effectLst>
              </a:rPr>
              <a:t> ne </a:t>
            </a:r>
            <a:r>
              <a:rPr lang="en-GB" b="1" dirty="0" err="1">
                <a:ln w="3175" cmpd="sng">
                  <a:noFill/>
                </a:ln>
                <a:solidFill>
                  <a:srgbClr val="C00000"/>
                </a:solidFill>
                <a:effectLst>
                  <a:glow rad="139700">
                    <a:schemeClr val="bg1"/>
                  </a:glow>
                </a:effectLst>
              </a:rPr>
              <a:t>réside</a:t>
            </a:r>
            <a:r>
              <a:rPr lang="en-GB" b="1" dirty="0">
                <a:ln w="3175" cmpd="sng">
                  <a:noFill/>
                </a:ln>
                <a:solidFill>
                  <a:srgbClr val="C00000"/>
                </a:solidFill>
                <a:effectLst>
                  <a:glow rad="139700">
                    <a:schemeClr val="bg1"/>
                  </a:glow>
                </a:effectLst>
              </a:rPr>
              <a:t> pas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a:t>
            </a:r>
          </a:p>
        </p:txBody>
      </p:sp>
      <p:sp>
        <p:nvSpPr>
          <p:cNvPr id="10" name="Freeform 24">
            <a:extLst>
              <a:ext uri="{FF2B5EF4-FFF2-40B4-BE49-F238E27FC236}">
                <a16:creationId xmlns:a16="http://schemas.microsoft.com/office/drawing/2014/main" id="{047E35D7-47FB-477F-8D8A-D3B1D89E788D}"/>
              </a:ext>
            </a:extLst>
          </p:cNvPr>
          <p:cNvSpPr/>
          <p:nvPr/>
        </p:nvSpPr>
        <p:spPr>
          <a:xfrm rot="7265999" flipH="1">
            <a:off x="2874743" y="2045967"/>
            <a:ext cx="147058"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7">
            <a:extLst>
              <a:ext uri="{FF2B5EF4-FFF2-40B4-BE49-F238E27FC236}">
                <a16:creationId xmlns:a16="http://schemas.microsoft.com/office/drawing/2014/main" id="{6D32DEA1-B050-4D12-BC16-724211BD0A4A}"/>
              </a:ext>
            </a:extLst>
          </p:cNvPr>
          <p:cNvSpPr/>
          <p:nvPr/>
        </p:nvSpPr>
        <p:spPr>
          <a:xfrm>
            <a:off x="1020726" y="5124985"/>
            <a:ext cx="1827247" cy="360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513CCE74-04D3-421A-89C0-17639C2A1966}"/>
              </a:ext>
            </a:extLst>
          </p:cNvPr>
          <p:cNvSpPr txBox="1"/>
          <p:nvPr/>
        </p:nvSpPr>
        <p:spPr>
          <a:xfrm>
            <a:off x="3204594" y="4786446"/>
            <a:ext cx="2866005"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Listez</a:t>
            </a:r>
            <a:r>
              <a:rPr lang="en-GB" b="1" dirty="0">
                <a:ln w="3175" cmpd="sng">
                  <a:noFill/>
                </a:ln>
                <a:solidFill>
                  <a:srgbClr val="C00000"/>
                </a:solidFill>
                <a:effectLst>
                  <a:glow rad="139700">
                    <a:schemeClr val="bg1"/>
                  </a:glow>
                </a:effectLst>
              </a:rPr>
              <a:t> tout </a:t>
            </a:r>
            <a:r>
              <a:rPr lang="en-GB" b="1" dirty="0" err="1">
                <a:ln w="3175" cmpd="sng">
                  <a:noFill/>
                </a:ln>
                <a:solidFill>
                  <a:srgbClr val="C00000"/>
                </a:solidFill>
                <a:effectLst>
                  <a:glow rad="139700">
                    <a:schemeClr val="bg1"/>
                  </a:glow>
                </a:effectLst>
              </a:rPr>
              <a:t>autre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groupe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vulnérable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spécifique</a:t>
            </a:r>
            <a:r>
              <a:rPr lang="en-GB" b="1" dirty="0">
                <a:ln w="3175" cmpd="sng">
                  <a:noFill/>
                </a:ln>
                <a:solidFill>
                  <a:srgbClr val="C00000"/>
                </a:solidFill>
                <a:effectLst>
                  <a:glow rad="139700">
                    <a:schemeClr val="bg1"/>
                  </a:glow>
                </a:effectLst>
              </a:rPr>
              <a:t> à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a:t>
            </a:r>
          </a:p>
        </p:txBody>
      </p:sp>
      <p:sp>
        <p:nvSpPr>
          <p:cNvPr id="13" name="Freeform 24">
            <a:extLst>
              <a:ext uri="{FF2B5EF4-FFF2-40B4-BE49-F238E27FC236}">
                <a16:creationId xmlns:a16="http://schemas.microsoft.com/office/drawing/2014/main" id="{37F4361C-A196-4038-B5B0-EA39A33F43A3}"/>
              </a:ext>
            </a:extLst>
          </p:cNvPr>
          <p:cNvSpPr/>
          <p:nvPr/>
        </p:nvSpPr>
        <p:spPr>
          <a:xfrm rot="4509098" flipH="1">
            <a:off x="2961935" y="5117718"/>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0428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1749" y="660273"/>
            <a:ext cx="8134645" cy="502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2646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A9</a:t>
            </a:r>
          </a:p>
        </p:txBody>
      </p:sp>
      <p:sp>
        <p:nvSpPr>
          <p:cNvPr id="24" name="Rounded Rectangle 7">
            <a:extLst>
              <a:ext uri="{FF2B5EF4-FFF2-40B4-BE49-F238E27FC236}">
                <a16:creationId xmlns:a16="http://schemas.microsoft.com/office/drawing/2014/main" id="{CB38FA41-1DA0-4695-ABE5-72A1E191E4A3}"/>
              </a:ext>
            </a:extLst>
          </p:cNvPr>
          <p:cNvSpPr/>
          <p:nvPr/>
        </p:nvSpPr>
        <p:spPr>
          <a:xfrm>
            <a:off x="2920122" y="1049615"/>
            <a:ext cx="1079842" cy="76611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TextBox 24">
            <a:extLst>
              <a:ext uri="{FF2B5EF4-FFF2-40B4-BE49-F238E27FC236}">
                <a16:creationId xmlns:a16="http://schemas.microsoft.com/office/drawing/2014/main" id="{B3CD7DFB-A989-44EF-9F0E-4B88017AEF28}"/>
              </a:ext>
            </a:extLst>
          </p:cNvPr>
          <p:cNvSpPr txBox="1"/>
          <p:nvPr/>
        </p:nvSpPr>
        <p:spPr>
          <a:xfrm>
            <a:off x="1211283" y="2088019"/>
            <a:ext cx="2189566" cy="1754327"/>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existe</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mesures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spécifiques</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étendre</a:t>
            </a:r>
            <a:r>
              <a:rPr lang="en-GB" b="1" dirty="0">
                <a:ln w="3175" cmpd="sng">
                  <a:noFill/>
                </a:ln>
                <a:solidFill>
                  <a:srgbClr val="C00000"/>
                </a:solidFill>
                <a:effectLst>
                  <a:glow rad="139700">
                    <a:schemeClr val="bg1"/>
                  </a:glow>
                </a:effectLst>
              </a:rPr>
              <a:t> les services aux populations </a:t>
            </a:r>
            <a:r>
              <a:rPr lang="en-GB" b="1" dirty="0" err="1">
                <a:ln w="3175" cmpd="sng">
                  <a:noFill/>
                </a:ln>
                <a:solidFill>
                  <a:srgbClr val="C00000"/>
                </a:solidFill>
                <a:effectLst>
                  <a:glow rad="139700">
                    <a:schemeClr val="bg1"/>
                  </a:glow>
                </a:effectLst>
              </a:rPr>
              <a:t>vulnérables</a:t>
            </a:r>
            <a:r>
              <a:rPr lang="en-GB" b="1" dirty="0">
                <a:ln w="3175" cmpd="sng">
                  <a:noFill/>
                </a:ln>
                <a:solidFill>
                  <a:srgbClr val="C00000"/>
                </a:solidFill>
                <a:effectLst>
                  <a:glow rad="139700">
                    <a:schemeClr val="bg1"/>
                  </a:glow>
                </a:effectLst>
              </a:rPr>
              <a:t>.</a:t>
            </a:r>
          </a:p>
        </p:txBody>
      </p:sp>
      <p:sp>
        <p:nvSpPr>
          <p:cNvPr id="26" name="Freeform 24">
            <a:extLst>
              <a:ext uri="{FF2B5EF4-FFF2-40B4-BE49-F238E27FC236}">
                <a16:creationId xmlns:a16="http://schemas.microsoft.com/office/drawing/2014/main" id="{51B41579-93D4-45DD-AACF-EEDA1BCCD019}"/>
              </a:ext>
            </a:extLst>
          </p:cNvPr>
          <p:cNvSpPr/>
          <p:nvPr/>
        </p:nvSpPr>
        <p:spPr>
          <a:xfrm rot="7265999" flipH="1">
            <a:off x="2724324" y="1765120"/>
            <a:ext cx="426248" cy="27062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7">
            <a:extLst>
              <a:ext uri="{FF2B5EF4-FFF2-40B4-BE49-F238E27FC236}">
                <a16:creationId xmlns:a16="http://schemas.microsoft.com/office/drawing/2014/main" id="{8897ED06-C1DC-476A-A49A-5B073822CAA1}"/>
              </a:ext>
            </a:extLst>
          </p:cNvPr>
          <p:cNvSpPr/>
          <p:nvPr/>
        </p:nvSpPr>
        <p:spPr>
          <a:xfrm>
            <a:off x="5264687" y="1049615"/>
            <a:ext cx="1974310" cy="76611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 name="TextBox 27">
            <a:extLst>
              <a:ext uri="{FF2B5EF4-FFF2-40B4-BE49-F238E27FC236}">
                <a16:creationId xmlns:a16="http://schemas.microsoft.com/office/drawing/2014/main" id="{6F8F9602-3857-46DF-B68C-0235C93FB28E}"/>
              </a:ext>
            </a:extLst>
          </p:cNvPr>
          <p:cNvSpPr txBox="1"/>
          <p:nvPr/>
        </p:nvSpPr>
        <p:spPr>
          <a:xfrm>
            <a:off x="6172153" y="3667420"/>
            <a:ext cx="2453908"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décrire</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mesure</a:t>
            </a:r>
            <a:r>
              <a:rPr lang="en-GB" b="1" dirty="0">
                <a:ln w="3175" cmpd="sng">
                  <a:noFill/>
                </a:ln>
                <a:solidFill>
                  <a:srgbClr val="C00000"/>
                </a:solidFill>
                <a:effectLst>
                  <a:glow rad="139700">
                    <a:schemeClr val="bg1"/>
                  </a:glow>
                </a:effectLst>
              </a:rPr>
              <a:t> avec </a:t>
            </a:r>
            <a:r>
              <a:rPr lang="en-GB" b="1" dirty="0" err="1">
                <a:ln w="3175" cmpd="sng">
                  <a:noFill/>
                </a:ln>
                <a:solidFill>
                  <a:srgbClr val="C00000"/>
                </a:solidFill>
                <a:effectLst>
                  <a:glow rad="139700">
                    <a:schemeClr val="bg1"/>
                  </a:glow>
                </a:effectLst>
              </a:rPr>
              <a:t>autant</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détail</a:t>
            </a:r>
            <a:r>
              <a:rPr lang="en-GB" b="1" dirty="0">
                <a:ln w="3175" cmpd="sng">
                  <a:noFill/>
                </a:ln>
                <a:solidFill>
                  <a:srgbClr val="C00000"/>
                </a:solidFill>
                <a:effectLst>
                  <a:glow rad="139700">
                    <a:schemeClr val="bg1"/>
                  </a:glow>
                </a:effectLst>
              </a:rPr>
              <a:t> que possible, </a:t>
            </a:r>
            <a:r>
              <a:rPr lang="en-GB" b="1" dirty="0" err="1">
                <a:ln w="3175" cmpd="sng">
                  <a:noFill/>
                </a:ln>
                <a:solidFill>
                  <a:srgbClr val="C00000"/>
                </a:solidFill>
                <a:effectLst>
                  <a:glow rad="139700">
                    <a:schemeClr val="bg1"/>
                  </a:glow>
                </a:effectLst>
              </a:rPr>
              <a:t>ainsi</a:t>
            </a:r>
            <a:r>
              <a:rPr lang="en-GB" b="1" dirty="0">
                <a:ln w="3175" cmpd="sng">
                  <a:noFill/>
                </a:ln>
                <a:solidFill>
                  <a:srgbClr val="C00000"/>
                </a:solidFill>
                <a:effectLst>
                  <a:glow rad="139700">
                    <a:schemeClr val="bg1"/>
                  </a:glow>
                </a:effectLst>
              </a:rPr>
              <a:t> que les </a:t>
            </a:r>
            <a:r>
              <a:rPr lang="en-GB" b="1" dirty="0" err="1">
                <a:ln w="3175" cmpd="sng">
                  <a:noFill/>
                </a:ln>
                <a:solidFill>
                  <a:srgbClr val="C00000"/>
                </a:solidFill>
                <a:effectLst>
                  <a:glow rad="139700">
                    <a:schemeClr val="bg1"/>
                  </a:glow>
                </a:effectLst>
              </a:rPr>
              <a:t>définitions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nécessaires</a:t>
            </a:r>
            <a:r>
              <a:rPr lang="en-GB" b="1" dirty="0">
                <a:ln w="3175" cmpd="sng">
                  <a:noFill/>
                </a:ln>
                <a:solidFill>
                  <a:srgbClr val="C00000"/>
                </a:solidFill>
                <a:effectLst>
                  <a:glow rad="139700">
                    <a:schemeClr val="bg1"/>
                  </a:glow>
                </a:effectLst>
              </a:rPr>
              <a:t>. </a:t>
            </a:r>
          </a:p>
        </p:txBody>
      </p:sp>
      <p:sp>
        <p:nvSpPr>
          <p:cNvPr id="29" name="Freeform 24">
            <a:extLst>
              <a:ext uri="{FF2B5EF4-FFF2-40B4-BE49-F238E27FC236}">
                <a16:creationId xmlns:a16="http://schemas.microsoft.com/office/drawing/2014/main" id="{BB3BFC35-88FD-4511-B10D-04AD38A78584}"/>
              </a:ext>
            </a:extLst>
          </p:cNvPr>
          <p:cNvSpPr/>
          <p:nvPr/>
        </p:nvSpPr>
        <p:spPr>
          <a:xfrm rot="7265999" flipH="1">
            <a:off x="5691232" y="2027686"/>
            <a:ext cx="1301221" cy="1427779"/>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7">
            <a:extLst>
              <a:ext uri="{FF2B5EF4-FFF2-40B4-BE49-F238E27FC236}">
                <a16:creationId xmlns:a16="http://schemas.microsoft.com/office/drawing/2014/main" id="{75D33B1C-580C-4E17-ADA3-CAD1A137318E}"/>
              </a:ext>
            </a:extLst>
          </p:cNvPr>
          <p:cNvSpPr/>
          <p:nvPr/>
        </p:nvSpPr>
        <p:spPr>
          <a:xfrm>
            <a:off x="7238997" y="1049615"/>
            <a:ext cx="1307255" cy="76611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Freeform 24">
            <a:extLst>
              <a:ext uri="{FF2B5EF4-FFF2-40B4-BE49-F238E27FC236}">
                <a16:creationId xmlns:a16="http://schemas.microsoft.com/office/drawing/2014/main" id="{FCE89700-D56B-458E-A989-91F672E8E113}"/>
              </a:ext>
            </a:extLst>
          </p:cNvPr>
          <p:cNvSpPr/>
          <p:nvPr/>
        </p:nvSpPr>
        <p:spPr>
          <a:xfrm rot="7265999" flipH="1">
            <a:off x="7362730" y="1865860"/>
            <a:ext cx="217062" cy="25587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CC0D0F0A-AA3F-4D46-8FC9-4B4FE276582D}"/>
              </a:ext>
            </a:extLst>
          </p:cNvPr>
          <p:cNvSpPr txBox="1"/>
          <p:nvPr/>
        </p:nvSpPr>
        <p:spPr>
          <a:xfrm>
            <a:off x="7294563" y="2096432"/>
            <a:ext cx="1676403"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Fournissez</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référence</a:t>
            </a:r>
            <a:r>
              <a:rPr lang="en-GB" b="1" dirty="0">
                <a:ln w="3175" cmpd="sng">
                  <a:noFill/>
                </a:ln>
                <a:solidFill>
                  <a:srgbClr val="C00000"/>
                </a:solidFill>
                <a:effectLst>
                  <a:glow rad="139700">
                    <a:schemeClr val="bg1"/>
                  </a:glow>
                </a:effectLst>
              </a:rPr>
              <a:t> à la politique/plan. </a:t>
            </a:r>
          </a:p>
        </p:txBody>
      </p:sp>
      <p:sp>
        <p:nvSpPr>
          <p:cNvPr id="33" name="Rounded Rectangle 7">
            <a:extLst>
              <a:ext uri="{FF2B5EF4-FFF2-40B4-BE49-F238E27FC236}">
                <a16:creationId xmlns:a16="http://schemas.microsoft.com/office/drawing/2014/main" id="{3C83FFD2-5D09-409F-A0A0-C1A3847945D7}"/>
              </a:ext>
            </a:extLst>
          </p:cNvPr>
          <p:cNvSpPr/>
          <p:nvPr/>
        </p:nvSpPr>
        <p:spPr>
          <a:xfrm>
            <a:off x="3993448" y="1049615"/>
            <a:ext cx="1260000" cy="76611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4" name="Freeform 24">
            <a:extLst>
              <a:ext uri="{FF2B5EF4-FFF2-40B4-BE49-F238E27FC236}">
                <a16:creationId xmlns:a16="http://schemas.microsoft.com/office/drawing/2014/main" id="{E4B30ED7-3B56-4C90-92BF-A5EC8E394724}"/>
              </a:ext>
            </a:extLst>
          </p:cNvPr>
          <p:cNvSpPr/>
          <p:nvPr/>
        </p:nvSpPr>
        <p:spPr>
          <a:xfrm rot="7265999" flipH="1">
            <a:off x="3922113" y="1922409"/>
            <a:ext cx="641612" cy="6950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75573639-C9DA-402B-8BD9-509A15152313}"/>
              </a:ext>
            </a:extLst>
          </p:cNvPr>
          <p:cNvSpPr txBox="1"/>
          <p:nvPr/>
        </p:nvSpPr>
        <p:spPr>
          <a:xfrm>
            <a:off x="3564889" y="2683391"/>
            <a:ext cx="2453908"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Si </a:t>
            </a:r>
            <a:r>
              <a:rPr lang="en-GB" b="1" dirty="0" err="1">
                <a:ln w="3175" cmpd="sng">
                  <a:noFill/>
                </a:ln>
                <a:solidFill>
                  <a:srgbClr val="C00000"/>
                </a:solidFill>
                <a:effectLst>
                  <a:glow rad="139700">
                    <a:schemeClr val="bg1"/>
                  </a:glow>
                </a:effectLst>
              </a:rPr>
              <a:t>oui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quel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niveau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d’application</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mesures</a:t>
            </a:r>
            <a:r>
              <a:rPr lang="en-GB"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91789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12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A10</a:t>
            </a:r>
          </a:p>
        </p:txBody>
      </p:sp>
      <p:sp>
        <p:nvSpPr>
          <p:cNvPr id="5" name="Title 1">
            <a:extLst>
              <a:ext uri="{FF2B5EF4-FFF2-40B4-BE49-F238E27FC236}">
                <a16:creationId xmlns:a16="http://schemas.microsoft.com/office/drawing/2014/main" id="{27CBA2F9-68D4-43B0-80CE-6E786C3B5CE0}"/>
              </a:ext>
            </a:extLst>
          </p:cNvPr>
          <p:cNvSpPr txBox="1">
            <a:spLocks/>
          </p:cNvSpPr>
          <p:nvPr/>
        </p:nvSpPr>
        <p:spPr>
          <a:xfrm>
            <a:off x="225962" y="1075110"/>
            <a:ext cx="8918038" cy="994122"/>
          </a:xfrm>
          <a:prstGeom prst="rect">
            <a:avLst/>
          </a:prstGeom>
        </p:spPr>
        <p:txBody>
          <a:bodyPr vert="horz" lIns="91440" tIns="45720" rIns="91440" bIns="45720" rtlCol="0" anchor="ctr">
            <a:normAutofit fontScale="75000" lnSpcReduction="2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A10 – </a:t>
            </a:r>
            <a:r>
              <a:rPr lang="en-US" dirty="0" err="1"/>
              <a:t>Prise</a:t>
            </a:r>
            <a:r>
              <a:rPr lang="en-US" dirty="0"/>
              <a:t> en </a:t>
            </a:r>
            <a:r>
              <a:rPr lang="en-US" dirty="0" err="1"/>
              <a:t>compte</a:t>
            </a:r>
            <a:r>
              <a:rPr lang="en-US" dirty="0"/>
              <a:t> des groups </a:t>
            </a:r>
            <a:r>
              <a:rPr lang="en-US" dirty="0" err="1"/>
              <a:t>vulnérables</a:t>
            </a:r>
            <a:r>
              <a:rPr lang="en-US" dirty="0"/>
              <a:t> </a:t>
            </a:r>
            <a:r>
              <a:rPr lang="en-US" dirty="0" err="1"/>
              <a:t>dans</a:t>
            </a:r>
            <a:r>
              <a:rPr lang="en-US" dirty="0"/>
              <a:t> les </a:t>
            </a:r>
            <a:r>
              <a:rPr lang="en-US" dirty="0" err="1"/>
              <a:t>cibles</a:t>
            </a:r>
            <a:r>
              <a:rPr lang="en-US" dirty="0"/>
              <a:t> </a:t>
            </a:r>
            <a:r>
              <a:rPr lang="en-US" dirty="0" err="1"/>
              <a:t>nationales</a:t>
            </a:r>
            <a:r>
              <a:rPr lang="en-US" dirty="0"/>
              <a:t> relatives au </a:t>
            </a:r>
            <a:r>
              <a:rPr lang="en-US" dirty="0" err="1"/>
              <a:t>secteur</a:t>
            </a:r>
            <a:r>
              <a:rPr lang="en-US" dirty="0"/>
              <a:t> WASH</a:t>
            </a:r>
          </a:p>
        </p:txBody>
      </p:sp>
      <p:sp>
        <p:nvSpPr>
          <p:cNvPr id="6" name="Content Placeholder 2">
            <a:extLst>
              <a:ext uri="{FF2B5EF4-FFF2-40B4-BE49-F238E27FC236}">
                <a16:creationId xmlns:a16="http://schemas.microsoft.com/office/drawing/2014/main" id="{80A4A783-80CF-42E2-B1DA-4EEA49D57115}"/>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 </a:t>
            </a:r>
          </a:p>
          <a:p>
            <a:pPr lvl="1"/>
            <a:r>
              <a:rPr lang="en-GB" dirty="0">
                <a:solidFill>
                  <a:schemeClr val="tx2">
                    <a:lumMod val="75000"/>
                  </a:schemeClr>
                </a:solidFill>
              </a:rPr>
              <a:t>Comment les groups </a:t>
            </a:r>
            <a:r>
              <a:rPr lang="en-GB" dirty="0" err="1">
                <a:solidFill>
                  <a:schemeClr val="tx2">
                    <a:lumMod val="75000"/>
                  </a:schemeClr>
                </a:solidFill>
              </a:rPr>
              <a:t>vulnérables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inclus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les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relatives au </a:t>
            </a:r>
            <a:r>
              <a:rPr lang="en-GB" dirty="0" err="1">
                <a:solidFill>
                  <a:schemeClr val="tx2">
                    <a:lumMod val="75000"/>
                  </a:schemeClr>
                </a:solidFill>
              </a:rPr>
              <a:t>secteur</a:t>
            </a:r>
            <a:r>
              <a:rPr lang="en-GB" dirty="0">
                <a:solidFill>
                  <a:schemeClr val="tx2">
                    <a:lumMod val="75000"/>
                  </a:schemeClr>
                </a:solidFill>
              </a:rPr>
              <a:t> WASH</a:t>
            </a:r>
          </a:p>
          <a:p>
            <a:pPr lvl="1"/>
            <a:r>
              <a:rPr lang="en-GB" dirty="0" err="1">
                <a:solidFill>
                  <a:schemeClr val="tx2">
                    <a:lumMod val="75000"/>
                  </a:schemeClr>
                </a:solidFill>
              </a:rPr>
              <a:t>Quels</a:t>
            </a:r>
            <a:r>
              <a:rPr lang="en-GB" dirty="0">
                <a:solidFill>
                  <a:schemeClr val="tx2">
                    <a:lumMod val="75000"/>
                  </a:schemeClr>
                </a:solidFill>
              </a:rPr>
              <a:t> </a:t>
            </a:r>
            <a:r>
              <a:rPr lang="en-GB" dirty="0" err="1">
                <a:solidFill>
                  <a:schemeClr val="tx2">
                    <a:lumMod val="75000"/>
                  </a:schemeClr>
                </a:solidFill>
              </a:rPr>
              <a:t>groupes</a:t>
            </a:r>
            <a:r>
              <a:rPr lang="en-GB" dirty="0">
                <a:solidFill>
                  <a:schemeClr val="tx2">
                    <a:lumMod val="75000"/>
                  </a:schemeClr>
                </a:solidFill>
              </a:rPr>
              <a:t> </a:t>
            </a:r>
            <a:r>
              <a:rPr lang="en-GB" dirty="0" err="1">
                <a:solidFill>
                  <a:schemeClr val="tx2">
                    <a:lumMod val="75000"/>
                  </a:schemeClr>
                </a:solidFill>
              </a:rPr>
              <a:t>vulnérables</a:t>
            </a:r>
            <a:r>
              <a:rPr lang="en-GB" dirty="0">
                <a:solidFill>
                  <a:schemeClr val="tx2">
                    <a:lumMod val="75000"/>
                  </a:schemeClr>
                </a:solidFill>
              </a:rPr>
              <a:t> </a:t>
            </a:r>
            <a:r>
              <a:rPr lang="en-GB" dirty="0" err="1">
                <a:solidFill>
                  <a:schemeClr val="tx2">
                    <a:lumMod val="75000"/>
                  </a:schemeClr>
                </a:solidFill>
              </a:rPr>
              <a:t>sont</a:t>
            </a:r>
            <a:r>
              <a:rPr lang="en-GB" dirty="0">
                <a:solidFill>
                  <a:schemeClr val="tx2">
                    <a:lumMod val="75000"/>
                  </a:schemeClr>
                </a:solidFill>
              </a:rPr>
              <a:t> </a:t>
            </a:r>
            <a:r>
              <a:rPr lang="en-GB" dirty="0" err="1">
                <a:solidFill>
                  <a:schemeClr val="tx2">
                    <a:lumMod val="75000"/>
                  </a:schemeClr>
                </a:solidFill>
              </a:rPr>
              <a:t>pris</a:t>
            </a:r>
            <a:r>
              <a:rPr lang="en-GB" dirty="0">
                <a:solidFill>
                  <a:schemeClr val="tx2">
                    <a:lumMod val="75000"/>
                  </a:schemeClr>
                </a:solidFill>
              </a:rPr>
              <a:t> en </a:t>
            </a:r>
            <a:r>
              <a:rPr lang="en-GB" dirty="0" err="1">
                <a:solidFill>
                  <a:schemeClr val="tx2">
                    <a:lumMod val="75000"/>
                  </a:schemeClr>
                </a:solidFill>
              </a:rPr>
              <a:t>compte</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les </a:t>
            </a:r>
            <a:r>
              <a:rPr lang="en-GB" dirty="0" err="1">
                <a:solidFill>
                  <a:schemeClr val="tx2">
                    <a:lumMod val="75000"/>
                  </a:schemeClr>
                </a:solidFill>
              </a:rPr>
              <a:t>cibles</a:t>
            </a:r>
            <a:r>
              <a:rPr lang="en-GB" dirty="0">
                <a:solidFill>
                  <a:schemeClr val="tx2">
                    <a:lumMod val="75000"/>
                  </a:schemeClr>
                </a:solidFill>
              </a:rPr>
              <a:t> </a:t>
            </a:r>
            <a:r>
              <a:rPr lang="en-GB" dirty="0" err="1">
                <a:solidFill>
                  <a:schemeClr val="tx2">
                    <a:lumMod val="75000"/>
                  </a:schemeClr>
                </a:solidFill>
              </a:rPr>
              <a:t>nationales</a:t>
            </a:r>
            <a:r>
              <a:rPr lang="en-GB" dirty="0">
                <a:solidFill>
                  <a:schemeClr val="tx2">
                    <a:lumMod val="75000"/>
                  </a:schemeClr>
                </a:solidFill>
              </a:rPr>
              <a:t> relatives au </a:t>
            </a:r>
            <a:r>
              <a:rPr lang="en-GB" dirty="0" err="1">
                <a:solidFill>
                  <a:schemeClr val="tx2">
                    <a:lumMod val="75000"/>
                  </a:schemeClr>
                </a:solidFill>
              </a:rPr>
              <a:t>secteur</a:t>
            </a:r>
            <a:r>
              <a:rPr lang="en-GB" dirty="0">
                <a:solidFill>
                  <a:schemeClr val="tx2">
                    <a:lumMod val="75000"/>
                  </a:schemeClr>
                </a:solidFill>
              </a:rPr>
              <a:t> WASH.</a:t>
            </a:r>
          </a:p>
          <a:p>
            <a:pPr lvl="1"/>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37382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0419" y="636487"/>
            <a:ext cx="8366725" cy="506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912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A10</a:t>
            </a:r>
          </a:p>
        </p:txBody>
      </p:sp>
      <p:sp>
        <p:nvSpPr>
          <p:cNvPr id="6" name="Rounded Rectangle 7">
            <a:extLst>
              <a:ext uri="{FF2B5EF4-FFF2-40B4-BE49-F238E27FC236}">
                <a16:creationId xmlns:a16="http://schemas.microsoft.com/office/drawing/2014/main" id="{0D2FC215-17CA-4A6E-8FF2-A5DA9614BF06}"/>
              </a:ext>
            </a:extLst>
          </p:cNvPr>
          <p:cNvSpPr/>
          <p:nvPr/>
        </p:nvSpPr>
        <p:spPr>
          <a:xfrm>
            <a:off x="2381249" y="889188"/>
            <a:ext cx="552451" cy="3960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0B6E1F90-1F47-49B2-A5A2-6EF6FE891AE1}"/>
              </a:ext>
            </a:extLst>
          </p:cNvPr>
          <p:cNvSpPr txBox="1"/>
          <p:nvPr/>
        </p:nvSpPr>
        <p:spPr>
          <a:xfrm>
            <a:off x="3201870" y="1860615"/>
            <a:ext cx="2453908"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cocher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cette</a:t>
            </a:r>
            <a:r>
              <a:rPr lang="en-GB" b="1" dirty="0">
                <a:ln w="3175" cmpd="sng">
                  <a:noFill/>
                </a:ln>
                <a:solidFill>
                  <a:srgbClr val="C00000"/>
                </a:solidFill>
                <a:effectLst>
                  <a:glow rad="139700">
                    <a:schemeClr val="bg1"/>
                  </a:glow>
                </a:effectLst>
              </a:rPr>
              <a:t> case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groupe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vulnérable</a:t>
            </a:r>
            <a:r>
              <a:rPr lang="en-GB" b="1" dirty="0">
                <a:ln w="3175" cmpd="sng">
                  <a:noFill/>
                </a:ln>
                <a:solidFill>
                  <a:srgbClr val="C00000"/>
                </a:solidFill>
                <a:effectLst>
                  <a:glow rad="139700">
                    <a:schemeClr val="bg1"/>
                  </a:glow>
                </a:effectLst>
              </a:rPr>
              <a:t> ne </a:t>
            </a:r>
            <a:r>
              <a:rPr lang="en-GB" b="1" dirty="0" err="1">
                <a:ln w="3175" cmpd="sng">
                  <a:noFill/>
                </a:ln>
                <a:solidFill>
                  <a:srgbClr val="C00000"/>
                </a:solidFill>
                <a:effectLst>
                  <a:glow rad="139700">
                    <a:schemeClr val="bg1"/>
                  </a:glow>
                </a:effectLst>
              </a:rPr>
              <a:t>réside</a:t>
            </a:r>
            <a:r>
              <a:rPr lang="en-GB" b="1" dirty="0">
                <a:ln w="3175" cmpd="sng">
                  <a:noFill/>
                </a:ln>
                <a:solidFill>
                  <a:srgbClr val="C00000"/>
                </a:solidFill>
                <a:effectLst>
                  <a:glow rad="139700">
                    <a:schemeClr val="bg1"/>
                  </a:glow>
                </a:effectLst>
              </a:rPr>
              <a:t> pas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a:t>
            </a:r>
          </a:p>
        </p:txBody>
      </p:sp>
      <p:sp>
        <p:nvSpPr>
          <p:cNvPr id="8" name="Freeform 24">
            <a:extLst>
              <a:ext uri="{FF2B5EF4-FFF2-40B4-BE49-F238E27FC236}">
                <a16:creationId xmlns:a16="http://schemas.microsoft.com/office/drawing/2014/main" id="{5548F4E5-8136-4FB6-B9FA-4D054CBDF0B0}"/>
              </a:ext>
            </a:extLst>
          </p:cNvPr>
          <p:cNvSpPr/>
          <p:nvPr/>
        </p:nvSpPr>
        <p:spPr>
          <a:xfrm rot="7265999" flipH="1">
            <a:off x="2990151" y="1655442"/>
            <a:ext cx="147058"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7">
            <a:extLst>
              <a:ext uri="{FF2B5EF4-FFF2-40B4-BE49-F238E27FC236}">
                <a16:creationId xmlns:a16="http://schemas.microsoft.com/office/drawing/2014/main" id="{A888A6D1-11E3-4F67-BC88-80910D737FD2}"/>
              </a:ext>
            </a:extLst>
          </p:cNvPr>
          <p:cNvSpPr/>
          <p:nvPr/>
        </p:nvSpPr>
        <p:spPr>
          <a:xfrm>
            <a:off x="771526" y="4857586"/>
            <a:ext cx="2181224" cy="571664"/>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9AD54FE7-ECC4-400B-BBC3-4C4996E13862}"/>
              </a:ext>
            </a:extLst>
          </p:cNvPr>
          <p:cNvSpPr txBox="1"/>
          <p:nvPr/>
        </p:nvSpPr>
        <p:spPr>
          <a:xfrm>
            <a:off x="3309370" y="4395921"/>
            <a:ext cx="2453908"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lister tout </a:t>
            </a:r>
            <a:r>
              <a:rPr lang="en-GB" b="1" dirty="0" err="1">
                <a:ln w="3175" cmpd="sng">
                  <a:noFill/>
                </a:ln>
                <a:solidFill>
                  <a:srgbClr val="C00000"/>
                </a:solidFill>
                <a:effectLst>
                  <a:glow rad="139700">
                    <a:schemeClr val="bg1"/>
                  </a:glow>
                </a:effectLst>
              </a:rPr>
              <a:t>autre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groupe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vulnérable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spécifique</a:t>
            </a:r>
            <a:r>
              <a:rPr lang="en-GB" b="1" dirty="0">
                <a:ln w="3175" cmpd="sng">
                  <a:noFill/>
                </a:ln>
                <a:solidFill>
                  <a:srgbClr val="C00000"/>
                </a:solidFill>
                <a:effectLst>
                  <a:glow rad="139700">
                    <a:schemeClr val="bg1"/>
                  </a:glow>
                </a:effectLst>
              </a:rPr>
              <a:t> à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a:t>
            </a:r>
          </a:p>
        </p:txBody>
      </p:sp>
      <p:sp>
        <p:nvSpPr>
          <p:cNvPr id="11" name="Freeform 24">
            <a:extLst>
              <a:ext uri="{FF2B5EF4-FFF2-40B4-BE49-F238E27FC236}">
                <a16:creationId xmlns:a16="http://schemas.microsoft.com/office/drawing/2014/main" id="{98896F69-AFDD-4ABB-9F3E-A7BE4FBD633B}"/>
              </a:ext>
            </a:extLst>
          </p:cNvPr>
          <p:cNvSpPr/>
          <p:nvPr/>
        </p:nvSpPr>
        <p:spPr>
          <a:xfrm rot="4509098" flipH="1">
            <a:off x="3066710" y="4727193"/>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745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0145" y="586924"/>
            <a:ext cx="8366725" cy="5062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9123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A10</a:t>
            </a:r>
          </a:p>
        </p:txBody>
      </p:sp>
      <p:sp>
        <p:nvSpPr>
          <p:cNvPr id="6" name="Rounded Rectangle 7">
            <a:extLst>
              <a:ext uri="{FF2B5EF4-FFF2-40B4-BE49-F238E27FC236}">
                <a16:creationId xmlns:a16="http://schemas.microsoft.com/office/drawing/2014/main" id="{0D2FC215-17CA-4A6E-8FF2-A5DA9614BF06}"/>
              </a:ext>
            </a:extLst>
          </p:cNvPr>
          <p:cNvSpPr/>
          <p:nvPr/>
        </p:nvSpPr>
        <p:spPr>
          <a:xfrm>
            <a:off x="2933699" y="868640"/>
            <a:ext cx="904875" cy="81374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0B6E1F90-1F47-49B2-A5A2-6EF6FE891AE1}"/>
              </a:ext>
            </a:extLst>
          </p:cNvPr>
          <p:cNvSpPr txBox="1"/>
          <p:nvPr/>
        </p:nvSpPr>
        <p:spPr>
          <a:xfrm>
            <a:off x="1972281" y="1852136"/>
            <a:ext cx="2453908"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existe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nationale</a:t>
            </a:r>
            <a:r>
              <a:rPr lang="en-GB" b="1" dirty="0">
                <a:ln w="3175" cmpd="sng">
                  <a:noFill/>
                </a:ln>
                <a:solidFill>
                  <a:srgbClr val="C00000"/>
                </a:solidFill>
                <a:effectLst>
                  <a:glow rad="139700">
                    <a:schemeClr val="bg1"/>
                  </a:glow>
                </a:effectLst>
              </a:rPr>
              <a:t> relative au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WASH, </a:t>
            </a:r>
            <a:r>
              <a:rPr lang="en-GB" b="1" dirty="0" err="1">
                <a:ln w="3175" cmpd="sng">
                  <a:noFill/>
                </a:ln>
                <a:solidFill>
                  <a:srgbClr val="C00000"/>
                </a:solidFill>
                <a:effectLst>
                  <a:glow rad="139700">
                    <a:schemeClr val="bg1"/>
                  </a:glow>
                </a:effectLst>
              </a:rPr>
              <a:t>spécifique</a:t>
            </a:r>
            <a:r>
              <a:rPr lang="en-GB" b="1" dirty="0">
                <a:ln w="3175" cmpd="sng">
                  <a:noFill/>
                </a:ln>
                <a:solidFill>
                  <a:srgbClr val="C00000"/>
                </a:solidFill>
                <a:effectLst>
                  <a:glow rad="139700">
                    <a:schemeClr val="bg1"/>
                  </a:glow>
                </a:effectLst>
              </a:rPr>
              <a:t> au </a:t>
            </a:r>
            <a:r>
              <a:rPr lang="en-GB" b="1" dirty="0" err="1">
                <a:ln w="3175" cmpd="sng">
                  <a:noFill/>
                </a:ln>
                <a:solidFill>
                  <a:srgbClr val="C00000"/>
                </a:solidFill>
                <a:effectLst>
                  <a:glow rad="139700">
                    <a:schemeClr val="bg1"/>
                  </a:glow>
                </a:effectLst>
              </a:rPr>
              <a:t>groupe</a:t>
            </a:r>
            <a:r>
              <a:rPr lang="en-GB" b="1" dirty="0">
                <a:ln w="3175" cmpd="sng">
                  <a:noFill/>
                </a:ln>
                <a:solidFill>
                  <a:srgbClr val="C00000"/>
                </a:solidFill>
                <a:effectLst>
                  <a:glow rad="139700">
                    <a:schemeClr val="bg1"/>
                  </a:glow>
                </a:effectLst>
              </a:rPr>
              <a:t> vulnerable.</a:t>
            </a:r>
          </a:p>
        </p:txBody>
      </p:sp>
      <p:sp>
        <p:nvSpPr>
          <p:cNvPr id="8" name="Freeform 24">
            <a:extLst>
              <a:ext uri="{FF2B5EF4-FFF2-40B4-BE49-F238E27FC236}">
                <a16:creationId xmlns:a16="http://schemas.microsoft.com/office/drawing/2014/main" id="{5548F4E5-8136-4FB6-B9FA-4D054CBDF0B0}"/>
              </a:ext>
            </a:extLst>
          </p:cNvPr>
          <p:cNvSpPr/>
          <p:nvPr/>
        </p:nvSpPr>
        <p:spPr>
          <a:xfrm rot="7265999" flipH="1">
            <a:off x="2924106" y="1701802"/>
            <a:ext cx="237467" cy="22204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7">
            <a:extLst>
              <a:ext uri="{FF2B5EF4-FFF2-40B4-BE49-F238E27FC236}">
                <a16:creationId xmlns:a16="http://schemas.microsoft.com/office/drawing/2014/main" id="{589B82E5-5598-4CDE-AFBA-3ADEC20A3CB1}"/>
              </a:ext>
            </a:extLst>
          </p:cNvPr>
          <p:cNvSpPr/>
          <p:nvPr/>
        </p:nvSpPr>
        <p:spPr>
          <a:xfrm>
            <a:off x="3848097" y="868640"/>
            <a:ext cx="3019427" cy="81374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E308BD72-7D74-421C-8547-DC6C5F79EC3E}"/>
              </a:ext>
            </a:extLst>
          </p:cNvPr>
          <p:cNvSpPr txBox="1"/>
          <p:nvPr/>
        </p:nvSpPr>
        <p:spPr>
          <a:xfrm>
            <a:off x="4617303" y="2633262"/>
            <a:ext cx="2453908"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Décrivez</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 avec </a:t>
            </a:r>
            <a:r>
              <a:rPr lang="en-GB" b="1" dirty="0" err="1">
                <a:ln w="3175" cmpd="sng">
                  <a:noFill/>
                </a:ln>
                <a:solidFill>
                  <a:srgbClr val="C00000"/>
                </a:solidFill>
                <a:effectLst>
                  <a:glow rad="139700">
                    <a:schemeClr val="bg1"/>
                  </a:glow>
                </a:effectLst>
              </a:rPr>
              <a:t>autant</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détail</a:t>
            </a:r>
            <a:r>
              <a:rPr lang="en-GB" b="1" dirty="0">
                <a:ln w="3175" cmpd="sng">
                  <a:noFill/>
                </a:ln>
                <a:solidFill>
                  <a:srgbClr val="C00000"/>
                </a:solidFill>
                <a:effectLst>
                  <a:glow rad="139700">
                    <a:schemeClr val="bg1"/>
                  </a:glow>
                </a:effectLst>
              </a:rPr>
              <a:t> que possible, en </a:t>
            </a:r>
            <a:r>
              <a:rPr lang="en-GB" b="1" dirty="0" err="1">
                <a:ln w="3175" cmpd="sng">
                  <a:noFill/>
                </a:ln>
                <a:solidFill>
                  <a:srgbClr val="C00000"/>
                </a:solidFill>
                <a:effectLst>
                  <a:glow rad="139700">
                    <a:schemeClr val="bg1"/>
                  </a:glow>
                </a:effectLst>
              </a:rPr>
              <a:t>incluant</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définitions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nécessaires</a:t>
            </a:r>
            <a:r>
              <a:rPr lang="en-GB" b="1" dirty="0">
                <a:ln w="3175" cmpd="sng">
                  <a:noFill/>
                </a:ln>
                <a:solidFill>
                  <a:srgbClr val="C00000"/>
                </a:solidFill>
                <a:effectLst>
                  <a:glow rad="139700">
                    <a:schemeClr val="bg1"/>
                  </a:glow>
                </a:effectLst>
              </a:rPr>
              <a:t>. </a:t>
            </a:r>
          </a:p>
        </p:txBody>
      </p:sp>
      <p:sp>
        <p:nvSpPr>
          <p:cNvPr id="11" name="Freeform 24">
            <a:extLst>
              <a:ext uri="{FF2B5EF4-FFF2-40B4-BE49-F238E27FC236}">
                <a16:creationId xmlns:a16="http://schemas.microsoft.com/office/drawing/2014/main" id="{29E66D00-35D2-415A-B90A-582CFE9A8F66}"/>
              </a:ext>
            </a:extLst>
          </p:cNvPr>
          <p:cNvSpPr/>
          <p:nvPr/>
        </p:nvSpPr>
        <p:spPr>
          <a:xfrm rot="7265999" flipH="1">
            <a:off x="5153795" y="1789059"/>
            <a:ext cx="641612" cy="69506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7">
            <a:extLst>
              <a:ext uri="{FF2B5EF4-FFF2-40B4-BE49-F238E27FC236}">
                <a16:creationId xmlns:a16="http://schemas.microsoft.com/office/drawing/2014/main" id="{E1F097A7-3971-4E78-B370-39B57F27D8B2}"/>
              </a:ext>
            </a:extLst>
          </p:cNvPr>
          <p:cNvSpPr/>
          <p:nvPr/>
        </p:nvSpPr>
        <p:spPr>
          <a:xfrm>
            <a:off x="6877047" y="868640"/>
            <a:ext cx="1676403" cy="81374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Freeform 24">
            <a:extLst>
              <a:ext uri="{FF2B5EF4-FFF2-40B4-BE49-F238E27FC236}">
                <a16:creationId xmlns:a16="http://schemas.microsoft.com/office/drawing/2014/main" id="{3D1349C0-29C7-4FFD-B192-711FF9CB51D6}"/>
              </a:ext>
            </a:extLst>
          </p:cNvPr>
          <p:cNvSpPr/>
          <p:nvPr/>
        </p:nvSpPr>
        <p:spPr>
          <a:xfrm rot="7265999" flipH="1">
            <a:off x="6962680" y="1713460"/>
            <a:ext cx="217062" cy="25587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6BDF046-D1F6-4D7D-914E-92AC6FBF10A7}"/>
              </a:ext>
            </a:extLst>
          </p:cNvPr>
          <p:cNvSpPr txBox="1"/>
          <p:nvPr/>
        </p:nvSpPr>
        <p:spPr>
          <a:xfrm>
            <a:off x="6814084" y="1944032"/>
            <a:ext cx="1676403"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Fournissez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réference</a:t>
            </a:r>
            <a:r>
              <a:rPr lang="en-GB" b="1" dirty="0">
                <a:ln w="3175" cmpd="sng">
                  <a:noFill/>
                </a:ln>
                <a:solidFill>
                  <a:srgbClr val="C00000"/>
                </a:solidFill>
                <a:effectLst>
                  <a:glow rad="139700">
                    <a:schemeClr val="bg1"/>
                  </a:glow>
                </a:effectLst>
              </a:rPr>
              <a:t> pour la </a:t>
            </a:r>
            <a:r>
              <a:rPr lang="en-GB" b="1" dirty="0" err="1">
                <a:ln w="3175" cmpd="sng">
                  <a:noFill/>
                </a:ln>
                <a:solidFill>
                  <a:srgbClr val="C00000"/>
                </a:solidFill>
                <a:effectLst>
                  <a:glow rad="139700">
                    <a:schemeClr val="bg1"/>
                  </a:glow>
                </a:effectLst>
              </a:rPr>
              <a:t>cible</a:t>
            </a:r>
            <a:r>
              <a:rPr lang="en-GB" b="1" dirty="0">
                <a:ln w="3175" cmpd="sng">
                  <a:noFill/>
                </a:ln>
                <a:solidFill>
                  <a:srgbClr val="C00000"/>
                </a:solidFill>
                <a:effectLst>
                  <a:glow rad="139700">
                    <a:schemeClr val="bg1"/>
                  </a:glow>
                </a:effectLst>
              </a:rPr>
              <a:t>.</a:t>
            </a:r>
          </a:p>
        </p:txBody>
      </p:sp>
    </p:spTree>
    <p:extLst>
      <p:ext uri="{BB962C8B-B14F-4D97-AF65-F5344CB8AC3E}">
        <p14:creationId xmlns:p14="http://schemas.microsoft.com/office/powerpoint/2010/main" val="2630037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696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A11</a:t>
            </a:r>
          </a:p>
        </p:txBody>
      </p:sp>
      <p:sp>
        <p:nvSpPr>
          <p:cNvPr id="5" name="Title 1">
            <a:extLst>
              <a:ext uri="{FF2B5EF4-FFF2-40B4-BE49-F238E27FC236}">
                <a16:creationId xmlns:a16="http://schemas.microsoft.com/office/drawing/2014/main" id="{0A625381-AF73-4D26-AEA1-BC7A90F5A7B5}"/>
              </a:ext>
            </a:extLst>
          </p:cNvPr>
          <p:cNvSpPr txBox="1">
            <a:spLocks/>
          </p:cNvSpPr>
          <p:nvPr/>
        </p:nvSpPr>
        <p:spPr>
          <a:xfrm>
            <a:off x="225962" y="1075110"/>
            <a:ext cx="8974644"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A11 – </a:t>
            </a:r>
            <a:r>
              <a:rPr lang="en-US" dirty="0" err="1"/>
              <a:t>Rôles</a:t>
            </a:r>
            <a:r>
              <a:rPr lang="en-US" dirty="0"/>
              <a:t> et </a:t>
            </a:r>
            <a:r>
              <a:rPr lang="en-US" dirty="0" err="1"/>
              <a:t>Responsabilités</a:t>
            </a:r>
            <a:r>
              <a:rPr lang="en-US" dirty="0"/>
              <a:t> des institutions et des </a:t>
            </a:r>
            <a:r>
              <a:rPr lang="en-US" dirty="0" err="1"/>
              <a:t>organismes</a:t>
            </a:r>
            <a:r>
              <a:rPr lang="en-US" dirty="0"/>
              <a:t> chefs de file. </a:t>
            </a:r>
          </a:p>
        </p:txBody>
      </p:sp>
      <p:sp>
        <p:nvSpPr>
          <p:cNvPr id="6" name="Content Placeholder 2">
            <a:extLst>
              <a:ext uri="{FF2B5EF4-FFF2-40B4-BE49-F238E27FC236}">
                <a16:creationId xmlns:a16="http://schemas.microsoft.com/office/drawing/2014/main" id="{71943407-DD29-457C-95DB-01E34C2D0A12}"/>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 </a:t>
            </a:r>
          </a:p>
          <a:p>
            <a:pPr lvl="1"/>
            <a:r>
              <a:rPr lang="en-GB" dirty="0">
                <a:solidFill>
                  <a:schemeClr val="tx2">
                    <a:lumMod val="75000"/>
                  </a:schemeClr>
                </a:solidFill>
              </a:rPr>
              <a:t>Les </a:t>
            </a:r>
            <a:r>
              <a:rPr lang="en-GB" dirty="0" err="1">
                <a:solidFill>
                  <a:schemeClr val="tx2">
                    <a:lumMod val="75000"/>
                  </a:schemeClr>
                </a:solidFill>
              </a:rPr>
              <a:t>rôles</a:t>
            </a:r>
            <a:r>
              <a:rPr lang="en-GB" dirty="0">
                <a:solidFill>
                  <a:schemeClr val="tx2">
                    <a:lumMod val="75000"/>
                  </a:schemeClr>
                </a:solidFill>
              </a:rPr>
              <a:t> et </a:t>
            </a:r>
            <a:r>
              <a:rPr lang="en-GB" dirty="0" err="1">
                <a:solidFill>
                  <a:schemeClr val="tx2">
                    <a:lumMod val="75000"/>
                  </a:schemeClr>
                </a:solidFill>
              </a:rPr>
              <a:t>responsabilités</a:t>
            </a:r>
            <a:r>
              <a:rPr lang="en-GB" dirty="0">
                <a:solidFill>
                  <a:schemeClr val="tx2">
                    <a:lumMod val="75000"/>
                  </a:schemeClr>
                </a:solidFill>
              </a:rPr>
              <a:t> de TOUS les </a:t>
            </a:r>
            <a:r>
              <a:rPr lang="en-GB" dirty="0" err="1">
                <a:solidFill>
                  <a:schemeClr val="tx2">
                    <a:lumMod val="75000"/>
                  </a:schemeClr>
                </a:solidFill>
              </a:rPr>
              <a:t>acteurs</a:t>
            </a:r>
            <a:r>
              <a:rPr lang="en-GB" dirty="0">
                <a:solidFill>
                  <a:schemeClr val="tx2">
                    <a:lumMod val="75000"/>
                  </a:schemeClr>
                </a:solidFill>
              </a:rPr>
              <a:t> </a:t>
            </a:r>
            <a:r>
              <a:rPr lang="en-GB" dirty="0" err="1">
                <a:solidFill>
                  <a:schemeClr val="tx2">
                    <a:lumMod val="75000"/>
                  </a:schemeClr>
                </a:solidFill>
              </a:rPr>
              <a:t>impliqués</a:t>
            </a:r>
            <a:r>
              <a:rPr lang="en-GB" dirty="0">
                <a:solidFill>
                  <a:schemeClr val="tx2">
                    <a:lumMod val="75000"/>
                  </a:schemeClr>
                </a:solidFill>
              </a:rPr>
              <a:t> </a:t>
            </a:r>
            <a:r>
              <a:rPr lang="en-GB" dirty="0" err="1">
                <a:solidFill>
                  <a:schemeClr val="tx2">
                    <a:lumMod val="75000"/>
                  </a:schemeClr>
                </a:solidFill>
              </a:rPr>
              <a:t>dans</a:t>
            </a:r>
            <a:r>
              <a:rPr lang="en-GB" dirty="0">
                <a:solidFill>
                  <a:schemeClr val="tx2">
                    <a:lumMod val="75000"/>
                  </a:schemeClr>
                </a:solidFill>
              </a:rPr>
              <a:t> divers </a:t>
            </a:r>
            <a:r>
              <a:rPr lang="en-GB" dirty="0" err="1">
                <a:solidFill>
                  <a:schemeClr val="tx2">
                    <a:lumMod val="75000"/>
                  </a:schemeClr>
                </a:solidFill>
              </a:rPr>
              <a:t>sous-secteurs</a:t>
            </a:r>
            <a:endParaRPr lang="en-GB" dirty="0">
              <a:solidFill>
                <a:schemeClr val="tx2">
                  <a:lumMod val="75000"/>
                </a:schemeClr>
              </a:solidFill>
            </a:endParaRPr>
          </a:p>
          <a:p>
            <a:pPr lvl="1"/>
            <a:r>
              <a:rPr lang="en-GB" dirty="0" err="1">
                <a:solidFill>
                  <a:schemeClr val="tx2">
                    <a:lumMod val="75000"/>
                  </a:schemeClr>
                </a:solidFill>
              </a:rPr>
              <a:t>Quel</a:t>
            </a:r>
            <a:r>
              <a:rPr lang="en-GB" dirty="0">
                <a:solidFill>
                  <a:schemeClr val="tx2">
                    <a:lumMod val="75000"/>
                  </a:schemeClr>
                </a:solidFill>
              </a:rPr>
              <a:t> </a:t>
            </a:r>
            <a:r>
              <a:rPr lang="en-GB" dirty="0" err="1">
                <a:solidFill>
                  <a:schemeClr val="tx2">
                    <a:lumMod val="75000"/>
                  </a:schemeClr>
                </a:solidFill>
              </a:rPr>
              <a:t>acteur</a:t>
            </a:r>
            <a:r>
              <a:rPr lang="en-GB" dirty="0">
                <a:solidFill>
                  <a:schemeClr val="tx2">
                    <a:lumMod val="75000"/>
                  </a:schemeClr>
                </a:solidFill>
              </a:rPr>
              <a:t> </a:t>
            </a:r>
            <a:r>
              <a:rPr lang="en-GB" dirty="0" err="1">
                <a:solidFill>
                  <a:schemeClr val="tx2">
                    <a:lumMod val="75000"/>
                  </a:schemeClr>
                </a:solidFill>
              </a:rPr>
              <a:t>est</a:t>
            </a:r>
            <a:r>
              <a:rPr lang="en-GB" dirty="0">
                <a:solidFill>
                  <a:schemeClr val="tx2">
                    <a:lumMod val="75000"/>
                  </a:schemeClr>
                </a:solidFill>
              </a:rPr>
              <a:t> le chef de file pour </a:t>
            </a:r>
            <a:r>
              <a:rPr lang="en-GB" dirty="0" err="1">
                <a:solidFill>
                  <a:schemeClr val="tx2">
                    <a:lumMod val="75000"/>
                  </a:schemeClr>
                </a:solidFill>
              </a:rPr>
              <a:t>chaque</a:t>
            </a:r>
            <a:r>
              <a:rPr lang="en-GB" dirty="0">
                <a:solidFill>
                  <a:schemeClr val="tx2">
                    <a:lumMod val="75000"/>
                  </a:schemeClr>
                </a:solidFill>
              </a:rPr>
              <a:t> </a:t>
            </a:r>
            <a:r>
              <a:rPr lang="en-GB" dirty="0" err="1">
                <a:solidFill>
                  <a:schemeClr val="tx2">
                    <a:lumMod val="75000"/>
                  </a:schemeClr>
                </a:solidFill>
              </a:rPr>
              <a:t>sous-secteur</a:t>
            </a:r>
            <a:r>
              <a:rPr lang="en-GB" dirty="0">
                <a:solidFill>
                  <a:schemeClr val="tx2">
                    <a:lumMod val="75000"/>
                  </a:schemeClr>
                </a:solidFill>
              </a:rPr>
              <a:t>. </a:t>
            </a:r>
            <a:endParaRPr lang="en-GB" b="1" dirty="0">
              <a:solidFill>
                <a:schemeClr val="tx2">
                  <a:lumMod val="75000"/>
                </a:schemeClr>
              </a:solidFill>
            </a:endParaRPr>
          </a:p>
          <a:p>
            <a:endParaRPr lang="en-GB" dirty="0">
              <a:solidFill>
                <a:schemeClr val="tx2">
                  <a:lumMod val="75000"/>
                </a:schemeClr>
              </a:solidFill>
              <a:highlight>
                <a:srgbClr val="FFFF00"/>
              </a:highlight>
            </a:endParaRPr>
          </a:p>
        </p:txBody>
      </p:sp>
    </p:spTree>
    <p:extLst>
      <p:ext uri="{BB962C8B-B14F-4D97-AF65-F5344CB8AC3E}">
        <p14:creationId xmlns:p14="http://schemas.microsoft.com/office/powerpoint/2010/main" val="259055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9737" y="814469"/>
            <a:ext cx="8035239" cy="4855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5696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A11</a:t>
            </a:r>
          </a:p>
        </p:txBody>
      </p:sp>
      <p:sp>
        <p:nvSpPr>
          <p:cNvPr id="7" name="Rounded Rectangle 7">
            <a:extLst>
              <a:ext uri="{FF2B5EF4-FFF2-40B4-BE49-F238E27FC236}">
                <a16:creationId xmlns:a16="http://schemas.microsoft.com/office/drawing/2014/main" id="{EF423987-91C1-4C4C-8043-A8BF8AFA601F}"/>
              </a:ext>
            </a:extLst>
          </p:cNvPr>
          <p:cNvSpPr/>
          <p:nvPr/>
        </p:nvSpPr>
        <p:spPr>
          <a:xfrm>
            <a:off x="727522" y="2119059"/>
            <a:ext cx="1404000" cy="1944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744BF9D7-B79D-47D0-966C-BFDCC9AD0259}"/>
              </a:ext>
            </a:extLst>
          </p:cNvPr>
          <p:cNvSpPr txBox="1"/>
          <p:nvPr/>
        </p:nvSpPr>
        <p:spPr>
          <a:xfrm>
            <a:off x="2437329" y="2345433"/>
            <a:ext cx="3260738"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Listez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tous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ministères</a:t>
            </a:r>
            <a:r>
              <a:rPr lang="en-GB" b="1" dirty="0">
                <a:ln w="3175" cmpd="sng">
                  <a:noFill/>
                </a:ln>
                <a:solidFill>
                  <a:srgbClr val="C00000"/>
                </a:solidFill>
                <a:effectLst>
                  <a:glow rad="139700">
                    <a:schemeClr val="bg1"/>
                  </a:glow>
                </a:effectLst>
              </a:rPr>
              <a:t> et institutions </a:t>
            </a:r>
            <a:r>
              <a:rPr lang="en-GB" b="1" dirty="0" err="1">
                <a:ln w="3175" cmpd="sng">
                  <a:noFill/>
                </a:ln>
                <a:solidFill>
                  <a:srgbClr val="C00000"/>
                </a:solidFill>
                <a:effectLst>
                  <a:glow rad="139700">
                    <a:schemeClr val="bg1"/>
                  </a:glow>
                </a:effectLst>
              </a:rPr>
              <a:t>nationales</a:t>
            </a:r>
            <a:r>
              <a:rPr lang="en-GB" b="1" dirty="0">
                <a:ln w="3175" cmpd="sng">
                  <a:noFill/>
                </a:ln>
                <a:solidFill>
                  <a:srgbClr val="C00000"/>
                </a:solidFill>
                <a:effectLst>
                  <a:glow rad="139700">
                    <a:schemeClr val="bg1"/>
                  </a:glow>
                </a:effectLst>
              </a:rPr>
              <a:t> qui </a:t>
            </a:r>
            <a:r>
              <a:rPr lang="en-GB" b="1" dirty="0" err="1">
                <a:ln w="3175" cmpd="sng">
                  <a:noFill/>
                </a:ln>
                <a:solidFill>
                  <a:srgbClr val="C00000"/>
                </a:solidFill>
                <a:effectLst>
                  <a:glow rad="139700">
                    <a:schemeClr val="bg1"/>
                  </a:glow>
                </a:effectLst>
              </a:rPr>
              <a:t>jouent</a:t>
            </a:r>
            <a:r>
              <a:rPr lang="en-GB" b="1" dirty="0">
                <a:ln w="3175" cmpd="sng">
                  <a:noFill/>
                </a:ln>
                <a:solidFill>
                  <a:srgbClr val="C00000"/>
                </a:solidFill>
                <a:effectLst>
                  <a:glow rad="139700">
                    <a:schemeClr val="bg1"/>
                  </a:glow>
                </a:effectLst>
              </a:rPr>
              <a:t> un </a:t>
            </a:r>
            <a:r>
              <a:rPr lang="en-GB" b="1" dirty="0" err="1">
                <a:ln w="3175" cmpd="sng">
                  <a:noFill/>
                </a:ln>
                <a:solidFill>
                  <a:srgbClr val="C00000"/>
                </a:solidFill>
                <a:effectLst>
                  <a:glow rad="139700">
                    <a:schemeClr val="bg1"/>
                  </a:glow>
                </a:effectLst>
              </a:rPr>
              <a:t>rôle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chacun</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sous-secteurs</a:t>
            </a:r>
            <a:r>
              <a:rPr lang="en-GB" b="1" dirty="0">
                <a:ln w="3175" cmpd="sng">
                  <a:noFill/>
                </a:ln>
                <a:solidFill>
                  <a:srgbClr val="C00000"/>
                </a:solidFill>
                <a:effectLst>
                  <a:glow rad="139700">
                    <a:schemeClr val="bg1"/>
                  </a:glow>
                </a:effectLst>
              </a:rPr>
              <a:t>.</a:t>
            </a:r>
          </a:p>
        </p:txBody>
      </p:sp>
      <p:sp>
        <p:nvSpPr>
          <p:cNvPr id="9" name="Freeform 24">
            <a:extLst>
              <a:ext uri="{FF2B5EF4-FFF2-40B4-BE49-F238E27FC236}">
                <a16:creationId xmlns:a16="http://schemas.microsoft.com/office/drawing/2014/main" id="{21B3064D-F0D9-4A0A-AE41-5264930EA7F8}"/>
              </a:ext>
            </a:extLst>
          </p:cNvPr>
          <p:cNvSpPr/>
          <p:nvPr/>
        </p:nvSpPr>
        <p:spPr>
          <a:xfrm rot="7265999">
            <a:off x="2202451" y="2382104"/>
            <a:ext cx="151560" cy="25124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7">
            <a:extLst>
              <a:ext uri="{FF2B5EF4-FFF2-40B4-BE49-F238E27FC236}">
                <a16:creationId xmlns:a16="http://schemas.microsoft.com/office/drawing/2014/main" id="{99F2C2CA-51BA-40C3-89F3-B4C14D3E28DC}"/>
              </a:ext>
            </a:extLst>
          </p:cNvPr>
          <p:cNvSpPr/>
          <p:nvPr/>
        </p:nvSpPr>
        <p:spPr>
          <a:xfrm>
            <a:off x="727522" y="4068509"/>
            <a:ext cx="1404000" cy="1476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012E0DA0-336E-4E37-B10D-A24423A3216E}"/>
              </a:ext>
            </a:extLst>
          </p:cNvPr>
          <p:cNvSpPr txBox="1"/>
          <p:nvPr/>
        </p:nvSpPr>
        <p:spPr>
          <a:xfrm>
            <a:off x="2436813" y="3916363"/>
            <a:ext cx="3358198"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Listez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tous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acteurs</a:t>
            </a:r>
            <a:r>
              <a:rPr lang="en-GB" b="1" dirty="0">
                <a:ln w="3175" cmpd="sng">
                  <a:noFill/>
                </a:ln>
                <a:solidFill>
                  <a:srgbClr val="C00000"/>
                </a:solidFill>
                <a:effectLst>
                  <a:glow rad="139700">
                    <a:schemeClr val="bg1"/>
                  </a:glow>
                </a:effectLst>
              </a:rPr>
              <a:t> non-</a:t>
            </a:r>
            <a:r>
              <a:rPr lang="en-GB" b="1" dirty="0" err="1">
                <a:ln w="3175" cmpd="sng">
                  <a:noFill/>
                </a:ln>
                <a:solidFill>
                  <a:srgbClr val="C00000"/>
                </a:solidFill>
                <a:effectLst>
                  <a:glow rad="139700">
                    <a:schemeClr val="bg1"/>
                  </a:glow>
                </a:effectLst>
              </a:rPr>
              <a:t>gouvernementaux</a:t>
            </a:r>
            <a:r>
              <a:rPr lang="en-GB" b="1" dirty="0">
                <a:ln w="3175" cmpd="sng">
                  <a:noFill/>
                </a:ln>
                <a:solidFill>
                  <a:srgbClr val="C00000"/>
                </a:solidFill>
                <a:effectLst>
                  <a:glow rad="139700">
                    <a:schemeClr val="bg1"/>
                  </a:glow>
                </a:effectLst>
              </a:rPr>
              <a:t> et du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privé</a:t>
            </a:r>
            <a:r>
              <a:rPr lang="en-GB" b="1" dirty="0">
                <a:ln w="3175" cmpd="sng">
                  <a:noFill/>
                </a:ln>
                <a:solidFill>
                  <a:srgbClr val="C00000"/>
                </a:solidFill>
                <a:effectLst>
                  <a:glow rad="139700">
                    <a:schemeClr val="bg1"/>
                  </a:glow>
                </a:effectLst>
              </a:rPr>
              <a:t> qui </a:t>
            </a:r>
            <a:r>
              <a:rPr lang="en-GB" b="1" dirty="0" err="1">
                <a:ln w="3175" cmpd="sng">
                  <a:noFill/>
                </a:ln>
                <a:solidFill>
                  <a:srgbClr val="C00000"/>
                </a:solidFill>
                <a:effectLst>
                  <a:glow rad="139700">
                    <a:schemeClr val="bg1"/>
                  </a:glow>
                </a:effectLst>
              </a:rPr>
              <a:t>jouent</a:t>
            </a:r>
            <a:r>
              <a:rPr lang="en-GB" b="1" dirty="0">
                <a:ln w="3175" cmpd="sng">
                  <a:noFill/>
                </a:ln>
                <a:solidFill>
                  <a:srgbClr val="C00000"/>
                </a:solidFill>
                <a:effectLst>
                  <a:glow rad="139700">
                    <a:schemeClr val="bg1"/>
                  </a:glow>
                </a:effectLst>
              </a:rPr>
              <a:t> un </a:t>
            </a:r>
            <a:r>
              <a:rPr lang="en-GB" b="1" dirty="0" err="1">
                <a:ln w="3175" cmpd="sng">
                  <a:noFill/>
                </a:ln>
                <a:solidFill>
                  <a:srgbClr val="C00000"/>
                </a:solidFill>
                <a:effectLst>
                  <a:glow rad="139700">
                    <a:schemeClr val="bg1"/>
                  </a:glow>
                </a:effectLst>
              </a:rPr>
              <a:t>rôle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a:t>
            </a:r>
          </a:p>
        </p:txBody>
      </p:sp>
      <p:sp>
        <p:nvSpPr>
          <p:cNvPr id="12" name="Freeform 24">
            <a:extLst>
              <a:ext uri="{FF2B5EF4-FFF2-40B4-BE49-F238E27FC236}">
                <a16:creationId xmlns:a16="http://schemas.microsoft.com/office/drawing/2014/main" id="{497D1F42-AC34-4C4E-A3C6-E4493595BEC1}"/>
              </a:ext>
            </a:extLst>
          </p:cNvPr>
          <p:cNvSpPr/>
          <p:nvPr/>
        </p:nvSpPr>
        <p:spPr>
          <a:xfrm rot="7265999">
            <a:off x="2202451" y="4391879"/>
            <a:ext cx="151560" cy="25124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E7E36AE-4217-4883-8E67-B4A16D9FFFE4}"/>
              </a:ext>
            </a:extLst>
          </p:cNvPr>
          <p:cNvSpPr txBox="1"/>
          <p:nvPr/>
        </p:nvSpPr>
        <p:spPr>
          <a:xfrm>
            <a:off x="6088429" y="3595985"/>
            <a:ext cx="2535645"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A NOTER: Si plus de </a:t>
            </a:r>
            <a:r>
              <a:rPr lang="en-GB" b="1" dirty="0" err="1">
                <a:ln w="3175" cmpd="sng">
                  <a:noFill/>
                </a:ln>
                <a:solidFill>
                  <a:srgbClr val="C00000"/>
                </a:solidFill>
                <a:effectLst>
                  <a:glow rad="139700">
                    <a:schemeClr val="bg1"/>
                  </a:glow>
                </a:effectLst>
              </a:rPr>
              <a:t>lignes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nécessaires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poursuivre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a:t>
            </a:r>
          </a:p>
        </p:txBody>
      </p:sp>
    </p:spTree>
    <p:extLst>
      <p:ext uri="{BB962C8B-B14F-4D97-AF65-F5344CB8AC3E}">
        <p14:creationId xmlns:p14="http://schemas.microsoft.com/office/powerpoint/2010/main" val="2777351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1014" y="787399"/>
            <a:ext cx="8123060" cy="490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5696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A11</a:t>
            </a:r>
          </a:p>
        </p:txBody>
      </p:sp>
      <p:sp>
        <p:nvSpPr>
          <p:cNvPr id="7" name="Rounded Rectangle 7">
            <a:extLst>
              <a:ext uri="{FF2B5EF4-FFF2-40B4-BE49-F238E27FC236}">
                <a16:creationId xmlns:a16="http://schemas.microsoft.com/office/drawing/2014/main" id="{EF423987-91C1-4C4C-8043-A8BF8AFA601F}"/>
              </a:ext>
            </a:extLst>
          </p:cNvPr>
          <p:cNvSpPr/>
          <p:nvPr/>
        </p:nvSpPr>
        <p:spPr>
          <a:xfrm>
            <a:off x="2143125" y="1857375"/>
            <a:ext cx="1352552" cy="68166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744BF9D7-B79D-47D0-966C-BFDCC9AD0259}"/>
              </a:ext>
            </a:extLst>
          </p:cNvPr>
          <p:cNvSpPr txBox="1"/>
          <p:nvPr/>
        </p:nvSpPr>
        <p:spPr>
          <a:xfrm>
            <a:off x="3143249" y="2882818"/>
            <a:ext cx="4810125" cy="646331"/>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Pour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identifier le </a:t>
            </a:r>
            <a:r>
              <a:rPr lang="en-GB" b="1" dirty="0" err="1">
                <a:ln w="3175" cmpd="sng">
                  <a:noFill/>
                </a:ln>
                <a:solidFill>
                  <a:srgbClr val="C00000"/>
                </a:solidFill>
                <a:effectLst>
                  <a:glow rad="139700">
                    <a:schemeClr val="bg1"/>
                  </a:glow>
                </a:effectLst>
              </a:rPr>
              <a:t>niveau</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responsabilité</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agence</a:t>
            </a:r>
            <a:r>
              <a:rPr lang="en-GB" b="1" dirty="0">
                <a:ln w="3175" cmpd="sng">
                  <a:noFill/>
                </a:ln>
                <a:solidFill>
                  <a:srgbClr val="C00000"/>
                </a:solidFill>
                <a:effectLst>
                  <a:glow rad="139700">
                    <a:schemeClr val="bg1"/>
                  </a:glow>
                </a:effectLst>
              </a:rPr>
              <a:t>.  </a:t>
            </a:r>
          </a:p>
        </p:txBody>
      </p:sp>
      <p:sp>
        <p:nvSpPr>
          <p:cNvPr id="9" name="Freeform 24">
            <a:extLst>
              <a:ext uri="{FF2B5EF4-FFF2-40B4-BE49-F238E27FC236}">
                <a16:creationId xmlns:a16="http://schemas.microsoft.com/office/drawing/2014/main" id="{21B3064D-F0D9-4A0A-AE41-5264930EA7F8}"/>
              </a:ext>
            </a:extLst>
          </p:cNvPr>
          <p:cNvSpPr/>
          <p:nvPr/>
        </p:nvSpPr>
        <p:spPr>
          <a:xfrm rot="7265999" flipH="1">
            <a:off x="3259662" y="2524970"/>
            <a:ext cx="177130"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7">
            <a:extLst>
              <a:ext uri="{FF2B5EF4-FFF2-40B4-BE49-F238E27FC236}">
                <a16:creationId xmlns:a16="http://schemas.microsoft.com/office/drawing/2014/main" id="{5E1B10BF-F5D7-4550-9D54-AC4D9EA2C24A}"/>
              </a:ext>
            </a:extLst>
          </p:cNvPr>
          <p:cNvSpPr/>
          <p:nvPr/>
        </p:nvSpPr>
        <p:spPr>
          <a:xfrm>
            <a:off x="3514729" y="1857375"/>
            <a:ext cx="1260000" cy="68166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Rounded Rectangle 7">
            <a:extLst>
              <a:ext uri="{FF2B5EF4-FFF2-40B4-BE49-F238E27FC236}">
                <a16:creationId xmlns:a16="http://schemas.microsoft.com/office/drawing/2014/main" id="{0967C7FF-A013-4DC2-A9B2-0A29AD525E86}"/>
              </a:ext>
            </a:extLst>
          </p:cNvPr>
          <p:cNvSpPr/>
          <p:nvPr/>
        </p:nvSpPr>
        <p:spPr>
          <a:xfrm>
            <a:off x="4810127" y="1857375"/>
            <a:ext cx="1260000" cy="68166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ounded Rectangle 7">
            <a:extLst>
              <a:ext uri="{FF2B5EF4-FFF2-40B4-BE49-F238E27FC236}">
                <a16:creationId xmlns:a16="http://schemas.microsoft.com/office/drawing/2014/main" id="{72B01298-9EDF-43AD-B935-EE3A0CDEC6C1}"/>
              </a:ext>
            </a:extLst>
          </p:cNvPr>
          <p:cNvSpPr/>
          <p:nvPr/>
        </p:nvSpPr>
        <p:spPr>
          <a:xfrm>
            <a:off x="6070128" y="1857375"/>
            <a:ext cx="1235548" cy="68166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ounded Rectangle 7">
            <a:extLst>
              <a:ext uri="{FF2B5EF4-FFF2-40B4-BE49-F238E27FC236}">
                <a16:creationId xmlns:a16="http://schemas.microsoft.com/office/drawing/2014/main" id="{8DF690B9-B83C-4632-892D-7CB20B5E51E9}"/>
              </a:ext>
            </a:extLst>
          </p:cNvPr>
          <p:cNvSpPr/>
          <p:nvPr/>
        </p:nvSpPr>
        <p:spPr>
          <a:xfrm>
            <a:off x="7305675" y="1857375"/>
            <a:ext cx="1296000" cy="681665"/>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ounded Rectangle 7">
            <a:extLst>
              <a:ext uri="{FF2B5EF4-FFF2-40B4-BE49-F238E27FC236}">
                <a16:creationId xmlns:a16="http://schemas.microsoft.com/office/drawing/2014/main" id="{B328278B-F4BC-4C88-BE8B-094B16530865}"/>
              </a:ext>
            </a:extLst>
          </p:cNvPr>
          <p:cNvSpPr/>
          <p:nvPr/>
        </p:nvSpPr>
        <p:spPr>
          <a:xfrm>
            <a:off x="790573" y="2364203"/>
            <a:ext cx="1352552" cy="174837"/>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Freeform 24">
            <a:extLst>
              <a:ext uri="{FF2B5EF4-FFF2-40B4-BE49-F238E27FC236}">
                <a16:creationId xmlns:a16="http://schemas.microsoft.com/office/drawing/2014/main" id="{280005F9-6C85-4650-8D22-068D78A894FE}"/>
              </a:ext>
            </a:extLst>
          </p:cNvPr>
          <p:cNvSpPr/>
          <p:nvPr/>
        </p:nvSpPr>
        <p:spPr>
          <a:xfrm rot="7265999" flipH="1">
            <a:off x="4176225" y="2524971"/>
            <a:ext cx="177130"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EE02D8A3-A155-47EE-899E-456B0A61B748}"/>
              </a:ext>
            </a:extLst>
          </p:cNvPr>
          <p:cNvSpPr/>
          <p:nvPr/>
        </p:nvSpPr>
        <p:spPr>
          <a:xfrm rot="14334001">
            <a:off x="5298391" y="2524971"/>
            <a:ext cx="177130"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4">
            <a:extLst>
              <a:ext uri="{FF2B5EF4-FFF2-40B4-BE49-F238E27FC236}">
                <a16:creationId xmlns:a16="http://schemas.microsoft.com/office/drawing/2014/main" id="{CACEDD21-CB2A-4A91-9084-1A47DCCEFAA1}"/>
              </a:ext>
            </a:extLst>
          </p:cNvPr>
          <p:cNvSpPr/>
          <p:nvPr/>
        </p:nvSpPr>
        <p:spPr>
          <a:xfrm rot="14334001">
            <a:off x="6505143" y="2524971"/>
            <a:ext cx="177130"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4">
            <a:extLst>
              <a:ext uri="{FF2B5EF4-FFF2-40B4-BE49-F238E27FC236}">
                <a16:creationId xmlns:a16="http://schemas.microsoft.com/office/drawing/2014/main" id="{F929FCA0-F53E-45B0-B6C7-97D4B5F706C9}"/>
              </a:ext>
            </a:extLst>
          </p:cNvPr>
          <p:cNvSpPr/>
          <p:nvPr/>
        </p:nvSpPr>
        <p:spPr>
          <a:xfrm rot="14334001">
            <a:off x="7254472" y="2524971"/>
            <a:ext cx="177130"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642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8369" y="852754"/>
            <a:ext cx="783887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35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a:t>
            </a:r>
          </a:p>
        </p:txBody>
      </p:sp>
      <p:sp>
        <p:nvSpPr>
          <p:cNvPr id="11" name="Rounded Rectangle 7">
            <a:extLst>
              <a:ext uri="{FF2B5EF4-FFF2-40B4-BE49-F238E27FC236}">
                <a16:creationId xmlns:a16="http://schemas.microsoft.com/office/drawing/2014/main" id="{C3EB7BD0-0F50-4323-8F05-F318F759E6A4}"/>
              </a:ext>
            </a:extLst>
          </p:cNvPr>
          <p:cNvSpPr/>
          <p:nvPr/>
        </p:nvSpPr>
        <p:spPr>
          <a:xfrm>
            <a:off x="6210299" y="1369724"/>
            <a:ext cx="914401" cy="137347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3EB09446-BA16-4EDF-89D7-B64002F33C98}"/>
              </a:ext>
            </a:extLst>
          </p:cNvPr>
          <p:cNvSpPr txBox="1"/>
          <p:nvPr/>
        </p:nvSpPr>
        <p:spPr>
          <a:xfrm>
            <a:off x="3924300" y="1218135"/>
            <a:ext cx="2428874"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Répondre</a:t>
            </a:r>
            <a:r>
              <a:rPr lang="en-GB" b="1" dirty="0">
                <a:ln w="3175" cmpd="sng">
                  <a:noFill/>
                </a:ln>
                <a:solidFill>
                  <a:srgbClr val="C00000"/>
                </a:solidFill>
                <a:effectLst>
                  <a:glow rad="139700">
                    <a:schemeClr val="bg1"/>
                  </a:glow>
                </a:effectLst>
              </a:rPr>
              <a:t> aux questions A1.a et A1.b pour chaque </a:t>
            </a:r>
            <a:r>
              <a:rPr lang="en-GB" b="1" dirty="0" err="1">
                <a:ln w="3175" cmpd="sng">
                  <a:noFill/>
                </a:ln>
                <a:solidFill>
                  <a:srgbClr val="C00000"/>
                </a:solidFill>
                <a:effectLst>
                  <a:glow rad="139700">
                    <a:schemeClr val="bg1"/>
                  </a:glow>
                </a:effectLst>
              </a:rPr>
              <a:t>colonne</a:t>
            </a:r>
            <a:endParaRPr lang="en-GB" b="1" dirty="0">
              <a:ln w="3175" cmpd="sng">
                <a:noFill/>
              </a:ln>
              <a:solidFill>
                <a:srgbClr val="C00000"/>
              </a:solidFill>
              <a:effectLst>
                <a:glow rad="139700">
                  <a:schemeClr val="bg1"/>
                </a:glow>
              </a:effectLst>
            </a:endParaRPr>
          </a:p>
        </p:txBody>
      </p:sp>
      <p:sp>
        <p:nvSpPr>
          <p:cNvPr id="13" name="Freeform 24">
            <a:extLst>
              <a:ext uri="{FF2B5EF4-FFF2-40B4-BE49-F238E27FC236}">
                <a16:creationId xmlns:a16="http://schemas.microsoft.com/office/drawing/2014/main" id="{ED39B3B8-1CC5-40F6-9D56-499DD5F02020}"/>
              </a:ext>
            </a:extLst>
          </p:cNvPr>
          <p:cNvSpPr/>
          <p:nvPr/>
        </p:nvSpPr>
        <p:spPr>
          <a:xfrm rot="4509098" flipH="1">
            <a:off x="5946032" y="1412493"/>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7">
            <a:extLst>
              <a:ext uri="{FF2B5EF4-FFF2-40B4-BE49-F238E27FC236}">
                <a16:creationId xmlns:a16="http://schemas.microsoft.com/office/drawing/2014/main" id="{EAEEDA08-4DC8-470D-8AB3-0DF38901CA49}"/>
              </a:ext>
            </a:extLst>
          </p:cNvPr>
          <p:cNvSpPr/>
          <p:nvPr/>
        </p:nvSpPr>
        <p:spPr>
          <a:xfrm>
            <a:off x="7124701" y="1369724"/>
            <a:ext cx="1009650" cy="137347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42EDADEC-1D81-4B35-AEE3-298D385DE2C0}"/>
              </a:ext>
            </a:extLst>
          </p:cNvPr>
          <p:cNvSpPr txBox="1"/>
          <p:nvPr/>
        </p:nvSpPr>
        <p:spPr>
          <a:xfrm>
            <a:off x="1295401" y="3085834"/>
            <a:ext cx="7069666"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Fournissez</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références</a:t>
            </a:r>
            <a:r>
              <a:rPr lang="en-GB" b="1" dirty="0">
                <a:ln w="3175" cmpd="sng">
                  <a:noFill/>
                </a:ln>
                <a:solidFill>
                  <a:srgbClr val="C00000"/>
                </a:solidFill>
                <a:effectLst>
                  <a:glow rad="139700">
                    <a:schemeClr val="bg1"/>
                  </a:glow>
                </a:effectLst>
              </a:rPr>
              <a:t> à la constitution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autres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textes</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loi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lesquels</a:t>
            </a:r>
            <a:r>
              <a:rPr lang="en-GB" b="1" dirty="0">
                <a:ln w="3175" cmpd="sng">
                  <a:noFill/>
                </a:ln>
                <a:solidFill>
                  <a:srgbClr val="C00000"/>
                </a:solidFill>
                <a:effectLst>
                  <a:glow rad="139700">
                    <a:schemeClr val="bg1"/>
                  </a:glow>
                </a:effectLst>
              </a:rPr>
              <a:t> les droits de </a:t>
            </a:r>
            <a:r>
              <a:rPr lang="en-GB" b="1" dirty="0" err="1">
                <a:ln w="3175" cmpd="sng">
                  <a:noFill/>
                </a:ln>
                <a:solidFill>
                  <a:srgbClr val="C00000"/>
                </a:solidFill>
                <a:effectLst>
                  <a:glow rad="139700">
                    <a:schemeClr val="bg1"/>
                  </a:glow>
                </a:effectLst>
              </a:rPr>
              <a:t>l’homme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reconnus</a:t>
            </a:r>
            <a:r>
              <a:rPr lang="en-GB" b="1" dirty="0">
                <a:ln w="3175" cmpd="sng">
                  <a:noFill/>
                </a:ln>
                <a:solidFill>
                  <a:srgbClr val="C00000"/>
                </a:solidFill>
                <a:effectLst>
                  <a:glow rad="139700">
                    <a:schemeClr val="bg1"/>
                  </a:glow>
                </a:effectLst>
              </a:rPr>
              <a:t>.</a:t>
            </a:r>
          </a:p>
        </p:txBody>
      </p:sp>
      <p:sp>
        <p:nvSpPr>
          <p:cNvPr id="9" name="TextBox 8">
            <a:extLst>
              <a:ext uri="{FF2B5EF4-FFF2-40B4-BE49-F238E27FC236}">
                <a16:creationId xmlns:a16="http://schemas.microsoft.com/office/drawing/2014/main" id="{42EDADEC-1D81-4B35-AEE3-298D385DE2C0}"/>
              </a:ext>
            </a:extLst>
          </p:cNvPr>
          <p:cNvSpPr txBox="1"/>
          <p:nvPr/>
        </p:nvSpPr>
        <p:spPr>
          <a:xfrm>
            <a:off x="1083733" y="4674473"/>
            <a:ext cx="7443509"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A NOTER: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formulaire</a:t>
            </a:r>
            <a:r>
              <a:rPr lang="en-GB" b="1" dirty="0">
                <a:ln w="3175" cmpd="sng">
                  <a:noFill/>
                </a:ln>
                <a:solidFill>
                  <a:srgbClr val="C00000"/>
                </a:solidFill>
                <a:effectLst>
                  <a:glow rad="139700">
                    <a:schemeClr val="bg1"/>
                  </a:glow>
                </a:effectLst>
              </a:rPr>
              <a:t> PDF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remplir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pouvez</a:t>
            </a:r>
            <a:r>
              <a:rPr lang="en-GB" b="1" dirty="0">
                <a:ln w="3175" cmpd="sng">
                  <a:noFill/>
                </a:ln>
                <a:solidFill>
                  <a:srgbClr val="C00000"/>
                </a:solidFill>
                <a:effectLst>
                  <a:glow rad="139700">
                    <a:schemeClr val="bg1"/>
                  </a:glow>
                </a:effectLst>
              </a:rPr>
              <a:t> faire </a:t>
            </a:r>
            <a:r>
              <a:rPr lang="en-GB" b="1" dirty="0" err="1">
                <a:ln w="3175" cmpd="sng">
                  <a:noFill/>
                </a:ln>
                <a:solidFill>
                  <a:srgbClr val="C00000"/>
                </a:solidFill>
                <a:effectLst>
                  <a:glow rad="139700">
                    <a:schemeClr val="bg1"/>
                  </a:glow>
                </a:effectLst>
              </a:rPr>
              <a:t>défiler</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texte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inséré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les zones de </a:t>
            </a:r>
            <a:r>
              <a:rPr lang="en-GB" b="1" dirty="0" err="1">
                <a:ln w="3175" cmpd="sng">
                  <a:noFill/>
                </a:ln>
                <a:solidFill>
                  <a:srgbClr val="C00000"/>
                </a:solidFill>
                <a:effectLst>
                  <a:glow rad="139700">
                    <a:schemeClr val="bg1"/>
                  </a:glow>
                </a:effectLst>
              </a:rPr>
              <a:t>texte</a:t>
            </a:r>
            <a:r>
              <a:rPr lang="en-GB" b="1" dirty="0">
                <a:ln w="3175" cmpd="sng">
                  <a:noFill/>
                </a:ln>
                <a:solidFill>
                  <a:srgbClr val="C00000"/>
                </a:solidFill>
                <a:effectLst>
                  <a:glow rad="139700">
                    <a:schemeClr val="bg1"/>
                  </a:glow>
                </a:effectLst>
              </a:rPr>
              <a:t> en </a:t>
            </a:r>
            <a:r>
              <a:rPr lang="en-GB" b="1" dirty="0" err="1">
                <a:ln w="3175" cmpd="sng">
                  <a:noFill/>
                </a:ln>
                <a:solidFill>
                  <a:srgbClr val="C00000"/>
                </a:solidFill>
                <a:effectLst>
                  <a:glow rad="139700">
                    <a:schemeClr val="bg1"/>
                  </a:glow>
                </a:effectLst>
              </a:rPr>
              <a:t>utilisant</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flèches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utilise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p>
          <a:p>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1099834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1014" y="787399"/>
            <a:ext cx="8123060" cy="490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5696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A11</a:t>
            </a:r>
          </a:p>
        </p:txBody>
      </p:sp>
      <p:sp>
        <p:nvSpPr>
          <p:cNvPr id="7" name="Rounded Rectangle 7">
            <a:extLst>
              <a:ext uri="{FF2B5EF4-FFF2-40B4-BE49-F238E27FC236}">
                <a16:creationId xmlns:a16="http://schemas.microsoft.com/office/drawing/2014/main" id="{EF423987-91C1-4C4C-8043-A8BF8AFA601F}"/>
              </a:ext>
            </a:extLst>
          </p:cNvPr>
          <p:cNvSpPr/>
          <p:nvPr/>
        </p:nvSpPr>
        <p:spPr>
          <a:xfrm>
            <a:off x="2143125" y="1831976"/>
            <a:ext cx="1352552" cy="370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744BF9D7-B79D-47D0-966C-BFDCC9AD0259}"/>
              </a:ext>
            </a:extLst>
          </p:cNvPr>
          <p:cNvSpPr txBox="1"/>
          <p:nvPr/>
        </p:nvSpPr>
        <p:spPr>
          <a:xfrm>
            <a:off x="2311400" y="996526"/>
            <a:ext cx="5607043"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colonne</a:t>
            </a:r>
            <a:r>
              <a:rPr lang="en-GB" b="1" dirty="0">
                <a:ln w="3175" cmpd="sng">
                  <a:noFill/>
                </a:ln>
                <a:solidFill>
                  <a:srgbClr val="C00000"/>
                </a:solidFill>
                <a:effectLst>
                  <a:glow rad="139700">
                    <a:schemeClr val="bg1"/>
                  </a:glow>
                </a:effectLst>
              </a:rPr>
              <a:t> ne </a:t>
            </a:r>
            <a:r>
              <a:rPr lang="en-GB" b="1" dirty="0" err="1">
                <a:ln w="3175" cmpd="sng">
                  <a:noFill/>
                </a:ln>
                <a:solidFill>
                  <a:srgbClr val="C00000"/>
                </a:solidFill>
                <a:effectLst>
                  <a:glow rad="139700">
                    <a:schemeClr val="bg1"/>
                  </a:glow>
                </a:effectLst>
              </a:rPr>
              <a:t>doit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indiquer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qu’UN</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seul</a:t>
            </a:r>
            <a:r>
              <a:rPr lang="en-GB" b="1" dirty="0">
                <a:ln w="3175" cmpd="sng">
                  <a:noFill/>
                </a:ln>
                <a:solidFill>
                  <a:srgbClr val="C00000"/>
                </a:solidFill>
                <a:effectLst>
                  <a:glow rad="139700">
                    <a:schemeClr val="bg1"/>
                  </a:glow>
                </a:effectLst>
              </a:rPr>
              <a:t> chef de file.</a:t>
            </a:r>
          </a:p>
        </p:txBody>
      </p:sp>
      <p:sp>
        <p:nvSpPr>
          <p:cNvPr id="9" name="Freeform 24">
            <a:extLst>
              <a:ext uri="{FF2B5EF4-FFF2-40B4-BE49-F238E27FC236}">
                <a16:creationId xmlns:a16="http://schemas.microsoft.com/office/drawing/2014/main" id="{21B3064D-F0D9-4A0A-AE41-5264930EA7F8}"/>
              </a:ext>
            </a:extLst>
          </p:cNvPr>
          <p:cNvSpPr/>
          <p:nvPr/>
        </p:nvSpPr>
        <p:spPr>
          <a:xfrm rot="7265999" flipH="1">
            <a:off x="2811519" y="1530225"/>
            <a:ext cx="593599" cy="6278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7">
            <a:extLst>
              <a:ext uri="{FF2B5EF4-FFF2-40B4-BE49-F238E27FC236}">
                <a16:creationId xmlns:a16="http://schemas.microsoft.com/office/drawing/2014/main" id="{5E1B10BF-F5D7-4550-9D54-AC4D9EA2C24A}"/>
              </a:ext>
            </a:extLst>
          </p:cNvPr>
          <p:cNvSpPr/>
          <p:nvPr/>
        </p:nvSpPr>
        <p:spPr>
          <a:xfrm>
            <a:off x="3514729" y="1831976"/>
            <a:ext cx="1276346" cy="370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Rounded Rectangle 7">
            <a:extLst>
              <a:ext uri="{FF2B5EF4-FFF2-40B4-BE49-F238E27FC236}">
                <a16:creationId xmlns:a16="http://schemas.microsoft.com/office/drawing/2014/main" id="{0967C7FF-A013-4DC2-A9B2-0A29AD525E86}"/>
              </a:ext>
            </a:extLst>
          </p:cNvPr>
          <p:cNvSpPr/>
          <p:nvPr/>
        </p:nvSpPr>
        <p:spPr>
          <a:xfrm>
            <a:off x="4810127" y="1831976"/>
            <a:ext cx="1276346" cy="370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Rounded Rectangle 7">
            <a:extLst>
              <a:ext uri="{FF2B5EF4-FFF2-40B4-BE49-F238E27FC236}">
                <a16:creationId xmlns:a16="http://schemas.microsoft.com/office/drawing/2014/main" id="{72B01298-9EDF-43AD-B935-EE3A0CDEC6C1}"/>
              </a:ext>
            </a:extLst>
          </p:cNvPr>
          <p:cNvSpPr/>
          <p:nvPr/>
        </p:nvSpPr>
        <p:spPr>
          <a:xfrm>
            <a:off x="6115048" y="1831976"/>
            <a:ext cx="1190627" cy="370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Rounded Rectangle 7">
            <a:extLst>
              <a:ext uri="{FF2B5EF4-FFF2-40B4-BE49-F238E27FC236}">
                <a16:creationId xmlns:a16="http://schemas.microsoft.com/office/drawing/2014/main" id="{8DF690B9-B83C-4632-892D-7CB20B5E51E9}"/>
              </a:ext>
            </a:extLst>
          </p:cNvPr>
          <p:cNvSpPr/>
          <p:nvPr/>
        </p:nvSpPr>
        <p:spPr>
          <a:xfrm>
            <a:off x="7305675" y="1831976"/>
            <a:ext cx="1296000" cy="370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Freeform 24">
            <a:extLst>
              <a:ext uri="{FF2B5EF4-FFF2-40B4-BE49-F238E27FC236}">
                <a16:creationId xmlns:a16="http://schemas.microsoft.com/office/drawing/2014/main" id="{280005F9-6C85-4650-8D22-068D78A894FE}"/>
              </a:ext>
            </a:extLst>
          </p:cNvPr>
          <p:cNvSpPr/>
          <p:nvPr/>
        </p:nvSpPr>
        <p:spPr>
          <a:xfrm rot="7265999" flipH="1">
            <a:off x="4005861" y="1373386"/>
            <a:ext cx="404375" cy="37646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EE02D8A3-A155-47EE-899E-456B0A61B748}"/>
              </a:ext>
            </a:extLst>
          </p:cNvPr>
          <p:cNvSpPr/>
          <p:nvPr/>
        </p:nvSpPr>
        <p:spPr>
          <a:xfrm rot="14334001">
            <a:off x="5241510" y="1373386"/>
            <a:ext cx="404374" cy="376468"/>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4">
            <a:extLst>
              <a:ext uri="{FF2B5EF4-FFF2-40B4-BE49-F238E27FC236}">
                <a16:creationId xmlns:a16="http://schemas.microsoft.com/office/drawing/2014/main" id="{CACEDD21-CB2A-4A91-9084-1A47DCCEFAA1}"/>
              </a:ext>
            </a:extLst>
          </p:cNvPr>
          <p:cNvSpPr/>
          <p:nvPr/>
        </p:nvSpPr>
        <p:spPr>
          <a:xfrm rot="14334001">
            <a:off x="6442437" y="1363070"/>
            <a:ext cx="391928" cy="39710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4">
            <a:extLst>
              <a:ext uri="{FF2B5EF4-FFF2-40B4-BE49-F238E27FC236}">
                <a16:creationId xmlns:a16="http://schemas.microsoft.com/office/drawing/2014/main" id="{F929FCA0-F53E-45B0-B6C7-97D4B5F706C9}"/>
              </a:ext>
            </a:extLst>
          </p:cNvPr>
          <p:cNvSpPr/>
          <p:nvPr/>
        </p:nvSpPr>
        <p:spPr>
          <a:xfrm rot="14334001">
            <a:off x="7267009" y="1496334"/>
            <a:ext cx="552710" cy="13057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8232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2173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A12</a:t>
            </a:r>
          </a:p>
        </p:txBody>
      </p:sp>
      <p:sp>
        <p:nvSpPr>
          <p:cNvPr id="5" name="Title 1">
            <a:extLst>
              <a:ext uri="{FF2B5EF4-FFF2-40B4-BE49-F238E27FC236}">
                <a16:creationId xmlns:a16="http://schemas.microsoft.com/office/drawing/2014/main" id="{5E031B1B-2273-49A5-A5E3-2D127BAA1764}"/>
              </a:ext>
            </a:extLst>
          </p:cNvPr>
          <p:cNvSpPr txBox="1">
            <a:spLocks/>
          </p:cNvSpPr>
          <p:nvPr/>
        </p:nvSpPr>
        <p:spPr>
          <a:xfrm>
            <a:off x="225962" y="1075110"/>
            <a:ext cx="8974644" cy="99412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A12 – Coordination entre les </a:t>
            </a:r>
            <a:r>
              <a:rPr lang="en-US" dirty="0" err="1"/>
              <a:t>acteurs</a:t>
            </a:r>
            <a:endParaRPr lang="en-US" dirty="0"/>
          </a:p>
        </p:txBody>
      </p:sp>
      <p:sp>
        <p:nvSpPr>
          <p:cNvPr id="6" name="Content Placeholder 2">
            <a:extLst>
              <a:ext uri="{FF2B5EF4-FFF2-40B4-BE49-F238E27FC236}">
                <a16:creationId xmlns:a16="http://schemas.microsoft.com/office/drawing/2014/main" id="{8369B04C-7F3C-42F2-B6FD-F58B3336F391}"/>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a:solidFill>
                  <a:schemeClr val="tx2">
                    <a:lumMod val="75000"/>
                  </a:schemeClr>
                </a:solidFill>
              </a:rPr>
              <a:t>Les </a:t>
            </a:r>
            <a:r>
              <a:rPr lang="en-GB" dirty="0" err="1">
                <a:solidFill>
                  <a:schemeClr val="tx2">
                    <a:lumMod val="75000"/>
                  </a:schemeClr>
                </a:solidFill>
              </a:rPr>
              <a:t>mécanismes</a:t>
            </a:r>
            <a:r>
              <a:rPr lang="en-GB" dirty="0">
                <a:solidFill>
                  <a:schemeClr val="tx2">
                    <a:lumMod val="75000"/>
                  </a:schemeClr>
                </a:solidFill>
              </a:rPr>
              <a:t> de coordination </a:t>
            </a:r>
            <a:r>
              <a:rPr lang="en-GB" dirty="0" err="1">
                <a:solidFill>
                  <a:schemeClr val="tx2">
                    <a:lumMod val="75000"/>
                  </a:schemeClr>
                </a:solidFill>
              </a:rPr>
              <a:t>formels</a:t>
            </a:r>
            <a:r>
              <a:rPr lang="en-GB" dirty="0">
                <a:solidFill>
                  <a:schemeClr val="tx2">
                    <a:lumMod val="75000"/>
                  </a:schemeClr>
                </a:solidFill>
              </a:rPr>
              <a:t> et </a:t>
            </a:r>
            <a:r>
              <a:rPr lang="en-GB" dirty="0" err="1">
                <a:solidFill>
                  <a:schemeClr val="tx2">
                    <a:lumMod val="75000"/>
                  </a:schemeClr>
                </a:solidFill>
              </a:rPr>
              <a:t>informels</a:t>
            </a:r>
            <a:r>
              <a:rPr lang="en-GB" dirty="0">
                <a:solidFill>
                  <a:schemeClr val="tx2">
                    <a:lumMod val="75000"/>
                  </a:schemeClr>
                </a:solidFill>
              </a:rPr>
              <a:t> entre </a:t>
            </a:r>
            <a:r>
              <a:rPr lang="en-GB" dirty="0" err="1">
                <a:solidFill>
                  <a:schemeClr val="tx2">
                    <a:lumMod val="75000"/>
                  </a:schemeClr>
                </a:solidFill>
              </a:rPr>
              <a:t>tous</a:t>
            </a:r>
            <a:r>
              <a:rPr lang="en-GB" dirty="0">
                <a:solidFill>
                  <a:schemeClr val="tx2">
                    <a:lumMod val="75000"/>
                  </a:schemeClr>
                </a:solidFill>
              </a:rPr>
              <a:t> les </a:t>
            </a:r>
            <a:r>
              <a:rPr lang="en-GB" dirty="0" err="1">
                <a:solidFill>
                  <a:schemeClr val="tx2">
                    <a:lumMod val="75000"/>
                  </a:schemeClr>
                </a:solidFill>
              </a:rPr>
              <a:t>acteurs</a:t>
            </a:r>
            <a:r>
              <a:rPr lang="en-GB" dirty="0">
                <a:solidFill>
                  <a:schemeClr val="tx2">
                    <a:lumMod val="75000"/>
                  </a:schemeClr>
                </a:solidFill>
              </a:rPr>
              <a:t> </a:t>
            </a:r>
            <a:r>
              <a:rPr lang="en-GB" dirty="0" err="1">
                <a:solidFill>
                  <a:schemeClr val="tx2">
                    <a:lumMod val="75000"/>
                  </a:schemeClr>
                </a:solidFill>
              </a:rPr>
              <a:t>responsables</a:t>
            </a:r>
            <a:r>
              <a:rPr lang="en-GB" dirty="0">
                <a:solidFill>
                  <a:schemeClr val="tx2">
                    <a:lumMod val="75000"/>
                  </a:schemeClr>
                </a:solidFill>
              </a:rPr>
              <a:t> du </a:t>
            </a:r>
            <a:r>
              <a:rPr lang="en-GB" dirty="0" err="1">
                <a:solidFill>
                  <a:schemeClr val="tx2">
                    <a:lumMod val="75000"/>
                  </a:schemeClr>
                </a:solidFill>
              </a:rPr>
              <a:t>secteur</a:t>
            </a:r>
            <a:r>
              <a:rPr lang="en-GB" dirty="0">
                <a:solidFill>
                  <a:schemeClr val="tx2">
                    <a:lumMod val="75000"/>
                  </a:schemeClr>
                </a:solidFill>
              </a:rPr>
              <a:t> WASH. </a:t>
            </a:r>
          </a:p>
          <a:p>
            <a:pPr lvl="1"/>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363006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95815" y="838676"/>
            <a:ext cx="7063014" cy="489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2173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A12</a:t>
            </a:r>
          </a:p>
        </p:txBody>
      </p:sp>
      <p:sp>
        <p:nvSpPr>
          <p:cNvPr id="5" name="Rounded Rectangle 7">
            <a:extLst>
              <a:ext uri="{FF2B5EF4-FFF2-40B4-BE49-F238E27FC236}">
                <a16:creationId xmlns:a16="http://schemas.microsoft.com/office/drawing/2014/main" id="{23D6F016-9638-481E-97EC-EE6270522094}"/>
              </a:ext>
            </a:extLst>
          </p:cNvPr>
          <p:cNvSpPr/>
          <p:nvPr/>
        </p:nvSpPr>
        <p:spPr>
          <a:xfrm>
            <a:off x="1318071" y="1669528"/>
            <a:ext cx="6568629" cy="89269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261B1800-CC40-4699-9E53-070B52C27F2F}"/>
              </a:ext>
            </a:extLst>
          </p:cNvPr>
          <p:cNvSpPr txBox="1"/>
          <p:nvPr/>
        </p:nvSpPr>
        <p:spPr>
          <a:xfrm>
            <a:off x="3664283" y="2724127"/>
            <a:ext cx="2453908"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Mécanismes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formels</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informels</a:t>
            </a:r>
            <a:r>
              <a:rPr lang="en-GB" b="1" dirty="0">
                <a:ln w="3175" cmpd="sng">
                  <a:noFill/>
                </a:ln>
                <a:solidFill>
                  <a:srgbClr val="C00000"/>
                </a:solidFill>
                <a:effectLst>
                  <a:glow rad="139700">
                    <a:schemeClr val="bg1"/>
                  </a:glow>
                </a:effectLst>
              </a:rPr>
              <a:t> de coordination de </a:t>
            </a:r>
            <a:r>
              <a:rPr lang="en-GB" b="1" dirty="0" err="1">
                <a:ln w="3175" cmpd="sng">
                  <a:noFill/>
                </a:ln>
                <a:solidFill>
                  <a:srgbClr val="C00000"/>
                </a:solidFill>
                <a:effectLst>
                  <a:glow rad="139700">
                    <a:schemeClr val="bg1"/>
                  </a:glow>
                </a:effectLst>
              </a:rPr>
              <a:t>tous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acteurs</a:t>
            </a:r>
            <a:r>
              <a:rPr lang="en-GB" b="1" dirty="0">
                <a:ln w="3175" cmpd="sng">
                  <a:noFill/>
                </a:ln>
                <a:solidFill>
                  <a:srgbClr val="C00000"/>
                </a:solidFill>
                <a:effectLst>
                  <a:glow rad="139700">
                    <a:schemeClr val="bg1"/>
                  </a:glow>
                </a:effectLst>
              </a:rPr>
              <a:t> du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WASH.</a:t>
            </a:r>
          </a:p>
        </p:txBody>
      </p:sp>
      <p:sp>
        <p:nvSpPr>
          <p:cNvPr id="7" name="Freeform 24">
            <a:extLst>
              <a:ext uri="{FF2B5EF4-FFF2-40B4-BE49-F238E27FC236}">
                <a16:creationId xmlns:a16="http://schemas.microsoft.com/office/drawing/2014/main" id="{4C55B210-BFEE-456F-8A97-BAEE641D704E}"/>
              </a:ext>
            </a:extLst>
          </p:cNvPr>
          <p:cNvSpPr/>
          <p:nvPr/>
        </p:nvSpPr>
        <p:spPr>
          <a:xfrm rot="7265999" flipH="1">
            <a:off x="3377604" y="2544281"/>
            <a:ext cx="168079"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5580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66751" y="588945"/>
            <a:ext cx="7425461" cy="472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2173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A12</a:t>
            </a:r>
          </a:p>
        </p:txBody>
      </p:sp>
      <p:sp>
        <p:nvSpPr>
          <p:cNvPr id="5" name="TextBox 4">
            <a:extLst>
              <a:ext uri="{FF2B5EF4-FFF2-40B4-BE49-F238E27FC236}">
                <a16:creationId xmlns:a16="http://schemas.microsoft.com/office/drawing/2014/main" id="{A96BC813-E4B1-4B65-945D-EF0D206B79B0}"/>
              </a:ext>
            </a:extLst>
          </p:cNvPr>
          <p:cNvSpPr txBox="1"/>
          <p:nvPr/>
        </p:nvSpPr>
        <p:spPr>
          <a:xfrm>
            <a:off x="2118090" y="1162449"/>
            <a:ext cx="5497359"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Fréquence</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réunions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interactions </a:t>
            </a:r>
            <a:r>
              <a:rPr lang="en-GB" b="1" dirty="0" err="1">
                <a:ln w="3175" cmpd="sng">
                  <a:noFill/>
                </a:ln>
                <a:solidFill>
                  <a:srgbClr val="C00000"/>
                </a:solidFill>
                <a:effectLst>
                  <a:glow rad="139700">
                    <a:schemeClr val="bg1"/>
                  </a:glow>
                </a:effectLst>
              </a:rPr>
              <a:t>formelles</a:t>
            </a:r>
            <a:r>
              <a:rPr lang="en-GB" b="1" dirty="0">
                <a:ln w="3175" cmpd="sng">
                  <a:noFill/>
                </a:ln>
                <a:solidFill>
                  <a:srgbClr val="C00000"/>
                </a:solidFill>
                <a:effectLst>
                  <a:glow rad="139700">
                    <a:schemeClr val="bg1"/>
                  </a:glow>
                </a:effectLst>
              </a:rPr>
              <a:t>. </a:t>
            </a:r>
          </a:p>
        </p:txBody>
      </p:sp>
      <p:sp>
        <p:nvSpPr>
          <p:cNvPr id="6" name="TextBox 5">
            <a:extLst>
              <a:ext uri="{FF2B5EF4-FFF2-40B4-BE49-F238E27FC236}">
                <a16:creationId xmlns:a16="http://schemas.microsoft.com/office/drawing/2014/main" id="{660C2FE3-AEFE-4F21-9C29-B6BBE60AF22A}"/>
              </a:ext>
            </a:extLst>
          </p:cNvPr>
          <p:cNvSpPr txBox="1"/>
          <p:nvPr/>
        </p:nvSpPr>
        <p:spPr>
          <a:xfrm>
            <a:off x="2118092" y="2410686"/>
            <a:ext cx="5497359" cy="646331"/>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Si les efforts de coordination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formels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fournir</a:t>
            </a:r>
            <a:r>
              <a:rPr lang="en-GB" b="1" dirty="0">
                <a:ln w="3175" cmpd="sng">
                  <a:noFill/>
                </a:ln>
                <a:solidFill>
                  <a:srgbClr val="C00000"/>
                </a:solidFill>
                <a:effectLst>
                  <a:glow rad="139700">
                    <a:schemeClr val="bg1"/>
                  </a:glow>
                </a:effectLst>
              </a:rPr>
              <a:t> de la documentation. </a:t>
            </a:r>
          </a:p>
        </p:txBody>
      </p:sp>
      <p:sp>
        <p:nvSpPr>
          <p:cNvPr id="7" name="TextBox 6">
            <a:extLst>
              <a:ext uri="{FF2B5EF4-FFF2-40B4-BE49-F238E27FC236}">
                <a16:creationId xmlns:a16="http://schemas.microsoft.com/office/drawing/2014/main" id="{FAEA1A99-8CAC-419A-AE0E-E70A25E596C4}"/>
              </a:ext>
            </a:extLst>
          </p:cNvPr>
          <p:cNvSpPr txBox="1"/>
          <p:nvPr/>
        </p:nvSpPr>
        <p:spPr>
          <a:xfrm>
            <a:off x="2118091" y="4120588"/>
            <a:ext cx="5497359" cy="646331"/>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Si les efforts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informels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décrire</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mécanismes</a:t>
            </a:r>
            <a:r>
              <a:rPr lang="en-GB" b="1" dirty="0">
                <a:ln w="3175" cmpd="sng">
                  <a:noFill/>
                </a:ln>
                <a:solidFill>
                  <a:srgbClr val="C00000"/>
                </a:solidFill>
                <a:effectLst>
                  <a:glow rad="139700">
                    <a:schemeClr val="bg1"/>
                  </a:glow>
                </a:effectLst>
              </a:rPr>
              <a:t> de coordination. </a:t>
            </a:r>
          </a:p>
        </p:txBody>
      </p:sp>
    </p:spTree>
    <p:extLst>
      <p:ext uri="{BB962C8B-B14F-4D97-AF65-F5344CB8AC3E}">
        <p14:creationId xmlns:p14="http://schemas.microsoft.com/office/powerpoint/2010/main" val="34400242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8650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A13</a:t>
            </a:r>
          </a:p>
        </p:txBody>
      </p:sp>
      <p:sp>
        <p:nvSpPr>
          <p:cNvPr id="5" name="Title 1">
            <a:extLst>
              <a:ext uri="{FF2B5EF4-FFF2-40B4-BE49-F238E27FC236}">
                <a16:creationId xmlns:a16="http://schemas.microsoft.com/office/drawing/2014/main" id="{F75066C4-61CB-4F82-BFD0-C09A81C96A29}"/>
              </a:ext>
            </a:extLst>
          </p:cNvPr>
          <p:cNvSpPr txBox="1">
            <a:spLocks/>
          </p:cNvSpPr>
          <p:nvPr/>
        </p:nvSpPr>
        <p:spPr>
          <a:xfrm>
            <a:off x="121187" y="991434"/>
            <a:ext cx="8974644"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A13 – Coordination avec les </a:t>
            </a:r>
            <a:r>
              <a:rPr lang="en-US" dirty="0" err="1"/>
              <a:t>partenaires</a:t>
            </a:r>
            <a:r>
              <a:rPr lang="en-US" dirty="0"/>
              <a:t> du </a:t>
            </a:r>
            <a:r>
              <a:rPr lang="en-US" dirty="0" err="1"/>
              <a:t>développement</a:t>
            </a:r>
            <a:endParaRPr lang="en-US" dirty="0"/>
          </a:p>
        </p:txBody>
      </p:sp>
      <p:sp>
        <p:nvSpPr>
          <p:cNvPr id="6" name="Content Placeholder 2">
            <a:extLst>
              <a:ext uri="{FF2B5EF4-FFF2-40B4-BE49-F238E27FC236}">
                <a16:creationId xmlns:a16="http://schemas.microsoft.com/office/drawing/2014/main" id="{9AA83801-2E0B-4E46-9FBC-C980B42567CC}"/>
              </a:ext>
            </a:extLst>
          </p:cNvPr>
          <p:cNvSpPr txBox="1">
            <a:spLocks/>
          </p:cNvSpPr>
          <p:nvPr/>
        </p:nvSpPr>
        <p:spPr>
          <a:xfrm>
            <a:off x="515938" y="2419349"/>
            <a:ext cx="8208143" cy="31538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dirty="0">
                <a:solidFill>
                  <a:schemeClr val="tx2">
                    <a:lumMod val="75000"/>
                  </a:schemeClr>
                </a:solidFill>
              </a:rPr>
              <a:t>Comment les </a:t>
            </a:r>
            <a:r>
              <a:rPr lang="en-GB" dirty="0" err="1">
                <a:solidFill>
                  <a:schemeClr val="tx2">
                    <a:lumMod val="75000"/>
                  </a:schemeClr>
                </a:solidFill>
              </a:rPr>
              <a:t>gouvernements</a:t>
            </a:r>
            <a:r>
              <a:rPr lang="en-GB" dirty="0">
                <a:solidFill>
                  <a:schemeClr val="tx2">
                    <a:lumMod val="75000"/>
                  </a:schemeClr>
                </a:solidFill>
              </a:rPr>
              <a:t> </a:t>
            </a:r>
            <a:r>
              <a:rPr lang="en-GB" dirty="0" err="1">
                <a:solidFill>
                  <a:schemeClr val="tx2">
                    <a:lumMod val="75000"/>
                  </a:schemeClr>
                </a:solidFill>
              </a:rPr>
              <a:t>travaillent</a:t>
            </a:r>
            <a:r>
              <a:rPr lang="en-GB" dirty="0">
                <a:solidFill>
                  <a:schemeClr val="tx2">
                    <a:lumMod val="75000"/>
                  </a:schemeClr>
                </a:solidFill>
              </a:rPr>
              <a:t> en coordination avec les </a:t>
            </a:r>
            <a:r>
              <a:rPr lang="en-GB" dirty="0" err="1">
                <a:solidFill>
                  <a:schemeClr val="tx2">
                    <a:lumMod val="75000"/>
                  </a:schemeClr>
                </a:solidFill>
              </a:rPr>
              <a:t>partenaires</a:t>
            </a:r>
            <a:r>
              <a:rPr lang="en-GB" dirty="0">
                <a:solidFill>
                  <a:schemeClr val="tx2">
                    <a:lumMod val="75000"/>
                  </a:schemeClr>
                </a:solidFill>
              </a:rPr>
              <a:t> du </a:t>
            </a:r>
            <a:r>
              <a:rPr lang="en-GB" dirty="0" err="1">
                <a:solidFill>
                  <a:schemeClr val="tx2">
                    <a:lumMod val="75000"/>
                  </a:schemeClr>
                </a:solidFill>
              </a:rPr>
              <a:t>développement</a:t>
            </a:r>
            <a:r>
              <a:rPr lang="en-GB" dirty="0">
                <a:solidFill>
                  <a:schemeClr val="tx2">
                    <a:lumMod val="75000"/>
                  </a:schemeClr>
                </a:solidFill>
              </a:rPr>
              <a:t> y </a:t>
            </a:r>
            <a:r>
              <a:rPr lang="en-GB" dirty="0" err="1">
                <a:solidFill>
                  <a:schemeClr val="tx2">
                    <a:lumMod val="75000"/>
                  </a:schemeClr>
                </a:solidFill>
              </a:rPr>
              <a:t>compris</a:t>
            </a:r>
            <a:r>
              <a:rPr lang="en-GB" dirty="0">
                <a:solidFill>
                  <a:schemeClr val="tx2">
                    <a:lumMod val="75000"/>
                  </a:schemeClr>
                </a:solidFill>
              </a:rPr>
              <a:t> les </a:t>
            </a:r>
            <a:r>
              <a:rPr lang="en-GB" dirty="0" err="1">
                <a:solidFill>
                  <a:schemeClr val="tx2">
                    <a:lumMod val="75000"/>
                  </a:schemeClr>
                </a:solidFill>
              </a:rPr>
              <a:t>bailleurs</a:t>
            </a:r>
            <a:r>
              <a:rPr lang="en-GB" dirty="0">
                <a:solidFill>
                  <a:schemeClr val="tx2">
                    <a:lumMod val="75000"/>
                  </a:schemeClr>
                </a:solidFill>
              </a:rPr>
              <a:t> de </a:t>
            </a:r>
            <a:r>
              <a:rPr lang="en-GB" dirty="0" err="1">
                <a:solidFill>
                  <a:schemeClr val="tx2">
                    <a:lumMod val="75000"/>
                  </a:schemeClr>
                </a:solidFill>
              </a:rPr>
              <a:t>fonds</a:t>
            </a:r>
            <a:r>
              <a:rPr lang="en-GB" dirty="0">
                <a:solidFill>
                  <a:schemeClr val="tx2">
                    <a:lumMod val="75000"/>
                  </a:schemeClr>
                </a:solidFill>
              </a:rPr>
              <a:t>, ONG, organisations </a:t>
            </a:r>
            <a:r>
              <a:rPr lang="en-GB" dirty="0" err="1">
                <a:solidFill>
                  <a:schemeClr val="tx2">
                    <a:lumMod val="75000"/>
                  </a:schemeClr>
                </a:solidFill>
              </a:rPr>
              <a:t>internationales</a:t>
            </a:r>
            <a:r>
              <a:rPr lang="en-GB" dirty="0">
                <a:solidFill>
                  <a:schemeClr val="tx2">
                    <a:lumMod val="75000"/>
                  </a:schemeClr>
                </a:solidFill>
              </a:rPr>
              <a:t> et </a:t>
            </a:r>
            <a:r>
              <a:rPr lang="en-GB" dirty="0" err="1">
                <a:solidFill>
                  <a:schemeClr val="tx2">
                    <a:lumMod val="75000"/>
                  </a:schemeClr>
                </a:solidFill>
              </a:rPr>
              <a:t>autres</a:t>
            </a:r>
            <a:r>
              <a:rPr lang="en-GB" dirty="0">
                <a:solidFill>
                  <a:schemeClr val="tx2">
                    <a:lumMod val="75000"/>
                  </a:schemeClr>
                </a:solidFill>
              </a:rPr>
              <a:t> organisations.</a:t>
            </a:r>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20546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67243" y="812099"/>
            <a:ext cx="6589209" cy="481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8650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A13</a:t>
            </a:r>
          </a:p>
        </p:txBody>
      </p:sp>
      <p:sp>
        <p:nvSpPr>
          <p:cNvPr id="5" name="Rounded Rectangle 7">
            <a:extLst>
              <a:ext uri="{FF2B5EF4-FFF2-40B4-BE49-F238E27FC236}">
                <a16:creationId xmlns:a16="http://schemas.microsoft.com/office/drawing/2014/main" id="{100C19F4-B3EF-4178-9DF3-5203CE292B33}"/>
              </a:ext>
            </a:extLst>
          </p:cNvPr>
          <p:cNvSpPr/>
          <p:nvPr/>
        </p:nvSpPr>
        <p:spPr>
          <a:xfrm>
            <a:off x="3366764" y="1283998"/>
            <a:ext cx="4320000" cy="2196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B2EB35FD-7CEF-4C9F-AF14-39734C8E9CF5}"/>
              </a:ext>
            </a:extLst>
          </p:cNvPr>
          <p:cNvSpPr txBox="1"/>
          <p:nvPr/>
        </p:nvSpPr>
        <p:spPr>
          <a:xfrm>
            <a:off x="266700" y="655145"/>
            <a:ext cx="2958733" cy="341632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Estimez</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partenaires</a:t>
            </a:r>
            <a:r>
              <a:rPr lang="en-GB" b="1" dirty="0">
                <a:ln w="3175" cmpd="sng">
                  <a:noFill/>
                </a:ln>
                <a:solidFill>
                  <a:srgbClr val="C00000"/>
                </a:solidFill>
                <a:effectLst>
                  <a:glow rad="139700">
                    <a:schemeClr val="bg1"/>
                  </a:glow>
                </a:effectLst>
              </a:rPr>
              <a:t> du </a:t>
            </a:r>
            <a:r>
              <a:rPr lang="en-GB" b="1" dirty="0" err="1">
                <a:ln w="3175" cmpd="sng">
                  <a:noFill/>
                </a:ln>
                <a:solidFill>
                  <a:srgbClr val="C00000"/>
                </a:solidFill>
                <a:effectLst>
                  <a:glow rad="139700">
                    <a:schemeClr val="bg1"/>
                  </a:glow>
                </a:effectLst>
              </a:rPr>
              <a:t>développement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actifs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différents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sous-secteurs</a:t>
            </a:r>
            <a:r>
              <a:rPr lang="en-GB"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a:p>
            <a:r>
              <a:rPr lang="en-GB" b="1" dirty="0">
                <a:ln w="3175" cmpd="sng">
                  <a:noFill/>
                </a:ln>
                <a:solidFill>
                  <a:srgbClr val="C00000"/>
                </a:solidFill>
                <a:effectLst>
                  <a:glow rad="139700">
                    <a:schemeClr val="bg1"/>
                  </a:glow>
                </a:effectLst>
              </a:rPr>
              <a:t>Les </a:t>
            </a:r>
            <a:r>
              <a:rPr lang="en-GB" b="1" dirty="0" err="1">
                <a:ln w="3175" cmpd="sng">
                  <a:noFill/>
                </a:ln>
                <a:solidFill>
                  <a:srgbClr val="C00000"/>
                </a:solidFill>
                <a:effectLst>
                  <a:glow rad="139700">
                    <a:schemeClr val="bg1"/>
                  </a:glow>
                </a:effectLst>
              </a:rPr>
              <a:t>partenaires</a:t>
            </a:r>
            <a:r>
              <a:rPr lang="en-GB" b="1" dirty="0">
                <a:ln w="3175" cmpd="sng">
                  <a:noFill/>
                </a:ln>
                <a:solidFill>
                  <a:srgbClr val="C00000"/>
                </a:solidFill>
                <a:effectLst>
                  <a:glow rad="139700">
                    <a:schemeClr val="bg1"/>
                  </a:glow>
                </a:effectLst>
              </a:rPr>
              <a:t> du </a:t>
            </a:r>
            <a:r>
              <a:rPr lang="en-GB" b="1" dirty="0" err="1">
                <a:ln w="3175" cmpd="sng">
                  <a:noFill/>
                </a:ln>
                <a:solidFill>
                  <a:srgbClr val="C00000"/>
                </a:solidFill>
                <a:effectLst>
                  <a:glow rad="139700">
                    <a:schemeClr val="bg1"/>
                  </a:glow>
                </a:effectLst>
              </a:rPr>
              <a:t>dévelopment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comprennent</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bailleurs</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fonds</a:t>
            </a:r>
            <a:r>
              <a:rPr lang="en-GB" b="1" dirty="0">
                <a:ln w="3175" cmpd="sng">
                  <a:noFill/>
                </a:ln>
                <a:solidFill>
                  <a:srgbClr val="C00000"/>
                </a:solidFill>
                <a:effectLst>
                  <a:glow rad="139700">
                    <a:schemeClr val="bg1"/>
                  </a:glow>
                </a:effectLst>
              </a:rPr>
              <a:t>, ONG, organisations </a:t>
            </a:r>
            <a:r>
              <a:rPr lang="en-GB" b="1" dirty="0" err="1">
                <a:ln w="3175" cmpd="sng">
                  <a:noFill/>
                </a:ln>
                <a:solidFill>
                  <a:srgbClr val="C00000"/>
                </a:solidFill>
                <a:effectLst>
                  <a:glow rad="139700">
                    <a:schemeClr val="bg1"/>
                  </a:glow>
                </a:effectLst>
              </a:rPr>
              <a:t>internationales</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autres</a:t>
            </a:r>
            <a:r>
              <a:rPr lang="en-GB" b="1" dirty="0">
                <a:ln w="3175" cmpd="sng">
                  <a:noFill/>
                </a:ln>
                <a:solidFill>
                  <a:srgbClr val="C00000"/>
                </a:solidFill>
                <a:effectLst>
                  <a:glow rad="139700">
                    <a:schemeClr val="bg1"/>
                  </a:glow>
                </a:effectLst>
              </a:rPr>
              <a:t> organisations qui </a:t>
            </a:r>
            <a:r>
              <a:rPr lang="en-GB" b="1" dirty="0" err="1">
                <a:ln w="3175" cmpd="sng">
                  <a:noFill/>
                </a:ln>
                <a:solidFill>
                  <a:srgbClr val="C00000"/>
                </a:solidFill>
                <a:effectLst>
                  <a:glow rad="139700">
                    <a:schemeClr val="bg1"/>
                  </a:glow>
                </a:effectLst>
              </a:rPr>
              <a:t>contribuent</a:t>
            </a:r>
            <a:r>
              <a:rPr lang="en-GB" b="1" dirty="0">
                <a:ln w="3175" cmpd="sng">
                  <a:noFill/>
                </a:ln>
                <a:solidFill>
                  <a:srgbClr val="C00000"/>
                </a:solidFill>
                <a:effectLst>
                  <a:glow rad="139700">
                    <a:schemeClr val="bg1"/>
                  </a:glow>
                </a:effectLst>
              </a:rPr>
              <a:t> au </a:t>
            </a:r>
            <a:r>
              <a:rPr lang="en-GB" b="1" dirty="0" err="1">
                <a:ln w="3175" cmpd="sng">
                  <a:noFill/>
                </a:ln>
                <a:solidFill>
                  <a:srgbClr val="C00000"/>
                </a:solidFill>
                <a:effectLst>
                  <a:glow rad="139700">
                    <a:schemeClr val="bg1"/>
                  </a:glow>
                </a:effectLst>
              </a:rPr>
              <a:t>developpement</a:t>
            </a:r>
            <a:r>
              <a:rPr lang="en-GB" b="1" dirty="0">
                <a:ln w="3175" cmpd="sng">
                  <a:noFill/>
                </a:ln>
                <a:solidFill>
                  <a:srgbClr val="C00000"/>
                </a:solidFill>
                <a:effectLst>
                  <a:glow rad="139700">
                    <a:schemeClr val="bg1"/>
                  </a:glow>
                </a:effectLst>
              </a:rPr>
              <a:t> d’un pays. </a:t>
            </a:r>
          </a:p>
        </p:txBody>
      </p:sp>
      <p:sp>
        <p:nvSpPr>
          <p:cNvPr id="7" name="Freeform 24">
            <a:extLst>
              <a:ext uri="{FF2B5EF4-FFF2-40B4-BE49-F238E27FC236}">
                <a16:creationId xmlns:a16="http://schemas.microsoft.com/office/drawing/2014/main" id="{BB0B22EE-9233-46E0-88DB-F8A378893A74}"/>
              </a:ext>
            </a:extLst>
          </p:cNvPr>
          <p:cNvSpPr/>
          <p:nvPr/>
        </p:nvSpPr>
        <p:spPr>
          <a:xfrm rot="7265999" flipH="1">
            <a:off x="3128243" y="1511095"/>
            <a:ext cx="85475" cy="50885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1874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67243" y="812099"/>
            <a:ext cx="6589209" cy="4812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86501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A13</a:t>
            </a:r>
          </a:p>
        </p:txBody>
      </p:sp>
      <p:sp>
        <p:nvSpPr>
          <p:cNvPr id="5" name="Rounded Rectangle 7">
            <a:extLst>
              <a:ext uri="{FF2B5EF4-FFF2-40B4-BE49-F238E27FC236}">
                <a16:creationId xmlns:a16="http://schemas.microsoft.com/office/drawing/2014/main" id="{100C19F4-B3EF-4178-9DF3-5203CE292B33}"/>
              </a:ext>
            </a:extLst>
          </p:cNvPr>
          <p:cNvSpPr/>
          <p:nvPr/>
        </p:nvSpPr>
        <p:spPr>
          <a:xfrm>
            <a:off x="1802674" y="3590106"/>
            <a:ext cx="3372962" cy="190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B2EB35FD-7CEF-4C9F-AF14-39734C8E9CF5}"/>
              </a:ext>
            </a:extLst>
          </p:cNvPr>
          <p:cNvSpPr txBox="1"/>
          <p:nvPr/>
        </p:nvSpPr>
        <p:spPr>
          <a:xfrm>
            <a:off x="204094" y="1556526"/>
            <a:ext cx="2453908" cy="2585323"/>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Listez</a:t>
            </a:r>
            <a:r>
              <a:rPr lang="en-GB" b="1" dirty="0">
                <a:ln w="3175" cmpd="sng">
                  <a:noFill/>
                </a:ln>
                <a:solidFill>
                  <a:srgbClr val="C00000"/>
                </a:solidFill>
                <a:effectLst>
                  <a:glow rad="139700">
                    <a:schemeClr val="bg1"/>
                  </a:glow>
                </a:effectLst>
              </a:rPr>
              <a:t> les 5 premiers </a:t>
            </a:r>
            <a:r>
              <a:rPr lang="en-GB" b="1" dirty="0" err="1">
                <a:ln w="3175" cmpd="sng">
                  <a:noFill/>
                </a:ln>
                <a:solidFill>
                  <a:srgbClr val="C00000"/>
                </a:solidFill>
                <a:effectLst>
                  <a:glow rad="139700">
                    <a:schemeClr val="bg1"/>
                  </a:glow>
                </a:effectLst>
              </a:rPr>
              <a:t>partenaires</a:t>
            </a:r>
            <a:r>
              <a:rPr lang="en-GB" b="1" dirty="0">
                <a:ln w="3175" cmpd="sng">
                  <a:noFill/>
                </a:ln>
                <a:solidFill>
                  <a:srgbClr val="C00000"/>
                </a:solidFill>
                <a:effectLst>
                  <a:glow rad="139700">
                    <a:schemeClr val="bg1"/>
                  </a:glow>
                </a:effectLst>
              </a:rPr>
              <a:t> du </a:t>
            </a:r>
            <a:r>
              <a:rPr lang="en-GB" b="1" dirty="0" err="1">
                <a:ln w="3175" cmpd="sng">
                  <a:noFill/>
                </a:ln>
                <a:solidFill>
                  <a:srgbClr val="C00000"/>
                </a:solidFill>
                <a:effectLst>
                  <a:glow rad="139700">
                    <a:schemeClr val="bg1"/>
                  </a:glow>
                </a:effectLst>
              </a:rPr>
              <a:t>développement</a:t>
            </a:r>
            <a:r>
              <a:rPr lang="en-GB" b="1" dirty="0">
                <a:ln w="3175" cmpd="sng">
                  <a:noFill/>
                </a:ln>
                <a:solidFill>
                  <a:srgbClr val="C00000"/>
                </a:solidFill>
                <a:effectLst>
                  <a:glow rad="139700">
                    <a:schemeClr val="bg1"/>
                  </a:glow>
                </a:effectLst>
              </a:rPr>
              <a:t> en </a:t>
            </a:r>
            <a:r>
              <a:rPr lang="en-GB" b="1" dirty="0" err="1">
                <a:ln w="3175" cmpd="sng">
                  <a:noFill/>
                </a:ln>
                <a:solidFill>
                  <a:srgbClr val="C00000"/>
                </a:solidFill>
                <a:effectLst>
                  <a:glow rad="139700">
                    <a:schemeClr val="bg1"/>
                  </a:glow>
                </a:effectLst>
              </a:rPr>
              <a:t>terme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décaissement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d’Aide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Publique</a:t>
            </a:r>
            <a:r>
              <a:rPr lang="en-GB" b="1" dirty="0">
                <a:ln w="3175" cmpd="sng">
                  <a:noFill/>
                </a:ln>
                <a:solidFill>
                  <a:srgbClr val="C00000"/>
                </a:solidFill>
                <a:effectLst>
                  <a:glow rad="139700">
                    <a:schemeClr val="bg1"/>
                  </a:glow>
                </a:effectLst>
              </a:rPr>
              <a:t> au </a:t>
            </a:r>
            <a:r>
              <a:rPr lang="en-GB" b="1" dirty="0" err="1">
                <a:ln w="3175" cmpd="sng">
                  <a:noFill/>
                </a:ln>
                <a:solidFill>
                  <a:srgbClr val="C00000"/>
                </a:solidFill>
                <a:effectLst>
                  <a:glow rad="139700">
                    <a:schemeClr val="bg1"/>
                  </a:glow>
                </a:effectLst>
              </a:rPr>
              <a:t>Développement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Voir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A du guide </a:t>
            </a:r>
            <a:r>
              <a:rPr lang="en-GB" b="1" dirty="0" err="1">
                <a:ln w="3175" cmpd="sng">
                  <a:noFill/>
                </a:ln>
                <a:solidFill>
                  <a:srgbClr val="C00000"/>
                </a:solidFill>
                <a:effectLst>
                  <a:glow rad="139700">
                    <a:schemeClr val="bg1"/>
                  </a:glow>
                </a:effectLst>
              </a:rPr>
              <a:t>d’orientation</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p>
        </p:txBody>
      </p:sp>
      <p:sp>
        <p:nvSpPr>
          <p:cNvPr id="7" name="Freeform 24">
            <a:extLst>
              <a:ext uri="{FF2B5EF4-FFF2-40B4-BE49-F238E27FC236}">
                <a16:creationId xmlns:a16="http://schemas.microsoft.com/office/drawing/2014/main" id="{BB0B22EE-9233-46E0-88DB-F8A378893A74}"/>
              </a:ext>
            </a:extLst>
          </p:cNvPr>
          <p:cNvSpPr/>
          <p:nvPr/>
        </p:nvSpPr>
        <p:spPr>
          <a:xfrm rot="7265999">
            <a:off x="2311663" y="3087738"/>
            <a:ext cx="279185" cy="78808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3F1F9F19-CED6-40B8-A80C-D64E1943A18E}"/>
              </a:ext>
            </a:extLst>
          </p:cNvPr>
          <p:cNvSpPr/>
          <p:nvPr/>
        </p:nvSpPr>
        <p:spPr>
          <a:xfrm>
            <a:off x="5188405" y="3593963"/>
            <a:ext cx="2448000" cy="190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Freeform 24">
            <a:extLst>
              <a:ext uri="{FF2B5EF4-FFF2-40B4-BE49-F238E27FC236}">
                <a16:creationId xmlns:a16="http://schemas.microsoft.com/office/drawing/2014/main" id="{AE5F2221-0E72-40EC-9E9E-CF4A10ACC383}"/>
              </a:ext>
            </a:extLst>
          </p:cNvPr>
          <p:cNvSpPr/>
          <p:nvPr/>
        </p:nvSpPr>
        <p:spPr>
          <a:xfrm rot="14334001">
            <a:off x="7533879" y="3466498"/>
            <a:ext cx="330761" cy="340905"/>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6F4968C5-0D7B-4851-80A9-098FCF5F0302}"/>
              </a:ext>
            </a:extLst>
          </p:cNvPr>
          <p:cNvSpPr txBox="1"/>
          <p:nvPr/>
        </p:nvSpPr>
        <p:spPr>
          <a:xfrm>
            <a:off x="6742267" y="2110523"/>
            <a:ext cx="2453908" cy="1477328"/>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Estimez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quelle </a:t>
            </a:r>
            <a:r>
              <a:rPr lang="en-GB" b="1" dirty="0" err="1">
                <a:ln w="3175" cmpd="sng">
                  <a:noFill/>
                </a:ln>
                <a:solidFill>
                  <a:srgbClr val="C00000"/>
                </a:solidFill>
                <a:effectLst>
                  <a:glow rad="139700">
                    <a:schemeClr val="bg1"/>
                  </a:glow>
                </a:effectLst>
              </a:rPr>
              <a:t>mesure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leurs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activités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integrées/alignées</a:t>
            </a:r>
            <a:r>
              <a:rPr lang="en-GB" b="1" dirty="0">
                <a:ln w="3175" cmpd="sng">
                  <a:noFill/>
                </a:ln>
                <a:solidFill>
                  <a:srgbClr val="C00000"/>
                </a:solidFill>
                <a:effectLst>
                  <a:glow rad="139700">
                    <a:schemeClr val="bg1"/>
                  </a:glow>
                </a:effectLst>
              </a:rPr>
              <a:t> aux plans </a:t>
            </a:r>
            <a:r>
              <a:rPr lang="en-GB" b="1" dirty="0" err="1">
                <a:ln w="3175" cmpd="sng">
                  <a:noFill/>
                </a:ln>
                <a:solidFill>
                  <a:srgbClr val="C00000"/>
                </a:solidFill>
                <a:effectLst>
                  <a:glow rad="139700">
                    <a:schemeClr val="bg1"/>
                  </a:glow>
                </a:effectLst>
              </a:rPr>
              <a:t>nationaux</a:t>
            </a:r>
            <a:r>
              <a:rPr lang="en-GB" b="1" dirty="0">
                <a:ln w="3175" cmpd="sng">
                  <a:noFill/>
                </a:ln>
                <a:solidFill>
                  <a:srgbClr val="C00000"/>
                </a:solidFill>
                <a:effectLst>
                  <a:glow rad="139700">
                    <a:schemeClr val="bg1"/>
                  </a:glow>
                </a:effectLst>
              </a:rPr>
              <a:t> WASH (Question A5). </a:t>
            </a:r>
          </a:p>
        </p:txBody>
      </p:sp>
    </p:spTree>
    <p:extLst>
      <p:ext uri="{BB962C8B-B14F-4D97-AF65-F5344CB8AC3E}">
        <p14:creationId xmlns:p14="http://schemas.microsoft.com/office/powerpoint/2010/main" val="30728929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Title 1">
            <a:extLst>
              <a:ext uri="{FF2B5EF4-FFF2-40B4-BE49-F238E27FC236}">
                <a16:creationId xmlns:a16="http://schemas.microsoft.com/office/drawing/2014/main" id="{4F04C00C-4AA7-469D-8526-C43DEC2FDAE8}"/>
              </a:ext>
            </a:extLst>
          </p:cNvPr>
          <p:cNvSpPr txBox="1">
            <a:spLocks/>
          </p:cNvSpPr>
          <p:nvPr/>
        </p:nvSpPr>
        <p:spPr>
          <a:xfrm>
            <a:off x="169356" y="751121"/>
            <a:ext cx="8974644" cy="994122"/>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A14 – Participation de la </a:t>
            </a:r>
            <a:r>
              <a:rPr lang="en-US" dirty="0" err="1"/>
              <a:t>communauté</a:t>
            </a:r>
            <a:r>
              <a:rPr lang="en-US" dirty="0"/>
              <a:t> et des </a:t>
            </a:r>
            <a:r>
              <a:rPr lang="en-US" dirty="0" err="1"/>
              <a:t>utilisateurs</a:t>
            </a:r>
            <a:endParaRPr lang="en-US" dirty="0"/>
          </a:p>
        </p:txBody>
      </p:sp>
      <p:sp>
        <p:nvSpPr>
          <p:cNvPr id="6" name="Content Placeholder 2">
            <a:extLst>
              <a:ext uri="{FF2B5EF4-FFF2-40B4-BE49-F238E27FC236}">
                <a16:creationId xmlns:a16="http://schemas.microsoft.com/office/drawing/2014/main" id="{7C83D497-CE86-455B-8E93-7552D2EC6184}"/>
              </a:ext>
            </a:extLst>
          </p:cNvPr>
          <p:cNvSpPr txBox="1">
            <a:spLocks/>
          </p:cNvSpPr>
          <p:nvPr/>
        </p:nvSpPr>
        <p:spPr>
          <a:xfrm>
            <a:off x="620713" y="1745243"/>
            <a:ext cx="8208143" cy="378037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a:t>
            </a:r>
          </a:p>
          <a:p>
            <a:pPr lvl="1"/>
            <a:r>
              <a:rPr lang="en-GB" sz="2600" dirty="0" err="1">
                <a:solidFill>
                  <a:schemeClr val="tx2">
                    <a:lumMod val="75000"/>
                  </a:schemeClr>
                </a:solidFill>
              </a:rPr>
              <a:t>Dans</a:t>
            </a:r>
            <a:r>
              <a:rPr lang="en-GB" sz="2600" dirty="0">
                <a:solidFill>
                  <a:schemeClr val="tx2">
                    <a:lumMod val="75000"/>
                  </a:schemeClr>
                </a:solidFill>
              </a:rPr>
              <a:t> quelle </a:t>
            </a:r>
            <a:r>
              <a:rPr lang="en-GB" sz="2600" dirty="0" err="1">
                <a:solidFill>
                  <a:schemeClr val="tx2">
                    <a:lumMod val="75000"/>
                  </a:schemeClr>
                </a:solidFill>
              </a:rPr>
              <a:t>mesure</a:t>
            </a:r>
            <a:r>
              <a:rPr lang="en-GB" sz="2600" dirty="0">
                <a:solidFill>
                  <a:schemeClr val="tx2">
                    <a:lumMod val="75000"/>
                  </a:schemeClr>
                </a:solidFill>
              </a:rPr>
              <a:t> des </a:t>
            </a:r>
            <a:r>
              <a:rPr lang="en-GB" sz="2600" dirty="0" err="1">
                <a:solidFill>
                  <a:schemeClr val="tx2">
                    <a:lumMod val="75000"/>
                  </a:schemeClr>
                </a:solidFill>
              </a:rPr>
              <a:t>procédures</a:t>
            </a:r>
            <a:r>
              <a:rPr lang="en-GB" sz="2600" dirty="0">
                <a:solidFill>
                  <a:schemeClr val="tx2">
                    <a:lumMod val="75000"/>
                  </a:schemeClr>
                </a:solidFill>
              </a:rPr>
              <a:t> </a:t>
            </a:r>
            <a:r>
              <a:rPr lang="en-GB" sz="2600" dirty="0" err="1">
                <a:solidFill>
                  <a:schemeClr val="tx2">
                    <a:lumMod val="75000"/>
                  </a:schemeClr>
                </a:solidFill>
              </a:rPr>
              <a:t>clairement</a:t>
            </a:r>
            <a:r>
              <a:rPr lang="en-GB" sz="2600" dirty="0">
                <a:solidFill>
                  <a:schemeClr val="tx2">
                    <a:lumMod val="75000"/>
                  </a:schemeClr>
                </a:solidFill>
              </a:rPr>
              <a:t> </a:t>
            </a:r>
            <a:r>
              <a:rPr lang="en-GB" sz="2600" dirty="0" err="1">
                <a:solidFill>
                  <a:schemeClr val="tx2">
                    <a:lumMod val="75000"/>
                  </a:schemeClr>
                </a:solidFill>
              </a:rPr>
              <a:t>définies</a:t>
            </a:r>
            <a:r>
              <a:rPr lang="en-GB" sz="2600" dirty="0">
                <a:solidFill>
                  <a:schemeClr val="tx2">
                    <a:lumMod val="75000"/>
                  </a:schemeClr>
                </a:solidFill>
              </a:rPr>
              <a:t> </a:t>
            </a:r>
            <a:r>
              <a:rPr lang="en-GB" sz="2600" dirty="0" err="1">
                <a:solidFill>
                  <a:schemeClr val="tx2">
                    <a:lumMod val="75000"/>
                  </a:schemeClr>
                </a:solidFill>
              </a:rPr>
              <a:t>concernant</a:t>
            </a:r>
            <a:r>
              <a:rPr lang="en-GB" sz="2600" dirty="0">
                <a:solidFill>
                  <a:schemeClr val="tx2">
                    <a:lumMod val="75000"/>
                  </a:schemeClr>
                </a:solidFill>
              </a:rPr>
              <a:t> la participation du public </a:t>
            </a:r>
            <a:r>
              <a:rPr lang="en-GB" sz="2600" dirty="0" err="1">
                <a:solidFill>
                  <a:schemeClr val="tx2">
                    <a:lumMod val="75000"/>
                  </a:schemeClr>
                </a:solidFill>
              </a:rPr>
              <a:t>sont</a:t>
            </a:r>
            <a:r>
              <a:rPr lang="en-GB" sz="2600" dirty="0">
                <a:solidFill>
                  <a:schemeClr val="tx2">
                    <a:lumMod val="75000"/>
                  </a:schemeClr>
                </a:solidFill>
              </a:rPr>
              <a:t> </a:t>
            </a:r>
            <a:r>
              <a:rPr lang="en-GB" sz="2600" dirty="0" err="1">
                <a:solidFill>
                  <a:schemeClr val="tx2">
                    <a:lumMod val="75000"/>
                  </a:schemeClr>
                </a:solidFill>
              </a:rPr>
              <a:t>incluses</a:t>
            </a:r>
            <a:r>
              <a:rPr lang="en-GB" sz="2600" dirty="0">
                <a:solidFill>
                  <a:schemeClr val="tx2">
                    <a:lumMod val="75000"/>
                  </a:schemeClr>
                </a:solidFill>
              </a:rPr>
              <a:t> </a:t>
            </a:r>
            <a:r>
              <a:rPr lang="en-GB" sz="2600" dirty="0" err="1">
                <a:solidFill>
                  <a:schemeClr val="tx2">
                    <a:lumMod val="75000"/>
                  </a:schemeClr>
                </a:solidFill>
              </a:rPr>
              <a:t>dans</a:t>
            </a:r>
            <a:r>
              <a:rPr lang="en-GB" sz="2600" dirty="0">
                <a:solidFill>
                  <a:schemeClr val="tx2">
                    <a:lumMod val="75000"/>
                  </a:schemeClr>
                </a:solidFill>
              </a:rPr>
              <a:t> les </a:t>
            </a:r>
            <a:r>
              <a:rPr lang="en-GB" sz="2600" dirty="0" err="1">
                <a:solidFill>
                  <a:schemeClr val="tx2">
                    <a:lumMod val="75000"/>
                  </a:schemeClr>
                </a:solidFill>
              </a:rPr>
              <a:t>lois</a:t>
            </a:r>
            <a:r>
              <a:rPr lang="en-GB" sz="2600" dirty="0">
                <a:solidFill>
                  <a:schemeClr val="tx2">
                    <a:lumMod val="75000"/>
                  </a:schemeClr>
                </a:solidFill>
              </a:rPr>
              <a:t> et politiques </a:t>
            </a:r>
            <a:r>
              <a:rPr lang="en-GB" sz="2600" dirty="0" err="1">
                <a:solidFill>
                  <a:schemeClr val="tx2">
                    <a:lumMod val="75000"/>
                  </a:schemeClr>
                </a:solidFill>
              </a:rPr>
              <a:t>nationales</a:t>
            </a:r>
            <a:r>
              <a:rPr lang="en-GB" sz="2600" dirty="0">
                <a:solidFill>
                  <a:schemeClr val="tx2">
                    <a:lumMod val="75000"/>
                  </a:schemeClr>
                </a:solidFill>
              </a:rPr>
              <a:t> </a:t>
            </a:r>
          </a:p>
          <a:p>
            <a:pPr lvl="1"/>
            <a:r>
              <a:rPr lang="en-GB" sz="2600" dirty="0">
                <a:solidFill>
                  <a:schemeClr val="tx2">
                    <a:lumMod val="75000"/>
                  </a:schemeClr>
                </a:solidFill>
              </a:rPr>
              <a:t>La participation </a:t>
            </a:r>
            <a:r>
              <a:rPr lang="en-GB" sz="2600" dirty="0" err="1">
                <a:solidFill>
                  <a:schemeClr val="tx2">
                    <a:lumMod val="75000"/>
                  </a:schemeClr>
                </a:solidFill>
              </a:rPr>
              <a:t>publique</a:t>
            </a:r>
            <a:r>
              <a:rPr lang="en-GB" sz="2600" dirty="0">
                <a:solidFill>
                  <a:schemeClr val="tx2">
                    <a:lumMod val="75000"/>
                  </a:schemeClr>
                </a:solidFill>
              </a:rPr>
              <a:t> au </a:t>
            </a:r>
            <a:r>
              <a:rPr lang="en-GB" sz="2600" dirty="0" err="1">
                <a:solidFill>
                  <a:schemeClr val="tx2">
                    <a:lumMod val="75000"/>
                  </a:schemeClr>
                </a:solidFill>
              </a:rPr>
              <a:t>sein</a:t>
            </a:r>
            <a:r>
              <a:rPr lang="en-GB" sz="2600" dirty="0">
                <a:solidFill>
                  <a:schemeClr val="tx2">
                    <a:lumMod val="75000"/>
                  </a:schemeClr>
                </a:solidFill>
              </a:rPr>
              <a:t> des </a:t>
            </a:r>
            <a:r>
              <a:rPr lang="en-GB" sz="2600" dirty="0" err="1">
                <a:solidFill>
                  <a:schemeClr val="tx2">
                    <a:lumMod val="75000"/>
                  </a:schemeClr>
                </a:solidFill>
              </a:rPr>
              <a:t>unités</a:t>
            </a:r>
            <a:r>
              <a:rPr lang="en-GB" sz="2600" dirty="0">
                <a:solidFill>
                  <a:schemeClr val="tx2">
                    <a:lumMod val="75000"/>
                  </a:schemeClr>
                </a:solidFill>
              </a:rPr>
              <a:t> </a:t>
            </a:r>
            <a:r>
              <a:rPr lang="en-GB" sz="2600" dirty="0" err="1">
                <a:solidFill>
                  <a:schemeClr val="tx2">
                    <a:lumMod val="75000"/>
                  </a:schemeClr>
                </a:solidFill>
              </a:rPr>
              <a:t>administratives</a:t>
            </a:r>
            <a:r>
              <a:rPr lang="en-GB" sz="2600" dirty="0">
                <a:solidFill>
                  <a:schemeClr val="tx2">
                    <a:lumMod val="75000"/>
                  </a:schemeClr>
                </a:solidFill>
              </a:rPr>
              <a:t> locales (UALs) </a:t>
            </a:r>
          </a:p>
          <a:p>
            <a:pPr lvl="1"/>
            <a:r>
              <a:rPr lang="en-GB" sz="2600" dirty="0">
                <a:solidFill>
                  <a:schemeClr val="tx2">
                    <a:lumMod val="75000"/>
                  </a:schemeClr>
                </a:solidFill>
              </a:rPr>
              <a:t>La </a:t>
            </a:r>
            <a:r>
              <a:rPr lang="en-GB" sz="2600" dirty="0" err="1">
                <a:solidFill>
                  <a:schemeClr val="tx2">
                    <a:lumMod val="75000"/>
                  </a:schemeClr>
                </a:solidFill>
              </a:rPr>
              <a:t>disponibilité</a:t>
            </a:r>
            <a:r>
              <a:rPr lang="en-GB" sz="2600" dirty="0">
                <a:solidFill>
                  <a:schemeClr val="tx2">
                    <a:lumMod val="75000"/>
                  </a:schemeClr>
                </a:solidFill>
              </a:rPr>
              <a:t> des resources pour assurer la participation du public</a:t>
            </a:r>
          </a:p>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est</a:t>
            </a:r>
            <a:r>
              <a:rPr lang="en-GB" dirty="0">
                <a:solidFill>
                  <a:schemeClr val="tx2">
                    <a:lumMod val="75000"/>
                  </a:schemeClr>
                </a:solidFill>
              </a:rPr>
              <a:t> </a:t>
            </a:r>
            <a:r>
              <a:rPr lang="en-GB" dirty="0" err="1">
                <a:solidFill>
                  <a:schemeClr val="tx2">
                    <a:lumMod val="75000"/>
                  </a:schemeClr>
                </a:solidFill>
              </a:rPr>
              <a:t>utilisée</a:t>
            </a:r>
            <a:r>
              <a:rPr lang="en-GB" dirty="0">
                <a:solidFill>
                  <a:schemeClr val="tx2">
                    <a:lumMod val="75000"/>
                  </a:schemeClr>
                </a:solidFill>
              </a:rPr>
              <a:t> pour </a:t>
            </a:r>
            <a:r>
              <a:rPr lang="en-GB" dirty="0" err="1">
                <a:solidFill>
                  <a:schemeClr val="tx2">
                    <a:lumMod val="75000"/>
                  </a:schemeClr>
                </a:solidFill>
              </a:rPr>
              <a:t>suivre</a:t>
            </a:r>
            <a:r>
              <a:rPr lang="en-GB" dirty="0">
                <a:solidFill>
                  <a:schemeClr val="tx2">
                    <a:lumMod val="75000"/>
                  </a:schemeClr>
                </a:solidFill>
              </a:rPr>
              <a:t> la </a:t>
            </a:r>
            <a:r>
              <a:rPr lang="en-GB" dirty="0" err="1">
                <a:solidFill>
                  <a:schemeClr val="tx2">
                    <a:lumMod val="75000"/>
                  </a:schemeClr>
                </a:solidFill>
              </a:rPr>
              <a:t>cible</a:t>
            </a:r>
            <a:r>
              <a:rPr lang="en-GB" dirty="0">
                <a:solidFill>
                  <a:schemeClr val="tx2">
                    <a:lumMod val="75000"/>
                  </a:schemeClr>
                </a:solidFill>
              </a:rPr>
              <a:t> 6.b des ODD sur la participation des </a:t>
            </a:r>
            <a:r>
              <a:rPr lang="en-GB" dirty="0" err="1">
                <a:solidFill>
                  <a:schemeClr val="tx2">
                    <a:lumMod val="75000"/>
                  </a:schemeClr>
                </a:solidFill>
              </a:rPr>
              <a:t>communautés</a:t>
            </a:r>
            <a:r>
              <a:rPr lang="en-GB" dirty="0">
                <a:solidFill>
                  <a:schemeClr val="tx2">
                    <a:lumMod val="75000"/>
                  </a:schemeClr>
                </a:solidFill>
              </a:rPr>
              <a:t>. </a:t>
            </a:r>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389449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11643" y="706084"/>
            <a:ext cx="8723746" cy="485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10" name="Rounded Rectangle 7">
            <a:extLst>
              <a:ext uri="{FF2B5EF4-FFF2-40B4-BE49-F238E27FC236}">
                <a16:creationId xmlns:a16="http://schemas.microsoft.com/office/drawing/2014/main" id="{0F703ABF-DCBE-4D9C-896D-55FC03405B3F}"/>
              </a:ext>
            </a:extLst>
          </p:cNvPr>
          <p:cNvSpPr/>
          <p:nvPr/>
        </p:nvSpPr>
        <p:spPr>
          <a:xfrm>
            <a:off x="2121916" y="2227884"/>
            <a:ext cx="940526" cy="2090911"/>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AF08FB17-4D92-4FD7-BD08-91D6B1DF630A}"/>
              </a:ext>
            </a:extLst>
          </p:cNvPr>
          <p:cNvSpPr txBox="1"/>
          <p:nvPr/>
        </p:nvSpPr>
        <p:spPr>
          <a:xfrm>
            <a:off x="304244" y="1000510"/>
            <a:ext cx="2995028"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Pour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procédures</a:t>
            </a:r>
            <a:r>
              <a:rPr lang="en-GB" b="1" dirty="0">
                <a:ln w="3175" cmpd="sng">
                  <a:noFill/>
                </a:ln>
                <a:solidFill>
                  <a:srgbClr val="C00000"/>
                </a:solidFill>
                <a:effectLst>
                  <a:glow rad="139700">
                    <a:schemeClr val="bg1"/>
                  </a:glow>
                </a:effectLst>
              </a:rPr>
              <a:t> de participation </a:t>
            </a:r>
            <a:r>
              <a:rPr lang="en-GB" b="1" dirty="0" err="1">
                <a:ln w="3175" cmpd="sng">
                  <a:noFill/>
                </a:ln>
                <a:solidFill>
                  <a:srgbClr val="C00000"/>
                </a:solidFill>
                <a:effectLst>
                  <a:glow rad="139700">
                    <a:schemeClr val="bg1"/>
                  </a:glow>
                </a:effectLst>
              </a:rPr>
              <a:t>sont-elles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définies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une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loi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politique</a:t>
            </a:r>
            <a:r>
              <a:rPr lang="en-GB" b="1" dirty="0">
                <a:ln w="3175" cmpd="sng">
                  <a:noFill/>
                </a:ln>
                <a:solidFill>
                  <a:srgbClr val="C00000"/>
                </a:solidFill>
                <a:effectLst>
                  <a:glow rad="139700">
                    <a:schemeClr val="bg1"/>
                  </a:glow>
                </a:effectLst>
              </a:rPr>
              <a:t>? </a:t>
            </a:r>
          </a:p>
        </p:txBody>
      </p:sp>
      <p:sp>
        <p:nvSpPr>
          <p:cNvPr id="12" name="Freeform 24">
            <a:extLst>
              <a:ext uri="{FF2B5EF4-FFF2-40B4-BE49-F238E27FC236}">
                <a16:creationId xmlns:a16="http://schemas.microsoft.com/office/drawing/2014/main" id="{59427148-388F-4B7E-A2DB-0898590F6732}"/>
              </a:ext>
            </a:extLst>
          </p:cNvPr>
          <p:cNvSpPr/>
          <p:nvPr/>
        </p:nvSpPr>
        <p:spPr>
          <a:xfrm rot="7265999" flipH="1">
            <a:off x="1743511" y="2015136"/>
            <a:ext cx="562990" cy="56597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830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343" y="706083"/>
            <a:ext cx="8723746" cy="485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10" name="Rounded Rectangle 7">
            <a:extLst>
              <a:ext uri="{FF2B5EF4-FFF2-40B4-BE49-F238E27FC236}">
                <a16:creationId xmlns:a16="http://schemas.microsoft.com/office/drawing/2014/main" id="{0F703ABF-DCBE-4D9C-896D-55FC03405B3F}"/>
              </a:ext>
            </a:extLst>
          </p:cNvPr>
          <p:cNvSpPr/>
          <p:nvPr/>
        </p:nvSpPr>
        <p:spPr>
          <a:xfrm>
            <a:off x="1078663" y="1213686"/>
            <a:ext cx="7612491" cy="936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AF08FB17-4D92-4FD7-BD08-91D6B1DF630A}"/>
              </a:ext>
            </a:extLst>
          </p:cNvPr>
          <p:cNvSpPr txBox="1"/>
          <p:nvPr/>
        </p:nvSpPr>
        <p:spPr>
          <a:xfrm>
            <a:off x="249651" y="2396790"/>
            <a:ext cx="2995028"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Niveaux de participation pour les </a:t>
            </a:r>
            <a:r>
              <a:rPr lang="en-GB" b="1" dirty="0" err="1">
                <a:ln w="3175" cmpd="sng">
                  <a:noFill/>
                </a:ln>
                <a:solidFill>
                  <a:srgbClr val="C00000"/>
                </a:solidFill>
                <a:effectLst>
                  <a:glow rad="139700">
                    <a:schemeClr val="bg1"/>
                  </a:glow>
                </a:effectLst>
              </a:rPr>
              <a:t>utilisateurs</a:t>
            </a:r>
            <a:r>
              <a:rPr lang="en-GB" b="1" dirty="0">
                <a:ln w="3175" cmpd="sng">
                  <a:noFill/>
                </a:ln>
                <a:solidFill>
                  <a:srgbClr val="C00000"/>
                </a:solidFill>
                <a:effectLst>
                  <a:glow rad="139700">
                    <a:schemeClr val="bg1"/>
                  </a:glow>
                </a:effectLst>
              </a:rPr>
              <a:t> des services/</a:t>
            </a:r>
            <a:r>
              <a:rPr lang="en-GB" b="1" dirty="0" err="1">
                <a:ln w="3175" cmpd="sng">
                  <a:noFill/>
                </a:ln>
                <a:solidFill>
                  <a:srgbClr val="C00000"/>
                </a:solidFill>
                <a:effectLst>
                  <a:glow rad="139700">
                    <a:schemeClr val="bg1"/>
                  </a:glow>
                </a:effectLst>
              </a:rPr>
              <a:t>communautés</a:t>
            </a:r>
            <a:r>
              <a:rPr lang="en-GB" b="1" dirty="0">
                <a:ln w="3175" cmpd="sng">
                  <a:noFill/>
                </a:ln>
                <a:solidFill>
                  <a:srgbClr val="C00000"/>
                </a:solidFill>
                <a:effectLst>
                  <a:glow rad="139700">
                    <a:schemeClr val="bg1"/>
                  </a:glow>
                </a:effectLst>
              </a:rPr>
              <a:t> et femmes. </a:t>
            </a:r>
          </a:p>
        </p:txBody>
      </p:sp>
      <p:sp>
        <p:nvSpPr>
          <p:cNvPr id="12" name="Freeform 24">
            <a:extLst>
              <a:ext uri="{FF2B5EF4-FFF2-40B4-BE49-F238E27FC236}">
                <a16:creationId xmlns:a16="http://schemas.microsoft.com/office/drawing/2014/main" id="{59427148-388F-4B7E-A2DB-0898590F6732}"/>
              </a:ext>
            </a:extLst>
          </p:cNvPr>
          <p:cNvSpPr/>
          <p:nvPr/>
        </p:nvSpPr>
        <p:spPr>
          <a:xfrm flipH="1">
            <a:off x="1748529" y="2145696"/>
            <a:ext cx="168079" cy="3350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7">
            <a:extLst>
              <a:ext uri="{FF2B5EF4-FFF2-40B4-BE49-F238E27FC236}">
                <a16:creationId xmlns:a16="http://schemas.microsoft.com/office/drawing/2014/main" id="{C963D779-6AB1-40C2-8162-8934DCF40E68}"/>
              </a:ext>
            </a:extLst>
          </p:cNvPr>
          <p:cNvSpPr/>
          <p:nvPr/>
        </p:nvSpPr>
        <p:spPr>
          <a:xfrm>
            <a:off x="4036698" y="2241940"/>
            <a:ext cx="4824000" cy="208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83810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6725" y="729464"/>
            <a:ext cx="7921375" cy="462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3562"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a:t>
            </a:r>
          </a:p>
        </p:txBody>
      </p:sp>
      <p:sp>
        <p:nvSpPr>
          <p:cNvPr id="11" name="Rounded Rectangle 7">
            <a:extLst>
              <a:ext uri="{FF2B5EF4-FFF2-40B4-BE49-F238E27FC236}">
                <a16:creationId xmlns:a16="http://schemas.microsoft.com/office/drawing/2014/main" id="{C3EB7BD0-0F50-4323-8F05-F318F759E6A4}"/>
              </a:ext>
            </a:extLst>
          </p:cNvPr>
          <p:cNvSpPr/>
          <p:nvPr/>
        </p:nvSpPr>
        <p:spPr>
          <a:xfrm>
            <a:off x="6210299" y="3541424"/>
            <a:ext cx="914401" cy="78292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a:extLst>
              <a:ext uri="{FF2B5EF4-FFF2-40B4-BE49-F238E27FC236}">
                <a16:creationId xmlns:a16="http://schemas.microsoft.com/office/drawing/2014/main" id="{3EB09446-BA16-4EDF-89D7-B64002F33C98}"/>
              </a:ext>
            </a:extLst>
          </p:cNvPr>
          <p:cNvSpPr txBox="1"/>
          <p:nvPr/>
        </p:nvSpPr>
        <p:spPr>
          <a:xfrm>
            <a:off x="5870256" y="2076986"/>
            <a:ext cx="3314702" cy="923330"/>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certains</a:t>
            </a:r>
            <a:r>
              <a:rPr lang="en-GB" b="1" dirty="0">
                <a:ln w="3175" cmpd="sng">
                  <a:noFill/>
                </a:ln>
                <a:solidFill>
                  <a:srgbClr val="C00000"/>
                </a:solidFill>
                <a:effectLst>
                  <a:glow rad="139700">
                    <a:schemeClr val="bg1"/>
                  </a:glow>
                </a:effectLst>
              </a:rPr>
              <a:t> pays, </a:t>
            </a:r>
            <a:r>
              <a:rPr lang="en-GB" b="1" dirty="0" err="1">
                <a:ln w="3175" cmpd="sng">
                  <a:noFill/>
                </a:ln>
                <a:solidFill>
                  <a:srgbClr val="C00000"/>
                </a:solidFill>
                <a:effectLst>
                  <a:glow rad="139700">
                    <a:schemeClr val="bg1"/>
                  </a:glow>
                </a:effectLst>
              </a:rPr>
              <a:t>certains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tribunaux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reconnu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droits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leurs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décisions</a:t>
            </a:r>
            <a:r>
              <a:rPr lang="en-GB" b="1" dirty="0">
                <a:ln w="3175" cmpd="sng">
                  <a:noFill/>
                </a:ln>
                <a:solidFill>
                  <a:srgbClr val="C00000"/>
                </a:solidFill>
                <a:effectLst>
                  <a:glow rad="139700">
                    <a:schemeClr val="bg1"/>
                  </a:glow>
                </a:effectLst>
              </a:rPr>
              <a:t> de justice.</a:t>
            </a:r>
          </a:p>
        </p:txBody>
      </p:sp>
      <p:sp>
        <p:nvSpPr>
          <p:cNvPr id="13" name="Freeform 24">
            <a:extLst>
              <a:ext uri="{FF2B5EF4-FFF2-40B4-BE49-F238E27FC236}">
                <a16:creationId xmlns:a16="http://schemas.microsoft.com/office/drawing/2014/main" id="{ED39B3B8-1CC5-40F6-9D56-499DD5F02020}"/>
              </a:ext>
            </a:extLst>
          </p:cNvPr>
          <p:cNvSpPr/>
          <p:nvPr/>
        </p:nvSpPr>
        <p:spPr>
          <a:xfrm rot="20805397" flipH="1">
            <a:off x="7064585" y="2931754"/>
            <a:ext cx="143731" cy="63016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7">
            <a:extLst>
              <a:ext uri="{FF2B5EF4-FFF2-40B4-BE49-F238E27FC236}">
                <a16:creationId xmlns:a16="http://schemas.microsoft.com/office/drawing/2014/main" id="{EAEEDA08-4DC8-470D-8AB3-0DF38901CA49}"/>
              </a:ext>
            </a:extLst>
          </p:cNvPr>
          <p:cNvSpPr/>
          <p:nvPr/>
        </p:nvSpPr>
        <p:spPr>
          <a:xfrm>
            <a:off x="7134225" y="3541424"/>
            <a:ext cx="1066799" cy="782926"/>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a:extLst>
              <a:ext uri="{FF2B5EF4-FFF2-40B4-BE49-F238E27FC236}">
                <a16:creationId xmlns:a16="http://schemas.microsoft.com/office/drawing/2014/main" id="{42EDADEC-1D81-4B35-AEE3-298D385DE2C0}"/>
              </a:ext>
            </a:extLst>
          </p:cNvPr>
          <p:cNvSpPr txBox="1"/>
          <p:nvPr/>
        </p:nvSpPr>
        <p:spPr>
          <a:xfrm>
            <a:off x="1295399" y="4703252"/>
            <a:ext cx="6905625"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Décrivez</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cas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ayant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reconnu</a:t>
            </a:r>
            <a:r>
              <a:rPr lang="en-GB" b="1" dirty="0">
                <a:ln w="3175" cmpd="sng">
                  <a:noFill/>
                </a:ln>
                <a:solidFill>
                  <a:srgbClr val="C00000"/>
                </a:solidFill>
                <a:effectLst>
                  <a:glow rad="139700">
                    <a:schemeClr val="bg1"/>
                  </a:glow>
                </a:effectLst>
              </a:rPr>
              <a:t> le droit </a:t>
            </a:r>
            <a:r>
              <a:rPr lang="en-GB" b="1" dirty="0" err="1">
                <a:ln w="3175" cmpd="sng">
                  <a:noFill/>
                </a:ln>
                <a:solidFill>
                  <a:srgbClr val="C00000"/>
                </a:solidFill>
                <a:effectLst>
                  <a:glow rad="139700">
                    <a:schemeClr val="bg1"/>
                  </a:glow>
                </a:effectLst>
              </a:rPr>
              <a:t>fondamental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l’eau</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à</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l’assainissement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utiliser </a:t>
            </a:r>
            <a:r>
              <a:rPr lang="en-GB" b="1" dirty="0" err="1">
                <a:ln w="3175" cmpd="sng">
                  <a:noFill/>
                </a:ln>
                <a:solidFill>
                  <a:srgbClr val="C00000"/>
                </a:solidFill>
                <a:effectLst>
                  <a:glow rad="139700">
                    <a:schemeClr val="bg1"/>
                  </a:glow>
                </a:effectLst>
              </a:rPr>
              <a:t>l’annexe</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l’enquête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si</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vous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manquez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d’espace</a:t>
            </a:r>
            <a:r>
              <a:rPr lang="en-GB" b="1" dirty="0">
                <a:ln w="3175" cmpd="sng">
                  <a:noFill/>
                </a:ln>
                <a:solidFill>
                  <a:srgbClr val="C00000"/>
                </a:solidFill>
                <a:effectLst>
                  <a:glow rad="139700">
                    <a:schemeClr val="bg1"/>
                  </a:glow>
                </a:effectLst>
              </a:rPr>
              <a:t>.</a:t>
            </a:r>
          </a:p>
          <a:p>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345656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343" y="706083"/>
            <a:ext cx="8723746" cy="485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10" name="Rounded Rectangle 7">
            <a:extLst>
              <a:ext uri="{FF2B5EF4-FFF2-40B4-BE49-F238E27FC236}">
                <a16:creationId xmlns:a16="http://schemas.microsoft.com/office/drawing/2014/main" id="{0F703ABF-DCBE-4D9C-896D-55FC03405B3F}"/>
              </a:ext>
            </a:extLst>
          </p:cNvPr>
          <p:cNvSpPr/>
          <p:nvPr/>
        </p:nvSpPr>
        <p:spPr>
          <a:xfrm>
            <a:off x="6577728" y="2228643"/>
            <a:ext cx="2268000" cy="2088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Box 10">
            <a:extLst>
              <a:ext uri="{FF2B5EF4-FFF2-40B4-BE49-F238E27FC236}">
                <a16:creationId xmlns:a16="http://schemas.microsoft.com/office/drawing/2014/main" id="{AF08FB17-4D92-4FD7-BD08-91D6B1DF630A}"/>
              </a:ext>
            </a:extLst>
          </p:cNvPr>
          <p:cNvSpPr txBox="1"/>
          <p:nvPr/>
        </p:nvSpPr>
        <p:spPr>
          <a:xfrm>
            <a:off x="3564019" y="1541584"/>
            <a:ext cx="3945911"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Niveau</a:t>
            </a:r>
            <a:r>
              <a:rPr lang="en-GB" b="1" dirty="0">
                <a:ln w="3175" cmpd="sng">
                  <a:noFill/>
                </a:ln>
                <a:solidFill>
                  <a:srgbClr val="C00000"/>
                </a:solidFill>
                <a:effectLst>
                  <a:glow rad="139700">
                    <a:schemeClr val="bg1"/>
                  </a:glow>
                </a:effectLst>
              </a:rPr>
              <a:t> de participation des femmes</a:t>
            </a:r>
          </a:p>
        </p:txBody>
      </p:sp>
      <p:sp>
        <p:nvSpPr>
          <p:cNvPr id="12" name="Freeform 24">
            <a:extLst>
              <a:ext uri="{FF2B5EF4-FFF2-40B4-BE49-F238E27FC236}">
                <a16:creationId xmlns:a16="http://schemas.microsoft.com/office/drawing/2014/main" id="{59427148-388F-4B7E-A2DB-0898590F6732}"/>
              </a:ext>
            </a:extLst>
          </p:cNvPr>
          <p:cNvSpPr/>
          <p:nvPr/>
        </p:nvSpPr>
        <p:spPr>
          <a:xfrm rot="7265999" flipH="1">
            <a:off x="6550648" y="1869860"/>
            <a:ext cx="141435" cy="42033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7">
            <a:extLst>
              <a:ext uri="{FF2B5EF4-FFF2-40B4-BE49-F238E27FC236}">
                <a16:creationId xmlns:a16="http://schemas.microsoft.com/office/drawing/2014/main" id="{FCF7A2C4-CDAC-42BE-9FEF-FBD4DC5AB6FC}"/>
              </a:ext>
            </a:extLst>
          </p:cNvPr>
          <p:cNvSpPr/>
          <p:nvPr/>
        </p:nvSpPr>
        <p:spPr>
          <a:xfrm>
            <a:off x="3008922" y="2249138"/>
            <a:ext cx="1008000" cy="205200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Freeform 24">
            <a:extLst>
              <a:ext uri="{FF2B5EF4-FFF2-40B4-BE49-F238E27FC236}">
                <a16:creationId xmlns:a16="http://schemas.microsoft.com/office/drawing/2014/main" id="{DACC3A16-1E70-472A-A149-693DF4B4FDF1}"/>
              </a:ext>
            </a:extLst>
          </p:cNvPr>
          <p:cNvSpPr/>
          <p:nvPr/>
        </p:nvSpPr>
        <p:spPr>
          <a:xfrm rot="14334001">
            <a:off x="3931132" y="1953271"/>
            <a:ext cx="335740" cy="39425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0158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5343" y="706083"/>
            <a:ext cx="8723746" cy="4854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11" name="TextBox 10">
            <a:extLst>
              <a:ext uri="{FF2B5EF4-FFF2-40B4-BE49-F238E27FC236}">
                <a16:creationId xmlns:a16="http://schemas.microsoft.com/office/drawing/2014/main" id="{AF08FB17-4D92-4FD7-BD08-91D6B1DF630A}"/>
              </a:ext>
            </a:extLst>
          </p:cNvPr>
          <p:cNvSpPr txBox="1"/>
          <p:nvPr/>
        </p:nvSpPr>
        <p:spPr>
          <a:xfrm>
            <a:off x="719916" y="5085422"/>
            <a:ext cx="7605480" cy="369332"/>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Détaillez</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formes</a:t>
            </a:r>
            <a:r>
              <a:rPr lang="en-GB" b="1" dirty="0">
                <a:ln w="3175" cmpd="sng">
                  <a:noFill/>
                </a:ln>
                <a:solidFill>
                  <a:srgbClr val="C00000"/>
                </a:solidFill>
                <a:effectLst>
                  <a:glow rad="139700">
                    <a:schemeClr val="bg1"/>
                  </a:glow>
                </a:effectLst>
              </a:rPr>
              <a:t> de participation des </a:t>
            </a:r>
            <a:r>
              <a:rPr lang="en-GB" b="1" dirty="0" err="1">
                <a:ln w="3175" cmpd="sng">
                  <a:noFill/>
                </a:ln>
                <a:solidFill>
                  <a:srgbClr val="C00000"/>
                </a:solidFill>
                <a:effectLst>
                  <a:glow rad="139700">
                    <a:schemeClr val="bg1"/>
                  </a:glow>
                </a:effectLst>
              </a:rPr>
              <a:t>usagers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pratiquées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dans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votre</a:t>
            </a:r>
            <a:r>
              <a:rPr lang="en-GB" b="1" dirty="0">
                <a:ln w="3175" cmpd="sng">
                  <a:noFill/>
                </a:ln>
                <a:solidFill>
                  <a:srgbClr val="C00000"/>
                </a:solidFill>
                <a:effectLst>
                  <a:glow rad="139700">
                    <a:schemeClr val="bg1"/>
                  </a:glow>
                </a:effectLst>
              </a:rPr>
              <a:t> pays. </a:t>
            </a:r>
          </a:p>
        </p:txBody>
      </p:sp>
    </p:spTree>
    <p:extLst>
      <p:ext uri="{BB962C8B-B14F-4D97-AF65-F5344CB8AC3E}">
        <p14:creationId xmlns:p14="http://schemas.microsoft.com/office/powerpoint/2010/main" val="22398690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2991" y="931953"/>
            <a:ext cx="8867885" cy="468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Rounded Rectangle 7">
            <a:extLst>
              <a:ext uri="{FF2B5EF4-FFF2-40B4-BE49-F238E27FC236}">
                <a16:creationId xmlns:a16="http://schemas.microsoft.com/office/drawing/2014/main" id="{EB421B0C-03CF-4C1B-84D9-FCCD602B647B}"/>
              </a:ext>
            </a:extLst>
          </p:cNvPr>
          <p:cNvSpPr/>
          <p:nvPr/>
        </p:nvSpPr>
        <p:spPr>
          <a:xfrm>
            <a:off x="496261" y="1140759"/>
            <a:ext cx="8351107" cy="55469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5AC350F-23CB-43E4-B87E-63AF00F7FCCF}"/>
              </a:ext>
            </a:extLst>
          </p:cNvPr>
          <p:cNvSpPr txBox="1"/>
          <p:nvPr/>
        </p:nvSpPr>
        <p:spPr>
          <a:xfrm>
            <a:off x="955570" y="1901429"/>
            <a:ext cx="3921230" cy="2308324"/>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La </a:t>
            </a:r>
            <a:r>
              <a:rPr lang="en-GB" b="1" dirty="0" err="1">
                <a:ln w="3175" cmpd="sng">
                  <a:noFill/>
                </a:ln>
                <a:solidFill>
                  <a:srgbClr val="C00000"/>
                </a:solidFill>
                <a:effectLst>
                  <a:glow rad="139700">
                    <a:schemeClr val="bg1"/>
                  </a:glow>
                </a:effectLst>
              </a:rPr>
              <a:t>partie</a:t>
            </a:r>
            <a:r>
              <a:rPr lang="en-GB" b="1" dirty="0">
                <a:ln w="3175" cmpd="sng">
                  <a:noFill/>
                </a:ln>
                <a:solidFill>
                  <a:srgbClr val="C00000"/>
                </a:solidFill>
                <a:effectLst>
                  <a:glow rad="139700">
                    <a:schemeClr val="bg1"/>
                  </a:glow>
                </a:effectLst>
              </a:rPr>
              <a:t> b. </a:t>
            </a:r>
            <a:r>
              <a:rPr lang="en-GB" b="1" dirty="0" err="1">
                <a:ln w="3175" cmpd="sng">
                  <a:noFill/>
                </a:ln>
                <a:solidFill>
                  <a:srgbClr val="C00000"/>
                </a:solidFill>
                <a:effectLst>
                  <a:glow rad="139700">
                    <a:schemeClr val="bg1"/>
                  </a:glow>
                </a:effectLst>
              </a:rPr>
              <a:t>considère</a:t>
            </a:r>
            <a:r>
              <a:rPr lang="en-GB" b="1" dirty="0">
                <a:ln w="3175" cmpd="sng">
                  <a:noFill/>
                </a:ln>
                <a:solidFill>
                  <a:srgbClr val="C00000"/>
                </a:solidFill>
                <a:effectLst>
                  <a:glow rad="139700">
                    <a:schemeClr val="bg1"/>
                  </a:glow>
                </a:effectLst>
              </a:rPr>
              <a:t> la participation au niveaux des </a:t>
            </a:r>
            <a:r>
              <a:rPr lang="en-GB" b="1" dirty="0" err="1">
                <a:ln w="3175" cmpd="sng">
                  <a:noFill/>
                </a:ln>
                <a:solidFill>
                  <a:srgbClr val="C00000"/>
                </a:solidFill>
                <a:effectLst>
                  <a:glow rad="139700">
                    <a:schemeClr val="bg1"/>
                  </a:glow>
                </a:effectLst>
              </a:rPr>
              <a:t>Unités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Administratives</a:t>
            </a:r>
            <a:r>
              <a:rPr lang="en-GB" b="1" dirty="0">
                <a:ln w="3175" cmpd="sng">
                  <a:noFill/>
                </a:ln>
                <a:solidFill>
                  <a:srgbClr val="C00000"/>
                </a:solidFill>
                <a:effectLst>
                  <a:glow rad="139700">
                    <a:schemeClr val="bg1"/>
                  </a:glow>
                </a:effectLst>
              </a:rPr>
              <a:t> Locales (UAL). Les UAL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définies</a:t>
            </a:r>
            <a:r>
              <a:rPr lang="en-GB" b="1" dirty="0">
                <a:ln w="3175" cmpd="sng">
                  <a:noFill/>
                </a:ln>
                <a:solidFill>
                  <a:srgbClr val="C00000"/>
                </a:solidFill>
                <a:effectLst>
                  <a:glow rad="139700">
                    <a:schemeClr val="bg1"/>
                  </a:glow>
                </a:effectLst>
              </a:rPr>
              <a:t> par le </a:t>
            </a:r>
            <a:r>
              <a:rPr lang="en-GB" b="1" dirty="0" err="1">
                <a:ln w="3175" cmpd="sng">
                  <a:noFill/>
                </a:ln>
                <a:solidFill>
                  <a:srgbClr val="C00000"/>
                </a:solidFill>
                <a:effectLst>
                  <a:glow rad="139700">
                    <a:schemeClr val="bg1"/>
                  </a:glow>
                </a:effectLst>
              </a:rPr>
              <a:t>gouvernement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mais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le plus </a:t>
            </a:r>
            <a:r>
              <a:rPr lang="en-GB" b="1" dirty="0" err="1">
                <a:ln w="3175" cmpd="sng">
                  <a:noFill/>
                </a:ln>
                <a:solidFill>
                  <a:srgbClr val="C00000"/>
                </a:solidFill>
                <a:effectLst>
                  <a:glow rad="139700">
                    <a:schemeClr val="bg1"/>
                  </a:glow>
                </a:effectLst>
              </a:rPr>
              <a:t>souvent</a:t>
            </a:r>
            <a:r>
              <a:rPr lang="en-GB" b="1" dirty="0">
                <a:ln w="3175" cmpd="sng">
                  <a:noFill/>
                </a:ln>
                <a:solidFill>
                  <a:srgbClr val="C00000"/>
                </a:solidFill>
                <a:effectLst>
                  <a:glow rad="139700">
                    <a:schemeClr val="bg1"/>
                  </a:glow>
                </a:effectLst>
              </a:rPr>
              <a:t> les plus petites </a:t>
            </a:r>
            <a:r>
              <a:rPr lang="en-GB" b="1" dirty="0" err="1">
                <a:ln w="3175" cmpd="sng">
                  <a:noFill/>
                </a:ln>
                <a:solidFill>
                  <a:srgbClr val="C00000"/>
                </a:solidFill>
                <a:effectLst>
                  <a:glow rad="139700">
                    <a:schemeClr val="bg1"/>
                  </a:glow>
                </a:effectLst>
              </a:rPr>
              <a:t>unités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géographiques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reconnues</a:t>
            </a:r>
            <a:r>
              <a:rPr lang="en-GB" b="1" dirty="0">
                <a:ln w="3175" cmpd="sng">
                  <a:noFill/>
                </a:ln>
                <a:solidFill>
                  <a:srgbClr val="C00000"/>
                </a:solidFill>
                <a:effectLst>
                  <a:glow rad="139700">
                    <a:schemeClr val="bg1"/>
                  </a:glow>
                </a:effectLst>
              </a:rPr>
              <a:t> avec un </a:t>
            </a:r>
            <a:r>
              <a:rPr lang="en-GB" b="1" dirty="0" err="1">
                <a:ln w="3175" cmpd="sng">
                  <a:noFill/>
                </a:ln>
                <a:solidFill>
                  <a:srgbClr val="C00000"/>
                </a:solidFill>
                <a:effectLst>
                  <a:glow rad="139700">
                    <a:schemeClr val="bg1"/>
                  </a:glow>
                </a:effectLst>
              </a:rPr>
              <a:t>pouvoir</a:t>
            </a:r>
            <a:r>
              <a:rPr lang="en-GB" b="1" dirty="0">
                <a:ln w="3175" cmpd="sng">
                  <a:noFill/>
                </a:ln>
                <a:solidFill>
                  <a:srgbClr val="C00000"/>
                </a:solidFill>
                <a:effectLst>
                  <a:glow rad="139700">
                    <a:schemeClr val="bg1"/>
                  </a:glow>
                </a:effectLst>
              </a:rPr>
              <a:t> fiscal, </a:t>
            </a:r>
            <a:r>
              <a:rPr lang="en-GB" b="1" dirty="0" err="1">
                <a:ln w="3175" cmpd="sng">
                  <a:noFill/>
                </a:ln>
                <a:solidFill>
                  <a:srgbClr val="C00000"/>
                </a:solidFill>
                <a:effectLst>
                  <a:glow rad="139700">
                    <a:schemeClr val="bg1"/>
                  </a:glow>
                </a:effectLst>
              </a:rPr>
              <a:t>législatif</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exécutif</a:t>
            </a:r>
            <a:r>
              <a:rPr lang="en-GB"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094EEA70-A913-44BF-B551-E48E6684794F}"/>
              </a:ext>
            </a:extLst>
          </p:cNvPr>
          <p:cNvSpPr/>
          <p:nvPr/>
        </p:nvSpPr>
        <p:spPr>
          <a:xfrm rot="7265999" flipH="1">
            <a:off x="773113" y="1706668"/>
            <a:ext cx="168079" cy="3350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05603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0459" y="931953"/>
            <a:ext cx="8867885" cy="468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Rounded Rectangle 7">
            <a:extLst>
              <a:ext uri="{FF2B5EF4-FFF2-40B4-BE49-F238E27FC236}">
                <a16:creationId xmlns:a16="http://schemas.microsoft.com/office/drawing/2014/main" id="{EB421B0C-03CF-4C1B-84D9-FCCD602B647B}"/>
              </a:ext>
            </a:extLst>
          </p:cNvPr>
          <p:cNvSpPr/>
          <p:nvPr/>
        </p:nvSpPr>
        <p:spPr>
          <a:xfrm>
            <a:off x="552704" y="1664766"/>
            <a:ext cx="8351107" cy="55469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5AC350F-23CB-43E4-B87E-63AF00F7FCCF}"/>
              </a:ext>
            </a:extLst>
          </p:cNvPr>
          <p:cNvSpPr txBox="1"/>
          <p:nvPr/>
        </p:nvSpPr>
        <p:spPr>
          <a:xfrm>
            <a:off x="564039" y="2526566"/>
            <a:ext cx="4798536"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TOTAL </a:t>
            </a:r>
            <a:r>
              <a:rPr lang="en-GB" b="1" dirty="0" err="1">
                <a:ln w="3175" cmpd="sng">
                  <a:noFill/>
                </a:ln>
                <a:solidFill>
                  <a:srgbClr val="C00000"/>
                </a:solidFill>
                <a:effectLst>
                  <a:glow rad="139700">
                    <a:schemeClr val="bg1"/>
                  </a:glow>
                </a:effectLst>
              </a:rPr>
              <a:t>d’UALs</a:t>
            </a:r>
            <a:r>
              <a:rPr lang="en-GB" b="1" dirty="0">
                <a:ln w="3175" cmpd="sng">
                  <a:noFill/>
                </a:ln>
                <a:solidFill>
                  <a:srgbClr val="C00000"/>
                </a:solidFill>
                <a:effectLst>
                  <a:glow rad="139700">
                    <a:schemeClr val="bg1"/>
                  </a:glow>
                </a:effectLst>
              </a:rPr>
              <a:t> par </a:t>
            </a:r>
            <a:r>
              <a:rPr lang="en-GB" b="1" dirty="0" err="1">
                <a:ln w="3175" cmpd="sng">
                  <a:noFill/>
                </a:ln>
                <a:solidFill>
                  <a:srgbClr val="C00000"/>
                </a:solidFill>
                <a:effectLst>
                  <a:glow rad="139700">
                    <a:schemeClr val="bg1"/>
                  </a:glow>
                </a:effectLst>
              </a:rPr>
              <a:t>sous-secteur</a:t>
            </a:r>
            <a:r>
              <a:rPr lang="en-GB" b="1" dirty="0">
                <a:ln w="3175" cmpd="sng">
                  <a:noFill/>
                </a:ln>
                <a:solidFill>
                  <a:srgbClr val="C00000"/>
                </a:solidFill>
                <a:effectLst>
                  <a:glow rad="139700">
                    <a:schemeClr val="bg1"/>
                  </a:glow>
                </a:effectLst>
              </a:rPr>
              <a:t>. </a:t>
            </a:r>
          </a:p>
        </p:txBody>
      </p:sp>
      <p:sp>
        <p:nvSpPr>
          <p:cNvPr id="7" name="Freeform 24">
            <a:extLst>
              <a:ext uri="{FF2B5EF4-FFF2-40B4-BE49-F238E27FC236}">
                <a16:creationId xmlns:a16="http://schemas.microsoft.com/office/drawing/2014/main" id="{094EEA70-A913-44BF-B551-E48E6684794F}"/>
              </a:ext>
            </a:extLst>
          </p:cNvPr>
          <p:cNvSpPr/>
          <p:nvPr/>
        </p:nvSpPr>
        <p:spPr>
          <a:xfrm rot="14334001">
            <a:off x="3935413" y="2216183"/>
            <a:ext cx="168079" cy="3350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8663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0459" y="931953"/>
            <a:ext cx="8867885" cy="468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Rounded Rectangle 7">
            <a:extLst>
              <a:ext uri="{FF2B5EF4-FFF2-40B4-BE49-F238E27FC236}">
                <a16:creationId xmlns:a16="http://schemas.microsoft.com/office/drawing/2014/main" id="{EB421B0C-03CF-4C1B-84D9-FCCD602B647B}"/>
              </a:ext>
            </a:extLst>
          </p:cNvPr>
          <p:cNvSpPr/>
          <p:nvPr/>
        </p:nvSpPr>
        <p:spPr>
          <a:xfrm>
            <a:off x="5061994" y="1664766"/>
            <a:ext cx="2556000" cy="55469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5AC350F-23CB-43E4-B87E-63AF00F7FCCF}"/>
              </a:ext>
            </a:extLst>
          </p:cNvPr>
          <p:cNvSpPr txBox="1"/>
          <p:nvPr/>
        </p:nvSpPr>
        <p:spPr>
          <a:xfrm>
            <a:off x="2145189" y="2409136"/>
            <a:ext cx="3921230" cy="1200329"/>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total </a:t>
            </a:r>
            <a:r>
              <a:rPr lang="en-GB" b="1" dirty="0" err="1">
                <a:ln w="3175" cmpd="sng">
                  <a:noFill/>
                </a:ln>
                <a:solidFill>
                  <a:srgbClr val="C00000"/>
                </a:solidFill>
                <a:effectLst>
                  <a:glow rad="139700">
                    <a:schemeClr val="bg1"/>
                  </a:glow>
                </a:effectLst>
              </a:rPr>
              <a:t>d’UAL</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l’assainissement</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l’eau</a:t>
            </a:r>
            <a:r>
              <a:rPr lang="en-GB" b="1" dirty="0">
                <a:ln w="3175" cmpd="sng">
                  <a:noFill/>
                </a:ln>
                <a:solidFill>
                  <a:srgbClr val="C00000"/>
                </a:solidFill>
                <a:effectLst>
                  <a:glow rad="139700">
                    <a:schemeClr val="bg1"/>
                  </a:glow>
                </a:effectLst>
              </a:rPr>
              <a:t> potable en milieu </a:t>
            </a:r>
            <a:r>
              <a:rPr lang="en-GB" b="1" dirty="0" err="1">
                <a:ln w="3175" cmpd="sng">
                  <a:noFill/>
                </a:ln>
                <a:solidFill>
                  <a:srgbClr val="C00000"/>
                </a:solidFill>
                <a:effectLst>
                  <a:glow rad="139700">
                    <a:schemeClr val="bg1"/>
                  </a:glow>
                </a:effectLst>
              </a:rPr>
              <a:t>urbain</a:t>
            </a:r>
            <a:r>
              <a:rPr lang="en-GB" b="1" dirty="0">
                <a:ln w="3175" cmpd="sng">
                  <a:noFill/>
                </a:ln>
                <a:solidFill>
                  <a:srgbClr val="C00000"/>
                </a:solidFill>
                <a:effectLst>
                  <a:glow rad="139700">
                    <a:schemeClr val="bg1"/>
                  </a:glow>
                </a:effectLst>
              </a:rPr>
              <a:t> et rural </a:t>
            </a:r>
            <a:r>
              <a:rPr lang="en-GB" b="1" dirty="0" err="1">
                <a:ln w="3175" cmpd="sng">
                  <a:noFill/>
                </a:ln>
                <a:solidFill>
                  <a:srgbClr val="C00000"/>
                </a:solidFill>
                <a:effectLst>
                  <a:glow rad="139700">
                    <a:schemeClr val="bg1"/>
                  </a:glow>
                </a:effectLst>
              </a:rPr>
              <a:t>devrait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recouvrir</a:t>
            </a:r>
            <a:r>
              <a:rPr lang="en-GB" b="1" dirty="0">
                <a:ln w="3175" cmpd="sng">
                  <a:noFill/>
                </a:ln>
                <a:solidFill>
                  <a:srgbClr val="C00000"/>
                </a:solidFill>
                <a:effectLst>
                  <a:glow rad="139700">
                    <a:schemeClr val="bg1"/>
                  </a:glow>
                </a:effectLst>
              </a:rPr>
              <a:t> le pays </a:t>
            </a:r>
            <a:r>
              <a:rPr lang="en-GB" b="1" dirty="0" err="1">
                <a:ln w="3175" cmpd="sng">
                  <a:noFill/>
                </a:ln>
                <a:solidFill>
                  <a:srgbClr val="C00000"/>
                </a:solidFill>
                <a:effectLst>
                  <a:glow rad="139700">
                    <a:schemeClr val="bg1"/>
                  </a:glow>
                </a:effectLst>
              </a:rPr>
              <a:t>entier</a:t>
            </a:r>
            <a:r>
              <a:rPr lang="en-GB" b="1" dirty="0">
                <a:ln w="3175" cmpd="sng">
                  <a:noFill/>
                </a:ln>
                <a:solidFill>
                  <a:srgbClr val="C00000"/>
                </a:solidFill>
                <a:effectLst>
                  <a:glow rad="139700">
                    <a:schemeClr val="bg1"/>
                  </a:glow>
                </a:effectLst>
              </a:rPr>
              <a:t>, sans </a:t>
            </a:r>
            <a:r>
              <a:rPr lang="en-GB" b="1" dirty="0" err="1">
                <a:ln w="3175" cmpd="sng">
                  <a:noFill/>
                </a:ln>
                <a:solidFill>
                  <a:srgbClr val="C00000"/>
                </a:solidFill>
                <a:effectLst>
                  <a:glow rad="139700">
                    <a:schemeClr val="bg1"/>
                  </a:glow>
                </a:effectLst>
              </a:rPr>
              <a:t>chevauchement</a:t>
            </a:r>
            <a:r>
              <a:rPr lang="en-GB" b="1" dirty="0">
                <a:ln w="3175" cmpd="sng">
                  <a:noFill/>
                </a:ln>
                <a:solidFill>
                  <a:srgbClr val="C00000"/>
                </a:solidFill>
                <a:effectLst>
                  <a:glow rad="139700">
                    <a:schemeClr val="bg1"/>
                  </a:glow>
                </a:effectLst>
              </a:rPr>
              <a:t>. </a:t>
            </a:r>
          </a:p>
        </p:txBody>
      </p:sp>
      <p:sp>
        <p:nvSpPr>
          <p:cNvPr id="7" name="Freeform 24">
            <a:extLst>
              <a:ext uri="{FF2B5EF4-FFF2-40B4-BE49-F238E27FC236}">
                <a16:creationId xmlns:a16="http://schemas.microsoft.com/office/drawing/2014/main" id="{094EEA70-A913-44BF-B551-E48E6684794F}"/>
              </a:ext>
            </a:extLst>
          </p:cNvPr>
          <p:cNvSpPr/>
          <p:nvPr/>
        </p:nvSpPr>
        <p:spPr>
          <a:xfrm rot="14334001">
            <a:off x="6006097" y="2210434"/>
            <a:ext cx="168079" cy="3350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FDC8FAC7-BB24-436B-89CA-7A10C30D57DC}"/>
              </a:ext>
            </a:extLst>
          </p:cNvPr>
          <p:cNvSpPr/>
          <p:nvPr/>
        </p:nvSpPr>
        <p:spPr>
          <a:xfrm>
            <a:off x="7620448" y="1664766"/>
            <a:ext cx="1296000" cy="55469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Freeform 24">
            <a:extLst>
              <a:ext uri="{FF2B5EF4-FFF2-40B4-BE49-F238E27FC236}">
                <a16:creationId xmlns:a16="http://schemas.microsoft.com/office/drawing/2014/main" id="{75A1690C-1FCB-42E7-B06A-11610C3FE468}"/>
              </a:ext>
            </a:extLst>
          </p:cNvPr>
          <p:cNvSpPr/>
          <p:nvPr/>
        </p:nvSpPr>
        <p:spPr>
          <a:xfrm rot="14334001">
            <a:off x="7827218" y="2319954"/>
            <a:ext cx="642839" cy="72280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CA39AD02-5789-421B-BA4D-9E46F7CDA29A}"/>
              </a:ext>
            </a:extLst>
          </p:cNvPr>
          <p:cNvSpPr txBox="1"/>
          <p:nvPr/>
        </p:nvSpPr>
        <p:spPr>
          <a:xfrm>
            <a:off x="6276977" y="2904067"/>
            <a:ext cx="2872005" cy="2862322"/>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total </a:t>
            </a:r>
            <a:r>
              <a:rPr lang="en-GB" b="1" dirty="0" err="1">
                <a:ln w="3175" cmpd="sng">
                  <a:noFill/>
                </a:ln>
                <a:solidFill>
                  <a:srgbClr val="C00000"/>
                </a:solidFill>
                <a:effectLst>
                  <a:glow rad="139700">
                    <a:schemeClr val="bg1"/>
                  </a:glow>
                </a:effectLst>
              </a:rPr>
              <a:t>d’UAL</a:t>
            </a:r>
            <a:r>
              <a:rPr lang="en-GB" b="1" dirty="0">
                <a:ln w="3175" cmpd="sng">
                  <a:noFill/>
                </a:ln>
                <a:solidFill>
                  <a:srgbClr val="C00000"/>
                </a:solidFill>
                <a:effectLst>
                  <a:glow rad="139700">
                    <a:schemeClr val="bg1"/>
                  </a:glow>
                </a:effectLst>
              </a:rPr>
              <a:t> pour la planification et la </a:t>
            </a:r>
            <a:r>
              <a:rPr lang="en-GB" b="1" dirty="0" err="1">
                <a:ln w="3175" cmpd="sng">
                  <a:noFill/>
                </a:ln>
                <a:solidFill>
                  <a:srgbClr val="C00000"/>
                </a:solidFill>
                <a:effectLst>
                  <a:glow rad="139700">
                    <a:schemeClr val="bg1"/>
                  </a:glow>
                </a:effectLst>
              </a:rPr>
              <a:t>gestion</a:t>
            </a:r>
            <a:r>
              <a:rPr lang="en-GB" b="1" dirty="0">
                <a:ln w="3175" cmpd="sng">
                  <a:noFill/>
                </a:ln>
                <a:solidFill>
                  <a:srgbClr val="C00000"/>
                </a:solidFill>
                <a:effectLst>
                  <a:glow rad="139700">
                    <a:schemeClr val="bg1"/>
                  </a:glow>
                </a:effectLst>
              </a:rPr>
              <a:t> des resources en eau </a:t>
            </a:r>
            <a:r>
              <a:rPr lang="en-GB" b="1" dirty="0" err="1">
                <a:ln w="3175" cmpd="sng">
                  <a:noFill/>
                </a:ln>
                <a:solidFill>
                  <a:srgbClr val="C00000"/>
                </a:solidFill>
                <a:effectLst>
                  <a:glow rad="139700">
                    <a:schemeClr val="bg1"/>
                  </a:glow>
                </a:effectLst>
              </a:rPr>
              <a:t>peut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varier</a:t>
            </a:r>
            <a:r>
              <a:rPr lang="en-GB" b="1" dirty="0">
                <a:ln w="3175" cmpd="sng">
                  <a:noFill/>
                </a:ln>
                <a:solidFill>
                  <a:srgbClr val="C00000"/>
                </a:solidFill>
                <a:effectLst>
                  <a:glow rad="139700">
                    <a:schemeClr val="bg1"/>
                  </a:glow>
                </a:effectLst>
              </a:rPr>
              <a:t> par rapport a </a:t>
            </a:r>
            <a:r>
              <a:rPr lang="en-GB" b="1" dirty="0" err="1">
                <a:ln w="3175" cmpd="sng">
                  <a:noFill/>
                </a:ln>
                <a:solidFill>
                  <a:srgbClr val="C00000"/>
                </a:solidFill>
                <a:effectLst>
                  <a:glow rad="139700">
                    <a:schemeClr val="bg1"/>
                  </a:glow>
                </a:effectLst>
              </a:rPr>
              <a:t>ceux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designés</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l’assainissement</a:t>
            </a:r>
            <a:r>
              <a:rPr lang="en-GB" b="1" dirty="0">
                <a:ln w="3175" cmpd="sng">
                  <a:noFill/>
                </a:ln>
                <a:solidFill>
                  <a:srgbClr val="C00000"/>
                </a:solidFill>
                <a:effectLst>
                  <a:glow rad="139700">
                    <a:schemeClr val="bg1"/>
                  </a:glow>
                </a:effectLst>
              </a:rPr>
              <a:t> et </a:t>
            </a:r>
            <a:r>
              <a:rPr lang="en-GB" b="1" dirty="0" err="1">
                <a:ln w="3175" cmpd="sng">
                  <a:noFill/>
                </a:ln>
                <a:solidFill>
                  <a:srgbClr val="C00000"/>
                </a:solidFill>
                <a:effectLst>
                  <a:glow rad="139700">
                    <a:schemeClr val="bg1"/>
                  </a:glow>
                </a:effectLst>
              </a:rPr>
              <a:t>l’eau</a:t>
            </a:r>
            <a:r>
              <a:rPr lang="en-GB" b="1" dirty="0">
                <a:ln w="3175" cmpd="sng">
                  <a:noFill/>
                </a:ln>
                <a:solidFill>
                  <a:srgbClr val="C00000"/>
                </a:solidFill>
                <a:effectLst>
                  <a:glow rad="139700">
                    <a:schemeClr val="bg1"/>
                  </a:glow>
                </a:effectLst>
              </a:rPr>
              <a:t> potable. Des </a:t>
            </a:r>
            <a:r>
              <a:rPr lang="en-GB" b="1" dirty="0" err="1">
                <a:ln w="3175" cmpd="sng">
                  <a:noFill/>
                </a:ln>
                <a:solidFill>
                  <a:srgbClr val="C00000"/>
                </a:solidFill>
                <a:effectLst>
                  <a:glow rad="139700">
                    <a:schemeClr val="bg1"/>
                  </a:glow>
                </a:effectLst>
              </a:rPr>
              <a:t>chevauchements</a:t>
            </a:r>
            <a:r>
              <a:rPr lang="en-GB" b="1" dirty="0">
                <a:ln w="3175" cmpd="sng">
                  <a:noFill/>
                </a:ln>
                <a:solidFill>
                  <a:srgbClr val="C00000"/>
                </a:solidFill>
                <a:effectLst>
                  <a:glow rad="139700">
                    <a:schemeClr val="bg1"/>
                  </a:glow>
                </a:effectLst>
              </a:rPr>
              <a:t> avec les </a:t>
            </a:r>
            <a:r>
              <a:rPr lang="en-GB" b="1" dirty="0" err="1">
                <a:ln w="3175" cmpd="sng">
                  <a:noFill/>
                </a:ln>
                <a:solidFill>
                  <a:srgbClr val="C00000"/>
                </a:solidFill>
                <a:effectLst>
                  <a:glow rad="139700">
                    <a:schemeClr val="bg1"/>
                  </a:glow>
                </a:effectLst>
              </a:rPr>
              <a:t>deux</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colonnes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précedentes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possibles</a:t>
            </a:r>
            <a:r>
              <a:rPr lang="en-GB" b="1" dirty="0">
                <a:ln w="3175" cmpd="sng">
                  <a:noFill/>
                </a:ln>
                <a:solidFill>
                  <a:srgbClr val="C00000"/>
                </a:solidFill>
                <a:effectLst>
                  <a:glow rad="139700">
                    <a:schemeClr val="bg1"/>
                  </a:glow>
                </a:effectLst>
              </a:rPr>
              <a:t>. </a:t>
            </a:r>
          </a:p>
        </p:txBody>
      </p:sp>
    </p:spTree>
    <p:extLst>
      <p:ext uri="{BB962C8B-B14F-4D97-AF65-F5344CB8AC3E}">
        <p14:creationId xmlns:p14="http://schemas.microsoft.com/office/powerpoint/2010/main" val="13531667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0459" y="931953"/>
            <a:ext cx="8867885" cy="468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Rounded Rectangle 7">
            <a:extLst>
              <a:ext uri="{FF2B5EF4-FFF2-40B4-BE49-F238E27FC236}">
                <a16:creationId xmlns:a16="http://schemas.microsoft.com/office/drawing/2014/main" id="{EB421B0C-03CF-4C1B-84D9-FCCD602B647B}"/>
              </a:ext>
            </a:extLst>
          </p:cNvPr>
          <p:cNvSpPr/>
          <p:nvPr/>
        </p:nvSpPr>
        <p:spPr>
          <a:xfrm>
            <a:off x="552704" y="2179116"/>
            <a:ext cx="8351107" cy="36933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5AC350F-23CB-43E4-B87E-63AF00F7FCCF}"/>
              </a:ext>
            </a:extLst>
          </p:cNvPr>
          <p:cNvSpPr txBox="1"/>
          <p:nvPr/>
        </p:nvSpPr>
        <p:spPr>
          <a:xfrm>
            <a:off x="564039" y="2840891"/>
            <a:ext cx="5046186" cy="923330"/>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Sur le TOTAL, </a:t>
            </a:r>
            <a:r>
              <a:rPr lang="en-GB" b="1" dirty="0" err="1">
                <a:ln w="3175" cmpd="sng">
                  <a:noFill/>
                </a:ln>
                <a:solidFill>
                  <a:srgbClr val="C00000"/>
                </a:solidFill>
                <a:effectLst>
                  <a:glow rad="139700">
                    <a:schemeClr val="bg1"/>
                  </a:glow>
                </a:effectLst>
              </a:rPr>
              <a:t>indiquez</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d’UAL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dotées</a:t>
            </a:r>
            <a:r>
              <a:rPr lang="en-GB" b="1" dirty="0">
                <a:ln w="3175" cmpd="sng">
                  <a:noFill/>
                </a:ln>
                <a:solidFill>
                  <a:srgbClr val="C00000"/>
                </a:solidFill>
                <a:effectLst>
                  <a:glow rad="139700">
                    <a:schemeClr val="bg1"/>
                  </a:glow>
                </a:effectLst>
              </a:rPr>
              <a:t> de politiques et </a:t>
            </a:r>
            <a:r>
              <a:rPr lang="en-GB" b="1" dirty="0" err="1">
                <a:ln w="3175" cmpd="sng">
                  <a:noFill/>
                </a:ln>
                <a:solidFill>
                  <a:srgbClr val="C00000"/>
                </a:solidFill>
                <a:effectLst>
                  <a:glow rad="139700">
                    <a:schemeClr val="bg1"/>
                  </a:glow>
                </a:effectLst>
              </a:rPr>
              <a:t>procédures</a:t>
            </a:r>
            <a:r>
              <a:rPr lang="en-GB" b="1" dirty="0">
                <a:ln w="3175" cmpd="sng">
                  <a:noFill/>
                </a:ln>
                <a:solidFill>
                  <a:srgbClr val="C00000"/>
                </a:solidFill>
                <a:effectLst>
                  <a:glow rad="139700">
                    <a:schemeClr val="bg1"/>
                  </a:glow>
                </a:effectLst>
              </a:rPr>
              <a:t> de participation par sous-</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a:t>
            </a:r>
          </a:p>
        </p:txBody>
      </p:sp>
      <p:sp>
        <p:nvSpPr>
          <p:cNvPr id="7" name="Freeform 24">
            <a:extLst>
              <a:ext uri="{FF2B5EF4-FFF2-40B4-BE49-F238E27FC236}">
                <a16:creationId xmlns:a16="http://schemas.microsoft.com/office/drawing/2014/main" id="{094EEA70-A913-44BF-B551-E48E6684794F}"/>
              </a:ext>
            </a:extLst>
          </p:cNvPr>
          <p:cNvSpPr/>
          <p:nvPr/>
        </p:nvSpPr>
        <p:spPr>
          <a:xfrm rot="14334001">
            <a:off x="3935413" y="2559083"/>
            <a:ext cx="168079" cy="3350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51178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0459" y="931953"/>
            <a:ext cx="8867885" cy="468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Rounded Rectangle 7">
            <a:extLst>
              <a:ext uri="{FF2B5EF4-FFF2-40B4-BE49-F238E27FC236}">
                <a16:creationId xmlns:a16="http://schemas.microsoft.com/office/drawing/2014/main" id="{EB421B0C-03CF-4C1B-84D9-FCCD602B647B}"/>
              </a:ext>
            </a:extLst>
          </p:cNvPr>
          <p:cNvSpPr/>
          <p:nvPr/>
        </p:nvSpPr>
        <p:spPr>
          <a:xfrm>
            <a:off x="616502" y="2652783"/>
            <a:ext cx="8351107" cy="204304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5AC350F-23CB-43E4-B87E-63AF00F7FCCF}"/>
              </a:ext>
            </a:extLst>
          </p:cNvPr>
          <p:cNvSpPr txBox="1"/>
          <p:nvPr/>
        </p:nvSpPr>
        <p:spPr>
          <a:xfrm>
            <a:off x="1181002" y="1712083"/>
            <a:ext cx="7402143" cy="646331"/>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estimer</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pourcentage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d’UAL</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disposant</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élément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assurant</a:t>
            </a:r>
            <a:r>
              <a:rPr lang="en-GB" b="1" dirty="0">
                <a:ln w="3175" cmpd="sng">
                  <a:noFill/>
                </a:ln>
                <a:solidFill>
                  <a:srgbClr val="C00000"/>
                </a:solidFill>
                <a:effectLst>
                  <a:glow rad="139700">
                    <a:schemeClr val="bg1"/>
                  </a:glow>
                </a:effectLst>
              </a:rPr>
              <a:t> la participation. </a:t>
            </a:r>
            <a:r>
              <a:rPr lang="en-GB" b="1" dirty="0" err="1">
                <a:ln w="3175" cmpd="sng">
                  <a:noFill/>
                </a:ln>
                <a:solidFill>
                  <a:srgbClr val="C00000"/>
                </a:solidFill>
                <a:effectLst>
                  <a:glow rad="139700">
                    <a:schemeClr val="bg1"/>
                  </a:glow>
                </a:effectLst>
              </a:rPr>
              <a:t>Cochez</a:t>
            </a:r>
            <a:r>
              <a:rPr lang="en-GB" b="1" dirty="0">
                <a:ln w="3175" cmpd="sng">
                  <a:noFill/>
                </a:ln>
                <a:solidFill>
                  <a:srgbClr val="C00000"/>
                </a:solidFill>
                <a:effectLst>
                  <a:glow rad="139700">
                    <a:schemeClr val="bg1"/>
                  </a:glow>
                </a:effectLst>
              </a:rPr>
              <a:t> trois cases par </a:t>
            </a:r>
            <a:r>
              <a:rPr lang="en-GB" b="1" dirty="0" err="1">
                <a:ln w="3175" cmpd="sng">
                  <a:noFill/>
                </a:ln>
                <a:solidFill>
                  <a:srgbClr val="C00000"/>
                </a:solidFill>
                <a:effectLst>
                  <a:glow rad="139700">
                    <a:schemeClr val="bg1"/>
                  </a:glow>
                </a:effectLst>
              </a:rPr>
              <a:t>ligne</a:t>
            </a:r>
            <a:r>
              <a:rPr lang="en-GB" b="1" dirty="0">
                <a:ln w="3175" cmpd="sng">
                  <a:noFill/>
                </a:ln>
                <a:solidFill>
                  <a:srgbClr val="C00000"/>
                </a:solidFill>
                <a:effectLst>
                  <a:glow rad="139700">
                    <a:schemeClr val="bg1"/>
                  </a:glow>
                </a:effectLst>
              </a:rPr>
              <a:t>. </a:t>
            </a:r>
          </a:p>
        </p:txBody>
      </p:sp>
      <p:sp>
        <p:nvSpPr>
          <p:cNvPr id="7" name="Freeform 24">
            <a:extLst>
              <a:ext uri="{FF2B5EF4-FFF2-40B4-BE49-F238E27FC236}">
                <a16:creationId xmlns:a16="http://schemas.microsoft.com/office/drawing/2014/main" id="{094EEA70-A913-44BF-B551-E48E6684794F}"/>
              </a:ext>
            </a:extLst>
          </p:cNvPr>
          <p:cNvSpPr/>
          <p:nvPr/>
        </p:nvSpPr>
        <p:spPr>
          <a:xfrm rot="14334001">
            <a:off x="1096963" y="2326794"/>
            <a:ext cx="168079" cy="3350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0532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230" y="931953"/>
            <a:ext cx="8867885" cy="468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Rounded Rectangle 7">
            <a:extLst>
              <a:ext uri="{FF2B5EF4-FFF2-40B4-BE49-F238E27FC236}">
                <a16:creationId xmlns:a16="http://schemas.microsoft.com/office/drawing/2014/main" id="{EB421B0C-03CF-4C1B-84D9-FCCD602B647B}"/>
              </a:ext>
            </a:extLst>
          </p:cNvPr>
          <p:cNvSpPr/>
          <p:nvPr/>
        </p:nvSpPr>
        <p:spPr>
          <a:xfrm>
            <a:off x="648402" y="3252384"/>
            <a:ext cx="4285996" cy="369332"/>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5AC350F-23CB-43E4-B87E-63AF00F7FCCF}"/>
              </a:ext>
            </a:extLst>
          </p:cNvPr>
          <p:cNvSpPr txBox="1"/>
          <p:nvPr/>
        </p:nvSpPr>
        <p:spPr>
          <a:xfrm>
            <a:off x="335886" y="1754137"/>
            <a:ext cx="4624165" cy="923330"/>
          </a:xfrm>
          <a:prstGeom prst="rect">
            <a:avLst/>
          </a:prstGeom>
          <a:noFill/>
          <a:effectLst/>
        </p:spPr>
        <p:txBody>
          <a:bodyPr wrap="square" rtlCol="0">
            <a:spAutoFit/>
          </a:bodyPr>
          <a:lstStyle/>
          <a:p>
            <a:r>
              <a:rPr lang="en-US" b="1" dirty="0" err="1">
                <a:ln w="3175" cmpd="sng">
                  <a:noFill/>
                </a:ln>
                <a:solidFill>
                  <a:srgbClr val="C00000"/>
                </a:solidFill>
                <a:effectLst>
                  <a:glow rad="139700">
                    <a:schemeClr val="bg1"/>
                  </a:glow>
                </a:effectLst>
              </a:rPr>
              <a:t>Quand</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l’information</a:t>
            </a:r>
            <a:r>
              <a:rPr lang="en-US" b="1" dirty="0">
                <a:ln w="3175" cmpd="sng">
                  <a:noFill/>
                </a:ln>
                <a:solidFill>
                  <a:srgbClr val="C00000"/>
                </a:solidFill>
                <a:effectLst>
                  <a:glow rad="139700">
                    <a:schemeClr val="bg1"/>
                  </a:glow>
                </a:effectLst>
              </a:rPr>
              <a:t> a </a:t>
            </a:r>
            <a:r>
              <a:rPr lang="en-US" b="1" dirty="0" err="1">
                <a:ln w="3175" cmpd="sng">
                  <a:noFill/>
                </a:ln>
                <a:solidFill>
                  <a:srgbClr val="C00000"/>
                </a:solidFill>
                <a:effectLst>
                  <a:glow rad="139700">
                    <a:schemeClr val="bg1"/>
                  </a:glow>
                </a:effectLst>
              </a:rPr>
              <a:t>été</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publiée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diffusée</a:t>
            </a:r>
            <a:r>
              <a:rPr lang="en-US" b="1" dirty="0">
                <a:ln w="3175" cmpd="sng">
                  <a:noFill/>
                </a:ln>
                <a:solidFill>
                  <a:srgbClr val="C00000"/>
                </a:solidFill>
                <a:effectLst>
                  <a:glow rad="139700">
                    <a:schemeClr val="bg1"/>
                  </a:glow>
                </a:effectLst>
              </a:rPr>
              <a:t> au public et </a:t>
            </a:r>
            <a:r>
              <a:rPr lang="en-US" b="1" dirty="0" err="1">
                <a:ln w="3175" cmpd="sng">
                  <a:noFill/>
                </a:ln>
                <a:solidFill>
                  <a:srgbClr val="C00000"/>
                </a:solidFill>
                <a:effectLst>
                  <a:glow rad="139700">
                    <a:schemeClr val="bg1"/>
                  </a:glow>
                </a:effectLst>
              </a:rPr>
              <a:t>peut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être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obtenue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auprès</a:t>
            </a:r>
            <a:r>
              <a:rPr lang="en-US" b="1" dirty="0">
                <a:ln w="3175" cmpd="sng">
                  <a:noFill/>
                </a:ln>
                <a:solidFill>
                  <a:srgbClr val="C00000"/>
                </a:solidFill>
                <a:effectLst>
                  <a:glow rad="139700">
                    <a:schemeClr val="bg1"/>
                  </a:glow>
                </a:effectLst>
              </a:rPr>
              <a:t> du </a:t>
            </a:r>
            <a:r>
              <a:rPr lang="en-US" b="1" dirty="0" err="1">
                <a:ln w="3175" cmpd="sng">
                  <a:noFill/>
                </a:ln>
                <a:solidFill>
                  <a:srgbClr val="C00000"/>
                </a:solidFill>
                <a:effectLst>
                  <a:glow rad="139700">
                    <a:schemeClr val="bg1"/>
                  </a:glow>
                </a:effectLst>
              </a:rPr>
              <a:t>gouvernement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est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disponible</a:t>
            </a:r>
            <a:r>
              <a:rPr lang="en-US" b="1" dirty="0">
                <a:ln w="3175" cmpd="sng">
                  <a:noFill/>
                </a:ln>
                <a:solidFill>
                  <a:srgbClr val="C00000"/>
                </a:solidFill>
                <a:effectLst>
                  <a:glow rad="139700">
                    <a:schemeClr val="bg1"/>
                  </a:glow>
                </a:effectLst>
              </a:rPr>
              <a:t> en </a:t>
            </a:r>
            <a:r>
              <a:rPr lang="en-US" b="1" dirty="0" err="1">
                <a:ln w="3175" cmpd="sng">
                  <a:noFill/>
                </a:ln>
                <a:solidFill>
                  <a:srgbClr val="C00000"/>
                </a:solidFill>
                <a:effectLst>
                  <a:glow rad="139700">
                    <a:schemeClr val="bg1"/>
                  </a:glow>
                </a:effectLst>
              </a:rPr>
              <a:t>ligne</a:t>
            </a:r>
            <a:r>
              <a:rPr lang="en-US" b="1" dirty="0">
                <a:ln w="3175" cmpd="sng">
                  <a:noFill/>
                </a:ln>
                <a:solidFill>
                  <a:srgbClr val="C00000"/>
                </a:solidFill>
                <a:effectLst>
                  <a:glow rad="139700">
                    <a:schemeClr val="bg1"/>
                  </a:glow>
                </a:effectLst>
              </a:rPr>
              <a:t>. </a:t>
            </a:r>
            <a:endParaRPr lang="en-GB" b="1" dirty="0">
              <a:ln w="3175" cmpd="sng">
                <a:noFill/>
              </a:ln>
              <a:solidFill>
                <a:srgbClr val="C00000"/>
              </a:solidFill>
              <a:effectLst>
                <a:glow rad="139700">
                  <a:schemeClr val="bg1"/>
                </a:glow>
              </a:effectLst>
            </a:endParaRPr>
          </a:p>
        </p:txBody>
      </p:sp>
      <p:sp>
        <p:nvSpPr>
          <p:cNvPr id="7" name="Freeform 24">
            <a:extLst>
              <a:ext uri="{FF2B5EF4-FFF2-40B4-BE49-F238E27FC236}">
                <a16:creationId xmlns:a16="http://schemas.microsoft.com/office/drawing/2014/main" id="{094EEA70-A913-44BF-B551-E48E6684794F}"/>
              </a:ext>
            </a:extLst>
          </p:cNvPr>
          <p:cNvSpPr/>
          <p:nvPr/>
        </p:nvSpPr>
        <p:spPr>
          <a:xfrm rot="14334001">
            <a:off x="902956" y="2945443"/>
            <a:ext cx="168079" cy="33501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4D0D5AC9-71B2-435D-B1EC-B6780BEDF5F9}"/>
              </a:ext>
            </a:extLst>
          </p:cNvPr>
          <p:cNvSpPr/>
          <p:nvPr/>
        </p:nvSpPr>
        <p:spPr>
          <a:xfrm>
            <a:off x="648402" y="3633941"/>
            <a:ext cx="4285996" cy="41148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Freeform 24">
            <a:extLst>
              <a:ext uri="{FF2B5EF4-FFF2-40B4-BE49-F238E27FC236}">
                <a16:creationId xmlns:a16="http://schemas.microsoft.com/office/drawing/2014/main" id="{D9976E5D-067B-4598-A4B1-7A94FFADD05A}"/>
              </a:ext>
            </a:extLst>
          </p:cNvPr>
          <p:cNvSpPr/>
          <p:nvPr/>
        </p:nvSpPr>
        <p:spPr>
          <a:xfrm rot="14334001" flipH="1">
            <a:off x="5200219" y="3442896"/>
            <a:ext cx="256010" cy="705512"/>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9AFC175-FC8A-4941-B125-9FCA1427632D}"/>
              </a:ext>
            </a:extLst>
          </p:cNvPr>
          <p:cNvSpPr txBox="1"/>
          <p:nvPr/>
        </p:nvSpPr>
        <p:spPr>
          <a:xfrm>
            <a:off x="5655376" y="3056988"/>
            <a:ext cx="3584321" cy="923330"/>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Des instances/</a:t>
            </a:r>
            <a:r>
              <a:rPr lang="en-US" b="1" dirty="0" err="1">
                <a:ln w="3175" cmpd="sng">
                  <a:noFill/>
                </a:ln>
                <a:solidFill>
                  <a:srgbClr val="C00000"/>
                </a:solidFill>
                <a:effectLst>
                  <a:glow rad="139700">
                    <a:schemeClr val="bg1"/>
                  </a:glow>
                </a:effectLst>
              </a:rPr>
              <a:t>conseils</a:t>
            </a:r>
            <a:r>
              <a:rPr lang="en-US" b="1" dirty="0">
                <a:ln w="3175" cmpd="sng">
                  <a:noFill/>
                </a:ln>
                <a:solidFill>
                  <a:srgbClr val="C00000"/>
                </a:solidFill>
                <a:effectLst>
                  <a:glow rad="139700">
                    <a:schemeClr val="bg1"/>
                  </a:glow>
                </a:effectLst>
              </a:rPr>
              <a:t>/</a:t>
            </a:r>
            <a:r>
              <a:rPr lang="en-US" b="1" dirty="0" err="1">
                <a:ln w="3175" cmpd="sng">
                  <a:noFill/>
                </a:ln>
                <a:solidFill>
                  <a:srgbClr val="C00000"/>
                </a:solidFill>
                <a:effectLst>
                  <a:glow rad="139700">
                    <a:schemeClr val="bg1"/>
                  </a:glow>
                </a:effectLst>
              </a:rPr>
              <a:t>réunions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regulièr</a:t>
            </a:r>
            <a:r>
              <a:rPr lang="en-US" b="1" dirty="0">
                <a:ln w="3175" cmpd="sng">
                  <a:noFill/>
                </a:ln>
                <a:solidFill>
                  <a:srgbClr val="C00000"/>
                </a:solidFill>
                <a:effectLst>
                  <a:glow rad="139700">
                    <a:schemeClr val="bg1"/>
                  </a:glow>
                </a:effectLst>
              </a:rPr>
              <a:t>(e)s” </a:t>
            </a:r>
            <a:r>
              <a:rPr lang="en-US" b="1" dirty="0" err="1">
                <a:ln w="3175" cmpd="sng">
                  <a:noFill/>
                </a:ln>
                <a:solidFill>
                  <a:srgbClr val="C00000"/>
                </a:solidFill>
                <a:effectLst>
                  <a:glow rad="139700">
                    <a:schemeClr val="bg1"/>
                  </a:glow>
                </a:effectLst>
              </a:rPr>
              <a:t>ont</a:t>
            </a:r>
            <a:r>
              <a:rPr lang="en-US" b="1" dirty="0">
                <a:ln w="3175" cmpd="sng">
                  <a:noFill/>
                </a:ln>
                <a:solidFill>
                  <a:srgbClr val="C00000"/>
                </a:solidFill>
                <a:effectLst>
                  <a:glow rad="139700">
                    <a:schemeClr val="bg1"/>
                  </a:glow>
                </a:effectLst>
              </a:rPr>
              <a:t> lieu au </a:t>
            </a:r>
            <a:r>
              <a:rPr lang="en-US" b="1" dirty="0" err="1">
                <a:ln w="3175" cmpd="sng">
                  <a:noFill/>
                </a:ln>
                <a:solidFill>
                  <a:srgbClr val="C00000"/>
                </a:solidFill>
                <a:effectLst>
                  <a:glow rad="139700">
                    <a:schemeClr val="bg1"/>
                  </a:glow>
                </a:effectLst>
              </a:rPr>
              <a:t>moins</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deux</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fois</a:t>
            </a:r>
            <a:r>
              <a:rPr lang="en-US" b="1" dirty="0">
                <a:ln w="3175" cmpd="sng">
                  <a:noFill/>
                </a:ln>
                <a:solidFill>
                  <a:srgbClr val="C00000"/>
                </a:solidFill>
                <a:effectLst>
                  <a:glow rad="139700">
                    <a:schemeClr val="bg1"/>
                  </a:glow>
                </a:effectLst>
              </a:rPr>
              <a:t> par an.</a:t>
            </a:r>
            <a:endParaRPr lang="en-GB" b="1" dirty="0">
              <a:ln w="3175" cmpd="sng">
                <a:noFill/>
              </a:ln>
              <a:solidFill>
                <a:srgbClr val="C00000"/>
              </a:solidFill>
              <a:effectLst>
                <a:glow rad="139700">
                  <a:schemeClr val="bg1"/>
                </a:glow>
              </a:effectLst>
            </a:endParaRPr>
          </a:p>
        </p:txBody>
      </p:sp>
      <p:sp>
        <p:nvSpPr>
          <p:cNvPr id="11" name="Rounded Rectangle 7">
            <a:extLst>
              <a:ext uri="{FF2B5EF4-FFF2-40B4-BE49-F238E27FC236}">
                <a16:creationId xmlns:a16="http://schemas.microsoft.com/office/drawing/2014/main" id="{B9E0214A-FAC8-4AAA-9762-9D34E79C3EBD}"/>
              </a:ext>
            </a:extLst>
          </p:cNvPr>
          <p:cNvSpPr/>
          <p:nvPr/>
        </p:nvSpPr>
        <p:spPr>
          <a:xfrm>
            <a:off x="642307" y="4064471"/>
            <a:ext cx="4285996" cy="32004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Freeform 24">
            <a:extLst>
              <a:ext uri="{FF2B5EF4-FFF2-40B4-BE49-F238E27FC236}">
                <a16:creationId xmlns:a16="http://schemas.microsoft.com/office/drawing/2014/main" id="{F13CC7D2-DBF4-4EF1-95AC-BD65859CF51A}"/>
              </a:ext>
            </a:extLst>
          </p:cNvPr>
          <p:cNvSpPr/>
          <p:nvPr/>
        </p:nvSpPr>
        <p:spPr>
          <a:xfrm rot="10953738" flipH="1">
            <a:off x="2381157" y="4386945"/>
            <a:ext cx="116461" cy="3383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93DC328-9CAC-461E-973F-9BC508B428F8}"/>
              </a:ext>
            </a:extLst>
          </p:cNvPr>
          <p:cNvSpPr txBox="1"/>
          <p:nvPr/>
        </p:nvSpPr>
        <p:spPr>
          <a:xfrm>
            <a:off x="315705" y="4643464"/>
            <a:ext cx="3584321" cy="923330"/>
          </a:xfrm>
          <a:prstGeom prst="rect">
            <a:avLst/>
          </a:prstGeom>
          <a:noFill/>
          <a:effectLst/>
        </p:spPr>
        <p:txBody>
          <a:bodyPr wrap="square" rtlCol="0">
            <a:spAutoFit/>
          </a:bodyPr>
          <a:lstStyle/>
          <a:p>
            <a:r>
              <a:rPr lang="en-US" b="1" dirty="0">
                <a:ln w="3175" cmpd="sng">
                  <a:noFill/>
                </a:ln>
                <a:solidFill>
                  <a:srgbClr val="C00000"/>
                </a:solidFill>
                <a:effectLst>
                  <a:glow rad="139700">
                    <a:schemeClr val="bg1"/>
                  </a:glow>
                </a:effectLst>
              </a:rPr>
              <a:t>Un </a:t>
            </a:r>
            <a:r>
              <a:rPr lang="en-US" b="1" dirty="0" err="1">
                <a:ln w="3175" cmpd="sng">
                  <a:noFill/>
                </a:ln>
                <a:solidFill>
                  <a:srgbClr val="C00000"/>
                </a:solidFill>
                <a:effectLst>
                  <a:glow rad="139700">
                    <a:schemeClr val="bg1"/>
                  </a:glow>
                </a:effectLst>
              </a:rPr>
              <a:t>système</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officiel</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est</a:t>
            </a:r>
            <a:r>
              <a:rPr lang="en-US" b="1" dirty="0">
                <a:ln w="3175" cmpd="sng">
                  <a:noFill/>
                </a:ln>
                <a:solidFill>
                  <a:srgbClr val="C00000"/>
                </a:solidFill>
                <a:effectLst>
                  <a:glow rad="139700">
                    <a:schemeClr val="bg1"/>
                  </a:glow>
                </a:effectLst>
              </a:rPr>
              <a:t> mis </a:t>
            </a:r>
            <a:r>
              <a:rPr lang="en-US" b="1" dirty="0" err="1">
                <a:ln w="3175" cmpd="sng">
                  <a:noFill/>
                </a:ln>
                <a:solidFill>
                  <a:srgbClr val="C00000"/>
                </a:solidFill>
                <a:effectLst>
                  <a:glow rad="139700">
                    <a:schemeClr val="bg1"/>
                  </a:glow>
                </a:effectLst>
              </a:rPr>
              <a:t>en</a:t>
            </a:r>
            <a:r>
              <a:rPr lang="en-US" b="1" dirty="0">
                <a:ln w="3175" cmpd="sng">
                  <a:noFill/>
                </a:ln>
                <a:solidFill>
                  <a:srgbClr val="C00000"/>
                </a:solidFill>
                <a:effectLst>
                  <a:glow rad="139700">
                    <a:schemeClr val="bg1"/>
                  </a:glow>
                </a:effectLst>
              </a:rPr>
              <a:t> place par un </a:t>
            </a:r>
            <a:r>
              <a:rPr lang="en-US" b="1" dirty="0" err="1">
                <a:ln w="3175" cmpd="sng">
                  <a:noFill/>
                </a:ln>
                <a:solidFill>
                  <a:srgbClr val="C00000"/>
                </a:solidFill>
                <a:effectLst>
                  <a:glow rad="139700">
                    <a:schemeClr val="bg1"/>
                  </a:glow>
                </a:effectLst>
              </a:rPr>
              <a:t>exploitant</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ou</a:t>
            </a:r>
            <a:r>
              <a:rPr lang="en-US" b="1" dirty="0">
                <a:ln w="3175" cmpd="sng">
                  <a:noFill/>
                </a:ln>
                <a:solidFill>
                  <a:srgbClr val="C00000"/>
                </a:solidFill>
                <a:effectLst>
                  <a:glow rad="139700">
                    <a:schemeClr val="bg1"/>
                  </a:glow>
                </a:effectLst>
              </a:rPr>
              <a:t> </a:t>
            </a:r>
            <a:r>
              <a:rPr lang="en-US" b="1" dirty="0" err="1">
                <a:ln w="3175" cmpd="sng">
                  <a:noFill/>
                </a:ln>
                <a:solidFill>
                  <a:srgbClr val="C00000"/>
                </a:solidFill>
                <a:effectLst>
                  <a:glow rad="139700">
                    <a:schemeClr val="bg1"/>
                  </a:glow>
                </a:effectLst>
              </a:rPr>
              <a:t>une</a:t>
            </a:r>
            <a:r>
              <a:rPr lang="en-US" b="1" dirty="0">
                <a:ln w="3175" cmpd="sng">
                  <a:noFill/>
                </a:ln>
                <a:solidFill>
                  <a:srgbClr val="C00000"/>
                </a:solidFill>
                <a:effectLst>
                  <a:glow rad="139700">
                    <a:schemeClr val="bg1"/>
                  </a:glow>
                </a:effectLst>
              </a:rPr>
              <a:t> institution </a:t>
            </a:r>
            <a:r>
              <a:rPr lang="en-US" b="1" dirty="0" err="1">
                <a:ln w="3175" cmpd="sng">
                  <a:noFill/>
                </a:ln>
                <a:solidFill>
                  <a:srgbClr val="C00000"/>
                </a:solidFill>
                <a:effectLst>
                  <a:glow rad="139700">
                    <a:schemeClr val="bg1"/>
                  </a:glow>
                </a:effectLst>
              </a:rPr>
              <a:t>gouvernementale</a:t>
            </a:r>
            <a:r>
              <a:rPr lang="en-US" b="1" dirty="0">
                <a:ln w="3175" cmpd="sng">
                  <a:noFill/>
                </a:ln>
                <a:solidFill>
                  <a:srgbClr val="C00000"/>
                </a:solidFill>
                <a:effectLst>
                  <a:glow rad="139700">
                    <a:schemeClr val="bg1"/>
                  </a:glow>
                </a:effectLst>
              </a:rPr>
              <a:t>. </a:t>
            </a:r>
            <a:endParaRPr lang="en-GB"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532765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230" y="921320"/>
            <a:ext cx="8867885" cy="468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Rounded Rectangle 7">
            <a:extLst>
              <a:ext uri="{FF2B5EF4-FFF2-40B4-BE49-F238E27FC236}">
                <a16:creationId xmlns:a16="http://schemas.microsoft.com/office/drawing/2014/main" id="{EB421B0C-03CF-4C1B-84D9-FCCD602B647B}"/>
              </a:ext>
            </a:extLst>
          </p:cNvPr>
          <p:cNvSpPr/>
          <p:nvPr/>
        </p:nvSpPr>
        <p:spPr>
          <a:xfrm>
            <a:off x="552704" y="4676774"/>
            <a:ext cx="8351107" cy="731520"/>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a:extLst>
              <a:ext uri="{FF2B5EF4-FFF2-40B4-BE49-F238E27FC236}">
                <a16:creationId xmlns:a16="http://schemas.microsoft.com/office/drawing/2014/main" id="{85AC350F-23CB-43E4-B87E-63AF00F7FCCF}"/>
              </a:ext>
            </a:extLst>
          </p:cNvPr>
          <p:cNvSpPr txBox="1"/>
          <p:nvPr/>
        </p:nvSpPr>
        <p:spPr>
          <a:xfrm>
            <a:off x="715467" y="3421898"/>
            <a:ext cx="7402143" cy="1200329"/>
          </a:xfrm>
          <a:prstGeom prst="rect">
            <a:avLst/>
          </a:prstGeom>
          <a:noFill/>
          <a:effectLst/>
        </p:spPr>
        <p:txBody>
          <a:bodyPr wrap="square" rtlCol="0">
            <a:spAutoFit/>
          </a:bodyPr>
          <a:lstStyle/>
          <a:p>
            <a:r>
              <a:rPr lang="en-GB" b="1" dirty="0" err="1">
                <a:ln w="3175" cmpd="sng">
                  <a:noFill/>
                </a:ln>
                <a:solidFill>
                  <a:srgbClr val="C00000"/>
                </a:solidFill>
                <a:effectLst>
                  <a:glow rad="139700">
                    <a:schemeClr val="bg1"/>
                  </a:glow>
                </a:effectLst>
              </a:rPr>
              <a:t>Combien</a:t>
            </a:r>
            <a:r>
              <a:rPr lang="en-GB" b="1" dirty="0">
                <a:ln w="3175" cmpd="sng">
                  <a:noFill/>
                </a:ln>
                <a:solidFill>
                  <a:srgbClr val="C00000"/>
                </a:solidFill>
                <a:effectLst>
                  <a:glow rad="139700">
                    <a:schemeClr val="bg1"/>
                  </a:glow>
                </a:effectLst>
              </a:rPr>
              <a:t> de UAL </a:t>
            </a:r>
            <a:r>
              <a:rPr lang="en-GB" b="1" dirty="0" err="1">
                <a:ln w="3175" cmpd="sng">
                  <a:noFill/>
                </a:ln>
                <a:solidFill>
                  <a:srgbClr val="C00000"/>
                </a:solidFill>
                <a:effectLst>
                  <a:glow rad="139700">
                    <a:schemeClr val="bg1"/>
                  </a:glow>
                </a:effectLst>
              </a:rPr>
              <a:t>disposent</a:t>
            </a:r>
            <a:r>
              <a:rPr lang="en-GB" b="1" dirty="0">
                <a:ln w="3175" cmpd="sng">
                  <a:noFill/>
                </a:ln>
                <a:solidFill>
                  <a:srgbClr val="C00000"/>
                </a:solidFill>
                <a:effectLst>
                  <a:glow rad="139700">
                    <a:schemeClr val="bg1"/>
                  </a:glow>
                </a:effectLst>
              </a:rPr>
              <a:t> de politiques et </a:t>
            </a:r>
            <a:r>
              <a:rPr lang="en-GB" b="1" dirty="0" err="1">
                <a:ln w="3175" cmpd="sng">
                  <a:noFill/>
                </a:ln>
                <a:solidFill>
                  <a:srgbClr val="C00000"/>
                </a:solidFill>
                <a:effectLst>
                  <a:glow rad="139700">
                    <a:schemeClr val="bg1"/>
                  </a:glow>
                </a:effectLst>
              </a:rPr>
              <a:t>procédures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comprenant</a:t>
            </a:r>
            <a:r>
              <a:rPr lang="en-GB" b="1" dirty="0">
                <a:ln w="3175" cmpd="sng">
                  <a:noFill/>
                </a:ln>
                <a:solidFill>
                  <a:srgbClr val="C00000"/>
                </a:solidFill>
                <a:effectLst>
                  <a:glow rad="139700">
                    <a:schemeClr val="bg1"/>
                  </a:glow>
                </a:effectLst>
              </a:rPr>
              <a:t> au </a:t>
            </a:r>
            <a:r>
              <a:rPr lang="en-GB" b="1" dirty="0" err="1">
                <a:ln w="3175" cmpd="sng">
                  <a:noFill/>
                </a:ln>
                <a:solidFill>
                  <a:srgbClr val="C00000"/>
                </a:solidFill>
                <a:effectLst>
                  <a:glow rad="139700">
                    <a:schemeClr val="bg1"/>
                  </a:glow>
                </a:effectLst>
              </a:rPr>
              <a:t>moins</a:t>
            </a:r>
            <a:r>
              <a:rPr lang="en-GB" b="1" dirty="0">
                <a:ln w="3175" cmpd="sng">
                  <a:noFill/>
                </a:ln>
                <a:solidFill>
                  <a:srgbClr val="C00000"/>
                </a:solidFill>
                <a:effectLst>
                  <a:glow rad="139700">
                    <a:schemeClr val="bg1"/>
                  </a:glow>
                </a:effectLst>
              </a:rPr>
              <a:t> trois des </a:t>
            </a:r>
            <a:r>
              <a:rPr lang="en-GB" b="1" dirty="0" err="1">
                <a:ln w="3175" cmpd="sng">
                  <a:noFill/>
                </a:ln>
                <a:solidFill>
                  <a:srgbClr val="C00000"/>
                </a:solidFill>
                <a:effectLst>
                  <a:glow rad="139700">
                    <a:schemeClr val="bg1"/>
                  </a:glow>
                </a:effectLst>
              </a:rPr>
              <a:t>éléments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énumérés</a:t>
            </a:r>
            <a:r>
              <a:rPr lang="en-GB" b="1" dirty="0">
                <a:ln w="3175" cmpd="sng">
                  <a:noFill/>
                </a:ln>
                <a:solidFill>
                  <a:srgbClr val="C00000"/>
                </a:solidFill>
                <a:effectLst>
                  <a:glow rad="139700">
                    <a:schemeClr val="bg1"/>
                  </a:glow>
                </a:effectLst>
              </a:rPr>
              <a:t> pour assurer la participation de la </a:t>
            </a:r>
            <a:r>
              <a:rPr lang="en-GB" b="1" dirty="0" err="1">
                <a:ln w="3175" cmpd="sng">
                  <a:noFill/>
                </a:ln>
                <a:solidFill>
                  <a:srgbClr val="C00000"/>
                </a:solidFill>
                <a:effectLst>
                  <a:glow rad="139700">
                    <a:schemeClr val="bg1"/>
                  </a:glow>
                </a:effectLst>
              </a:rPr>
              <a:t>communauté</a:t>
            </a:r>
            <a:r>
              <a:rPr lang="en-GB" b="1" dirty="0">
                <a:ln w="3175" cmpd="sng">
                  <a:noFill/>
                </a:ln>
                <a:solidFill>
                  <a:srgbClr val="C00000"/>
                </a:solidFill>
                <a:effectLst>
                  <a:glow rad="139700">
                    <a:schemeClr val="bg1"/>
                  </a:glow>
                </a:effectLst>
              </a:rPr>
              <a:t> locale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estimer</a:t>
            </a:r>
            <a:r>
              <a:rPr lang="en-GB" b="1" dirty="0">
                <a:ln w="3175" cmpd="sng">
                  <a:noFill/>
                </a:ln>
                <a:solidFill>
                  <a:srgbClr val="C00000"/>
                </a:solidFill>
                <a:effectLst>
                  <a:glow rad="139700">
                    <a:schemeClr val="bg1"/>
                  </a:glow>
                </a:effectLst>
              </a:rPr>
              <a:t> le </a:t>
            </a:r>
            <a:r>
              <a:rPr lang="en-GB" b="1" dirty="0" err="1">
                <a:ln w="3175" cmpd="sng">
                  <a:noFill/>
                </a:ln>
                <a:solidFill>
                  <a:srgbClr val="C00000"/>
                </a:solidFill>
                <a:effectLst>
                  <a:glow rad="139700">
                    <a:schemeClr val="bg1"/>
                  </a:glow>
                </a:effectLst>
              </a:rPr>
              <a:t>nombre</a:t>
            </a:r>
            <a:r>
              <a:rPr lang="en-GB" b="1" dirty="0">
                <a:ln w="3175" cmpd="sng">
                  <a:noFill/>
                </a:ln>
                <a:solidFill>
                  <a:srgbClr val="C00000"/>
                </a:solidFill>
                <a:effectLst>
                  <a:glow rad="139700">
                    <a:schemeClr val="bg1"/>
                  </a:glow>
                </a:effectLst>
              </a:rPr>
              <a:t> sur la base des UAL </a:t>
            </a:r>
            <a:r>
              <a:rPr lang="en-GB" b="1" dirty="0" err="1">
                <a:ln w="3175" cmpd="sng">
                  <a:noFill/>
                </a:ln>
                <a:solidFill>
                  <a:srgbClr val="C00000"/>
                </a:solidFill>
                <a:effectLst>
                  <a:glow rad="139700">
                    <a:schemeClr val="bg1"/>
                  </a:glow>
                </a:effectLst>
              </a:rPr>
              <a:t>identifiées</a:t>
            </a:r>
            <a:r>
              <a:rPr lang="en-GB" b="1" dirty="0">
                <a:ln w="3175" cmpd="sng">
                  <a:noFill/>
                </a:ln>
                <a:solidFill>
                  <a:srgbClr val="C00000"/>
                </a:solidFill>
                <a:effectLst>
                  <a:glow rad="139700">
                    <a:schemeClr val="bg1"/>
                  </a:glow>
                </a:effectLst>
              </a:rPr>
              <a:t> en A14.b.ii. </a:t>
            </a:r>
          </a:p>
        </p:txBody>
      </p:sp>
      <p:sp>
        <p:nvSpPr>
          <p:cNvPr id="7" name="Freeform 24">
            <a:extLst>
              <a:ext uri="{FF2B5EF4-FFF2-40B4-BE49-F238E27FC236}">
                <a16:creationId xmlns:a16="http://schemas.microsoft.com/office/drawing/2014/main" id="{094EEA70-A913-44BF-B551-E48E6684794F}"/>
              </a:ext>
            </a:extLst>
          </p:cNvPr>
          <p:cNvSpPr/>
          <p:nvPr/>
        </p:nvSpPr>
        <p:spPr>
          <a:xfrm rot="11741474">
            <a:off x="4465884" y="4293138"/>
            <a:ext cx="151063" cy="38571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068371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1212" y="874643"/>
            <a:ext cx="8944277" cy="461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5" name="TextBox 4">
            <a:extLst>
              <a:ext uri="{FF2B5EF4-FFF2-40B4-BE49-F238E27FC236}">
                <a16:creationId xmlns:a16="http://schemas.microsoft.com/office/drawing/2014/main" id="{425FAB24-B63E-4152-AF09-B9E6371FCDD9}"/>
              </a:ext>
            </a:extLst>
          </p:cNvPr>
          <p:cNvSpPr txBox="1"/>
          <p:nvPr/>
        </p:nvSpPr>
        <p:spPr>
          <a:xfrm>
            <a:off x="991692" y="1995266"/>
            <a:ext cx="7402143" cy="830997"/>
          </a:xfrm>
          <a:prstGeom prst="rect">
            <a:avLst/>
          </a:prstGeom>
          <a:noFill/>
          <a:effectLst/>
        </p:spPr>
        <p:txBody>
          <a:bodyPr wrap="square" rtlCol="0">
            <a:spAutoFit/>
          </a:bodyPr>
          <a:lstStyle/>
          <a:p>
            <a:r>
              <a:rPr lang="en-US" sz="1600" b="1" dirty="0">
                <a:ln w="3175" cmpd="sng">
                  <a:noFill/>
                </a:ln>
                <a:solidFill>
                  <a:srgbClr val="C00000"/>
                </a:solidFill>
                <a:effectLst>
                  <a:glow rad="139700">
                    <a:schemeClr val="bg1"/>
                  </a:glow>
                </a:effectLst>
              </a:rPr>
              <a:t>Un </a:t>
            </a:r>
            <a:r>
              <a:rPr lang="en-US" sz="1600" b="1" dirty="0" err="1">
                <a:ln w="3175" cmpd="sng">
                  <a:noFill/>
                </a:ln>
                <a:solidFill>
                  <a:srgbClr val="C00000"/>
                </a:solidFill>
                <a:effectLst>
                  <a:glow rad="139700">
                    <a:schemeClr val="bg1"/>
                  </a:glow>
                </a:effectLst>
              </a:rPr>
              <a:t>mécanisme</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efficace</a:t>
            </a:r>
            <a:r>
              <a:rPr lang="en-US" sz="1600" b="1" dirty="0">
                <a:ln w="3175" cmpd="sng">
                  <a:noFill/>
                </a:ln>
                <a:solidFill>
                  <a:srgbClr val="C00000"/>
                </a:solidFill>
                <a:effectLst>
                  <a:glow rad="139700">
                    <a:schemeClr val="bg1"/>
                  </a:glow>
                </a:effectLst>
              </a:rPr>
              <a:t> de </a:t>
            </a:r>
            <a:r>
              <a:rPr lang="en-US" sz="1600" b="1" dirty="0" err="1">
                <a:ln w="3175" cmpd="sng">
                  <a:noFill/>
                </a:ln>
                <a:solidFill>
                  <a:srgbClr val="C00000"/>
                </a:solidFill>
                <a:effectLst>
                  <a:glow rad="139700">
                    <a:schemeClr val="bg1"/>
                  </a:glow>
                </a:effectLst>
              </a:rPr>
              <a:t>dépôt</a:t>
            </a:r>
            <a:r>
              <a:rPr lang="en-US" sz="1600" b="1" dirty="0">
                <a:ln w="3175" cmpd="sng">
                  <a:noFill/>
                </a:ln>
                <a:solidFill>
                  <a:srgbClr val="C00000"/>
                </a:solidFill>
                <a:effectLst>
                  <a:glow rad="139700">
                    <a:schemeClr val="bg1"/>
                  </a:glow>
                </a:effectLst>
              </a:rPr>
              <a:t> de </a:t>
            </a:r>
            <a:r>
              <a:rPr lang="en-US" sz="1600" b="1" dirty="0" err="1">
                <a:ln w="3175" cmpd="sng">
                  <a:noFill/>
                </a:ln>
                <a:solidFill>
                  <a:srgbClr val="C00000"/>
                </a:solidFill>
                <a:effectLst>
                  <a:glow rad="139700">
                    <a:schemeClr val="bg1"/>
                  </a:glow>
                </a:effectLst>
              </a:rPr>
              <a:t>plaintes</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est</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facilement</a:t>
            </a:r>
            <a:r>
              <a:rPr lang="en-US" sz="1600" b="1" dirty="0">
                <a:ln w="3175" cmpd="sng">
                  <a:noFill/>
                </a:ln>
                <a:solidFill>
                  <a:srgbClr val="C00000"/>
                </a:solidFill>
                <a:effectLst>
                  <a:glow rad="139700">
                    <a:schemeClr val="bg1"/>
                  </a:glow>
                </a:effectLst>
              </a:rPr>
              <a:t> accessible aux </a:t>
            </a:r>
            <a:r>
              <a:rPr lang="en-US" sz="1600" b="1" dirty="0" err="1">
                <a:ln w="3175" cmpd="sng">
                  <a:noFill/>
                </a:ln>
                <a:solidFill>
                  <a:srgbClr val="C00000"/>
                </a:solidFill>
                <a:effectLst>
                  <a:glow rad="139700">
                    <a:schemeClr val="bg1"/>
                  </a:glow>
                </a:effectLst>
              </a:rPr>
              <a:t>utilisateurs</a:t>
            </a:r>
            <a:r>
              <a:rPr lang="en-US" sz="1600" b="1" dirty="0">
                <a:ln w="3175" cmpd="sng">
                  <a:noFill/>
                </a:ln>
                <a:solidFill>
                  <a:srgbClr val="C00000"/>
                </a:solidFill>
                <a:effectLst>
                  <a:glow rad="139700">
                    <a:schemeClr val="bg1"/>
                  </a:glow>
                </a:effectLst>
              </a:rPr>
              <a:t> et </a:t>
            </a:r>
            <a:r>
              <a:rPr lang="en-US" sz="1600" b="1" dirty="0" err="1">
                <a:ln w="3175" cmpd="sng">
                  <a:noFill/>
                </a:ln>
                <a:solidFill>
                  <a:srgbClr val="C00000"/>
                </a:solidFill>
                <a:effectLst>
                  <a:glow rad="139700">
                    <a:schemeClr val="bg1"/>
                  </a:glow>
                </a:effectLst>
              </a:rPr>
              <a:t>déclenche</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une</a:t>
            </a:r>
            <a:r>
              <a:rPr lang="en-US" sz="1600" b="1" dirty="0">
                <a:ln w="3175" cmpd="sng">
                  <a:noFill/>
                </a:ln>
                <a:solidFill>
                  <a:srgbClr val="C00000"/>
                </a:solidFill>
                <a:effectLst>
                  <a:glow rad="139700">
                    <a:schemeClr val="bg1"/>
                  </a:glow>
                </a:effectLst>
              </a:rPr>
              <a:t> </a:t>
            </a:r>
            <a:r>
              <a:rPr lang="en-US" sz="1600" b="1" dirty="0" err="1">
                <a:ln w="3175" cmpd="sng">
                  <a:noFill/>
                </a:ln>
                <a:solidFill>
                  <a:srgbClr val="C00000"/>
                </a:solidFill>
                <a:effectLst>
                  <a:glow rad="139700">
                    <a:schemeClr val="bg1"/>
                  </a:glow>
                </a:effectLst>
              </a:rPr>
              <a:t>réponse</a:t>
            </a:r>
            <a:r>
              <a:rPr lang="en-US" sz="1600" b="1" dirty="0">
                <a:ln w="3175" cmpd="sng">
                  <a:noFill/>
                </a:ln>
                <a:solidFill>
                  <a:srgbClr val="C00000"/>
                </a:solidFill>
                <a:effectLst>
                  <a:glow rad="139700">
                    <a:schemeClr val="bg1"/>
                  </a:glow>
                </a:effectLst>
              </a:rPr>
              <a:t> du </a:t>
            </a:r>
            <a:r>
              <a:rPr lang="en-US" sz="1600" b="1" dirty="0" err="1">
                <a:ln w="3175" cmpd="sng">
                  <a:noFill/>
                </a:ln>
                <a:solidFill>
                  <a:srgbClr val="C00000"/>
                </a:solidFill>
                <a:effectLst>
                  <a:glow rad="139700">
                    <a:schemeClr val="bg1"/>
                  </a:glow>
                </a:effectLst>
              </a:rPr>
              <a:t>prestataire</a:t>
            </a:r>
            <a:r>
              <a:rPr lang="en-US" sz="1600" b="1" dirty="0">
                <a:ln w="3175" cmpd="sng">
                  <a:noFill/>
                </a:ln>
                <a:solidFill>
                  <a:srgbClr val="C00000"/>
                </a:solidFill>
                <a:effectLst>
                  <a:glow rad="139700">
                    <a:schemeClr val="bg1"/>
                  </a:glow>
                </a:effectLst>
              </a:rPr>
              <a:t> de services </a:t>
            </a:r>
            <a:r>
              <a:rPr lang="en-US" sz="1600" b="1" dirty="0" err="1">
                <a:ln w="3175" cmpd="sng">
                  <a:noFill/>
                </a:ln>
                <a:solidFill>
                  <a:srgbClr val="C00000"/>
                </a:solidFill>
                <a:effectLst>
                  <a:glow rad="139700">
                    <a:schemeClr val="bg1"/>
                  </a:glow>
                </a:effectLst>
              </a:rPr>
              <a:t>ou</a:t>
            </a:r>
            <a:r>
              <a:rPr lang="en-US" sz="1600" b="1" dirty="0">
                <a:ln w="3175" cmpd="sng">
                  <a:noFill/>
                </a:ln>
                <a:solidFill>
                  <a:srgbClr val="C00000"/>
                </a:solidFill>
                <a:effectLst>
                  <a:glow rad="139700">
                    <a:schemeClr val="bg1"/>
                  </a:glow>
                </a:effectLst>
              </a:rPr>
              <a:t> de </a:t>
            </a:r>
            <a:r>
              <a:rPr lang="en-US" sz="1600" b="1" dirty="0" err="1">
                <a:ln w="3175" cmpd="sng">
                  <a:noFill/>
                </a:ln>
                <a:solidFill>
                  <a:srgbClr val="C00000"/>
                </a:solidFill>
                <a:effectLst>
                  <a:glow rad="139700">
                    <a:schemeClr val="bg1"/>
                  </a:glow>
                </a:effectLst>
              </a:rPr>
              <a:t>l’organisme</a:t>
            </a:r>
            <a:r>
              <a:rPr lang="en-US" sz="1600" b="1" dirty="0">
                <a:ln w="3175" cmpd="sng">
                  <a:noFill/>
                </a:ln>
                <a:solidFill>
                  <a:srgbClr val="C00000"/>
                </a:solidFill>
                <a:effectLst>
                  <a:glow rad="139700">
                    <a:schemeClr val="bg1"/>
                  </a:glow>
                </a:effectLst>
              </a:rPr>
              <a:t> de </a:t>
            </a:r>
            <a:r>
              <a:rPr lang="en-US" sz="1600" b="1" dirty="0" err="1">
                <a:ln w="3175" cmpd="sng">
                  <a:noFill/>
                </a:ln>
                <a:solidFill>
                  <a:srgbClr val="C00000"/>
                </a:solidFill>
                <a:effectLst>
                  <a:glow rad="139700">
                    <a:schemeClr val="bg1"/>
                  </a:glow>
                </a:effectLst>
              </a:rPr>
              <a:t>réglementation</a:t>
            </a:r>
            <a:r>
              <a:rPr lang="en-US" sz="1600" b="1" dirty="0">
                <a:ln w="3175" cmpd="sng">
                  <a:noFill/>
                </a:ln>
                <a:solidFill>
                  <a:srgbClr val="C00000"/>
                </a:solidFill>
                <a:effectLst>
                  <a:glow rad="139700">
                    <a:schemeClr val="bg1"/>
                  </a:glow>
                </a:effectLst>
              </a:rPr>
              <a:t>.</a:t>
            </a:r>
            <a:endParaRPr lang="en-GB" sz="1600" b="1" dirty="0">
              <a:ln w="3175" cmpd="sng">
                <a:noFill/>
              </a:ln>
              <a:solidFill>
                <a:srgbClr val="C00000"/>
              </a:solidFill>
              <a:effectLst>
                <a:glow rad="139700">
                  <a:schemeClr val="bg1"/>
                </a:glow>
              </a:effectLst>
            </a:endParaRPr>
          </a:p>
        </p:txBody>
      </p:sp>
    </p:spTree>
    <p:extLst>
      <p:ext uri="{BB962C8B-B14F-4D97-AF65-F5344CB8AC3E}">
        <p14:creationId xmlns:p14="http://schemas.microsoft.com/office/powerpoint/2010/main" val="922585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26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A2</a:t>
            </a:r>
          </a:p>
        </p:txBody>
      </p:sp>
      <p:sp>
        <p:nvSpPr>
          <p:cNvPr id="5" name="Title 1">
            <a:extLst>
              <a:ext uri="{FF2B5EF4-FFF2-40B4-BE49-F238E27FC236}">
                <a16:creationId xmlns:a16="http://schemas.microsoft.com/office/drawing/2014/main" id="{1E49348F-1AE0-4175-B87B-117F97C533F9}"/>
              </a:ext>
            </a:extLst>
          </p:cNvPr>
          <p:cNvSpPr txBox="1">
            <a:spLocks/>
          </p:cNvSpPr>
          <p:nvPr/>
        </p:nvSpPr>
        <p:spPr>
          <a:xfrm>
            <a:off x="225962" y="1075110"/>
            <a:ext cx="8918038" cy="994122"/>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lang="en-GB" sz="3600" b="1" kern="1200" dirty="0">
                <a:solidFill>
                  <a:srgbClr val="0F3661"/>
                </a:solidFill>
                <a:latin typeface="+mj-lt"/>
                <a:ea typeface="+mj-ea"/>
                <a:cs typeface="+mj-cs"/>
              </a:defRPr>
            </a:lvl1pPr>
          </a:lstStyle>
          <a:p>
            <a:r>
              <a:rPr lang="en-US" dirty="0"/>
              <a:t>Question A2 – Plans </a:t>
            </a:r>
            <a:r>
              <a:rPr lang="en-US" dirty="0" err="1"/>
              <a:t>nationaux</a:t>
            </a:r>
            <a:r>
              <a:rPr lang="en-US" dirty="0"/>
              <a:t> de </a:t>
            </a:r>
            <a:r>
              <a:rPr lang="en-US" dirty="0" err="1"/>
              <a:t>développement</a:t>
            </a:r>
            <a:endParaRPr lang="en-US" dirty="0"/>
          </a:p>
        </p:txBody>
      </p:sp>
      <p:sp>
        <p:nvSpPr>
          <p:cNvPr id="6" name="Content Placeholder 2">
            <a:extLst>
              <a:ext uri="{FF2B5EF4-FFF2-40B4-BE49-F238E27FC236}">
                <a16:creationId xmlns:a16="http://schemas.microsoft.com/office/drawing/2014/main" id="{F7E0B8E5-15B6-46D1-B065-96964205F558}"/>
              </a:ext>
            </a:extLst>
          </p:cNvPr>
          <p:cNvSpPr txBox="1">
            <a:spLocks/>
          </p:cNvSpPr>
          <p:nvPr/>
        </p:nvSpPr>
        <p:spPr>
          <a:xfrm>
            <a:off x="620713" y="2141538"/>
            <a:ext cx="8208143" cy="33840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a:solidFill>
                  <a:schemeClr val="tx2">
                    <a:lumMod val="75000"/>
                  </a:schemeClr>
                </a:solidFill>
              </a:rPr>
              <a:t>Cette</a:t>
            </a:r>
            <a:r>
              <a:rPr lang="en-GB" dirty="0">
                <a:solidFill>
                  <a:schemeClr val="tx2">
                    <a:lumMod val="75000"/>
                  </a:schemeClr>
                </a:solidFill>
              </a:rPr>
              <a:t> question </a:t>
            </a:r>
            <a:r>
              <a:rPr lang="en-GB" dirty="0" err="1">
                <a:solidFill>
                  <a:schemeClr val="tx2">
                    <a:lumMod val="75000"/>
                  </a:schemeClr>
                </a:solidFill>
              </a:rPr>
              <a:t>vise</a:t>
            </a:r>
            <a:r>
              <a:rPr lang="en-GB" dirty="0">
                <a:solidFill>
                  <a:schemeClr val="tx2">
                    <a:lumMod val="75000"/>
                  </a:schemeClr>
                </a:solidFill>
              </a:rPr>
              <a:t> </a:t>
            </a:r>
            <a:r>
              <a:rPr lang="en-GB" dirty="0" err="1">
                <a:solidFill>
                  <a:schemeClr val="tx2">
                    <a:lumMod val="75000"/>
                  </a:schemeClr>
                </a:solidFill>
              </a:rPr>
              <a:t>à</a:t>
            </a:r>
            <a:r>
              <a:rPr lang="en-GB" dirty="0">
                <a:solidFill>
                  <a:schemeClr val="tx2">
                    <a:lumMod val="75000"/>
                  </a:schemeClr>
                </a:solidFill>
              </a:rPr>
              <a:t> </a:t>
            </a:r>
            <a:r>
              <a:rPr lang="en-GB" dirty="0" err="1">
                <a:solidFill>
                  <a:schemeClr val="tx2">
                    <a:lumMod val="75000"/>
                  </a:schemeClr>
                </a:solidFill>
              </a:rPr>
              <a:t>évaluer</a:t>
            </a:r>
            <a:r>
              <a:rPr lang="en-GB" dirty="0">
                <a:solidFill>
                  <a:schemeClr val="tx2">
                    <a:lumMod val="75000"/>
                  </a:schemeClr>
                </a:solidFill>
              </a:rPr>
              <a:t> :</a:t>
            </a:r>
          </a:p>
          <a:p>
            <a:pPr lvl="1"/>
            <a:r>
              <a:rPr lang="en-GB" dirty="0">
                <a:solidFill>
                  <a:schemeClr val="tx2">
                    <a:lumMod val="75000"/>
                  </a:schemeClr>
                </a:solidFill>
              </a:rPr>
              <a:t>Si des plans </a:t>
            </a:r>
            <a:r>
              <a:rPr lang="en-GB" dirty="0" err="1">
                <a:solidFill>
                  <a:schemeClr val="tx2">
                    <a:lumMod val="75000"/>
                  </a:schemeClr>
                </a:solidFill>
              </a:rPr>
              <a:t>nationaux</a:t>
            </a:r>
            <a:r>
              <a:rPr lang="en-GB" dirty="0">
                <a:solidFill>
                  <a:schemeClr val="tx2">
                    <a:lumMod val="75000"/>
                  </a:schemeClr>
                </a:solidFill>
              </a:rPr>
              <a:t> de </a:t>
            </a:r>
            <a:r>
              <a:rPr lang="en-GB" dirty="0" err="1">
                <a:solidFill>
                  <a:schemeClr val="tx2">
                    <a:lumMod val="75000"/>
                  </a:schemeClr>
                </a:solidFill>
              </a:rPr>
              <a:t>développement</a:t>
            </a:r>
            <a:r>
              <a:rPr lang="en-GB" dirty="0">
                <a:solidFill>
                  <a:schemeClr val="tx2">
                    <a:lumMod val="75000"/>
                  </a:schemeClr>
                </a:solidFill>
              </a:rPr>
              <a:t> existent</a:t>
            </a:r>
          </a:p>
          <a:p>
            <a:pPr lvl="1"/>
            <a:r>
              <a:rPr lang="en-GB" dirty="0" err="1">
                <a:solidFill>
                  <a:schemeClr val="tx2">
                    <a:lumMod val="75000"/>
                  </a:schemeClr>
                </a:solidFill>
              </a:rPr>
              <a:t>Dans</a:t>
            </a:r>
            <a:r>
              <a:rPr lang="en-GB" dirty="0">
                <a:solidFill>
                  <a:schemeClr val="tx2">
                    <a:lumMod val="75000"/>
                  </a:schemeClr>
                </a:solidFill>
              </a:rPr>
              <a:t> </a:t>
            </a:r>
            <a:r>
              <a:rPr lang="en-GB" dirty="0" err="1">
                <a:solidFill>
                  <a:schemeClr val="tx2">
                    <a:lumMod val="75000"/>
                  </a:schemeClr>
                </a:solidFill>
              </a:rPr>
              <a:t>quelle</a:t>
            </a:r>
            <a:r>
              <a:rPr lang="en-GB" dirty="0">
                <a:solidFill>
                  <a:schemeClr val="tx2">
                    <a:lumMod val="75000"/>
                  </a:schemeClr>
                </a:solidFill>
              </a:rPr>
              <a:t> </a:t>
            </a:r>
            <a:r>
              <a:rPr lang="en-GB" dirty="0" err="1">
                <a:solidFill>
                  <a:schemeClr val="tx2">
                    <a:lumMod val="75000"/>
                  </a:schemeClr>
                </a:solidFill>
              </a:rPr>
              <a:t>mesure</a:t>
            </a:r>
            <a:r>
              <a:rPr lang="en-GB" dirty="0">
                <a:solidFill>
                  <a:schemeClr val="tx2">
                    <a:lumMod val="75000"/>
                  </a:schemeClr>
                </a:solidFill>
              </a:rPr>
              <a:t> les plans de </a:t>
            </a:r>
            <a:r>
              <a:rPr lang="en-GB" dirty="0" err="1">
                <a:solidFill>
                  <a:schemeClr val="tx2">
                    <a:lumMod val="75000"/>
                  </a:schemeClr>
                </a:solidFill>
              </a:rPr>
              <a:t>développement</a:t>
            </a:r>
            <a:r>
              <a:rPr lang="en-GB" dirty="0">
                <a:solidFill>
                  <a:schemeClr val="tx2">
                    <a:lumMod val="75000"/>
                  </a:schemeClr>
                </a:solidFill>
              </a:rPr>
              <a:t> </a:t>
            </a:r>
            <a:r>
              <a:rPr lang="en-GB" dirty="0" err="1">
                <a:solidFill>
                  <a:schemeClr val="tx2">
                    <a:lumMod val="75000"/>
                  </a:schemeClr>
                </a:solidFill>
              </a:rPr>
              <a:t>nationaux</a:t>
            </a:r>
            <a:r>
              <a:rPr lang="en-GB" dirty="0">
                <a:solidFill>
                  <a:schemeClr val="tx2">
                    <a:lumMod val="75000"/>
                  </a:schemeClr>
                </a:solidFill>
              </a:rPr>
              <a:t> </a:t>
            </a:r>
            <a:r>
              <a:rPr lang="en-GB" dirty="0" err="1">
                <a:solidFill>
                  <a:schemeClr val="tx2">
                    <a:lumMod val="75000"/>
                  </a:schemeClr>
                </a:solidFill>
              </a:rPr>
              <a:t>prennent</a:t>
            </a:r>
            <a:r>
              <a:rPr lang="en-GB" dirty="0">
                <a:solidFill>
                  <a:schemeClr val="tx2">
                    <a:lumMod val="75000"/>
                  </a:schemeClr>
                </a:solidFill>
              </a:rPr>
              <a:t> en </a:t>
            </a:r>
            <a:r>
              <a:rPr lang="en-GB" dirty="0" err="1">
                <a:solidFill>
                  <a:schemeClr val="tx2">
                    <a:lumMod val="75000"/>
                  </a:schemeClr>
                </a:solidFill>
              </a:rPr>
              <a:t>compte</a:t>
            </a:r>
            <a:r>
              <a:rPr lang="en-GB" dirty="0">
                <a:solidFill>
                  <a:schemeClr val="tx2">
                    <a:lumMod val="75000"/>
                  </a:schemeClr>
                </a:solidFill>
              </a:rPr>
              <a:t> </a:t>
            </a:r>
            <a:r>
              <a:rPr lang="en-GB" dirty="0" err="1">
                <a:solidFill>
                  <a:schemeClr val="tx2">
                    <a:lumMod val="75000"/>
                  </a:schemeClr>
                </a:solidFill>
              </a:rPr>
              <a:t>l’eau</a:t>
            </a:r>
            <a:r>
              <a:rPr lang="en-GB" dirty="0">
                <a:solidFill>
                  <a:schemeClr val="tx2">
                    <a:lumMod val="75000"/>
                  </a:schemeClr>
                </a:solidFill>
              </a:rPr>
              <a:t> potable et </a:t>
            </a:r>
            <a:r>
              <a:rPr lang="en-GB" dirty="0" err="1">
                <a:solidFill>
                  <a:schemeClr val="tx2">
                    <a:lumMod val="75000"/>
                  </a:schemeClr>
                </a:solidFill>
              </a:rPr>
              <a:t>l’assainissement</a:t>
            </a:r>
            <a:r>
              <a:rPr lang="en-GB" dirty="0">
                <a:solidFill>
                  <a:schemeClr val="tx2">
                    <a:lumMod val="75000"/>
                  </a:schemeClr>
                </a:solidFill>
              </a:rPr>
              <a:t>.</a:t>
            </a:r>
          </a:p>
          <a:p>
            <a:pPr lvl="1"/>
            <a:endParaRPr lang="en-GB" b="1" dirty="0">
              <a:solidFill>
                <a:schemeClr val="tx2">
                  <a:lumMod val="75000"/>
                </a:schemeClr>
              </a:solidFill>
            </a:endParaRPr>
          </a:p>
          <a:p>
            <a:endParaRPr lang="en-GB" dirty="0">
              <a:solidFill>
                <a:schemeClr val="tx2">
                  <a:lumMod val="75000"/>
                </a:schemeClr>
              </a:solidFill>
            </a:endParaRPr>
          </a:p>
        </p:txBody>
      </p:sp>
    </p:spTree>
    <p:extLst>
      <p:ext uri="{BB962C8B-B14F-4D97-AF65-F5344CB8AC3E}">
        <p14:creationId xmlns:p14="http://schemas.microsoft.com/office/powerpoint/2010/main" val="78270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1212" y="844825"/>
            <a:ext cx="8879665" cy="464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52223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A14</a:t>
            </a:r>
          </a:p>
        </p:txBody>
      </p:sp>
      <p:sp>
        <p:nvSpPr>
          <p:cNvPr id="6" name="Rounded Rectangle 7">
            <a:extLst>
              <a:ext uri="{FF2B5EF4-FFF2-40B4-BE49-F238E27FC236}">
                <a16:creationId xmlns:a16="http://schemas.microsoft.com/office/drawing/2014/main" id="{977F1371-BAB6-4397-B784-E5E1D9CBE790}"/>
              </a:ext>
            </a:extLst>
          </p:cNvPr>
          <p:cNvSpPr/>
          <p:nvPr/>
        </p:nvSpPr>
        <p:spPr>
          <a:xfrm>
            <a:off x="506896" y="3289853"/>
            <a:ext cx="8478079" cy="1953458"/>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199E25F8-4A79-4E54-870C-713E2599154C}"/>
              </a:ext>
            </a:extLst>
          </p:cNvPr>
          <p:cNvSpPr txBox="1"/>
          <p:nvPr/>
        </p:nvSpPr>
        <p:spPr>
          <a:xfrm>
            <a:off x="834735" y="2362331"/>
            <a:ext cx="7860532" cy="646331"/>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Pour </a:t>
            </a:r>
            <a:r>
              <a:rPr lang="en-GB" b="1" dirty="0" err="1">
                <a:ln w="3175" cmpd="sng">
                  <a:noFill/>
                </a:ln>
                <a:solidFill>
                  <a:srgbClr val="C00000"/>
                </a:solidFill>
                <a:effectLst>
                  <a:glow rad="139700">
                    <a:schemeClr val="bg1"/>
                  </a:glow>
                </a:effectLst>
              </a:rPr>
              <a:t>chaque</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secteur</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estimez</a:t>
            </a:r>
            <a:r>
              <a:rPr lang="en-GB" b="1" dirty="0">
                <a:ln w="3175" cmpd="sng">
                  <a:noFill/>
                </a:ln>
                <a:solidFill>
                  <a:srgbClr val="C00000"/>
                </a:solidFill>
                <a:effectLst>
                  <a:glow rad="139700">
                    <a:schemeClr val="bg1"/>
                  </a:glow>
                </a:effectLst>
              </a:rPr>
              <a:t> la </a:t>
            </a:r>
            <a:r>
              <a:rPr lang="en-GB" b="1" dirty="0" err="1">
                <a:ln w="3175" cmpd="sng">
                  <a:noFill/>
                </a:ln>
                <a:solidFill>
                  <a:srgbClr val="C00000"/>
                </a:solidFill>
                <a:effectLst>
                  <a:glow rad="139700">
                    <a:schemeClr val="bg1"/>
                  </a:glow>
                </a:effectLst>
              </a:rPr>
              <a:t>disponibilité</a:t>
            </a:r>
            <a:r>
              <a:rPr lang="en-GB" b="1" dirty="0">
                <a:ln w="3175" cmpd="sng">
                  <a:noFill/>
                </a:ln>
                <a:solidFill>
                  <a:srgbClr val="C00000"/>
                </a:solidFill>
                <a:effectLst>
                  <a:glow rad="139700">
                    <a:schemeClr val="bg1"/>
                  </a:glow>
                </a:effectLst>
              </a:rPr>
              <a:t> des </a:t>
            </a:r>
            <a:r>
              <a:rPr lang="en-GB" b="1" dirty="0" err="1">
                <a:ln w="3175" cmpd="sng">
                  <a:noFill/>
                </a:ln>
                <a:solidFill>
                  <a:srgbClr val="C00000"/>
                </a:solidFill>
                <a:effectLst>
                  <a:glow rad="139700">
                    <a:schemeClr val="bg1"/>
                  </a:glow>
                </a:effectLst>
              </a:rPr>
              <a:t>ressources</a:t>
            </a:r>
            <a:r>
              <a:rPr lang="en-GB" b="1" dirty="0">
                <a:ln w="3175" cmpd="sng">
                  <a:noFill/>
                </a:ln>
                <a:solidFill>
                  <a:srgbClr val="C00000"/>
                </a:solidFill>
                <a:effectLst>
                  <a:glow rad="139700">
                    <a:schemeClr val="bg1"/>
                  </a:glow>
                </a:effectLst>
              </a:rPr>
              <a:t> pour </a:t>
            </a:r>
            <a:r>
              <a:rPr lang="en-GB" b="1" dirty="0" err="1">
                <a:ln w="3175" cmpd="sng">
                  <a:noFill/>
                </a:ln>
                <a:solidFill>
                  <a:srgbClr val="C00000"/>
                </a:solidFill>
                <a:effectLst>
                  <a:glow rad="139700">
                    <a:schemeClr val="bg1"/>
                  </a:glow>
                </a:effectLst>
              </a:rPr>
              <a:t>appuyer</a:t>
            </a:r>
            <a:r>
              <a:rPr lang="en-GB" b="1" dirty="0">
                <a:ln w="3175" cmpd="sng">
                  <a:noFill/>
                </a:ln>
                <a:solidFill>
                  <a:srgbClr val="C00000"/>
                </a:solidFill>
                <a:effectLst>
                  <a:glow rad="139700">
                    <a:schemeClr val="bg1"/>
                  </a:glow>
                </a:effectLst>
              </a:rPr>
              <a:t> la participation des </a:t>
            </a:r>
            <a:r>
              <a:rPr lang="en-GB" b="1" dirty="0" err="1">
                <a:ln w="3175" cmpd="sng">
                  <a:noFill/>
                </a:ln>
                <a:solidFill>
                  <a:srgbClr val="C00000"/>
                </a:solidFill>
                <a:effectLst>
                  <a:glow rad="139700">
                    <a:schemeClr val="bg1"/>
                  </a:glow>
                </a:effectLst>
              </a:rPr>
              <a:t>usagers</a:t>
            </a:r>
            <a:r>
              <a:rPr lang="en-GB" b="1" dirty="0">
                <a:ln w="3175" cmpd="sng">
                  <a:noFill/>
                </a:ln>
                <a:solidFill>
                  <a:srgbClr val="C00000"/>
                </a:solidFill>
                <a:effectLst>
                  <a:glow rad="139700">
                    <a:schemeClr val="bg1"/>
                  </a:glow>
                </a:effectLst>
              </a:rPr>
              <a:t> et de la </a:t>
            </a:r>
            <a:r>
              <a:rPr lang="en-GB" b="1" dirty="0" err="1">
                <a:ln w="3175" cmpd="sng">
                  <a:noFill/>
                </a:ln>
                <a:solidFill>
                  <a:srgbClr val="C00000"/>
                </a:solidFill>
                <a:effectLst>
                  <a:glow rad="139700">
                    <a:schemeClr val="bg1"/>
                  </a:glow>
                </a:effectLst>
              </a:rPr>
              <a:t>communauté</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Veuillez</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cocher</a:t>
            </a:r>
            <a:r>
              <a:rPr lang="en-GB" b="1" dirty="0">
                <a:ln w="3175" cmpd="sng">
                  <a:noFill/>
                </a:ln>
                <a:solidFill>
                  <a:srgbClr val="C00000"/>
                </a:solidFill>
                <a:effectLst>
                  <a:glow rad="139700">
                    <a:schemeClr val="bg1"/>
                  </a:glow>
                </a:effectLst>
              </a:rPr>
              <a:t> 3 cases par </a:t>
            </a:r>
            <a:r>
              <a:rPr lang="en-GB" b="1" dirty="0" err="1">
                <a:ln w="3175" cmpd="sng">
                  <a:noFill/>
                </a:ln>
                <a:solidFill>
                  <a:srgbClr val="C00000"/>
                </a:solidFill>
                <a:effectLst>
                  <a:glow rad="139700">
                    <a:schemeClr val="bg1"/>
                  </a:glow>
                </a:effectLst>
              </a:rPr>
              <a:t>ligne</a:t>
            </a:r>
            <a:r>
              <a:rPr lang="en-GB" b="1" dirty="0">
                <a:ln w="3175" cmpd="sng">
                  <a:noFill/>
                </a:ln>
                <a:solidFill>
                  <a:srgbClr val="C00000"/>
                </a:solidFill>
                <a:effectLst>
                  <a:glow rad="139700">
                    <a:schemeClr val="bg1"/>
                  </a:glow>
                </a:effectLst>
              </a:rPr>
              <a:t>. </a:t>
            </a:r>
          </a:p>
        </p:txBody>
      </p:sp>
      <p:sp>
        <p:nvSpPr>
          <p:cNvPr id="8" name="Freeform 24">
            <a:extLst>
              <a:ext uri="{FF2B5EF4-FFF2-40B4-BE49-F238E27FC236}">
                <a16:creationId xmlns:a16="http://schemas.microsoft.com/office/drawing/2014/main" id="{4D6DBC85-A5E5-4808-AF2C-E104CFFE8FCD}"/>
              </a:ext>
            </a:extLst>
          </p:cNvPr>
          <p:cNvSpPr/>
          <p:nvPr/>
        </p:nvSpPr>
        <p:spPr>
          <a:xfrm rot="11741474">
            <a:off x="4599049" y="2991754"/>
            <a:ext cx="102710" cy="289606"/>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7035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Merci!</a:t>
            </a:r>
          </a:p>
        </p:txBody>
      </p:sp>
      <p:sp>
        <p:nvSpPr>
          <p:cNvPr id="3" name="Subtitle 2"/>
          <p:cNvSpPr>
            <a:spLocks noGrp="1"/>
          </p:cNvSpPr>
          <p:nvPr>
            <p:ph type="subTitle" idx="1"/>
          </p:nvPr>
        </p:nvSpPr>
        <p:spPr>
          <a:xfrm>
            <a:off x="1475656" y="3764632"/>
            <a:ext cx="6400800" cy="1752600"/>
          </a:xfrm>
        </p:spPr>
        <p:txBody>
          <a:bodyPr/>
          <a:lstStyle/>
          <a:p>
            <a:pPr algn="ctr"/>
            <a:r>
              <a:rPr lang="en-GB" dirty="0"/>
              <a:t>Pour plus </a:t>
            </a:r>
            <a:r>
              <a:rPr lang="en-GB" dirty="0" err="1"/>
              <a:t>d’information</a:t>
            </a:r>
            <a:r>
              <a:rPr lang="en-GB"/>
              <a:t> ou</a:t>
            </a:r>
            <a:r>
              <a:rPr lang="en-GB" dirty="0"/>
              <a:t> </a:t>
            </a:r>
            <a:r>
              <a:rPr lang="en-GB" dirty="0" err="1"/>
              <a:t>appui</a:t>
            </a:r>
            <a:r>
              <a:rPr lang="en-GB" dirty="0"/>
              <a:t>, </a:t>
            </a:r>
            <a:r>
              <a:rPr lang="en-GB" dirty="0" err="1"/>
              <a:t>veuillez</a:t>
            </a:r>
            <a:r>
              <a:rPr lang="en-GB" dirty="0"/>
              <a:t> de </a:t>
            </a:r>
            <a:r>
              <a:rPr lang="en-GB" dirty="0" err="1"/>
              <a:t>contacter</a:t>
            </a:r>
            <a:r>
              <a:rPr lang="en-GB" dirty="0"/>
              <a:t> </a:t>
            </a:r>
            <a:r>
              <a:rPr lang="en-GB" dirty="0" err="1"/>
              <a:t>glaas@who.int</a:t>
            </a:r>
            <a:r>
              <a:rPr lang="en-GB" dirty="0"/>
              <a:t> </a:t>
            </a:r>
          </a:p>
        </p:txBody>
      </p:sp>
    </p:spTree>
    <p:extLst>
      <p:ext uri="{BB962C8B-B14F-4D97-AF65-F5344CB8AC3E}">
        <p14:creationId xmlns:p14="http://schemas.microsoft.com/office/powerpoint/2010/main" val="248790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39899" y="938413"/>
            <a:ext cx="6807004" cy="438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92687" y="214718"/>
            <a:ext cx="548640" cy="365760"/>
          </a:xfrm>
          <a:prstGeom prst="rect">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solidFill>
                  <a:schemeClr val="bg1"/>
                </a:solidFill>
              </a:rPr>
              <a:t>A2</a:t>
            </a:r>
          </a:p>
        </p:txBody>
      </p:sp>
      <p:sp>
        <p:nvSpPr>
          <p:cNvPr id="7" name="Rounded Rectangle 7">
            <a:extLst>
              <a:ext uri="{FF2B5EF4-FFF2-40B4-BE49-F238E27FC236}">
                <a16:creationId xmlns:a16="http://schemas.microsoft.com/office/drawing/2014/main" id="{DB63C9A6-E317-49D4-A178-ADF82A2350C3}"/>
              </a:ext>
            </a:extLst>
          </p:cNvPr>
          <p:cNvSpPr/>
          <p:nvPr/>
        </p:nvSpPr>
        <p:spPr>
          <a:xfrm>
            <a:off x="2108344" y="935079"/>
            <a:ext cx="2442141" cy="234393"/>
          </a:xfrm>
          <a:prstGeom prst="roundRect">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TextBox 7">
            <a:extLst>
              <a:ext uri="{FF2B5EF4-FFF2-40B4-BE49-F238E27FC236}">
                <a16:creationId xmlns:a16="http://schemas.microsoft.com/office/drawing/2014/main" id="{6584B215-2870-46A1-A19F-C51864D6324C}"/>
              </a:ext>
            </a:extLst>
          </p:cNvPr>
          <p:cNvSpPr txBox="1"/>
          <p:nvPr/>
        </p:nvSpPr>
        <p:spPr>
          <a:xfrm>
            <a:off x="166686" y="827306"/>
            <a:ext cx="1927003" cy="2862323"/>
          </a:xfrm>
          <a:prstGeom prst="rect">
            <a:avLst/>
          </a:prstGeom>
          <a:noFill/>
          <a:effectLst/>
        </p:spPr>
        <p:txBody>
          <a:bodyPr wrap="square" rtlCol="0">
            <a:spAutoFit/>
          </a:bodyPr>
          <a:lstStyle/>
          <a:p>
            <a:r>
              <a:rPr lang="en-GB" b="1" dirty="0">
                <a:ln w="3175" cmpd="sng">
                  <a:noFill/>
                </a:ln>
                <a:solidFill>
                  <a:srgbClr val="C00000"/>
                </a:solidFill>
                <a:effectLst>
                  <a:glow rad="139700">
                    <a:schemeClr val="bg1"/>
                  </a:glow>
                </a:effectLst>
              </a:rPr>
              <a:t>Il </a:t>
            </a:r>
            <a:r>
              <a:rPr lang="en-GB" b="1" dirty="0" err="1">
                <a:ln w="3175" cmpd="sng">
                  <a:noFill/>
                </a:ln>
                <a:solidFill>
                  <a:srgbClr val="C00000"/>
                </a:solidFill>
                <a:effectLst>
                  <a:glow rad="139700">
                    <a:schemeClr val="bg1"/>
                  </a:glow>
                </a:effectLst>
              </a:rPr>
              <a:t>s’agit</a:t>
            </a:r>
            <a:r>
              <a:rPr lang="en-GB" b="1" dirty="0">
                <a:ln w="3175" cmpd="sng">
                  <a:noFill/>
                </a:ln>
                <a:solidFill>
                  <a:srgbClr val="C00000"/>
                </a:solidFill>
                <a:effectLst>
                  <a:glow rad="139700">
                    <a:schemeClr val="bg1"/>
                  </a:glow>
                </a:effectLst>
              </a:rPr>
              <a:t> de plans </a:t>
            </a:r>
            <a:r>
              <a:rPr lang="en-GB" b="1" dirty="0" err="1">
                <a:ln w="3175" cmpd="sng">
                  <a:noFill/>
                </a:ln>
                <a:solidFill>
                  <a:srgbClr val="C00000"/>
                </a:solidFill>
                <a:effectLst>
                  <a:glow rad="139700">
                    <a:schemeClr val="bg1"/>
                  </a:glow>
                </a:effectLst>
              </a:rPr>
              <a:t>ou</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stratégies</a:t>
            </a:r>
            <a:r>
              <a:rPr lang="en-GB" b="1" dirty="0">
                <a:ln w="3175" cmpd="sng">
                  <a:noFill/>
                </a:ln>
                <a:solidFill>
                  <a:srgbClr val="C00000"/>
                </a:solidFill>
                <a:effectLst>
                  <a:glow rad="139700">
                    <a:schemeClr val="bg1"/>
                  </a:glow>
                </a:effectLst>
              </a:rPr>
              <a:t> socio-</a:t>
            </a:r>
            <a:r>
              <a:rPr lang="en-GB" b="1" dirty="0" err="1">
                <a:ln w="3175" cmpd="sng">
                  <a:noFill/>
                </a:ln>
                <a:solidFill>
                  <a:srgbClr val="C00000"/>
                </a:solidFill>
                <a:effectLst>
                  <a:glow rad="139700">
                    <a:schemeClr val="bg1"/>
                  </a:glow>
                </a:effectLst>
              </a:rPr>
              <a:t>économiques</a:t>
            </a:r>
            <a:r>
              <a:rPr lang="en-GB" b="1" dirty="0">
                <a:ln w="3175" cmpd="sng">
                  <a:noFill/>
                </a:ln>
                <a:solidFill>
                  <a:srgbClr val="C00000"/>
                </a:solidFill>
                <a:effectLst>
                  <a:glow rad="139700">
                    <a:schemeClr val="bg1"/>
                  </a:glow>
                </a:effectLst>
              </a:rPr>
              <a:t>, qui </a:t>
            </a:r>
            <a:r>
              <a:rPr lang="en-GB" b="1" dirty="0" err="1">
                <a:ln w="3175" cmpd="sng">
                  <a:noFill/>
                </a:ln>
                <a:solidFill>
                  <a:srgbClr val="C00000"/>
                </a:solidFill>
                <a:effectLst>
                  <a:glow rad="139700">
                    <a:schemeClr val="bg1"/>
                  </a:glow>
                </a:effectLst>
              </a:rPr>
              <a:t>présentent</a:t>
            </a:r>
            <a:r>
              <a:rPr lang="en-GB" b="1" dirty="0">
                <a:ln w="3175" cmpd="sng">
                  <a:noFill/>
                </a:ln>
                <a:solidFill>
                  <a:srgbClr val="C00000"/>
                </a:solidFill>
                <a:effectLst>
                  <a:glow rad="139700">
                    <a:schemeClr val="bg1"/>
                  </a:glow>
                </a:effectLst>
              </a:rPr>
              <a:t> les </a:t>
            </a:r>
            <a:r>
              <a:rPr lang="en-GB" b="1" dirty="0" err="1">
                <a:ln w="3175" cmpd="sng">
                  <a:noFill/>
                </a:ln>
                <a:solidFill>
                  <a:srgbClr val="C00000"/>
                </a:solidFill>
                <a:effectLst>
                  <a:glow rad="139700">
                    <a:schemeClr val="bg1"/>
                  </a:glow>
                </a:effectLst>
              </a:rPr>
              <a:t>objectifs</a:t>
            </a:r>
            <a:r>
              <a:rPr lang="en-GB" b="1" dirty="0">
                <a:ln w="3175" cmpd="sng">
                  <a:noFill/>
                </a:ln>
                <a:solidFill>
                  <a:srgbClr val="C00000"/>
                </a:solidFill>
                <a:effectLst>
                  <a:glow rad="139700">
                    <a:schemeClr val="bg1"/>
                  </a:glow>
                </a:effectLst>
              </a:rPr>
              <a:t> de </a:t>
            </a:r>
            <a:r>
              <a:rPr lang="en-GB" b="1" dirty="0" err="1">
                <a:ln w="3175" cmpd="sng">
                  <a:noFill/>
                </a:ln>
                <a:solidFill>
                  <a:srgbClr val="C00000"/>
                </a:solidFill>
                <a:effectLst>
                  <a:glow rad="139700">
                    <a:schemeClr val="bg1"/>
                  </a:glow>
                </a:effectLst>
              </a:rPr>
              <a:t>développement</a:t>
            </a:r>
            <a:r>
              <a:rPr lang="en-GB" b="1" dirty="0">
                <a:ln w="3175" cmpd="sng">
                  <a:noFill/>
                </a:ln>
                <a:solidFill>
                  <a:srgbClr val="C00000"/>
                </a:solidFill>
                <a:effectLst>
                  <a:glow rad="139700">
                    <a:schemeClr val="bg1"/>
                  </a:glow>
                </a:effectLst>
              </a:rPr>
              <a:t> pour le pays. </a:t>
            </a:r>
            <a:r>
              <a:rPr lang="en-GB" b="1" dirty="0" err="1">
                <a:ln w="3175" cmpd="sng">
                  <a:noFill/>
                </a:ln>
                <a:solidFill>
                  <a:srgbClr val="C00000"/>
                </a:solidFill>
                <a:effectLst>
                  <a:glow rad="139700">
                    <a:schemeClr val="bg1"/>
                  </a:glow>
                </a:effectLst>
              </a:rPr>
              <a:t>Ils</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souvent</a:t>
            </a:r>
            <a:r>
              <a:rPr lang="en-GB" b="1" dirty="0">
                <a:ln w="3175" cmpd="sng">
                  <a:noFill/>
                </a:ln>
                <a:solidFill>
                  <a:srgbClr val="C00000"/>
                </a:solidFill>
                <a:effectLst>
                  <a:glow rad="139700">
                    <a:schemeClr val="bg1"/>
                  </a:glow>
                </a:effectLst>
              </a:rPr>
              <a:t> </a:t>
            </a:r>
            <a:r>
              <a:rPr lang="en-GB" b="1" dirty="0" err="1">
                <a:ln w="3175" cmpd="sng">
                  <a:noFill/>
                </a:ln>
                <a:solidFill>
                  <a:srgbClr val="C00000"/>
                </a:solidFill>
                <a:effectLst>
                  <a:glow rad="139700">
                    <a:schemeClr val="bg1"/>
                  </a:glow>
                </a:effectLst>
              </a:rPr>
              <a:t>pluri-annuels</a:t>
            </a:r>
            <a:r>
              <a:rPr lang="en-GB" b="1" dirty="0">
                <a:ln w="3175" cmpd="sng">
                  <a:noFill/>
                </a:ln>
                <a:solidFill>
                  <a:srgbClr val="C00000"/>
                </a:solidFill>
                <a:effectLst>
                  <a:glow rad="139700">
                    <a:schemeClr val="bg1"/>
                  </a:glow>
                </a:effectLst>
              </a:rPr>
              <a:t>. </a:t>
            </a:r>
          </a:p>
          <a:p>
            <a:endParaRPr lang="en-GB" b="1" dirty="0">
              <a:ln w="3175" cmpd="sng">
                <a:noFill/>
              </a:ln>
              <a:solidFill>
                <a:srgbClr val="C00000"/>
              </a:solidFill>
              <a:effectLst>
                <a:glow rad="139700">
                  <a:schemeClr val="bg1"/>
                </a:glow>
              </a:effectLst>
            </a:endParaRPr>
          </a:p>
        </p:txBody>
      </p:sp>
      <p:sp>
        <p:nvSpPr>
          <p:cNvPr id="9" name="Freeform 24">
            <a:extLst>
              <a:ext uri="{FF2B5EF4-FFF2-40B4-BE49-F238E27FC236}">
                <a16:creationId xmlns:a16="http://schemas.microsoft.com/office/drawing/2014/main" id="{7D062E0E-210A-4634-9080-F505B0159742}"/>
              </a:ext>
            </a:extLst>
          </p:cNvPr>
          <p:cNvSpPr/>
          <p:nvPr/>
        </p:nvSpPr>
        <p:spPr>
          <a:xfrm rot="11504556" flipH="1">
            <a:off x="1838992" y="924333"/>
            <a:ext cx="242972" cy="284224"/>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90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60b4bf67-67a2-4fd3-9e4c-e4e6c07aa615">French</Language>
    <Status_x0020_of_x0020_Document_x0020_Validation xmlns="60b4bf67-67a2-4fd3-9e4c-e4e6c07aa615">Ready to post online</Status_x0020_of_x0020_Document_x0020_Validation>
    <Document_x0020_Type xmlns="60b4bf67-67a2-4fd3-9e4c-e4e6c07aa615">Informational module</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1C1E2F4AD8D841955B6BA115BE5139" ma:contentTypeVersion="3" ma:contentTypeDescription="Create a new document." ma:contentTypeScope="" ma:versionID="f96ad4b796357da0ce9ddc3650fe70c5">
  <xsd:schema xmlns:xsd="http://www.w3.org/2001/XMLSchema" xmlns:xs="http://www.w3.org/2001/XMLSchema" xmlns:p="http://schemas.microsoft.com/office/2006/metadata/properties" xmlns:ns2="60b4bf67-67a2-4fd3-9e4c-e4e6c07aa615" targetNamespace="http://schemas.microsoft.com/office/2006/metadata/properties" ma:root="true" ma:fieldsID="989e1f8236dce710c52e96dfef42587d" ns2:_="">
    <xsd:import namespace="60b4bf67-67a2-4fd3-9e4c-e4e6c07aa615"/>
    <xsd:element name="properties">
      <xsd:complexType>
        <xsd:sequence>
          <xsd:element name="documentManagement">
            <xsd:complexType>
              <xsd:all>
                <xsd:element ref="ns2:Language" minOccurs="0"/>
                <xsd:element ref="ns2:Status_x0020_of_x0020_Document_x0020_Validation"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4bf67-67a2-4fd3-9e4c-e4e6c07aa615" elementFormDefault="qualified">
    <xsd:import namespace="http://schemas.microsoft.com/office/2006/documentManagement/types"/>
    <xsd:import namespace="http://schemas.microsoft.com/office/infopath/2007/PartnerControls"/>
    <xsd:element name="Language" ma:index="8" nillable="true" ma:displayName="Language" ma:description="Language of document" ma:internalName="Language">
      <xsd:simpleType>
        <xsd:restriction base="dms:Text">
          <xsd:maxLength value="255"/>
        </xsd:restriction>
      </xsd:simpleType>
    </xsd:element>
    <xsd:element name="Status_x0020_of_x0020_Document_x0020_Validation" ma:index="9" nillable="true" ma:displayName="Status of Document Validation" ma:description="Describe the status in regards to the validation process." ma:internalName="Status_x0020_of_x0020_Document_x0020_Validation">
      <xsd:simpleType>
        <xsd:restriction base="dms:Note">
          <xsd:maxLength value="255"/>
        </xsd:restriction>
      </xsd:simpleType>
    </xsd:element>
    <xsd:element name="Document_x0020_Type" ma:index="10" nillable="true" ma:displayName="Document Type" ma:internalName="Document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B0644C-4055-447A-B7C7-ABD1A69E61F3}">
  <ds:schemaRefs>
    <ds:schemaRef ds:uri="http://schemas.microsoft.com/sharepoint/v3/contenttype/forms"/>
  </ds:schemaRefs>
</ds:datastoreItem>
</file>

<file path=customXml/itemProps2.xml><?xml version="1.0" encoding="utf-8"?>
<ds:datastoreItem xmlns:ds="http://schemas.openxmlformats.org/officeDocument/2006/customXml" ds:itemID="{454619F9-A557-417F-8D4D-C8FCF6AD2513}">
  <ds:schemaRefs>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terms/"/>
    <ds:schemaRef ds:uri="907ffec7-7b0e-4a98-b1bc-f86b9dc9c70e"/>
    <ds:schemaRef ds:uri="http://schemas.microsoft.com/office/2006/metadata/properties"/>
    <ds:schemaRef ds:uri="http://purl.org/dc/dcmitype/"/>
    <ds:schemaRef ds:uri="60b4bf67-67a2-4fd3-9e4c-e4e6c07aa615"/>
  </ds:schemaRefs>
</ds:datastoreItem>
</file>

<file path=customXml/itemProps3.xml><?xml version="1.0" encoding="utf-8"?>
<ds:datastoreItem xmlns:ds="http://schemas.openxmlformats.org/officeDocument/2006/customXml" ds:itemID="{9B752EBD-76D7-4C50-B5D1-B9428CBBD0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4bf67-67a2-4fd3-9e4c-e4e6c07aa6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7931</Words>
  <Application>Microsoft Office PowerPoint</Application>
  <PresentationFormat>Affichage à l'écran (4:3)</PresentationFormat>
  <Paragraphs>488</Paragraphs>
  <Slides>81</Slides>
  <Notes>81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81</vt:i4>
      </vt:variant>
    </vt:vector>
  </HeadingPairs>
  <TitlesOfParts>
    <vt:vector size="84" baseType="lpstr">
      <vt:lpstr>Arial</vt:lpstr>
      <vt:lpstr>Calibri</vt:lpstr>
      <vt:lpstr>Office Theme</vt:lpstr>
      <vt:lpstr>Section A: Gouvernance</vt:lpstr>
      <vt:lpstr>Pourquoi la gouvernance?</vt:lpstr>
      <vt:lpstr>Vue d’ensemble</vt:lpstr>
      <vt:lpstr>Questions</vt:lpstr>
      <vt:lpstr>Question A1 – Droit fondamental à l'eau et à l'assainissement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Mudule 4. Section-A-Gouvernance-Questions</dc:title>
  <dc:creator/>
  <cp:lastModifiedBy/>
  <cp:revision>7</cp:revision>
  <cp:lastPrinted>2018-09-20T17:33:33Z</cp:lastPrinted>
  <dcterms:created xsi:type="dcterms:W3CDTF">2018-08-29T08:41:51Z</dcterms:created>
  <dcterms:modified xsi:type="dcterms:W3CDTF">2021-01-27T11:33:58Z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0x010100511C1E2F4AD8D841955B6BA115BE5139</vt:lpwstr>
  </property>
</Properties>
</file>