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65" r:id="rId6"/>
    <p:sldId id="276" r:id="rId7"/>
    <p:sldId id="271" r:id="rId8"/>
    <p:sldId id="337" r:id="rId9"/>
    <p:sldId id="346" r:id="rId10"/>
    <p:sldId id="333" r:id="rId11"/>
    <p:sldId id="335" r:id="rId12"/>
    <p:sldId id="342" r:id="rId13"/>
    <p:sldId id="343" r:id="rId14"/>
    <p:sldId id="341" r:id="rId15"/>
    <p:sldId id="334" r:id="rId16"/>
    <p:sldId id="336" r:id="rId17"/>
    <p:sldId id="338" r:id="rId18"/>
    <p:sldId id="340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0E2F0E3-F849-4E47-877B-64B5AF95E161}">
          <p14:sldIdLst>
            <p14:sldId id="266"/>
            <p14:sldId id="265"/>
            <p14:sldId id="276"/>
          </p14:sldIdLst>
        </p14:section>
        <p14:section name="C1" id="{A27B657B-1D9E-4F31-A402-F72208257BC6}">
          <p14:sldIdLst>
            <p14:sldId id="271"/>
            <p14:sldId id="337"/>
            <p14:sldId id="346"/>
          </p14:sldIdLst>
        </p14:section>
        <p14:section name="C2" id="{535A37DE-8562-4E15-8F4F-D8FAF9685BFB}">
          <p14:sldIdLst>
            <p14:sldId id="333"/>
            <p14:sldId id="335"/>
            <p14:sldId id="342"/>
            <p14:sldId id="343"/>
            <p14:sldId id="341"/>
          </p14:sldIdLst>
        </p14:section>
        <p14:section name="C3" id="{E82740D2-5019-424D-A75E-045221BC7EC5}">
          <p14:sldIdLst>
            <p14:sldId id="334"/>
            <p14:sldId id="336"/>
            <p14:sldId id="338"/>
            <p14:sldId id="340"/>
          </p14:sldIdLst>
        </p14:section>
        <p14:section name="Conclusion" id="{6EA27EDB-5E9C-4432-B598-9679BACE761F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87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4" autoAdjust="0"/>
    <p:restoredTop sz="94097" autoAdjust="0"/>
  </p:normalViewPr>
  <p:slideViewPr>
    <p:cSldViewPr snapToGrid="0" snapToObjects="1"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3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DCB5-2247-488B-A7C7-3C8D4D429BD5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B6C2D-1D3D-4AEA-B3F0-AE69F3AB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3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4959-7CAB-4F6C-B5FB-62B7441AF824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04D0-D349-49E0-A693-77C2D07C0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7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3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4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more space is required to answer this question, please use the survey annex.  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96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9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5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 and maintenance (O&amp;M)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activities necessary to keep WASH services running.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0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5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9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4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9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8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6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9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8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e.g. programs for water engineering or trainings for hygiene promotion.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6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E04D0-D349-49E0-A693-77C2D07C03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3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924944"/>
            <a:ext cx="7342584" cy="792088"/>
          </a:xfrm>
        </p:spPr>
        <p:txBody>
          <a:bodyPr>
            <a:normAutofit/>
          </a:bodyPr>
          <a:lstStyle>
            <a:lvl1pPr algn="l">
              <a:defRPr lang="en-GB" sz="3600" b="1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28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86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66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5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63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710"/>
            <a:ext cx="8229600" cy="99412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 userDrawn="1">
            <p:ph sz="quarter" idx="10"/>
          </p:nvPr>
        </p:nvSpPr>
        <p:spPr>
          <a:xfrm>
            <a:off x="468313" y="1989138"/>
            <a:ext cx="8208143" cy="3384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83405" y="157396"/>
            <a:ext cx="7777188" cy="528403"/>
            <a:chOff x="269545" y="260648"/>
            <a:chExt cx="2035603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269545" y="260648"/>
              <a:ext cx="385671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094511" y="260648"/>
              <a:ext cx="385671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19477" y="260648"/>
              <a:ext cx="385671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C3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0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6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595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253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595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253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5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96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81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6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714" y="273051"/>
            <a:ext cx="5111750" cy="538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67" y="1435101"/>
            <a:ext cx="3008313" cy="4226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33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412776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64522"/>
            <a:ext cx="9144001" cy="109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8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3600" b="1" kern="1200" dirty="0">
          <a:solidFill>
            <a:srgbClr val="0F36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C: Human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Module 6: Overview of questions in Section C</a:t>
            </a:r>
          </a:p>
          <a:p>
            <a:r>
              <a:rPr lang="en-GB" dirty="0"/>
              <a:t>GLAAS 2018/2019 cycle</a:t>
            </a:r>
          </a:p>
        </p:txBody>
      </p:sp>
    </p:spTree>
    <p:extLst>
      <p:ext uri="{BB962C8B-B14F-4D97-AF65-F5344CB8AC3E}">
        <p14:creationId xmlns:p14="http://schemas.microsoft.com/office/powerpoint/2010/main" val="27927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57FE13D2-0EDF-441E-964B-5E442A73E48F}"/>
              </a:ext>
            </a:extLst>
          </p:cNvPr>
          <p:cNvSpPr/>
          <p:nvPr/>
        </p:nvSpPr>
        <p:spPr>
          <a:xfrm>
            <a:off x="38264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C2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F758F00-685F-4F48-8B67-FF7CA6AA7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3" y="1381125"/>
            <a:ext cx="7915275" cy="3505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1DBE28-197D-495D-AD38-37315EC240E1}"/>
              </a:ext>
            </a:extLst>
          </p:cNvPr>
          <p:cNvSpPr/>
          <p:nvPr/>
        </p:nvSpPr>
        <p:spPr>
          <a:xfrm>
            <a:off x="1828799" y="2829867"/>
            <a:ext cx="628651" cy="2562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03A830F6-2792-427D-BB58-DCCB5BD3EAEC}"/>
              </a:ext>
            </a:extLst>
          </p:cNvPr>
          <p:cNvSpPr/>
          <p:nvPr/>
        </p:nvSpPr>
        <p:spPr>
          <a:xfrm rot="13687154">
            <a:off x="2157738" y="2054207"/>
            <a:ext cx="932310" cy="1120211"/>
          </a:xfrm>
          <a:prstGeom prst="arc">
            <a:avLst>
              <a:gd name="adj1" fmla="val 1736204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B20084-B88D-4459-B142-1A1DC3EE4A61}"/>
              </a:ext>
            </a:extLst>
          </p:cNvPr>
          <p:cNvSpPr txBox="1"/>
          <p:nvPr/>
        </p:nvSpPr>
        <p:spPr>
          <a:xfrm>
            <a:off x="2297373" y="1835230"/>
            <a:ext cx="24285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Sufficiency in regards to the number and quality of programmes</a:t>
            </a:r>
          </a:p>
        </p:txBody>
      </p:sp>
    </p:spTree>
    <p:extLst>
      <p:ext uri="{BB962C8B-B14F-4D97-AF65-F5344CB8AC3E}">
        <p14:creationId xmlns:p14="http://schemas.microsoft.com/office/powerpoint/2010/main" val="126672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57FE13D2-0EDF-441E-964B-5E442A73E48F}"/>
              </a:ext>
            </a:extLst>
          </p:cNvPr>
          <p:cNvSpPr/>
          <p:nvPr/>
        </p:nvSpPr>
        <p:spPr>
          <a:xfrm>
            <a:off x="38264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C2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F758F00-685F-4F48-8B67-FF7CA6AA7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3" y="1381125"/>
            <a:ext cx="7915275" cy="350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B014B7-FF6B-4A7B-A6B4-447C5D322B7E}"/>
              </a:ext>
            </a:extLst>
          </p:cNvPr>
          <p:cNvSpPr txBox="1"/>
          <p:nvPr/>
        </p:nvSpPr>
        <p:spPr>
          <a:xfrm>
            <a:off x="1253530" y="3848784"/>
            <a:ext cx="71284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Describe here the insufficiencies in WASH training institutions and programmes and the reasons for these insufficiencies.  </a:t>
            </a:r>
          </a:p>
        </p:txBody>
      </p:sp>
    </p:spTree>
    <p:extLst>
      <p:ext uri="{BB962C8B-B14F-4D97-AF65-F5344CB8AC3E}">
        <p14:creationId xmlns:p14="http://schemas.microsoft.com/office/powerpoint/2010/main" val="325334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FCE9E0BA-5F67-45E9-B707-79DACA3C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C3 – Human resources for WASH operations and development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15424696-BDF9-4904-97BA-4D5DD89D8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This question aims to understand the extent to which there are sufficient human resources for: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WASH operations and maintenance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Management of design and construction of WASH facilities and networks</a:t>
            </a:r>
          </a:p>
          <a:p>
            <a:pPr lvl="1"/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5D67EF44-CB27-416D-B5FE-0A99CF848393}"/>
              </a:ext>
            </a:extLst>
          </p:cNvPr>
          <p:cNvSpPr/>
          <p:nvPr/>
        </p:nvSpPr>
        <p:spPr>
          <a:xfrm>
            <a:off x="69887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8834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5D67EF44-CB27-416D-B5FE-0A99CF848393}"/>
              </a:ext>
            </a:extLst>
          </p:cNvPr>
          <p:cNvSpPr/>
          <p:nvPr/>
        </p:nvSpPr>
        <p:spPr>
          <a:xfrm>
            <a:off x="69887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C3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3110CE5-D642-4F82-B136-49AB4DCE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2" y="1085848"/>
            <a:ext cx="8559096" cy="3095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798C393-F6E8-48B6-96E2-583FA81D5444}"/>
              </a:ext>
            </a:extLst>
          </p:cNvPr>
          <p:cNvSpPr/>
          <p:nvPr/>
        </p:nvSpPr>
        <p:spPr>
          <a:xfrm>
            <a:off x="5124450" y="1476374"/>
            <a:ext cx="3474720" cy="409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B459AD8-BFAB-4ADD-B4BB-CD5658C06649}"/>
              </a:ext>
            </a:extLst>
          </p:cNvPr>
          <p:cNvSpPr/>
          <p:nvPr/>
        </p:nvSpPr>
        <p:spPr>
          <a:xfrm rot="19087154">
            <a:off x="3762375" y="1391311"/>
            <a:ext cx="1562100" cy="1738311"/>
          </a:xfrm>
          <a:prstGeom prst="arc">
            <a:avLst>
              <a:gd name="adj1" fmla="val 1736204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B88112-E83C-420D-8AFA-E24524F374AE}"/>
              </a:ext>
            </a:extLst>
          </p:cNvPr>
          <p:cNvSpPr txBox="1"/>
          <p:nvPr/>
        </p:nvSpPr>
        <p:spPr>
          <a:xfrm>
            <a:off x="2468583" y="1283728"/>
            <a:ext cx="19700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Range of options</a:t>
            </a:r>
          </a:p>
        </p:txBody>
      </p:sp>
    </p:spTree>
    <p:extLst>
      <p:ext uri="{BB962C8B-B14F-4D97-AF65-F5344CB8AC3E}">
        <p14:creationId xmlns:p14="http://schemas.microsoft.com/office/powerpoint/2010/main" val="7174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5D67EF44-CB27-416D-B5FE-0A99CF848393}"/>
              </a:ext>
            </a:extLst>
          </p:cNvPr>
          <p:cNvSpPr/>
          <p:nvPr/>
        </p:nvSpPr>
        <p:spPr>
          <a:xfrm>
            <a:off x="69887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C3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3110CE5-D642-4F82-B136-49AB4DCE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2" y="1085848"/>
            <a:ext cx="8559096" cy="30956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798C393-F6E8-48B6-96E2-583FA81D5444}"/>
              </a:ext>
            </a:extLst>
          </p:cNvPr>
          <p:cNvSpPr/>
          <p:nvPr/>
        </p:nvSpPr>
        <p:spPr>
          <a:xfrm>
            <a:off x="5124450" y="1831841"/>
            <a:ext cx="3474720" cy="409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4B459AD8-BFAB-4ADD-B4BB-CD5658C06649}"/>
              </a:ext>
            </a:extLst>
          </p:cNvPr>
          <p:cNvSpPr/>
          <p:nvPr/>
        </p:nvSpPr>
        <p:spPr>
          <a:xfrm rot="19087154">
            <a:off x="3762375" y="1562761"/>
            <a:ext cx="1562100" cy="1738311"/>
          </a:xfrm>
          <a:prstGeom prst="arc">
            <a:avLst>
              <a:gd name="adj1" fmla="val 1736204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B88112-E83C-420D-8AFA-E24524F374AE}"/>
              </a:ext>
            </a:extLst>
          </p:cNvPr>
          <p:cNvSpPr txBox="1"/>
          <p:nvPr/>
        </p:nvSpPr>
        <p:spPr>
          <a:xfrm>
            <a:off x="1504951" y="1426603"/>
            <a:ext cx="29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Choose one option per row.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493AAD3-72B9-4CFE-9E74-D86F6A688EA2}"/>
              </a:ext>
            </a:extLst>
          </p:cNvPr>
          <p:cNvSpPr/>
          <p:nvPr/>
        </p:nvSpPr>
        <p:spPr>
          <a:xfrm>
            <a:off x="5124450" y="2222366"/>
            <a:ext cx="3474720" cy="409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8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5D67EF44-CB27-416D-B5FE-0A99CF848393}"/>
              </a:ext>
            </a:extLst>
          </p:cNvPr>
          <p:cNvSpPr/>
          <p:nvPr/>
        </p:nvSpPr>
        <p:spPr>
          <a:xfrm>
            <a:off x="69887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C3</a:t>
            </a: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3110CE5-D642-4F82-B136-49AB4DCE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2" y="1085848"/>
            <a:ext cx="8559096" cy="309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22584A-E5BB-4E85-B1CB-56E1402BEA6E}"/>
              </a:ext>
            </a:extLst>
          </p:cNvPr>
          <p:cNvSpPr txBox="1"/>
          <p:nvPr/>
        </p:nvSpPr>
        <p:spPr>
          <a:xfrm>
            <a:off x="1082080" y="3105834"/>
            <a:ext cx="71284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Describe here the primary reasons for insufficient human resources for operations and maintenance and/or design and construction. </a:t>
            </a:r>
          </a:p>
        </p:txBody>
      </p:sp>
    </p:spTree>
    <p:extLst>
      <p:ext uri="{BB962C8B-B14F-4D97-AF65-F5344CB8AC3E}">
        <p14:creationId xmlns:p14="http://schemas.microsoft.com/office/powerpoint/2010/main" val="50592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764632"/>
            <a:ext cx="6400800" cy="1752600"/>
          </a:xfrm>
        </p:spPr>
        <p:txBody>
          <a:bodyPr/>
          <a:lstStyle/>
          <a:p>
            <a:pPr algn="ctr"/>
            <a:r>
              <a:rPr lang="en-GB" dirty="0"/>
              <a:t>For additional information or assistance please contact glaas@who.int </a:t>
            </a:r>
          </a:p>
        </p:txBody>
      </p:sp>
    </p:spTree>
    <p:extLst>
      <p:ext uri="{BB962C8B-B14F-4D97-AF65-F5344CB8AC3E}">
        <p14:creationId xmlns:p14="http://schemas.microsoft.com/office/powerpoint/2010/main" val="248790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438378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Section C consists of </a:t>
            </a:r>
            <a:r>
              <a:rPr lang="en-GB" b="1" dirty="0">
                <a:solidFill>
                  <a:schemeClr val="tx2"/>
                </a:solidFill>
              </a:rPr>
              <a:t>3 questions </a:t>
            </a:r>
            <a:r>
              <a:rPr lang="en-GB" dirty="0">
                <a:solidFill>
                  <a:schemeClr val="tx2"/>
                </a:solidFill>
              </a:rPr>
              <a:t>covering human resources (HR). </a:t>
            </a:r>
          </a:p>
          <a:p>
            <a:r>
              <a:rPr lang="en-GB" b="1" dirty="0">
                <a:solidFill>
                  <a:schemeClr val="tx2"/>
                </a:solidFill>
              </a:rPr>
              <a:t>Additional</a:t>
            </a:r>
            <a:r>
              <a:rPr lang="en-GB" dirty="0">
                <a:solidFill>
                  <a:schemeClr val="tx2"/>
                </a:solidFill>
              </a:rPr>
              <a:t> HR questions are included in Sections A, B and D.  </a:t>
            </a:r>
          </a:p>
          <a:p>
            <a:r>
              <a:rPr lang="en-GB" dirty="0">
                <a:solidFill>
                  <a:schemeClr val="tx2"/>
                </a:solidFill>
              </a:rPr>
              <a:t>This module will go through each of the questions. Please also reference the survey guidance.</a:t>
            </a:r>
          </a:p>
        </p:txBody>
      </p:sp>
    </p:spTree>
    <p:extLst>
      <p:ext uri="{BB962C8B-B14F-4D97-AF65-F5344CB8AC3E}">
        <p14:creationId xmlns:p14="http://schemas.microsoft.com/office/powerpoint/2010/main" val="4146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6824"/>
            <a:ext cx="8491928" cy="4264545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tx2"/>
                </a:solidFill>
              </a:rPr>
              <a:t>C1: </a:t>
            </a:r>
            <a:r>
              <a:rPr lang="en-GB" sz="2600" dirty="0">
                <a:solidFill>
                  <a:schemeClr val="tx2"/>
                </a:solidFill>
              </a:rPr>
              <a:t>Human resources needs assessments</a:t>
            </a:r>
          </a:p>
          <a:p>
            <a:pPr marL="0" indent="0">
              <a:buNone/>
            </a:pPr>
            <a:endParaRPr lang="en-GB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tx2"/>
                </a:solidFill>
              </a:rPr>
              <a:t>C2: </a:t>
            </a:r>
            <a:r>
              <a:rPr lang="en-GB" sz="2600" dirty="0">
                <a:solidFill>
                  <a:schemeClr val="tx2"/>
                </a:solidFill>
              </a:rPr>
              <a:t>WASH training institutions/programmes</a:t>
            </a:r>
          </a:p>
          <a:p>
            <a:pPr marL="0" indent="0">
              <a:buNone/>
            </a:pPr>
            <a:endParaRPr lang="en-GB" sz="2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tx2"/>
                </a:solidFill>
              </a:rPr>
              <a:t>C3: </a:t>
            </a:r>
            <a:r>
              <a:rPr lang="en-GB" sz="2600" dirty="0">
                <a:solidFill>
                  <a:schemeClr val="tx2"/>
                </a:solidFill>
              </a:rPr>
              <a:t>Human resources for WASH operations and developmen</a:t>
            </a:r>
            <a:r>
              <a:rPr lang="en-GB" sz="26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3999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62" y="922710"/>
            <a:ext cx="8365044" cy="994122"/>
          </a:xfrm>
        </p:spPr>
        <p:txBody>
          <a:bodyPr>
            <a:normAutofit fontScale="90000"/>
          </a:bodyPr>
          <a:lstStyle/>
          <a:p>
            <a:r>
              <a:rPr lang="en-GB" dirty="0"/>
              <a:t>Question C1 – Human resources needs assessments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3" y="2134693"/>
            <a:ext cx="8208143" cy="3384078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Understanding human resource needs is an essential foundation for a WASH enabling environment. </a:t>
            </a:r>
          </a:p>
          <a:p>
            <a:r>
              <a:rPr lang="en-GB" dirty="0">
                <a:solidFill>
                  <a:schemeClr val="tx2"/>
                </a:solidFill>
              </a:rPr>
              <a:t>This question aims to gather information on needs assessments conducted for WASH human resources in your country.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539EE2D0-60EE-440E-829F-8B4C3EAE9793}"/>
              </a:ext>
            </a:extLst>
          </p:cNvPr>
          <p:cNvSpPr/>
          <p:nvPr/>
        </p:nvSpPr>
        <p:spPr>
          <a:xfrm>
            <a:off x="68316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0717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539EE2D0-60EE-440E-829F-8B4C3EAE9793}"/>
              </a:ext>
            </a:extLst>
          </p:cNvPr>
          <p:cNvSpPr/>
          <p:nvPr/>
        </p:nvSpPr>
        <p:spPr>
          <a:xfrm>
            <a:off x="68316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C1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1299B0F-D3FC-4FEB-BBA9-9EC75CFD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5" y="1214437"/>
            <a:ext cx="8351190" cy="4090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9D2DC4-050F-474E-9E00-52109B40B115}"/>
              </a:ext>
            </a:extLst>
          </p:cNvPr>
          <p:cNvSpPr txBox="1"/>
          <p:nvPr/>
        </p:nvSpPr>
        <p:spPr>
          <a:xfrm>
            <a:off x="1329730" y="2067609"/>
            <a:ext cx="70617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Describe here how needs assessments for human resources in the WASH sector are conducted. </a:t>
            </a:r>
          </a:p>
        </p:txBody>
      </p:sp>
    </p:spTree>
    <p:extLst>
      <p:ext uri="{BB962C8B-B14F-4D97-AF65-F5344CB8AC3E}">
        <p14:creationId xmlns:p14="http://schemas.microsoft.com/office/powerpoint/2010/main" val="118628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539EE2D0-60EE-440E-829F-8B4C3EAE9793}"/>
              </a:ext>
            </a:extLst>
          </p:cNvPr>
          <p:cNvSpPr/>
          <p:nvPr/>
        </p:nvSpPr>
        <p:spPr>
          <a:xfrm>
            <a:off x="68316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C1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A1299B0F-D3FC-4FEB-BBA9-9EC75CFD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5" y="1214437"/>
            <a:ext cx="8351190" cy="40909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08CD56F-0650-4362-850A-478D15F7BF53}"/>
              </a:ext>
            </a:extLst>
          </p:cNvPr>
          <p:cNvSpPr/>
          <p:nvPr/>
        </p:nvSpPr>
        <p:spPr>
          <a:xfrm>
            <a:off x="1291519" y="3998780"/>
            <a:ext cx="7132320" cy="3657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4E2F4E3F-16DC-495A-9428-858F899A7BA4}"/>
              </a:ext>
            </a:extLst>
          </p:cNvPr>
          <p:cNvSpPr/>
          <p:nvPr/>
        </p:nvSpPr>
        <p:spPr>
          <a:xfrm rot="15368739">
            <a:off x="4728423" y="3504784"/>
            <a:ext cx="1422873" cy="1113748"/>
          </a:xfrm>
          <a:prstGeom prst="arc">
            <a:avLst>
              <a:gd name="adj1" fmla="val 17362042"/>
              <a:gd name="adj2" fmla="val 2773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E0082C-36B6-4200-954A-05D68CCBED06}"/>
              </a:ext>
            </a:extLst>
          </p:cNvPr>
          <p:cNvSpPr txBox="1"/>
          <p:nvPr/>
        </p:nvSpPr>
        <p:spPr>
          <a:xfrm>
            <a:off x="5269624" y="3159818"/>
            <a:ext cx="22462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Choose one option.</a:t>
            </a:r>
          </a:p>
        </p:txBody>
      </p:sp>
    </p:spTree>
    <p:extLst>
      <p:ext uri="{BB962C8B-B14F-4D97-AF65-F5344CB8AC3E}">
        <p14:creationId xmlns:p14="http://schemas.microsoft.com/office/powerpoint/2010/main" val="135585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FCE9E0BA-5F67-45E9-B707-79DACA3C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C2 – WASH training institutions and programmes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15424696-BDF9-4904-97BA-4D5DD89D8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Gaps in human resources are sometimes the source of too few trained or educated staff in specialized fields. </a:t>
            </a:r>
          </a:p>
          <a:p>
            <a:r>
              <a:rPr lang="en-GB" dirty="0">
                <a:solidFill>
                  <a:schemeClr val="tx2"/>
                </a:solidFill>
              </a:rPr>
              <a:t>This question seeks information on the types of WASH training institutions or programmes available in your country.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57FE13D2-0EDF-441E-964B-5E442A73E48F}"/>
              </a:ext>
            </a:extLst>
          </p:cNvPr>
          <p:cNvSpPr/>
          <p:nvPr/>
        </p:nvSpPr>
        <p:spPr>
          <a:xfrm>
            <a:off x="38264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7827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57FE13D2-0EDF-441E-964B-5E442A73E48F}"/>
              </a:ext>
            </a:extLst>
          </p:cNvPr>
          <p:cNvSpPr/>
          <p:nvPr/>
        </p:nvSpPr>
        <p:spPr>
          <a:xfrm>
            <a:off x="38264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C2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F758F00-685F-4F48-8B67-FF7CA6AA7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3" y="1381125"/>
            <a:ext cx="7915275" cy="3505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C02B5-7CF5-44D6-A39E-5B7D1A23160D}"/>
              </a:ext>
            </a:extLst>
          </p:cNvPr>
          <p:cNvSpPr txBox="1"/>
          <p:nvPr/>
        </p:nvSpPr>
        <p:spPr>
          <a:xfrm>
            <a:off x="1329730" y="1829484"/>
            <a:ext cx="712847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Describe the types of training institutions or programmes related to WASH that are available in your country. </a:t>
            </a:r>
          </a:p>
        </p:txBody>
      </p:sp>
    </p:spTree>
    <p:extLst>
      <p:ext uri="{BB962C8B-B14F-4D97-AF65-F5344CB8AC3E}">
        <p14:creationId xmlns:p14="http://schemas.microsoft.com/office/powerpoint/2010/main" val="373273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xmlns="" id="{57FE13D2-0EDF-441E-964B-5E442A73E48F}"/>
              </a:ext>
            </a:extLst>
          </p:cNvPr>
          <p:cNvSpPr/>
          <p:nvPr/>
        </p:nvSpPr>
        <p:spPr>
          <a:xfrm>
            <a:off x="3826412" y="176070"/>
            <a:ext cx="1488538" cy="528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C2</a:t>
            </a:r>
          </a:p>
        </p:txBody>
      </p:sp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xmlns="" id="{9F758F00-685F-4F48-8B67-FF7CA6AA7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3" y="1381125"/>
            <a:ext cx="7915275" cy="3505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1DBE28-197D-495D-AD38-37315EC240E1}"/>
              </a:ext>
            </a:extLst>
          </p:cNvPr>
          <p:cNvSpPr/>
          <p:nvPr/>
        </p:nvSpPr>
        <p:spPr>
          <a:xfrm>
            <a:off x="5053598" y="2486025"/>
            <a:ext cx="3278505" cy="7459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03A830F6-2792-427D-BB58-DCCB5BD3EAEC}"/>
              </a:ext>
            </a:extLst>
          </p:cNvPr>
          <p:cNvSpPr/>
          <p:nvPr/>
        </p:nvSpPr>
        <p:spPr>
          <a:xfrm rot="19087154">
            <a:off x="3691523" y="2553359"/>
            <a:ext cx="1562100" cy="1738311"/>
          </a:xfrm>
          <a:prstGeom prst="arc">
            <a:avLst>
              <a:gd name="adj1" fmla="val 1736204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B20084-B88D-4459-B142-1A1DC3EE4A61}"/>
              </a:ext>
            </a:extLst>
          </p:cNvPr>
          <p:cNvSpPr txBox="1"/>
          <p:nvPr/>
        </p:nvSpPr>
        <p:spPr>
          <a:xfrm>
            <a:off x="2159605" y="2417201"/>
            <a:ext cx="22462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Choose one option.</a:t>
            </a:r>
          </a:p>
        </p:txBody>
      </p:sp>
    </p:spTree>
    <p:extLst>
      <p:ext uri="{BB962C8B-B14F-4D97-AF65-F5344CB8AC3E}">
        <p14:creationId xmlns:p14="http://schemas.microsoft.com/office/powerpoint/2010/main" val="50827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F8941E5C6CF488C82253EC666FA6C" ma:contentTypeVersion="2" ma:contentTypeDescription="Create a new document." ma:contentTypeScope="" ma:versionID="d43e5a4f60a120bf8e28d9e36b56ebab">
  <xsd:schema xmlns:xsd="http://www.w3.org/2001/XMLSchema" xmlns:xs="http://www.w3.org/2001/XMLSchema" xmlns:p="http://schemas.microsoft.com/office/2006/metadata/properties" xmlns:ns2="907ffec7-7b0e-4a98-b1bc-f86b9dc9c70e" targetNamespace="http://schemas.microsoft.com/office/2006/metadata/properties" ma:root="true" ma:fieldsID="a92d20c0b35795a1d150f0646163b4f5" ns2:_="">
    <xsd:import namespace="907ffec7-7b0e-4a98-b1bc-f86b9dc9c70e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w7mq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ffec7-7b0e-4a98-b1bc-f86b9dc9c70e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internalName="Language">
      <xsd:simpleType>
        <xsd:restriction base="dms:Text">
          <xsd:maxLength value="255"/>
        </xsd:restriction>
      </xsd:simpleType>
    </xsd:element>
    <xsd:element name="w7mq" ma:index="9" nillable="true" ma:displayName="Category" ma:internalName="w7mq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907ffec7-7b0e-4a98-b1bc-f86b9dc9c70e">English</Language>
    <w7mq xmlns="907ffec7-7b0e-4a98-b1bc-f86b9dc9c70e">Module</w7mq>
  </documentManagement>
</p:properties>
</file>

<file path=customXml/itemProps1.xml><?xml version="1.0" encoding="utf-8"?>
<ds:datastoreItem xmlns:ds="http://schemas.openxmlformats.org/officeDocument/2006/customXml" ds:itemID="{92B0644C-4055-447A-B7C7-ABD1A69E61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AF2F3-1B33-4723-9A0D-9D7BC259F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ffec7-7b0e-4a98-b1bc-f86b9dc9c7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619F9-A557-417F-8D4D-C8FCF6AD2513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07ffec7-7b0e-4a98-b1bc-f86b9dc9c70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65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Section C: Human Resources</vt:lpstr>
      <vt:lpstr>Overview</vt:lpstr>
      <vt:lpstr>Questions</vt:lpstr>
      <vt:lpstr>Question C1 – Human resources needs assessments </vt:lpstr>
      <vt:lpstr>PowerPoint Presentation</vt:lpstr>
      <vt:lpstr>PowerPoint Presentation</vt:lpstr>
      <vt:lpstr>Question C2 – WASH training institutions and programmes</vt:lpstr>
      <vt:lpstr>PowerPoint Presentation</vt:lpstr>
      <vt:lpstr>PowerPoint Presentation</vt:lpstr>
      <vt:lpstr>PowerPoint Presentation</vt:lpstr>
      <vt:lpstr>PowerPoint Presentation</vt:lpstr>
      <vt:lpstr>Question C3 – Human resources for WASH operations and development 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C: Human Resources</dc:title>
  <dc:creator/>
  <cp:lastModifiedBy/>
  <cp:revision>5</cp:revision>
  <dcterms:created xsi:type="dcterms:W3CDTF">2016-10-24T13:24:33Z</dcterms:created>
  <dcterms:modified xsi:type="dcterms:W3CDTF">2018-07-18T08:12:31Z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0x0101002A0F8941E5C6CF488C82253EC666FA6C</vt:lpwstr>
  </property>
  <property fmtid="{D5CDD505-2E9C-101B-9397-08002B2CF9AE}" pid="3" name="_MarkAsFinal">
    <vt:bool>true</vt:bool>
  </property>
</Properties>
</file>