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66" r:id="rId5"/>
    <p:sldId id="265" r:id="rId6"/>
    <p:sldId id="276" r:id="rId7"/>
    <p:sldId id="271" r:id="rId8"/>
    <p:sldId id="337" r:id="rId9"/>
    <p:sldId id="346" r:id="rId10"/>
    <p:sldId id="333" r:id="rId11"/>
    <p:sldId id="335" r:id="rId12"/>
    <p:sldId id="342" r:id="rId13"/>
    <p:sldId id="343" r:id="rId14"/>
    <p:sldId id="341" r:id="rId15"/>
    <p:sldId id="334" r:id="rId16"/>
    <p:sldId id="336" r:id="rId17"/>
    <p:sldId id="338" r:id="rId18"/>
    <p:sldId id="340" r:id="rId19"/>
    <p:sldId id="26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F0E2F0E3-F849-4E47-877B-64B5AF95E161}">
          <p14:sldIdLst>
            <p14:sldId id="266"/>
            <p14:sldId id="265"/>
            <p14:sldId id="276"/>
          </p14:sldIdLst>
        </p14:section>
        <p14:section name="C1" id="{A27B657B-1D9E-4F31-A402-F72208257BC6}">
          <p14:sldIdLst>
            <p14:sldId id="271"/>
            <p14:sldId id="337"/>
            <p14:sldId id="346"/>
          </p14:sldIdLst>
        </p14:section>
        <p14:section name="C2" id="{535A37DE-8562-4E15-8F4F-D8FAF9685BFB}">
          <p14:sldIdLst>
            <p14:sldId id="333"/>
            <p14:sldId id="335"/>
            <p14:sldId id="342"/>
            <p14:sldId id="343"/>
            <p14:sldId id="341"/>
          </p14:sldIdLst>
        </p14:section>
        <p14:section name="C3" id="{E82740D2-5019-424D-A75E-045221BC7EC5}">
          <p14:sldIdLst>
            <p14:sldId id="334"/>
            <p14:sldId id="336"/>
            <p14:sldId id="338"/>
            <p14:sldId id="340"/>
          </p14:sldIdLst>
        </p14:section>
        <p14:section name="Conclusion" id="{6EA27EDB-5E9C-4432-B598-9679BACE761F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87E3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3442" autoAdjust="0"/>
    <p:restoredTop sz="94148" autoAdjust="0"/>
  </p:normalViewPr>
  <p:slideViewPr>
    <p:cSldViewPr snapToGrid="0" snapToObjects="1">
      <p:cViewPr varScale="1">
        <p:scale>
          <a:sx n="89" d="100"/>
          <a:sy n="89" d="100"/>
        </p:scale>
        <p:origin x="232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4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7" d="100"/>
          <a:sy n="67" d="100"/>
        </p:scale>
        <p:origin x="-2352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ACDCB5-2247-488B-A7C7-3C8D4D429BD5}" type="datetimeFigureOut">
              <a:rPr lang="en-GB" smtClean="0"/>
              <a:pPr/>
              <a:t>18/09/2018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B6C2D-1D3D-4AEA-B3F0-AE69F3ABFB1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631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F4959-7CAB-4F6C-B5FB-62B7441AF824}" type="datetimeFigureOut">
              <a:rPr lang="en-GB" smtClean="0"/>
              <a:pPr/>
              <a:t>18/09/2018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BE04D0-D349-49E0-A693-77C2D07C03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579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E04D0-D349-49E0-A693-77C2D07C03FA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7345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E04D0-D349-49E0-A693-77C2D07C03FA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6493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more space is required to answer this question, please use the survey annex.   </a:t>
            </a:r>
            <a:endParaRPr lang="en-US" sz="120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E04D0-D349-49E0-A693-77C2D07C03FA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9699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E04D0-D349-49E0-A693-77C2D07C03FA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2960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E04D0-D349-49E0-A693-77C2D07C03FA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0546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Operations and maintenance (O&amp;M)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includes activities necessary to keep WASH services running.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E04D0-D349-49E0-A693-77C2D07C03FA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5054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E04D0-D349-49E0-A693-77C2D07C03FA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3507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E04D0-D349-49E0-A693-77C2D07C03FA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98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E04D0-D349-49E0-A693-77C2D07C03FA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247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E04D0-D349-49E0-A693-77C2D07C03FA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299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E04D0-D349-49E0-A693-77C2D07C03FA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282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E04D0-D349-49E0-A693-77C2D07C03FA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8626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E04D0-D349-49E0-A693-77C2D07C03FA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0993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E04D0-D349-49E0-A693-77C2D07C03FA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4864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e.g. programs for water engineering or trainings for hygiene promotion.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E04D0-D349-49E0-A693-77C2D07C03FA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0669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E04D0-D349-49E0-A693-77C2D07C03FA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137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3999" cy="6868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2924944"/>
            <a:ext cx="7342584" cy="792088"/>
          </a:xfrm>
        </p:spPr>
        <p:txBody>
          <a:bodyPr>
            <a:normAutofit/>
          </a:bodyPr>
          <a:lstStyle>
            <a:lvl1pPr algn="l">
              <a:defRPr lang="en-GB" sz="3600" b="1" kern="1200" dirty="0">
                <a:solidFill>
                  <a:schemeClr val="accent5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3717032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 b="1" i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286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581128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32231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82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46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38661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3866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352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637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2710"/>
            <a:ext cx="8229600" cy="99412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6" name="Content Placeholder 15"/>
          <p:cNvSpPr>
            <a:spLocks noGrp="1"/>
          </p:cNvSpPr>
          <p:nvPr userDrawn="1">
            <p:ph sz="quarter" idx="10"/>
          </p:nvPr>
        </p:nvSpPr>
        <p:spPr>
          <a:xfrm>
            <a:off x="468313" y="1989138"/>
            <a:ext cx="8208143" cy="33840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683405" y="157396"/>
            <a:ext cx="7777188" cy="528403"/>
            <a:chOff x="269545" y="260648"/>
            <a:chExt cx="2035603" cy="43204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" name="Rounded Rectangle 3"/>
            <p:cNvSpPr/>
            <p:nvPr/>
          </p:nvSpPr>
          <p:spPr>
            <a:xfrm>
              <a:off x="269545" y="260648"/>
              <a:ext cx="385671" cy="4320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</a:rPr>
                <a:t>C1</a:t>
              </a: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1094511" y="260648"/>
              <a:ext cx="385671" cy="4320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</a:rPr>
                <a:t>C2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1919477" y="260648"/>
              <a:ext cx="385671" cy="4320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</a:rPr>
                <a:t>C3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79000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869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41330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41330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51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595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2538"/>
            <a:ext cx="4040188" cy="36807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40768"/>
            <a:ext cx="4041775" cy="595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52538"/>
            <a:ext cx="4041775" cy="36807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153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968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81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567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6714" y="273051"/>
            <a:ext cx="5111750" cy="538819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3567" y="1435101"/>
            <a:ext cx="3008313" cy="42261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933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457200" y="274638"/>
            <a:ext cx="8229600" cy="9941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457200" y="1412776"/>
            <a:ext cx="8229600" cy="4133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" y="5764522"/>
            <a:ext cx="9144001" cy="1093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3386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spcBef>
          <a:spcPct val="0"/>
        </a:spcBef>
        <a:buNone/>
        <a:defRPr lang="en-GB" sz="3600" b="1" kern="1200" dirty="0">
          <a:solidFill>
            <a:srgbClr val="0F36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Section C: Ressources </a:t>
            </a:r>
            <a:r>
              <a:rPr lang="en-GB" dirty="0" err="1"/>
              <a:t>humaines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Module 6: </a:t>
            </a:r>
            <a:r>
              <a:rPr lang="en-GB" dirty="0" err="1"/>
              <a:t>Vue</a:t>
            </a:r>
            <a:r>
              <a:rPr lang="en-GB" dirty="0"/>
              <a:t> </a:t>
            </a:r>
            <a:r>
              <a:rPr lang="en-GB" dirty="0" err="1"/>
              <a:t>d’ensemble</a:t>
            </a:r>
            <a:r>
              <a:rPr lang="en-GB" dirty="0"/>
              <a:t> des questions de la Section C</a:t>
            </a:r>
          </a:p>
          <a:p>
            <a:r>
              <a:rPr lang="en-GB" dirty="0"/>
              <a:t>Cycle GLAAS 2018/2019</a:t>
            </a:r>
          </a:p>
        </p:txBody>
      </p:sp>
    </p:spTree>
    <p:extLst>
      <p:ext uri="{BB962C8B-B14F-4D97-AF65-F5344CB8AC3E}">
        <p14:creationId xmlns:p14="http://schemas.microsoft.com/office/powerpoint/2010/main" val="279277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42604" y="1377245"/>
            <a:ext cx="8664074" cy="326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57FE13D2-0EDF-441E-964B-5E442A73E48F}"/>
              </a:ext>
            </a:extLst>
          </p:cNvPr>
          <p:cNvSpPr/>
          <p:nvPr/>
        </p:nvSpPr>
        <p:spPr>
          <a:xfrm>
            <a:off x="3826412" y="176070"/>
            <a:ext cx="1488538" cy="52877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C2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31DBE28-197D-495D-AD38-37315EC240E1}"/>
              </a:ext>
            </a:extLst>
          </p:cNvPr>
          <p:cNvSpPr/>
          <p:nvPr/>
        </p:nvSpPr>
        <p:spPr>
          <a:xfrm>
            <a:off x="5314950" y="2502326"/>
            <a:ext cx="3366206" cy="64727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B20084-B88D-4459-B142-1A1DC3EE4A61}"/>
              </a:ext>
            </a:extLst>
          </p:cNvPr>
          <p:cNvSpPr txBox="1"/>
          <p:nvPr/>
        </p:nvSpPr>
        <p:spPr>
          <a:xfrm>
            <a:off x="2297373" y="1835230"/>
            <a:ext cx="242856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Suffisant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du point de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vue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du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nombre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et de la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qualité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des programmes.</a:t>
            </a: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03A830F6-2792-427D-BB58-DCCB5BD3EAEC}"/>
              </a:ext>
            </a:extLst>
          </p:cNvPr>
          <p:cNvSpPr/>
          <p:nvPr/>
        </p:nvSpPr>
        <p:spPr>
          <a:xfrm rot="19087154">
            <a:off x="3993592" y="2142789"/>
            <a:ext cx="1562100" cy="1738311"/>
          </a:xfrm>
          <a:prstGeom prst="arc">
            <a:avLst>
              <a:gd name="adj1" fmla="val 17362042"/>
              <a:gd name="adj2" fmla="val 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22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42604" y="1377245"/>
            <a:ext cx="8664074" cy="326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57FE13D2-0EDF-441E-964B-5E442A73E48F}"/>
              </a:ext>
            </a:extLst>
          </p:cNvPr>
          <p:cNvSpPr/>
          <p:nvPr/>
        </p:nvSpPr>
        <p:spPr>
          <a:xfrm>
            <a:off x="3826412" y="176070"/>
            <a:ext cx="1488538" cy="52877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C2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B014B7-FF6B-4A7B-A6B4-447C5D322B7E}"/>
              </a:ext>
            </a:extLst>
          </p:cNvPr>
          <p:cNvSpPr txBox="1"/>
          <p:nvPr/>
        </p:nvSpPr>
        <p:spPr>
          <a:xfrm>
            <a:off x="1253530" y="3848784"/>
            <a:ext cx="712847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Décrivez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ici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les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lacunes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dans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les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instituts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/programmes de formation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relatifs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au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secteur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WASH et les raisons de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ces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insuffisances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53346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FCE9E0BA-5F67-45E9-B707-79DACA3C1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21278"/>
            <a:ext cx="8229600" cy="1157865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 C3 – </a:t>
            </a:r>
            <a:r>
              <a:rPr lang="en-US" dirty="0" err="1"/>
              <a:t>Ressources</a:t>
            </a:r>
            <a:r>
              <a:rPr lang="en-US" dirty="0"/>
              <a:t> </a:t>
            </a:r>
            <a:r>
              <a:rPr lang="en-US" dirty="0" err="1"/>
              <a:t>humaines</a:t>
            </a:r>
            <a:r>
              <a:rPr lang="en-US" dirty="0"/>
              <a:t> pour le </a:t>
            </a:r>
            <a:r>
              <a:rPr lang="en-US" dirty="0" err="1"/>
              <a:t>fonctionnement</a:t>
            </a:r>
            <a:r>
              <a:rPr lang="en-US" dirty="0"/>
              <a:t> et le </a:t>
            </a:r>
            <a:r>
              <a:rPr lang="en-US" dirty="0" err="1"/>
              <a:t>développement</a:t>
            </a:r>
            <a:r>
              <a:rPr lang="en-US" dirty="0"/>
              <a:t> du </a:t>
            </a:r>
            <a:r>
              <a:rPr lang="en-US" dirty="0" err="1"/>
              <a:t>secteur</a:t>
            </a:r>
            <a:r>
              <a:rPr lang="en-US" dirty="0"/>
              <a:t> WASH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5424696-BDF9-4904-97BA-4D5DD89D865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68313" y="2392896"/>
            <a:ext cx="8208143" cy="3384078"/>
          </a:xfrm>
        </p:spPr>
        <p:txBody>
          <a:bodyPr>
            <a:normAutofit lnSpcReduction="10000"/>
          </a:bodyPr>
          <a:lstStyle/>
          <a:p>
            <a:r>
              <a:rPr lang="en-US" dirty="0" err="1">
                <a:solidFill>
                  <a:schemeClr val="tx2"/>
                </a:solidFill>
              </a:rPr>
              <a:t>Cette</a:t>
            </a:r>
            <a:r>
              <a:rPr lang="en-US" dirty="0">
                <a:solidFill>
                  <a:schemeClr val="tx2"/>
                </a:solidFill>
              </a:rPr>
              <a:t> question vise </a:t>
            </a:r>
            <a:r>
              <a:rPr lang="en-US" dirty="0" err="1">
                <a:solidFill>
                  <a:schemeClr val="tx2"/>
                </a:solidFill>
              </a:rPr>
              <a:t>à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déterminer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si</a:t>
            </a:r>
            <a:r>
              <a:rPr lang="en-US" dirty="0">
                <a:solidFill>
                  <a:schemeClr val="tx2"/>
                </a:solidFill>
              </a:rPr>
              <a:t> les </a:t>
            </a:r>
            <a:r>
              <a:rPr lang="en-US" dirty="0" err="1">
                <a:solidFill>
                  <a:schemeClr val="tx2"/>
                </a:solidFill>
              </a:rPr>
              <a:t>ressources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humaines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sont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suffisantes</a:t>
            </a:r>
            <a:r>
              <a:rPr lang="en-US" dirty="0">
                <a:solidFill>
                  <a:schemeClr val="tx2"/>
                </a:solidFill>
              </a:rPr>
              <a:t> pour assurer: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Le </a:t>
            </a:r>
            <a:r>
              <a:rPr lang="en-US" dirty="0" err="1">
                <a:solidFill>
                  <a:schemeClr val="tx2"/>
                </a:solidFill>
              </a:rPr>
              <a:t>fonctionnement</a:t>
            </a:r>
            <a:r>
              <a:rPr lang="en-US" dirty="0">
                <a:solidFill>
                  <a:schemeClr val="tx2"/>
                </a:solidFill>
              </a:rPr>
              <a:t> et </a:t>
            </a:r>
            <a:r>
              <a:rPr lang="en-US" dirty="0" err="1">
                <a:solidFill>
                  <a:schemeClr val="tx2"/>
                </a:solidFill>
              </a:rPr>
              <a:t>l’entretien</a:t>
            </a:r>
            <a:r>
              <a:rPr lang="en-US" dirty="0">
                <a:solidFill>
                  <a:schemeClr val="tx2"/>
                </a:solidFill>
              </a:rPr>
              <a:t> de base des services WASH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La </a:t>
            </a:r>
            <a:r>
              <a:rPr lang="en-US" dirty="0" err="1">
                <a:solidFill>
                  <a:schemeClr val="tx2"/>
                </a:solidFill>
              </a:rPr>
              <a:t>gestion</a:t>
            </a:r>
            <a:r>
              <a:rPr lang="en-US" dirty="0">
                <a:solidFill>
                  <a:schemeClr val="tx2"/>
                </a:solidFill>
              </a:rPr>
              <a:t> de la </a:t>
            </a:r>
            <a:r>
              <a:rPr lang="fr-FR" dirty="0">
                <a:solidFill>
                  <a:schemeClr val="tx2"/>
                </a:solidFill>
              </a:rPr>
              <a:t>conception et de la construction des installations et des réseaux du secteur WASH.</a:t>
            </a:r>
            <a:r>
              <a:rPr lang="en-GB" dirty="0">
                <a:solidFill>
                  <a:schemeClr val="tx2"/>
                </a:solidFill>
              </a:rPr>
              <a:t> </a:t>
            </a:r>
            <a:endParaRPr lang="en-US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Rounded Rectangle 3">
            <a:extLst>
              <a:ext uri="{FF2B5EF4-FFF2-40B4-BE49-F238E27FC236}">
                <a16:creationId xmlns:a16="http://schemas.microsoft.com/office/drawing/2014/main" id="{5D67EF44-CB27-416D-B5FE-0A99CF848393}"/>
              </a:ext>
            </a:extLst>
          </p:cNvPr>
          <p:cNvSpPr/>
          <p:nvPr/>
        </p:nvSpPr>
        <p:spPr>
          <a:xfrm>
            <a:off x="6988712" y="176070"/>
            <a:ext cx="1488538" cy="52877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C3</a:t>
            </a:r>
          </a:p>
        </p:txBody>
      </p:sp>
    </p:spTree>
    <p:extLst>
      <p:ext uri="{BB962C8B-B14F-4D97-AF65-F5344CB8AC3E}">
        <p14:creationId xmlns:p14="http://schemas.microsoft.com/office/powerpoint/2010/main" val="883427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71732" y="1071249"/>
            <a:ext cx="8812835" cy="28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3">
            <a:extLst>
              <a:ext uri="{FF2B5EF4-FFF2-40B4-BE49-F238E27FC236}">
                <a16:creationId xmlns:a16="http://schemas.microsoft.com/office/drawing/2014/main" id="{5D67EF44-CB27-416D-B5FE-0A99CF848393}"/>
              </a:ext>
            </a:extLst>
          </p:cNvPr>
          <p:cNvSpPr/>
          <p:nvPr/>
        </p:nvSpPr>
        <p:spPr>
          <a:xfrm>
            <a:off x="6988712" y="176070"/>
            <a:ext cx="1488538" cy="52877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C3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98C393-F6E8-48B6-96E2-583FA81D5444}"/>
              </a:ext>
            </a:extLst>
          </p:cNvPr>
          <p:cNvSpPr/>
          <p:nvPr/>
        </p:nvSpPr>
        <p:spPr>
          <a:xfrm>
            <a:off x="5124450" y="1476374"/>
            <a:ext cx="3384000" cy="40957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4B459AD8-BFAB-4ADD-B4BB-CD5658C06649}"/>
              </a:ext>
            </a:extLst>
          </p:cNvPr>
          <p:cNvSpPr/>
          <p:nvPr/>
        </p:nvSpPr>
        <p:spPr>
          <a:xfrm rot="19087154">
            <a:off x="3762375" y="1391311"/>
            <a:ext cx="1562100" cy="1738311"/>
          </a:xfrm>
          <a:prstGeom prst="arc">
            <a:avLst>
              <a:gd name="adj1" fmla="val 17362042"/>
              <a:gd name="adj2" fmla="val 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B88112-E83C-420D-8AFA-E24524F374AE}"/>
              </a:ext>
            </a:extLst>
          </p:cNvPr>
          <p:cNvSpPr txBox="1"/>
          <p:nvPr/>
        </p:nvSpPr>
        <p:spPr>
          <a:xfrm>
            <a:off x="2468583" y="1283728"/>
            <a:ext cx="197006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Choix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d’options</a:t>
            </a:r>
            <a:endParaRPr lang="en-GB" b="1" dirty="0">
              <a:ln w="3175" cmpd="sng">
                <a:noFill/>
              </a:ln>
              <a:solidFill>
                <a:srgbClr val="C00000"/>
              </a:solidFill>
              <a:effectLst>
                <a:glow rad="1397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1748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71732" y="1059674"/>
            <a:ext cx="8812835" cy="28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3">
            <a:extLst>
              <a:ext uri="{FF2B5EF4-FFF2-40B4-BE49-F238E27FC236}">
                <a16:creationId xmlns:a16="http://schemas.microsoft.com/office/drawing/2014/main" id="{5D67EF44-CB27-416D-B5FE-0A99CF848393}"/>
              </a:ext>
            </a:extLst>
          </p:cNvPr>
          <p:cNvSpPr/>
          <p:nvPr/>
        </p:nvSpPr>
        <p:spPr>
          <a:xfrm>
            <a:off x="6988712" y="176070"/>
            <a:ext cx="1488538" cy="52877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C3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98C393-F6E8-48B6-96E2-583FA81D5444}"/>
              </a:ext>
            </a:extLst>
          </p:cNvPr>
          <p:cNvSpPr/>
          <p:nvPr/>
        </p:nvSpPr>
        <p:spPr>
          <a:xfrm>
            <a:off x="5124450" y="1831840"/>
            <a:ext cx="3384000" cy="3600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4B459AD8-BFAB-4ADD-B4BB-CD5658C06649}"/>
              </a:ext>
            </a:extLst>
          </p:cNvPr>
          <p:cNvSpPr/>
          <p:nvPr/>
        </p:nvSpPr>
        <p:spPr>
          <a:xfrm rot="19087154">
            <a:off x="3762375" y="1562761"/>
            <a:ext cx="1562100" cy="1738311"/>
          </a:xfrm>
          <a:prstGeom prst="arc">
            <a:avLst>
              <a:gd name="adj1" fmla="val 17362042"/>
              <a:gd name="adj2" fmla="val 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B88112-E83C-420D-8AFA-E24524F374AE}"/>
              </a:ext>
            </a:extLst>
          </p:cNvPr>
          <p:cNvSpPr txBox="1"/>
          <p:nvPr/>
        </p:nvSpPr>
        <p:spPr>
          <a:xfrm>
            <a:off x="1045029" y="1426603"/>
            <a:ext cx="343172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Choisissez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une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option par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ligne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493AAD3-72B9-4CFE-9E74-D86F6A688EA2}"/>
              </a:ext>
            </a:extLst>
          </p:cNvPr>
          <p:cNvSpPr/>
          <p:nvPr/>
        </p:nvSpPr>
        <p:spPr>
          <a:xfrm>
            <a:off x="5124450" y="2199215"/>
            <a:ext cx="3384000" cy="5040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88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71732" y="1140699"/>
            <a:ext cx="8812835" cy="28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3">
            <a:extLst>
              <a:ext uri="{FF2B5EF4-FFF2-40B4-BE49-F238E27FC236}">
                <a16:creationId xmlns:a16="http://schemas.microsoft.com/office/drawing/2014/main" id="{5D67EF44-CB27-416D-B5FE-0A99CF848393}"/>
              </a:ext>
            </a:extLst>
          </p:cNvPr>
          <p:cNvSpPr/>
          <p:nvPr/>
        </p:nvSpPr>
        <p:spPr>
          <a:xfrm>
            <a:off x="6988712" y="176070"/>
            <a:ext cx="1488538" cy="52877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C3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22584A-E5BB-4E85-B1CB-56E1402BEA6E}"/>
              </a:ext>
            </a:extLst>
          </p:cNvPr>
          <p:cNvSpPr txBox="1"/>
          <p:nvPr/>
        </p:nvSpPr>
        <p:spPr>
          <a:xfrm>
            <a:off x="997527" y="3105834"/>
            <a:ext cx="7659585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Décrivez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ici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les raisons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principales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à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l’origine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des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insuffisances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en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ressources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humaines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pour le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fonctionnement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et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l’entretien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et/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ou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la conception et la construction </a:t>
            </a:r>
            <a:r>
              <a:rPr lang="en-GB" b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des installations 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et des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réseaux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5929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Merci!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3764632"/>
            <a:ext cx="6400800" cy="1752600"/>
          </a:xfrm>
        </p:spPr>
        <p:txBody>
          <a:bodyPr/>
          <a:lstStyle/>
          <a:p>
            <a:pPr algn="ctr"/>
            <a:r>
              <a:rPr lang="en-GB" dirty="0"/>
              <a:t>Pour plus </a:t>
            </a:r>
            <a:r>
              <a:rPr lang="en-GB" dirty="0" err="1"/>
              <a:t>d’information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appui</a:t>
            </a:r>
            <a:r>
              <a:rPr lang="en-GB" dirty="0"/>
              <a:t>, </a:t>
            </a:r>
            <a:r>
              <a:rPr lang="en-GB" dirty="0" err="1"/>
              <a:t>veuillez</a:t>
            </a:r>
            <a:r>
              <a:rPr lang="en-GB" dirty="0"/>
              <a:t> </a:t>
            </a:r>
            <a:r>
              <a:rPr lang="en-GB" dirty="0" err="1"/>
              <a:t>contacter</a:t>
            </a:r>
            <a:r>
              <a:rPr lang="en-GB" dirty="0"/>
              <a:t> </a:t>
            </a:r>
            <a:r>
              <a:rPr lang="en-GB" dirty="0" err="1"/>
              <a:t>glaas@who.int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87907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Vue</a:t>
            </a:r>
            <a:r>
              <a:rPr lang="en-GB" dirty="0"/>
              <a:t> </a:t>
            </a:r>
            <a:r>
              <a:rPr lang="en-GB" dirty="0" err="1"/>
              <a:t>d’ensemble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2050"/>
            <a:ext cx="8229600" cy="438378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La section C </a:t>
            </a:r>
            <a:r>
              <a:rPr lang="en-GB" dirty="0" err="1">
                <a:solidFill>
                  <a:schemeClr val="tx2"/>
                </a:solidFill>
              </a:rPr>
              <a:t>comprend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b="1" dirty="0">
                <a:solidFill>
                  <a:schemeClr val="tx2"/>
                </a:solidFill>
              </a:rPr>
              <a:t>3 questions </a:t>
            </a:r>
            <a:r>
              <a:rPr lang="en-GB" dirty="0">
                <a:solidFill>
                  <a:schemeClr val="tx2"/>
                </a:solidFill>
              </a:rPr>
              <a:t>qui </a:t>
            </a:r>
            <a:r>
              <a:rPr lang="en-GB" dirty="0" err="1">
                <a:solidFill>
                  <a:schemeClr val="tx2"/>
                </a:solidFill>
              </a:rPr>
              <a:t>couvrent</a:t>
            </a:r>
            <a:r>
              <a:rPr lang="en-GB" dirty="0">
                <a:solidFill>
                  <a:schemeClr val="tx2"/>
                </a:solidFill>
              </a:rPr>
              <a:t> les resources </a:t>
            </a:r>
            <a:r>
              <a:rPr lang="en-GB" dirty="0" err="1">
                <a:solidFill>
                  <a:schemeClr val="tx2"/>
                </a:solidFill>
              </a:rPr>
              <a:t>humaines</a:t>
            </a:r>
            <a:r>
              <a:rPr lang="en-GB" dirty="0">
                <a:solidFill>
                  <a:schemeClr val="tx2"/>
                </a:solidFill>
              </a:rPr>
              <a:t> (RH).</a:t>
            </a:r>
          </a:p>
          <a:p>
            <a:r>
              <a:rPr lang="en-GB" dirty="0">
                <a:solidFill>
                  <a:schemeClr val="tx2"/>
                </a:solidFill>
              </a:rPr>
              <a:t>Des</a:t>
            </a:r>
            <a:r>
              <a:rPr lang="en-GB" b="1" dirty="0">
                <a:solidFill>
                  <a:schemeClr val="tx2"/>
                </a:solidFill>
              </a:rPr>
              <a:t> questions </a:t>
            </a:r>
            <a:r>
              <a:rPr lang="en-GB" b="1" dirty="0" err="1">
                <a:solidFill>
                  <a:schemeClr val="tx2"/>
                </a:solidFill>
              </a:rPr>
              <a:t>additionnelles</a:t>
            </a:r>
            <a:r>
              <a:rPr lang="en-GB" b="1" dirty="0">
                <a:solidFill>
                  <a:schemeClr val="tx2"/>
                </a:solidFill>
              </a:rPr>
              <a:t> </a:t>
            </a:r>
            <a:r>
              <a:rPr lang="en-GB" dirty="0">
                <a:solidFill>
                  <a:schemeClr val="tx2"/>
                </a:solidFill>
              </a:rPr>
              <a:t>relatives aux RH </a:t>
            </a:r>
            <a:r>
              <a:rPr lang="en-GB" dirty="0" err="1">
                <a:solidFill>
                  <a:schemeClr val="tx2"/>
                </a:solidFill>
              </a:rPr>
              <a:t>sont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incluses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dans</a:t>
            </a:r>
            <a:r>
              <a:rPr lang="en-GB" dirty="0">
                <a:solidFill>
                  <a:schemeClr val="tx2"/>
                </a:solidFill>
              </a:rPr>
              <a:t> les sections A, B et D.</a:t>
            </a:r>
          </a:p>
          <a:p>
            <a:r>
              <a:rPr lang="en-GB" dirty="0">
                <a:solidFill>
                  <a:schemeClr val="tx2"/>
                </a:solidFill>
              </a:rPr>
              <a:t>Ce module </a:t>
            </a:r>
            <a:r>
              <a:rPr lang="en-GB" dirty="0" err="1">
                <a:solidFill>
                  <a:schemeClr val="tx2"/>
                </a:solidFill>
              </a:rPr>
              <a:t>passe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chaque</a:t>
            </a:r>
            <a:r>
              <a:rPr lang="en-GB" dirty="0">
                <a:solidFill>
                  <a:schemeClr val="tx2"/>
                </a:solidFill>
              </a:rPr>
              <a:t> question </a:t>
            </a:r>
            <a:r>
              <a:rPr lang="en-GB" dirty="0" err="1">
                <a:solidFill>
                  <a:schemeClr val="tx2"/>
                </a:solidFill>
              </a:rPr>
              <a:t>en</a:t>
            </a:r>
            <a:r>
              <a:rPr lang="en-GB" dirty="0">
                <a:solidFill>
                  <a:schemeClr val="tx2"/>
                </a:solidFill>
              </a:rPr>
              <a:t> revue.</a:t>
            </a:r>
          </a:p>
          <a:p>
            <a:r>
              <a:rPr lang="en-GB" dirty="0">
                <a:solidFill>
                  <a:schemeClr val="tx2"/>
                </a:solidFill>
              </a:rPr>
              <a:t>Merci de </a:t>
            </a:r>
            <a:r>
              <a:rPr lang="en-GB" dirty="0" err="1">
                <a:solidFill>
                  <a:schemeClr val="tx2"/>
                </a:solidFill>
              </a:rPr>
              <a:t>vous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réferer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également</a:t>
            </a:r>
            <a:r>
              <a:rPr lang="en-GB" dirty="0">
                <a:solidFill>
                  <a:schemeClr val="tx2"/>
                </a:solidFill>
              </a:rPr>
              <a:t> au guide </a:t>
            </a:r>
            <a:r>
              <a:rPr lang="en-GB" dirty="0" err="1">
                <a:solidFill>
                  <a:schemeClr val="tx2"/>
                </a:solidFill>
              </a:rPr>
              <a:t>d’orientation</a:t>
            </a:r>
            <a:r>
              <a:rPr lang="en-GB" dirty="0">
                <a:solidFill>
                  <a:schemeClr val="tx2"/>
                </a:solidFill>
              </a:rPr>
              <a:t> de </a:t>
            </a:r>
            <a:r>
              <a:rPr lang="en-GB" dirty="0" err="1">
                <a:solidFill>
                  <a:schemeClr val="tx2"/>
                </a:solidFill>
              </a:rPr>
              <a:t>l’enquête</a:t>
            </a:r>
            <a:r>
              <a:rPr lang="en-GB" dirty="0">
                <a:solidFill>
                  <a:schemeClr val="tx2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46524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94122"/>
          </a:xfrm>
        </p:spPr>
        <p:txBody>
          <a:bodyPr/>
          <a:lstStyle/>
          <a:p>
            <a:r>
              <a:rPr lang="en-GB" dirty="0"/>
              <a:t>Questions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66824"/>
            <a:ext cx="8491928" cy="4264545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en-GB" sz="2600" b="1" dirty="0">
                <a:solidFill>
                  <a:schemeClr val="tx2"/>
                </a:solidFill>
              </a:rPr>
              <a:t>C1: </a:t>
            </a:r>
            <a:r>
              <a:rPr lang="en-GB" sz="2600" dirty="0">
                <a:solidFill>
                  <a:schemeClr val="tx2"/>
                </a:solidFill>
              </a:rPr>
              <a:t>Evaluation des </a:t>
            </a:r>
            <a:r>
              <a:rPr lang="en-GB" sz="2600" dirty="0" err="1">
                <a:solidFill>
                  <a:schemeClr val="tx2"/>
                </a:solidFill>
              </a:rPr>
              <a:t>besoins</a:t>
            </a:r>
            <a:r>
              <a:rPr lang="en-GB" sz="2600" dirty="0">
                <a:solidFill>
                  <a:schemeClr val="tx2"/>
                </a:solidFill>
              </a:rPr>
              <a:t> </a:t>
            </a:r>
            <a:r>
              <a:rPr lang="en-GB" sz="2600" dirty="0" err="1">
                <a:solidFill>
                  <a:schemeClr val="tx2"/>
                </a:solidFill>
              </a:rPr>
              <a:t>en</a:t>
            </a:r>
            <a:r>
              <a:rPr lang="en-GB" sz="2600" dirty="0">
                <a:solidFill>
                  <a:schemeClr val="tx2"/>
                </a:solidFill>
              </a:rPr>
              <a:t> </a:t>
            </a:r>
            <a:r>
              <a:rPr lang="en-GB" sz="2600" dirty="0" err="1">
                <a:solidFill>
                  <a:schemeClr val="tx2"/>
                </a:solidFill>
              </a:rPr>
              <a:t>ressources</a:t>
            </a:r>
            <a:r>
              <a:rPr lang="en-GB" sz="2600" dirty="0">
                <a:solidFill>
                  <a:schemeClr val="tx2"/>
                </a:solidFill>
              </a:rPr>
              <a:t> </a:t>
            </a:r>
            <a:r>
              <a:rPr lang="en-GB" sz="2600" dirty="0" err="1">
                <a:solidFill>
                  <a:schemeClr val="tx2"/>
                </a:solidFill>
              </a:rPr>
              <a:t>humaines</a:t>
            </a:r>
            <a:endParaRPr lang="en-GB" sz="2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GB" sz="2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sz="2600" b="1" dirty="0">
                <a:solidFill>
                  <a:schemeClr val="tx2"/>
                </a:solidFill>
              </a:rPr>
              <a:t>C2: </a:t>
            </a:r>
            <a:r>
              <a:rPr lang="en-GB" sz="2600" dirty="0" err="1">
                <a:solidFill>
                  <a:schemeClr val="tx2"/>
                </a:solidFill>
              </a:rPr>
              <a:t>Instituts</a:t>
            </a:r>
            <a:r>
              <a:rPr lang="en-GB" sz="2600" dirty="0">
                <a:solidFill>
                  <a:schemeClr val="tx2"/>
                </a:solidFill>
              </a:rPr>
              <a:t>/programmes de formation </a:t>
            </a:r>
            <a:r>
              <a:rPr lang="en-GB" sz="2600" dirty="0" err="1">
                <a:solidFill>
                  <a:schemeClr val="tx2"/>
                </a:solidFill>
              </a:rPr>
              <a:t>relatifs</a:t>
            </a:r>
            <a:r>
              <a:rPr lang="en-GB" sz="2600" dirty="0">
                <a:solidFill>
                  <a:schemeClr val="tx2"/>
                </a:solidFill>
              </a:rPr>
              <a:t> au </a:t>
            </a:r>
            <a:r>
              <a:rPr lang="en-GB" sz="2600" dirty="0" err="1">
                <a:solidFill>
                  <a:schemeClr val="tx2"/>
                </a:solidFill>
              </a:rPr>
              <a:t>secteur</a:t>
            </a:r>
            <a:r>
              <a:rPr lang="en-GB" sz="2600" dirty="0">
                <a:solidFill>
                  <a:schemeClr val="tx2"/>
                </a:solidFill>
              </a:rPr>
              <a:t> WASH</a:t>
            </a:r>
          </a:p>
          <a:p>
            <a:pPr marL="0" indent="0">
              <a:buNone/>
            </a:pPr>
            <a:endParaRPr lang="en-GB" sz="26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GB" sz="2600" b="1" dirty="0">
                <a:solidFill>
                  <a:schemeClr val="tx2"/>
                </a:solidFill>
              </a:rPr>
              <a:t>C3: </a:t>
            </a:r>
            <a:r>
              <a:rPr lang="en-GB" sz="2600" dirty="0">
                <a:solidFill>
                  <a:schemeClr val="tx2"/>
                </a:solidFill>
              </a:rPr>
              <a:t>Ressources </a:t>
            </a:r>
            <a:r>
              <a:rPr lang="en-GB" sz="2600" dirty="0" err="1">
                <a:solidFill>
                  <a:schemeClr val="tx2"/>
                </a:solidFill>
              </a:rPr>
              <a:t>humaines</a:t>
            </a:r>
            <a:r>
              <a:rPr lang="en-GB" sz="2600" dirty="0">
                <a:solidFill>
                  <a:schemeClr val="tx2"/>
                </a:solidFill>
              </a:rPr>
              <a:t> pour le </a:t>
            </a:r>
            <a:r>
              <a:rPr lang="en-GB" sz="2600" dirty="0" err="1">
                <a:solidFill>
                  <a:schemeClr val="tx2"/>
                </a:solidFill>
              </a:rPr>
              <a:t>fonctionnement</a:t>
            </a:r>
            <a:r>
              <a:rPr lang="en-GB" sz="2600" dirty="0">
                <a:solidFill>
                  <a:schemeClr val="tx2"/>
                </a:solidFill>
              </a:rPr>
              <a:t> et le </a:t>
            </a:r>
            <a:r>
              <a:rPr lang="en-GB" sz="2600" dirty="0" err="1">
                <a:solidFill>
                  <a:schemeClr val="tx2"/>
                </a:solidFill>
              </a:rPr>
              <a:t>développement</a:t>
            </a:r>
            <a:r>
              <a:rPr lang="en-GB" sz="2600" dirty="0">
                <a:solidFill>
                  <a:schemeClr val="tx2"/>
                </a:solidFill>
              </a:rPr>
              <a:t> du </a:t>
            </a:r>
            <a:r>
              <a:rPr lang="en-GB" sz="2600" dirty="0" err="1">
                <a:solidFill>
                  <a:schemeClr val="tx2"/>
                </a:solidFill>
              </a:rPr>
              <a:t>secteur</a:t>
            </a:r>
            <a:r>
              <a:rPr lang="en-GB" sz="2600" dirty="0">
                <a:solidFill>
                  <a:schemeClr val="tx2"/>
                </a:solidFill>
              </a:rPr>
              <a:t> WASH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839999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162" y="922710"/>
            <a:ext cx="8365044" cy="994122"/>
          </a:xfrm>
        </p:spPr>
        <p:txBody>
          <a:bodyPr>
            <a:normAutofit fontScale="90000"/>
          </a:bodyPr>
          <a:lstStyle/>
          <a:p>
            <a:r>
              <a:rPr lang="en-GB" dirty="0"/>
              <a:t>Question C1 – Evaluation des </a:t>
            </a:r>
            <a:r>
              <a:rPr lang="en-GB" dirty="0" err="1"/>
              <a:t>besoins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ressources</a:t>
            </a:r>
            <a:r>
              <a:rPr lang="en-GB" dirty="0"/>
              <a:t> </a:t>
            </a:r>
            <a:r>
              <a:rPr lang="en-GB" dirty="0" err="1"/>
              <a:t>humaines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68313" y="2134693"/>
            <a:ext cx="8208143" cy="3384078"/>
          </a:xfrm>
        </p:spPr>
        <p:txBody>
          <a:bodyPr>
            <a:normAutofit fontScale="92500"/>
          </a:bodyPr>
          <a:lstStyle/>
          <a:p>
            <a:r>
              <a:rPr lang="en-GB" dirty="0" err="1">
                <a:solidFill>
                  <a:schemeClr val="tx2"/>
                </a:solidFill>
              </a:rPr>
              <a:t>Comprendre</a:t>
            </a:r>
            <a:r>
              <a:rPr lang="en-GB" dirty="0">
                <a:solidFill>
                  <a:schemeClr val="tx2"/>
                </a:solidFill>
              </a:rPr>
              <a:t> les </a:t>
            </a:r>
            <a:r>
              <a:rPr lang="en-GB" dirty="0" err="1">
                <a:solidFill>
                  <a:schemeClr val="tx2"/>
                </a:solidFill>
              </a:rPr>
              <a:t>besoins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en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ressources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humaines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est</a:t>
            </a:r>
            <a:r>
              <a:rPr lang="en-GB" dirty="0">
                <a:solidFill>
                  <a:schemeClr val="tx2"/>
                </a:solidFill>
              </a:rPr>
              <a:t> un </a:t>
            </a:r>
            <a:r>
              <a:rPr lang="en-GB" dirty="0" err="1">
                <a:solidFill>
                  <a:schemeClr val="tx2"/>
                </a:solidFill>
              </a:rPr>
              <a:t>élément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essentiel</a:t>
            </a:r>
            <a:r>
              <a:rPr lang="en-GB" dirty="0">
                <a:solidFill>
                  <a:schemeClr val="tx2"/>
                </a:solidFill>
              </a:rPr>
              <a:t> pour </a:t>
            </a:r>
            <a:r>
              <a:rPr lang="en-GB" dirty="0" err="1">
                <a:solidFill>
                  <a:schemeClr val="tx2"/>
                </a:solidFill>
              </a:rPr>
              <a:t>faciliter</a:t>
            </a:r>
            <a:r>
              <a:rPr lang="en-GB" dirty="0">
                <a:solidFill>
                  <a:schemeClr val="tx2"/>
                </a:solidFill>
              </a:rPr>
              <a:t> la </a:t>
            </a:r>
            <a:r>
              <a:rPr lang="en-GB" dirty="0" err="1">
                <a:solidFill>
                  <a:schemeClr val="tx2"/>
                </a:solidFill>
              </a:rPr>
              <a:t>mise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en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œuvre</a:t>
            </a:r>
            <a:r>
              <a:rPr lang="en-GB" dirty="0">
                <a:solidFill>
                  <a:schemeClr val="tx2"/>
                </a:solidFill>
              </a:rPr>
              <a:t> du programme WASH.  </a:t>
            </a:r>
          </a:p>
          <a:p>
            <a:r>
              <a:rPr lang="en-GB" dirty="0" err="1">
                <a:solidFill>
                  <a:schemeClr val="tx2"/>
                </a:solidFill>
              </a:rPr>
              <a:t>Cette</a:t>
            </a:r>
            <a:r>
              <a:rPr lang="en-GB" dirty="0">
                <a:solidFill>
                  <a:schemeClr val="tx2"/>
                </a:solidFill>
              </a:rPr>
              <a:t> question </a:t>
            </a:r>
            <a:r>
              <a:rPr lang="en-GB" dirty="0" err="1">
                <a:solidFill>
                  <a:schemeClr val="tx2"/>
                </a:solidFill>
              </a:rPr>
              <a:t>vise</a:t>
            </a:r>
            <a:r>
              <a:rPr lang="en-GB" dirty="0">
                <a:solidFill>
                  <a:schemeClr val="tx2"/>
                </a:solidFill>
              </a:rPr>
              <a:t> à </a:t>
            </a:r>
            <a:r>
              <a:rPr lang="en-GB" dirty="0" err="1">
                <a:solidFill>
                  <a:schemeClr val="tx2"/>
                </a:solidFill>
              </a:rPr>
              <a:t>réunir</a:t>
            </a:r>
            <a:r>
              <a:rPr lang="en-GB" dirty="0">
                <a:solidFill>
                  <a:schemeClr val="tx2"/>
                </a:solidFill>
              </a:rPr>
              <a:t> des </a:t>
            </a:r>
            <a:r>
              <a:rPr lang="en-GB" dirty="0" err="1">
                <a:solidFill>
                  <a:schemeClr val="tx2"/>
                </a:solidFill>
              </a:rPr>
              <a:t>informations</a:t>
            </a:r>
            <a:r>
              <a:rPr lang="en-GB" dirty="0">
                <a:solidFill>
                  <a:schemeClr val="tx2"/>
                </a:solidFill>
              </a:rPr>
              <a:t> sur les </a:t>
            </a:r>
            <a:r>
              <a:rPr lang="en-GB" dirty="0" err="1">
                <a:solidFill>
                  <a:schemeClr val="tx2"/>
                </a:solidFill>
              </a:rPr>
              <a:t>évaluations</a:t>
            </a:r>
            <a:r>
              <a:rPr lang="en-GB" dirty="0">
                <a:solidFill>
                  <a:schemeClr val="tx2"/>
                </a:solidFill>
              </a:rPr>
              <a:t> des </a:t>
            </a:r>
            <a:r>
              <a:rPr lang="en-GB" dirty="0" err="1">
                <a:solidFill>
                  <a:schemeClr val="tx2"/>
                </a:solidFill>
              </a:rPr>
              <a:t>besoins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menées</a:t>
            </a:r>
            <a:r>
              <a:rPr lang="en-GB" dirty="0">
                <a:solidFill>
                  <a:schemeClr val="tx2"/>
                </a:solidFill>
              </a:rPr>
              <a:t> pour les </a:t>
            </a:r>
            <a:r>
              <a:rPr lang="en-GB" dirty="0" err="1">
                <a:solidFill>
                  <a:schemeClr val="tx2"/>
                </a:solidFill>
              </a:rPr>
              <a:t>ressources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humaines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dans</a:t>
            </a:r>
            <a:r>
              <a:rPr lang="en-GB" dirty="0">
                <a:solidFill>
                  <a:schemeClr val="tx2"/>
                </a:solidFill>
              </a:rPr>
              <a:t> le </a:t>
            </a:r>
            <a:r>
              <a:rPr lang="en-GB" dirty="0" err="1">
                <a:solidFill>
                  <a:schemeClr val="tx2"/>
                </a:solidFill>
              </a:rPr>
              <a:t>secteur</a:t>
            </a:r>
            <a:r>
              <a:rPr lang="en-GB" dirty="0">
                <a:solidFill>
                  <a:schemeClr val="tx2"/>
                </a:solidFill>
              </a:rPr>
              <a:t> WASH de </a:t>
            </a:r>
            <a:r>
              <a:rPr lang="en-GB" dirty="0" err="1">
                <a:solidFill>
                  <a:schemeClr val="tx2"/>
                </a:solidFill>
              </a:rPr>
              <a:t>votre</a:t>
            </a:r>
            <a:r>
              <a:rPr lang="en-GB" dirty="0">
                <a:solidFill>
                  <a:schemeClr val="tx2"/>
                </a:solidFill>
              </a:rPr>
              <a:t> pays. </a:t>
            </a:r>
            <a:endParaRPr lang="en-GB" dirty="0"/>
          </a:p>
          <a:p>
            <a:endParaRPr lang="en-GB" dirty="0"/>
          </a:p>
        </p:txBody>
      </p:sp>
      <p:sp>
        <p:nvSpPr>
          <p:cNvPr id="6" name="Rounded Rectangle 3">
            <a:extLst>
              <a:ext uri="{FF2B5EF4-FFF2-40B4-BE49-F238E27FC236}">
                <a16:creationId xmlns:a16="http://schemas.microsoft.com/office/drawing/2014/main" id="{539EE2D0-60EE-440E-829F-8B4C3EAE9793}"/>
              </a:ext>
            </a:extLst>
          </p:cNvPr>
          <p:cNvSpPr/>
          <p:nvPr/>
        </p:nvSpPr>
        <p:spPr>
          <a:xfrm>
            <a:off x="683162" y="176070"/>
            <a:ext cx="1488538" cy="52877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C1</a:t>
            </a:r>
          </a:p>
        </p:txBody>
      </p:sp>
    </p:spTree>
    <p:extLst>
      <p:ext uri="{BB962C8B-B14F-4D97-AF65-F5344CB8AC3E}">
        <p14:creationId xmlns:p14="http://schemas.microsoft.com/office/powerpoint/2010/main" val="3071781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70934" y="1109136"/>
            <a:ext cx="8715449" cy="4365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3">
            <a:extLst>
              <a:ext uri="{FF2B5EF4-FFF2-40B4-BE49-F238E27FC236}">
                <a16:creationId xmlns:a16="http://schemas.microsoft.com/office/drawing/2014/main" id="{539EE2D0-60EE-440E-829F-8B4C3EAE9793}"/>
              </a:ext>
            </a:extLst>
          </p:cNvPr>
          <p:cNvSpPr/>
          <p:nvPr/>
        </p:nvSpPr>
        <p:spPr>
          <a:xfrm>
            <a:off x="683162" y="176070"/>
            <a:ext cx="1488538" cy="52877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C1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C9D2DC4-050F-474E-9E00-52109B40B115}"/>
              </a:ext>
            </a:extLst>
          </p:cNvPr>
          <p:cNvSpPr txBox="1"/>
          <p:nvPr/>
        </p:nvSpPr>
        <p:spPr>
          <a:xfrm>
            <a:off x="1329730" y="2067609"/>
            <a:ext cx="7061795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Décrire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ici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la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manière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dont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les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évaluations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des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besoins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en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ressources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humaines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dans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le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secteur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WASH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sont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menées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86284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70934" y="1109136"/>
            <a:ext cx="8715449" cy="4365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3">
            <a:extLst>
              <a:ext uri="{FF2B5EF4-FFF2-40B4-BE49-F238E27FC236}">
                <a16:creationId xmlns:a16="http://schemas.microsoft.com/office/drawing/2014/main" id="{539EE2D0-60EE-440E-829F-8B4C3EAE9793}"/>
              </a:ext>
            </a:extLst>
          </p:cNvPr>
          <p:cNvSpPr/>
          <p:nvPr/>
        </p:nvSpPr>
        <p:spPr>
          <a:xfrm>
            <a:off x="683162" y="176070"/>
            <a:ext cx="1488538" cy="52877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C1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08CD56F-0650-4362-850A-478D15F7BF53}"/>
              </a:ext>
            </a:extLst>
          </p:cNvPr>
          <p:cNvSpPr/>
          <p:nvPr/>
        </p:nvSpPr>
        <p:spPr>
          <a:xfrm>
            <a:off x="1257652" y="3998780"/>
            <a:ext cx="7344000" cy="36576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4E2F4E3F-16DC-495A-9428-858F899A7BA4}"/>
              </a:ext>
            </a:extLst>
          </p:cNvPr>
          <p:cNvSpPr/>
          <p:nvPr/>
        </p:nvSpPr>
        <p:spPr>
          <a:xfrm rot="15368739">
            <a:off x="4728423" y="3504784"/>
            <a:ext cx="1422873" cy="1113748"/>
          </a:xfrm>
          <a:prstGeom prst="arc">
            <a:avLst>
              <a:gd name="adj1" fmla="val 17362042"/>
              <a:gd name="adj2" fmla="val 27739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E0082C-36B6-4200-954A-05D68CCBED06}"/>
              </a:ext>
            </a:extLst>
          </p:cNvPr>
          <p:cNvSpPr txBox="1"/>
          <p:nvPr/>
        </p:nvSpPr>
        <p:spPr>
          <a:xfrm>
            <a:off x="5269624" y="3112318"/>
            <a:ext cx="294810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Choisissez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une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option.</a:t>
            </a:r>
          </a:p>
        </p:txBody>
      </p:sp>
    </p:spTree>
    <p:extLst>
      <p:ext uri="{BB962C8B-B14F-4D97-AF65-F5344CB8AC3E}">
        <p14:creationId xmlns:p14="http://schemas.microsoft.com/office/powerpoint/2010/main" val="1355859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FCE9E0BA-5F67-45E9-B707-79DACA3C1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 C2 – Institutions/programmes de formation </a:t>
            </a:r>
            <a:r>
              <a:rPr lang="en-US" dirty="0" err="1"/>
              <a:t>relatifs</a:t>
            </a:r>
            <a:r>
              <a:rPr lang="en-US" dirty="0"/>
              <a:t> au </a:t>
            </a:r>
            <a:r>
              <a:rPr lang="en-US" dirty="0" err="1"/>
              <a:t>secteur</a:t>
            </a:r>
            <a:r>
              <a:rPr lang="en-US" dirty="0"/>
              <a:t> WASH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5424696-BDF9-4904-97BA-4D5DD89D865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chemeClr val="tx2"/>
                </a:solidFill>
              </a:rPr>
              <a:t>Les </a:t>
            </a:r>
            <a:r>
              <a:rPr lang="en-GB" dirty="0" err="1">
                <a:solidFill>
                  <a:schemeClr val="tx2"/>
                </a:solidFill>
              </a:rPr>
              <a:t>lacunes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en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matière</a:t>
            </a:r>
            <a:r>
              <a:rPr lang="en-GB" dirty="0">
                <a:solidFill>
                  <a:schemeClr val="tx2"/>
                </a:solidFill>
              </a:rPr>
              <a:t> de </a:t>
            </a:r>
            <a:r>
              <a:rPr lang="en-GB" dirty="0" err="1">
                <a:solidFill>
                  <a:schemeClr val="tx2"/>
                </a:solidFill>
              </a:rPr>
              <a:t>ressources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humaines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sont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parfois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à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l’origine</a:t>
            </a:r>
            <a:r>
              <a:rPr lang="en-GB" dirty="0">
                <a:solidFill>
                  <a:schemeClr val="tx2"/>
                </a:solidFill>
              </a:rPr>
              <a:t> d’un </a:t>
            </a:r>
            <a:r>
              <a:rPr lang="en-GB" dirty="0" err="1">
                <a:solidFill>
                  <a:schemeClr val="tx2"/>
                </a:solidFill>
              </a:rPr>
              <a:t>nombre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insuffisant</a:t>
            </a:r>
            <a:r>
              <a:rPr lang="en-GB" dirty="0">
                <a:solidFill>
                  <a:schemeClr val="tx2"/>
                </a:solidFill>
              </a:rPr>
              <a:t> de personnel </a:t>
            </a:r>
            <a:r>
              <a:rPr lang="en-GB" dirty="0" err="1">
                <a:solidFill>
                  <a:schemeClr val="tx2"/>
                </a:solidFill>
              </a:rPr>
              <a:t>formé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instruit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dans</a:t>
            </a:r>
            <a:r>
              <a:rPr lang="en-GB" dirty="0">
                <a:solidFill>
                  <a:schemeClr val="tx2"/>
                </a:solidFill>
              </a:rPr>
              <a:t> des </a:t>
            </a:r>
            <a:r>
              <a:rPr lang="en-GB" dirty="0" err="1">
                <a:solidFill>
                  <a:schemeClr val="tx2"/>
                </a:solidFill>
              </a:rPr>
              <a:t>domaines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spécialisés</a:t>
            </a:r>
            <a:r>
              <a:rPr lang="en-GB" dirty="0">
                <a:solidFill>
                  <a:schemeClr val="tx2"/>
                </a:solidFill>
              </a:rPr>
              <a:t>.</a:t>
            </a:r>
          </a:p>
          <a:p>
            <a:r>
              <a:rPr lang="en-GB" dirty="0" err="1">
                <a:solidFill>
                  <a:schemeClr val="tx2"/>
                </a:solidFill>
              </a:rPr>
              <a:t>Cette</a:t>
            </a:r>
            <a:r>
              <a:rPr lang="en-GB" dirty="0">
                <a:solidFill>
                  <a:schemeClr val="tx2"/>
                </a:solidFill>
              </a:rPr>
              <a:t> question a pour </a:t>
            </a:r>
            <a:r>
              <a:rPr lang="en-GB" dirty="0" err="1">
                <a:solidFill>
                  <a:schemeClr val="tx2"/>
                </a:solidFill>
              </a:rPr>
              <a:t>objet</a:t>
            </a:r>
            <a:r>
              <a:rPr lang="en-GB" dirty="0">
                <a:solidFill>
                  <a:schemeClr val="tx2"/>
                </a:solidFill>
              </a:rPr>
              <a:t> de </a:t>
            </a:r>
            <a:r>
              <a:rPr lang="en-GB" dirty="0" err="1">
                <a:solidFill>
                  <a:schemeClr val="tx2"/>
                </a:solidFill>
              </a:rPr>
              <a:t>recueillir</a:t>
            </a:r>
            <a:r>
              <a:rPr lang="en-GB" dirty="0">
                <a:solidFill>
                  <a:schemeClr val="tx2"/>
                </a:solidFill>
              </a:rPr>
              <a:t> des </a:t>
            </a:r>
            <a:r>
              <a:rPr lang="en-GB" dirty="0" err="1">
                <a:solidFill>
                  <a:schemeClr val="tx2"/>
                </a:solidFill>
              </a:rPr>
              <a:t>informations</a:t>
            </a:r>
            <a:r>
              <a:rPr lang="en-GB" dirty="0">
                <a:solidFill>
                  <a:schemeClr val="tx2"/>
                </a:solidFill>
              </a:rPr>
              <a:t> sur les </a:t>
            </a:r>
            <a:r>
              <a:rPr lang="en-GB" dirty="0" err="1">
                <a:solidFill>
                  <a:schemeClr val="tx2"/>
                </a:solidFill>
              </a:rPr>
              <a:t>instituts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ou</a:t>
            </a:r>
            <a:r>
              <a:rPr lang="en-GB" dirty="0">
                <a:solidFill>
                  <a:schemeClr val="tx2"/>
                </a:solidFill>
              </a:rPr>
              <a:t> les programmes de formation </a:t>
            </a:r>
            <a:r>
              <a:rPr lang="en-GB" dirty="0" err="1">
                <a:solidFill>
                  <a:schemeClr val="tx2"/>
                </a:solidFill>
              </a:rPr>
              <a:t>relatifs</a:t>
            </a:r>
            <a:r>
              <a:rPr lang="en-GB" dirty="0">
                <a:solidFill>
                  <a:schemeClr val="tx2"/>
                </a:solidFill>
              </a:rPr>
              <a:t> au </a:t>
            </a:r>
            <a:r>
              <a:rPr lang="en-GB" dirty="0" err="1">
                <a:solidFill>
                  <a:schemeClr val="tx2"/>
                </a:solidFill>
              </a:rPr>
              <a:t>secteur</a:t>
            </a:r>
            <a:r>
              <a:rPr lang="en-GB" dirty="0">
                <a:solidFill>
                  <a:schemeClr val="tx2"/>
                </a:solidFill>
              </a:rPr>
              <a:t> WASH qui existent </a:t>
            </a:r>
            <a:r>
              <a:rPr lang="en-GB" dirty="0" err="1">
                <a:solidFill>
                  <a:schemeClr val="tx2"/>
                </a:solidFill>
              </a:rPr>
              <a:t>dans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votre</a:t>
            </a:r>
            <a:r>
              <a:rPr lang="en-GB" dirty="0">
                <a:solidFill>
                  <a:schemeClr val="tx2"/>
                </a:solidFill>
              </a:rPr>
              <a:t> pays.</a:t>
            </a:r>
          </a:p>
        </p:txBody>
      </p:sp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57FE13D2-0EDF-441E-964B-5E442A73E48F}"/>
              </a:ext>
            </a:extLst>
          </p:cNvPr>
          <p:cNvSpPr/>
          <p:nvPr/>
        </p:nvSpPr>
        <p:spPr>
          <a:xfrm>
            <a:off x="3826412" y="176070"/>
            <a:ext cx="1488538" cy="52877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C2</a:t>
            </a:r>
          </a:p>
        </p:txBody>
      </p:sp>
    </p:spTree>
    <p:extLst>
      <p:ext uri="{BB962C8B-B14F-4D97-AF65-F5344CB8AC3E}">
        <p14:creationId xmlns:p14="http://schemas.microsoft.com/office/powerpoint/2010/main" val="78270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42604" y="1377245"/>
            <a:ext cx="8664074" cy="326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57FE13D2-0EDF-441E-964B-5E442A73E48F}"/>
              </a:ext>
            </a:extLst>
          </p:cNvPr>
          <p:cNvSpPr/>
          <p:nvPr/>
        </p:nvSpPr>
        <p:spPr>
          <a:xfrm>
            <a:off x="3826412" y="176070"/>
            <a:ext cx="1488538" cy="52877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C2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5C02B5-7CF5-44D6-A39E-5B7D1A23160D}"/>
              </a:ext>
            </a:extLst>
          </p:cNvPr>
          <p:cNvSpPr txBox="1"/>
          <p:nvPr/>
        </p:nvSpPr>
        <p:spPr>
          <a:xfrm>
            <a:off x="1329730" y="1829484"/>
            <a:ext cx="712847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Décrivez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les types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d’instituts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/programmes de formations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relatifs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au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secteur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WASH qui existent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dans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votre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pays.</a:t>
            </a:r>
          </a:p>
        </p:txBody>
      </p:sp>
    </p:spTree>
    <p:extLst>
      <p:ext uri="{BB962C8B-B14F-4D97-AF65-F5344CB8AC3E}">
        <p14:creationId xmlns:p14="http://schemas.microsoft.com/office/powerpoint/2010/main" val="3732736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42604" y="1377245"/>
            <a:ext cx="8664074" cy="326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57FE13D2-0EDF-441E-964B-5E442A73E48F}"/>
              </a:ext>
            </a:extLst>
          </p:cNvPr>
          <p:cNvSpPr/>
          <p:nvPr/>
        </p:nvSpPr>
        <p:spPr>
          <a:xfrm>
            <a:off x="3826412" y="176070"/>
            <a:ext cx="1488538" cy="52877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C2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31DBE28-197D-495D-AD38-37315EC240E1}"/>
              </a:ext>
            </a:extLst>
          </p:cNvPr>
          <p:cNvSpPr/>
          <p:nvPr/>
        </p:nvSpPr>
        <p:spPr>
          <a:xfrm>
            <a:off x="5301955" y="2486025"/>
            <a:ext cx="3384000" cy="74598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03A830F6-2792-427D-BB58-DCCB5BD3EAEC}"/>
              </a:ext>
            </a:extLst>
          </p:cNvPr>
          <p:cNvSpPr/>
          <p:nvPr/>
        </p:nvSpPr>
        <p:spPr>
          <a:xfrm rot="19087154">
            <a:off x="3917303" y="2553359"/>
            <a:ext cx="1562100" cy="1738311"/>
          </a:xfrm>
          <a:prstGeom prst="arc">
            <a:avLst>
              <a:gd name="adj1" fmla="val 17362042"/>
              <a:gd name="adj2" fmla="val 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B20084-B88D-4459-B142-1A1DC3EE4A61}"/>
              </a:ext>
            </a:extLst>
          </p:cNvPr>
          <p:cNvSpPr txBox="1"/>
          <p:nvPr/>
        </p:nvSpPr>
        <p:spPr>
          <a:xfrm>
            <a:off x="2055383" y="2417201"/>
            <a:ext cx="259887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Choisissez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</a:t>
            </a:r>
            <a:r>
              <a:rPr lang="en-GB" b="1" dirty="0" err="1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une</a:t>
            </a:r>
            <a:r>
              <a:rPr lang="en-GB" b="1" dirty="0">
                <a:ln w="3175" cmpd="sng">
                  <a:noFill/>
                </a:ln>
                <a:solidFill>
                  <a:srgbClr val="C00000"/>
                </a:solidFill>
                <a:effectLst>
                  <a:glow rad="139700">
                    <a:schemeClr val="bg1"/>
                  </a:glow>
                </a:effectLst>
              </a:rPr>
              <a:t> option.</a:t>
            </a:r>
          </a:p>
        </p:txBody>
      </p:sp>
    </p:spTree>
    <p:extLst>
      <p:ext uri="{BB962C8B-B14F-4D97-AF65-F5344CB8AC3E}">
        <p14:creationId xmlns:p14="http://schemas.microsoft.com/office/powerpoint/2010/main" val="508278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1C1E2F4AD8D841955B6BA115BE5139" ma:contentTypeVersion="3" ma:contentTypeDescription="Create a new document." ma:contentTypeScope="" ma:versionID="f96ad4b796357da0ce9ddc3650fe70c5">
  <xsd:schema xmlns:xsd="http://www.w3.org/2001/XMLSchema" xmlns:xs="http://www.w3.org/2001/XMLSchema" xmlns:p="http://schemas.microsoft.com/office/2006/metadata/properties" xmlns:ns2="60b4bf67-67a2-4fd3-9e4c-e4e6c07aa615" targetNamespace="http://schemas.microsoft.com/office/2006/metadata/properties" ma:root="true" ma:fieldsID="989e1f8236dce710c52e96dfef42587d" ns2:_="">
    <xsd:import namespace="60b4bf67-67a2-4fd3-9e4c-e4e6c07aa615"/>
    <xsd:element name="properties">
      <xsd:complexType>
        <xsd:sequence>
          <xsd:element name="documentManagement">
            <xsd:complexType>
              <xsd:all>
                <xsd:element ref="ns2:Language" minOccurs="0"/>
                <xsd:element ref="ns2:Status_x0020_of_x0020_Document_x0020_Validation" minOccurs="0"/>
                <xsd:element ref="ns2:Document_x0020_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b4bf67-67a2-4fd3-9e4c-e4e6c07aa615" elementFormDefault="qualified">
    <xsd:import namespace="http://schemas.microsoft.com/office/2006/documentManagement/types"/>
    <xsd:import namespace="http://schemas.microsoft.com/office/infopath/2007/PartnerControls"/>
    <xsd:element name="Language" ma:index="8" nillable="true" ma:displayName="Language" ma:description="Language of document" ma:internalName="Language">
      <xsd:simpleType>
        <xsd:restriction base="dms:Text">
          <xsd:maxLength value="255"/>
        </xsd:restriction>
      </xsd:simpleType>
    </xsd:element>
    <xsd:element name="Status_x0020_of_x0020_Document_x0020_Validation" ma:index="9" nillable="true" ma:displayName="Status of Document Validation" ma:description="Describe the status in regards to the validation process." ma:internalName="Status_x0020_of_x0020_Document_x0020_Validation">
      <xsd:simpleType>
        <xsd:restriction base="dms:Note">
          <xsd:maxLength value="255"/>
        </xsd:restriction>
      </xsd:simpleType>
    </xsd:element>
    <xsd:element name="Document_x0020_Type" ma:index="10" nillable="true" ma:displayName="Document Type" ma:internalName="Document_x0020_Typ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60b4bf67-67a2-4fd3-9e4c-e4e6c07aa615">French</Language>
    <Status_x0020_of_x0020_Document_x0020_Validation xmlns="60b4bf67-67a2-4fd3-9e4c-e4e6c07aa615">Ready to post online</Status_x0020_of_x0020_Document_x0020_Validation>
    <Document_x0020_Type xmlns="60b4bf67-67a2-4fd3-9e4c-e4e6c07aa615">Informational modules</Document_x0020_Type>
  </documentManagement>
</p:properties>
</file>

<file path=customXml/itemProps1.xml><?xml version="1.0" encoding="utf-8"?>
<ds:datastoreItem xmlns:ds="http://schemas.openxmlformats.org/officeDocument/2006/customXml" ds:itemID="{92B0644C-4055-447A-B7C7-ABD1A69E61F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0DC05F9-31A6-4F1D-99C2-75996B1302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b4bf67-67a2-4fd3-9e4c-e4e6c07aa6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54619F9-A557-417F-8D4D-C8FCF6AD2513}">
  <ds:schemaRefs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907ffec7-7b0e-4a98-b1bc-f86b9dc9c70e"/>
    <ds:schemaRef ds:uri="http://www.w3.org/XML/1998/namespace"/>
    <ds:schemaRef ds:uri="http://purl.org/dc/terms/"/>
    <ds:schemaRef ds:uri="60b4bf67-67a2-4fd3-9e4c-e4e6c07aa61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487</Words>
  <Application>Microsoft Macintosh PowerPoint</Application>
  <PresentationFormat>On-screen Show (4:3)</PresentationFormat>
  <Paragraphs>66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Section C: Ressources humaines</vt:lpstr>
      <vt:lpstr>Vue d’ensemble</vt:lpstr>
      <vt:lpstr>Questions</vt:lpstr>
      <vt:lpstr>Question C1 – Evaluation des besoins en ressources humaines</vt:lpstr>
      <vt:lpstr>PowerPoint Presentation</vt:lpstr>
      <vt:lpstr>PowerPoint Presentation</vt:lpstr>
      <vt:lpstr>Question C2 – Institutions/programmes de formation relatifs au secteur WASH</vt:lpstr>
      <vt:lpstr>PowerPoint Presentation</vt:lpstr>
      <vt:lpstr>PowerPoint Presentation</vt:lpstr>
      <vt:lpstr>PowerPoint Presentation</vt:lpstr>
      <vt:lpstr>PowerPoint Presentation</vt:lpstr>
      <vt:lpstr>Question C3 – Ressources humaines pour le fonctionnement et le développement du secteur WASH</vt:lpstr>
      <vt:lpstr>PowerPoint Presentation</vt:lpstr>
      <vt:lpstr>PowerPoint Presentation</vt:lpstr>
      <vt:lpstr>PowerPoint Presentation</vt:lpstr>
      <vt:lpstr>Merci!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6. Section-C-Ressources Humaines-Questions</dc:title>
  <dc:creator/>
  <cp:lastModifiedBy/>
  <cp:revision>5</cp:revision>
  <dcterms:created xsi:type="dcterms:W3CDTF">2018-08-29T06:43:57Z</dcterms:created>
  <dcterms:modified xsi:type="dcterms:W3CDTF">2018-09-18T16:27:43Z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0x010100511C1E2F4AD8D841955B6BA115BE5139</vt:lpwstr>
  </property>
</Properties>
</file>