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</p:sldMasterIdLst>
  <p:notesMasterIdLst>
    <p:notesMasterId r:id="rId19"/>
  </p:notesMasterIdLst>
  <p:handoutMasterIdLst>
    <p:handoutMasterId r:id="rId20"/>
  </p:handoutMasterIdLst>
  <p:sldIdLst>
    <p:sldId id="285" r:id="rId6"/>
    <p:sldId id="326" r:id="rId7"/>
    <p:sldId id="327" r:id="rId8"/>
    <p:sldId id="263" r:id="rId9"/>
    <p:sldId id="271" r:id="rId10"/>
    <p:sldId id="273" r:id="rId11"/>
    <p:sldId id="275" r:id="rId12"/>
    <p:sldId id="276" r:id="rId13"/>
    <p:sldId id="277" r:id="rId14"/>
    <p:sldId id="279" r:id="rId15"/>
    <p:sldId id="281" r:id="rId16"/>
    <p:sldId id="283" r:id="rId17"/>
    <p:sldId id="32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7" id="{52207AEE-9AEB-4D76-B674-411FE1E2C11F}">
          <p14:sldIdLst>
            <p14:sldId id="285"/>
            <p14:sldId id="326"/>
            <p14:sldId id="327"/>
          </p14:sldIdLst>
        </p14:section>
        <p14:section name="C1" id="{DEB6E69F-DAF1-4CC5-A264-BB0A5949B68A}">
          <p14:sldIdLst>
            <p14:sldId id="263"/>
          </p14:sldIdLst>
        </p14:section>
        <p14:section name="C2" id="{FD9C8DCD-9D9F-4000-9895-FAB92EAADF25}">
          <p14:sldIdLst>
            <p14:sldId id="271"/>
          </p14:sldIdLst>
        </p14:section>
        <p14:section name="C3" id="{1AD3C93D-DFD6-4D2C-AB5B-0E8DAEC6DBA3}">
          <p14:sldIdLst>
            <p14:sldId id="273"/>
          </p14:sldIdLst>
        </p14:section>
        <p14:section name="C4" id="{B4A5CF69-88F9-4046-8045-88820CC9ACCB}">
          <p14:sldIdLst>
            <p14:sldId id="275"/>
            <p14:sldId id="276"/>
          </p14:sldIdLst>
        </p14:section>
        <p14:section name="C5" id="{7951C3ED-32C9-4752-B649-A8107AF26690}">
          <p14:sldIdLst>
            <p14:sldId id="277"/>
          </p14:sldIdLst>
        </p14:section>
        <p14:section name="C6" id="{E8633253-26B5-4054-B112-308837579008}">
          <p14:sldIdLst>
            <p14:sldId id="279"/>
          </p14:sldIdLst>
        </p14:section>
        <p14:section name="C7" id="{6D75744B-2E9E-4EFF-8673-64D4A4A49E1A}">
          <p14:sldIdLst>
            <p14:sldId id="281"/>
          </p14:sldIdLst>
        </p14:section>
        <p14:section name="C8" id="{4B41306E-4E86-4636-848E-1FB4F8963A15}">
          <p14:sldIdLst>
            <p14:sldId id="283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TIFFAY, Kathleen" initials="TK" lastIdx="3" clrIdx="1">
    <p:extLst>
      <p:ext uri="{19B8F6BF-5375-455C-9EA6-DF929625EA0E}">
        <p15:presenceInfo xmlns:p15="http://schemas.microsoft.com/office/powerpoint/2012/main" userId="TIFFAY, Kathl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952"/>
    <a:srgbClr val="F49245"/>
    <a:srgbClr val="7BD0EF"/>
    <a:srgbClr val="FFFFFF"/>
    <a:srgbClr val="375987"/>
    <a:srgbClr val="365886"/>
    <a:srgbClr val="39588D"/>
    <a:srgbClr val="608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693D5-CFE3-4BA5-8A9D-26AD56C849AF}" v="5" dt="2021-08-18T11:50:14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5" autoAdjust="0"/>
    <p:restoredTop sz="90816" autoAdjust="0"/>
  </p:normalViewPr>
  <p:slideViewPr>
    <p:cSldViewPr snapToGrid="0">
      <p:cViewPr varScale="1">
        <p:scale>
          <a:sx n="65" d="100"/>
          <a:sy n="65" d="100"/>
        </p:scale>
        <p:origin x="5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79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DFC2D-7D1B-45B5-BA49-1B198FC73C05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CD5F-2FBE-4BD2-BEC6-04F59FEA5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7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9607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85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476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490C-0DEC-4EBD-86E0-7ACA53B40D66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417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72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22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86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65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34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911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26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CD5F-2FBE-4BD2-BEC6-04F59FEA57C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57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 </a:t>
            </a:r>
          </a:p>
          <a:p>
            <a:r>
              <a:rPr lang="en-US" dirty="0"/>
              <a:t>World Health Organization</a:t>
            </a:r>
          </a:p>
          <a:p>
            <a:r>
              <a:rPr lang="en-US" dirty="0"/>
              <a:t>Information on location of presentation</a:t>
            </a:r>
          </a:p>
          <a:p>
            <a:r>
              <a:rPr lang="en-US" dirty="0"/>
              <a:t>Date</a:t>
            </a:r>
          </a:p>
          <a:p>
            <a:r>
              <a:rPr lang="en-US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 marL="457200" indent="-4572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 marL="457200" indent="-45720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  <a:p>
            <a:r>
              <a:rPr lang="en-US" dirty="0"/>
              <a:t>World Health Organization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Location of presentation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 dirty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 dirty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 dirty="0">
                <a:solidFill>
                  <a:srgbClr val="107AA4"/>
                </a:solidFill>
              </a:rPr>
              <a:t>GLAAS 2019 REPORT</a:t>
            </a:r>
            <a:endParaRPr lang="en-US" sz="1600" b="0" dirty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 dirty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 dirty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 dirty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 dirty="0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0CA031E-2F26-4249-A269-D02E672FE9AA}"/>
              </a:ext>
            </a:extLst>
          </p:cNvPr>
          <p:cNvSpPr txBox="1"/>
          <p:nvPr userDrawn="1"/>
        </p:nvSpPr>
        <p:spPr>
          <a:xfrm>
            <a:off x="3809999" y="357892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0" i="1" dirty="0">
                <a:solidFill>
                  <a:schemeClr val="bg1"/>
                </a:solidFill>
              </a:rPr>
              <a:t>Para más información, diríjase a </a:t>
            </a:r>
            <a:r>
              <a:rPr lang="en-GB" sz="2000" b="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 dirty="0">
              <a:solidFill>
                <a:schemeClr val="bg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4D8842B-F3BF-46B7-8978-913605119EDC}"/>
              </a:ext>
            </a:extLst>
          </p:cNvPr>
          <p:cNvSpPr txBox="1"/>
          <p:nvPr userDrawn="1"/>
        </p:nvSpPr>
        <p:spPr>
          <a:xfrm>
            <a:off x="3437709" y="2050979"/>
            <a:ext cx="5316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b="1" i="0" noProof="0" dirty="0">
                <a:solidFill>
                  <a:schemeClr val="bg1"/>
                </a:solidFill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0B9056-8102-4962-83A5-2EC09F05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9F740B-0F8F-4874-8848-D1B4AEFC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06896F-6D1D-475D-B8A3-63F7CD24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A487CB-6DF6-429F-BB53-C37B86EF5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F68265-3CB8-4E17-BBD1-537C9B15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0D2279-7702-4E95-9EC5-31AC5EC9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398010-0129-4F6A-BFF7-6D2AEE76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53C373-B706-40FA-A348-0A126A231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769553-A36B-4799-B66A-9735651B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57200" indent="-45720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7E98DA2-1865-4E97-8590-444FE01B1FE4}"/>
              </a:ext>
            </a:extLst>
          </p:cNvPr>
          <p:cNvGrpSpPr/>
          <p:nvPr userDrawn="1"/>
        </p:nvGrpSpPr>
        <p:grpSpPr>
          <a:xfrm>
            <a:off x="-1" y="6055824"/>
            <a:ext cx="12192001" cy="802177"/>
            <a:chOff x="-1" y="6055823"/>
            <a:chExt cx="9144001" cy="80217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A50B300-CF84-43C1-BFB3-9466A9B79B6A}"/>
                </a:ext>
              </a:extLst>
            </p:cNvPr>
            <p:cNvSpPr/>
            <p:nvPr userDrawn="1"/>
          </p:nvSpPr>
          <p:spPr>
            <a:xfrm>
              <a:off x="-1" y="6055823"/>
              <a:ext cx="9144001" cy="802177"/>
            </a:xfrm>
            <a:prstGeom prst="rect">
              <a:avLst/>
            </a:prstGeom>
            <a:solidFill>
              <a:srgbClr val="375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5B1804B-41C0-49EC-9CCC-56DC06511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8955" y="6176035"/>
              <a:ext cx="1904977" cy="6666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73065-C6F7-4816-8CA3-7879EC806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7123" y="6147263"/>
              <a:ext cx="1590678" cy="554912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10" name="Picture 4" descr="El SARS CoV-2, un enemigo en constante evolución. | Código F">
            <a:extLst>
              <a:ext uri="{FF2B5EF4-FFF2-40B4-BE49-F238E27FC236}">
                <a16:creationId xmlns:a16="http://schemas.microsoft.com/office/drawing/2014/main" id="{4F7A4A96-9806-481B-8124-E526BFDF59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976" y="6202950"/>
            <a:ext cx="1964925" cy="4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0567-CBB2-4C9B-A3FE-8DE8C9C6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938" y="1924580"/>
            <a:ext cx="10363200" cy="1982787"/>
          </a:xfrm>
        </p:spPr>
        <p:txBody>
          <a:bodyPr/>
          <a:lstStyle/>
          <a:p>
            <a:pPr algn="l">
              <a:spcAft>
                <a:spcPts val="1000"/>
              </a:spcAft>
            </a:pPr>
            <a:r>
              <a:rPr lang="es-ES" sz="2800" dirty="0">
                <a:solidFill>
                  <a:srgbClr val="F59952"/>
                </a:solidFill>
                <a:cs typeface="Calibri"/>
              </a:rPr>
              <a:t>Módulo 7 de información sobre el GLAAS </a:t>
            </a:r>
            <a:br>
              <a:rPr lang="es-ES" sz="2800" dirty="0">
                <a:solidFill>
                  <a:srgbClr val="F59952"/>
                </a:solidFill>
                <a:cs typeface="Calibri"/>
              </a:rPr>
            </a:br>
            <a:r>
              <a:rPr lang="es-ES" dirty="0">
                <a:cs typeface="Calibri"/>
              </a:rPr>
              <a:t>Sección C: Preguntas sobre recursos humanos</a:t>
            </a:r>
            <a:br>
              <a:rPr lang="es-ES" dirty="0">
                <a:cs typeface="Calibri"/>
              </a:rPr>
            </a:br>
            <a:r>
              <a:rPr lang="es-ES" sz="2400" dirty="0">
                <a:solidFill>
                  <a:schemeClr val="bg1"/>
                </a:solidFill>
                <a:cs typeface="Calibri"/>
              </a:rPr>
              <a:t>Encuesta del GLAAS a los</a:t>
            </a:r>
            <a:r>
              <a:rPr lang="es-ES" sz="2400" dirty="0">
                <a:cs typeface="Calibri"/>
              </a:rPr>
              <a:t> países del 2021-2022</a:t>
            </a:r>
            <a:endParaRPr lang="es-ES" sz="2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68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6ACC0B7-2900-B44A-B54D-F115928C8E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71" y="1732182"/>
            <a:ext cx="11703150" cy="2018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891964"/>
            <a:ext cx="11433729" cy="840218"/>
          </a:xfrm>
        </p:spPr>
        <p:txBody>
          <a:bodyPr>
            <a:normAutofit fontScale="90000"/>
          </a:bodyPr>
          <a:lstStyle/>
          <a:p>
            <a:r>
              <a:rPr lang="es-ES" dirty="0"/>
              <a:t>C6: Suficiencia de recursos humanos para el sistema WASH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5" y="236264"/>
            <a:ext cx="11957849" cy="432048"/>
            <a:chOff x="131557" y="260648"/>
            <a:chExt cx="6419955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C8</a:t>
              </a:r>
            </a:p>
          </p:txBody>
        </p:sp>
      </p:grp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E2B6973A-33F3-4D33-B2B5-6D190CEA1512}"/>
              </a:ext>
            </a:extLst>
          </p:cNvPr>
          <p:cNvSpPr/>
          <p:nvPr/>
        </p:nvSpPr>
        <p:spPr>
          <a:xfrm>
            <a:off x="7797480" y="236264"/>
            <a:ext cx="1201740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30AF7-C115-4414-9D0A-B621F525F710}"/>
              </a:ext>
            </a:extLst>
          </p:cNvPr>
          <p:cNvSpPr txBox="1"/>
          <p:nvPr/>
        </p:nvSpPr>
        <p:spPr>
          <a:xfrm>
            <a:off x="3595607" y="4210619"/>
            <a:ext cx="6093350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Para cada pregunta de C6, se deben marcar </a:t>
            </a:r>
            <a:br>
              <a:rPr kumimoji="0" lang="es-ES" sz="22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22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tres casillas por fila: una para el saneamiento, </a:t>
            </a:r>
            <a:br>
              <a:rPr kumimoji="0" lang="es-ES" sz="22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22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otra para el agua potable y la tercera para </a:t>
            </a:r>
            <a:br>
              <a:rPr kumimoji="0" lang="es-ES" sz="22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22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la higiene de las manos. 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8DAA6005-E7A9-8A4A-8D30-CE0C2E424572}"/>
              </a:ext>
            </a:extLst>
          </p:cNvPr>
          <p:cNvSpPr/>
          <p:nvPr/>
        </p:nvSpPr>
        <p:spPr>
          <a:xfrm>
            <a:off x="2852873" y="2225241"/>
            <a:ext cx="1947198" cy="84021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94693528-605B-E44E-8514-456E61E620D6}"/>
              </a:ext>
            </a:extLst>
          </p:cNvPr>
          <p:cNvSpPr/>
          <p:nvPr/>
        </p:nvSpPr>
        <p:spPr>
          <a:xfrm>
            <a:off x="5747783" y="2225241"/>
            <a:ext cx="2512814" cy="740527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587FB7CD-7ADF-EA4E-A212-2742CD3CF4AA}"/>
              </a:ext>
            </a:extLst>
          </p:cNvPr>
          <p:cNvSpPr/>
          <p:nvPr/>
        </p:nvSpPr>
        <p:spPr>
          <a:xfrm>
            <a:off x="8999220" y="2225242"/>
            <a:ext cx="2512815" cy="84021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C47ACA4B-934F-4E41-8474-0AC821916C6D}"/>
              </a:ext>
            </a:extLst>
          </p:cNvPr>
          <p:cNvSpPr/>
          <p:nvPr/>
        </p:nvSpPr>
        <p:spPr>
          <a:xfrm rot="21292563" flipH="1">
            <a:off x="8673908" y="3085187"/>
            <a:ext cx="492520" cy="1134263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0EFE2D60-F70A-F74A-9FFA-035C5EFF664E}"/>
              </a:ext>
            </a:extLst>
          </p:cNvPr>
          <p:cNvSpPr/>
          <p:nvPr/>
        </p:nvSpPr>
        <p:spPr>
          <a:xfrm rot="20419291" flipH="1">
            <a:off x="6674397" y="3028383"/>
            <a:ext cx="566071" cy="1119621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B0B5FE91-102B-4341-8D5E-C2DEB501F893}"/>
              </a:ext>
            </a:extLst>
          </p:cNvPr>
          <p:cNvSpPr/>
          <p:nvPr/>
        </p:nvSpPr>
        <p:spPr>
          <a:xfrm rot="7702993" flipH="1">
            <a:off x="3800793" y="3021916"/>
            <a:ext cx="498629" cy="1260801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49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EA34C213-A446-BE4C-AC6D-7F8F83277B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38" y="1732182"/>
            <a:ext cx="7955093" cy="42897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1964"/>
            <a:ext cx="10972800" cy="840218"/>
          </a:xfrm>
        </p:spPr>
        <p:txBody>
          <a:bodyPr>
            <a:noAutofit/>
          </a:bodyPr>
          <a:lstStyle/>
          <a:p>
            <a:r>
              <a:rPr lang="es-ES" sz="3300" dirty="0"/>
              <a:t>C7: Suficiencia de recursos humanos para la salud ambiental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5" y="236264"/>
            <a:ext cx="11957849" cy="432048"/>
            <a:chOff x="131557" y="260648"/>
            <a:chExt cx="6419955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C8</a:t>
              </a:r>
            </a:p>
          </p:txBody>
        </p:sp>
      </p:grp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E2B6973A-33F3-4D33-B2B5-6D190CEA1512}"/>
              </a:ext>
            </a:extLst>
          </p:cNvPr>
          <p:cNvSpPr/>
          <p:nvPr/>
        </p:nvSpPr>
        <p:spPr>
          <a:xfrm>
            <a:off x="9336910" y="236264"/>
            <a:ext cx="1201740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C9195E-A7BD-4C82-9D2D-3788412D30C5}"/>
              </a:ext>
            </a:extLst>
          </p:cNvPr>
          <p:cNvSpPr txBox="1"/>
          <p:nvPr/>
        </p:nvSpPr>
        <p:spPr>
          <a:xfrm>
            <a:off x="8622022" y="2328540"/>
            <a:ext cx="3203185" cy="3693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Este es un tema nuevo</a:t>
            </a:r>
            <a:b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de la encuesta del GLAAS </a:t>
            </a:r>
            <a:b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a los países. Esta pregunta </a:t>
            </a:r>
            <a:b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se centra en los recursos humanos del sector </a:t>
            </a:r>
            <a:b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de la salud  para las funciones fundamentales de salud ambiental que afectan al sistema WASH.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Para responder a esta pregunta se debe consultar a colegas </a:t>
            </a:r>
            <a:b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</a:br>
            <a:r>
              <a:rPr lang="es-ES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del sector de la salud. </a:t>
            </a:r>
            <a:endParaRPr kumimoji="0" lang="es-ES" sz="1800" b="1" i="0" u="none" strike="noStrike" kern="0" cap="none" spc="0" normalizeH="0" baseline="0" noProof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  <a:uLnTx/>
              <a:uFillTx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65E89C44-C24B-8844-BE4E-53E2618BC124}"/>
              </a:ext>
            </a:extLst>
          </p:cNvPr>
          <p:cNvSpPr/>
          <p:nvPr/>
        </p:nvSpPr>
        <p:spPr>
          <a:xfrm>
            <a:off x="3026794" y="1975864"/>
            <a:ext cx="1362666" cy="430905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57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">
            <a:extLst>
              <a:ext uri="{FF2B5EF4-FFF2-40B4-BE49-F238E27FC236}">
                <a16:creationId xmlns:a16="http://schemas.microsoft.com/office/drawing/2014/main" id="{42AFC7F1-9094-9E4C-A5B6-631F75A0E8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367" y="1522322"/>
            <a:ext cx="8434905" cy="3920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82104"/>
            <a:ext cx="11480055" cy="840218"/>
          </a:xfrm>
        </p:spPr>
        <p:txBody>
          <a:bodyPr>
            <a:normAutofit fontScale="90000"/>
          </a:bodyPr>
          <a:lstStyle/>
          <a:p>
            <a:r>
              <a:rPr lang="es-ES" dirty="0"/>
              <a:t>C8: Derechos y medidas de seguridad para los trabajadores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5" y="236264"/>
            <a:ext cx="11957849" cy="432048"/>
            <a:chOff x="131557" y="260648"/>
            <a:chExt cx="6419955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C8</a:t>
              </a:r>
            </a:p>
          </p:txBody>
        </p:sp>
      </p:grp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E2B6973A-33F3-4D33-B2B5-6D190CEA1512}"/>
              </a:ext>
            </a:extLst>
          </p:cNvPr>
          <p:cNvSpPr/>
          <p:nvPr/>
        </p:nvSpPr>
        <p:spPr>
          <a:xfrm>
            <a:off x="10887915" y="236264"/>
            <a:ext cx="1201740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C8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68BF5A81-993C-4C56-A7E8-226FD0F7AEDA}"/>
              </a:ext>
            </a:extLst>
          </p:cNvPr>
          <p:cNvSpPr/>
          <p:nvPr/>
        </p:nvSpPr>
        <p:spPr>
          <a:xfrm>
            <a:off x="4290520" y="2047496"/>
            <a:ext cx="2177806" cy="68673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F67EDA-655E-48ED-8776-4B0D7A78C620}"/>
              </a:ext>
            </a:extLst>
          </p:cNvPr>
          <p:cNvSpPr txBox="1"/>
          <p:nvPr/>
        </p:nvSpPr>
        <p:spPr>
          <a:xfrm>
            <a:off x="573856" y="2097594"/>
            <a:ext cx="352161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Cada pregunta debe tener dos casillas marcadas: una para el saneamiento y otra para el agua potable. </a:t>
            </a:r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41E256B9-6F83-46B4-A8B1-FA042BD6A696}"/>
              </a:ext>
            </a:extLst>
          </p:cNvPr>
          <p:cNvSpPr/>
          <p:nvPr/>
        </p:nvSpPr>
        <p:spPr>
          <a:xfrm rot="4509098" flipH="1">
            <a:off x="4035778" y="2281938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0313B4-4C7A-8B4E-9583-C9B5B58C95F8}"/>
              </a:ext>
            </a:extLst>
          </p:cNvPr>
          <p:cNvSpPr txBox="1"/>
          <p:nvPr/>
        </p:nvSpPr>
        <p:spPr>
          <a:xfrm>
            <a:off x="8988815" y="3020924"/>
            <a:ext cx="320318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s-ES" sz="2400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Este es un </a:t>
            </a:r>
            <a:r>
              <a:rPr lang="es-ES" sz="2400" b="1" kern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temanuevo</a:t>
            </a:r>
            <a:r>
              <a:rPr lang="es-ES" sz="2400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 de la encuesta del GLAAS a los países. 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703F8E18-946F-1B49-A9BD-31982E904544}"/>
              </a:ext>
            </a:extLst>
          </p:cNvPr>
          <p:cNvSpPr/>
          <p:nvPr/>
        </p:nvSpPr>
        <p:spPr>
          <a:xfrm>
            <a:off x="6672530" y="2066524"/>
            <a:ext cx="1851538" cy="68673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94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57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/>
              <a:t>Panorama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1265074" cy="4505491"/>
          </a:xfrm>
        </p:spPr>
        <p:txBody>
          <a:bodyPr>
            <a:normAutofit/>
          </a:bodyPr>
          <a:lstStyle/>
          <a:p>
            <a:r>
              <a:rPr lang="es-ES" sz="4000" dirty="0"/>
              <a:t>La sección C consta de </a:t>
            </a:r>
            <a:r>
              <a:rPr lang="es-ES" sz="4000" b="1" dirty="0"/>
              <a:t>ocho preguntas </a:t>
            </a:r>
            <a:r>
              <a:rPr lang="es-ES" sz="4000" dirty="0"/>
              <a:t>que abarcan los recursos humanos para el sistema WASH. </a:t>
            </a:r>
          </a:p>
          <a:p>
            <a:r>
              <a:rPr lang="es-ES" sz="4000" dirty="0"/>
              <a:t>En este módulo se presenta información fundamental sobre preguntas específicas </a:t>
            </a:r>
            <a:br>
              <a:rPr lang="es-ES" sz="4000" dirty="0"/>
            </a:br>
            <a:r>
              <a:rPr lang="es-ES" sz="4000" dirty="0"/>
              <a:t>de la sección C. </a:t>
            </a:r>
          </a:p>
          <a:p>
            <a:r>
              <a:rPr lang="es-ES" sz="4000" dirty="0"/>
              <a:t>Consulte también la orientación de la encuesta. </a:t>
            </a:r>
          </a:p>
        </p:txBody>
      </p:sp>
    </p:spTree>
    <p:extLst>
      <p:ext uri="{BB962C8B-B14F-4D97-AF65-F5344CB8AC3E}">
        <p14:creationId xmlns:p14="http://schemas.microsoft.com/office/powerpoint/2010/main" val="328695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E767F-1A1A-449D-8F78-F27B0A8C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Preguntas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55370-3FBA-4735-8196-5F7511F8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7183"/>
            <a:ext cx="10972800" cy="4483252"/>
          </a:xfrm>
        </p:spPr>
        <p:txBody>
          <a:bodyPr numCol="2">
            <a:normAutofit fontScale="77500" lnSpcReduction="20000"/>
          </a:bodyPr>
          <a:lstStyle/>
          <a:p>
            <a:pPr marL="288925" marR="0" indent="-28892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b="1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Planes y estrategias nacionales sobre los recursos humanos </a:t>
            </a: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sistema W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</a:t>
            </a:r>
          </a:p>
          <a:p>
            <a:pPr marL="288925" marR="0" indent="-28892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b="1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C2: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las necesidades en materia de recursos humanos</a:t>
            </a:r>
          </a:p>
          <a:p>
            <a:pPr marL="288925" marR="0" indent="-28892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b="1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C3: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humanos en los </a:t>
            </a: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ministerios del gobierno o las instituciones nacionales</a:t>
            </a:r>
            <a:endParaRPr lang="es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925" marR="0" indent="-28892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b="1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C4: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Instituciones de capacitación </a:t>
            </a: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materia de WASH</a:t>
            </a:r>
          </a:p>
          <a:p>
            <a:pPr marL="288925" marR="0" indent="-28892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endParaRPr lang="es-ES" sz="3600" b="1" dirty="0">
              <a:effectLst/>
              <a:highlight>
                <a:srgbClr val="F59952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925" marR="0" indent="-28892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b="1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C5: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Limitaciones de recursos humanos</a:t>
            </a:r>
          </a:p>
          <a:p>
            <a:pPr marL="288925" marR="0" indent="-28892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b="1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C6: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Suficiencia de los recursos humanos para </a:t>
            </a: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sistema W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</a:t>
            </a:r>
          </a:p>
          <a:p>
            <a:pPr marL="288925" marR="0" indent="-28892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b="1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C7: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Suficiencia de los recursos humanos para la salud ambiental </a:t>
            </a:r>
          </a:p>
          <a:p>
            <a:pPr marL="288925" marR="0" indent="-28892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3600" b="1" dirty="0">
                <a:effectLst/>
                <a:highlight>
                  <a:srgbClr val="F59952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C8: </a:t>
            </a:r>
            <a:r>
              <a:rPr lang="es-E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Derechos y medidas de seguridad para los trabajadores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039D2E-FEB7-4690-815F-F07007BB3434}"/>
              </a:ext>
            </a:extLst>
          </p:cNvPr>
          <p:cNvSpPr txBox="1"/>
          <p:nvPr/>
        </p:nvSpPr>
        <p:spPr>
          <a:xfrm>
            <a:off x="7484533" y="5501103"/>
            <a:ext cx="418359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highlight>
                  <a:srgbClr val="F59952"/>
                </a:highlight>
              </a:rPr>
              <a:t>Preguntas contempladas en este módulo   </a:t>
            </a:r>
            <a:endParaRPr kumimoji="0" lang="es-ES" sz="1800" b="1" i="0" u="none" strike="noStrike" kern="0" cap="none" spc="0" normalizeH="0" baseline="0" noProof="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effectLst/>
              <a:highlight>
                <a:srgbClr val="F59952"/>
              </a:highligh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536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599038B-B9B6-4E45-A012-51912AC690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15" y="1906569"/>
            <a:ext cx="8369991" cy="39124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2993"/>
            <a:ext cx="10972800" cy="840218"/>
          </a:xfrm>
        </p:spPr>
        <p:txBody>
          <a:bodyPr>
            <a:normAutofit fontScale="90000"/>
          </a:bodyPr>
          <a:lstStyle/>
          <a:p>
            <a:r>
              <a:rPr lang="es-ES" dirty="0"/>
              <a:t>C1: </a:t>
            </a:r>
            <a:r>
              <a:rPr lang="es-E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Planes y estrategias nacionales sobre los recursos humanos </a:t>
            </a:r>
            <a:r>
              <a:rPr lang="es-E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sistema W</a:t>
            </a:r>
            <a:r>
              <a:rPr lang="es-E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</a:t>
            </a:r>
            <a:endParaRPr lang="es-E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5" y="236264"/>
            <a:ext cx="11957849" cy="432048"/>
            <a:chOff x="131557" y="260648"/>
            <a:chExt cx="6419955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C8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14545" y="236264"/>
            <a:ext cx="1201740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5A15AC-08C4-47E4-AF73-694238ED4F4F}"/>
              </a:ext>
            </a:extLst>
          </p:cNvPr>
          <p:cNvSpPr txBox="1"/>
          <p:nvPr/>
        </p:nvSpPr>
        <p:spPr>
          <a:xfrm>
            <a:off x="9334066" y="2479729"/>
            <a:ext cx="2502334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Nótese que los planes y las estrategias sobre los que se pregunta en </a:t>
            </a:r>
            <a:b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esta cuestión son planes y estrategias gubernamentales sobre los recursos humanos para </a:t>
            </a:r>
            <a:b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el sistema WASH.</a:t>
            </a:r>
          </a:p>
        </p:txBody>
      </p:sp>
    </p:spTree>
    <p:extLst>
      <p:ext uri="{BB962C8B-B14F-4D97-AF65-F5344CB8AC3E}">
        <p14:creationId xmlns:p14="http://schemas.microsoft.com/office/powerpoint/2010/main" val="98827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07EAAB0-3319-5245-BB53-7181AC7359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899" y="1713056"/>
            <a:ext cx="6704962" cy="4548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96" y="712098"/>
            <a:ext cx="11462794" cy="840218"/>
          </a:xfrm>
        </p:spPr>
        <p:txBody>
          <a:bodyPr>
            <a:noAutofit/>
          </a:bodyPr>
          <a:lstStyle/>
          <a:p>
            <a:r>
              <a:rPr lang="es-ES" sz="3200" dirty="0"/>
              <a:t>C2: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las necesidades en materia de recursos humanos</a:t>
            </a:r>
            <a:endParaRPr lang="es-E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5" y="236264"/>
            <a:ext cx="11957849" cy="432048"/>
            <a:chOff x="131557" y="260648"/>
            <a:chExt cx="6419955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C8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1652131" y="236264"/>
            <a:ext cx="1201740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C2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19FCC914-BEEA-46B6-AEEE-637F7D004810}"/>
              </a:ext>
            </a:extLst>
          </p:cNvPr>
          <p:cNvSpPr/>
          <p:nvPr/>
        </p:nvSpPr>
        <p:spPr>
          <a:xfrm>
            <a:off x="4383932" y="2553274"/>
            <a:ext cx="3078702" cy="3553057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A92D63-C285-403A-AD42-45D54C1B4FDB}"/>
              </a:ext>
            </a:extLst>
          </p:cNvPr>
          <p:cNvSpPr txBox="1"/>
          <p:nvPr/>
        </p:nvSpPr>
        <p:spPr>
          <a:xfrm>
            <a:off x="609600" y="2151727"/>
            <a:ext cx="3575299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kern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</a:rPr>
              <a:t>Responda a estas preguntas únicamente si la respuesta a la parte “a” es </a:t>
            </a:r>
            <a: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“solo evaluaciones subnacionales” o “evaluación nacional”.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b="1" kern="0" dirty="0">
              <a:ln w="3175" cmpd="sng">
                <a:noFill/>
              </a:ln>
              <a:solidFill>
                <a:srgbClr val="C00000"/>
              </a:solidFill>
              <a:effectLst>
                <a:glow rad="139700">
                  <a:prstClr val="white"/>
                </a:glow>
              </a:effectLst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Si no hay ninguna evaluación </a:t>
            </a:r>
            <a:b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de la necesidades, </a:t>
            </a:r>
            <a:b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pase a la pregunta </a:t>
            </a:r>
            <a:r>
              <a:rPr kumimoji="0" lang="es-ES" sz="2000" b="1" i="0" u="none" strike="noStrike" kern="0" cap="none" spc="0" normalizeH="0" baseline="0" noProof="0" dirty="0" err="1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C3</a:t>
            </a:r>
            <a:r>
              <a:rPr kumimoji="0" lang="es-ES" sz="20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. 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3F96F45A-5922-400A-A5AB-7C93B889862D}"/>
              </a:ext>
            </a:extLst>
          </p:cNvPr>
          <p:cNvSpPr/>
          <p:nvPr/>
        </p:nvSpPr>
        <p:spPr>
          <a:xfrm rot="4509098" flipH="1">
            <a:off x="4129189" y="2831278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85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DA835DC3-1082-C643-AA3D-4F2F93CC62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76" y="1672934"/>
            <a:ext cx="9507160" cy="351213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51" y="600946"/>
            <a:ext cx="11957849" cy="1121081"/>
          </a:xfrm>
        </p:spPr>
        <p:txBody>
          <a:bodyPr>
            <a:noAutofit/>
          </a:bodyPr>
          <a:lstStyle/>
          <a:p>
            <a:r>
              <a:rPr lang="es-ES" sz="3200" dirty="0"/>
              <a:t>C3: </a:t>
            </a: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humanos en los </a:t>
            </a: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ministerios del gobierno </a:t>
            </a:r>
            <a:b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las instituciones nacionales</a:t>
            </a:r>
            <a:endParaRPr lang="es-E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5" y="236264"/>
            <a:ext cx="11957849" cy="432048"/>
            <a:chOff x="131557" y="260648"/>
            <a:chExt cx="6419955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C8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3181838" y="236264"/>
            <a:ext cx="1201740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C3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72A338-337D-43DC-B030-2276D5F993D5}"/>
              </a:ext>
            </a:extLst>
          </p:cNvPr>
          <p:cNvSpPr/>
          <p:nvPr/>
        </p:nvSpPr>
        <p:spPr>
          <a:xfrm>
            <a:off x="6260894" y="3122594"/>
            <a:ext cx="3565031" cy="2062472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2D2B98-8B17-4DFB-99F5-9DE2AAFB2517}"/>
              </a:ext>
            </a:extLst>
          </p:cNvPr>
          <p:cNvSpPr txBox="1"/>
          <p:nvPr/>
        </p:nvSpPr>
        <p:spPr>
          <a:xfrm>
            <a:off x="10271967" y="3309809"/>
            <a:ext cx="164910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Las respuestas a estas preguntas son sus mejores estimaciones. 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0120B005-F064-44BA-AF7E-B0C6BFE6C410}"/>
              </a:ext>
            </a:extLst>
          </p:cNvPr>
          <p:cNvSpPr/>
          <p:nvPr/>
        </p:nvSpPr>
        <p:spPr>
          <a:xfrm rot="4509098" flipH="1">
            <a:off x="9989250" y="3493183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04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4512F9B8-F83B-BE4A-AE2A-11AE76EFBE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426" y="1732182"/>
            <a:ext cx="9114745" cy="354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1964"/>
            <a:ext cx="10972800" cy="840218"/>
          </a:xfrm>
        </p:spPr>
        <p:txBody>
          <a:bodyPr>
            <a:normAutofit fontScale="90000"/>
          </a:bodyPr>
          <a:lstStyle/>
          <a:p>
            <a:r>
              <a:rPr lang="es-ES" dirty="0"/>
              <a:t>C4: Instituciones de capacitación en materia de WASH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5" y="236264"/>
            <a:ext cx="11957849" cy="432048"/>
            <a:chOff x="131557" y="260648"/>
            <a:chExt cx="6419955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C8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4721274" y="236264"/>
            <a:ext cx="1201740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C4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8556B6F4-9EAB-42F3-A35B-346FA48EF923}"/>
              </a:ext>
            </a:extLst>
          </p:cNvPr>
          <p:cNvSpPr/>
          <p:nvPr/>
        </p:nvSpPr>
        <p:spPr>
          <a:xfrm>
            <a:off x="5969087" y="2435856"/>
            <a:ext cx="3578084" cy="1373476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83B343-E21A-4217-A2CC-C18AFCFD0E16}"/>
              </a:ext>
            </a:extLst>
          </p:cNvPr>
          <p:cNvSpPr txBox="1"/>
          <p:nvPr/>
        </p:nvSpPr>
        <p:spPr>
          <a:xfrm>
            <a:off x="9958867" y="2435856"/>
            <a:ext cx="2233133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Las respuestas </a:t>
            </a:r>
            <a:b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a estas preguntas pueden ser estimaciones </a:t>
            </a:r>
            <a:b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si se desconocen </a:t>
            </a:r>
            <a:b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las cifras reales. 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723A60A6-09D1-4556-BDFC-BF27E11D1525}"/>
              </a:ext>
            </a:extLst>
          </p:cNvPr>
          <p:cNvSpPr/>
          <p:nvPr/>
        </p:nvSpPr>
        <p:spPr>
          <a:xfrm rot="4509098" flipH="1">
            <a:off x="9682521" y="2831279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8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&#10;&#10;Description automatically generated">
            <a:extLst>
              <a:ext uri="{FF2B5EF4-FFF2-40B4-BE49-F238E27FC236}">
                <a16:creationId xmlns:a16="http://schemas.microsoft.com/office/drawing/2014/main" id="{183814AC-6A3F-0A4E-8660-8D645AD896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487" y="1038762"/>
            <a:ext cx="8337734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5" y="236264"/>
            <a:ext cx="11957849" cy="432048"/>
            <a:chOff x="131557" y="260648"/>
            <a:chExt cx="6419955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C8</a:t>
              </a:r>
            </a:p>
          </p:txBody>
        </p:sp>
      </p:grp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19BB9A90-7DD5-42F5-B07A-E842DF954D80}"/>
              </a:ext>
            </a:extLst>
          </p:cNvPr>
          <p:cNvSpPr/>
          <p:nvPr/>
        </p:nvSpPr>
        <p:spPr>
          <a:xfrm>
            <a:off x="4721274" y="236264"/>
            <a:ext cx="1201740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C4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63031F4C-8558-46BC-A944-C10871FEC917}"/>
              </a:ext>
            </a:extLst>
          </p:cNvPr>
          <p:cNvSpPr/>
          <p:nvPr/>
        </p:nvSpPr>
        <p:spPr>
          <a:xfrm>
            <a:off x="893906" y="1931395"/>
            <a:ext cx="3352630" cy="1804011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B79F76-7AB7-44A0-8269-A957F2789594}"/>
              </a:ext>
            </a:extLst>
          </p:cNvPr>
          <p:cNvSpPr txBox="1"/>
          <p:nvPr/>
        </p:nvSpPr>
        <p:spPr>
          <a:xfrm>
            <a:off x="1316286" y="4628039"/>
            <a:ext cx="5914247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Los profesionales con capacitación en estas áreas podrían proceder de los tipos de instituciones que se enumeran en la parte “a”: centros de capacitación comunitarios, centros de capacitación técnica y profesional y universidades. </a:t>
            </a:r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8F1E52EF-CB4E-4881-A4E1-C33C0C686069}"/>
              </a:ext>
            </a:extLst>
          </p:cNvPr>
          <p:cNvSpPr/>
          <p:nvPr/>
        </p:nvSpPr>
        <p:spPr>
          <a:xfrm rot="21292563" flipH="1">
            <a:off x="2238513" y="3739958"/>
            <a:ext cx="141467" cy="883530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51BFBAC-4447-DD4A-ADE3-DA8F82EE8C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45" y="1672222"/>
            <a:ext cx="7093479" cy="4949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332E9E-8BA9-48B1-956D-FEA12ADA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2004"/>
            <a:ext cx="10972800" cy="840218"/>
          </a:xfrm>
        </p:spPr>
        <p:txBody>
          <a:bodyPr/>
          <a:lstStyle/>
          <a:p>
            <a:r>
              <a:rPr lang="es-ES" dirty="0"/>
              <a:t>C5: Limitaciones de recursos humanos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2FC661-D606-4A05-B13D-EC08951D99F7}"/>
              </a:ext>
            </a:extLst>
          </p:cNvPr>
          <p:cNvGrpSpPr/>
          <p:nvPr/>
        </p:nvGrpSpPr>
        <p:grpSpPr>
          <a:xfrm>
            <a:off x="114545" y="236264"/>
            <a:ext cx="11957849" cy="432048"/>
            <a:chOff x="131557" y="260648"/>
            <a:chExt cx="6419955" cy="43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2FC292BD-B8A4-4A49-97B1-64E515B7A081}"/>
                </a:ext>
              </a:extLst>
            </p:cNvPr>
            <p:cNvSpPr/>
            <p:nvPr/>
          </p:nvSpPr>
          <p:spPr>
            <a:xfrm>
              <a:off x="13155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C1</a:t>
              </a:r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88CD4E78-FA8E-4478-8209-9719610C52EA}"/>
                </a:ext>
              </a:extLst>
            </p:cNvPr>
            <p:cNvSpPr/>
            <p:nvPr/>
          </p:nvSpPr>
          <p:spPr>
            <a:xfrm>
              <a:off x="95652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C2</a:t>
              </a: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A40563C8-36E1-40E5-B7FC-90C4A20A6C4E}"/>
                </a:ext>
              </a:extLst>
            </p:cNvPr>
            <p:cNvSpPr/>
            <p:nvPr/>
          </p:nvSpPr>
          <p:spPr>
            <a:xfrm>
              <a:off x="178148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C3</a:t>
              </a:r>
            </a:p>
          </p:txBody>
        </p:sp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6621BB3F-BFC4-42D4-8790-288E33BFE585}"/>
                </a:ext>
              </a:extLst>
            </p:cNvPr>
            <p:cNvSpPr/>
            <p:nvPr/>
          </p:nvSpPr>
          <p:spPr>
            <a:xfrm>
              <a:off x="2606455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C4</a:t>
              </a:r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690C7053-59BD-4CB8-971A-E244B44BDA9D}"/>
                </a:ext>
              </a:extLst>
            </p:cNvPr>
            <p:cNvSpPr/>
            <p:nvPr/>
          </p:nvSpPr>
          <p:spPr>
            <a:xfrm>
              <a:off x="3431421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C5</a:t>
              </a: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084BCC61-7C3D-4920-B0CF-91AB62708284}"/>
                </a:ext>
              </a:extLst>
            </p:cNvPr>
            <p:cNvSpPr/>
            <p:nvPr/>
          </p:nvSpPr>
          <p:spPr>
            <a:xfrm>
              <a:off x="4256387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800" b="1" dirty="0">
                  <a:solidFill>
                    <a:schemeClr val="tx1"/>
                  </a:solidFill>
                </a:rPr>
                <a:t>C6</a:t>
              </a:r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379C7025-9842-4B8E-9880-2152178D00EF}"/>
                </a:ext>
              </a:extLst>
            </p:cNvPr>
            <p:cNvSpPr/>
            <p:nvPr/>
          </p:nvSpPr>
          <p:spPr>
            <a:xfrm>
              <a:off x="5081353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C7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D4BB2DC-30F5-4382-80FD-3EA8E4F868F0}"/>
                </a:ext>
              </a:extLst>
            </p:cNvPr>
            <p:cNvSpPr/>
            <p:nvPr/>
          </p:nvSpPr>
          <p:spPr>
            <a:xfrm>
              <a:off x="5906319" y="260648"/>
              <a:ext cx="645193" cy="432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</a:rPr>
                <a:t>C8</a:t>
              </a:r>
            </a:p>
          </p:txBody>
        </p:sp>
      </p:grp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C0CD6AF-B5A7-452A-90B1-10716DB2A8FE}"/>
              </a:ext>
            </a:extLst>
          </p:cNvPr>
          <p:cNvSpPr/>
          <p:nvPr/>
        </p:nvSpPr>
        <p:spPr>
          <a:xfrm>
            <a:off x="6260707" y="236264"/>
            <a:ext cx="1201740" cy="432048"/>
          </a:xfrm>
          <a:prstGeom prst="rect">
            <a:avLst/>
          </a:prstGeom>
          <a:solidFill>
            <a:srgbClr val="F4924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C5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8672FC05-08D5-4AE1-8F9A-86AB9E390FD8}"/>
              </a:ext>
            </a:extLst>
          </p:cNvPr>
          <p:cNvSpPr/>
          <p:nvPr/>
        </p:nvSpPr>
        <p:spPr>
          <a:xfrm>
            <a:off x="893906" y="2225141"/>
            <a:ext cx="3099932" cy="840218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961AF2-7F0F-40F1-B203-BBB6EC2E72B9}"/>
              </a:ext>
            </a:extLst>
          </p:cNvPr>
          <p:cNvSpPr txBox="1"/>
          <p:nvPr/>
        </p:nvSpPr>
        <p:spPr>
          <a:xfrm>
            <a:off x="4383932" y="2556500"/>
            <a:ext cx="2575668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Nótese que 3 es </a:t>
            </a:r>
            <a:br>
              <a:rPr kumimoji="0" lang="es-ES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una limitación importante </a:t>
            </a:r>
            <a:br>
              <a:rPr kumimoji="0" lang="es-ES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</a:br>
            <a:r>
              <a:rPr kumimoji="0" lang="es-ES" b="1" i="0" u="none" strike="noStrike" kern="0" cap="none" spc="0" normalizeH="0" baseline="0" noProof="0" dirty="0">
                <a:ln w="3175" cmpd="sng">
                  <a:noFill/>
                </a:ln>
                <a:solidFill>
                  <a:srgbClr val="C00000"/>
                </a:solidFill>
                <a:effectLst>
                  <a:glow rad="139700">
                    <a:prstClr val="white"/>
                  </a:glow>
                </a:effectLst>
                <a:uLnTx/>
                <a:uFillTx/>
              </a:rPr>
              <a:t>y 1 es una limitación baja o nula. 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D4A108AE-56BC-4A94-ACBE-42E9B7E3E859}"/>
              </a:ext>
            </a:extLst>
          </p:cNvPr>
          <p:cNvSpPr/>
          <p:nvPr/>
        </p:nvSpPr>
        <p:spPr>
          <a:xfrm rot="4509098" flipH="1">
            <a:off x="4129189" y="2831278"/>
            <a:ext cx="119392" cy="371917"/>
          </a:xfrm>
          <a:custGeom>
            <a:avLst/>
            <a:gdLst>
              <a:gd name="connsiteX0" fmla="*/ 0 w 1181100"/>
              <a:gd name="connsiteY0" fmla="*/ 0 h 1143000"/>
              <a:gd name="connsiteX1" fmla="*/ 600075 w 1181100"/>
              <a:gd name="connsiteY1" fmla="*/ 771525 h 1143000"/>
              <a:gd name="connsiteX2" fmla="*/ 1181100 w 1181100"/>
              <a:gd name="connsiteY2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143000">
                <a:moveTo>
                  <a:pt x="0" y="0"/>
                </a:moveTo>
                <a:cubicBezTo>
                  <a:pt x="201612" y="290512"/>
                  <a:pt x="403225" y="581025"/>
                  <a:pt x="600075" y="771525"/>
                </a:cubicBezTo>
                <a:cubicBezTo>
                  <a:pt x="796925" y="962025"/>
                  <a:pt x="1066800" y="1071563"/>
                  <a:pt x="1181100" y="114300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2036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8C1BF789B5AC4B9EF53DDBA590C81D" ma:contentTypeVersion="4" ma:contentTypeDescription="Create a new document." ma:contentTypeScope="" ma:versionID="4fc615343bd2d393fd09e1d97a945d3b">
  <xsd:schema xmlns:xsd="http://www.w3.org/2001/XMLSchema" xmlns:xs="http://www.w3.org/2001/XMLSchema" xmlns:p="http://schemas.microsoft.com/office/2006/metadata/properties" xmlns:ns2="17d4c9e9-139a-427c-97b0-ce32edd45541" targetNamespace="http://schemas.microsoft.com/office/2006/metadata/properties" ma:root="true" ma:fieldsID="130e21825694c0b74c79f46a39d33a20" ns2:_="">
    <xsd:import namespace="17d4c9e9-139a-427c-97b0-ce32edd45541"/>
    <xsd:element name="properties">
      <xsd:complexType>
        <xsd:sequence>
          <xsd:element name="documentManagement">
            <xsd:complexType>
              <xsd:all>
                <xsd:element ref="ns2:Language" minOccurs="0"/>
                <xsd:element ref="ns2:DocumentTyp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4c9e9-139a-427c-97b0-ce32edd45541" elementFormDefault="qualified">
    <xsd:import namespace="http://schemas.microsoft.com/office/2006/documentManagement/types"/>
    <xsd:import namespace="http://schemas.microsoft.com/office/infopath/2007/PartnerControls"/>
    <xsd:element name="Language" ma:index="8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DocumentType" ma:index="9" nillable="true" ma:displayName="Document Type" ma:format="Dropdown" ma:internalName="DocumentTyp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17d4c9e9-139a-427c-97b0-ce32edd45541">Info module</DocumentType>
    <Language xmlns="17d4c9e9-139a-427c-97b0-ce32edd45541">Spanish</Language>
  </documentManagement>
</p:properties>
</file>

<file path=customXml/itemProps1.xml><?xml version="1.0" encoding="utf-8"?>
<ds:datastoreItem xmlns:ds="http://schemas.openxmlformats.org/officeDocument/2006/customXml" ds:itemID="{1751A1DC-5852-4824-887C-9FE88FD35FE6}"/>
</file>

<file path=customXml/itemProps2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D5FE5E-37CC-4CE9-96F5-D43556D39C96}">
  <ds:schemaRefs>
    <ds:schemaRef ds:uri="http://www.w3.org/XML/1998/namespace"/>
    <ds:schemaRef ds:uri="http://schemas.microsoft.com/office/infopath/2007/PartnerControls"/>
    <ds:schemaRef ds:uri="http://purl.org/dc/dcmitype/"/>
    <ds:schemaRef ds:uri="1ae83553-cbc3-47cc-bfe3-ad28d3d97e94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7d44017-a180-41f8-ae60-fa3b80c1c2f5"/>
    <ds:schemaRef ds:uri="82b74cde-721b-4900-965b-f4b64e8508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2741</TotalTime>
  <Words>620</Words>
  <Application>Microsoft Office PowerPoint</Application>
  <PresentationFormat>Widescreen</PresentationFormat>
  <Paragraphs>131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GLAAS Main Template</vt:lpstr>
      <vt:lpstr>GLAAS 2019 Report Template</vt:lpstr>
      <vt:lpstr>Módulo 7 de información sobre el GLAAS  Sección C: Preguntas sobre recursos humanos Encuesta del GLAAS a los países del 2021-2022</vt:lpstr>
      <vt:lpstr>Panorama</vt:lpstr>
      <vt:lpstr>Preguntas</vt:lpstr>
      <vt:lpstr>C1: Planes y estrategias nacionales sobre los recursos humanos para el sistema WASH</vt:lpstr>
      <vt:lpstr>C2: Evaluación de las necesidades en materia de recursos humanos</vt:lpstr>
      <vt:lpstr>C3: Recursos humanos en los ministerios del gobierno  o las instituciones nacionales</vt:lpstr>
      <vt:lpstr>C4: Instituciones de capacitación en materia de WASH</vt:lpstr>
      <vt:lpstr>PowerPoint Presentation</vt:lpstr>
      <vt:lpstr>C5: Limitaciones de recursos humanos</vt:lpstr>
      <vt:lpstr>C6: Suficiencia de recursos humanos para el sistema WASH</vt:lpstr>
      <vt:lpstr>C7: Suficiencia de recursos humanos para la salud ambiental</vt:lpstr>
      <vt:lpstr>C8: Derechos y medidas de seguridad para los trabajadores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TIFFAY, Kathleen</cp:lastModifiedBy>
  <cp:revision>106</cp:revision>
  <dcterms:created xsi:type="dcterms:W3CDTF">2019-09-12T12:12:51Z</dcterms:created>
  <dcterms:modified xsi:type="dcterms:W3CDTF">2021-10-07T07:46:33Z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0x010100818C1BF789B5AC4B9EF53DDBA590C81D</vt:lpwstr>
  </property>
  <property fmtid="{D5CDD505-2E9C-101B-9397-08002B2CF9AE}" pid="3" name="PAHOMTS_FileType">
    <vt:lpwstr>RAW</vt:lpwstr>
  </property>
  <property fmtid="{D5CDD505-2E9C-101B-9397-08002B2CF9AE}" pid="4" name="PAHOMTS_JobNumber">
    <vt:lpwstr>ES0873</vt:lpwstr>
  </property>
</Properties>
</file>