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  <p:sldMasterId id="2147483686" r:id="rId5"/>
  </p:sldMasterIdLst>
  <p:notesMasterIdLst>
    <p:notesMasterId r:id="rId19"/>
  </p:notesMasterIdLst>
  <p:handoutMasterIdLst>
    <p:handoutMasterId r:id="rId20"/>
  </p:handoutMasterIdLst>
  <p:sldIdLst>
    <p:sldId id="256" r:id="rId6"/>
    <p:sldId id="329" r:id="rId7"/>
    <p:sldId id="330" r:id="rId8"/>
    <p:sldId id="319" r:id="rId9"/>
    <p:sldId id="271" r:id="rId10"/>
    <p:sldId id="272" r:id="rId11"/>
    <p:sldId id="273" r:id="rId12"/>
    <p:sldId id="277" r:id="rId13"/>
    <p:sldId id="278" r:id="rId14"/>
    <p:sldId id="331" r:id="rId15"/>
    <p:sldId id="305" r:id="rId16"/>
    <p:sldId id="257" r:id="rId17"/>
    <p:sldId id="32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ule 8" id="{52207AEE-9AEB-4D76-B674-411FE1E2C11F}">
          <p14:sldIdLst>
            <p14:sldId id="256"/>
            <p14:sldId id="329"/>
            <p14:sldId id="330"/>
          </p14:sldIdLst>
        </p14:section>
        <p14:section name="D2" id="{DEB6E69F-DAF1-4CC5-A264-BB0A5949B68A}">
          <p14:sldIdLst>
            <p14:sldId id="319"/>
          </p14:sldIdLst>
        </p14:section>
        <p14:section name="D4" id="{B4A5CF69-88F9-4046-8045-88820CC9ACCB}">
          <p14:sldIdLst>
            <p14:sldId id="271"/>
          </p14:sldIdLst>
        </p14:section>
        <p14:section name="D5" id="{7951C3ED-32C9-4752-B649-A8107AF26690}">
          <p14:sldIdLst>
            <p14:sldId id="272"/>
          </p14:sldIdLst>
        </p14:section>
        <p14:section name="D6" id="{C66C9C9E-1A01-424E-8A6D-4017AC9EE27A}">
          <p14:sldIdLst>
            <p14:sldId id="273"/>
          </p14:sldIdLst>
        </p14:section>
        <p14:section name="D9" id="{F7183593-55A4-44A8-8B48-D0A075FD9728}">
          <p14:sldIdLst>
            <p14:sldId id="277"/>
          </p14:sldIdLst>
        </p14:section>
        <p14:section name="D10" id="{0C29D8D4-25AB-4A0D-8AF5-4E6E97FACDC5}">
          <p14:sldIdLst>
            <p14:sldId id="278"/>
          </p14:sldIdLst>
        </p14:section>
        <p14:section name="D11" id="{D206D561-E63C-4408-A374-38BDFA5E9F97}">
          <p14:sldIdLst>
            <p14:sldId id="331"/>
            <p14:sldId id="305"/>
            <p14:sldId id="257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Murad" initials="SM" lastIdx="9" clrIdx="0">
    <p:extLst>
      <p:ext uri="{19B8F6BF-5375-455C-9EA6-DF929625EA0E}">
        <p15:presenceInfo xmlns:p15="http://schemas.microsoft.com/office/powerpoint/2012/main" userId="e026b1207f6de5b6" providerId="Windows Live"/>
      </p:ext>
    </p:extLst>
  </p:cmAuthor>
  <p:cmAuthor id="2" name="Elizabeth ENGEBRETSON" initials="EE" lastIdx="2" clrIdx="1">
    <p:extLst>
      <p:ext uri="{19B8F6BF-5375-455C-9EA6-DF929625EA0E}">
        <p15:presenceInfo xmlns:p15="http://schemas.microsoft.com/office/powerpoint/2012/main" userId="S::engebretsone@who.int::3432f663-7c0c-4f2e-b85b-b6f4c97bdf77" providerId="AD"/>
      </p:ext>
    </p:extLst>
  </p:cmAuthor>
  <p:cmAuthor id="3" name="TAKANE, Marina" initials="TM" lastIdx="1" clrIdx="2">
    <p:extLst>
      <p:ext uri="{19B8F6BF-5375-455C-9EA6-DF929625EA0E}">
        <p15:presenceInfo xmlns:p15="http://schemas.microsoft.com/office/powerpoint/2012/main" userId="S::takanem@who.int::0c62abb9-5f1e-4540-b5da-327c100061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952"/>
    <a:srgbClr val="F49245"/>
    <a:srgbClr val="7BD0EF"/>
    <a:srgbClr val="FFFFFF"/>
    <a:srgbClr val="375987"/>
    <a:srgbClr val="365886"/>
    <a:srgbClr val="39588D"/>
    <a:srgbClr val="608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009A36-9C39-D847-A986-540812432183}" v="94" dt="2021-08-18T15:44:52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718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293DB-CE60-420C-8F23-8F74E520F7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A90E0-2218-466A-8888-27A2B98BF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B5CE5-A2F4-4ACD-AAB8-0E9DA9DB378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B3F46-8C49-4ACF-A5E1-EE7CD20F6C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6F6CF-B360-4EAD-B597-85E2543E26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BC04-CFF3-486B-AE0A-CA6971DC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DFC2D-7D1B-45B5-BA49-1B198FC73C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CD5F-2FBE-4BD2-BEC6-04F59FEA5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7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029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802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CD5F-2FBE-4BD2-BEC6-04F59FEA57C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449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8490C-0DEC-4EBD-86E0-7ACA53B40D6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41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mailto:glaas@who.int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 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Information on location of presentation</a:t>
            </a:r>
          </a:p>
          <a:p>
            <a:r>
              <a:rPr lang="en-US"/>
              <a:t>Date</a:t>
            </a:r>
          </a:p>
          <a:p>
            <a:r>
              <a:rPr lang="en-US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39373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84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5577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55101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08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39936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 marL="457200" indent="-45720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60960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7104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906AC-F03E-43A2-9954-797DD2DE3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649" y="4241126"/>
            <a:ext cx="4143124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Event</a:t>
            </a:r>
          </a:p>
          <a:p>
            <a:r>
              <a:rPr lang="en-US"/>
              <a:t>Location of presentation</a:t>
            </a:r>
          </a:p>
          <a:p>
            <a:r>
              <a:rPr lang="en-US"/>
              <a:t>Date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1498BF0-F560-4FF2-BB83-6B473FDC2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04D411-A094-4CFC-97E8-326296B4CF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BCEE33B7-822B-4655-93B9-EE2AAB5360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9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63EE4-6D9A-4305-997F-99F829A1D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6400" y="207206"/>
            <a:ext cx="8236152" cy="1415214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46400" y="1601475"/>
            <a:ext cx="8236152" cy="87003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305036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448999-8962-4DC5-87FA-50379551053E}"/>
              </a:ext>
            </a:extLst>
          </p:cNvPr>
          <p:cNvSpPr txBox="1"/>
          <p:nvPr userDrawn="1"/>
        </p:nvSpPr>
        <p:spPr>
          <a:xfrm>
            <a:off x="5181600" y="533400"/>
            <a:ext cx="63119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8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8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7B041-5F86-49A3-A8A1-98BBC0CAB628}"/>
              </a:ext>
            </a:extLst>
          </p:cNvPr>
          <p:cNvSpPr txBox="1"/>
          <p:nvPr userDrawn="1"/>
        </p:nvSpPr>
        <p:spPr>
          <a:xfrm>
            <a:off x="196649" y="4428428"/>
            <a:ext cx="36514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UN-WATER GLOBAL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ANALYSIS AND ASSESSMENT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OF SANITATION AND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DRINKING-WATER </a:t>
            </a:r>
          </a:p>
          <a:p>
            <a:r>
              <a:rPr lang="en-US" sz="1600" b="1">
                <a:solidFill>
                  <a:srgbClr val="107AA4"/>
                </a:solidFill>
              </a:rPr>
              <a:t>GLAAS 2019 REPORT</a:t>
            </a:r>
            <a:endParaRPr lang="en-US" sz="1600" b="0">
              <a:solidFill>
                <a:srgbClr val="107AA4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473730C-251E-4445-AC86-507D305B3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50D64D2-0A55-4512-8319-3282BD1170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7DCEB68D-AF88-4E44-97AD-80E192BC2F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560952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101600" y="4419601"/>
            <a:ext cx="4470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0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0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8C61A85-5526-4644-A482-8D7792B08E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or text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F171E85-2F0E-4124-ADC2-0F754B4C4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6A63E10-967E-43A3-909B-A172C779F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AE076EB6-168A-412B-B8D0-DF0E3643DC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9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36945" y="426716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  <a:hlinkClick r:id="rId3"/>
              </a:rPr>
              <a:t>glaas@who.int</a:t>
            </a:r>
            <a:endParaRPr lang="en-GB" sz="2000" b="0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E4267-594A-492A-9936-017FAC39C4A8}"/>
              </a:ext>
            </a:extLst>
          </p:cNvPr>
          <p:cNvSpPr txBox="1"/>
          <p:nvPr userDrawn="1"/>
        </p:nvSpPr>
        <p:spPr>
          <a:xfrm>
            <a:off x="5791200" y="1066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accent1">
                    <a:lumMod val="50000"/>
                  </a:schemeClr>
                </a:solidFill>
              </a:rPr>
              <a:t>Thank you!</a:t>
            </a:r>
            <a:endParaRPr lang="en-GB" sz="5400" b="1" i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E92C23-75A0-47AF-A32D-3052BC9B4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00E5A95-AA61-49B5-BACC-FCB99E003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1F2C8E3E-246A-4F79-9C42-FEA571E0CF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5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6B4B17B-AE6E-47B3-8866-A74020C9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9973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672088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F6059D-9825-4D6B-AAC2-503C96193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D5DC879-C197-467B-9CBB-1EBEB0EDC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FF94CE6-B936-457D-A9A6-99A748AB54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3990207D-7E66-4F84-99F2-1E19C6C15B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8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header and footer (No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1A7665B-D555-4E63-9B09-962A48972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66D51C-3292-4F8F-BE35-20F1FCB07475}"/>
              </a:ext>
            </a:extLst>
          </p:cNvPr>
          <p:cNvCxnSpPr/>
          <p:nvPr userDrawn="1"/>
        </p:nvCxnSpPr>
        <p:spPr>
          <a:xfrm>
            <a:off x="406400" y="1048800"/>
            <a:ext cx="10972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2BCC02-B66A-4A1D-ACF8-3B44F3CD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08B7B7B-3299-42B2-8EB6-F2A5CB83E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049DB9A-73D4-42C4-9E07-90C60050B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D4672700-4470-4263-88D9-0D712D886B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8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footer (No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3C29F4-0009-4175-B535-A5CA2648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981563F-9FF4-4253-A3C4-6D5811A79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8AD50A-62DE-47E0-BC8F-7EF102352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78532BE2-425C-4CB0-B0FA-A3AC218CA1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5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6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292216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E039BC-D9D8-4C29-A7B0-E73A4EF2C2A3}"/>
              </a:ext>
            </a:extLst>
          </p:cNvPr>
          <p:cNvSpPr/>
          <p:nvPr userDrawn="1"/>
        </p:nvSpPr>
        <p:spPr>
          <a:xfrm>
            <a:off x="0" y="6037800"/>
            <a:ext cx="12192000" cy="82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48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EFF7B01-D141-481B-9B9A-2B2B613942D7}"/>
              </a:ext>
            </a:extLst>
          </p:cNvPr>
          <p:cNvSpPr txBox="1"/>
          <p:nvPr userDrawn="1"/>
        </p:nvSpPr>
        <p:spPr>
          <a:xfrm>
            <a:off x="3809999" y="357892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0" i="1" dirty="0">
                <a:solidFill>
                  <a:schemeClr val="bg1"/>
                </a:solidFill>
              </a:rPr>
              <a:t>Para más información, diríjase a </a:t>
            </a:r>
            <a:r>
              <a:rPr lang="en-GB" sz="2000" b="0" i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 dirty="0">
              <a:solidFill>
                <a:schemeClr val="bg1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9AFAC5-1238-4758-82D1-1932DF02B5F2}"/>
              </a:ext>
            </a:extLst>
          </p:cNvPr>
          <p:cNvSpPr txBox="1"/>
          <p:nvPr userDrawn="1"/>
        </p:nvSpPr>
        <p:spPr>
          <a:xfrm>
            <a:off x="3437709" y="2050979"/>
            <a:ext cx="5316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5400" b="1" i="0" noProof="0" dirty="0">
                <a:solidFill>
                  <a:schemeClr val="bg1"/>
                </a:solidFill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269479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48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6690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13" y="14334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11" y="236690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2F001AE-6B02-48FA-938F-B2349531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525366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039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40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0B9056-8102-4962-83A5-2EC09F05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9F740B-0F8F-4874-8848-D1B4AEFCE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79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06896F-6D1D-475D-B8A3-63F7CD24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A487CB-6DF6-429F-BB53-C37B86EF5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0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F68265-3CB8-4E17-BBD1-537C9B15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0D2279-7702-4E95-9EC5-31AC5EC9A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5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8398010-0129-4F6A-BFF7-6D2AEE76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53C373-B706-40FA-A348-0A126A231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86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769553-A36B-4799-B66A-9735651B6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3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7E98DA2-1865-4E97-8590-444FE01B1FE4}"/>
              </a:ext>
            </a:extLst>
          </p:cNvPr>
          <p:cNvGrpSpPr/>
          <p:nvPr userDrawn="1"/>
        </p:nvGrpSpPr>
        <p:grpSpPr>
          <a:xfrm>
            <a:off x="-1" y="6055824"/>
            <a:ext cx="12192001" cy="802177"/>
            <a:chOff x="-1" y="6055823"/>
            <a:chExt cx="9144001" cy="8021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50B300-CF84-43C1-BFB3-9466A9B79B6A}"/>
                </a:ext>
              </a:extLst>
            </p:cNvPr>
            <p:cNvSpPr/>
            <p:nvPr userDrawn="1"/>
          </p:nvSpPr>
          <p:spPr>
            <a:xfrm>
              <a:off x="-1" y="6055823"/>
              <a:ext cx="9144001" cy="802177"/>
            </a:xfrm>
            <a:prstGeom prst="rect">
              <a:avLst/>
            </a:prstGeom>
            <a:solidFill>
              <a:srgbClr val="3759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5B1804B-41C0-49EC-9CCC-56DC06511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955" y="6176035"/>
              <a:ext cx="1904977" cy="66669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3E73065-C6F7-4816-8CA3-7879EC806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7123" y="6147263"/>
              <a:ext cx="1590678" cy="55491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1D423E-8B15-41BD-B67A-2B72633E8C60}"/>
              </a:ext>
            </a:extLst>
          </p:cNvPr>
          <p:cNvSpPr/>
          <p:nvPr userDrawn="1"/>
        </p:nvSpPr>
        <p:spPr>
          <a:xfrm>
            <a:off x="7" y="5988697"/>
            <a:ext cx="12192000" cy="72000"/>
          </a:xfrm>
          <a:prstGeom prst="rect">
            <a:avLst/>
          </a:prstGeom>
          <a:gradFill>
            <a:gsLst>
              <a:gs pos="90000">
                <a:srgbClr val="F37C1E"/>
              </a:gs>
              <a:gs pos="10000">
                <a:srgbClr val="7BD0EF"/>
              </a:gs>
              <a:gs pos="50000">
                <a:srgbClr val="FFFFFF"/>
              </a:gs>
            </a:gsLst>
            <a:lin ang="0" scaled="1"/>
          </a:gradFill>
          <a:ln>
            <a:noFill/>
          </a:ln>
          <a:effectLst>
            <a:outerShdw blurRad="63500" dist="254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0" name="Picture 4" descr="El SARS CoV-2, un enemigo en constante evolución. | Código F">
            <a:extLst>
              <a:ext uri="{FF2B5EF4-FFF2-40B4-BE49-F238E27FC236}">
                <a16:creationId xmlns:a16="http://schemas.microsoft.com/office/drawing/2014/main" id="{4BE443E7-27BC-4F3B-A14E-B453FD5AC5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976" y="6202950"/>
            <a:ext cx="1964925" cy="49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6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56" r:id="rId6"/>
    <p:sldLayoutId id="2147483755" r:id="rId7"/>
    <p:sldLayoutId id="2147483757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713" r:id="rId14"/>
    <p:sldLayoutId id="2147483714" r:id="rId15"/>
    <p:sldLayoutId id="214748371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2700CF-6B71-4CDA-9094-6AF309651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8F60BC-A2B8-4D16-8AF2-705DDD653586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7696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769600" cy="4800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 I need to see what happens with text here on the blue and if it’s in the legible or if you need to keep fixing the gradient at is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B641F72-8920-4511-9930-832DEF600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8828089-D231-4522-8D82-3934FE8CDB5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DED0C75B-46BA-4A8C-8094-A16A94436DF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pos="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teams/environment-climate-change-and-health/water-sanitation-and-health/monitoring-and-evidence/wash-systems-monitoring/un-water-global-analysis-and-assessment-of-sanitation-and-drinking-water/wash-accounts" TargetMode="External"/><Relationship Id="rId2" Type="http://schemas.openxmlformats.org/officeDocument/2006/relationships/hyperlink" Target="mailto:glaas@who.in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C0567-CBB2-4C9B-A3FE-8DE8C9C65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938" y="1924580"/>
            <a:ext cx="10363200" cy="1982787"/>
          </a:xfrm>
        </p:spPr>
        <p:txBody>
          <a:bodyPr/>
          <a:lstStyle/>
          <a:p>
            <a:pPr algn="l">
              <a:spcAft>
                <a:spcPts val="1000"/>
              </a:spcAft>
            </a:pPr>
            <a:r>
              <a:rPr lang="es-ES" sz="2800" dirty="0">
                <a:solidFill>
                  <a:srgbClr val="F59952"/>
                </a:solidFill>
                <a:cs typeface="Calibri"/>
              </a:rPr>
              <a:t>Módulo 8 de información sobre el GLAAS</a:t>
            </a:r>
            <a:br>
              <a:rPr lang="es-ES" dirty="0">
                <a:cs typeface="Calibri"/>
              </a:rPr>
            </a:br>
            <a:r>
              <a:rPr lang="es-ES" dirty="0">
                <a:cs typeface="Calibri"/>
              </a:rPr>
              <a:t>Sección D: Preguntas sobre el financiamiento</a:t>
            </a:r>
            <a:br>
              <a:rPr lang="es-ES" dirty="0">
                <a:cs typeface="Calibri"/>
              </a:rPr>
            </a:br>
            <a:r>
              <a:rPr lang="es-ES" sz="2400" dirty="0">
                <a:solidFill>
                  <a:schemeClr val="bg1"/>
                </a:solidFill>
                <a:cs typeface="Calibri"/>
              </a:rPr>
              <a:t>Encuesta del GLAAS a los</a:t>
            </a:r>
            <a:r>
              <a:rPr lang="es-ES" sz="2400" dirty="0">
                <a:cs typeface="Calibri"/>
              </a:rPr>
              <a:t> países del 2021-2022</a:t>
            </a:r>
            <a:endParaRPr lang="es-ES" sz="2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979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92E03C71-4636-1448-93BA-BF533E334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97" y="922617"/>
            <a:ext cx="9930626" cy="4120872"/>
          </a:xfrm>
          <a:ln>
            <a:solidFill>
              <a:schemeClr val="tx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6" y="236264"/>
            <a:ext cx="11962907" cy="432048"/>
            <a:chOff x="131557" y="260648"/>
            <a:chExt cx="889485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D8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D3705E86-D192-41E9-96A9-C88C990B4D71}"/>
                </a:ext>
              </a:extLst>
            </p:cNvPr>
            <p:cNvSpPr/>
            <p:nvPr/>
          </p:nvSpPr>
          <p:spPr>
            <a:xfrm>
              <a:off x="673128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D9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756586E3-F60A-49CD-8223-35F223D85DCC}"/>
                </a:ext>
              </a:extLst>
            </p:cNvPr>
            <p:cNvSpPr/>
            <p:nvPr/>
          </p:nvSpPr>
          <p:spPr>
            <a:xfrm>
              <a:off x="755625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D10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BAC027D-DE12-404A-92D7-FCEFFC54DE81}"/>
                </a:ext>
              </a:extLst>
            </p:cNvPr>
            <p:cNvSpPr/>
            <p:nvPr userDrawn="1"/>
          </p:nvSpPr>
          <p:spPr>
            <a:xfrm>
              <a:off x="838121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D11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11198072" y="236264"/>
            <a:ext cx="878974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D11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6934BC81-A96C-4BA9-998D-85AA5F0B8C18}"/>
              </a:ext>
            </a:extLst>
          </p:cNvPr>
          <p:cNvSpPr/>
          <p:nvPr/>
        </p:nvSpPr>
        <p:spPr>
          <a:xfrm>
            <a:off x="9271402" y="922616"/>
            <a:ext cx="1008021" cy="4120871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DA32043D-461D-49B7-8A55-800BF0AA7473}"/>
              </a:ext>
            </a:extLst>
          </p:cNvPr>
          <p:cNvSpPr/>
          <p:nvPr/>
        </p:nvSpPr>
        <p:spPr>
          <a:xfrm rot="4509098" flipH="1">
            <a:off x="9016659" y="2231113"/>
            <a:ext cx="119392" cy="371917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9CF483-FDE1-9C41-9210-187C78735C0C}"/>
              </a:ext>
            </a:extLst>
          </p:cNvPr>
          <p:cNvSpPr txBox="1"/>
          <p:nvPr/>
        </p:nvSpPr>
        <p:spPr>
          <a:xfrm>
            <a:off x="621351" y="5215129"/>
            <a:ext cx="1008156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Utilice solamente una moneda para responder a esta pregunta. En el documento de orientación </a:t>
            </a:r>
            <a:br>
              <a:rPr kumimoji="0" lang="es-ES" sz="18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</a:br>
            <a:r>
              <a:rPr kumimoji="0" lang="es-ES" sz="18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de la encuesta encontrará información detallada sobre cómo completar esta pregunta.</a:t>
            </a:r>
            <a:endParaRPr kumimoji="0" lang="en-GB" sz="1800" b="1" i="0" u="none" strike="noStrike" kern="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C59E3C-230D-3B46-9ABD-8CD46CEF17DB}"/>
              </a:ext>
            </a:extLst>
          </p:cNvPr>
          <p:cNvSpPr txBox="1"/>
          <p:nvPr/>
        </p:nvSpPr>
        <p:spPr>
          <a:xfrm flipH="1">
            <a:off x="5381103" y="1816906"/>
            <a:ext cx="3648828" cy="1477328"/>
          </a:xfrm>
          <a:prstGeom prst="rect">
            <a:avLst/>
          </a:prstGeom>
          <a:solidFill>
            <a:schemeClr val="bg1">
              <a:alpha val="85059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s-ES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Indique la fuente de información, así como dónde existen y cuál es el alcance de las lagunas de datos. </a:t>
            </a:r>
            <a:br>
              <a:rPr lang="es-ES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</a:br>
            <a:r>
              <a:rPr lang="es-ES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Hay más espacio en la siguiente página de la encuesta. </a:t>
            </a:r>
            <a:endParaRPr lang="en-GB" b="1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98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4C670-B28C-4732-8761-DF844C0611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280166"/>
            <a:ext cx="10972800" cy="4505491"/>
          </a:xfrm>
        </p:spPr>
        <p:txBody>
          <a:bodyPr>
            <a:normAutofit fontScale="85000" lnSpcReduction="20000"/>
          </a:bodyPr>
          <a:lstStyle/>
          <a:p>
            <a:pPr marL="457200" indent="-457200"/>
            <a:r>
              <a:rPr lang="es-ES" sz="4000" dirty="0">
                <a:solidFill>
                  <a:schemeClr val="tx2">
                    <a:lumMod val="75000"/>
                  </a:schemeClr>
                </a:solidFill>
              </a:rPr>
              <a:t>Se reconoce que posiblemente los datos solicitados en el apartado D11 no sean de fácil acceso. </a:t>
            </a:r>
          </a:p>
          <a:p>
            <a:pPr marL="457200" indent="-457200"/>
            <a:r>
              <a:rPr lang="es-ES" sz="4000" dirty="0">
                <a:solidFill>
                  <a:schemeClr val="tx2">
                    <a:lumMod val="75000"/>
                  </a:schemeClr>
                </a:solidFill>
              </a:rPr>
              <a:t>Para mejorar la información sobre los flujos financieros </a:t>
            </a:r>
            <a:br>
              <a:rPr lang="es-ES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4000" dirty="0">
                <a:solidFill>
                  <a:schemeClr val="tx2">
                    <a:lumMod val="75000"/>
                  </a:schemeClr>
                </a:solidFill>
              </a:rPr>
              <a:t>del WASH, el GLAAS ha desarrollado la metodología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</a:rPr>
              <a:t>TrackFin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</a:rPr>
              <a:t>, que da lugar a las cuentas WASH, para mejorar </a:t>
            </a:r>
            <a:br>
              <a:rPr lang="es-ES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4000" dirty="0">
                <a:solidFill>
                  <a:schemeClr val="tx2">
                    <a:lumMod val="75000"/>
                  </a:schemeClr>
                </a:solidFill>
              </a:rPr>
              <a:t>la información sobre los flujos financieros y los gastos </a:t>
            </a:r>
            <a:br>
              <a:rPr lang="es-ES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4000" dirty="0">
                <a:solidFill>
                  <a:schemeClr val="tx2">
                    <a:lumMod val="75000"/>
                  </a:schemeClr>
                </a:solidFill>
              </a:rPr>
              <a:t>del sistema WASH. </a:t>
            </a:r>
          </a:p>
          <a:p>
            <a:pPr marL="457200" indent="-457200"/>
            <a:r>
              <a:rPr lang="es-ES" sz="4000" dirty="0">
                <a:solidFill>
                  <a:schemeClr val="tx2">
                    <a:lumMod val="75000"/>
                  </a:schemeClr>
                </a:solidFill>
              </a:rPr>
              <a:t>En lo que respecta a los países que han desarrollado recientemente las cuentas WASH, el cuadro D11 puede extraerse del módulo 6.4 de la herramienta de producción de cuentas WASH.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39BBE1-E561-4CCF-B2AA-7B9942FD2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1254740" cy="840218"/>
          </a:xfrm>
        </p:spPr>
        <p:txBody>
          <a:bodyPr>
            <a:noAutofit/>
          </a:bodyPr>
          <a:lstStyle/>
          <a:p>
            <a:r>
              <a:rPr lang="es-ES" sz="3600" dirty="0">
                <a:cs typeface="Calibri"/>
              </a:rPr>
              <a:t>Uso de cuentas WASH para mejorar las respuestas en D11</a:t>
            </a:r>
          </a:p>
        </p:txBody>
      </p:sp>
    </p:spTree>
    <p:extLst>
      <p:ext uri="{BB962C8B-B14F-4D97-AF65-F5344CB8AC3E}">
        <p14:creationId xmlns:p14="http://schemas.microsoft.com/office/powerpoint/2010/main" val="112277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993F-875D-4F6D-9930-CE27DBBB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/>
          <a:p>
            <a:r>
              <a:rPr lang="es-ES" dirty="0">
                <a:cs typeface="Calibri"/>
              </a:rPr>
              <a:t>Más información sobre las cuentas WASH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D3748-1233-43FD-BD94-545CD53D11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280166"/>
            <a:ext cx="10972800" cy="4505491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chemeClr val="tx2">
                    <a:lumMod val="75000"/>
                  </a:schemeClr>
                </a:solidFill>
              </a:rPr>
              <a:t>Si su gobierno está interesado en desarrollar cuentas WASH usando la metodología </a:t>
            </a:r>
            <a:r>
              <a:rPr lang="es-ES" sz="3200" dirty="0" err="1">
                <a:solidFill>
                  <a:schemeClr val="tx2">
                    <a:lumMod val="75000"/>
                  </a:schemeClr>
                </a:solidFill>
              </a:rPr>
              <a:t>TrackFin</a:t>
            </a:r>
            <a:r>
              <a:rPr lang="es-ES" sz="3200" dirty="0">
                <a:solidFill>
                  <a:schemeClr val="tx2">
                    <a:lumMod val="75000"/>
                  </a:schemeClr>
                </a:solidFill>
              </a:rPr>
              <a:t>, póngase en contacto con </a:t>
            </a:r>
            <a:r>
              <a:rPr lang="es-ES" sz="3200" i="1" u="sng" dirty="0">
                <a:hlinkClick r:id="rId2"/>
              </a:rPr>
              <a:t>glaas@who.int</a:t>
            </a:r>
            <a:r>
              <a:rPr lang="es-ES" sz="3200" i="1" u="sng" dirty="0"/>
              <a:t>.</a:t>
            </a:r>
          </a:p>
          <a:p>
            <a:r>
              <a:rPr lang="es-ES" sz="3200" dirty="0">
                <a:solidFill>
                  <a:schemeClr val="tx2">
                    <a:lumMod val="75000"/>
                  </a:schemeClr>
                </a:solidFill>
              </a:rPr>
              <a:t>Para obtener más información sobre las cuentas WASH, diríjase a: </a:t>
            </a:r>
            <a:r>
              <a:rPr lang="es-ES" u="sng" dirty="0">
                <a:hlinkClick r:id="rId3"/>
              </a:rPr>
              <a:t>https://www.who.int/teams/environment-climate-change-and-health/water-sanitation-and-health/monitoring-and-evidence/wash-systems-monitoring/un-water-global-analysis-and-assessment-of-sanitation-and-drinking-water/wash-accounts. </a:t>
            </a:r>
            <a:endParaRPr lang="es-ES" sz="3200" i="1" u="sng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970187C-E131-B842-A63C-3C636897B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500" y="4261122"/>
            <a:ext cx="3681000" cy="15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85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0179" y="2169145"/>
            <a:ext cx="4263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¡Muchas gracias!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9998" y="3540105"/>
            <a:ext cx="730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dirty="0">
                <a:solidFill>
                  <a:prstClr val="white"/>
                </a:solidFill>
                <a:latin typeface="Calibri"/>
              </a:rPr>
              <a:t>Para</a:t>
            </a: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obtener más información</a:t>
            </a:r>
            <a:r>
              <a:rPr kumimoji="0" lang="es-E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diríjase </a:t>
            </a: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a:</a:t>
            </a:r>
          </a:p>
        </p:txBody>
      </p:sp>
    </p:spTree>
    <p:extLst>
      <p:ext uri="{BB962C8B-B14F-4D97-AF65-F5344CB8AC3E}">
        <p14:creationId xmlns:p14="http://schemas.microsoft.com/office/powerpoint/2010/main" val="268157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C5AEF8-52FD-44D6-A51A-2A55036E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/>
              <a:t>Panorama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93C69-EB27-4623-BAEC-EE2B54184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La sección D consta de </a:t>
            </a:r>
            <a:r>
              <a:rPr lang="es-ES" sz="4000" b="1" dirty="0"/>
              <a:t>11 preguntas </a:t>
            </a:r>
            <a:r>
              <a:rPr lang="es-ES" sz="4000" dirty="0"/>
              <a:t>que se refieren al financiamiento del sistema WASH.</a:t>
            </a:r>
          </a:p>
          <a:p>
            <a:r>
              <a:rPr lang="es-ES" sz="4000" dirty="0"/>
              <a:t>En este módulo se presenta información fundamental sobre preguntas específicas </a:t>
            </a:r>
            <a:br>
              <a:rPr lang="es-ES" sz="4000" dirty="0"/>
            </a:br>
            <a:r>
              <a:rPr lang="es-ES" sz="4000" dirty="0"/>
              <a:t>de la sección D. </a:t>
            </a:r>
          </a:p>
          <a:p>
            <a:r>
              <a:rPr lang="es-ES" sz="4000" dirty="0"/>
              <a:t>Consulte también la orientación de la encuesta. </a:t>
            </a:r>
          </a:p>
        </p:txBody>
      </p:sp>
    </p:spTree>
    <p:extLst>
      <p:ext uri="{BB962C8B-B14F-4D97-AF65-F5344CB8AC3E}">
        <p14:creationId xmlns:p14="http://schemas.microsoft.com/office/powerpoint/2010/main" val="123297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8E767F-1A1A-449D-8F78-F27B0A8C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Preguntas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855370-3FBA-4735-8196-5F7511F82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D1: Planes de financiamiento</a:t>
            </a: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3600" dirty="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D2: </a:t>
            </a: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Presupuestos para </a:t>
            </a:r>
            <a:b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sistema W</a:t>
            </a: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ASH</a:t>
            </a: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D3: Recuperación de costos </a:t>
            </a: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3600" dirty="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D4-D5: </a:t>
            </a: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Financiamiento para las medidas de equidad</a:t>
            </a: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3600" dirty="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D6: </a:t>
            </a: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Asequibilidad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D7-D8: Utilización </a:t>
            </a:r>
            <a:br>
              <a:rPr lang="es-E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los fondos disponibles (absorción)</a:t>
            </a: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3600" dirty="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D9: </a:t>
            </a: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Financiamiento externo</a:t>
            </a: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3600" dirty="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D10: </a:t>
            </a: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Suficiencia </a:t>
            </a:r>
            <a:b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financiamiento </a:t>
            </a: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3600" dirty="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D11: </a:t>
            </a: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Flujos de financiamiento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7AF7A7-37D3-4807-9F8C-9FBCEF4D3041}"/>
              </a:ext>
            </a:extLst>
          </p:cNvPr>
          <p:cNvSpPr txBox="1"/>
          <p:nvPr/>
        </p:nvSpPr>
        <p:spPr>
          <a:xfrm>
            <a:off x="7919634" y="5384787"/>
            <a:ext cx="408731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59952"/>
                </a:highlight>
              </a:rPr>
              <a:t>Preguntas contempladas en este módulo   </a:t>
            </a:r>
            <a:endParaRPr kumimoji="0" lang="es-ES" sz="1800" b="1" i="0" u="none" strike="noStrike" kern="0" cap="none" spc="0" normalizeH="0" baseline="0" noProof="0" dirty="0">
              <a:ln w="3175" cmpd="sng">
                <a:noFill/>
              </a:ln>
              <a:solidFill>
                <a:schemeClr val="accent1">
                  <a:lumMod val="50000"/>
                </a:schemeClr>
              </a:solidFill>
              <a:effectLst/>
              <a:highlight>
                <a:srgbClr val="F59952"/>
              </a:highligh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2982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6824E006-F070-BA47-80B4-D6BAE431E0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448" y="1921986"/>
            <a:ext cx="6918648" cy="4699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7241"/>
            <a:ext cx="10972800" cy="840218"/>
          </a:xfrm>
        </p:spPr>
        <p:txBody>
          <a:bodyPr>
            <a:normAutofit/>
          </a:bodyPr>
          <a:lstStyle/>
          <a:p>
            <a:r>
              <a:rPr lang="en-US" dirty="0"/>
              <a:t>D2: </a:t>
            </a:r>
            <a:r>
              <a:rPr lang="es-MX" dirty="0"/>
              <a:t>Presupuestos para el sistema WASH</a:t>
            </a:r>
            <a:endParaRPr lang="es-ES" dirty="0">
              <a:solidFill>
                <a:srgbClr val="F59952"/>
              </a:solidFill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6" y="236264"/>
            <a:ext cx="11962907" cy="432048"/>
            <a:chOff x="131557" y="260648"/>
            <a:chExt cx="889485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D8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D3705E86-D192-41E9-96A9-C88C990B4D71}"/>
                </a:ext>
              </a:extLst>
            </p:cNvPr>
            <p:cNvSpPr/>
            <p:nvPr/>
          </p:nvSpPr>
          <p:spPr>
            <a:xfrm>
              <a:off x="673128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D9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756586E3-F60A-49CD-8223-35F223D85DCC}"/>
                </a:ext>
              </a:extLst>
            </p:cNvPr>
            <p:cNvSpPr/>
            <p:nvPr/>
          </p:nvSpPr>
          <p:spPr>
            <a:xfrm>
              <a:off x="755625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D10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BAC027D-DE12-404A-92D7-FCEFFC54DE81}"/>
                </a:ext>
              </a:extLst>
            </p:cNvPr>
            <p:cNvSpPr/>
            <p:nvPr userDrawn="1"/>
          </p:nvSpPr>
          <p:spPr>
            <a:xfrm>
              <a:off x="838121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D11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1212824" y="236264"/>
            <a:ext cx="878974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bg1"/>
                </a:solidFill>
              </a:rPr>
              <a:t>D2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35A8454-680B-4823-AA03-D5563277E48B}"/>
              </a:ext>
            </a:extLst>
          </p:cNvPr>
          <p:cNvSpPr/>
          <p:nvPr/>
        </p:nvSpPr>
        <p:spPr>
          <a:xfrm>
            <a:off x="2983560" y="3004662"/>
            <a:ext cx="1719221" cy="1181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3A48A3-9795-4305-B3FB-AC6EF1D5B1CF}"/>
              </a:ext>
            </a:extLst>
          </p:cNvPr>
          <p:cNvSpPr txBox="1"/>
          <p:nvPr/>
        </p:nvSpPr>
        <p:spPr>
          <a:xfrm>
            <a:off x="114546" y="2710102"/>
            <a:ext cx="2522130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Enumere todos </a:t>
            </a:r>
            <a:br>
              <a:rPr lang="es-ES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</a:br>
            <a:r>
              <a:rPr lang="es-ES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los ministerios relacionados con el sistema WASH (incluso si no se pueden obtener presupuestos específicos). </a:t>
            </a:r>
            <a:br>
              <a:rPr lang="es-ES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</a:br>
            <a:r>
              <a:rPr lang="es-ES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Los ministerios y las instituciones nacionales deben ser los mismos que se enumeran en el apartado A9. </a:t>
            </a:r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FAC780D8-8BD3-45F4-A249-02CC382EE4DE}"/>
              </a:ext>
            </a:extLst>
          </p:cNvPr>
          <p:cNvSpPr/>
          <p:nvPr/>
        </p:nvSpPr>
        <p:spPr>
          <a:xfrm>
            <a:off x="2333580" y="3595607"/>
            <a:ext cx="649980" cy="45719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91385412-9C11-4FBE-8F18-C4B4E014EC44}"/>
              </a:ext>
            </a:extLst>
          </p:cNvPr>
          <p:cNvSpPr/>
          <p:nvPr/>
        </p:nvSpPr>
        <p:spPr>
          <a:xfrm>
            <a:off x="8046884" y="2858163"/>
            <a:ext cx="1793839" cy="1109549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D80695-03F1-471A-ABDE-1FA1601D5BA1}"/>
              </a:ext>
            </a:extLst>
          </p:cNvPr>
          <p:cNvSpPr txBox="1"/>
          <p:nvPr/>
        </p:nvSpPr>
        <p:spPr>
          <a:xfrm>
            <a:off x="10100199" y="2168305"/>
            <a:ext cx="2131628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Estas tres columnas son nuevas en la encuesta. </a:t>
            </a:r>
            <a:r>
              <a:rPr lang="es-ES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El total de las tres columnas debe sumar 100% en cada fila.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Las respuestas deben ser números de 0 a 100. </a:t>
            </a:r>
            <a:endParaRPr kumimoji="0" lang="es-ES" sz="1800" b="1" i="0" u="none" strike="noStrike" kern="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4749802F-576B-4CEC-822A-C02128F94C1A}"/>
              </a:ext>
            </a:extLst>
          </p:cNvPr>
          <p:cNvSpPr/>
          <p:nvPr/>
        </p:nvSpPr>
        <p:spPr>
          <a:xfrm rot="1980834" flipH="1">
            <a:off x="9755932" y="2608081"/>
            <a:ext cx="226279" cy="500164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9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54E9EA-CE50-1E49-9EA8-AAAE2CD2235E}"/>
              </a:ext>
            </a:extLst>
          </p:cNvPr>
          <p:cNvGrpSpPr/>
          <p:nvPr/>
        </p:nvGrpSpPr>
        <p:grpSpPr>
          <a:xfrm>
            <a:off x="842882" y="1697458"/>
            <a:ext cx="7722003" cy="4924278"/>
            <a:chOff x="2361314" y="257755"/>
            <a:chExt cx="7475951" cy="4817860"/>
          </a:xfrm>
        </p:grpSpPr>
        <p:pic>
          <p:nvPicPr>
            <p:cNvPr id="3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E9BC7A9-8448-914E-89D4-9D5DEF78A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61314" y="257755"/>
              <a:ext cx="7475951" cy="39811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08B715FC-F714-DF48-A7FC-CF96CA6A58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61314" y="4235396"/>
              <a:ext cx="7469372" cy="8402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7241"/>
            <a:ext cx="10972800" cy="840218"/>
          </a:xfrm>
        </p:spPr>
        <p:txBody>
          <a:bodyPr>
            <a:normAutofit/>
          </a:bodyPr>
          <a:lstStyle/>
          <a:p>
            <a:r>
              <a:rPr lang="es-ES" dirty="0" err="1">
                <a:cs typeface="Calibri"/>
              </a:rPr>
              <a:t>D4</a:t>
            </a:r>
            <a:r>
              <a:rPr lang="es-ES" dirty="0">
                <a:cs typeface="Calibri"/>
              </a:rPr>
              <a:t>: Financiamiento para las medidas de equidad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6" y="236264"/>
            <a:ext cx="11962907" cy="432048"/>
            <a:chOff x="131557" y="260648"/>
            <a:chExt cx="889485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D8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D3705E86-D192-41E9-96A9-C88C990B4D71}"/>
                </a:ext>
              </a:extLst>
            </p:cNvPr>
            <p:cNvSpPr/>
            <p:nvPr/>
          </p:nvSpPr>
          <p:spPr>
            <a:xfrm>
              <a:off x="673128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D9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756586E3-F60A-49CD-8223-35F223D85DCC}"/>
                </a:ext>
              </a:extLst>
            </p:cNvPr>
            <p:cNvSpPr/>
            <p:nvPr/>
          </p:nvSpPr>
          <p:spPr>
            <a:xfrm>
              <a:off x="755625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D10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BAC027D-DE12-404A-92D7-FCEFFC54DE81}"/>
                </a:ext>
              </a:extLst>
            </p:cNvPr>
            <p:cNvSpPr/>
            <p:nvPr userDrawn="1"/>
          </p:nvSpPr>
          <p:spPr>
            <a:xfrm>
              <a:off x="838121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D11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3431768" y="236264"/>
            <a:ext cx="878974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bg1"/>
                </a:solidFill>
              </a:rPr>
              <a:t>D4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AA695A15-1EF1-4144-A423-4BD1C51AF7BC}"/>
              </a:ext>
            </a:extLst>
          </p:cNvPr>
          <p:cNvSpPr/>
          <p:nvPr/>
        </p:nvSpPr>
        <p:spPr>
          <a:xfrm>
            <a:off x="3227588" y="2743199"/>
            <a:ext cx="792522" cy="2681208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8FB632-A284-44BE-9CFB-671CFB850647}"/>
              </a:ext>
            </a:extLst>
          </p:cNvPr>
          <p:cNvSpPr txBox="1"/>
          <p:nvPr/>
        </p:nvSpPr>
        <p:spPr>
          <a:xfrm>
            <a:off x="8945685" y="2464229"/>
            <a:ext cx="2829303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2000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Los entornos donde haya marcado la casilla que indica “no existe en el país” en las preguntas </a:t>
            </a:r>
            <a:r>
              <a:rPr lang="es-ES" sz="2000" b="1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A8I</a:t>
            </a:r>
            <a:r>
              <a:rPr lang="es-ES" sz="2000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 y </a:t>
            </a:r>
            <a:r>
              <a:rPr lang="es-ES" sz="2000" b="1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B3I</a:t>
            </a:r>
            <a:r>
              <a:rPr lang="es-ES" sz="2000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 también deben marcarse en esta pregunta.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56931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7C7FE32-7597-5645-9FCE-289937552925}"/>
              </a:ext>
            </a:extLst>
          </p:cNvPr>
          <p:cNvGrpSpPr/>
          <p:nvPr/>
        </p:nvGrpSpPr>
        <p:grpSpPr>
          <a:xfrm>
            <a:off x="332678" y="1497330"/>
            <a:ext cx="6945937" cy="5274084"/>
            <a:chOff x="2175819" y="-236264"/>
            <a:chExt cx="7840362" cy="5871784"/>
          </a:xfrm>
        </p:grpSpPr>
        <p:pic>
          <p:nvPicPr>
            <p:cNvPr id="3" name="Picture 2" descr="Table&#10;&#10;Description automatically generated">
              <a:extLst>
                <a:ext uri="{FF2B5EF4-FFF2-40B4-BE49-F238E27FC236}">
                  <a16:creationId xmlns:a16="http://schemas.microsoft.com/office/drawing/2014/main" id="{DCF5667F-A921-6F40-8595-C442B66476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75819" y="-236264"/>
              <a:ext cx="7840362" cy="50315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D8BACEE6-35DD-6747-97F4-0EC4CEE931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75819" y="4795302"/>
              <a:ext cx="7840362" cy="8402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28" y="668312"/>
            <a:ext cx="10972800" cy="840218"/>
          </a:xfrm>
        </p:spPr>
        <p:txBody>
          <a:bodyPr>
            <a:normAutofit/>
          </a:bodyPr>
          <a:lstStyle/>
          <a:p>
            <a:r>
              <a:rPr lang="es-ES" dirty="0" err="1">
                <a:cs typeface="Calibri"/>
              </a:rPr>
              <a:t>D5</a:t>
            </a:r>
            <a:r>
              <a:rPr lang="es-ES" dirty="0">
                <a:cs typeface="Calibri"/>
              </a:rPr>
              <a:t>: Financiamiento para las medidas de equidad</a:t>
            </a:r>
            <a:endParaRPr lang="es-ES" dirty="0">
              <a:solidFill>
                <a:srgbClr val="F59952"/>
              </a:solidFill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6" y="236264"/>
            <a:ext cx="11962907" cy="432048"/>
            <a:chOff x="131557" y="260648"/>
            <a:chExt cx="889485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D8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D3705E86-D192-41E9-96A9-C88C990B4D71}"/>
                </a:ext>
              </a:extLst>
            </p:cNvPr>
            <p:cNvSpPr/>
            <p:nvPr/>
          </p:nvSpPr>
          <p:spPr>
            <a:xfrm>
              <a:off x="673128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D9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756586E3-F60A-49CD-8223-35F223D85DCC}"/>
                </a:ext>
              </a:extLst>
            </p:cNvPr>
            <p:cNvSpPr/>
            <p:nvPr/>
          </p:nvSpPr>
          <p:spPr>
            <a:xfrm>
              <a:off x="755625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D10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BAC027D-DE12-404A-92D7-FCEFFC54DE81}"/>
                </a:ext>
              </a:extLst>
            </p:cNvPr>
            <p:cNvSpPr/>
            <p:nvPr userDrawn="1"/>
          </p:nvSpPr>
          <p:spPr>
            <a:xfrm>
              <a:off x="838121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D11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4565624" y="236264"/>
            <a:ext cx="878974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bg1"/>
                </a:solidFill>
              </a:rPr>
              <a:t>D5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DA415092-5325-4F07-B890-D6E7FC422F29}"/>
              </a:ext>
            </a:extLst>
          </p:cNvPr>
          <p:cNvSpPr/>
          <p:nvPr/>
        </p:nvSpPr>
        <p:spPr>
          <a:xfrm>
            <a:off x="2522260" y="4145586"/>
            <a:ext cx="573437" cy="1418306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18BBA8-D28D-5D41-B3BC-4205BC822AF6}"/>
              </a:ext>
            </a:extLst>
          </p:cNvPr>
          <p:cNvSpPr txBox="1"/>
          <p:nvPr/>
        </p:nvSpPr>
        <p:spPr>
          <a:xfrm>
            <a:off x="7576031" y="3215956"/>
            <a:ext cx="2829303" cy="28007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2200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Las poblaciones en </a:t>
            </a:r>
            <a:br>
              <a:rPr lang="es-ES" sz="2200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</a:br>
            <a:r>
              <a:rPr lang="es-ES" sz="2200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las que haya marcado la casilla que indica “no existe en el país” en las preguntas </a:t>
            </a:r>
            <a:r>
              <a:rPr lang="es-ES" sz="2200" b="1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A8I</a:t>
            </a:r>
            <a:r>
              <a:rPr lang="es-ES" sz="2200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 </a:t>
            </a:r>
            <a:br>
              <a:rPr lang="es-ES" sz="2200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</a:br>
            <a:r>
              <a:rPr lang="es-ES" sz="2200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y </a:t>
            </a:r>
            <a:r>
              <a:rPr lang="es-ES" sz="2200" b="1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B3I</a:t>
            </a:r>
            <a:r>
              <a:rPr lang="es-ES" sz="2200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 también deben marcarse en esta pregunta. 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55501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DE91162-4173-5449-8EAA-B35D6F70B8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984" y="1697459"/>
            <a:ext cx="7191263" cy="5001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7241"/>
            <a:ext cx="10972800" cy="840218"/>
          </a:xfrm>
        </p:spPr>
        <p:txBody>
          <a:bodyPr>
            <a:normAutofit/>
          </a:bodyPr>
          <a:lstStyle/>
          <a:p>
            <a:r>
              <a:rPr lang="es-ES" dirty="0" err="1">
                <a:cs typeface="Calibri"/>
              </a:rPr>
              <a:t>D6</a:t>
            </a:r>
            <a:r>
              <a:rPr lang="es-ES" dirty="0">
                <a:cs typeface="Calibri"/>
              </a:rPr>
              <a:t>: Asequibilidad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6" y="236264"/>
            <a:ext cx="11962907" cy="432048"/>
            <a:chOff x="131557" y="260648"/>
            <a:chExt cx="889485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D8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D3705E86-D192-41E9-96A9-C88C990B4D71}"/>
                </a:ext>
              </a:extLst>
            </p:cNvPr>
            <p:cNvSpPr/>
            <p:nvPr/>
          </p:nvSpPr>
          <p:spPr>
            <a:xfrm>
              <a:off x="673128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D9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756586E3-F60A-49CD-8223-35F223D85DCC}"/>
                </a:ext>
              </a:extLst>
            </p:cNvPr>
            <p:cNvSpPr/>
            <p:nvPr/>
          </p:nvSpPr>
          <p:spPr>
            <a:xfrm>
              <a:off x="755625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D10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BAC027D-DE12-404A-92D7-FCEFFC54DE81}"/>
                </a:ext>
              </a:extLst>
            </p:cNvPr>
            <p:cNvSpPr/>
            <p:nvPr userDrawn="1"/>
          </p:nvSpPr>
          <p:spPr>
            <a:xfrm>
              <a:off x="838121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D11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5662904" y="236264"/>
            <a:ext cx="878974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bg1"/>
                </a:solidFill>
              </a:rPr>
              <a:t>D6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E0A001-3636-44BA-91C9-3F99B254AD41}"/>
              </a:ext>
            </a:extLst>
          </p:cNvPr>
          <p:cNvSpPr txBox="1"/>
          <p:nvPr/>
        </p:nvSpPr>
        <p:spPr>
          <a:xfrm>
            <a:off x="7639385" y="2305517"/>
            <a:ext cx="2759978" cy="30469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Diferentes países tienen diferentes definiciones de la asequibilidad. Para responder esta pregunta, use la definición que se emplee en su país. </a:t>
            </a:r>
          </a:p>
        </p:txBody>
      </p:sp>
    </p:spTree>
    <p:extLst>
      <p:ext uri="{BB962C8B-B14F-4D97-AF65-F5344CB8AC3E}">
        <p14:creationId xmlns:p14="http://schemas.microsoft.com/office/powerpoint/2010/main" val="384415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31C98FA-DC75-5F47-A6ED-8EEDD87D19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10" y="1444221"/>
            <a:ext cx="6391839" cy="53656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8312"/>
            <a:ext cx="10972800" cy="840218"/>
          </a:xfrm>
        </p:spPr>
        <p:txBody>
          <a:bodyPr>
            <a:normAutofit/>
          </a:bodyPr>
          <a:lstStyle/>
          <a:p>
            <a:r>
              <a:rPr lang="es-ES" dirty="0" err="1">
                <a:cs typeface="Calibri"/>
              </a:rPr>
              <a:t>D9</a:t>
            </a:r>
            <a:r>
              <a:rPr lang="es-ES" dirty="0">
                <a:cs typeface="Calibri"/>
              </a:rPr>
              <a:t>: Financiamiento externo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6" y="236264"/>
            <a:ext cx="11962907" cy="432048"/>
            <a:chOff x="131557" y="260648"/>
            <a:chExt cx="889485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D8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D3705E86-D192-41E9-96A9-C88C990B4D71}"/>
                </a:ext>
              </a:extLst>
            </p:cNvPr>
            <p:cNvSpPr/>
            <p:nvPr/>
          </p:nvSpPr>
          <p:spPr>
            <a:xfrm>
              <a:off x="673128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D9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756586E3-F60A-49CD-8223-35F223D85DCC}"/>
                </a:ext>
              </a:extLst>
            </p:cNvPr>
            <p:cNvSpPr/>
            <p:nvPr/>
          </p:nvSpPr>
          <p:spPr>
            <a:xfrm>
              <a:off x="755625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D10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BAC027D-DE12-404A-92D7-FCEFFC54DE81}"/>
                </a:ext>
              </a:extLst>
            </p:cNvPr>
            <p:cNvSpPr/>
            <p:nvPr userDrawn="1"/>
          </p:nvSpPr>
          <p:spPr>
            <a:xfrm>
              <a:off x="838121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D11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9003512" y="236264"/>
            <a:ext cx="878974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bg1"/>
                </a:solidFill>
              </a:rPr>
              <a:t>D9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87E85742-5E70-405D-932C-40DC504F1C05}"/>
              </a:ext>
            </a:extLst>
          </p:cNvPr>
          <p:cNvSpPr/>
          <p:nvPr/>
        </p:nvSpPr>
        <p:spPr>
          <a:xfrm>
            <a:off x="519861" y="5417069"/>
            <a:ext cx="2409320" cy="324512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8CE7FB-5DEB-4E69-A2AF-F08C4A56D87E}"/>
              </a:ext>
            </a:extLst>
          </p:cNvPr>
          <p:cNvSpPr txBox="1"/>
          <p:nvPr/>
        </p:nvSpPr>
        <p:spPr>
          <a:xfrm>
            <a:off x="7113667" y="1513724"/>
            <a:ext cx="3638566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ES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Responda esta pregunta para ver </a:t>
            </a:r>
            <a:br>
              <a:rPr lang="es-ES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</a:br>
            <a:r>
              <a:rPr lang="es-ES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los códigos detallados del sistema de notificación de los países acreedores (</a:t>
            </a:r>
            <a:r>
              <a:rPr lang="es-ES" b="1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CRS</a:t>
            </a:r>
            <a:r>
              <a:rPr lang="es-ES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) de la OCDE </a:t>
            </a:r>
            <a:br>
              <a:rPr lang="es-ES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</a:br>
            <a:r>
              <a:rPr lang="es-ES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en el documento de orientación </a:t>
            </a:r>
            <a:br>
              <a:rPr lang="es-ES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</a:br>
            <a:r>
              <a:rPr lang="es-ES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de la encuesta. </a:t>
            </a:r>
            <a:endParaRPr kumimoji="0" lang="es-ES" sz="1800" b="1" i="0" u="none" strike="noStrike" kern="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A3A07774-9C4F-4ED2-B3F9-221312EBDB80}"/>
              </a:ext>
            </a:extLst>
          </p:cNvPr>
          <p:cNvSpPr/>
          <p:nvPr/>
        </p:nvSpPr>
        <p:spPr>
          <a:xfrm rot="14147310" flipH="1">
            <a:off x="6899299" y="1754619"/>
            <a:ext cx="119392" cy="371917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DD2A7B-8788-4E41-B11C-0CDCA4FD5CE6}"/>
              </a:ext>
            </a:extLst>
          </p:cNvPr>
          <p:cNvSpPr txBox="1"/>
          <p:nvPr/>
        </p:nvSpPr>
        <p:spPr>
          <a:xfrm>
            <a:off x="7571151" y="3665405"/>
            <a:ext cx="3638566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ES" sz="2400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Esta pregunta se usa para el seguimiento del ODS </a:t>
            </a:r>
            <a:r>
              <a:rPr lang="es-ES" sz="2400" b="1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6.a</a:t>
            </a:r>
            <a:r>
              <a:rPr lang="es-ES" sz="2400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 sobre cooperación internacional. </a:t>
            </a:r>
            <a:endParaRPr kumimoji="0" lang="es-ES" sz="2400" b="1" i="0" u="none" strike="noStrike" kern="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AB848260-F542-4E49-ACB7-CA818240830C}"/>
              </a:ext>
            </a:extLst>
          </p:cNvPr>
          <p:cNvSpPr/>
          <p:nvPr/>
        </p:nvSpPr>
        <p:spPr>
          <a:xfrm>
            <a:off x="4251022" y="1989684"/>
            <a:ext cx="2673027" cy="629503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5AB3A24F-CC67-A94D-A273-D474F2634B90}"/>
              </a:ext>
            </a:extLst>
          </p:cNvPr>
          <p:cNvSpPr/>
          <p:nvPr/>
        </p:nvSpPr>
        <p:spPr>
          <a:xfrm rot="14147310" flipH="1">
            <a:off x="3661497" y="4030339"/>
            <a:ext cx="2752529" cy="3228123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A7017A-4005-2E4E-A282-6C3074FEFFC1}"/>
              </a:ext>
            </a:extLst>
          </p:cNvPr>
          <p:cNvSpPr txBox="1"/>
          <p:nvPr/>
        </p:nvSpPr>
        <p:spPr>
          <a:xfrm>
            <a:off x="7113667" y="5540087"/>
            <a:ext cx="3638566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ES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Esta pregunta se formula en un formato nuevo respecto a los ciclos anteriores. </a:t>
            </a:r>
            <a:endParaRPr kumimoji="0" lang="es-ES" sz="1800" b="1" i="0" u="none" strike="noStrike" kern="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0444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3FF4C1E-E458-414B-8334-22CCEF80BE60}"/>
              </a:ext>
            </a:extLst>
          </p:cNvPr>
          <p:cNvGrpSpPr/>
          <p:nvPr/>
        </p:nvGrpSpPr>
        <p:grpSpPr>
          <a:xfrm>
            <a:off x="301902" y="1724836"/>
            <a:ext cx="6521684" cy="4726648"/>
            <a:chOff x="195816" y="668312"/>
            <a:chExt cx="7254000" cy="5433060"/>
          </a:xfrm>
        </p:grpSpPr>
        <p:pic>
          <p:nvPicPr>
            <p:cNvPr id="3" name="Picture 2" descr="Table&#10;&#10;Description automatically generated">
              <a:extLst>
                <a:ext uri="{FF2B5EF4-FFF2-40B4-BE49-F238E27FC236}">
                  <a16:creationId xmlns:a16="http://schemas.microsoft.com/office/drawing/2014/main" id="{5514B7EF-BEDE-7F46-9CCA-7FD1AB9276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5816" y="668312"/>
              <a:ext cx="7254000" cy="44866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 descr="Table&#10;&#10;Description automatically generated">
              <a:extLst>
                <a:ext uri="{FF2B5EF4-FFF2-40B4-BE49-F238E27FC236}">
                  <a16:creationId xmlns:a16="http://schemas.microsoft.com/office/drawing/2014/main" id="{1ADAC6B1-FFA0-F749-A9B9-7B08829682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5816" y="5154930"/>
              <a:ext cx="7254000" cy="9464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7241"/>
            <a:ext cx="10972800" cy="840218"/>
          </a:xfrm>
        </p:spPr>
        <p:txBody>
          <a:bodyPr>
            <a:normAutofit/>
          </a:bodyPr>
          <a:lstStyle/>
          <a:p>
            <a:r>
              <a:rPr lang="es-ES" dirty="0" err="1">
                <a:cs typeface="Calibri"/>
              </a:rPr>
              <a:t>D10</a:t>
            </a:r>
            <a:r>
              <a:rPr lang="es-ES" dirty="0">
                <a:cs typeface="Calibri"/>
              </a:rPr>
              <a:t>: Suficiencia del financiamiento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6" y="236264"/>
            <a:ext cx="11962907" cy="432048"/>
            <a:chOff x="131557" y="260648"/>
            <a:chExt cx="889485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D8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D3705E86-D192-41E9-96A9-C88C990B4D71}"/>
                </a:ext>
              </a:extLst>
            </p:cNvPr>
            <p:cNvSpPr/>
            <p:nvPr/>
          </p:nvSpPr>
          <p:spPr>
            <a:xfrm>
              <a:off x="673128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D9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756586E3-F60A-49CD-8223-35F223D85DCC}"/>
                </a:ext>
              </a:extLst>
            </p:cNvPr>
            <p:cNvSpPr/>
            <p:nvPr/>
          </p:nvSpPr>
          <p:spPr>
            <a:xfrm>
              <a:off x="755625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D10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BAC027D-DE12-404A-92D7-FCEFFC54DE81}"/>
                </a:ext>
              </a:extLst>
            </p:cNvPr>
            <p:cNvSpPr/>
            <p:nvPr userDrawn="1"/>
          </p:nvSpPr>
          <p:spPr>
            <a:xfrm>
              <a:off x="838121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>
                  <a:solidFill>
                    <a:schemeClr val="tx1"/>
                  </a:solidFill>
                </a:rPr>
                <a:t>D11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10112984" y="236264"/>
            <a:ext cx="878974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bg1"/>
                </a:solidFill>
              </a:rPr>
              <a:t>D10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3C704789-548B-4CA9-9CAD-29B9A1EB5606}"/>
              </a:ext>
            </a:extLst>
          </p:cNvPr>
          <p:cNvSpPr/>
          <p:nvPr/>
        </p:nvSpPr>
        <p:spPr>
          <a:xfrm>
            <a:off x="1751308" y="2330498"/>
            <a:ext cx="2319787" cy="1218614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75A1E-B78F-4D48-BCDC-702179E63844}"/>
              </a:ext>
            </a:extLst>
          </p:cNvPr>
          <p:cNvSpPr txBox="1"/>
          <p:nvPr/>
        </p:nvSpPr>
        <p:spPr>
          <a:xfrm>
            <a:off x="7205516" y="2625782"/>
            <a:ext cx="305589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Rellene solo esta parte de la pregunta si no se dispone de datos sobre necesidades financieras específicas. </a:t>
            </a:r>
            <a:endParaRPr kumimoji="0" lang="es-ES" sz="1800" b="1" i="0" u="none" strike="noStrike" kern="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26A04A3B-589F-4F3D-B193-0E6BF620795D}"/>
              </a:ext>
            </a:extLst>
          </p:cNvPr>
          <p:cNvSpPr/>
          <p:nvPr/>
        </p:nvSpPr>
        <p:spPr>
          <a:xfrm rot="4509098" flipH="1">
            <a:off x="6950773" y="2751969"/>
            <a:ext cx="119392" cy="371917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171E9144-2BF9-9E4F-996F-2F7DD5B15CDA}"/>
              </a:ext>
            </a:extLst>
          </p:cNvPr>
          <p:cNvSpPr/>
          <p:nvPr/>
        </p:nvSpPr>
        <p:spPr>
          <a:xfrm>
            <a:off x="4082900" y="2330498"/>
            <a:ext cx="2798641" cy="1218614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6B6D6BF6-D3A8-CC4E-9B96-8265CDA57353}"/>
              </a:ext>
            </a:extLst>
          </p:cNvPr>
          <p:cNvSpPr/>
          <p:nvPr/>
        </p:nvSpPr>
        <p:spPr>
          <a:xfrm rot="4509098" flipH="1">
            <a:off x="1504728" y="2751966"/>
            <a:ext cx="119392" cy="371917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6B683B-6FBF-7C43-8392-AEF5F78F09BE}"/>
              </a:ext>
            </a:extLst>
          </p:cNvPr>
          <p:cNvSpPr txBox="1"/>
          <p:nvPr/>
        </p:nvSpPr>
        <p:spPr>
          <a:xfrm>
            <a:off x="346752" y="2302616"/>
            <a:ext cx="132194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Indique la cantidad y la moneda. </a:t>
            </a:r>
            <a:endParaRPr kumimoji="0" lang="es-ES" sz="1800" b="1" i="0" u="none" strike="noStrike" kern="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1698252"/>
      </p:ext>
    </p:extLst>
  </p:cSld>
  <p:clrMapOvr>
    <a:masterClrMapping/>
  </p:clrMapOvr>
</p:sld>
</file>

<file path=ppt/theme/theme1.xml><?xml version="1.0" encoding="utf-8"?>
<a:theme xmlns:a="http://schemas.openxmlformats.org/drawingml/2006/main" name="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AAS 2019 Repor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C1BF789B5AC4B9EF53DDBA590C81D" ma:contentTypeVersion="4" ma:contentTypeDescription="Create a new document." ma:contentTypeScope="" ma:versionID="4fc615343bd2d393fd09e1d97a945d3b">
  <xsd:schema xmlns:xsd="http://www.w3.org/2001/XMLSchema" xmlns:xs="http://www.w3.org/2001/XMLSchema" xmlns:p="http://schemas.microsoft.com/office/2006/metadata/properties" xmlns:ns2="17d4c9e9-139a-427c-97b0-ce32edd45541" targetNamespace="http://schemas.microsoft.com/office/2006/metadata/properties" ma:root="true" ma:fieldsID="130e21825694c0b74c79f46a39d33a20" ns2:_="">
    <xsd:import namespace="17d4c9e9-139a-427c-97b0-ce32edd45541"/>
    <xsd:element name="properties">
      <xsd:complexType>
        <xsd:sequence>
          <xsd:element name="documentManagement">
            <xsd:complexType>
              <xsd:all>
                <xsd:element ref="ns2:Language" minOccurs="0"/>
                <xsd:element ref="ns2:DocumentTyp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4c9e9-139a-427c-97b0-ce32edd45541" elementFormDefault="qualified">
    <xsd:import namespace="http://schemas.microsoft.com/office/2006/documentManagement/types"/>
    <xsd:import namespace="http://schemas.microsoft.com/office/infopath/2007/PartnerControls"/>
    <xsd:element name="Language" ma:index="8" nillable="true" ma:displayName="Language" ma:format="Dropdown" ma:internalName="Language">
      <xsd:simpleType>
        <xsd:restriction base="dms:Text">
          <xsd:maxLength value="255"/>
        </xsd:restriction>
      </xsd:simpleType>
    </xsd:element>
    <xsd:element name="DocumentType" ma:index="9" nillable="true" ma:displayName="Document Type" ma:format="Dropdown" ma:internalName="DocumentTyp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17d4c9e9-139a-427c-97b0-ce32edd45541">Info module</DocumentType>
    <Language xmlns="17d4c9e9-139a-427c-97b0-ce32edd45541">Spanish</Languag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0AC76B-45D9-442F-9B50-ED56CFBDB7AC}"/>
</file>

<file path=customXml/itemProps2.xml><?xml version="1.0" encoding="utf-8"?>
<ds:datastoreItem xmlns:ds="http://schemas.openxmlformats.org/officeDocument/2006/customXml" ds:itemID="{F2D5FE5E-37CC-4CE9-96F5-D43556D39C96}">
  <ds:schemaRefs>
    <ds:schemaRef ds:uri="1ae83553-cbc3-47cc-bfe3-ad28d3d97e94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07d44017-a180-41f8-ae60-fa3b80c1c2f5"/>
    <ds:schemaRef ds:uri="82b74cde-721b-4900-965b-f4b64e850898"/>
  </ds:schemaRefs>
</ds:datastoreItem>
</file>

<file path=customXml/itemProps3.xml><?xml version="1.0" encoding="utf-8"?>
<ds:datastoreItem xmlns:ds="http://schemas.openxmlformats.org/officeDocument/2006/customXml" ds:itemID="{F20DB8DF-40A9-4A6A-BD04-7F2BC63AF9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737</Words>
  <Application>Microsoft Office PowerPoint</Application>
  <PresentationFormat>Widescreen</PresentationFormat>
  <Paragraphs>134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GLAAS Main Template</vt:lpstr>
      <vt:lpstr>GLAAS 2019 Report Template</vt:lpstr>
      <vt:lpstr>Módulo 8 de información sobre el GLAAS Sección D: Preguntas sobre el financiamiento Encuesta del GLAAS a los países del 2021-2022</vt:lpstr>
      <vt:lpstr>Panorama</vt:lpstr>
      <vt:lpstr>Preguntas</vt:lpstr>
      <vt:lpstr>D2: Presupuestos para el sistema WASH</vt:lpstr>
      <vt:lpstr>D4: Financiamiento para las medidas de equidad</vt:lpstr>
      <vt:lpstr>D5: Financiamiento para las medidas de equidad</vt:lpstr>
      <vt:lpstr>D6: Asequibilidad</vt:lpstr>
      <vt:lpstr>D9: Financiamiento externo</vt:lpstr>
      <vt:lpstr>D10: Suficiencia del financiamiento</vt:lpstr>
      <vt:lpstr>PowerPoint Presentation</vt:lpstr>
      <vt:lpstr>Uso de cuentas WASH para mejorar las respuestas en D11</vt:lpstr>
      <vt:lpstr>Más información sobre las cuentas WASH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Murad</dc:creator>
  <cp:lastModifiedBy>TIFFAY, Kathleen</cp:lastModifiedBy>
  <cp:revision>16</cp:revision>
  <dcterms:created xsi:type="dcterms:W3CDTF">2019-09-12T12:12:51Z</dcterms:created>
  <dcterms:modified xsi:type="dcterms:W3CDTF">2021-10-07T07:46:54Z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0x010100818C1BF789B5AC4B9EF53DDBA590C81D</vt:lpwstr>
  </property>
  <property fmtid="{D5CDD505-2E9C-101B-9397-08002B2CF9AE}" pid="3" name="PAHOMTS_FileType">
    <vt:lpwstr>RAW</vt:lpwstr>
  </property>
  <property fmtid="{D5CDD505-2E9C-101B-9397-08002B2CF9AE}" pid="4" name="PAHOMTS_JobNumber">
    <vt:lpwstr>ES0873</vt:lpwstr>
  </property>
</Properties>
</file>