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4"/>
    <p:sldMasterId id="2147483686" r:id="rId5"/>
  </p:sldMasterIdLst>
  <p:notesMasterIdLst>
    <p:notesMasterId r:id="rId16"/>
  </p:notesMasterIdLst>
  <p:handoutMasterIdLst>
    <p:handoutMasterId r:id="rId17"/>
  </p:handoutMasterIdLst>
  <p:sldIdLst>
    <p:sldId id="258" r:id="rId6"/>
    <p:sldId id="259" r:id="rId7"/>
    <p:sldId id="272" r:id="rId8"/>
    <p:sldId id="271" r:id="rId9"/>
    <p:sldId id="260" r:id="rId10"/>
    <p:sldId id="273" r:id="rId11"/>
    <p:sldId id="274" r:id="rId12"/>
    <p:sldId id="276" r:id="rId13"/>
    <p:sldId id="277" r:id="rId14"/>
    <p:sldId id="29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fia Murad" initials="SM" lastIdx="9" clrIdx="0">
    <p:extLst>
      <p:ext uri="{19B8F6BF-5375-455C-9EA6-DF929625EA0E}">
        <p15:presenceInfo xmlns:p15="http://schemas.microsoft.com/office/powerpoint/2012/main" userId="e026b1207f6de5b6" providerId="Windows Live"/>
      </p:ext>
    </p:extLst>
  </p:cmAuthor>
  <p:cmAuthor id="2" name="MURAD, Sofia Jenny Juliette" initials="MSJJ" lastIdx="11" clrIdx="1">
    <p:extLst>
      <p:ext uri="{19B8F6BF-5375-455C-9EA6-DF929625EA0E}">
        <p15:presenceInfo xmlns:p15="http://schemas.microsoft.com/office/powerpoint/2012/main" userId="MURAD, Sofia Jenny Juliette" providerId="None"/>
      </p:ext>
    </p:extLst>
  </p:cmAuthor>
  <p:cmAuthor id="3" name="Elizabeth ENGEBRETSON" initials="EE" lastIdx="15" clrIdx="2">
    <p:extLst>
      <p:ext uri="{19B8F6BF-5375-455C-9EA6-DF929625EA0E}">
        <p15:presenceInfo xmlns:p15="http://schemas.microsoft.com/office/powerpoint/2012/main" userId="S::engebretsone@who.int::3432f663-7c0c-4f2e-b85b-b6f4c97bdf77" providerId="AD"/>
      </p:ext>
    </p:extLst>
  </p:cmAuthor>
  <p:cmAuthor id="4" name="TIFFAY, Kathleen" initials="TK" lastIdx="1" clrIdx="3">
    <p:extLst>
      <p:ext uri="{19B8F6BF-5375-455C-9EA6-DF929625EA0E}">
        <p15:presenceInfo xmlns:p15="http://schemas.microsoft.com/office/powerpoint/2012/main" userId="TIFFAY, Kathle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3B689F"/>
    <a:srgbClr val="4F81BD"/>
    <a:srgbClr val="39588D"/>
    <a:srgbClr val="F59952"/>
    <a:srgbClr val="FFFFFF"/>
    <a:srgbClr val="505F73"/>
    <a:srgbClr val="358D8B"/>
    <a:srgbClr val="7BD0EF"/>
    <a:srgbClr val="375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5"/>
    <p:restoredTop sz="88465" autoAdjust="0"/>
  </p:normalViewPr>
  <p:slideViewPr>
    <p:cSldViewPr snapToGrid="0">
      <p:cViewPr varScale="1">
        <p:scale>
          <a:sx n="101" d="100"/>
          <a:sy n="101" d="100"/>
        </p:scale>
        <p:origin x="7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0293DB-CE60-420C-8F23-8F74E520F7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BA90E0-2218-466A-8888-27A2B98BF3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B5CE5-A2F4-4ACD-AAB8-0E9DA9DB378F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5B3F46-8C49-4ACF-A5E1-EE7CD20F6C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A6F6CF-B360-4EAD-B597-85E2543E26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6BC04-CFF3-486B-AE0A-CA6971DCC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85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1399B-F8E0-4DA5-8319-E5715C88B21D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8490C-0DEC-4EBD-86E0-7ACA53B40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31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490C-0DEC-4EBD-86E0-7ACA53B40D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69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/>
          </a:p>
          <a:p>
            <a:endParaRPr lang="en-GB" i="1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490C-0DEC-4EBD-86E0-7ACA53B40D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11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490C-0DEC-4EBD-86E0-7ACA53B40D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83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490C-0DEC-4EBD-86E0-7ACA53B40D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43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490C-0DEC-4EBD-86E0-7ACA53B40D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97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490C-0DEC-4EBD-86E0-7ACA53B40D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15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490C-0DEC-4EBD-86E0-7ACA53B40D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42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mailto:glaas@who.int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mailto:glaas@who.int" TargetMode="Externa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470FC04-A8B6-47AC-A586-93C6DF202861}"/>
              </a:ext>
            </a:extLst>
          </p:cNvPr>
          <p:cNvSpPr/>
          <p:nvPr userDrawn="1"/>
        </p:nvSpPr>
        <p:spPr>
          <a:xfrm>
            <a:off x="1" y="9526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3AD1E0AB-7DC9-4994-867A-F1164662B8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010180"/>
            <a:ext cx="10363200" cy="198278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6024A5AC-411D-485A-9C98-D9054598C1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4203294"/>
            <a:ext cx="7398327" cy="138444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presenter </a:t>
            </a:r>
          </a:p>
          <a:p>
            <a:r>
              <a:rPr lang="en-US"/>
              <a:t>World Health Organization</a:t>
            </a:r>
          </a:p>
          <a:p>
            <a:r>
              <a:rPr lang="en-US"/>
              <a:t>Information on location of presentation</a:t>
            </a:r>
          </a:p>
          <a:p>
            <a:r>
              <a:rPr lang="en-US"/>
              <a:t>Date</a:t>
            </a:r>
          </a:p>
          <a:p>
            <a:r>
              <a:rPr lang="en-US"/>
              <a:t>Etc. </a:t>
            </a:r>
          </a:p>
        </p:txBody>
      </p:sp>
    </p:spTree>
    <p:extLst>
      <p:ext uri="{BB962C8B-B14F-4D97-AF65-F5344CB8AC3E}">
        <p14:creationId xmlns:p14="http://schemas.microsoft.com/office/powerpoint/2010/main" val="393736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847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5364480" cy="4498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3" y="1314323"/>
            <a:ext cx="536448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A3CBFD-85D2-413E-B714-827B1CA2D477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455778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5364480" cy="4498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3" y="1314323"/>
            <a:ext cx="536448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3DE25B-786F-4845-B7FD-1A040AC9C4E5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1551015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 no footer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10972800" cy="4498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6080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599" y="12618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599" y="2112169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3214" y="12618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3214" y="211216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387894E-6827-4610-9BCC-38FD86EF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7C10B3-3616-4652-883E-3F84DD6ABFBD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3399368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6383" y="1261535"/>
            <a:ext cx="6172200" cy="45310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3418" y="1261559"/>
            <a:ext cx="4250261" cy="45309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DBD984D-C84B-49D0-9AB0-4DD6A4E41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A73553-9305-4E2F-BCD3-06F45400548D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609600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96089" y="1218933"/>
            <a:ext cx="6172200" cy="456565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711" y="1218932"/>
            <a:ext cx="4332112" cy="4573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07FA666-F40F-481F-B17B-BE881B636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25A15D-DFBE-494E-AFA3-F9B2BBDAB06A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71048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7906AC-F03E-43A2-9954-797DD2DE3A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b="-86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86628" y="198008"/>
            <a:ext cx="8273491" cy="2852056"/>
          </a:xfrm>
        </p:spPr>
        <p:txBody>
          <a:bodyPr anchor="ctr">
            <a:normAutofit/>
          </a:bodyPr>
          <a:lstStyle>
            <a:lvl1pPr algn="ctr">
              <a:defRPr sz="32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6649" y="4241126"/>
            <a:ext cx="4143124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presenter</a:t>
            </a:r>
          </a:p>
          <a:p>
            <a:r>
              <a:rPr lang="en-US"/>
              <a:t>World Health Organization</a:t>
            </a:r>
          </a:p>
          <a:p>
            <a:r>
              <a:rPr lang="en-US"/>
              <a:t>Event</a:t>
            </a:r>
          </a:p>
          <a:p>
            <a:r>
              <a:rPr lang="en-US"/>
              <a:t>Location of presentation</a:t>
            </a:r>
          </a:p>
          <a:p>
            <a:r>
              <a:rPr lang="en-US"/>
              <a:t>Date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1498BF0-F560-4FF2-BB83-6B473FDC2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A04D411-A094-4CFC-97E8-326296B4CFB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BCEE33B7-822B-4655-93B9-EE2AAB5360B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92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563EE4-6D9A-4305-997F-99F829A1D9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b="-86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6400" y="207206"/>
            <a:ext cx="8236152" cy="1415214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946400" y="1601475"/>
            <a:ext cx="8236152" cy="87003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sub-title</a:t>
            </a:r>
          </a:p>
        </p:txBody>
      </p:sp>
    </p:spTree>
    <p:extLst>
      <p:ext uri="{BB962C8B-B14F-4D97-AF65-F5344CB8AC3E}">
        <p14:creationId xmlns:p14="http://schemas.microsoft.com/office/powerpoint/2010/main" val="2305036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AAS 2019 Report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F3CED-A979-4C30-8CA3-AA3902F14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b="-86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448999-8962-4DC5-87FA-50379551053E}"/>
              </a:ext>
            </a:extLst>
          </p:cNvPr>
          <p:cNvSpPr txBox="1"/>
          <p:nvPr userDrawn="1"/>
        </p:nvSpPr>
        <p:spPr>
          <a:xfrm>
            <a:off x="5181600" y="533400"/>
            <a:ext cx="6311901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NATIONAL SYSTEMS TO </a:t>
            </a:r>
          </a:p>
          <a:p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SUPPORT DRINKING-WATER, </a:t>
            </a:r>
          </a:p>
          <a:p>
            <a:pPr>
              <a:spcAft>
                <a:spcPts val="600"/>
              </a:spcAft>
            </a:pPr>
            <a:r>
              <a:rPr lang="en-US" sz="2800" b="1" spc="40" baseline="0">
                <a:solidFill>
                  <a:schemeClr val="accent1">
                    <a:lumMod val="50000"/>
                  </a:schemeClr>
                </a:solidFill>
              </a:rPr>
              <a:t>SANITATION AND HYGIENE:</a:t>
            </a:r>
          </a:p>
          <a:p>
            <a:r>
              <a:rPr lang="en-US" sz="2800" b="0">
                <a:solidFill>
                  <a:schemeClr val="accent1">
                    <a:lumMod val="50000"/>
                  </a:schemeClr>
                </a:solidFill>
              </a:rPr>
              <a:t>GLOBAL STATUS REPORT 2019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27B041-5F86-49A3-A8A1-98BBC0CAB628}"/>
              </a:ext>
            </a:extLst>
          </p:cNvPr>
          <p:cNvSpPr txBox="1"/>
          <p:nvPr userDrawn="1"/>
        </p:nvSpPr>
        <p:spPr>
          <a:xfrm>
            <a:off x="196649" y="4428428"/>
            <a:ext cx="365145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1">
                    <a:lumMod val="50000"/>
                  </a:schemeClr>
                </a:solidFill>
              </a:rPr>
              <a:t>UN-WATER GLOBAL </a:t>
            </a:r>
          </a:p>
          <a:p>
            <a:r>
              <a:rPr lang="en-US" sz="1600" b="1">
                <a:solidFill>
                  <a:schemeClr val="accent1">
                    <a:lumMod val="50000"/>
                  </a:schemeClr>
                </a:solidFill>
              </a:rPr>
              <a:t>ANALYSIS AND ASSESSMENT </a:t>
            </a:r>
          </a:p>
          <a:p>
            <a:r>
              <a:rPr lang="en-US" sz="1600" b="1">
                <a:solidFill>
                  <a:schemeClr val="accent1">
                    <a:lumMod val="50000"/>
                  </a:schemeClr>
                </a:solidFill>
              </a:rPr>
              <a:t>OF SANITATION AND</a:t>
            </a:r>
          </a:p>
          <a:p>
            <a:pPr>
              <a:spcAft>
                <a:spcPts val="600"/>
              </a:spcAft>
            </a:pPr>
            <a:r>
              <a:rPr lang="en-US" sz="1600" b="1">
                <a:solidFill>
                  <a:schemeClr val="accent1">
                    <a:lumMod val="50000"/>
                  </a:schemeClr>
                </a:solidFill>
              </a:rPr>
              <a:t>DRINKING-WATER </a:t>
            </a:r>
          </a:p>
          <a:p>
            <a:r>
              <a:rPr lang="en-US" sz="1600" b="1">
                <a:solidFill>
                  <a:srgbClr val="107AA4"/>
                </a:solidFill>
              </a:rPr>
              <a:t>GLAAS 2019 REPORT</a:t>
            </a:r>
            <a:endParaRPr lang="en-US" sz="1600" b="0">
              <a:solidFill>
                <a:srgbClr val="107AA4"/>
              </a:solidFill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473730C-251E-4445-AC86-507D305B3C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A50D64D2-0A55-4512-8319-3282BD1170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4" name="Picture 13" descr="A picture containing object&#10;&#10;Description automatically generated">
            <a:extLst>
              <a:ext uri="{FF2B5EF4-FFF2-40B4-BE49-F238E27FC236}">
                <a16:creationId xmlns:a16="http://schemas.microsoft.com/office/drawing/2014/main" id="{7DCEB68D-AF88-4E44-97AD-80E192BC2F6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83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D1274C-8BD7-43DF-A60F-1D9C0A7D5EDE}"/>
              </a:ext>
            </a:extLst>
          </p:cNvPr>
          <p:cNvSpPr/>
          <p:nvPr userDrawn="1"/>
        </p:nvSpPr>
        <p:spPr>
          <a:xfrm>
            <a:off x="1" y="5257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7645" y="922340"/>
            <a:ext cx="11184000" cy="28527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7645" y="402991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sub-title</a:t>
            </a:r>
          </a:p>
        </p:txBody>
      </p:sp>
    </p:spTree>
    <p:extLst>
      <p:ext uri="{BB962C8B-B14F-4D97-AF65-F5344CB8AC3E}">
        <p14:creationId xmlns:p14="http://schemas.microsoft.com/office/powerpoint/2010/main" val="560952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AAS 2019 Report Title bott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F3CED-A979-4C30-8CA3-AA3902F14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b="-86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36B8FF-A5C0-4262-ADA7-BD7018CFEF69}"/>
              </a:ext>
            </a:extLst>
          </p:cNvPr>
          <p:cNvSpPr txBox="1"/>
          <p:nvPr userDrawn="1"/>
        </p:nvSpPr>
        <p:spPr>
          <a:xfrm>
            <a:off x="101600" y="4419601"/>
            <a:ext cx="44704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1">
                    <a:lumMod val="50000"/>
                  </a:schemeClr>
                </a:solidFill>
              </a:rPr>
              <a:t>NATIONAL SYSTEMS TO </a:t>
            </a:r>
          </a:p>
          <a:p>
            <a:r>
              <a:rPr lang="en-US" sz="2000" b="1">
                <a:solidFill>
                  <a:schemeClr val="accent1">
                    <a:lumMod val="50000"/>
                  </a:schemeClr>
                </a:solidFill>
              </a:rPr>
              <a:t>SUPPORT DRINKING-WATER, </a:t>
            </a:r>
          </a:p>
          <a:p>
            <a:pPr>
              <a:spcAft>
                <a:spcPts val="600"/>
              </a:spcAft>
            </a:pPr>
            <a:r>
              <a:rPr lang="en-US" sz="2000" b="1" spc="40" baseline="0">
                <a:solidFill>
                  <a:schemeClr val="accent1">
                    <a:lumMod val="50000"/>
                  </a:schemeClr>
                </a:solidFill>
              </a:rPr>
              <a:t>SANITATION AND HYGIENE:</a:t>
            </a:r>
          </a:p>
          <a:p>
            <a:r>
              <a:rPr lang="en-US" sz="2000" b="0">
                <a:solidFill>
                  <a:schemeClr val="accent1">
                    <a:lumMod val="50000"/>
                  </a:schemeClr>
                </a:solidFill>
              </a:rPr>
              <a:t>GLOBAL STATUS REPORT 2019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8C61A85-5526-4644-A482-8D7792B08E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86628" y="198008"/>
            <a:ext cx="8273491" cy="2852056"/>
          </a:xfrm>
        </p:spPr>
        <p:txBody>
          <a:bodyPr anchor="ctr">
            <a:normAutofit/>
          </a:bodyPr>
          <a:lstStyle>
            <a:lvl1pPr algn="ctr">
              <a:defRPr sz="36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Title or text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F171E85-2F0E-4124-ADC2-0F754B4C45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6A63E10-967E-43A3-909B-A172C779F2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AE076EB6-168A-412B-B8D0-DF0E3643DCD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89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F3CED-A979-4C30-8CA3-AA3902F14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b="-86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36B8FF-A5C0-4262-ADA7-BD7018CFEF69}"/>
              </a:ext>
            </a:extLst>
          </p:cNvPr>
          <p:cNvSpPr txBox="1"/>
          <p:nvPr userDrawn="1"/>
        </p:nvSpPr>
        <p:spPr>
          <a:xfrm>
            <a:off x="36945" y="4267166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1">
                <a:solidFill>
                  <a:schemeClr val="accent1">
                    <a:lumMod val="50000"/>
                  </a:schemeClr>
                </a:solidFill>
              </a:rPr>
              <a:t>For </a:t>
            </a:r>
            <a:r>
              <a:rPr lang="en-GB" sz="2000" b="0" i="1">
                <a:solidFill>
                  <a:schemeClr val="accent1">
                    <a:lumMod val="50000"/>
                  </a:schemeClr>
                </a:solidFill>
              </a:rPr>
              <a:t>additional information please contact </a:t>
            </a:r>
            <a:r>
              <a:rPr lang="en-GB" sz="2000" b="0" i="1">
                <a:solidFill>
                  <a:schemeClr val="accent1">
                    <a:lumMod val="50000"/>
                  </a:schemeClr>
                </a:solidFill>
                <a:hlinkClick r:id="rId3"/>
              </a:rPr>
              <a:t>glaas@who.int</a:t>
            </a:r>
            <a:endParaRPr lang="en-GB" sz="2000" b="0" i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7E4267-594A-492A-9936-017FAC39C4A8}"/>
              </a:ext>
            </a:extLst>
          </p:cNvPr>
          <p:cNvSpPr txBox="1"/>
          <p:nvPr userDrawn="1"/>
        </p:nvSpPr>
        <p:spPr>
          <a:xfrm>
            <a:off x="5791200" y="10668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0">
                <a:solidFill>
                  <a:schemeClr val="accent1">
                    <a:lumMod val="50000"/>
                  </a:schemeClr>
                </a:solidFill>
              </a:rPr>
              <a:t>Thank you!</a:t>
            </a:r>
            <a:endParaRPr lang="en-GB" sz="5400" b="1" i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DE92C23-75A0-47AF-A32D-3052BC9B43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200E5A95-AA61-49B5-BACC-FCB99E0035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5" name="Picture 14" descr="A picture containing object&#10;&#10;Description automatically generated">
            <a:extLst>
              <a:ext uri="{FF2B5EF4-FFF2-40B4-BE49-F238E27FC236}">
                <a16:creationId xmlns:a16="http://schemas.microsoft.com/office/drawing/2014/main" id="{1F2C8E3E-246A-4F79-9C42-FEA571E0CF7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05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53332"/>
            <a:ext cx="10972800" cy="4918869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6B4B17B-AE6E-47B3-8866-A74020C95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999731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F1B79997-5737-469A-81C6-4784AD7525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3" b="38233"/>
          <a:stretch/>
        </p:blipFill>
        <p:spPr>
          <a:xfrm flipH="1" flipV="1">
            <a:off x="0" y="-36771"/>
            <a:ext cx="12192000" cy="31056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CF9B21-25EB-4446-B844-117DD5DAE501}"/>
              </a:ext>
            </a:extLst>
          </p:cNvPr>
          <p:cNvSpPr/>
          <p:nvPr userDrawn="1"/>
        </p:nvSpPr>
        <p:spPr>
          <a:xfrm>
            <a:off x="0" y="-36771"/>
            <a:ext cx="12192000" cy="3838576"/>
          </a:xfrm>
          <a:prstGeom prst="rect">
            <a:avLst/>
          </a:prstGeom>
          <a:gradFill flip="none" rotWithShape="1">
            <a:gsLst>
              <a:gs pos="6000">
                <a:schemeClr val="bg1">
                  <a:alpha val="92000"/>
                </a:schemeClr>
              </a:gs>
              <a:gs pos="0">
                <a:schemeClr val="bg1"/>
              </a:gs>
              <a:gs pos="81000">
                <a:schemeClr val="bg1">
                  <a:alpha val="0"/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D1D860-C26C-49EB-A94B-116E22846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253332"/>
            <a:ext cx="10972800" cy="4918869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C4FBA0C-33EF-4A86-9AEF-EBED9A5471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26720883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oter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F1B79997-5737-469A-81C6-4784AD7525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3" b="38233"/>
          <a:stretch/>
        </p:blipFill>
        <p:spPr>
          <a:xfrm flipH="1" flipV="1">
            <a:off x="0" y="-36771"/>
            <a:ext cx="12192000" cy="31056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CF9B21-25EB-4446-B844-117DD5DAE501}"/>
              </a:ext>
            </a:extLst>
          </p:cNvPr>
          <p:cNvSpPr/>
          <p:nvPr userDrawn="1"/>
        </p:nvSpPr>
        <p:spPr>
          <a:xfrm>
            <a:off x="0" y="-36771"/>
            <a:ext cx="12192000" cy="3838576"/>
          </a:xfrm>
          <a:prstGeom prst="rect">
            <a:avLst/>
          </a:prstGeom>
          <a:gradFill flip="none" rotWithShape="1">
            <a:gsLst>
              <a:gs pos="6000">
                <a:schemeClr val="bg1">
                  <a:alpha val="92000"/>
                </a:schemeClr>
              </a:gs>
              <a:gs pos="0">
                <a:schemeClr val="bg1"/>
              </a:gs>
              <a:gs pos="81000">
                <a:schemeClr val="bg1">
                  <a:alpha val="0"/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4F6059D-9825-4D6B-AAC2-503C96193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D5DC879-C197-467B-9CBB-1EBEB0EDC4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EFF94CE6-B936-457D-A9A6-99A748AB54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4" name="Picture 13" descr="A picture containing object&#10;&#10;Description automatically generated">
            <a:extLst>
              <a:ext uri="{FF2B5EF4-FFF2-40B4-BE49-F238E27FC236}">
                <a16:creationId xmlns:a16="http://schemas.microsoft.com/office/drawing/2014/main" id="{3990207D-7E66-4F84-99F2-1E19C6C15BD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98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ly header and footer (No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21A7665B-D555-4E63-9B09-962A489729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466D51C-3292-4F8F-BE35-20F1FCB07475}"/>
              </a:ext>
            </a:extLst>
          </p:cNvPr>
          <p:cNvCxnSpPr/>
          <p:nvPr userDrawn="1"/>
        </p:nvCxnSpPr>
        <p:spPr>
          <a:xfrm>
            <a:off x="406400" y="1048800"/>
            <a:ext cx="109728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C2BCC02-B66A-4A1D-ACF8-3B44F3CDB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08B7B7B-3299-42B2-8EB6-F2A5CB83E6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D049DB9A-73D4-42C4-9E07-90C60050B7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D4672700-4470-4263-88D9-0D712D886B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986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ly footer (No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A3C29F4-0009-4175-B535-A5CA26483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981563F-9FF4-4253-A3C4-6D5811A79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B8AD50A-62DE-47E0-BC8F-7EF102352B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1" name="Picture 10" descr="A picture containing object&#10;&#10;Description automatically generated">
            <a:extLst>
              <a:ext uri="{FF2B5EF4-FFF2-40B4-BE49-F238E27FC236}">
                <a16:creationId xmlns:a16="http://schemas.microsoft.com/office/drawing/2014/main" id="{78532BE2-425C-4CB0-B0FA-A3AC218CA1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059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7606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320800"/>
            <a:ext cx="5280000" cy="460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04" y="1320800"/>
            <a:ext cx="5280000" cy="460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F41694F-B52D-437D-800A-771ADC146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2922162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320800"/>
            <a:ext cx="5280000" cy="523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04" y="1320800"/>
            <a:ext cx="5280000" cy="523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F41694F-B52D-437D-800A-771ADC146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E039BC-D9D8-4C29-A7B0-E73A4EF2C2A3}"/>
              </a:ext>
            </a:extLst>
          </p:cNvPr>
          <p:cNvSpPr/>
          <p:nvPr userDrawn="1"/>
        </p:nvSpPr>
        <p:spPr>
          <a:xfrm>
            <a:off x="0" y="6037800"/>
            <a:ext cx="12192000" cy="82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5480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470FC04-A8B6-47AC-A586-93C6DF202861}"/>
              </a:ext>
            </a:extLst>
          </p:cNvPr>
          <p:cNvSpPr/>
          <p:nvPr userDrawn="1"/>
        </p:nvSpPr>
        <p:spPr>
          <a:xfrm>
            <a:off x="1" y="5257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B49908-37D1-49C8-A418-4C80D9AB9D8E}"/>
              </a:ext>
            </a:extLst>
          </p:cNvPr>
          <p:cNvSpPr txBox="1"/>
          <p:nvPr userDrawn="1"/>
        </p:nvSpPr>
        <p:spPr>
          <a:xfrm>
            <a:off x="3810000" y="395347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1">
                <a:solidFill>
                  <a:schemeClr val="bg1"/>
                </a:solidFill>
              </a:rPr>
              <a:t>For </a:t>
            </a:r>
            <a:r>
              <a:rPr lang="en-GB" sz="2000" b="0" i="1">
                <a:solidFill>
                  <a:schemeClr val="bg1"/>
                </a:solidFill>
              </a:rPr>
              <a:t>additional information please contact </a:t>
            </a:r>
            <a:r>
              <a:rPr lang="en-GB" sz="2000" b="0" i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glaas@who.int</a:t>
            </a:r>
            <a:endParaRPr lang="en-GB" sz="2000" b="0" i="1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DCE912-6BB3-420C-9843-E17DC0DD22AA}"/>
              </a:ext>
            </a:extLst>
          </p:cNvPr>
          <p:cNvSpPr txBox="1"/>
          <p:nvPr userDrawn="1"/>
        </p:nvSpPr>
        <p:spPr>
          <a:xfrm>
            <a:off x="3810000" y="2074892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0">
                <a:solidFill>
                  <a:schemeClr val="bg1"/>
                </a:solidFill>
              </a:rPr>
              <a:t>Thank you!</a:t>
            </a:r>
            <a:endParaRPr lang="en-GB" sz="5400" b="1" i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4795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0487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366900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9213" y="143345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9211" y="2366900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2F001AE-6B02-48FA-938F-B23495314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5253664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50390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040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 marL="400050" indent="-400050"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4BEE011-8006-4693-A82B-7D4043570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C454DB-23F1-4715-A455-6125B95F75E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3171792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D22EC9-A567-4179-805C-09993B6589C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0609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) with GLAAS visual identif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D22EC9-A567-4179-805C-09993B6589C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05644B8-4C7E-4B38-889F-EEB8B9415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887" y="6231781"/>
            <a:ext cx="2262158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98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only (No footer; No line under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758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; No line under title) with GLAA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05644B8-4C7E-4B38-889F-EEB8B9415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887" y="6231781"/>
            <a:ext cx="2262158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66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 (No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853C010-3127-42EE-8067-D27B49803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539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27E98DA2-1865-4E97-8590-444FE01B1FE4}"/>
              </a:ext>
            </a:extLst>
          </p:cNvPr>
          <p:cNvGrpSpPr/>
          <p:nvPr userDrawn="1"/>
        </p:nvGrpSpPr>
        <p:grpSpPr>
          <a:xfrm>
            <a:off x="-1" y="6055824"/>
            <a:ext cx="12192001" cy="802177"/>
            <a:chOff x="-1" y="6055823"/>
            <a:chExt cx="9144001" cy="80217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A50B300-CF84-43C1-BFB3-9466A9B79B6A}"/>
                </a:ext>
              </a:extLst>
            </p:cNvPr>
            <p:cNvSpPr/>
            <p:nvPr userDrawn="1"/>
          </p:nvSpPr>
          <p:spPr>
            <a:xfrm>
              <a:off x="-1" y="6055823"/>
              <a:ext cx="9144001" cy="802177"/>
            </a:xfrm>
            <a:prstGeom prst="rect">
              <a:avLst/>
            </a:prstGeom>
            <a:solidFill>
              <a:srgbClr val="3759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0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5B1804B-41C0-49EC-9CCC-56DC065112D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2" t="37722" r="13637" b="36565"/>
            <a:stretch/>
          </p:blipFill>
          <p:spPr>
            <a:xfrm>
              <a:off x="158955" y="6176035"/>
              <a:ext cx="1904977" cy="66669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9814F6A-8856-40D8-8CAF-4C5E6641F5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360" y="6210065"/>
              <a:ext cx="1473694" cy="503384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3E73065-C6F7-4816-8CA3-7879EC8065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7123" y="6147263"/>
              <a:ext cx="1590678" cy="554912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04000" y="72271"/>
            <a:ext cx="11184000" cy="977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04000" y="1181932"/>
            <a:ext cx="11184000" cy="4590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F1D423E-8B15-41BD-B67A-2B72633E8C60}"/>
              </a:ext>
            </a:extLst>
          </p:cNvPr>
          <p:cNvSpPr/>
          <p:nvPr userDrawn="1"/>
        </p:nvSpPr>
        <p:spPr>
          <a:xfrm>
            <a:off x="7" y="5988697"/>
            <a:ext cx="12192000" cy="72000"/>
          </a:xfrm>
          <a:prstGeom prst="rect">
            <a:avLst/>
          </a:prstGeom>
          <a:gradFill>
            <a:gsLst>
              <a:gs pos="90000">
                <a:srgbClr val="F37C1E"/>
              </a:gs>
              <a:gs pos="10000">
                <a:srgbClr val="7BD0EF"/>
              </a:gs>
              <a:gs pos="50000">
                <a:srgbClr val="FFFFFF"/>
              </a:gs>
            </a:gsLst>
            <a:lin ang="0" scaled="1"/>
          </a:gradFill>
          <a:ln>
            <a:noFill/>
          </a:ln>
          <a:effectLst>
            <a:outerShdw blurRad="63500" dist="25400" dir="16200000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407761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56" r:id="rId6"/>
    <p:sldLayoutId id="2147483755" r:id="rId7"/>
    <p:sldLayoutId id="2147483757" r:id="rId8"/>
    <p:sldLayoutId id="2147483709" r:id="rId9"/>
    <p:sldLayoutId id="2147483710" r:id="rId10"/>
    <p:sldLayoutId id="2147483711" r:id="rId11"/>
    <p:sldLayoutId id="2147483712" r:id="rId12"/>
    <p:sldLayoutId id="2147483754" r:id="rId13"/>
    <p:sldLayoutId id="2147483713" r:id="rId14"/>
    <p:sldLayoutId id="2147483714" r:id="rId15"/>
    <p:sldLayoutId id="214748371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75987"/>
        </a:buClr>
        <a:buFont typeface="Wingdings" panose="05000000000000000000" pitchFamily="2" charset="2"/>
        <a:buChar char="§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75987"/>
        </a:buClr>
        <a:buFont typeface="Wingdings" panose="05000000000000000000" pitchFamily="2" charset="2"/>
        <a:buChar char="§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75987"/>
        </a:buClr>
        <a:buFont typeface="Wingdings" panose="05000000000000000000" pitchFamily="2" charset="2"/>
        <a:buChar char="§"/>
        <a:defRPr sz="16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75987"/>
        </a:buClr>
        <a:buFont typeface="Wingdings" panose="05000000000000000000" pitchFamily="2" charset="2"/>
        <a:buChar char="§"/>
        <a:defRPr sz="16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D2700CF-6B71-4CDA-9094-6AF309651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3" b="38233"/>
          <a:stretch/>
        </p:blipFill>
        <p:spPr>
          <a:xfrm flipH="1" flipV="1">
            <a:off x="0" y="-36771"/>
            <a:ext cx="12192000" cy="310565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C8F60BC-A2B8-4D16-8AF2-705DDD653586}"/>
              </a:ext>
            </a:extLst>
          </p:cNvPr>
          <p:cNvSpPr/>
          <p:nvPr userDrawn="1"/>
        </p:nvSpPr>
        <p:spPr>
          <a:xfrm>
            <a:off x="0" y="-36771"/>
            <a:ext cx="12192000" cy="3838576"/>
          </a:xfrm>
          <a:prstGeom prst="rect">
            <a:avLst/>
          </a:prstGeom>
          <a:gradFill flip="none" rotWithShape="1">
            <a:gsLst>
              <a:gs pos="6000">
                <a:schemeClr val="bg1">
                  <a:alpha val="92000"/>
                </a:schemeClr>
              </a:gs>
              <a:gs pos="0">
                <a:schemeClr val="bg1"/>
              </a:gs>
              <a:gs pos="81000">
                <a:schemeClr val="bg1">
                  <a:alpha val="0"/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7696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Title of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1"/>
            <a:ext cx="10769600" cy="480040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 I need to see what happens with text here on the blue and if it’s in the legible or if you need to keep fixing the gradient at is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B641F72-8920-4511-9930-832DEF6007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58828089-D231-4522-8D82-3934FE8CDB5A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5" name="Picture 14" descr="A picture containing object&#10;&#10;Description automatically generated">
            <a:extLst>
              <a:ext uri="{FF2B5EF4-FFF2-40B4-BE49-F238E27FC236}">
                <a16:creationId xmlns:a16="http://schemas.microsoft.com/office/drawing/2014/main" id="{DED0C75B-46BA-4A8C-8094-A16A94436DF2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8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72" userDrawn="1">
          <p15:clr>
            <a:srgbClr val="F26B43"/>
          </p15:clr>
        </p15:guide>
        <p15:guide id="2" pos="2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11" Type="http://schemas.openxmlformats.org/officeDocument/2006/relationships/image" Target="../media/image16.emf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B624C6-8AF0-44C4-83D8-3A2C2CD4E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D7D31"/>
                </a:solidFill>
                <a:cs typeface="Calibri"/>
              </a:rPr>
              <a:t>GLAAS: Module </a:t>
            </a:r>
            <a:r>
              <a:rPr lang="en-US" dirty="0" err="1">
                <a:solidFill>
                  <a:srgbClr val="ED7D31"/>
                </a:solidFill>
                <a:cs typeface="Calibri"/>
              </a:rPr>
              <a:t>d’information</a:t>
            </a:r>
            <a:r>
              <a:rPr lang="en-US" dirty="0">
                <a:solidFill>
                  <a:srgbClr val="ED7D31"/>
                </a:solidFill>
                <a:cs typeface="Calibri"/>
              </a:rPr>
              <a:t> 1</a:t>
            </a:r>
            <a:br>
              <a:rPr lang="en-US" dirty="0">
                <a:solidFill>
                  <a:srgbClr val="ED7D31"/>
                </a:solidFill>
                <a:cs typeface="Calibri"/>
              </a:rPr>
            </a:br>
            <a:r>
              <a:rPr lang="en-US" sz="3600" dirty="0">
                <a:cs typeface="Calibri"/>
              </a:rPr>
              <a:t>Introduction au GLAAS </a:t>
            </a:r>
            <a:br>
              <a:rPr lang="en-US" sz="3600" dirty="0">
                <a:cs typeface="Calibri"/>
              </a:rPr>
            </a:br>
            <a:r>
              <a:rPr lang="en-US" sz="2400" dirty="0" err="1">
                <a:cs typeface="Calibri"/>
              </a:rPr>
              <a:t>Enquête</a:t>
            </a:r>
            <a:r>
              <a:rPr lang="en-US" sz="2400" dirty="0">
                <a:cs typeface="Calibri"/>
              </a:rPr>
              <a:t>-pays </a:t>
            </a:r>
            <a:r>
              <a:rPr lang="en-US" sz="2400" dirty="0">
                <a:solidFill>
                  <a:schemeClr val="bg1"/>
                </a:solidFill>
                <a:cs typeface="Calibri"/>
              </a:rPr>
              <a:t>GLAAS 2021/2022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322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B8E737-C15F-42CD-BA49-701A3EEB7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5981700"/>
          </a:xfrm>
          <a:solidFill>
            <a:srgbClr val="39588D"/>
          </a:solidFill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5400" b="1" dirty="0">
                <a:solidFill>
                  <a:schemeClr val="bg1"/>
                </a:solidFill>
              </a:rPr>
              <a:t>Merci pour </a:t>
            </a:r>
            <a:r>
              <a:rPr lang="en-GB" sz="5400" b="1" dirty="0" err="1">
                <a:solidFill>
                  <a:schemeClr val="bg1"/>
                </a:solidFill>
              </a:rPr>
              <a:t>votre</a:t>
            </a:r>
            <a:r>
              <a:rPr lang="en-GB" sz="5400" b="1" dirty="0">
                <a:solidFill>
                  <a:schemeClr val="bg1"/>
                </a:solidFill>
              </a:rPr>
              <a:t> attention!</a:t>
            </a:r>
          </a:p>
          <a:p>
            <a:pPr marL="0" indent="0" algn="ctr">
              <a:buNone/>
            </a:pPr>
            <a:endParaRPr lang="en-GB" sz="5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sz="2000" i="1" dirty="0">
                <a:solidFill>
                  <a:schemeClr val="bg1"/>
                </a:solidFill>
              </a:rPr>
              <a:t>Pour </a:t>
            </a:r>
            <a:r>
              <a:rPr lang="en-GB" sz="2000" i="1" dirty="0" err="1">
                <a:solidFill>
                  <a:schemeClr val="bg1"/>
                </a:solidFill>
              </a:rPr>
              <a:t>toute</a:t>
            </a:r>
            <a:r>
              <a:rPr lang="en-GB" sz="2000" i="1" dirty="0">
                <a:solidFill>
                  <a:schemeClr val="bg1"/>
                </a:solidFill>
              </a:rPr>
              <a:t> information </a:t>
            </a:r>
            <a:r>
              <a:rPr lang="en-GB" sz="2000" i="1" dirty="0" err="1">
                <a:solidFill>
                  <a:schemeClr val="bg1"/>
                </a:solidFill>
              </a:rPr>
              <a:t>complémentaire</a:t>
            </a:r>
            <a:r>
              <a:rPr lang="en-GB" sz="2000" i="1" dirty="0">
                <a:solidFill>
                  <a:schemeClr val="bg1"/>
                </a:solidFill>
              </a:rPr>
              <a:t>, merci de </a:t>
            </a:r>
            <a:r>
              <a:rPr lang="en-GB" sz="2000" i="1" dirty="0" err="1">
                <a:solidFill>
                  <a:schemeClr val="bg1"/>
                </a:solidFill>
              </a:rPr>
              <a:t>contacter</a:t>
            </a:r>
            <a:endParaRPr lang="en-GB" sz="2000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sz="2000" i="1" u="sng" dirty="0" err="1">
                <a:solidFill>
                  <a:schemeClr val="bg1"/>
                </a:solidFill>
              </a:rPr>
              <a:t>glaas@who.int</a:t>
            </a:r>
            <a:endParaRPr lang="en-GB" sz="2000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99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793C69-EB27-4623-BAEC-EE2B54184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chemeClr val="accent2"/>
                </a:solidFill>
              </a:rPr>
              <a:t>GLAAS:  </a:t>
            </a:r>
            <a:r>
              <a:rPr lang="en-GB" sz="3200" dirty="0"/>
              <a:t>Analyse et </a:t>
            </a:r>
            <a:r>
              <a:rPr lang="en-GB" sz="3200" dirty="0" err="1"/>
              <a:t>évaluation</a:t>
            </a:r>
            <a:r>
              <a:rPr lang="en-GB" sz="3200" dirty="0"/>
              <a:t> </a:t>
            </a:r>
            <a:r>
              <a:rPr lang="en-GB" sz="3200" dirty="0" err="1"/>
              <a:t>mondiales</a:t>
            </a:r>
            <a:r>
              <a:rPr lang="en-GB" sz="3200" dirty="0"/>
              <a:t> de </a:t>
            </a:r>
            <a:r>
              <a:rPr lang="en-GB" sz="3200" dirty="0" err="1"/>
              <a:t>l’ONU-Eau</a:t>
            </a:r>
            <a:r>
              <a:rPr lang="en-GB" sz="3200" dirty="0"/>
              <a:t> sur </a:t>
            </a:r>
            <a:r>
              <a:rPr lang="en-GB" sz="3200" dirty="0" err="1"/>
              <a:t>l’assainissement</a:t>
            </a:r>
            <a:r>
              <a:rPr lang="en-GB" sz="3200" dirty="0"/>
              <a:t> et </a:t>
            </a:r>
            <a:r>
              <a:rPr lang="en-GB" sz="3200" dirty="0" err="1"/>
              <a:t>l’eau</a:t>
            </a:r>
            <a:r>
              <a:rPr lang="en-GB" sz="3200" dirty="0"/>
              <a:t> potable</a:t>
            </a:r>
          </a:p>
          <a:p>
            <a:r>
              <a:rPr lang="fr-FR" sz="3200" dirty="0"/>
              <a:t>Mise en œuvre par l'Organisation mondiale de la Santé en lieu et place de l'ONU-Eau.</a:t>
            </a:r>
          </a:p>
          <a:p>
            <a:r>
              <a:rPr lang="fr-FR" sz="3200" dirty="0"/>
              <a:t>Une mise à jour mondiale sur les systèmes WASH, y compris les cadres politiques, les dispositions institutionnelles, les systèmes de suivi, la réglementation, les ressources humaines et les finances.</a:t>
            </a:r>
            <a:endParaRPr lang="en-US" sz="32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C5AEF8-52FD-44D6-A51A-2A55036EF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3600" dirty="0"/>
              <a:t>Qu'est-ce que le GLAAS</a:t>
            </a:r>
            <a:r>
              <a:rPr lang="en-US" sz="36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446751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C5AEF8-52FD-44D6-A51A-2A55036EF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07" y="712054"/>
            <a:ext cx="4785284" cy="693090"/>
          </a:xfrm>
        </p:spPr>
        <p:txBody>
          <a:bodyPr>
            <a:normAutofit fontScale="90000"/>
          </a:bodyPr>
          <a:lstStyle/>
          <a:p>
            <a:r>
              <a:rPr lang="en-US" sz="4000" dirty="0" err="1"/>
              <a:t>Domaines</a:t>
            </a:r>
            <a:r>
              <a:rPr lang="en-US" sz="4000" dirty="0"/>
              <a:t> </a:t>
            </a:r>
            <a:r>
              <a:rPr lang="en-US" sz="4000" dirty="0" err="1"/>
              <a:t>d’activités</a:t>
            </a:r>
            <a:r>
              <a:rPr lang="en-US" sz="4000" dirty="0"/>
              <a:t> GLAAS</a:t>
            </a:r>
          </a:p>
        </p:txBody>
      </p:sp>
      <p:sp>
        <p:nvSpPr>
          <p:cNvPr id="31" name="Arrow: Left 30">
            <a:extLst>
              <a:ext uri="{FF2B5EF4-FFF2-40B4-BE49-F238E27FC236}">
                <a16:creationId xmlns:a16="http://schemas.microsoft.com/office/drawing/2014/main" id="{4320E4A8-074E-4416-9752-B6157A93BE42}"/>
              </a:ext>
            </a:extLst>
          </p:cNvPr>
          <p:cNvSpPr/>
          <p:nvPr/>
        </p:nvSpPr>
        <p:spPr>
          <a:xfrm rot="13799412">
            <a:off x="4323807" y="3327656"/>
            <a:ext cx="1185890" cy="633267"/>
          </a:xfrm>
          <a:prstGeom prst="leftArrow">
            <a:avLst>
              <a:gd name="adj1" fmla="val 60000"/>
              <a:gd name="adj2" fmla="val 50000"/>
            </a:avLst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rgbClr val="F48349"/>
              </a:gs>
            </a:gsLst>
            <a:lin ang="10800000" scaled="1"/>
            <a:tileRect/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Arrow: Left 31">
            <a:extLst>
              <a:ext uri="{FF2B5EF4-FFF2-40B4-BE49-F238E27FC236}">
                <a16:creationId xmlns:a16="http://schemas.microsoft.com/office/drawing/2014/main" id="{6E2EFFFD-7A9A-42DC-A0FB-85B1E4ACB6EB}"/>
              </a:ext>
            </a:extLst>
          </p:cNvPr>
          <p:cNvSpPr/>
          <p:nvPr/>
        </p:nvSpPr>
        <p:spPr>
          <a:xfrm rot="10800000" flipH="1">
            <a:off x="7399353" y="4679087"/>
            <a:ext cx="922679" cy="633267"/>
          </a:xfrm>
          <a:prstGeom prst="leftArrow">
            <a:avLst>
              <a:gd name="adj1" fmla="val 60000"/>
              <a:gd name="adj2" fmla="val 50000"/>
            </a:avLst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rgbClr val="F48349"/>
              </a:gs>
            </a:gsLst>
            <a:lin ang="10800000" scaled="1"/>
            <a:tileRect/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5F61DEC-A225-42B2-B9DB-2123535DD2B7}"/>
              </a:ext>
            </a:extLst>
          </p:cNvPr>
          <p:cNvSpPr/>
          <p:nvPr/>
        </p:nvSpPr>
        <p:spPr>
          <a:xfrm>
            <a:off x="5149188" y="3695545"/>
            <a:ext cx="2248395" cy="2260906"/>
          </a:xfrm>
          <a:custGeom>
            <a:avLst/>
            <a:gdLst>
              <a:gd name="connsiteX0" fmla="*/ 0 w 2221992"/>
              <a:gd name="connsiteY0" fmla="*/ 1110996 h 2221992"/>
              <a:gd name="connsiteX1" fmla="*/ 1110996 w 2221992"/>
              <a:gd name="connsiteY1" fmla="*/ 0 h 2221992"/>
              <a:gd name="connsiteX2" fmla="*/ 2221992 w 2221992"/>
              <a:gd name="connsiteY2" fmla="*/ 1110996 h 2221992"/>
              <a:gd name="connsiteX3" fmla="*/ 1110996 w 2221992"/>
              <a:gd name="connsiteY3" fmla="*/ 2221992 h 2221992"/>
              <a:gd name="connsiteX4" fmla="*/ 0 w 2221992"/>
              <a:gd name="connsiteY4" fmla="*/ 1110996 h 222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1992" h="2221992">
                <a:moveTo>
                  <a:pt x="0" y="1110996"/>
                </a:moveTo>
                <a:cubicBezTo>
                  <a:pt x="0" y="497410"/>
                  <a:pt x="497410" y="0"/>
                  <a:pt x="1110996" y="0"/>
                </a:cubicBezTo>
                <a:cubicBezTo>
                  <a:pt x="1724582" y="0"/>
                  <a:pt x="2221992" y="497410"/>
                  <a:pt x="2221992" y="1110996"/>
                </a:cubicBezTo>
                <a:cubicBezTo>
                  <a:pt x="2221992" y="1724582"/>
                  <a:pt x="1724582" y="2221992"/>
                  <a:pt x="1110996" y="2221992"/>
                </a:cubicBezTo>
                <a:cubicBezTo>
                  <a:pt x="497410" y="2221992"/>
                  <a:pt x="0" y="1724582"/>
                  <a:pt x="0" y="111099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8263" tIns="348263" rIns="348263" bIns="348263" numCol="1" spcCol="1270" anchor="ctr" anchorCtr="0">
            <a:noAutofit/>
          </a:bodyPr>
          <a:lstStyle/>
          <a:p>
            <a:pPr marL="0" marR="0" lvl="0" indent="0" algn="ctr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ONU-Eau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GLAAS</a:t>
            </a:r>
          </a:p>
        </p:txBody>
      </p:sp>
      <p:sp>
        <p:nvSpPr>
          <p:cNvPr id="34" name="Arrow: Left 33">
            <a:extLst>
              <a:ext uri="{FF2B5EF4-FFF2-40B4-BE49-F238E27FC236}">
                <a16:creationId xmlns:a16="http://schemas.microsoft.com/office/drawing/2014/main" id="{5A9E2824-D64A-45FD-BB02-BF59C11CC895}"/>
              </a:ext>
            </a:extLst>
          </p:cNvPr>
          <p:cNvSpPr/>
          <p:nvPr/>
        </p:nvSpPr>
        <p:spPr>
          <a:xfrm rot="10800000">
            <a:off x="4215839" y="4679087"/>
            <a:ext cx="922679" cy="633267"/>
          </a:xfrm>
          <a:prstGeom prst="leftArrow">
            <a:avLst>
              <a:gd name="adj1" fmla="val 60000"/>
              <a:gd name="adj2" fmla="val 50000"/>
            </a:avLst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rgbClr val="F48349"/>
              </a:gs>
            </a:gsLst>
            <a:lin ang="10800000" scaled="1"/>
            <a:tileRect/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45923B3-6899-494F-B116-34B1F4E542A4}"/>
              </a:ext>
            </a:extLst>
          </p:cNvPr>
          <p:cNvSpPr/>
          <p:nvPr/>
        </p:nvSpPr>
        <p:spPr>
          <a:xfrm>
            <a:off x="1743740" y="4349541"/>
            <a:ext cx="2560320" cy="1280160"/>
          </a:xfrm>
          <a:custGeom>
            <a:avLst/>
            <a:gdLst>
              <a:gd name="connsiteX0" fmla="*/ 0 w 2110892"/>
              <a:gd name="connsiteY0" fmla="*/ 168871 h 1688713"/>
              <a:gd name="connsiteX1" fmla="*/ 168871 w 2110892"/>
              <a:gd name="connsiteY1" fmla="*/ 0 h 1688713"/>
              <a:gd name="connsiteX2" fmla="*/ 1942021 w 2110892"/>
              <a:gd name="connsiteY2" fmla="*/ 0 h 1688713"/>
              <a:gd name="connsiteX3" fmla="*/ 2110892 w 2110892"/>
              <a:gd name="connsiteY3" fmla="*/ 168871 h 1688713"/>
              <a:gd name="connsiteX4" fmla="*/ 2110892 w 2110892"/>
              <a:gd name="connsiteY4" fmla="*/ 1519842 h 1688713"/>
              <a:gd name="connsiteX5" fmla="*/ 1942021 w 2110892"/>
              <a:gd name="connsiteY5" fmla="*/ 1688713 h 1688713"/>
              <a:gd name="connsiteX6" fmla="*/ 168871 w 2110892"/>
              <a:gd name="connsiteY6" fmla="*/ 1688713 h 1688713"/>
              <a:gd name="connsiteX7" fmla="*/ 0 w 2110892"/>
              <a:gd name="connsiteY7" fmla="*/ 1519842 h 1688713"/>
              <a:gd name="connsiteX8" fmla="*/ 0 w 2110892"/>
              <a:gd name="connsiteY8" fmla="*/ 168871 h 168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0892" h="1688713">
                <a:moveTo>
                  <a:pt x="0" y="168871"/>
                </a:moveTo>
                <a:cubicBezTo>
                  <a:pt x="0" y="75606"/>
                  <a:pt x="75606" y="0"/>
                  <a:pt x="168871" y="0"/>
                </a:cubicBezTo>
                <a:lnTo>
                  <a:pt x="1942021" y="0"/>
                </a:lnTo>
                <a:cubicBezTo>
                  <a:pt x="2035286" y="0"/>
                  <a:pt x="2110892" y="75606"/>
                  <a:pt x="2110892" y="168871"/>
                </a:cubicBezTo>
                <a:lnTo>
                  <a:pt x="2110892" y="1519842"/>
                </a:lnTo>
                <a:cubicBezTo>
                  <a:pt x="2110892" y="1613107"/>
                  <a:pt x="2035286" y="1688713"/>
                  <a:pt x="1942021" y="1688713"/>
                </a:cubicBezTo>
                <a:lnTo>
                  <a:pt x="168871" y="1688713"/>
                </a:lnTo>
                <a:cubicBezTo>
                  <a:pt x="75606" y="1688713"/>
                  <a:pt x="0" y="1613107"/>
                  <a:pt x="0" y="1519842"/>
                </a:cubicBezTo>
                <a:lnTo>
                  <a:pt x="0" y="168871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896" tIns="100896" rIns="100896" bIns="100896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fr-FR" sz="2400" dirty="0">
                <a:solidFill>
                  <a:prstClr val="white"/>
                </a:solidFill>
              </a:rPr>
              <a:t>Collecte de données GLAAS, rapports et portail de données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92DCAC5-7F6F-44F1-A47F-0BE8F64C3A44}"/>
              </a:ext>
            </a:extLst>
          </p:cNvPr>
          <p:cNvSpPr/>
          <p:nvPr/>
        </p:nvSpPr>
        <p:spPr>
          <a:xfrm>
            <a:off x="2181771" y="2158915"/>
            <a:ext cx="2560320" cy="1280160"/>
          </a:xfrm>
          <a:custGeom>
            <a:avLst/>
            <a:gdLst>
              <a:gd name="connsiteX0" fmla="*/ 0 w 2110892"/>
              <a:gd name="connsiteY0" fmla="*/ 168871 h 1688713"/>
              <a:gd name="connsiteX1" fmla="*/ 168871 w 2110892"/>
              <a:gd name="connsiteY1" fmla="*/ 0 h 1688713"/>
              <a:gd name="connsiteX2" fmla="*/ 1942021 w 2110892"/>
              <a:gd name="connsiteY2" fmla="*/ 0 h 1688713"/>
              <a:gd name="connsiteX3" fmla="*/ 2110892 w 2110892"/>
              <a:gd name="connsiteY3" fmla="*/ 168871 h 1688713"/>
              <a:gd name="connsiteX4" fmla="*/ 2110892 w 2110892"/>
              <a:gd name="connsiteY4" fmla="*/ 1519842 h 1688713"/>
              <a:gd name="connsiteX5" fmla="*/ 1942021 w 2110892"/>
              <a:gd name="connsiteY5" fmla="*/ 1688713 h 1688713"/>
              <a:gd name="connsiteX6" fmla="*/ 168871 w 2110892"/>
              <a:gd name="connsiteY6" fmla="*/ 1688713 h 1688713"/>
              <a:gd name="connsiteX7" fmla="*/ 0 w 2110892"/>
              <a:gd name="connsiteY7" fmla="*/ 1519842 h 1688713"/>
              <a:gd name="connsiteX8" fmla="*/ 0 w 2110892"/>
              <a:gd name="connsiteY8" fmla="*/ 168871 h 168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0892" h="1688713">
                <a:moveTo>
                  <a:pt x="0" y="168871"/>
                </a:moveTo>
                <a:cubicBezTo>
                  <a:pt x="0" y="75606"/>
                  <a:pt x="75606" y="0"/>
                  <a:pt x="168871" y="0"/>
                </a:cubicBezTo>
                <a:lnTo>
                  <a:pt x="1942021" y="0"/>
                </a:lnTo>
                <a:cubicBezTo>
                  <a:pt x="2035286" y="0"/>
                  <a:pt x="2110892" y="75606"/>
                  <a:pt x="2110892" y="168871"/>
                </a:cubicBezTo>
                <a:lnTo>
                  <a:pt x="2110892" y="1519842"/>
                </a:lnTo>
                <a:cubicBezTo>
                  <a:pt x="2110892" y="1613107"/>
                  <a:pt x="2035286" y="1688713"/>
                  <a:pt x="1942021" y="1688713"/>
                </a:cubicBezTo>
                <a:lnTo>
                  <a:pt x="168871" y="1688713"/>
                </a:lnTo>
                <a:cubicBezTo>
                  <a:pt x="75606" y="1688713"/>
                  <a:pt x="0" y="1613107"/>
                  <a:pt x="0" y="1519842"/>
                </a:cubicBezTo>
                <a:lnTo>
                  <a:pt x="0" y="168871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896" tIns="100896" rIns="100896" bIns="100896" numCol="1" spcCol="1270" anchor="ctr" anchorCtr="0">
            <a:noAutofit/>
          </a:bodyPr>
          <a:lstStyle/>
          <a:p>
            <a:pPr marL="0" marR="0" lvl="0" indent="0" algn="ctr" defTabSz="1200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Suivi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des ODD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E7421E8E-1BC7-4A08-98D9-2C82E7D83433}"/>
              </a:ext>
            </a:extLst>
          </p:cNvPr>
          <p:cNvSpPr/>
          <p:nvPr/>
        </p:nvSpPr>
        <p:spPr>
          <a:xfrm>
            <a:off x="8280391" y="4252112"/>
            <a:ext cx="2560320" cy="1280160"/>
          </a:xfrm>
          <a:custGeom>
            <a:avLst/>
            <a:gdLst>
              <a:gd name="connsiteX0" fmla="*/ 0 w 2110892"/>
              <a:gd name="connsiteY0" fmla="*/ 168871 h 1688713"/>
              <a:gd name="connsiteX1" fmla="*/ 168871 w 2110892"/>
              <a:gd name="connsiteY1" fmla="*/ 0 h 1688713"/>
              <a:gd name="connsiteX2" fmla="*/ 1942021 w 2110892"/>
              <a:gd name="connsiteY2" fmla="*/ 0 h 1688713"/>
              <a:gd name="connsiteX3" fmla="*/ 2110892 w 2110892"/>
              <a:gd name="connsiteY3" fmla="*/ 168871 h 1688713"/>
              <a:gd name="connsiteX4" fmla="*/ 2110892 w 2110892"/>
              <a:gd name="connsiteY4" fmla="*/ 1519842 h 1688713"/>
              <a:gd name="connsiteX5" fmla="*/ 1942021 w 2110892"/>
              <a:gd name="connsiteY5" fmla="*/ 1688713 h 1688713"/>
              <a:gd name="connsiteX6" fmla="*/ 168871 w 2110892"/>
              <a:gd name="connsiteY6" fmla="*/ 1688713 h 1688713"/>
              <a:gd name="connsiteX7" fmla="*/ 0 w 2110892"/>
              <a:gd name="connsiteY7" fmla="*/ 1519842 h 1688713"/>
              <a:gd name="connsiteX8" fmla="*/ 0 w 2110892"/>
              <a:gd name="connsiteY8" fmla="*/ 168871 h 168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0892" h="1688713">
                <a:moveTo>
                  <a:pt x="0" y="168871"/>
                </a:moveTo>
                <a:cubicBezTo>
                  <a:pt x="0" y="75606"/>
                  <a:pt x="75606" y="0"/>
                  <a:pt x="168871" y="0"/>
                </a:cubicBezTo>
                <a:lnTo>
                  <a:pt x="1942021" y="0"/>
                </a:lnTo>
                <a:cubicBezTo>
                  <a:pt x="2035286" y="0"/>
                  <a:pt x="2110892" y="75606"/>
                  <a:pt x="2110892" y="168871"/>
                </a:cubicBezTo>
                <a:lnTo>
                  <a:pt x="2110892" y="1519842"/>
                </a:lnTo>
                <a:cubicBezTo>
                  <a:pt x="2110892" y="1613107"/>
                  <a:pt x="2035286" y="1688713"/>
                  <a:pt x="1942021" y="1688713"/>
                </a:cubicBezTo>
                <a:lnTo>
                  <a:pt x="168871" y="1688713"/>
                </a:lnTo>
                <a:cubicBezTo>
                  <a:pt x="75606" y="1688713"/>
                  <a:pt x="0" y="1613107"/>
                  <a:pt x="0" y="1519842"/>
                </a:cubicBezTo>
                <a:lnTo>
                  <a:pt x="0" y="168871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896" tIns="100896" rIns="100896" bIns="100896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400" dirty="0">
                <a:solidFill>
                  <a:prstClr val="white"/>
                </a:solidFill>
              </a:rPr>
              <a:t>Collaborations et </a:t>
            </a:r>
            <a:r>
              <a:rPr lang="en-US" sz="2400" dirty="0" err="1">
                <a:solidFill>
                  <a:prstClr val="white"/>
                </a:solidFill>
              </a:rPr>
              <a:t>partenariats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Arrow: Left 37">
            <a:extLst>
              <a:ext uri="{FF2B5EF4-FFF2-40B4-BE49-F238E27FC236}">
                <a16:creationId xmlns:a16="http://schemas.microsoft.com/office/drawing/2014/main" id="{CB57C4EF-2180-40BD-ADFD-0937442176B2}"/>
              </a:ext>
            </a:extLst>
          </p:cNvPr>
          <p:cNvSpPr/>
          <p:nvPr/>
        </p:nvSpPr>
        <p:spPr>
          <a:xfrm rot="5400000" flipH="1">
            <a:off x="5530546" y="2602124"/>
            <a:ext cx="1490741" cy="633267"/>
          </a:xfrm>
          <a:prstGeom prst="leftArrow">
            <a:avLst>
              <a:gd name="adj1" fmla="val 60000"/>
              <a:gd name="adj2" fmla="val 50000"/>
            </a:avLst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rgbClr val="F48349"/>
              </a:gs>
            </a:gsLst>
            <a:lin ang="10800000" scaled="1"/>
            <a:tileRect/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B2232D8-AED6-482B-AAA4-6E8D6EBCBA31}"/>
              </a:ext>
            </a:extLst>
          </p:cNvPr>
          <p:cNvSpPr/>
          <p:nvPr/>
        </p:nvSpPr>
        <p:spPr>
          <a:xfrm>
            <a:off x="4995756" y="901549"/>
            <a:ext cx="2560320" cy="1280160"/>
          </a:xfrm>
          <a:custGeom>
            <a:avLst/>
            <a:gdLst>
              <a:gd name="connsiteX0" fmla="*/ 0 w 2110892"/>
              <a:gd name="connsiteY0" fmla="*/ 168871 h 1688713"/>
              <a:gd name="connsiteX1" fmla="*/ 168871 w 2110892"/>
              <a:gd name="connsiteY1" fmla="*/ 0 h 1688713"/>
              <a:gd name="connsiteX2" fmla="*/ 1942021 w 2110892"/>
              <a:gd name="connsiteY2" fmla="*/ 0 h 1688713"/>
              <a:gd name="connsiteX3" fmla="*/ 2110892 w 2110892"/>
              <a:gd name="connsiteY3" fmla="*/ 168871 h 1688713"/>
              <a:gd name="connsiteX4" fmla="*/ 2110892 w 2110892"/>
              <a:gd name="connsiteY4" fmla="*/ 1519842 h 1688713"/>
              <a:gd name="connsiteX5" fmla="*/ 1942021 w 2110892"/>
              <a:gd name="connsiteY5" fmla="*/ 1688713 h 1688713"/>
              <a:gd name="connsiteX6" fmla="*/ 168871 w 2110892"/>
              <a:gd name="connsiteY6" fmla="*/ 1688713 h 1688713"/>
              <a:gd name="connsiteX7" fmla="*/ 0 w 2110892"/>
              <a:gd name="connsiteY7" fmla="*/ 1519842 h 1688713"/>
              <a:gd name="connsiteX8" fmla="*/ 0 w 2110892"/>
              <a:gd name="connsiteY8" fmla="*/ 168871 h 168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0892" h="1688713">
                <a:moveTo>
                  <a:pt x="0" y="168871"/>
                </a:moveTo>
                <a:cubicBezTo>
                  <a:pt x="0" y="75606"/>
                  <a:pt x="75606" y="0"/>
                  <a:pt x="168871" y="0"/>
                </a:cubicBezTo>
                <a:lnTo>
                  <a:pt x="1942021" y="0"/>
                </a:lnTo>
                <a:cubicBezTo>
                  <a:pt x="2035286" y="0"/>
                  <a:pt x="2110892" y="75606"/>
                  <a:pt x="2110892" y="168871"/>
                </a:cubicBezTo>
                <a:lnTo>
                  <a:pt x="2110892" y="1519842"/>
                </a:lnTo>
                <a:cubicBezTo>
                  <a:pt x="2110892" y="1613107"/>
                  <a:pt x="2035286" y="1688713"/>
                  <a:pt x="1942021" y="1688713"/>
                </a:cubicBezTo>
                <a:lnTo>
                  <a:pt x="168871" y="1688713"/>
                </a:lnTo>
                <a:cubicBezTo>
                  <a:pt x="75606" y="1688713"/>
                  <a:pt x="0" y="1613107"/>
                  <a:pt x="0" y="1519842"/>
                </a:cubicBezTo>
                <a:lnTo>
                  <a:pt x="0" y="168871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896" tIns="100896" rIns="100896" bIns="100896" numCol="1" spcCol="1270" anchor="ctr" anchorCtr="0">
            <a:noAutofit/>
          </a:bodyPr>
          <a:lstStyle/>
          <a:p>
            <a:pPr marL="0" marR="0" lvl="0" indent="0" algn="ctr" defTabSz="1200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Comptes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WASH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utilisant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méthodologie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TrackFin</a:t>
            </a:r>
          </a:p>
        </p:txBody>
      </p:sp>
      <p:sp>
        <p:nvSpPr>
          <p:cNvPr id="40" name="Arrow: Left 39">
            <a:extLst>
              <a:ext uri="{FF2B5EF4-FFF2-40B4-BE49-F238E27FC236}">
                <a16:creationId xmlns:a16="http://schemas.microsoft.com/office/drawing/2014/main" id="{BABE03AF-E08E-4476-86CD-7162D802F2FC}"/>
              </a:ext>
            </a:extLst>
          </p:cNvPr>
          <p:cNvSpPr/>
          <p:nvPr/>
        </p:nvSpPr>
        <p:spPr>
          <a:xfrm rot="7800588" flipH="1">
            <a:off x="6982044" y="3327656"/>
            <a:ext cx="1185890" cy="633267"/>
          </a:xfrm>
          <a:prstGeom prst="leftArrow">
            <a:avLst>
              <a:gd name="adj1" fmla="val 60000"/>
              <a:gd name="adj2" fmla="val 50000"/>
            </a:avLst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rgbClr val="F48349"/>
              </a:gs>
            </a:gsLst>
            <a:lin ang="10800000" scaled="1"/>
            <a:tileRect/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FAFF52FB-CA82-490A-B402-EA7E79C1E458}"/>
              </a:ext>
            </a:extLst>
          </p:cNvPr>
          <p:cNvSpPr/>
          <p:nvPr/>
        </p:nvSpPr>
        <p:spPr>
          <a:xfrm>
            <a:off x="7806355" y="2148840"/>
            <a:ext cx="2560320" cy="1280160"/>
          </a:xfrm>
          <a:custGeom>
            <a:avLst/>
            <a:gdLst>
              <a:gd name="connsiteX0" fmla="*/ 0 w 2110892"/>
              <a:gd name="connsiteY0" fmla="*/ 168871 h 1688713"/>
              <a:gd name="connsiteX1" fmla="*/ 168871 w 2110892"/>
              <a:gd name="connsiteY1" fmla="*/ 0 h 1688713"/>
              <a:gd name="connsiteX2" fmla="*/ 1942021 w 2110892"/>
              <a:gd name="connsiteY2" fmla="*/ 0 h 1688713"/>
              <a:gd name="connsiteX3" fmla="*/ 2110892 w 2110892"/>
              <a:gd name="connsiteY3" fmla="*/ 168871 h 1688713"/>
              <a:gd name="connsiteX4" fmla="*/ 2110892 w 2110892"/>
              <a:gd name="connsiteY4" fmla="*/ 1519842 h 1688713"/>
              <a:gd name="connsiteX5" fmla="*/ 1942021 w 2110892"/>
              <a:gd name="connsiteY5" fmla="*/ 1688713 h 1688713"/>
              <a:gd name="connsiteX6" fmla="*/ 168871 w 2110892"/>
              <a:gd name="connsiteY6" fmla="*/ 1688713 h 1688713"/>
              <a:gd name="connsiteX7" fmla="*/ 0 w 2110892"/>
              <a:gd name="connsiteY7" fmla="*/ 1519842 h 1688713"/>
              <a:gd name="connsiteX8" fmla="*/ 0 w 2110892"/>
              <a:gd name="connsiteY8" fmla="*/ 168871 h 168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0892" h="1688713">
                <a:moveTo>
                  <a:pt x="0" y="168871"/>
                </a:moveTo>
                <a:cubicBezTo>
                  <a:pt x="0" y="75606"/>
                  <a:pt x="75606" y="0"/>
                  <a:pt x="168871" y="0"/>
                </a:cubicBezTo>
                <a:lnTo>
                  <a:pt x="1942021" y="0"/>
                </a:lnTo>
                <a:cubicBezTo>
                  <a:pt x="2035286" y="0"/>
                  <a:pt x="2110892" y="75606"/>
                  <a:pt x="2110892" y="168871"/>
                </a:cubicBezTo>
                <a:lnTo>
                  <a:pt x="2110892" y="1519842"/>
                </a:lnTo>
                <a:cubicBezTo>
                  <a:pt x="2110892" y="1613107"/>
                  <a:pt x="2035286" y="1688713"/>
                  <a:pt x="1942021" y="1688713"/>
                </a:cubicBezTo>
                <a:lnTo>
                  <a:pt x="168871" y="1688713"/>
                </a:lnTo>
                <a:cubicBezTo>
                  <a:pt x="75606" y="1688713"/>
                  <a:pt x="0" y="1613107"/>
                  <a:pt x="0" y="1519842"/>
                </a:cubicBezTo>
                <a:lnTo>
                  <a:pt x="0" y="168871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896" tIns="100896" rIns="100896" bIns="100896" numCol="1" spcCol="1270" anchor="ctr" anchorCtr="0">
            <a:noAutofit/>
          </a:bodyPr>
          <a:lstStyle/>
          <a:p>
            <a:pPr lvl="0" algn="ctr" defTabSz="1200150">
              <a:spcBef>
                <a:spcPct val="0"/>
              </a:spcBef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PMAT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lang="fr-FR" sz="2000" dirty="0">
                <a:solidFill>
                  <a:prstClr val="white"/>
                </a:solidFill>
              </a:rPr>
              <a:t>Outil de suivi et d'évaluation des politiques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E5367F-E781-49DA-8793-7542B714A6A3}"/>
              </a:ext>
            </a:extLst>
          </p:cNvPr>
          <p:cNvGrpSpPr/>
          <p:nvPr/>
        </p:nvGrpSpPr>
        <p:grpSpPr>
          <a:xfrm>
            <a:off x="10616954" y="2195128"/>
            <a:ext cx="1349099" cy="1349483"/>
            <a:chOff x="10568633" y="2207949"/>
            <a:chExt cx="1349099" cy="1349483"/>
          </a:xfrm>
        </p:grpSpPr>
        <p:sp>
          <p:nvSpPr>
            <p:cNvPr id="68" name="Teardrop 67">
              <a:extLst>
                <a:ext uri="{FF2B5EF4-FFF2-40B4-BE49-F238E27FC236}">
                  <a16:creationId xmlns:a16="http://schemas.microsoft.com/office/drawing/2014/main" id="{46D37380-4430-4ADE-B3A9-2AC62C752849}"/>
                </a:ext>
              </a:extLst>
            </p:cNvPr>
            <p:cNvSpPr/>
            <p:nvPr/>
          </p:nvSpPr>
          <p:spPr>
            <a:xfrm flipH="1">
              <a:off x="10820452" y="2236903"/>
              <a:ext cx="1097280" cy="1097280"/>
            </a:xfrm>
            <a:prstGeom prst="teardrop">
              <a:avLst>
                <a:gd name="adj" fmla="val 100000"/>
              </a:avLst>
            </a:prstGeom>
            <a:solidFill>
              <a:srgbClr val="375988"/>
            </a:solidFill>
            <a:ln>
              <a:noFill/>
            </a:ln>
            <a:effectLst>
              <a:outerShdw blurRad="76200" dist="25400" dir="5400000" algn="t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000"/>
            </a:p>
          </p:txBody>
        </p:sp>
        <p:sp>
          <p:nvSpPr>
            <p:cNvPr id="67" name="Teardrop 66">
              <a:extLst>
                <a:ext uri="{FF2B5EF4-FFF2-40B4-BE49-F238E27FC236}">
                  <a16:creationId xmlns:a16="http://schemas.microsoft.com/office/drawing/2014/main" id="{05E26146-1220-42D6-B0EE-1B2EF5B9E0D2}"/>
                </a:ext>
              </a:extLst>
            </p:cNvPr>
            <p:cNvSpPr/>
            <p:nvPr/>
          </p:nvSpPr>
          <p:spPr>
            <a:xfrm flipH="1">
              <a:off x="10568633" y="2460152"/>
              <a:ext cx="1097280" cy="1097280"/>
            </a:xfrm>
            <a:prstGeom prst="teardrop">
              <a:avLst>
                <a:gd name="adj" fmla="val 100000"/>
              </a:avLst>
            </a:prstGeom>
            <a:solidFill>
              <a:srgbClr val="107AA4"/>
            </a:solidFill>
            <a:ln>
              <a:noFill/>
            </a:ln>
            <a:effectLst>
              <a:outerShdw blurRad="76200" dist="25400" dir="8100000" algn="tr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000"/>
            </a:p>
          </p:txBody>
        </p:sp>
        <p:sp>
          <p:nvSpPr>
            <p:cNvPr id="69" name="Teardrop 68">
              <a:extLst>
                <a:ext uri="{FF2B5EF4-FFF2-40B4-BE49-F238E27FC236}">
                  <a16:creationId xmlns:a16="http://schemas.microsoft.com/office/drawing/2014/main" id="{A95C5909-112D-4748-8D50-48AE3733C699}"/>
                </a:ext>
              </a:extLst>
            </p:cNvPr>
            <p:cNvSpPr/>
            <p:nvPr/>
          </p:nvSpPr>
          <p:spPr>
            <a:xfrm flipH="1">
              <a:off x="10568633" y="2207949"/>
              <a:ext cx="1097280" cy="1097280"/>
            </a:xfrm>
            <a:prstGeom prst="teardrop">
              <a:avLst/>
            </a:prstGeom>
            <a:gradFill flip="none" rotWithShape="1">
              <a:gsLst>
                <a:gs pos="97000">
                  <a:schemeClr val="bg1"/>
                </a:gs>
                <a:gs pos="71000">
                  <a:srgbClr val="F9BE8F"/>
                </a:gs>
                <a:gs pos="39000">
                  <a:srgbClr val="F37C1E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sv-SE" sz="1600">
                <a:latin typeface="Berlin Sans FB" panose="020E0602020502020306" pitchFamily="34" charset="0"/>
                <a:cs typeface="Aharoni" panose="020B0604020202020204" pitchFamily="2" charset="-79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2E34714-493C-492F-84CF-B67EC5373C1A}"/>
                </a:ext>
              </a:extLst>
            </p:cNvPr>
            <p:cNvSpPr txBox="1"/>
            <p:nvPr/>
          </p:nvSpPr>
          <p:spPr>
            <a:xfrm flipH="1">
              <a:off x="10609701" y="2350691"/>
              <a:ext cx="109728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Berlin Sans FB" panose="020E0602020502020306" pitchFamily="34" charset="0"/>
                </a:rPr>
                <a:t>pmat</a:t>
              </a:r>
            </a:p>
            <a:p>
              <a:r>
                <a:rPr lang="en-US" sz="900">
                  <a:solidFill>
                    <a:schemeClr val="bg1"/>
                  </a:solidFill>
                  <a:latin typeface="Berlin Sans FB" panose="020E0602020502020306" pitchFamily="34" charset="0"/>
                </a:rPr>
                <a:t>policy monitoring </a:t>
              </a:r>
            </a:p>
            <a:p>
              <a:r>
                <a:rPr lang="en-US" sz="900">
                  <a:solidFill>
                    <a:schemeClr val="bg1"/>
                  </a:solidFill>
                  <a:latin typeface="Berlin Sans FB" panose="020E0602020502020306" pitchFamily="34" charset="0"/>
                </a:rPr>
                <a:t>&amp; assessment tool</a:t>
              </a:r>
            </a:p>
          </p:txBody>
        </p:sp>
      </p:grpSp>
      <p:pic>
        <p:nvPicPr>
          <p:cNvPr id="72" name="Picture 71" descr="Logo&#10;&#10;Description automatically generated">
            <a:extLst>
              <a:ext uri="{FF2B5EF4-FFF2-40B4-BE49-F238E27FC236}">
                <a16:creationId xmlns:a16="http://schemas.microsoft.com/office/drawing/2014/main" id="{A2315FA3-0E0D-4F39-8A35-03B05D39B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298" y="1568512"/>
            <a:ext cx="1257318" cy="520735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83D5B101-FC47-4FC8-A5AF-946B5124F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9022" y="147066"/>
            <a:ext cx="1291164" cy="1823065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3EE7CD4-00B4-164A-BBB5-B822646B267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273" y="4958927"/>
            <a:ext cx="949888" cy="1216261"/>
          </a:xfrm>
          <a:prstGeom prst="rect">
            <a:avLst/>
          </a:prstGeom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FD9BD22E-C728-3C45-B0DF-9F6BDF763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611" y="5577244"/>
            <a:ext cx="1651100" cy="67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A8305E-7961-334C-8070-DE378D02DD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75886" y="6240707"/>
            <a:ext cx="1530581" cy="4973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5DE4E8-C9FC-EF4F-9AB8-9787C79706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01643" y="4157616"/>
            <a:ext cx="1104900" cy="736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FF330A-C328-2840-AB27-14D495E19D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6171" y="5567057"/>
            <a:ext cx="1830344" cy="506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6E747B-1E35-7440-8431-E4C20F5C05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63593" y="6222234"/>
            <a:ext cx="2150790" cy="5750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10D380-9E89-4F01-81D2-9EB19EDA99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8832" y="4128105"/>
            <a:ext cx="1464774" cy="20589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18C8E0-0B67-40DE-AFEC-2406AADE4EA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5718" y="2110182"/>
            <a:ext cx="139065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00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4D65D9-9F16-4A6B-A806-4C6DEA46B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3200" b="1" dirty="0">
                <a:solidFill>
                  <a:schemeClr val="tx2"/>
                </a:solidFill>
              </a:rPr>
              <a:t>Suivre les données </a:t>
            </a:r>
            <a:r>
              <a:rPr lang="fr-FR" sz="3200" dirty="0">
                <a:solidFill>
                  <a:schemeClr val="tx2"/>
                </a:solidFill>
              </a:rPr>
              <a:t>nécessaires pour étendre et maintenir les systèmes et services WASH à tous, en particulier aux groupes non desservis et défavorisés</a:t>
            </a:r>
          </a:p>
          <a:p>
            <a:r>
              <a:rPr lang="fr-FR" sz="3200" b="1" dirty="0">
                <a:solidFill>
                  <a:schemeClr val="tx2"/>
                </a:solidFill>
              </a:rPr>
              <a:t>Soutenir les processus menés par les pays </a:t>
            </a:r>
            <a:r>
              <a:rPr lang="fr-FR" sz="3200" dirty="0">
                <a:solidFill>
                  <a:schemeClr val="tx2"/>
                </a:solidFill>
              </a:rPr>
              <a:t>qui réunissent les nombreuses institutions et acteurs impliqués dans WASH</a:t>
            </a:r>
          </a:p>
          <a:p>
            <a:r>
              <a:rPr lang="fr-FR" sz="3200" b="1" dirty="0">
                <a:solidFill>
                  <a:schemeClr val="tx2"/>
                </a:solidFill>
              </a:rPr>
              <a:t>Identifier les moteurs et les goulots d'étranglement des avancés, </a:t>
            </a:r>
            <a:r>
              <a:rPr lang="fr-FR" sz="3200" dirty="0">
                <a:solidFill>
                  <a:schemeClr val="tx2"/>
                </a:solidFill>
              </a:rPr>
              <a:t>mettre en évidence les lacunes dans les connaissances et évaluer les forces et les défis dans les pays</a:t>
            </a:r>
          </a:p>
          <a:p>
            <a:r>
              <a:rPr lang="fr-FR" sz="3200" b="1" dirty="0">
                <a:solidFill>
                  <a:schemeClr val="tx2"/>
                </a:solidFill>
              </a:rPr>
              <a:t>Analyser et mettre en évidence les données </a:t>
            </a:r>
            <a:r>
              <a:rPr lang="fr-FR" sz="3200" dirty="0">
                <a:solidFill>
                  <a:schemeClr val="tx2"/>
                </a:solidFill>
              </a:rPr>
              <a:t>des pays et des agences d’aide extérieure via des rapports, des synthèses et sur le portail de données GLAAS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96C4B4-9D4C-4B69-8A69-FDECB1146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Collecte de données GLAAS et rapports: but et objectifs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14089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8D48D6-5D7F-400D-8022-66551D422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280166"/>
            <a:ext cx="11108101" cy="4505491"/>
          </a:xfrm>
        </p:spPr>
        <p:txBody>
          <a:bodyPr>
            <a:normAutofit lnSpcReduction="10000"/>
          </a:bodyPr>
          <a:lstStyle/>
          <a:p>
            <a:pPr marL="461963" indent="-461963"/>
            <a:r>
              <a:rPr lang="fr-FR" sz="3600" dirty="0">
                <a:solidFill>
                  <a:schemeClr val="tx2"/>
                </a:solidFill>
              </a:rPr>
              <a:t>Fournit une analyse utile de la situation du secteur WASH</a:t>
            </a:r>
          </a:p>
          <a:p>
            <a:pPr marL="461963" indent="-461963"/>
            <a:r>
              <a:rPr lang="fr-FR" sz="3600" dirty="0">
                <a:solidFill>
                  <a:schemeClr val="tx2"/>
                </a:solidFill>
              </a:rPr>
              <a:t>Identifie les lacunes en matière d'information</a:t>
            </a:r>
          </a:p>
          <a:p>
            <a:pPr marL="461963" indent="-461963"/>
            <a:r>
              <a:rPr lang="fr-FR" sz="3600" dirty="0">
                <a:solidFill>
                  <a:schemeClr val="tx2"/>
                </a:solidFill>
              </a:rPr>
              <a:t>Aide les décideurs à définir les priorités et à élaborer des plans</a:t>
            </a:r>
          </a:p>
          <a:p>
            <a:pPr marL="461963" indent="-461963"/>
            <a:r>
              <a:rPr lang="fr-FR" sz="3600" dirty="0">
                <a:solidFill>
                  <a:schemeClr val="tx2"/>
                </a:solidFill>
              </a:rPr>
              <a:t>Rassemble les différentes parties prenantes</a:t>
            </a:r>
          </a:p>
          <a:p>
            <a:pPr marL="461963" indent="-461963"/>
            <a:r>
              <a:rPr lang="fr-FR" sz="3600" dirty="0">
                <a:solidFill>
                  <a:schemeClr val="tx2"/>
                </a:solidFill>
              </a:rPr>
              <a:t>Contribue au suivi des </a:t>
            </a:r>
            <a:r>
              <a:rPr lang="fr-FR" sz="3600" dirty="0" err="1">
                <a:solidFill>
                  <a:schemeClr val="tx2"/>
                </a:solidFill>
              </a:rPr>
              <a:t>ODD</a:t>
            </a:r>
            <a:r>
              <a:rPr lang="fr-FR" sz="3600" dirty="0">
                <a:solidFill>
                  <a:schemeClr val="tx2"/>
                </a:solidFill>
              </a:rPr>
              <a:t> et aux initiatives régionales de suivi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E0E65A-C33F-4526-A7DA-ADC570FE8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Avantages de GLAAS pour les pays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880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CB009A-6724-4927-8E44-65450EFFF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91434"/>
            <a:ext cx="10972800" cy="4814338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Mises à jour de </a:t>
            </a:r>
            <a:r>
              <a:rPr lang="en-GB" b="1" dirty="0" err="1">
                <a:solidFill>
                  <a:srgbClr val="ED7D31"/>
                </a:solidFill>
              </a:rPr>
              <a:t>l’enquête</a:t>
            </a:r>
            <a:r>
              <a:rPr lang="en-GB" b="1" dirty="0">
                <a:solidFill>
                  <a:srgbClr val="ED7D31"/>
                </a:solidFill>
              </a:rPr>
              <a:t>-pays GLAAS </a:t>
            </a:r>
            <a:r>
              <a:rPr lang="en-GB" b="1" dirty="0">
                <a:solidFill>
                  <a:schemeClr val="tx2"/>
                </a:solidFill>
              </a:rPr>
              <a:t>:</a:t>
            </a:r>
            <a:r>
              <a:rPr lang="en-GB" dirty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fr-FR" sz="1800" dirty="0">
                <a:solidFill>
                  <a:schemeClr val="tx2"/>
                </a:solidFill>
              </a:rPr>
              <a:t>Questions plus complètes sur l'hygiène des mains</a:t>
            </a:r>
          </a:p>
          <a:p>
            <a:pPr lvl="1"/>
            <a:r>
              <a:rPr lang="fr-FR" sz="1800" dirty="0">
                <a:solidFill>
                  <a:schemeClr val="tx2"/>
                </a:solidFill>
              </a:rPr>
              <a:t>Nouvelle question sur WASH dans les plans de préparation et de réponse au </a:t>
            </a:r>
            <a:r>
              <a:rPr lang="fr-FR" sz="1800" dirty="0" err="1">
                <a:solidFill>
                  <a:schemeClr val="tx2"/>
                </a:solidFill>
              </a:rPr>
              <a:t>COVID</a:t>
            </a:r>
            <a:r>
              <a:rPr lang="fr-FR" sz="1800" dirty="0">
                <a:solidFill>
                  <a:schemeClr val="tx2"/>
                </a:solidFill>
              </a:rPr>
              <a:t>-19</a:t>
            </a:r>
          </a:p>
          <a:p>
            <a:pPr lvl="1"/>
            <a:r>
              <a:rPr lang="fr-FR" sz="1800" dirty="0">
                <a:solidFill>
                  <a:schemeClr val="tx2"/>
                </a:solidFill>
              </a:rPr>
              <a:t>Section C révisée sur les ressources humaines pour WASH</a:t>
            </a:r>
          </a:p>
          <a:p>
            <a:pPr lvl="1"/>
            <a:r>
              <a:rPr lang="fr-FR" sz="1800" dirty="0">
                <a:solidFill>
                  <a:schemeClr val="tx2"/>
                </a:solidFill>
              </a:rPr>
              <a:t>Comme en 2018, le format de l'enquête GLAAS est un PDF à remplir</a:t>
            </a:r>
          </a:p>
          <a:p>
            <a:r>
              <a:rPr lang="fr-FR" b="1" dirty="0">
                <a:solidFill>
                  <a:srgbClr val="ED7D31"/>
                </a:solidFill>
              </a:rPr>
              <a:t>Document d'orientation sur l'enquête </a:t>
            </a:r>
            <a:r>
              <a:rPr lang="fr-FR" dirty="0">
                <a:solidFill>
                  <a:schemeClr val="tx2"/>
                </a:solidFill>
              </a:rPr>
              <a:t>rationalisé et affiné</a:t>
            </a:r>
            <a:endParaRPr lang="en-US" b="1" dirty="0">
              <a:solidFill>
                <a:schemeClr val="accent2"/>
              </a:solidFill>
            </a:endParaRPr>
          </a:p>
          <a:p>
            <a:pPr lvl="1"/>
            <a:r>
              <a:rPr lang="fr-FR" sz="1800" dirty="0">
                <a:solidFill>
                  <a:schemeClr val="tx2"/>
                </a:solidFill>
              </a:rPr>
              <a:t>Décrit le processus GLAAS et les instructions générales pour l'enquête</a:t>
            </a:r>
          </a:p>
          <a:p>
            <a:pPr lvl="1"/>
            <a:r>
              <a:rPr lang="fr-FR" sz="1800" dirty="0">
                <a:solidFill>
                  <a:schemeClr val="tx2"/>
                </a:solidFill>
              </a:rPr>
              <a:t>Fournit des informations supplémentaires pour certaines questions clés</a:t>
            </a:r>
            <a:endParaRPr lang="en-US" sz="1800" dirty="0">
              <a:solidFill>
                <a:schemeClr val="tx2"/>
              </a:solidFill>
            </a:endParaRPr>
          </a:p>
          <a:p>
            <a:r>
              <a:rPr lang="en-US" b="1" dirty="0" err="1">
                <a:solidFill>
                  <a:schemeClr val="accent2"/>
                </a:solidFill>
              </a:rPr>
              <a:t>eGLAAS</a:t>
            </a:r>
            <a:r>
              <a:rPr lang="en-US" b="1" dirty="0">
                <a:solidFill>
                  <a:schemeClr val="accent2"/>
                </a:solidFill>
              </a:rPr>
              <a:t>: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fr-FR" dirty="0">
                <a:solidFill>
                  <a:schemeClr val="tx2"/>
                </a:solidFill>
              </a:rPr>
              <a:t>Expérimentation d'une version en ligne de l'enquête-pays GLAAS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fr-FR" sz="1800" dirty="0">
                <a:solidFill>
                  <a:schemeClr val="tx2"/>
                </a:solidFill>
              </a:rPr>
              <a:t>Sur la base des commentaires du cycle 2018/2019, GLAAS prépare un pilote pour la collecte de données en ligne pour l'enquête pays</a:t>
            </a:r>
          </a:p>
          <a:p>
            <a:pPr lvl="1"/>
            <a:r>
              <a:rPr lang="fr-FR" sz="1800" dirty="0">
                <a:solidFill>
                  <a:schemeClr val="tx2"/>
                </a:solidFill>
              </a:rPr>
              <a:t>Certains pays répondront à l'enquête GLAAS via l'outil de collecte de données en ligne disponible en anglais et en espagnol, en fournissant leurs commentaires sur l'expérience</a:t>
            </a:r>
          </a:p>
          <a:p>
            <a:pPr lvl="1"/>
            <a:r>
              <a:rPr lang="fr-FR" sz="1800" dirty="0">
                <a:solidFill>
                  <a:schemeClr val="tx2"/>
                </a:solidFill>
              </a:rPr>
              <a:t>Pour plus d'informations, merci de contacter </a:t>
            </a:r>
            <a:r>
              <a:rPr lang="fr-FR" sz="1800" u="sng" dirty="0" err="1">
                <a:solidFill>
                  <a:srgbClr val="3B689F"/>
                </a:solidFill>
              </a:rPr>
              <a:t>glaas@who.int</a:t>
            </a:r>
            <a:endParaRPr lang="en-US" sz="1800" u="sng" dirty="0">
              <a:solidFill>
                <a:srgbClr val="3B689F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695A70-32FE-4A71-928B-7FC96F0C5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5750"/>
            <a:ext cx="10972800" cy="648566"/>
          </a:xfrm>
        </p:spPr>
        <p:txBody>
          <a:bodyPr/>
          <a:lstStyle/>
          <a:p>
            <a:r>
              <a:rPr lang="en-US" dirty="0"/>
              <a:t>Cycle GLAAS 2021/2022 – Mises à jour</a:t>
            </a:r>
          </a:p>
        </p:txBody>
      </p:sp>
    </p:spTree>
    <p:extLst>
      <p:ext uri="{BB962C8B-B14F-4D97-AF65-F5344CB8AC3E}">
        <p14:creationId xmlns:p14="http://schemas.microsoft.com/office/powerpoint/2010/main" val="462793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FDEF62-5E5D-4960-9231-434BF8149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Les informations recueillies dans le cadre de l'enquête-pays GLAAS seront présentées dans le rapport ONU-Eau GLAAS 2022.</a:t>
            </a:r>
            <a:endParaRPr lang="en-US" sz="3200" dirty="0"/>
          </a:p>
          <a:p>
            <a:r>
              <a:rPr lang="en-US" sz="3200" dirty="0"/>
              <a:t>Le rapport GLAAS 2022 </a:t>
            </a:r>
            <a:r>
              <a:rPr lang="en-US" sz="3200" dirty="0" err="1"/>
              <a:t>est</a:t>
            </a:r>
            <a:r>
              <a:rPr lang="en-US" sz="3200" dirty="0"/>
              <a:t> </a:t>
            </a:r>
            <a:r>
              <a:rPr lang="en-US" sz="3200" dirty="0" err="1"/>
              <a:t>attendu</a:t>
            </a:r>
            <a:r>
              <a:rPr lang="en-US" sz="3200" dirty="0"/>
              <a:t> au 4</a:t>
            </a:r>
            <a:r>
              <a:rPr lang="en-US" sz="3200" baseline="30000" dirty="0"/>
              <a:t>ème</a:t>
            </a:r>
            <a:r>
              <a:rPr lang="en-US" sz="3200" dirty="0"/>
              <a:t> </a:t>
            </a:r>
            <a:r>
              <a:rPr lang="en-US" sz="3200" dirty="0" err="1"/>
              <a:t>trimestre</a:t>
            </a:r>
            <a:r>
              <a:rPr lang="en-US" sz="3200" dirty="0"/>
              <a:t> 2022.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960042-5D9B-45AA-99E1-2E895DA46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Rapport </a:t>
            </a:r>
            <a:r>
              <a:rPr lang="en-US" dirty="0" err="1"/>
              <a:t>ONU-Eau</a:t>
            </a:r>
            <a:r>
              <a:rPr lang="en-US" dirty="0"/>
              <a:t> GLAAS 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14AB76-3C1E-418D-BDA1-A142EC2DCADE}"/>
              </a:ext>
            </a:extLst>
          </p:cNvPr>
          <p:cNvSpPr txBox="1"/>
          <p:nvPr/>
        </p:nvSpPr>
        <p:spPr>
          <a:xfrm>
            <a:off x="6701214" y="3700581"/>
            <a:ext cx="2223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solidFill>
                  <a:schemeClr val="accent2"/>
                </a:solidFill>
              </a:rPr>
              <a:t>Le rapport GLAAS 2019 présentait des données de 115 pays et de 29 agences d’aide extérieure (ESA).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5986FA-2783-4AD4-A0F2-CD0209787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948" y="3429000"/>
            <a:ext cx="1631352" cy="229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54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8483A5-F590-4175-8F09-AF0E140BD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464" y="1189220"/>
            <a:ext cx="7924192" cy="490677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fr-F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Permettra aux utilisateurs d'explorer et de télécharger, de manière interactive, des ensembles de données par domaine, de visualiser des indicateurs clés et de rechercher des documents GLAAS et nationaux. 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(tells que les politiques et plans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nationaux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WASH). 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fr-F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Génération automatisée de synthèses des résultats pays GLAAS.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fr-F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un premier temps, le portail de données se concentrera sur les données des enquêtes pays GLAAS des trois derniers cycles (2013/2014, 2016/2017, 2018/2019).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fr-F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données des enquêtes des agences d’aide extérieure et les résultats des comptes WASH seront progressivement ajoutés au fil du temps.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première phase du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portail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données GLAAS,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anglais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sera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lancée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septembre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 et la version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complète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portail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sera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lancée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fin de 2021. Une version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française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sera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développée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début 2022.</a:t>
            </a:r>
            <a:endParaRPr lang="en-US" sz="2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B2C492-1EFD-466D-B112-A59781C3D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 </a:t>
            </a:r>
            <a:r>
              <a:rPr lang="en-US" dirty="0" err="1"/>
              <a:t>Portail</a:t>
            </a:r>
            <a:r>
              <a:rPr lang="en-US" dirty="0"/>
              <a:t> de </a:t>
            </a:r>
            <a:r>
              <a:rPr lang="en-US" dirty="0" err="1"/>
              <a:t>données</a:t>
            </a:r>
            <a:r>
              <a:rPr lang="en-US" dirty="0"/>
              <a:t> GLAAS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284D46-FEA9-4DE3-8DE3-A6F0BDCBD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842" y="1094627"/>
            <a:ext cx="3593303" cy="466874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15487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4209A5-0DA9-4398-BF30-9AECCE677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Chronologie</a:t>
            </a:r>
            <a:r>
              <a:rPr lang="en-US" dirty="0"/>
              <a:t> du cycle GLAAS 2021/2022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2D59F01-C52E-42FB-8DC7-551E607DA879}"/>
              </a:ext>
            </a:extLst>
          </p:cNvPr>
          <p:cNvCxnSpPr>
            <a:cxnSpLocks/>
          </p:cNvCxnSpPr>
          <p:nvPr/>
        </p:nvCxnSpPr>
        <p:spPr>
          <a:xfrm rot="5400000">
            <a:off x="8343682" y="3617078"/>
            <a:ext cx="640080" cy="0"/>
          </a:xfrm>
          <a:prstGeom prst="straightConnector1">
            <a:avLst/>
          </a:prstGeom>
          <a:ln w="28575">
            <a:solidFill>
              <a:srgbClr val="235E5D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D983C5F-F6CE-43A5-989D-9D82491FA1FF}"/>
              </a:ext>
            </a:extLst>
          </p:cNvPr>
          <p:cNvCxnSpPr>
            <a:cxnSpLocks/>
          </p:cNvCxnSpPr>
          <p:nvPr/>
        </p:nvCxnSpPr>
        <p:spPr>
          <a:xfrm>
            <a:off x="857250" y="3937118"/>
            <a:ext cx="10706748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CCBFFD6-820A-4AC6-93D5-3C90BA25EF40}"/>
              </a:ext>
            </a:extLst>
          </p:cNvPr>
          <p:cNvSpPr txBox="1"/>
          <p:nvPr/>
        </p:nvSpPr>
        <p:spPr>
          <a:xfrm>
            <a:off x="3885373" y="3733924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err="1">
                <a:solidFill>
                  <a:schemeClr val="accent2"/>
                </a:solidFill>
                <a:effectLst>
                  <a:glow rad="127000">
                    <a:schemeClr val="bg1"/>
                  </a:glow>
                </a:effectLst>
              </a:rPr>
              <a:t>Oct</a:t>
            </a:r>
            <a:r>
              <a:rPr lang="fr-CH" b="1">
                <a:solidFill>
                  <a:schemeClr val="accent2"/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D0F869-28FF-4D92-A2EB-BBCB85E10D55}"/>
              </a:ext>
            </a:extLst>
          </p:cNvPr>
          <p:cNvSpPr txBox="1"/>
          <p:nvPr/>
        </p:nvSpPr>
        <p:spPr>
          <a:xfrm>
            <a:off x="8129392" y="3733924"/>
            <a:ext cx="106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 err="1">
                <a:solidFill>
                  <a:schemeClr val="accent2"/>
                </a:solidFill>
                <a:effectLst>
                  <a:glow rad="127000">
                    <a:schemeClr val="bg1"/>
                  </a:glow>
                </a:effectLst>
              </a:rPr>
              <a:t>Avr</a:t>
            </a:r>
            <a:r>
              <a:rPr lang="fr-CH" b="1" dirty="0">
                <a:solidFill>
                  <a:schemeClr val="accent2"/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C7AB7F-8D98-498B-B474-6885A76BBD5F}"/>
              </a:ext>
            </a:extLst>
          </p:cNvPr>
          <p:cNvSpPr txBox="1"/>
          <p:nvPr/>
        </p:nvSpPr>
        <p:spPr>
          <a:xfrm>
            <a:off x="7430958" y="2146676"/>
            <a:ext cx="2465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tx2"/>
                </a:solidFill>
              </a:rPr>
              <a:t>Date limite </a:t>
            </a:r>
            <a:r>
              <a:rPr lang="fr-FR" b="1" dirty="0">
                <a:solidFill>
                  <a:schemeClr val="tx2"/>
                </a:solidFill>
              </a:rPr>
              <a:t>pour soumettre l'enquête GLAAS</a:t>
            </a:r>
            <a:r>
              <a:rPr lang="fr-CH" b="1" dirty="0">
                <a:solidFill>
                  <a:schemeClr val="tx2"/>
                </a:solidFill>
              </a:rPr>
              <a:t>: </a:t>
            </a:r>
          </a:p>
          <a:p>
            <a:pPr algn="ctr"/>
            <a:r>
              <a:rPr lang="fr-CH" b="1" dirty="0">
                <a:solidFill>
                  <a:schemeClr val="accent2"/>
                </a:solidFill>
              </a:rPr>
              <a:t>1</a:t>
            </a:r>
            <a:r>
              <a:rPr lang="fr-CH" b="1" baseline="30000" dirty="0">
                <a:solidFill>
                  <a:schemeClr val="accent2"/>
                </a:solidFill>
              </a:rPr>
              <a:t>er</a:t>
            </a:r>
            <a:r>
              <a:rPr lang="fr-CH" b="1" dirty="0">
                <a:solidFill>
                  <a:schemeClr val="accent2"/>
                </a:solidFill>
              </a:rPr>
              <a:t> avril 2022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96395D-AF2F-494B-882E-20D71FBB48BA}"/>
              </a:ext>
            </a:extLst>
          </p:cNvPr>
          <p:cNvSpPr txBox="1"/>
          <p:nvPr/>
        </p:nvSpPr>
        <p:spPr>
          <a:xfrm>
            <a:off x="1056027" y="3733924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>
                <a:solidFill>
                  <a:schemeClr val="accent2"/>
                </a:solidFill>
                <a:effectLst>
                  <a:glow rad="127000">
                    <a:schemeClr val="bg1"/>
                  </a:glow>
                </a:effectLst>
              </a:rPr>
              <a:t>Août </a:t>
            </a:r>
          </a:p>
        </p:txBody>
      </p:sp>
      <p:sp>
        <p:nvSpPr>
          <p:cNvPr id="12" name="TextBox 28">
            <a:extLst>
              <a:ext uri="{FF2B5EF4-FFF2-40B4-BE49-F238E27FC236}">
                <a16:creationId xmlns:a16="http://schemas.microsoft.com/office/drawing/2014/main" id="{4F12D889-9358-4F36-A539-16EF55111669}"/>
              </a:ext>
            </a:extLst>
          </p:cNvPr>
          <p:cNvSpPr txBox="1"/>
          <p:nvPr/>
        </p:nvSpPr>
        <p:spPr>
          <a:xfrm>
            <a:off x="2470700" y="3733924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>
                <a:solidFill>
                  <a:schemeClr val="accent2"/>
                </a:solidFill>
                <a:effectLst>
                  <a:glow rad="127000">
                    <a:schemeClr val="bg1"/>
                  </a:glow>
                </a:effectLst>
              </a:rPr>
              <a:t>Sept 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00C70677-55DE-4407-B7CC-D57B4F4D6498}"/>
              </a:ext>
            </a:extLst>
          </p:cNvPr>
          <p:cNvSpPr txBox="1"/>
          <p:nvPr/>
        </p:nvSpPr>
        <p:spPr>
          <a:xfrm>
            <a:off x="5300046" y="3733924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>
                <a:solidFill>
                  <a:schemeClr val="accent2"/>
                </a:solidFill>
                <a:effectLst>
                  <a:glow rad="127000">
                    <a:schemeClr val="bg1"/>
                  </a:glow>
                </a:effectLst>
              </a:rPr>
              <a:t>Déc 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10D831F6-CC3C-4576-B5A2-487F9A86CD4C}"/>
              </a:ext>
            </a:extLst>
          </p:cNvPr>
          <p:cNvSpPr txBox="1"/>
          <p:nvPr/>
        </p:nvSpPr>
        <p:spPr>
          <a:xfrm>
            <a:off x="6714719" y="3733924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>
                <a:solidFill>
                  <a:schemeClr val="accent2"/>
                </a:solidFill>
                <a:effectLst>
                  <a:glow rad="127000">
                    <a:schemeClr val="bg1"/>
                  </a:glow>
                </a:effectLst>
              </a:rPr>
              <a:t>Jan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A041C3-8A8D-4C01-A86A-974D2652C3FC}"/>
              </a:ext>
            </a:extLst>
          </p:cNvPr>
          <p:cNvSpPr/>
          <p:nvPr/>
        </p:nvSpPr>
        <p:spPr>
          <a:xfrm>
            <a:off x="1521927" y="1234588"/>
            <a:ext cx="1878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PDF de </a:t>
            </a:r>
            <a:r>
              <a:rPr lang="en-US" b="1" dirty="0" err="1">
                <a:solidFill>
                  <a:schemeClr val="tx2"/>
                </a:solidFill>
              </a:rPr>
              <a:t>l’enquête</a:t>
            </a:r>
            <a:r>
              <a:rPr lang="en-US" b="1" dirty="0">
                <a:solidFill>
                  <a:schemeClr val="tx2"/>
                </a:solidFill>
              </a:rPr>
              <a:t> et pack </a:t>
            </a:r>
            <a:r>
              <a:rPr lang="en-US" b="1" dirty="0" err="1">
                <a:solidFill>
                  <a:schemeClr val="tx2"/>
                </a:solidFill>
              </a:rPr>
              <a:t>en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anglais</a:t>
            </a:r>
            <a:r>
              <a:rPr lang="en-US" b="1" dirty="0">
                <a:solidFill>
                  <a:schemeClr val="tx2"/>
                </a:solidFill>
              </a:rPr>
              <a:t> disponible  </a:t>
            </a:r>
            <a:r>
              <a:rPr lang="en-US" b="1" dirty="0" err="1">
                <a:solidFill>
                  <a:schemeClr val="tx2"/>
                </a:solidFill>
              </a:rPr>
              <a:t>en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ligne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CDCF27-60B6-45AF-B21F-299EF8376BA5}"/>
              </a:ext>
            </a:extLst>
          </p:cNvPr>
          <p:cNvSpPr/>
          <p:nvPr/>
        </p:nvSpPr>
        <p:spPr>
          <a:xfrm>
            <a:off x="2996241" y="2035586"/>
            <a:ext cx="18134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tx2"/>
                </a:solidFill>
              </a:rPr>
              <a:t>PDF de l’enquête et </a:t>
            </a:r>
            <a:r>
              <a:rPr lang="fr-FR" b="1">
                <a:solidFill>
                  <a:schemeClr val="tx2"/>
                </a:solidFill>
              </a:rPr>
              <a:t>du pack </a:t>
            </a:r>
            <a:r>
              <a:rPr lang="fr-FR" b="1" dirty="0">
                <a:solidFill>
                  <a:schemeClr val="tx2"/>
                </a:solidFill>
              </a:rPr>
              <a:t>en ligne dans les 6 langues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90AA03-6AE8-4C58-A1F7-7E0E8166E8F6}"/>
              </a:ext>
            </a:extLst>
          </p:cNvPr>
          <p:cNvSpPr/>
          <p:nvPr/>
        </p:nvSpPr>
        <p:spPr>
          <a:xfrm>
            <a:off x="2837070" y="4630483"/>
            <a:ext cx="2735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Formations régionales GLAAS</a:t>
            </a:r>
          </a:p>
        </p:txBody>
      </p:sp>
      <p:sp>
        <p:nvSpPr>
          <p:cNvPr id="19" name="ZoneTexte 1">
            <a:extLst>
              <a:ext uri="{FF2B5EF4-FFF2-40B4-BE49-F238E27FC236}">
                <a16:creationId xmlns:a16="http://schemas.microsoft.com/office/drawing/2014/main" id="{1ED211ED-5F01-4EAC-A237-D16861FCA484}"/>
              </a:ext>
            </a:extLst>
          </p:cNvPr>
          <p:cNvSpPr txBox="1"/>
          <p:nvPr/>
        </p:nvSpPr>
        <p:spPr>
          <a:xfrm>
            <a:off x="7809468" y="4658883"/>
            <a:ext cx="2932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2"/>
                </a:solidFill>
              </a:rPr>
              <a:t>Gestion des données, y compris assurance qualité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0" name="TextBox 23">
            <a:extLst>
              <a:ext uri="{FF2B5EF4-FFF2-40B4-BE49-F238E27FC236}">
                <a16:creationId xmlns:a16="http://schemas.microsoft.com/office/drawing/2014/main" id="{EF6C0CE3-94DA-4582-9345-46945DA932B9}"/>
              </a:ext>
            </a:extLst>
          </p:cNvPr>
          <p:cNvSpPr txBox="1"/>
          <p:nvPr/>
        </p:nvSpPr>
        <p:spPr>
          <a:xfrm>
            <a:off x="6701349" y="3416688"/>
            <a:ext cx="125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b="1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</a:rPr>
              <a:t>2022</a:t>
            </a:r>
            <a:endParaRPr lang="en-US" sz="2000" b="1">
              <a:solidFill>
                <a:schemeClr val="tx2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21" name="TextBox 23">
            <a:extLst>
              <a:ext uri="{FF2B5EF4-FFF2-40B4-BE49-F238E27FC236}">
                <a16:creationId xmlns:a16="http://schemas.microsoft.com/office/drawing/2014/main" id="{0C7136B4-E3AA-4A7D-90A2-2AD7EBD88AE4}"/>
              </a:ext>
            </a:extLst>
          </p:cNvPr>
          <p:cNvSpPr txBox="1"/>
          <p:nvPr/>
        </p:nvSpPr>
        <p:spPr>
          <a:xfrm>
            <a:off x="1146493" y="3452139"/>
            <a:ext cx="1076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b="1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</a:rPr>
              <a:t>2021</a:t>
            </a:r>
            <a:endParaRPr lang="en-US" sz="2000" b="1">
              <a:solidFill>
                <a:schemeClr val="tx2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E7C3E-D78A-44D8-A5EC-9B341B460B05}"/>
              </a:ext>
            </a:extLst>
          </p:cNvPr>
          <p:cNvSpPr txBox="1"/>
          <p:nvPr/>
        </p:nvSpPr>
        <p:spPr>
          <a:xfrm>
            <a:off x="9355426" y="3733924"/>
            <a:ext cx="106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>
                <a:solidFill>
                  <a:schemeClr val="accent2"/>
                </a:solidFill>
                <a:effectLst>
                  <a:glow rad="127000">
                    <a:schemeClr val="bg1"/>
                  </a:glow>
                </a:effectLst>
              </a:rPr>
              <a:t>Juin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4F6DFF-2589-4257-A05F-F31796AEFAD2}"/>
              </a:ext>
            </a:extLst>
          </p:cNvPr>
          <p:cNvSpPr txBox="1"/>
          <p:nvPr/>
        </p:nvSpPr>
        <p:spPr>
          <a:xfrm>
            <a:off x="10581460" y="3733924"/>
            <a:ext cx="106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>
                <a:solidFill>
                  <a:schemeClr val="accent2"/>
                </a:solidFill>
                <a:effectLst>
                  <a:glow rad="127000">
                    <a:schemeClr val="bg1"/>
                  </a:glow>
                </a:effectLst>
              </a:rPr>
              <a:t>Déc 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74F050B-69C2-43B7-921F-F53AFBB1C4D1}"/>
              </a:ext>
            </a:extLst>
          </p:cNvPr>
          <p:cNvCxnSpPr>
            <a:cxnSpLocks/>
          </p:cNvCxnSpPr>
          <p:nvPr/>
        </p:nvCxnSpPr>
        <p:spPr>
          <a:xfrm flipH="1">
            <a:off x="2461247" y="2550243"/>
            <a:ext cx="9453" cy="1386875"/>
          </a:xfrm>
          <a:prstGeom prst="straightConnector1">
            <a:avLst/>
          </a:prstGeom>
          <a:ln w="28575">
            <a:solidFill>
              <a:srgbClr val="235E5D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eft Brace 25">
            <a:extLst>
              <a:ext uri="{FF2B5EF4-FFF2-40B4-BE49-F238E27FC236}">
                <a16:creationId xmlns:a16="http://schemas.microsoft.com/office/drawing/2014/main" id="{102E3DFE-D668-4CDC-B24E-5B7AB2A70279}"/>
              </a:ext>
            </a:extLst>
          </p:cNvPr>
          <p:cNvSpPr/>
          <p:nvPr/>
        </p:nvSpPr>
        <p:spPr>
          <a:xfrm rot="16200000">
            <a:off x="3985968" y="3209529"/>
            <a:ext cx="437322" cy="2190834"/>
          </a:xfrm>
          <a:prstGeom prst="leftBrace">
            <a:avLst/>
          </a:prstGeom>
          <a:ln w="28575">
            <a:solidFill>
              <a:srgbClr val="235E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05F73"/>
              </a:solidFill>
            </a:endParaRP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2B117192-960D-4A26-9FFD-B1428B62CDFD}"/>
              </a:ext>
            </a:extLst>
          </p:cNvPr>
          <p:cNvSpPr/>
          <p:nvPr/>
        </p:nvSpPr>
        <p:spPr>
          <a:xfrm rot="16200000">
            <a:off x="9057259" y="3709282"/>
            <a:ext cx="437322" cy="1224397"/>
          </a:xfrm>
          <a:prstGeom prst="leftBrace">
            <a:avLst/>
          </a:prstGeom>
          <a:ln w="28575">
            <a:solidFill>
              <a:srgbClr val="235E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05F73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FEA36CA-1E90-4D52-8438-8876378AB6F7}"/>
              </a:ext>
            </a:extLst>
          </p:cNvPr>
          <p:cNvCxnSpPr>
            <a:cxnSpLocks/>
            <a:stCxn id="29" idx="2"/>
          </p:cNvCxnSpPr>
          <p:nvPr/>
        </p:nvCxnSpPr>
        <p:spPr>
          <a:xfrm>
            <a:off x="10739986" y="2556334"/>
            <a:ext cx="0" cy="1380784"/>
          </a:xfrm>
          <a:prstGeom prst="straightConnector1">
            <a:avLst/>
          </a:prstGeom>
          <a:ln w="28575">
            <a:solidFill>
              <a:srgbClr val="235E5D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CCBA1BC-0777-41DD-9355-008819AF269A}"/>
              </a:ext>
            </a:extLst>
          </p:cNvPr>
          <p:cNvSpPr txBox="1"/>
          <p:nvPr/>
        </p:nvSpPr>
        <p:spPr>
          <a:xfrm>
            <a:off x="9640923" y="1079006"/>
            <a:ext cx="21981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>
                <a:solidFill>
                  <a:schemeClr val="tx2"/>
                </a:solidFill>
              </a:rPr>
              <a:t>Rapport GLAAS 2022 et données disponibles sur le portail de données GLAAS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986B3B8-8E42-48FF-98F8-1E8DBF9F9AF6}"/>
              </a:ext>
            </a:extLst>
          </p:cNvPr>
          <p:cNvCxnSpPr>
            <a:cxnSpLocks/>
          </p:cNvCxnSpPr>
          <p:nvPr/>
        </p:nvCxnSpPr>
        <p:spPr>
          <a:xfrm rot="5400000">
            <a:off x="3482477" y="3617078"/>
            <a:ext cx="640080" cy="0"/>
          </a:xfrm>
          <a:prstGeom prst="straightConnector1">
            <a:avLst/>
          </a:prstGeom>
          <a:ln w="28575">
            <a:solidFill>
              <a:srgbClr val="235E5D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691608"/>
      </p:ext>
    </p:extLst>
  </p:cSld>
  <p:clrMapOvr>
    <a:masterClrMapping/>
  </p:clrMapOvr>
</p:sld>
</file>

<file path=ppt/theme/theme1.xml><?xml version="1.0" encoding="utf-8"?>
<a:theme xmlns:a="http://schemas.openxmlformats.org/drawingml/2006/main" name="GLAAS Main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LAAS 2019 Report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17d4c9e9-139a-427c-97b0-ce32edd45541">French</Language>
    <DocumentType xmlns="17d4c9e9-139a-427c-97b0-ce32edd45541">Info module</DocumentTyp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8C1BF789B5AC4B9EF53DDBA590C81D" ma:contentTypeVersion="4" ma:contentTypeDescription="Create a new document." ma:contentTypeScope="" ma:versionID="4fc615343bd2d393fd09e1d97a945d3b">
  <xsd:schema xmlns:xsd="http://www.w3.org/2001/XMLSchema" xmlns:xs="http://www.w3.org/2001/XMLSchema" xmlns:p="http://schemas.microsoft.com/office/2006/metadata/properties" xmlns:ns2="17d4c9e9-139a-427c-97b0-ce32edd45541" targetNamespace="http://schemas.microsoft.com/office/2006/metadata/properties" ma:root="true" ma:fieldsID="130e21825694c0b74c79f46a39d33a20" ns2:_="">
    <xsd:import namespace="17d4c9e9-139a-427c-97b0-ce32edd45541"/>
    <xsd:element name="properties">
      <xsd:complexType>
        <xsd:sequence>
          <xsd:element name="documentManagement">
            <xsd:complexType>
              <xsd:all>
                <xsd:element ref="ns2:Language" minOccurs="0"/>
                <xsd:element ref="ns2:DocumentType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d4c9e9-139a-427c-97b0-ce32edd45541" elementFormDefault="qualified">
    <xsd:import namespace="http://schemas.microsoft.com/office/2006/documentManagement/types"/>
    <xsd:import namespace="http://schemas.microsoft.com/office/infopath/2007/PartnerControls"/>
    <xsd:element name="Language" ma:index="8" nillable="true" ma:displayName="Language" ma:format="Dropdown" ma:internalName="Language">
      <xsd:simpleType>
        <xsd:restriction base="dms:Text">
          <xsd:maxLength value="255"/>
        </xsd:restriction>
      </xsd:simpleType>
    </xsd:element>
    <xsd:element name="DocumentType" ma:index="9" nillable="true" ma:displayName="Document Type" ma:format="Dropdown" ma:internalName="DocumentTyp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D5FE5E-37CC-4CE9-96F5-D43556D39C96}">
  <ds:schemaRefs>
    <ds:schemaRef ds:uri="http://purl.org/dc/elements/1.1/"/>
    <ds:schemaRef ds:uri="http://schemas.microsoft.com/office/2006/metadata/properties"/>
    <ds:schemaRef ds:uri="b4570ebe-0c37-4beb-883b-16e07b099da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2f6d5af-f638-4f62-aa1e-f841ead3cdd3"/>
    <ds:schemaRef ds:uri="http://www.w3.org/XML/1998/namespace"/>
    <ds:schemaRef ds:uri="http://purl.org/dc/dcmitype/"/>
    <ds:schemaRef ds:uri="1ae83553-cbc3-47cc-bfe3-ad28d3d97e94"/>
  </ds:schemaRefs>
</ds:datastoreItem>
</file>

<file path=customXml/itemProps2.xml><?xml version="1.0" encoding="utf-8"?>
<ds:datastoreItem xmlns:ds="http://schemas.openxmlformats.org/officeDocument/2006/customXml" ds:itemID="{F20DB8DF-40A9-4A6A-BD04-7F2BC63AF9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3A90E7-08A9-41CE-BCE5-8871753B929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1825</TotalTime>
  <Words>729</Words>
  <Application>Microsoft Office PowerPoint</Application>
  <PresentationFormat>Widescreen</PresentationFormat>
  <Paragraphs>84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Berlin Sans FB</vt:lpstr>
      <vt:lpstr>Calibri</vt:lpstr>
      <vt:lpstr>Wingdings</vt:lpstr>
      <vt:lpstr>GLAAS Main Template</vt:lpstr>
      <vt:lpstr>GLAAS 2019 Report Template</vt:lpstr>
      <vt:lpstr>GLAAS: Module d’information 1 Introduction au GLAAS  Enquête-pays GLAAS 2021/2022</vt:lpstr>
      <vt:lpstr>Qu'est-ce que le GLAAS? </vt:lpstr>
      <vt:lpstr>Domaines d’activités GLAAS</vt:lpstr>
      <vt:lpstr>Collecte de données GLAAS et rapports: but et objectifs</vt:lpstr>
      <vt:lpstr>Avantages de GLAAS pour les pays</vt:lpstr>
      <vt:lpstr>Cycle GLAAS 2021/2022 – Mises à jour</vt:lpstr>
      <vt:lpstr>Rapport ONU-Eau GLAAS 2022</vt:lpstr>
      <vt:lpstr>Le Portail de données GLAAS</vt:lpstr>
      <vt:lpstr>Chronologie du cycle GLAAS 2021/2022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Sofia Murad</dc:creator>
  <cp:lastModifiedBy>JUNG, Catherine</cp:lastModifiedBy>
  <cp:revision>75</cp:revision>
  <dcterms:created xsi:type="dcterms:W3CDTF">2019-09-12T12:12:51Z</dcterms:created>
  <dcterms:modified xsi:type="dcterms:W3CDTF">2021-09-15T08:46:11Z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0x010100818C1BF789B5AC4B9EF53DDBA590C81D</vt:lpwstr>
  </property>
</Properties>
</file>