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20"/>
  </p:notesMasterIdLst>
  <p:handoutMasterIdLst>
    <p:handoutMasterId r:id="rId21"/>
  </p:handoutMasterIdLst>
  <p:sldIdLst>
    <p:sldId id="279" r:id="rId6"/>
    <p:sldId id="296" r:id="rId7"/>
    <p:sldId id="297" r:id="rId8"/>
    <p:sldId id="298" r:id="rId9"/>
    <p:sldId id="281" r:id="rId10"/>
    <p:sldId id="282" r:id="rId11"/>
    <p:sldId id="289" r:id="rId12"/>
    <p:sldId id="283" r:id="rId13"/>
    <p:sldId id="284" r:id="rId14"/>
    <p:sldId id="291" r:id="rId15"/>
    <p:sldId id="285" r:id="rId16"/>
    <p:sldId id="286" r:id="rId17"/>
    <p:sldId id="277"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11" clrIdx="1">
    <p:extLst>
      <p:ext uri="{19B8F6BF-5375-455C-9EA6-DF929625EA0E}">
        <p15:presenceInfo xmlns:p15="http://schemas.microsoft.com/office/powerpoint/2012/main" userId="MURAD, Sofia Jenny Juliette" providerId="None"/>
      </p:ext>
    </p:extLst>
  </p:cmAuthor>
  <p:cmAuthor id="3" name="Elizabeth ENGEBRETSON" initials="EE" lastIdx="15" clrIdx="2">
    <p:extLst>
      <p:ext uri="{19B8F6BF-5375-455C-9EA6-DF929625EA0E}">
        <p15:presenceInfo xmlns:p15="http://schemas.microsoft.com/office/powerpoint/2012/main" userId="S::engebretsone@who.int::3432f663-7c0c-4f2e-b85b-b6f4c97bdf77" providerId="AD"/>
      </p:ext>
    </p:extLst>
  </p:cmAuthor>
  <p:cmAuthor id="4" name="TIFFAY, Kathleen" initials="TK" lastIdx="3" clrIdx="3">
    <p:extLst>
      <p:ext uri="{19B8F6BF-5375-455C-9EA6-DF929625EA0E}">
        <p15:presenceInfo xmlns:p15="http://schemas.microsoft.com/office/powerpoint/2012/main" userId="TIFFAY, Kath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B689F"/>
    <a:srgbClr val="4F81BD"/>
    <a:srgbClr val="39588D"/>
    <a:srgbClr val="F59952"/>
    <a:srgbClr val="FFFFFF"/>
    <a:srgbClr val="505F73"/>
    <a:srgbClr val="358D8B"/>
    <a:srgbClr val="7BD0EF"/>
    <a:srgbClr val="375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88465" autoAdjust="0"/>
  </p:normalViewPr>
  <p:slideViewPr>
    <p:cSldViewPr snapToGrid="0">
      <p:cViewPr varScale="1">
        <p:scale>
          <a:sx n="101" d="100"/>
          <a:sy n="101" d="100"/>
        </p:scale>
        <p:origin x="732"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9/15/2021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3</a:t>
            </a:fld>
            <a:endParaRPr lang="en-US"/>
          </a:p>
        </p:txBody>
      </p:sp>
    </p:spTree>
    <p:extLst>
      <p:ext uri="{BB962C8B-B14F-4D97-AF65-F5344CB8AC3E}">
        <p14:creationId xmlns:p14="http://schemas.microsoft.com/office/powerpoint/2010/main" val="411217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12</a:t>
            </a:fld>
            <a:endParaRPr lang="en-US"/>
          </a:p>
        </p:txBody>
      </p:sp>
    </p:spTree>
    <p:extLst>
      <p:ext uri="{BB962C8B-B14F-4D97-AF65-F5344CB8AC3E}">
        <p14:creationId xmlns:p14="http://schemas.microsoft.com/office/powerpoint/2010/main" val="147374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13</a:t>
            </a:fld>
            <a:endParaRPr lang="en-US"/>
          </a:p>
        </p:txBody>
      </p:sp>
    </p:spTree>
    <p:extLst>
      <p:ext uri="{BB962C8B-B14F-4D97-AF65-F5344CB8AC3E}">
        <p14:creationId xmlns:p14="http://schemas.microsoft.com/office/powerpoint/2010/main" val="160524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4</a:t>
            </a:fld>
            <a:endParaRPr lang="en-US"/>
          </a:p>
        </p:txBody>
      </p:sp>
    </p:spTree>
    <p:extLst>
      <p:ext uri="{BB962C8B-B14F-4D97-AF65-F5344CB8AC3E}">
        <p14:creationId xmlns:p14="http://schemas.microsoft.com/office/powerpoint/2010/main" val="297967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1" baseline="0" dirty="0"/>
          </a:p>
        </p:txBody>
      </p:sp>
      <p:sp>
        <p:nvSpPr>
          <p:cNvPr id="4" name="Slide Number Placeholder 3"/>
          <p:cNvSpPr>
            <a:spLocks noGrp="1"/>
          </p:cNvSpPr>
          <p:nvPr>
            <p:ph type="sldNum" sz="quarter" idx="5"/>
          </p:nvPr>
        </p:nvSpPr>
        <p:spPr/>
        <p:txBody>
          <a:bodyPr/>
          <a:lstStyle/>
          <a:p>
            <a:fld id="{5068490C-0DEC-4EBD-86E0-7ACA53B40D66}" type="slidenum">
              <a:rPr lang="en-US" smtClean="0"/>
              <a:t>5</a:t>
            </a:fld>
            <a:endParaRPr lang="en-US"/>
          </a:p>
        </p:txBody>
      </p:sp>
    </p:spTree>
    <p:extLst>
      <p:ext uri="{BB962C8B-B14F-4D97-AF65-F5344CB8AC3E}">
        <p14:creationId xmlns:p14="http://schemas.microsoft.com/office/powerpoint/2010/main" val="39533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Other steps could include:</a:t>
            </a:r>
          </a:p>
          <a:p>
            <a:pPr marL="171450" indent="-171450">
              <a:buFontTx/>
              <a:buChar char="-"/>
            </a:pPr>
            <a:r>
              <a:rPr lang="en-GB" b="0" baseline="0" dirty="0"/>
              <a:t>Formation of a national multi stakeholder working group</a:t>
            </a:r>
          </a:p>
          <a:p>
            <a:pPr marL="171450" indent="-171450">
              <a:buFontTx/>
              <a:buChar char="-"/>
            </a:pPr>
            <a:r>
              <a:rPr lang="en-GB" b="0" baseline="0" dirty="0"/>
              <a:t>Sector mapping exercise to identify sector governance, key donors, major activities, budgets, implementers, key dates etc.)</a:t>
            </a:r>
          </a:p>
          <a:p>
            <a:pPr marL="171450" indent="-171450">
              <a:buFontTx/>
              <a:buChar char="-"/>
            </a:pPr>
            <a:r>
              <a:rPr lang="en-GB" b="0" baseline="0" dirty="0"/>
              <a:t>Working group and government identifies key areas of mutual interest in the GLAAS survey</a:t>
            </a:r>
          </a:p>
          <a:p>
            <a:pPr marL="0" indent="0">
              <a:buFontTx/>
              <a:buNone/>
            </a:pPr>
            <a:endParaRPr lang="en-GB" b="0" baseline="0" dirty="0"/>
          </a:p>
          <a:p>
            <a:pPr marL="0" indent="0">
              <a:buFontTx/>
              <a:buNone/>
            </a:pPr>
            <a:r>
              <a:rPr lang="en-GB" b="1" baseline="0" dirty="0">
                <a:highlight>
                  <a:srgbClr val="FFFF00"/>
                </a:highlight>
              </a:rPr>
              <a:t>To identify other focal points: </a:t>
            </a:r>
          </a:p>
          <a:p>
            <a:r>
              <a:rPr lang="en-GB" sz="1200" kern="1200" dirty="0">
                <a:solidFill>
                  <a:schemeClr val="tx1"/>
                </a:solidFill>
                <a:effectLst/>
                <a:latin typeface="+mn-lt"/>
                <a:ea typeface="+mn-ea"/>
                <a:cs typeface="+mn-cs"/>
              </a:rPr>
              <a:t>It is recommended that GLAAS focal points reach out to the focal points of other national, regional or global monitoring initiatives particularly for the inception workshop or discussions (e.g. SWA, African Ministers’ Council on Water (AMCOW), Protocol on Water and Health, Sustainable Sanitation Alliance (</a:t>
            </a:r>
            <a:r>
              <a:rPr lang="en-GB" sz="1200" kern="1200" dirty="0" err="1">
                <a:solidFill>
                  <a:schemeClr val="tx1"/>
                </a:solidFill>
                <a:effectLst/>
                <a:latin typeface="+mn-lt"/>
                <a:ea typeface="+mn-ea"/>
                <a:cs typeface="+mn-cs"/>
              </a:rPr>
              <a:t>SuSanA</a:t>
            </a:r>
            <a:r>
              <a:rPr lang="en-GB" sz="1200" kern="1200" dirty="0">
                <a:solidFill>
                  <a:schemeClr val="tx1"/>
                </a:solidFill>
                <a:effectLst/>
                <a:latin typeface="+mn-lt"/>
                <a:ea typeface="+mn-ea"/>
                <a:cs typeface="+mn-cs"/>
              </a:rPr>
              <a:t>), Integrated monitoring initiative for SDG 6, Integrated Water Resources Management monitoring initiative) to ensure alignment and coordination. Contact information for some of these country focal points is available from the WHO regional office and the GLAAS team at </a:t>
            </a:r>
            <a:r>
              <a:rPr lang="en-GB" sz="1200" u="sng" kern="1200" dirty="0">
                <a:solidFill>
                  <a:schemeClr val="tx1"/>
                </a:solidFill>
                <a:effectLst/>
                <a:latin typeface="+mn-lt"/>
                <a:ea typeface="+mn-ea"/>
                <a:cs typeface="+mn-cs"/>
                <a:hlinkClick r:id="rId3"/>
              </a:rPr>
              <a:t>glaas@who.int</a:t>
            </a:r>
            <a:r>
              <a:rPr lang="en-GB" sz="1200" kern="1200" dirty="0">
                <a:solidFill>
                  <a:schemeClr val="tx1"/>
                </a:solidFill>
                <a:effectLst/>
                <a:latin typeface="+mn-lt"/>
                <a:ea typeface="+mn-ea"/>
                <a:cs typeface="+mn-cs"/>
              </a:rPr>
              <a:t>.</a:t>
            </a:r>
            <a:endParaRPr lang="en-GB" dirty="0"/>
          </a:p>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6</a:t>
            </a:fld>
            <a:endParaRPr lang="en-US"/>
          </a:p>
        </p:txBody>
      </p:sp>
    </p:spTree>
    <p:extLst>
      <p:ext uri="{BB962C8B-B14F-4D97-AF65-F5344CB8AC3E}">
        <p14:creationId xmlns:p14="http://schemas.microsoft.com/office/powerpoint/2010/main" val="220408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7</a:t>
            </a:fld>
            <a:endParaRPr lang="en-US"/>
          </a:p>
        </p:txBody>
      </p:sp>
    </p:spTree>
    <p:extLst>
      <p:ext uri="{BB962C8B-B14F-4D97-AF65-F5344CB8AC3E}">
        <p14:creationId xmlns:p14="http://schemas.microsoft.com/office/powerpoint/2010/main" val="6253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8</a:t>
            </a:fld>
            <a:endParaRPr lang="en-US"/>
          </a:p>
        </p:txBody>
      </p:sp>
    </p:spTree>
    <p:extLst>
      <p:ext uri="{BB962C8B-B14F-4D97-AF65-F5344CB8AC3E}">
        <p14:creationId xmlns:p14="http://schemas.microsoft.com/office/powerpoint/2010/main" val="427752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dirty="0"/>
          </a:p>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9</a:t>
            </a:fld>
            <a:endParaRPr lang="en-US"/>
          </a:p>
        </p:txBody>
      </p:sp>
    </p:spTree>
    <p:extLst>
      <p:ext uri="{BB962C8B-B14F-4D97-AF65-F5344CB8AC3E}">
        <p14:creationId xmlns:p14="http://schemas.microsoft.com/office/powerpoint/2010/main" val="130447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dirty="0"/>
          </a:p>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10</a:t>
            </a:fld>
            <a:endParaRPr lang="en-US"/>
          </a:p>
        </p:txBody>
      </p:sp>
    </p:spTree>
    <p:extLst>
      <p:ext uri="{BB962C8B-B14F-4D97-AF65-F5344CB8AC3E}">
        <p14:creationId xmlns:p14="http://schemas.microsoft.com/office/powerpoint/2010/main" val="278461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11</a:t>
            </a:fld>
            <a:endParaRPr lang="en-US"/>
          </a:p>
        </p:txBody>
      </p:sp>
    </p:spTree>
    <p:extLst>
      <p:ext uri="{BB962C8B-B14F-4D97-AF65-F5344CB8AC3E}">
        <p14:creationId xmlns:p14="http://schemas.microsoft.com/office/powerpoint/2010/main" val="108361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400050" indent="-40005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fr-FR" sz="3600" dirty="0">
                <a:solidFill>
                  <a:srgbClr val="F59952"/>
                </a:solidFill>
                <a:cs typeface="Calibri"/>
              </a:rPr>
              <a:t>GLAAS: Module d’information 2</a:t>
            </a:r>
            <a:br>
              <a:rPr lang="fr-FR" sz="3600" dirty="0">
                <a:solidFill>
                  <a:srgbClr val="F59952"/>
                </a:solidFill>
                <a:cs typeface="Calibri"/>
              </a:rPr>
            </a:br>
            <a:r>
              <a:rPr lang="fr-FR" sz="3600" dirty="0">
                <a:cs typeface="Calibri"/>
              </a:rPr>
              <a:t>Le processus GLAAS</a:t>
            </a:r>
            <a:br>
              <a:rPr lang="en-US" sz="2800" dirty="0">
                <a:solidFill>
                  <a:srgbClr val="F59952"/>
                </a:solidFill>
                <a:cs typeface="Calibri"/>
              </a:rPr>
            </a:br>
            <a:r>
              <a:rPr lang="en-US" sz="2400" dirty="0" err="1">
                <a:cs typeface="Calibri"/>
              </a:rPr>
              <a:t>Enquête</a:t>
            </a:r>
            <a:r>
              <a:rPr lang="en-US" sz="2400" dirty="0">
                <a:cs typeface="Calibri"/>
              </a:rPr>
              <a:t> pays GLAAS 2021/2022</a:t>
            </a:r>
            <a:endParaRPr lang="en-US" dirty="0"/>
          </a:p>
        </p:txBody>
      </p:sp>
    </p:spTree>
    <p:extLst>
      <p:ext uri="{BB962C8B-B14F-4D97-AF65-F5344CB8AC3E}">
        <p14:creationId xmlns:p14="http://schemas.microsoft.com/office/powerpoint/2010/main" val="323505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151017" y="1280166"/>
            <a:ext cx="9654447" cy="4505491"/>
          </a:xfrm>
        </p:spPr>
        <p:txBody>
          <a:bodyPr>
            <a:normAutofit/>
          </a:bodyPr>
          <a:lstStyle/>
          <a:p>
            <a:r>
              <a:rPr lang="fr-FR" sz="2800" dirty="0"/>
              <a:t>Le point focal national soumet les documents suivants :</a:t>
            </a:r>
            <a:r>
              <a:rPr lang="en-GB" sz="2800" dirty="0"/>
              <a:t> </a:t>
            </a:r>
          </a:p>
          <a:p>
            <a:pPr marL="971550" lvl="1" indent="-514350">
              <a:buFont typeface="+mj-lt"/>
              <a:buAutoNum type="arabicPeriod"/>
            </a:pPr>
            <a:r>
              <a:rPr lang="en-GB" sz="2400" dirty="0" err="1"/>
              <a:t>Formulaire</a:t>
            </a:r>
            <a:r>
              <a:rPr lang="en-GB" sz="2400" dirty="0"/>
              <a:t> </a:t>
            </a:r>
            <a:r>
              <a:rPr lang="en-GB" sz="2400" dirty="0" err="1"/>
              <a:t>d'enquête</a:t>
            </a:r>
            <a:endParaRPr lang="en-GB" sz="2400" dirty="0"/>
          </a:p>
          <a:p>
            <a:pPr marL="971550" lvl="1" indent="-514350">
              <a:buFont typeface="+mj-lt"/>
              <a:buAutoNum type="arabicPeriod"/>
            </a:pPr>
            <a:r>
              <a:rPr lang="fr-FR" sz="2400" dirty="0"/>
              <a:t>Formulaire de commentaires du pays. </a:t>
            </a:r>
          </a:p>
          <a:p>
            <a:pPr lvl="2"/>
            <a:r>
              <a:rPr lang="fr-FR" sz="2200" dirty="0"/>
              <a:t>Le formulaire de commentaires a été révisé et pose des questions précises sur l'utilisation des données. Les réponses à ce formulaire aideront l'OMS à améliorer le processus GLAAS.</a:t>
            </a:r>
          </a:p>
          <a:p>
            <a:pPr marL="971550" lvl="1" indent="-514350">
              <a:buFont typeface="+mj-lt"/>
              <a:buAutoNum type="arabicPeriod"/>
            </a:pPr>
            <a:r>
              <a:rPr lang="fr-FR" sz="2400" dirty="0"/>
              <a:t>Formulaire de consentement (le cas échéant)</a:t>
            </a:r>
          </a:p>
          <a:p>
            <a:pPr marL="971550" lvl="1" indent="-514350">
              <a:buFont typeface="+mj-lt"/>
              <a:buAutoNum type="arabicPeriod"/>
            </a:pPr>
            <a:r>
              <a:rPr lang="fr-FR" sz="2800" dirty="0"/>
              <a:t>Les documents doivent être soumis au bureau régional de l'OMS </a:t>
            </a:r>
            <a:r>
              <a:rPr lang="en-GB" sz="2800" dirty="0"/>
              <a:t>et GLAAS à </a:t>
            </a:r>
            <a:r>
              <a:rPr lang="en-GB" sz="2800" dirty="0">
                <a:solidFill>
                  <a:schemeClr val="tx2">
                    <a:lumMod val="75000"/>
                  </a:schemeClr>
                </a:solidFill>
                <a:hlinkClick r:id="rId3"/>
              </a:rPr>
              <a:t>glaas@who.int</a:t>
            </a:r>
            <a:r>
              <a:rPr lang="en-GB" sz="2800" dirty="0">
                <a:solidFill>
                  <a:schemeClr val="tx2">
                    <a:lumMod val="75000"/>
                  </a:schemeClr>
                </a:solidFill>
              </a:rPr>
              <a:t> au plus tard</a:t>
            </a:r>
            <a:r>
              <a:rPr lang="en-GB" sz="2800" dirty="0"/>
              <a:t> le </a:t>
            </a:r>
            <a:r>
              <a:rPr lang="en-GB" sz="2800" b="1" dirty="0">
                <a:solidFill>
                  <a:schemeClr val="accent2"/>
                </a:solidFill>
              </a:rPr>
              <a:t>1</a:t>
            </a:r>
            <a:r>
              <a:rPr lang="en-GB" sz="2800" b="1" baseline="30000" dirty="0">
                <a:solidFill>
                  <a:schemeClr val="accent2"/>
                </a:solidFill>
              </a:rPr>
              <a:t>er</a:t>
            </a:r>
            <a:r>
              <a:rPr lang="en-GB" sz="2800" dirty="0"/>
              <a:t> </a:t>
            </a:r>
            <a:r>
              <a:rPr lang="en-GB" sz="2800" b="1" dirty="0" err="1">
                <a:solidFill>
                  <a:schemeClr val="accent2"/>
                </a:solidFill>
              </a:rPr>
              <a:t>avril</a:t>
            </a:r>
            <a:r>
              <a:rPr lang="en-GB" sz="2800" b="1" dirty="0">
                <a:solidFill>
                  <a:schemeClr val="accent2"/>
                </a:solidFill>
              </a:rPr>
              <a:t> 2022</a:t>
            </a:r>
            <a:r>
              <a:rPr lang="en-GB" sz="2800" dirty="0"/>
              <a:t>.</a:t>
            </a:r>
          </a:p>
          <a:p>
            <a:pPr marL="0" indent="0">
              <a:buNone/>
            </a:pPr>
            <a:endParaRPr lang="en-US" sz="280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9105901" cy="841375"/>
          </a:xfrm>
        </p:spPr>
        <p:txBody>
          <a:bodyPr>
            <a:normAutofit fontScale="90000"/>
          </a:bodyPr>
          <a:lstStyle/>
          <a:p>
            <a:r>
              <a:rPr lang="en-US" sz="3600" dirty="0" err="1"/>
              <a:t>Soumission</a:t>
            </a:r>
            <a:r>
              <a:rPr lang="en-US" sz="3600" dirty="0"/>
              <a:t> des documents de </a:t>
            </a:r>
            <a:r>
              <a:rPr lang="en-US" sz="3600" dirty="0" err="1"/>
              <a:t>l’enquête</a:t>
            </a:r>
            <a:r>
              <a:rPr lang="en-US" sz="3600" dirty="0"/>
              <a:t> pays GLAAS</a:t>
            </a:r>
          </a:p>
        </p:txBody>
      </p:sp>
      <p:grpSp>
        <p:nvGrpSpPr>
          <p:cNvPr id="82" name="Group 81">
            <a:extLst>
              <a:ext uri="{FF2B5EF4-FFF2-40B4-BE49-F238E27FC236}">
                <a16:creationId xmlns:a16="http://schemas.microsoft.com/office/drawing/2014/main" id="{D3898F3A-3A31-4474-BF13-C1814A37B089}"/>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9F4FEBF-E675-4D0A-810F-11C1F839A03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09DC0CF4-CFC0-4EE4-A185-7789D66E4C8A}"/>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96299C85-AC55-468F-8F77-C28D0DF4FA0B}"/>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CF19BCBA-01CD-4F07-9844-C3492D513EA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D37D56C6-A14D-43F1-816C-9B3E37CA37D8}"/>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2F3A7549-C3E0-46B2-8AFF-926285CA8286}"/>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2B3EC81F-563F-4560-B369-A6AC65E98DD8}"/>
              </a:ext>
            </a:extLst>
          </p:cNvPr>
          <p:cNvGrpSpPr/>
          <p:nvPr/>
        </p:nvGrpSpPr>
        <p:grpSpPr>
          <a:xfrm>
            <a:off x="468714" y="519649"/>
            <a:ext cx="1500973" cy="5247346"/>
            <a:chOff x="6401397" y="291049"/>
            <a:chExt cx="1500973" cy="5247346"/>
          </a:xfrm>
        </p:grpSpPr>
        <p:sp>
          <p:nvSpPr>
            <p:cNvPr id="28" name="Rounded Rectangle 4">
              <a:extLst>
                <a:ext uri="{FF2B5EF4-FFF2-40B4-BE49-F238E27FC236}">
                  <a16:creationId xmlns:a16="http://schemas.microsoft.com/office/drawing/2014/main" id="{AA1DC1B4-7ADE-49AF-B83A-C1029086F320}"/>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29" name="Rounded Rectangle 5">
              <a:extLst>
                <a:ext uri="{FF2B5EF4-FFF2-40B4-BE49-F238E27FC236}">
                  <a16:creationId xmlns:a16="http://schemas.microsoft.com/office/drawing/2014/main" id="{DED0A236-A40B-47F8-B276-6861D57BFB3F}"/>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0" name="Rounded Rectangle 6">
              <a:extLst>
                <a:ext uri="{FF2B5EF4-FFF2-40B4-BE49-F238E27FC236}">
                  <a16:creationId xmlns:a16="http://schemas.microsoft.com/office/drawing/2014/main" id="{4E703A72-5AAC-4D87-8C7C-C35F0F52EE00}"/>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err="1"/>
                <a:t>Pré-collecte</a:t>
              </a:r>
              <a:r>
                <a:rPr lang="en-GB" sz="1600" b="1" kern="0" dirty="0"/>
                <a:t> des données</a:t>
              </a:r>
              <a:endParaRPr kumimoji="0" lang="en-GB" sz="1600" b="1" i="0" u="none" strike="noStrike" kern="0" cap="none" spc="0" normalizeH="0" baseline="0" noProof="0" dirty="0">
                <a:ln>
                  <a:noFill/>
                </a:ln>
                <a:effectLst/>
                <a:uLnTx/>
                <a:uFillTx/>
                <a:latin typeface="Calibri"/>
              </a:endParaRPr>
            </a:p>
          </p:txBody>
        </p:sp>
        <p:sp>
          <p:nvSpPr>
            <p:cNvPr id="31" name="Rounded Rectangle 7">
              <a:extLst>
                <a:ext uri="{FF2B5EF4-FFF2-40B4-BE49-F238E27FC236}">
                  <a16:creationId xmlns:a16="http://schemas.microsoft.com/office/drawing/2014/main" id="{987DD740-68F9-412D-AC86-9F34679B271F}"/>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4EBC0FE2-5502-472B-AF06-DF343BFED0B8}"/>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n-GB" sz="1600" b="1" kern="0" dirty="0">
                  <a:solidFill>
                    <a:schemeClr val="bg1"/>
                  </a:solidFill>
                </a:rPr>
                <a:t>Validation &amp; </a:t>
              </a:r>
              <a:r>
                <a:rPr lang="en-GB" sz="1600" b="1" kern="0" dirty="0" err="1">
                  <a:solidFill>
                    <a:schemeClr val="bg1"/>
                  </a:solidFill>
                </a:rPr>
                <a:t>Soumission</a:t>
              </a:r>
              <a:endParaRPr lang="en-GB" sz="1600" b="1" kern="0" dirty="0">
                <a:solidFill>
                  <a:schemeClr val="bg1"/>
                </a:solidFill>
              </a:endParaRPr>
            </a:p>
          </p:txBody>
        </p:sp>
        <p:sp>
          <p:nvSpPr>
            <p:cNvPr id="33" name="Rounded Rectangle 9">
              <a:extLst>
                <a:ext uri="{FF2B5EF4-FFF2-40B4-BE49-F238E27FC236}">
                  <a16:creationId xmlns:a16="http://schemas.microsoft.com/office/drawing/2014/main" id="{47A3590D-D1EE-4B10-84DA-DC33BB46934D}"/>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34" name="Rounded Rectangle 10">
              <a:extLst>
                <a:ext uri="{FF2B5EF4-FFF2-40B4-BE49-F238E27FC236}">
                  <a16:creationId xmlns:a16="http://schemas.microsoft.com/office/drawing/2014/main" id="{9D79B450-124E-41CA-9710-EAABB793B3EE}"/>
                </a:ext>
              </a:extLst>
            </p:cNvPr>
            <p:cNvSpPr/>
            <p:nvPr/>
          </p:nvSpPr>
          <p:spPr>
            <a:xfrm>
              <a:off x="6424051" y="4891176"/>
              <a:ext cx="1478319" cy="647219"/>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89" name="Group 88">
            <a:extLst>
              <a:ext uri="{FF2B5EF4-FFF2-40B4-BE49-F238E27FC236}">
                <a16:creationId xmlns:a16="http://schemas.microsoft.com/office/drawing/2014/main" id="{0AEFA515-E839-4E40-9D31-7A91729F7766}"/>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8BDA7F28-B36C-43E5-B399-9C6F994E50CD}"/>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F6E3292F-A3E0-4B1A-8704-3B9D11AB3E40}"/>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A54D2FD3-24D9-403C-B996-4396427CB15E}"/>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93" name="Oval 92">
              <a:extLst>
                <a:ext uri="{FF2B5EF4-FFF2-40B4-BE49-F238E27FC236}">
                  <a16:creationId xmlns:a16="http://schemas.microsoft.com/office/drawing/2014/main" id="{084A2680-C413-46CB-8764-E576A7E8ED50}"/>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DD133E86-A9A9-499D-8E72-59C310BAB521}"/>
                </a:ext>
              </a:extLst>
            </p:cNvPr>
            <p:cNvSpPr/>
            <p:nvPr/>
          </p:nvSpPr>
          <p:spPr>
            <a:xfrm>
              <a:off x="208901" y="3463627"/>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5</a:t>
              </a:r>
            </a:p>
          </p:txBody>
        </p:sp>
        <p:sp>
          <p:nvSpPr>
            <p:cNvPr id="95" name="Oval 94">
              <a:extLst>
                <a:ext uri="{FF2B5EF4-FFF2-40B4-BE49-F238E27FC236}">
                  <a16:creationId xmlns:a16="http://schemas.microsoft.com/office/drawing/2014/main" id="{67F960B2-1CAA-4C0C-9E39-E1E0D3153EE2}"/>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F3738CE8-D496-4F1F-9C5F-D6AB05889842}"/>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14322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a:bodyPr>
          <a:lstStyle/>
          <a:p>
            <a:r>
              <a:rPr lang="fr-FR" sz="2800" dirty="0"/>
              <a:t>Une fois l'enquête GLAAS soumise, l'OMS l’examinera et assurera le suivi auprès du point focal GLAAS pour toute question supplémentaire.</a:t>
            </a:r>
            <a:endParaRPr lang="en-GB" sz="2800" dirty="0"/>
          </a:p>
          <a:p>
            <a:r>
              <a:rPr lang="en-GB" sz="2800" dirty="0"/>
              <a:t>La </a:t>
            </a:r>
            <a:r>
              <a:rPr lang="en-GB" sz="2800" dirty="0" err="1"/>
              <a:t>synthèse</a:t>
            </a:r>
            <a:r>
              <a:rPr lang="en-GB" sz="2800" dirty="0"/>
              <a:t> pays GLAAS sera </a:t>
            </a:r>
            <a:r>
              <a:rPr lang="en-GB" sz="2800" dirty="0" err="1"/>
              <a:t>générée</a:t>
            </a:r>
            <a:r>
              <a:rPr lang="en-GB" sz="2800" dirty="0"/>
              <a:t> via le </a:t>
            </a:r>
            <a:r>
              <a:rPr lang="en-GB" sz="2800" dirty="0" err="1"/>
              <a:t>portail</a:t>
            </a:r>
            <a:r>
              <a:rPr lang="en-GB" sz="2800" dirty="0"/>
              <a:t> de </a:t>
            </a:r>
            <a:r>
              <a:rPr lang="en-GB" sz="2800" dirty="0" err="1"/>
              <a:t>données</a:t>
            </a:r>
            <a:r>
              <a:rPr lang="en-GB" sz="2800" dirty="0"/>
              <a:t> pour </a:t>
            </a:r>
            <a:r>
              <a:rPr lang="en-GB" sz="2800" dirty="0" err="1"/>
              <a:t>être</a:t>
            </a:r>
            <a:r>
              <a:rPr lang="en-GB" sz="2800" dirty="0"/>
              <a:t> </a:t>
            </a:r>
            <a:r>
              <a:rPr lang="en-GB" sz="2800" dirty="0" err="1"/>
              <a:t>ensuite</a:t>
            </a:r>
            <a:r>
              <a:rPr lang="en-GB" sz="2800" dirty="0"/>
              <a:t> </a:t>
            </a:r>
            <a:r>
              <a:rPr lang="en-GB" sz="2800" dirty="0" err="1"/>
              <a:t>vérifiée</a:t>
            </a:r>
            <a:r>
              <a:rPr lang="en-GB" sz="2800" dirty="0"/>
              <a:t> par le pays dans le cadre du </a:t>
            </a:r>
            <a:r>
              <a:rPr lang="en-GB" sz="2800" dirty="0" err="1"/>
              <a:t>processus</a:t>
            </a:r>
            <a:r>
              <a:rPr lang="en-GB" sz="2800" dirty="0"/>
              <a:t> </a:t>
            </a:r>
            <a:r>
              <a:rPr lang="en-GB" sz="2800" dirty="0" err="1"/>
              <a:t>d’assurance</a:t>
            </a:r>
            <a:r>
              <a:rPr lang="en-GB" sz="2800" dirty="0"/>
              <a:t> </a:t>
            </a:r>
            <a:r>
              <a:rPr lang="en-GB" sz="2800" dirty="0" err="1"/>
              <a:t>qualité</a:t>
            </a:r>
            <a:r>
              <a:rPr lang="en-GB" sz="2800" dirty="0"/>
              <a:t>.</a:t>
            </a:r>
            <a:endParaRPr lang="en-US" sz="280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3" y="198438"/>
            <a:ext cx="9711397" cy="841375"/>
          </a:xfrm>
        </p:spPr>
        <p:txBody>
          <a:bodyPr>
            <a:normAutofit/>
          </a:bodyPr>
          <a:lstStyle/>
          <a:p>
            <a:r>
              <a:rPr lang="fr-FR" sz="3600" dirty="0"/>
              <a:t>Gestion des données et assurance qualité</a:t>
            </a:r>
            <a:endParaRPr lang="en-US" sz="3600" dirty="0"/>
          </a:p>
        </p:txBody>
      </p:sp>
      <p:grpSp>
        <p:nvGrpSpPr>
          <p:cNvPr id="105" name="Group 104">
            <a:extLst>
              <a:ext uri="{FF2B5EF4-FFF2-40B4-BE49-F238E27FC236}">
                <a16:creationId xmlns:a16="http://schemas.microsoft.com/office/drawing/2014/main" id="{E9B2EE3A-9821-4A92-9950-6D39C2E68502}"/>
              </a:ext>
            </a:extLst>
          </p:cNvPr>
          <p:cNvGrpSpPr/>
          <p:nvPr/>
        </p:nvGrpSpPr>
        <p:grpSpPr>
          <a:xfrm>
            <a:off x="1049908" y="1080613"/>
            <a:ext cx="174224" cy="4040837"/>
            <a:chOff x="7064770" y="850343"/>
            <a:chExt cx="174224" cy="4040837"/>
          </a:xfrm>
        </p:grpSpPr>
        <p:sp>
          <p:nvSpPr>
            <p:cNvPr id="106" name="Right Arrow 12">
              <a:extLst>
                <a:ext uri="{FF2B5EF4-FFF2-40B4-BE49-F238E27FC236}">
                  <a16:creationId xmlns:a16="http://schemas.microsoft.com/office/drawing/2014/main" id="{E8B06016-413B-4E3F-8BF1-C7149E4CB8FB}"/>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Right Arrow 13">
              <a:extLst>
                <a:ext uri="{FF2B5EF4-FFF2-40B4-BE49-F238E27FC236}">
                  <a16:creationId xmlns:a16="http://schemas.microsoft.com/office/drawing/2014/main" id="{AC45B8D5-1069-4ACD-AFE0-9F788C7F5928}"/>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ight Arrow 14">
              <a:extLst>
                <a:ext uri="{FF2B5EF4-FFF2-40B4-BE49-F238E27FC236}">
                  <a16:creationId xmlns:a16="http://schemas.microsoft.com/office/drawing/2014/main" id="{A724C325-5689-48B6-84A5-F089CCDDDF43}"/>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ight Arrow 15">
              <a:extLst>
                <a:ext uri="{FF2B5EF4-FFF2-40B4-BE49-F238E27FC236}">
                  <a16:creationId xmlns:a16="http://schemas.microsoft.com/office/drawing/2014/main" id="{C16FEFCE-FAC1-4114-A96A-20A467B5C3A7}"/>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ight Arrow 16">
              <a:extLst>
                <a:ext uri="{FF2B5EF4-FFF2-40B4-BE49-F238E27FC236}">
                  <a16:creationId xmlns:a16="http://schemas.microsoft.com/office/drawing/2014/main" id="{AFEAA239-908D-4182-B799-25ED00BAFE2E}"/>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ight Arrow 17">
              <a:extLst>
                <a:ext uri="{FF2B5EF4-FFF2-40B4-BE49-F238E27FC236}">
                  <a16:creationId xmlns:a16="http://schemas.microsoft.com/office/drawing/2014/main" id="{862489C0-C444-471F-8F52-C2FD071479A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EA1754D8-87A4-4F73-AEC2-A410EB24BF83}"/>
              </a:ext>
            </a:extLst>
          </p:cNvPr>
          <p:cNvGrpSpPr/>
          <p:nvPr/>
        </p:nvGrpSpPr>
        <p:grpSpPr>
          <a:xfrm>
            <a:off x="468714" y="519649"/>
            <a:ext cx="1500973" cy="5247346"/>
            <a:chOff x="6401397" y="291049"/>
            <a:chExt cx="1500973" cy="5247346"/>
          </a:xfrm>
        </p:grpSpPr>
        <p:sp>
          <p:nvSpPr>
            <p:cNvPr id="28" name="Rounded Rectangle 4">
              <a:extLst>
                <a:ext uri="{FF2B5EF4-FFF2-40B4-BE49-F238E27FC236}">
                  <a16:creationId xmlns:a16="http://schemas.microsoft.com/office/drawing/2014/main" id="{EFA15859-1DC7-4382-8618-5315C1F35FA0}"/>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29" name="Rounded Rectangle 5">
              <a:extLst>
                <a:ext uri="{FF2B5EF4-FFF2-40B4-BE49-F238E27FC236}">
                  <a16:creationId xmlns:a16="http://schemas.microsoft.com/office/drawing/2014/main" id="{B66AB829-6691-4B20-9863-514922823964}"/>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0" name="Rounded Rectangle 6">
              <a:extLst>
                <a:ext uri="{FF2B5EF4-FFF2-40B4-BE49-F238E27FC236}">
                  <a16:creationId xmlns:a16="http://schemas.microsoft.com/office/drawing/2014/main" id="{1E7FA115-B3EC-4055-9040-2384D7DB2539}"/>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err="1"/>
                <a:t>Pré-collecte</a:t>
              </a:r>
              <a:r>
                <a:rPr lang="en-GB" sz="1600" b="1" kern="0" dirty="0"/>
                <a:t> des données</a:t>
              </a:r>
              <a:endParaRPr kumimoji="0" lang="en-GB" sz="1600" b="1" i="0" u="none" strike="noStrike" kern="0" cap="none" spc="0" normalizeH="0" baseline="0" noProof="0" dirty="0">
                <a:ln>
                  <a:noFill/>
                </a:ln>
                <a:effectLst/>
                <a:uLnTx/>
                <a:uFillTx/>
                <a:latin typeface="Calibri"/>
              </a:endParaRPr>
            </a:p>
          </p:txBody>
        </p:sp>
        <p:sp>
          <p:nvSpPr>
            <p:cNvPr id="31" name="Rounded Rectangle 7">
              <a:extLst>
                <a:ext uri="{FF2B5EF4-FFF2-40B4-BE49-F238E27FC236}">
                  <a16:creationId xmlns:a16="http://schemas.microsoft.com/office/drawing/2014/main" id="{7ACBF6F1-26B8-4277-AFBB-73AD9D2C5CEE}"/>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AC504103-F101-4401-B61E-B1EB2EBC80FA}"/>
                </a:ext>
              </a:extLst>
            </p:cNvPr>
            <p:cNvSpPr/>
            <p:nvPr/>
          </p:nvSpPr>
          <p:spPr>
            <a:xfrm>
              <a:off x="6416501" y="3357801"/>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a:t>Validation &amp; </a:t>
              </a:r>
              <a:r>
                <a:rPr lang="en-GB" sz="1600" b="1" kern="0" dirty="0" err="1"/>
                <a:t>Soumission</a:t>
              </a:r>
              <a:endParaRPr lang="en-GB" sz="1600" b="1" kern="0" dirty="0"/>
            </a:p>
          </p:txBody>
        </p:sp>
        <p:sp>
          <p:nvSpPr>
            <p:cNvPr id="33" name="Rounded Rectangle 9">
              <a:extLst>
                <a:ext uri="{FF2B5EF4-FFF2-40B4-BE49-F238E27FC236}">
                  <a16:creationId xmlns:a16="http://schemas.microsoft.com/office/drawing/2014/main" id="{2D80AD8B-ADE5-4114-A1E5-EAA31BA8DC68}"/>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n-GB" sz="1600" b="1" kern="0" dirty="0">
                  <a:solidFill>
                    <a:schemeClr val="bg1"/>
                  </a:solidFill>
                </a:rPr>
                <a:t>Gestion de </a:t>
              </a:r>
              <a:r>
                <a:rPr lang="en-GB" sz="1600" b="1" kern="0" dirty="0" err="1">
                  <a:solidFill>
                    <a:schemeClr val="bg1"/>
                  </a:solidFill>
                </a:rPr>
                <a:t>données</a:t>
              </a:r>
              <a:endParaRPr lang="en-GB" sz="1600" b="1" kern="0" dirty="0">
                <a:solidFill>
                  <a:schemeClr val="bg1"/>
                </a:solidFill>
              </a:endParaRPr>
            </a:p>
          </p:txBody>
        </p:sp>
        <p:sp>
          <p:nvSpPr>
            <p:cNvPr id="34" name="Rounded Rectangle 10">
              <a:extLst>
                <a:ext uri="{FF2B5EF4-FFF2-40B4-BE49-F238E27FC236}">
                  <a16:creationId xmlns:a16="http://schemas.microsoft.com/office/drawing/2014/main" id="{249CD22A-A901-41AF-ACF3-1AF3408E906E}"/>
                </a:ext>
              </a:extLst>
            </p:cNvPr>
            <p:cNvSpPr/>
            <p:nvPr/>
          </p:nvSpPr>
          <p:spPr>
            <a:xfrm>
              <a:off x="6424051" y="4891176"/>
              <a:ext cx="1478319" cy="647219"/>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112" name="Group 111">
            <a:extLst>
              <a:ext uri="{FF2B5EF4-FFF2-40B4-BE49-F238E27FC236}">
                <a16:creationId xmlns:a16="http://schemas.microsoft.com/office/drawing/2014/main" id="{01A68E58-E20D-459A-A3FD-C6E9F61063A0}"/>
              </a:ext>
            </a:extLst>
          </p:cNvPr>
          <p:cNvGrpSpPr/>
          <p:nvPr/>
        </p:nvGrpSpPr>
        <p:grpSpPr>
          <a:xfrm>
            <a:off x="204129" y="615086"/>
            <a:ext cx="364812" cy="4947770"/>
            <a:chOff x="204129" y="396875"/>
            <a:chExt cx="364812" cy="4947770"/>
          </a:xfrm>
        </p:grpSpPr>
        <p:sp>
          <p:nvSpPr>
            <p:cNvPr id="113" name="Oval 112">
              <a:extLst>
                <a:ext uri="{FF2B5EF4-FFF2-40B4-BE49-F238E27FC236}">
                  <a16:creationId xmlns:a16="http://schemas.microsoft.com/office/drawing/2014/main" id="{9D7F5504-314C-486B-A138-77DD5C45CBB2}"/>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114" name="Oval 113">
              <a:extLst>
                <a:ext uri="{FF2B5EF4-FFF2-40B4-BE49-F238E27FC236}">
                  <a16:creationId xmlns:a16="http://schemas.microsoft.com/office/drawing/2014/main" id="{5149F2F4-D016-4E2A-A2C6-0C29D8DB1869}"/>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115" name="Oval 114">
              <a:extLst>
                <a:ext uri="{FF2B5EF4-FFF2-40B4-BE49-F238E27FC236}">
                  <a16:creationId xmlns:a16="http://schemas.microsoft.com/office/drawing/2014/main" id="{31E8D930-B06D-4ACF-A79D-56A099EB95C6}"/>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116" name="Oval 115">
              <a:extLst>
                <a:ext uri="{FF2B5EF4-FFF2-40B4-BE49-F238E27FC236}">
                  <a16:creationId xmlns:a16="http://schemas.microsoft.com/office/drawing/2014/main" id="{1A4F7A0F-C3CC-4E1E-B389-22D188367D43}"/>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117" name="Oval 116">
              <a:extLst>
                <a:ext uri="{FF2B5EF4-FFF2-40B4-BE49-F238E27FC236}">
                  <a16:creationId xmlns:a16="http://schemas.microsoft.com/office/drawing/2014/main" id="{09A62027-C3C9-4B4C-AE0C-3F3B9AD7D1EB}"/>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118" name="Oval 117">
              <a:extLst>
                <a:ext uri="{FF2B5EF4-FFF2-40B4-BE49-F238E27FC236}">
                  <a16:creationId xmlns:a16="http://schemas.microsoft.com/office/drawing/2014/main" id="{214C470F-9B92-486F-B48B-039A9A884F61}"/>
                </a:ext>
              </a:extLst>
            </p:cNvPr>
            <p:cNvSpPr/>
            <p:nvPr/>
          </p:nvSpPr>
          <p:spPr>
            <a:xfrm>
              <a:off x="208901" y="4230315"/>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6</a:t>
              </a:r>
            </a:p>
          </p:txBody>
        </p:sp>
        <p:sp>
          <p:nvSpPr>
            <p:cNvPr id="119" name="Oval 118">
              <a:extLst>
                <a:ext uri="{FF2B5EF4-FFF2-40B4-BE49-F238E27FC236}">
                  <a16:creationId xmlns:a16="http://schemas.microsoft.com/office/drawing/2014/main" id="{3B4CC7DF-BB3B-4105-A2FF-5043DF6C3ABC}"/>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384711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fontScale="92500" lnSpcReduction="10000"/>
          </a:bodyPr>
          <a:lstStyle/>
          <a:p>
            <a:pPr>
              <a:spcAft>
                <a:spcPts val="1200"/>
              </a:spcAft>
              <a:buFont typeface="Wingdings" panose="05000000000000000000" pitchFamily="2" charset="2"/>
              <a:buChar char="§"/>
            </a:pPr>
            <a:r>
              <a:rPr lang="en-US" sz="2800" dirty="0"/>
              <a:t>Le rapport GLAAS 2022 </a:t>
            </a:r>
            <a:r>
              <a:rPr lang="en-US" sz="2800" dirty="0" err="1"/>
              <a:t>est</a:t>
            </a:r>
            <a:r>
              <a:rPr lang="en-US" sz="2800" dirty="0"/>
              <a:t> </a:t>
            </a:r>
            <a:r>
              <a:rPr lang="en-US" sz="2800" dirty="0" err="1"/>
              <a:t>attendu</a:t>
            </a:r>
            <a:r>
              <a:rPr lang="en-US" sz="2800" dirty="0"/>
              <a:t> au </a:t>
            </a:r>
            <a:r>
              <a:rPr lang="en-US" sz="2800" dirty="0" err="1"/>
              <a:t>4</a:t>
            </a:r>
            <a:r>
              <a:rPr lang="en-US" sz="2800" baseline="30000" dirty="0" err="1"/>
              <a:t>e</a:t>
            </a:r>
            <a:r>
              <a:rPr lang="en-US" sz="2800" dirty="0"/>
              <a:t> </a:t>
            </a:r>
            <a:r>
              <a:rPr lang="en-US" sz="2800" dirty="0" err="1"/>
              <a:t>trimestre</a:t>
            </a:r>
            <a:r>
              <a:rPr lang="en-US" sz="2800" dirty="0"/>
              <a:t> 2022 et sera accessible au public, </a:t>
            </a:r>
            <a:r>
              <a:rPr lang="en-US" sz="2800" dirty="0" err="1"/>
              <a:t>en</a:t>
            </a:r>
            <a:r>
              <a:rPr lang="en-US" sz="2800" dirty="0"/>
              <a:t> </a:t>
            </a:r>
            <a:r>
              <a:rPr lang="en-US" sz="2800" dirty="0" err="1"/>
              <a:t>ligne</a:t>
            </a:r>
            <a:r>
              <a:rPr lang="en-US" sz="2800" dirty="0"/>
              <a:t>, sur le site Web </a:t>
            </a:r>
            <a:r>
              <a:rPr lang="en-US" sz="2800" dirty="0">
                <a:hlinkClick r:id="rId3"/>
              </a:rPr>
              <a:t>GLAAS</a:t>
            </a:r>
            <a:r>
              <a:rPr lang="en-US" sz="2800" dirty="0"/>
              <a:t>. </a:t>
            </a:r>
          </a:p>
          <a:p>
            <a:pPr>
              <a:spcAft>
                <a:spcPts val="1200"/>
              </a:spcAft>
            </a:pPr>
            <a:r>
              <a:rPr lang="fr-FR" sz="2800" dirty="0"/>
              <a:t>Les données du cycle GLAAS 2021/2022 seront également publiées sur le portail de données GLAAS. Sur ce portail, les utilisateurs pourront générer des synthèses pays personnalisées ainsi que d'autres analyses de données et télécharger des ensembles de données GLAAS.</a:t>
            </a:r>
            <a:endParaRPr lang="en-US" sz="2800" dirty="0"/>
          </a:p>
          <a:p>
            <a:pPr>
              <a:spcAft>
                <a:spcPts val="1200"/>
              </a:spcAft>
            </a:pPr>
            <a:r>
              <a:rPr lang="fr-FR" sz="2800" dirty="0"/>
              <a:t>Compte tenu de l'importance accrue accordée à l'utilisation par les pays des données du processus GLAAS, l’OMS assurera également le suivi auprès des pays sur l'utilisation de leurs données sur la base de leurs fiches de retour d'information. </a:t>
            </a:r>
            <a:endParaRPr lang="en-US" sz="280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a:t>Rapport GLAAS 2022</a:t>
            </a:r>
          </a:p>
        </p:txBody>
      </p:sp>
      <p:grpSp>
        <p:nvGrpSpPr>
          <p:cNvPr id="82" name="Group 81">
            <a:extLst>
              <a:ext uri="{FF2B5EF4-FFF2-40B4-BE49-F238E27FC236}">
                <a16:creationId xmlns:a16="http://schemas.microsoft.com/office/drawing/2014/main" id="{3D9077E4-9D4B-45D0-A03D-565E91EDF0E4}"/>
              </a:ext>
            </a:extLst>
          </p:cNvPr>
          <p:cNvGrpSpPr/>
          <p:nvPr/>
        </p:nvGrpSpPr>
        <p:grpSpPr>
          <a:xfrm>
            <a:off x="1049908" y="1080613"/>
            <a:ext cx="174224" cy="4040837"/>
            <a:chOff x="7064770" y="850343"/>
            <a:chExt cx="174224" cy="4040837"/>
          </a:xfrm>
        </p:grpSpPr>
        <p:sp>
          <p:nvSpPr>
            <p:cNvPr id="83" name="Right Arrow 12">
              <a:extLst>
                <a:ext uri="{FF2B5EF4-FFF2-40B4-BE49-F238E27FC236}">
                  <a16:creationId xmlns:a16="http://schemas.microsoft.com/office/drawing/2014/main" id="{CF61778B-F5D1-4AD6-BB90-3D24EF84A765}"/>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A2FFDE90-0055-493D-A845-6A81E8E6D3EE}"/>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C79DDE5C-B60B-498D-94B5-D0FBB2469728}"/>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7AD88D97-46D4-4F09-A940-AA371FE38045}"/>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FCD8DD34-F9CE-45A9-A8EF-AE9EB91E7370}"/>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573F38B7-23EE-4FB4-AD64-6596954F6B9A}"/>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7A8D9052-FF32-4B97-A296-A4B8F47BBC09}"/>
              </a:ext>
            </a:extLst>
          </p:cNvPr>
          <p:cNvGrpSpPr/>
          <p:nvPr/>
        </p:nvGrpSpPr>
        <p:grpSpPr>
          <a:xfrm>
            <a:off x="468714" y="519649"/>
            <a:ext cx="1500973" cy="5247346"/>
            <a:chOff x="6401397" y="291049"/>
            <a:chExt cx="1500973" cy="5247346"/>
          </a:xfrm>
        </p:grpSpPr>
        <p:sp>
          <p:nvSpPr>
            <p:cNvPr id="28" name="Rounded Rectangle 4">
              <a:extLst>
                <a:ext uri="{FF2B5EF4-FFF2-40B4-BE49-F238E27FC236}">
                  <a16:creationId xmlns:a16="http://schemas.microsoft.com/office/drawing/2014/main" id="{D837845E-2717-4D45-BD07-76F88F7599F5}"/>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29" name="Rounded Rectangle 5">
              <a:extLst>
                <a:ext uri="{FF2B5EF4-FFF2-40B4-BE49-F238E27FC236}">
                  <a16:creationId xmlns:a16="http://schemas.microsoft.com/office/drawing/2014/main" id="{2E9B2085-CC49-4D5C-95B6-6A987080A580}"/>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0" name="Rounded Rectangle 6">
              <a:extLst>
                <a:ext uri="{FF2B5EF4-FFF2-40B4-BE49-F238E27FC236}">
                  <a16:creationId xmlns:a16="http://schemas.microsoft.com/office/drawing/2014/main" id="{9DA33B3A-C1DD-4229-A60A-A4A80743C885}"/>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err="1"/>
                <a:t>Pré-collecte</a:t>
              </a:r>
              <a:r>
                <a:rPr lang="en-GB" sz="1600" b="1" kern="0" dirty="0"/>
                <a:t> des données</a:t>
              </a:r>
              <a:endParaRPr kumimoji="0" lang="en-GB" sz="1600" b="1" i="0" u="none" strike="noStrike" kern="0" cap="none" spc="0" normalizeH="0" baseline="0" noProof="0" dirty="0">
                <a:ln>
                  <a:noFill/>
                </a:ln>
                <a:effectLst/>
                <a:uLnTx/>
                <a:uFillTx/>
                <a:latin typeface="Calibri"/>
              </a:endParaRPr>
            </a:p>
          </p:txBody>
        </p:sp>
        <p:sp>
          <p:nvSpPr>
            <p:cNvPr id="31" name="Rounded Rectangle 7">
              <a:extLst>
                <a:ext uri="{FF2B5EF4-FFF2-40B4-BE49-F238E27FC236}">
                  <a16:creationId xmlns:a16="http://schemas.microsoft.com/office/drawing/2014/main" id="{E24C0D87-91FF-4845-8935-E2EA1EDDF7B0}"/>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5EA74BD2-1D71-411B-A2ED-1170022E74B5}"/>
                </a:ext>
              </a:extLst>
            </p:cNvPr>
            <p:cNvSpPr/>
            <p:nvPr/>
          </p:nvSpPr>
          <p:spPr>
            <a:xfrm>
              <a:off x="6416501" y="3357801"/>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a:t>Validation &amp; </a:t>
              </a:r>
              <a:r>
                <a:rPr lang="en-GB" sz="1600" b="1" kern="0" dirty="0" err="1"/>
                <a:t>Soumission</a:t>
              </a:r>
              <a:endParaRPr lang="en-GB" sz="1600" b="1" kern="0" dirty="0"/>
            </a:p>
          </p:txBody>
        </p:sp>
        <p:sp>
          <p:nvSpPr>
            <p:cNvPr id="33" name="Rounded Rectangle 9">
              <a:extLst>
                <a:ext uri="{FF2B5EF4-FFF2-40B4-BE49-F238E27FC236}">
                  <a16:creationId xmlns:a16="http://schemas.microsoft.com/office/drawing/2014/main" id="{AE8B15C2-AAAC-4BE3-B3CA-14D5E027895C}"/>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34" name="Rounded Rectangle 10">
              <a:extLst>
                <a:ext uri="{FF2B5EF4-FFF2-40B4-BE49-F238E27FC236}">
                  <a16:creationId xmlns:a16="http://schemas.microsoft.com/office/drawing/2014/main" id="{E8D3B8A0-E86E-40C1-9271-7BD9556084CD}"/>
                </a:ext>
              </a:extLst>
            </p:cNvPr>
            <p:cNvSpPr/>
            <p:nvPr/>
          </p:nvSpPr>
          <p:spPr>
            <a:xfrm>
              <a:off x="6424051" y="4891176"/>
              <a:ext cx="1478319" cy="647219"/>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fr-FR" sz="1600" b="1" kern="0" dirty="0">
                  <a:solidFill>
                    <a:schemeClr val="bg1"/>
                  </a:solidFill>
                </a:rPr>
                <a:t>Rapport et données GLAAS 2022</a:t>
              </a:r>
              <a:endParaRPr lang="en-GB" sz="1600" b="1" kern="0" dirty="0">
                <a:solidFill>
                  <a:schemeClr val="bg1"/>
                </a:solidFill>
              </a:endParaRPr>
            </a:p>
          </p:txBody>
        </p:sp>
      </p:grpSp>
      <p:grpSp>
        <p:nvGrpSpPr>
          <p:cNvPr id="89" name="Group 88">
            <a:extLst>
              <a:ext uri="{FF2B5EF4-FFF2-40B4-BE49-F238E27FC236}">
                <a16:creationId xmlns:a16="http://schemas.microsoft.com/office/drawing/2014/main" id="{E8EC2FA0-4455-47CF-BCCE-4CD9BEC04641}"/>
              </a:ext>
            </a:extLst>
          </p:cNvPr>
          <p:cNvGrpSpPr/>
          <p:nvPr/>
        </p:nvGrpSpPr>
        <p:grpSpPr>
          <a:xfrm>
            <a:off x="204129" y="615086"/>
            <a:ext cx="364812" cy="4947770"/>
            <a:chOff x="204129" y="396875"/>
            <a:chExt cx="364812" cy="4947770"/>
          </a:xfrm>
        </p:grpSpPr>
        <p:sp>
          <p:nvSpPr>
            <p:cNvPr id="90" name="Oval 89">
              <a:extLst>
                <a:ext uri="{FF2B5EF4-FFF2-40B4-BE49-F238E27FC236}">
                  <a16:creationId xmlns:a16="http://schemas.microsoft.com/office/drawing/2014/main" id="{D57FD43E-3738-45D3-B24B-33B79AF7D343}"/>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26785520-8EAF-41B0-A19F-874BF90DA192}"/>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BC92501E-0585-4D31-91AA-44CD50A00552}"/>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93" name="Oval 92">
              <a:extLst>
                <a:ext uri="{FF2B5EF4-FFF2-40B4-BE49-F238E27FC236}">
                  <a16:creationId xmlns:a16="http://schemas.microsoft.com/office/drawing/2014/main" id="{5C27271D-0268-46E8-B939-DD01948B92F1}"/>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1AE654FD-7621-4DC5-BF57-F7331E51639B}"/>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95" name="Oval 94">
              <a:extLst>
                <a:ext uri="{FF2B5EF4-FFF2-40B4-BE49-F238E27FC236}">
                  <a16:creationId xmlns:a16="http://schemas.microsoft.com/office/drawing/2014/main" id="{D12FADD7-93FF-43CC-B8A1-3D213A48147E}"/>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F94D328C-27B1-47DB-8A2E-F11A5967AE68}"/>
                </a:ext>
              </a:extLst>
            </p:cNvPr>
            <p:cNvSpPr/>
            <p:nvPr/>
          </p:nvSpPr>
          <p:spPr>
            <a:xfrm>
              <a:off x="208901" y="4997004"/>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7</a:t>
              </a:r>
            </a:p>
          </p:txBody>
        </p:sp>
      </p:grpSp>
    </p:spTree>
    <p:extLst>
      <p:ext uri="{BB962C8B-B14F-4D97-AF65-F5344CB8AC3E}">
        <p14:creationId xmlns:p14="http://schemas.microsoft.com/office/powerpoint/2010/main" val="133453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209A5-0DA9-4398-BF30-9AECCE677686}"/>
              </a:ext>
            </a:extLst>
          </p:cNvPr>
          <p:cNvSpPr>
            <a:spLocks noGrp="1"/>
          </p:cNvSpPr>
          <p:nvPr>
            <p:ph type="title"/>
          </p:nvPr>
        </p:nvSpPr>
        <p:spPr/>
        <p:txBody>
          <a:bodyPr/>
          <a:lstStyle/>
          <a:p>
            <a:r>
              <a:rPr lang="en-US" dirty="0" err="1"/>
              <a:t>Chronologie</a:t>
            </a:r>
            <a:r>
              <a:rPr lang="en-US" dirty="0"/>
              <a:t> du cycle GLAAS 2021/2022</a:t>
            </a:r>
          </a:p>
        </p:txBody>
      </p:sp>
      <p:cxnSp>
        <p:nvCxnSpPr>
          <p:cNvPr id="5" name="Straight Arrow Connector 4">
            <a:extLst>
              <a:ext uri="{FF2B5EF4-FFF2-40B4-BE49-F238E27FC236}">
                <a16:creationId xmlns:a16="http://schemas.microsoft.com/office/drawing/2014/main" id="{82D59F01-C52E-42FB-8DC7-551E607DA879}"/>
              </a:ext>
            </a:extLst>
          </p:cNvPr>
          <p:cNvCxnSpPr>
            <a:cxnSpLocks/>
          </p:cNvCxnSpPr>
          <p:nvPr/>
        </p:nvCxnSpPr>
        <p:spPr>
          <a:xfrm rot="5400000">
            <a:off x="8343682" y="3617078"/>
            <a:ext cx="640080" cy="0"/>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983C5F-F6CE-43A5-989D-9D82491FA1FF}"/>
              </a:ext>
            </a:extLst>
          </p:cNvPr>
          <p:cNvCxnSpPr>
            <a:cxnSpLocks/>
          </p:cNvCxnSpPr>
          <p:nvPr/>
        </p:nvCxnSpPr>
        <p:spPr>
          <a:xfrm>
            <a:off x="857250" y="3937118"/>
            <a:ext cx="1070674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CBFFD6-820A-4AC6-93D5-3C90BA25EF40}"/>
              </a:ext>
            </a:extLst>
          </p:cNvPr>
          <p:cNvSpPr txBox="1"/>
          <p:nvPr/>
        </p:nvSpPr>
        <p:spPr>
          <a:xfrm>
            <a:off x="3885373" y="3733924"/>
            <a:ext cx="1257300" cy="369332"/>
          </a:xfrm>
          <a:prstGeom prst="rect">
            <a:avLst/>
          </a:prstGeom>
          <a:noFill/>
        </p:spPr>
        <p:txBody>
          <a:bodyPr wrap="square" rtlCol="0">
            <a:spAutoFit/>
          </a:bodyPr>
          <a:lstStyle/>
          <a:p>
            <a:pPr algn="ctr"/>
            <a:r>
              <a:rPr lang="fr-CH" b="1" err="1">
                <a:solidFill>
                  <a:schemeClr val="accent2"/>
                </a:solidFill>
                <a:effectLst>
                  <a:glow rad="127000">
                    <a:schemeClr val="bg1"/>
                  </a:glow>
                </a:effectLst>
              </a:rPr>
              <a:t>Oct</a:t>
            </a:r>
            <a:r>
              <a:rPr lang="fr-CH" b="1">
                <a:solidFill>
                  <a:schemeClr val="accent2"/>
                </a:solidFill>
                <a:effectLst>
                  <a:glow rad="127000">
                    <a:schemeClr val="bg1"/>
                  </a:glow>
                </a:effectLst>
              </a:rPr>
              <a:t> </a:t>
            </a:r>
          </a:p>
        </p:txBody>
      </p:sp>
      <p:sp>
        <p:nvSpPr>
          <p:cNvPr id="8" name="TextBox 7">
            <a:extLst>
              <a:ext uri="{FF2B5EF4-FFF2-40B4-BE49-F238E27FC236}">
                <a16:creationId xmlns:a16="http://schemas.microsoft.com/office/drawing/2014/main" id="{4CD0F869-28FF-4D92-A2EB-BBCB85E10D55}"/>
              </a:ext>
            </a:extLst>
          </p:cNvPr>
          <p:cNvSpPr txBox="1"/>
          <p:nvPr/>
        </p:nvSpPr>
        <p:spPr>
          <a:xfrm>
            <a:off x="8129392" y="3733924"/>
            <a:ext cx="1068661" cy="369332"/>
          </a:xfrm>
          <a:prstGeom prst="rect">
            <a:avLst/>
          </a:prstGeom>
          <a:noFill/>
        </p:spPr>
        <p:txBody>
          <a:bodyPr wrap="square" rtlCol="0">
            <a:spAutoFit/>
          </a:bodyPr>
          <a:lstStyle/>
          <a:p>
            <a:pPr algn="ctr"/>
            <a:r>
              <a:rPr lang="fr-CH" b="1" dirty="0" err="1">
                <a:solidFill>
                  <a:schemeClr val="accent2"/>
                </a:solidFill>
                <a:effectLst>
                  <a:glow rad="127000">
                    <a:schemeClr val="bg1"/>
                  </a:glow>
                </a:effectLst>
              </a:rPr>
              <a:t>Avr</a:t>
            </a:r>
            <a:r>
              <a:rPr lang="fr-CH" b="1" dirty="0">
                <a:solidFill>
                  <a:schemeClr val="accent2"/>
                </a:solidFill>
                <a:effectLst>
                  <a:glow rad="127000">
                    <a:schemeClr val="bg1"/>
                  </a:glow>
                </a:effectLst>
              </a:rPr>
              <a:t> </a:t>
            </a:r>
          </a:p>
        </p:txBody>
      </p:sp>
      <p:sp>
        <p:nvSpPr>
          <p:cNvPr id="9" name="TextBox 8">
            <a:extLst>
              <a:ext uri="{FF2B5EF4-FFF2-40B4-BE49-F238E27FC236}">
                <a16:creationId xmlns:a16="http://schemas.microsoft.com/office/drawing/2014/main" id="{1AC7AB7F-8D98-498B-B474-6885A76BBD5F}"/>
              </a:ext>
            </a:extLst>
          </p:cNvPr>
          <p:cNvSpPr txBox="1"/>
          <p:nvPr/>
        </p:nvSpPr>
        <p:spPr>
          <a:xfrm>
            <a:off x="7430958" y="2146676"/>
            <a:ext cx="2465526" cy="1200329"/>
          </a:xfrm>
          <a:prstGeom prst="rect">
            <a:avLst/>
          </a:prstGeom>
          <a:noFill/>
        </p:spPr>
        <p:txBody>
          <a:bodyPr wrap="square" rtlCol="0">
            <a:spAutoFit/>
          </a:bodyPr>
          <a:lstStyle/>
          <a:p>
            <a:pPr algn="ctr"/>
            <a:r>
              <a:rPr lang="fr-FR" b="1" dirty="0">
                <a:solidFill>
                  <a:schemeClr val="tx2"/>
                </a:solidFill>
              </a:rPr>
              <a:t>Date limite finale pour soumettre l'enquête GLAAS</a:t>
            </a:r>
            <a:r>
              <a:rPr lang="fr-CH" b="1" dirty="0">
                <a:solidFill>
                  <a:schemeClr val="tx2"/>
                </a:solidFill>
              </a:rPr>
              <a:t>: </a:t>
            </a:r>
          </a:p>
          <a:p>
            <a:pPr algn="ctr"/>
            <a:r>
              <a:rPr lang="fr-CH" b="1" dirty="0">
                <a:solidFill>
                  <a:schemeClr val="accent2"/>
                </a:solidFill>
              </a:rPr>
              <a:t>1</a:t>
            </a:r>
            <a:r>
              <a:rPr lang="fr-CH" b="1" baseline="30000" dirty="0">
                <a:solidFill>
                  <a:schemeClr val="accent2"/>
                </a:solidFill>
              </a:rPr>
              <a:t>er</a:t>
            </a:r>
            <a:r>
              <a:rPr lang="fr-CH" b="1" dirty="0">
                <a:solidFill>
                  <a:schemeClr val="accent2"/>
                </a:solidFill>
              </a:rPr>
              <a:t> avril 2022</a:t>
            </a:r>
            <a:endParaRPr lang="en-US" b="1" dirty="0">
              <a:solidFill>
                <a:schemeClr val="accent2"/>
              </a:solidFill>
            </a:endParaRPr>
          </a:p>
        </p:txBody>
      </p:sp>
      <p:sp>
        <p:nvSpPr>
          <p:cNvPr id="10" name="TextBox 9">
            <a:extLst>
              <a:ext uri="{FF2B5EF4-FFF2-40B4-BE49-F238E27FC236}">
                <a16:creationId xmlns:a16="http://schemas.microsoft.com/office/drawing/2014/main" id="{5296395D-AF2F-494B-882E-20D71FBB48BA}"/>
              </a:ext>
            </a:extLst>
          </p:cNvPr>
          <p:cNvSpPr txBox="1"/>
          <p:nvPr/>
        </p:nvSpPr>
        <p:spPr>
          <a:xfrm>
            <a:off x="1056027" y="3733924"/>
            <a:ext cx="1257300" cy="369332"/>
          </a:xfrm>
          <a:prstGeom prst="rect">
            <a:avLst/>
          </a:prstGeom>
          <a:noFill/>
        </p:spPr>
        <p:txBody>
          <a:bodyPr wrap="square" rtlCol="0">
            <a:spAutoFit/>
          </a:bodyPr>
          <a:lstStyle/>
          <a:p>
            <a:pPr algn="ctr"/>
            <a:r>
              <a:rPr lang="fr-CH" b="1" dirty="0">
                <a:solidFill>
                  <a:schemeClr val="accent2"/>
                </a:solidFill>
                <a:effectLst>
                  <a:glow rad="127000">
                    <a:schemeClr val="bg1"/>
                  </a:glow>
                </a:effectLst>
              </a:rPr>
              <a:t>Août </a:t>
            </a:r>
          </a:p>
        </p:txBody>
      </p:sp>
      <p:sp>
        <p:nvSpPr>
          <p:cNvPr id="12" name="TextBox 28">
            <a:extLst>
              <a:ext uri="{FF2B5EF4-FFF2-40B4-BE49-F238E27FC236}">
                <a16:creationId xmlns:a16="http://schemas.microsoft.com/office/drawing/2014/main" id="{4F12D889-9358-4F36-A539-16EF55111669}"/>
              </a:ext>
            </a:extLst>
          </p:cNvPr>
          <p:cNvSpPr txBox="1"/>
          <p:nvPr/>
        </p:nvSpPr>
        <p:spPr>
          <a:xfrm>
            <a:off x="2470700" y="3733924"/>
            <a:ext cx="1257300" cy="369332"/>
          </a:xfrm>
          <a:prstGeom prst="rect">
            <a:avLst/>
          </a:prstGeom>
          <a:noFill/>
        </p:spPr>
        <p:txBody>
          <a:bodyPr wrap="square" rtlCol="0">
            <a:spAutoFit/>
          </a:bodyPr>
          <a:lstStyle/>
          <a:p>
            <a:pPr algn="ctr"/>
            <a:r>
              <a:rPr lang="fr-CH" b="1">
                <a:solidFill>
                  <a:schemeClr val="accent2"/>
                </a:solidFill>
                <a:effectLst>
                  <a:glow rad="127000">
                    <a:schemeClr val="bg1"/>
                  </a:glow>
                </a:effectLst>
              </a:rPr>
              <a:t>Sept </a:t>
            </a:r>
          </a:p>
        </p:txBody>
      </p:sp>
      <p:sp>
        <p:nvSpPr>
          <p:cNvPr id="13" name="TextBox 7">
            <a:extLst>
              <a:ext uri="{FF2B5EF4-FFF2-40B4-BE49-F238E27FC236}">
                <a16:creationId xmlns:a16="http://schemas.microsoft.com/office/drawing/2014/main" id="{00C70677-55DE-4407-B7CC-D57B4F4D6498}"/>
              </a:ext>
            </a:extLst>
          </p:cNvPr>
          <p:cNvSpPr txBox="1"/>
          <p:nvPr/>
        </p:nvSpPr>
        <p:spPr>
          <a:xfrm>
            <a:off x="5300046" y="3733924"/>
            <a:ext cx="1257300" cy="369332"/>
          </a:xfrm>
          <a:prstGeom prst="rect">
            <a:avLst/>
          </a:prstGeom>
          <a:noFill/>
        </p:spPr>
        <p:txBody>
          <a:bodyPr wrap="square" rtlCol="0">
            <a:spAutoFit/>
          </a:bodyPr>
          <a:lstStyle/>
          <a:p>
            <a:pPr algn="ctr"/>
            <a:r>
              <a:rPr lang="fr-CH" b="1" dirty="0">
                <a:solidFill>
                  <a:schemeClr val="accent2"/>
                </a:solidFill>
                <a:effectLst>
                  <a:glow rad="127000">
                    <a:schemeClr val="bg1"/>
                  </a:glow>
                </a:effectLst>
              </a:rPr>
              <a:t>Déc </a:t>
            </a:r>
          </a:p>
        </p:txBody>
      </p:sp>
      <p:sp>
        <p:nvSpPr>
          <p:cNvPr id="14" name="TextBox 7">
            <a:extLst>
              <a:ext uri="{FF2B5EF4-FFF2-40B4-BE49-F238E27FC236}">
                <a16:creationId xmlns:a16="http://schemas.microsoft.com/office/drawing/2014/main" id="{10D831F6-CC3C-4576-B5A2-487F9A86CD4C}"/>
              </a:ext>
            </a:extLst>
          </p:cNvPr>
          <p:cNvSpPr txBox="1"/>
          <p:nvPr/>
        </p:nvSpPr>
        <p:spPr>
          <a:xfrm>
            <a:off x="6714719" y="3733924"/>
            <a:ext cx="1257300" cy="369332"/>
          </a:xfrm>
          <a:prstGeom prst="rect">
            <a:avLst/>
          </a:prstGeom>
          <a:noFill/>
        </p:spPr>
        <p:txBody>
          <a:bodyPr wrap="square" rtlCol="0">
            <a:spAutoFit/>
          </a:bodyPr>
          <a:lstStyle/>
          <a:p>
            <a:pPr algn="ctr"/>
            <a:r>
              <a:rPr lang="fr-CH" b="1">
                <a:solidFill>
                  <a:schemeClr val="accent2"/>
                </a:solidFill>
                <a:effectLst>
                  <a:glow rad="127000">
                    <a:schemeClr val="bg1"/>
                  </a:glow>
                </a:effectLst>
              </a:rPr>
              <a:t>Jan </a:t>
            </a:r>
          </a:p>
        </p:txBody>
      </p:sp>
      <p:sp>
        <p:nvSpPr>
          <p:cNvPr id="16" name="Rectangle 15">
            <a:extLst>
              <a:ext uri="{FF2B5EF4-FFF2-40B4-BE49-F238E27FC236}">
                <a16:creationId xmlns:a16="http://schemas.microsoft.com/office/drawing/2014/main" id="{8BA041C3-8A8D-4C01-A86A-974D2652C3FC}"/>
              </a:ext>
            </a:extLst>
          </p:cNvPr>
          <p:cNvSpPr/>
          <p:nvPr/>
        </p:nvSpPr>
        <p:spPr>
          <a:xfrm>
            <a:off x="1648156" y="1221903"/>
            <a:ext cx="1626182" cy="1200329"/>
          </a:xfrm>
          <a:prstGeom prst="rect">
            <a:avLst/>
          </a:prstGeom>
        </p:spPr>
        <p:txBody>
          <a:bodyPr wrap="square">
            <a:spAutoFit/>
          </a:bodyPr>
          <a:lstStyle/>
          <a:p>
            <a:pPr algn="ctr"/>
            <a:r>
              <a:rPr lang="en-US" b="1" dirty="0">
                <a:solidFill>
                  <a:schemeClr val="tx2"/>
                </a:solidFill>
              </a:rPr>
              <a:t>PDF de </a:t>
            </a:r>
            <a:r>
              <a:rPr lang="en-US" b="1" dirty="0" err="1">
                <a:solidFill>
                  <a:schemeClr val="tx2"/>
                </a:solidFill>
              </a:rPr>
              <a:t>l’enquête</a:t>
            </a:r>
            <a:r>
              <a:rPr lang="en-US" b="1" dirty="0">
                <a:solidFill>
                  <a:schemeClr val="tx2"/>
                </a:solidFill>
              </a:rPr>
              <a:t> et pack </a:t>
            </a:r>
            <a:r>
              <a:rPr lang="en-US" b="1" dirty="0" err="1">
                <a:solidFill>
                  <a:schemeClr val="tx2"/>
                </a:solidFill>
              </a:rPr>
              <a:t>en</a:t>
            </a:r>
            <a:r>
              <a:rPr lang="en-US" b="1" dirty="0">
                <a:solidFill>
                  <a:schemeClr val="tx2"/>
                </a:solidFill>
              </a:rPr>
              <a:t> </a:t>
            </a:r>
            <a:r>
              <a:rPr lang="en-US" b="1" dirty="0" err="1">
                <a:solidFill>
                  <a:schemeClr val="tx2"/>
                </a:solidFill>
              </a:rPr>
              <a:t>anglais</a:t>
            </a:r>
            <a:r>
              <a:rPr lang="en-US" b="1" dirty="0">
                <a:solidFill>
                  <a:schemeClr val="tx2"/>
                </a:solidFill>
              </a:rPr>
              <a:t>  </a:t>
            </a:r>
            <a:r>
              <a:rPr lang="en-US" b="1" dirty="0" err="1">
                <a:solidFill>
                  <a:schemeClr val="tx2"/>
                </a:solidFill>
              </a:rPr>
              <a:t>en</a:t>
            </a:r>
            <a:r>
              <a:rPr lang="en-US" b="1" dirty="0">
                <a:solidFill>
                  <a:schemeClr val="tx2"/>
                </a:solidFill>
              </a:rPr>
              <a:t> </a:t>
            </a:r>
            <a:r>
              <a:rPr lang="en-US" b="1" dirty="0" err="1">
                <a:solidFill>
                  <a:schemeClr val="tx2"/>
                </a:solidFill>
              </a:rPr>
              <a:t>ligne</a:t>
            </a:r>
            <a:endParaRPr lang="en-US" b="1" dirty="0">
              <a:solidFill>
                <a:schemeClr val="tx2"/>
              </a:solidFill>
            </a:endParaRPr>
          </a:p>
        </p:txBody>
      </p:sp>
      <p:sp>
        <p:nvSpPr>
          <p:cNvPr id="17" name="Rectangle 16">
            <a:extLst>
              <a:ext uri="{FF2B5EF4-FFF2-40B4-BE49-F238E27FC236}">
                <a16:creationId xmlns:a16="http://schemas.microsoft.com/office/drawing/2014/main" id="{AFCDCF27-60B6-45AF-B21F-299EF8376BA5}"/>
              </a:ext>
            </a:extLst>
          </p:cNvPr>
          <p:cNvSpPr/>
          <p:nvPr/>
        </p:nvSpPr>
        <p:spPr>
          <a:xfrm>
            <a:off x="2996241" y="2035586"/>
            <a:ext cx="1813495" cy="1200329"/>
          </a:xfrm>
          <a:prstGeom prst="rect">
            <a:avLst/>
          </a:prstGeom>
        </p:spPr>
        <p:txBody>
          <a:bodyPr wrap="square">
            <a:spAutoFit/>
          </a:bodyPr>
          <a:lstStyle/>
          <a:p>
            <a:pPr algn="ctr"/>
            <a:r>
              <a:rPr lang="fr-FR" b="1" dirty="0">
                <a:solidFill>
                  <a:schemeClr val="tx2"/>
                </a:solidFill>
              </a:rPr>
              <a:t>PDF de l’enquête et pack en ligne dans les 6 langues</a:t>
            </a:r>
          </a:p>
        </p:txBody>
      </p:sp>
      <p:sp>
        <p:nvSpPr>
          <p:cNvPr id="18" name="Rectangle 17">
            <a:extLst>
              <a:ext uri="{FF2B5EF4-FFF2-40B4-BE49-F238E27FC236}">
                <a16:creationId xmlns:a16="http://schemas.microsoft.com/office/drawing/2014/main" id="{C690AA03-6AE8-4C58-A1F7-7E0E8166E8F6}"/>
              </a:ext>
            </a:extLst>
          </p:cNvPr>
          <p:cNvSpPr/>
          <p:nvPr/>
        </p:nvSpPr>
        <p:spPr>
          <a:xfrm>
            <a:off x="2837070" y="4630483"/>
            <a:ext cx="2735118" cy="646331"/>
          </a:xfrm>
          <a:prstGeom prst="rect">
            <a:avLst/>
          </a:prstGeom>
        </p:spPr>
        <p:txBody>
          <a:bodyPr wrap="square">
            <a:spAutoFit/>
          </a:bodyPr>
          <a:lstStyle/>
          <a:p>
            <a:pPr algn="ctr"/>
            <a:r>
              <a:rPr lang="en-US" b="1" dirty="0">
                <a:solidFill>
                  <a:schemeClr val="tx2"/>
                </a:solidFill>
              </a:rPr>
              <a:t>Formations régionales GLAAS</a:t>
            </a:r>
          </a:p>
        </p:txBody>
      </p:sp>
      <p:sp>
        <p:nvSpPr>
          <p:cNvPr id="19" name="ZoneTexte 1">
            <a:extLst>
              <a:ext uri="{FF2B5EF4-FFF2-40B4-BE49-F238E27FC236}">
                <a16:creationId xmlns:a16="http://schemas.microsoft.com/office/drawing/2014/main" id="{1ED211ED-5F01-4EAC-A237-D16861FCA484}"/>
              </a:ext>
            </a:extLst>
          </p:cNvPr>
          <p:cNvSpPr txBox="1"/>
          <p:nvPr/>
        </p:nvSpPr>
        <p:spPr>
          <a:xfrm>
            <a:off x="7809468" y="4658883"/>
            <a:ext cx="2932903" cy="646331"/>
          </a:xfrm>
          <a:prstGeom prst="rect">
            <a:avLst/>
          </a:prstGeom>
          <a:noFill/>
        </p:spPr>
        <p:txBody>
          <a:bodyPr wrap="square" rtlCol="0">
            <a:spAutoFit/>
          </a:bodyPr>
          <a:lstStyle/>
          <a:p>
            <a:pPr algn="ctr"/>
            <a:r>
              <a:rPr lang="fr-FR" b="1" dirty="0">
                <a:solidFill>
                  <a:schemeClr val="tx2"/>
                </a:solidFill>
              </a:rPr>
              <a:t>Gestion des données, y compris assurance qualité</a:t>
            </a:r>
            <a:endParaRPr lang="en-GB" dirty="0">
              <a:solidFill>
                <a:schemeClr val="tx2"/>
              </a:solidFill>
            </a:endParaRPr>
          </a:p>
        </p:txBody>
      </p:sp>
      <p:sp>
        <p:nvSpPr>
          <p:cNvPr id="20" name="TextBox 23">
            <a:extLst>
              <a:ext uri="{FF2B5EF4-FFF2-40B4-BE49-F238E27FC236}">
                <a16:creationId xmlns:a16="http://schemas.microsoft.com/office/drawing/2014/main" id="{EF6C0CE3-94DA-4582-9345-46945DA932B9}"/>
              </a:ext>
            </a:extLst>
          </p:cNvPr>
          <p:cNvSpPr txBox="1"/>
          <p:nvPr/>
        </p:nvSpPr>
        <p:spPr>
          <a:xfrm>
            <a:off x="6701349" y="3416688"/>
            <a:ext cx="1257300" cy="400110"/>
          </a:xfrm>
          <a:prstGeom prst="rect">
            <a:avLst/>
          </a:prstGeom>
          <a:noFill/>
        </p:spPr>
        <p:txBody>
          <a:bodyPr wrap="square" rtlCol="0">
            <a:spAutoFit/>
          </a:bodyPr>
          <a:lstStyle/>
          <a:p>
            <a:pPr algn="ctr"/>
            <a:r>
              <a:rPr lang="fr-CH" sz="2000" b="1">
                <a:solidFill>
                  <a:schemeClr val="tx2"/>
                </a:solidFill>
                <a:effectLst>
                  <a:glow rad="127000">
                    <a:schemeClr val="bg1"/>
                  </a:glow>
                </a:effectLst>
              </a:rPr>
              <a:t>2022</a:t>
            </a:r>
            <a:endParaRPr lang="en-US" sz="2000" b="1">
              <a:solidFill>
                <a:schemeClr val="tx2"/>
              </a:solidFill>
              <a:effectLst>
                <a:glow rad="127000">
                  <a:schemeClr val="bg1"/>
                </a:glow>
              </a:effectLst>
            </a:endParaRPr>
          </a:p>
        </p:txBody>
      </p:sp>
      <p:sp>
        <p:nvSpPr>
          <p:cNvPr id="21" name="TextBox 23">
            <a:extLst>
              <a:ext uri="{FF2B5EF4-FFF2-40B4-BE49-F238E27FC236}">
                <a16:creationId xmlns:a16="http://schemas.microsoft.com/office/drawing/2014/main" id="{0C7136B4-E3AA-4A7D-90A2-2AD7EBD88AE4}"/>
              </a:ext>
            </a:extLst>
          </p:cNvPr>
          <p:cNvSpPr txBox="1"/>
          <p:nvPr/>
        </p:nvSpPr>
        <p:spPr>
          <a:xfrm>
            <a:off x="1146493" y="3452139"/>
            <a:ext cx="1076367" cy="400110"/>
          </a:xfrm>
          <a:prstGeom prst="rect">
            <a:avLst/>
          </a:prstGeom>
          <a:noFill/>
        </p:spPr>
        <p:txBody>
          <a:bodyPr wrap="square" rtlCol="0">
            <a:spAutoFit/>
          </a:bodyPr>
          <a:lstStyle/>
          <a:p>
            <a:pPr algn="ctr"/>
            <a:r>
              <a:rPr lang="fr-CH" sz="2000" b="1">
                <a:solidFill>
                  <a:schemeClr val="tx2"/>
                </a:solidFill>
                <a:effectLst>
                  <a:glow rad="127000">
                    <a:schemeClr val="bg1"/>
                  </a:glow>
                </a:effectLst>
              </a:rPr>
              <a:t>2021</a:t>
            </a:r>
            <a:endParaRPr lang="en-US" sz="2000" b="1">
              <a:solidFill>
                <a:schemeClr val="tx2"/>
              </a:solidFill>
              <a:effectLst>
                <a:glow rad="127000">
                  <a:schemeClr val="bg1"/>
                </a:glow>
              </a:effectLst>
            </a:endParaRPr>
          </a:p>
        </p:txBody>
      </p:sp>
      <p:sp>
        <p:nvSpPr>
          <p:cNvPr id="22" name="TextBox 21">
            <a:extLst>
              <a:ext uri="{FF2B5EF4-FFF2-40B4-BE49-F238E27FC236}">
                <a16:creationId xmlns:a16="http://schemas.microsoft.com/office/drawing/2014/main" id="{A5FE7C3E-D78A-44D8-A5EC-9B341B460B05}"/>
              </a:ext>
            </a:extLst>
          </p:cNvPr>
          <p:cNvSpPr txBox="1"/>
          <p:nvPr/>
        </p:nvSpPr>
        <p:spPr>
          <a:xfrm>
            <a:off x="9355426" y="3733924"/>
            <a:ext cx="1068661" cy="369332"/>
          </a:xfrm>
          <a:prstGeom prst="rect">
            <a:avLst/>
          </a:prstGeom>
          <a:noFill/>
        </p:spPr>
        <p:txBody>
          <a:bodyPr wrap="square" rtlCol="0">
            <a:spAutoFit/>
          </a:bodyPr>
          <a:lstStyle/>
          <a:p>
            <a:pPr algn="ctr"/>
            <a:r>
              <a:rPr lang="fr-CH" b="1" dirty="0">
                <a:solidFill>
                  <a:schemeClr val="accent2"/>
                </a:solidFill>
                <a:effectLst>
                  <a:glow rad="127000">
                    <a:schemeClr val="bg1"/>
                  </a:glow>
                </a:effectLst>
              </a:rPr>
              <a:t>Juin </a:t>
            </a:r>
          </a:p>
        </p:txBody>
      </p:sp>
      <p:sp>
        <p:nvSpPr>
          <p:cNvPr id="23" name="TextBox 22">
            <a:extLst>
              <a:ext uri="{FF2B5EF4-FFF2-40B4-BE49-F238E27FC236}">
                <a16:creationId xmlns:a16="http://schemas.microsoft.com/office/drawing/2014/main" id="{1F4F6DFF-2589-4257-A05F-F31796AEFAD2}"/>
              </a:ext>
            </a:extLst>
          </p:cNvPr>
          <p:cNvSpPr txBox="1"/>
          <p:nvPr/>
        </p:nvSpPr>
        <p:spPr>
          <a:xfrm>
            <a:off x="10581460" y="3733924"/>
            <a:ext cx="1068661" cy="369332"/>
          </a:xfrm>
          <a:prstGeom prst="rect">
            <a:avLst/>
          </a:prstGeom>
          <a:noFill/>
        </p:spPr>
        <p:txBody>
          <a:bodyPr wrap="square" rtlCol="0">
            <a:spAutoFit/>
          </a:bodyPr>
          <a:lstStyle/>
          <a:p>
            <a:pPr algn="ctr"/>
            <a:r>
              <a:rPr lang="fr-CH" b="1" dirty="0">
                <a:solidFill>
                  <a:schemeClr val="accent2"/>
                </a:solidFill>
                <a:effectLst>
                  <a:glow rad="127000">
                    <a:schemeClr val="bg1"/>
                  </a:glow>
                </a:effectLst>
              </a:rPr>
              <a:t>Déc </a:t>
            </a:r>
          </a:p>
        </p:txBody>
      </p:sp>
      <p:cxnSp>
        <p:nvCxnSpPr>
          <p:cNvPr id="24" name="Straight Arrow Connector 23">
            <a:extLst>
              <a:ext uri="{FF2B5EF4-FFF2-40B4-BE49-F238E27FC236}">
                <a16:creationId xmlns:a16="http://schemas.microsoft.com/office/drawing/2014/main" id="{374F050B-69C2-43B7-921F-F53AFBB1C4D1}"/>
              </a:ext>
            </a:extLst>
          </p:cNvPr>
          <p:cNvCxnSpPr>
            <a:cxnSpLocks/>
          </p:cNvCxnSpPr>
          <p:nvPr/>
        </p:nvCxnSpPr>
        <p:spPr>
          <a:xfrm flipH="1">
            <a:off x="2461247" y="2550243"/>
            <a:ext cx="9453" cy="1386875"/>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102E3DFE-D668-4CDC-B24E-5B7AB2A70279}"/>
              </a:ext>
            </a:extLst>
          </p:cNvPr>
          <p:cNvSpPr/>
          <p:nvPr/>
        </p:nvSpPr>
        <p:spPr>
          <a:xfrm rot="16200000">
            <a:off x="3985968" y="3209529"/>
            <a:ext cx="437322" cy="2190834"/>
          </a:xfrm>
          <a:prstGeom prst="leftBrace">
            <a:avLst/>
          </a:prstGeom>
          <a:ln w="28575">
            <a:solidFill>
              <a:srgbClr val="235E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F73"/>
              </a:solidFill>
            </a:endParaRPr>
          </a:p>
        </p:txBody>
      </p:sp>
      <p:sp>
        <p:nvSpPr>
          <p:cNvPr id="27" name="Left Brace 26">
            <a:extLst>
              <a:ext uri="{FF2B5EF4-FFF2-40B4-BE49-F238E27FC236}">
                <a16:creationId xmlns:a16="http://schemas.microsoft.com/office/drawing/2014/main" id="{2B117192-960D-4A26-9FFD-B1428B62CDFD}"/>
              </a:ext>
            </a:extLst>
          </p:cNvPr>
          <p:cNvSpPr/>
          <p:nvPr/>
        </p:nvSpPr>
        <p:spPr>
          <a:xfrm rot="16200000">
            <a:off x="9057259" y="3709282"/>
            <a:ext cx="437322" cy="1224397"/>
          </a:xfrm>
          <a:prstGeom prst="leftBrace">
            <a:avLst/>
          </a:prstGeom>
          <a:ln w="28575">
            <a:solidFill>
              <a:srgbClr val="235E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F73"/>
              </a:solidFill>
            </a:endParaRPr>
          </a:p>
        </p:txBody>
      </p:sp>
      <p:cxnSp>
        <p:nvCxnSpPr>
          <p:cNvPr id="28" name="Straight Arrow Connector 27">
            <a:extLst>
              <a:ext uri="{FF2B5EF4-FFF2-40B4-BE49-F238E27FC236}">
                <a16:creationId xmlns:a16="http://schemas.microsoft.com/office/drawing/2014/main" id="{6FEA36CA-1E90-4D52-8438-8876378AB6F7}"/>
              </a:ext>
            </a:extLst>
          </p:cNvPr>
          <p:cNvCxnSpPr>
            <a:cxnSpLocks/>
            <a:stCxn id="29" idx="2"/>
          </p:cNvCxnSpPr>
          <p:nvPr/>
        </p:nvCxnSpPr>
        <p:spPr>
          <a:xfrm>
            <a:off x="10739986" y="2556334"/>
            <a:ext cx="0" cy="1380784"/>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CBA1BC-0777-41DD-9355-008819AF269A}"/>
              </a:ext>
            </a:extLst>
          </p:cNvPr>
          <p:cNvSpPr txBox="1"/>
          <p:nvPr/>
        </p:nvSpPr>
        <p:spPr>
          <a:xfrm>
            <a:off x="9640923" y="1079006"/>
            <a:ext cx="2198125" cy="1477328"/>
          </a:xfrm>
          <a:prstGeom prst="rect">
            <a:avLst/>
          </a:prstGeom>
          <a:noFill/>
        </p:spPr>
        <p:txBody>
          <a:bodyPr wrap="square" rtlCol="0">
            <a:spAutoFit/>
          </a:bodyPr>
          <a:lstStyle/>
          <a:p>
            <a:pPr algn="ctr"/>
            <a:r>
              <a:rPr lang="fr-CH" b="1" dirty="0">
                <a:solidFill>
                  <a:schemeClr val="tx2"/>
                </a:solidFill>
              </a:rPr>
              <a:t>Rapport GLAAS 2022</a:t>
            </a:r>
          </a:p>
          <a:p>
            <a:pPr algn="ctr"/>
            <a:r>
              <a:rPr lang="fr-CH" b="1" dirty="0">
                <a:solidFill>
                  <a:schemeClr val="tx2"/>
                </a:solidFill>
              </a:rPr>
              <a:t>Et données disponibles sur le portail de données GLAAS</a:t>
            </a:r>
            <a:endParaRPr lang="en-US" b="1" dirty="0">
              <a:solidFill>
                <a:schemeClr val="tx2"/>
              </a:solidFill>
            </a:endParaRPr>
          </a:p>
        </p:txBody>
      </p:sp>
      <p:cxnSp>
        <p:nvCxnSpPr>
          <p:cNvPr id="4" name="Straight Arrow Connector 3">
            <a:extLst>
              <a:ext uri="{FF2B5EF4-FFF2-40B4-BE49-F238E27FC236}">
                <a16:creationId xmlns:a16="http://schemas.microsoft.com/office/drawing/2014/main" id="{B986B3B8-8E42-48FF-98F8-1E8DBF9F9AF6}"/>
              </a:ext>
            </a:extLst>
          </p:cNvPr>
          <p:cNvCxnSpPr>
            <a:cxnSpLocks/>
          </p:cNvCxnSpPr>
          <p:nvPr/>
        </p:nvCxnSpPr>
        <p:spPr>
          <a:xfrm rot="5400000">
            <a:off x="3482477" y="3617078"/>
            <a:ext cx="640080" cy="0"/>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69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177114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2A55A46-CF01-4E22-8BAE-3EE2E878CF74}"/>
              </a:ext>
            </a:extLst>
          </p:cNvPr>
          <p:cNvSpPr>
            <a:spLocks noGrp="1"/>
          </p:cNvSpPr>
          <p:nvPr>
            <p:ph idx="1"/>
          </p:nvPr>
        </p:nvSpPr>
        <p:spPr>
          <a:xfrm>
            <a:off x="609600" y="1280166"/>
            <a:ext cx="10668000" cy="4505491"/>
          </a:xfrm>
        </p:spPr>
        <p:txBody>
          <a:bodyPr/>
          <a:lstStyle/>
          <a:p>
            <a:pPr>
              <a:spcAft>
                <a:spcPts val="600"/>
              </a:spcAft>
            </a:pPr>
            <a:r>
              <a:rPr lang="en-GB" sz="3200" dirty="0">
                <a:solidFill>
                  <a:schemeClr val="tx2">
                    <a:lumMod val="75000"/>
                  </a:schemeClr>
                </a:solidFill>
              </a:rPr>
              <a:t>Ce module </a:t>
            </a:r>
            <a:r>
              <a:rPr lang="en-GB" sz="3200" dirty="0" err="1">
                <a:solidFill>
                  <a:schemeClr val="tx2">
                    <a:lumMod val="75000"/>
                  </a:schemeClr>
                </a:solidFill>
              </a:rPr>
              <a:t>donne</a:t>
            </a:r>
            <a:r>
              <a:rPr lang="en-GB" sz="3200" dirty="0">
                <a:solidFill>
                  <a:schemeClr val="tx2">
                    <a:lumMod val="75000"/>
                  </a:schemeClr>
                </a:solidFill>
              </a:rPr>
              <a:t> </a:t>
            </a:r>
            <a:r>
              <a:rPr lang="en-GB" sz="3200" dirty="0" err="1">
                <a:solidFill>
                  <a:schemeClr val="tx2">
                    <a:lumMod val="75000"/>
                  </a:schemeClr>
                </a:solidFill>
              </a:rPr>
              <a:t>une</a:t>
            </a:r>
            <a:r>
              <a:rPr lang="en-GB" sz="3200" dirty="0">
                <a:solidFill>
                  <a:schemeClr val="tx2">
                    <a:lumMod val="75000"/>
                  </a:schemeClr>
                </a:solidFill>
              </a:rPr>
              <a:t> </a:t>
            </a:r>
            <a:r>
              <a:rPr lang="en-GB" sz="3200" dirty="0" err="1">
                <a:solidFill>
                  <a:schemeClr val="tx2">
                    <a:lumMod val="75000"/>
                  </a:schemeClr>
                </a:solidFill>
              </a:rPr>
              <a:t>vue</a:t>
            </a:r>
            <a:r>
              <a:rPr lang="en-GB" sz="3200" dirty="0">
                <a:solidFill>
                  <a:schemeClr val="tx2">
                    <a:lumMod val="75000"/>
                  </a:schemeClr>
                </a:solidFill>
              </a:rPr>
              <a:t> </a:t>
            </a:r>
            <a:r>
              <a:rPr lang="en-GB" sz="3200" dirty="0" err="1">
                <a:solidFill>
                  <a:schemeClr val="tx2">
                    <a:lumMod val="75000"/>
                  </a:schemeClr>
                </a:solidFill>
              </a:rPr>
              <a:t>d’ensemble</a:t>
            </a:r>
            <a:r>
              <a:rPr lang="en-GB" sz="3200" dirty="0">
                <a:solidFill>
                  <a:schemeClr val="tx2">
                    <a:lumMod val="75000"/>
                  </a:schemeClr>
                </a:solidFill>
              </a:rPr>
              <a:t> du </a:t>
            </a:r>
            <a:r>
              <a:rPr lang="en-GB" sz="3200" dirty="0" err="1">
                <a:solidFill>
                  <a:schemeClr val="tx2">
                    <a:lumMod val="75000"/>
                  </a:schemeClr>
                </a:solidFill>
              </a:rPr>
              <a:t>processus</a:t>
            </a:r>
            <a:r>
              <a:rPr lang="en-GB" sz="3200" dirty="0">
                <a:solidFill>
                  <a:schemeClr val="tx2">
                    <a:lumMod val="75000"/>
                  </a:schemeClr>
                </a:solidFill>
              </a:rPr>
              <a:t> </a:t>
            </a:r>
            <a:r>
              <a:rPr lang="en-GB" sz="3200" b="1" dirty="0" err="1">
                <a:solidFill>
                  <a:schemeClr val="tx2">
                    <a:lumMod val="75000"/>
                  </a:schemeClr>
                </a:solidFill>
              </a:rPr>
              <a:t>proposé</a:t>
            </a:r>
            <a:r>
              <a:rPr lang="en-GB" sz="3200" dirty="0">
                <a:solidFill>
                  <a:schemeClr val="tx2">
                    <a:lumMod val="75000"/>
                  </a:schemeClr>
                </a:solidFill>
              </a:rPr>
              <a:t> pour la mise </a:t>
            </a:r>
            <a:r>
              <a:rPr lang="en-GB" sz="3200" dirty="0" err="1">
                <a:solidFill>
                  <a:schemeClr val="tx2">
                    <a:lumMod val="75000"/>
                  </a:schemeClr>
                </a:solidFill>
              </a:rPr>
              <a:t>en</a:t>
            </a:r>
            <a:r>
              <a:rPr lang="en-GB" sz="3200" dirty="0">
                <a:solidFill>
                  <a:schemeClr val="tx2">
                    <a:lumMod val="75000"/>
                  </a:schemeClr>
                </a:solidFill>
              </a:rPr>
              <a:t> oeuvre de GLAAS au </a:t>
            </a:r>
            <a:r>
              <a:rPr lang="en-GB" sz="3200" dirty="0" err="1">
                <a:solidFill>
                  <a:schemeClr val="tx2">
                    <a:lumMod val="75000"/>
                  </a:schemeClr>
                </a:solidFill>
              </a:rPr>
              <a:t>niveau</a:t>
            </a:r>
            <a:r>
              <a:rPr lang="en-GB" sz="3200" dirty="0">
                <a:solidFill>
                  <a:schemeClr val="tx2">
                    <a:lumMod val="75000"/>
                  </a:schemeClr>
                </a:solidFill>
              </a:rPr>
              <a:t> des pays.</a:t>
            </a:r>
          </a:p>
          <a:p>
            <a:pPr>
              <a:spcAft>
                <a:spcPts val="600"/>
              </a:spcAft>
            </a:pPr>
            <a:r>
              <a:rPr lang="en-GB" sz="3200" dirty="0">
                <a:solidFill>
                  <a:schemeClr val="tx2">
                    <a:lumMod val="75000"/>
                  </a:schemeClr>
                </a:solidFill>
              </a:rPr>
              <a:t>Ce module </a:t>
            </a:r>
            <a:r>
              <a:rPr lang="en-GB" sz="3200" dirty="0" err="1">
                <a:solidFill>
                  <a:schemeClr val="tx2">
                    <a:lumMod val="75000"/>
                  </a:schemeClr>
                </a:solidFill>
              </a:rPr>
              <a:t>fournit</a:t>
            </a:r>
            <a:r>
              <a:rPr lang="en-GB" sz="3200" dirty="0">
                <a:solidFill>
                  <a:schemeClr val="tx2">
                    <a:lumMod val="75000"/>
                  </a:schemeClr>
                </a:solidFill>
              </a:rPr>
              <a:t> </a:t>
            </a:r>
            <a:r>
              <a:rPr lang="en-GB" sz="3200" dirty="0" err="1">
                <a:solidFill>
                  <a:schemeClr val="tx2">
                    <a:lumMod val="75000"/>
                  </a:schemeClr>
                </a:solidFill>
              </a:rPr>
              <a:t>une</a:t>
            </a:r>
            <a:r>
              <a:rPr lang="en-GB" sz="3200" dirty="0">
                <a:solidFill>
                  <a:schemeClr val="tx2">
                    <a:lumMod val="75000"/>
                  </a:schemeClr>
                </a:solidFill>
              </a:rPr>
              <a:t> </a:t>
            </a:r>
            <a:r>
              <a:rPr lang="en-GB" sz="3200" dirty="0" err="1">
                <a:solidFill>
                  <a:schemeClr val="tx2">
                    <a:lumMod val="75000"/>
                  </a:schemeClr>
                </a:solidFill>
              </a:rPr>
              <a:t>liste</a:t>
            </a:r>
            <a:r>
              <a:rPr lang="en-GB" sz="3200" dirty="0">
                <a:solidFill>
                  <a:schemeClr val="tx2">
                    <a:lumMod val="75000"/>
                  </a:schemeClr>
                </a:solidFill>
              </a:rPr>
              <a:t> des documents à </a:t>
            </a:r>
            <a:r>
              <a:rPr lang="en-GB" sz="3200" dirty="0" err="1">
                <a:solidFill>
                  <a:schemeClr val="tx2">
                    <a:lumMod val="75000"/>
                  </a:schemeClr>
                </a:solidFill>
              </a:rPr>
              <a:t>soumettre</a:t>
            </a:r>
            <a:r>
              <a:rPr lang="en-GB" sz="3200" dirty="0">
                <a:solidFill>
                  <a:schemeClr val="tx2">
                    <a:lumMod val="75000"/>
                  </a:schemeClr>
                </a:solidFill>
              </a:rPr>
              <a:t> avec le questionnaire de </a:t>
            </a:r>
            <a:r>
              <a:rPr lang="en-GB" sz="3200" dirty="0" err="1">
                <a:solidFill>
                  <a:schemeClr val="tx2">
                    <a:lumMod val="75000"/>
                  </a:schemeClr>
                </a:solidFill>
              </a:rPr>
              <a:t>l’enquête</a:t>
            </a:r>
            <a:r>
              <a:rPr lang="en-GB" sz="3200" dirty="0">
                <a:solidFill>
                  <a:schemeClr val="tx2">
                    <a:lumMod val="75000"/>
                  </a:schemeClr>
                </a:solidFill>
              </a:rPr>
              <a:t>. </a:t>
            </a:r>
          </a:p>
          <a:p>
            <a:pPr>
              <a:spcAft>
                <a:spcPts val="600"/>
              </a:spcAft>
            </a:pPr>
            <a:r>
              <a:rPr lang="en-GB" sz="3200" dirty="0">
                <a:solidFill>
                  <a:schemeClr val="tx2">
                    <a:lumMod val="75000"/>
                  </a:schemeClr>
                </a:solidFill>
              </a:rPr>
              <a:t>La date </a:t>
            </a:r>
            <a:r>
              <a:rPr lang="en-GB" sz="3200" dirty="0" err="1">
                <a:solidFill>
                  <a:schemeClr val="tx2">
                    <a:lumMod val="75000"/>
                  </a:schemeClr>
                </a:solidFill>
              </a:rPr>
              <a:t>limite</a:t>
            </a:r>
            <a:r>
              <a:rPr lang="en-GB" sz="3200" dirty="0">
                <a:solidFill>
                  <a:schemeClr val="tx2">
                    <a:lumMod val="75000"/>
                  </a:schemeClr>
                </a:solidFill>
              </a:rPr>
              <a:t> pour la </a:t>
            </a:r>
            <a:r>
              <a:rPr lang="en-GB" sz="3200" dirty="0" err="1">
                <a:solidFill>
                  <a:schemeClr val="tx2">
                    <a:lumMod val="75000"/>
                  </a:schemeClr>
                </a:solidFill>
              </a:rPr>
              <a:t>soumission</a:t>
            </a:r>
            <a:r>
              <a:rPr lang="en-GB" sz="3200" dirty="0">
                <a:solidFill>
                  <a:schemeClr val="tx2">
                    <a:lumMod val="75000"/>
                  </a:schemeClr>
                </a:solidFill>
              </a:rPr>
              <a:t> de </a:t>
            </a:r>
            <a:r>
              <a:rPr lang="en-GB" sz="3200" dirty="0" err="1">
                <a:solidFill>
                  <a:schemeClr val="tx2">
                    <a:lumMod val="75000"/>
                  </a:schemeClr>
                </a:solidFill>
              </a:rPr>
              <a:t>l’enquête</a:t>
            </a:r>
            <a:r>
              <a:rPr lang="en-GB" sz="3200" dirty="0">
                <a:solidFill>
                  <a:schemeClr val="tx2">
                    <a:lumMod val="75000"/>
                  </a:schemeClr>
                </a:solidFill>
              </a:rPr>
              <a:t> GLAAS 2021/2022 </a:t>
            </a:r>
            <a:r>
              <a:rPr lang="en-GB" sz="3200" dirty="0" err="1">
                <a:solidFill>
                  <a:schemeClr val="tx2">
                    <a:lumMod val="75000"/>
                  </a:schemeClr>
                </a:solidFill>
              </a:rPr>
              <a:t>est</a:t>
            </a:r>
            <a:r>
              <a:rPr lang="en-GB" sz="3200" dirty="0">
                <a:solidFill>
                  <a:schemeClr val="tx2">
                    <a:lumMod val="75000"/>
                  </a:schemeClr>
                </a:solidFill>
              </a:rPr>
              <a:t> le </a:t>
            </a:r>
            <a:r>
              <a:rPr lang="en-GB" sz="3200" b="1" dirty="0" err="1">
                <a:solidFill>
                  <a:schemeClr val="tx2">
                    <a:lumMod val="75000"/>
                  </a:schemeClr>
                </a:solidFill>
              </a:rPr>
              <a:t>1</a:t>
            </a:r>
            <a:r>
              <a:rPr lang="en-GB" sz="3200" b="1" baseline="30000" dirty="0" err="1">
                <a:solidFill>
                  <a:schemeClr val="tx2">
                    <a:lumMod val="75000"/>
                  </a:schemeClr>
                </a:solidFill>
              </a:rPr>
              <a:t>er</a:t>
            </a:r>
            <a:r>
              <a:rPr lang="en-GB" sz="3200" b="1" dirty="0">
                <a:solidFill>
                  <a:schemeClr val="tx2">
                    <a:lumMod val="75000"/>
                  </a:schemeClr>
                </a:solidFill>
              </a:rPr>
              <a:t> Avril 2022</a:t>
            </a:r>
            <a:r>
              <a:rPr lang="en-GB" sz="3200" dirty="0">
                <a:solidFill>
                  <a:schemeClr val="tx2">
                    <a:lumMod val="75000"/>
                  </a:schemeClr>
                </a:solidFill>
              </a:rPr>
              <a:t>.</a:t>
            </a:r>
          </a:p>
          <a:p>
            <a:pPr marL="0" indent="0">
              <a:buNone/>
            </a:pPr>
            <a:endParaRPr lang="en-GB" dirty="0"/>
          </a:p>
        </p:txBody>
      </p:sp>
      <p:sp>
        <p:nvSpPr>
          <p:cNvPr id="3" name="Titre 2">
            <a:extLst>
              <a:ext uri="{FF2B5EF4-FFF2-40B4-BE49-F238E27FC236}">
                <a16:creationId xmlns:a16="http://schemas.microsoft.com/office/drawing/2014/main" id="{36F6A912-BAF9-45FD-825B-E65F46666BBC}"/>
              </a:ext>
            </a:extLst>
          </p:cNvPr>
          <p:cNvSpPr>
            <a:spLocks noGrp="1"/>
          </p:cNvSpPr>
          <p:nvPr>
            <p:ph type="title"/>
          </p:nvPr>
        </p:nvSpPr>
        <p:spPr/>
        <p:txBody>
          <a:bodyPr/>
          <a:lstStyle/>
          <a:p>
            <a:r>
              <a:rPr lang="en-GB" dirty="0"/>
              <a:t>Aperçu</a:t>
            </a:r>
          </a:p>
        </p:txBody>
      </p:sp>
    </p:spTree>
    <p:extLst>
      <p:ext uri="{BB962C8B-B14F-4D97-AF65-F5344CB8AC3E}">
        <p14:creationId xmlns:p14="http://schemas.microsoft.com/office/powerpoint/2010/main" val="314023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1832029" y="2135134"/>
            <a:ext cx="4886559" cy="1850382"/>
          </a:xfrm>
        </p:spPr>
        <p:txBody>
          <a:bodyPr>
            <a:noAutofit/>
          </a:bodyPr>
          <a:lstStyle/>
          <a:p>
            <a:r>
              <a:rPr lang="en-GB" sz="4800" dirty="0" err="1"/>
              <a:t>Processus</a:t>
            </a:r>
            <a:r>
              <a:rPr lang="en-GB" sz="4800" dirty="0"/>
              <a:t> </a:t>
            </a:r>
            <a:r>
              <a:rPr lang="en-GB" sz="4800" dirty="0" err="1"/>
              <a:t>proposé</a:t>
            </a:r>
            <a:r>
              <a:rPr lang="en-GB" sz="4800" dirty="0"/>
              <a:t> pour </a:t>
            </a:r>
            <a:r>
              <a:rPr lang="en-GB" sz="4800" dirty="0" err="1"/>
              <a:t>mener</a:t>
            </a:r>
            <a:r>
              <a:rPr lang="en-GB" sz="4800" dirty="0"/>
              <a:t> </a:t>
            </a:r>
            <a:r>
              <a:rPr lang="en-GB" sz="4800" dirty="0" err="1"/>
              <a:t>l’enquête</a:t>
            </a:r>
            <a:r>
              <a:rPr lang="en-GB" sz="4800" dirty="0"/>
              <a:t> GLAAS</a:t>
            </a:r>
            <a:endParaRPr lang="en-US" sz="4800" dirty="0"/>
          </a:p>
        </p:txBody>
      </p:sp>
      <p:grpSp>
        <p:nvGrpSpPr>
          <p:cNvPr id="36" name="Group 35">
            <a:extLst>
              <a:ext uri="{FF2B5EF4-FFF2-40B4-BE49-F238E27FC236}">
                <a16:creationId xmlns:a16="http://schemas.microsoft.com/office/drawing/2014/main" id="{CF382FDB-52C7-4806-9F8B-820BF8E1EF52}"/>
              </a:ext>
            </a:extLst>
          </p:cNvPr>
          <p:cNvGrpSpPr/>
          <p:nvPr/>
        </p:nvGrpSpPr>
        <p:grpSpPr>
          <a:xfrm>
            <a:off x="10079619" y="1117333"/>
            <a:ext cx="174224" cy="4040837"/>
            <a:chOff x="7064770" y="850343"/>
            <a:chExt cx="174224" cy="4040837"/>
          </a:xfrm>
        </p:grpSpPr>
        <p:sp>
          <p:nvSpPr>
            <p:cNvPr id="37" name="Right Arrow 12">
              <a:extLst>
                <a:ext uri="{FF2B5EF4-FFF2-40B4-BE49-F238E27FC236}">
                  <a16:creationId xmlns:a16="http://schemas.microsoft.com/office/drawing/2014/main" id="{321DA67E-6318-4537-8C10-0F6016627E2F}"/>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ight Arrow 13">
              <a:extLst>
                <a:ext uri="{FF2B5EF4-FFF2-40B4-BE49-F238E27FC236}">
                  <a16:creationId xmlns:a16="http://schemas.microsoft.com/office/drawing/2014/main" id="{87B83EAD-2C09-4FEB-BA25-29B4BAC91990}"/>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ight Arrow 14">
              <a:extLst>
                <a:ext uri="{FF2B5EF4-FFF2-40B4-BE49-F238E27FC236}">
                  <a16:creationId xmlns:a16="http://schemas.microsoft.com/office/drawing/2014/main" id="{A6E714AB-EA3D-4D0C-9824-33852AC93DB2}"/>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15">
              <a:extLst>
                <a:ext uri="{FF2B5EF4-FFF2-40B4-BE49-F238E27FC236}">
                  <a16:creationId xmlns:a16="http://schemas.microsoft.com/office/drawing/2014/main" id="{59FF98F4-F78D-4323-B21E-C9BCAEC894CE}"/>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16">
              <a:extLst>
                <a:ext uri="{FF2B5EF4-FFF2-40B4-BE49-F238E27FC236}">
                  <a16:creationId xmlns:a16="http://schemas.microsoft.com/office/drawing/2014/main" id="{96234E4C-F27B-47DC-9BE2-BBFFD444AEC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17">
              <a:extLst>
                <a:ext uri="{FF2B5EF4-FFF2-40B4-BE49-F238E27FC236}">
                  <a16:creationId xmlns:a16="http://schemas.microsoft.com/office/drawing/2014/main" id="{F2DEBEB8-ABB0-450F-8FB9-440A165C8DC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id="{0851727C-FF66-4B39-90E9-7DFB6969E06E}"/>
              </a:ext>
            </a:extLst>
          </p:cNvPr>
          <p:cNvGrpSpPr/>
          <p:nvPr/>
        </p:nvGrpSpPr>
        <p:grpSpPr>
          <a:xfrm>
            <a:off x="8591736" y="708167"/>
            <a:ext cx="369970" cy="4912067"/>
            <a:chOff x="5871987" y="432578"/>
            <a:chExt cx="369970" cy="4912067"/>
          </a:xfrm>
        </p:grpSpPr>
        <p:sp>
          <p:nvSpPr>
            <p:cNvPr id="45" name="Oval 44">
              <a:extLst>
                <a:ext uri="{FF2B5EF4-FFF2-40B4-BE49-F238E27FC236}">
                  <a16:creationId xmlns:a16="http://schemas.microsoft.com/office/drawing/2014/main" id="{72319A31-5663-4F29-8EDF-26C618C242C1}"/>
                </a:ext>
              </a:extLst>
            </p:cNvPr>
            <p:cNvSpPr/>
            <p:nvPr/>
          </p:nvSpPr>
          <p:spPr>
            <a:xfrm>
              <a:off x="5877145"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46" name="Oval 45">
              <a:extLst>
                <a:ext uri="{FF2B5EF4-FFF2-40B4-BE49-F238E27FC236}">
                  <a16:creationId xmlns:a16="http://schemas.microsoft.com/office/drawing/2014/main" id="{CB5B6E9B-F115-4FEA-938F-3D328E54E651}"/>
                </a:ext>
              </a:extLst>
            </p:cNvPr>
            <p:cNvSpPr/>
            <p:nvPr/>
          </p:nvSpPr>
          <p:spPr>
            <a:xfrm>
              <a:off x="5877145"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47" name="Oval 46">
              <a:extLst>
                <a:ext uri="{FF2B5EF4-FFF2-40B4-BE49-F238E27FC236}">
                  <a16:creationId xmlns:a16="http://schemas.microsoft.com/office/drawing/2014/main" id="{64EFD93C-C61D-4EF5-9815-197777D8FE21}"/>
                </a:ext>
              </a:extLst>
            </p:cNvPr>
            <p:cNvSpPr/>
            <p:nvPr/>
          </p:nvSpPr>
          <p:spPr>
            <a:xfrm>
              <a:off x="5881917"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48" name="Oval 47">
              <a:extLst>
                <a:ext uri="{FF2B5EF4-FFF2-40B4-BE49-F238E27FC236}">
                  <a16:creationId xmlns:a16="http://schemas.microsoft.com/office/drawing/2014/main" id="{35DB88BC-334F-4B84-9E52-F183D8A3C07C}"/>
                </a:ext>
              </a:extLst>
            </p:cNvPr>
            <p:cNvSpPr/>
            <p:nvPr/>
          </p:nvSpPr>
          <p:spPr>
            <a:xfrm>
              <a:off x="5881917"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49" name="Oval 48">
              <a:extLst>
                <a:ext uri="{FF2B5EF4-FFF2-40B4-BE49-F238E27FC236}">
                  <a16:creationId xmlns:a16="http://schemas.microsoft.com/office/drawing/2014/main" id="{ABB8D194-172B-4A8A-B79D-DFBBFDFA8497}"/>
                </a:ext>
              </a:extLst>
            </p:cNvPr>
            <p:cNvSpPr/>
            <p:nvPr/>
          </p:nvSpPr>
          <p:spPr>
            <a:xfrm>
              <a:off x="5881917"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50" name="Oval 49">
              <a:extLst>
                <a:ext uri="{FF2B5EF4-FFF2-40B4-BE49-F238E27FC236}">
                  <a16:creationId xmlns:a16="http://schemas.microsoft.com/office/drawing/2014/main" id="{77E9393F-1D91-405F-97E3-8D5B1201348B}"/>
                </a:ext>
              </a:extLst>
            </p:cNvPr>
            <p:cNvSpPr/>
            <p:nvPr/>
          </p:nvSpPr>
          <p:spPr>
            <a:xfrm>
              <a:off x="5881917"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sp>
          <p:nvSpPr>
            <p:cNvPr id="58" name="Oval 57">
              <a:extLst>
                <a:ext uri="{FF2B5EF4-FFF2-40B4-BE49-F238E27FC236}">
                  <a16:creationId xmlns:a16="http://schemas.microsoft.com/office/drawing/2014/main" id="{21A5ED9B-63C6-4CDB-A04A-B3C1FBB8D278}"/>
                </a:ext>
              </a:extLst>
            </p:cNvPr>
            <p:cNvSpPr/>
            <p:nvPr/>
          </p:nvSpPr>
          <p:spPr>
            <a:xfrm>
              <a:off x="5871987" y="432578"/>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grpSp>
      <p:grpSp>
        <p:nvGrpSpPr>
          <p:cNvPr id="26" name="Group 25">
            <a:extLst>
              <a:ext uri="{FF2B5EF4-FFF2-40B4-BE49-F238E27FC236}">
                <a16:creationId xmlns:a16="http://schemas.microsoft.com/office/drawing/2014/main" id="{E83CAACD-8844-4D7E-9A6C-4B2F834C635A}"/>
              </a:ext>
            </a:extLst>
          </p:cNvPr>
          <p:cNvGrpSpPr/>
          <p:nvPr/>
        </p:nvGrpSpPr>
        <p:grpSpPr>
          <a:xfrm>
            <a:off x="9404918" y="566637"/>
            <a:ext cx="1500973" cy="5174030"/>
            <a:chOff x="6401397" y="291049"/>
            <a:chExt cx="1500973" cy="5174030"/>
          </a:xfrm>
        </p:grpSpPr>
        <p:sp>
          <p:nvSpPr>
            <p:cNvPr id="27" name="Rounded Rectangle 4">
              <a:extLst>
                <a:ext uri="{FF2B5EF4-FFF2-40B4-BE49-F238E27FC236}">
                  <a16:creationId xmlns:a16="http://schemas.microsoft.com/office/drawing/2014/main" id="{7820CABB-FE41-490F-9C6D-B7A29657D8BD}"/>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Décision</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participer</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51" name="Rounded Rectangle 5">
              <a:extLst>
                <a:ext uri="{FF2B5EF4-FFF2-40B4-BE49-F238E27FC236}">
                  <a16:creationId xmlns:a16="http://schemas.microsoft.com/office/drawing/2014/main" id="{4ACF4170-6030-4F90-9CFB-0ECB0E123498}"/>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chemeClr val="accent1">
                      <a:lumMod val="50000"/>
                    </a:schemeClr>
                  </a:solidFill>
                  <a:effectLst/>
                  <a:uLnTx/>
                  <a:uFillTx/>
                  <a:latin typeface="Calibri"/>
                  <a:ea typeface="+mn-ea"/>
                  <a:cs typeface="+mn-cs"/>
                </a:rPr>
                <a:t>Présentation</a:t>
              </a:r>
              <a:r>
                <a:rPr kumimoji="0" lang="en-GB" sz="1600" b="1" i="0" u="none" strike="noStrike" kern="0" cap="none" spc="0" normalizeH="0" baseline="0" noProof="0" dirty="0">
                  <a:ln>
                    <a:noFill/>
                  </a:ln>
                  <a:solidFill>
                    <a:schemeClr val="accent1">
                      <a:lumMod val="50000"/>
                    </a:schemeClr>
                  </a:solidFill>
                  <a:effectLst/>
                  <a:uLnTx/>
                  <a:uFillTx/>
                  <a:latin typeface="Calibri"/>
                  <a:ea typeface="+mn-ea"/>
                  <a:cs typeface="+mn-cs"/>
                </a:rPr>
                <a:t> de GLAAS</a:t>
              </a:r>
            </a:p>
          </p:txBody>
        </p:sp>
        <p:sp>
          <p:nvSpPr>
            <p:cNvPr id="52" name="Rounded Rectangle 6">
              <a:extLst>
                <a:ext uri="{FF2B5EF4-FFF2-40B4-BE49-F238E27FC236}">
                  <a16:creationId xmlns:a16="http://schemas.microsoft.com/office/drawing/2014/main" id="{8C234D93-CCF0-4D31-8DC3-E968ADCC2581}"/>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err="1">
                  <a:solidFill>
                    <a:srgbClr val="1F497D">
                      <a:lumMod val="75000"/>
                    </a:srgbClr>
                  </a:solidFill>
                </a:rPr>
                <a:t>Pré-collecte</a:t>
              </a:r>
              <a:r>
                <a:rPr lang="en-GB" sz="1600" b="1" kern="0" dirty="0">
                  <a:solidFill>
                    <a:srgbClr val="1F497D">
                      <a:lumMod val="75000"/>
                    </a:srgbClr>
                  </a:solidFill>
                </a:rPr>
                <a:t> des 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53" name="Rounded Rectangle 7">
              <a:extLst>
                <a:ext uri="{FF2B5EF4-FFF2-40B4-BE49-F238E27FC236}">
                  <a16:creationId xmlns:a16="http://schemas.microsoft.com/office/drawing/2014/main" id="{E36CE4C1-0C77-4060-811A-D2981756BF86}"/>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54" name="Rounded Rectangle 8">
              <a:extLst>
                <a:ext uri="{FF2B5EF4-FFF2-40B4-BE49-F238E27FC236}">
                  <a16:creationId xmlns:a16="http://schemas.microsoft.com/office/drawing/2014/main" id="{02BB8FEF-30AC-45D2-B783-05F9CAD920D4}"/>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Validation &amp; </a:t>
              </a:r>
              <a:r>
                <a:rPr lang="en-GB" sz="1600" b="1" kern="0" dirty="0" err="1">
                  <a:solidFill>
                    <a:srgbClr val="1F497D">
                      <a:lumMod val="75000"/>
                    </a:srgbClr>
                  </a:solidFill>
                </a:rPr>
                <a:t>Soumission</a:t>
              </a:r>
              <a:endParaRPr lang="en-GB" sz="1600" b="1" kern="0" dirty="0">
                <a:solidFill>
                  <a:srgbClr val="1F497D">
                    <a:lumMod val="75000"/>
                  </a:srgbClr>
                </a:solidFill>
              </a:endParaRPr>
            </a:p>
          </p:txBody>
        </p:sp>
        <p:sp>
          <p:nvSpPr>
            <p:cNvPr id="55" name="Rounded Rectangle 9">
              <a:extLst>
                <a:ext uri="{FF2B5EF4-FFF2-40B4-BE49-F238E27FC236}">
                  <a16:creationId xmlns:a16="http://schemas.microsoft.com/office/drawing/2014/main" id="{8EC4532F-05F7-4C3A-9327-4240EF18BE4D}"/>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56" name="Rounded Rectangle 10">
              <a:extLst>
                <a:ext uri="{FF2B5EF4-FFF2-40B4-BE49-F238E27FC236}">
                  <a16:creationId xmlns:a16="http://schemas.microsoft.com/office/drawing/2014/main" id="{B0C93D68-8BBE-43D6-9B03-DEBC8CC1F1CA}"/>
                </a:ext>
              </a:extLst>
            </p:cNvPr>
            <p:cNvSpPr/>
            <p:nvPr/>
          </p:nvSpPr>
          <p:spPr>
            <a:xfrm>
              <a:off x="6424051" y="4891177"/>
              <a:ext cx="1463215" cy="573902"/>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400" b="1" kern="0" dirty="0">
                  <a:solidFill>
                    <a:srgbClr val="1F497D">
                      <a:lumMod val="75000"/>
                    </a:srgbClr>
                  </a:solidFill>
                </a:rPr>
                <a:t>Rapport et données GLAAS 2022</a:t>
              </a:r>
              <a:endParaRPr lang="en-GB" sz="1400" b="1" kern="0" dirty="0">
                <a:solidFill>
                  <a:srgbClr val="1F497D">
                    <a:lumMod val="75000"/>
                  </a:srgbClr>
                </a:solidFill>
              </a:endParaRPr>
            </a:p>
          </p:txBody>
        </p:sp>
      </p:grpSp>
      <p:cxnSp>
        <p:nvCxnSpPr>
          <p:cNvPr id="57" name="Straight Connector 56">
            <a:extLst>
              <a:ext uri="{FF2B5EF4-FFF2-40B4-BE49-F238E27FC236}">
                <a16:creationId xmlns:a16="http://schemas.microsoft.com/office/drawing/2014/main" id="{27453BF1-5F43-432B-8E98-E2DB8904E374}"/>
              </a:ext>
            </a:extLst>
          </p:cNvPr>
          <p:cNvCxnSpPr/>
          <p:nvPr/>
        </p:nvCxnSpPr>
        <p:spPr>
          <a:xfrm>
            <a:off x="8244115" y="672464"/>
            <a:ext cx="0" cy="5053598"/>
          </a:xfrm>
          <a:prstGeom prst="line">
            <a:avLst/>
          </a:prstGeom>
          <a:ln w="28575">
            <a:solidFill>
              <a:srgbClr val="F796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58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244966" cy="4505491"/>
          </a:xfrm>
        </p:spPr>
        <p:txBody>
          <a:bodyPr>
            <a:normAutofit/>
          </a:bodyPr>
          <a:lstStyle/>
          <a:p>
            <a:r>
              <a:rPr lang="fr-FR" sz="2800" dirty="0"/>
              <a:t>Échanges entre les bureaux nationaux et régionaux de l'OMS et les partenaires, y compris l'UNICEF, avec des représentants gouvernementaux et des parties prenantes-clés pour évaluer l'intérêt à participer au processus GLAAS.</a:t>
            </a:r>
            <a:endParaRPr lang="en-GB" sz="2400" dirty="0">
              <a:solidFill>
                <a:schemeClr val="tx2">
                  <a:lumMod val="75000"/>
                </a:schemeClr>
              </a:solidFill>
            </a:endParaRPr>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err="1"/>
              <a:t>Présentation</a:t>
            </a:r>
            <a:r>
              <a:rPr lang="en-US" sz="3600" dirty="0"/>
              <a:t> de GLAAS</a:t>
            </a:r>
          </a:p>
        </p:txBody>
      </p:sp>
      <p:grpSp>
        <p:nvGrpSpPr>
          <p:cNvPr id="28" name="Group 27">
            <a:extLst>
              <a:ext uri="{FF2B5EF4-FFF2-40B4-BE49-F238E27FC236}">
                <a16:creationId xmlns:a16="http://schemas.microsoft.com/office/drawing/2014/main" id="{6D9239BB-F92D-4332-9B1F-3A2594B721A0}"/>
              </a:ext>
            </a:extLst>
          </p:cNvPr>
          <p:cNvGrpSpPr/>
          <p:nvPr/>
        </p:nvGrpSpPr>
        <p:grpSpPr>
          <a:xfrm>
            <a:off x="386535" y="531710"/>
            <a:ext cx="1500973" cy="5159424"/>
            <a:chOff x="6401397" y="291049"/>
            <a:chExt cx="1500973" cy="5159424"/>
          </a:xfrm>
        </p:grpSpPr>
        <p:sp>
          <p:nvSpPr>
            <p:cNvPr id="29" name="Rounded Rectangle 4">
              <a:extLst>
                <a:ext uri="{FF2B5EF4-FFF2-40B4-BE49-F238E27FC236}">
                  <a16:creationId xmlns:a16="http://schemas.microsoft.com/office/drawing/2014/main" id="{301C3AF3-D0DB-4572-9A34-B653CBBF0DBB}"/>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Décision</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participer</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0" name="Rounded Rectangle 5">
              <a:extLst>
                <a:ext uri="{FF2B5EF4-FFF2-40B4-BE49-F238E27FC236}">
                  <a16:creationId xmlns:a16="http://schemas.microsoft.com/office/drawing/2014/main" id="{1B1303F3-9339-4339-AF3A-B5CF700673DF}"/>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prstClr val="white"/>
                  </a:solidFill>
                  <a:effectLst/>
                  <a:uLnTx/>
                  <a:uFillTx/>
                  <a:latin typeface="Calibri"/>
                  <a:ea typeface="+mn-ea"/>
                  <a:cs typeface="+mn-cs"/>
                </a:rPr>
                <a:t>Présentation</a:t>
              </a:r>
              <a:r>
                <a:rPr kumimoji="0" lang="en-GB" sz="1600" b="1" i="0" u="none" strike="noStrike" kern="0" cap="none" spc="0" normalizeH="0" baseline="0" noProof="0" dirty="0">
                  <a:ln>
                    <a:noFill/>
                  </a:ln>
                  <a:solidFill>
                    <a:prstClr val="white"/>
                  </a:solidFill>
                  <a:effectLst/>
                  <a:uLnTx/>
                  <a:uFillTx/>
                  <a:latin typeface="Calibri"/>
                  <a:ea typeface="+mn-ea"/>
                  <a:cs typeface="+mn-cs"/>
                </a:rPr>
                <a:t> de GLAAS</a:t>
              </a:r>
            </a:p>
          </p:txBody>
        </p:sp>
        <p:sp>
          <p:nvSpPr>
            <p:cNvPr id="31" name="Rounded Rectangle 6">
              <a:extLst>
                <a:ext uri="{FF2B5EF4-FFF2-40B4-BE49-F238E27FC236}">
                  <a16:creationId xmlns:a16="http://schemas.microsoft.com/office/drawing/2014/main" id="{F3EC4D0C-612C-474A-BC97-70F5F67A123D}"/>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err="1">
                  <a:solidFill>
                    <a:srgbClr val="1F497D">
                      <a:lumMod val="75000"/>
                    </a:srgbClr>
                  </a:solidFill>
                </a:rPr>
                <a:t>Pré-collecte</a:t>
              </a:r>
              <a:r>
                <a:rPr lang="en-GB" sz="1600" b="1" kern="0" dirty="0">
                  <a:solidFill>
                    <a:srgbClr val="1F497D">
                      <a:lumMod val="75000"/>
                    </a:srgbClr>
                  </a:solidFill>
                </a:rPr>
                <a:t> des 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7">
              <a:extLst>
                <a:ext uri="{FF2B5EF4-FFF2-40B4-BE49-F238E27FC236}">
                  <a16:creationId xmlns:a16="http://schemas.microsoft.com/office/drawing/2014/main" id="{538412C6-9498-4A9B-A5F1-5CD927838717}"/>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3" name="Rounded Rectangle 8">
              <a:extLst>
                <a:ext uri="{FF2B5EF4-FFF2-40B4-BE49-F238E27FC236}">
                  <a16:creationId xmlns:a16="http://schemas.microsoft.com/office/drawing/2014/main" id="{75A39174-F412-472D-9761-8687E661E1DD}"/>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Validation &amp; </a:t>
              </a:r>
              <a:r>
                <a:rPr lang="en-GB" sz="1600" b="1" kern="0" dirty="0" err="1">
                  <a:solidFill>
                    <a:srgbClr val="1F497D">
                      <a:lumMod val="75000"/>
                    </a:srgbClr>
                  </a:solidFill>
                </a:rPr>
                <a:t>Soumission</a:t>
              </a:r>
              <a:endParaRPr lang="en-GB" sz="1600" b="1" kern="0" dirty="0">
                <a:solidFill>
                  <a:srgbClr val="1F497D">
                    <a:lumMod val="75000"/>
                  </a:srgbClr>
                </a:solidFill>
              </a:endParaRPr>
            </a:p>
          </p:txBody>
        </p:sp>
        <p:sp>
          <p:nvSpPr>
            <p:cNvPr id="34" name="Rounded Rectangle 9">
              <a:extLst>
                <a:ext uri="{FF2B5EF4-FFF2-40B4-BE49-F238E27FC236}">
                  <a16:creationId xmlns:a16="http://schemas.microsoft.com/office/drawing/2014/main" id="{11EF5C03-3DDB-424D-99B4-05E8DEC1CD7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35" name="Rounded Rectangle 10">
              <a:extLst>
                <a:ext uri="{FF2B5EF4-FFF2-40B4-BE49-F238E27FC236}">
                  <a16:creationId xmlns:a16="http://schemas.microsoft.com/office/drawing/2014/main" id="{4A297843-16C9-426B-A236-E3DC0E0E5099}"/>
                </a:ext>
              </a:extLst>
            </p:cNvPr>
            <p:cNvSpPr/>
            <p:nvPr/>
          </p:nvSpPr>
          <p:spPr>
            <a:xfrm>
              <a:off x="6424051" y="4891177"/>
              <a:ext cx="1463215"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400" b="1" kern="0" dirty="0">
                  <a:solidFill>
                    <a:srgbClr val="1F497D">
                      <a:lumMod val="75000"/>
                    </a:srgbClr>
                  </a:solidFill>
                </a:rPr>
                <a:t>Rapport et données GLAAS 2022</a:t>
              </a:r>
              <a:endParaRPr lang="en-GB" sz="1400" b="1" kern="0" dirty="0">
                <a:solidFill>
                  <a:srgbClr val="1F497D">
                    <a:lumMod val="75000"/>
                  </a:srgbClr>
                </a:solidFill>
              </a:endParaRPr>
            </a:p>
          </p:txBody>
        </p:sp>
      </p:grpSp>
      <p:grpSp>
        <p:nvGrpSpPr>
          <p:cNvPr id="36" name="Group 35">
            <a:extLst>
              <a:ext uri="{FF2B5EF4-FFF2-40B4-BE49-F238E27FC236}">
                <a16:creationId xmlns:a16="http://schemas.microsoft.com/office/drawing/2014/main" id="{CF382FDB-52C7-4806-9F8B-820BF8E1EF52}"/>
              </a:ext>
            </a:extLst>
          </p:cNvPr>
          <p:cNvGrpSpPr/>
          <p:nvPr/>
        </p:nvGrpSpPr>
        <p:grpSpPr>
          <a:xfrm>
            <a:off x="1049908" y="1091004"/>
            <a:ext cx="174224" cy="4040837"/>
            <a:chOff x="7064770" y="850343"/>
            <a:chExt cx="174224" cy="4040837"/>
          </a:xfrm>
        </p:grpSpPr>
        <p:sp>
          <p:nvSpPr>
            <p:cNvPr id="37" name="Right Arrow 12">
              <a:extLst>
                <a:ext uri="{FF2B5EF4-FFF2-40B4-BE49-F238E27FC236}">
                  <a16:creationId xmlns:a16="http://schemas.microsoft.com/office/drawing/2014/main" id="{321DA67E-6318-4537-8C10-0F6016627E2F}"/>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ight Arrow 13">
              <a:extLst>
                <a:ext uri="{FF2B5EF4-FFF2-40B4-BE49-F238E27FC236}">
                  <a16:creationId xmlns:a16="http://schemas.microsoft.com/office/drawing/2014/main" id="{87B83EAD-2C09-4FEB-BA25-29B4BAC91990}"/>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ight Arrow 14">
              <a:extLst>
                <a:ext uri="{FF2B5EF4-FFF2-40B4-BE49-F238E27FC236}">
                  <a16:creationId xmlns:a16="http://schemas.microsoft.com/office/drawing/2014/main" id="{A6E714AB-EA3D-4D0C-9824-33852AC93DB2}"/>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15">
              <a:extLst>
                <a:ext uri="{FF2B5EF4-FFF2-40B4-BE49-F238E27FC236}">
                  <a16:creationId xmlns:a16="http://schemas.microsoft.com/office/drawing/2014/main" id="{59FF98F4-F78D-4323-B21E-C9BCAEC894CE}"/>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16">
              <a:extLst>
                <a:ext uri="{FF2B5EF4-FFF2-40B4-BE49-F238E27FC236}">
                  <a16:creationId xmlns:a16="http://schemas.microsoft.com/office/drawing/2014/main" id="{96234E4C-F27B-47DC-9BE2-BBFFD444AEC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17">
              <a:extLst>
                <a:ext uri="{FF2B5EF4-FFF2-40B4-BE49-F238E27FC236}">
                  <a16:creationId xmlns:a16="http://schemas.microsoft.com/office/drawing/2014/main" id="{F2DEBEB8-ABB0-450F-8FB9-440A165C8DC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id="{0851727C-FF66-4B39-90E9-7DFB6969E06E}"/>
              </a:ext>
            </a:extLst>
          </p:cNvPr>
          <p:cNvGrpSpPr/>
          <p:nvPr/>
        </p:nvGrpSpPr>
        <p:grpSpPr>
          <a:xfrm>
            <a:off x="204129" y="625477"/>
            <a:ext cx="364812" cy="4947770"/>
            <a:chOff x="5877145" y="396875"/>
            <a:chExt cx="364812" cy="4947770"/>
          </a:xfrm>
        </p:grpSpPr>
        <p:sp>
          <p:nvSpPr>
            <p:cNvPr id="44" name="Oval 43">
              <a:extLst>
                <a:ext uri="{FF2B5EF4-FFF2-40B4-BE49-F238E27FC236}">
                  <a16:creationId xmlns:a16="http://schemas.microsoft.com/office/drawing/2014/main" id="{90F2824A-4D02-485E-9FBA-5AE3A4C00680}"/>
                </a:ext>
              </a:extLst>
            </p:cNvPr>
            <p:cNvSpPr/>
            <p:nvPr/>
          </p:nvSpPr>
          <p:spPr>
            <a:xfrm>
              <a:off x="5877145" y="396875"/>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1</a:t>
              </a:r>
            </a:p>
          </p:txBody>
        </p:sp>
        <p:sp>
          <p:nvSpPr>
            <p:cNvPr id="45" name="Oval 44">
              <a:extLst>
                <a:ext uri="{FF2B5EF4-FFF2-40B4-BE49-F238E27FC236}">
                  <a16:creationId xmlns:a16="http://schemas.microsoft.com/office/drawing/2014/main" id="{72319A31-5663-4F29-8EDF-26C618C242C1}"/>
                </a:ext>
              </a:extLst>
            </p:cNvPr>
            <p:cNvSpPr/>
            <p:nvPr/>
          </p:nvSpPr>
          <p:spPr>
            <a:xfrm>
              <a:off x="5877145"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46" name="Oval 45">
              <a:extLst>
                <a:ext uri="{FF2B5EF4-FFF2-40B4-BE49-F238E27FC236}">
                  <a16:creationId xmlns:a16="http://schemas.microsoft.com/office/drawing/2014/main" id="{CB5B6E9B-F115-4FEA-938F-3D328E54E651}"/>
                </a:ext>
              </a:extLst>
            </p:cNvPr>
            <p:cNvSpPr/>
            <p:nvPr/>
          </p:nvSpPr>
          <p:spPr>
            <a:xfrm>
              <a:off x="5877145"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47" name="Oval 46">
              <a:extLst>
                <a:ext uri="{FF2B5EF4-FFF2-40B4-BE49-F238E27FC236}">
                  <a16:creationId xmlns:a16="http://schemas.microsoft.com/office/drawing/2014/main" id="{64EFD93C-C61D-4EF5-9815-197777D8FE21}"/>
                </a:ext>
              </a:extLst>
            </p:cNvPr>
            <p:cNvSpPr/>
            <p:nvPr/>
          </p:nvSpPr>
          <p:spPr>
            <a:xfrm>
              <a:off x="5881917"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48" name="Oval 47">
              <a:extLst>
                <a:ext uri="{FF2B5EF4-FFF2-40B4-BE49-F238E27FC236}">
                  <a16:creationId xmlns:a16="http://schemas.microsoft.com/office/drawing/2014/main" id="{35DB88BC-334F-4B84-9E52-F183D8A3C07C}"/>
                </a:ext>
              </a:extLst>
            </p:cNvPr>
            <p:cNvSpPr/>
            <p:nvPr/>
          </p:nvSpPr>
          <p:spPr>
            <a:xfrm>
              <a:off x="5881917"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49" name="Oval 48">
              <a:extLst>
                <a:ext uri="{FF2B5EF4-FFF2-40B4-BE49-F238E27FC236}">
                  <a16:creationId xmlns:a16="http://schemas.microsoft.com/office/drawing/2014/main" id="{ABB8D194-172B-4A8A-B79D-DFBBFDFA8497}"/>
                </a:ext>
              </a:extLst>
            </p:cNvPr>
            <p:cNvSpPr/>
            <p:nvPr/>
          </p:nvSpPr>
          <p:spPr>
            <a:xfrm>
              <a:off x="5881917"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50" name="Oval 49">
              <a:extLst>
                <a:ext uri="{FF2B5EF4-FFF2-40B4-BE49-F238E27FC236}">
                  <a16:creationId xmlns:a16="http://schemas.microsoft.com/office/drawing/2014/main" id="{77E9393F-1D91-405F-97E3-8D5B1201348B}"/>
                </a:ext>
              </a:extLst>
            </p:cNvPr>
            <p:cNvSpPr/>
            <p:nvPr/>
          </p:nvSpPr>
          <p:spPr>
            <a:xfrm>
              <a:off x="5881917"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369463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fontScale="92500" lnSpcReduction="10000"/>
          </a:bodyPr>
          <a:lstStyle/>
          <a:p>
            <a:pPr marL="457200" indent="-457200"/>
            <a:r>
              <a:rPr lang="fr-FR" sz="3900" dirty="0"/>
              <a:t>Décision du gouvernement de participer au cycle GLAAS 2021/2022</a:t>
            </a:r>
          </a:p>
          <a:p>
            <a:pPr marL="457200" indent="-457200"/>
            <a:r>
              <a:rPr lang="fr-FR" sz="3900" dirty="0"/>
              <a:t>Identifier une personne focale au niveau national</a:t>
            </a:r>
          </a:p>
          <a:p>
            <a:pPr marL="914400" lvl="1" indent="-457200"/>
            <a:r>
              <a:rPr lang="fr-FR" sz="3000" dirty="0"/>
              <a:t>De préférence au sein d'un ministère ou d'un département responsable pour être le coordinateur principal du processus GLAAS</a:t>
            </a:r>
          </a:p>
          <a:p>
            <a:pPr marL="457200" indent="-457200"/>
            <a:r>
              <a:rPr lang="fr-FR" sz="3900" dirty="0"/>
              <a:t>Identifier les besoins en ressources et définir un plan de travail </a:t>
            </a:r>
            <a:r>
              <a:rPr lang="fr-FR" sz="3900" i="1" dirty="0"/>
              <a:t>succinct</a:t>
            </a:r>
            <a:endParaRPr lang="en-GB" sz="3500" i="1" baseline="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err="1"/>
              <a:t>Décision</a:t>
            </a:r>
            <a:r>
              <a:rPr lang="en-US" sz="3600" dirty="0"/>
              <a:t> de </a:t>
            </a:r>
            <a:r>
              <a:rPr lang="en-US" sz="3600" dirty="0" err="1"/>
              <a:t>participer</a:t>
            </a:r>
            <a:endParaRPr lang="en-US" sz="3600" dirty="0"/>
          </a:p>
        </p:txBody>
      </p:sp>
      <p:grpSp>
        <p:nvGrpSpPr>
          <p:cNvPr id="128" name="Group 127">
            <a:extLst>
              <a:ext uri="{FF2B5EF4-FFF2-40B4-BE49-F238E27FC236}">
                <a16:creationId xmlns:a16="http://schemas.microsoft.com/office/drawing/2014/main" id="{5B4E15FC-9DD7-42A9-BD63-0820C7B53FFC}"/>
              </a:ext>
            </a:extLst>
          </p:cNvPr>
          <p:cNvGrpSpPr/>
          <p:nvPr/>
        </p:nvGrpSpPr>
        <p:grpSpPr>
          <a:xfrm>
            <a:off x="1049908" y="1091004"/>
            <a:ext cx="174224" cy="4040837"/>
            <a:chOff x="7064770" y="850343"/>
            <a:chExt cx="174224" cy="4040837"/>
          </a:xfrm>
        </p:grpSpPr>
        <p:sp>
          <p:nvSpPr>
            <p:cNvPr id="129" name="Right Arrow 12">
              <a:extLst>
                <a:ext uri="{FF2B5EF4-FFF2-40B4-BE49-F238E27FC236}">
                  <a16:creationId xmlns:a16="http://schemas.microsoft.com/office/drawing/2014/main" id="{489CB6A8-637A-4F30-8598-61359CF2C58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0" name="Right Arrow 13">
              <a:extLst>
                <a:ext uri="{FF2B5EF4-FFF2-40B4-BE49-F238E27FC236}">
                  <a16:creationId xmlns:a16="http://schemas.microsoft.com/office/drawing/2014/main" id="{C1B7C445-D447-44C5-9F62-C9B1CE308E4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Right Arrow 14">
              <a:extLst>
                <a:ext uri="{FF2B5EF4-FFF2-40B4-BE49-F238E27FC236}">
                  <a16:creationId xmlns:a16="http://schemas.microsoft.com/office/drawing/2014/main" id="{ABD438C9-6C04-4F20-BE8C-F2E53F4BEF2F}"/>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2" name="Right Arrow 15">
              <a:extLst>
                <a:ext uri="{FF2B5EF4-FFF2-40B4-BE49-F238E27FC236}">
                  <a16:creationId xmlns:a16="http://schemas.microsoft.com/office/drawing/2014/main" id="{E0487BC7-D18B-460E-9F43-D8B3A8360FAB}"/>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3" name="Right Arrow 16">
              <a:extLst>
                <a:ext uri="{FF2B5EF4-FFF2-40B4-BE49-F238E27FC236}">
                  <a16:creationId xmlns:a16="http://schemas.microsoft.com/office/drawing/2014/main" id="{E61166AC-4EED-44FD-8EA6-A3ADC8F028A9}"/>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4" name="Right Arrow 17">
              <a:extLst>
                <a:ext uri="{FF2B5EF4-FFF2-40B4-BE49-F238E27FC236}">
                  <a16:creationId xmlns:a16="http://schemas.microsoft.com/office/drawing/2014/main" id="{12E0F5C8-20E1-47E2-855F-2A37DF999E68}"/>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7C1E9AE8-C7BF-4BB9-9586-415592342B71}"/>
              </a:ext>
            </a:extLst>
          </p:cNvPr>
          <p:cNvGrpSpPr/>
          <p:nvPr/>
        </p:nvGrpSpPr>
        <p:grpSpPr>
          <a:xfrm>
            <a:off x="468714" y="519649"/>
            <a:ext cx="1500973" cy="5247346"/>
            <a:chOff x="6401397" y="291049"/>
            <a:chExt cx="1500973" cy="5247346"/>
          </a:xfrm>
        </p:grpSpPr>
        <p:sp>
          <p:nvSpPr>
            <p:cNvPr id="29" name="Rounded Rectangle 4">
              <a:extLst>
                <a:ext uri="{FF2B5EF4-FFF2-40B4-BE49-F238E27FC236}">
                  <a16:creationId xmlns:a16="http://schemas.microsoft.com/office/drawing/2014/main" id="{8DD7704A-BD84-4D3B-B74C-DE877C624539}"/>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chemeClr val="bg1"/>
                  </a:solidFill>
                  <a:effectLst/>
                  <a:uLnTx/>
                  <a:uFillTx/>
                  <a:latin typeface="Calibri"/>
                  <a:ea typeface="+mn-ea"/>
                  <a:cs typeface="+mn-cs"/>
                </a:rPr>
                <a:t>Décision</a:t>
              </a:r>
              <a:r>
                <a:rPr kumimoji="0" lang="en-GB" sz="1600" b="1" i="0" u="none" strike="noStrike" kern="0" cap="none" spc="0" normalizeH="0" baseline="0" noProof="0" dirty="0">
                  <a:ln>
                    <a:noFill/>
                  </a:ln>
                  <a:solidFill>
                    <a:schemeClr val="bg1"/>
                  </a:solidFill>
                  <a:effectLst/>
                  <a:uLnTx/>
                  <a:uFillTx/>
                  <a:latin typeface="Calibri"/>
                  <a:ea typeface="+mn-ea"/>
                  <a:cs typeface="+mn-cs"/>
                </a:rPr>
                <a:t> de </a:t>
              </a:r>
              <a:r>
                <a:rPr kumimoji="0" lang="en-GB" sz="1600" b="1" i="0" u="none" strike="noStrike" kern="0" cap="none" spc="0" normalizeH="0" baseline="0" noProof="0" dirty="0" err="1">
                  <a:ln>
                    <a:noFill/>
                  </a:ln>
                  <a:solidFill>
                    <a:schemeClr val="bg1"/>
                  </a:solidFill>
                  <a:effectLst/>
                  <a:uLnTx/>
                  <a:uFillTx/>
                  <a:latin typeface="Calibri"/>
                  <a:ea typeface="+mn-ea"/>
                  <a:cs typeface="+mn-cs"/>
                </a:rPr>
                <a:t>participer</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30" name="Rounded Rectangle 5">
              <a:extLst>
                <a:ext uri="{FF2B5EF4-FFF2-40B4-BE49-F238E27FC236}">
                  <a16:creationId xmlns:a16="http://schemas.microsoft.com/office/drawing/2014/main" id="{BA8C06C6-E155-4083-BDD7-A5BEE0435A12}"/>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1" name="Rounded Rectangle 6">
              <a:extLst>
                <a:ext uri="{FF2B5EF4-FFF2-40B4-BE49-F238E27FC236}">
                  <a16:creationId xmlns:a16="http://schemas.microsoft.com/office/drawing/2014/main" id="{43C7E618-61B6-4532-AB8A-77AC2944D3F5}"/>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err="1">
                  <a:solidFill>
                    <a:srgbClr val="1F497D">
                      <a:lumMod val="75000"/>
                    </a:srgbClr>
                  </a:solidFill>
                </a:rPr>
                <a:t>Pré-collecte</a:t>
              </a:r>
              <a:r>
                <a:rPr lang="en-GB" sz="1600" b="1" kern="0" dirty="0">
                  <a:solidFill>
                    <a:srgbClr val="1F497D">
                      <a:lumMod val="75000"/>
                    </a:srgbClr>
                  </a:solidFill>
                </a:rPr>
                <a:t> des 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7">
              <a:extLst>
                <a:ext uri="{FF2B5EF4-FFF2-40B4-BE49-F238E27FC236}">
                  <a16:creationId xmlns:a16="http://schemas.microsoft.com/office/drawing/2014/main" id="{60878D9A-6D2E-43A6-9949-54E8557882B4}"/>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3" name="Rounded Rectangle 8">
              <a:extLst>
                <a:ext uri="{FF2B5EF4-FFF2-40B4-BE49-F238E27FC236}">
                  <a16:creationId xmlns:a16="http://schemas.microsoft.com/office/drawing/2014/main" id="{968A8505-C2C6-4746-AB59-7F3D57EBCE55}"/>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Validation &amp; </a:t>
              </a:r>
              <a:r>
                <a:rPr lang="en-GB" sz="1600" b="1" kern="0" dirty="0" err="1">
                  <a:solidFill>
                    <a:srgbClr val="1F497D">
                      <a:lumMod val="75000"/>
                    </a:srgbClr>
                  </a:solidFill>
                </a:rPr>
                <a:t>Soumission</a:t>
              </a:r>
              <a:endParaRPr lang="en-GB" sz="1600" b="1" kern="0" dirty="0">
                <a:solidFill>
                  <a:srgbClr val="1F497D">
                    <a:lumMod val="75000"/>
                  </a:srgbClr>
                </a:solidFill>
              </a:endParaRPr>
            </a:p>
          </p:txBody>
        </p:sp>
        <p:sp>
          <p:nvSpPr>
            <p:cNvPr id="34" name="Rounded Rectangle 9">
              <a:extLst>
                <a:ext uri="{FF2B5EF4-FFF2-40B4-BE49-F238E27FC236}">
                  <a16:creationId xmlns:a16="http://schemas.microsoft.com/office/drawing/2014/main" id="{8374DEAE-501C-409A-ACCC-C86F1128EEB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35" name="Rounded Rectangle 10">
              <a:extLst>
                <a:ext uri="{FF2B5EF4-FFF2-40B4-BE49-F238E27FC236}">
                  <a16:creationId xmlns:a16="http://schemas.microsoft.com/office/drawing/2014/main" id="{B3938938-B51D-419D-81A8-69D997C6FB7C}"/>
                </a:ext>
              </a:extLst>
            </p:cNvPr>
            <p:cNvSpPr/>
            <p:nvPr/>
          </p:nvSpPr>
          <p:spPr>
            <a:xfrm>
              <a:off x="6424051" y="4891176"/>
              <a:ext cx="1478319" cy="647219"/>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135" name="Group 134">
            <a:extLst>
              <a:ext uri="{FF2B5EF4-FFF2-40B4-BE49-F238E27FC236}">
                <a16:creationId xmlns:a16="http://schemas.microsoft.com/office/drawing/2014/main" id="{308C0CD6-BABA-4B1D-A83D-A7255554D4F2}"/>
              </a:ext>
            </a:extLst>
          </p:cNvPr>
          <p:cNvGrpSpPr/>
          <p:nvPr/>
        </p:nvGrpSpPr>
        <p:grpSpPr>
          <a:xfrm>
            <a:off x="204129" y="625477"/>
            <a:ext cx="364812" cy="4947770"/>
            <a:chOff x="204129" y="396875"/>
            <a:chExt cx="364812" cy="4947770"/>
          </a:xfrm>
        </p:grpSpPr>
        <p:sp>
          <p:nvSpPr>
            <p:cNvPr id="136" name="Oval 135">
              <a:extLst>
                <a:ext uri="{FF2B5EF4-FFF2-40B4-BE49-F238E27FC236}">
                  <a16:creationId xmlns:a16="http://schemas.microsoft.com/office/drawing/2014/main" id="{8EDBD2D4-F9E7-4C65-B033-758ECA8D5F5E}"/>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137" name="Oval 136">
              <a:extLst>
                <a:ext uri="{FF2B5EF4-FFF2-40B4-BE49-F238E27FC236}">
                  <a16:creationId xmlns:a16="http://schemas.microsoft.com/office/drawing/2014/main" id="{92ECF31B-D47C-4DB8-A90E-9A63F289F88E}"/>
                </a:ext>
              </a:extLst>
            </p:cNvPr>
            <p:cNvSpPr/>
            <p:nvPr/>
          </p:nvSpPr>
          <p:spPr>
            <a:xfrm>
              <a:off x="204129" y="1163563"/>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2</a:t>
              </a:r>
            </a:p>
          </p:txBody>
        </p:sp>
        <p:sp>
          <p:nvSpPr>
            <p:cNvPr id="138" name="Oval 137">
              <a:extLst>
                <a:ext uri="{FF2B5EF4-FFF2-40B4-BE49-F238E27FC236}">
                  <a16:creationId xmlns:a16="http://schemas.microsoft.com/office/drawing/2014/main" id="{DD586A59-4861-4CB5-A512-D79A9444A274}"/>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139" name="Oval 138">
              <a:extLst>
                <a:ext uri="{FF2B5EF4-FFF2-40B4-BE49-F238E27FC236}">
                  <a16:creationId xmlns:a16="http://schemas.microsoft.com/office/drawing/2014/main" id="{DECABFDB-BD60-4F01-83AA-B5D2F07921A3}"/>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140" name="Oval 139">
              <a:extLst>
                <a:ext uri="{FF2B5EF4-FFF2-40B4-BE49-F238E27FC236}">
                  <a16:creationId xmlns:a16="http://schemas.microsoft.com/office/drawing/2014/main" id="{4AF73AC0-5339-48C2-B535-74C9B637D284}"/>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141" name="Oval 140">
              <a:extLst>
                <a:ext uri="{FF2B5EF4-FFF2-40B4-BE49-F238E27FC236}">
                  <a16:creationId xmlns:a16="http://schemas.microsoft.com/office/drawing/2014/main" id="{BC6EFECD-827D-4982-A0ED-0B6422AC952F}"/>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142" name="Oval 141">
              <a:extLst>
                <a:ext uri="{FF2B5EF4-FFF2-40B4-BE49-F238E27FC236}">
                  <a16:creationId xmlns:a16="http://schemas.microsoft.com/office/drawing/2014/main" id="{EFF0531A-8B9B-4F84-A0AF-5826998C727A}"/>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311085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039813"/>
            <a:ext cx="9305926" cy="4658721"/>
          </a:xfrm>
        </p:spPr>
        <p:txBody>
          <a:bodyPr>
            <a:normAutofit fontScale="92500" lnSpcReduction="10000"/>
          </a:bodyPr>
          <a:lstStyle/>
          <a:p>
            <a:pPr>
              <a:spcBef>
                <a:spcPts val="0"/>
              </a:spcBef>
              <a:spcAft>
                <a:spcPts val="1200"/>
              </a:spcAft>
            </a:pPr>
            <a:r>
              <a:rPr lang="fr-FR" sz="3600" dirty="0"/>
              <a:t>Identifier les principales parties prenantes, notamment :</a:t>
            </a:r>
            <a:endParaRPr lang="en-GB" sz="3600" dirty="0"/>
          </a:p>
          <a:p>
            <a:pPr marL="801688" lvl="1" indent="-344488">
              <a:spcBef>
                <a:spcPts val="0"/>
              </a:spcBef>
            </a:pPr>
            <a:r>
              <a:rPr lang="en-GB" sz="2400" dirty="0" err="1"/>
              <a:t>Ministères</a:t>
            </a:r>
            <a:r>
              <a:rPr lang="en-GB" sz="2400" dirty="0"/>
              <a:t> de </a:t>
            </a:r>
            <a:r>
              <a:rPr lang="en-GB" sz="2400" dirty="0" err="1"/>
              <a:t>tutelle</a:t>
            </a:r>
            <a:r>
              <a:rPr lang="en-GB" sz="2400" dirty="0"/>
              <a:t> WASH</a:t>
            </a:r>
          </a:p>
          <a:p>
            <a:pPr marL="801688" lvl="1" indent="-344488">
              <a:spcBef>
                <a:spcPts val="0"/>
              </a:spcBef>
            </a:pPr>
            <a:r>
              <a:rPr lang="en-GB" sz="2400" dirty="0"/>
              <a:t>Office national des </a:t>
            </a:r>
            <a:r>
              <a:rPr lang="en-GB" sz="2400" dirty="0" err="1"/>
              <a:t>statistiques</a:t>
            </a:r>
            <a:r>
              <a:rPr lang="en-GB" sz="2400" dirty="0"/>
              <a:t> </a:t>
            </a:r>
          </a:p>
          <a:p>
            <a:pPr marL="801688" lvl="1" indent="-344488">
              <a:spcBef>
                <a:spcPts val="0"/>
              </a:spcBef>
              <a:buFont typeface="Wingdings" panose="05000000000000000000" pitchFamily="2" charset="2"/>
              <a:buChar char="§"/>
            </a:pPr>
            <a:r>
              <a:rPr lang="en-GB" sz="2400" dirty="0" err="1"/>
              <a:t>Ministère</a:t>
            </a:r>
            <a:r>
              <a:rPr lang="en-GB" sz="2400" dirty="0"/>
              <a:t> des finances</a:t>
            </a:r>
          </a:p>
          <a:p>
            <a:pPr marL="801688" lvl="1" indent="-344488">
              <a:spcBef>
                <a:spcPts val="0"/>
              </a:spcBef>
              <a:buFont typeface="Wingdings" panose="05000000000000000000" pitchFamily="2" charset="2"/>
              <a:buChar char="§"/>
            </a:pPr>
            <a:r>
              <a:rPr lang="en-GB" sz="2400" dirty="0" err="1"/>
              <a:t>Ministère</a:t>
            </a:r>
            <a:r>
              <a:rPr lang="en-GB" sz="2400" dirty="0"/>
              <a:t> de la Santé</a:t>
            </a:r>
          </a:p>
          <a:p>
            <a:pPr marL="801688" lvl="1" indent="-344488">
              <a:spcBef>
                <a:spcPts val="0"/>
              </a:spcBef>
            </a:pPr>
            <a:r>
              <a:rPr lang="en-GB" sz="2400" dirty="0" err="1"/>
              <a:t>Ministère</a:t>
            </a:r>
            <a:r>
              <a:rPr lang="en-GB" sz="2400" dirty="0"/>
              <a:t> de </a:t>
            </a:r>
            <a:r>
              <a:rPr lang="en-GB" sz="2400" dirty="0" err="1"/>
              <a:t>l'Éducation</a:t>
            </a:r>
            <a:endParaRPr lang="en-GB" sz="2400" dirty="0"/>
          </a:p>
          <a:p>
            <a:pPr marL="801688" lvl="1" indent="-344488">
              <a:spcBef>
                <a:spcPts val="0"/>
              </a:spcBef>
            </a:pPr>
            <a:r>
              <a:rPr lang="fr-FR" sz="2400" dirty="0"/>
              <a:t>Régulateurs d'eau potable et d'eaux usées</a:t>
            </a:r>
            <a:endParaRPr lang="en-GB" sz="2400" dirty="0"/>
          </a:p>
          <a:p>
            <a:pPr marL="801688" lvl="1" indent="-344488">
              <a:spcBef>
                <a:spcPts val="0"/>
              </a:spcBef>
            </a:pPr>
            <a:r>
              <a:rPr lang="fr-FR" sz="2400" dirty="0"/>
              <a:t>Ministère des ressources en eau ou équivalent</a:t>
            </a:r>
          </a:p>
          <a:p>
            <a:pPr marL="801688" lvl="1" indent="-344488">
              <a:spcBef>
                <a:spcPts val="0"/>
              </a:spcBef>
            </a:pPr>
            <a:r>
              <a:rPr lang="fr-FR" sz="2400" dirty="0"/>
              <a:t>Partenaires de développement dans le pays (p. ex. donateurs, ONG, etc.)</a:t>
            </a:r>
          </a:p>
          <a:p>
            <a:pPr marL="801688" lvl="1" indent="-344488">
              <a:spcBef>
                <a:spcPts val="0"/>
              </a:spcBef>
            </a:pPr>
            <a:r>
              <a:rPr lang="en-GB" sz="2400" dirty="0" err="1"/>
              <a:t>Secteur</a:t>
            </a:r>
            <a:r>
              <a:rPr lang="en-GB" sz="2400" dirty="0"/>
              <a:t> </a:t>
            </a:r>
            <a:r>
              <a:rPr lang="en-GB" sz="2400" dirty="0" err="1"/>
              <a:t>privé</a:t>
            </a:r>
            <a:endParaRPr lang="en-GB" sz="2400" dirty="0"/>
          </a:p>
          <a:p>
            <a:pPr marL="801688" lvl="1" indent="-344488">
              <a:spcBef>
                <a:spcPts val="0"/>
              </a:spcBef>
            </a:pPr>
            <a:r>
              <a:rPr lang="fr-FR" sz="2400" dirty="0"/>
              <a:t>Autres points focaux des initiatives de suivi nationales, régionales ou mondiales, tels que le point focal de l’ODD 6 et le point focal de l’Office national des statistiques pour l’établissement des rapports sur les ODD</a:t>
            </a:r>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a:t>Phase de </a:t>
            </a:r>
            <a:r>
              <a:rPr lang="en-US" sz="3600" dirty="0" err="1"/>
              <a:t>pré-collecte</a:t>
            </a:r>
            <a:r>
              <a:rPr lang="en-US" sz="3600" dirty="0"/>
              <a:t> des </a:t>
            </a:r>
            <a:r>
              <a:rPr lang="en-US" sz="3600" dirty="0" err="1"/>
              <a:t>données</a:t>
            </a:r>
            <a:endParaRPr lang="en-US" sz="3600" dirty="0"/>
          </a:p>
        </p:txBody>
      </p:sp>
      <p:grpSp>
        <p:nvGrpSpPr>
          <p:cNvPr id="82" name="Group 81">
            <a:extLst>
              <a:ext uri="{FF2B5EF4-FFF2-40B4-BE49-F238E27FC236}">
                <a16:creationId xmlns:a16="http://schemas.microsoft.com/office/drawing/2014/main" id="{68BA7DF2-7887-4CBB-8578-11CD81D3B14F}"/>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F141C7F-7053-458F-9CFC-D135FE8D8D6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19C8DA72-AF76-4229-8B68-F0BD108D917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B02CDDBC-FEF7-4D79-BAB1-C4CB2C82B02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85BB50DA-344F-45D8-A18D-A4DC148EB58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F1B5CE06-3B4D-47B5-A6B7-E8D8D2B15C61}"/>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39726D95-65D4-4D39-A19C-D2A23EB50225}"/>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C1EE5A74-225D-4142-A2BE-FC64CF26BE0C}"/>
              </a:ext>
            </a:extLst>
          </p:cNvPr>
          <p:cNvGrpSpPr/>
          <p:nvPr/>
        </p:nvGrpSpPr>
        <p:grpSpPr>
          <a:xfrm>
            <a:off x="468714" y="519649"/>
            <a:ext cx="1500973" cy="5247346"/>
            <a:chOff x="6401397" y="291049"/>
            <a:chExt cx="1500973" cy="5247346"/>
          </a:xfrm>
        </p:grpSpPr>
        <p:sp>
          <p:nvSpPr>
            <p:cNvPr id="36" name="Rounded Rectangle 4">
              <a:extLst>
                <a:ext uri="{FF2B5EF4-FFF2-40B4-BE49-F238E27FC236}">
                  <a16:creationId xmlns:a16="http://schemas.microsoft.com/office/drawing/2014/main" id="{F914571D-8C53-4DDD-9FF0-4A197784AE31}"/>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37" name="Rounded Rectangle 5">
              <a:extLst>
                <a:ext uri="{FF2B5EF4-FFF2-40B4-BE49-F238E27FC236}">
                  <a16:creationId xmlns:a16="http://schemas.microsoft.com/office/drawing/2014/main" id="{8BE9A52B-9F6B-42B2-B5B3-9A0CCD41FB2E}"/>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8" name="Rounded Rectangle 6">
              <a:extLst>
                <a:ext uri="{FF2B5EF4-FFF2-40B4-BE49-F238E27FC236}">
                  <a16:creationId xmlns:a16="http://schemas.microsoft.com/office/drawing/2014/main" id="{0EC28FF7-02B7-4FA4-9B8C-834A556A485A}"/>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n-GB" sz="1600" b="1" kern="0" dirty="0" err="1">
                  <a:solidFill>
                    <a:schemeClr val="bg1"/>
                  </a:solidFill>
                </a:rPr>
                <a:t>Pré-collecte</a:t>
              </a:r>
              <a:r>
                <a:rPr lang="en-GB" sz="1600" b="1" kern="0" dirty="0">
                  <a:solidFill>
                    <a:schemeClr val="bg1"/>
                  </a:solidFill>
                </a:rPr>
                <a:t> des données</a:t>
              </a:r>
              <a:endParaRPr kumimoji="0" lang="en-GB" sz="1600" b="1" i="0" u="none" strike="noStrike" kern="0" cap="none" spc="0" normalizeH="0" baseline="0" noProof="0" dirty="0">
                <a:ln>
                  <a:noFill/>
                </a:ln>
                <a:solidFill>
                  <a:schemeClr val="bg1"/>
                </a:solidFill>
                <a:effectLst/>
                <a:uLnTx/>
                <a:uFillTx/>
                <a:latin typeface="Calibri"/>
              </a:endParaRPr>
            </a:p>
          </p:txBody>
        </p:sp>
        <p:sp>
          <p:nvSpPr>
            <p:cNvPr id="39" name="Rounded Rectangle 7">
              <a:extLst>
                <a:ext uri="{FF2B5EF4-FFF2-40B4-BE49-F238E27FC236}">
                  <a16:creationId xmlns:a16="http://schemas.microsoft.com/office/drawing/2014/main" id="{D448A3AF-AE84-4CE8-923C-F57A7412769D}"/>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0" name="Rounded Rectangle 8">
              <a:extLst>
                <a:ext uri="{FF2B5EF4-FFF2-40B4-BE49-F238E27FC236}">
                  <a16:creationId xmlns:a16="http://schemas.microsoft.com/office/drawing/2014/main" id="{EA169456-2CD6-48E7-91A0-6295DF9598B0}"/>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Validation &amp; </a:t>
              </a:r>
              <a:r>
                <a:rPr lang="en-GB" sz="1600" b="1" kern="0" dirty="0" err="1">
                  <a:solidFill>
                    <a:srgbClr val="1F497D">
                      <a:lumMod val="75000"/>
                    </a:srgbClr>
                  </a:solidFill>
                </a:rPr>
                <a:t>Soumission</a:t>
              </a:r>
              <a:endParaRPr lang="en-GB" sz="1600" b="1" kern="0" dirty="0">
                <a:solidFill>
                  <a:srgbClr val="1F497D">
                    <a:lumMod val="75000"/>
                  </a:srgbClr>
                </a:solidFill>
              </a:endParaRPr>
            </a:p>
          </p:txBody>
        </p:sp>
        <p:sp>
          <p:nvSpPr>
            <p:cNvPr id="41" name="Rounded Rectangle 9">
              <a:extLst>
                <a:ext uri="{FF2B5EF4-FFF2-40B4-BE49-F238E27FC236}">
                  <a16:creationId xmlns:a16="http://schemas.microsoft.com/office/drawing/2014/main" id="{BB5AB5FB-1AFD-4E19-9D1F-A4F7EABCA40B}"/>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42" name="Rounded Rectangle 10">
              <a:extLst>
                <a:ext uri="{FF2B5EF4-FFF2-40B4-BE49-F238E27FC236}">
                  <a16:creationId xmlns:a16="http://schemas.microsoft.com/office/drawing/2014/main" id="{3C02BC37-599E-4B38-A912-CC50BFB68C91}"/>
                </a:ext>
              </a:extLst>
            </p:cNvPr>
            <p:cNvSpPr/>
            <p:nvPr/>
          </p:nvSpPr>
          <p:spPr>
            <a:xfrm>
              <a:off x="6424051" y="4891176"/>
              <a:ext cx="1478319" cy="647219"/>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89" name="Group 88">
            <a:extLst>
              <a:ext uri="{FF2B5EF4-FFF2-40B4-BE49-F238E27FC236}">
                <a16:creationId xmlns:a16="http://schemas.microsoft.com/office/drawing/2014/main" id="{51B63F88-169F-48C6-8975-DF40B9DC983A}"/>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1BD21A7C-8E60-4331-8CA6-03365DB5AC19}"/>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D0799364-DB9C-463A-B908-F87590E0824B}"/>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82690CF8-B9B1-4665-90F7-87E1C3718624}"/>
                </a:ext>
              </a:extLst>
            </p:cNvPr>
            <p:cNvSpPr/>
            <p:nvPr/>
          </p:nvSpPr>
          <p:spPr>
            <a:xfrm>
              <a:off x="204129" y="1930251"/>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3</a:t>
              </a:r>
            </a:p>
          </p:txBody>
        </p:sp>
        <p:sp>
          <p:nvSpPr>
            <p:cNvPr id="93" name="Oval 92">
              <a:extLst>
                <a:ext uri="{FF2B5EF4-FFF2-40B4-BE49-F238E27FC236}">
                  <a16:creationId xmlns:a16="http://schemas.microsoft.com/office/drawing/2014/main" id="{E531F474-5870-4940-8DCD-9B4254BB9E9C}"/>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E9E8C5EC-05C7-40B6-B878-01D3545F4A57}"/>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95" name="Oval 94">
              <a:extLst>
                <a:ext uri="{FF2B5EF4-FFF2-40B4-BE49-F238E27FC236}">
                  <a16:creationId xmlns:a16="http://schemas.microsoft.com/office/drawing/2014/main" id="{053D4355-7BC3-4076-9327-24FF239CC871}"/>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7FF3974E-EA51-45E8-A039-386D3CD39AD9}"/>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91876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fontScale="92500" lnSpcReduction="10000"/>
          </a:bodyPr>
          <a:lstStyle/>
          <a:p>
            <a:pPr>
              <a:spcAft>
                <a:spcPts val="2400"/>
              </a:spcAft>
            </a:pPr>
            <a:r>
              <a:rPr lang="fr-FR" sz="3600" dirty="0"/>
              <a:t>Rassembler des copies de tous les documents, politiques et plans sectoriels pertinents.</a:t>
            </a:r>
          </a:p>
          <a:p>
            <a:pPr>
              <a:spcAft>
                <a:spcPts val="1200"/>
              </a:spcAft>
            </a:pPr>
            <a:r>
              <a:rPr lang="fr-FR" sz="3600" dirty="0"/>
              <a:t>Pour préparer la collecte de données GLAAS, organiser une réunion ou un atelier de lancement pour présenter GLAAS et discuter de la collecte de données avec le gouvernement et les principales parties prenantes.</a:t>
            </a:r>
          </a:p>
          <a:p>
            <a:pPr lvl="1">
              <a:spcAft>
                <a:spcPts val="2400"/>
              </a:spcAft>
            </a:pPr>
            <a:r>
              <a:rPr lang="fr-FR" sz="3200" dirty="0"/>
              <a:t>Compte tenu de la pandémie et selon la situation du pays, les réunions seront peut-être virtuelles.</a:t>
            </a:r>
            <a:endParaRPr lang="en-GB" sz="320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a:t>Phase de </a:t>
            </a:r>
            <a:r>
              <a:rPr lang="en-US" sz="3600" dirty="0" err="1"/>
              <a:t>pré-collecte</a:t>
            </a:r>
            <a:r>
              <a:rPr lang="en-US" sz="3600" dirty="0"/>
              <a:t> des </a:t>
            </a:r>
            <a:r>
              <a:rPr lang="en-US" sz="3600" dirty="0" err="1"/>
              <a:t>données</a:t>
            </a:r>
            <a:endParaRPr lang="en-US" sz="3600" dirty="0"/>
          </a:p>
        </p:txBody>
      </p:sp>
      <p:grpSp>
        <p:nvGrpSpPr>
          <p:cNvPr id="82" name="Group 81">
            <a:extLst>
              <a:ext uri="{FF2B5EF4-FFF2-40B4-BE49-F238E27FC236}">
                <a16:creationId xmlns:a16="http://schemas.microsoft.com/office/drawing/2014/main" id="{68BA7DF2-7887-4CBB-8578-11CD81D3B14F}"/>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F141C7F-7053-458F-9CFC-D135FE8D8D6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19C8DA72-AF76-4229-8B68-F0BD108D917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B02CDDBC-FEF7-4D79-BAB1-C4CB2C82B02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85BB50DA-344F-45D8-A18D-A4DC148EB58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F1B5CE06-3B4D-47B5-A6B7-E8D8D2B15C61}"/>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39726D95-65D4-4D39-A19C-D2A23EB50225}"/>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3A12C424-7760-4793-9083-F854B92ECD99}"/>
              </a:ext>
            </a:extLst>
          </p:cNvPr>
          <p:cNvGrpSpPr/>
          <p:nvPr/>
        </p:nvGrpSpPr>
        <p:grpSpPr>
          <a:xfrm>
            <a:off x="468714" y="519649"/>
            <a:ext cx="1500973" cy="5260989"/>
            <a:chOff x="6401397" y="291049"/>
            <a:chExt cx="1500973" cy="5260989"/>
          </a:xfrm>
        </p:grpSpPr>
        <p:sp>
          <p:nvSpPr>
            <p:cNvPr id="36" name="Rounded Rectangle 4">
              <a:extLst>
                <a:ext uri="{FF2B5EF4-FFF2-40B4-BE49-F238E27FC236}">
                  <a16:creationId xmlns:a16="http://schemas.microsoft.com/office/drawing/2014/main" id="{1DEFD78C-8842-4AEA-AD7B-EAB7EBFFB049}"/>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37" name="Rounded Rectangle 5">
              <a:extLst>
                <a:ext uri="{FF2B5EF4-FFF2-40B4-BE49-F238E27FC236}">
                  <a16:creationId xmlns:a16="http://schemas.microsoft.com/office/drawing/2014/main" id="{CC0D1596-E6DE-4E86-9A01-B0C925DE3B17}"/>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8" name="Rounded Rectangle 6">
              <a:extLst>
                <a:ext uri="{FF2B5EF4-FFF2-40B4-BE49-F238E27FC236}">
                  <a16:creationId xmlns:a16="http://schemas.microsoft.com/office/drawing/2014/main" id="{39BEDF2D-B673-44A9-99CE-4D27377ACF39}"/>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n-GB" sz="1600" b="1" kern="0" dirty="0" err="1">
                  <a:solidFill>
                    <a:schemeClr val="bg1"/>
                  </a:solidFill>
                </a:rPr>
                <a:t>Pré-collecte</a:t>
              </a:r>
              <a:r>
                <a:rPr lang="en-GB" sz="1600" b="1" kern="0" dirty="0">
                  <a:solidFill>
                    <a:schemeClr val="bg1"/>
                  </a:solidFill>
                </a:rPr>
                <a:t> des données</a:t>
              </a:r>
              <a:endParaRPr kumimoji="0" lang="en-GB" sz="1600" b="1" i="0" u="none" strike="noStrike" kern="0" cap="none" spc="0" normalizeH="0" baseline="0" noProof="0" dirty="0">
                <a:ln>
                  <a:noFill/>
                </a:ln>
                <a:solidFill>
                  <a:schemeClr val="bg1"/>
                </a:solidFill>
                <a:effectLst/>
                <a:uLnTx/>
                <a:uFillTx/>
                <a:latin typeface="Calibri"/>
              </a:endParaRPr>
            </a:p>
          </p:txBody>
        </p:sp>
        <p:sp>
          <p:nvSpPr>
            <p:cNvPr id="39" name="Rounded Rectangle 7">
              <a:extLst>
                <a:ext uri="{FF2B5EF4-FFF2-40B4-BE49-F238E27FC236}">
                  <a16:creationId xmlns:a16="http://schemas.microsoft.com/office/drawing/2014/main" id="{6B22627C-470F-4BC3-9C6A-002471C72EAA}"/>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0" name="Rounded Rectangle 8">
              <a:extLst>
                <a:ext uri="{FF2B5EF4-FFF2-40B4-BE49-F238E27FC236}">
                  <a16:creationId xmlns:a16="http://schemas.microsoft.com/office/drawing/2014/main" id="{B910784B-D0B9-4CC1-B184-8306805376B0}"/>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Validation &amp; </a:t>
              </a:r>
              <a:r>
                <a:rPr lang="en-GB" sz="1600" b="1" kern="0" dirty="0" err="1">
                  <a:solidFill>
                    <a:srgbClr val="1F497D">
                      <a:lumMod val="75000"/>
                    </a:srgbClr>
                  </a:solidFill>
                </a:rPr>
                <a:t>Soumission</a:t>
              </a:r>
              <a:endParaRPr lang="en-GB" sz="1600" b="1" kern="0" dirty="0">
                <a:solidFill>
                  <a:srgbClr val="1F497D">
                    <a:lumMod val="75000"/>
                  </a:srgbClr>
                </a:solidFill>
              </a:endParaRPr>
            </a:p>
          </p:txBody>
        </p:sp>
        <p:sp>
          <p:nvSpPr>
            <p:cNvPr id="41" name="Rounded Rectangle 9">
              <a:extLst>
                <a:ext uri="{FF2B5EF4-FFF2-40B4-BE49-F238E27FC236}">
                  <a16:creationId xmlns:a16="http://schemas.microsoft.com/office/drawing/2014/main" id="{B7B48378-AC2F-427B-814C-2996FD79310B}"/>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42" name="Rounded Rectangle 10">
              <a:extLst>
                <a:ext uri="{FF2B5EF4-FFF2-40B4-BE49-F238E27FC236}">
                  <a16:creationId xmlns:a16="http://schemas.microsoft.com/office/drawing/2014/main" id="{46F2587C-2D12-45C1-B48F-9271D9CAF3BF}"/>
                </a:ext>
              </a:extLst>
            </p:cNvPr>
            <p:cNvSpPr/>
            <p:nvPr/>
          </p:nvSpPr>
          <p:spPr>
            <a:xfrm>
              <a:off x="6424051" y="4891176"/>
              <a:ext cx="1478319" cy="660862"/>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89" name="Group 88">
            <a:extLst>
              <a:ext uri="{FF2B5EF4-FFF2-40B4-BE49-F238E27FC236}">
                <a16:creationId xmlns:a16="http://schemas.microsoft.com/office/drawing/2014/main" id="{51B63F88-169F-48C6-8975-DF40B9DC983A}"/>
              </a:ext>
            </a:extLst>
          </p:cNvPr>
          <p:cNvGrpSpPr/>
          <p:nvPr/>
        </p:nvGrpSpPr>
        <p:grpSpPr>
          <a:xfrm>
            <a:off x="204129" y="625477"/>
            <a:ext cx="364812" cy="4947770"/>
            <a:chOff x="204129" y="396875"/>
            <a:chExt cx="364812" cy="4947770"/>
          </a:xfrm>
        </p:grpSpPr>
        <p:sp>
          <p:nvSpPr>
            <p:cNvPr id="91" name="Oval 90">
              <a:extLst>
                <a:ext uri="{FF2B5EF4-FFF2-40B4-BE49-F238E27FC236}">
                  <a16:creationId xmlns:a16="http://schemas.microsoft.com/office/drawing/2014/main" id="{D0799364-DB9C-463A-B908-F87590E0824B}"/>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82690CF8-B9B1-4665-90F7-87E1C3718624}"/>
                </a:ext>
              </a:extLst>
            </p:cNvPr>
            <p:cNvSpPr/>
            <p:nvPr/>
          </p:nvSpPr>
          <p:spPr>
            <a:xfrm>
              <a:off x="204129" y="1930251"/>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3</a:t>
              </a:r>
            </a:p>
          </p:txBody>
        </p:sp>
        <p:sp>
          <p:nvSpPr>
            <p:cNvPr id="93" name="Oval 92">
              <a:extLst>
                <a:ext uri="{FF2B5EF4-FFF2-40B4-BE49-F238E27FC236}">
                  <a16:creationId xmlns:a16="http://schemas.microsoft.com/office/drawing/2014/main" id="{E531F474-5870-4940-8DCD-9B4254BB9E9C}"/>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E9E8C5EC-05C7-40B6-B878-01D3545F4A57}"/>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95" name="Oval 94">
              <a:extLst>
                <a:ext uri="{FF2B5EF4-FFF2-40B4-BE49-F238E27FC236}">
                  <a16:creationId xmlns:a16="http://schemas.microsoft.com/office/drawing/2014/main" id="{053D4355-7BC3-4076-9327-24FF239CC871}"/>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7FF3974E-EA51-45E8-A039-386D3CD39AD9}"/>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sp>
          <p:nvSpPr>
            <p:cNvPr id="90" name="Oval 89">
              <a:extLst>
                <a:ext uri="{FF2B5EF4-FFF2-40B4-BE49-F238E27FC236}">
                  <a16:creationId xmlns:a16="http://schemas.microsoft.com/office/drawing/2014/main" id="{1BD21A7C-8E60-4331-8CA6-03365DB5AC19}"/>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grpSp>
    </p:spTree>
    <p:extLst>
      <p:ext uri="{BB962C8B-B14F-4D97-AF65-F5344CB8AC3E}">
        <p14:creationId xmlns:p14="http://schemas.microsoft.com/office/powerpoint/2010/main" val="22759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a:bodyPr>
          <a:lstStyle/>
          <a:p>
            <a:pPr>
              <a:spcAft>
                <a:spcPts val="2400"/>
              </a:spcAft>
            </a:pPr>
            <a:r>
              <a:rPr lang="fr-FR" sz="3600" dirty="0"/>
              <a:t>Le point focal national coordonne les réponses à l'enquête GLAAS des diverses parties prenantes</a:t>
            </a:r>
          </a:p>
          <a:p>
            <a:pPr>
              <a:spcAft>
                <a:spcPts val="2400"/>
              </a:spcAft>
            </a:pPr>
            <a:r>
              <a:rPr lang="fr-FR" sz="3600" dirty="0"/>
              <a:t>Réunions et discussions continues entre les parties prenantes pour remplir les sections individuelles de l'enquête</a:t>
            </a:r>
            <a:endParaRPr lang="en-GB" sz="360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a:t>Phase de </a:t>
            </a:r>
            <a:r>
              <a:rPr lang="en-US" sz="3600" dirty="0" err="1"/>
              <a:t>collecte</a:t>
            </a:r>
            <a:r>
              <a:rPr lang="en-US" sz="3600" dirty="0"/>
              <a:t> des </a:t>
            </a:r>
            <a:r>
              <a:rPr lang="en-US" sz="3600" dirty="0" err="1"/>
              <a:t>données</a:t>
            </a:r>
            <a:endParaRPr lang="en-US" sz="3600" dirty="0"/>
          </a:p>
        </p:txBody>
      </p:sp>
      <p:grpSp>
        <p:nvGrpSpPr>
          <p:cNvPr id="105" name="Group 104">
            <a:extLst>
              <a:ext uri="{FF2B5EF4-FFF2-40B4-BE49-F238E27FC236}">
                <a16:creationId xmlns:a16="http://schemas.microsoft.com/office/drawing/2014/main" id="{B128B200-6BA6-480B-B5EF-8F02EF442EBE}"/>
              </a:ext>
            </a:extLst>
          </p:cNvPr>
          <p:cNvGrpSpPr/>
          <p:nvPr/>
        </p:nvGrpSpPr>
        <p:grpSpPr>
          <a:xfrm>
            <a:off x="1049908" y="1091004"/>
            <a:ext cx="174224" cy="4040837"/>
            <a:chOff x="7064770" y="850343"/>
            <a:chExt cx="174224" cy="4040837"/>
          </a:xfrm>
        </p:grpSpPr>
        <p:sp>
          <p:nvSpPr>
            <p:cNvPr id="106" name="Right Arrow 12">
              <a:extLst>
                <a:ext uri="{FF2B5EF4-FFF2-40B4-BE49-F238E27FC236}">
                  <a16:creationId xmlns:a16="http://schemas.microsoft.com/office/drawing/2014/main" id="{865D6901-B2D2-4722-9B08-05DF6FFECD2B}"/>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Right Arrow 13">
              <a:extLst>
                <a:ext uri="{FF2B5EF4-FFF2-40B4-BE49-F238E27FC236}">
                  <a16:creationId xmlns:a16="http://schemas.microsoft.com/office/drawing/2014/main" id="{4D95F927-862E-43AA-B59A-6C272F24A9A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ight Arrow 14">
              <a:extLst>
                <a:ext uri="{FF2B5EF4-FFF2-40B4-BE49-F238E27FC236}">
                  <a16:creationId xmlns:a16="http://schemas.microsoft.com/office/drawing/2014/main" id="{EEE43235-A78B-4CE1-9FD5-11442D7D8120}"/>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ight Arrow 15">
              <a:extLst>
                <a:ext uri="{FF2B5EF4-FFF2-40B4-BE49-F238E27FC236}">
                  <a16:creationId xmlns:a16="http://schemas.microsoft.com/office/drawing/2014/main" id="{048B0DE0-C5E4-4FB0-9CA9-17DEE83C44ED}"/>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ight Arrow 16">
              <a:extLst>
                <a:ext uri="{FF2B5EF4-FFF2-40B4-BE49-F238E27FC236}">
                  <a16:creationId xmlns:a16="http://schemas.microsoft.com/office/drawing/2014/main" id="{F24CB84E-FD81-4250-9610-CA0C7EF7A5E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ight Arrow 17">
              <a:extLst>
                <a:ext uri="{FF2B5EF4-FFF2-40B4-BE49-F238E27FC236}">
                  <a16:creationId xmlns:a16="http://schemas.microsoft.com/office/drawing/2014/main" id="{07DF1D58-A286-465A-8C04-A0515D292F71}"/>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0AD60622-85AF-4D67-B4DF-193B959067FB}"/>
              </a:ext>
            </a:extLst>
          </p:cNvPr>
          <p:cNvGrpSpPr/>
          <p:nvPr/>
        </p:nvGrpSpPr>
        <p:grpSpPr>
          <a:xfrm>
            <a:off x="468714" y="519649"/>
            <a:ext cx="1500973" cy="5247346"/>
            <a:chOff x="6401397" y="291049"/>
            <a:chExt cx="1500973" cy="5247346"/>
          </a:xfrm>
        </p:grpSpPr>
        <p:sp>
          <p:nvSpPr>
            <p:cNvPr id="28" name="Rounded Rectangle 4">
              <a:extLst>
                <a:ext uri="{FF2B5EF4-FFF2-40B4-BE49-F238E27FC236}">
                  <a16:creationId xmlns:a16="http://schemas.microsoft.com/office/drawing/2014/main" id="{78484483-2586-4C82-8DB9-F3E40970EEDC}"/>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29" name="Rounded Rectangle 5">
              <a:extLst>
                <a:ext uri="{FF2B5EF4-FFF2-40B4-BE49-F238E27FC236}">
                  <a16:creationId xmlns:a16="http://schemas.microsoft.com/office/drawing/2014/main" id="{7113241A-FE6F-4B8D-AEF9-3909C7E7E36E}"/>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0" name="Rounded Rectangle 6">
              <a:extLst>
                <a:ext uri="{FF2B5EF4-FFF2-40B4-BE49-F238E27FC236}">
                  <a16:creationId xmlns:a16="http://schemas.microsoft.com/office/drawing/2014/main" id="{D319A116-F8E7-4856-B21C-92BA23285091}"/>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err="1"/>
                <a:t>Pré-collecte</a:t>
              </a:r>
              <a:r>
                <a:rPr lang="en-GB" sz="1600" b="1" kern="0" dirty="0"/>
                <a:t> des données</a:t>
              </a:r>
              <a:endParaRPr kumimoji="0" lang="en-GB" sz="1600" b="1" i="0" u="none" strike="noStrike" kern="0" cap="none" spc="0" normalizeH="0" baseline="0" noProof="0" dirty="0">
                <a:ln>
                  <a:noFill/>
                </a:ln>
                <a:effectLst/>
                <a:uLnTx/>
                <a:uFillTx/>
                <a:latin typeface="Calibri"/>
              </a:endParaRPr>
            </a:p>
          </p:txBody>
        </p:sp>
        <p:sp>
          <p:nvSpPr>
            <p:cNvPr id="31" name="Rounded Rectangle 7">
              <a:extLst>
                <a:ext uri="{FF2B5EF4-FFF2-40B4-BE49-F238E27FC236}">
                  <a16:creationId xmlns:a16="http://schemas.microsoft.com/office/drawing/2014/main" id="{89C27ED7-B7E2-4A51-AA4F-88545A94D416}"/>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chemeClr val="bg1"/>
                  </a:solidFill>
                  <a:effectLst/>
                  <a:uLnTx/>
                  <a:uFillTx/>
                  <a:latin typeface="Calibri"/>
                  <a:ea typeface="+mn-ea"/>
                  <a:cs typeface="+mn-cs"/>
                </a:rPr>
                <a:t>Collecte</a:t>
              </a:r>
              <a:r>
                <a:rPr kumimoji="0" lang="en-GB" sz="1600" b="1" i="0" u="none" strike="noStrike" kern="0" cap="none" spc="0" normalizeH="0" baseline="0" noProof="0" dirty="0">
                  <a:ln>
                    <a:noFill/>
                  </a:ln>
                  <a:solidFill>
                    <a:schemeClr val="bg1"/>
                  </a:solidFill>
                  <a:effectLst/>
                  <a:uLnTx/>
                  <a:uFillTx/>
                  <a:latin typeface="Calibri"/>
                  <a:ea typeface="+mn-ea"/>
                  <a:cs typeface="+mn-cs"/>
                </a:rPr>
                <a:t> des </a:t>
              </a:r>
              <a:r>
                <a:rPr kumimoji="0" lang="en-GB" sz="1600" b="1" i="0" u="none" strike="noStrike" kern="0" cap="none" spc="0" normalizeH="0" baseline="0" noProof="0" dirty="0" err="1">
                  <a:ln>
                    <a:noFill/>
                  </a:ln>
                  <a:solidFill>
                    <a:schemeClr val="bg1"/>
                  </a:solidFill>
                  <a:effectLst/>
                  <a:uLnTx/>
                  <a:uFillTx/>
                  <a:latin typeface="Calibri"/>
                  <a:ea typeface="+mn-ea"/>
                  <a:cs typeface="+mn-cs"/>
                </a:rPr>
                <a:t>données</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ED97E7CF-AB50-41F8-8E60-421EBB4F2566}"/>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Validation &amp; </a:t>
              </a:r>
              <a:r>
                <a:rPr lang="en-GB" sz="1600" b="1" kern="0" dirty="0" err="1">
                  <a:solidFill>
                    <a:srgbClr val="1F497D">
                      <a:lumMod val="75000"/>
                    </a:srgbClr>
                  </a:solidFill>
                </a:rPr>
                <a:t>Soumission</a:t>
              </a:r>
              <a:endParaRPr lang="en-GB" sz="1600" b="1" kern="0" dirty="0">
                <a:solidFill>
                  <a:srgbClr val="1F497D">
                    <a:lumMod val="75000"/>
                  </a:srgbClr>
                </a:solidFill>
              </a:endParaRPr>
            </a:p>
          </p:txBody>
        </p:sp>
        <p:sp>
          <p:nvSpPr>
            <p:cNvPr id="33" name="Rounded Rectangle 9">
              <a:extLst>
                <a:ext uri="{FF2B5EF4-FFF2-40B4-BE49-F238E27FC236}">
                  <a16:creationId xmlns:a16="http://schemas.microsoft.com/office/drawing/2014/main" id="{AAB6FC3F-D8BB-4A6E-A903-A3A45BDB149C}"/>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34" name="Rounded Rectangle 10">
              <a:extLst>
                <a:ext uri="{FF2B5EF4-FFF2-40B4-BE49-F238E27FC236}">
                  <a16:creationId xmlns:a16="http://schemas.microsoft.com/office/drawing/2014/main" id="{A76F5000-1599-470A-980D-0B23BBCF4453}"/>
                </a:ext>
              </a:extLst>
            </p:cNvPr>
            <p:cNvSpPr/>
            <p:nvPr/>
          </p:nvSpPr>
          <p:spPr>
            <a:xfrm>
              <a:off x="6424051" y="4891176"/>
              <a:ext cx="1478319" cy="647219"/>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112" name="Group 111">
            <a:extLst>
              <a:ext uri="{FF2B5EF4-FFF2-40B4-BE49-F238E27FC236}">
                <a16:creationId xmlns:a16="http://schemas.microsoft.com/office/drawing/2014/main" id="{321B3803-2666-4713-BEBF-94612C7A633C}"/>
              </a:ext>
            </a:extLst>
          </p:cNvPr>
          <p:cNvGrpSpPr/>
          <p:nvPr/>
        </p:nvGrpSpPr>
        <p:grpSpPr>
          <a:xfrm>
            <a:off x="204129" y="625477"/>
            <a:ext cx="364812" cy="4947770"/>
            <a:chOff x="204129" y="396875"/>
            <a:chExt cx="364812" cy="4947770"/>
          </a:xfrm>
        </p:grpSpPr>
        <p:sp>
          <p:nvSpPr>
            <p:cNvPr id="113" name="Oval 112">
              <a:extLst>
                <a:ext uri="{FF2B5EF4-FFF2-40B4-BE49-F238E27FC236}">
                  <a16:creationId xmlns:a16="http://schemas.microsoft.com/office/drawing/2014/main" id="{B4904B0C-64A1-4708-AC9D-04F0EA024CDE}"/>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114" name="Oval 113">
              <a:extLst>
                <a:ext uri="{FF2B5EF4-FFF2-40B4-BE49-F238E27FC236}">
                  <a16:creationId xmlns:a16="http://schemas.microsoft.com/office/drawing/2014/main" id="{7F66343E-3E21-4FD8-87DE-BA8E3A256BEF}"/>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115" name="Oval 114">
              <a:extLst>
                <a:ext uri="{FF2B5EF4-FFF2-40B4-BE49-F238E27FC236}">
                  <a16:creationId xmlns:a16="http://schemas.microsoft.com/office/drawing/2014/main" id="{F12A6FA7-C85A-48D3-80B2-9EBF92D821FB}"/>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116" name="Oval 115">
              <a:extLst>
                <a:ext uri="{FF2B5EF4-FFF2-40B4-BE49-F238E27FC236}">
                  <a16:creationId xmlns:a16="http://schemas.microsoft.com/office/drawing/2014/main" id="{E553CC9B-BDEA-40D1-ACDD-CE2FCEDC2D60}"/>
                </a:ext>
              </a:extLst>
            </p:cNvPr>
            <p:cNvSpPr/>
            <p:nvPr/>
          </p:nvSpPr>
          <p:spPr>
            <a:xfrm>
              <a:off x="208901" y="2696939"/>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4</a:t>
              </a:r>
            </a:p>
          </p:txBody>
        </p:sp>
        <p:sp>
          <p:nvSpPr>
            <p:cNvPr id="117" name="Oval 116">
              <a:extLst>
                <a:ext uri="{FF2B5EF4-FFF2-40B4-BE49-F238E27FC236}">
                  <a16:creationId xmlns:a16="http://schemas.microsoft.com/office/drawing/2014/main" id="{894DB5F8-6CEE-469D-8B96-CA9F79831779}"/>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5</a:t>
              </a:r>
            </a:p>
          </p:txBody>
        </p:sp>
        <p:sp>
          <p:nvSpPr>
            <p:cNvPr id="118" name="Oval 117">
              <a:extLst>
                <a:ext uri="{FF2B5EF4-FFF2-40B4-BE49-F238E27FC236}">
                  <a16:creationId xmlns:a16="http://schemas.microsoft.com/office/drawing/2014/main" id="{9A6EC9C2-42E2-4FBD-8EE2-1C4F819BDDE5}"/>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119" name="Oval 118">
              <a:extLst>
                <a:ext uri="{FF2B5EF4-FFF2-40B4-BE49-F238E27FC236}">
                  <a16:creationId xmlns:a16="http://schemas.microsoft.com/office/drawing/2014/main" id="{C780D806-A80C-4CF2-9FCB-4A12FA0DFA95}"/>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93467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fontScale="92500" lnSpcReduction="20000"/>
          </a:bodyPr>
          <a:lstStyle/>
          <a:p>
            <a:pPr>
              <a:spcAft>
                <a:spcPts val="2400"/>
              </a:spcAft>
            </a:pPr>
            <a:r>
              <a:rPr lang="fr-FR" sz="3600" dirty="0"/>
              <a:t>Dans la mesure où plusieurs parties prenantes ont probablement participé à la réalisation de l'enquête GLAAS, il est important d'avoir une réunion gouvernementale de validation finale en présence de toutes les personnes impliquées dans ce cycle de GLAAS pour s'assurer que tout le monde est en accord avec les informations contenues dans l'enquête.</a:t>
            </a:r>
          </a:p>
          <a:p>
            <a:pPr>
              <a:spcAft>
                <a:spcPts val="2400"/>
              </a:spcAft>
            </a:pPr>
            <a:r>
              <a:rPr lang="fr-FR" sz="3600" dirty="0"/>
              <a:t>Le gouvernement examine les données et approuve les résultats avant leur soumission au secrétariat GLAAS.</a:t>
            </a:r>
            <a:endParaRPr lang="en-US"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a:t>Validation des </a:t>
            </a:r>
            <a:r>
              <a:rPr lang="en-US" sz="3600" dirty="0" err="1"/>
              <a:t>résultats</a:t>
            </a:r>
            <a:endParaRPr lang="en-US" sz="3600" dirty="0"/>
          </a:p>
        </p:txBody>
      </p:sp>
      <p:grpSp>
        <p:nvGrpSpPr>
          <p:cNvPr id="82" name="Group 81">
            <a:extLst>
              <a:ext uri="{FF2B5EF4-FFF2-40B4-BE49-F238E27FC236}">
                <a16:creationId xmlns:a16="http://schemas.microsoft.com/office/drawing/2014/main" id="{D3898F3A-3A31-4474-BF13-C1814A37B089}"/>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9F4FEBF-E675-4D0A-810F-11C1F839A03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09DC0CF4-CFC0-4EE4-A185-7789D66E4C8A}"/>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96299C85-AC55-468F-8F77-C28D0DF4FA0B}"/>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CF19BCBA-01CD-4F07-9844-C3492D513EA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D37D56C6-A14D-43F1-816C-9B3E37CA37D8}"/>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2F3A7549-C3E0-46B2-8AFF-926285CA8286}"/>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4237F96C-8A8F-49F0-968A-0A29333BF25D}"/>
              </a:ext>
            </a:extLst>
          </p:cNvPr>
          <p:cNvGrpSpPr/>
          <p:nvPr/>
        </p:nvGrpSpPr>
        <p:grpSpPr>
          <a:xfrm>
            <a:off x="468714" y="519649"/>
            <a:ext cx="1500973" cy="5247346"/>
            <a:chOff x="6401397" y="291049"/>
            <a:chExt cx="1500973" cy="5247346"/>
          </a:xfrm>
        </p:grpSpPr>
        <p:sp>
          <p:nvSpPr>
            <p:cNvPr id="28" name="Rounded Rectangle 4">
              <a:extLst>
                <a:ext uri="{FF2B5EF4-FFF2-40B4-BE49-F238E27FC236}">
                  <a16:creationId xmlns:a16="http://schemas.microsoft.com/office/drawing/2014/main" id="{2678702E-8B59-4EDE-BD3C-70DAEB6EAA55}"/>
                </a:ext>
              </a:extLst>
            </p:cNvPr>
            <p:cNvSpPr/>
            <p:nvPr/>
          </p:nvSpPr>
          <p:spPr>
            <a:xfrm>
              <a:off x="6401397" y="1057737"/>
              <a:ext cx="1493421"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Décision</a:t>
              </a:r>
              <a:r>
                <a:rPr kumimoji="0" lang="en-GB" sz="1600" b="1" i="0" u="none" strike="noStrike" kern="0" cap="none" spc="0" normalizeH="0" baseline="0" noProof="0" dirty="0">
                  <a:ln>
                    <a:noFill/>
                  </a:ln>
                  <a:effectLst/>
                  <a:uLnTx/>
                  <a:uFillTx/>
                  <a:latin typeface="Calibri"/>
                  <a:ea typeface="+mn-ea"/>
                  <a:cs typeface="+mn-cs"/>
                </a:rPr>
                <a:t> de </a:t>
              </a:r>
              <a:r>
                <a:rPr kumimoji="0" lang="en-GB" sz="1600" b="1" i="0" u="none" strike="noStrike" kern="0" cap="none" spc="0" normalizeH="0" baseline="0" noProof="0" dirty="0" err="1">
                  <a:ln>
                    <a:noFill/>
                  </a:ln>
                  <a:effectLst/>
                  <a:uLnTx/>
                  <a:uFillTx/>
                  <a:latin typeface="Calibri"/>
                  <a:ea typeface="+mn-ea"/>
                  <a:cs typeface="+mn-cs"/>
                </a:rPr>
                <a:t>participer</a:t>
              </a:r>
              <a:endParaRPr kumimoji="0" lang="en-GB" sz="1600" b="1" i="0" u="none" strike="noStrike" kern="0" cap="none" spc="0" normalizeH="0" baseline="0" noProof="0" dirty="0">
                <a:ln>
                  <a:noFill/>
                </a:ln>
                <a:effectLst/>
                <a:uLnTx/>
                <a:uFillTx/>
                <a:latin typeface="Calibri"/>
                <a:ea typeface="+mn-ea"/>
                <a:cs typeface="+mn-cs"/>
              </a:endParaRPr>
            </a:p>
          </p:txBody>
        </p:sp>
        <p:sp>
          <p:nvSpPr>
            <p:cNvPr id="29" name="Rounded Rectangle 5">
              <a:extLst>
                <a:ext uri="{FF2B5EF4-FFF2-40B4-BE49-F238E27FC236}">
                  <a16:creationId xmlns:a16="http://schemas.microsoft.com/office/drawing/2014/main" id="{3518920B-0F8B-4BD8-873F-E92D255F0918}"/>
                </a:ext>
              </a:extLst>
            </p:cNvPr>
            <p:cNvSpPr/>
            <p:nvPr/>
          </p:nvSpPr>
          <p:spPr>
            <a:xfrm>
              <a:off x="6424051" y="291049"/>
              <a:ext cx="1478319" cy="559296"/>
            </a:xfrm>
            <a:prstGeom prst="round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alibri"/>
                  <a:ea typeface="+mn-ea"/>
                  <a:cs typeface="+mn-cs"/>
                </a:rPr>
                <a:t>Présentation</a:t>
              </a:r>
              <a:r>
                <a:rPr kumimoji="0" lang="en-GB" sz="1600" b="1" i="0" u="none" strike="noStrike" kern="0" cap="none" spc="0" normalizeH="0" baseline="0" noProof="0" dirty="0">
                  <a:ln>
                    <a:noFill/>
                  </a:ln>
                  <a:effectLst/>
                  <a:uLnTx/>
                  <a:uFillTx/>
                  <a:latin typeface="Calibri"/>
                  <a:ea typeface="+mn-ea"/>
                  <a:cs typeface="+mn-cs"/>
                </a:rPr>
                <a:t> de GLAAS</a:t>
              </a:r>
            </a:p>
          </p:txBody>
        </p:sp>
        <p:sp>
          <p:nvSpPr>
            <p:cNvPr id="30" name="Rounded Rectangle 6">
              <a:extLst>
                <a:ext uri="{FF2B5EF4-FFF2-40B4-BE49-F238E27FC236}">
                  <a16:creationId xmlns:a16="http://schemas.microsoft.com/office/drawing/2014/main" id="{2CA0BAD1-74D3-4C5F-B978-12457979221D}"/>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en-GB" sz="1600" b="1" kern="0" dirty="0" err="1"/>
                <a:t>Pré-collecte</a:t>
              </a:r>
              <a:r>
                <a:rPr lang="en-GB" sz="1600" b="1" kern="0" dirty="0"/>
                <a:t> des données</a:t>
              </a:r>
              <a:endParaRPr kumimoji="0" lang="en-GB" sz="1600" b="1" i="0" u="none" strike="noStrike" kern="0" cap="none" spc="0" normalizeH="0" baseline="0" noProof="0" dirty="0">
                <a:ln>
                  <a:noFill/>
                </a:ln>
                <a:effectLst/>
                <a:uLnTx/>
                <a:uFillTx/>
                <a:latin typeface="Calibri"/>
              </a:endParaRPr>
            </a:p>
          </p:txBody>
        </p:sp>
        <p:sp>
          <p:nvSpPr>
            <p:cNvPr id="31" name="Rounded Rectangle 7">
              <a:extLst>
                <a:ext uri="{FF2B5EF4-FFF2-40B4-BE49-F238E27FC236}">
                  <a16:creationId xmlns:a16="http://schemas.microsoft.com/office/drawing/2014/main" id="{F83F1FA8-C19E-495E-8B0E-8C3B8C1A0094}"/>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Collecte</a:t>
              </a:r>
              <a:r>
                <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rPr>
                <a:t> des </a:t>
              </a:r>
              <a:r>
                <a:rPr kumimoji="0" lang="en-GB" sz="1600" b="1" i="0" u="none" strike="noStrike" kern="0" cap="none" spc="0" normalizeH="0" baseline="0" noProof="0" dirty="0" err="1">
                  <a:ln>
                    <a:noFill/>
                  </a:ln>
                  <a:solidFill>
                    <a:srgbClr val="1F497D">
                      <a:lumMod val="75000"/>
                    </a:srgbClr>
                  </a:solidFill>
                  <a:effectLst/>
                  <a:uLnTx/>
                  <a:uFillTx/>
                  <a:latin typeface="Calibri"/>
                  <a:ea typeface="+mn-ea"/>
                  <a:cs typeface="+mn-cs"/>
                </a:rPr>
                <a:t>données</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7BAC6B56-7499-480E-AECB-EDFFBA76EE1C}"/>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n-GB" sz="1600" b="1" kern="0" dirty="0">
                  <a:solidFill>
                    <a:schemeClr val="bg1"/>
                  </a:solidFill>
                </a:rPr>
                <a:t>Validation &amp; </a:t>
              </a:r>
              <a:r>
                <a:rPr lang="en-GB" sz="1600" b="1" kern="0" dirty="0" err="1">
                  <a:solidFill>
                    <a:schemeClr val="bg1"/>
                  </a:solidFill>
                </a:rPr>
                <a:t>Soumission</a:t>
              </a:r>
              <a:endParaRPr lang="en-GB" sz="1600" b="1" kern="0" dirty="0">
                <a:solidFill>
                  <a:schemeClr val="bg1"/>
                </a:solidFill>
              </a:endParaRPr>
            </a:p>
          </p:txBody>
        </p:sp>
        <p:sp>
          <p:nvSpPr>
            <p:cNvPr id="33" name="Rounded Rectangle 9">
              <a:extLst>
                <a:ext uri="{FF2B5EF4-FFF2-40B4-BE49-F238E27FC236}">
                  <a16:creationId xmlns:a16="http://schemas.microsoft.com/office/drawing/2014/main" id="{476B4528-5425-49AB-A2E2-CA729E27A406}"/>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dirty="0">
                  <a:solidFill>
                    <a:srgbClr val="1F497D">
                      <a:lumMod val="75000"/>
                    </a:srgbClr>
                  </a:solidFill>
                </a:rPr>
                <a:t>Gestion de </a:t>
              </a:r>
              <a:r>
                <a:rPr lang="en-GB" sz="1600" b="1" kern="0" dirty="0" err="1">
                  <a:solidFill>
                    <a:srgbClr val="1F497D">
                      <a:lumMod val="75000"/>
                    </a:srgbClr>
                  </a:solidFill>
                </a:rPr>
                <a:t>données</a:t>
              </a:r>
              <a:endParaRPr lang="en-GB" sz="1600" b="1" kern="0" dirty="0">
                <a:solidFill>
                  <a:srgbClr val="1F497D">
                    <a:lumMod val="75000"/>
                  </a:srgbClr>
                </a:solidFill>
              </a:endParaRPr>
            </a:p>
          </p:txBody>
        </p:sp>
        <p:sp>
          <p:nvSpPr>
            <p:cNvPr id="34" name="Rounded Rectangle 10">
              <a:extLst>
                <a:ext uri="{FF2B5EF4-FFF2-40B4-BE49-F238E27FC236}">
                  <a16:creationId xmlns:a16="http://schemas.microsoft.com/office/drawing/2014/main" id="{775F958A-E8F2-43EA-BE39-DA937AE591A9}"/>
                </a:ext>
              </a:extLst>
            </p:cNvPr>
            <p:cNvSpPr/>
            <p:nvPr/>
          </p:nvSpPr>
          <p:spPr>
            <a:xfrm>
              <a:off x="6424051" y="4891176"/>
              <a:ext cx="1478319" cy="647219"/>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fr-FR" sz="1600" b="1" kern="0" dirty="0">
                  <a:solidFill>
                    <a:srgbClr val="1F497D">
                      <a:lumMod val="75000"/>
                    </a:srgbClr>
                  </a:solidFill>
                </a:rPr>
                <a:t>Rapport et données GLAAS 2022</a:t>
              </a:r>
              <a:endParaRPr lang="en-GB" sz="1600" b="1" kern="0" dirty="0">
                <a:solidFill>
                  <a:srgbClr val="1F497D">
                    <a:lumMod val="75000"/>
                  </a:srgbClr>
                </a:solidFill>
              </a:endParaRPr>
            </a:p>
          </p:txBody>
        </p:sp>
      </p:grpSp>
      <p:grpSp>
        <p:nvGrpSpPr>
          <p:cNvPr id="89" name="Group 88">
            <a:extLst>
              <a:ext uri="{FF2B5EF4-FFF2-40B4-BE49-F238E27FC236}">
                <a16:creationId xmlns:a16="http://schemas.microsoft.com/office/drawing/2014/main" id="{0AEFA515-E839-4E40-9D31-7A91729F7766}"/>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8BDA7F28-B36C-43E5-B399-9C6F994E50CD}"/>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F6E3292F-A3E0-4B1A-8704-3B9D11AB3E40}"/>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A54D2FD3-24D9-403C-B996-4396427CB15E}"/>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3</a:t>
              </a:r>
            </a:p>
          </p:txBody>
        </p:sp>
        <p:sp>
          <p:nvSpPr>
            <p:cNvPr id="93" name="Oval 92">
              <a:extLst>
                <a:ext uri="{FF2B5EF4-FFF2-40B4-BE49-F238E27FC236}">
                  <a16:creationId xmlns:a16="http://schemas.microsoft.com/office/drawing/2014/main" id="{084A2680-C413-46CB-8764-E576A7E8ED50}"/>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DD133E86-A9A9-499D-8E72-59C310BAB521}"/>
                </a:ext>
              </a:extLst>
            </p:cNvPr>
            <p:cNvSpPr/>
            <p:nvPr/>
          </p:nvSpPr>
          <p:spPr>
            <a:xfrm>
              <a:off x="208901" y="3463627"/>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5</a:t>
              </a:r>
            </a:p>
          </p:txBody>
        </p:sp>
        <p:sp>
          <p:nvSpPr>
            <p:cNvPr id="95" name="Oval 94">
              <a:extLst>
                <a:ext uri="{FF2B5EF4-FFF2-40B4-BE49-F238E27FC236}">
                  <a16:creationId xmlns:a16="http://schemas.microsoft.com/office/drawing/2014/main" id="{67F960B2-1CAA-4C0C-9E39-E1E0D3153EE2}"/>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F3738CE8-D496-4F1F-9C5F-D6AB05889842}"/>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286969588"/>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4" ma:contentTypeDescription="Create a new document." ma:contentTypeScope="" ma:versionID="4fc615343bd2d393fd09e1d97a945d3b">
  <xsd:schema xmlns:xsd="http://www.w3.org/2001/XMLSchema" xmlns:xs="http://www.w3.org/2001/XMLSchema" xmlns:p="http://schemas.microsoft.com/office/2006/metadata/properties" xmlns:ns2="17d4c9e9-139a-427c-97b0-ce32edd45541" targetNamespace="http://schemas.microsoft.com/office/2006/metadata/properties" ma:root="true" ma:fieldsID="130e21825694c0b74c79f46a39d33a20" ns2:_="">
    <xsd:import namespace="17d4c9e9-139a-427c-97b0-ce32edd45541"/>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17d4c9e9-139a-427c-97b0-ce32edd45541">French</Language>
    <DocumentType xmlns="17d4c9e9-139a-427c-97b0-ce32edd45541">Info module</DocumentType>
  </documentManagement>
</p:properties>
</file>

<file path=customXml/itemProps1.xml><?xml version="1.0" encoding="utf-8"?>
<ds:datastoreItem xmlns:ds="http://schemas.openxmlformats.org/officeDocument/2006/customXml" ds:itemID="{F38EB251-F5A2-4406-903D-E6608552467C}"/>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F2D5FE5E-37CC-4CE9-96F5-D43556D39C96}">
  <ds:schemaRefs>
    <ds:schemaRef ds:uri="http://purl.org/dc/elements/1.1/"/>
    <ds:schemaRef ds:uri="http://schemas.microsoft.com/office/2006/metadata/properties"/>
    <ds:schemaRef ds:uri="b4570ebe-0c37-4beb-883b-16e07b099d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2f6d5af-f638-4f62-aa1e-f841ead3cdd3"/>
    <ds:schemaRef ds:uri="http://www.w3.org/XML/1998/namespace"/>
    <ds:schemaRef ds:uri="http://purl.org/dc/dcmitype/"/>
    <ds:schemaRef ds:uri="1ae83553-cbc3-47cc-bfe3-ad28d3d97e94"/>
  </ds:schemaRefs>
</ds:datastoreItem>
</file>

<file path=docProps/app.xml><?xml version="1.0" encoding="utf-8"?>
<Properties xmlns="http://schemas.openxmlformats.org/officeDocument/2006/extended-properties" xmlns:vt="http://schemas.openxmlformats.org/officeDocument/2006/docPropsVTypes">
  <Template>Office Theme</Template>
  <TotalTime>1374</TotalTime>
  <Words>1248</Words>
  <Application>Microsoft Office PowerPoint</Application>
  <PresentationFormat>Widescreen</PresentationFormat>
  <Paragraphs>235</Paragraphs>
  <Slides>14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GLAAS Main Template</vt:lpstr>
      <vt:lpstr>GLAAS 2019 Report Template</vt:lpstr>
      <vt:lpstr>GLAAS: Module d’information 2 Le processus GLAAS Enquête pays GLAAS 2021/2022</vt:lpstr>
      <vt:lpstr>Aperçu</vt:lpstr>
      <vt:lpstr>Processus proposé pour mener l’enquête GLAAS</vt:lpstr>
      <vt:lpstr>Présentation de GLAAS</vt:lpstr>
      <vt:lpstr>Décision de participer</vt:lpstr>
      <vt:lpstr>Phase de pré-collecte des données</vt:lpstr>
      <vt:lpstr>Phase de pré-collecte des données</vt:lpstr>
      <vt:lpstr>Phase de collecte des données</vt:lpstr>
      <vt:lpstr>Validation des résultats</vt:lpstr>
      <vt:lpstr>Soumission des documents de l’enquête pays GLAAS</vt:lpstr>
      <vt:lpstr>Gestion des données et assurance qualité</vt:lpstr>
      <vt:lpstr>Rapport GLAAS 2022</vt:lpstr>
      <vt:lpstr>Chronologie du cycle GLAAS 2021/2022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JUNG, Catherine</cp:lastModifiedBy>
  <cp:revision>81</cp:revision>
  <dcterms:created xsi:type="dcterms:W3CDTF">2019-09-12T12:12:51Z</dcterms:created>
  <dcterms:modified xsi:type="dcterms:W3CDTF">2021-09-15T09:11:13Z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ies>
</file>