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8"/>
  </p:notesMasterIdLst>
  <p:handoutMasterIdLst>
    <p:handoutMasterId r:id="rId19"/>
  </p:handoutMasterIdLst>
  <p:sldIdLst>
    <p:sldId id="258" r:id="rId6"/>
    <p:sldId id="290" r:id="rId7"/>
    <p:sldId id="291" r:id="rId8"/>
    <p:sldId id="292" r:id="rId9"/>
    <p:sldId id="293" r:id="rId10"/>
    <p:sldId id="299" r:id="rId11"/>
    <p:sldId id="295" r:id="rId12"/>
    <p:sldId id="297" r:id="rId13"/>
    <p:sldId id="300" r:id="rId14"/>
    <p:sldId id="296" r:id="rId15"/>
    <p:sldId id="294" r:id="rId16"/>
    <p:sldId id="30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IFFAY, Kathleen" initials="TK" lastIdx="16" clrIdx="6">
    <p:extLst>
      <p:ext uri="{19B8F6BF-5375-455C-9EA6-DF929625EA0E}">
        <p15:presenceInfo xmlns:p15="http://schemas.microsoft.com/office/powerpoint/2012/main" userId="TIFFAY, Kathleen" providerId="None"/>
      </p:ext>
    </p:extLst>
  </p:cmAuthor>
  <p:cmAuthor id="1" name="Sofia Murad" initials="SM" lastIdx="11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22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8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Sofia Jenny Juliette MURAD" initials="SJJM" lastIdx="4" clrIdx="3">
    <p:extLst>
      <p:ext uri="{19B8F6BF-5375-455C-9EA6-DF929625EA0E}">
        <p15:presenceInfo xmlns:p15="http://schemas.microsoft.com/office/powerpoint/2012/main" userId="Sofia Jenny Juliette MURAD" providerId="None"/>
      </p:ext>
    </p:extLst>
  </p:cmAuthor>
  <p:cmAuthor id="5" name="GORE, Fiona Margaret" initials="GM" lastIdx="6" clrIdx="4">
    <p:extLst>
      <p:ext uri="{19B8F6BF-5375-455C-9EA6-DF929625EA0E}">
        <p15:presenceInfo xmlns:p15="http://schemas.microsoft.com/office/powerpoint/2012/main" userId="S::goref@who.int::8990c2d0-068d-4ea4-a7b0-fc9e7bcf8844" providerId="AD"/>
      </p:ext>
    </p:extLst>
  </p:cmAuthor>
  <p:cmAuthor id="6" name="TAKANE, Marina" initials="TM" lastIdx="1" clrIdx="5">
    <p:extLst>
      <p:ext uri="{19B8F6BF-5375-455C-9EA6-DF929625EA0E}">
        <p15:presenceInfo xmlns:p15="http://schemas.microsoft.com/office/powerpoint/2012/main" userId="S::takanem@who.int::0c62abb9-5f1e-4540-b5da-327c10006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59952"/>
    <a:srgbClr val="17375E"/>
    <a:srgbClr val="4F81BD"/>
    <a:srgbClr val="505F73"/>
    <a:srgbClr val="358D8B"/>
    <a:srgbClr val="7BD0EF"/>
    <a:srgbClr val="FFFFFF"/>
    <a:srgbClr val="375987"/>
    <a:srgbClr val="365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8AB73-42E8-48BB-9618-0B8392EEFEF1}" v="2" dt="2021-09-21T14:34:54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68980"/>
  </p:normalViewPr>
  <p:slideViewPr>
    <p:cSldViewPr snapToGrid="0" snapToObjects="1">
      <p:cViewPr varScale="1">
        <p:scale>
          <a:sx n="56" d="100"/>
          <a:sy n="56" d="100"/>
        </p:scale>
        <p:origin x="15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stakeholders for the GLAAS process could include the following: 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WASH line ministries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National Statistics Office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Ministry of Finance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Ministry of Health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Ministry of Education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Drinking-water and wastewater regulators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Ministry of Water Resources or equivalent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In-country development partners (e.g. donors, NGOs, etc.)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Private sector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Other focal points of national, regional, or global monitoring initiatives, such as the SDG 6 focal point and the National Statistics Office SDG reporting focal point </a:t>
            </a:r>
            <a:endParaRPr lang="en-GB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5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8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37722" r="13637" b="36565"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.adobe.com/read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asury.un.org/operationalrates/OperationalRates.php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treasury.un.org/operationalrates/OperationalRates.ph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59952"/>
                </a:solidFill>
                <a:cs typeface="Calibri"/>
              </a:rPr>
              <a:t>GLAAS: module </a:t>
            </a:r>
            <a:r>
              <a:rPr lang="en-US" sz="2800" dirty="0" err="1">
                <a:solidFill>
                  <a:srgbClr val="F59952"/>
                </a:solidFill>
                <a:cs typeface="Calibri"/>
              </a:rPr>
              <a:t>d’information</a:t>
            </a:r>
            <a:r>
              <a:rPr lang="en-US" sz="2800" dirty="0">
                <a:solidFill>
                  <a:srgbClr val="F59952"/>
                </a:solidFill>
                <a:cs typeface="Calibri"/>
              </a:rPr>
              <a:t> 4 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Astuces</a:t>
            </a:r>
            <a:r>
              <a:rPr lang="en-US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GLAAS pour </a:t>
            </a:r>
            <a:r>
              <a:rPr lang="en-US" sz="3600" dirty="0" err="1">
                <a:cs typeface="Calibri"/>
              </a:rPr>
              <a:t>réussir</a:t>
            </a:r>
            <a:br>
              <a:rPr lang="en-US" sz="3600" dirty="0">
                <a:cs typeface="Calibri"/>
              </a:rPr>
            </a:br>
            <a:r>
              <a:rPr lang="en-US" sz="2400" dirty="0" err="1">
                <a:cs typeface="Calibri"/>
              </a:rPr>
              <a:t>Enquête</a:t>
            </a:r>
            <a:r>
              <a:rPr lang="en-US" sz="2400" dirty="0">
                <a:cs typeface="Calibri"/>
              </a:rPr>
              <a:t> pays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GLAAS 2021/2022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997C9-102E-E04A-A587-B6EFDB7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1178746" cy="45054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600" dirty="0"/>
              <a:t>Si vous rencontrez des difficultés pour saisir des informations dans une cellule de réponse :</a:t>
            </a:r>
            <a:endParaRPr lang="en-US" sz="3600" dirty="0"/>
          </a:p>
          <a:p>
            <a:pPr lvl="1"/>
            <a:r>
              <a:rPr lang="fr-FR" sz="3200" dirty="0"/>
              <a:t>vérifiez les </a:t>
            </a:r>
            <a:r>
              <a:rPr lang="fr-FR" sz="3200" b="1" dirty="0">
                <a:solidFill>
                  <a:schemeClr val="accent2"/>
                </a:solidFill>
              </a:rPr>
              <a:t>instructions dans l'enquête pays </a:t>
            </a:r>
            <a:r>
              <a:rPr lang="fr-FR" sz="3200" dirty="0"/>
              <a:t>ou</a:t>
            </a:r>
          </a:p>
          <a:p>
            <a:pPr lvl="1"/>
            <a:r>
              <a:rPr lang="en-US" sz="3200" dirty="0" err="1"/>
              <a:t>Rechercher</a:t>
            </a:r>
            <a:r>
              <a:rPr lang="en-US" sz="3200" dirty="0"/>
              <a:t> des </a:t>
            </a:r>
            <a:r>
              <a:rPr lang="en-US" sz="3200" dirty="0" err="1"/>
              <a:t>informations</a:t>
            </a:r>
            <a:r>
              <a:rPr lang="en-US" sz="3200" dirty="0"/>
              <a:t> </a:t>
            </a:r>
            <a:r>
              <a:rPr lang="en-US" sz="3200" dirty="0" err="1"/>
              <a:t>complémentaires</a:t>
            </a:r>
            <a:r>
              <a:rPr lang="en-US" sz="3200" dirty="0"/>
              <a:t> dans le </a:t>
            </a:r>
            <a:r>
              <a:rPr lang="en-US" sz="3200" b="1" dirty="0">
                <a:solidFill>
                  <a:schemeClr val="accent2"/>
                </a:solidFill>
              </a:rPr>
              <a:t>document </a:t>
            </a:r>
            <a:r>
              <a:rPr lang="en-US" sz="3200" b="1" dirty="0" err="1">
                <a:solidFill>
                  <a:schemeClr val="accent2"/>
                </a:solidFill>
              </a:rPr>
              <a:t>d’orientation</a:t>
            </a:r>
            <a:r>
              <a:rPr lang="en-US" sz="3200" b="1" dirty="0">
                <a:solidFill>
                  <a:schemeClr val="accent2"/>
                </a:solidFill>
              </a:rPr>
              <a:t> de </a:t>
            </a:r>
            <a:r>
              <a:rPr lang="en-US" sz="3200" b="1" dirty="0" err="1">
                <a:solidFill>
                  <a:schemeClr val="accent2"/>
                </a:solidFill>
              </a:rPr>
              <a:t>l’enquête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pour </a:t>
            </a:r>
            <a:r>
              <a:rPr lang="en-US" sz="3200" dirty="0" err="1"/>
              <a:t>vous</a:t>
            </a:r>
            <a:r>
              <a:rPr lang="en-US" sz="3200" dirty="0"/>
              <a:t> assurer que </a:t>
            </a:r>
            <a:r>
              <a:rPr lang="en-US" sz="3200" dirty="0" err="1"/>
              <a:t>vous</a:t>
            </a:r>
            <a:r>
              <a:rPr lang="en-US" sz="3200" dirty="0"/>
              <a:t> </a:t>
            </a:r>
            <a:r>
              <a:rPr lang="en-US" sz="3200" dirty="0" err="1"/>
              <a:t>entrez</a:t>
            </a:r>
            <a:r>
              <a:rPr lang="en-US" sz="3200" dirty="0"/>
              <a:t> bien les </a:t>
            </a:r>
            <a:r>
              <a:rPr lang="en-US" sz="3200" dirty="0" err="1"/>
              <a:t>données</a:t>
            </a:r>
            <a:r>
              <a:rPr lang="en-US" sz="3200" dirty="0"/>
              <a:t> </a:t>
            </a:r>
            <a:r>
              <a:rPr lang="en-US" sz="3200" dirty="0" err="1"/>
              <a:t>requises</a:t>
            </a:r>
            <a:r>
              <a:rPr lang="en-US" sz="3200" dirty="0"/>
              <a:t> pour </a:t>
            </a:r>
            <a:r>
              <a:rPr lang="en-US" sz="3200" dirty="0" err="1"/>
              <a:t>cette</a:t>
            </a:r>
            <a:r>
              <a:rPr lang="en-US" sz="3200" dirty="0"/>
              <a:t> question. </a:t>
            </a:r>
          </a:p>
          <a:p>
            <a:pPr lvl="2"/>
            <a:r>
              <a:rPr lang="en-US" sz="2800" dirty="0"/>
              <a:t>Par </a:t>
            </a:r>
            <a:r>
              <a:rPr lang="en-US" sz="2800" dirty="0" err="1"/>
              <a:t>exemple</a:t>
            </a:r>
            <a:r>
              <a:rPr lang="en-US" sz="2800" dirty="0"/>
              <a:t>, des </a:t>
            </a:r>
            <a:r>
              <a:rPr lang="en-US" sz="2800" dirty="0" err="1"/>
              <a:t>chiffres</a:t>
            </a:r>
            <a:r>
              <a:rPr lang="en-US" sz="2800" dirty="0"/>
              <a:t> </a:t>
            </a:r>
            <a:r>
              <a:rPr lang="en-US" sz="2800" dirty="0" err="1"/>
              <a:t>lorsque</a:t>
            </a:r>
            <a:r>
              <a:rPr lang="en-US" sz="2800" dirty="0"/>
              <a:t> la question </a:t>
            </a:r>
            <a:r>
              <a:rPr lang="en-US" sz="2800" dirty="0" err="1"/>
              <a:t>demande</a:t>
            </a:r>
            <a:r>
              <a:rPr lang="en-US" sz="2800" dirty="0"/>
              <a:t> 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réponse</a:t>
            </a:r>
            <a:r>
              <a:rPr lang="en-US" sz="2800" dirty="0"/>
              <a:t> numérique.  </a:t>
            </a:r>
          </a:p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des questions, </a:t>
            </a:r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contacter</a:t>
            </a:r>
            <a:r>
              <a:rPr lang="en-US" dirty="0"/>
              <a:t> </a:t>
            </a:r>
            <a:r>
              <a:rPr lang="en-US" dirty="0" err="1">
                <a:hlinkClick r:id="rId2"/>
              </a:rPr>
              <a:t>glaas@who.int</a:t>
            </a:r>
            <a:r>
              <a:rPr lang="en-US" dirty="0"/>
              <a:t>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B9A68-3B01-E442-9881-3D6D20B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Remplir</a:t>
            </a:r>
            <a:r>
              <a:rPr lang="en-US" dirty="0"/>
              <a:t> le PDF – messages </a:t>
            </a:r>
            <a:r>
              <a:rPr lang="en-US" dirty="0" err="1"/>
              <a:t>d’erreur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05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FB3AEC-B14F-B34A-A454-E328EB69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3783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fr-FR" dirty="0"/>
              <a:t>Dans une réponse longue, tout le texte peut ne pas être visible. Dans ce cas, faites défiler le texte à l'aide des flèches de votre clavier.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fr-FR" dirty="0"/>
              <a:t>Pour des réponses plus longues, il est recommandé de les rédiger en dehors du PDF et ensuite, de les copier et coller dans le PDF</a:t>
            </a:r>
            <a:r>
              <a:rPr lang="en-GB" dirty="0"/>
              <a:t>.</a:t>
            </a:r>
          </a:p>
          <a:p>
            <a:pPr>
              <a:spcAft>
                <a:spcPts val="600"/>
              </a:spcAft>
            </a:pPr>
            <a:r>
              <a:rPr lang="fr-FR" dirty="0"/>
              <a:t>Pour certaines questions, vos réponses peuvent être les mêmes que dans les questions précédentes. N'utilisez pas « idem que ci-dessus », veuillez copier et coller la réponse à la question.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fr-FR" dirty="0"/>
              <a:t>Si une question porte sur une politique, un plan ou un règlement, veuillez noter </a:t>
            </a:r>
            <a:r>
              <a:rPr lang="fr-FR" u="sng" dirty="0"/>
              <a:t>uniquement</a:t>
            </a:r>
            <a:r>
              <a:rPr lang="fr-FR" dirty="0"/>
              <a:t> le document le plus pertinent.</a:t>
            </a:r>
            <a:r>
              <a:rPr lang="en-US" dirty="0"/>
              <a:t>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Nous comprenons que les pays ont souvent plusieurs politiques/plans, mais l'enquête est conçue pour collecter des données sur une seule par question.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181691-BF28-DA4B-B6BC-F7E2E1DA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Conseils</a:t>
            </a:r>
          </a:p>
        </p:txBody>
      </p:sp>
    </p:spTree>
    <p:extLst>
      <p:ext uri="{BB962C8B-B14F-4D97-AF65-F5344CB8AC3E}">
        <p14:creationId xmlns:p14="http://schemas.microsoft.com/office/powerpoint/2010/main" val="18442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8E737-C15F-42CD-BA49-701A3EEB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981700"/>
          </a:xfrm>
          <a:solidFill>
            <a:srgbClr val="39588D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dirty="0">
                <a:solidFill>
                  <a:schemeClr val="bg1"/>
                </a:solidFill>
              </a:rPr>
              <a:t>Merci pour </a:t>
            </a:r>
            <a:r>
              <a:rPr lang="en-GB" sz="5400" b="1" dirty="0" err="1">
                <a:solidFill>
                  <a:schemeClr val="bg1"/>
                </a:solidFill>
              </a:rPr>
              <a:t>votre</a:t>
            </a:r>
            <a:r>
              <a:rPr lang="en-GB" sz="5400" b="1" dirty="0">
                <a:solidFill>
                  <a:schemeClr val="bg1"/>
                </a:solidFill>
              </a:rPr>
              <a:t> attention!</a:t>
            </a:r>
          </a:p>
          <a:p>
            <a:pPr marL="0" indent="0" algn="ctr">
              <a:buNone/>
            </a:pPr>
            <a:endParaRPr lang="en-GB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chemeClr val="bg1"/>
                </a:solidFill>
              </a:rPr>
              <a:t>Pour </a:t>
            </a:r>
            <a:r>
              <a:rPr lang="en-GB" sz="2000" i="1" dirty="0" err="1">
                <a:solidFill>
                  <a:schemeClr val="bg1"/>
                </a:solidFill>
              </a:rPr>
              <a:t>toute</a:t>
            </a:r>
            <a:r>
              <a:rPr lang="en-GB" sz="2000" i="1" dirty="0">
                <a:solidFill>
                  <a:schemeClr val="bg1"/>
                </a:solidFill>
              </a:rPr>
              <a:t> information </a:t>
            </a:r>
            <a:r>
              <a:rPr lang="en-GB" sz="2000" i="1" dirty="0" err="1">
                <a:solidFill>
                  <a:schemeClr val="bg1"/>
                </a:solidFill>
              </a:rPr>
              <a:t>complémentaire</a:t>
            </a:r>
            <a:r>
              <a:rPr lang="en-GB" sz="2000" i="1" dirty="0">
                <a:solidFill>
                  <a:schemeClr val="bg1"/>
                </a:solidFill>
              </a:rPr>
              <a:t>, merci de </a:t>
            </a:r>
            <a:r>
              <a:rPr lang="en-GB" sz="2000" i="1" dirty="0" err="1">
                <a:solidFill>
                  <a:schemeClr val="bg1"/>
                </a:solidFill>
              </a:rPr>
              <a:t>contacter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u="sng" dirty="0" err="1">
                <a:solidFill>
                  <a:schemeClr val="bg1"/>
                </a:solidFill>
              </a:rPr>
              <a:t>glaas@who.int</a:t>
            </a:r>
            <a:endParaRPr lang="en-GB" sz="2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A0EEC-0AD3-42B0-9712-C85CFA34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Impliquez autant de parties prenantes pertinentes que possible pour tirer le meilleur parti du processus GLAAS, y compris les acteurs gouvernementaux et non gouvernementaux, ainsi que le point focal </a:t>
            </a:r>
            <a:r>
              <a:rPr lang="fr-FR" dirty="0" err="1"/>
              <a:t>ODD</a:t>
            </a:r>
            <a:r>
              <a:rPr lang="fr-FR" dirty="0"/>
              <a:t>.</a:t>
            </a:r>
            <a:r>
              <a:rPr lang="en-US" dirty="0"/>
              <a:t> </a:t>
            </a:r>
          </a:p>
          <a:p>
            <a:r>
              <a:rPr lang="fr-FR" dirty="0"/>
              <a:t>La période de collecte des données pour GLAAS est d'environ six mois. Pour rationaliser les efforts, le processus d'enquête GLAAS peut être intégré à une revue sectorielle conjointe ou à d'autres processus de suivi nationaux ou régionaux qui ont lieu pendant la période de collecte de données.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des questions, </a:t>
            </a:r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contacter</a:t>
            </a:r>
            <a:r>
              <a:rPr lang="en-US" dirty="0"/>
              <a:t> </a:t>
            </a:r>
            <a:r>
              <a:rPr lang="en-US" dirty="0" err="1">
                <a:hlinkClick r:id="rId3"/>
              </a:rPr>
              <a:t>glaas@who.int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757D70-D78E-4052-AA64-4FE347B4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Processus</a:t>
            </a:r>
            <a:r>
              <a:rPr lang="en-US" dirty="0"/>
              <a:t> GLAAS</a:t>
            </a:r>
          </a:p>
        </p:txBody>
      </p:sp>
    </p:spTree>
    <p:extLst>
      <p:ext uri="{BB962C8B-B14F-4D97-AF65-F5344CB8AC3E}">
        <p14:creationId xmlns:p14="http://schemas.microsoft.com/office/powerpoint/2010/main" val="390343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7F431-F160-46B1-80A0-F9BDEA9D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Utilisez une version mise à jour d'Adobe Acrobat Reader DC lorsque vous remplissez l’enquête GLAAS.</a:t>
            </a:r>
            <a:endParaRPr lang="en-US" dirty="0"/>
          </a:p>
          <a:p>
            <a:pPr lvl="1"/>
            <a:r>
              <a:rPr lang="en-US" dirty="0"/>
              <a:t>Une version </a:t>
            </a:r>
            <a:r>
              <a:rPr lang="en-US" dirty="0" err="1"/>
              <a:t>gratuite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téléchargée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anglais</a:t>
            </a:r>
            <a:r>
              <a:rPr lang="en-US" dirty="0"/>
              <a:t> sur: </a:t>
            </a:r>
            <a:r>
              <a:rPr lang="en-GB" u="sng" dirty="0">
                <a:hlinkClick r:id="rId3"/>
              </a:rPr>
              <a:t>https://get.adobe.com/reader/</a:t>
            </a:r>
            <a:r>
              <a:rPr lang="en-GB" dirty="0"/>
              <a:t>.</a:t>
            </a:r>
          </a:p>
          <a:p>
            <a:r>
              <a:rPr lang="en-GB" dirty="0" err="1"/>
              <a:t>Compléter</a:t>
            </a:r>
            <a:r>
              <a:rPr lang="en-GB" dirty="0"/>
              <a:t> </a:t>
            </a:r>
            <a:r>
              <a:rPr lang="en-GB" dirty="0" err="1"/>
              <a:t>l’enquête</a:t>
            </a:r>
            <a:r>
              <a:rPr lang="en-GB" dirty="0"/>
              <a:t> sur </a:t>
            </a:r>
            <a:r>
              <a:rPr lang="en-GB" dirty="0" err="1"/>
              <a:t>une</a:t>
            </a:r>
            <a:r>
              <a:rPr lang="en-GB" dirty="0"/>
              <a:t> version ‘bureau’ de Adobe Acrobat Reader – et non pas sur </a:t>
            </a:r>
            <a:r>
              <a:rPr lang="en-GB" dirty="0" err="1"/>
              <a:t>une</a:t>
            </a:r>
            <a:r>
              <a:rPr lang="en-GB" dirty="0"/>
              <a:t> version de </a:t>
            </a:r>
            <a:r>
              <a:rPr lang="en-GB" dirty="0" err="1"/>
              <a:t>navigateur</a:t>
            </a:r>
            <a:r>
              <a:rPr lang="en-GB" dirty="0"/>
              <a:t> Web. </a:t>
            </a:r>
          </a:p>
          <a:p>
            <a:r>
              <a:rPr lang="en-GB" dirty="0" err="1"/>
              <a:t>Sauvegarder</a:t>
            </a:r>
            <a:r>
              <a:rPr lang="en-GB" dirty="0"/>
              <a:t> </a:t>
            </a:r>
            <a:r>
              <a:rPr lang="en-GB" dirty="0" err="1"/>
              <a:t>régulièrement</a:t>
            </a:r>
            <a:r>
              <a:rPr lang="en-GB" dirty="0"/>
              <a:t> la version PDF de </a:t>
            </a:r>
            <a:r>
              <a:rPr lang="en-GB" dirty="0" err="1"/>
              <a:t>l’enquête</a:t>
            </a:r>
            <a:r>
              <a:rPr lang="en-GB" dirty="0"/>
              <a:t> GLAAS –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elle</a:t>
            </a:r>
            <a:r>
              <a:rPr lang="en-GB" dirty="0"/>
              <a:t> </a:t>
            </a:r>
            <a:r>
              <a:rPr lang="en-GB" dirty="0" err="1"/>
              <a:t>n’est</a:t>
            </a:r>
            <a:r>
              <a:rPr lang="en-GB" dirty="0"/>
              <a:t> pas </a:t>
            </a:r>
            <a:r>
              <a:rPr lang="en-GB" dirty="0" err="1"/>
              <a:t>enregistrée</a:t>
            </a:r>
            <a:r>
              <a:rPr lang="en-GB" dirty="0"/>
              <a:t>, les </a:t>
            </a:r>
            <a:r>
              <a:rPr lang="en-GB" dirty="0" err="1"/>
              <a:t>réponses</a:t>
            </a:r>
            <a:r>
              <a:rPr lang="en-GB" dirty="0"/>
              <a:t> </a:t>
            </a:r>
            <a:r>
              <a:rPr lang="en-GB" dirty="0" err="1"/>
              <a:t>peuvent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perdue.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69128-9DD9-471D-A6B9-DABE008F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propos</a:t>
            </a:r>
            <a:r>
              <a:rPr lang="en-US" dirty="0"/>
              <a:t> du PDF à </a:t>
            </a:r>
            <a:r>
              <a:rPr lang="en-US" dirty="0" err="1"/>
              <a:t>remplir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Remplir</a:t>
            </a:r>
            <a:r>
              <a:rPr lang="en-US" dirty="0"/>
              <a:t> le PDF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AE077E-588C-4175-8B1E-618EA326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5"/>
            <a:ext cx="10972800" cy="53789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fr-FR" dirty="0"/>
              <a:t>Évitez d'utiliser des signes de ponctuation tels que des barres obliques (/), des traits d’union (-), des puces ou des tirets bas (—) pour commencer des phrases ou des listes.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fr-FR" dirty="0"/>
              <a:t>Écrivez les années sous la forme AAAA et les plages d'années doivent être écrites sous la forme AAAA à AAAA. N'utilisez pas de tirets entre les années.</a:t>
            </a:r>
            <a:r>
              <a:rPr lang="en-US" dirty="0"/>
              <a:t> 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Correct:    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ANNEE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: 2018     AMPLITUDE: 2018 à 2021 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C00000"/>
                </a:solidFill>
              </a:rPr>
              <a:t>Incorrect:   </a:t>
            </a:r>
            <a:r>
              <a:rPr lang="en-US" sz="2600" dirty="0" err="1">
                <a:solidFill>
                  <a:srgbClr val="C00000"/>
                </a:solidFill>
              </a:rPr>
              <a:t>ANNEE</a:t>
            </a:r>
            <a:r>
              <a:rPr lang="en-US" sz="2600" dirty="0">
                <a:solidFill>
                  <a:srgbClr val="C00000"/>
                </a:solidFill>
              </a:rPr>
              <a:t>: ’18        AMPLITUDE: 2018-2021 </a:t>
            </a:r>
          </a:p>
          <a:p>
            <a:pPr>
              <a:spcAft>
                <a:spcPts val="600"/>
              </a:spcAft>
            </a:pPr>
            <a:r>
              <a:rPr lang="fr-FR" dirty="0"/>
              <a:t>veuillez éviter d'utiliser des acronymes. Cela permettra de gagner du temps au cours du processus de contrôle qualité si les acronymes sont évités et écrits entièrement.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/>
              <a:t>Lorsque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monétaires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demandées</a:t>
            </a:r>
            <a:r>
              <a:rPr lang="en-US" dirty="0"/>
              <a:t>, </a:t>
            </a:r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indiquer</a:t>
            </a:r>
            <a:r>
              <a:rPr lang="en-US" dirty="0"/>
              <a:t> la devise dans </a:t>
            </a:r>
            <a:r>
              <a:rPr lang="en-US" dirty="0" err="1"/>
              <a:t>l’espace</a:t>
            </a:r>
            <a:r>
              <a:rPr lang="en-US" dirty="0"/>
              <a:t> </a:t>
            </a:r>
            <a:r>
              <a:rPr lang="en-US" dirty="0" err="1"/>
              <a:t>prévu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le code ISO à trois </a:t>
            </a:r>
            <a:r>
              <a:rPr lang="en-US" dirty="0" err="1"/>
              <a:t>lettres</a:t>
            </a:r>
            <a:r>
              <a:rPr lang="en-US" dirty="0"/>
              <a:t>. Les codes ISO des devises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trouvés</a:t>
            </a:r>
            <a:r>
              <a:rPr lang="en-US" dirty="0"/>
              <a:t> sur: 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treasury.un.org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operationalrates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OperationalRates.php</a:t>
            </a:r>
            <a:endParaRPr lang="en-US"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DB558D9A-4B72-49FC-9E13-0692E6FE6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481" y="3263791"/>
            <a:ext cx="365760" cy="365760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31A62D78-612C-4BEE-9316-15583405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0739" y="369532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B9A68-3B01-E442-9881-3D6D20B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Remplir</a:t>
            </a:r>
            <a:r>
              <a:rPr lang="en-US" dirty="0"/>
              <a:t> le PDF – messages </a:t>
            </a:r>
            <a:r>
              <a:rPr lang="en-US" dirty="0" err="1"/>
              <a:t>d’erreur</a:t>
            </a:r>
            <a:r>
              <a:rPr lang="en-US" dirty="0"/>
              <a:t>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997C9-102E-E04A-A587-B6EFDB7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7"/>
            <a:ext cx="10972800" cy="2625046"/>
          </a:xfrm>
        </p:spPr>
        <p:txBody>
          <a:bodyPr>
            <a:normAutofit/>
          </a:bodyPr>
          <a:lstStyle/>
          <a:p>
            <a:r>
              <a:rPr lang="fr-FR" dirty="0"/>
              <a:t>Pour certaines questions, vous pouvez rencontrer un message d'erreur si vous saisissez le mauvais type d'information.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7F8F8-BB3E-4CAC-8F0E-7699FDA8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98" y="4127308"/>
            <a:ext cx="9130352" cy="2386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B2F6CC-DA4D-4B1E-9E76-57D46276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867" y="2408093"/>
            <a:ext cx="7129948" cy="2301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72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B9A68-3B01-E442-9881-3D6D20B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Remplir</a:t>
            </a:r>
            <a:r>
              <a:rPr lang="en-US" dirty="0"/>
              <a:t> le PDF – </a:t>
            </a:r>
            <a:r>
              <a:rPr lang="en-US" dirty="0" err="1"/>
              <a:t>compte-rendu</a:t>
            </a:r>
            <a:r>
              <a:rPr lang="en-US" dirty="0"/>
              <a:t> </a:t>
            </a:r>
            <a:r>
              <a:rPr lang="en-US" dirty="0" err="1"/>
              <a:t>d’erreurs</a:t>
            </a:r>
            <a:r>
              <a:rPr lang="en-US" dirty="0"/>
              <a:t> </a:t>
            </a:r>
            <a:r>
              <a:rPr lang="en-US" i="1" dirty="0" err="1">
                <a:solidFill>
                  <a:schemeClr val="accent2"/>
                </a:solidFill>
              </a:rPr>
              <a:t>année</a:t>
            </a:r>
            <a:r>
              <a:rPr lang="en-US" dirty="0"/>
              <a:t>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997C9-102E-E04A-A587-B6EFDB7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7"/>
            <a:ext cx="10972800" cy="2625046"/>
          </a:xfrm>
        </p:spPr>
        <p:txBody>
          <a:bodyPr>
            <a:normAutofit/>
          </a:bodyPr>
          <a:lstStyle/>
          <a:p>
            <a:r>
              <a:rPr lang="fr-FR" dirty="0"/>
              <a:t>Par exemple, dans l'image ci-dessous, la valeur saisie dans la cellule n'est pas valide car le champ demande une</a:t>
            </a:r>
            <a:r>
              <a:rPr lang="en-US" dirty="0"/>
              <a:t> ‘</a:t>
            </a:r>
            <a:r>
              <a:rPr lang="en-US" dirty="0" err="1"/>
              <a:t>année</a:t>
            </a:r>
            <a:r>
              <a:rPr lang="en-US" dirty="0"/>
              <a:t>’. </a:t>
            </a:r>
          </a:p>
          <a:p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années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saisies</a:t>
            </a:r>
            <a:r>
              <a:rPr lang="en-US" dirty="0"/>
              <a:t> sous </a:t>
            </a:r>
            <a:r>
              <a:rPr lang="en-US" dirty="0" err="1"/>
              <a:t>forme</a:t>
            </a:r>
            <a:r>
              <a:rPr lang="en-US" dirty="0"/>
              <a:t> de quatre </a:t>
            </a:r>
            <a:r>
              <a:rPr lang="en-US" dirty="0" err="1"/>
              <a:t>chiffres</a:t>
            </a:r>
            <a:r>
              <a:rPr lang="en-US" dirty="0"/>
              <a:t>. Par ex. 2021.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7F8F8-BB3E-4CAC-8F0E-7699FDA8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851" y="3588277"/>
            <a:ext cx="9467881" cy="2474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99AB683-474A-4C5B-ABBE-773F39291099}"/>
              </a:ext>
            </a:extLst>
          </p:cNvPr>
          <p:cNvSpPr/>
          <p:nvPr/>
        </p:nvSpPr>
        <p:spPr>
          <a:xfrm>
            <a:off x="7310546" y="4954056"/>
            <a:ext cx="2205352" cy="32676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5932-5950-436F-A2AC-CAD5B61AF8E5}"/>
              </a:ext>
            </a:extLst>
          </p:cNvPr>
          <p:cNvSpPr txBox="1"/>
          <p:nvPr/>
        </p:nvSpPr>
        <p:spPr>
          <a:xfrm>
            <a:off x="9983044" y="3321985"/>
            <a:ext cx="1978561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Dans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cas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 ‘202021’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n’est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pas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une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réponse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valable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pour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cette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question.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Le message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d’erreur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indiquera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les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valeurs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valides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. </a:t>
            </a: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EFC33D02-0444-4799-A081-1B49A705DCB3}"/>
              </a:ext>
            </a:extLst>
          </p:cNvPr>
          <p:cNvSpPr/>
          <p:nvPr/>
        </p:nvSpPr>
        <p:spPr>
          <a:xfrm rot="4509098">
            <a:off x="9748083" y="4548410"/>
            <a:ext cx="79931" cy="58429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42A88D0-37BF-4706-BB28-4AB75A7BEA9C}"/>
              </a:ext>
            </a:extLst>
          </p:cNvPr>
          <p:cNvSpPr/>
          <p:nvPr/>
        </p:nvSpPr>
        <p:spPr>
          <a:xfrm>
            <a:off x="2263038" y="4141235"/>
            <a:ext cx="5047507" cy="135430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0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997C9-102E-E04A-A587-B6EFDB7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2191"/>
            <a:ext cx="10972800" cy="4663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Pour les questions qui nécessitent une réponse en pourcentage, seuls les nombres compris entre 0 et 100 sont autorisés.</a:t>
            </a:r>
            <a:r>
              <a:rPr lang="en-US" dirty="0"/>
              <a:t> </a:t>
            </a:r>
          </a:p>
          <a:p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pourrez</a:t>
            </a:r>
            <a:r>
              <a:rPr lang="en-US" dirty="0"/>
              <a:t> pas </a:t>
            </a:r>
            <a:r>
              <a:rPr lang="en-US" dirty="0" err="1"/>
              <a:t>ajouter</a:t>
            </a:r>
            <a:r>
              <a:rPr lang="en-US" dirty="0"/>
              <a:t> le </a:t>
            </a:r>
            <a:r>
              <a:rPr lang="en-US" dirty="0" err="1"/>
              <a:t>signe</a:t>
            </a:r>
            <a:r>
              <a:rPr lang="en-US" dirty="0"/>
              <a:t> </a:t>
            </a:r>
            <a:r>
              <a:rPr lang="en-US" dirty="0" err="1"/>
              <a:t>pourcentage</a:t>
            </a:r>
            <a:r>
              <a:rPr lang="en-US" dirty="0"/>
              <a:t> (%).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B9A68-3B01-E442-9881-3D6D20B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Remplir</a:t>
            </a:r>
            <a:r>
              <a:rPr lang="en-US" dirty="0"/>
              <a:t> le PDF – </a:t>
            </a:r>
            <a:r>
              <a:rPr lang="en-US" dirty="0" err="1"/>
              <a:t>compte-rendu</a:t>
            </a:r>
            <a:r>
              <a:rPr lang="en-US" dirty="0"/>
              <a:t> </a:t>
            </a:r>
            <a:r>
              <a:rPr lang="en-US" dirty="0" err="1"/>
              <a:t>d’erreurs</a:t>
            </a:r>
            <a:r>
              <a:rPr lang="en-US" dirty="0"/>
              <a:t> </a:t>
            </a:r>
            <a:r>
              <a:rPr lang="en-US" i="1" dirty="0" err="1">
                <a:solidFill>
                  <a:schemeClr val="accent2"/>
                </a:solidFill>
              </a:rPr>
              <a:t>pourcentages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63B5D-5BCD-4C07-ADC3-C41882161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0749" y="3278066"/>
            <a:ext cx="7129948" cy="2301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079449F-EF07-477B-842B-46C53316EA11}"/>
              </a:ext>
            </a:extLst>
          </p:cNvPr>
          <p:cNvSpPr/>
          <p:nvPr/>
        </p:nvSpPr>
        <p:spPr>
          <a:xfrm>
            <a:off x="6734039" y="4934802"/>
            <a:ext cx="1531282" cy="28919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6B7EA-FB33-4D68-995E-E09A3DF32D38}"/>
              </a:ext>
            </a:extLst>
          </p:cNvPr>
          <p:cNvSpPr txBox="1"/>
          <p:nvPr/>
        </p:nvSpPr>
        <p:spPr>
          <a:xfrm>
            <a:off x="9259985" y="3183687"/>
            <a:ext cx="1978561" cy="27392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Dans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cas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,  ‘200’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n’est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pas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une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réponse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valide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pour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cette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question.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Le message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d’erreur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indiquera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quelles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sont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les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valeurs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</a:t>
            </a:r>
            <a:r>
              <a:rPr lang="en-GB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correctes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. </a:t>
            </a: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4E83191E-80CF-4B2A-AB45-73C56D630CDE}"/>
              </a:ext>
            </a:extLst>
          </p:cNvPr>
          <p:cNvSpPr/>
          <p:nvPr/>
        </p:nvSpPr>
        <p:spPr>
          <a:xfrm rot="4509098">
            <a:off x="8729655" y="4299594"/>
            <a:ext cx="45719" cy="1012269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D84F480-BF6B-4262-A60F-BD9DDB2DD3BE}"/>
              </a:ext>
            </a:extLst>
          </p:cNvPr>
          <p:cNvSpPr/>
          <p:nvPr/>
        </p:nvSpPr>
        <p:spPr>
          <a:xfrm>
            <a:off x="2383971" y="3232206"/>
            <a:ext cx="5657867" cy="170259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5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B9A68-3B01-E442-9881-3D6D20B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Remplir</a:t>
            </a:r>
            <a:r>
              <a:rPr lang="en-US" dirty="0"/>
              <a:t> le PDF –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997C9-102E-E04A-A587-B6EFDB7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2" y="1028842"/>
            <a:ext cx="10972800" cy="2925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u="sng" dirty="0"/>
              <a:t>Certaines </a:t>
            </a:r>
            <a:r>
              <a:rPr lang="fr-FR" dirty="0"/>
              <a:t>réponses numériques permettent de saisir à la fois des chiffres et des lettres dans les cellules.</a:t>
            </a:r>
            <a:endParaRPr lang="en-US" dirty="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fr-FR" dirty="0"/>
              <a:t>Cela peut être pour que vous puissiez inclure la devise des valeurs ou d'autres détails.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fr-FR" dirty="0"/>
              <a:t>Ne fournissez que les informations demandées.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fr-FR" dirty="0"/>
              <a:t>par exemple, montant monétaire et devise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60115-44D5-495E-8CEB-27545DAEBDA3}"/>
              </a:ext>
            </a:extLst>
          </p:cNvPr>
          <p:cNvSpPr txBox="1"/>
          <p:nvPr/>
        </p:nvSpPr>
        <p:spPr>
          <a:xfrm>
            <a:off x="8285127" y="3796805"/>
            <a:ext cx="3691844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</a:rPr>
              <a:t>C'est </a:t>
            </a:r>
            <a:r>
              <a:rPr lang="fr-FR" b="1" u="sng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</a:rPr>
              <a:t>correct</a:t>
            </a:r>
            <a:r>
              <a:rPr lang="fr-FR" b="1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</a:rPr>
              <a:t>. Seules les valeurs monétaires sont fournies avec la devise. Pas de symboles. </a:t>
            </a:r>
          </a:p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</a:rPr>
              <a:t>Lorsque vous indiquez la devise, veuillez utiliser le code de devise ISO à trois lettres. Les codes de devise peuvent être trouvés sur :</a:t>
            </a:r>
            <a:endParaRPr lang="en-GB" b="1" kern="0" dirty="0">
              <a:ln w="3175" cmpd="sng"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prstClr val="white"/>
                </a:glow>
              </a:effectLst>
            </a:endParaRPr>
          </a:p>
          <a:p>
            <a:pPr lvl="0" defTabSz="914400">
              <a:defRPr/>
            </a:pPr>
            <a:r>
              <a:rPr lang="en-GB" b="1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  <a:hlinkClick r:id="rId3"/>
              </a:rPr>
              <a:t>https://</a:t>
            </a:r>
            <a:r>
              <a:rPr lang="en-GB" b="1" kern="0" dirty="0" err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  <a:hlinkClick r:id="rId3"/>
              </a:rPr>
              <a:t>treasury.un.org</a:t>
            </a:r>
            <a:r>
              <a:rPr lang="en-GB" b="1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  <a:hlinkClick r:id="rId3"/>
              </a:rPr>
              <a:t>/</a:t>
            </a:r>
            <a:r>
              <a:rPr lang="en-GB" b="1" kern="0" dirty="0" err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  <a:hlinkClick r:id="rId3"/>
              </a:rPr>
              <a:t>operationalrates</a:t>
            </a:r>
            <a:r>
              <a:rPr lang="en-GB" b="1" kern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  <a:hlinkClick r:id="rId3"/>
              </a:rPr>
              <a:t>/</a:t>
            </a:r>
            <a:r>
              <a:rPr lang="en-GB" b="1" kern="0" dirty="0" err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prstClr val="white"/>
                  </a:glow>
                </a:effectLst>
                <a:hlinkClick r:id="rId3"/>
              </a:rPr>
              <a:t>OperationalRates.php</a:t>
            </a: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71A287FF-3E37-4E7F-B46E-AE6FE0F2D0FE}"/>
              </a:ext>
            </a:extLst>
          </p:cNvPr>
          <p:cNvSpPr/>
          <p:nvPr/>
        </p:nvSpPr>
        <p:spPr>
          <a:xfrm rot="4509098">
            <a:off x="7467733" y="5280177"/>
            <a:ext cx="220718" cy="1088438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A56311-5A8B-4F64-A736-3B0AFAA4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322" y="4095925"/>
            <a:ext cx="3128513" cy="2537680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9FDB40A1-BC72-489B-A735-4DF27E3B867C}"/>
              </a:ext>
            </a:extLst>
          </p:cNvPr>
          <p:cNvSpPr/>
          <p:nvPr/>
        </p:nvSpPr>
        <p:spPr>
          <a:xfrm>
            <a:off x="5608879" y="6346023"/>
            <a:ext cx="1414886" cy="26404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A6991-1E0C-4047-A4CA-429EBB3A3852}"/>
              </a:ext>
            </a:extLst>
          </p:cNvPr>
          <p:cNvSpPr txBox="1"/>
          <p:nvPr/>
        </p:nvSpPr>
        <p:spPr>
          <a:xfrm>
            <a:off x="1661052" y="3957564"/>
            <a:ext cx="1938688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Ceci est </a:t>
            </a:r>
            <a:r>
              <a:rPr lang="fr-FR" b="1" u="sng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incorrect</a:t>
            </a: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. Évitez les réponses qui commencent par des symboles, notamment des tirets, des barres obliques, des virgules ou des points.</a:t>
            </a: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6A2239EE-ECB2-4213-970B-867D5013A957}"/>
              </a:ext>
            </a:extLst>
          </p:cNvPr>
          <p:cNvSpPr/>
          <p:nvPr/>
        </p:nvSpPr>
        <p:spPr>
          <a:xfrm rot="17371637">
            <a:off x="4631055" y="5098243"/>
            <a:ext cx="45719" cy="2014136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87E6977-7196-4F52-BD8D-6FE277C4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6188" y="3154680"/>
            <a:ext cx="548640" cy="548640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30614451-8BBB-4606-936B-804CB9ED1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3943584"/>
            <a:ext cx="548640" cy="548640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888D2AC-2D79-4C6F-90D1-969BDA4DA4A4}"/>
              </a:ext>
            </a:extLst>
          </p:cNvPr>
          <p:cNvSpPr/>
          <p:nvPr/>
        </p:nvSpPr>
        <p:spPr>
          <a:xfrm>
            <a:off x="5628834" y="6003904"/>
            <a:ext cx="1414886" cy="342119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7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B9A68-3B01-E442-9881-3D6D20B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Remplir</a:t>
            </a:r>
            <a:r>
              <a:rPr lang="en-US" dirty="0"/>
              <a:t> le PDF –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997C9-102E-E04A-A587-B6EFDB72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</a:t>
            </a:r>
            <a:r>
              <a:rPr lang="fr-FR" u="sng" dirty="0"/>
              <a:t>certaines</a:t>
            </a:r>
            <a:r>
              <a:rPr lang="fr-FR" dirty="0"/>
              <a:t> réponses numériques (pas toutes), seuls des </a:t>
            </a:r>
            <a:r>
              <a:rPr lang="fr-FR" b="1" dirty="0"/>
              <a:t>chiffres numériques </a:t>
            </a:r>
            <a:r>
              <a:rPr lang="fr-FR" dirty="0"/>
              <a:t>peuvent être saisis dans les cellules.</a:t>
            </a:r>
            <a:r>
              <a:rPr lang="en-US" dirty="0"/>
              <a:t> </a:t>
            </a:r>
          </a:p>
          <a:p>
            <a:pPr lvl="1"/>
            <a:r>
              <a:rPr lang="fr-FR" dirty="0"/>
              <a:t>Les lettres </a:t>
            </a:r>
            <a:r>
              <a:rPr lang="fr-FR" u="sng" dirty="0"/>
              <a:t>ne peuvent pas </a:t>
            </a:r>
            <a:r>
              <a:rPr lang="fr-FR" dirty="0"/>
              <a:t>être saisies dans les cellules.</a:t>
            </a:r>
            <a:r>
              <a:rPr lang="en-US" dirty="0"/>
              <a:t> </a:t>
            </a:r>
          </a:p>
          <a:p>
            <a:pPr lvl="1"/>
            <a:r>
              <a:rPr lang="fr-FR" dirty="0"/>
              <a:t>Les symboles </a:t>
            </a:r>
            <a:r>
              <a:rPr lang="fr-FR" u="sng" dirty="0"/>
              <a:t>ne peuvent pas </a:t>
            </a:r>
            <a:r>
              <a:rPr lang="fr-FR" dirty="0"/>
              <a:t>être saisis dans les cellules, y compris les virgules, les points et les tirets.</a:t>
            </a:r>
            <a:r>
              <a:rPr lang="en-US" dirty="0"/>
              <a:t> </a:t>
            </a:r>
          </a:p>
          <a:p>
            <a:pPr lvl="1"/>
            <a:r>
              <a:rPr lang="fr-FR" dirty="0"/>
              <a:t>Les symboles n’étant pas autorisés dans ces cellules, assurez-vous que vos réponses numériques incluent le bon nombre de zéros, </a:t>
            </a:r>
          </a:p>
          <a:p>
            <a:pPr marL="457200" lvl="1" indent="0">
              <a:buNone/>
            </a:pPr>
            <a:r>
              <a:rPr lang="fr-FR" sz="2000" dirty="0"/>
              <a:t>    par ex. 1000 versus 100000.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A2A30-C4E6-4C75-823C-351D137C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3130" y="4654348"/>
            <a:ext cx="7208487" cy="2004779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888D2AC-2D79-4C6F-90D1-969BDA4DA4A4}"/>
              </a:ext>
            </a:extLst>
          </p:cNvPr>
          <p:cNvSpPr/>
          <p:nvPr/>
        </p:nvSpPr>
        <p:spPr>
          <a:xfrm>
            <a:off x="7006755" y="5186558"/>
            <a:ext cx="1527645" cy="141624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60115-44D5-495E-8CEB-27545DAEBDA3}"/>
              </a:ext>
            </a:extLst>
          </p:cNvPr>
          <p:cNvSpPr txBox="1"/>
          <p:nvPr/>
        </p:nvSpPr>
        <p:spPr>
          <a:xfrm>
            <a:off x="10094491" y="4571480"/>
            <a:ext cx="1978561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Par exemple, ces cellules nécessitent des chiffres et ne permettent pas la saisie de lettres ou de symboles.</a:t>
            </a: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71A287FF-3E37-4E7F-B46E-AE6FE0F2D0FE}"/>
              </a:ext>
            </a:extLst>
          </p:cNvPr>
          <p:cNvSpPr/>
          <p:nvPr/>
        </p:nvSpPr>
        <p:spPr>
          <a:xfrm rot="14543481" flipH="1">
            <a:off x="9290103" y="4329805"/>
            <a:ext cx="130367" cy="1784559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41594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17d4c9e9-139a-427c-97b0-ce32edd45541">French</Language>
    <DocumentType xmlns="17d4c9e9-139a-427c-97b0-ce32edd45541">Info module</Document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4" ma:contentTypeDescription="Create a new document." ma:contentTypeScope="" ma:versionID="4fc615343bd2d393fd09e1d97a945d3b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130e21825694c0b74c79f46a39d33a2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D5FE5E-37CC-4CE9-96F5-D43556D39C96}">
  <ds:schemaRefs>
    <ds:schemaRef ds:uri="http://schemas.microsoft.com/office/2006/metadata/properties"/>
    <ds:schemaRef ds:uri="http://purl.org/dc/elements/1.1/"/>
    <ds:schemaRef ds:uri="b4570ebe-0c37-4beb-883b-16e07b099da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2f6d5af-f638-4f62-aa1e-f841ead3cdd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3FAE52-5009-41C4-AA6C-141E2E4044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1091</Words>
  <Application>Microsoft Office PowerPoint</Application>
  <PresentationFormat>Grand écran</PresentationFormat>
  <Paragraphs>89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GLAAS Main Template</vt:lpstr>
      <vt:lpstr>GLAAS 2019 Report Template</vt:lpstr>
      <vt:lpstr>GLAAS: module d’information 4  Astuces GLAAS pour réussir Enquête pays GLAAS 2021/2022</vt:lpstr>
      <vt:lpstr>Processus GLAAS</vt:lpstr>
      <vt:lpstr>À propos du PDF à remplir</vt:lpstr>
      <vt:lpstr>Remplir le PDF</vt:lpstr>
      <vt:lpstr>Remplir le PDF – messages d’erreur </vt:lpstr>
      <vt:lpstr>Remplir le PDF – compte-rendu d’erreurs année </vt:lpstr>
      <vt:lpstr>Remplir le PDF – compte-rendu d’erreurs pourcentages</vt:lpstr>
      <vt:lpstr>Remplir le PDF – réponses numériques </vt:lpstr>
      <vt:lpstr>Remplir le PDF – réponses numériques  </vt:lpstr>
      <vt:lpstr>Remplir le PDF – messages d’erreur </vt:lpstr>
      <vt:lpstr>Conseils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TIFFAY, Kathleen</cp:lastModifiedBy>
  <cp:revision>28</cp:revision>
  <dcterms:created xsi:type="dcterms:W3CDTF">2019-09-12T12:12:51Z</dcterms:created>
  <dcterms:modified xsi:type="dcterms:W3CDTF">2021-09-21T14:46:53Z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</Properties>
</file>