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B0D"/>
    <a:srgbClr val="325E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F3D60-1F91-714B-BFE0-9BBD94EF9397}" v="5" dt="2021-10-24T11:13:38.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7" autoAdjust="0"/>
    <p:restoredTop sz="94660"/>
  </p:normalViewPr>
  <p:slideViewPr>
    <p:cSldViewPr snapToGrid="0">
      <p:cViewPr varScale="1">
        <p:scale>
          <a:sx n="157" d="100"/>
          <a:sy n="157"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hd hy" userId="89b4b73f02041db2" providerId="LiveId" clId="{472EDC83-C886-426B-B180-3CB5AA863953}"/>
    <pc:docChg chg="undo custSel modSld">
      <pc:chgData name="shahd hy" userId="89b4b73f02041db2" providerId="LiveId" clId="{472EDC83-C886-426B-B180-3CB5AA863953}" dt="2021-10-21T09:22:12.857" v="652" actId="20577"/>
      <pc:docMkLst>
        <pc:docMk/>
      </pc:docMkLst>
      <pc:sldChg chg="modSp mod">
        <pc:chgData name="shahd hy" userId="89b4b73f02041db2" providerId="LiveId" clId="{472EDC83-C886-426B-B180-3CB5AA863953}" dt="2021-10-21T09:22:12.857" v="652" actId="20577"/>
        <pc:sldMkLst>
          <pc:docMk/>
          <pc:sldMk cId="3268913150" sldId="257"/>
        </pc:sldMkLst>
        <pc:spChg chg="mod">
          <ac:chgData name="shahd hy" userId="89b4b73f02041db2" providerId="LiveId" clId="{472EDC83-C886-426B-B180-3CB5AA863953}" dt="2021-10-21T09:22:12.857" v="652" actId="20577"/>
          <ac:spMkLst>
            <pc:docMk/>
            <pc:sldMk cId="3268913150" sldId="257"/>
            <ac:spMk id="3" creationId="{2E7372C0-4AF5-4C2E-8FA7-E5E71563094F}"/>
          </ac:spMkLst>
        </pc:spChg>
      </pc:sldChg>
      <pc:sldChg chg="modSp mod">
        <pc:chgData name="shahd hy" userId="89b4b73f02041db2" providerId="LiveId" clId="{472EDC83-C886-426B-B180-3CB5AA863953}" dt="2021-10-20T06:30:15.247" v="26" actId="20577"/>
        <pc:sldMkLst>
          <pc:docMk/>
          <pc:sldMk cId="4185477005" sldId="258"/>
        </pc:sldMkLst>
        <pc:spChg chg="mod">
          <ac:chgData name="shahd hy" userId="89b4b73f02041db2" providerId="LiveId" clId="{472EDC83-C886-426B-B180-3CB5AA863953}" dt="2021-10-20T06:30:15.247" v="26" actId="20577"/>
          <ac:spMkLst>
            <pc:docMk/>
            <pc:sldMk cId="4185477005" sldId="258"/>
            <ac:spMk id="3" creationId="{3860D2FC-BC82-43AE-A05C-AB04F361C3FA}"/>
          </ac:spMkLst>
        </pc:spChg>
      </pc:sldChg>
      <pc:sldChg chg="modSp mod">
        <pc:chgData name="shahd hy" userId="89b4b73f02041db2" providerId="LiveId" clId="{472EDC83-C886-426B-B180-3CB5AA863953}" dt="2021-10-21T07:11:09.765" v="636" actId="20577"/>
        <pc:sldMkLst>
          <pc:docMk/>
          <pc:sldMk cId="2237888983" sldId="259"/>
        </pc:sldMkLst>
        <pc:spChg chg="mod">
          <ac:chgData name="shahd hy" userId="89b4b73f02041db2" providerId="LiveId" clId="{472EDC83-C886-426B-B180-3CB5AA863953}" dt="2021-10-21T07:01:58.852" v="588" actId="20577"/>
          <ac:spMkLst>
            <pc:docMk/>
            <pc:sldMk cId="2237888983" sldId="259"/>
            <ac:spMk id="2" creationId="{FD3A9B21-D0EC-482F-BF68-403BCE020586}"/>
          </ac:spMkLst>
        </pc:spChg>
        <pc:spChg chg="mod">
          <ac:chgData name="shahd hy" userId="89b4b73f02041db2" providerId="LiveId" clId="{472EDC83-C886-426B-B180-3CB5AA863953}" dt="2021-10-21T07:11:09.765" v="636" actId="20577"/>
          <ac:spMkLst>
            <pc:docMk/>
            <pc:sldMk cId="2237888983" sldId="259"/>
            <ac:spMk id="3" creationId="{3860D2FC-BC82-43AE-A05C-AB04F361C3FA}"/>
          </ac:spMkLst>
        </pc:spChg>
      </pc:sldChg>
      <pc:sldChg chg="modSp mod">
        <pc:chgData name="shahd hy" userId="89b4b73f02041db2" providerId="LiveId" clId="{472EDC83-C886-426B-B180-3CB5AA863953}" dt="2021-10-20T09:57:46.705" v="474" actId="20577"/>
        <pc:sldMkLst>
          <pc:docMk/>
          <pc:sldMk cId="974650548" sldId="262"/>
        </pc:sldMkLst>
        <pc:spChg chg="mod">
          <ac:chgData name="shahd hy" userId="89b4b73f02041db2" providerId="LiveId" clId="{472EDC83-C886-426B-B180-3CB5AA863953}" dt="2021-10-20T09:57:46.705" v="474" actId="20577"/>
          <ac:spMkLst>
            <pc:docMk/>
            <pc:sldMk cId="974650548" sldId="262"/>
            <ac:spMk id="2" creationId="{FD3A9B21-D0EC-482F-BF68-403BCE020586}"/>
          </ac:spMkLst>
        </pc:spChg>
      </pc:sldChg>
      <pc:sldChg chg="modSp mod">
        <pc:chgData name="shahd hy" userId="89b4b73f02041db2" providerId="LiveId" clId="{472EDC83-C886-426B-B180-3CB5AA863953}" dt="2021-10-20T07:22:46.074" v="90" actId="20577"/>
        <pc:sldMkLst>
          <pc:docMk/>
          <pc:sldMk cId="751467479" sldId="264"/>
        </pc:sldMkLst>
        <pc:spChg chg="mod">
          <ac:chgData name="shahd hy" userId="89b4b73f02041db2" providerId="LiveId" clId="{472EDC83-C886-426B-B180-3CB5AA863953}" dt="2021-10-20T07:20:59.094" v="72" actId="20577"/>
          <ac:spMkLst>
            <pc:docMk/>
            <pc:sldMk cId="751467479" sldId="264"/>
            <ac:spMk id="2" creationId="{FD3A9B21-D0EC-482F-BF68-403BCE020586}"/>
          </ac:spMkLst>
        </pc:spChg>
        <pc:spChg chg="mod">
          <ac:chgData name="shahd hy" userId="89b4b73f02041db2" providerId="LiveId" clId="{472EDC83-C886-426B-B180-3CB5AA863953}" dt="2021-10-20T07:22:46.074" v="90" actId="20577"/>
          <ac:spMkLst>
            <pc:docMk/>
            <pc:sldMk cId="751467479" sldId="264"/>
            <ac:spMk id="28" creationId="{949F0182-39B3-489F-B0BE-B298157C647B}"/>
          </ac:spMkLst>
        </pc:spChg>
      </pc:sldChg>
      <pc:sldChg chg="modSp mod">
        <pc:chgData name="shahd hy" userId="89b4b73f02041db2" providerId="LiveId" clId="{472EDC83-C886-426B-B180-3CB5AA863953}" dt="2021-10-20T07:28:50.266" v="103" actId="20577"/>
        <pc:sldMkLst>
          <pc:docMk/>
          <pc:sldMk cId="498941673" sldId="265"/>
        </pc:sldMkLst>
        <pc:spChg chg="mod">
          <ac:chgData name="shahd hy" userId="89b4b73f02041db2" providerId="LiveId" clId="{472EDC83-C886-426B-B180-3CB5AA863953}" dt="2021-10-20T07:28:50.266" v="103" actId="20577"/>
          <ac:spMkLst>
            <pc:docMk/>
            <pc:sldMk cId="498941673" sldId="265"/>
            <ac:spMk id="28" creationId="{949F0182-39B3-489F-B0BE-B298157C647B}"/>
          </ac:spMkLst>
        </pc:spChg>
      </pc:sldChg>
      <pc:sldChg chg="modSp mod">
        <pc:chgData name="shahd hy" userId="89b4b73f02041db2" providerId="LiveId" clId="{472EDC83-C886-426B-B180-3CB5AA863953}" dt="2021-10-20T07:31:57.820" v="106" actId="20577"/>
        <pc:sldMkLst>
          <pc:docMk/>
          <pc:sldMk cId="3132429896" sldId="266"/>
        </pc:sldMkLst>
        <pc:spChg chg="mod">
          <ac:chgData name="shahd hy" userId="89b4b73f02041db2" providerId="LiveId" clId="{472EDC83-C886-426B-B180-3CB5AA863953}" dt="2021-10-20T07:31:57.820" v="106" actId="20577"/>
          <ac:spMkLst>
            <pc:docMk/>
            <pc:sldMk cId="3132429896" sldId="266"/>
            <ac:spMk id="2" creationId="{FD3A9B21-D0EC-482F-BF68-403BCE020586}"/>
          </ac:spMkLst>
        </pc:spChg>
      </pc:sldChg>
      <pc:sldChg chg="modSp mod">
        <pc:chgData name="shahd hy" userId="89b4b73f02041db2" providerId="LiveId" clId="{472EDC83-C886-426B-B180-3CB5AA863953}" dt="2021-10-20T09:01:13.540" v="227" actId="20577"/>
        <pc:sldMkLst>
          <pc:docMk/>
          <pc:sldMk cId="2223305694" sldId="274"/>
        </pc:sldMkLst>
        <pc:spChg chg="mod">
          <ac:chgData name="shahd hy" userId="89b4b73f02041db2" providerId="LiveId" clId="{472EDC83-C886-426B-B180-3CB5AA863953}" dt="2021-10-20T09:01:13.540" v="227" actId="20577"/>
          <ac:spMkLst>
            <pc:docMk/>
            <pc:sldMk cId="2223305694" sldId="274"/>
            <ac:spMk id="2" creationId="{FD3A9B21-D0EC-482F-BF68-403BCE020586}"/>
          </ac:spMkLst>
        </pc:spChg>
        <pc:spChg chg="mod">
          <ac:chgData name="shahd hy" userId="89b4b73f02041db2" providerId="LiveId" clId="{472EDC83-C886-426B-B180-3CB5AA863953}" dt="2021-10-20T08:36:17.929" v="212" actId="27636"/>
          <ac:spMkLst>
            <pc:docMk/>
            <pc:sldMk cId="2223305694" sldId="274"/>
            <ac:spMk id="39" creationId="{6BB3E92F-AEC8-4EE4-B1CC-674E693A6ED5}"/>
          </ac:spMkLst>
        </pc:spChg>
      </pc:sldChg>
      <pc:sldChg chg="modSp mod">
        <pc:chgData name="shahd hy" userId="89b4b73f02041db2" providerId="LiveId" clId="{472EDC83-C886-426B-B180-3CB5AA863953}" dt="2021-10-20T09:08:01.407" v="236" actId="20577"/>
        <pc:sldMkLst>
          <pc:docMk/>
          <pc:sldMk cId="2050923480" sldId="277"/>
        </pc:sldMkLst>
        <pc:spChg chg="mod">
          <ac:chgData name="shahd hy" userId="89b4b73f02041db2" providerId="LiveId" clId="{472EDC83-C886-426B-B180-3CB5AA863953}" dt="2021-10-20T09:08:01.407" v="236" actId="20577"/>
          <ac:spMkLst>
            <pc:docMk/>
            <pc:sldMk cId="2050923480" sldId="277"/>
            <ac:spMk id="2" creationId="{FD3A9B21-D0EC-482F-BF68-403BCE020586}"/>
          </ac:spMkLst>
        </pc:spChg>
      </pc:sldChg>
      <pc:sldChg chg="modSp mod">
        <pc:chgData name="shahd hy" userId="89b4b73f02041db2" providerId="LiveId" clId="{472EDC83-C886-426B-B180-3CB5AA863953}" dt="2021-10-21T07:35:56.147" v="641" actId="20577"/>
        <pc:sldMkLst>
          <pc:docMk/>
          <pc:sldMk cId="331816640" sldId="278"/>
        </pc:sldMkLst>
        <pc:spChg chg="mod">
          <ac:chgData name="shahd hy" userId="89b4b73f02041db2" providerId="LiveId" clId="{472EDC83-C886-426B-B180-3CB5AA863953}" dt="2021-10-21T07:35:56.147" v="641" actId="20577"/>
          <ac:spMkLst>
            <pc:docMk/>
            <pc:sldMk cId="331816640" sldId="278"/>
            <ac:spMk id="2" creationId="{FD3A9B21-D0EC-482F-BF68-403BCE020586}"/>
          </ac:spMkLst>
        </pc:spChg>
      </pc:sldChg>
      <pc:sldChg chg="modSp mod">
        <pc:chgData name="shahd hy" userId="89b4b73f02041db2" providerId="LiveId" clId="{472EDC83-C886-426B-B180-3CB5AA863953}" dt="2021-10-20T09:38:08.180" v="464" actId="20577"/>
        <pc:sldMkLst>
          <pc:docMk/>
          <pc:sldMk cId="3535995520" sldId="279"/>
        </pc:sldMkLst>
        <pc:spChg chg="mod">
          <ac:chgData name="shahd hy" userId="89b4b73f02041db2" providerId="LiveId" clId="{472EDC83-C886-426B-B180-3CB5AA863953}" dt="2021-10-20T09:38:08.180" v="464" actId="20577"/>
          <ac:spMkLst>
            <pc:docMk/>
            <pc:sldMk cId="3535995520" sldId="279"/>
            <ac:spMk id="2" creationId="{FD3A9B21-D0EC-482F-BF68-403BCE020586}"/>
          </ac:spMkLst>
        </pc:spChg>
      </pc:sldChg>
      <pc:sldChg chg="modSp mod">
        <pc:chgData name="shahd hy" userId="89b4b73f02041db2" providerId="LiveId" clId="{472EDC83-C886-426B-B180-3CB5AA863953}" dt="2021-10-20T09:43:01.994" v="471" actId="20577"/>
        <pc:sldMkLst>
          <pc:docMk/>
          <pc:sldMk cId="1731297913" sldId="280"/>
        </pc:sldMkLst>
        <pc:spChg chg="mod">
          <ac:chgData name="shahd hy" userId="89b4b73f02041db2" providerId="LiveId" clId="{472EDC83-C886-426B-B180-3CB5AA863953}" dt="2021-10-20T09:43:01.994" v="471" actId="20577"/>
          <ac:spMkLst>
            <pc:docMk/>
            <pc:sldMk cId="1731297913" sldId="280"/>
            <ac:spMk id="2" creationId="{FD3A9B21-D0EC-482F-BF68-403BCE020586}"/>
          </ac:spMkLst>
        </pc:spChg>
      </pc:sldChg>
      <pc:sldChg chg="modSp mod">
        <pc:chgData name="shahd hy" userId="89b4b73f02041db2" providerId="LiveId" clId="{472EDC83-C886-426B-B180-3CB5AA863953}" dt="2021-10-20T09:50:48.890" v="472" actId="20577"/>
        <pc:sldMkLst>
          <pc:docMk/>
          <pc:sldMk cId="3093247655" sldId="284"/>
        </pc:sldMkLst>
        <pc:spChg chg="mod">
          <ac:chgData name="shahd hy" userId="89b4b73f02041db2" providerId="LiveId" clId="{472EDC83-C886-426B-B180-3CB5AA863953}" dt="2021-10-20T09:50:48.890" v="472" actId="20577"/>
          <ac:spMkLst>
            <pc:docMk/>
            <pc:sldMk cId="3093247655" sldId="284"/>
            <ac:spMk id="39" creationId="{764D8F9C-02A4-40E7-8B57-85AF15842785}"/>
          </ac:spMkLst>
        </pc:spChg>
      </pc:sldChg>
      <pc:sldChg chg="modSp mod">
        <pc:chgData name="shahd hy" userId="89b4b73f02041db2" providerId="LiveId" clId="{472EDC83-C886-426B-B180-3CB5AA863953}" dt="2021-10-20T09:53:15.740" v="473" actId="20577"/>
        <pc:sldMkLst>
          <pc:docMk/>
          <pc:sldMk cId="684045279" sldId="285"/>
        </pc:sldMkLst>
        <pc:spChg chg="mod">
          <ac:chgData name="shahd hy" userId="89b4b73f02041db2" providerId="LiveId" clId="{472EDC83-C886-426B-B180-3CB5AA863953}" dt="2021-10-20T09:53:15.740" v="473" actId="20577"/>
          <ac:spMkLst>
            <pc:docMk/>
            <pc:sldMk cId="684045279" sldId="285"/>
            <ac:spMk id="31" creationId="{1AC1CC99-4A2D-4601-B97B-230E65B590F0}"/>
          </ac:spMkLst>
        </pc:spChg>
      </pc:sldChg>
    </pc:docChg>
  </pc:docChgLst>
  <pc:docChgLst>
    <pc:chgData name="SHAKKOUR, Mohammad" userId="d3b8ea72-4fff-4cfe-9303-da20abaf566b" providerId="ADAL" clId="{1B9F3D60-1F91-714B-BFE0-9BBD94EF9397}"/>
    <pc:docChg chg="undo custSel modSld">
      <pc:chgData name="SHAKKOUR, Mohammad" userId="d3b8ea72-4fff-4cfe-9303-da20abaf566b" providerId="ADAL" clId="{1B9F3D60-1F91-714B-BFE0-9BBD94EF9397}" dt="2021-10-24T11:14:00.620" v="39" actId="14100"/>
      <pc:docMkLst>
        <pc:docMk/>
      </pc:docMkLst>
      <pc:sldChg chg="addSp delSp modSp mod">
        <pc:chgData name="SHAKKOUR, Mohammad" userId="d3b8ea72-4fff-4cfe-9303-da20abaf566b" providerId="ADAL" clId="{1B9F3D60-1F91-714B-BFE0-9BBD94EF9397}" dt="2021-10-24T11:14:00.620" v="39" actId="14100"/>
        <pc:sldMkLst>
          <pc:docMk/>
          <pc:sldMk cId="2950138243" sldId="282"/>
        </pc:sldMkLst>
        <pc:spChg chg="mod">
          <ac:chgData name="SHAKKOUR, Mohammad" userId="d3b8ea72-4fff-4cfe-9303-da20abaf566b" providerId="ADAL" clId="{1B9F3D60-1F91-714B-BFE0-9BBD94EF9397}" dt="2021-10-24T11:13:54.127" v="38" actId="1076"/>
          <ac:spMkLst>
            <pc:docMk/>
            <pc:sldMk cId="2950138243" sldId="282"/>
            <ac:spMk id="2" creationId="{FD3A9B21-D0EC-482F-BF68-403BCE020586}"/>
          </ac:spMkLst>
        </pc:spChg>
        <pc:spChg chg="del">
          <ac:chgData name="SHAKKOUR, Mohammad" userId="d3b8ea72-4fff-4cfe-9303-da20abaf566b" providerId="ADAL" clId="{1B9F3D60-1F91-714B-BFE0-9BBD94EF9397}" dt="2021-10-24T11:12:07.999" v="9" actId="21"/>
          <ac:spMkLst>
            <pc:docMk/>
            <pc:sldMk cId="2950138243" sldId="282"/>
            <ac:spMk id="26" creationId="{4F64E925-6A44-4D45-9A2D-325BE5FE9F1C}"/>
          </ac:spMkLst>
        </pc:spChg>
        <pc:spChg chg="del">
          <ac:chgData name="SHAKKOUR, Mohammad" userId="d3b8ea72-4fff-4cfe-9303-da20abaf566b" providerId="ADAL" clId="{1B9F3D60-1F91-714B-BFE0-9BBD94EF9397}" dt="2021-10-24T11:13:10.216" v="27" actId="478"/>
          <ac:spMkLst>
            <pc:docMk/>
            <pc:sldMk cId="2950138243" sldId="282"/>
            <ac:spMk id="37" creationId="{780CB587-1190-45D9-B572-28949DB130AE}"/>
          </ac:spMkLst>
        </pc:spChg>
        <pc:spChg chg="mod">
          <ac:chgData name="SHAKKOUR, Mohammad" userId="d3b8ea72-4fff-4cfe-9303-da20abaf566b" providerId="ADAL" clId="{1B9F3D60-1F91-714B-BFE0-9BBD94EF9397}" dt="2021-10-24T11:13:06.854" v="25" actId="1076"/>
          <ac:spMkLst>
            <pc:docMk/>
            <pc:sldMk cId="2950138243" sldId="282"/>
            <ac:spMk id="39" creationId="{764D8F9C-02A4-40E7-8B57-85AF15842785}"/>
          </ac:spMkLst>
        </pc:spChg>
        <pc:spChg chg="del">
          <ac:chgData name="SHAKKOUR, Mohammad" userId="d3b8ea72-4fff-4cfe-9303-da20abaf566b" providerId="ADAL" clId="{1B9F3D60-1F91-714B-BFE0-9BBD94EF9397}" dt="2021-10-24T11:12:14.537" v="14" actId="478"/>
          <ac:spMkLst>
            <pc:docMk/>
            <pc:sldMk cId="2950138243" sldId="282"/>
            <ac:spMk id="40" creationId="{30B9B84F-544C-4E51-BAA1-73499A7157A7}"/>
          </ac:spMkLst>
        </pc:spChg>
        <pc:spChg chg="del">
          <ac:chgData name="SHAKKOUR, Mohammad" userId="d3b8ea72-4fff-4cfe-9303-da20abaf566b" providerId="ADAL" clId="{1B9F3D60-1F91-714B-BFE0-9BBD94EF9397}" dt="2021-10-24T11:13:28.200" v="32" actId="478"/>
          <ac:spMkLst>
            <pc:docMk/>
            <pc:sldMk cId="2950138243" sldId="282"/>
            <ac:spMk id="41" creationId="{56F323C9-B12E-4AF6-A0D3-56E288415E10}"/>
          </ac:spMkLst>
        </pc:spChg>
        <pc:spChg chg="add mod">
          <ac:chgData name="SHAKKOUR, Mohammad" userId="d3b8ea72-4fff-4cfe-9303-da20abaf566b" providerId="ADAL" clId="{1B9F3D60-1F91-714B-BFE0-9BBD94EF9397}" dt="2021-10-24T11:12:41.920" v="21" actId="14100"/>
          <ac:spMkLst>
            <pc:docMk/>
            <pc:sldMk cId="2950138243" sldId="282"/>
            <ac:spMk id="42" creationId="{892CBE9F-0644-4D4F-BAD3-40088BDFA67C}"/>
          </ac:spMkLst>
        </pc:spChg>
        <pc:spChg chg="add mod">
          <ac:chgData name="SHAKKOUR, Mohammad" userId="d3b8ea72-4fff-4cfe-9303-da20abaf566b" providerId="ADAL" clId="{1B9F3D60-1F91-714B-BFE0-9BBD94EF9397}" dt="2021-10-24T11:14:00.620" v="39" actId="14100"/>
          <ac:spMkLst>
            <pc:docMk/>
            <pc:sldMk cId="2950138243" sldId="282"/>
            <ac:spMk id="43" creationId="{220612AE-71FA-7F44-8D94-E6350F5DAC88}"/>
          </ac:spMkLst>
        </pc:spChg>
        <pc:spChg chg="add mod">
          <ac:chgData name="SHAKKOUR, Mohammad" userId="d3b8ea72-4fff-4cfe-9303-da20abaf566b" providerId="ADAL" clId="{1B9F3D60-1F91-714B-BFE0-9BBD94EF9397}" dt="2021-10-24T11:13:12.762" v="28" actId="1076"/>
          <ac:spMkLst>
            <pc:docMk/>
            <pc:sldMk cId="2950138243" sldId="282"/>
            <ac:spMk id="44" creationId="{263863A1-DB4C-E448-9292-B092AD99C75F}"/>
          </ac:spMkLst>
        </pc:spChg>
        <pc:spChg chg="add mod">
          <ac:chgData name="SHAKKOUR, Mohammad" userId="d3b8ea72-4fff-4cfe-9303-da20abaf566b" providerId="ADAL" clId="{1B9F3D60-1F91-714B-BFE0-9BBD94EF9397}" dt="2021-10-24T11:13:49.252" v="35" actId="1076"/>
          <ac:spMkLst>
            <pc:docMk/>
            <pc:sldMk cId="2950138243" sldId="282"/>
            <ac:spMk id="45" creationId="{0D10A1E2-C9B1-0F48-950A-1E96E412F591}"/>
          </ac:spMkLst>
        </pc:spChg>
        <pc:picChg chg="add mod">
          <ac:chgData name="SHAKKOUR, Mohammad" userId="d3b8ea72-4fff-4cfe-9303-da20abaf566b" providerId="ADAL" clId="{1B9F3D60-1F91-714B-BFE0-9BBD94EF9397}" dt="2021-10-24T11:13:35.828" v="33" actId="1076"/>
          <ac:picMkLst>
            <pc:docMk/>
            <pc:sldMk cId="2950138243" sldId="282"/>
            <ac:picMk id="4" creationId="{8CAC6C4D-E3FA-AE46-A644-1BFDC51755B6}"/>
          </ac:picMkLst>
        </pc:picChg>
        <pc:picChg chg="del">
          <ac:chgData name="SHAKKOUR, Mohammad" userId="d3b8ea72-4fff-4cfe-9303-da20abaf566b" providerId="ADAL" clId="{1B9F3D60-1F91-714B-BFE0-9BBD94EF9397}" dt="2021-10-24T11:11:50.674" v="0" actId="478"/>
          <ac:picMkLst>
            <pc:docMk/>
            <pc:sldMk cId="2950138243" sldId="282"/>
            <ac:picMk id="38" creationId="{005353E2-6EC2-40CD-88B0-ABFFF76A3E66}"/>
          </ac:picMkLst>
        </pc:picChg>
      </pc:sldChg>
    </pc:docChg>
  </pc:docChgLst>
  <pc:docChgLst>
    <pc:chgData name="shahd hy" userId="89b4b73f02041db2" providerId="LiveId" clId="{40EFB9BE-945F-4199-B525-67F3FB20E693}"/>
    <pc:docChg chg="undo custSel modSld">
      <pc:chgData name="shahd hy" userId="89b4b73f02041db2" providerId="LiveId" clId="{40EFB9BE-945F-4199-B525-67F3FB20E693}" dt="2021-10-22T18:16:56.137" v="29" actId="14100"/>
      <pc:docMkLst>
        <pc:docMk/>
      </pc:docMkLst>
      <pc:sldChg chg="modSp mod">
        <pc:chgData name="shahd hy" userId="89b4b73f02041db2" providerId="LiveId" clId="{40EFB9BE-945F-4199-B525-67F3FB20E693}" dt="2021-10-22T18:06:11.431" v="7" actId="208"/>
        <pc:sldMkLst>
          <pc:docMk/>
          <pc:sldMk cId="962805027" sldId="261"/>
        </pc:sldMkLst>
        <pc:spChg chg="mod">
          <ac:chgData name="shahd hy" userId="89b4b73f02041db2" providerId="LiveId" clId="{40EFB9BE-945F-4199-B525-67F3FB20E693}" dt="2021-10-22T18:06:11.431" v="7" actId="208"/>
          <ac:spMkLst>
            <pc:docMk/>
            <pc:sldMk cId="962805027" sldId="261"/>
            <ac:spMk id="25" creationId="{AC216B82-5BA1-449B-977F-B86181267966}"/>
          </ac:spMkLst>
        </pc:spChg>
        <pc:spChg chg="mod">
          <ac:chgData name="shahd hy" userId="89b4b73f02041db2" providerId="LiveId" clId="{40EFB9BE-945F-4199-B525-67F3FB20E693}" dt="2021-10-22T18:06:08.162" v="5" actId="1076"/>
          <ac:spMkLst>
            <pc:docMk/>
            <pc:sldMk cId="962805027" sldId="261"/>
            <ac:spMk id="28" creationId="{9CC7AB01-A097-4CD9-8AB0-2C46635ACAB4}"/>
          </ac:spMkLst>
        </pc:spChg>
        <pc:picChg chg="mod">
          <ac:chgData name="shahd hy" userId="89b4b73f02041db2" providerId="LiveId" clId="{40EFB9BE-945F-4199-B525-67F3FB20E693}" dt="2021-10-22T18:06:08.958" v="6" actId="1076"/>
          <ac:picMkLst>
            <pc:docMk/>
            <pc:sldMk cId="962805027" sldId="261"/>
            <ac:picMk id="23" creationId="{62E24174-8D9C-4693-8D44-14FB54B3EE00}"/>
          </ac:picMkLst>
        </pc:picChg>
      </pc:sldChg>
      <pc:sldChg chg="modSp mod">
        <pc:chgData name="shahd hy" userId="89b4b73f02041db2" providerId="LiveId" clId="{40EFB9BE-945F-4199-B525-67F3FB20E693}" dt="2021-10-22T18:08:25.705" v="17" actId="255"/>
        <pc:sldMkLst>
          <pc:docMk/>
          <pc:sldMk cId="2719942640" sldId="263"/>
        </pc:sldMkLst>
        <pc:spChg chg="mod">
          <ac:chgData name="shahd hy" userId="89b4b73f02041db2" providerId="LiveId" clId="{40EFB9BE-945F-4199-B525-67F3FB20E693}" dt="2021-10-22T18:08:25.705" v="17" actId="255"/>
          <ac:spMkLst>
            <pc:docMk/>
            <pc:sldMk cId="2719942640" sldId="263"/>
            <ac:spMk id="3" creationId="{3860D2FC-BC82-43AE-A05C-AB04F361C3FA}"/>
          </ac:spMkLst>
        </pc:spChg>
        <pc:picChg chg="mod">
          <ac:chgData name="shahd hy" userId="89b4b73f02041db2" providerId="LiveId" clId="{40EFB9BE-945F-4199-B525-67F3FB20E693}" dt="2021-10-22T18:07:48.887" v="12" actId="1076"/>
          <ac:picMkLst>
            <pc:docMk/>
            <pc:sldMk cId="2719942640" sldId="263"/>
            <ac:picMk id="23" creationId="{3A76822E-967D-49EE-A58E-BFEBD8D355FA}"/>
          </ac:picMkLst>
        </pc:picChg>
      </pc:sldChg>
      <pc:sldChg chg="delSp modSp mod">
        <pc:chgData name="shahd hy" userId="89b4b73f02041db2" providerId="LiveId" clId="{40EFB9BE-945F-4199-B525-67F3FB20E693}" dt="2021-10-22T18:16:56.137" v="29" actId="14100"/>
        <pc:sldMkLst>
          <pc:docMk/>
          <pc:sldMk cId="3644180818" sldId="269"/>
        </pc:sldMkLst>
        <pc:spChg chg="mod">
          <ac:chgData name="shahd hy" userId="89b4b73f02041db2" providerId="LiveId" clId="{40EFB9BE-945F-4199-B525-67F3FB20E693}" dt="2021-10-22T18:16:56.137" v="29" actId="14100"/>
          <ac:spMkLst>
            <pc:docMk/>
            <pc:sldMk cId="3644180818" sldId="269"/>
            <ac:spMk id="25" creationId="{AC216B82-5BA1-449B-977F-B86181267966}"/>
          </ac:spMkLst>
        </pc:spChg>
        <pc:spChg chg="mod">
          <ac:chgData name="shahd hy" userId="89b4b73f02041db2" providerId="LiveId" clId="{40EFB9BE-945F-4199-B525-67F3FB20E693}" dt="2021-10-22T18:16:06.463" v="27" actId="1076"/>
          <ac:spMkLst>
            <pc:docMk/>
            <pc:sldMk cId="3644180818" sldId="269"/>
            <ac:spMk id="27" creationId="{78C598CF-B7FC-4FA9-9956-679E90FE7578}"/>
          </ac:spMkLst>
        </pc:spChg>
        <pc:picChg chg="mod">
          <ac:chgData name="shahd hy" userId="89b4b73f02041db2" providerId="LiveId" clId="{40EFB9BE-945F-4199-B525-67F3FB20E693}" dt="2021-10-22T18:15:53.960" v="24" actId="1076"/>
          <ac:picMkLst>
            <pc:docMk/>
            <pc:sldMk cId="3644180818" sldId="269"/>
            <ac:picMk id="6" creationId="{1D427911-738D-4FFC-AFE6-4FBD9683E8B7}"/>
          </ac:picMkLst>
        </pc:picChg>
        <pc:picChg chg="del">
          <ac:chgData name="shahd hy" userId="89b4b73f02041db2" providerId="LiveId" clId="{40EFB9BE-945F-4199-B525-67F3FB20E693}" dt="2021-10-22T18:15:29.671" v="19" actId="478"/>
          <ac:picMkLst>
            <pc:docMk/>
            <pc:sldMk cId="3644180818" sldId="269"/>
            <ac:picMk id="8" creationId="{F276A5C9-01D1-425E-B55A-16586C2DE0B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C587-7F2F-4F29-95E4-50C89F8E70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A0CFC5-2267-4FE2-AF4A-1833C5B23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E2750F-21E8-4A7D-AEEC-9073ADB22453}"/>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98955AC8-D34A-4071-8675-765752C50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E18A6-7C4C-47A6-8239-127EE1CB64C2}"/>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20373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FC1B-4B4C-477F-BE0F-ED0C9D43AE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F41FB9-683F-47C7-ACCE-2F05A63EC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8348C6-5062-4251-B8CE-95A94DC14290}"/>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88B4CB46-9D59-481E-BC17-835775FD4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D9A27-08C2-499C-ADDB-7C448615C16C}"/>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99677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B0A18-8F26-4BDB-BBF6-78C8DB7190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056C3A-A1B9-439F-97CF-5B60456869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5DFFE-06DF-44BD-836B-769EED9C82D4}"/>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C9A5430C-C9AD-4BBF-B734-BBFDB8453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EAFD0-9EC0-4EF5-947D-3707FA62C25B}"/>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277611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94339" y="2069084"/>
            <a:ext cx="3203321" cy="848360"/>
          </a:xfrm>
          <a:prstGeom prst="rect">
            <a:avLst/>
          </a:prstGeom>
        </p:spPr>
        <p:txBody>
          <a:bodyPr wrap="square" lIns="0" tIns="0" rIns="0" bIns="0">
            <a:spAutoFit/>
          </a:bodyPr>
          <a:lstStyle>
            <a:lvl1pPr>
              <a:defRPr sz="5400" b="1"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7814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C5F2-B214-4993-8A05-599A97BC50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5C25E-A654-4A8E-96B3-D799269D1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A71A5-24B8-4696-8B3B-2D236FDFF0E4}"/>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9ABD95CF-652E-4F99-AA1F-5F2CA9751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ACE97-9D21-4DCD-9F21-CFC3AEC58BD1}"/>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252105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3CE9-7D8D-4DEB-8843-5A475545E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8011D6-5034-4A44-BE2D-E1CA6D565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9AC27-16C9-41E8-8B10-969C40C0E46E}"/>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4D3CDB47-DA58-4913-AF5D-547388E56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7E6D8-2C08-4A86-92DE-6186F4A0A315}"/>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195462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2F42-E44E-430C-93DB-27259F1E2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8AEF5-E99C-4687-B167-CA3D9EDC3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F4ED6-80F3-44E5-8044-3B9935D5E1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C8CBF7-50ED-4DB3-94C0-DB235E7E0EA1}"/>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6" name="Footer Placeholder 5">
            <a:extLst>
              <a:ext uri="{FF2B5EF4-FFF2-40B4-BE49-F238E27FC236}">
                <a16:creationId xmlns:a16="http://schemas.microsoft.com/office/drawing/2014/main" id="{0D64E560-3ADC-40E6-AAD4-5951A16FB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CEFF6-9119-4E5D-B45E-CD47C478DD61}"/>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27844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70F1-FD50-45B7-B17F-00253502C9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627AD-BC94-43FF-99DD-0EBB5123B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2AF8E7-D0B2-496E-A965-C557DDBC8A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1AD30-1AD6-4E8D-BBB4-626B59B9B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E7759-80F2-4843-8A83-0389346775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FC857-2B9B-4C63-92B7-A9C3500FC3BD}"/>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8" name="Footer Placeholder 7">
            <a:extLst>
              <a:ext uri="{FF2B5EF4-FFF2-40B4-BE49-F238E27FC236}">
                <a16:creationId xmlns:a16="http://schemas.microsoft.com/office/drawing/2014/main" id="{88A2A377-7712-4056-A9A8-02768319A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491AAC-7CCF-4C20-8677-D85320226573}"/>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39448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AD6B-3FCF-429A-BC9D-2FF165729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770186-749F-46D9-B7AE-A288EE1C0097}"/>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4" name="Footer Placeholder 3">
            <a:extLst>
              <a:ext uri="{FF2B5EF4-FFF2-40B4-BE49-F238E27FC236}">
                <a16:creationId xmlns:a16="http://schemas.microsoft.com/office/drawing/2014/main" id="{194E6EA8-5DCC-49C8-AB61-B1DD7A090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84EDB6-4C0C-4FAF-BBB9-5A9B41FBA544}"/>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2573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92C1F-8D75-4348-929F-42CF153C001F}"/>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3" name="Footer Placeholder 2">
            <a:extLst>
              <a:ext uri="{FF2B5EF4-FFF2-40B4-BE49-F238E27FC236}">
                <a16:creationId xmlns:a16="http://schemas.microsoft.com/office/drawing/2014/main" id="{93B2DFD9-4E89-4175-89E9-3157DFD2F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02BE98-EE4A-4678-8E30-532DA26C8B67}"/>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36779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6A2D-A9C4-4514-9B4B-B371F00CC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13C8C-C9E8-4586-8B2A-494711984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82241-544D-4DDA-BF17-9BE91265B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1F064-F2E9-439B-A86F-6CD8535B3817}"/>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6" name="Footer Placeholder 5">
            <a:extLst>
              <a:ext uri="{FF2B5EF4-FFF2-40B4-BE49-F238E27FC236}">
                <a16:creationId xmlns:a16="http://schemas.microsoft.com/office/drawing/2014/main" id="{FC97A242-EC02-44D2-9609-BC2DF0F88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BEDC2-D3F1-43A6-BDAC-DF1CC42098CE}"/>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422037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CD56-483A-45CC-8F53-7EFD6E920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A1D79-88F9-44DF-998D-9EA0891F3D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1D29A-3067-4315-BEA9-567371B27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93F06-4E2D-4A3E-BE51-68D46559E8CF}"/>
              </a:ext>
            </a:extLst>
          </p:cNvPr>
          <p:cNvSpPr>
            <a:spLocks noGrp="1"/>
          </p:cNvSpPr>
          <p:nvPr>
            <p:ph type="dt" sz="half" idx="10"/>
          </p:nvPr>
        </p:nvSpPr>
        <p:spPr/>
        <p:txBody>
          <a:bodyPr/>
          <a:lstStyle/>
          <a:p>
            <a:fld id="{6C4D4B0F-2A6D-4A38-8470-C6D6F53494BC}" type="datetimeFigureOut">
              <a:rPr lang="en-US" smtClean="0"/>
              <a:t>10/24/21</a:t>
            </a:fld>
            <a:endParaRPr lang="en-US"/>
          </a:p>
        </p:txBody>
      </p:sp>
      <p:sp>
        <p:nvSpPr>
          <p:cNvPr id="6" name="Footer Placeholder 5">
            <a:extLst>
              <a:ext uri="{FF2B5EF4-FFF2-40B4-BE49-F238E27FC236}">
                <a16:creationId xmlns:a16="http://schemas.microsoft.com/office/drawing/2014/main" id="{E37DF02E-DC26-4F06-A527-B50E2CC2B9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7BC0F-2B75-4ED0-9AC7-1F199973906C}"/>
              </a:ext>
            </a:extLst>
          </p:cNvPr>
          <p:cNvSpPr>
            <a:spLocks noGrp="1"/>
          </p:cNvSpPr>
          <p:nvPr>
            <p:ph type="sldNum" sz="quarter" idx="12"/>
          </p:nvPr>
        </p:nvSpPr>
        <p:spPr/>
        <p:txBody>
          <a:bodyPr/>
          <a:lstStyle/>
          <a:p>
            <a:fld id="{7BB4748F-3E76-42C4-9449-BF9C6CD3905C}" type="slidenum">
              <a:rPr lang="en-US" smtClean="0"/>
              <a:t>‹#›</a:t>
            </a:fld>
            <a:endParaRPr lang="en-US"/>
          </a:p>
        </p:txBody>
      </p:sp>
    </p:spTree>
    <p:extLst>
      <p:ext uri="{BB962C8B-B14F-4D97-AF65-F5344CB8AC3E}">
        <p14:creationId xmlns:p14="http://schemas.microsoft.com/office/powerpoint/2010/main" val="42880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7A561F-3178-4572-95AD-CBF497E92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9C6C4-FAA8-4A06-9C96-F0DCD7297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BF82D-3981-4664-937B-34916CB31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D4B0F-2A6D-4A38-8470-C6D6F53494BC}" type="datetimeFigureOut">
              <a:rPr lang="en-US" smtClean="0"/>
              <a:t>10/24/21</a:t>
            </a:fld>
            <a:endParaRPr lang="en-US"/>
          </a:p>
        </p:txBody>
      </p:sp>
      <p:sp>
        <p:nvSpPr>
          <p:cNvPr id="5" name="Footer Placeholder 4">
            <a:extLst>
              <a:ext uri="{FF2B5EF4-FFF2-40B4-BE49-F238E27FC236}">
                <a16:creationId xmlns:a16="http://schemas.microsoft.com/office/drawing/2014/main" id="{3426056A-1215-4686-9A6D-81F87E123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B9D59D-94F7-483F-BD60-FF8949336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4748F-3E76-42C4-9449-BF9C6CD3905C}" type="slidenum">
              <a:rPr lang="en-US" smtClean="0"/>
              <a:t>‹#›</a:t>
            </a:fld>
            <a:endParaRPr lang="en-US"/>
          </a:p>
        </p:txBody>
      </p:sp>
    </p:spTree>
    <p:extLst>
      <p:ext uri="{BB962C8B-B14F-4D97-AF65-F5344CB8AC3E}">
        <p14:creationId xmlns:p14="http://schemas.microsoft.com/office/powerpoint/2010/main" val="391805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glaas@who.int" TargetMode="External"/><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pps.who.int/iris/bitstream/handle/10%20665/274939/9789241514705-eng.pdf"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5E9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372C0-4AF5-4C2E-8FA7-E5E71563094F}"/>
              </a:ext>
            </a:extLst>
          </p:cNvPr>
          <p:cNvSpPr>
            <a:spLocks noGrp="1"/>
          </p:cNvSpPr>
          <p:nvPr>
            <p:ph idx="1"/>
          </p:nvPr>
        </p:nvSpPr>
        <p:spPr>
          <a:xfrm>
            <a:off x="838200" y="1839817"/>
            <a:ext cx="10515600" cy="2222385"/>
          </a:xfrm>
        </p:spPr>
        <p:txBody>
          <a:bodyPr>
            <a:normAutofit/>
          </a:bodyPr>
          <a:lstStyle/>
          <a:p>
            <a:pPr marL="148590" indent="0" algn="r" rtl="1">
              <a:lnSpc>
                <a:spcPts val="3380"/>
              </a:lnSpc>
              <a:spcBef>
                <a:spcPts val="1115"/>
              </a:spcBef>
              <a:spcAft>
                <a:spcPts val="0"/>
              </a:spcAft>
              <a:buNone/>
            </a:pPr>
            <a:r>
              <a:rPr lang="en-US" sz="2400" b="1" dirty="0">
                <a:solidFill>
                  <a:srgbClr val="F79646"/>
                </a:solidFill>
                <a:effectLst/>
                <a:ea typeface="Calibri" panose="020F0502020204030204" pitchFamily="34" charset="0"/>
              </a:rPr>
              <a:t>مبادرة </a:t>
            </a:r>
            <a:r>
              <a:rPr lang="en-US" sz="2400" b="1" dirty="0" err="1">
                <a:solidFill>
                  <a:srgbClr val="F79646"/>
                </a:solidFill>
                <a:effectLst/>
                <a:ea typeface="Calibri" panose="020F0502020204030204" pitchFamily="34" charset="0"/>
              </a:rPr>
              <a:t>لجنة</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الأمم</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المتحدة</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المعنية</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بالموارد</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المائية</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لتحليل</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وتقييم</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خدمات</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الصرف</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الصحي</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ومياه</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الشرب</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على</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المستوى</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العالمي</a:t>
            </a:r>
            <a:r>
              <a:rPr lang="ar-JO" sz="2400" b="1" dirty="0">
                <a:solidFill>
                  <a:srgbClr val="F79646"/>
                </a:solidFill>
                <a:ea typeface="Calibri" panose="020F0502020204030204" pitchFamily="34" charset="0"/>
              </a:rPr>
              <a:t> </a:t>
            </a:r>
            <a:r>
              <a:rPr lang="en-US" sz="2400" b="1" dirty="0">
                <a:solidFill>
                  <a:srgbClr val="F79646"/>
                </a:solidFill>
                <a:ea typeface="Calibri" panose="020F0502020204030204" pitchFamily="34" charset="0"/>
              </a:rPr>
              <a:t>(GLAAS)</a:t>
            </a:r>
            <a:r>
              <a:rPr lang="ar-JO" sz="2400" b="1" dirty="0">
                <a:solidFill>
                  <a:srgbClr val="F79646"/>
                </a:solidFill>
                <a:effectLst/>
                <a:ea typeface="Calibri" panose="020F0502020204030204" pitchFamily="34" charset="0"/>
              </a:rPr>
              <a:t> : </a:t>
            </a:r>
            <a:r>
              <a:rPr lang="en-US" sz="2400" b="1" dirty="0" err="1">
                <a:solidFill>
                  <a:srgbClr val="F79646"/>
                </a:solidFill>
                <a:effectLst/>
                <a:ea typeface="Calibri" panose="020F0502020204030204" pitchFamily="34" charset="0"/>
              </a:rPr>
              <a:t>وحدة</a:t>
            </a:r>
            <a:r>
              <a:rPr lang="en-US" sz="2400" dirty="0">
                <a:solidFill>
                  <a:srgbClr val="F79646"/>
                </a:solidFill>
                <a:effectLst/>
                <a:ea typeface="Calibri" panose="020F0502020204030204" pitchFamily="34" charset="0"/>
              </a:rPr>
              <a:t> </a:t>
            </a:r>
            <a:r>
              <a:rPr lang="en-US" sz="2400" b="1" dirty="0">
                <a:solidFill>
                  <a:srgbClr val="F79646"/>
                </a:solidFill>
                <a:effectLst/>
                <a:ea typeface="Calibri" panose="020F0502020204030204" pitchFamily="34" charset="0"/>
              </a:rPr>
              <a:t> </a:t>
            </a:r>
            <a:r>
              <a:rPr lang="en-US" sz="2400" b="1" dirty="0" err="1">
                <a:solidFill>
                  <a:srgbClr val="F79646"/>
                </a:solidFill>
                <a:effectLst/>
                <a:ea typeface="Calibri" panose="020F0502020204030204" pitchFamily="34" charset="0"/>
              </a:rPr>
              <a:t>معلومات</a:t>
            </a:r>
            <a:r>
              <a:rPr lang="en-US" sz="2400" b="1" dirty="0">
                <a:solidFill>
                  <a:srgbClr val="F79646"/>
                </a:solidFill>
                <a:effectLst/>
                <a:ea typeface="Calibri" panose="020F0502020204030204" pitchFamily="34" charset="0"/>
              </a:rPr>
              <a:t> 5</a:t>
            </a:r>
            <a:endParaRPr lang="ar-JO" sz="2400" dirty="0">
              <a:ea typeface="Calibri" panose="020F0502020204030204" pitchFamily="34" charset="0"/>
            </a:endParaRPr>
          </a:p>
          <a:p>
            <a:pPr marL="148590" indent="0" algn="r" rtl="1">
              <a:lnSpc>
                <a:spcPts val="3380"/>
              </a:lnSpc>
              <a:spcBef>
                <a:spcPts val="1115"/>
              </a:spcBef>
              <a:spcAft>
                <a:spcPts val="0"/>
              </a:spcAft>
              <a:buNone/>
            </a:pPr>
            <a:r>
              <a:rPr lang="en-US" sz="3200" b="1" dirty="0" err="1">
                <a:solidFill>
                  <a:srgbClr val="FFFFFF"/>
                </a:solidFill>
                <a:effectLst/>
                <a:ea typeface="Calibri" panose="020F0502020204030204" pitchFamily="34" charset="0"/>
              </a:rPr>
              <a:t>ال</a:t>
            </a:r>
            <a:r>
              <a:rPr lang="ar-JO" sz="3200" b="1" dirty="0">
                <a:solidFill>
                  <a:srgbClr val="FFFFFF"/>
                </a:solidFill>
                <a:effectLst/>
                <a:ea typeface="Calibri" panose="020F0502020204030204" pitchFamily="34" charset="0"/>
              </a:rPr>
              <a:t>فرع</a:t>
            </a:r>
            <a:r>
              <a:rPr lang="en-US" sz="3200" b="1" dirty="0">
                <a:solidFill>
                  <a:srgbClr val="FFFFFF"/>
                </a:solidFill>
                <a:effectLst/>
                <a:ea typeface="Calibri" panose="020F0502020204030204" pitchFamily="34" charset="0"/>
              </a:rPr>
              <a:t> أ</a:t>
            </a:r>
            <a:r>
              <a:rPr lang="ar-JO" sz="3200" b="1" dirty="0">
                <a:solidFill>
                  <a:srgbClr val="FFFFFF"/>
                </a:solidFill>
                <a:effectLst/>
                <a:ea typeface="Calibri" panose="020F0502020204030204" pitchFamily="34" charset="0"/>
              </a:rPr>
              <a:t>لف</a:t>
            </a:r>
            <a:r>
              <a:rPr lang="en-US" sz="3200" b="1" dirty="0">
                <a:solidFill>
                  <a:srgbClr val="FFFFFF"/>
                </a:solidFill>
                <a:effectLst/>
                <a:ea typeface="Calibri" panose="020F0502020204030204" pitchFamily="34" charset="0"/>
              </a:rPr>
              <a:t> </a:t>
            </a:r>
            <a:r>
              <a:rPr lang="en-US" sz="3200" b="1" dirty="0" err="1">
                <a:solidFill>
                  <a:srgbClr val="FFFFFF"/>
                </a:solidFill>
                <a:effectLst/>
                <a:ea typeface="Calibri" panose="020F0502020204030204" pitchFamily="34" charset="0"/>
              </a:rPr>
              <a:t>أسئلة</a:t>
            </a:r>
            <a:r>
              <a:rPr lang="en-US" sz="3200" b="1" dirty="0">
                <a:solidFill>
                  <a:srgbClr val="FFFFFF"/>
                </a:solidFill>
                <a:effectLst/>
                <a:ea typeface="Calibri" panose="020F0502020204030204" pitchFamily="34" charset="0"/>
              </a:rPr>
              <a:t> </a:t>
            </a:r>
            <a:r>
              <a:rPr lang="en-US" sz="3200" b="1" dirty="0" err="1">
                <a:solidFill>
                  <a:srgbClr val="FFFFFF"/>
                </a:solidFill>
                <a:effectLst/>
                <a:ea typeface="Calibri" panose="020F0502020204030204" pitchFamily="34" charset="0"/>
              </a:rPr>
              <a:t>الحوكمة</a:t>
            </a:r>
            <a:r>
              <a:rPr lang="en-US" sz="3200" b="1" dirty="0">
                <a:solidFill>
                  <a:srgbClr val="FFFFFF"/>
                </a:solidFill>
                <a:effectLst/>
                <a:ea typeface="Calibri" panose="020F0502020204030204" pitchFamily="34" charset="0"/>
              </a:rPr>
              <a:t>   </a:t>
            </a:r>
            <a:endParaRPr lang="ar-JO" sz="3200" b="1" dirty="0">
              <a:ea typeface="Calibri" panose="020F0502020204030204" pitchFamily="34" charset="0"/>
            </a:endParaRPr>
          </a:p>
          <a:p>
            <a:pPr marL="148590" indent="0" algn="r" rtl="1">
              <a:lnSpc>
                <a:spcPts val="3380"/>
              </a:lnSpc>
              <a:spcBef>
                <a:spcPts val="1115"/>
              </a:spcBef>
              <a:spcAft>
                <a:spcPts val="0"/>
              </a:spcAft>
              <a:buNone/>
            </a:pPr>
            <a:r>
              <a:rPr lang="ar-JO" sz="2200" b="1" dirty="0">
                <a:solidFill>
                  <a:srgbClr val="FFFFFF"/>
                </a:solidFill>
                <a:effectLst/>
                <a:ea typeface="Calibri" panose="020F0502020204030204" pitchFamily="34" charset="0"/>
              </a:rPr>
              <a:t>في </a:t>
            </a:r>
            <a:r>
              <a:rPr lang="en-US" sz="2200" b="1" dirty="0" err="1">
                <a:solidFill>
                  <a:srgbClr val="FFFFFF"/>
                </a:solidFill>
                <a:effectLst/>
                <a:ea typeface="Calibri" panose="020F0502020204030204" pitchFamily="34" charset="0"/>
              </a:rPr>
              <a:t>المسح</a:t>
            </a:r>
            <a:r>
              <a:rPr lang="en-US" sz="2200" dirty="0">
                <a:effectLst/>
                <a:ea typeface="Calibri" panose="020F0502020204030204" pitchFamily="34" charset="0"/>
              </a:rPr>
              <a:t> </a:t>
            </a:r>
            <a:r>
              <a:rPr lang="en-US" sz="2200" b="1" dirty="0">
                <a:solidFill>
                  <a:srgbClr val="FFFFFF"/>
                </a:solidFill>
                <a:effectLst/>
                <a:ea typeface="Calibri" panose="020F0502020204030204" pitchFamily="34" charset="0"/>
              </a:rPr>
              <a:t> </a:t>
            </a:r>
            <a:r>
              <a:rPr lang="en-US" sz="2200" b="1" dirty="0" err="1">
                <a:solidFill>
                  <a:srgbClr val="FFFFFF"/>
                </a:solidFill>
                <a:effectLst/>
                <a:ea typeface="Calibri" panose="020F0502020204030204" pitchFamily="34" charset="0"/>
              </a:rPr>
              <a:t>القطري</a:t>
            </a:r>
            <a:r>
              <a:rPr lang="en-US" sz="2200" dirty="0">
                <a:effectLst/>
                <a:ea typeface="Calibri" panose="020F0502020204030204" pitchFamily="34" charset="0"/>
              </a:rPr>
              <a:t> </a:t>
            </a:r>
            <a:r>
              <a:rPr lang="en-US" sz="2200" b="1" dirty="0">
                <a:solidFill>
                  <a:srgbClr val="FFFFFF"/>
                </a:solidFill>
                <a:effectLst/>
                <a:ea typeface="Calibri" panose="020F0502020204030204" pitchFamily="34" charset="0"/>
              </a:rPr>
              <a:t> </a:t>
            </a:r>
            <a:r>
              <a:rPr lang="en-US" sz="2200" b="1" dirty="0" err="1">
                <a:solidFill>
                  <a:srgbClr val="FFFFFF"/>
                </a:solidFill>
                <a:effectLst/>
                <a:ea typeface="Calibri" panose="020F0502020204030204" pitchFamily="34" charset="0"/>
              </a:rPr>
              <a:t>لدورة</a:t>
            </a:r>
            <a:r>
              <a:rPr lang="en-US" sz="2200" b="1" dirty="0">
                <a:solidFill>
                  <a:srgbClr val="FFFFFF"/>
                </a:solidFill>
                <a:effectLst/>
                <a:ea typeface="Calibri" panose="020F0502020204030204" pitchFamily="34" charset="0"/>
              </a:rPr>
              <a:t> </a:t>
            </a:r>
            <a:r>
              <a:rPr lang="en-US" sz="2200" b="1" dirty="0" err="1">
                <a:solidFill>
                  <a:srgbClr val="FFFFFF"/>
                </a:solidFill>
                <a:effectLst/>
                <a:ea typeface="Calibri" panose="020F0502020204030204" pitchFamily="34" charset="0"/>
              </a:rPr>
              <a:t>المبادرة</a:t>
            </a:r>
            <a:r>
              <a:rPr lang="ar-JO" sz="2200" b="1" dirty="0">
                <a:solidFill>
                  <a:srgbClr val="FFFFFF"/>
                </a:solidFill>
                <a:effectLst/>
                <a:ea typeface="Calibri" panose="020F0502020204030204" pitchFamily="34" charset="0"/>
              </a:rPr>
              <a:t> 2022/2021</a:t>
            </a:r>
            <a:endParaRPr lang="ar-JO" sz="2200" dirty="0"/>
          </a:p>
        </p:txBody>
      </p:sp>
      <p:grpSp>
        <p:nvGrpSpPr>
          <p:cNvPr id="4" name="Group 3">
            <a:extLst>
              <a:ext uri="{FF2B5EF4-FFF2-40B4-BE49-F238E27FC236}">
                <a16:creationId xmlns:a16="http://schemas.microsoft.com/office/drawing/2014/main" id="{F7F0022A-DE23-4507-B0DC-F7422FF34F4D}"/>
              </a:ext>
            </a:extLst>
          </p:cNvPr>
          <p:cNvGrpSpPr>
            <a:grpSpLocks/>
          </p:cNvGrpSpPr>
          <p:nvPr/>
        </p:nvGrpSpPr>
        <p:grpSpPr bwMode="auto">
          <a:xfrm>
            <a:off x="0" y="5897880"/>
            <a:ext cx="12192000" cy="960120"/>
            <a:chOff x="0" y="9288"/>
            <a:chExt cx="19200" cy="1512"/>
          </a:xfrm>
        </p:grpSpPr>
        <p:sp>
          <p:nvSpPr>
            <p:cNvPr id="5" name="Rectangle 4">
              <a:extLst>
                <a:ext uri="{FF2B5EF4-FFF2-40B4-BE49-F238E27FC236}">
                  <a16:creationId xmlns:a16="http://schemas.microsoft.com/office/drawing/2014/main" id="{06E38ECC-7702-4648-AD77-EEA66CEBFD46}"/>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D5008B7B-F72F-436F-A051-B5DA04E94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B4D92C-D017-47FE-822B-97DEC99EB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7A0F8C3-620F-44FA-A411-C5EADA497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BD679EA-A871-4508-B5D2-4B7492B85B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FB14925-884D-4980-BBE5-903436E5E6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891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359169" y="1066896"/>
            <a:ext cx="2858973" cy="1334782"/>
          </a:xfrm>
        </p:spPr>
        <p:txBody>
          <a:bodyPr>
            <a:normAutofit/>
          </a:bodyPr>
          <a:lstStyle/>
          <a:p>
            <a:pPr algn="r" rtl="1"/>
            <a:r>
              <a:rPr lang="ar-JO" sz="2000" b="1" dirty="0">
                <a:solidFill>
                  <a:srgbClr val="C00000"/>
                </a:solidFill>
              </a:rPr>
              <a:t>يمكنك كتابة الأرقام فقط كإجابات على هذه الأسئلة. ال </a:t>
            </a:r>
            <a:r>
              <a:rPr lang="en-US" sz="2000" b="1" dirty="0">
                <a:solidFill>
                  <a:srgbClr val="C00000"/>
                </a:solidFill>
              </a:rPr>
              <a:t>PDF</a:t>
            </a:r>
            <a:r>
              <a:rPr lang="ar-JO" sz="2000" b="1" dirty="0">
                <a:solidFill>
                  <a:srgbClr val="C00000"/>
                </a:solidFill>
              </a:rPr>
              <a:t> لن يسمح بإدخال الرموز أو الاحرف</a:t>
            </a:r>
            <a:endParaRPr lang="ar-JO" sz="2000" dirty="0">
              <a:solidFill>
                <a:srgbClr val="C00000"/>
              </a:solidFill>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143165" y="6169878"/>
            <a:ext cx="2520778" cy="603656"/>
          </a:xfrm>
          <a:prstGeom prst="rect">
            <a:avLst/>
          </a:prstGeom>
        </p:spPr>
      </p:pic>
      <p:pic>
        <p:nvPicPr>
          <p:cNvPr id="26" name="Picture 25">
            <a:extLst>
              <a:ext uri="{FF2B5EF4-FFF2-40B4-BE49-F238E27FC236}">
                <a16:creationId xmlns:a16="http://schemas.microsoft.com/office/drawing/2014/main" id="{6E453919-E3E9-46BB-8DCF-67D4357C9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6170" y="1066895"/>
            <a:ext cx="4729524" cy="5601325"/>
          </a:xfrm>
          <a:prstGeom prst="rect">
            <a:avLst/>
          </a:prstGeom>
          <a:noFill/>
          <a:ln>
            <a:noFill/>
          </a:ln>
        </p:spPr>
      </p:pic>
      <p:sp>
        <p:nvSpPr>
          <p:cNvPr id="8" name="Freeform: Shape 7">
            <a:extLst>
              <a:ext uri="{FF2B5EF4-FFF2-40B4-BE49-F238E27FC236}">
                <a16:creationId xmlns:a16="http://schemas.microsoft.com/office/drawing/2014/main" id="{3CC9950D-6857-4788-869D-6F29E4409C55}"/>
              </a:ext>
            </a:extLst>
          </p:cNvPr>
          <p:cNvSpPr/>
          <p:nvPr/>
        </p:nvSpPr>
        <p:spPr>
          <a:xfrm flipH="1">
            <a:off x="3269120" y="1635739"/>
            <a:ext cx="3260870" cy="45719"/>
          </a:xfrm>
          <a:custGeom>
            <a:avLst/>
            <a:gdLst>
              <a:gd name="connsiteX0" fmla="*/ 4329629 w 4329629"/>
              <a:gd name="connsiteY0" fmla="*/ 431919 h 597172"/>
              <a:gd name="connsiteX1" fmla="*/ 2456761 w 4329629"/>
              <a:gd name="connsiteY1" fmla="*/ 2262 h 597172"/>
              <a:gd name="connsiteX2" fmla="*/ 0 w 4329629"/>
              <a:gd name="connsiteY2" fmla="*/ 597172 h 597172"/>
              <a:gd name="connsiteX3" fmla="*/ 0 w 4329629"/>
              <a:gd name="connsiteY3" fmla="*/ 597172 h 597172"/>
              <a:gd name="connsiteX0" fmla="*/ 4329629 w 4329629"/>
              <a:gd name="connsiteY0" fmla="*/ 410099 h 575352"/>
              <a:gd name="connsiteX1" fmla="*/ 903383 w 4329629"/>
              <a:gd name="connsiteY1" fmla="*/ 2476 h 575352"/>
              <a:gd name="connsiteX2" fmla="*/ 0 w 4329629"/>
              <a:gd name="connsiteY2" fmla="*/ 575352 h 575352"/>
              <a:gd name="connsiteX3" fmla="*/ 0 w 4329629"/>
              <a:gd name="connsiteY3" fmla="*/ 575352 h 575352"/>
            </a:gdLst>
            <a:ahLst/>
            <a:cxnLst>
              <a:cxn ang="0">
                <a:pos x="connsiteX0" y="connsiteY0"/>
              </a:cxn>
              <a:cxn ang="0">
                <a:pos x="connsiteX1" y="connsiteY1"/>
              </a:cxn>
              <a:cxn ang="0">
                <a:pos x="connsiteX2" y="connsiteY2"/>
              </a:cxn>
              <a:cxn ang="0">
                <a:pos x="connsiteX3" y="connsiteY3"/>
              </a:cxn>
            </a:cxnLst>
            <a:rect l="l" t="t" r="r" b="b"/>
            <a:pathLst>
              <a:path w="4329629" h="575352">
                <a:moveTo>
                  <a:pt x="4329629" y="410099"/>
                </a:moveTo>
                <a:cubicBezTo>
                  <a:pt x="3753997" y="181499"/>
                  <a:pt x="1624988" y="-25066"/>
                  <a:pt x="903383" y="2476"/>
                </a:cubicBezTo>
                <a:cubicBezTo>
                  <a:pt x="181778" y="30018"/>
                  <a:pt x="0" y="575352"/>
                  <a:pt x="0" y="575352"/>
                </a:cubicBezTo>
                <a:lnTo>
                  <a:pt x="0" y="5753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27" name="Rectangle: Rounded Corners 26">
            <a:extLst>
              <a:ext uri="{FF2B5EF4-FFF2-40B4-BE49-F238E27FC236}">
                <a16:creationId xmlns:a16="http://schemas.microsoft.com/office/drawing/2014/main" id="{CEFAE044-859A-49CA-B787-31835D6432E9}"/>
              </a:ext>
            </a:extLst>
          </p:cNvPr>
          <p:cNvSpPr/>
          <p:nvPr/>
        </p:nvSpPr>
        <p:spPr>
          <a:xfrm>
            <a:off x="6531825" y="1410159"/>
            <a:ext cx="882528" cy="52580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Rectangle: Rounded Corners 27">
            <a:extLst>
              <a:ext uri="{FF2B5EF4-FFF2-40B4-BE49-F238E27FC236}">
                <a16:creationId xmlns:a16="http://schemas.microsoft.com/office/drawing/2014/main" id="{7918BE6E-69D8-4428-9BFA-24CD75A77C6A}"/>
              </a:ext>
            </a:extLst>
          </p:cNvPr>
          <p:cNvSpPr/>
          <p:nvPr/>
        </p:nvSpPr>
        <p:spPr>
          <a:xfrm>
            <a:off x="6518970" y="3429000"/>
            <a:ext cx="882528" cy="8863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9" name="Freeform: Shape 28">
            <a:extLst>
              <a:ext uri="{FF2B5EF4-FFF2-40B4-BE49-F238E27FC236}">
                <a16:creationId xmlns:a16="http://schemas.microsoft.com/office/drawing/2014/main" id="{71598135-DAD9-4B34-8311-FD679CFCDA87}"/>
              </a:ext>
            </a:extLst>
          </p:cNvPr>
          <p:cNvSpPr/>
          <p:nvPr/>
        </p:nvSpPr>
        <p:spPr>
          <a:xfrm flipH="1">
            <a:off x="3264528" y="3651372"/>
            <a:ext cx="3260870" cy="45719"/>
          </a:xfrm>
          <a:custGeom>
            <a:avLst/>
            <a:gdLst>
              <a:gd name="connsiteX0" fmla="*/ 4329629 w 4329629"/>
              <a:gd name="connsiteY0" fmla="*/ 431919 h 597172"/>
              <a:gd name="connsiteX1" fmla="*/ 2456761 w 4329629"/>
              <a:gd name="connsiteY1" fmla="*/ 2262 h 597172"/>
              <a:gd name="connsiteX2" fmla="*/ 0 w 4329629"/>
              <a:gd name="connsiteY2" fmla="*/ 597172 h 597172"/>
              <a:gd name="connsiteX3" fmla="*/ 0 w 4329629"/>
              <a:gd name="connsiteY3" fmla="*/ 597172 h 597172"/>
              <a:gd name="connsiteX0" fmla="*/ 4329629 w 4329629"/>
              <a:gd name="connsiteY0" fmla="*/ 410099 h 575352"/>
              <a:gd name="connsiteX1" fmla="*/ 903383 w 4329629"/>
              <a:gd name="connsiteY1" fmla="*/ 2476 h 575352"/>
              <a:gd name="connsiteX2" fmla="*/ 0 w 4329629"/>
              <a:gd name="connsiteY2" fmla="*/ 575352 h 575352"/>
              <a:gd name="connsiteX3" fmla="*/ 0 w 4329629"/>
              <a:gd name="connsiteY3" fmla="*/ 575352 h 575352"/>
            </a:gdLst>
            <a:ahLst/>
            <a:cxnLst>
              <a:cxn ang="0">
                <a:pos x="connsiteX0" y="connsiteY0"/>
              </a:cxn>
              <a:cxn ang="0">
                <a:pos x="connsiteX1" y="connsiteY1"/>
              </a:cxn>
              <a:cxn ang="0">
                <a:pos x="connsiteX2" y="connsiteY2"/>
              </a:cxn>
              <a:cxn ang="0">
                <a:pos x="connsiteX3" y="connsiteY3"/>
              </a:cxn>
            </a:cxnLst>
            <a:rect l="l" t="t" r="r" b="b"/>
            <a:pathLst>
              <a:path w="4329629" h="575352">
                <a:moveTo>
                  <a:pt x="4329629" y="410099"/>
                </a:moveTo>
                <a:cubicBezTo>
                  <a:pt x="3753997" y="181499"/>
                  <a:pt x="1624988" y="-25066"/>
                  <a:pt x="903383" y="2476"/>
                </a:cubicBezTo>
                <a:cubicBezTo>
                  <a:pt x="181778" y="30018"/>
                  <a:pt x="0" y="575352"/>
                  <a:pt x="0" y="575352"/>
                </a:cubicBezTo>
                <a:lnTo>
                  <a:pt x="0" y="5753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
        <p:nvSpPr>
          <p:cNvPr id="30" name="Title 1">
            <a:extLst>
              <a:ext uri="{FF2B5EF4-FFF2-40B4-BE49-F238E27FC236}">
                <a16:creationId xmlns:a16="http://schemas.microsoft.com/office/drawing/2014/main" id="{C7357B37-5627-4D7A-AC7D-F4B4C4BF21A5}"/>
              </a:ext>
            </a:extLst>
          </p:cNvPr>
          <p:cNvSpPr txBox="1">
            <a:spLocks/>
          </p:cNvSpPr>
          <p:nvPr/>
        </p:nvSpPr>
        <p:spPr>
          <a:xfrm>
            <a:off x="312963" y="2775754"/>
            <a:ext cx="2905179" cy="308356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2000" b="1" dirty="0">
                <a:solidFill>
                  <a:srgbClr val="C00000"/>
                </a:solidFill>
              </a:rPr>
              <a:t>ينبغي أن تستند هذه الردود إلى وحدات إدارية محلية تحددها الحكومة.</a:t>
            </a:r>
          </a:p>
          <a:p>
            <a:pPr algn="r" rtl="1"/>
            <a:endParaRPr lang="ar-JO" sz="2000" b="1" dirty="0">
              <a:solidFill>
                <a:srgbClr val="FF0000"/>
              </a:solidFill>
            </a:endParaRPr>
          </a:p>
          <a:p>
            <a:pPr algn="r" rtl="1"/>
            <a:r>
              <a:rPr lang="ar-JO" sz="2000" b="1" dirty="0">
                <a:solidFill>
                  <a:srgbClr val="C00000"/>
                </a:solidFill>
              </a:rPr>
              <a:t>الوحدات الإدارية المحلية هي وحدات مؤسسية تمتد سلطتها المالية والتشريعية والتنفيذية على أصغر المناطق الجغرافية المميزة لأغراض إدارية وسياسية</a:t>
            </a:r>
          </a:p>
          <a:p>
            <a:pPr algn="r" rtl="1"/>
            <a:endParaRPr lang="ar-JO" sz="2000" b="1" dirty="0">
              <a:solidFill>
                <a:srgbClr val="002060"/>
              </a:solidFill>
            </a:endParaRPr>
          </a:p>
          <a:p>
            <a:pPr algn="r" rtl="1"/>
            <a:r>
              <a:rPr lang="ar-JO" sz="1700" b="1" dirty="0">
                <a:solidFill>
                  <a:srgbClr val="002060"/>
                </a:solidFill>
              </a:rPr>
              <a:t>(</a:t>
            </a:r>
            <a:r>
              <a:rPr lang="en-US" sz="1700" b="1" dirty="0">
                <a:solidFill>
                  <a:srgbClr val="002060"/>
                </a:solidFill>
              </a:rPr>
              <a:t>OECD: https://stats.oecd.org/glossary/detail.asp?ID=1550).</a:t>
            </a:r>
          </a:p>
        </p:txBody>
      </p:sp>
    </p:spTree>
    <p:extLst>
      <p:ext uri="{BB962C8B-B14F-4D97-AF65-F5344CB8AC3E}">
        <p14:creationId xmlns:p14="http://schemas.microsoft.com/office/powerpoint/2010/main" val="313242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95BBB3-043E-4341-94F9-A94B76AF7D3A}"/>
              </a:ext>
            </a:extLst>
          </p:cNvPr>
          <p:cNvSpPr>
            <a:spLocks noGrp="1"/>
          </p:cNvSpPr>
          <p:nvPr>
            <p:ph idx="1"/>
          </p:nvPr>
        </p:nvSpPr>
        <p:spPr>
          <a:xfrm>
            <a:off x="838200" y="1940724"/>
            <a:ext cx="10821894" cy="4085504"/>
          </a:xfrm>
        </p:spPr>
        <p:txBody>
          <a:bodyPr/>
          <a:lstStyle/>
          <a:p>
            <a:pPr algn="r" rtl="1">
              <a:buClr>
                <a:schemeClr val="accent2"/>
              </a:buClr>
              <a:buFont typeface="Wingdings" panose="05000000000000000000" pitchFamily="2" charset="2"/>
              <a:buChar char="§"/>
            </a:pPr>
            <a:r>
              <a:rPr lang="ar-JO" dirty="0">
                <a:solidFill>
                  <a:srgbClr val="002060"/>
                </a:solidFill>
              </a:rPr>
              <a:t>ومن  المهم فهم  الفرق  بين  السياسة  العامة  والخطة/الاستراتيجية لهذا السؤال.</a:t>
            </a:r>
          </a:p>
          <a:p>
            <a:pPr lvl="1" algn="r" rtl="1">
              <a:buClr>
                <a:srgbClr val="002060"/>
              </a:buClr>
              <a:buFont typeface="Wingdings" panose="05000000000000000000" pitchFamily="2" charset="2"/>
              <a:buChar char="§"/>
            </a:pPr>
            <a:r>
              <a:rPr lang="ar-JO" b="1" dirty="0">
                <a:solidFill>
                  <a:schemeClr val="accent2"/>
                </a:solidFill>
              </a:rPr>
              <a:t>الخطط/الاستراتيجيات: </a:t>
            </a:r>
            <a:r>
              <a:rPr lang="ar-JO" dirty="0">
                <a:solidFill>
                  <a:srgbClr val="002060"/>
                </a:solidFill>
              </a:rPr>
              <a:t>الخطة تعطي نتيجة / إعمال للقرارات التي تستند إلى السياسة. وفي بعض  السياقات، يمكن تسمية الخطة "استراتيجية" أو "خريطة طريق". وتحدد الخطط  الإجراءات القابلة للتنفيذ لتحقيق أهداف السياسة وتقدم تفاصيل عن تنفيذ السياسة. يمكن للخطط تعيين المسؤوليات، وبيان  كيفية استجابة  الكيانات المسؤولة للمتطلبات المنصوص عليها في السياسة والقانون واللائحة التنظيمية، ونوع التدريب والتطوير الذي سيتم  توفيره، وكيف ستخصص الموارد المالية والبشرية .</a:t>
            </a:r>
          </a:p>
          <a:p>
            <a:pPr lvl="1" algn="r" rtl="1">
              <a:buClr>
                <a:srgbClr val="002060"/>
              </a:buClr>
              <a:buFont typeface="Wingdings" panose="05000000000000000000" pitchFamily="2" charset="2"/>
              <a:buChar char="§"/>
            </a:pPr>
            <a:r>
              <a:rPr lang="ar-JO" b="1" dirty="0">
                <a:solidFill>
                  <a:schemeClr val="accent2"/>
                </a:solidFill>
              </a:rPr>
              <a:t>السياسات: </a:t>
            </a:r>
            <a:r>
              <a:rPr lang="ar-JO" dirty="0">
                <a:solidFill>
                  <a:srgbClr val="002060"/>
                </a:solidFill>
              </a:rPr>
              <a:t>السياسة هي أداة  توجيهية رئيسية للقرارات الحالية  والمستقبلية. السياسات هي الإرشادات  الرئيسية  للإجراءات  التي تتخذها الحكومة  لتحقيق الأهداف الوطنية أو القطاعية  و/أو  على مستوى الصناعة بأكملها. </a:t>
            </a:r>
          </a:p>
          <a:p>
            <a:pPr marL="457200" lvl="1" indent="0" algn="r" rtl="1">
              <a:buClr>
                <a:srgbClr val="002060"/>
              </a:buClr>
              <a:buNone/>
            </a:pPr>
            <a:r>
              <a:rPr lang="en-US" u="sng" dirty="0" err="1">
                <a:solidFill>
                  <a:srgbClr val="FF0000"/>
                </a:solidFill>
                <a:effectLst/>
                <a:uFill>
                  <a:solidFill>
                    <a:srgbClr val="C00000"/>
                  </a:solidFill>
                </a:uFill>
                <a:latin typeface="Calibri" panose="020F0502020204030204" pitchFamily="34" charset="0"/>
                <a:ea typeface="Calibri" panose="020F0502020204030204" pitchFamily="34" charset="0"/>
              </a:rPr>
              <a:t>ل</a:t>
            </a:r>
            <a:r>
              <a:rPr lang="en-US" dirty="0" err="1">
                <a:solidFill>
                  <a:srgbClr val="FF0000"/>
                </a:solidFill>
                <a:effectLst/>
                <a:uFill>
                  <a:solidFill>
                    <a:srgbClr val="C00000"/>
                  </a:solidFill>
                </a:uFill>
                <a:latin typeface="Calibri" panose="020F0502020204030204" pitchFamily="34" charset="0"/>
                <a:ea typeface="Calibri" panose="020F0502020204030204" pitchFamily="34" charset="0"/>
              </a:rPr>
              <a:t>ا</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ينبغي</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استخدام</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هذا</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السؤال</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للإبلاغ</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عن</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اللوائح</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أو</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المبادئ</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التوجيهية</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أو</a:t>
            </a:r>
            <a:r>
              <a:rPr lang="en-US" dirty="0">
                <a:solidFill>
                  <a:srgbClr val="FF0000"/>
                </a:solidFill>
                <a:effectLst/>
                <a:latin typeface="Calibri" panose="020F0502020204030204" pitchFamily="34" charset="0"/>
                <a:ea typeface="Calibri" panose="020F0502020204030204" pitchFamily="34" charset="0"/>
              </a:rPr>
              <a:t> </a:t>
            </a:r>
            <a:r>
              <a:rPr lang="en-US" dirty="0" err="1">
                <a:solidFill>
                  <a:srgbClr val="FF0000"/>
                </a:solidFill>
                <a:effectLst/>
                <a:latin typeface="Calibri" panose="020F0502020204030204" pitchFamily="34" charset="0"/>
                <a:ea typeface="Calibri" panose="020F0502020204030204" pitchFamily="34" charset="0"/>
              </a:rPr>
              <a:t>القوانين</a:t>
            </a:r>
            <a:r>
              <a:rPr lang="en-US" dirty="0">
                <a:solidFill>
                  <a:srgbClr val="FF0000"/>
                </a:solidFill>
                <a:effectLst/>
                <a:latin typeface="Calibri" panose="020F0502020204030204" pitchFamily="34" charset="0"/>
                <a:ea typeface="Calibri" panose="020F0502020204030204" pitchFamily="34" charset="0"/>
              </a:rPr>
              <a:t>.</a:t>
            </a: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3" name="image8.jpeg">
            <a:extLst>
              <a:ext uri="{FF2B5EF4-FFF2-40B4-BE49-F238E27FC236}">
                <a16:creationId xmlns:a16="http://schemas.microsoft.com/office/drawing/2014/main" id="{9A6A3C58-B8A9-49C6-B2B9-ADB81C7D28BA}"/>
              </a:ext>
            </a:extLst>
          </p:cNvPr>
          <p:cNvPicPr>
            <a:picLocks noChangeAspect="1"/>
          </p:cNvPicPr>
          <p:nvPr/>
        </p:nvPicPr>
        <p:blipFill>
          <a:blip r:embed="rId2" cstate="print"/>
          <a:stretch>
            <a:fillRect/>
          </a:stretch>
        </p:blipFill>
        <p:spPr>
          <a:xfrm>
            <a:off x="143165" y="6169878"/>
            <a:ext cx="2520778" cy="603656"/>
          </a:xfrm>
          <a:prstGeom prst="rect">
            <a:avLst/>
          </a:prstGeom>
        </p:spPr>
      </p:pic>
      <p:sp>
        <p:nvSpPr>
          <p:cNvPr id="24" name="Title 1">
            <a:extLst>
              <a:ext uri="{FF2B5EF4-FFF2-40B4-BE49-F238E27FC236}">
                <a16:creationId xmlns:a16="http://schemas.microsoft.com/office/drawing/2014/main" id="{60807C35-4134-4C55-BC23-3548BF50B390}"/>
              </a:ext>
            </a:extLst>
          </p:cNvPr>
          <p:cNvSpPr>
            <a:spLocks noGrp="1"/>
          </p:cNvSpPr>
          <p:nvPr>
            <p:ph type="title"/>
          </p:nvPr>
        </p:nvSpPr>
        <p:spPr>
          <a:xfrm>
            <a:off x="522636" y="1036098"/>
            <a:ext cx="11137458" cy="561348"/>
          </a:xfrm>
        </p:spPr>
        <p:txBody>
          <a:bodyPr>
            <a:noAutofit/>
          </a:bodyPr>
          <a:lstStyle/>
          <a:p>
            <a:pPr algn="r" rtl="1"/>
            <a:r>
              <a:rPr lang="ar-JO" sz="2800" b="1" dirty="0">
                <a:solidFill>
                  <a:srgbClr val="203864"/>
                </a:solidFill>
                <a:effectLst/>
                <a:uFill>
                  <a:solidFill>
                    <a:srgbClr val="000000"/>
                  </a:solidFill>
                </a:uFill>
                <a:ea typeface="Calibri" panose="020F0502020204030204" pitchFamily="34" charset="0"/>
                <a:cs typeface="Calibri" panose="020F0502020204030204" pitchFamily="34" charset="0"/>
              </a:rPr>
              <a:t>ألف 5 : السياسات والخطط الوطنية بشأن المياه والصرف الصحي والنظافة الصحية </a:t>
            </a:r>
            <a:endParaRPr lang="ar-JO" sz="6000" dirty="0"/>
          </a:p>
        </p:txBody>
      </p:sp>
    </p:spTree>
    <p:extLst>
      <p:ext uri="{BB962C8B-B14F-4D97-AF65-F5344CB8AC3E}">
        <p14:creationId xmlns:p14="http://schemas.microsoft.com/office/powerpoint/2010/main" val="19014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522636" y="1036098"/>
            <a:ext cx="11137458" cy="561348"/>
          </a:xfrm>
        </p:spPr>
        <p:txBody>
          <a:bodyPr>
            <a:noAutofit/>
          </a:bodyPr>
          <a:lstStyle/>
          <a:p>
            <a:pPr algn="r" rtl="1"/>
            <a:r>
              <a:rPr lang="ar-JO" sz="2800" b="1" dirty="0">
                <a:solidFill>
                  <a:srgbClr val="203864"/>
                </a:solidFill>
                <a:effectLst/>
                <a:uFill>
                  <a:solidFill>
                    <a:srgbClr val="000000"/>
                  </a:solidFill>
                </a:uFill>
                <a:ea typeface="Calibri" panose="020F0502020204030204" pitchFamily="34" charset="0"/>
                <a:cs typeface="Calibri" panose="020F0502020204030204" pitchFamily="34" charset="0"/>
              </a:rPr>
              <a:t>ألف 5 : السياسات والخطط الوطنية بشأن المياه والصرف الصحي والنظافة الصحية </a:t>
            </a:r>
            <a:endParaRPr lang="ar-JO" sz="6000" dirty="0"/>
          </a:p>
        </p:txBody>
      </p:sp>
      <p:sp>
        <p:nvSpPr>
          <p:cNvPr id="7" name="Content Placeholder 6">
            <a:extLst>
              <a:ext uri="{FF2B5EF4-FFF2-40B4-BE49-F238E27FC236}">
                <a16:creationId xmlns:a16="http://schemas.microsoft.com/office/drawing/2014/main" id="{8B95BBB3-043E-4341-94F9-A94B76AF7D3A}"/>
              </a:ext>
            </a:extLst>
          </p:cNvPr>
          <p:cNvSpPr>
            <a:spLocks noGrp="1"/>
          </p:cNvSpPr>
          <p:nvPr>
            <p:ph idx="1"/>
          </p:nvPr>
        </p:nvSpPr>
        <p:spPr>
          <a:xfrm>
            <a:off x="5177928" y="1740665"/>
            <a:ext cx="6482166" cy="5032869"/>
          </a:xfrm>
        </p:spPr>
        <p:txBody>
          <a:bodyPr>
            <a:normAutofit/>
          </a:bodyPr>
          <a:lstStyle/>
          <a:p>
            <a:pPr algn="r" rtl="1">
              <a:buClr>
                <a:schemeClr val="accent2"/>
              </a:buClr>
              <a:buFont typeface="Wingdings" panose="05000000000000000000" pitchFamily="2" charset="2"/>
              <a:buChar char="§"/>
            </a:pPr>
            <a:r>
              <a:rPr lang="ar-JO" dirty="0">
                <a:solidFill>
                  <a:srgbClr val="002060"/>
                </a:solidFill>
              </a:rPr>
              <a:t>يعرض  ألف 5 حسب القطاع الفرعي :</a:t>
            </a:r>
          </a:p>
          <a:p>
            <a:pPr lvl="1" algn="r" rtl="1">
              <a:buClr>
                <a:srgbClr val="002060"/>
              </a:buClr>
              <a:buFont typeface="Wingdings" panose="05000000000000000000" pitchFamily="2" charset="2"/>
              <a:buChar char="§"/>
            </a:pPr>
            <a:r>
              <a:rPr lang="ar-JO" dirty="0">
                <a:solidFill>
                  <a:srgbClr val="002060"/>
                </a:solidFill>
              </a:rPr>
              <a:t>الصرف الصحي في الحضر </a:t>
            </a:r>
          </a:p>
          <a:p>
            <a:pPr lvl="1" algn="r" rtl="1">
              <a:buClr>
                <a:srgbClr val="002060"/>
              </a:buClr>
              <a:buFont typeface="Wingdings" panose="05000000000000000000" pitchFamily="2" charset="2"/>
              <a:buChar char="§"/>
            </a:pPr>
            <a:r>
              <a:rPr lang="ar-JO" dirty="0">
                <a:solidFill>
                  <a:srgbClr val="002060"/>
                </a:solidFill>
              </a:rPr>
              <a:t>الصرف الصحي في الريف </a:t>
            </a:r>
          </a:p>
          <a:p>
            <a:pPr lvl="1" algn="r" rtl="1">
              <a:buClr>
                <a:srgbClr val="002060"/>
              </a:buClr>
              <a:buFont typeface="Wingdings" panose="05000000000000000000" pitchFamily="2" charset="2"/>
              <a:buChar char="§"/>
            </a:pPr>
            <a:r>
              <a:rPr lang="ar-JO" dirty="0">
                <a:solidFill>
                  <a:srgbClr val="002060"/>
                </a:solidFill>
              </a:rPr>
              <a:t>مياه الشرب في الحضر </a:t>
            </a:r>
          </a:p>
          <a:p>
            <a:pPr lvl="1" algn="r" rtl="1">
              <a:buClr>
                <a:srgbClr val="002060"/>
              </a:buClr>
              <a:buFont typeface="Wingdings" panose="05000000000000000000" pitchFamily="2" charset="2"/>
              <a:buChar char="§"/>
            </a:pPr>
            <a:r>
              <a:rPr lang="ar-JO" dirty="0">
                <a:solidFill>
                  <a:srgbClr val="002060"/>
                </a:solidFill>
              </a:rPr>
              <a:t>مياه الشرب في الريف </a:t>
            </a:r>
          </a:p>
          <a:p>
            <a:pPr lvl="1" algn="r" rtl="1">
              <a:buClr>
                <a:srgbClr val="002060"/>
              </a:buClr>
              <a:buFont typeface="Wingdings" panose="05000000000000000000" pitchFamily="2" charset="2"/>
              <a:buChar char="§"/>
            </a:pPr>
            <a:r>
              <a:rPr lang="ar-JO" dirty="0">
                <a:solidFill>
                  <a:srgbClr val="002060"/>
                </a:solidFill>
              </a:rPr>
              <a:t>المياه والصرف الصحي والنظافة الصحية في المدارس </a:t>
            </a:r>
          </a:p>
          <a:p>
            <a:pPr lvl="1" algn="r" rtl="1">
              <a:buClr>
                <a:srgbClr val="002060"/>
              </a:buClr>
              <a:buFont typeface="Wingdings" panose="05000000000000000000" pitchFamily="2" charset="2"/>
              <a:buChar char="§"/>
            </a:pPr>
            <a:r>
              <a:rPr lang="ar-JO" dirty="0">
                <a:solidFill>
                  <a:srgbClr val="002060"/>
                </a:solidFill>
              </a:rPr>
              <a:t>المياه والصرف الصحي والنظافة الصحية في مرافق الرعاية الصحية </a:t>
            </a:r>
          </a:p>
          <a:p>
            <a:pPr algn="r" rtl="1">
              <a:buClr>
                <a:schemeClr val="accent2"/>
              </a:buClr>
              <a:buFont typeface="Wingdings" panose="05000000000000000000" pitchFamily="2" charset="2"/>
              <a:buChar char="§"/>
            </a:pPr>
            <a:r>
              <a:rPr lang="ar-JO" dirty="0">
                <a:solidFill>
                  <a:srgbClr val="002060"/>
                </a:solidFill>
              </a:rPr>
              <a:t>إذا لم تكن هناك سياسة أو خطة / استراتيجية حضرية أو ريفية محددة، فإن الإجابة على كل من المناطق الحضرية والريفية يكون باسم السياسة أو الخطة / الاستراتيجية الجامعة </a:t>
            </a:r>
          </a:p>
          <a:p>
            <a:pPr marL="457200" lvl="1" indent="0" algn="r" rtl="1">
              <a:buClr>
                <a:srgbClr val="002060"/>
              </a:buClr>
              <a:buNone/>
            </a:pPr>
            <a:endParaRPr lang="ar-JO" dirty="0">
              <a:solidFill>
                <a:srgbClr val="002060"/>
              </a:solidFill>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3" name="image8.jpeg">
            <a:extLst>
              <a:ext uri="{FF2B5EF4-FFF2-40B4-BE49-F238E27FC236}">
                <a16:creationId xmlns:a16="http://schemas.microsoft.com/office/drawing/2014/main" id="{9A6A3C58-B8A9-49C6-B2B9-ADB81C7D28BA}"/>
              </a:ext>
            </a:extLst>
          </p:cNvPr>
          <p:cNvPicPr>
            <a:picLocks noChangeAspect="1"/>
          </p:cNvPicPr>
          <p:nvPr/>
        </p:nvPicPr>
        <p:blipFill>
          <a:blip r:embed="rId2" cstate="print"/>
          <a:stretch>
            <a:fillRect/>
          </a:stretch>
        </p:blipFill>
        <p:spPr>
          <a:xfrm>
            <a:off x="143165" y="6169878"/>
            <a:ext cx="2520778" cy="603656"/>
          </a:xfrm>
          <a:prstGeom prst="rect">
            <a:avLst/>
          </a:prstGeom>
        </p:spPr>
      </p:pic>
      <p:sp>
        <p:nvSpPr>
          <p:cNvPr id="25" name="Rectangle 24">
            <a:extLst>
              <a:ext uri="{FF2B5EF4-FFF2-40B4-BE49-F238E27FC236}">
                <a16:creationId xmlns:a16="http://schemas.microsoft.com/office/drawing/2014/main" id="{3FF2F674-E278-4AF7-A423-C65C6E032451}"/>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26" name="Rectangle 25">
            <a:extLst>
              <a:ext uri="{FF2B5EF4-FFF2-40B4-BE49-F238E27FC236}">
                <a16:creationId xmlns:a16="http://schemas.microsoft.com/office/drawing/2014/main" id="{A197C380-800E-4F2D-89FE-CE2F81DEF086}"/>
              </a:ext>
            </a:extLst>
          </p:cNvPr>
          <p:cNvSpPr/>
          <p:nvPr/>
        </p:nvSpPr>
        <p:spPr>
          <a:xfrm>
            <a:off x="6676560"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5</a:t>
            </a:r>
          </a:p>
        </p:txBody>
      </p:sp>
      <p:sp>
        <p:nvSpPr>
          <p:cNvPr id="10" name="TextBox 9">
            <a:extLst>
              <a:ext uri="{FF2B5EF4-FFF2-40B4-BE49-F238E27FC236}">
                <a16:creationId xmlns:a16="http://schemas.microsoft.com/office/drawing/2014/main" id="{369D74BE-170B-4EDE-93EA-E5CE3328E709}"/>
              </a:ext>
            </a:extLst>
          </p:cNvPr>
          <p:cNvSpPr txBox="1"/>
          <p:nvPr/>
        </p:nvSpPr>
        <p:spPr>
          <a:xfrm>
            <a:off x="522637" y="1740665"/>
            <a:ext cx="4479022" cy="4524315"/>
          </a:xfrm>
          <a:prstGeom prst="rect">
            <a:avLst/>
          </a:prstGeom>
          <a:noFill/>
        </p:spPr>
        <p:txBody>
          <a:bodyPr wrap="square" rtlCol="0">
            <a:sp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إذا تناولت سياسة أو خطة/استراتيجية واحدة أكثر من مجال واحد من مجالات المياه والصرف الصحي والنظافة الصحية، أجب على كل سؤال في مجالات ألف 5 المتعلقة بالمياه والصرف الصحي والنظافة</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الصحية</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بالسياسة</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أو</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الخطة الجامعة لهذه السياسات.</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en-US" sz="1800" b="1" dirty="0">
                <a:solidFill>
                  <a:srgbClr val="C00000"/>
                </a:solidFill>
                <a:effectLst/>
                <a:latin typeface="Calibri" panose="020F0502020204030204" pitchFamily="34" charset="0"/>
                <a:ea typeface="Calibri" panose="020F0502020204030204" pitchFamily="34" charset="0"/>
              </a:rPr>
              <a:t> </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SA" sz="1800" b="1" dirty="0">
                <a:solidFill>
                  <a:srgbClr val="C00000"/>
                </a:solidFill>
                <a:effectLst/>
                <a:latin typeface="Calibri" panose="020F0502020204030204" pitchFamily="34" charset="0"/>
                <a:ea typeface="Calibri" panose="020F0502020204030204" pitchFamily="34" charset="0"/>
              </a:rPr>
              <a:t>على سبيل المثال، إذا كانت لدى بلدكم سياسة وطنية شاملة في مجال المياه والصرف الصحي والنظافة الصحية، أجب على جميع الأسئلة الفرعية في ألف 5 واستشهد باسم السياسة الوطنية في مجال المياه والصرف الصحي والنظافة الصحية</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لكل مجال من المجالات التي تشملها هذه السياسة.</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SA" sz="1800" b="1" dirty="0">
                <a:solidFill>
                  <a:srgbClr val="C00000"/>
                </a:solidFill>
                <a:effectLst/>
                <a:latin typeface="Calibri" panose="020F0502020204030204" pitchFamily="34" charset="0"/>
                <a:ea typeface="Calibri" panose="020F0502020204030204" pitchFamily="34" charset="0"/>
              </a:rPr>
              <a:t> </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SA" sz="1800" b="1" dirty="0">
                <a:solidFill>
                  <a:srgbClr val="C00000"/>
                </a:solidFill>
                <a:effectLst/>
                <a:latin typeface="Montserrat" panose="00000500000000000000" pitchFamily="2" charset="0"/>
                <a:ea typeface="Calibri" panose="020F0502020204030204" pitchFamily="34" charset="0"/>
              </a:rPr>
              <a:t>وإذا كانت هناك أكثر من سياسة واحدة، خطة/استراتيجية، اختر تلك الأكثر صلة بالسؤال.</a:t>
            </a:r>
            <a:endParaRPr lang="en-US" sz="1800" dirty="0">
              <a:solidFill>
                <a:srgbClr val="C00000"/>
              </a:solidFill>
              <a:effectLst/>
              <a:latin typeface="Calibri" panose="020F0502020204030204" pitchFamily="34" charset="0"/>
              <a:ea typeface="Calibri" panose="020F0502020204030204" pitchFamily="34" charset="0"/>
            </a:endParaRPr>
          </a:p>
          <a:p>
            <a:pPr algn="r" rtl="1"/>
            <a:endParaRPr lang="ar-JO" dirty="0">
              <a:solidFill>
                <a:srgbClr val="FF0000"/>
              </a:solidFill>
            </a:endParaRPr>
          </a:p>
        </p:txBody>
      </p:sp>
      <p:sp>
        <p:nvSpPr>
          <p:cNvPr id="29" name="Freeform: Shape 28">
            <a:extLst>
              <a:ext uri="{FF2B5EF4-FFF2-40B4-BE49-F238E27FC236}">
                <a16:creationId xmlns:a16="http://schemas.microsoft.com/office/drawing/2014/main" id="{A914E6B8-854F-4B8F-85EE-EAD46A60AD9F}"/>
              </a:ext>
            </a:extLst>
          </p:cNvPr>
          <p:cNvSpPr/>
          <p:nvPr/>
        </p:nvSpPr>
        <p:spPr>
          <a:xfrm>
            <a:off x="5233012" y="2203373"/>
            <a:ext cx="1751682" cy="286498"/>
          </a:xfrm>
          <a:custGeom>
            <a:avLst/>
            <a:gdLst>
              <a:gd name="connsiteX0" fmla="*/ 1751682 w 1751682"/>
              <a:gd name="connsiteY0" fmla="*/ 253388 h 286498"/>
              <a:gd name="connsiteX1" fmla="*/ 969484 w 1751682"/>
              <a:gd name="connsiteY1" fmla="*/ 264405 h 286498"/>
              <a:gd name="connsiteX2" fmla="*/ 0 w 1751682"/>
              <a:gd name="connsiteY2" fmla="*/ 0 h 286498"/>
            </a:gdLst>
            <a:ahLst/>
            <a:cxnLst>
              <a:cxn ang="0">
                <a:pos x="connsiteX0" y="connsiteY0"/>
              </a:cxn>
              <a:cxn ang="0">
                <a:pos x="connsiteX1" y="connsiteY1"/>
              </a:cxn>
              <a:cxn ang="0">
                <a:pos x="connsiteX2" y="connsiteY2"/>
              </a:cxn>
            </a:cxnLst>
            <a:rect l="l" t="t" r="r" b="b"/>
            <a:pathLst>
              <a:path w="1751682" h="286498">
                <a:moveTo>
                  <a:pt x="1751682" y="253388"/>
                </a:moveTo>
                <a:cubicBezTo>
                  <a:pt x="1506556" y="280012"/>
                  <a:pt x="1261431" y="306636"/>
                  <a:pt x="969484" y="264405"/>
                </a:cubicBezTo>
                <a:cubicBezTo>
                  <a:pt x="677537" y="222174"/>
                  <a:pt x="179942" y="44067"/>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356237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8583132" y="1958792"/>
            <a:ext cx="3040335" cy="3108508"/>
          </a:xfrm>
        </p:spPr>
        <p:txBody>
          <a:bodyPr>
            <a:normAutofit/>
          </a:bodyPr>
          <a:lstStyle/>
          <a:p>
            <a:pPr algn="r" rtl="1"/>
            <a:r>
              <a:rPr lang="ar-JO" sz="1800" b="1" dirty="0">
                <a:solidFill>
                  <a:srgbClr val="C00000"/>
                </a:solidFill>
                <a:effectLst/>
                <a:latin typeface="Calibri" panose="020F0502020204030204" pitchFamily="34" charset="0"/>
                <a:ea typeface="Calibri" panose="020F0502020204030204" pitchFamily="34" charset="0"/>
              </a:rPr>
              <a:t>ألف 5 ثانيا </a:t>
            </a:r>
            <a:r>
              <a:rPr lang="ar-SA" sz="1800" b="1" dirty="0">
                <a:solidFill>
                  <a:srgbClr val="C00000"/>
                </a:solidFill>
                <a:effectLst/>
                <a:latin typeface="Calibri" panose="020F0502020204030204" pitchFamily="34" charset="0"/>
                <a:ea typeface="Calibri" panose="020F0502020204030204" pitchFamily="34" charset="0"/>
              </a:rPr>
              <a:t>يتعلق بمضمون السياسات والخطط</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الاستراتيجيات المتعلقة بالمياه والصرف الصحي والنظافة الصحية التي تم الإبلاغ عنها في ألف 5 أولا.</a:t>
            </a:r>
            <a:br>
              <a:rPr lang="en-US" sz="1800" dirty="0">
                <a:solidFill>
                  <a:srgbClr val="C00000"/>
                </a:solidFill>
                <a:effectLst/>
                <a:latin typeface="Calibri" panose="020F0502020204030204" pitchFamily="34" charset="0"/>
                <a:ea typeface="Calibri" panose="020F0502020204030204" pitchFamily="34" charset="0"/>
              </a:rPr>
            </a:br>
            <a:r>
              <a:rPr lang="en-US" sz="1800" b="1" dirty="0">
                <a:solidFill>
                  <a:srgbClr val="C00000"/>
                </a:solidFill>
                <a:effectLst/>
                <a:latin typeface="Calibri" panose="020F0502020204030204" pitchFamily="34" charset="0"/>
                <a:ea typeface="Calibri" panose="020F0502020204030204" pitchFamily="34" charset="0"/>
              </a:rPr>
              <a:t> </a:t>
            </a:r>
            <a:br>
              <a:rPr lang="en-US" sz="1800" dirty="0">
                <a:solidFill>
                  <a:srgbClr val="C00000"/>
                </a:solidFill>
                <a:effectLst/>
                <a:latin typeface="Calibri" panose="020F0502020204030204" pitchFamily="34" charset="0"/>
                <a:ea typeface="Calibri" panose="020F0502020204030204" pitchFamily="34" charset="0"/>
              </a:rPr>
            </a:br>
            <a:r>
              <a:rPr lang="ar-SA" sz="1800" b="1" dirty="0">
                <a:solidFill>
                  <a:srgbClr val="C00000"/>
                </a:solidFill>
                <a:effectLst/>
                <a:latin typeface="Calibri" panose="020F0502020204030204" pitchFamily="34" charset="0"/>
                <a:ea typeface="Calibri" panose="020F0502020204030204" pitchFamily="34" charset="0"/>
              </a:rPr>
              <a:t>بعناية، خذ بعين الاعتبار كل عنصر وفيما إذا كان مدرجا أو تمَ تناوله في السياسة /الخطة المحددة لكل قطاع فرعي</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pic>
        <p:nvPicPr>
          <p:cNvPr id="6" name="Picture 5">
            <a:extLst>
              <a:ext uri="{FF2B5EF4-FFF2-40B4-BE49-F238E27FC236}">
                <a16:creationId xmlns:a16="http://schemas.microsoft.com/office/drawing/2014/main" id="{1D427911-738D-4FFC-AFE6-4FBD9683E8B7}"/>
              </a:ext>
            </a:extLst>
          </p:cNvPr>
          <p:cNvPicPr>
            <a:picLocks noChangeAspect="1"/>
          </p:cNvPicPr>
          <p:nvPr/>
        </p:nvPicPr>
        <p:blipFill rotWithShape="1">
          <a:blip r:embed="rId2">
            <a:extLst>
              <a:ext uri="{28A0092B-C50C-407E-A947-70E740481C1C}">
                <a14:useLocalDpi xmlns:a14="http://schemas.microsoft.com/office/drawing/2010/main" val="0"/>
              </a:ext>
            </a:extLst>
          </a:blip>
          <a:srcRect l="470" t="345"/>
          <a:stretch/>
        </p:blipFill>
        <p:spPr>
          <a:xfrm>
            <a:off x="194031" y="1165728"/>
            <a:ext cx="8450414" cy="5207983"/>
          </a:xfrm>
          <a:prstGeom prst="rect">
            <a:avLst/>
          </a:prstGeom>
        </p:spPr>
      </p:pic>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3" cstate="print"/>
          <a:stretch>
            <a:fillRect/>
          </a:stretch>
        </p:blipFill>
        <p:spPr>
          <a:xfrm>
            <a:off x="9518787" y="6133199"/>
            <a:ext cx="2520778" cy="603656"/>
          </a:xfrm>
          <a:prstGeom prst="rect">
            <a:avLst/>
          </a:prstGeom>
        </p:spPr>
      </p:pic>
      <p:sp>
        <p:nvSpPr>
          <p:cNvPr id="25" name="Rectangle: Rounded Corners 24">
            <a:extLst>
              <a:ext uri="{FF2B5EF4-FFF2-40B4-BE49-F238E27FC236}">
                <a16:creationId xmlns:a16="http://schemas.microsoft.com/office/drawing/2014/main" id="{AC216B82-5BA1-449B-977F-B86181267966}"/>
              </a:ext>
            </a:extLst>
          </p:cNvPr>
          <p:cNvSpPr/>
          <p:nvPr/>
        </p:nvSpPr>
        <p:spPr>
          <a:xfrm>
            <a:off x="6238875" y="2240393"/>
            <a:ext cx="2405570" cy="413331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Freeform: Shape 26">
            <a:extLst>
              <a:ext uri="{FF2B5EF4-FFF2-40B4-BE49-F238E27FC236}">
                <a16:creationId xmlns:a16="http://schemas.microsoft.com/office/drawing/2014/main" id="{78C598CF-B7FC-4FA9-9956-679E90FE7578}"/>
              </a:ext>
            </a:extLst>
          </p:cNvPr>
          <p:cNvSpPr/>
          <p:nvPr/>
        </p:nvSpPr>
        <p:spPr>
          <a:xfrm>
            <a:off x="8077733" y="2128874"/>
            <a:ext cx="1010798" cy="111518"/>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9" name="Rectangle 28">
            <a:extLst>
              <a:ext uri="{FF2B5EF4-FFF2-40B4-BE49-F238E27FC236}">
                <a16:creationId xmlns:a16="http://schemas.microsoft.com/office/drawing/2014/main" id="{687DFACB-667D-40FC-8B91-BDE605CB79BC}"/>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30" name="Rectangle 29">
            <a:extLst>
              <a:ext uri="{FF2B5EF4-FFF2-40B4-BE49-F238E27FC236}">
                <a16:creationId xmlns:a16="http://schemas.microsoft.com/office/drawing/2014/main" id="{DE069FD2-79CB-4C17-A30B-853EFB7FB2DB}"/>
              </a:ext>
            </a:extLst>
          </p:cNvPr>
          <p:cNvSpPr/>
          <p:nvPr/>
        </p:nvSpPr>
        <p:spPr>
          <a:xfrm>
            <a:off x="6676560"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5</a:t>
            </a:r>
          </a:p>
        </p:txBody>
      </p:sp>
    </p:spTree>
    <p:extLst>
      <p:ext uri="{BB962C8B-B14F-4D97-AF65-F5344CB8AC3E}">
        <p14:creationId xmlns:p14="http://schemas.microsoft.com/office/powerpoint/2010/main" val="364418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838200" y="295520"/>
            <a:ext cx="10515600" cy="758825"/>
          </a:xfrm>
        </p:spPr>
        <p:txBody>
          <a:bodyPr>
            <a:normAutofit/>
          </a:bodyPr>
          <a:lstStyle/>
          <a:p>
            <a:pPr algn="r" rtl="1"/>
            <a:r>
              <a:rPr lang="ar-JO" sz="4000" b="1" dirty="0">
                <a:solidFill>
                  <a:srgbClr val="203864"/>
                </a:solidFill>
                <a:effectLst/>
                <a:uFill>
                  <a:solidFill>
                    <a:srgbClr val="000000"/>
                  </a:solidFill>
                </a:uFill>
                <a:ea typeface="Calibri" panose="020F0502020204030204" pitchFamily="34" charset="0"/>
                <a:cs typeface="Calibri" panose="020F0502020204030204" pitchFamily="34" charset="0"/>
              </a:rPr>
              <a:t>أداة رصد وتقييم سياسات الصرف الصحي</a:t>
            </a:r>
            <a:endParaRPr lang="ar-JO" sz="8000" dirty="0"/>
          </a:p>
        </p:txBody>
      </p:sp>
      <p:sp>
        <p:nvSpPr>
          <p:cNvPr id="3" name="Content Placeholder 2">
            <a:extLst>
              <a:ext uri="{FF2B5EF4-FFF2-40B4-BE49-F238E27FC236}">
                <a16:creationId xmlns:a16="http://schemas.microsoft.com/office/drawing/2014/main" id="{3860D2FC-BC82-43AE-A05C-AB04F361C3FA}"/>
              </a:ext>
            </a:extLst>
          </p:cNvPr>
          <p:cNvSpPr>
            <a:spLocks noGrp="1"/>
          </p:cNvSpPr>
          <p:nvPr>
            <p:ph idx="1"/>
          </p:nvPr>
        </p:nvSpPr>
        <p:spPr>
          <a:xfrm>
            <a:off x="836930" y="1162501"/>
            <a:ext cx="10515600" cy="4609220"/>
          </a:xfrm>
        </p:spPr>
        <p:txBody>
          <a:bodyPr>
            <a:normAutofit fontScale="77500" lnSpcReduction="20000"/>
          </a:bodyPr>
          <a:lstStyle/>
          <a:p>
            <a:pPr lvl="0" algn="just" rtl="1">
              <a:lnSpc>
                <a:spcPct val="120000"/>
              </a:lnSpc>
              <a:spcBef>
                <a:spcPts val="2130"/>
              </a:spcBef>
              <a:spcAft>
                <a:spcPts val="0"/>
              </a:spcAft>
              <a:buClr>
                <a:srgbClr val="ED7D31"/>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طورت مبادرة تحليل وتقييم الصرف الصحي ومياه الشرب على المستوى العالمي (</a:t>
            </a:r>
            <a:r>
              <a:rPr lang="en-US"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GLAAS</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أداة لرصد وتقييم سياسات الصرف الصحي (</a:t>
            </a:r>
            <a:r>
              <a:rPr lang="en-US"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GLAAS PMAT</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لدعم الحكومات للتعمق في محتوى سياساتها وخططها واستراتيجياتها  في مجال الصرف الصحي.  </a:t>
            </a:r>
          </a:p>
          <a:p>
            <a:pPr lvl="0" algn="just" rtl="1">
              <a:lnSpc>
                <a:spcPct val="120000"/>
              </a:lnSpc>
              <a:spcBef>
                <a:spcPts val="2130"/>
              </a:spcBef>
              <a:spcAft>
                <a:spcPts val="0"/>
              </a:spcAft>
              <a:buClr>
                <a:srgbClr val="ED7D31"/>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وتستند هذه الاداة إلى المبادئ التوجيهية لمنظمة الصحة العالمية بشأن الصرف الصحي والصحة والمبادئ التوجيهية للسياسة الأفريقية المتعلقة بالصرف الصحي.  </a:t>
            </a:r>
          </a:p>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أهداف</a:t>
            </a:r>
            <a:r>
              <a:rPr lang="en-US"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PMAT </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هي:</a:t>
            </a:r>
          </a:p>
          <a:p>
            <a:pPr lvl="1" algn="just" rtl="1">
              <a:spcBef>
                <a:spcPts val="2130"/>
              </a:spcBef>
              <a:buClr>
                <a:srgbClr val="002060"/>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رصد التوافق مع  التوصيات الواردة  في  المبادئ التوجيهية لمنظمة الصحة العالمية  بشأن  الصرف الصحي والصحة؛  </a:t>
            </a:r>
          </a:p>
          <a:p>
            <a:pPr lvl="1" algn="just" rtl="1">
              <a:spcBef>
                <a:spcPts val="2130"/>
              </a:spcBef>
              <a:buClr>
                <a:srgbClr val="002060"/>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تقديم أدلة للحكومات وشركاء  التنمية حول الأماكن التي يمكن  فيها تعزيز سياسات  الصرف الصحي؛  و</a:t>
            </a:r>
          </a:p>
          <a:p>
            <a:pPr lvl="1" algn="just" rtl="1">
              <a:spcBef>
                <a:spcPts val="2130"/>
              </a:spcBef>
              <a:buClr>
                <a:srgbClr val="002060"/>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لتتبع  تطور سياسات الصرف الصحي مع مرور الوقت.</a:t>
            </a:r>
          </a:p>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إذا كان بلدك يرغب في إكمال </a:t>
            </a:r>
            <a:r>
              <a:rPr lang="en-US"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PMAT</a:t>
            </a:r>
            <a:r>
              <a:rPr lang="ar-JO" dirty="0">
                <a:solidFill>
                  <a:srgbClr val="002060"/>
                </a:solidFill>
                <a:latin typeface="Simplified Arabic" panose="02020603050405020304" pitchFamily="18" charset="-78"/>
                <a:ea typeface="Wingdings" panose="05000000000000000000" pitchFamily="2" charset="2"/>
                <a:cs typeface="Simplified Arabic" panose="02020603050405020304" pitchFamily="18" charset="-78"/>
              </a:rPr>
              <a:t>، يرجى الاتصال </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مع المبادرة </a:t>
            </a:r>
            <a:r>
              <a:rPr lang="en-US" dirty="0">
                <a:solidFill>
                  <a:srgbClr val="002060"/>
                </a:solidFill>
                <a:latin typeface="Simplified Arabic" panose="02020603050405020304" pitchFamily="18" charset="-78"/>
                <a:ea typeface="Wingdings" panose="05000000000000000000" pitchFamily="2" charset="2"/>
                <a:cs typeface="Simplified Arabic" panose="02020603050405020304" pitchFamily="18" charset="-78"/>
              </a:rPr>
              <a:t>GLAAS</a:t>
            </a:r>
            <a:r>
              <a:rPr lang="ar-JO" dirty="0">
                <a:solidFill>
                  <a:srgbClr val="002060"/>
                </a:solidFill>
                <a:latin typeface="Simplified Arabic" panose="02020603050405020304" pitchFamily="18" charset="-78"/>
                <a:ea typeface="Wingdings" panose="05000000000000000000" pitchFamily="2" charset="2"/>
                <a:cs typeface="Simplified Arabic" panose="02020603050405020304" pitchFamily="18" charset="-78"/>
              </a:rPr>
              <a:t> </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من </a:t>
            </a:r>
            <a:r>
              <a:rPr lang="en-US" dirty="0">
                <a:solidFill>
                  <a:srgbClr val="002060"/>
                </a:solidFill>
                <a:latin typeface="Simplified Arabic" panose="02020603050405020304" pitchFamily="18" charset="-78"/>
                <a:ea typeface="Wingdings" panose="05000000000000000000" pitchFamily="2" charset="2"/>
                <a:cs typeface="Simplified Arabic" panose="02020603050405020304" pitchFamily="18" charset="-78"/>
              </a:rPr>
              <a:t>.glaas</a:t>
            </a:r>
            <a:r>
              <a:rPr lang="en-US"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@who.int</a:t>
            </a:r>
          </a:p>
        </p:txBody>
      </p:sp>
      <p:grpSp>
        <p:nvGrpSpPr>
          <p:cNvPr id="4" name="Group 3">
            <a:extLst>
              <a:ext uri="{FF2B5EF4-FFF2-40B4-BE49-F238E27FC236}">
                <a16:creationId xmlns:a16="http://schemas.microsoft.com/office/drawing/2014/main" id="{4FAA376A-A2C9-4D03-A436-E59F9DF4B287}"/>
              </a:ext>
            </a:extLst>
          </p:cNvPr>
          <p:cNvGrpSpPr>
            <a:grpSpLocks/>
          </p:cNvGrpSpPr>
          <p:nvPr/>
        </p:nvGrpSpPr>
        <p:grpSpPr bwMode="auto">
          <a:xfrm>
            <a:off x="0" y="5897880"/>
            <a:ext cx="12192000" cy="960120"/>
            <a:chOff x="0" y="9288"/>
            <a:chExt cx="19200" cy="1512"/>
          </a:xfrm>
        </p:grpSpPr>
        <p:sp>
          <p:nvSpPr>
            <p:cNvPr id="5" name="Rectangle 4">
              <a:extLst>
                <a:ext uri="{FF2B5EF4-FFF2-40B4-BE49-F238E27FC236}">
                  <a16:creationId xmlns:a16="http://schemas.microsoft.com/office/drawing/2014/main" id="{7E0B33ED-C9C5-4C3D-86E4-6E7D9192E777}"/>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20A0C250-ACCD-4A79-A257-CECD329A3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A136D-3DDB-45D5-811E-AFC8D205A4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542831D-8A13-4B11-BCCB-C1631E6AA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E0002F-6B16-4D45-8099-336E5C2B91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79F6C1-527B-457F-BC69-C5FF313A2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bject 3">
            <a:extLst>
              <a:ext uri="{FF2B5EF4-FFF2-40B4-BE49-F238E27FC236}">
                <a16:creationId xmlns:a16="http://schemas.microsoft.com/office/drawing/2014/main" id="{27005CBB-18CD-944A-8616-2322D873ACF3}"/>
              </a:ext>
            </a:extLst>
          </p:cNvPr>
          <p:cNvSpPr/>
          <p:nvPr/>
        </p:nvSpPr>
        <p:spPr>
          <a:xfrm>
            <a:off x="381001" y="1036343"/>
            <a:ext cx="10972799" cy="3600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3341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7083845" y="1988544"/>
            <a:ext cx="4538305" cy="3420737"/>
          </a:xfrm>
        </p:spPr>
        <p:txBody>
          <a:bodyPr>
            <a:normAutofit/>
          </a:bodyPr>
          <a:lstStyle/>
          <a:p>
            <a:pPr algn="r" rtl="1">
              <a:lnSpc>
                <a:spcPct val="95000"/>
              </a:lnSpc>
              <a:spcBef>
                <a:spcPts val="65"/>
              </a:spcBef>
            </a:pPr>
            <a:r>
              <a:rPr lang="en-US" sz="1800" b="1" dirty="0">
                <a:solidFill>
                  <a:srgbClr val="FF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هذا</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سؤال</a:t>
            </a:r>
            <a:r>
              <a:rPr lang="en-US" sz="1800" b="1" u="sng" dirty="0">
                <a:solidFill>
                  <a:srgbClr val="C00000"/>
                </a:solidFill>
                <a:effectLst/>
                <a:uFill>
                  <a:solidFill>
                    <a:srgbClr val="C00000"/>
                  </a:solidFill>
                </a:uFill>
                <a:latin typeface="Calibri" panose="020F0502020204030204" pitchFamily="34" charset="0"/>
                <a:ea typeface="Calibri" panose="020F0502020204030204" pitchFamily="34" charset="0"/>
              </a:rPr>
              <a:t> </a:t>
            </a:r>
            <a:r>
              <a:rPr lang="en-US" sz="1800" b="1" u="sng" dirty="0" err="1">
                <a:solidFill>
                  <a:srgbClr val="C00000"/>
                </a:solidFill>
                <a:effectLst/>
                <a:uFill>
                  <a:solidFill>
                    <a:srgbClr val="C00000"/>
                  </a:solidFill>
                </a:uFill>
                <a:latin typeface="Calibri" panose="020F0502020204030204" pitchFamily="34" charset="0"/>
                <a:ea typeface="Calibri" panose="020F0502020204030204" pitchFamily="34" charset="0"/>
              </a:rPr>
              <a:t>جديد</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في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المسح</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القطري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للدورة</a:t>
            </a:r>
            <a:r>
              <a:rPr lang="ar-JO" sz="1800" b="1" dirty="0">
                <a:solidFill>
                  <a:srgbClr val="C00000"/>
                </a:solidFill>
                <a:effectLst/>
                <a:latin typeface="Calibri" panose="020F0502020204030204" pitchFamily="34" charset="0"/>
                <a:ea typeface="Calibri" panose="020F0502020204030204" pitchFamily="34" charset="0"/>
              </a:rPr>
              <a:t> </a:t>
            </a:r>
            <a:r>
              <a:rPr lang="en-US" sz="1800" b="1" dirty="0">
                <a:solidFill>
                  <a:srgbClr val="C00000"/>
                </a:solidFill>
                <a:effectLst/>
                <a:latin typeface="Calibri" panose="020F0502020204030204" pitchFamily="34" charset="0"/>
                <a:ea typeface="Calibri" panose="020F0502020204030204" pitchFamily="34" charset="0"/>
              </a:rPr>
              <a:t>2021/2022</a:t>
            </a:r>
            <a:r>
              <a:rPr lang="ar-JO" sz="1800" b="1" dirty="0">
                <a:solidFill>
                  <a:srgbClr val="C00000"/>
                </a:solidFill>
                <a:effectLst/>
                <a:latin typeface="Calibri" panose="020F0502020204030204" pitchFamily="34" charset="0"/>
                <a:ea typeface="Calibri" panose="020F0502020204030204" pitchFamily="34" charset="0"/>
              </a:rPr>
              <a:t> </a:t>
            </a:r>
            <a:br>
              <a:rPr lang="ar-JO" sz="1800" b="1" dirty="0">
                <a:solidFill>
                  <a:srgbClr val="C00000"/>
                </a:solidFill>
                <a:effectLst/>
                <a:latin typeface="Calibri" panose="020F0502020204030204" pitchFamily="34" charset="0"/>
                <a:ea typeface="Calibri" panose="020F0502020204030204" pitchFamily="34" charset="0"/>
              </a:rPr>
            </a:br>
            <a:br>
              <a:rPr lang="ar-JO" sz="1800" b="1"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effectLst/>
                <a:latin typeface="Calibri" panose="020F0502020204030204" pitchFamily="34" charset="0"/>
                <a:ea typeface="Calibri" panose="020F0502020204030204" pitchFamily="34" charset="0"/>
              </a:rPr>
              <a:t>وضعت حكومات عديدة خطط التأهب والاستجابة لجائحة  الكوفيد-19</a:t>
            </a:r>
            <a:br>
              <a:rPr lang="ar-JO" sz="1800" b="1" dirty="0">
                <a:solidFill>
                  <a:srgbClr val="C00000"/>
                </a:solidFill>
                <a:effectLst/>
                <a:latin typeface="Calibri" panose="020F0502020204030204" pitchFamily="34" charset="0"/>
                <a:ea typeface="Calibri" panose="020F0502020204030204" pitchFamily="34" charset="0"/>
              </a:rPr>
            </a:br>
            <a:br>
              <a:rPr lang="ar-JO" sz="1800" b="1" dirty="0">
                <a:solidFill>
                  <a:srgbClr val="C00000"/>
                </a:solidFill>
                <a:effectLst/>
                <a:latin typeface="Calibri" panose="020F0502020204030204" pitchFamily="34" charset="0"/>
                <a:ea typeface="Calibri" panose="020F0502020204030204" pitchFamily="34" charset="0"/>
              </a:rPr>
            </a:br>
            <a:br>
              <a:rPr lang="ar-JO" sz="1800" b="1" dirty="0">
                <a:solidFill>
                  <a:srgbClr val="C00000"/>
                </a:solidFill>
                <a:effectLst/>
                <a:latin typeface="Calibri" panose="020F0502020204030204" pitchFamily="34" charset="0"/>
                <a:ea typeface="Calibri" panose="020F0502020204030204" pitchFamily="34" charset="0"/>
              </a:rPr>
            </a:br>
            <a:r>
              <a:rPr lang="en-US" sz="1800" b="1" dirty="0" err="1">
                <a:solidFill>
                  <a:srgbClr val="C00000"/>
                </a:solidFill>
                <a:effectLst/>
                <a:latin typeface="Calibri" panose="020F0502020204030204" pitchFamily="34" charset="0"/>
                <a:ea typeface="Calibri" panose="020F0502020204030204" pitchFamily="34" charset="0"/>
              </a:rPr>
              <a:t>وبما</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أن</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المياه</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والصرف</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الصحي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والنظافة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الصحية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وتحديدا</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نظافة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اليدين</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هي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خط</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دفاع</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أمامي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ضد</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تفشي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الأمراض</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المعدية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فإن</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هذا</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السؤال</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يطرح</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حول</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المياه</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والصرف</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الصحي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والنظافة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الصحية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في</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خطط</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التأهب</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والاستجابة</a:t>
            </a:r>
            <a:r>
              <a:rPr lang="en-US" sz="1800" b="1" dirty="0">
                <a:solidFill>
                  <a:srgbClr val="C00000"/>
                </a:solidFill>
                <a:effectLst/>
                <a:latin typeface="Calibri" panose="020F0502020204030204" pitchFamily="34" charset="0"/>
                <a:ea typeface="Calibri" panose="020F0502020204030204" pitchFamily="34" charset="0"/>
              </a:rPr>
              <a:t> </a:t>
            </a:r>
            <a:r>
              <a:rPr lang="en-US" sz="1800" b="1" dirty="0" err="1">
                <a:solidFill>
                  <a:srgbClr val="C00000"/>
                </a:solidFill>
                <a:effectLst/>
                <a:latin typeface="Calibri" panose="020F0502020204030204" pitchFamily="34" charset="0"/>
                <a:ea typeface="Calibri" panose="020F0502020204030204" pitchFamily="34" charset="0"/>
              </a:rPr>
              <a:t>للكوفيد</a:t>
            </a:r>
            <a:r>
              <a:rPr lang="en-US" sz="1800" b="1" dirty="0">
                <a:solidFill>
                  <a:srgbClr val="C00000"/>
                </a:solidFill>
                <a:effectLst/>
                <a:latin typeface="Calibri" panose="020F0502020204030204" pitchFamily="34" charset="0"/>
                <a:ea typeface="Calibri" panose="020F0502020204030204" pitchFamily="34" charset="0"/>
              </a:rPr>
              <a:t> 19 </a:t>
            </a:r>
            <a:br>
              <a:rPr lang="en-US" sz="1800" b="1" dirty="0">
                <a:solidFill>
                  <a:srgbClr val="FF0000"/>
                </a:solidFill>
                <a:effectLst/>
                <a:latin typeface="Calibri" panose="020F0502020204030204" pitchFamily="34" charset="0"/>
                <a:ea typeface="Calibri" panose="020F0502020204030204" pitchFamily="34" charset="0"/>
              </a:rPr>
            </a:br>
            <a:endParaRPr lang="en-US" sz="1800" b="1" dirty="0">
              <a:solidFill>
                <a:srgbClr val="FF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9374051" y="6158861"/>
            <a:ext cx="2520778" cy="603656"/>
          </a:xfrm>
          <a:prstGeom prst="rect">
            <a:avLst/>
          </a:prstGeom>
        </p:spPr>
      </p:pic>
      <p:sp>
        <p:nvSpPr>
          <p:cNvPr id="23" name="Title 1">
            <a:extLst>
              <a:ext uri="{FF2B5EF4-FFF2-40B4-BE49-F238E27FC236}">
                <a16:creationId xmlns:a16="http://schemas.microsoft.com/office/drawing/2014/main" id="{20F4411D-BB2C-4DAD-AB97-B4CBC0184B7E}"/>
              </a:ext>
            </a:extLst>
          </p:cNvPr>
          <p:cNvSpPr txBox="1">
            <a:spLocks/>
          </p:cNvSpPr>
          <p:nvPr/>
        </p:nvSpPr>
        <p:spPr>
          <a:xfrm>
            <a:off x="522636" y="990600"/>
            <a:ext cx="11137458" cy="712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2400" b="1" dirty="0">
                <a:solidFill>
                  <a:srgbClr val="203864"/>
                </a:solidFill>
                <a:uFill>
                  <a:solidFill>
                    <a:srgbClr val="000000"/>
                  </a:solidFill>
                </a:uFill>
                <a:ea typeface="Calibri" panose="020F0502020204030204" pitchFamily="34" charset="0"/>
                <a:cs typeface="Calibri" panose="020F0502020204030204" pitchFamily="34" charset="0"/>
              </a:rPr>
              <a:t>ألف 6: خدمات المياه والصرف الصحي والنظافة الصحية في خطط التأهب والاستجابة للكوفيد 19 </a:t>
            </a:r>
            <a:endParaRPr lang="ar-JO" sz="5400" dirty="0"/>
          </a:p>
        </p:txBody>
      </p:sp>
      <p:pic>
        <p:nvPicPr>
          <p:cNvPr id="4" name="Picture 3" descr="Table&#10;&#10;Description automatically generated">
            <a:extLst>
              <a:ext uri="{FF2B5EF4-FFF2-40B4-BE49-F238E27FC236}">
                <a16:creationId xmlns:a16="http://schemas.microsoft.com/office/drawing/2014/main" id="{0B08A9B9-99E1-3640-9021-8AC61ECE1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26" y="1752600"/>
            <a:ext cx="5270500" cy="4114800"/>
          </a:xfrm>
          <a:prstGeom prst="rect">
            <a:avLst/>
          </a:prstGeom>
        </p:spPr>
      </p:pic>
    </p:spTree>
    <p:extLst>
      <p:ext uri="{BB962C8B-B14F-4D97-AF65-F5344CB8AC3E}">
        <p14:creationId xmlns:p14="http://schemas.microsoft.com/office/powerpoint/2010/main" val="289333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522636" y="3800820"/>
            <a:ext cx="3957880" cy="1861850"/>
          </a:xfrm>
        </p:spPr>
        <p:txBody>
          <a:bodyPr>
            <a:normAutofit/>
          </a:bodyPr>
          <a:lstStyle/>
          <a:p>
            <a:pPr algn="r" rtl="1"/>
            <a:r>
              <a:rPr lang="ar-JO" sz="2000" b="1" dirty="0">
                <a:solidFill>
                  <a:srgbClr val="C00000"/>
                </a:solidFill>
                <a:effectLst/>
                <a:latin typeface="Calibri" panose="020F0502020204030204" pitchFamily="34" charset="0"/>
                <a:ea typeface="Calibri" panose="020F0502020204030204" pitchFamily="34" charset="0"/>
              </a:rPr>
              <a:t>ألف 6 ب ، و ألف 6 ج يجب ان يتم الاجابة عليهما </a:t>
            </a:r>
            <a:r>
              <a:rPr lang="ar-JO" sz="2000" b="1" u="sng" dirty="0">
                <a:solidFill>
                  <a:srgbClr val="C00000"/>
                </a:solidFill>
                <a:effectLst/>
                <a:latin typeface="Calibri" panose="020F0502020204030204" pitchFamily="34" charset="0"/>
                <a:ea typeface="Calibri" panose="020F0502020204030204" pitchFamily="34" charset="0"/>
              </a:rPr>
              <a:t>من كافة البلدان</a:t>
            </a:r>
            <a:r>
              <a:rPr lang="ar-JO" sz="2000" b="1" dirty="0">
                <a:solidFill>
                  <a:srgbClr val="C00000"/>
                </a:solidFill>
                <a:effectLst/>
                <a:latin typeface="Calibri" panose="020F0502020204030204" pitchFamily="34" charset="0"/>
                <a:ea typeface="Calibri" panose="020F0502020204030204" pitchFamily="34" charset="0"/>
              </a:rPr>
              <a:t> (</a:t>
            </a:r>
            <a:r>
              <a:rPr lang="ar-SA" sz="2000" b="1" dirty="0">
                <a:solidFill>
                  <a:srgbClr val="C00000"/>
                </a:solidFill>
                <a:effectLst/>
                <a:latin typeface="Montserrat" panose="00000500000000000000" pitchFamily="2" charset="0"/>
                <a:ea typeface="Calibri" panose="020F0502020204030204" pitchFamily="34" charset="0"/>
              </a:rPr>
              <a:t>حتى وإن لم يكن لدى بلدكم خطة</a:t>
            </a:r>
            <a:r>
              <a:rPr lang="ar-SA" sz="2000" b="1" dirty="0">
                <a:solidFill>
                  <a:srgbClr val="C00000"/>
                </a:solidFill>
                <a:effectLst/>
                <a:latin typeface="Calibri" panose="020F0502020204030204" pitchFamily="34" charset="0"/>
                <a:ea typeface="Calibri" panose="020F0502020204030204" pitchFamily="34" charset="0"/>
                <a:cs typeface="Montserrat" panose="00000500000000000000" pitchFamily="2" charset="0"/>
              </a:rPr>
              <a:t> </a:t>
            </a:r>
            <a:r>
              <a:rPr lang="ar-SA" sz="2000" b="1" dirty="0">
                <a:solidFill>
                  <a:srgbClr val="C00000"/>
                </a:solidFill>
                <a:effectLst/>
                <a:latin typeface="Montserrat" panose="00000500000000000000" pitchFamily="2" charset="0"/>
                <a:ea typeface="Calibri" panose="020F0502020204030204" pitchFamily="34" charset="0"/>
              </a:rPr>
              <a:t> تأهب واستجابة للكوفيد - 19) </a:t>
            </a:r>
            <a:endParaRPr lang="en-US" sz="20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5" name="Picture 24">
            <a:extLst>
              <a:ext uri="{FF2B5EF4-FFF2-40B4-BE49-F238E27FC236}">
                <a16:creationId xmlns:a16="http://schemas.microsoft.com/office/drawing/2014/main" id="{1DFFD520-B562-4E65-AB5A-A342FBA34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574" y="1201354"/>
            <a:ext cx="6722790" cy="4637586"/>
          </a:xfrm>
          <a:prstGeom prst="rect">
            <a:avLst/>
          </a:prstGeom>
          <a:noFill/>
          <a:ln>
            <a:noFill/>
          </a:ln>
        </p:spPr>
      </p:pic>
      <p:sp>
        <p:nvSpPr>
          <p:cNvPr id="26" name="Rectangle: Rounded Corners 25">
            <a:extLst>
              <a:ext uri="{FF2B5EF4-FFF2-40B4-BE49-F238E27FC236}">
                <a16:creationId xmlns:a16="http://schemas.microsoft.com/office/drawing/2014/main" id="{4F64E925-6A44-4D45-9A2D-325BE5FE9F1C}"/>
              </a:ext>
            </a:extLst>
          </p:cNvPr>
          <p:cNvSpPr/>
          <p:nvPr/>
        </p:nvSpPr>
        <p:spPr>
          <a:xfrm>
            <a:off x="4946574" y="3283027"/>
            <a:ext cx="6713520" cy="25559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Freeform: Shape 26">
            <a:extLst>
              <a:ext uri="{FF2B5EF4-FFF2-40B4-BE49-F238E27FC236}">
                <a16:creationId xmlns:a16="http://schemas.microsoft.com/office/drawing/2014/main" id="{C8DDE797-8149-47F2-93E1-5EE253DB0F7C}"/>
              </a:ext>
            </a:extLst>
          </p:cNvPr>
          <p:cNvSpPr/>
          <p:nvPr/>
        </p:nvSpPr>
        <p:spPr>
          <a:xfrm rot="620328">
            <a:off x="4118601" y="3308777"/>
            <a:ext cx="890384" cy="92093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nvGrpSpPr>
          <p:cNvPr id="23" name="Group 22">
            <a:extLst>
              <a:ext uri="{FF2B5EF4-FFF2-40B4-BE49-F238E27FC236}">
                <a16:creationId xmlns:a16="http://schemas.microsoft.com/office/drawing/2014/main" id="{74B297F9-C3A3-407F-91CA-660A373CFF79}"/>
              </a:ext>
            </a:extLst>
          </p:cNvPr>
          <p:cNvGrpSpPr>
            <a:grpSpLocks/>
          </p:cNvGrpSpPr>
          <p:nvPr/>
        </p:nvGrpSpPr>
        <p:grpSpPr bwMode="auto">
          <a:xfrm>
            <a:off x="0" y="5897880"/>
            <a:ext cx="12192000" cy="960120"/>
            <a:chOff x="0" y="9288"/>
            <a:chExt cx="19200" cy="1512"/>
          </a:xfrm>
        </p:grpSpPr>
        <p:sp>
          <p:nvSpPr>
            <p:cNvPr id="28" name="Rectangle 27">
              <a:extLst>
                <a:ext uri="{FF2B5EF4-FFF2-40B4-BE49-F238E27FC236}">
                  <a16:creationId xmlns:a16="http://schemas.microsoft.com/office/drawing/2014/main" id="{439E31BB-0A83-43B8-A120-C7F748FC872C}"/>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29" name="Picture 28">
              <a:extLst>
                <a:ext uri="{FF2B5EF4-FFF2-40B4-BE49-F238E27FC236}">
                  <a16:creationId xmlns:a16="http://schemas.microsoft.com/office/drawing/2014/main" id="{7EB56E51-7144-4B0B-B6DC-B752EC78F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4DA7E716-5C28-43EC-8328-B0D79C69E3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42469AFC-DAB7-47F0-A81A-CBA6A0E393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03D01938-BFF9-4B21-A7C7-86D62BC593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C51A5F67-2621-42D3-B96E-39B3B56285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896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95BBB3-043E-4341-94F9-A94B76AF7D3A}"/>
              </a:ext>
            </a:extLst>
          </p:cNvPr>
          <p:cNvSpPr>
            <a:spLocks noGrp="1"/>
          </p:cNvSpPr>
          <p:nvPr>
            <p:ph idx="1"/>
          </p:nvPr>
        </p:nvSpPr>
        <p:spPr>
          <a:xfrm>
            <a:off x="522636" y="1940724"/>
            <a:ext cx="11137458" cy="4085504"/>
          </a:xfrm>
        </p:spPr>
        <p:txBody>
          <a:bodyPr>
            <a:normAutofit fontScale="92500" lnSpcReduction="20000"/>
          </a:bodyPr>
          <a:lstStyle/>
          <a:p>
            <a:pPr algn="r" rtl="1">
              <a:buClr>
                <a:schemeClr val="accent2"/>
              </a:buClr>
              <a:buFont typeface="Wingdings" panose="05000000000000000000" pitchFamily="2" charset="2"/>
              <a:buChar char="§"/>
            </a:pPr>
            <a:r>
              <a:rPr lang="ar-JO" dirty="0">
                <a:solidFill>
                  <a:srgbClr val="002060"/>
                </a:solidFill>
                <a:effectLst/>
                <a:latin typeface="Calibri" panose="020F0502020204030204" pitchFamily="34" charset="0"/>
                <a:ea typeface="Calibri" panose="020F0502020204030204" pitchFamily="34" charset="0"/>
              </a:rPr>
              <a:t>وضعت بلدان عديدة أهدافا وطنية باستخدام معايير أهداف التنمية المستدامة، ولذلك قد يكون من المفيد استعراض التعاريف التالية:  </a:t>
            </a:r>
          </a:p>
          <a:p>
            <a:pPr algn="r" rtl="1">
              <a:buClr>
                <a:schemeClr val="accent2"/>
              </a:buClr>
              <a:buFont typeface="Wingdings" panose="05000000000000000000" pitchFamily="2" charset="2"/>
              <a:buChar char="§"/>
            </a:pPr>
            <a:r>
              <a:rPr lang="ar-JO" sz="2400" b="1" dirty="0">
                <a:solidFill>
                  <a:schemeClr val="accent2"/>
                </a:solidFill>
                <a:effectLst/>
                <a:latin typeface="Calibri" panose="020F0502020204030204" pitchFamily="34" charset="0"/>
                <a:ea typeface="Calibri" panose="020F0502020204030204" pitchFamily="34" charset="0"/>
              </a:rPr>
              <a:t>مياه الشرب المحسنة: </a:t>
            </a:r>
            <a:r>
              <a:rPr lang="ar-JO" sz="2400" dirty="0">
                <a:solidFill>
                  <a:srgbClr val="002060"/>
                </a:solidFill>
                <a:effectLst/>
                <a:latin typeface="Calibri" panose="020F0502020204030204" pitchFamily="34" charset="0"/>
                <a:ea typeface="Calibri" panose="020F0502020204030204" pitchFamily="34" charset="0"/>
              </a:rPr>
              <a:t>إن مصادر مياه الشرب المحسنة هي تلك التي لديها القدرة على توفير المياه المأمونة بفضل طبيعة تصميمها وبنائها، وتشمل: المياه المنقولة بالأنابيب، والآبار أو الآبار الأنبوبية، والآبار المحمية المحفورة، والينابيع المحمية، ومياه الأمطار، والمياه المعبأة أو الموصلة.</a:t>
            </a:r>
          </a:p>
          <a:p>
            <a:pPr algn="r" rtl="1">
              <a:buClr>
                <a:schemeClr val="accent2"/>
              </a:buClr>
              <a:buFont typeface="Wingdings" panose="05000000000000000000" pitchFamily="2" charset="2"/>
              <a:buChar char="§"/>
            </a:pPr>
            <a:r>
              <a:rPr lang="ar-JO" sz="2400" b="1" dirty="0">
                <a:solidFill>
                  <a:schemeClr val="accent2"/>
                </a:solidFill>
                <a:effectLst/>
                <a:latin typeface="Calibri" panose="020F0502020204030204" pitchFamily="34" charset="0"/>
                <a:ea typeface="Calibri" panose="020F0502020204030204" pitchFamily="34" charset="0"/>
              </a:rPr>
              <a:t>مرافق الصرف الصحي المحسنة: </a:t>
            </a:r>
            <a:r>
              <a:rPr lang="ar-JO" sz="2400" dirty="0">
                <a:solidFill>
                  <a:srgbClr val="002060"/>
                </a:solidFill>
                <a:effectLst/>
                <a:latin typeface="Calibri" panose="020F0502020204030204" pitchFamily="34" charset="0"/>
                <a:ea typeface="Calibri" panose="020F0502020204030204" pitchFamily="34" charset="0"/>
              </a:rPr>
              <a:t>هي تلك التي صممت لكي تحول دون ملامسة البشر للفضلات على نحو من النظافة الصحية، وهي تشمل ما يلي: المراحيض المزودة بنظام طرد أو التي تنظف بسكب الماء لحمل الفضلات إلى أنابيب نظام الصرف الصحي، او خزانات مخلفات </a:t>
            </a:r>
            <a:r>
              <a:rPr lang="ar-JO" sz="2400" dirty="0" err="1">
                <a:solidFill>
                  <a:srgbClr val="002060"/>
                </a:solidFill>
                <a:effectLst/>
                <a:latin typeface="Calibri" panose="020F0502020204030204" pitchFamily="34" charset="0"/>
                <a:ea typeface="Calibri" panose="020F0502020204030204" pitchFamily="34" charset="0"/>
              </a:rPr>
              <a:t>التعفين</a:t>
            </a:r>
            <a:r>
              <a:rPr lang="ar-JO" sz="2400" dirty="0">
                <a:solidFill>
                  <a:srgbClr val="002060"/>
                </a:solidFill>
                <a:effectLst/>
                <a:latin typeface="Calibri" panose="020F0502020204030204" pitchFamily="34" charset="0"/>
                <a:ea typeface="Calibri" panose="020F0502020204030204" pitchFamily="34" charset="0"/>
              </a:rPr>
              <a:t> أو المراحيض </a:t>
            </a:r>
            <a:r>
              <a:rPr lang="ar-JO" sz="2400" dirty="0" err="1">
                <a:solidFill>
                  <a:srgbClr val="002060"/>
                </a:solidFill>
                <a:effectLst/>
                <a:latin typeface="Calibri" panose="020F0502020204030204" pitchFamily="34" charset="0"/>
                <a:ea typeface="Calibri" panose="020F0502020204030204" pitchFamily="34" charset="0"/>
              </a:rPr>
              <a:t>البئرية</a:t>
            </a:r>
            <a:r>
              <a:rPr lang="ar-JO" sz="2400" dirty="0">
                <a:solidFill>
                  <a:srgbClr val="002060"/>
                </a:solidFill>
                <a:effectLst/>
                <a:latin typeface="Calibri" panose="020F0502020204030204" pitchFamily="34" charset="0"/>
                <a:ea typeface="Calibri" panose="020F0502020204030204" pitchFamily="34" charset="0"/>
              </a:rPr>
              <a:t> المحسنة التهوية أو المراحيض </a:t>
            </a:r>
            <a:r>
              <a:rPr lang="ar-JO" sz="2400" dirty="0" err="1">
                <a:solidFill>
                  <a:srgbClr val="002060"/>
                </a:solidFill>
                <a:effectLst/>
                <a:latin typeface="Calibri" panose="020F0502020204030204" pitchFamily="34" charset="0"/>
                <a:ea typeface="Calibri" panose="020F0502020204030204" pitchFamily="34" charset="0"/>
              </a:rPr>
              <a:t>السمادية</a:t>
            </a:r>
            <a:r>
              <a:rPr lang="ar-JO" sz="2400" dirty="0">
                <a:solidFill>
                  <a:srgbClr val="002060"/>
                </a:solidFill>
                <a:effectLst/>
                <a:latin typeface="Calibri" panose="020F0502020204030204" pitchFamily="34" charset="0"/>
                <a:ea typeface="Calibri" panose="020F0502020204030204" pitchFamily="34" charset="0"/>
              </a:rPr>
              <a:t> أو المراحيض </a:t>
            </a:r>
            <a:r>
              <a:rPr lang="ar-JO" sz="2400" dirty="0" err="1">
                <a:solidFill>
                  <a:srgbClr val="002060"/>
                </a:solidFill>
                <a:effectLst/>
                <a:latin typeface="Calibri" panose="020F0502020204030204" pitchFamily="34" charset="0"/>
                <a:ea typeface="Calibri" panose="020F0502020204030204" pitchFamily="34" charset="0"/>
              </a:rPr>
              <a:t>البئرية</a:t>
            </a:r>
            <a:r>
              <a:rPr lang="ar-JO" sz="2400" dirty="0">
                <a:solidFill>
                  <a:srgbClr val="002060"/>
                </a:solidFill>
                <a:effectLst/>
                <a:latin typeface="Calibri" panose="020F0502020204030204" pitchFamily="34" charset="0"/>
                <a:ea typeface="Calibri" panose="020F0502020204030204" pitchFamily="34" charset="0"/>
              </a:rPr>
              <a:t> المبلطة..</a:t>
            </a:r>
          </a:p>
          <a:p>
            <a:pPr algn="r" rtl="1">
              <a:buClr>
                <a:schemeClr val="accent2"/>
              </a:buClr>
              <a:buFont typeface="Wingdings" panose="05000000000000000000" pitchFamily="2" charset="2"/>
              <a:buChar char="§"/>
            </a:pPr>
            <a:r>
              <a:rPr lang="ar-JO" sz="2400" b="1" dirty="0">
                <a:solidFill>
                  <a:schemeClr val="accent2"/>
                </a:solidFill>
                <a:effectLst/>
                <a:latin typeface="Calibri" panose="020F0502020204030204" pitchFamily="34" charset="0"/>
                <a:ea typeface="Calibri" panose="020F0502020204030204" pitchFamily="34" charset="0"/>
              </a:rPr>
              <a:t>إدارة مياه الشرب بأمان: </a:t>
            </a:r>
            <a:r>
              <a:rPr lang="ar-JO" sz="2400" dirty="0">
                <a:solidFill>
                  <a:srgbClr val="002060"/>
                </a:solidFill>
                <a:effectLst/>
                <a:latin typeface="Calibri" panose="020F0502020204030204" pitchFamily="34" charset="0"/>
                <a:ea typeface="Calibri" panose="020F0502020204030204" pitchFamily="34" charset="0"/>
              </a:rPr>
              <a:t>تعتبر مياه الشرب مدارة بأمان عندما يستخدم الناس مصدرا محسنا لمياه الشرب يمكن الوصول إليه في أماكن التواجد، وهو متاح عند الحاجة، وخال من التلوث.</a:t>
            </a:r>
          </a:p>
          <a:p>
            <a:pPr algn="r" rtl="1">
              <a:buClr>
                <a:schemeClr val="accent2"/>
              </a:buClr>
              <a:buFont typeface="Wingdings" panose="05000000000000000000" pitchFamily="2" charset="2"/>
              <a:buChar char="§"/>
            </a:pPr>
            <a:r>
              <a:rPr lang="ar-JO" sz="2400" b="1" dirty="0">
                <a:solidFill>
                  <a:schemeClr val="accent2"/>
                </a:solidFill>
                <a:effectLst/>
                <a:latin typeface="Calibri" panose="020F0502020204030204" pitchFamily="34" charset="0"/>
                <a:ea typeface="Calibri" panose="020F0502020204030204" pitchFamily="34" charset="0"/>
              </a:rPr>
              <a:t>الصرف الصحي المدار بأمان: </a:t>
            </a:r>
            <a:r>
              <a:rPr lang="ar-JO" sz="2400" dirty="0">
                <a:solidFill>
                  <a:srgbClr val="002060"/>
                </a:solidFill>
                <a:effectLst/>
                <a:latin typeface="Calibri" panose="020F0502020204030204" pitchFamily="34" charset="0"/>
                <a:ea typeface="Calibri" panose="020F0502020204030204" pitchFamily="34" charset="0"/>
              </a:rPr>
              <a:t>تُعَد المرافق الصحية مأمونة الإدارة عندما يستخدم الناس مرافق الصرف الصحي المحسنة التي لا يتم تقاسمها مع الأسر الأخرى، وينبغي إما معالجة الفضلات المنتجة والتخلص منها في الموقع، وتخزينها مؤقتاً ثم تفريغها ونقلها إلى المعالجة خارج الموقع، أو نقلها عبر المجاري مع المياه العادمة ثم معالجتها خارج الموقع.</a:t>
            </a: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3" name="image8.jpeg">
            <a:extLst>
              <a:ext uri="{FF2B5EF4-FFF2-40B4-BE49-F238E27FC236}">
                <a16:creationId xmlns:a16="http://schemas.microsoft.com/office/drawing/2014/main" id="{9A6A3C58-B8A9-49C6-B2B9-ADB81C7D28BA}"/>
              </a:ext>
            </a:extLst>
          </p:cNvPr>
          <p:cNvPicPr>
            <a:picLocks noChangeAspect="1"/>
          </p:cNvPicPr>
          <p:nvPr/>
        </p:nvPicPr>
        <p:blipFill>
          <a:blip r:embed="rId2" cstate="print"/>
          <a:stretch>
            <a:fillRect/>
          </a:stretch>
        </p:blipFill>
        <p:spPr>
          <a:xfrm>
            <a:off x="143165" y="6169878"/>
            <a:ext cx="2520778" cy="603656"/>
          </a:xfrm>
          <a:prstGeom prst="rect">
            <a:avLst/>
          </a:prstGeom>
        </p:spPr>
      </p:pic>
      <p:sp>
        <p:nvSpPr>
          <p:cNvPr id="24" name="Title 1">
            <a:extLst>
              <a:ext uri="{FF2B5EF4-FFF2-40B4-BE49-F238E27FC236}">
                <a16:creationId xmlns:a16="http://schemas.microsoft.com/office/drawing/2014/main" id="{60807C35-4134-4C55-BC23-3548BF50B390}"/>
              </a:ext>
            </a:extLst>
          </p:cNvPr>
          <p:cNvSpPr>
            <a:spLocks noGrp="1"/>
          </p:cNvSpPr>
          <p:nvPr>
            <p:ph type="title"/>
          </p:nvPr>
        </p:nvSpPr>
        <p:spPr>
          <a:xfrm>
            <a:off x="522636" y="1036098"/>
            <a:ext cx="11137458" cy="561348"/>
          </a:xfrm>
        </p:spPr>
        <p:txBody>
          <a:bodyPr>
            <a:noAutofit/>
          </a:bodyPr>
          <a:lstStyle/>
          <a:p>
            <a:pPr algn="r" rtl="1"/>
            <a:r>
              <a:rPr lang="ar-JO" sz="2800" b="1" dirty="0">
                <a:solidFill>
                  <a:srgbClr val="203864"/>
                </a:solidFill>
                <a:effectLst/>
                <a:uFill>
                  <a:solidFill>
                    <a:srgbClr val="000000"/>
                  </a:solidFill>
                </a:uFill>
                <a:ea typeface="Calibri" panose="020F0502020204030204" pitchFamily="34" charset="0"/>
                <a:cs typeface="Calibri" panose="020F0502020204030204" pitchFamily="34" charset="0"/>
              </a:rPr>
              <a:t>ألف 7: الغايات الوطنية لنظم المياه والصرف الصحي والنظافة الصحية </a:t>
            </a:r>
            <a:endParaRPr lang="ar-JO" sz="6000" dirty="0"/>
          </a:p>
        </p:txBody>
      </p:sp>
    </p:spTree>
    <p:extLst>
      <p:ext uri="{BB962C8B-B14F-4D97-AF65-F5344CB8AC3E}">
        <p14:creationId xmlns:p14="http://schemas.microsoft.com/office/powerpoint/2010/main" val="420515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522635" y="3745735"/>
            <a:ext cx="3076963" cy="2011766"/>
          </a:xfrm>
        </p:spPr>
        <p:txBody>
          <a:bodyPr>
            <a:normAutofit/>
          </a:bodyPr>
          <a:lstStyle/>
          <a:p>
            <a:pPr algn="r" rtl="1"/>
            <a:r>
              <a:rPr lang="ar-JO" sz="1800" b="1" dirty="0">
                <a:solidFill>
                  <a:srgbClr val="C00000"/>
                </a:solidFill>
                <a:latin typeface="Calibri" panose="020F0502020204030204" pitchFamily="34" charset="0"/>
                <a:ea typeface="Calibri" panose="020F0502020204030204" pitchFamily="34" charset="0"/>
              </a:rPr>
              <a:t>ل</a:t>
            </a:r>
            <a:r>
              <a:rPr lang="ar-SA" sz="1800" b="1" dirty="0">
                <a:solidFill>
                  <a:srgbClr val="C00000"/>
                </a:solidFill>
                <a:effectLst/>
                <a:latin typeface="Calibri" panose="020F0502020204030204" pitchFamily="34" charset="0"/>
                <a:ea typeface="Calibri" panose="020F0502020204030204" pitchFamily="34" charset="0"/>
              </a:rPr>
              <a:t>كل غاية يُبلغ عنها ، فصّل وأوصف بعناية أنواع المرافق/الخدمات/المصادر أو غيرها من الصفات المقبولة بالنسبة لمنطقة أو سكان أو أسر معيشية وتُعتبر مشمولة بمعايير وتعريف الغاية.</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sp>
        <p:nvSpPr>
          <p:cNvPr id="27" name="Freeform: Shape 26">
            <a:extLst>
              <a:ext uri="{FF2B5EF4-FFF2-40B4-BE49-F238E27FC236}">
                <a16:creationId xmlns:a16="http://schemas.microsoft.com/office/drawing/2014/main" id="{C8DDE797-8149-47F2-93E1-5EE253DB0F7C}"/>
              </a:ext>
            </a:extLst>
          </p:cNvPr>
          <p:cNvSpPr/>
          <p:nvPr/>
        </p:nvSpPr>
        <p:spPr>
          <a:xfrm rot="620328">
            <a:off x="3618521" y="1749843"/>
            <a:ext cx="431963" cy="4571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pic>
        <p:nvPicPr>
          <p:cNvPr id="23" name="Picture 22">
            <a:extLst>
              <a:ext uri="{FF2B5EF4-FFF2-40B4-BE49-F238E27FC236}">
                <a16:creationId xmlns:a16="http://schemas.microsoft.com/office/drawing/2014/main" id="{39A238A5-DF5B-4A83-810E-E5BD4226E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454" y="1591935"/>
            <a:ext cx="7826375" cy="4147829"/>
          </a:xfrm>
          <a:prstGeom prst="rect">
            <a:avLst/>
          </a:prstGeom>
          <a:noFill/>
          <a:ln>
            <a:noFill/>
          </a:ln>
        </p:spPr>
      </p:pic>
      <p:sp>
        <p:nvSpPr>
          <p:cNvPr id="26" name="Rectangle: Rounded Corners 25">
            <a:extLst>
              <a:ext uri="{FF2B5EF4-FFF2-40B4-BE49-F238E27FC236}">
                <a16:creationId xmlns:a16="http://schemas.microsoft.com/office/drawing/2014/main" id="{4F64E925-6A44-4D45-9A2D-325BE5FE9F1C}"/>
              </a:ext>
            </a:extLst>
          </p:cNvPr>
          <p:cNvSpPr/>
          <p:nvPr/>
        </p:nvSpPr>
        <p:spPr>
          <a:xfrm>
            <a:off x="4040057" y="1599021"/>
            <a:ext cx="5114960" cy="8565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grpSp>
        <p:nvGrpSpPr>
          <p:cNvPr id="29" name="Group 28">
            <a:extLst>
              <a:ext uri="{FF2B5EF4-FFF2-40B4-BE49-F238E27FC236}">
                <a16:creationId xmlns:a16="http://schemas.microsoft.com/office/drawing/2014/main" id="{0BBA6F65-9BA2-4E4D-9C95-2C89ED2AF24D}"/>
              </a:ext>
            </a:extLst>
          </p:cNvPr>
          <p:cNvGrpSpPr>
            <a:grpSpLocks/>
          </p:cNvGrpSpPr>
          <p:nvPr/>
        </p:nvGrpSpPr>
        <p:grpSpPr bwMode="auto">
          <a:xfrm>
            <a:off x="0" y="5897880"/>
            <a:ext cx="12192000" cy="960120"/>
            <a:chOff x="0" y="9288"/>
            <a:chExt cx="19200" cy="1512"/>
          </a:xfrm>
        </p:grpSpPr>
        <p:sp>
          <p:nvSpPr>
            <p:cNvPr id="30" name="Rectangle 29">
              <a:extLst>
                <a:ext uri="{FF2B5EF4-FFF2-40B4-BE49-F238E27FC236}">
                  <a16:creationId xmlns:a16="http://schemas.microsoft.com/office/drawing/2014/main" id="{EF3ABC5E-CDEF-46C9-925B-E222E2FF04FD}"/>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B38B5F18-9418-4CCC-8EF7-E64B2E386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CA4D618-86BB-434A-ABA6-28F83DFC28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6559424-B1AE-4E06-96E0-6891144D7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F3AAC-9815-48B0-9978-E811D11763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3DAFF3B-143E-430D-8D77-2D8FAE045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reeform: Shape 35">
            <a:extLst>
              <a:ext uri="{FF2B5EF4-FFF2-40B4-BE49-F238E27FC236}">
                <a16:creationId xmlns:a16="http://schemas.microsoft.com/office/drawing/2014/main" id="{BAAF3BA0-4919-4BC7-999C-A87CB41B878A}"/>
              </a:ext>
            </a:extLst>
          </p:cNvPr>
          <p:cNvSpPr/>
          <p:nvPr/>
        </p:nvSpPr>
        <p:spPr>
          <a:xfrm rot="20974499">
            <a:off x="6557921" y="1439003"/>
            <a:ext cx="467078" cy="11873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7" name="Freeform: Shape 36">
            <a:extLst>
              <a:ext uri="{FF2B5EF4-FFF2-40B4-BE49-F238E27FC236}">
                <a16:creationId xmlns:a16="http://schemas.microsoft.com/office/drawing/2014/main" id="{780CB587-1190-45D9-B572-28949DB130AE}"/>
              </a:ext>
            </a:extLst>
          </p:cNvPr>
          <p:cNvSpPr/>
          <p:nvPr/>
        </p:nvSpPr>
        <p:spPr>
          <a:xfrm rot="620328">
            <a:off x="3713204" y="3269902"/>
            <a:ext cx="6392192" cy="152783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8" name="Title 1">
            <a:extLst>
              <a:ext uri="{FF2B5EF4-FFF2-40B4-BE49-F238E27FC236}">
                <a16:creationId xmlns:a16="http://schemas.microsoft.com/office/drawing/2014/main" id="{5E93A455-FF9A-41B6-AE1A-0C10EECBE379}"/>
              </a:ext>
            </a:extLst>
          </p:cNvPr>
          <p:cNvSpPr txBox="1">
            <a:spLocks/>
          </p:cNvSpPr>
          <p:nvPr/>
        </p:nvSpPr>
        <p:spPr>
          <a:xfrm>
            <a:off x="522635" y="1100498"/>
            <a:ext cx="3076963" cy="18483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1800" b="1" dirty="0">
                <a:solidFill>
                  <a:srgbClr val="C00000"/>
                </a:solidFill>
                <a:latin typeface="Calibri" panose="020F0502020204030204" pitchFamily="34" charset="0"/>
                <a:ea typeface="Calibri" panose="020F0502020204030204" pitchFamily="34" charset="0"/>
              </a:rPr>
              <a:t>يمكن استخدام أعمدة الغاية التي تغطي الحضر والغاية التي تغطي الريف للإبلاغ عن غايات محددة في المناطق الحضرية و/أو الريفية.</a:t>
            </a:r>
          </a:p>
          <a:p>
            <a:pPr algn="r" rtl="1"/>
            <a:endParaRPr lang="ar-JO" sz="1800" b="1" dirty="0">
              <a:solidFill>
                <a:srgbClr val="C00000"/>
              </a:solidFill>
              <a:latin typeface="Calibri" panose="020F0502020204030204" pitchFamily="34" charset="0"/>
              <a:ea typeface="Calibri" panose="020F0502020204030204" pitchFamily="34" charset="0"/>
            </a:endParaRPr>
          </a:p>
          <a:p>
            <a:pPr algn="r" rtl="1"/>
            <a:r>
              <a:rPr lang="ar-JO" sz="1800" b="1" dirty="0">
                <a:solidFill>
                  <a:srgbClr val="C00000"/>
                </a:solidFill>
                <a:latin typeface="Calibri" panose="020F0502020204030204" pitchFamily="34" charset="0"/>
                <a:ea typeface="Calibri" panose="020F0502020204030204" pitchFamily="34" charset="0"/>
              </a:rPr>
              <a:t>ل</a:t>
            </a:r>
            <a:r>
              <a:rPr lang="ar-JO" sz="1800" b="1" u="sng" dirty="0">
                <a:solidFill>
                  <a:srgbClr val="C00000"/>
                </a:solidFill>
                <a:latin typeface="Calibri" panose="020F0502020204030204" pitchFamily="34" charset="0"/>
                <a:ea typeface="Calibri" panose="020F0502020204030204" pitchFamily="34" charset="0"/>
              </a:rPr>
              <a:t>ا تبلغ عن نفس الغاية أكثر من مرة.</a:t>
            </a:r>
          </a:p>
        </p:txBody>
      </p:sp>
      <p:sp>
        <p:nvSpPr>
          <p:cNvPr id="39" name="Title 1">
            <a:extLst>
              <a:ext uri="{FF2B5EF4-FFF2-40B4-BE49-F238E27FC236}">
                <a16:creationId xmlns:a16="http://schemas.microsoft.com/office/drawing/2014/main" id="{6BB3E92F-AEC8-4EE4-B1CC-674E693A6ED5}"/>
              </a:ext>
            </a:extLst>
          </p:cNvPr>
          <p:cNvSpPr txBox="1">
            <a:spLocks/>
          </p:cNvSpPr>
          <p:nvPr/>
        </p:nvSpPr>
        <p:spPr>
          <a:xfrm>
            <a:off x="4625252" y="1016419"/>
            <a:ext cx="7269577" cy="4390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1800" b="1" dirty="0">
                <a:solidFill>
                  <a:srgbClr val="FF0000"/>
                </a:solidFill>
                <a:latin typeface="Calibri" panose="020F0502020204030204" pitchFamily="34" charset="0"/>
                <a:ea typeface="Calibri" panose="020F0502020204030204" pitchFamily="34" charset="0"/>
              </a:rPr>
              <a:t>الغايات الوطنية</a:t>
            </a:r>
            <a:r>
              <a:rPr lang="en-US" sz="1800" b="1" dirty="0">
                <a:solidFill>
                  <a:srgbClr val="FF0000"/>
                </a:solidFill>
                <a:latin typeface="Calibri" panose="020F0502020204030204" pitchFamily="34" charset="0"/>
                <a:ea typeface="Calibri" panose="020F0502020204030204" pitchFamily="34" charset="0"/>
              </a:rPr>
              <a:t> </a:t>
            </a:r>
            <a:r>
              <a:rPr lang="ar-JO" sz="1800" b="1" dirty="0">
                <a:solidFill>
                  <a:srgbClr val="FF0000"/>
                </a:solidFill>
                <a:latin typeface="Calibri" panose="020F0502020204030204" pitchFamily="34" charset="0"/>
                <a:ea typeface="Calibri" panose="020F0502020204030204" pitchFamily="34" charset="0"/>
              </a:rPr>
              <a:t>هي تلك التي تشمل كل البلد/المنطقة، ولا تميز بين الأماكن الحضرية والريفية</a:t>
            </a:r>
            <a:endParaRPr lang="en-US" sz="1800" b="1"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330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2573944" y="3598630"/>
            <a:ext cx="7863381" cy="2143040"/>
          </a:xfrm>
        </p:spPr>
        <p:txBody>
          <a:bodyPr>
            <a:norm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الفرع الأخير لكل سؤال في </a:t>
            </a:r>
            <a:r>
              <a:rPr lang="ar-JO" sz="1800" b="1" dirty="0">
                <a:solidFill>
                  <a:srgbClr val="C00000"/>
                </a:solidFill>
                <a:effectLst/>
                <a:latin typeface="Calibri" panose="020F0502020204030204" pitchFamily="34" charset="0"/>
                <a:ea typeface="Calibri" panose="020F0502020204030204" pitchFamily="34" charset="0"/>
              </a:rPr>
              <a:t>ألف 7 </a:t>
            </a:r>
            <a:r>
              <a:rPr lang="ar-SA" sz="1800" b="1" dirty="0">
                <a:solidFill>
                  <a:srgbClr val="C00000"/>
                </a:solidFill>
                <a:effectLst/>
                <a:latin typeface="Calibri" panose="020F0502020204030204" pitchFamily="34" charset="0"/>
                <a:ea typeface="Calibri" panose="020F0502020204030204" pitchFamily="34" charset="0"/>
              </a:rPr>
              <a:t>يطلب منكم الإبلاغ عن التقدم المحرز نحو تحقيق الغايات المبلغ عنها.</a:t>
            </a:r>
            <a:br>
              <a:rPr lang="en-US" sz="1800" dirty="0">
                <a:solidFill>
                  <a:srgbClr val="C00000"/>
                </a:solidFill>
                <a:effectLst/>
                <a:latin typeface="Calibri" panose="020F0502020204030204" pitchFamily="34" charset="0"/>
                <a:ea typeface="Calibri" panose="020F0502020204030204" pitchFamily="34" charset="0"/>
              </a:rPr>
            </a:br>
            <a:r>
              <a:rPr lang="ar-SA" sz="1800" b="1" dirty="0">
                <a:solidFill>
                  <a:srgbClr val="C00000"/>
                </a:solidFill>
                <a:effectLst/>
                <a:latin typeface="Calibri" panose="020F0502020204030204" pitchFamily="34" charset="0"/>
                <a:ea typeface="Calibri" panose="020F0502020204030204" pitchFamily="34" charset="0"/>
              </a:rPr>
              <a:t> </a:t>
            </a:r>
            <a:br>
              <a:rPr lang="en-US" sz="1800" dirty="0">
                <a:solidFill>
                  <a:srgbClr val="C00000"/>
                </a:solidFill>
                <a:effectLst/>
                <a:latin typeface="Calibri" panose="020F0502020204030204" pitchFamily="34" charset="0"/>
                <a:ea typeface="Calibri" panose="020F0502020204030204" pitchFamily="34" charset="0"/>
              </a:rPr>
            </a:br>
            <a:r>
              <a:rPr lang="ar-SA" sz="1800" b="1" dirty="0">
                <a:solidFill>
                  <a:srgbClr val="C00000"/>
                </a:solidFill>
                <a:effectLst/>
                <a:latin typeface="Calibri" panose="020F0502020204030204" pitchFamily="34" charset="0"/>
                <a:ea typeface="Calibri" panose="020F0502020204030204" pitchFamily="34" charset="0"/>
              </a:rPr>
              <a:t>بيانات خط الأساس هي أول قياس أو "نقطة بداية" لتتبع التقدم المحرز نحو بلوغ غايتك. </a:t>
            </a:r>
            <a:br>
              <a:rPr lang="en-US" sz="1800" dirty="0">
                <a:solidFill>
                  <a:srgbClr val="C00000"/>
                </a:solidFill>
                <a:effectLst/>
                <a:latin typeface="Calibri" panose="020F0502020204030204" pitchFamily="34" charset="0"/>
                <a:ea typeface="Calibri" panose="020F0502020204030204" pitchFamily="34" charset="0"/>
              </a:rPr>
            </a:br>
            <a:r>
              <a:rPr lang="ar-SA" sz="1800" b="1" dirty="0">
                <a:solidFill>
                  <a:srgbClr val="C00000"/>
                </a:solidFill>
                <a:effectLst/>
                <a:latin typeface="Calibri" panose="020F0502020204030204" pitchFamily="34" charset="0"/>
                <a:ea typeface="Calibri" panose="020F0502020204030204" pitchFamily="34" charset="0"/>
              </a:rPr>
              <a:t> </a:t>
            </a:r>
            <a:br>
              <a:rPr lang="en-US" sz="1800" dirty="0">
                <a:solidFill>
                  <a:srgbClr val="C00000"/>
                </a:solidFill>
                <a:effectLst/>
                <a:latin typeface="Calibri" panose="020F0502020204030204" pitchFamily="34" charset="0"/>
                <a:ea typeface="Calibri" panose="020F0502020204030204" pitchFamily="34" charset="0"/>
              </a:rPr>
            </a:br>
            <a:r>
              <a:rPr lang="ar-SA" sz="1800" b="1" dirty="0">
                <a:solidFill>
                  <a:srgbClr val="C00000"/>
                </a:solidFill>
                <a:effectLst/>
                <a:latin typeface="Calibri" panose="020F0502020204030204" pitchFamily="34" charset="0"/>
                <a:ea typeface="Calibri" panose="020F0502020204030204" pitchFamily="34" charset="0"/>
              </a:rPr>
              <a:t>أحدث قيمة هي أحدث قياس لتتبع التقدم المحرز نحو بلوغ غايتك.</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grpSp>
        <p:nvGrpSpPr>
          <p:cNvPr id="29" name="Group 28">
            <a:extLst>
              <a:ext uri="{FF2B5EF4-FFF2-40B4-BE49-F238E27FC236}">
                <a16:creationId xmlns:a16="http://schemas.microsoft.com/office/drawing/2014/main" id="{0BBA6F65-9BA2-4E4D-9C95-2C89ED2AF24D}"/>
              </a:ext>
            </a:extLst>
          </p:cNvPr>
          <p:cNvGrpSpPr>
            <a:grpSpLocks/>
          </p:cNvGrpSpPr>
          <p:nvPr/>
        </p:nvGrpSpPr>
        <p:grpSpPr bwMode="auto">
          <a:xfrm>
            <a:off x="0" y="5897880"/>
            <a:ext cx="12192000" cy="960120"/>
            <a:chOff x="0" y="9288"/>
            <a:chExt cx="19200" cy="1512"/>
          </a:xfrm>
        </p:grpSpPr>
        <p:sp>
          <p:nvSpPr>
            <p:cNvPr id="30" name="Rectangle 29">
              <a:extLst>
                <a:ext uri="{FF2B5EF4-FFF2-40B4-BE49-F238E27FC236}">
                  <a16:creationId xmlns:a16="http://schemas.microsoft.com/office/drawing/2014/main" id="{EF3ABC5E-CDEF-46C9-925B-E222E2FF04FD}"/>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B38B5F18-9418-4CCC-8EF7-E64B2E386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CA4D618-86BB-434A-ABA6-28F83DFC28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6559424-B1AE-4E06-96E0-6891144D7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F3AAC-9815-48B0-9978-E811D11763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3DAFF3B-143E-430D-8D77-2D8FAE045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extLst>
              <a:ext uri="{FF2B5EF4-FFF2-40B4-BE49-F238E27FC236}">
                <a16:creationId xmlns:a16="http://schemas.microsoft.com/office/drawing/2014/main" id="{DBB1C675-6E85-4B4A-8B9B-B9B846F952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635" y="1002581"/>
            <a:ext cx="11137459" cy="2256790"/>
          </a:xfrm>
          <a:prstGeom prst="rect">
            <a:avLst/>
          </a:prstGeom>
          <a:noFill/>
          <a:ln>
            <a:noFill/>
          </a:ln>
        </p:spPr>
      </p:pic>
      <p:sp>
        <p:nvSpPr>
          <p:cNvPr id="37" name="Freeform: Shape 36">
            <a:extLst>
              <a:ext uri="{FF2B5EF4-FFF2-40B4-BE49-F238E27FC236}">
                <a16:creationId xmlns:a16="http://schemas.microsoft.com/office/drawing/2014/main" id="{780CB587-1190-45D9-B572-28949DB130AE}"/>
              </a:ext>
            </a:extLst>
          </p:cNvPr>
          <p:cNvSpPr/>
          <p:nvPr/>
        </p:nvSpPr>
        <p:spPr>
          <a:xfrm rot="1553550" flipH="1">
            <a:off x="10554216" y="2658071"/>
            <a:ext cx="380435" cy="1375531"/>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6" name="Rectangle: Rounded Corners 25">
            <a:extLst>
              <a:ext uri="{FF2B5EF4-FFF2-40B4-BE49-F238E27FC236}">
                <a16:creationId xmlns:a16="http://schemas.microsoft.com/office/drawing/2014/main" id="{4F64E925-6A44-4D45-9A2D-325BE5FE9F1C}"/>
              </a:ext>
            </a:extLst>
          </p:cNvPr>
          <p:cNvSpPr/>
          <p:nvPr/>
        </p:nvSpPr>
        <p:spPr>
          <a:xfrm>
            <a:off x="8727867" y="2120139"/>
            <a:ext cx="2211881" cy="523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36865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836930" y="493673"/>
            <a:ext cx="10515600" cy="1055688"/>
          </a:xfrm>
        </p:spPr>
        <p:txBody>
          <a:bodyPr>
            <a:normAutofit/>
          </a:bodyPr>
          <a:lstStyle/>
          <a:p>
            <a:pPr algn="r" rtl="1"/>
            <a:r>
              <a:rPr lang="ar-JO" sz="4000" b="1" dirty="0">
                <a:solidFill>
                  <a:srgbClr val="203864"/>
                </a:solidFill>
                <a:effectLst/>
                <a:uFill>
                  <a:solidFill>
                    <a:srgbClr val="000000"/>
                  </a:solidFill>
                </a:uFill>
                <a:ea typeface="Calibri" panose="020F0502020204030204" pitchFamily="34" charset="0"/>
                <a:cs typeface="Calibri" panose="020F0502020204030204" pitchFamily="34" charset="0"/>
              </a:rPr>
              <a:t>نظرة عامة</a:t>
            </a:r>
            <a:endParaRPr lang="ar-JO" sz="8000" dirty="0"/>
          </a:p>
        </p:txBody>
      </p:sp>
      <p:sp>
        <p:nvSpPr>
          <p:cNvPr id="3" name="Content Placeholder 2">
            <a:extLst>
              <a:ext uri="{FF2B5EF4-FFF2-40B4-BE49-F238E27FC236}">
                <a16:creationId xmlns:a16="http://schemas.microsoft.com/office/drawing/2014/main" id="{3860D2FC-BC82-43AE-A05C-AB04F361C3FA}"/>
              </a:ext>
            </a:extLst>
          </p:cNvPr>
          <p:cNvSpPr>
            <a:spLocks noGrp="1"/>
          </p:cNvSpPr>
          <p:nvPr>
            <p:ph idx="1"/>
          </p:nvPr>
        </p:nvSpPr>
        <p:spPr>
          <a:xfrm>
            <a:off x="836930" y="1814513"/>
            <a:ext cx="10515600" cy="3974147"/>
          </a:xfrm>
        </p:spPr>
        <p:txBody>
          <a:bodyPr>
            <a:normAutofit/>
          </a:bodyPr>
          <a:lstStyle/>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يحتوي الفرع أ على </a:t>
            </a:r>
            <a:r>
              <a:rPr lang="en-US"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11</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سؤالا حول حوكمة المياه والصرف الصحي والنظافة الصحية</a:t>
            </a:r>
            <a:r>
              <a:rPr lang="en-US"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a:t>
            </a:r>
            <a:endPar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endParaRPr>
          </a:p>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ستقدم هذه الوحدة معلومات أساسية عن أسئلة محددة</a:t>
            </a:r>
            <a:r>
              <a:rPr lang="en-US"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في الفرع أ</a:t>
            </a:r>
            <a:r>
              <a:rPr lang="en-US"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a:t>
            </a:r>
            <a:endPar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endParaRPr>
          </a:p>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يرجى الرجوع أيضا إلى إرشادات إجراء المسح. </a:t>
            </a:r>
            <a:endParaRPr lang="en-US"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endParaRPr>
          </a:p>
        </p:txBody>
      </p:sp>
      <p:grpSp>
        <p:nvGrpSpPr>
          <p:cNvPr id="4" name="Group 3">
            <a:extLst>
              <a:ext uri="{FF2B5EF4-FFF2-40B4-BE49-F238E27FC236}">
                <a16:creationId xmlns:a16="http://schemas.microsoft.com/office/drawing/2014/main" id="{4FAA376A-A2C9-4D03-A436-E59F9DF4B287}"/>
              </a:ext>
            </a:extLst>
          </p:cNvPr>
          <p:cNvGrpSpPr>
            <a:grpSpLocks/>
          </p:cNvGrpSpPr>
          <p:nvPr/>
        </p:nvGrpSpPr>
        <p:grpSpPr bwMode="auto">
          <a:xfrm>
            <a:off x="0" y="5897880"/>
            <a:ext cx="12192000" cy="960120"/>
            <a:chOff x="0" y="9288"/>
            <a:chExt cx="19200" cy="1512"/>
          </a:xfrm>
        </p:grpSpPr>
        <p:sp>
          <p:nvSpPr>
            <p:cNvPr id="5" name="Rectangle 4">
              <a:extLst>
                <a:ext uri="{FF2B5EF4-FFF2-40B4-BE49-F238E27FC236}">
                  <a16:creationId xmlns:a16="http://schemas.microsoft.com/office/drawing/2014/main" id="{7E0B33ED-C9C5-4C3D-86E4-6E7D9192E777}"/>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20A0C250-ACCD-4A79-A257-CECD329A3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A136D-3DDB-45D5-811E-AFC8D205A4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542831D-8A13-4B11-BCCB-C1631E6AA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E0002F-6B16-4D45-8099-336E5C2B91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79F6C1-527B-457F-BC69-C5FF313A2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bject 3">
            <a:extLst>
              <a:ext uri="{FF2B5EF4-FFF2-40B4-BE49-F238E27FC236}">
                <a16:creationId xmlns:a16="http://schemas.microsoft.com/office/drawing/2014/main" id="{1DB92555-E563-6E43-BBA5-E44A19805524}"/>
              </a:ext>
            </a:extLst>
          </p:cNvPr>
          <p:cNvSpPr/>
          <p:nvPr/>
        </p:nvSpPr>
        <p:spPr>
          <a:xfrm>
            <a:off x="381001" y="1468441"/>
            <a:ext cx="10972799" cy="3600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854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522637" y="1152309"/>
            <a:ext cx="3076962" cy="4417929"/>
          </a:xfrm>
        </p:spPr>
        <p:txBody>
          <a:bodyPr>
            <a:normAutofit/>
          </a:bodyPr>
          <a:lstStyle/>
          <a:p>
            <a:pPr algn="r" rtl="1"/>
            <a:r>
              <a:rPr lang="ar-JO" sz="1800" b="1" dirty="0">
                <a:solidFill>
                  <a:srgbClr val="C00000"/>
                </a:solidFill>
                <a:latin typeface="Calibri" panose="020F0502020204030204" pitchFamily="34" charset="0"/>
                <a:ea typeface="Calibri" panose="020F0502020204030204" pitchFamily="34" charset="0"/>
              </a:rPr>
              <a:t>يجب</a:t>
            </a:r>
            <a:r>
              <a:rPr lang="ar-SA" sz="1800" b="1" dirty="0">
                <a:solidFill>
                  <a:srgbClr val="C00000"/>
                </a:solidFill>
                <a:effectLst/>
                <a:latin typeface="Calibri" panose="020F0502020204030204" pitchFamily="34" charset="0"/>
                <a:ea typeface="Calibri" panose="020F0502020204030204" pitchFamily="34" charset="0"/>
              </a:rPr>
              <a:t> الإبلاغ عن أهداف أخرى في مجال المياه والصرف الصحي والنظافة الصحية في ألف 7 خامسا </a:t>
            </a:r>
            <a:br>
              <a:rPr lang="en-US" sz="1800" b="1" dirty="0">
                <a:solidFill>
                  <a:srgbClr val="C00000"/>
                </a:solidFill>
                <a:effectLst/>
                <a:latin typeface="Calibri" panose="020F0502020204030204" pitchFamily="34" charset="0"/>
                <a:ea typeface="Calibri" panose="020F0502020204030204" pitchFamily="34" charset="0"/>
              </a:rPr>
            </a:br>
            <a:br>
              <a:rPr lang="en-US" sz="1800" b="1" dirty="0">
                <a:solidFill>
                  <a:srgbClr val="C00000"/>
                </a:solidFill>
                <a:effectLst/>
                <a:latin typeface="Calibri" panose="020F0502020204030204" pitchFamily="34" charset="0"/>
                <a:ea typeface="Calibri" panose="020F0502020204030204" pitchFamily="34" charset="0"/>
              </a:rPr>
            </a:br>
            <a:br>
              <a:rPr lang="en-US" sz="1800"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effectLst/>
                <a:latin typeface="Calibri" panose="020F0502020204030204" pitchFamily="34" charset="0"/>
                <a:ea typeface="Calibri" panose="020F0502020204030204" pitchFamily="34" charset="0"/>
              </a:rPr>
              <a:t> </a:t>
            </a:r>
            <a:br>
              <a:rPr lang="en-US" sz="1800"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effectLst/>
                <a:latin typeface="Calibri" panose="020F0502020204030204" pitchFamily="34" charset="0"/>
                <a:ea typeface="Calibri" panose="020F0502020204030204" pitchFamily="34" charset="0"/>
              </a:rPr>
              <a:t>استخدم ألف 7 خامسا للإبلاغ فقط عن الغايات التي لم يتم الإبلاغ عنها في الأسئلة السابقة . </a:t>
            </a:r>
            <a:br>
              <a:rPr lang="en-US" sz="1800" b="1" dirty="0">
                <a:solidFill>
                  <a:srgbClr val="C00000"/>
                </a:solidFill>
                <a:effectLst/>
                <a:latin typeface="Calibri" panose="020F0502020204030204" pitchFamily="34" charset="0"/>
                <a:ea typeface="Calibri" panose="020F0502020204030204" pitchFamily="34" charset="0"/>
              </a:rPr>
            </a:br>
            <a:br>
              <a:rPr lang="en-US" sz="1800" b="1" dirty="0">
                <a:solidFill>
                  <a:srgbClr val="C00000"/>
                </a:solidFill>
                <a:effectLst/>
                <a:latin typeface="Calibri" panose="020F0502020204030204" pitchFamily="34" charset="0"/>
                <a:ea typeface="Calibri" panose="020F0502020204030204" pitchFamily="34" charset="0"/>
              </a:rPr>
            </a:br>
            <a:br>
              <a:rPr lang="en-US" sz="1800"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effectLst/>
                <a:latin typeface="Calibri" panose="020F0502020204030204" pitchFamily="34" charset="0"/>
                <a:ea typeface="Calibri" panose="020F0502020204030204" pitchFamily="34" charset="0"/>
              </a:rPr>
              <a:t> </a:t>
            </a:r>
            <a:br>
              <a:rPr lang="en-US" sz="1800"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effectLst/>
                <a:latin typeface="Calibri" panose="020F0502020204030204" pitchFamily="34" charset="0"/>
                <a:ea typeface="Calibri" panose="020F0502020204030204" pitchFamily="34" charset="0"/>
              </a:rPr>
              <a:t> لا تبلغ عن نفس الغاية أكثر من مرة . </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grpSp>
        <p:nvGrpSpPr>
          <p:cNvPr id="29" name="Group 28">
            <a:extLst>
              <a:ext uri="{FF2B5EF4-FFF2-40B4-BE49-F238E27FC236}">
                <a16:creationId xmlns:a16="http://schemas.microsoft.com/office/drawing/2014/main" id="{0BBA6F65-9BA2-4E4D-9C95-2C89ED2AF24D}"/>
              </a:ext>
            </a:extLst>
          </p:cNvPr>
          <p:cNvGrpSpPr>
            <a:grpSpLocks/>
          </p:cNvGrpSpPr>
          <p:nvPr/>
        </p:nvGrpSpPr>
        <p:grpSpPr bwMode="auto">
          <a:xfrm>
            <a:off x="0" y="5897880"/>
            <a:ext cx="12192000" cy="960120"/>
            <a:chOff x="0" y="9288"/>
            <a:chExt cx="19200" cy="1512"/>
          </a:xfrm>
        </p:grpSpPr>
        <p:sp>
          <p:nvSpPr>
            <p:cNvPr id="30" name="Rectangle 29">
              <a:extLst>
                <a:ext uri="{FF2B5EF4-FFF2-40B4-BE49-F238E27FC236}">
                  <a16:creationId xmlns:a16="http://schemas.microsoft.com/office/drawing/2014/main" id="{EF3ABC5E-CDEF-46C9-925B-E222E2FF04FD}"/>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B38B5F18-9418-4CCC-8EF7-E64B2E386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CA4D618-86BB-434A-ABA6-28F83DFC28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6559424-B1AE-4E06-96E0-6891144D7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F3AAC-9815-48B0-9978-E811D11763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3DAFF3B-143E-430D-8D77-2D8FAE045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3">
            <a:extLst>
              <a:ext uri="{FF2B5EF4-FFF2-40B4-BE49-F238E27FC236}">
                <a16:creationId xmlns:a16="http://schemas.microsoft.com/office/drawing/2014/main" id="{B7F2E4D0-01DC-4368-B16D-F9885ADA82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4731" y="1020463"/>
            <a:ext cx="8013700" cy="4549775"/>
          </a:xfrm>
          <a:prstGeom prst="rect">
            <a:avLst/>
          </a:prstGeom>
          <a:noFill/>
          <a:ln>
            <a:noFill/>
          </a:ln>
        </p:spPr>
      </p:pic>
    </p:spTree>
    <p:extLst>
      <p:ext uri="{BB962C8B-B14F-4D97-AF65-F5344CB8AC3E}">
        <p14:creationId xmlns:p14="http://schemas.microsoft.com/office/powerpoint/2010/main" val="205092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9474505" y="6211775"/>
            <a:ext cx="2520778" cy="603656"/>
          </a:xfrm>
          <a:prstGeom prst="rect">
            <a:avLst/>
          </a:prstGeom>
        </p:spPr>
      </p:pic>
      <p:sp>
        <p:nvSpPr>
          <p:cNvPr id="23" name="Title 1">
            <a:extLst>
              <a:ext uri="{FF2B5EF4-FFF2-40B4-BE49-F238E27FC236}">
                <a16:creationId xmlns:a16="http://schemas.microsoft.com/office/drawing/2014/main" id="{20F4411D-BB2C-4DAD-AB97-B4CBC0184B7E}"/>
              </a:ext>
            </a:extLst>
          </p:cNvPr>
          <p:cNvSpPr txBox="1">
            <a:spLocks/>
          </p:cNvSpPr>
          <p:nvPr/>
        </p:nvSpPr>
        <p:spPr>
          <a:xfrm>
            <a:off x="522636" y="990600"/>
            <a:ext cx="11137458" cy="6036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2400" b="1" dirty="0">
                <a:solidFill>
                  <a:srgbClr val="203864"/>
                </a:solidFill>
                <a:uFill>
                  <a:solidFill>
                    <a:srgbClr val="000000"/>
                  </a:solidFill>
                </a:uFill>
                <a:ea typeface="Calibri" panose="020F0502020204030204" pitchFamily="34" charset="0"/>
                <a:cs typeface="Calibri" panose="020F0502020204030204" pitchFamily="34" charset="0"/>
              </a:rPr>
              <a:t>ألف 8 : تدابير الإنصاف في السياسات والخطط الوطنية</a:t>
            </a:r>
            <a:endParaRPr lang="ar-JO" sz="5400" dirty="0"/>
          </a:p>
        </p:txBody>
      </p:sp>
      <p:pic>
        <p:nvPicPr>
          <p:cNvPr id="4" name="Picture 3" descr="Table&#10;&#10;Description automatically generated">
            <a:extLst>
              <a:ext uri="{FF2B5EF4-FFF2-40B4-BE49-F238E27FC236}">
                <a16:creationId xmlns:a16="http://schemas.microsoft.com/office/drawing/2014/main" id="{977B998F-A09B-8E4C-BAC8-4281788D1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553" y="1467116"/>
            <a:ext cx="8249613" cy="4748854"/>
          </a:xfrm>
          <a:prstGeom prst="rect">
            <a:avLst/>
          </a:prstGeom>
        </p:spPr>
      </p:pic>
      <p:sp>
        <p:nvSpPr>
          <p:cNvPr id="25" name="Rectangle: Rounded Corners 28">
            <a:extLst>
              <a:ext uri="{FF2B5EF4-FFF2-40B4-BE49-F238E27FC236}">
                <a16:creationId xmlns:a16="http://schemas.microsoft.com/office/drawing/2014/main" id="{A7BC14E0-86B1-8948-B733-DE661A367E0F}"/>
              </a:ext>
            </a:extLst>
          </p:cNvPr>
          <p:cNvSpPr/>
          <p:nvPr/>
        </p:nvSpPr>
        <p:spPr>
          <a:xfrm rot="16200000">
            <a:off x="5944280" y="3639451"/>
            <a:ext cx="4203053" cy="6871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JO"/>
          </a:p>
        </p:txBody>
      </p:sp>
      <p:sp>
        <p:nvSpPr>
          <p:cNvPr id="30" name="Rectangle: Rounded Corners 27">
            <a:extLst>
              <a:ext uri="{FF2B5EF4-FFF2-40B4-BE49-F238E27FC236}">
                <a16:creationId xmlns:a16="http://schemas.microsoft.com/office/drawing/2014/main" id="{6A468726-6A3C-5747-8AF6-1FCFD5738299}"/>
              </a:ext>
            </a:extLst>
          </p:cNvPr>
          <p:cNvSpPr/>
          <p:nvPr/>
        </p:nvSpPr>
        <p:spPr>
          <a:xfrm rot="16200000">
            <a:off x="6897565" y="3374986"/>
            <a:ext cx="4203054" cy="12193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JO"/>
          </a:p>
        </p:txBody>
      </p:sp>
      <p:sp>
        <p:nvSpPr>
          <p:cNvPr id="33" name="Freeform: Shape 30">
            <a:extLst>
              <a:ext uri="{FF2B5EF4-FFF2-40B4-BE49-F238E27FC236}">
                <a16:creationId xmlns:a16="http://schemas.microsoft.com/office/drawing/2014/main" id="{5C810E2D-2729-824D-A935-3F249BE2B60D}"/>
              </a:ext>
            </a:extLst>
          </p:cNvPr>
          <p:cNvSpPr/>
          <p:nvPr/>
        </p:nvSpPr>
        <p:spPr>
          <a:xfrm rot="3145021">
            <a:off x="6131720" y="1604425"/>
            <a:ext cx="1205056" cy="139607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JO"/>
          </a:p>
        </p:txBody>
      </p:sp>
      <p:sp>
        <p:nvSpPr>
          <p:cNvPr id="34" name="Title 1">
            <a:extLst>
              <a:ext uri="{FF2B5EF4-FFF2-40B4-BE49-F238E27FC236}">
                <a16:creationId xmlns:a16="http://schemas.microsoft.com/office/drawing/2014/main" id="{DFCAF9E6-EA57-6648-9D73-90EA9AE7D2C7}"/>
              </a:ext>
            </a:extLst>
          </p:cNvPr>
          <p:cNvSpPr txBox="1">
            <a:spLocks/>
          </p:cNvSpPr>
          <p:nvPr/>
        </p:nvSpPr>
        <p:spPr>
          <a:xfrm>
            <a:off x="3436920" y="2070772"/>
            <a:ext cx="2376663" cy="1667605"/>
          </a:xfrm>
          <a:prstGeom prst="rect">
            <a:avLst/>
          </a:prstGeom>
          <a:solidFill>
            <a:schemeClr val="bg1">
              <a:alpha val="75121"/>
            </a:schemeClr>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1800" b="1" dirty="0">
                <a:solidFill>
                  <a:srgbClr val="C00000"/>
                </a:solidFill>
                <a:latin typeface="Calibri" panose="020F0502020204030204" pitchFamily="34" charset="0"/>
                <a:ea typeface="Calibri" panose="020F0502020204030204" pitchFamily="34" charset="0"/>
              </a:rPr>
              <a:t>الأماكن التي عبأت فيها الخانة التي تشير إلى  أنها " غير موجودة في البلد" في السؤالين باء 3 ودال 4، يجب أيضا أن تعبأ فيها الخانة المشابهة في هذا السؤال.</a:t>
            </a:r>
            <a:endParaRPr lang="en-US" sz="1800" dirty="0">
              <a:solidFill>
                <a:srgbClr val="C00000"/>
              </a:solidFill>
              <a:latin typeface="Calibri" panose="020F0502020204030204" pitchFamily="34" charset="0"/>
              <a:ea typeface="Calibri" panose="020F0502020204030204" pitchFamily="34" charset="0"/>
            </a:endParaRPr>
          </a:p>
        </p:txBody>
      </p:sp>
      <p:sp>
        <p:nvSpPr>
          <p:cNvPr id="35" name="Title 1">
            <a:extLst>
              <a:ext uri="{FF2B5EF4-FFF2-40B4-BE49-F238E27FC236}">
                <a16:creationId xmlns:a16="http://schemas.microsoft.com/office/drawing/2014/main" id="{012F3B35-5209-BE4D-B858-E4A34978CF01}"/>
              </a:ext>
            </a:extLst>
          </p:cNvPr>
          <p:cNvSpPr txBox="1">
            <a:spLocks/>
          </p:cNvSpPr>
          <p:nvPr/>
        </p:nvSpPr>
        <p:spPr>
          <a:xfrm>
            <a:off x="1863880" y="4503790"/>
            <a:ext cx="4547710" cy="770943"/>
          </a:xfrm>
          <a:prstGeom prst="rect">
            <a:avLst/>
          </a:prstGeom>
          <a:solidFill>
            <a:schemeClr val="bg1">
              <a:alpha val="75211"/>
            </a:schemeClr>
          </a:solid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يتم تعريف كل منطقة أو تجمع سكاني وفقا للتعاريف التي يتبعها بلدكم</a:t>
            </a:r>
            <a:r>
              <a:rPr lang="en-US" sz="1800" b="1" dirty="0">
                <a:solidFill>
                  <a:srgbClr val="C00000"/>
                </a:solidFill>
                <a:effectLst/>
                <a:latin typeface="Calibri" panose="020F0502020204030204" pitchFamily="34" charset="0"/>
                <a:ea typeface="Calibri" panose="020F0502020204030204" pitchFamily="34" charset="0"/>
              </a:rPr>
              <a:t>.</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36" name="Freeform: Shape 30">
            <a:extLst>
              <a:ext uri="{FF2B5EF4-FFF2-40B4-BE49-F238E27FC236}">
                <a16:creationId xmlns:a16="http://schemas.microsoft.com/office/drawing/2014/main" id="{66C0319B-E04D-ED4E-B550-A117ED70F4CC}"/>
              </a:ext>
            </a:extLst>
          </p:cNvPr>
          <p:cNvSpPr/>
          <p:nvPr/>
        </p:nvSpPr>
        <p:spPr>
          <a:xfrm rot="3145021">
            <a:off x="6778437" y="4070324"/>
            <a:ext cx="1362538" cy="1629573"/>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ar-JO"/>
          </a:p>
        </p:txBody>
      </p:sp>
    </p:spTree>
    <p:extLst>
      <p:ext uri="{BB962C8B-B14F-4D97-AF65-F5344CB8AC3E}">
        <p14:creationId xmlns:p14="http://schemas.microsoft.com/office/powerpoint/2010/main" val="331816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9374051" y="6158861"/>
            <a:ext cx="2520778" cy="603656"/>
          </a:xfrm>
          <a:prstGeom prst="rect">
            <a:avLst/>
          </a:prstGeom>
        </p:spPr>
      </p:pic>
      <p:sp>
        <p:nvSpPr>
          <p:cNvPr id="23" name="Title 1">
            <a:extLst>
              <a:ext uri="{FF2B5EF4-FFF2-40B4-BE49-F238E27FC236}">
                <a16:creationId xmlns:a16="http://schemas.microsoft.com/office/drawing/2014/main" id="{20F4411D-BB2C-4DAD-AB97-B4CBC0184B7E}"/>
              </a:ext>
            </a:extLst>
          </p:cNvPr>
          <p:cNvSpPr txBox="1">
            <a:spLocks/>
          </p:cNvSpPr>
          <p:nvPr/>
        </p:nvSpPr>
        <p:spPr>
          <a:xfrm>
            <a:off x="522636" y="990600"/>
            <a:ext cx="11137458" cy="6036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2400" b="1" dirty="0">
                <a:solidFill>
                  <a:srgbClr val="203864"/>
                </a:solidFill>
                <a:uFill>
                  <a:solidFill>
                    <a:srgbClr val="000000"/>
                  </a:solidFill>
                </a:uFill>
                <a:ea typeface="Calibri" panose="020F0502020204030204" pitchFamily="34" charset="0"/>
                <a:cs typeface="Calibri" panose="020F0502020204030204" pitchFamily="34" charset="0"/>
              </a:rPr>
              <a:t>ألف 9 : الأدوار المؤسسية والوكالات التي تتولى القيادة</a:t>
            </a:r>
            <a:endParaRPr lang="ar-JO" sz="5400" dirty="0"/>
          </a:p>
        </p:txBody>
      </p:sp>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6083982" y="5008495"/>
            <a:ext cx="5810847" cy="898676"/>
          </a:xfrm>
          <a:noFill/>
          <a:ln>
            <a:solidFill>
              <a:schemeClr val="bg1"/>
            </a:solidFill>
          </a:ln>
        </p:spPr>
        <p:txBody>
          <a:bodyPr>
            <a:no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اكتب قائمة بجميع الوزارات الحكومية أو المؤسسات الوطنية التي لها أي دور.</a:t>
            </a:r>
            <a:br>
              <a:rPr lang="en-US" sz="1800" dirty="0">
                <a:solidFill>
                  <a:srgbClr val="C00000"/>
                </a:solidFill>
                <a:effectLst/>
                <a:latin typeface="Calibri" panose="020F0502020204030204" pitchFamily="34" charset="0"/>
                <a:ea typeface="Calibri" panose="020F0502020204030204" pitchFamily="34" charset="0"/>
              </a:rPr>
            </a:br>
            <a:r>
              <a:rPr lang="ar-JO" sz="1800" b="1" dirty="0">
                <a:solidFill>
                  <a:srgbClr val="C00000"/>
                </a:solidFill>
                <a:latin typeface="Calibri" panose="020F0502020204030204" pitchFamily="34" charset="0"/>
                <a:ea typeface="Calibri" panose="020F0502020204030204" pitchFamily="34" charset="0"/>
              </a:rPr>
              <a:t>ي</a:t>
            </a:r>
            <a:r>
              <a:rPr lang="ar-SA" sz="1800" b="1" dirty="0">
                <a:solidFill>
                  <a:srgbClr val="C00000"/>
                </a:solidFill>
                <a:effectLst/>
                <a:latin typeface="Calibri" panose="020F0502020204030204" pitchFamily="34" charset="0"/>
                <a:ea typeface="Calibri" panose="020F0502020204030204" pitchFamily="34" charset="0"/>
              </a:rPr>
              <a:t>ستكمل هذا السؤال بسؤال دال 2 والذي يحدد الميزانيات السنوية لكل كيان</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27" name="Freeform: Shape 26">
            <a:extLst>
              <a:ext uri="{FF2B5EF4-FFF2-40B4-BE49-F238E27FC236}">
                <a16:creationId xmlns:a16="http://schemas.microsoft.com/office/drawing/2014/main" id="{BB533822-2AA2-458D-AE43-F64CB264B6B3}"/>
              </a:ext>
            </a:extLst>
          </p:cNvPr>
          <p:cNvSpPr/>
          <p:nvPr/>
        </p:nvSpPr>
        <p:spPr>
          <a:xfrm rot="3145021">
            <a:off x="6228760" y="2222035"/>
            <a:ext cx="645070" cy="65258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2" name="Title 1">
            <a:extLst>
              <a:ext uri="{FF2B5EF4-FFF2-40B4-BE49-F238E27FC236}">
                <a16:creationId xmlns:a16="http://schemas.microsoft.com/office/drawing/2014/main" id="{4B739F33-0236-4C3D-BC23-CE7C0DBBD6C7}"/>
              </a:ext>
            </a:extLst>
          </p:cNvPr>
          <p:cNvSpPr txBox="1">
            <a:spLocks/>
          </p:cNvSpPr>
          <p:nvPr/>
        </p:nvSpPr>
        <p:spPr>
          <a:xfrm>
            <a:off x="519058" y="4955343"/>
            <a:ext cx="5392875" cy="1004980"/>
          </a:xfrm>
          <a:prstGeom prst="rect">
            <a:avLst/>
          </a:prstGeom>
          <a:noFill/>
          <a:ln>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لن يكون لجميع الوزارات أو المؤسسات الوطنية دور في كل قطاع مدرج في الأعمدة. وفي هذه الحالة، تكتب 1 في العمود للإشارة إلى أن الوزارة أو المؤسسة الوطنية غير مشاركة في القطاع المدرج في القائمة</a:t>
            </a:r>
            <a:r>
              <a:rPr lang="en-US" sz="1800" b="1" dirty="0">
                <a:solidFill>
                  <a:srgbClr val="C00000"/>
                </a:solidFill>
                <a:effectLst/>
                <a:latin typeface="Calibri" panose="020F0502020204030204" pitchFamily="34" charset="0"/>
                <a:ea typeface="Calibri" panose="020F0502020204030204" pitchFamily="34" charset="0"/>
              </a:rPr>
              <a:t>.</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25" name="Picture 24">
            <a:extLst>
              <a:ext uri="{FF2B5EF4-FFF2-40B4-BE49-F238E27FC236}">
                <a16:creationId xmlns:a16="http://schemas.microsoft.com/office/drawing/2014/main" id="{C40A7155-9524-4E74-A586-F1CE4D7952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483" y="1793169"/>
            <a:ext cx="11121030" cy="2868930"/>
          </a:xfrm>
          <a:prstGeom prst="rect">
            <a:avLst/>
          </a:prstGeom>
          <a:noFill/>
          <a:ln>
            <a:noFill/>
          </a:ln>
        </p:spPr>
      </p:pic>
      <p:sp>
        <p:nvSpPr>
          <p:cNvPr id="29" name="Rectangle: Rounded Corners 28">
            <a:extLst>
              <a:ext uri="{FF2B5EF4-FFF2-40B4-BE49-F238E27FC236}">
                <a16:creationId xmlns:a16="http://schemas.microsoft.com/office/drawing/2014/main" id="{F847EB71-5BB9-4E3A-BF67-799AF830EF99}"/>
              </a:ext>
            </a:extLst>
          </p:cNvPr>
          <p:cNvSpPr/>
          <p:nvPr/>
        </p:nvSpPr>
        <p:spPr>
          <a:xfrm>
            <a:off x="519058" y="2903743"/>
            <a:ext cx="7424792" cy="11602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1" name="Freeform: Shape 30">
            <a:extLst>
              <a:ext uri="{FF2B5EF4-FFF2-40B4-BE49-F238E27FC236}">
                <a16:creationId xmlns:a16="http://schemas.microsoft.com/office/drawing/2014/main" id="{B0DD064C-C34C-4E0A-B953-EFB76E9E739F}"/>
              </a:ext>
            </a:extLst>
          </p:cNvPr>
          <p:cNvSpPr/>
          <p:nvPr/>
        </p:nvSpPr>
        <p:spPr>
          <a:xfrm rot="8905121">
            <a:off x="9695998" y="4805084"/>
            <a:ext cx="563144" cy="60423"/>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Rectangle: Rounded Corners 27">
            <a:extLst>
              <a:ext uri="{FF2B5EF4-FFF2-40B4-BE49-F238E27FC236}">
                <a16:creationId xmlns:a16="http://schemas.microsoft.com/office/drawing/2014/main" id="{63D1A1EB-97D8-4A00-866B-AF39CA8A015B}"/>
              </a:ext>
            </a:extLst>
          </p:cNvPr>
          <p:cNvSpPr/>
          <p:nvPr/>
        </p:nvSpPr>
        <p:spPr>
          <a:xfrm>
            <a:off x="8035290" y="2903743"/>
            <a:ext cx="3234690" cy="17583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0" name="Freeform: Shape 29">
            <a:extLst>
              <a:ext uri="{FF2B5EF4-FFF2-40B4-BE49-F238E27FC236}">
                <a16:creationId xmlns:a16="http://schemas.microsoft.com/office/drawing/2014/main" id="{04CF5731-1F3A-4828-B53E-D5242CB0B304}"/>
              </a:ext>
            </a:extLst>
          </p:cNvPr>
          <p:cNvSpPr/>
          <p:nvPr/>
        </p:nvSpPr>
        <p:spPr>
          <a:xfrm rot="8905121">
            <a:off x="4514362" y="4169087"/>
            <a:ext cx="574291" cy="629325"/>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3535995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287901" y="6103777"/>
            <a:ext cx="2520778" cy="603656"/>
          </a:xfrm>
          <a:prstGeom prst="rect">
            <a:avLst/>
          </a:prstGeom>
        </p:spPr>
      </p:pic>
      <p:sp>
        <p:nvSpPr>
          <p:cNvPr id="23" name="Title 1">
            <a:extLst>
              <a:ext uri="{FF2B5EF4-FFF2-40B4-BE49-F238E27FC236}">
                <a16:creationId xmlns:a16="http://schemas.microsoft.com/office/drawing/2014/main" id="{20F4411D-BB2C-4DAD-AB97-B4CBC0184B7E}"/>
              </a:ext>
            </a:extLst>
          </p:cNvPr>
          <p:cNvSpPr txBox="1">
            <a:spLocks/>
          </p:cNvSpPr>
          <p:nvPr/>
        </p:nvSpPr>
        <p:spPr>
          <a:xfrm>
            <a:off x="522636" y="990600"/>
            <a:ext cx="11137458" cy="4390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2400" b="1" dirty="0">
                <a:solidFill>
                  <a:srgbClr val="203864"/>
                </a:solidFill>
                <a:uFill>
                  <a:solidFill>
                    <a:srgbClr val="000000"/>
                  </a:solidFill>
                </a:uFill>
                <a:ea typeface="Calibri" panose="020F0502020204030204" pitchFamily="34" charset="0"/>
                <a:cs typeface="Calibri" panose="020F0502020204030204" pitchFamily="34" charset="0"/>
              </a:rPr>
              <a:t> ألف 10 : التنسيق بين الجهات الفاعلة</a:t>
            </a:r>
            <a:endParaRPr lang="ar-JO" sz="5400" dirty="0"/>
          </a:p>
        </p:txBody>
      </p:sp>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531906" y="1429691"/>
            <a:ext cx="5392875" cy="2007926"/>
          </a:xfrm>
          <a:noFill/>
          <a:ln>
            <a:solidFill>
              <a:schemeClr val="bg1"/>
            </a:solidFill>
          </a:ln>
        </p:spPr>
        <p:txBody>
          <a:bodyPr>
            <a:norm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تشمل أنواع آليات التنسيق: الاتفاق القطري ، ومذكرة التفاهم ، والنهج القطاعي الشامل</a:t>
            </a:r>
            <a:r>
              <a:rPr lang="ar-JO" sz="1800" b="1" dirty="0">
                <a:solidFill>
                  <a:srgbClr val="C00000"/>
                </a:solidFill>
                <a:effectLst/>
                <a:latin typeface="Calibri" panose="020F0502020204030204" pitchFamily="34" charset="0"/>
                <a:ea typeface="Calibri" panose="020F0502020204030204" pitchFamily="34" charset="0"/>
              </a:rPr>
              <a:t> </a:t>
            </a:r>
            <a:r>
              <a:rPr lang="en-US" sz="1800" b="1" dirty="0">
                <a:solidFill>
                  <a:srgbClr val="C00000"/>
                </a:solidFill>
                <a:effectLst/>
                <a:latin typeface="Calibri" panose="020F0502020204030204" pitchFamily="34" charset="0"/>
                <a:ea typeface="Calibri" panose="020F0502020204030204" pitchFamily="34" charset="0"/>
              </a:rPr>
              <a:t> (SWAP)</a:t>
            </a:r>
            <a:r>
              <a:rPr lang="ar-SA" sz="1800" b="1" dirty="0">
                <a:solidFill>
                  <a:srgbClr val="C00000"/>
                </a:solidFill>
                <a:effectLst/>
                <a:latin typeface="Calibri" panose="020F0502020204030204" pitchFamily="34" charset="0"/>
                <a:ea typeface="Calibri" panose="020F0502020204030204" pitchFamily="34" charset="0"/>
              </a:rPr>
              <a:t>، مجموعات المياه والصرف الصحي والنظافة الصحية </a:t>
            </a:r>
            <a:r>
              <a:rPr lang="en-US" sz="1800" b="1" dirty="0">
                <a:solidFill>
                  <a:srgbClr val="C00000"/>
                </a:solidFill>
                <a:effectLst/>
                <a:latin typeface="Calibri" panose="020F0502020204030204" pitchFamily="34" charset="0"/>
                <a:ea typeface="Calibri" panose="020F0502020204030204" pitchFamily="34" charset="0"/>
              </a:rPr>
              <a:t>(WASH)</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والمجموعات العاملة الأخرى</a:t>
            </a:r>
            <a:r>
              <a:rPr lang="en-US" sz="1800" b="1" dirty="0">
                <a:solidFill>
                  <a:srgbClr val="C00000"/>
                </a:solidFill>
                <a:effectLst/>
                <a:latin typeface="Calibri" panose="020F0502020204030204" pitchFamily="34" charset="0"/>
                <a:ea typeface="Calibri" panose="020F0502020204030204" pitchFamily="34" charset="0"/>
              </a:rPr>
              <a:t>.</a:t>
            </a:r>
            <a:br>
              <a:rPr lang="en-US" sz="1800" dirty="0">
                <a:solidFill>
                  <a:srgbClr val="FF0000"/>
                </a:solidFill>
                <a:effectLst/>
                <a:latin typeface="Calibri" panose="020F0502020204030204" pitchFamily="34" charset="0"/>
                <a:ea typeface="Calibri" panose="020F0502020204030204" pitchFamily="34" charset="0"/>
              </a:rPr>
            </a:br>
            <a:r>
              <a:rPr lang="ar-SA" sz="1800" b="1" dirty="0">
                <a:solidFill>
                  <a:srgbClr val="FF0000"/>
                </a:solidFill>
                <a:effectLst/>
                <a:latin typeface="Calibri" panose="020F0502020204030204" pitchFamily="34" charset="0"/>
                <a:ea typeface="Calibri" panose="020F0502020204030204" pitchFamily="34" charset="0"/>
              </a:rPr>
              <a:t> </a:t>
            </a:r>
            <a:br>
              <a:rPr lang="en-US" sz="1800" dirty="0">
                <a:solidFill>
                  <a:srgbClr val="FF0000"/>
                </a:solidFill>
                <a:effectLst/>
                <a:latin typeface="Calibri" panose="020F0502020204030204" pitchFamily="34" charset="0"/>
                <a:ea typeface="Calibri" panose="020F0502020204030204" pitchFamily="34" charset="0"/>
              </a:rPr>
            </a:br>
            <a:r>
              <a:rPr lang="ar-SA" sz="1800" b="1" dirty="0">
                <a:solidFill>
                  <a:srgbClr val="FF0000"/>
                </a:solidFill>
                <a:effectLst/>
                <a:latin typeface="Calibri" panose="020F0502020204030204" pitchFamily="34" charset="0"/>
                <a:ea typeface="Calibri" panose="020F0502020204030204" pitchFamily="34" charset="0"/>
              </a:rPr>
              <a:t> </a:t>
            </a:r>
            <a:br>
              <a:rPr lang="en-US" sz="1800" dirty="0">
                <a:solidFill>
                  <a:srgbClr val="FF0000"/>
                </a:solidFill>
                <a:effectLst/>
                <a:latin typeface="Calibri" panose="020F0502020204030204" pitchFamily="34" charset="0"/>
                <a:ea typeface="Calibri" panose="020F0502020204030204" pitchFamily="34" charset="0"/>
              </a:rPr>
            </a:br>
            <a:r>
              <a:rPr lang="ar-SA" sz="1800" b="1" u="sng" dirty="0">
                <a:solidFill>
                  <a:srgbClr val="C00000"/>
                </a:solidFill>
                <a:effectLst/>
                <a:latin typeface="Calibri" panose="020F0502020204030204" pitchFamily="34" charset="0"/>
                <a:ea typeface="Calibri" panose="020F0502020204030204" pitchFamily="34" charset="0"/>
              </a:rPr>
              <a:t>وفي حالة عدم </a:t>
            </a:r>
            <a:r>
              <a:rPr lang="ar-SA" sz="1800" b="1" dirty="0">
                <a:solidFill>
                  <a:srgbClr val="C00000"/>
                </a:solidFill>
                <a:effectLst/>
                <a:latin typeface="Calibri" panose="020F0502020204030204" pitchFamily="34" charset="0"/>
                <a:ea typeface="Calibri" panose="020F0502020204030204" pitchFamily="34" charset="0"/>
              </a:rPr>
              <a:t>وجود آلية للتنسيق ، يرجى الإشارة إلى "لا" بشأن</a:t>
            </a:r>
            <a:r>
              <a:rPr lang="ar-JO" sz="1800" b="1" dirty="0">
                <a:solidFill>
                  <a:srgbClr val="C00000"/>
                </a:solidFill>
                <a:effectLst/>
                <a:latin typeface="Calibri" panose="020F0502020204030204" pitchFamily="34" charset="0"/>
                <a:ea typeface="Calibri" panose="020F0502020204030204" pitchFamily="34" charset="0"/>
              </a:rPr>
              <a:t> السؤال</a:t>
            </a:r>
            <a:r>
              <a:rPr lang="ar-SA" sz="1800" b="1" dirty="0">
                <a:solidFill>
                  <a:srgbClr val="C00000"/>
                </a:solidFill>
                <a:effectLst/>
                <a:latin typeface="Calibri" panose="020F0502020204030204" pitchFamily="34" charset="0"/>
                <a:ea typeface="Calibri" panose="020F0502020204030204" pitchFamily="34" charset="0"/>
              </a:rPr>
              <a:t> ألف 10 (أ) </a:t>
            </a:r>
            <a:r>
              <a:rPr lang="en-US" sz="1800" b="1" dirty="0">
                <a:solidFill>
                  <a:srgbClr val="C00000"/>
                </a:solidFill>
                <a:effectLst/>
                <a:latin typeface="Calibri" panose="020F0502020204030204" pitchFamily="34" charset="0"/>
                <a:ea typeface="Calibri" panose="020F0502020204030204" pitchFamily="34" charset="0"/>
              </a:rPr>
              <a:t>,</a:t>
            </a:r>
            <a:r>
              <a:rPr lang="ar-JO" sz="1800" b="1" dirty="0">
                <a:solidFill>
                  <a:srgbClr val="C00000"/>
                </a:solidFill>
                <a:effectLst/>
                <a:latin typeface="Calibri" panose="020F0502020204030204" pitchFamily="34" charset="0"/>
                <a:ea typeface="Calibri" panose="020F0502020204030204" pitchFamily="34" charset="0"/>
              </a:rPr>
              <a:t>وانتقل </a:t>
            </a:r>
            <a:r>
              <a:rPr lang="ar-SA" sz="1800" b="1" dirty="0">
                <a:solidFill>
                  <a:srgbClr val="C00000"/>
                </a:solidFill>
                <a:effectLst/>
                <a:latin typeface="Calibri" panose="020F0502020204030204" pitchFamily="34" charset="0"/>
                <a:ea typeface="Calibri" panose="020F0502020204030204" pitchFamily="34" charset="0"/>
              </a:rPr>
              <a:t>إلى السؤال ألف 11 </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33" name="Picture 32">
            <a:extLst>
              <a:ext uri="{FF2B5EF4-FFF2-40B4-BE49-F238E27FC236}">
                <a16:creationId xmlns:a16="http://schemas.microsoft.com/office/drawing/2014/main" id="{5A375F5A-DE1F-4442-A3A6-B419C17EF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01869" y="1512277"/>
            <a:ext cx="4585335" cy="5195156"/>
          </a:xfrm>
          <a:prstGeom prst="rect">
            <a:avLst/>
          </a:prstGeom>
          <a:noFill/>
          <a:ln>
            <a:noFill/>
          </a:ln>
        </p:spPr>
      </p:pic>
      <p:sp>
        <p:nvSpPr>
          <p:cNvPr id="27" name="Freeform: Shape 26">
            <a:extLst>
              <a:ext uri="{FF2B5EF4-FFF2-40B4-BE49-F238E27FC236}">
                <a16:creationId xmlns:a16="http://schemas.microsoft.com/office/drawing/2014/main" id="{BB533822-2AA2-458D-AE43-F64CB264B6B3}"/>
              </a:ext>
            </a:extLst>
          </p:cNvPr>
          <p:cNvSpPr/>
          <p:nvPr/>
        </p:nvSpPr>
        <p:spPr>
          <a:xfrm rot="3145021">
            <a:off x="6247611" y="1237766"/>
            <a:ext cx="1071461" cy="910051"/>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9" name="Rectangle: Rounded Corners 28">
            <a:extLst>
              <a:ext uri="{FF2B5EF4-FFF2-40B4-BE49-F238E27FC236}">
                <a16:creationId xmlns:a16="http://schemas.microsoft.com/office/drawing/2014/main" id="{F847EB71-5BB9-4E3A-BF67-799AF830EF99}"/>
              </a:ext>
            </a:extLst>
          </p:cNvPr>
          <p:cNvSpPr/>
          <p:nvPr/>
        </p:nvSpPr>
        <p:spPr>
          <a:xfrm>
            <a:off x="7470684" y="1697794"/>
            <a:ext cx="4108044" cy="5513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173129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B95BBB3-043E-4341-94F9-A94B76AF7D3A}"/>
              </a:ext>
            </a:extLst>
          </p:cNvPr>
          <p:cNvSpPr>
            <a:spLocks noGrp="1"/>
          </p:cNvSpPr>
          <p:nvPr>
            <p:ph idx="1"/>
          </p:nvPr>
        </p:nvSpPr>
        <p:spPr>
          <a:xfrm>
            <a:off x="522636" y="1940723"/>
            <a:ext cx="11137458" cy="4085504"/>
          </a:xfrm>
        </p:spPr>
        <p:txBody>
          <a:bodyPr>
            <a:normAutofit/>
          </a:bodyPr>
          <a:lstStyle/>
          <a:p>
            <a:pPr algn="r" rtl="1">
              <a:buClr>
                <a:schemeClr val="accent2"/>
              </a:buClr>
              <a:buFont typeface="Wingdings" panose="05000000000000000000" pitchFamily="2" charset="2"/>
              <a:buChar char="§"/>
            </a:pPr>
            <a:r>
              <a:rPr lang="ar-JO" dirty="0">
                <a:solidFill>
                  <a:srgbClr val="002060"/>
                </a:solidFill>
                <a:effectLst/>
                <a:latin typeface="Calibri" panose="020F0502020204030204" pitchFamily="34" charset="0"/>
                <a:ea typeface="Calibri" panose="020F0502020204030204" pitchFamily="34" charset="0"/>
              </a:rPr>
              <a:t>ويستخدم هذا السؤال لرصد الغاية 6 (ب) من أهداف التنمية المستدامة (</a:t>
            </a:r>
            <a:r>
              <a:rPr lang="en-US" dirty="0">
                <a:solidFill>
                  <a:srgbClr val="002060"/>
                </a:solidFill>
                <a:effectLst/>
                <a:latin typeface="Calibri" panose="020F0502020204030204" pitchFamily="34" charset="0"/>
                <a:ea typeface="Calibri" panose="020F0502020204030204" pitchFamily="34" charset="0"/>
              </a:rPr>
              <a:t>SDG</a:t>
            </a:r>
            <a:r>
              <a:rPr lang="ar-JO" dirty="0">
                <a:solidFill>
                  <a:srgbClr val="002060"/>
                </a:solidFill>
                <a:effectLst/>
                <a:latin typeface="Calibri" panose="020F0502020204030204" pitchFamily="34" charset="0"/>
                <a:ea typeface="Calibri" panose="020F0502020204030204" pitchFamily="34" charset="0"/>
              </a:rPr>
              <a:t>) المتعلقة بمشاركة المجتمعات المحلية.</a:t>
            </a:r>
          </a:p>
          <a:p>
            <a:pPr algn="r" rtl="1">
              <a:buClr>
                <a:schemeClr val="accent2"/>
              </a:buClr>
              <a:buFont typeface="Wingdings" panose="05000000000000000000" pitchFamily="2" charset="2"/>
              <a:buChar char="§"/>
            </a:pPr>
            <a:r>
              <a:rPr lang="ar-JO" dirty="0">
                <a:solidFill>
                  <a:srgbClr val="002060"/>
                </a:solidFill>
                <a:effectLst/>
                <a:latin typeface="Calibri" panose="020F0502020204030204" pitchFamily="34" charset="0"/>
                <a:ea typeface="Calibri" panose="020F0502020204030204" pitchFamily="34" charset="0"/>
              </a:rPr>
              <a:t>الغاية 6 (ب) تهدف إلى:</a:t>
            </a:r>
          </a:p>
          <a:p>
            <a:pPr lvl="1" algn="r" rtl="1">
              <a:buClr>
                <a:srgbClr val="002060"/>
              </a:buClr>
              <a:buFont typeface="Wingdings" panose="05000000000000000000" pitchFamily="2" charset="2"/>
              <a:buChar char="§"/>
            </a:pPr>
            <a:r>
              <a:rPr lang="ar-JO" dirty="0">
                <a:solidFill>
                  <a:srgbClr val="002060"/>
                </a:solidFill>
                <a:effectLst/>
                <a:latin typeface="Calibri" panose="020F0502020204030204" pitchFamily="34" charset="0"/>
                <a:ea typeface="Calibri" panose="020F0502020204030204" pitchFamily="34" charset="0"/>
              </a:rPr>
              <a:t>دعم وتعزيز مشاركة المجتمعات المحلية في تحسين إدارة المياه والصرف الصحي</a:t>
            </a: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11</a:t>
            </a:r>
          </a:p>
        </p:txBody>
      </p:sp>
      <p:pic>
        <p:nvPicPr>
          <p:cNvPr id="23" name="image8.jpeg">
            <a:extLst>
              <a:ext uri="{FF2B5EF4-FFF2-40B4-BE49-F238E27FC236}">
                <a16:creationId xmlns:a16="http://schemas.microsoft.com/office/drawing/2014/main" id="{9A6A3C58-B8A9-49C6-B2B9-ADB81C7D28BA}"/>
              </a:ext>
            </a:extLst>
          </p:cNvPr>
          <p:cNvPicPr>
            <a:picLocks noChangeAspect="1"/>
          </p:cNvPicPr>
          <p:nvPr/>
        </p:nvPicPr>
        <p:blipFill>
          <a:blip r:embed="rId2" cstate="print"/>
          <a:stretch>
            <a:fillRect/>
          </a:stretch>
        </p:blipFill>
        <p:spPr>
          <a:xfrm>
            <a:off x="143165" y="6169878"/>
            <a:ext cx="2520778" cy="603656"/>
          </a:xfrm>
          <a:prstGeom prst="rect">
            <a:avLst/>
          </a:prstGeom>
        </p:spPr>
      </p:pic>
      <p:sp>
        <p:nvSpPr>
          <p:cNvPr id="24" name="Title 1">
            <a:extLst>
              <a:ext uri="{FF2B5EF4-FFF2-40B4-BE49-F238E27FC236}">
                <a16:creationId xmlns:a16="http://schemas.microsoft.com/office/drawing/2014/main" id="{60807C35-4134-4C55-BC23-3548BF50B390}"/>
              </a:ext>
            </a:extLst>
          </p:cNvPr>
          <p:cNvSpPr>
            <a:spLocks noGrp="1"/>
          </p:cNvSpPr>
          <p:nvPr>
            <p:ph type="title"/>
          </p:nvPr>
        </p:nvSpPr>
        <p:spPr>
          <a:xfrm>
            <a:off x="522636" y="1036098"/>
            <a:ext cx="11137458" cy="561348"/>
          </a:xfrm>
        </p:spPr>
        <p:txBody>
          <a:bodyPr>
            <a:noAutofit/>
          </a:bodyPr>
          <a:lstStyle/>
          <a:p>
            <a:pPr algn="r" rtl="1"/>
            <a:r>
              <a:rPr lang="ar-JO" sz="2800" b="1" dirty="0">
                <a:solidFill>
                  <a:srgbClr val="203864"/>
                </a:solidFill>
                <a:effectLst/>
                <a:uFill>
                  <a:solidFill>
                    <a:srgbClr val="000000"/>
                  </a:solidFill>
                </a:uFill>
                <a:ea typeface="Calibri" panose="020F0502020204030204" pitchFamily="34" charset="0"/>
                <a:cs typeface="Calibri" panose="020F0502020204030204" pitchFamily="34" charset="0"/>
              </a:rPr>
              <a:t>ألف 11: إجراءات المشاركة المحددة على الصعيد الوطني</a:t>
            </a:r>
            <a:endParaRPr lang="ar-JO" sz="6000" dirty="0"/>
          </a:p>
        </p:txBody>
      </p:sp>
    </p:spTree>
    <p:extLst>
      <p:ext uri="{BB962C8B-B14F-4D97-AF65-F5344CB8AC3E}">
        <p14:creationId xmlns:p14="http://schemas.microsoft.com/office/powerpoint/2010/main" val="262368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359077" y="3758918"/>
            <a:ext cx="3000908" cy="640715"/>
          </a:xfrm>
        </p:spPr>
        <p:txBody>
          <a:bodyPr>
            <a:normAutofit fontScale="90000"/>
          </a:bodyPr>
          <a:lstStyle/>
          <a:p>
            <a:pPr algn="r" rtl="1"/>
            <a:r>
              <a:rPr lang="ar-SA" sz="1800" b="1" dirty="0">
                <a:solidFill>
                  <a:srgbClr val="C00000"/>
                </a:solidFill>
                <a:effectLst/>
                <a:latin typeface="Calibri" panose="020F0502020204030204" pitchFamily="34" charset="0"/>
                <a:ea typeface="Calibri" panose="020F0502020204030204" pitchFamily="34" charset="0"/>
              </a:rPr>
              <a:t>رد على هذه الأسئلة حتى لو لم تكن لديك إجراءات معرفة في القانون أو السياسة </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grpSp>
        <p:nvGrpSpPr>
          <p:cNvPr id="29" name="Group 28">
            <a:extLst>
              <a:ext uri="{FF2B5EF4-FFF2-40B4-BE49-F238E27FC236}">
                <a16:creationId xmlns:a16="http://schemas.microsoft.com/office/drawing/2014/main" id="{0BBA6F65-9BA2-4E4D-9C95-2C89ED2AF24D}"/>
              </a:ext>
            </a:extLst>
          </p:cNvPr>
          <p:cNvGrpSpPr>
            <a:grpSpLocks/>
          </p:cNvGrpSpPr>
          <p:nvPr/>
        </p:nvGrpSpPr>
        <p:grpSpPr bwMode="auto">
          <a:xfrm>
            <a:off x="0" y="5897880"/>
            <a:ext cx="12192000" cy="960120"/>
            <a:chOff x="0" y="9288"/>
            <a:chExt cx="19200" cy="1512"/>
          </a:xfrm>
        </p:grpSpPr>
        <p:sp>
          <p:nvSpPr>
            <p:cNvPr id="30" name="Rectangle 29">
              <a:extLst>
                <a:ext uri="{FF2B5EF4-FFF2-40B4-BE49-F238E27FC236}">
                  <a16:creationId xmlns:a16="http://schemas.microsoft.com/office/drawing/2014/main" id="{EF3ABC5E-CDEF-46C9-925B-E222E2FF04FD}"/>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31" name="Picture 30">
              <a:extLst>
                <a:ext uri="{FF2B5EF4-FFF2-40B4-BE49-F238E27FC236}">
                  <a16:creationId xmlns:a16="http://schemas.microsoft.com/office/drawing/2014/main" id="{B38B5F18-9418-4CCC-8EF7-E64B2E386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ECA4D618-86BB-434A-ABA6-28F83DFC28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A6559424-B1AE-4E06-96E0-6891144D7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F3AAC-9815-48B0-9978-E811D11763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3DAFF3B-143E-430D-8D77-2D8FAE0451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a:extLst>
              <a:ext uri="{FF2B5EF4-FFF2-40B4-BE49-F238E27FC236}">
                <a16:creationId xmlns:a16="http://schemas.microsoft.com/office/drawing/2014/main" id="{10B98967-AE73-4AA7-A045-B0F41EC44EFF}"/>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36" name="Rectangle 35">
            <a:extLst>
              <a:ext uri="{FF2B5EF4-FFF2-40B4-BE49-F238E27FC236}">
                <a16:creationId xmlns:a16="http://schemas.microsoft.com/office/drawing/2014/main" id="{78409C7B-3E55-4C4C-A3AA-E11B9BF0DC97}"/>
              </a:ext>
            </a:extLst>
          </p:cNvPr>
          <p:cNvSpPr/>
          <p:nvPr/>
        </p:nvSpPr>
        <p:spPr>
          <a:xfrm>
            <a:off x="52263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11</a:t>
            </a:r>
          </a:p>
        </p:txBody>
      </p:sp>
      <p:sp>
        <p:nvSpPr>
          <p:cNvPr id="39" name="Title 1">
            <a:extLst>
              <a:ext uri="{FF2B5EF4-FFF2-40B4-BE49-F238E27FC236}">
                <a16:creationId xmlns:a16="http://schemas.microsoft.com/office/drawing/2014/main" id="{764D8F9C-02A4-40E7-8B57-85AF15842785}"/>
              </a:ext>
            </a:extLst>
          </p:cNvPr>
          <p:cNvSpPr txBox="1">
            <a:spLocks/>
          </p:cNvSpPr>
          <p:nvPr/>
        </p:nvSpPr>
        <p:spPr>
          <a:xfrm>
            <a:off x="482368" y="1736162"/>
            <a:ext cx="2932226" cy="116522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800" b="1" dirty="0">
                <a:solidFill>
                  <a:srgbClr val="C00000"/>
                </a:solidFill>
                <a:effectLst/>
                <a:latin typeface="Calibri" panose="020F0502020204030204" pitchFamily="34" charset="0"/>
                <a:ea typeface="Calibri" panose="020F0502020204030204" pitchFamily="34" charset="0"/>
              </a:rPr>
              <a:t>اقرأ بعناية تعاريف مستويات المشاركة ولاحظ الفروق في تصنيف مستويات المشاركة بشكل مناسب لكل قطاع</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4" name="Picture 3" descr="Table&#10;&#10;Description automatically generated">
            <a:extLst>
              <a:ext uri="{FF2B5EF4-FFF2-40B4-BE49-F238E27FC236}">
                <a16:creationId xmlns:a16="http://schemas.microsoft.com/office/drawing/2014/main" id="{8CAC6C4D-E3FA-AE46-A644-1BFDC5175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0635" y="971177"/>
            <a:ext cx="7514474" cy="4220583"/>
          </a:xfrm>
          <a:prstGeom prst="rect">
            <a:avLst/>
          </a:prstGeom>
        </p:spPr>
      </p:pic>
      <p:sp>
        <p:nvSpPr>
          <p:cNvPr id="42" name="Rectangle: Rounded Corners 25">
            <a:extLst>
              <a:ext uri="{FF2B5EF4-FFF2-40B4-BE49-F238E27FC236}">
                <a16:creationId xmlns:a16="http://schemas.microsoft.com/office/drawing/2014/main" id="{892CBE9F-0644-4D4F-BAD3-40088BDFA67C}"/>
              </a:ext>
            </a:extLst>
          </p:cNvPr>
          <p:cNvSpPr/>
          <p:nvPr/>
        </p:nvSpPr>
        <p:spPr>
          <a:xfrm>
            <a:off x="3738521" y="1322014"/>
            <a:ext cx="7180940" cy="11136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ar-JO">
              <a:solidFill>
                <a:srgbClr val="C00000"/>
              </a:solidFill>
            </a:endParaRPr>
          </a:p>
        </p:txBody>
      </p:sp>
      <p:sp>
        <p:nvSpPr>
          <p:cNvPr id="43" name="Rectangle: Rounded Corners 39">
            <a:extLst>
              <a:ext uri="{FF2B5EF4-FFF2-40B4-BE49-F238E27FC236}">
                <a16:creationId xmlns:a16="http://schemas.microsoft.com/office/drawing/2014/main" id="{220612AE-71FA-7F44-8D94-E6350F5DAC88}"/>
              </a:ext>
            </a:extLst>
          </p:cNvPr>
          <p:cNvSpPr/>
          <p:nvPr/>
        </p:nvSpPr>
        <p:spPr>
          <a:xfrm>
            <a:off x="3690635" y="2459411"/>
            <a:ext cx="4182916" cy="16027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4" name="Freeform: Shape 36">
            <a:extLst>
              <a:ext uri="{FF2B5EF4-FFF2-40B4-BE49-F238E27FC236}">
                <a16:creationId xmlns:a16="http://schemas.microsoft.com/office/drawing/2014/main" id="{263863A1-DB4C-E448-9292-B092AD99C75F}"/>
              </a:ext>
            </a:extLst>
          </p:cNvPr>
          <p:cNvSpPr/>
          <p:nvPr/>
        </p:nvSpPr>
        <p:spPr>
          <a:xfrm rot="11566289">
            <a:off x="3411977" y="1655772"/>
            <a:ext cx="265061" cy="325847"/>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45" name="Freeform: Shape 36">
            <a:extLst>
              <a:ext uri="{FF2B5EF4-FFF2-40B4-BE49-F238E27FC236}">
                <a16:creationId xmlns:a16="http://schemas.microsoft.com/office/drawing/2014/main" id="{0D10A1E2-C9B1-0F48-950A-1E96E412F591}"/>
              </a:ext>
            </a:extLst>
          </p:cNvPr>
          <p:cNvSpPr/>
          <p:nvPr/>
        </p:nvSpPr>
        <p:spPr>
          <a:xfrm rot="11566289">
            <a:off x="3392837" y="3793691"/>
            <a:ext cx="265061" cy="325847"/>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295013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pic>
        <p:nvPicPr>
          <p:cNvPr id="28" name="Picture 27">
            <a:extLst>
              <a:ext uri="{FF2B5EF4-FFF2-40B4-BE49-F238E27FC236}">
                <a16:creationId xmlns:a16="http://schemas.microsoft.com/office/drawing/2014/main" id="{BA13CEE8-B547-4A01-99C9-68D4C8960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3027" y="854785"/>
            <a:ext cx="8371311" cy="5749485"/>
          </a:xfrm>
          <a:prstGeom prst="rect">
            <a:avLst/>
          </a:prstGeom>
          <a:noFill/>
          <a:ln>
            <a:noFill/>
          </a:ln>
        </p:spPr>
      </p:pic>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37" name="Freeform: Shape 36">
            <a:extLst>
              <a:ext uri="{FF2B5EF4-FFF2-40B4-BE49-F238E27FC236}">
                <a16:creationId xmlns:a16="http://schemas.microsoft.com/office/drawing/2014/main" id="{780CB587-1190-45D9-B572-28949DB130AE}"/>
              </a:ext>
            </a:extLst>
          </p:cNvPr>
          <p:cNvSpPr/>
          <p:nvPr/>
        </p:nvSpPr>
        <p:spPr>
          <a:xfrm rot="11566289">
            <a:off x="2952593" y="1340191"/>
            <a:ext cx="298534" cy="316763"/>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6" name="Rectangle: Rounded Corners 25">
            <a:extLst>
              <a:ext uri="{FF2B5EF4-FFF2-40B4-BE49-F238E27FC236}">
                <a16:creationId xmlns:a16="http://schemas.microsoft.com/office/drawing/2014/main" id="{4F64E925-6A44-4D45-9A2D-325BE5FE9F1C}"/>
              </a:ext>
            </a:extLst>
          </p:cNvPr>
          <p:cNvSpPr/>
          <p:nvPr/>
        </p:nvSpPr>
        <p:spPr>
          <a:xfrm>
            <a:off x="3282737" y="1233889"/>
            <a:ext cx="8371310" cy="8923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Rectangle 26">
            <a:extLst>
              <a:ext uri="{FF2B5EF4-FFF2-40B4-BE49-F238E27FC236}">
                <a16:creationId xmlns:a16="http://schemas.microsoft.com/office/drawing/2014/main" id="{10B98967-AE73-4AA7-A045-B0F41EC44EFF}"/>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36" name="Rectangle 35">
            <a:extLst>
              <a:ext uri="{FF2B5EF4-FFF2-40B4-BE49-F238E27FC236}">
                <a16:creationId xmlns:a16="http://schemas.microsoft.com/office/drawing/2014/main" id="{78409C7B-3E55-4C4C-A3AA-E11B9BF0DC97}"/>
              </a:ext>
            </a:extLst>
          </p:cNvPr>
          <p:cNvSpPr/>
          <p:nvPr/>
        </p:nvSpPr>
        <p:spPr>
          <a:xfrm>
            <a:off x="52263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11</a:t>
            </a:r>
          </a:p>
        </p:txBody>
      </p:sp>
      <p:sp>
        <p:nvSpPr>
          <p:cNvPr id="39" name="Title 1">
            <a:extLst>
              <a:ext uri="{FF2B5EF4-FFF2-40B4-BE49-F238E27FC236}">
                <a16:creationId xmlns:a16="http://schemas.microsoft.com/office/drawing/2014/main" id="{764D8F9C-02A4-40E7-8B57-85AF15842785}"/>
              </a:ext>
            </a:extLst>
          </p:cNvPr>
          <p:cNvSpPr txBox="1">
            <a:spLocks/>
          </p:cNvSpPr>
          <p:nvPr/>
        </p:nvSpPr>
        <p:spPr>
          <a:xfrm>
            <a:off x="522636" y="854785"/>
            <a:ext cx="2418868" cy="23290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ويعني الوصول إلى إجراءات المشاركة أن الحكومات/</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مقدمي الخدمات قد هيأت فرصا لحدوث المشاركة</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42" name="image8.jpeg">
            <a:extLst>
              <a:ext uri="{FF2B5EF4-FFF2-40B4-BE49-F238E27FC236}">
                <a16:creationId xmlns:a16="http://schemas.microsoft.com/office/drawing/2014/main" id="{DB6D266A-6E59-4F1E-8CF5-7E6A2430AB5D}"/>
              </a:ext>
            </a:extLst>
          </p:cNvPr>
          <p:cNvPicPr>
            <a:picLocks noChangeAspect="1"/>
          </p:cNvPicPr>
          <p:nvPr/>
        </p:nvPicPr>
        <p:blipFill>
          <a:blip r:embed="rId3" cstate="print"/>
          <a:stretch>
            <a:fillRect/>
          </a:stretch>
        </p:blipFill>
        <p:spPr>
          <a:xfrm>
            <a:off x="143165" y="6169878"/>
            <a:ext cx="2520778" cy="603656"/>
          </a:xfrm>
          <a:prstGeom prst="rect">
            <a:avLst/>
          </a:prstGeom>
        </p:spPr>
      </p:pic>
    </p:spTree>
    <p:extLst>
      <p:ext uri="{BB962C8B-B14F-4D97-AF65-F5344CB8AC3E}">
        <p14:creationId xmlns:p14="http://schemas.microsoft.com/office/powerpoint/2010/main" val="2554777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pic>
        <p:nvPicPr>
          <p:cNvPr id="28" name="Picture 27">
            <a:extLst>
              <a:ext uri="{FF2B5EF4-FFF2-40B4-BE49-F238E27FC236}">
                <a16:creationId xmlns:a16="http://schemas.microsoft.com/office/drawing/2014/main" id="{BA13CEE8-B547-4A01-99C9-68D4C8960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9599" y="854784"/>
            <a:ext cx="8054740" cy="5749485"/>
          </a:xfrm>
          <a:prstGeom prst="rect">
            <a:avLst/>
          </a:prstGeom>
          <a:noFill/>
          <a:ln>
            <a:noFill/>
          </a:ln>
        </p:spPr>
      </p:pic>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37" name="Freeform: Shape 36">
            <a:extLst>
              <a:ext uri="{FF2B5EF4-FFF2-40B4-BE49-F238E27FC236}">
                <a16:creationId xmlns:a16="http://schemas.microsoft.com/office/drawing/2014/main" id="{780CB587-1190-45D9-B572-28949DB130AE}"/>
              </a:ext>
            </a:extLst>
          </p:cNvPr>
          <p:cNvSpPr/>
          <p:nvPr/>
        </p:nvSpPr>
        <p:spPr>
          <a:xfrm rot="4047340">
            <a:off x="3936980" y="350390"/>
            <a:ext cx="1820011" cy="2810910"/>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6" name="Rectangle: Rounded Corners 25">
            <a:extLst>
              <a:ext uri="{FF2B5EF4-FFF2-40B4-BE49-F238E27FC236}">
                <a16:creationId xmlns:a16="http://schemas.microsoft.com/office/drawing/2014/main" id="{4F64E925-6A44-4D45-9A2D-325BE5FE9F1C}"/>
              </a:ext>
            </a:extLst>
          </p:cNvPr>
          <p:cNvSpPr/>
          <p:nvPr/>
        </p:nvSpPr>
        <p:spPr>
          <a:xfrm>
            <a:off x="5310130" y="2078505"/>
            <a:ext cx="3503364" cy="7681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Rectangle 26">
            <a:extLst>
              <a:ext uri="{FF2B5EF4-FFF2-40B4-BE49-F238E27FC236}">
                <a16:creationId xmlns:a16="http://schemas.microsoft.com/office/drawing/2014/main" id="{10B98967-AE73-4AA7-A045-B0F41EC44EFF}"/>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36" name="Rectangle 35">
            <a:extLst>
              <a:ext uri="{FF2B5EF4-FFF2-40B4-BE49-F238E27FC236}">
                <a16:creationId xmlns:a16="http://schemas.microsoft.com/office/drawing/2014/main" id="{78409C7B-3E55-4C4C-A3AA-E11B9BF0DC97}"/>
              </a:ext>
            </a:extLst>
          </p:cNvPr>
          <p:cNvSpPr/>
          <p:nvPr/>
        </p:nvSpPr>
        <p:spPr>
          <a:xfrm>
            <a:off x="52263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11</a:t>
            </a:r>
          </a:p>
        </p:txBody>
      </p:sp>
      <p:sp>
        <p:nvSpPr>
          <p:cNvPr id="39" name="Title 1">
            <a:extLst>
              <a:ext uri="{FF2B5EF4-FFF2-40B4-BE49-F238E27FC236}">
                <a16:creationId xmlns:a16="http://schemas.microsoft.com/office/drawing/2014/main" id="{764D8F9C-02A4-40E7-8B57-85AF15842785}"/>
              </a:ext>
            </a:extLst>
          </p:cNvPr>
          <p:cNvSpPr txBox="1">
            <a:spLocks/>
          </p:cNvSpPr>
          <p:nvPr/>
        </p:nvSpPr>
        <p:spPr>
          <a:xfrm>
            <a:off x="537954" y="1262527"/>
            <a:ext cx="2662080" cy="19580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ينقسم عمود إجراءات المشاركة في المياه والصرف الصحي إلى سكان المناطق </a:t>
            </a:r>
            <a:r>
              <a:rPr lang="ar-SA" sz="1800" b="1" u="sng" dirty="0">
                <a:solidFill>
                  <a:srgbClr val="C00000"/>
                </a:solidFill>
                <a:effectLst/>
                <a:latin typeface="Calibri" panose="020F0502020204030204" pitchFamily="34" charset="0"/>
                <a:ea typeface="Calibri" panose="020F0502020204030204" pitchFamily="34" charset="0"/>
              </a:rPr>
              <a:t>الحضرية والريفية</a:t>
            </a:r>
            <a:r>
              <a:rPr lang="ar-SA" sz="1800" b="1" dirty="0">
                <a:solidFill>
                  <a:srgbClr val="C00000"/>
                </a:solidFill>
                <a:effectLst/>
                <a:latin typeface="Calibri" panose="020F0502020204030204" pitchFamily="34" charset="0"/>
                <a:ea typeface="Calibri" panose="020F0502020204030204" pitchFamily="34" charset="0"/>
              </a:rPr>
              <a:t>.</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en-US" sz="1800" b="1" dirty="0">
                <a:solidFill>
                  <a:srgbClr val="C00000"/>
                </a:solidFill>
                <a:effectLst/>
                <a:latin typeface="Calibri" panose="020F0502020204030204" pitchFamily="34" charset="0"/>
                <a:ea typeface="Calibri" panose="020F0502020204030204" pitchFamily="34" charset="0"/>
              </a:rPr>
              <a:t> </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JO" sz="1800" b="1" dirty="0">
                <a:solidFill>
                  <a:srgbClr val="C00000"/>
                </a:solidFill>
                <a:effectLst/>
                <a:latin typeface="Calibri" panose="020F0502020204030204" pitchFamily="34" charset="0"/>
                <a:ea typeface="Calibri" panose="020F0502020204030204" pitchFamily="34" charset="0"/>
              </a:rPr>
              <a:t>يطلب عمود إدارة الموارد المائية فقط النسبة المئوية من </a:t>
            </a:r>
            <a:r>
              <a:rPr lang="ar-JO" sz="1800" b="1" u="sng" dirty="0">
                <a:solidFill>
                  <a:srgbClr val="C00000"/>
                </a:solidFill>
                <a:effectLst/>
                <a:latin typeface="Calibri" panose="020F0502020204030204" pitchFamily="34" charset="0"/>
                <a:ea typeface="Calibri" panose="020F0502020204030204" pitchFamily="34" charset="0"/>
              </a:rPr>
              <a:t>مجموع</a:t>
            </a:r>
            <a:r>
              <a:rPr lang="ar-JO" sz="1800" b="1" dirty="0">
                <a:solidFill>
                  <a:srgbClr val="C00000"/>
                </a:solidFill>
                <a:effectLst/>
                <a:latin typeface="Calibri" panose="020F0502020204030204" pitchFamily="34" charset="0"/>
                <a:ea typeface="Calibri" panose="020F0502020204030204" pitchFamily="34" charset="0"/>
              </a:rPr>
              <a:t> السكان.</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42" name="image8.jpeg">
            <a:extLst>
              <a:ext uri="{FF2B5EF4-FFF2-40B4-BE49-F238E27FC236}">
                <a16:creationId xmlns:a16="http://schemas.microsoft.com/office/drawing/2014/main" id="{DB6D266A-6E59-4F1E-8CF5-7E6A2430AB5D}"/>
              </a:ext>
            </a:extLst>
          </p:cNvPr>
          <p:cNvPicPr>
            <a:picLocks noChangeAspect="1"/>
          </p:cNvPicPr>
          <p:nvPr/>
        </p:nvPicPr>
        <p:blipFill>
          <a:blip r:embed="rId3" cstate="print"/>
          <a:stretch>
            <a:fillRect/>
          </a:stretch>
        </p:blipFill>
        <p:spPr>
          <a:xfrm>
            <a:off x="143165" y="6169878"/>
            <a:ext cx="2520778" cy="603656"/>
          </a:xfrm>
          <a:prstGeom prst="rect">
            <a:avLst/>
          </a:prstGeom>
        </p:spPr>
      </p:pic>
      <p:sp>
        <p:nvSpPr>
          <p:cNvPr id="18" name="Rectangle: Rounded Corners 17">
            <a:extLst>
              <a:ext uri="{FF2B5EF4-FFF2-40B4-BE49-F238E27FC236}">
                <a16:creationId xmlns:a16="http://schemas.microsoft.com/office/drawing/2014/main" id="{2971C1C2-FE3E-4214-AA70-A58EE2C4F395}"/>
              </a:ext>
            </a:extLst>
          </p:cNvPr>
          <p:cNvSpPr/>
          <p:nvPr/>
        </p:nvSpPr>
        <p:spPr>
          <a:xfrm>
            <a:off x="3599597" y="2078505"/>
            <a:ext cx="1710533" cy="7681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2" name="Freeform: Shape 21">
            <a:extLst>
              <a:ext uri="{FF2B5EF4-FFF2-40B4-BE49-F238E27FC236}">
                <a16:creationId xmlns:a16="http://schemas.microsoft.com/office/drawing/2014/main" id="{A0AB76EA-2243-4117-911A-1D872ED751BE}"/>
              </a:ext>
            </a:extLst>
          </p:cNvPr>
          <p:cNvSpPr/>
          <p:nvPr/>
        </p:nvSpPr>
        <p:spPr>
          <a:xfrm rot="4047340">
            <a:off x="3481229" y="1077818"/>
            <a:ext cx="1246987" cy="1441431"/>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309324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7" name="Rectangle 26">
            <a:extLst>
              <a:ext uri="{FF2B5EF4-FFF2-40B4-BE49-F238E27FC236}">
                <a16:creationId xmlns:a16="http://schemas.microsoft.com/office/drawing/2014/main" id="{10B98967-AE73-4AA7-A045-B0F41EC44EFF}"/>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36" name="Rectangle 35">
            <a:extLst>
              <a:ext uri="{FF2B5EF4-FFF2-40B4-BE49-F238E27FC236}">
                <a16:creationId xmlns:a16="http://schemas.microsoft.com/office/drawing/2014/main" id="{78409C7B-3E55-4C4C-A3AA-E11B9BF0DC97}"/>
              </a:ext>
            </a:extLst>
          </p:cNvPr>
          <p:cNvSpPr/>
          <p:nvPr/>
        </p:nvSpPr>
        <p:spPr>
          <a:xfrm>
            <a:off x="522636"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11</a:t>
            </a:r>
          </a:p>
        </p:txBody>
      </p:sp>
      <p:sp>
        <p:nvSpPr>
          <p:cNvPr id="39" name="Title 1">
            <a:extLst>
              <a:ext uri="{FF2B5EF4-FFF2-40B4-BE49-F238E27FC236}">
                <a16:creationId xmlns:a16="http://schemas.microsoft.com/office/drawing/2014/main" id="{764D8F9C-02A4-40E7-8B57-85AF15842785}"/>
              </a:ext>
            </a:extLst>
          </p:cNvPr>
          <p:cNvSpPr txBox="1">
            <a:spLocks/>
          </p:cNvSpPr>
          <p:nvPr/>
        </p:nvSpPr>
        <p:spPr>
          <a:xfrm>
            <a:off x="9448136" y="3488934"/>
            <a:ext cx="2288158" cy="9498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en-US" sz="1800" dirty="0">
                <a:solidFill>
                  <a:srgbClr val="C00000"/>
                </a:solidFill>
                <a:effectLst/>
                <a:latin typeface="Calibri" panose="020F0502020204030204" pitchFamily="34" charset="0"/>
                <a:ea typeface="Calibri" panose="020F0502020204030204" pitchFamily="34" charset="0"/>
              </a:rPr>
              <a:t>"</a:t>
            </a:r>
            <a:r>
              <a:rPr lang="ar-SA" sz="1800" b="1" dirty="0">
                <a:solidFill>
                  <a:srgbClr val="C00000"/>
                </a:solidFill>
                <a:effectLst/>
                <a:latin typeface="Calibri" panose="020F0502020204030204" pitchFamily="34" charset="0"/>
                <a:ea typeface="Calibri" panose="020F0502020204030204" pitchFamily="34" charset="0"/>
              </a:rPr>
              <a:t>المنتديات/المجالس/الاجتماعات العادية" هي المنتديات التي تعقد مرتين في السنة على الأقل</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42" name="image8.jpeg">
            <a:extLst>
              <a:ext uri="{FF2B5EF4-FFF2-40B4-BE49-F238E27FC236}">
                <a16:creationId xmlns:a16="http://schemas.microsoft.com/office/drawing/2014/main" id="{DB6D266A-6E59-4F1E-8CF5-7E6A2430AB5D}"/>
              </a:ext>
            </a:extLst>
          </p:cNvPr>
          <p:cNvPicPr>
            <a:picLocks noChangeAspect="1"/>
          </p:cNvPicPr>
          <p:nvPr/>
        </p:nvPicPr>
        <p:blipFill>
          <a:blip r:embed="rId2" cstate="print"/>
          <a:stretch>
            <a:fillRect/>
          </a:stretch>
        </p:blipFill>
        <p:spPr>
          <a:xfrm>
            <a:off x="143165" y="6169878"/>
            <a:ext cx="2520778" cy="603656"/>
          </a:xfrm>
          <a:prstGeom prst="rect">
            <a:avLst/>
          </a:prstGeom>
        </p:spPr>
      </p:pic>
      <p:pic>
        <p:nvPicPr>
          <p:cNvPr id="23" name="Picture 22">
            <a:extLst>
              <a:ext uri="{FF2B5EF4-FFF2-40B4-BE49-F238E27FC236}">
                <a16:creationId xmlns:a16="http://schemas.microsoft.com/office/drawing/2014/main" id="{289D5188-B1C4-4A87-BC33-519401002E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148" y="1039421"/>
            <a:ext cx="7808844" cy="4899025"/>
          </a:xfrm>
          <a:prstGeom prst="rect">
            <a:avLst/>
          </a:prstGeom>
          <a:noFill/>
          <a:ln>
            <a:noFill/>
          </a:ln>
        </p:spPr>
      </p:pic>
      <p:sp>
        <p:nvSpPr>
          <p:cNvPr id="26" name="Rectangle: Rounded Corners 25">
            <a:extLst>
              <a:ext uri="{FF2B5EF4-FFF2-40B4-BE49-F238E27FC236}">
                <a16:creationId xmlns:a16="http://schemas.microsoft.com/office/drawing/2014/main" id="{4F64E925-6A44-4D45-9A2D-325BE5FE9F1C}"/>
              </a:ext>
            </a:extLst>
          </p:cNvPr>
          <p:cNvSpPr/>
          <p:nvPr/>
        </p:nvSpPr>
        <p:spPr>
          <a:xfrm>
            <a:off x="7149945" y="3056796"/>
            <a:ext cx="903383" cy="2139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7" name="Freeform: Shape 36">
            <a:extLst>
              <a:ext uri="{FF2B5EF4-FFF2-40B4-BE49-F238E27FC236}">
                <a16:creationId xmlns:a16="http://schemas.microsoft.com/office/drawing/2014/main" id="{780CB587-1190-45D9-B572-28949DB130AE}"/>
              </a:ext>
            </a:extLst>
          </p:cNvPr>
          <p:cNvSpPr/>
          <p:nvPr/>
        </p:nvSpPr>
        <p:spPr>
          <a:xfrm rot="6265164" flipH="1">
            <a:off x="8169309" y="2177617"/>
            <a:ext cx="1086646" cy="1082103"/>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4" name="Rectangle: Rounded Corners 23">
            <a:extLst>
              <a:ext uri="{FF2B5EF4-FFF2-40B4-BE49-F238E27FC236}">
                <a16:creationId xmlns:a16="http://schemas.microsoft.com/office/drawing/2014/main" id="{A2B4A692-6563-4C0A-9690-9A7DD06E2F02}"/>
              </a:ext>
            </a:extLst>
          </p:cNvPr>
          <p:cNvSpPr/>
          <p:nvPr/>
        </p:nvSpPr>
        <p:spPr>
          <a:xfrm>
            <a:off x="5574533" y="4262862"/>
            <a:ext cx="2478796" cy="5948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baseline="-25000" dirty="0"/>
          </a:p>
        </p:txBody>
      </p:sp>
      <p:sp>
        <p:nvSpPr>
          <p:cNvPr id="25" name="Rectangle: Rounded Corners 24">
            <a:extLst>
              <a:ext uri="{FF2B5EF4-FFF2-40B4-BE49-F238E27FC236}">
                <a16:creationId xmlns:a16="http://schemas.microsoft.com/office/drawing/2014/main" id="{14E8D268-894E-4DB5-8E43-031922145CB6}"/>
              </a:ext>
            </a:extLst>
          </p:cNvPr>
          <p:cNvSpPr/>
          <p:nvPr/>
        </p:nvSpPr>
        <p:spPr>
          <a:xfrm>
            <a:off x="5574531" y="4929906"/>
            <a:ext cx="2478796" cy="5170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9" name="Freeform: Shape 28">
            <a:extLst>
              <a:ext uri="{FF2B5EF4-FFF2-40B4-BE49-F238E27FC236}">
                <a16:creationId xmlns:a16="http://schemas.microsoft.com/office/drawing/2014/main" id="{72C5AACC-51F0-4E60-9782-558A86E0AA11}"/>
              </a:ext>
            </a:extLst>
          </p:cNvPr>
          <p:cNvSpPr/>
          <p:nvPr/>
        </p:nvSpPr>
        <p:spPr>
          <a:xfrm rot="17189233" flipH="1">
            <a:off x="8279015" y="3565344"/>
            <a:ext cx="865219" cy="111079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0" name="Freeform: Shape 29">
            <a:extLst>
              <a:ext uri="{FF2B5EF4-FFF2-40B4-BE49-F238E27FC236}">
                <a16:creationId xmlns:a16="http://schemas.microsoft.com/office/drawing/2014/main" id="{119A575F-3330-4A9B-A833-0437CD4300AD}"/>
              </a:ext>
            </a:extLst>
          </p:cNvPr>
          <p:cNvSpPr/>
          <p:nvPr/>
        </p:nvSpPr>
        <p:spPr>
          <a:xfrm rot="17189233" flipH="1">
            <a:off x="8279016" y="4603205"/>
            <a:ext cx="865219" cy="1110799"/>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31" name="Title 1">
            <a:extLst>
              <a:ext uri="{FF2B5EF4-FFF2-40B4-BE49-F238E27FC236}">
                <a16:creationId xmlns:a16="http://schemas.microsoft.com/office/drawing/2014/main" id="{1AC1CC99-4A2D-4601-B97B-230E65B590F0}"/>
              </a:ext>
            </a:extLst>
          </p:cNvPr>
          <p:cNvSpPr txBox="1">
            <a:spLocks/>
          </p:cNvSpPr>
          <p:nvPr/>
        </p:nvSpPr>
        <p:spPr>
          <a:xfrm>
            <a:off x="9264848" y="4692167"/>
            <a:ext cx="2395246" cy="124627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نظام التغذية الر</a:t>
            </a:r>
            <a:r>
              <a:rPr lang="ar-JO" sz="1800" b="1" dirty="0">
                <a:solidFill>
                  <a:srgbClr val="C00000"/>
                </a:solidFill>
                <a:effectLst/>
                <a:latin typeface="Calibri" panose="020F0502020204030204" pitchFamily="34" charset="0"/>
                <a:ea typeface="Calibri" panose="020F0502020204030204" pitchFamily="34" charset="0"/>
              </a:rPr>
              <a:t>ا</a:t>
            </a:r>
            <a:r>
              <a:rPr lang="ar-SA" sz="1800" b="1" dirty="0">
                <a:solidFill>
                  <a:srgbClr val="C00000"/>
                </a:solidFill>
                <a:effectLst/>
                <a:latin typeface="Calibri" panose="020F0502020204030204" pitchFamily="34" charset="0"/>
                <a:ea typeface="Calibri" panose="020F0502020204030204" pitchFamily="34" charset="0"/>
              </a:rPr>
              <a:t>جعة ( استقاء الآراء) الرسمي هو نظام أنشأه مقدم خدمات أو مؤسسة حكومية لجمع ومعالجة المعلومات/الشكوى</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32" name="Title 1">
            <a:extLst>
              <a:ext uri="{FF2B5EF4-FFF2-40B4-BE49-F238E27FC236}">
                <a16:creationId xmlns:a16="http://schemas.microsoft.com/office/drawing/2014/main" id="{D5007582-8296-4EE8-8D0F-AE109D2AD685}"/>
              </a:ext>
            </a:extLst>
          </p:cNvPr>
          <p:cNvSpPr txBox="1">
            <a:spLocks/>
          </p:cNvSpPr>
          <p:nvPr/>
        </p:nvSpPr>
        <p:spPr>
          <a:xfrm>
            <a:off x="9371936" y="1619480"/>
            <a:ext cx="2288158" cy="143831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قدِر النسبة المئوية للسكان الحضريين/الريفيين أو مجموع السكان الذين يمكنهم الحصول على كل من فرص المشاركة المدرجة في القائمة</a:t>
            </a:r>
            <a:endParaRPr lang="en-US" sz="1800" dirty="0">
              <a:solidFill>
                <a:srgbClr val="C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404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6F4766D-71EC-2E49-89A8-C99044CDB555}"/>
              </a:ext>
            </a:extLst>
          </p:cNvPr>
          <p:cNvGrpSpPr/>
          <p:nvPr/>
        </p:nvGrpSpPr>
        <p:grpSpPr>
          <a:xfrm>
            <a:off x="-8627" y="0"/>
            <a:ext cx="12192001" cy="6060696"/>
            <a:chOff x="0" y="0"/>
            <a:chExt cx="12192001" cy="6060696"/>
          </a:xfrm>
        </p:grpSpPr>
        <p:sp>
          <p:nvSpPr>
            <p:cNvPr id="5" name="object 3">
              <a:extLst>
                <a:ext uri="{FF2B5EF4-FFF2-40B4-BE49-F238E27FC236}">
                  <a16:creationId xmlns:a16="http://schemas.microsoft.com/office/drawing/2014/main" id="{45012F2E-91E1-944D-81C2-C53915EC5D63}"/>
                </a:ext>
              </a:extLst>
            </p:cNvPr>
            <p:cNvSpPr/>
            <p:nvPr/>
          </p:nvSpPr>
          <p:spPr>
            <a:xfrm>
              <a:off x="0" y="0"/>
              <a:ext cx="12191999" cy="6060696"/>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A4E4B63E-F7AB-1C4B-A62C-93C87CA07A69}"/>
                </a:ext>
              </a:extLst>
            </p:cNvPr>
            <p:cNvSpPr/>
            <p:nvPr/>
          </p:nvSpPr>
          <p:spPr>
            <a:xfrm>
              <a:off x="1" y="5257"/>
              <a:ext cx="12192000" cy="5986145"/>
            </a:xfrm>
            <a:custGeom>
              <a:avLst/>
              <a:gdLst/>
              <a:ahLst/>
              <a:cxnLst/>
              <a:rect l="l" t="t" r="r" b="b"/>
              <a:pathLst>
                <a:path w="12192000" h="5986145">
                  <a:moveTo>
                    <a:pt x="12191998" y="0"/>
                  </a:moveTo>
                  <a:lnTo>
                    <a:pt x="0" y="0"/>
                  </a:lnTo>
                  <a:lnTo>
                    <a:pt x="0" y="5985931"/>
                  </a:lnTo>
                  <a:lnTo>
                    <a:pt x="12191998" y="5985931"/>
                  </a:lnTo>
                  <a:lnTo>
                    <a:pt x="12191998" y="0"/>
                  </a:lnTo>
                  <a:close/>
                </a:path>
              </a:pathLst>
            </a:custGeom>
            <a:solidFill>
              <a:srgbClr val="375987"/>
            </a:solidFill>
          </p:spPr>
          <p:txBody>
            <a:bodyPr wrap="square" lIns="0" tIns="0" rIns="0" bIns="0" rtlCol="0"/>
            <a:lstStyle/>
            <a:p>
              <a:pPr marL="0" algn="r" defTabSz="914400" rtl="1" eaLnBrk="1" latinLnBrk="0" hangingPunct="1"/>
              <a:endParaRPr/>
            </a:p>
          </p:txBody>
        </p:sp>
      </p:grpSp>
      <p:sp>
        <p:nvSpPr>
          <p:cNvPr id="7" name="object 3">
            <a:extLst>
              <a:ext uri="{FF2B5EF4-FFF2-40B4-BE49-F238E27FC236}">
                <a16:creationId xmlns:a16="http://schemas.microsoft.com/office/drawing/2014/main" id="{DD9C1245-0EA0-AB46-B638-6B6556B3F30F}"/>
              </a:ext>
            </a:extLst>
          </p:cNvPr>
          <p:cNvSpPr txBox="1">
            <a:spLocks/>
          </p:cNvSpPr>
          <p:nvPr/>
        </p:nvSpPr>
        <p:spPr>
          <a:xfrm>
            <a:off x="4494339" y="1371600"/>
            <a:ext cx="3203321" cy="848360"/>
          </a:xfrm>
          <a:prstGeom prst="rect">
            <a:avLst/>
          </a:prstGeom>
        </p:spPr>
        <p:txBody>
          <a:bodyPr vert="horz" wrap="square" lIns="0" tIns="12700" rIns="0" bIns="0" rtlCol="0">
            <a:spAutoFit/>
          </a:bodyPr>
          <a:lstStyle>
            <a:lvl1pPr>
              <a:defRPr sz="5400" b="1" i="0" u="heavy">
                <a:solidFill>
                  <a:schemeClr val="bg1"/>
                </a:solidFill>
                <a:latin typeface="Trebuchet MS"/>
                <a:ea typeface="+mj-ea"/>
                <a:cs typeface="Trebuchet MS"/>
              </a:defRPr>
            </a:lvl1pPr>
          </a:lstStyle>
          <a:p>
            <a:pPr marL="12700" algn="ctr">
              <a:spcBef>
                <a:spcPts val="100"/>
              </a:spcBef>
            </a:pPr>
            <a:r>
              <a:rPr lang="ar-JO" u="none" kern="0" spc="-5" dirty="0"/>
              <a:t>شكراً لك !</a:t>
            </a:r>
            <a:endParaRPr lang="ar-JO" u="none" kern="0" spc="-15" dirty="0"/>
          </a:p>
        </p:txBody>
      </p:sp>
      <p:sp>
        <p:nvSpPr>
          <p:cNvPr id="8" name="object 2">
            <a:extLst>
              <a:ext uri="{FF2B5EF4-FFF2-40B4-BE49-F238E27FC236}">
                <a16:creationId xmlns:a16="http://schemas.microsoft.com/office/drawing/2014/main" id="{5BCE1EC0-CE0D-DC4A-881D-4B07885E38CC}"/>
              </a:ext>
            </a:extLst>
          </p:cNvPr>
          <p:cNvSpPr txBox="1"/>
          <p:nvPr/>
        </p:nvSpPr>
        <p:spPr>
          <a:xfrm>
            <a:off x="4187190" y="2971800"/>
            <a:ext cx="4271010" cy="628377"/>
          </a:xfrm>
          <a:prstGeom prst="rect">
            <a:avLst/>
          </a:prstGeom>
        </p:spPr>
        <p:txBody>
          <a:bodyPr vert="horz" wrap="square" lIns="0" tIns="12700" rIns="0" bIns="0" rtlCol="0">
            <a:spAutoFit/>
          </a:bodyPr>
          <a:lstStyle/>
          <a:p>
            <a:pPr marL="1359535" marR="5080" indent="-1347470">
              <a:lnSpc>
                <a:spcPct val="100000"/>
              </a:lnSpc>
              <a:spcBef>
                <a:spcPts val="100"/>
              </a:spcBef>
            </a:pPr>
            <a:r>
              <a:rPr lang="ar-JO" sz="2000" i="1" spc="-15" dirty="0">
                <a:solidFill>
                  <a:schemeClr val="bg1"/>
                </a:solidFill>
                <a:latin typeface="Calibri"/>
                <a:cs typeface="Calibri"/>
              </a:rPr>
              <a:t>للحصول على مزيد من المعلومات يرجى الاتصال</a:t>
            </a:r>
            <a:r>
              <a:rPr sz="2000" i="1" spc="-440" dirty="0">
                <a:solidFill>
                  <a:schemeClr val="bg1"/>
                </a:solidFill>
                <a:latin typeface="Calibri"/>
                <a:cs typeface="Calibri"/>
              </a:rPr>
              <a:t> </a:t>
            </a:r>
            <a:r>
              <a:rPr sz="2000" i="1" u="sng" spc="-10" dirty="0">
                <a:solidFill>
                  <a:schemeClr val="bg1"/>
                </a:solidFill>
                <a:uFill>
                  <a:solidFill>
                    <a:srgbClr val="FFFFFF"/>
                  </a:solidFill>
                </a:uFill>
                <a:latin typeface="Calibri"/>
                <a:cs typeface="Calibri"/>
                <a:hlinkClick r:id="rId3">
                  <a:extLst>
                    <a:ext uri="{A12FA001-AC4F-418D-AE19-62706E023703}">
                      <ahyp:hlinkClr xmlns:ahyp="http://schemas.microsoft.com/office/drawing/2018/hyperlinkcolor" val="tx"/>
                    </a:ext>
                  </a:extLst>
                </a:hlinkClick>
              </a:rPr>
              <a:t>glaas@who.int</a:t>
            </a:r>
            <a:endParaRPr sz="2000" dirty="0">
              <a:solidFill>
                <a:schemeClr val="bg1"/>
              </a:solidFill>
              <a:latin typeface="Calibri"/>
              <a:cs typeface="Calibri"/>
            </a:endParaRPr>
          </a:p>
        </p:txBody>
      </p:sp>
      <p:grpSp>
        <p:nvGrpSpPr>
          <p:cNvPr id="9" name="Group 8">
            <a:extLst>
              <a:ext uri="{FF2B5EF4-FFF2-40B4-BE49-F238E27FC236}">
                <a16:creationId xmlns:a16="http://schemas.microsoft.com/office/drawing/2014/main" id="{B4D6634B-EACD-7B4E-95AA-D4382086DF78}"/>
              </a:ext>
            </a:extLst>
          </p:cNvPr>
          <p:cNvGrpSpPr>
            <a:grpSpLocks/>
          </p:cNvGrpSpPr>
          <p:nvPr/>
        </p:nvGrpSpPr>
        <p:grpSpPr bwMode="auto">
          <a:xfrm>
            <a:off x="0" y="5897880"/>
            <a:ext cx="12192000" cy="960120"/>
            <a:chOff x="0" y="9288"/>
            <a:chExt cx="19200" cy="1512"/>
          </a:xfrm>
        </p:grpSpPr>
        <p:sp>
          <p:nvSpPr>
            <p:cNvPr id="10" name="Rectangle 9">
              <a:extLst>
                <a:ext uri="{FF2B5EF4-FFF2-40B4-BE49-F238E27FC236}">
                  <a16:creationId xmlns:a16="http://schemas.microsoft.com/office/drawing/2014/main" id="{415C8A35-05BC-DC47-9DA3-8A134A3C5BA2}"/>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11" name="Picture 10">
              <a:extLst>
                <a:ext uri="{FF2B5EF4-FFF2-40B4-BE49-F238E27FC236}">
                  <a16:creationId xmlns:a16="http://schemas.microsoft.com/office/drawing/2014/main" id="{0CF33C2E-D2C6-4641-BD75-944B8DB24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BBD3554-0DE5-474D-931B-D943E84A2B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653F390-535F-CD4C-948A-A0DD4CA668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2E45302-47FF-8143-A92B-9BBA334EAF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2A3B48A-EBB0-5348-A6F5-35FD36D8BA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211455" y="374173"/>
            <a:ext cx="11374803" cy="1325563"/>
          </a:xfrm>
        </p:spPr>
        <p:txBody>
          <a:bodyPr>
            <a:normAutofit/>
          </a:bodyPr>
          <a:lstStyle/>
          <a:p>
            <a:pPr algn="r" rtl="1"/>
            <a:r>
              <a:rPr lang="ar-JO" sz="4000" b="1" dirty="0">
                <a:solidFill>
                  <a:srgbClr val="203864"/>
                </a:solidFill>
                <a:effectLst/>
                <a:uFill>
                  <a:solidFill>
                    <a:srgbClr val="000000"/>
                  </a:solidFill>
                </a:uFill>
                <a:ea typeface="Calibri" panose="020F0502020204030204" pitchFamily="34" charset="0"/>
                <a:cs typeface="Calibri" panose="020F0502020204030204" pitchFamily="34" charset="0"/>
              </a:rPr>
              <a:t>الأسئلة في الفرع  ألف</a:t>
            </a:r>
            <a:endParaRPr lang="ar-JO" sz="8000" dirty="0"/>
          </a:p>
        </p:txBody>
      </p:sp>
      <p:sp>
        <p:nvSpPr>
          <p:cNvPr id="3" name="Content Placeholder 2">
            <a:extLst>
              <a:ext uri="{FF2B5EF4-FFF2-40B4-BE49-F238E27FC236}">
                <a16:creationId xmlns:a16="http://schemas.microsoft.com/office/drawing/2014/main" id="{3860D2FC-BC82-43AE-A05C-AB04F361C3FA}"/>
              </a:ext>
            </a:extLst>
          </p:cNvPr>
          <p:cNvSpPr>
            <a:spLocks noGrp="1"/>
          </p:cNvSpPr>
          <p:nvPr>
            <p:ph idx="1"/>
          </p:nvPr>
        </p:nvSpPr>
        <p:spPr>
          <a:xfrm>
            <a:off x="211455" y="1690688"/>
            <a:ext cx="11374803" cy="4141787"/>
          </a:xfrm>
        </p:spPr>
        <p:txBody>
          <a:bodyPr numCol="2" rtlCol="1">
            <a:normAutofit/>
          </a:bodyPr>
          <a:lstStyle/>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ألف 1: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حقوق الإنسان في المياه والصرف الصحي </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FFFF00"/>
                </a:highligh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2:</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اللوائح والمعايير الوطنية</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FFFF00"/>
                </a:highligh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3:</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وجود نُهُج لإدارة المخاطر</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	ألف 4:</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نهج إدارة المخاطر</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FFFF00"/>
                </a:highligh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5:</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السياسات والخطط الوطنية بشأن المياه والصرف الصحي والنظافة الصحية</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6:</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المياه والصرف الصحي والنظافة الصحية</a:t>
            </a:r>
            <a:r>
              <a:rPr lang="en-US"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في خطط التأهب والاستجابة لكوفيد 19.</a:t>
            </a:r>
            <a:endParaRPr lang="en-US"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endParaRP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FFFF00"/>
                </a:highligh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7:</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الغايات الوطنية بشأن المياه والصرف الصحي والنظافة الصحية. </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highlight>
                  <a:srgbClr val="FFFF00"/>
                </a:highligh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8:</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تدابير الإنصاف في السياسات والخطط الوطنية.</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9 – ألف </a:t>
            </a:r>
            <a:r>
              <a:rPr lang="ar-JO" sz="2400" dirty="0">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10</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الأدوار المؤسسية والتنسيق.</a:t>
            </a:r>
          </a:p>
          <a:p>
            <a:pPr lvl="0" algn="r"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effectLst/>
                <a:highlight>
                  <a:srgbClr val="E96B0D"/>
                </a:highlight>
                <a:latin typeface="Simplified Arabic" panose="02020603050405020304" pitchFamily="18" charset="-78"/>
                <a:ea typeface="Wingdings" panose="05000000000000000000" pitchFamily="2" charset="2"/>
                <a:cs typeface="Simplified Arabic" panose="02020603050405020304" pitchFamily="18" charset="-78"/>
              </a:rPr>
              <a:t>ألف 11:</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مشاركة المجتم</a:t>
            </a:r>
            <a:r>
              <a:rPr lang="ar-JO" sz="2400" dirty="0">
                <a:solidFill>
                  <a:srgbClr val="002060"/>
                </a:solidFill>
                <a:latin typeface="Simplified Arabic" panose="02020603050405020304" pitchFamily="18" charset="-78"/>
                <a:ea typeface="Wingdings" panose="05000000000000000000" pitchFamily="2" charset="2"/>
                <a:cs typeface="Simplified Arabic" panose="02020603050405020304" pitchFamily="18" charset="-78"/>
              </a:rPr>
              <a:t>ع</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 المحلي والمستخدم.</a:t>
            </a:r>
          </a:p>
        </p:txBody>
      </p:sp>
      <p:grpSp>
        <p:nvGrpSpPr>
          <p:cNvPr id="4" name="Group 3">
            <a:extLst>
              <a:ext uri="{FF2B5EF4-FFF2-40B4-BE49-F238E27FC236}">
                <a16:creationId xmlns:a16="http://schemas.microsoft.com/office/drawing/2014/main" id="{4FAA376A-A2C9-4D03-A436-E59F9DF4B287}"/>
              </a:ext>
            </a:extLst>
          </p:cNvPr>
          <p:cNvGrpSpPr>
            <a:grpSpLocks/>
          </p:cNvGrpSpPr>
          <p:nvPr/>
        </p:nvGrpSpPr>
        <p:grpSpPr bwMode="auto">
          <a:xfrm>
            <a:off x="0" y="5897880"/>
            <a:ext cx="12192000" cy="960120"/>
            <a:chOff x="0" y="9288"/>
            <a:chExt cx="19200" cy="1512"/>
          </a:xfrm>
        </p:grpSpPr>
        <p:sp>
          <p:nvSpPr>
            <p:cNvPr id="5" name="Rectangle 4">
              <a:extLst>
                <a:ext uri="{FF2B5EF4-FFF2-40B4-BE49-F238E27FC236}">
                  <a16:creationId xmlns:a16="http://schemas.microsoft.com/office/drawing/2014/main" id="{7E0B33ED-C9C5-4C3D-86E4-6E7D9192E777}"/>
                </a:ext>
              </a:extLst>
            </p:cNvPr>
            <p:cNvSpPr>
              <a:spLocks noChangeArrowheads="1"/>
            </p:cNvSpPr>
            <p:nvPr/>
          </p:nvSpPr>
          <p:spPr bwMode="auto">
            <a:xfrm>
              <a:off x="0" y="9536"/>
              <a:ext cx="19200" cy="1264"/>
            </a:xfrm>
            <a:prstGeom prst="rect">
              <a:avLst/>
            </a:prstGeom>
            <a:solidFill>
              <a:srgbClr val="37598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pic>
          <p:nvPicPr>
            <p:cNvPr id="6" name="Picture 5">
              <a:extLst>
                <a:ext uri="{FF2B5EF4-FFF2-40B4-BE49-F238E27FC236}">
                  <a16:creationId xmlns:a16="http://schemas.microsoft.com/office/drawing/2014/main" id="{20A0C250-ACCD-4A79-A257-CECD329A3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 y="9726"/>
              <a:ext cx="4000" cy="1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64A136D-3DDB-45D5-811E-AFC8D205A4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8" y="9777"/>
              <a:ext cx="3096" cy="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542831D-8A13-4B11-BCCB-C1631E6AA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 y="9680"/>
              <a:ext cx="3340" cy="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4E0002F-6B16-4D45-8099-336E5C2B91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288"/>
              <a:ext cx="19196" cy="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779F6C1-527B-457F-BC69-C5FF313A2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31"/>
              <a:ext cx="19200" cy="11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973D13F-AB58-4993-80D3-1925CDB8F984}"/>
              </a:ext>
            </a:extLst>
          </p:cNvPr>
          <p:cNvSpPr txBox="1"/>
          <p:nvPr/>
        </p:nvSpPr>
        <p:spPr>
          <a:xfrm>
            <a:off x="211455" y="5451713"/>
            <a:ext cx="2941503" cy="369332"/>
          </a:xfrm>
          <a:prstGeom prst="rect">
            <a:avLst/>
          </a:prstGeom>
          <a:solidFill>
            <a:schemeClr val="accent2"/>
          </a:solidFill>
        </p:spPr>
        <p:txBody>
          <a:bodyPr wrap="square" rtlCol="0">
            <a:spAutoFit/>
          </a:bodyPr>
          <a:lstStyle/>
          <a:p>
            <a:pPr algn="ctr" rtl="1">
              <a:spcBef>
                <a:spcPts val="1000"/>
              </a:spcBef>
            </a:pPr>
            <a:r>
              <a:rPr lang="ar-JO" dirty="0">
                <a:solidFill>
                  <a:srgbClr val="002060"/>
                </a:solidFill>
              </a:rPr>
              <a:t>الاسئلة التي تناولتها هذه الوحدة </a:t>
            </a:r>
            <a:endParaRPr lang="en-US" dirty="0">
              <a:solidFill>
                <a:srgbClr val="002060"/>
              </a:solidFill>
            </a:endParaRPr>
          </a:p>
        </p:txBody>
      </p:sp>
      <p:sp>
        <p:nvSpPr>
          <p:cNvPr id="12" name="object 3">
            <a:extLst>
              <a:ext uri="{FF2B5EF4-FFF2-40B4-BE49-F238E27FC236}">
                <a16:creationId xmlns:a16="http://schemas.microsoft.com/office/drawing/2014/main" id="{125B825A-0B4A-3640-8C78-A2A8483507FC}"/>
              </a:ext>
            </a:extLst>
          </p:cNvPr>
          <p:cNvSpPr/>
          <p:nvPr/>
        </p:nvSpPr>
        <p:spPr>
          <a:xfrm>
            <a:off x="605742" y="1498474"/>
            <a:ext cx="10972799" cy="3600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788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370727" y="990599"/>
            <a:ext cx="11183844" cy="776288"/>
          </a:xfrm>
        </p:spPr>
        <p:txBody>
          <a:bodyPr>
            <a:normAutofit/>
          </a:bodyPr>
          <a:lstStyle/>
          <a:p>
            <a:pPr algn="r" rtl="1"/>
            <a:r>
              <a:rPr lang="ar-JO" sz="4000" b="1" dirty="0">
                <a:solidFill>
                  <a:srgbClr val="203864"/>
                </a:solidFill>
                <a:effectLst/>
                <a:uFill>
                  <a:solidFill>
                    <a:srgbClr val="000000"/>
                  </a:solidFill>
                </a:uFill>
                <a:ea typeface="Calibri" panose="020F0502020204030204" pitchFamily="34" charset="0"/>
                <a:cs typeface="Calibri" panose="020F0502020204030204" pitchFamily="34" charset="0"/>
              </a:rPr>
              <a:t>ألف 2: اللوائح والمعايير الوطنية</a:t>
            </a:r>
            <a:endParaRPr lang="ar-JO" sz="8000" dirty="0"/>
          </a:p>
        </p:txBody>
      </p:sp>
      <p:sp>
        <p:nvSpPr>
          <p:cNvPr id="3" name="Content Placeholder 2">
            <a:extLst>
              <a:ext uri="{FF2B5EF4-FFF2-40B4-BE49-F238E27FC236}">
                <a16:creationId xmlns:a16="http://schemas.microsoft.com/office/drawing/2014/main" id="{3860D2FC-BC82-43AE-A05C-AB04F361C3FA}"/>
              </a:ext>
            </a:extLst>
          </p:cNvPr>
          <p:cNvSpPr>
            <a:spLocks noGrp="1"/>
          </p:cNvSpPr>
          <p:nvPr>
            <p:ph idx="1"/>
          </p:nvPr>
        </p:nvSpPr>
        <p:spPr>
          <a:xfrm>
            <a:off x="370727" y="1916951"/>
            <a:ext cx="11183844" cy="4102863"/>
          </a:xfrm>
        </p:spPr>
        <p:txBody>
          <a:bodyPr numCol="1" rtlCol="1">
            <a:normAutofit/>
          </a:bodyPr>
          <a:lstStyle/>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التعريفات الرئيسية للسؤال ألف 2:</a:t>
            </a:r>
          </a:p>
          <a:p>
            <a:pPr lvl="1" algn="just" rtl="1">
              <a:spcBef>
                <a:spcPts val="2130"/>
              </a:spcBef>
              <a:buClr>
                <a:srgbClr val="002060"/>
              </a:buClr>
              <a:buSzPts val="3200"/>
              <a:buFont typeface="Wingdings" panose="05000000000000000000" pitchFamily="2" charset="2"/>
              <a:buChar char="§"/>
              <a:tabLst>
                <a:tab pos="1145540" algn="l"/>
              </a:tabLst>
            </a:pPr>
            <a:r>
              <a:rPr lang="ar-JO" sz="2000"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0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المعيار: </a:t>
            </a:r>
            <a:r>
              <a:rPr lang="ar-JO"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يستخدم مصطلح "المعيار" عادة لوصف قيمة رقمية إلزامية في جدول للمعاملات المتغيرة (البارامترات) والحدود (مثل 10 ميكروغرام/لتر من الزرنيخ). غير أنه يستخدم أيضا لوصف المعايير التقنية ووثائق السياسات العامة الرامية إلى المساعدة على تحسين نوعية المياه.</a:t>
            </a:r>
          </a:p>
          <a:p>
            <a:pPr lvl="1" algn="just" rtl="1">
              <a:spcBef>
                <a:spcPts val="2130"/>
              </a:spcBef>
              <a:buClr>
                <a:srgbClr val="002060"/>
              </a:buClr>
              <a:buSzPts val="3200"/>
              <a:buFont typeface="Wingdings" panose="05000000000000000000" pitchFamily="2" charset="2"/>
              <a:buChar char="§"/>
              <a:tabLst>
                <a:tab pos="1145540" algn="l"/>
              </a:tabLst>
            </a:pPr>
            <a:r>
              <a:rPr lang="ar-JO" sz="24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اللوائح</a:t>
            </a: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(أو الصكوك أو الأدوات التنظيمية): القواعد التي تضعها وكالة أو هيئة إدارية والتي تتضمن عادة تدابير ملموسة ضرورية لتنفيذ و/أو إنفاذ المتطلبات العامة المنصوص عليها في التشريع الأوسع.     </a:t>
            </a:r>
          </a:p>
          <a:p>
            <a:pPr marL="457200" lvl="1" indent="0" algn="just" rtl="1">
              <a:spcBef>
                <a:spcPts val="2130"/>
              </a:spcBef>
              <a:buClr>
                <a:srgbClr val="ED7D31"/>
              </a:buClr>
              <a:buSzPts val="3200"/>
              <a:buNone/>
              <a:tabLst>
                <a:tab pos="1145540" algn="l"/>
              </a:tabLst>
            </a:pPr>
            <a:r>
              <a:rPr lang="ar-JO" sz="24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وقد تشمل اللوائح معايير جودة المياه، ومعايير تقديم الخدمة/مستوى الخدمة، وتكرارية الرصد المطلوبة ومتطلبات إدارة المخاطر، ومتطلبات الترصد و/أو التوجيهات المتعلقة بالتدقيق، وما إلى ذلك.</a:t>
            </a: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3" name="image8.jpeg">
            <a:extLst>
              <a:ext uri="{FF2B5EF4-FFF2-40B4-BE49-F238E27FC236}">
                <a16:creationId xmlns:a16="http://schemas.microsoft.com/office/drawing/2014/main" id="{9A6A3C58-B8A9-49C6-B2B9-ADB81C7D28BA}"/>
              </a:ext>
            </a:extLst>
          </p:cNvPr>
          <p:cNvPicPr>
            <a:picLocks noChangeAspect="1"/>
          </p:cNvPicPr>
          <p:nvPr/>
        </p:nvPicPr>
        <p:blipFill>
          <a:blip r:embed="rId2" cstate="print"/>
          <a:stretch>
            <a:fillRect/>
          </a:stretch>
        </p:blipFill>
        <p:spPr>
          <a:xfrm>
            <a:off x="143165" y="6169878"/>
            <a:ext cx="2520778" cy="603656"/>
          </a:xfrm>
          <a:prstGeom prst="rect">
            <a:avLst/>
          </a:prstGeom>
        </p:spPr>
      </p:pic>
    </p:spTree>
    <p:extLst>
      <p:ext uri="{BB962C8B-B14F-4D97-AF65-F5344CB8AC3E}">
        <p14:creationId xmlns:p14="http://schemas.microsoft.com/office/powerpoint/2010/main" val="116643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1076324" y="990600"/>
            <a:ext cx="5455499" cy="1245382"/>
          </a:xfrm>
        </p:spPr>
        <p:txBody>
          <a:bodyPr>
            <a:norm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إذا كان لدى بلدكم نفس المعايير و/أو اللوائح الخاصة بمياه الشرب في المناطق الحضرية والريفية على حد سواء، يرجى الرد في كلا العمودين في الحضر وفي الريف بالإجابة ذاتها لكل منهما (العمودين)</a:t>
            </a:r>
            <a:r>
              <a:rPr lang="en-US" sz="1800" dirty="0">
                <a:solidFill>
                  <a:srgbClr val="C00000"/>
                </a:solidFill>
                <a:effectLst/>
                <a:latin typeface="Calibri" panose="020F0502020204030204" pitchFamily="34" charset="0"/>
                <a:ea typeface="Calibri" panose="020F0502020204030204" pitchFamily="34" charset="0"/>
              </a:rPr>
              <a:t>.</a:t>
            </a:r>
            <a:endParaRPr lang="ar-JO" sz="2000" dirty="0">
              <a:solidFill>
                <a:srgbClr val="C00000"/>
              </a:solidFill>
            </a:endParaRPr>
          </a:p>
        </p:txBody>
      </p:sp>
      <p:pic>
        <p:nvPicPr>
          <p:cNvPr id="23" name="Content Placeholder 22">
            <a:extLst>
              <a:ext uri="{FF2B5EF4-FFF2-40B4-BE49-F238E27FC236}">
                <a16:creationId xmlns:a16="http://schemas.microsoft.com/office/drawing/2014/main" id="{62E24174-8D9C-4693-8D44-14FB54B3E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325" y="2393180"/>
            <a:ext cx="9677400" cy="3619500"/>
          </a:xfrm>
        </p:spPr>
      </p:pic>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3" cstate="print"/>
          <a:stretch>
            <a:fillRect/>
          </a:stretch>
        </p:blipFill>
        <p:spPr>
          <a:xfrm>
            <a:off x="143165" y="6169878"/>
            <a:ext cx="2520778" cy="603656"/>
          </a:xfrm>
          <a:prstGeom prst="rect">
            <a:avLst/>
          </a:prstGeom>
        </p:spPr>
      </p:pic>
      <p:sp>
        <p:nvSpPr>
          <p:cNvPr id="25" name="Rectangle: Rounded Corners 24">
            <a:extLst>
              <a:ext uri="{FF2B5EF4-FFF2-40B4-BE49-F238E27FC236}">
                <a16:creationId xmlns:a16="http://schemas.microsoft.com/office/drawing/2014/main" id="{AC216B82-5BA1-449B-977F-B86181267966}"/>
              </a:ext>
            </a:extLst>
          </p:cNvPr>
          <p:cNvSpPr/>
          <p:nvPr/>
        </p:nvSpPr>
        <p:spPr>
          <a:xfrm>
            <a:off x="1299990" y="2996836"/>
            <a:ext cx="4704203" cy="6938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Freeform: Shape 27">
            <a:extLst>
              <a:ext uri="{FF2B5EF4-FFF2-40B4-BE49-F238E27FC236}">
                <a16:creationId xmlns:a16="http://schemas.microsoft.com/office/drawing/2014/main" id="{9CC7AB01-A097-4CD9-8AB0-2C46635ACAB4}"/>
              </a:ext>
            </a:extLst>
          </p:cNvPr>
          <p:cNvSpPr/>
          <p:nvPr/>
        </p:nvSpPr>
        <p:spPr>
          <a:xfrm>
            <a:off x="6026227" y="1784733"/>
            <a:ext cx="816815" cy="1531344"/>
          </a:xfrm>
          <a:custGeom>
            <a:avLst/>
            <a:gdLst>
              <a:gd name="connsiteX0" fmla="*/ 0 w 816815"/>
              <a:gd name="connsiteY0" fmla="*/ 1443210 h 1443210"/>
              <a:gd name="connsiteX1" fmla="*/ 782197 w 816815"/>
              <a:gd name="connsiteY1" fmla="*/ 616945 h 1443210"/>
              <a:gd name="connsiteX2" fmla="*/ 605927 w 816815"/>
              <a:gd name="connsiteY2" fmla="*/ 0 h 1443210"/>
            </a:gdLst>
            <a:ahLst/>
            <a:cxnLst>
              <a:cxn ang="0">
                <a:pos x="connsiteX0" y="connsiteY0"/>
              </a:cxn>
              <a:cxn ang="0">
                <a:pos x="connsiteX1" y="connsiteY1"/>
              </a:cxn>
              <a:cxn ang="0">
                <a:pos x="connsiteX2" y="connsiteY2"/>
              </a:cxn>
            </a:cxnLst>
            <a:rect l="l" t="t" r="r" b="b"/>
            <a:pathLst>
              <a:path w="816815" h="1443210">
                <a:moveTo>
                  <a:pt x="0" y="1443210"/>
                </a:moveTo>
                <a:cubicBezTo>
                  <a:pt x="340604" y="1150345"/>
                  <a:pt x="681209" y="857480"/>
                  <a:pt x="782197" y="616945"/>
                </a:cubicBezTo>
                <a:cubicBezTo>
                  <a:pt x="883185" y="376410"/>
                  <a:pt x="744556" y="188205"/>
                  <a:pt x="605927"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Tree>
    <p:extLst>
      <p:ext uri="{BB962C8B-B14F-4D97-AF65-F5344CB8AC3E}">
        <p14:creationId xmlns:p14="http://schemas.microsoft.com/office/powerpoint/2010/main" val="96280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8801121" y="1582308"/>
            <a:ext cx="2858973" cy="4720666"/>
          </a:xfrm>
        </p:spPr>
        <p:txBody>
          <a:bodyPr>
            <a:normAutofit/>
          </a:bodyPr>
          <a:lstStyle/>
          <a:p>
            <a:pPr algn="r" rtl="1"/>
            <a:r>
              <a:rPr lang="ar-JO" sz="2000" b="1" dirty="0">
                <a:solidFill>
                  <a:srgbClr val="C00000"/>
                </a:solidFill>
              </a:rPr>
              <a:t>تتفق الأسئلة المتعلقة بالصرف الصحي والمياه العادمة مع سلسلة خدمات الصرف الصحي.</a:t>
            </a:r>
            <a:br>
              <a:rPr lang="ar-JO" sz="2000" b="1" dirty="0">
                <a:solidFill>
                  <a:srgbClr val="C00000"/>
                </a:solidFill>
              </a:rPr>
            </a:br>
            <a:r>
              <a:rPr lang="ar-JO" sz="2000" b="1" dirty="0">
                <a:solidFill>
                  <a:srgbClr val="C00000"/>
                </a:solidFill>
              </a:rPr>
              <a:t>وللاطلاع على مزيد من المعلومات عن خيارات آلية تنظيم سلسلة خدمات الصرف الصحي، يرجى الاطلاع على الشكل 4.4 في المبادئ التوجيهية لمنظمة الصحة العالمية بشأن الصرف الصحي والصحة:</a:t>
            </a:r>
            <a:br>
              <a:rPr lang="ar-JO" sz="2000" dirty="0"/>
            </a:br>
            <a:br>
              <a:rPr lang="ar-JO" sz="2000" dirty="0"/>
            </a:br>
            <a:r>
              <a:rPr lang="en-US" sz="1600" dirty="0">
                <a:hlinkClick r:id="rId2"/>
              </a:rPr>
              <a:t>https://apps.who.int/iris/bitstream/handle/10 665/274939/9789241514705-eng.pdf</a:t>
            </a:r>
            <a:br>
              <a:rPr lang="en-US" sz="1600" dirty="0"/>
            </a:br>
            <a:endParaRPr lang="ar-JO" sz="2000" dirty="0"/>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3" cstate="print"/>
          <a:stretch>
            <a:fillRect/>
          </a:stretch>
        </p:blipFill>
        <p:spPr>
          <a:xfrm>
            <a:off x="143165" y="6169878"/>
            <a:ext cx="2520778" cy="603656"/>
          </a:xfrm>
          <a:prstGeom prst="rect">
            <a:avLst/>
          </a:prstGeom>
        </p:spPr>
      </p:pic>
      <p:pic>
        <p:nvPicPr>
          <p:cNvPr id="6" name="Content Placeholder 5">
            <a:extLst>
              <a:ext uri="{FF2B5EF4-FFF2-40B4-BE49-F238E27FC236}">
                <a16:creationId xmlns:a16="http://schemas.microsoft.com/office/drawing/2014/main" id="{C410A5FC-A4DA-4B91-B89E-A7C05664D17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0457" y="1422827"/>
            <a:ext cx="8179871" cy="4351338"/>
          </a:xfrm>
        </p:spPr>
      </p:pic>
      <p:sp>
        <p:nvSpPr>
          <p:cNvPr id="25" name="Rectangle: Rounded Corners 24">
            <a:extLst>
              <a:ext uri="{FF2B5EF4-FFF2-40B4-BE49-F238E27FC236}">
                <a16:creationId xmlns:a16="http://schemas.microsoft.com/office/drawing/2014/main" id="{AC216B82-5BA1-449B-977F-B86181267966}"/>
              </a:ext>
            </a:extLst>
          </p:cNvPr>
          <p:cNvSpPr/>
          <p:nvPr/>
        </p:nvSpPr>
        <p:spPr>
          <a:xfrm>
            <a:off x="3117773" y="1422827"/>
            <a:ext cx="5382555" cy="43513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8" name="Freeform: Shape 7">
            <a:extLst>
              <a:ext uri="{FF2B5EF4-FFF2-40B4-BE49-F238E27FC236}">
                <a16:creationId xmlns:a16="http://schemas.microsoft.com/office/drawing/2014/main" id="{3CC9950D-6857-4788-869D-6F29E4409C55}"/>
              </a:ext>
            </a:extLst>
          </p:cNvPr>
          <p:cNvSpPr/>
          <p:nvPr/>
        </p:nvSpPr>
        <p:spPr>
          <a:xfrm flipH="1">
            <a:off x="6676560" y="1006956"/>
            <a:ext cx="3260870" cy="575352"/>
          </a:xfrm>
          <a:custGeom>
            <a:avLst/>
            <a:gdLst>
              <a:gd name="connsiteX0" fmla="*/ 4329629 w 4329629"/>
              <a:gd name="connsiteY0" fmla="*/ 431919 h 597172"/>
              <a:gd name="connsiteX1" fmla="*/ 2456761 w 4329629"/>
              <a:gd name="connsiteY1" fmla="*/ 2262 h 597172"/>
              <a:gd name="connsiteX2" fmla="*/ 0 w 4329629"/>
              <a:gd name="connsiteY2" fmla="*/ 597172 h 597172"/>
              <a:gd name="connsiteX3" fmla="*/ 0 w 4329629"/>
              <a:gd name="connsiteY3" fmla="*/ 597172 h 597172"/>
              <a:gd name="connsiteX0" fmla="*/ 4329629 w 4329629"/>
              <a:gd name="connsiteY0" fmla="*/ 410099 h 575352"/>
              <a:gd name="connsiteX1" fmla="*/ 903383 w 4329629"/>
              <a:gd name="connsiteY1" fmla="*/ 2476 h 575352"/>
              <a:gd name="connsiteX2" fmla="*/ 0 w 4329629"/>
              <a:gd name="connsiteY2" fmla="*/ 575352 h 575352"/>
              <a:gd name="connsiteX3" fmla="*/ 0 w 4329629"/>
              <a:gd name="connsiteY3" fmla="*/ 575352 h 575352"/>
            </a:gdLst>
            <a:ahLst/>
            <a:cxnLst>
              <a:cxn ang="0">
                <a:pos x="connsiteX0" y="connsiteY0"/>
              </a:cxn>
              <a:cxn ang="0">
                <a:pos x="connsiteX1" y="connsiteY1"/>
              </a:cxn>
              <a:cxn ang="0">
                <a:pos x="connsiteX2" y="connsiteY2"/>
              </a:cxn>
              <a:cxn ang="0">
                <a:pos x="connsiteX3" y="connsiteY3"/>
              </a:cxn>
            </a:cxnLst>
            <a:rect l="l" t="t" r="r" b="b"/>
            <a:pathLst>
              <a:path w="4329629" h="575352">
                <a:moveTo>
                  <a:pt x="4329629" y="410099"/>
                </a:moveTo>
                <a:cubicBezTo>
                  <a:pt x="3753997" y="181499"/>
                  <a:pt x="1624988" y="-25066"/>
                  <a:pt x="903383" y="2476"/>
                </a:cubicBezTo>
                <a:cubicBezTo>
                  <a:pt x="181778" y="30018"/>
                  <a:pt x="0" y="575352"/>
                  <a:pt x="0" y="575352"/>
                </a:cubicBezTo>
                <a:lnTo>
                  <a:pt x="0" y="5753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dirty="0"/>
          </a:p>
        </p:txBody>
      </p:sp>
    </p:spTree>
    <p:extLst>
      <p:ext uri="{BB962C8B-B14F-4D97-AF65-F5344CB8AC3E}">
        <p14:creationId xmlns:p14="http://schemas.microsoft.com/office/powerpoint/2010/main" val="97465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476250" y="990600"/>
            <a:ext cx="11183844" cy="776288"/>
          </a:xfrm>
        </p:spPr>
        <p:txBody>
          <a:bodyPr>
            <a:normAutofit/>
          </a:bodyPr>
          <a:lstStyle/>
          <a:p>
            <a:pPr algn="r" rtl="1"/>
            <a:r>
              <a:rPr lang="ar-JO" sz="4000" b="1" dirty="0">
                <a:solidFill>
                  <a:srgbClr val="203864"/>
                </a:solidFill>
                <a:effectLst/>
                <a:uFill>
                  <a:solidFill>
                    <a:srgbClr val="000000"/>
                  </a:solidFill>
                </a:uFill>
                <a:ea typeface="Calibri" panose="020F0502020204030204" pitchFamily="34" charset="0"/>
                <a:cs typeface="Calibri" panose="020F0502020204030204" pitchFamily="34" charset="0"/>
              </a:rPr>
              <a:t>ألف 3: وجود نُهُج لإدارة المخاطر</a:t>
            </a:r>
            <a:endParaRPr lang="ar-JO" sz="8000" dirty="0"/>
          </a:p>
        </p:txBody>
      </p:sp>
      <p:sp>
        <p:nvSpPr>
          <p:cNvPr id="3" name="Content Placeholder 2">
            <a:extLst>
              <a:ext uri="{FF2B5EF4-FFF2-40B4-BE49-F238E27FC236}">
                <a16:creationId xmlns:a16="http://schemas.microsoft.com/office/drawing/2014/main" id="{3860D2FC-BC82-43AE-A05C-AB04F361C3FA}"/>
              </a:ext>
            </a:extLst>
          </p:cNvPr>
          <p:cNvSpPr>
            <a:spLocks noGrp="1"/>
          </p:cNvSpPr>
          <p:nvPr>
            <p:ph idx="1"/>
          </p:nvPr>
        </p:nvSpPr>
        <p:spPr>
          <a:xfrm>
            <a:off x="352540" y="1890312"/>
            <a:ext cx="11307554" cy="3977088"/>
          </a:xfrm>
        </p:spPr>
        <p:txBody>
          <a:bodyPr numCol="1" rtlCol="1">
            <a:normAutofit fontScale="62500" lnSpcReduction="20000"/>
          </a:bodyPr>
          <a:lstStyle/>
          <a:p>
            <a:pPr lvl="0" algn="just" rtl="1">
              <a:spcBef>
                <a:spcPts val="2130"/>
              </a:spcBef>
              <a:spcAft>
                <a:spcPts val="0"/>
              </a:spcAft>
              <a:buClr>
                <a:srgbClr val="ED7D31"/>
              </a:buClr>
              <a:buSzPts val="3200"/>
              <a:buFont typeface="Wingdings" panose="05000000000000000000" pitchFamily="2" charset="2"/>
              <a:buChar char="§"/>
              <a:tabLst>
                <a:tab pos="1145540" algn="l"/>
              </a:tabLst>
            </a:pPr>
            <a:r>
              <a:rPr lang="ar-JO" sz="2400" dirty="0">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التعريفات الرئيسية لسؤال الف 3: </a:t>
            </a:r>
          </a:p>
          <a:p>
            <a:pPr lvl="1" algn="just" rtl="1">
              <a:lnSpc>
                <a:spcPct val="120000"/>
              </a:lnSpc>
              <a:spcBef>
                <a:spcPts val="2130"/>
              </a:spcBef>
              <a:buClr>
                <a:srgbClr val="002060"/>
              </a:buClr>
              <a:buSzPts val="3200"/>
              <a:buFont typeface="Wingdings" panose="05000000000000000000" pitchFamily="2" charset="2"/>
              <a:buChar char="§"/>
              <a:tabLst>
                <a:tab pos="1145540" algn="l"/>
              </a:tabLst>
            </a:pPr>
            <a:r>
              <a:rPr lang="ar-JO" sz="3200"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الترويج: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يعني أن خطط سلامة المياه أو غيرها من نهج إدارة المخاطر يتم تناولها في السياسات أو اللوائح ولكن لم يلزم بتنفيذها.</a:t>
            </a:r>
          </a:p>
          <a:p>
            <a:pPr lvl="1" algn="just" rtl="1">
              <a:lnSpc>
                <a:spcPct val="120000"/>
              </a:lnSpc>
              <a:spcBef>
                <a:spcPts val="2130"/>
              </a:spcBef>
              <a:buClr>
                <a:srgbClr val="002060"/>
              </a:buClr>
              <a:buSzPts val="3200"/>
              <a:buFont typeface="Wingdings" panose="05000000000000000000" pitchFamily="2" charset="2"/>
              <a:buChar char="§"/>
              <a:tabLst>
                <a:tab pos="1145540" algn="l"/>
              </a:tabLst>
            </a:pPr>
            <a:r>
              <a:rPr lang="ar-JO" sz="32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مطلوب: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يعني أن خطط  سلامة المياه أو غيرها من  نهج  إدارة  المخاطر  يتم تناولها في السياسات أو اللوائح وأن السياسات أو اللوائح تنص على تنفيذ  النهج.</a:t>
            </a:r>
          </a:p>
          <a:p>
            <a:pPr lvl="1" algn="just" rtl="1">
              <a:lnSpc>
                <a:spcPct val="120000"/>
              </a:lnSpc>
              <a:spcBef>
                <a:spcPts val="2130"/>
              </a:spcBef>
              <a:buClr>
                <a:srgbClr val="002060"/>
              </a:buClr>
              <a:buSzPts val="3200"/>
              <a:buFont typeface="Wingdings" panose="05000000000000000000" pitchFamily="2" charset="2"/>
              <a:buChar char="§"/>
              <a:tabLst>
                <a:tab pos="1145540" algn="l"/>
              </a:tabLst>
            </a:pPr>
            <a:r>
              <a:rPr lang="ar-JO" sz="3200"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خطة الصرف الصحي المأمون: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نهج قائم على تقييم المخاطر خطوة بخطوة للمساعدة في تنفيذ المبادئ التوجيهية لمنظمة الصحة العالمية لعام 2006 للاستخدام الآمن للمياه العادمة والفضلات والمياه الرمادية. ويمكن تطبيق هذا النهج أيضا على جميع نظم النظافة الصحية لضمان إدارة النظام لتحقيق الأهداف الصحية.</a:t>
            </a:r>
          </a:p>
          <a:p>
            <a:pPr lvl="1" algn="just" rtl="1">
              <a:lnSpc>
                <a:spcPct val="120000"/>
              </a:lnSpc>
              <a:spcBef>
                <a:spcPts val="2130"/>
              </a:spcBef>
              <a:buClr>
                <a:srgbClr val="002060"/>
              </a:buClr>
              <a:buSzPts val="3200"/>
              <a:buFont typeface="Wingdings" panose="05000000000000000000" pitchFamily="2" charset="2"/>
              <a:buChar char="§"/>
              <a:tabLst>
                <a:tab pos="1145540" algn="l"/>
              </a:tabLst>
            </a:pPr>
            <a:r>
              <a:rPr lang="ar-JO" sz="3200"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	</a:t>
            </a:r>
            <a:r>
              <a:rPr lang="ar-JO" sz="3200" b="1" dirty="0">
                <a:solidFill>
                  <a:schemeClr val="accent2"/>
                </a:solidFill>
                <a:effectLst/>
                <a:latin typeface="Simplified Arabic" panose="02020603050405020304" pitchFamily="18" charset="-78"/>
                <a:ea typeface="Wingdings" panose="05000000000000000000" pitchFamily="2" charset="2"/>
                <a:cs typeface="Simplified Arabic" panose="02020603050405020304" pitchFamily="18" charset="-78"/>
              </a:rPr>
              <a:t>خطة سلامة المياه: </a:t>
            </a:r>
            <a:r>
              <a:rPr lang="ar-JO" sz="3200" dirty="0">
                <a:solidFill>
                  <a:srgbClr val="002060"/>
                </a:solidFill>
                <a:effectLst/>
                <a:latin typeface="Simplified Arabic" panose="02020603050405020304" pitchFamily="18" charset="-78"/>
                <a:ea typeface="Wingdings" panose="05000000000000000000" pitchFamily="2" charset="2"/>
                <a:cs typeface="Simplified Arabic" panose="02020603050405020304" pitchFamily="18" charset="-78"/>
              </a:rPr>
              <a:t>نهج شامل لتقدير المخاطر وإدارة المخاطر يتضمن جميع  الخطوات في سلسلة إمدادات  المياه،  من مستجمعات المياه إلى المستهلك.</a:t>
            </a: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3" name="image8.jpeg">
            <a:extLst>
              <a:ext uri="{FF2B5EF4-FFF2-40B4-BE49-F238E27FC236}">
                <a16:creationId xmlns:a16="http://schemas.microsoft.com/office/drawing/2014/main" id="{3A76822E-967D-49EE-A58E-BFEBD8D355FA}"/>
              </a:ext>
            </a:extLst>
          </p:cNvPr>
          <p:cNvPicPr>
            <a:picLocks noChangeAspect="1"/>
          </p:cNvPicPr>
          <p:nvPr/>
        </p:nvPicPr>
        <p:blipFill>
          <a:blip r:embed="rId2" cstate="print"/>
          <a:stretch>
            <a:fillRect/>
          </a:stretch>
        </p:blipFill>
        <p:spPr>
          <a:xfrm>
            <a:off x="143165" y="6254344"/>
            <a:ext cx="2520778" cy="603656"/>
          </a:xfrm>
          <a:prstGeom prst="rect">
            <a:avLst/>
          </a:prstGeom>
        </p:spPr>
      </p:pic>
      <p:sp>
        <p:nvSpPr>
          <p:cNvPr id="24" name="object 3">
            <a:extLst>
              <a:ext uri="{FF2B5EF4-FFF2-40B4-BE49-F238E27FC236}">
                <a16:creationId xmlns:a16="http://schemas.microsoft.com/office/drawing/2014/main" id="{1B709A1A-4478-F049-A31A-EBEBFF5CBDA2}"/>
              </a:ext>
            </a:extLst>
          </p:cNvPr>
          <p:cNvSpPr/>
          <p:nvPr/>
        </p:nvSpPr>
        <p:spPr>
          <a:xfrm>
            <a:off x="687295" y="1730884"/>
            <a:ext cx="10972799" cy="3600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1994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8763175" y="1410159"/>
            <a:ext cx="2858973" cy="1729648"/>
          </a:xfrm>
        </p:spPr>
        <p:txBody>
          <a:bodyPr>
            <a:normAutofit/>
          </a:bodyPr>
          <a:lstStyle/>
          <a:p>
            <a:pPr algn="r" rtl="1"/>
            <a:r>
              <a:rPr lang="ar-SA" sz="1800" b="1" dirty="0">
                <a:solidFill>
                  <a:srgbClr val="C00000"/>
                </a:solidFill>
                <a:effectLst/>
                <a:ea typeface="Calibri" panose="020F0502020204030204" pitchFamily="34" charset="0"/>
                <a:cs typeface="Calibri" panose="020F0502020204030204" pitchFamily="34" charset="0"/>
              </a:rPr>
              <a:t>وتركز الأسئلة </a:t>
            </a:r>
            <a:r>
              <a:rPr lang="ar-JO" sz="1800" b="1" dirty="0">
                <a:solidFill>
                  <a:srgbClr val="C00000"/>
                </a:solidFill>
                <a:effectLst/>
                <a:ea typeface="Calibri" panose="020F0502020204030204" pitchFamily="34" charset="0"/>
                <a:cs typeface="Calibri" panose="020F0502020204030204" pitchFamily="34" charset="0"/>
              </a:rPr>
              <a:t>(</a:t>
            </a:r>
            <a:r>
              <a:rPr lang="ar-SA" sz="1800" b="1" dirty="0">
                <a:solidFill>
                  <a:srgbClr val="C00000"/>
                </a:solidFill>
                <a:effectLst/>
                <a:ea typeface="Calibri" panose="020F0502020204030204" pitchFamily="34" charset="0"/>
                <a:cs typeface="Calibri" panose="020F0502020204030204" pitchFamily="34" charset="0"/>
              </a:rPr>
              <a:t>أ - ج </a:t>
            </a:r>
            <a:r>
              <a:rPr lang="ar-JO" sz="1800" b="1" dirty="0">
                <a:solidFill>
                  <a:srgbClr val="C00000"/>
                </a:solidFill>
                <a:effectLst/>
                <a:ea typeface="Calibri" panose="020F0502020204030204" pitchFamily="34" charset="0"/>
                <a:cs typeface="Calibri" panose="020F0502020204030204" pitchFamily="34" charset="0"/>
              </a:rPr>
              <a:t>) </a:t>
            </a:r>
            <a:r>
              <a:rPr lang="ar-SA" sz="1800" b="1" dirty="0">
                <a:solidFill>
                  <a:srgbClr val="C00000"/>
                </a:solidFill>
                <a:effectLst/>
                <a:ea typeface="Calibri" panose="020F0502020204030204" pitchFamily="34" charset="0"/>
                <a:cs typeface="Calibri" panose="020F0502020204030204" pitchFamily="34" charset="0"/>
              </a:rPr>
              <a:t>على ما إذا كانت خطط سلامة المياه أو خطط الصرف الصحي المأمون أو النُهج المماثلة مدرجة في السياسات أو اللوائح</a:t>
            </a:r>
            <a:endParaRPr lang="ar-JO" sz="2000" dirty="0">
              <a:solidFill>
                <a:srgbClr val="C00000"/>
              </a:solidFill>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143165" y="6169878"/>
            <a:ext cx="2520778" cy="603656"/>
          </a:xfrm>
          <a:prstGeom prst="rect">
            <a:avLst/>
          </a:prstGeom>
        </p:spPr>
      </p:pic>
      <p:pic>
        <p:nvPicPr>
          <p:cNvPr id="7" name="Content Placeholder 6">
            <a:extLst>
              <a:ext uri="{FF2B5EF4-FFF2-40B4-BE49-F238E27FC236}">
                <a16:creationId xmlns:a16="http://schemas.microsoft.com/office/drawing/2014/main" id="{8046209D-0FF8-4D09-81D6-83BE2C1CA8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522" y="969484"/>
            <a:ext cx="5106885" cy="5759915"/>
          </a:xfrm>
        </p:spPr>
      </p:pic>
      <p:sp>
        <p:nvSpPr>
          <p:cNvPr id="25" name="Rectangle: Rounded Corners 24">
            <a:extLst>
              <a:ext uri="{FF2B5EF4-FFF2-40B4-BE49-F238E27FC236}">
                <a16:creationId xmlns:a16="http://schemas.microsoft.com/office/drawing/2014/main" id="{AC216B82-5BA1-449B-977F-B86181267966}"/>
              </a:ext>
            </a:extLst>
          </p:cNvPr>
          <p:cNvSpPr/>
          <p:nvPr/>
        </p:nvSpPr>
        <p:spPr>
          <a:xfrm>
            <a:off x="5343180" y="2390660"/>
            <a:ext cx="2467779" cy="23355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6" name="Rectangle: Rounded Corners 25">
            <a:extLst>
              <a:ext uri="{FF2B5EF4-FFF2-40B4-BE49-F238E27FC236}">
                <a16:creationId xmlns:a16="http://schemas.microsoft.com/office/drawing/2014/main" id="{688A1F94-C554-4C09-A676-1A4142F356BE}"/>
              </a:ext>
            </a:extLst>
          </p:cNvPr>
          <p:cNvSpPr/>
          <p:nvPr/>
        </p:nvSpPr>
        <p:spPr>
          <a:xfrm>
            <a:off x="5350597" y="4825388"/>
            <a:ext cx="2467779" cy="17736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9" name="Freeform: Shape 8">
            <a:extLst>
              <a:ext uri="{FF2B5EF4-FFF2-40B4-BE49-F238E27FC236}">
                <a16:creationId xmlns:a16="http://schemas.microsoft.com/office/drawing/2014/main" id="{D031F794-2A03-4D9B-BEA0-C4FDCC0C551C}"/>
              </a:ext>
            </a:extLst>
          </p:cNvPr>
          <p:cNvSpPr/>
          <p:nvPr/>
        </p:nvSpPr>
        <p:spPr>
          <a:xfrm>
            <a:off x="7777908" y="4087258"/>
            <a:ext cx="1134738" cy="892366"/>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Freeform: Shape 26">
            <a:extLst>
              <a:ext uri="{FF2B5EF4-FFF2-40B4-BE49-F238E27FC236}">
                <a16:creationId xmlns:a16="http://schemas.microsoft.com/office/drawing/2014/main" id="{78C598CF-B7FC-4FA9-9956-679E90FE7578}"/>
              </a:ext>
            </a:extLst>
          </p:cNvPr>
          <p:cNvSpPr/>
          <p:nvPr/>
        </p:nvSpPr>
        <p:spPr>
          <a:xfrm>
            <a:off x="7720435" y="1643724"/>
            <a:ext cx="1134738" cy="892366"/>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Title 1">
            <a:extLst>
              <a:ext uri="{FF2B5EF4-FFF2-40B4-BE49-F238E27FC236}">
                <a16:creationId xmlns:a16="http://schemas.microsoft.com/office/drawing/2014/main" id="{949F0182-39B3-489F-B0BE-B298157C647B}"/>
              </a:ext>
            </a:extLst>
          </p:cNvPr>
          <p:cNvSpPr txBox="1">
            <a:spLocks/>
          </p:cNvSpPr>
          <p:nvPr/>
        </p:nvSpPr>
        <p:spPr>
          <a:xfrm>
            <a:off x="8763176" y="3486993"/>
            <a:ext cx="2858973" cy="3112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Montserrat" panose="00000500000000000000" pitchFamily="2" charset="0"/>
                <a:ea typeface="Calibri" panose="020F0502020204030204" pitchFamily="34" charset="0"/>
              </a:rPr>
              <a:t>ال</a:t>
            </a:r>
            <a:r>
              <a:rPr lang="ar-JO" sz="1800" b="1" dirty="0">
                <a:solidFill>
                  <a:srgbClr val="C00000"/>
                </a:solidFill>
                <a:latin typeface="Montserrat" panose="00000500000000000000" pitchFamily="2" charset="0"/>
                <a:ea typeface="Calibri" panose="020F0502020204030204" pitchFamily="34" charset="0"/>
              </a:rPr>
              <a:t>سؤالان</a:t>
            </a:r>
            <a:r>
              <a:rPr lang="ar-SA" sz="1800" b="1" dirty="0">
                <a:solidFill>
                  <a:srgbClr val="C00000"/>
                </a:solidFill>
                <a:effectLst/>
                <a:latin typeface="Montserrat" panose="00000500000000000000" pitchFamily="2" charset="0"/>
                <a:ea typeface="Calibri" panose="020F0502020204030204" pitchFamily="34" charset="0"/>
              </a:rPr>
              <a:t> (د) و (هـ) </a:t>
            </a:r>
            <a:r>
              <a:rPr lang="ar-JO" sz="1800" b="1" dirty="0">
                <a:solidFill>
                  <a:srgbClr val="C00000"/>
                </a:solidFill>
                <a:effectLst/>
                <a:latin typeface="Montserrat" panose="00000500000000000000" pitchFamily="2" charset="0"/>
                <a:ea typeface="Calibri" panose="020F0502020204030204" pitchFamily="34" charset="0"/>
              </a:rPr>
              <a:t>ي</a:t>
            </a:r>
            <a:r>
              <a:rPr lang="ar-SA" sz="1800" b="1" dirty="0">
                <a:solidFill>
                  <a:srgbClr val="C00000"/>
                </a:solidFill>
                <a:effectLst/>
                <a:latin typeface="Montserrat" panose="00000500000000000000" pitchFamily="2" charset="0"/>
                <a:ea typeface="Calibri" panose="020F0502020204030204" pitchFamily="34" charset="0"/>
              </a:rPr>
              <a:t>ركز</a:t>
            </a:r>
            <a:r>
              <a:rPr lang="ar-JO" sz="1800" b="1" dirty="0">
                <a:solidFill>
                  <a:srgbClr val="C00000"/>
                </a:solidFill>
                <a:effectLst/>
                <a:latin typeface="Montserrat" panose="00000500000000000000" pitchFamily="2" charset="0"/>
                <a:ea typeface="Calibri" panose="020F0502020204030204" pitchFamily="34" charset="0"/>
              </a:rPr>
              <a:t>ان</a:t>
            </a:r>
            <a:r>
              <a:rPr lang="ar-SA" sz="1800" b="1" dirty="0">
                <a:solidFill>
                  <a:srgbClr val="C00000"/>
                </a:solidFill>
                <a:effectLst/>
                <a:latin typeface="Montserrat" panose="00000500000000000000" pitchFamily="2" charset="0"/>
                <a:ea typeface="Calibri" panose="020F0502020204030204" pitchFamily="34" charset="0"/>
              </a:rPr>
              <a:t> على ما إذا كانت نُهُج إدارة المخاطر المبينة في المبادئ التوجيهية لمنظمة الصحة العالمية بشأن الصرف الصحي والصحة ونُهُج التأهب لتغير المناخ </a:t>
            </a:r>
            <a:r>
              <a:rPr lang="ar-SA" sz="1800" b="1" u="sng" dirty="0">
                <a:solidFill>
                  <a:srgbClr val="C00000"/>
                </a:solidFill>
                <a:effectLst/>
                <a:latin typeface="Montserrat" panose="00000500000000000000" pitchFamily="2" charset="0"/>
                <a:ea typeface="Calibri" panose="020F0502020204030204" pitchFamily="34" charset="0"/>
              </a:rPr>
              <a:t>تستخدم في التخطيط الوطني</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en-US" sz="1800" b="1" dirty="0">
                <a:solidFill>
                  <a:srgbClr val="C00000"/>
                </a:solidFill>
                <a:effectLst/>
                <a:latin typeface="Montserrat" panose="00000500000000000000" pitchFamily="2" charset="0"/>
                <a:ea typeface="Calibri" panose="020F0502020204030204" pitchFamily="34" charset="0"/>
              </a:rPr>
              <a:t> </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SA" sz="1800" b="1" dirty="0">
                <a:solidFill>
                  <a:srgbClr val="C00000"/>
                </a:solidFill>
                <a:effectLst/>
                <a:latin typeface="Montserrat" panose="00000500000000000000" pitchFamily="2" charset="0"/>
                <a:ea typeface="Calibri" panose="020F0502020204030204" pitchFamily="34" charset="0"/>
              </a:rPr>
              <a:t>وخلافا لـ (أ - ج) ، لا يلزم إدراج هذه النهج في السياسات أو اللوائح لكي تستخدم في التخطيط الوطني</a:t>
            </a:r>
            <a:endParaRPr lang="en-US" sz="1800" dirty="0">
              <a:solidFill>
                <a:srgbClr val="C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5146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9B21-D0EC-482F-BF68-403BCE020586}"/>
              </a:ext>
            </a:extLst>
          </p:cNvPr>
          <p:cNvSpPr>
            <a:spLocks noGrp="1"/>
          </p:cNvSpPr>
          <p:nvPr>
            <p:ph type="title"/>
          </p:nvPr>
        </p:nvSpPr>
        <p:spPr>
          <a:xfrm>
            <a:off x="7083845" y="1988545"/>
            <a:ext cx="4538305" cy="1729648"/>
          </a:xfrm>
        </p:spPr>
        <p:txBody>
          <a:bodyPr>
            <a:normAutofit/>
          </a:bodyPr>
          <a:lstStyle/>
          <a:p>
            <a:pPr algn="r" rtl="1"/>
            <a:r>
              <a:rPr lang="ar-SA" sz="1800" b="1" dirty="0">
                <a:solidFill>
                  <a:srgbClr val="C00000"/>
                </a:solidFill>
                <a:effectLst/>
                <a:latin typeface="Calibri" panose="020F0502020204030204" pitchFamily="34" charset="0"/>
                <a:ea typeface="Calibri" panose="020F0502020204030204" pitchFamily="34" charset="0"/>
              </a:rPr>
              <a:t>من الممكن تنفيذ نهج إدارة المخاطر حتى ولو لم يتم إدراجها في السياسات أو الخطط </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(كما تم الرد عليها في ألف</a:t>
            </a:r>
            <a:r>
              <a:rPr lang="en-US" sz="1800" b="1" dirty="0">
                <a:solidFill>
                  <a:srgbClr val="C00000"/>
                </a:solidFill>
                <a:effectLst/>
                <a:latin typeface="Calibri" panose="020F0502020204030204" pitchFamily="34" charset="0"/>
                <a:ea typeface="Calibri" panose="020F0502020204030204" pitchFamily="34" charset="0"/>
              </a:rPr>
              <a:t>3 </a:t>
            </a:r>
            <a:r>
              <a:rPr lang="ar-JO" sz="1800" b="1" dirty="0">
                <a:solidFill>
                  <a:srgbClr val="C00000"/>
                </a:solidFill>
                <a:effectLst/>
                <a:latin typeface="Calibri" panose="020F0502020204030204" pitchFamily="34" charset="0"/>
                <a:ea typeface="Calibri" panose="020F0502020204030204" pitchFamily="34" charset="0"/>
              </a:rPr>
              <a:t>)</a:t>
            </a:r>
            <a:endParaRPr lang="en-US" sz="1800" dirty="0">
              <a:solidFill>
                <a:srgbClr val="C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A3427F8A-5707-4D6E-ADE4-A963DE02B328}"/>
              </a:ext>
            </a:extLst>
          </p:cNvPr>
          <p:cNvSpPr/>
          <p:nvPr/>
        </p:nvSpPr>
        <p:spPr>
          <a:xfrm>
            <a:off x="1077917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a:t>
            </a:r>
          </a:p>
        </p:txBody>
      </p:sp>
      <p:sp>
        <p:nvSpPr>
          <p:cNvPr id="13" name="Rectangle 12">
            <a:extLst>
              <a:ext uri="{FF2B5EF4-FFF2-40B4-BE49-F238E27FC236}">
                <a16:creationId xmlns:a16="http://schemas.microsoft.com/office/drawing/2014/main" id="{7470C6CC-4D21-414E-8A35-4B5A8C95CC44}"/>
              </a:ext>
            </a:extLst>
          </p:cNvPr>
          <p:cNvSpPr/>
          <p:nvPr/>
        </p:nvSpPr>
        <p:spPr>
          <a:xfrm>
            <a:off x="975352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ysClr val="windowText" lastClr="000000"/>
                </a:solidFill>
              </a:rPr>
              <a:t>ألف 2</a:t>
            </a:r>
          </a:p>
        </p:txBody>
      </p:sp>
      <p:sp>
        <p:nvSpPr>
          <p:cNvPr id="14" name="Rectangle 13">
            <a:extLst>
              <a:ext uri="{FF2B5EF4-FFF2-40B4-BE49-F238E27FC236}">
                <a16:creationId xmlns:a16="http://schemas.microsoft.com/office/drawing/2014/main" id="{1A3E9F01-29A9-4B64-A9EF-F37A760812F5}"/>
              </a:ext>
            </a:extLst>
          </p:cNvPr>
          <p:cNvSpPr/>
          <p:nvPr/>
        </p:nvSpPr>
        <p:spPr>
          <a:xfrm>
            <a:off x="872786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3</a:t>
            </a:r>
          </a:p>
        </p:txBody>
      </p:sp>
      <p:sp>
        <p:nvSpPr>
          <p:cNvPr id="15" name="Rectangle 14">
            <a:extLst>
              <a:ext uri="{FF2B5EF4-FFF2-40B4-BE49-F238E27FC236}">
                <a16:creationId xmlns:a16="http://schemas.microsoft.com/office/drawing/2014/main" id="{7B36E32D-01FE-4121-83D1-5D993860A88E}"/>
              </a:ext>
            </a:extLst>
          </p:cNvPr>
          <p:cNvSpPr/>
          <p:nvPr/>
        </p:nvSpPr>
        <p:spPr>
          <a:xfrm>
            <a:off x="7702214" y="253730"/>
            <a:ext cx="880918" cy="439091"/>
          </a:xfrm>
          <a:prstGeom prst="rect">
            <a:avLst/>
          </a:prstGeom>
          <a:solidFill>
            <a:schemeClr val="accent2"/>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bg1"/>
                </a:solidFill>
              </a:rPr>
              <a:t>ألف 4</a:t>
            </a:r>
          </a:p>
        </p:txBody>
      </p:sp>
      <p:sp>
        <p:nvSpPr>
          <p:cNvPr id="16" name="Rectangle 15">
            <a:extLst>
              <a:ext uri="{FF2B5EF4-FFF2-40B4-BE49-F238E27FC236}">
                <a16:creationId xmlns:a16="http://schemas.microsoft.com/office/drawing/2014/main" id="{522BD52F-775E-4350-8DA9-7542A47FC8D7}"/>
              </a:ext>
            </a:extLst>
          </p:cNvPr>
          <p:cNvSpPr/>
          <p:nvPr/>
        </p:nvSpPr>
        <p:spPr>
          <a:xfrm>
            <a:off x="667656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5</a:t>
            </a:r>
          </a:p>
        </p:txBody>
      </p:sp>
      <p:sp>
        <p:nvSpPr>
          <p:cNvPr id="17" name="Rectangle 16">
            <a:extLst>
              <a:ext uri="{FF2B5EF4-FFF2-40B4-BE49-F238E27FC236}">
                <a16:creationId xmlns:a16="http://schemas.microsoft.com/office/drawing/2014/main" id="{2A309EDD-CE8B-4F32-A924-748A51F9A61D}"/>
              </a:ext>
            </a:extLst>
          </p:cNvPr>
          <p:cNvSpPr/>
          <p:nvPr/>
        </p:nvSpPr>
        <p:spPr>
          <a:xfrm>
            <a:off x="565090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6</a:t>
            </a:r>
          </a:p>
        </p:txBody>
      </p:sp>
      <p:sp>
        <p:nvSpPr>
          <p:cNvPr id="18" name="Rectangle 17">
            <a:extLst>
              <a:ext uri="{FF2B5EF4-FFF2-40B4-BE49-F238E27FC236}">
                <a16:creationId xmlns:a16="http://schemas.microsoft.com/office/drawing/2014/main" id="{175F28A9-5485-42E5-A16D-B237B85F3522}"/>
              </a:ext>
            </a:extLst>
          </p:cNvPr>
          <p:cNvSpPr/>
          <p:nvPr/>
        </p:nvSpPr>
        <p:spPr>
          <a:xfrm>
            <a:off x="4625252"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7</a:t>
            </a:r>
          </a:p>
        </p:txBody>
      </p:sp>
      <p:sp>
        <p:nvSpPr>
          <p:cNvPr id="19" name="Rectangle 18">
            <a:extLst>
              <a:ext uri="{FF2B5EF4-FFF2-40B4-BE49-F238E27FC236}">
                <a16:creationId xmlns:a16="http://schemas.microsoft.com/office/drawing/2014/main" id="{046E192D-DD78-4809-AED6-0C492400ECD6}"/>
              </a:ext>
            </a:extLst>
          </p:cNvPr>
          <p:cNvSpPr/>
          <p:nvPr/>
        </p:nvSpPr>
        <p:spPr>
          <a:xfrm>
            <a:off x="3599598"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8</a:t>
            </a:r>
          </a:p>
        </p:txBody>
      </p:sp>
      <p:sp>
        <p:nvSpPr>
          <p:cNvPr id="20" name="Rectangle 19">
            <a:extLst>
              <a:ext uri="{FF2B5EF4-FFF2-40B4-BE49-F238E27FC236}">
                <a16:creationId xmlns:a16="http://schemas.microsoft.com/office/drawing/2014/main" id="{B80F06C1-2AFD-469A-B12F-7236EC84DB6C}"/>
              </a:ext>
            </a:extLst>
          </p:cNvPr>
          <p:cNvSpPr/>
          <p:nvPr/>
        </p:nvSpPr>
        <p:spPr>
          <a:xfrm>
            <a:off x="2573944"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9</a:t>
            </a:r>
          </a:p>
        </p:txBody>
      </p:sp>
      <p:sp>
        <p:nvSpPr>
          <p:cNvPr id="21" name="Rectangle 20">
            <a:extLst>
              <a:ext uri="{FF2B5EF4-FFF2-40B4-BE49-F238E27FC236}">
                <a16:creationId xmlns:a16="http://schemas.microsoft.com/office/drawing/2014/main" id="{43170CB7-A1F3-4BC3-BF82-215016BCC0E4}"/>
              </a:ext>
            </a:extLst>
          </p:cNvPr>
          <p:cNvSpPr/>
          <p:nvPr/>
        </p:nvSpPr>
        <p:spPr>
          <a:xfrm>
            <a:off x="1548290"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10</a:t>
            </a:r>
          </a:p>
        </p:txBody>
      </p:sp>
      <p:sp>
        <p:nvSpPr>
          <p:cNvPr id="22" name="Rectangle 21">
            <a:extLst>
              <a:ext uri="{FF2B5EF4-FFF2-40B4-BE49-F238E27FC236}">
                <a16:creationId xmlns:a16="http://schemas.microsoft.com/office/drawing/2014/main" id="{BC2BE9D9-4D51-4E33-A46C-BF36BDC3BB69}"/>
              </a:ext>
            </a:extLst>
          </p:cNvPr>
          <p:cNvSpPr/>
          <p:nvPr/>
        </p:nvSpPr>
        <p:spPr>
          <a:xfrm>
            <a:off x="522636" y="253730"/>
            <a:ext cx="880918" cy="439091"/>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JO" b="1" dirty="0">
                <a:solidFill>
                  <a:schemeClr val="tx1"/>
                </a:solidFill>
              </a:rPr>
              <a:t>ألف 11</a:t>
            </a:r>
          </a:p>
        </p:txBody>
      </p:sp>
      <p:pic>
        <p:nvPicPr>
          <p:cNvPr id="24" name="image8.jpeg">
            <a:extLst>
              <a:ext uri="{FF2B5EF4-FFF2-40B4-BE49-F238E27FC236}">
                <a16:creationId xmlns:a16="http://schemas.microsoft.com/office/drawing/2014/main" id="{DCBBE175-E83D-4A9C-ABA8-730F485C174B}"/>
              </a:ext>
            </a:extLst>
          </p:cNvPr>
          <p:cNvPicPr>
            <a:picLocks noChangeAspect="1"/>
          </p:cNvPicPr>
          <p:nvPr/>
        </p:nvPicPr>
        <p:blipFill>
          <a:blip r:embed="rId2" cstate="print"/>
          <a:stretch>
            <a:fillRect/>
          </a:stretch>
        </p:blipFill>
        <p:spPr>
          <a:xfrm>
            <a:off x="9374051" y="6158861"/>
            <a:ext cx="2520778" cy="603656"/>
          </a:xfrm>
          <a:prstGeom prst="rect">
            <a:avLst/>
          </a:prstGeom>
        </p:spPr>
      </p:pic>
      <p:sp>
        <p:nvSpPr>
          <p:cNvPr id="9" name="Freeform: Shape 8">
            <a:extLst>
              <a:ext uri="{FF2B5EF4-FFF2-40B4-BE49-F238E27FC236}">
                <a16:creationId xmlns:a16="http://schemas.microsoft.com/office/drawing/2014/main" id="{D031F794-2A03-4D9B-BEA0-C4FDCC0C551C}"/>
              </a:ext>
            </a:extLst>
          </p:cNvPr>
          <p:cNvSpPr/>
          <p:nvPr/>
        </p:nvSpPr>
        <p:spPr>
          <a:xfrm rot="3068494">
            <a:off x="6048404" y="4384853"/>
            <a:ext cx="1134738" cy="892366"/>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8" name="Title 1">
            <a:extLst>
              <a:ext uri="{FF2B5EF4-FFF2-40B4-BE49-F238E27FC236}">
                <a16:creationId xmlns:a16="http://schemas.microsoft.com/office/drawing/2014/main" id="{949F0182-39B3-489F-B0BE-B298157C647B}"/>
              </a:ext>
            </a:extLst>
          </p:cNvPr>
          <p:cNvSpPr txBox="1">
            <a:spLocks/>
          </p:cNvSpPr>
          <p:nvPr/>
        </p:nvSpPr>
        <p:spPr>
          <a:xfrm>
            <a:off x="7083847" y="3706289"/>
            <a:ext cx="4538304" cy="2391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SA" sz="1800" b="1" dirty="0">
                <a:solidFill>
                  <a:srgbClr val="C00000"/>
                </a:solidFill>
                <a:effectLst/>
                <a:latin typeface="Calibri" panose="020F0502020204030204" pitchFamily="34" charset="0"/>
                <a:ea typeface="Calibri" panose="020F0502020204030204" pitchFamily="34" charset="0"/>
              </a:rPr>
              <a:t>ألف 4 يتضمن سؤالا عن تنفيذ أداة</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تحسين المياه والصرف الصحي  </a:t>
            </a:r>
            <a:r>
              <a:rPr lang="en-US" sz="1800" b="1" dirty="0">
                <a:solidFill>
                  <a:srgbClr val="C00000"/>
                </a:solidFill>
                <a:effectLst/>
                <a:latin typeface="Calibri" panose="020F0502020204030204" pitchFamily="34" charset="0"/>
                <a:ea typeface="Calibri" panose="020F0502020204030204" pitchFamily="34" charset="0"/>
              </a:rPr>
              <a:t>(WASH FIT)</a:t>
            </a:r>
            <a:r>
              <a:rPr lang="ar-JO" sz="1800" b="1" dirty="0">
                <a:solidFill>
                  <a:srgbClr val="C00000"/>
                </a:solidFill>
                <a:effectLst/>
                <a:latin typeface="Calibri" panose="020F0502020204030204" pitchFamily="34" charset="0"/>
                <a:ea typeface="Calibri" panose="020F0502020204030204" pitchFamily="34" charset="0"/>
              </a:rPr>
              <a:t> </a:t>
            </a:r>
            <a:r>
              <a:rPr lang="ar-SA" sz="1800" b="1" dirty="0">
                <a:solidFill>
                  <a:srgbClr val="C00000"/>
                </a:solidFill>
                <a:effectLst/>
                <a:latin typeface="Calibri" panose="020F0502020204030204" pitchFamily="34" charset="0"/>
                <a:ea typeface="Calibri" panose="020F0502020204030204" pitchFamily="34" charset="0"/>
              </a:rPr>
              <a:t>أو ما شابه ذلك. </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ar-SA" sz="1800" b="1" dirty="0">
                <a:solidFill>
                  <a:srgbClr val="C00000"/>
                </a:solidFill>
                <a:effectLst/>
                <a:latin typeface="Calibri" panose="020F0502020204030204" pitchFamily="34" charset="0"/>
                <a:ea typeface="Calibri" panose="020F0502020204030204" pitchFamily="34" charset="0"/>
              </a:rPr>
              <a:t>المزيد من المعلومات حول</a:t>
            </a:r>
            <a:r>
              <a:rPr lang="ar-JO" sz="1800" b="1" dirty="0">
                <a:solidFill>
                  <a:srgbClr val="C00000"/>
                </a:solidFill>
                <a:effectLst/>
                <a:latin typeface="Calibri" panose="020F0502020204030204" pitchFamily="34" charset="0"/>
                <a:ea typeface="Calibri" panose="020F0502020204030204" pitchFamily="34" charset="0"/>
              </a:rPr>
              <a:t> </a:t>
            </a:r>
            <a:r>
              <a:rPr lang="en-US" sz="1800" b="1" dirty="0">
                <a:solidFill>
                  <a:srgbClr val="C00000"/>
                </a:solidFill>
                <a:effectLst/>
                <a:latin typeface="Calibri" panose="020F0502020204030204" pitchFamily="34" charset="0"/>
                <a:ea typeface="Calibri" panose="020F0502020204030204" pitchFamily="34" charset="0"/>
              </a:rPr>
              <a:t>(WASH FIT)</a:t>
            </a:r>
            <a:endParaRPr lang="en-US" sz="1800" dirty="0">
              <a:solidFill>
                <a:srgbClr val="C00000"/>
              </a:solidFill>
              <a:effectLst/>
              <a:latin typeface="Calibri" panose="020F0502020204030204" pitchFamily="34" charset="0"/>
              <a:ea typeface="Calibri" panose="020F0502020204030204" pitchFamily="34" charset="0"/>
            </a:endParaRPr>
          </a:p>
          <a:p>
            <a:pPr algn="r" rtl="1"/>
            <a:r>
              <a:rPr lang="en-US" sz="1800" b="1" dirty="0">
                <a:solidFill>
                  <a:srgbClr val="C00000"/>
                </a:solidFill>
                <a:effectLst/>
                <a:latin typeface="Calibri" panose="020F0502020204030204" pitchFamily="34" charset="0"/>
                <a:ea typeface="Calibri" panose="020F0502020204030204" pitchFamily="34" charset="0"/>
              </a:rPr>
              <a:t>: </a:t>
            </a:r>
            <a:r>
              <a:rPr lang="en-US" sz="1800" b="1" u="sng" dirty="0">
                <a:solidFill>
                  <a:srgbClr val="C00000"/>
                </a:solidFill>
                <a:effectLst/>
                <a:latin typeface="Calibri" panose="020F0502020204030204" pitchFamily="34" charset="0"/>
                <a:ea typeface="Calibri" panose="020F0502020204030204" pitchFamily="34" charset="0"/>
              </a:rPr>
              <a:t>https://washfit.org/</a:t>
            </a:r>
            <a:r>
              <a:rPr lang="en-US" sz="1800" b="1" dirty="0">
                <a:solidFill>
                  <a:srgbClr val="C00000"/>
                </a:solidFill>
                <a:effectLst/>
                <a:latin typeface="Calibri" panose="020F0502020204030204" pitchFamily="34" charset="0"/>
                <a:ea typeface="Calibri" panose="020F0502020204030204" pitchFamily="34" charset="0"/>
              </a:rPr>
              <a:t> </a:t>
            </a:r>
            <a:endParaRPr lang="en-US" sz="1800" dirty="0">
              <a:solidFill>
                <a:srgbClr val="C00000"/>
              </a:solidFill>
              <a:effectLst/>
              <a:latin typeface="Calibri" panose="020F0502020204030204" pitchFamily="34" charset="0"/>
              <a:ea typeface="Calibri" panose="020F0502020204030204" pitchFamily="34" charset="0"/>
            </a:endParaRPr>
          </a:p>
        </p:txBody>
      </p:sp>
      <p:pic>
        <p:nvPicPr>
          <p:cNvPr id="29" name="Picture 28">
            <a:extLst>
              <a:ext uri="{FF2B5EF4-FFF2-40B4-BE49-F238E27FC236}">
                <a16:creationId xmlns:a16="http://schemas.microsoft.com/office/drawing/2014/main" id="{2B0B95E7-5243-491B-995C-447C6293D4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636" y="1826327"/>
            <a:ext cx="5336383" cy="4936190"/>
          </a:xfrm>
          <a:prstGeom prst="rect">
            <a:avLst/>
          </a:prstGeom>
          <a:noFill/>
          <a:ln>
            <a:noFill/>
          </a:ln>
        </p:spPr>
      </p:pic>
      <p:sp>
        <p:nvSpPr>
          <p:cNvPr id="26" name="Rectangle: Rounded Corners 25">
            <a:extLst>
              <a:ext uri="{FF2B5EF4-FFF2-40B4-BE49-F238E27FC236}">
                <a16:creationId xmlns:a16="http://schemas.microsoft.com/office/drawing/2014/main" id="{688A1F94-C554-4C09-A676-1A4142F356BE}"/>
              </a:ext>
            </a:extLst>
          </p:cNvPr>
          <p:cNvSpPr/>
          <p:nvPr/>
        </p:nvSpPr>
        <p:spPr>
          <a:xfrm>
            <a:off x="4480516" y="4583017"/>
            <a:ext cx="1378503" cy="12118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7" name="Freeform: Shape 26">
            <a:extLst>
              <a:ext uri="{FF2B5EF4-FFF2-40B4-BE49-F238E27FC236}">
                <a16:creationId xmlns:a16="http://schemas.microsoft.com/office/drawing/2014/main" id="{78C598CF-B7FC-4FA9-9956-679E90FE7578}"/>
              </a:ext>
            </a:extLst>
          </p:cNvPr>
          <p:cNvSpPr/>
          <p:nvPr/>
        </p:nvSpPr>
        <p:spPr>
          <a:xfrm rot="3046184">
            <a:off x="6060457" y="1711238"/>
            <a:ext cx="1134738" cy="892366"/>
          </a:xfrm>
          <a:custGeom>
            <a:avLst/>
            <a:gdLst>
              <a:gd name="connsiteX0" fmla="*/ 0 w 1134738"/>
              <a:gd name="connsiteY0" fmla="*/ 892366 h 892366"/>
              <a:gd name="connsiteX1" fmla="*/ 627962 w 1134738"/>
              <a:gd name="connsiteY1" fmla="*/ 198303 h 892366"/>
              <a:gd name="connsiteX2" fmla="*/ 1134738 w 1134738"/>
              <a:gd name="connsiteY2" fmla="*/ 0 h 892366"/>
            </a:gdLst>
            <a:ahLst/>
            <a:cxnLst>
              <a:cxn ang="0">
                <a:pos x="connsiteX0" y="connsiteY0"/>
              </a:cxn>
              <a:cxn ang="0">
                <a:pos x="connsiteX1" y="connsiteY1"/>
              </a:cxn>
              <a:cxn ang="0">
                <a:pos x="connsiteX2" y="connsiteY2"/>
              </a:cxn>
            </a:cxnLst>
            <a:rect l="l" t="t" r="r" b="b"/>
            <a:pathLst>
              <a:path w="1134738" h="892366">
                <a:moveTo>
                  <a:pt x="0" y="892366"/>
                </a:moveTo>
                <a:cubicBezTo>
                  <a:pt x="219419" y="619698"/>
                  <a:pt x="438839" y="347031"/>
                  <a:pt x="627962" y="198303"/>
                </a:cubicBezTo>
                <a:cubicBezTo>
                  <a:pt x="817085" y="49575"/>
                  <a:pt x="975911" y="24787"/>
                  <a:pt x="1134738"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5" name="Rectangle: Rounded Corners 24">
            <a:extLst>
              <a:ext uri="{FF2B5EF4-FFF2-40B4-BE49-F238E27FC236}">
                <a16:creationId xmlns:a16="http://schemas.microsoft.com/office/drawing/2014/main" id="{AC216B82-5BA1-449B-977F-B86181267966}"/>
              </a:ext>
            </a:extLst>
          </p:cNvPr>
          <p:cNvSpPr/>
          <p:nvPr/>
        </p:nvSpPr>
        <p:spPr>
          <a:xfrm>
            <a:off x="492192" y="1826327"/>
            <a:ext cx="5366827" cy="2870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JO"/>
          </a:p>
        </p:txBody>
      </p:sp>
      <p:sp>
        <p:nvSpPr>
          <p:cNvPr id="23" name="Title 1">
            <a:extLst>
              <a:ext uri="{FF2B5EF4-FFF2-40B4-BE49-F238E27FC236}">
                <a16:creationId xmlns:a16="http://schemas.microsoft.com/office/drawing/2014/main" id="{20F4411D-BB2C-4DAD-AB97-B4CBC0184B7E}"/>
              </a:ext>
            </a:extLst>
          </p:cNvPr>
          <p:cNvSpPr txBox="1">
            <a:spLocks/>
          </p:cNvSpPr>
          <p:nvPr/>
        </p:nvSpPr>
        <p:spPr>
          <a:xfrm>
            <a:off x="522636" y="990600"/>
            <a:ext cx="11137458" cy="7128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JO" sz="4000" b="1" dirty="0">
                <a:solidFill>
                  <a:srgbClr val="203864"/>
                </a:solidFill>
                <a:uFill>
                  <a:solidFill>
                    <a:srgbClr val="000000"/>
                  </a:solidFill>
                </a:uFill>
                <a:ea typeface="Calibri" panose="020F0502020204030204" pitchFamily="34" charset="0"/>
                <a:cs typeface="Calibri" panose="020F0502020204030204" pitchFamily="34" charset="0"/>
              </a:rPr>
              <a:t>ألف 4: تنفيذ نُهج إدارة المخاطر</a:t>
            </a:r>
            <a:endParaRPr lang="ar-JO" sz="8000" dirty="0"/>
          </a:p>
        </p:txBody>
      </p:sp>
    </p:spTree>
    <p:extLst>
      <p:ext uri="{BB962C8B-B14F-4D97-AF65-F5344CB8AC3E}">
        <p14:creationId xmlns:p14="http://schemas.microsoft.com/office/powerpoint/2010/main" val="498941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TotalTime>
  <Words>2751</Words>
  <Application>Microsoft Macintosh PowerPoint</Application>
  <PresentationFormat>Widescreen</PresentationFormat>
  <Paragraphs>378</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Montserrat</vt:lpstr>
      <vt:lpstr>Simplified Arabic</vt:lpstr>
      <vt:lpstr>Trebuchet MS</vt:lpstr>
      <vt:lpstr>Wingdings</vt:lpstr>
      <vt:lpstr>Office Theme</vt:lpstr>
      <vt:lpstr>PowerPoint Presentation</vt:lpstr>
      <vt:lpstr>نظرة عامة</vt:lpstr>
      <vt:lpstr>الأسئلة في الفرع  ألف</vt:lpstr>
      <vt:lpstr>ألف 2: اللوائح والمعايير الوطنية</vt:lpstr>
      <vt:lpstr>إذا كان لدى بلدكم نفس المعايير و/أو اللوائح الخاصة بمياه الشرب في المناطق الحضرية والريفية على حد سواء، يرجى الرد في كلا العمودين في الحضر وفي الريف بالإجابة ذاتها لكل منهما (العمودين).</vt:lpstr>
      <vt:lpstr>تتفق الأسئلة المتعلقة بالصرف الصحي والمياه العادمة مع سلسلة خدمات الصرف الصحي. وللاطلاع على مزيد من المعلومات عن خيارات آلية تنظيم سلسلة خدمات الصرف الصحي، يرجى الاطلاع على الشكل 4.4 في المبادئ التوجيهية لمنظمة الصحة العالمية بشأن الصرف الصحي والصحة:  https://apps.who.int/iris/bitstream/handle/10 665/274939/9789241514705-eng.pdf </vt:lpstr>
      <vt:lpstr>ألف 3: وجود نُهُج لإدارة المخاطر</vt:lpstr>
      <vt:lpstr>وتركز الأسئلة (أ - ج ) على ما إذا كانت خطط سلامة المياه أو خطط الصرف الصحي المأمون أو النُهج المماثلة مدرجة في السياسات أو اللوائح</vt:lpstr>
      <vt:lpstr>من الممكن تنفيذ نهج إدارة المخاطر حتى ولو لم يتم إدراجها في السياسات أو الخطط  (كما تم الرد عليها في ألف3 )</vt:lpstr>
      <vt:lpstr>يمكنك كتابة الأرقام فقط كإجابات على هذه الأسئلة. ال PDF لن يسمح بإدخال الرموز أو الاحرف</vt:lpstr>
      <vt:lpstr>ألف 5 : السياسات والخطط الوطنية بشأن المياه والصرف الصحي والنظافة الصحية </vt:lpstr>
      <vt:lpstr>ألف 5 : السياسات والخطط الوطنية بشأن المياه والصرف الصحي والنظافة الصحية </vt:lpstr>
      <vt:lpstr>ألف 5 ثانيا يتعلق بمضمون السياسات والخطط / الاستراتيجيات المتعلقة بالمياه والصرف الصحي والنظافة الصحية التي تم الإبلاغ عنها في ألف 5 أولا.   بعناية، خذ بعين الاعتبار كل عنصر وفيما إذا كان مدرجا أو تمَ تناوله في السياسة /الخطة المحددة لكل قطاع فرعي</vt:lpstr>
      <vt:lpstr>أداة رصد وتقييم سياسات الصرف الصحي</vt:lpstr>
      <vt:lpstr> هذا سؤال جديد في المسح القطري للدورة 2021/2022   وضعت حكومات عديدة خطط التأهب والاستجابة لجائحة  الكوفيد-19   وبما أن المياه والصرف الصحي والنظافة الصحية، وتحديدا نظافة اليدين، هي خط دفاع أمامي ضد تفشي الأمراض  المعدية، فإن هذا  السؤال  يطرح  حول المياه والصرف الصحي والنظافة الصحية في خطط التأهب والاستجابة للكوفيد 19  </vt:lpstr>
      <vt:lpstr>ألف 6 ب ، و ألف 6 ج يجب ان يتم الاجابة عليهما من كافة البلدان (حتى وإن لم يكن لدى بلدكم خطة  تأهب واستجابة للكوفيد - 19) </vt:lpstr>
      <vt:lpstr>ألف 7: الغايات الوطنية لنظم المياه والصرف الصحي والنظافة الصحية </vt:lpstr>
      <vt:lpstr>لكل غاية يُبلغ عنها ، فصّل وأوصف بعناية أنواع المرافق/الخدمات/المصادر أو غيرها من الصفات المقبولة بالنسبة لمنطقة أو سكان أو أسر معيشية وتُعتبر مشمولة بمعايير وتعريف الغاية.</vt:lpstr>
      <vt:lpstr>الفرع الأخير لكل سؤال في ألف 7 يطلب منكم الإبلاغ عن التقدم المحرز نحو تحقيق الغايات المبلغ عنها.   بيانات خط الأساس هي أول قياس أو "نقطة بداية" لتتبع التقدم المحرز نحو بلوغ غايتك.    أحدث قيمة هي أحدث قياس لتتبع التقدم المحرز نحو بلوغ غايتك.</vt:lpstr>
      <vt:lpstr>يجب الإبلاغ عن أهداف أخرى في مجال المياه والصرف الصحي والنظافة الصحية في ألف 7 خامسا      استخدم ألف 7 خامسا للإبلاغ فقط عن الغايات التي لم يتم الإبلاغ عنها في الأسئلة السابقة .       لا تبلغ عن نفس الغاية أكثر من مرة . </vt:lpstr>
      <vt:lpstr>PowerPoint Presentation</vt:lpstr>
      <vt:lpstr>اكتب قائمة بجميع الوزارات الحكومية أو المؤسسات الوطنية التي لها أي دور. يستكمل هذا السؤال بسؤال دال 2 والذي يحدد الميزانيات السنوية لكل كيان</vt:lpstr>
      <vt:lpstr>تشمل أنواع آليات التنسيق: الاتفاق القطري ، ومذكرة التفاهم ، والنهج القطاعي الشامل  (SWAP)، مجموعات المياه والصرف الصحي والنظافة الصحية (WASH) والمجموعات العاملة الأخرى.     وفي حالة عدم وجود آلية للتنسيق ، يرجى الإشارة إلى "لا" بشأن السؤال ألف 10 (أ) ,وانتقل إلى السؤال ألف 11 </vt:lpstr>
      <vt:lpstr>ألف 11: إجراءات المشاركة المحددة على الصعيد الوطني</vt:lpstr>
      <vt:lpstr>رد على هذه الأسئلة حتى لو لم تكن لديك إجراءات معرفة في القانون أو السياسة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شكرا لك!  لمزيد من  المعلومات  يرجى  الاتصال  glaas@who.int</dc:title>
  <dc:creator>Ali AL-Amayreh</dc:creator>
  <cp:lastModifiedBy>SHAKKOUR, Mohammad</cp:lastModifiedBy>
  <cp:revision>126</cp:revision>
  <dcterms:created xsi:type="dcterms:W3CDTF">2021-10-18T20:53:25Z</dcterms:created>
  <dcterms:modified xsi:type="dcterms:W3CDTF">2021-10-24T11:14:01Z</dcterms:modified>
</cp:coreProperties>
</file>