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86" r:id="rId5"/>
  </p:sldMasterIdLst>
  <p:notesMasterIdLst>
    <p:notesMasterId r:id="rId35"/>
  </p:notesMasterIdLst>
  <p:handoutMasterIdLst>
    <p:handoutMasterId r:id="rId36"/>
  </p:handoutMasterIdLst>
  <p:sldIdLst>
    <p:sldId id="256" r:id="rId6"/>
    <p:sldId id="259" r:id="rId7"/>
    <p:sldId id="269" r:id="rId8"/>
    <p:sldId id="271" r:id="rId9"/>
    <p:sldId id="337" r:id="rId10"/>
    <p:sldId id="272" r:id="rId11"/>
    <p:sldId id="273" r:id="rId12"/>
    <p:sldId id="339" r:id="rId13"/>
    <p:sldId id="275" r:id="rId14"/>
    <p:sldId id="338" r:id="rId15"/>
    <p:sldId id="277" r:id="rId16"/>
    <p:sldId id="335" r:id="rId17"/>
    <p:sldId id="307" r:id="rId18"/>
    <p:sldId id="336" r:id="rId19"/>
    <p:sldId id="279" r:id="rId20"/>
    <p:sldId id="280" r:id="rId21"/>
    <p:sldId id="333" r:id="rId22"/>
    <p:sldId id="332" r:id="rId23"/>
    <p:sldId id="309" r:id="rId24"/>
    <p:sldId id="317" r:id="rId25"/>
    <p:sldId id="283" r:id="rId26"/>
    <p:sldId id="285" r:id="rId27"/>
    <p:sldId id="287" r:id="rId28"/>
    <p:sldId id="289" r:id="rId29"/>
    <p:sldId id="329" r:id="rId30"/>
    <p:sldId id="323" r:id="rId31"/>
    <p:sldId id="330" r:id="rId32"/>
    <p:sldId id="331" r:id="rId33"/>
    <p:sldId id="29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5: Section A Governance" id="{52207AEE-9AEB-4D76-B674-411FE1E2C11F}">
          <p14:sldIdLst>
            <p14:sldId id="256"/>
            <p14:sldId id="259"/>
            <p14:sldId id="269"/>
          </p14:sldIdLst>
        </p14:section>
        <p14:section name="A2" id="{FD9C8DCD-9D9F-4000-9895-FAB92EAADF25}">
          <p14:sldIdLst>
            <p14:sldId id="271"/>
            <p14:sldId id="337"/>
            <p14:sldId id="272"/>
          </p14:sldIdLst>
        </p14:section>
        <p14:section name="A3" id="{B4A5CF69-88F9-4046-8045-88820CC9ACCB}">
          <p14:sldIdLst>
            <p14:sldId id="273"/>
            <p14:sldId id="339"/>
          </p14:sldIdLst>
        </p14:section>
        <p14:section name="A4" id="{7951C3ED-32C9-4752-B649-A8107AF26690}">
          <p14:sldIdLst>
            <p14:sldId id="275"/>
            <p14:sldId id="338"/>
          </p14:sldIdLst>
        </p14:section>
        <p14:section name="A5" id="{C66C9C9E-1A01-424E-8A6D-4017AC9EE27A}">
          <p14:sldIdLst>
            <p14:sldId id="277"/>
            <p14:sldId id="335"/>
            <p14:sldId id="307"/>
            <p14:sldId id="336"/>
          </p14:sldIdLst>
        </p14:section>
        <p14:section name="A6" id="{6D75744B-2E9E-4EFF-8673-64D4A4A49E1A}">
          <p14:sldIdLst>
            <p14:sldId id="279"/>
            <p14:sldId id="280"/>
          </p14:sldIdLst>
        </p14:section>
        <p14:section name="A7" id="{4B41306E-4E86-4636-848E-1FB4F8963A15}">
          <p14:sldIdLst>
            <p14:sldId id="333"/>
            <p14:sldId id="332"/>
            <p14:sldId id="309"/>
            <p14:sldId id="317"/>
          </p14:sldIdLst>
        </p14:section>
        <p14:section name="A8" id="{F7183593-55A4-44A8-8B48-D0A075FD9728}">
          <p14:sldIdLst>
            <p14:sldId id="283"/>
          </p14:sldIdLst>
        </p14:section>
        <p14:section name="A9" id="{0C29D8D4-25AB-4A0D-8AF5-4E6E97FACDC5}">
          <p14:sldIdLst>
            <p14:sldId id="285"/>
          </p14:sldIdLst>
        </p14:section>
        <p14:section name="A10" id="{D206D561-E63C-4408-A374-38BDFA5E9F97}">
          <p14:sldIdLst>
            <p14:sldId id="287"/>
          </p14:sldIdLst>
        </p14:section>
        <p14:section name="A11" id="{8C139692-B826-414B-B0A6-E2BBF3DA874F}">
          <p14:sldIdLst>
            <p14:sldId id="289"/>
            <p14:sldId id="329"/>
            <p14:sldId id="323"/>
            <p14:sldId id="330"/>
            <p14:sldId id="331"/>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 initials="" lastIdx="12" clrIdx="6">
    <p:extLst>
      <p:ext uri="{19B8F6BF-5375-455C-9EA6-DF929625EA0E}">
        <p15:presenceInfo xmlns:p15="http://schemas.microsoft.com/office/powerpoint/2012/main" userId="S::sking50@jhu.edu::0c84f94d-5753-402a-9cd4-f340c21de1d4" providerId="AD"/>
      </p:ext>
    </p:extLst>
  </p:cmAuthor>
  <p:cmAuthor id="1" name="Sofia Murad" initials="SM" lastIdx="9" clrIdx="0">
    <p:extLst>
      <p:ext uri="{19B8F6BF-5375-455C-9EA6-DF929625EA0E}">
        <p15:presenceInfo xmlns:p15="http://schemas.microsoft.com/office/powerpoint/2012/main" userId="e026b1207f6de5b6" providerId="Windows Live"/>
      </p:ext>
    </p:extLst>
  </p:cmAuthor>
  <p:cmAuthor id="2" name="MURAD, Sofia Jenny Juliette" initials="MSJJ" lastIdx="8" clrIdx="1">
    <p:extLst>
      <p:ext uri="{19B8F6BF-5375-455C-9EA6-DF929625EA0E}">
        <p15:presenceInfo xmlns:p15="http://schemas.microsoft.com/office/powerpoint/2012/main" userId="MURAD, Sofia Jenny Juliette" providerId="None"/>
      </p:ext>
    </p:extLst>
  </p:cmAuthor>
  <p:cmAuthor id="3" name="Sofia Jenny Juliette MURAD" initials="SJJM" lastIdx="2" clrIdx="2">
    <p:extLst>
      <p:ext uri="{19B8F6BF-5375-455C-9EA6-DF929625EA0E}">
        <p15:presenceInfo xmlns:p15="http://schemas.microsoft.com/office/powerpoint/2012/main" userId="Sofia Jenny Juliette MURAD" providerId="None"/>
      </p:ext>
    </p:extLst>
  </p:cmAuthor>
  <p:cmAuthor id="4" name="GORE, Fiona Margaret" initials="GM" lastIdx="2" clrIdx="3">
    <p:extLst>
      <p:ext uri="{19B8F6BF-5375-455C-9EA6-DF929625EA0E}">
        <p15:presenceInfo xmlns:p15="http://schemas.microsoft.com/office/powerpoint/2012/main" userId="S::goref@who.int::8990c2d0-068d-4ea4-a7b0-fc9e7bcf8844" providerId="AD"/>
      </p:ext>
    </p:extLst>
  </p:cmAuthor>
  <p:cmAuthor id="5" name="TAKANE, Marina" initials="TM" lastIdx="1" clrIdx="4">
    <p:extLst>
      <p:ext uri="{19B8F6BF-5375-455C-9EA6-DF929625EA0E}">
        <p15:presenceInfo xmlns:p15="http://schemas.microsoft.com/office/powerpoint/2012/main" userId="S::takanem@who.int::0c62abb9-5f1e-4540-b5da-327c1000617a" providerId="AD"/>
      </p:ext>
    </p:extLst>
  </p:cmAuthor>
  <p:cmAuthor id="6" name="TIFFAY, Kathleen" initials="TK" lastIdx="22" clrIdx="5">
    <p:extLst>
      <p:ext uri="{19B8F6BF-5375-455C-9EA6-DF929625EA0E}">
        <p15:presenceInfo xmlns:p15="http://schemas.microsoft.com/office/powerpoint/2012/main" userId="TIFFAY, Kathl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952"/>
    <a:srgbClr val="203864"/>
    <a:srgbClr val="F49245"/>
    <a:srgbClr val="7BD0EF"/>
    <a:srgbClr val="FFFFFF"/>
    <a:srgbClr val="375987"/>
    <a:srgbClr val="365886"/>
    <a:srgbClr val="39588D"/>
    <a:srgbClr val="608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FDAE8-116C-024A-979F-2F1E0604C17C}" v="337" dt="2021-09-15T17:01:13.627"/>
    <p1510:client id="{4D5165D5-384B-44B0-A818-BBB487CA062D}" v="4" dt="2021-09-16T15:35:04.046"/>
    <p1510:client id="{9ED225D1-E217-80C7-2DDE-F6002AF81CA0}" v="95" dt="2021-09-16T18:19:43.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9/20/2021</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DFC2D-7D1B-45B5-BA49-1B198FC73C05}"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7CD5F-2FBE-4BD2-BEC6-04F59FEA57C0}" type="slidenum">
              <a:rPr lang="en-US" smtClean="0"/>
              <a:t>‹#›</a:t>
            </a:fld>
            <a:endParaRPr lang="en-US"/>
          </a:p>
        </p:txBody>
      </p:sp>
    </p:spTree>
    <p:extLst>
      <p:ext uri="{BB962C8B-B14F-4D97-AF65-F5344CB8AC3E}">
        <p14:creationId xmlns:p14="http://schemas.microsoft.com/office/powerpoint/2010/main" val="419837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3</a:t>
            </a:fld>
            <a:endParaRPr lang="en-US"/>
          </a:p>
        </p:txBody>
      </p:sp>
    </p:spTree>
    <p:extLst>
      <p:ext uri="{BB962C8B-B14F-4D97-AF65-F5344CB8AC3E}">
        <p14:creationId xmlns:p14="http://schemas.microsoft.com/office/powerpoint/2010/main" val="144826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12</a:t>
            </a:fld>
            <a:endParaRPr lang="en-US"/>
          </a:p>
        </p:txBody>
      </p:sp>
    </p:spTree>
    <p:extLst>
      <p:ext uri="{BB962C8B-B14F-4D97-AF65-F5344CB8AC3E}">
        <p14:creationId xmlns:p14="http://schemas.microsoft.com/office/powerpoint/2010/main" val="2451188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13</a:t>
            </a:fld>
            <a:endParaRPr lang="en-US"/>
          </a:p>
        </p:txBody>
      </p:sp>
    </p:spTree>
    <p:extLst>
      <p:ext uri="{BB962C8B-B14F-4D97-AF65-F5344CB8AC3E}">
        <p14:creationId xmlns:p14="http://schemas.microsoft.com/office/powerpoint/2010/main" val="320280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15</a:t>
            </a:fld>
            <a:endParaRPr lang="en-US"/>
          </a:p>
        </p:txBody>
      </p:sp>
    </p:spTree>
    <p:extLst>
      <p:ext uri="{BB962C8B-B14F-4D97-AF65-F5344CB8AC3E}">
        <p14:creationId xmlns:p14="http://schemas.microsoft.com/office/powerpoint/2010/main" val="258470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16</a:t>
            </a:fld>
            <a:endParaRPr lang="en-US"/>
          </a:p>
        </p:txBody>
      </p:sp>
    </p:spTree>
    <p:extLst>
      <p:ext uri="{BB962C8B-B14F-4D97-AF65-F5344CB8AC3E}">
        <p14:creationId xmlns:p14="http://schemas.microsoft.com/office/powerpoint/2010/main" val="241240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17</a:t>
            </a:fld>
            <a:endParaRPr lang="en-US"/>
          </a:p>
        </p:txBody>
      </p:sp>
    </p:spTree>
    <p:extLst>
      <p:ext uri="{BB962C8B-B14F-4D97-AF65-F5344CB8AC3E}">
        <p14:creationId xmlns:p14="http://schemas.microsoft.com/office/powerpoint/2010/main" val="147327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18</a:t>
            </a:fld>
            <a:endParaRPr lang="en-US"/>
          </a:p>
        </p:txBody>
      </p:sp>
    </p:spTree>
    <p:extLst>
      <p:ext uri="{BB962C8B-B14F-4D97-AF65-F5344CB8AC3E}">
        <p14:creationId xmlns:p14="http://schemas.microsoft.com/office/powerpoint/2010/main" val="321488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19</a:t>
            </a:fld>
            <a:endParaRPr lang="en-US"/>
          </a:p>
        </p:txBody>
      </p:sp>
    </p:spTree>
    <p:extLst>
      <p:ext uri="{BB962C8B-B14F-4D97-AF65-F5344CB8AC3E}">
        <p14:creationId xmlns:p14="http://schemas.microsoft.com/office/powerpoint/2010/main" val="34642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20</a:t>
            </a:fld>
            <a:endParaRPr lang="en-US"/>
          </a:p>
        </p:txBody>
      </p:sp>
    </p:spTree>
    <p:extLst>
      <p:ext uri="{BB962C8B-B14F-4D97-AF65-F5344CB8AC3E}">
        <p14:creationId xmlns:p14="http://schemas.microsoft.com/office/powerpoint/2010/main" val="838999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a:solidFill>
                  <a:srgbClr val="000000"/>
                </a:solidFill>
                <a:latin typeface="Calibri" panose="020F0502020204030204" pitchFamily="34" charset="0"/>
              </a:rPr>
              <a:t>Each population and setting are defined in accordance with definitions followed by your country. For example, in some countries, ‘poor populations’ are considered those in the poorest quintile, while others may have a different definition for ‘poor’ or ‘indigent’ people. </a:t>
            </a:r>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21</a:t>
            </a:fld>
            <a:endParaRPr lang="en-US"/>
          </a:p>
        </p:txBody>
      </p:sp>
    </p:spTree>
    <p:extLst>
      <p:ext uri="{BB962C8B-B14F-4D97-AF65-F5344CB8AC3E}">
        <p14:creationId xmlns:p14="http://schemas.microsoft.com/office/powerpoint/2010/main" val="3445019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22</a:t>
            </a:fld>
            <a:endParaRPr lang="en-US"/>
          </a:p>
        </p:txBody>
      </p:sp>
    </p:spTree>
    <p:extLst>
      <p:ext uri="{BB962C8B-B14F-4D97-AF65-F5344CB8AC3E}">
        <p14:creationId xmlns:p14="http://schemas.microsoft.com/office/powerpoint/2010/main" val="112380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4</a:t>
            </a:fld>
            <a:endParaRPr lang="en-US"/>
          </a:p>
        </p:txBody>
      </p:sp>
    </p:spTree>
    <p:extLst>
      <p:ext uri="{BB962C8B-B14F-4D97-AF65-F5344CB8AC3E}">
        <p14:creationId xmlns:p14="http://schemas.microsoft.com/office/powerpoint/2010/main" val="3185159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23</a:t>
            </a:fld>
            <a:endParaRPr lang="en-US"/>
          </a:p>
        </p:txBody>
      </p:sp>
    </p:spTree>
    <p:extLst>
      <p:ext uri="{BB962C8B-B14F-4D97-AF65-F5344CB8AC3E}">
        <p14:creationId xmlns:p14="http://schemas.microsoft.com/office/powerpoint/2010/main" val="1342243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24</a:t>
            </a:fld>
            <a:endParaRPr lang="en-US"/>
          </a:p>
        </p:txBody>
      </p:sp>
    </p:spTree>
    <p:extLst>
      <p:ext uri="{BB962C8B-B14F-4D97-AF65-F5344CB8AC3E}">
        <p14:creationId xmlns:p14="http://schemas.microsoft.com/office/powerpoint/2010/main" val="259328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w="3175" cmpd="sng">
                  <a:noFill/>
                </a:ln>
                <a:solidFill>
                  <a:srgbClr val="C00000"/>
                </a:solidFill>
                <a:effectLst>
                  <a:glow rad="139700">
                    <a:prstClr val="white"/>
                  </a:glow>
                </a:effectLst>
                <a:uLnTx/>
                <a:uFillTx/>
              </a:rPr>
              <a:t>In particular, low (2), medium-low (3) and medium high (4) levels of participation require only one-way communication without dialogue or accountability.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w="3175" cmpd="sng">
                  <a:noFill/>
                </a:ln>
                <a:solidFill>
                  <a:srgbClr val="C00000"/>
                </a:solidFill>
                <a:effectLst>
                  <a:glow rad="139700">
                    <a:prstClr val="white"/>
                  </a:glow>
                </a:effectLst>
                <a:uLnTx/>
                <a:uFillTx/>
              </a:rPr>
              <a:t>High (5) and very high (6) levels of participation require some form of collaboration, dialogue and accountability between communities / users and government / service providers.</a:t>
            </a:r>
          </a:p>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25</a:t>
            </a:fld>
            <a:endParaRPr lang="en-US"/>
          </a:p>
        </p:txBody>
      </p:sp>
    </p:spTree>
    <p:extLst>
      <p:ext uri="{BB962C8B-B14F-4D97-AF65-F5344CB8AC3E}">
        <p14:creationId xmlns:p14="http://schemas.microsoft.com/office/powerpoint/2010/main" val="2370060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26</a:t>
            </a:fld>
            <a:endParaRPr lang="en-US"/>
          </a:p>
        </p:txBody>
      </p:sp>
    </p:spTree>
    <p:extLst>
      <p:ext uri="{BB962C8B-B14F-4D97-AF65-F5344CB8AC3E}">
        <p14:creationId xmlns:p14="http://schemas.microsoft.com/office/powerpoint/2010/main" val="3255502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27</a:t>
            </a:fld>
            <a:endParaRPr lang="en-US"/>
          </a:p>
        </p:txBody>
      </p:sp>
    </p:spTree>
    <p:extLst>
      <p:ext uri="{BB962C8B-B14F-4D97-AF65-F5344CB8AC3E}">
        <p14:creationId xmlns:p14="http://schemas.microsoft.com/office/powerpoint/2010/main" val="576444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28</a:t>
            </a:fld>
            <a:endParaRPr lang="en-US"/>
          </a:p>
        </p:txBody>
      </p:sp>
    </p:spTree>
    <p:extLst>
      <p:ext uri="{BB962C8B-B14F-4D97-AF65-F5344CB8AC3E}">
        <p14:creationId xmlns:p14="http://schemas.microsoft.com/office/powerpoint/2010/main" val="184224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5</a:t>
            </a:fld>
            <a:endParaRPr lang="en-US"/>
          </a:p>
        </p:txBody>
      </p:sp>
    </p:spTree>
    <p:extLst>
      <p:ext uri="{BB962C8B-B14F-4D97-AF65-F5344CB8AC3E}">
        <p14:creationId xmlns:p14="http://schemas.microsoft.com/office/powerpoint/2010/main" val="327780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a:solidFill>
                  <a:srgbClr val="000000"/>
                </a:solidFill>
                <a:latin typeface="Calibri" panose="020F0502020204030204" pitchFamily="34" charset="0"/>
              </a:rPr>
              <a:t>Sanitation wastewater standards could be technology-based (i.e. specified technologies, such as minimum treatment process designs, that are known to achieve a certain level of performance under normal operating conditions) and/or performance-based (i.e. standards expressed at effluent quality (e.g. biological oxygen demand, nitrogen, phosphorus, E.coli)). </a:t>
            </a:r>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6</a:t>
            </a:fld>
            <a:endParaRPr lang="en-US"/>
          </a:p>
        </p:txBody>
      </p:sp>
    </p:spTree>
    <p:extLst>
      <p:ext uri="{BB962C8B-B14F-4D97-AF65-F5344CB8AC3E}">
        <p14:creationId xmlns:p14="http://schemas.microsoft.com/office/powerpoint/2010/main" val="31801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7</a:t>
            </a:fld>
            <a:endParaRPr lang="en-US"/>
          </a:p>
        </p:txBody>
      </p:sp>
    </p:spTree>
    <p:extLst>
      <p:ext uri="{BB962C8B-B14F-4D97-AF65-F5344CB8AC3E}">
        <p14:creationId xmlns:p14="http://schemas.microsoft.com/office/powerpoint/2010/main" val="105466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8</a:t>
            </a:fld>
            <a:endParaRPr lang="en-US"/>
          </a:p>
        </p:txBody>
      </p:sp>
    </p:spTree>
    <p:extLst>
      <p:ext uri="{BB962C8B-B14F-4D97-AF65-F5344CB8AC3E}">
        <p14:creationId xmlns:p14="http://schemas.microsoft.com/office/powerpoint/2010/main" val="421974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9</a:t>
            </a:fld>
            <a:endParaRPr lang="en-US"/>
          </a:p>
        </p:txBody>
      </p:sp>
    </p:spTree>
    <p:extLst>
      <p:ext uri="{BB962C8B-B14F-4D97-AF65-F5344CB8AC3E}">
        <p14:creationId xmlns:p14="http://schemas.microsoft.com/office/powerpoint/2010/main" val="968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10</a:t>
            </a:fld>
            <a:endParaRPr lang="en-US"/>
          </a:p>
        </p:txBody>
      </p:sp>
    </p:spTree>
    <p:extLst>
      <p:ext uri="{BB962C8B-B14F-4D97-AF65-F5344CB8AC3E}">
        <p14:creationId xmlns:p14="http://schemas.microsoft.com/office/powerpoint/2010/main" val="122213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17CD5F-2FBE-4BD2-BEC6-04F59FEA57C0}" type="slidenum">
              <a:rPr lang="en-US" smtClean="0"/>
              <a:t>11</a:t>
            </a:fld>
            <a:endParaRPr lang="en-US"/>
          </a:p>
        </p:txBody>
      </p:sp>
    </p:spTree>
    <p:extLst>
      <p:ext uri="{BB962C8B-B14F-4D97-AF65-F5344CB8AC3E}">
        <p14:creationId xmlns:p14="http://schemas.microsoft.com/office/powerpoint/2010/main" val="14884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marL="457200" indent="-4572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marL="457200" indent="-45720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Title 1">
            <a:extLst>
              <a:ext uri="{FF2B5EF4-FFF2-40B4-BE49-F238E27FC236}">
                <a16:creationId xmlns:a16="http://schemas.microsoft.com/office/drawing/2014/main" id="{3C0B9056-8102-4962-83A5-2EC09F05979D}"/>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459F740B-0F8F-4874-8848-D1B4AEFCE119}"/>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179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Title 1">
            <a:extLst>
              <a:ext uri="{FF2B5EF4-FFF2-40B4-BE49-F238E27FC236}">
                <a16:creationId xmlns:a16="http://schemas.microsoft.com/office/drawing/2014/main" id="{5306896F-6D1D-475D-B8A3-63F7CD243CB1}"/>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A8A487CB-6DF6-429F-BB53-C37B86EF5B88}"/>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F68265-3CB8-4E17-BBD1-537C9B155DEB}"/>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6" name="Content Placeholder 2">
            <a:extLst>
              <a:ext uri="{FF2B5EF4-FFF2-40B4-BE49-F238E27FC236}">
                <a16:creationId xmlns:a16="http://schemas.microsoft.com/office/drawing/2014/main" id="{740D2279-7702-4E95-9EC5-31AC5EC9A279}"/>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
        <p:nvSpPr>
          <p:cNvPr id="5" name="Title 1">
            <a:extLst>
              <a:ext uri="{FF2B5EF4-FFF2-40B4-BE49-F238E27FC236}">
                <a16:creationId xmlns:a16="http://schemas.microsoft.com/office/drawing/2014/main" id="{38398010-0129-4F6A-BFF7-6D2AEE762839}"/>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7" name="Content Placeholder 2">
            <a:extLst>
              <a:ext uri="{FF2B5EF4-FFF2-40B4-BE49-F238E27FC236}">
                <a16:creationId xmlns:a16="http://schemas.microsoft.com/office/drawing/2014/main" id="{CE53C373-B706-40FA-A348-0A126A231702}"/>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2769553-A36B-4799-B66A-9735651B6B7D}"/>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cstate="screen">
              <a:biLevel thresh="25000"/>
              <a:extLst>
                <a:ext uri="{28A0092B-C50C-407E-A947-70E740481C1C}">
                  <a14:useLocalDpi xmlns:a14="http://schemas.microsoft.com/office/drawing/2010/main"/>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F37C1E"/>
              </a:gs>
              <a:gs pos="10000">
                <a:srgbClr val="7BD0E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stats.oecd.org/glossary/detail.asp?ID=155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www.who.int/fr/publications/i/item/9789241514705"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ashfi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en-US" sz="2800">
                <a:solidFill>
                  <a:srgbClr val="F59952"/>
                </a:solidFill>
                <a:cs typeface="Calibri"/>
              </a:rPr>
              <a:t>GLAAS: Module </a:t>
            </a:r>
            <a:r>
              <a:rPr lang="en-US" sz="2800" err="1">
                <a:solidFill>
                  <a:srgbClr val="F59952"/>
                </a:solidFill>
                <a:cs typeface="Calibri"/>
              </a:rPr>
              <a:t>d’information</a:t>
            </a:r>
            <a:r>
              <a:rPr lang="en-US" sz="2800">
                <a:solidFill>
                  <a:srgbClr val="F59952"/>
                </a:solidFill>
                <a:cs typeface="Calibri"/>
              </a:rPr>
              <a:t> 5 </a:t>
            </a:r>
            <a:br>
              <a:rPr lang="en-US">
                <a:cs typeface="Calibri"/>
              </a:rPr>
            </a:br>
            <a:r>
              <a:rPr lang="en-US">
                <a:cs typeface="Calibri"/>
              </a:rPr>
              <a:t>Section A questions de </a:t>
            </a:r>
            <a:r>
              <a:rPr lang="en-US" err="1">
                <a:cs typeface="Calibri"/>
              </a:rPr>
              <a:t>gouvernance</a:t>
            </a:r>
            <a:br>
              <a:rPr lang="en-US">
                <a:cs typeface="Calibri"/>
              </a:rPr>
            </a:br>
            <a:r>
              <a:rPr lang="en-US" sz="2400">
                <a:cs typeface="Calibri"/>
              </a:rPr>
              <a:t>dans </a:t>
            </a:r>
            <a:r>
              <a:rPr lang="en-US" sz="2400" err="1">
                <a:cs typeface="Calibri"/>
              </a:rPr>
              <a:t>l’enquête</a:t>
            </a:r>
            <a:r>
              <a:rPr lang="en-US" sz="2400">
                <a:cs typeface="Calibri"/>
              </a:rPr>
              <a:t> pays </a:t>
            </a:r>
            <a:r>
              <a:rPr lang="en-US" sz="2400">
                <a:solidFill>
                  <a:schemeClr val="bg1"/>
                </a:solidFill>
                <a:cs typeface="Calibri"/>
              </a:rPr>
              <a:t>GLAAS 2021/2022</a:t>
            </a:r>
          </a:p>
        </p:txBody>
      </p:sp>
    </p:spTree>
    <p:extLst>
      <p:ext uri="{BB962C8B-B14F-4D97-AF65-F5344CB8AC3E}">
        <p14:creationId xmlns:p14="http://schemas.microsoft.com/office/powerpoint/2010/main" val="330997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9187DD-E04C-4D4A-A8B1-4B1026239B7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28600" y="1033372"/>
            <a:ext cx="5159715" cy="5711557"/>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344046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A4</a:t>
            </a:r>
          </a:p>
        </p:txBody>
      </p:sp>
      <p:sp>
        <p:nvSpPr>
          <p:cNvPr id="18" name="Rounded Rectangle 7">
            <a:extLst>
              <a:ext uri="{FF2B5EF4-FFF2-40B4-BE49-F238E27FC236}">
                <a16:creationId xmlns:a16="http://schemas.microsoft.com/office/drawing/2014/main" id="{66ACF77B-17E3-442B-87E0-2F52B0B6A152}"/>
              </a:ext>
            </a:extLst>
          </p:cNvPr>
          <p:cNvSpPr/>
          <p:nvPr/>
        </p:nvSpPr>
        <p:spPr>
          <a:xfrm>
            <a:off x="3410417" y="1326180"/>
            <a:ext cx="1025305" cy="5418749"/>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B5213EB-1D44-49AD-8AF0-246BE0BB1077}"/>
              </a:ext>
            </a:extLst>
          </p:cNvPr>
          <p:cNvSpPr txBox="1"/>
          <p:nvPr/>
        </p:nvSpPr>
        <p:spPr>
          <a:xfrm>
            <a:off x="6149076" y="1574663"/>
            <a:ext cx="4072821" cy="1200329"/>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Vous ne pouvez saisir que des nombres comme réponses à ces questions. Le PDF ne vous permettra pas d'entrer des symboles ou des lettres.</a:t>
            </a:r>
            <a:endParaRPr lang="en-GB" b="1" kern="0" dirty="0">
              <a:ln w="3175" cmpd="sng">
                <a:noFill/>
              </a:ln>
              <a:solidFill>
                <a:srgbClr val="C00000"/>
              </a:solidFill>
              <a:effectLst>
                <a:glow rad="139700">
                  <a:prstClr val="white"/>
                </a:glow>
              </a:effectLst>
            </a:endParaRPr>
          </a:p>
        </p:txBody>
      </p:sp>
      <p:sp>
        <p:nvSpPr>
          <p:cNvPr id="21" name="Freeform 24">
            <a:extLst>
              <a:ext uri="{FF2B5EF4-FFF2-40B4-BE49-F238E27FC236}">
                <a16:creationId xmlns:a16="http://schemas.microsoft.com/office/drawing/2014/main" id="{0380CA99-2562-4C72-A6A7-1A578AA98EAC}"/>
              </a:ext>
            </a:extLst>
          </p:cNvPr>
          <p:cNvSpPr/>
          <p:nvPr/>
        </p:nvSpPr>
        <p:spPr>
          <a:xfrm rot="4509098" flipH="1">
            <a:off x="5215658" y="1397629"/>
            <a:ext cx="177817" cy="1710591"/>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Rounded Rectangle 7">
            <a:extLst>
              <a:ext uri="{FF2B5EF4-FFF2-40B4-BE49-F238E27FC236}">
                <a16:creationId xmlns:a16="http://schemas.microsoft.com/office/drawing/2014/main" id="{16F25AF3-39D5-470B-B310-16459B022D61}"/>
              </a:ext>
            </a:extLst>
          </p:cNvPr>
          <p:cNvSpPr/>
          <p:nvPr/>
        </p:nvSpPr>
        <p:spPr>
          <a:xfrm>
            <a:off x="3412188" y="3628700"/>
            <a:ext cx="1025305" cy="933482"/>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70F48849-E060-43E0-8424-396935481F78}"/>
              </a:ext>
            </a:extLst>
          </p:cNvPr>
          <p:cNvSpPr txBox="1"/>
          <p:nvPr/>
        </p:nvSpPr>
        <p:spPr>
          <a:xfrm>
            <a:off x="6117559" y="3425134"/>
            <a:ext cx="4638919" cy="2492990"/>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Ces réponses devraient être basées sur les unités administratives locales, qui sont déterminées par le gouvernement.</a:t>
            </a:r>
          </a:p>
          <a:p>
            <a:pPr lvl="0" defTabSz="914400">
              <a:defRPr/>
            </a:pPr>
            <a:endParaRPr lang="en-GB" b="1" kern="0" dirty="0">
              <a:ln w="3175" cmpd="sng">
                <a:noFill/>
              </a:ln>
              <a:solidFill>
                <a:srgbClr val="C00000"/>
              </a:solidFill>
              <a:effectLst>
                <a:glow rad="139700">
                  <a:prstClr val="white"/>
                </a:glow>
              </a:effectLst>
            </a:endParaRPr>
          </a:p>
          <a:p>
            <a:pPr lvl="0" defTabSz="914400">
              <a:defRPr/>
            </a:pPr>
            <a:r>
              <a:rPr lang="fr-FR" b="1" kern="0">
                <a:ln w="3175" cmpd="sng">
                  <a:noFill/>
                </a:ln>
                <a:solidFill>
                  <a:srgbClr val="C00000"/>
                </a:solidFill>
                <a:effectLst>
                  <a:glow rad="139700">
                    <a:prstClr val="white"/>
                  </a:glow>
                </a:effectLst>
              </a:rPr>
              <a:t>Unités institutionnelles dont l’autorité fiscale, législative et exécutive s’étend sur les plus petites régions géographiques retenues à des fins administratives et politiques</a:t>
            </a:r>
            <a:r>
              <a:rPr kumimoji="0" lang="en-GB" sz="1200" b="1" i="0" u="none" strike="noStrike" kern="0" cap="none" spc="0" normalizeH="0" baseline="0" noProof="0">
                <a:ln w="3175" cmpd="sng">
                  <a:noFill/>
                </a:ln>
                <a:solidFill>
                  <a:srgbClr val="C00000"/>
                </a:solidFill>
                <a:effectLst>
                  <a:glow rad="139700">
                    <a:prstClr val="white"/>
                  </a:glow>
                </a:effectLst>
                <a:uLnTx/>
                <a:uFillTx/>
              </a:rPr>
              <a:t>(OECD: </a:t>
            </a:r>
            <a:r>
              <a:rPr kumimoji="0" lang="en-GB" sz="1200" b="1" i="0" u="none" strike="noStrike" kern="0" cap="none" spc="0" normalizeH="0" baseline="0" noProof="0">
                <a:ln w="3175" cmpd="sng">
                  <a:noFill/>
                </a:ln>
                <a:solidFill>
                  <a:srgbClr val="C00000"/>
                </a:solidFill>
                <a:effectLst>
                  <a:glow rad="139700">
                    <a:prstClr val="white"/>
                  </a:glow>
                </a:effectLst>
                <a:uLnTx/>
                <a:uFillTx/>
                <a:hlinkClick r:id="rId4"/>
              </a:rPr>
              <a:t>https://stats.oecd.org/glossary/detail.asp?ID=1550</a:t>
            </a:r>
            <a:r>
              <a:rPr kumimoji="0" lang="en-GB" sz="1200" b="1" i="0" u="none" strike="noStrike" kern="0" cap="none" spc="0" normalizeH="0" baseline="0" noProof="0">
                <a:ln w="3175" cmpd="sng">
                  <a:noFill/>
                </a:ln>
                <a:solidFill>
                  <a:srgbClr val="C00000"/>
                </a:solidFill>
                <a:effectLst>
                  <a:glow rad="139700">
                    <a:prstClr val="white"/>
                  </a:glow>
                </a:effectLst>
                <a:uLnTx/>
                <a:uFillTx/>
              </a:rPr>
              <a:t>).</a:t>
            </a:r>
            <a:endParaRPr kumimoji="0" lang="en-GB" sz="1800" b="1" i="0" u="none" strike="noStrike" kern="0" cap="none" spc="0" normalizeH="0" baseline="0" noProof="0">
              <a:ln w="3175" cmpd="sng">
                <a:noFill/>
              </a:ln>
              <a:solidFill>
                <a:srgbClr val="C00000"/>
              </a:solidFill>
              <a:effectLst>
                <a:glow rad="139700">
                  <a:prstClr val="white"/>
                </a:glow>
              </a:effectLst>
              <a:uLnTx/>
              <a:uFillTx/>
            </a:endParaRPr>
          </a:p>
        </p:txBody>
      </p:sp>
      <p:sp>
        <p:nvSpPr>
          <p:cNvPr id="24" name="Freeform 24">
            <a:extLst>
              <a:ext uri="{FF2B5EF4-FFF2-40B4-BE49-F238E27FC236}">
                <a16:creationId xmlns:a16="http://schemas.microsoft.com/office/drawing/2014/main" id="{1448F185-E817-4A62-95DF-2F7501F718D6}"/>
              </a:ext>
            </a:extLst>
          </p:cNvPr>
          <p:cNvSpPr/>
          <p:nvPr/>
        </p:nvSpPr>
        <p:spPr>
          <a:xfrm rot="4509098" flipH="1">
            <a:off x="5206152" y="3266418"/>
            <a:ext cx="202910" cy="161594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883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175732" y="803214"/>
            <a:ext cx="10972800" cy="710954"/>
          </a:xfrm>
        </p:spPr>
        <p:txBody>
          <a:bodyPr/>
          <a:lstStyle/>
          <a:p>
            <a:r>
              <a:rPr lang="en-US" dirty="0" err="1"/>
              <a:t>A5</a:t>
            </a:r>
            <a:r>
              <a:rPr lang="en-US" dirty="0"/>
              <a:t>: </a:t>
            </a:r>
            <a:r>
              <a:rPr lang="fr-FR" dirty="0">
                <a:latin typeface="Calibri" panose="020F0502020204030204" pitchFamily="34" charset="0"/>
                <a:cs typeface="Times New Roman" panose="02020603050405020304" pitchFamily="18" charset="0"/>
              </a:rPr>
              <a:t>Politiques et plans nationaux WASH</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4539701"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A5</a:t>
            </a:r>
          </a:p>
        </p:txBody>
      </p:sp>
      <p:sp>
        <p:nvSpPr>
          <p:cNvPr id="22" name="Content Placeholder 2">
            <a:extLst>
              <a:ext uri="{FF2B5EF4-FFF2-40B4-BE49-F238E27FC236}">
                <a16:creationId xmlns:a16="http://schemas.microsoft.com/office/drawing/2014/main" id="{AD3FBCCE-D4B5-4295-A0FF-55D17544927C}"/>
              </a:ext>
            </a:extLst>
          </p:cNvPr>
          <p:cNvSpPr>
            <a:spLocks noGrp="1"/>
          </p:cNvSpPr>
          <p:nvPr>
            <p:ph idx="1"/>
          </p:nvPr>
        </p:nvSpPr>
        <p:spPr>
          <a:xfrm>
            <a:off x="472273" y="1514168"/>
            <a:ext cx="11264202" cy="5107568"/>
          </a:xfrm>
        </p:spPr>
        <p:txBody>
          <a:bodyPr>
            <a:normAutofit fontScale="92500" lnSpcReduction="10000"/>
          </a:bodyPr>
          <a:lstStyle/>
          <a:p>
            <a:pPr>
              <a:spcAft>
                <a:spcPts val="600"/>
              </a:spcAft>
            </a:pPr>
            <a:r>
              <a:rPr lang="fr-FR" sz="2800" dirty="0"/>
              <a:t>Il est important de comprendre la distinction entre politique et plan/stratégie pour cette question.</a:t>
            </a:r>
            <a:r>
              <a:rPr lang="en-GB" sz="2800" dirty="0"/>
              <a:t>.</a:t>
            </a:r>
          </a:p>
          <a:p>
            <a:pPr marL="796925" lvl="1" indent="-339725">
              <a:spcAft>
                <a:spcPts val="600"/>
              </a:spcAft>
            </a:pPr>
            <a:r>
              <a:rPr lang="en-GB" sz="2400" b="1" dirty="0">
                <a:solidFill>
                  <a:schemeClr val="accent2"/>
                </a:solidFill>
              </a:rPr>
              <a:t>Plans/</a:t>
            </a:r>
            <a:r>
              <a:rPr lang="en-GB" sz="2400" b="1" dirty="0" err="1">
                <a:solidFill>
                  <a:schemeClr val="accent2"/>
                </a:solidFill>
              </a:rPr>
              <a:t>Stratégies</a:t>
            </a:r>
            <a:r>
              <a:rPr lang="en-GB" sz="2400" b="1" dirty="0">
                <a:solidFill>
                  <a:schemeClr val="accent2"/>
                </a:solidFill>
              </a:rPr>
              <a:t> : </a:t>
            </a:r>
            <a:r>
              <a:rPr lang="fr-FR" sz="2400" dirty="0"/>
              <a:t>Un plan donne effet aux décisions fondées sur les politiques. Dans certains contextes, un plan peut être appelé « stratégie » ou « feuille de route ». Les plans décrivent les éléments réalisables pour atteindre les objectifs de la politique et fournissent des détails sur la mise en œuvre de la politique. Les plans peuvent attribuer des responsabilités et indiquer comment les entités responsables répondront aux exigences énoncées dans les politiques, les lois et les règlements, le type de formation et de développement qui sera proposé, et la façon dont les ressources financières et humaines seront allouées.</a:t>
            </a:r>
            <a:endParaRPr lang="en-GB" sz="2400" dirty="0"/>
          </a:p>
          <a:p>
            <a:pPr marL="796925" lvl="1" indent="-339725">
              <a:spcAft>
                <a:spcPts val="600"/>
              </a:spcAft>
            </a:pPr>
            <a:r>
              <a:rPr lang="en-GB" sz="2400" b="1" dirty="0">
                <a:solidFill>
                  <a:schemeClr val="accent2"/>
                </a:solidFill>
              </a:rPr>
              <a:t>Politiques : </a:t>
            </a:r>
            <a:r>
              <a:rPr lang="fr-FR" sz="2400" dirty="0"/>
              <a:t>Une politique est un instrument clé pour orienter les décisions présentes et futures. Elles permettent de guider l’action menée par les pouvoirs publics pour atteindre des objectifs nationaux, sectoriels et/ou industriels.</a:t>
            </a:r>
            <a:endParaRPr lang="en-GB" sz="2400" dirty="0"/>
          </a:p>
          <a:p>
            <a:pPr marL="0" indent="0" algn="ctr">
              <a:buNone/>
            </a:pPr>
            <a:r>
              <a:rPr lang="fr-FR" sz="2800" dirty="0">
                <a:solidFill>
                  <a:srgbClr val="C00000"/>
                </a:solidFill>
              </a:rPr>
              <a:t>Cette question </a:t>
            </a:r>
            <a:r>
              <a:rPr lang="fr-FR" sz="2800" u="sng" dirty="0">
                <a:solidFill>
                  <a:srgbClr val="C00000"/>
                </a:solidFill>
              </a:rPr>
              <a:t>ne doit pas </a:t>
            </a:r>
            <a:r>
              <a:rPr lang="fr-FR" sz="2800" dirty="0">
                <a:solidFill>
                  <a:srgbClr val="C00000"/>
                </a:solidFill>
              </a:rPr>
              <a:t>être utilisée pour signaler des règlements, des directives ou des lois</a:t>
            </a:r>
            <a:r>
              <a:rPr lang="en-GB" sz="2800" dirty="0">
                <a:solidFill>
                  <a:srgbClr val="C00000"/>
                </a:solidFill>
              </a:rPr>
              <a:t>.</a:t>
            </a:r>
            <a:endParaRPr lang="en-US" sz="2800" dirty="0">
              <a:solidFill>
                <a:srgbClr val="C00000"/>
              </a:solidFill>
            </a:endParaRPr>
          </a:p>
        </p:txBody>
      </p:sp>
    </p:spTree>
    <p:extLst>
      <p:ext uri="{BB962C8B-B14F-4D97-AF65-F5344CB8AC3E}">
        <p14:creationId xmlns:p14="http://schemas.microsoft.com/office/powerpoint/2010/main" val="263850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4539701"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A5</a:t>
            </a:r>
          </a:p>
        </p:txBody>
      </p:sp>
      <p:sp>
        <p:nvSpPr>
          <p:cNvPr id="18" name="Title 3">
            <a:extLst>
              <a:ext uri="{FF2B5EF4-FFF2-40B4-BE49-F238E27FC236}">
                <a16:creationId xmlns:a16="http://schemas.microsoft.com/office/drawing/2014/main" id="{CCC0FCED-B80D-4B54-88FD-C87004FBA296}"/>
              </a:ext>
            </a:extLst>
          </p:cNvPr>
          <p:cNvSpPr txBox="1">
            <a:spLocks/>
          </p:cNvSpPr>
          <p:nvPr/>
        </p:nvSpPr>
        <p:spPr>
          <a:xfrm>
            <a:off x="175732" y="803214"/>
            <a:ext cx="10972800" cy="7109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a:lstStyle>
          <a:p>
            <a:r>
              <a:rPr lang="en-US" dirty="0" err="1"/>
              <a:t>A5</a:t>
            </a:r>
            <a:r>
              <a:rPr lang="en-US" dirty="0"/>
              <a:t>: </a:t>
            </a:r>
            <a:r>
              <a:rPr lang="fr-FR" dirty="0">
                <a:latin typeface="Calibri" panose="020F0502020204030204" pitchFamily="34" charset="0"/>
                <a:cs typeface="Times New Roman" panose="02020603050405020304" pitchFamily="18" charset="0"/>
              </a:rPr>
              <a:t>Politiques et plans nationaux WASH </a:t>
            </a:r>
            <a:endParaRPr lang="en-US" dirty="0"/>
          </a:p>
        </p:txBody>
      </p:sp>
      <p:sp>
        <p:nvSpPr>
          <p:cNvPr id="23" name="Content Placeholder 2">
            <a:extLst>
              <a:ext uri="{FF2B5EF4-FFF2-40B4-BE49-F238E27FC236}">
                <a16:creationId xmlns:a16="http://schemas.microsoft.com/office/drawing/2014/main" id="{BAC2E832-C7E5-4AE5-98FB-D611ACEA5A00}"/>
              </a:ext>
            </a:extLst>
          </p:cNvPr>
          <p:cNvSpPr txBox="1">
            <a:spLocks/>
          </p:cNvSpPr>
          <p:nvPr/>
        </p:nvSpPr>
        <p:spPr>
          <a:xfrm>
            <a:off x="670785" y="1649070"/>
            <a:ext cx="6444390" cy="5132730"/>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fr-FR" dirty="0"/>
              <a:t>A5 est présenté par sous-secteur</a:t>
            </a:r>
            <a:r>
              <a:rPr lang="en-GB" dirty="0"/>
              <a:t>: </a:t>
            </a:r>
          </a:p>
          <a:p>
            <a:pPr lvl="1">
              <a:spcAft>
                <a:spcPts val="600"/>
              </a:spcAft>
            </a:pPr>
            <a:r>
              <a:rPr lang="fr-FR" sz="2400" dirty="0"/>
              <a:t>Assainissement urbain</a:t>
            </a:r>
          </a:p>
          <a:p>
            <a:pPr lvl="1">
              <a:spcAft>
                <a:spcPts val="600"/>
              </a:spcAft>
            </a:pPr>
            <a:r>
              <a:rPr lang="fr-FR" sz="2400" dirty="0"/>
              <a:t>Assainissement rural</a:t>
            </a:r>
          </a:p>
          <a:p>
            <a:pPr lvl="1">
              <a:spcAft>
                <a:spcPts val="600"/>
              </a:spcAft>
            </a:pPr>
            <a:r>
              <a:rPr lang="fr-FR" sz="2400" dirty="0"/>
              <a:t>Eau potable urbaine</a:t>
            </a:r>
          </a:p>
          <a:p>
            <a:pPr lvl="1">
              <a:spcAft>
                <a:spcPts val="600"/>
              </a:spcAft>
            </a:pPr>
            <a:r>
              <a:rPr lang="fr-FR" sz="2400" dirty="0"/>
              <a:t>Eau potable rurale</a:t>
            </a:r>
          </a:p>
          <a:p>
            <a:pPr lvl="1">
              <a:spcAft>
                <a:spcPts val="600"/>
              </a:spcAft>
            </a:pPr>
            <a:r>
              <a:rPr lang="fr-FR" sz="2400" dirty="0"/>
              <a:t>WASH dans les écoles</a:t>
            </a:r>
          </a:p>
          <a:p>
            <a:pPr lvl="1">
              <a:spcAft>
                <a:spcPts val="600"/>
              </a:spcAft>
            </a:pPr>
            <a:r>
              <a:rPr lang="fr-FR" sz="2400" dirty="0"/>
              <a:t>WASH dans les établissements de santé</a:t>
            </a:r>
          </a:p>
          <a:p>
            <a:pPr>
              <a:spcAft>
                <a:spcPts val="600"/>
              </a:spcAft>
            </a:pPr>
            <a:r>
              <a:rPr lang="fr-FR" dirty="0"/>
              <a:t>S’il n’a pas été établi de politique ou de plan/stratégie distinct en milieu urbain ou rural, donnez des réponses distinctes pour le milieu urbain et pour le milieu rural en citant le nom de la politique ou du plan/stratégie global(e)</a:t>
            </a:r>
            <a:r>
              <a:rPr lang="en-GB" dirty="0">
                <a:solidFill>
                  <a:srgbClr val="203864"/>
                </a:solidFill>
              </a:rPr>
              <a:t>.</a:t>
            </a:r>
            <a:endParaRPr lang="en-US" dirty="0">
              <a:solidFill>
                <a:srgbClr val="203864"/>
              </a:solidFill>
            </a:endParaRPr>
          </a:p>
        </p:txBody>
      </p:sp>
      <p:sp>
        <p:nvSpPr>
          <p:cNvPr id="25" name="TextBox 24">
            <a:extLst>
              <a:ext uri="{FF2B5EF4-FFF2-40B4-BE49-F238E27FC236}">
                <a16:creationId xmlns:a16="http://schemas.microsoft.com/office/drawing/2014/main" id="{A3AFE642-60F4-4323-B6D8-47504ECE43AA}"/>
              </a:ext>
            </a:extLst>
          </p:cNvPr>
          <p:cNvSpPr txBox="1"/>
          <p:nvPr/>
        </p:nvSpPr>
        <p:spPr>
          <a:xfrm>
            <a:off x="6762123" y="1649070"/>
            <a:ext cx="5315329" cy="3970318"/>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Si une politique ou un plan/stratégie unique concerne plusieurs domaines WASH, répondez à chacune des questions de </a:t>
            </a:r>
            <a:r>
              <a:rPr lang="fr-FR" b="1" kern="0" dirty="0" err="1">
                <a:ln w="3175" cmpd="sng">
                  <a:noFill/>
                </a:ln>
                <a:solidFill>
                  <a:srgbClr val="C00000"/>
                </a:solidFill>
                <a:effectLst>
                  <a:glow rad="139700">
                    <a:prstClr val="white"/>
                  </a:glow>
                </a:effectLst>
              </a:rPr>
              <a:t>A5</a:t>
            </a:r>
            <a:r>
              <a:rPr lang="fr-FR" b="1" kern="0" dirty="0">
                <a:ln w="3175" cmpd="sng">
                  <a:noFill/>
                </a:ln>
                <a:solidFill>
                  <a:srgbClr val="C00000"/>
                </a:solidFill>
                <a:effectLst>
                  <a:glow rad="139700">
                    <a:prstClr val="white"/>
                  </a:glow>
                </a:effectLst>
              </a:rPr>
              <a:t> pour les domaines WASH couverts par la politique ou le plan combiné. </a:t>
            </a:r>
          </a:p>
          <a:p>
            <a:pPr lvl="0" defTabSz="914400">
              <a:defRPr/>
            </a:pPr>
            <a:endParaRPr lang="fr-FR" b="1" kern="0" dirty="0">
              <a:ln w="3175" cmpd="sng">
                <a:noFill/>
              </a:ln>
              <a:solidFill>
                <a:srgbClr val="C00000"/>
              </a:solidFill>
              <a:effectLst>
                <a:glow rad="139700">
                  <a:prstClr val="white"/>
                </a:glow>
              </a:effectLst>
            </a:endParaRPr>
          </a:p>
          <a:p>
            <a:pPr lvl="0" defTabSz="914400">
              <a:defRPr/>
            </a:pPr>
            <a:r>
              <a:rPr lang="fr-FR" b="1" kern="0" dirty="0">
                <a:ln w="3175" cmpd="sng">
                  <a:noFill/>
                </a:ln>
                <a:solidFill>
                  <a:srgbClr val="C00000"/>
                </a:solidFill>
                <a:effectLst>
                  <a:glow rad="139700">
                    <a:prstClr val="white"/>
                  </a:glow>
                </a:effectLst>
              </a:rPr>
              <a:t>Ainsi, si votre pays s’est doté d’une politique nationale globale dans le secteur WASH, répondez à toutes les sous-questions de la partie A5 et indiquez le nom de la politique nationale WASH pour chacun des domaines couverts par la politique</a:t>
            </a:r>
            <a:r>
              <a:rPr lang="en-CA" b="1" kern="0" dirty="0">
                <a:ln w="3175" cmpd="sng">
                  <a:noFill/>
                </a:ln>
                <a:solidFill>
                  <a:srgbClr val="C00000"/>
                </a:solidFill>
                <a:effectLst>
                  <a:glow rad="139700">
                    <a:prstClr val="white"/>
                  </a:glow>
                </a:effectLst>
              </a:rPr>
              <a:t> </a:t>
            </a: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lvl="0" defTabSz="914400">
              <a:defRPr/>
            </a:pPr>
            <a:r>
              <a:rPr lang="fr-FR" b="1" kern="0" dirty="0">
                <a:ln w="3175" cmpd="sng">
                  <a:noFill/>
                </a:ln>
                <a:solidFill>
                  <a:srgbClr val="C00000"/>
                </a:solidFill>
                <a:effectLst>
                  <a:glow rad="139700">
                    <a:prstClr val="white"/>
                  </a:glow>
                </a:effectLst>
              </a:rPr>
              <a:t>S'il y a plus d'une politique, plan/stratégie choisissez celle qui est la plus pertinente envers la question posée.</a:t>
            </a:r>
            <a:endParaRPr lang="en-GB" b="1" kern="0" dirty="0">
              <a:ln w="3175" cmpd="sng">
                <a:noFill/>
              </a:ln>
              <a:solidFill>
                <a:srgbClr val="C00000"/>
              </a:solidFill>
              <a:effectLst>
                <a:glow rad="139700">
                  <a:prstClr val="white"/>
                </a:glow>
              </a:effectLst>
            </a:endParaRPr>
          </a:p>
        </p:txBody>
      </p:sp>
      <p:sp>
        <p:nvSpPr>
          <p:cNvPr id="26" name="Freeform 24">
            <a:extLst>
              <a:ext uri="{FF2B5EF4-FFF2-40B4-BE49-F238E27FC236}">
                <a16:creationId xmlns:a16="http://schemas.microsoft.com/office/drawing/2014/main" id="{BE027EA5-320F-45E9-BAF1-591BC67684DF}"/>
              </a:ext>
            </a:extLst>
          </p:cNvPr>
          <p:cNvSpPr/>
          <p:nvPr/>
        </p:nvSpPr>
        <p:spPr>
          <a:xfrm rot="4509098" flipH="1">
            <a:off x="5289958" y="1305669"/>
            <a:ext cx="842694" cy="195082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034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143302-5E0A-4E74-85B6-13415A61BCF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93838" y="1003877"/>
            <a:ext cx="8118715" cy="4850246"/>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3E6296DC-8586-40A1-8726-C512CF6DA761}"/>
              </a:ext>
            </a:extLst>
          </p:cNvPr>
          <p:cNvSpPr/>
          <p:nvPr/>
        </p:nvSpPr>
        <p:spPr>
          <a:xfrm>
            <a:off x="4539701"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A5</a:t>
            </a:r>
          </a:p>
        </p:txBody>
      </p:sp>
      <p:sp>
        <p:nvSpPr>
          <p:cNvPr id="18" name="Rounded Rectangle 7">
            <a:extLst>
              <a:ext uri="{FF2B5EF4-FFF2-40B4-BE49-F238E27FC236}">
                <a16:creationId xmlns:a16="http://schemas.microsoft.com/office/drawing/2014/main" id="{254FA847-134B-402F-9B90-81A70AB3C2E0}"/>
              </a:ext>
            </a:extLst>
          </p:cNvPr>
          <p:cNvSpPr/>
          <p:nvPr/>
        </p:nvSpPr>
        <p:spPr>
          <a:xfrm>
            <a:off x="4070040" y="1805070"/>
            <a:ext cx="2276332" cy="4101537"/>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27A7AAF7-1768-4A4A-B3A7-DE15571358EF}"/>
              </a:ext>
            </a:extLst>
          </p:cNvPr>
          <p:cNvSpPr txBox="1"/>
          <p:nvPr/>
        </p:nvSpPr>
        <p:spPr>
          <a:xfrm>
            <a:off x="210270" y="1620404"/>
            <a:ext cx="2915829" cy="2862322"/>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A5II concerne le contenu des politiques et des plans/stratégies WASH qui ont été rapportés dans A5I.</a:t>
            </a:r>
          </a:p>
          <a:p>
            <a:pPr lvl="0" defTabSz="914400">
              <a:defRPr/>
            </a:pPr>
            <a:endParaRPr lang="en-GB" b="1" kern="0" dirty="0">
              <a:ln w="3175" cmpd="sng">
                <a:noFill/>
              </a:ln>
              <a:solidFill>
                <a:srgbClr val="C00000"/>
              </a:solidFill>
              <a:effectLst>
                <a:glow rad="139700">
                  <a:prstClr val="white"/>
                </a:glow>
              </a:effectLst>
            </a:endParaRPr>
          </a:p>
          <a:p>
            <a:pPr lvl="0" defTabSz="914400">
              <a:defRPr/>
            </a:pPr>
            <a:r>
              <a:rPr lang="fr-FR" b="1" kern="0" dirty="0">
                <a:ln w="3175" cmpd="sng">
                  <a:noFill/>
                </a:ln>
                <a:solidFill>
                  <a:srgbClr val="C00000"/>
                </a:solidFill>
                <a:effectLst>
                  <a:glow rad="139700">
                    <a:prstClr val="white"/>
                  </a:glow>
                </a:effectLst>
              </a:rPr>
              <a:t>Examinez attentivement chaque élément et précisez s'il est inclus ou traité dans la politique/le plan spécifique par sous-secteur.</a:t>
            </a:r>
            <a:endParaRPr lang="en-GB" b="1" kern="0" dirty="0">
              <a:ln w="3175" cmpd="sng">
                <a:noFill/>
              </a:ln>
              <a:solidFill>
                <a:srgbClr val="C00000"/>
              </a:solidFill>
              <a:effectLst>
                <a:glow rad="139700">
                  <a:prstClr val="white"/>
                </a:glow>
              </a:effectLst>
            </a:endParaRPr>
          </a:p>
        </p:txBody>
      </p:sp>
      <p:sp>
        <p:nvSpPr>
          <p:cNvPr id="21" name="Freeform 24">
            <a:extLst>
              <a:ext uri="{FF2B5EF4-FFF2-40B4-BE49-F238E27FC236}">
                <a16:creationId xmlns:a16="http://schemas.microsoft.com/office/drawing/2014/main" id="{558A7EA9-E85C-46EB-9BC8-A2E201B9D805}"/>
              </a:ext>
            </a:extLst>
          </p:cNvPr>
          <p:cNvSpPr/>
          <p:nvPr/>
        </p:nvSpPr>
        <p:spPr>
          <a:xfrm rot="4509098" flipH="1">
            <a:off x="3335798" y="1692451"/>
            <a:ext cx="448342" cy="77885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4747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18965F-0AEE-499B-A018-577AC6DA5E63}"/>
              </a:ext>
            </a:extLst>
          </p:cNvPr>
          <p:cNvSpPr>
            <a:spLocks noGrp="1"/>
          </p:cNvSpPr>
          <p:nvPr>
            <p:ph type="title"/>
          </p:nvPr>
        </p:nvSpPr>
        <p:spPr>
          <a:xfrm>
            <a:off x="335902" y="198873"/>
            <a:ext cx="11607282" cy="840218"/>
          </a:xfrm>
        </p:spPr>
        <p:txBody>
          <a:bodyPr>
            <a:noAutofit/>
          </a:bodyPr>
          <a:lstStyle/>
          <a:p>
            <a:r>
              <a:rPr lang="fr-FR" sz="3100" dirty="0"/>
              <a:t>Outil de suivi et d’évaluation des politiques d’assainissement (PMAT)</a:t>
            </a:r>
            <a:endParaRPr lang="en-US" sz="3100" dirty="0"/>
          </a:p>
        </p:txBody>
      </p:sp>
      <p:sp>
        <p:nvSpPr>
          <p:cNvPr id="4" name="Content Placeholder 3">
            <a:extLst>
              <a:ext uri="{FF2B5EF4-FFF2-40B4-BE49-F238E27FC236}">
                <a16:creationId xmlns:a16="http://schemas.microsoft.com/office/drawing/2014/main" id="{15DF48A1-1A87-4244-950D-E1C63FFF0537}"/>
              </a:ext>
            </a:extLst>
          </p:cNvPr>
          <p:cNvSpPr>
            <a:spLocks noGrp="1"/>
          </p:cNvSpPr>
          <p:nvPr>
            <p:ph idx="1"/>
          </p:nvPr>
        </p:nvSpPr>
        <p:spPr/>
        <p:txBody>
          <a:bodyPr>
            <a:normAutofit/>
          </a:bodyPr>
          <a:lstStyle/>
          <a:p>
            <a:r>
              <a:rPr lang="fr-FR" dirty="0"/>
              <a:t>GLAAS a développé le PMAT pour aider les gouvernements à approfondir le contenu de leurs politiques, plans et stratégies d'assainissement.</a:t>
            </a:r>
          </a:p>
          <a:p>
            <a:r>
              <a:rPr lang="fr-FR" dirty="0"/>
              <a:t>Le PMAT est basé sur les directives de l'OMS sur l'assainissement et la santé et les directives africaines sur les politiques d'assainissement.</a:t>
            </a:r>
          </a:p>
          <a:p>
            <a:r>
              <a:rPr lang="fr-FR" dirty="0"/>
              <a:t>Les objectifs du PMAT sont</a:t>
            </a:r>
            <a:r>
              <a:rPr lang="en-US" dirty="0"/>
              <a:t>:</a:t>
            </a:r>
          </a:p>
          <a:p>
            <a:pPr lvl="1"/>
            <a:r>
              <a:rPr lang="fr-FR" dirty="0"/>
              <a:t>surveiller l'alignement avec les recommandations des directives de l'OMS sur l'assainissement et la santé</a:t>
            </a:r>
            <a:r>
              <a:rPr lang="en-US" dirty="0"/>
              <a:t>;</a:t>
            </a:r>
          </a:p>
          <a:p>
            <a:pPr lvl="1"/>
            <a:r>
              <a:rPr lang="fr-FR" dirty="0"/>
              <a:t>fournir des preuves aux gouvernements et aux partenaires du développement sur les domaines où les politiques d'assainissement peuvent être renforcées</a:t>
            </a:r>
            <a:r>
              <a:rPr lang="en-US" dirty="0"/>
              <a:t>; et</a:t>
            </a:r>
          </a:p>
          <a:p>
            <a:pPr lvl="1"/>
            <a:r>
              <a:rPr lang="fr-FR" dirty="0"/>
              <a:t>suivre l'évolution des politiques d'assainissement dans le temps</a:t>
            </a:r>
            <a:r>
              <a:rPr lang="en-US" dirty="0"/>
              <a:t>. </a:t>
            </a:r>
          </a:p>
          <a:p>
            <a:r>
              <a:rPr lang="en-CA" dirty="0"/>
              <a:t>Si </a:t>
            </a:r>
            <a:r>
              <a:rPr lang="en-CA" dirty="0" err="1"/>
              <a:t>votre</a:t>
            </a:r>
            <a:r>
              <a:rPr lang="en-CA" dirty="0"/>
              <a:t> pays </a:t>
            </a:r>
            <a:r>
              <a:rPr lang="en-CA" dirty="0" err="1"/>
              <a:t>souhaite</a:t>
            </a:r>
            <a:r>
              <a:rPr lang="en-CA" dirty="0"/>
              <a:t> </a:t>
            </a:r>
            <a:r>
              <a:rPr lang="en-CA" dirty="0" err="1"/>
              <a:t>compléter</a:t>
            </a:r>
            <a:r>
              <a:rPr lang="en-CA" dirty="0"/>
              <a:t> le PMAT, </a:t>
            </a:r>
            <a:r>
              <a:rPr lang="en-CA" dirty="0" err="1"/>
              <a:t>veuillez</a:t>
            </a:r>
            <a:r>
              <a:rPr lang="en-CA" dirty="0"/>
              <a:t> </a:t>
            </a:r>
            <a:r>
              <a:rPr lang="en-CA" dirty="0" err="1"/>
              <a:t>contacter</a:t>
            </a:r>
            <a:r>
              <a:rPr lang="en-CA" dirty="0"/>
              <a:t> GLAAS </a:t>
            </a:r>
            <a:r>
              <a:rPr lang="en-CA" dirty="0" err="1"/>
              <a:t>à</a:t>
            </a:r>
            <a:r>
              <a:rPr lang="en-CA" dirty="0"/>
              <a:t> </a:t>
            </a:r>
            <a:r>
              <a:rPr lang="en-US" dirty="0" err="1">
                <a:hlinkClick r:id="rId2"/>
              </a:rPr>
              <a:t>glaas@who.int</a:t>
            </a:r>
            <a:r>
              <a:rPr lang="en-US" dirty="0"/>
              <a:t>. </a:t>
            </a:r>
          </a:p>
        </p:txBody>
      </p:sp>
    </p:spTree>
    <p:extLst>
      <p:ext uri="{BB962C8B-B14F-4D97-AF65-F5344CB8AC3E}">
        <p14:creationId xmlns:p14="http://schemas.microsoft.com/office/powerpoint/2010/main" val="413983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BBB0DC6-924E-4EB7-A0A0-C9C6BD07B0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0763" y="1506959"/>
            <a:ext cx="6029935" cy="5138988"/>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304153" y="700780"/>
            <a:ext cx="11773300" cy="840218"/>
          </a:xfrm>
        </p:spPr>
        <p:txBody>
          <a:bodyPr>
            <a:noAutofit/>
          </a:bodyPr>
          <a:lstStyle/>
          <a:p>
            <a:r>
              <a:rPr lang="en-US" sz="3200"/>
              <a:t>A6: </a:t>
            </a:r>
            <a:r>
              <a:rPr lang="fr-FR" sz="3200">
                <a:latin typeface="Calibri" panose="020F0502020204030204" pitchFamily="34" charset="0"/>
                <a:cs typeface="Times New Roman" panose="02020603050405020304" pitchFamily="18" charset="0"/>
              </a:rPr>
              <a:t>WASH dans les plans de préparation et de riposte à la COVID-19</a:t>
            </a:r>
            <a:endParaRPr lang="en-US" sz="320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5648661"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A6</a:t>
            </a:r>
          </a:p>
        </p:txBody>
      </p:sp>
      <p:sp>
        <p:nvSpPr>
          <p:cNvPr id="19" name="TextBox 18">
            <a:extLst>
              <a:ext uri="{FF2B5EF4-FFF2-40B4-BE49-F238E27FC236}">
                <a16:creationId xmlns:a16="http://schemas.microsoft.com/office/drawing/2014/main" id="{5903D2B8-49CE-4871-9973-C7DE0C1AE226}"/>
              </a:ext>
            </a:extLst>
          </p:cNvPr>
          <p:cNvSpPr txBox="1"/>
          <p:nvPr/>
        </p:nvSpPr>
        <p:spPr>
          <a:xfrm>
            <a:off x="7114835" y="1937436"/>
            <a:ext cx="4398739" cy="3970318"/>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err="1">
                <a:ln w="3175" cmpd="sng">
                  <a:noFill/>
                </a:ln>
                <a:solidFill>
                  <a:srgbClr val="C00000"/>
                </a:solidFill>
                <a:effectLst>
                  <a:glow rad="139700">
                    <a:prstClr val="white"/>
                  </a:glow>
                </a:effectLst>
                <a:uLnTx/>
                <a:uFillTx/>
              </a:rPr>
              <a:t>C’est</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 </a:t>
            </a:r>
            <a:r>
              <a:rPr kumimoji="0" lang="en-GB" sz="1800" b="1" i="0" u="none" strike="noStrike" kern="0" cap="none" spc="0" normalizeH="0" baseline="0" noProof="0" dirty="0" err="1">
                <a:ln w="3175" cmpd="sng">
                  <a:noFill/>
                </a:ln>
                <a:solidFill>
                  <a:srgbClr val="C00000"/>
                </a:solidFill>
                <a:effectLst>
                  <a:glow rad="139700">
                    <a:prstClr val="white"/>
                  </a:glow>
                </a:effectLst>
                <a:uLnTx/>
                <a:uFillTx/>
              </a:rPr>
              <a:t>une</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 nouvelle question dans </a:t>
            </a:r>
            <a:r>
              <a:rPr kumimoji="0" lang="en-GB" sz="1800" b="1" i="0" u="none" strike="noStrike" kern="0" cap="none" spc="0" normalizeH="0" baseline="0" noProof="0" dirty="0" err="1">
                <a:ln w="3175" cmpd="sng">
                  <a:noFill/>
                </a:ln>
                <a:solidFill>
                  <a:srgbClr val="C00000"/>
                </a:solidFill>
                <a:effectLst>
                  <a:glow rad="139700">
                    <a:prstClr val="white"/>
                  </a:glow>
                </a:effectLst>
                <a:uLnTx/>
                <a:uFillTx/>
              </a:rPr>
              <a:t>l’enquête</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 pays </a:t>
            </a:r>
            <a:r>
              <a:rPr kumimoji="0" lang="en-GB" sz="1800" b="1" i="0" strike="noStrike" kern="0" cap="none" spc="0" normalizeH="0" baseline="0" noProof="0" dirty="0">
                <a:ln w="3175" cmpd="sng">
                  <a:noFill/>
                </a:ln>
                <a:solidFill>
                  <a:srgbClr val="C00000"/>
                </a:solidFill>
                <a:effectLst>
                  <a:glow rad="139700">
                    <a:prstClr val="white"/>
                  </a:glow>
                </a:effectLst>
                <a:uLnTx/>
                <a:uFillTx/>
              </a:rPr>
              <a:t>2021/2022. </a:t>
            </a:r>
          </a:p>
          <a:p>
            <a:pPr marL="0" marR="0" lvl="0" indent="0" defTabSz="914400" eaLnBrk="1" fontAlgn="auto" latinLnBrk="0" hangingPunct="1">
              <a:lnSpc>
                <a:spcPct val="100000"/>
              </a:lnSpc>
              <a:spcBef>
                <a:spcPts val="0"/>
              </a:spcBef>
              <a:spcAft>
                <a:spcPts val="0"/>
              </a:spcAft>
              <a:buClrTx/>
              <a:buSzTx/>
              <a:buFontTx/>
              <a:buNone/>
              <a:tabLst/>
              <a:defRPr/>
            </a:pPr>
            <a:endParaRPr lang="en-GB" b="1" u="none" kern="0" dirty="0">
              <a:ln w="3175" cmpd="sng">
                <a:noFill/>
              </a:ln>
              <a:solidFill>
                <a:srgbClr val="C00000"/>
              </a:solidFill>
              <a:effectLst>
                <a:glow rad="139700">
                  <a:prstClr val="white"/>
                </a:glow>
              </a:effectLst>
            </a:endParaRPr>
          </a:p>
          <a:p>
            <a:pPr lvl="0" defTabSz="914400">
              <a:defRPr/>
            </a:pPr>
            <a:r>
              <a:rPr lang="fr-FR" b="1" kern="0" dirty="0">
                <a:ln w="3175" cmpd="sng">
                  <a:noFill/>
                </a:ln>
                <a:solidFill>
                  <a:srgbClr val="C00000"/>
                </a:solidFill>
                <a:effectLst>
                  <a:glow rad="139700">
                    <a:prstClr val="white"/>
                  </a:glow>
                </a:effectLst>
              </a:rPr>
              <a:t>De nombreux gouvernements ont élaboré des plans de préparation et de riposte pour faire face à la pandémie de COVID-19</a:t>
            </a:r>
            <a:r>
              <a:rPr lang="en-GB" b="1" kern="0" dirty="0">
                <a:ln w="3175" cmpd="sng">
                  <a:noFill/>
                </a:ln>
                <a:solidFill>
                  <a:srgbClr val="C00000"/>
                </a:solidFill>
                <a:effectLst>
                  <a:glow rad="139700">
                    <a:prstClr val="white"/>
                  </a:glow>
                </a:effectLst>
              </a:rPr>
              <a:t>.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lvl="0" defTabSz="914400">
              <a:defRPr/>
            </a:pPr>
            <a:r>
              <a:rPr lang="fr-FR" b="1" kern="0" dirty="0">
                <a:ln w="3175" cmpd="sng">
                  <a:noFill/>
                </a:ln>
                <a:solidFill>
                  <a:srgbClr val="C00000"/>
                </a:solidFill>
                <a:effectLst>
                  <a:glow rad="139700">
                    <a:prstClr val="white"/>
                  </a:glow>
                </a:effectLst>
              </a:rPr>
              <a:t>Dans la mesure où WASH, et plus particulièrement l’hygiène des mains, constitue une première ligne de défense contre les épidémies de maladies infectieuses, cette question porte sur le secteur WASH dans les plans de préparation et de riposte à la COVID-19.</a:t>
            </a:r>
            <a:r>
              <a:rPr lang="en-CA" b="1" kern="0" dirty="0">
                <a:ln w="3175" cmpd="sng">
                  <a:noFill/>
                </a:ln>
                <a:solidFill>
                  <a:srgbClr val="C00000"/>
                </a:solidFill>
                <a:effectLst>
                  <a:glow rad="139700">
                    <a:prstClr val="white"/>
                  </a:glow>
                </a:effectLst>
              </a:rPr>
              <a:t> </a:t>
            </a:r>
            <a:endParaRPr lang="en-GB" b="1" kern="0" dirty="0">
              <a:ln w="3175" cmpd="sng">
                <a:noFill/>
              </a:ln>
              <a:solidFill>
                <a:srgbClr val="C00000"/>
              </a:solidFill>
              <a:effectLst>
                <a:glow rad="139700">
                  <a:prstClr val="white"/>
                </a:glow>
              </a:effectLst>
            </a:endParaRPr>
          </a:p>
        </p:txBody>
      </p:sp>
    </p:spTree>
    <p:extLst>
      <p:ext uri="{BB962C8B-B14F-4D97-AF65-F5344CB8AC3E}">
        <p14:creationId xmlns:p14="http://schemas.microsoft.com/office/powerpoint/2010/main" val="368633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20D2642-EC5A-4B03-8388-B9A05CE46E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4121" y="1099035"/>
            <a:ext cx="7685191" cy="4813979"/>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8" name="Rounded Rectangle 3">
            <a:extLst>
              <a:ext uri="{FF2B5EF4-FFF2-40B4-BE49-F238E27FC236}">
                <a16:creationId xmlns:a16="http://schemas.microsoft.com/office/drawing/2014/main" id="{303A414A-617E-4CFD-A1A3-DF4EBCA0B06A}"/>
              </a:ext>
            </a:extLst>
          </p:cNvPr>
          <p:cNvSpPr/>
          <p:nvPr/>
        </p:nvSpPr>
        <p:spPr>
          <a:xfrm>
            <a:off x="5648661"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A6</a:t>
            </a:r>
          </a:p>
        </p:txBody>
      </p:sp>
      <p:sp>
        <p:nvSpPr>
          <p:cNvPr id="19" name="Rounded Rectangle 7">
            <a:extLst>
              <a:ext uri="{FF2B5EF4-FFF2-40B4-BE49-F238E27FC236}">
                <a16:creationId xmlns:a16="http://schemas.microsoft.com/office/drawing/2014/main" id="{3C3AB676-B7F5-4001-BDA2-32E35FF9DD46}"/>
              </a:ext>
            </a:extLst>
          </p:cNvPr>
          <p:cNvSpPr/>
          <p:nvPr/>
        </p:nvSpPr>
        <p:spPr>
          <a:xfrm>
            <a:off x="419622" y="3138263"/>
            <a:ext cx="7685190" cy="2774751"/>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EAD199F4-29AD-4008-B11B-C752B7918C75}"/>
              </a:ext>
            </a:extLst>
          </p:cNvPr>
          <p:cNvSpPr txBox="1"/>
          <p:nvPr/>
        </p:nvSpPr>
        <p:spPr>
          <a:xfrm>
            <a:off x="8651137" y="3450195"/>
            <a:ext cx="3129927" cy="1477328"/>
          </a:xfrm>
          <a:prstGeom prst="rect">
            <a:avLst/>
          </a:prstGeom>
          <a:noFill/>
          <a:effectLst/>
        </p:spPr>
        <p:txBody>
          <a:bodyPr wrap="square" rtlCol="0">
            <a:spAutoFit/>
          </a:bodyPr>
          <a:lstStyle/>
          <a:p>
            <a:pPr lvl="0" defTabSz="914400">
              <a:defRPr/>
            </a:pPr>
            <a:r>
              <a:rPr lang="fr-FR" b="1" u="sng" kern="0" dirty="0">
                <a:ln w="3175" cmpd="sng">
                  <a:noFill/>
                </a:ln>
                <a:solidFill>
                  <a:srgbClr val="C00000"/>
                </a:solidFill>
                <a:effectLst>
                  <a:glow rad="139700">
                    <a:prstClr val="white"/>
                  </a:glow>
                </a:effectLst>
              </a:rPr>
              <a:t>Tous les pays </a:t>
            </a:r>
            <a:r>
              <a:rPr lang="fr-FR" b="1" kern="0" dirty="0">
                <a:ln w="3175" cmpd="sng">
                  <a:noFill/>
                </a:ln>
                <a:solidFill>
                  <a:srgbClr val="C00000"/>
                </a:solidFill>
                <a:effectLst>
                  <a:glow rad="139700">
                    <a:prstClr val="white"/>
                  </a:glow>
                </a:effectLst>
              </a:rPr>
              <a:t>doivent répondre à </a:t>
            </a:r>
            <a:r>
              <a:rPr lang="fr-FR" b="1" kern="0" dirty="0" err="1">
                <a:ln w="3175" cmpd="sng">
                  <a:noFill/>
                </a:ln>
                <a:solidFill>
                  <a:srgbClr val="C00000"/>
                </a:solidFill>
                <a:effectLst>
                  <a:glow rad="139700">
                    <a:prstClr val="white"/>
                  </a:glow>
                </a:effectLst>
              </a:rPr>
              <a:t>A6.b</a:t>
            </a:r>
            <a:r>
              <a:rPr lang="fr-FR" b="1" kern="0" dirty="0">
                <a:ln w="3175" cmpd="sng">
                  <a:noFill/>
                </a:ln>
                <a:solidFill>
                  <a:srgbClr val="C00000"/>
                </a:solidFill>
                <a:effectLst>
                  <a:glow rad="139700">
                    <a:prstClr val="white"/>
                  </a:glow>
                </a:effectLst>
              </a:rPr>
              <a:t> et </a:t>
            </a:r>
            <a:r>
              <a:rPr lang="fr-FR" b="1" kern="0" dirty="0" err="1">
                <a:ln w="3175" cmpd="sng">
                  <a:noFill/>
                </a:ln>
                <a:solidFill>
                  <a:srgbClr val="C00000"/>
                </a:solidFill>
                <a:effectLst>
                  <a:glow rad="139700">
                    <a:prstClr val="white"/>
                  </a:glow>
                </a:effectLst>
              </a:rPr>
              <a:t>A6.c</a:t>
            </a:r>
            <a:r>
              <a:rPr lang="fr-FR" b="1" kern="0" dirty="0">
                <a:ln w="3175" cmpd="sng">
                  <a:noFill/>
                </a:ln>
                <a:solidFill>
                  <a:srgbClr val="C00000"/>
                </a:solidFill>
                <a:effectLst>
                  <a:glow rad="139700">
                    <a:prstClr val="white"/>
                  </a:glow>
                </a:effectLst>
              </a:rPr>
              <a:t> (même si votre pays n'a pas de plan de préparation et de réponse au COVID-19).</a:t>
            </a:r>
            <a:endParaRPr lang="en-GB" b="1" kern="0" dirty="0">
              <a:ln w="3175" cmpd="sng">
                <a:noFill/>
              </a:ln>
              <a:solidFill>
                <a:srgbClr val="C00000"/>
              </a:solidFill>
              <a:effectLst>
                <a:glow rad="139700">
                  <a:prstClr val="white"/>
                </a:glow>
              </a:effectLst>
            </a:endParaRPr>
          </a:p>
        </p:txBody>
      </p:sp>
      <p:sp>
        <p:nvSpPr>
          <p:cNvPr id="21" name="Freeform 24">
            <a:extLst>
              <a:ext uri="{FF2B5EF4-FFF2-40B4-BE49-F238E27FC236}">
                <a16:creationId xmlns:a16="http://schemas.microsoft.com/office/drawing/2014/main" id="{049BB49B-774C-4150-89D0-F6E3B13122DD}"/>
              </a:ext>
            </a:extLst>
          </p:cNvPr>
          <p:cNvSpPr/>
          <p:nvPr/>
        </p:nvSpPr>
        <p:spPr>
          <a:xfrm rot="4509098" flipH="1">
            <a:off x="8202074" y="3792448"/>
            <a:ext cx="352268" cy="472291"/>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35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735763"/>
            <a:ext cx="10972800" cy="840218"/>
          </a:xfrm>
        </p:spPr>
        <p:txBody>
          <a:bodyPr/>
          <a:lstStyle/>
          <a:p>
            <a:r>
              <a:rPr lang="en-US" dirty="0" err="1"/>
              <a:t>A7</a:t>
            </a:r>
            <a:r>
              <a:rPr lang="en-US" dirty="0"/>
              <a:t>: </a:t>
            </a:r>
            <a:r>
              <a:rPr lang="fr-FR" dirty="0">
                <a:latin typeface="Calibri" panose="020F0502020204030204" pitchFamily="34" charset="0"/>
                <a:cs typeface="Times New Roman" panose="02020603050405020304" pitchFamily="18" charset="0"/>
              </a:rPr>
              <a:t>Cibles nationales WASH</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675761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A7</a:t>
            </a:r>
          </a:p>
        </p:txBody>
      </p:sp>
      <p:sp>
        <p:nvSpPr>
          <p:cNvPr id="22" name="Content Placeholder 2">
            <a:extLst>
              <a:ext uri="{FF2B5EF4-FFF2-40B4-BE49-F238E27FC236}">
                <a16:creationId xmlns:a16="http://schemas.microsoft.com/office/drawing/2014/main" id="{105057E6-5754-4C22-81C8-DF1659A3B264}"/>
              </a:ext>
            </a:extLst>
          </p:cNvPr>
          <p:cNvSpPr>
            <a:spLocks noGrp="1"/>
          </p:cNvSpPr>
          <p:nvPr>
            <p:ph idx="1"/>
          </p:nvPr>
        </p:nvSpPr>
        <p:spPr>
          <a:xfrm>
            <a:off x="670785" y="1514080"/>
            <a:ext cx="10972800" cy="5107655"/>
          </a:xfrm>
        </p:spPr>
        <p:txBody>
          <a:bodyPr>
            <a:normAutofit lnSpcReduction="10000"/>
          </a:bodyPr>
          <a:lstStyle/>
          <a:p>
            <a:r>
              <a:rPr lang="fr-FR" dirty="0"/>
              <a:t>Bon nombre de pays ont fixé des cibles nationales en utilisant les critères des objectifs de développement durable (</a:t>
            </a:r>
            <a:r>
              <a:rPr lang="fr-FR" dirty="0" err="1"/>
              <a:t>ODD</a:t>
            </a:r>
            <a:r>
              <a:rPr lang="fr-FR" dirty="0"/>
              <a:t>). Il peut donc être utile de revoir les définitions suivantes </a:t>
            </a:r>
            <a:r>
              <a:rPr lang="en-US" dirty="0"/>
              <a:t>:</a:t>
            </a:r>
          </a:p>
          <a:p>
            <a:r>
              <a:rPr lang="fr-FR" sz="1800" b="1" dirty="0">
                <a:solidFill>
                  <a:schemeClr val="accent2"/>
                </a:solidFill>
                <a:latin typeface="Calibri" panose="020F0502020204030204" pitchFamily="34" charset="0"/>
              </a:rPr>
              <a:t>Eau potable améliorée: </a:t>
            </a:r>
            <a:r>
              <a:rPr lang="fr-FR" sz="1800" dirty="0">
                <a:solidFill>
                  <a:srgbClr val="203864"/>
                </a:solidFill>
                <a:latin typeface="Calibri" panose="020F0502020204030204" pitchFamily="34" charset="0"/>
              </a:rPr>
              <a:t>Les sources d’eau potable améliorées sont celles qui peuvent fournir de l’eau potable de par la nature de leur conception et de leur construction, et comprennent l’eau courante, les forages ou puits tubulaires, les puits creusés protégés, les sources protégées, l’eau de pluie et l’eau conditionnée ou livrée.</a:t>
            </a:r>
            <a:endParaRPr lang="en-GB" sz="1800" dirty="0">
              <a:solidFill>
                <a:srgbClr val="203864"/>
              </a:solidFill>
              <a:latin typeface="Calibri" panose="020F0502020204030204" pitchFamily="34" charset="0"/>
            </a:endParaRPr>
          </a:p>
          <a:p>
            <a:r>
              <a:rPr lang="fr-FR" sz="1800" b="1" dirty="0">
                <a:solidFill>
                  <a:schemeClr val="accent2"/>
                </a:solidFill>
                <a:latin typeface="Calibri" panose="020F0502020204030204" pitchFamily="34" charset="0"/>
              </a:rPr>
              <a:t>Installations d’assainissement améliorées</a:t>
            </a:r>
            <a:r>
              <a:rPr lang="en-US" sz="1800" b="1" i="0" u="none" strike="noStrike" baseline="0" dirty="0">
                <a:solidFill>
                  <a:schemeClr val="accent2"/>
                </a:solidFill>
                <a:latin typeface="Calibri" panose="020F0502020204030204" pitchFamily="34" charset="0"/>
              </a:rPr>
              <a:t>: </a:t>
            </a:r>
            <a:r>
              <a:rPr lang="fr-FR" sz="1800" dirty="0">
                <a:solidFill>
                  <a:srgbClr val="203864"/>
                </a:solidFill>
                <a:latin typeface="Calibri" panose="020F0502020204030204" pitchFamily="34" charset="0"/>
              </a:rPr>
              <a:t>Les installations d’assainissement améliorées sont celles qui sont conçues pour éviter de manière hygiénique que les personnes ne soient en contact avec les </a:t>
            </a:r>
            <a:r>
              <a:rPr lang="fr-FR" sz="1800" dirty="0" err="1">
                <a:solidFill>
                  <a:srgbClr val="203864"/>
                </a:solidFill>
                <a:latin typeface="Calibri" panose="020F0502020204030204" pitchFamily="34" charset="0"/>
              </a:rPr>
              <a:t>excreta</a:t>
            </a:r>
            <a:r>
              <a:rPr lang="fr-FR" sz="1800" dirty="0">
                <a:solidFill>
                  <a:srgbClr val="203864"/>
                </a:solidFill>
                <a:latin typeface="Calibri" panose="020F0502020204030204" pitchFamily="34" charset="0"/>
              </a:rPr>
              <a:t>. Les moyens utilisés sont la chasse d’eau manuelle ou la chasse d’eau mécanique reliée à un réseau d’égouts, les fosses septiques ou les latrines à fosse, les latrines à fosse améliorées et ventilées, les toilettes à compostage ou les latrines à fosse avec dalle</a:t>
            </a:r>
            <a:r>
              <a:rPr lang="en-US" sz="1800" dirty="0">
                <a:solidFill>
                  <a:srgbClr val="203864"/>
                </a:solidFill>
                <a:latin typeface="Calibri" panose="020F0502020204030204" pitchFamily="34" charset="0"/>
              </a:rPr>
              <a:t>. </a:t>
            </a:r>
          </a:p>
          <a:p>
            <a:r>
              <a:rPr lang="fr-FR" sz="1800" b="1" dirty="0">
                <a:solidFill>
                  <a:schemeClr val="accent2"/>
                </a:solidFill>
                <a:latin typeface="Calibri" panose="020F0502020204030204" pitchFamily="34" charset="0"/>
              </a:rPr>
              <a:t>Eau potable gérée en toute sécurité</a:t>
            </a:r>
            <a:r>
              <a:rPr lang="en-GB" sz="1800" b="1" i="0" u="none" strike="noStrike" baseline="0" dirty="0">
                <a:solidFill>
                  <a:schemeClr val="accent2"/>
                </a:solidFill>
                <a:latin typeface="Calibri" panose="020F0502020204030204" pitchFamily="34" charset="0"/>
              </a:rPr>
              <a:t>: </a:t>
            </a:r>
            <a:r>
              <a:rPr lang="fr-FR" sz="1800" dirty="0">
                <a:solidFill>
                  <a:srgbClr val="203864"/>
                </a:solidFill>
                <a:latin typeface="Calibri" panose="020F0502020204030204" pitchFamily="34" charset="0"/>
              </a:rPr>
              <a:t>L’eau potable est considérée comme étant gérée en toute sécurité lorsque les personnes utilisent une source d’eau potable améliorée accessible sur place, disponible en cas de besoin et exempte de contamination</a:t>
            </a:r>
            <a:r>
              <a:rPr lang="en-GB" sz="1800" b="0" i="0" u="none" strike="noStrike" baseline="0" dirty="0">
                <a:solidFill>
                  <a:srgbClr val="203864"/>
                </a:solidFill>
                <a:latin typeface="Calibri" panose="020F0502020204030204" pitchFamily="34" charset="0"/>
              </a:rPr>
              <a:t>.</a:t>
            </a:r>
          </a:p>
          <a:p>
            <a:r>
              <a:rPr lang="fr-FR" sz="1800" b="1" dirty="0">
                <a:solidFill>
                  <a:schemeClr val="accent2"/>
                </a:solidFill>
                <a:latin typeface="Calibri" panose="020F0502020204030204" pitchFamily="34" charset="0"/>
              </a:rPr>
              <a:t>Assainissement géré en toute sécurité</a:t>
            </a:r>
            <a:r>
              <a:rPr lang="en-GB" sz="1800" b="1" i="0" u="none" strike="noStrike" baseline="0" dirty="0">
                <a:solidFill>
                  <a:schemeClr val="accent2"/>
                </a:solidFill>
                <a:latin typeface="Calibri" panose="020F0502020204030204" pitchFamily="34" charset="0"/>
              </a:rPr>
              <a:t>: </a:t>
            </a:r>
            <a:r>
              <a:rPr lang="fr-FR" sz="1800" dirty="0">
                <a:solidFill>
                  <a:srgbClr val="203864"/>
                </a:solidFill>
                <a:latin typeface="Calibri" panose="020F0502020204030204" pitchFamily="34" charset="0"/>
              </a:rPr>
              <a:t>L’assainissement est considéré comme étant géré en toute sécurité lorsque les ménages disposent de leurs propres installations améliorées. Les déjections produites doivent être traitées et éliminées in situ, stockées temporairement, puis vidées et transportées hors site pour être traitées, ou évacuées dans un égout avec les eaux usées, puis traitées ailleurs</a:t>
            </a:r>
            <a:r>
              <a:rPr lang="en-CA" sz="1800" dirty="0">
                <a:solidFill>
                  <a:srgbClr val="203864"/>
                </a:solidFill>
                <a:latin typeface="Calibri" panose="020F0502020204030204" pitchFamily="34" charset="0"/>
              </a:rPr>
              <a:t>.</a:t>
            </a:r>
            <a:endParaRPr lang="en-US" sz="1800" dirty="0">
              <a:solidFill>
                <a:srgbClr val="203864"/>
              </a:solidFill>
              <a:latin typeface="Calibri" panose="020F0502020204030204" pitchFamily="34" charset="0"/>
            </a:endParaRPr>
          </a:p>
        </p:txBody>
      </p:sp>
    </p:spTree>
    <p:extLst>
      <p:ext uri="{BB962C8B-B14F-4D97-AF65-F5344CB8AC3E}">
        <p14:creationId xmlns:p14="http://schemas.microsoft.com/office/powerpoint/2010/main" val="192792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605DFF-26D1-4FDB-9943-A184E8CA38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2843" y="1679795"/>
            <a:ext cx="7005772" cy="4105970"/>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EA108F38-A4CE-4452-A9F1-C4AEC222D9F5}"/>
              </a:ext>
            </a:extLst>
          </p:cNvPr>
          <p:cNvSpPr/>
          <p:nvPr/>
        </p:nvSpPr>
        <p:spPr>
          <a:xfrm>
            <a:off x="675761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A7</a:t>
            </a:r>
          </a:p>
        </p:txBody>
      </p:sp>
      <p:sp>
        <p:nvSpPr>
          <p:cNvPr id="18" name="Rounded Rectangle 7">
            <a:extLst>
              <a:ext uri="{FF2B5EF4-FFF2-40B4-BE49-F238E27FC236}">
                <a16:creationId xmlns:a16="http://schemas.microsoft.com/office/drawing/2014/main" id="{79938664-4E47-4321-952E-15E2A57F8568}"/>
              </a:ext>
            </a:extLst>
          </p:cNvPr>
          <p:cNvSpPr/>
          <p:nvPr/>
        </p:nvSpPr>
        <p:spPr>
          <a:xfrm>
            <a:off x="2873829" y="1832752"/>
            <a:ext cx="4404786" cy="572991"/>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2CD46A03-A210-41A1-B82A-AC71882DE5D5}"/>
              </a:ext>
            </a:extLst>
          </p:cNvPr>
          <p:cNvSpPr txBox="1"/>
          <p:nvPr/>
        </p:nvSpPr>
        <p:spPr>
          <a:xfrm>
            <a:off x="7538779" y="3607391"/>
            <a:ext cx="4018337" cy="2308324"/>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Pour chaque cible déclarée, précisez et décrivez soigneusement les types d’installations/services/sources ou autres paramètres dont la qualité est acceptable pour qu’une zone, une population ou un ménage soit considéré comme couvert au regard des critères et de la définition de la cible</a:t>
            </a:r>
            <a:r>
              <a:rPr lang="en-CA" b="1" kern="0" dirty="0">
                <a:ln w="3175" cmpd="sng">
                  <a:noFill/>
                </a:ln>
                <a:solidFill>
                  <a:srgbClr val="C00000"/>
                </a:solidFill>
                <a:effectLst>
                  <a:glow rad="139700">
                    <a:prstClr val="white"/>
                  </a:glow>
                </a:effectLst>
              </a:rPr>
              <a:t> </a:t>
            </a:r>
            <a:r>
              <a:rPr lang="en-GB" b="1" kern="0">
                <a:ln w="3175" cmpd="sng">
                  <a:noFill/>
                </a:ln>
                <a:solidFill>
                  <a:srgbClr val="C00000"/>
                </a:solidFill>
                <a:effectLst>
                  <a:glow rad="139700">
                    <a:prstClr val="white"/>
                  </a:glow>
                </a:effectLst>
              </a:rPr>
              <a:t>.</a:t>
            </a:r>
            <a:endParaRPr lang="en-GB" b="1" kern="0" dirty="0">
              <a:ln w="3175" cmpd="sng">
                <a:noFill/>
              </a:ln>
              <a:solidFill>
                <a:srgbClr val="C00000"/>
              </a:solidFill>
              <a:effectLst>
                <a:glow rad="139700">
                  <a:prstClr val="white"/>
                </a:glow>
              </a:effectLst>
            </a:endParaRPr>
          </a:p>
        </p:txBody>
      </p:sp>
      <p:sp>
        <p:nvSpPr>
          <p:cNvPr id="21" name="Freeform 24">
            <a:extLst>
              <a:ext uri="{FF2B5EF4-FFF2-40B4-BE49-F238E27FC236}">
                <a16:creationId xmlns:a16="http://schemas.microsoft.com/office/drawing/2014/main" id="{15D1F579-EE71-4A04-B990-585FFE533F2F}"/>
              </a:ext>
            </a:extLst>
          </p:cNvPr>
          <p:cNvSpPr/>
          <p:nvPr/>
        </p:nvSpPr>
        <p:spPr>
          <a:xfrm rot="4509098" flipV="1">
            <a:off x="3816563" y="1474776"/>
            <a:ext cx="488005" cy="29245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B4F60ED-D926-430C-A9F3-0B8E0F612F49}"/>
              </a:ext>
            </a:extLst>
          </p:cNvPr>
          <p:cNvSpPr txBox="1"/>
          <p:nvPr/>
        </p:nvSpPr>
        <p:spPr>
          <a:xfrm>
            <a:off x="7575639" y="803786"/>
            <a:ext cx="4343518" cy="2723823"/>
          </a:xfrm>
          <a:prstGeom prst="rect">
            <a:avLst/>
          </a:prstGeom>
          <a:noFill/>
          <a:effectLst/>
        </p:spPr>
        <p:txBody>
          <a:bodyPr wrap="square" rtlCol="0">
            <a:spAutoFit/>
          </a:bodyPr>
          <a:lstStyle/>
          <a:p>
            <a:pPr defTabSz="914400">
              <a:defRPr/>
            </a:pPr>
            <a:r>
              <a:rPr lang="fr-FR" b="1" kern="0" dirty="0">
                <a:ln w="3175" cmpd="sng">
                  <a:noFill/>
                </a:ln>
                <a:solidFill>
                  <a:srgbClr val="C00000"/>
                </a:solidFill>
                <a:effectLst>
                  <a:glow rad="139700">
                    <a:prstClr val="white"/>
                  </a:glow>
                </a:effectLst>
              </a:rPr>
              <a:t>Les colonnes réservées aux cibles en milieu urbain et aux cibles en milieu rural peuvent être utilisées pour indiquer des cibles spécifiques pour les milieux urbain et/ou rural</a:t>
            </a:r>
            <a:r>
              <a:rPr lang="en-GB" b="1" kern="0" dirty="0">
                <a:ln w="3175" cmpd="sng">
                  <a:noFill/>
                </a:ln>
                <a:solidFill>
                  <a:srgbClr val="C00000"/>
                </a:solidFill>
                <a:effectLst>
                  <a:glow rad="139700">
                    <a:prstClr val="white"/>
                  </a:glow>
                </a:effectLst>
              </a:rPr>
              <a:t>.</a:t>
            </a:r>
          </a:p>
          <a:p>
            <a:pPr marL="0" marR="0" lvl="0" indent="0" defTabSz="914400" eaLnBrk="1" fontAlgn="auto" latinLnBrk="0" hangingPunct="1">
              <a:lnSpc>
                <a:spcPct val="100000"/>
              </a:lnSpc>
              <a:spcBef>
                <a:spcPts val="0"/>
              </a:spcBef>
              <a:spcAft>
                <a:spcPts val="0"/>
              </a:spcAft>
              <a:buClrTx/>
              <a:buSzTx/>
              <a:buFontTx/>
              <a:buNone/>
              <a:tabLst/>
              <a:defRPr/>
            </a:pPr>
            <a:endParaRPr lang="en-GB" sz="900" b="1" kern="0" dirty="0">
              <a:ln w="3175" cmpd="sng">
                <a:noFill/>
              </a:ln>
              <a:solidFill>
                <a:srgbClr val="C00000"/>
              </a:solidFill>
              <a:effectLst>
                <a:glow rad="139700">
                  <a:prstClr val="white"/>
                </a:glow>
              </a:effectLst>
            </a:endParaRPr>
          </a:p>
          <a:p>
            <a:pPr defTabSz="914400">
              <a:defRPr/>
            </a:pPr>
            <a:r>
              <a:rPr lang="fr-FR" b="1" u="sng" kern="0" dirty="0">
                <a:ln w="3175" cmpd="sng">
                  <a:noFill/>
                </a:ln>
                <a:solidFill>
                  <a:srgbClr val="C00000"/>
                </a:solidFill>
                <a:effectLst>
                  <a:glow rad="139700">
                    <a:prstClr val="white"/>
                  </a:glow>
                </a:effectLst>
              </a:rPr>
              <a:t>Ne signalez pas la même cible plus d'une fois, c’est-à-dire seulement dans une seule des 3 colonnes. (national, ou urbain ou rural)</a:t>
            </a:r>
            <a:endParaRPr lang="en-GB" b="1" u="sng" kern="0" dirty="0">
              <a:ln w="3175" cmpd="sng">
                <a:noFill/>
              </a:ln>
              <a:solidFill>
                <a:srgbClr val="C00000"/>
              </a:solidFill>
              <a:effectLst>
                <a:glow rad="139700">
                  <a:prstClr val="white"/>
                </a:glow>
              </a:effectLst>
            </a:endParaRPr>
          </a:p>
        </p:txBody>
      </p:sp>
      <p:sp>
        <p:nvSpPr>
          <p:cNvPr id="24" name="Freeform 24">
            <a:extLst>
              <a:ext uri="{FF2B5EF4-FFF2-40B4-BE49-F238E27FC236}">
                <a16:creationId xmlns:a16="http://schemas.microsoft.com/office/drawing/2014/main" id="{629BAEF7-762C-4393-BA0B-A6CB838B3589}"/>
              </a:ext>
            </a:extLst>
          </p:cNvPr>
          <p:cNvSpPr/>
          <p:nvPr/>
        </p:nvSpPr>
        <p:spPr>
          <a:xfrm rot="4509098" flipH="1">
            <a:off x="4213509" y="1544237"/>
            <a:ext cx="1879208" cy="443795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FF072FAF-C823-4571-8810-699EB1395D87}"/>
              </a:ext>
            </a:extLst>
          </p:cNvPr>
          <p:cNvSpPr txBox="1"/>
          <p:nvPr/>
        </p:nvSpPr>
        <p:spPr>
          <a:xfrm>
            <a:off x="170898" y="756465"/>
            <a:ext cx="4784560" cy="923330"/>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Les cibles nationales sont celles qui couvrent l’ensemble du pays/territoire et ne font pas de distinction entre milieu urbain et milieu rural</a:t>
            </a:r>
            <a:r>
              <a:rPr lang="en-CA" b="1" kern="0" dirty="0">
                <a:ln w="3175" cmpd="sng">
                  <a:noFill/>
                </a:ln>
                <a:solidFill>
                  <a:srgbClr val="C00000"/>
                </a:solidFill>
                <a:effectLst>
                  <a:glow rad="139700">
                    <a:prstClr val="white"/>
                  </a:glow>
                </a:effectLst>
              </a:rPr>
              <a:t> </a:t>
            </a:r>
            <a:endParaRPr lang="en-GB" b="1" kern="0" dirty="0">
              <a:ln w="3175" cmpd="sng">
                <a:noFill/>
              </a:ln>
              <a:solidFill>
                <a:srgbClr val="C00000"/>
              </a:solidFill>
              <a:effectLst>
                <a:glow rad="139700">
                  <a:prstClr val="white"/>
                </a:glow>
              </a:effectLst>
            </a:endParaRPr>
          </a:p>
        </p:txBody>
      </p:sp>
      <p:sp>
        <p:nvSpPr>
          <p:cNvPr id="26" name="Freeform 24">
            <a:extLst>
              <a:ext uri="{FF2B5EF4-FFF2-40B4-BE49-F238E27FC236}">
                <a16:creationId xmlns:a16="http://schemas.microsoft.com/office/drawing/2014/main" id="{F264EB28-764E-43C7-A0D9-1ED1179F9910}"/>
              </a:ext>
            </a:extLst>
          </p:cNvPr>
          <p:cNvSpPr/>
          <p:nvPr/>
        </p:nvSpPr>
        <p:spPr>
          <a:xfrm rot="4509098" flipH="1">
            <a:off x="7355328" y="1917336"/>
            <a:ext cx="366901" cy="44103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465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4F59C7F-BA7A-447B-B039-82DCC657AA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8731" y="1031052"/>
            <a:ext cx="11294538" cy="2397948"/>
          </a:xfrm>
          <a:prstGeom prst="rect">
            <a:avLst/>
          </a:prstGeom>
          <a:ln>
            <a:solidFill>
              <a:schemeClr val="tx1">
                <a:lumMod val="95000"/>
                <a:lumOff val="5000"/>
              </a:schemeClr>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EA108F38-A4CE-4452-A9F1-C4AEC222D9F5}"/>
              </a:ext>
            </a:extLst>
          </p:cNvPr>
          <p:cNvSpPr/>
          <p:nvPr/>
        </p:nvSpPr>
        <p:spPr>
          <a:xfrm>
            <a:off x="675761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A7</a:t>
            </a:r>
          </a:p>
        </p:txBody>
      </p:sp>
      <p:sp>
        <p:nvSpPr>
          <p:cNvPr id="18" name="Rounded Rectangle 7">
            <a:extLst>
              <a:ext uri="{FF2B5EF4-FFF2-40B4-BE49-F238E27FC236}">
                <a16:creationId xmlns:a16="http://schemas.microsoft.com/office/drawing/2014/main" id="{79938664-4E47-4321-952E-15E2A57F8568}"/>
              </a:ext>
            </a:extLst>
          </p:cNvPr>
          <p:cNvSpPr/>
          <p:nvPr/>
        </p:nvSpPr>
        <p:spPr>
          <a:xfrm>
            <a:off x="1224063" y="2274607"/>
            <a:ext cx="2945166" cy="717021"/>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2CD46A03-A210-41A1-B82A-AC71882DE5D5}"/>
              </a:ext>
            </a:extLst>
          </p:cNvPr>
          <p:cNvSpPr txBox="1"/>
          <p:nvPr/>
        </p:nvSpPr>
        <p:spPr>
          <a:xfrm>
            <a:off x="1376991" y="3722494"/>
            <a:ext cx="5152877" cy="2862322"/>
          </a:xfrm>
          <a:prstGeom prst="rect">
            <a:avLst/>
          </a:prstGeom>
          <a:noFill/>
          <a:effectLst/>
        </p:spPr>
        <p:txBody>
          <a:bodyPr wrap="square" rtlCol="0">
            <a:spAutoFit/>
          </a:bodyPr>
          <a:lstStyle/>
          <a:p>
            <a:pPr defTabSz="914400">
              <a:defRPr/>
            </a:pPr>
            <a:r>
              <a:rPr lang="fr-FR" b="1" kern="0" dirty="0">
                <a:ln w="3175" cmpd="sng">
                  <a:noFill/>
                </a:ln>
                <a:solidFill>
                  <a:srgbClr val="C00000"/>
                </a:solidFill>
                <a:effectLst>
                  <a:glow rad="139700">
                    <a:prstClr val="white"/>
                  </a:glow>
                </a:effectLst>
              </a:rPr>
              <a:t>La dernière section de chaque question de A7 vous demande de rendre compte des progrès accomplis en vue d’atteindre les objectifs déclarés. </a:t>
            </a:r>
          </a:p>
          <a:p>
            <a:pPr defTabSz="914400">
              <a:defRPr/>
            </a:pPr>
            <a:endParaRPr lang="fr-FR" b="1" kern="0" dirty="0">
              <a:ln w="3175" cmpd="sng">
                <a:noFill/>
              </a:ln>
              <a:solidFill>
                <a:srgbClr val="C00000"/>
              </a:solidFill>
              <a:effectLst>
                <a:glow rad="139700">
                  <a:prstClr val="white"/>
                </a:glow>
              </a:effectLst>
            </a:endParaRPr>
          </a:p>
          <a:p>
            <a:pPr defTabSz="914400">
              <a:defRPr/>
            </a:pPr>
            <a:r>
              <a:rPr lang="fr-FR" b="1" kern="0" dirty="0">
                <a:ln w="3175" cmpd="sng">
                  <a:noFill/>
                </a:ln>
                <a:solidFill>
                  <a:srgbClr val="C00000"/>
                </a:solidFill>
                <a:effectLst>
                  <a:glow rad="139700">
                    <a:prstClr val="white"/>
                  </a:glow>
                </a:effectLst>
              </a:rPr>
              <a:t>Les valeurs de référence sont la première mesure ou « point de départ » pour suivre les progrès vers l'atteinte de votre objectif. </a:t>
            </a:r>
          </a:p>
          <a:p>
            <a:pPr defTabSz="914400">
              <a:defRPr/>
            </a:pPr>
            <a:endParaRPr lang="fr-FR" b="1" kern="0" dirty="0">
              <a:ln w="3175" cmpd="sng">
                <a:noFill/>
              </a:ln>
              <a:solidFill>
                <a:srgbClr val="C00000"/>
              </a:solidFill>
              <a:effectLst>
                <a:glow rad="139700">
                  <a:prstClr val="white"/>
                </a:glow>
              </a:effectLst>
            </a:endParaRPr>
          </a:p>
          <a:p>
            <a:pPr defTabSz="914400">
              <a:defRPr/>
            </a:pPr>
            <a:r>
              <a:rPr lang="fr-FR" b="1" kern="0" dirty="0">
                <a:ln w="3175" cmpd="sng">
                  <a:noFill/>
                </a:ln>
                <a:solidFill>
                  <a:srgbClr val="C00000"/>
                </a:solidFill>
                <a:effectLst>
                  <a:glow rad="139700">
                    <a:prstClr val="white"/>
                  </a:glow>
                </a:effectLst>
              </a:rPr>
              <a:t>La dernière valeur est la mesure la plus récente pour suivre les progrès vers l'atteinte de votre objectif.</a:t>
            </a:r>
            <a:endParaRPr lang="en-GB" b="1" kern="0" dirty="0">
              <a:ln w="3175" cmpd="sng">
                <a:noFill/>
              </a:ln>
              <a:solidFill>
                <a:srgbClr val="C00000"/>
              </a:solidFill>
              <a:effectLst>
                <a:glow rad="139700">
                  <a:prstClr val="white"/>
                </a:glow>
              </a:effectLst>
            </a:endParaRPr>
          </a:p>
        </p:txBody>
      </p:sp>
      <p:sp>
        <p:nvSpPr>
          <p:cNvPr id="21" name="Freeform 24">
            <a:extLst>
              <a:ext uri="{FF2B5EF4-FFF2-40B4-BE49-F238E27FC236}">
                <a16:creationId xmlns:a16="http://schemas.microsoft.com/office/drawing/2014/main" id="{15D1F579-EE71-4A04-B990-585FFE533F2F}"/>
              </a:ext>
            </a:extLst>
          </p:cNvPr>
          <p:cNvSpPr/>
          <p:nvPr/>
        </p:nvSpPr>
        <p:spPr>
          <a:xfrm rot="8055062" flipH="1">
            <a:off x="1172600" y="3046176"/>
            <a:ext cx="408783" cy="60792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1168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5AEF8-52FD-44D6-A51A-2A55036EF610}"/>
              </a:ext>
            </a:extLst>
          </p:cNvPr>
          <p:cNvSpPr>
            <a:spLocks noGrp="1"/>
          </p:cNvSpPr>
          <p:nvPr>
            <p:ph type="title"/>
          </p:nvPr>
        </p:nvSpPr>
        <p:spPr/>
        <p:txBody>
          <a:bodyPr>
            <a:normAutofit/>
          </a:bodyPr>
          <a:lstStyle/>
          <a:p>
            <a:r>
              <a:rPr lang="en-US" sz="4800"/>
              <a:t>Aperçu</a:t>
            </a:r>
          </a:p>
        </p:txBody>
      </p:sp>
      <p:sp>
        <p:nvSpPr>
          <p:cNvPr id="5" name="Content Placeholder 4">
            <a:extLst>
              <a:ext uri="{FF2B5EF4-FFF2-40B4-BE49-F238E27FC236}">
                <a16:creationId xmlns:a16="http://schemas.microsoft.com/office/drawing/2014/main" id="{F7793C69-EB27-4623-BAEC-EE2B54184B29}"/>
              </a:ext>
            </a:extLst>
          </p:cNvPr>
          <p:cNvSpPr>
            <a:spLocks noGrp="1"/>
          </p:cNvSpPr>
          <p:nvPr>
            <p:ph idx="1"/>
          </p:nvPr>
        </p:nvSpPr>
        <p:spPr/>
        <p:txBody>
          <a:bodyPr>
            <a:normAutofit/>
          </a:bodyPr>
          <a:lstStyle/>
          <a:p>
            <a:r>
              <a:rPr lang="en-US" sz="4000" dirty="0"/>
              <a:t>La section A </a:t>
            </a:r>
            <a:r>
              <a:rPr lang="en-US" sz="4000" dirty="0" err="1"/>
              <a:t>comporte</a:t>
            </a:r>
            <a:r>
              <a:rPr lang="en-US" sz="4000" dirty="0"/>
              <a:t> </a:t>
            </a:r>
            <a:r>
              <a:rPr lang="en-US" sz="4000" b="1" dirty="0"/>
              <a:t>11 questions </a:t>
            </a:r>
            <a:r>
              <a:rPr lang="en-US" sz="4000" dirty="0"/>
              <a:t>sur la </a:t>
            </a:r>
            <a:r>
              <a:rPr lang="en-US" sz="4000" dirty="0" err="1"/>
              <a:t>gouvernance</a:t>
            </a:r>
            <a:r>
              <a:rPr lang="en-US" sz="4000" dirty="0"/>
              <a:t> WASH.</a:t>
            </a:r>
          </a:p>
          <a:p>
            <a:r>
              <a:rPr lang="en-US" sz="4000" dirty="0"/>
              <a:t>Ce module </a:t>
            </a:r>
            <a:r>
              <a:rPr lang="en-US" sz="4000" dirty="0" err="1"/>
              <a:t>présentera</a:t>
            </a:r>
            <a:r>
              <a:rPr lang="en-US" sz="4000" dirty="0"/>
              <a:t> des </a:t>
            </a:r>
            <a:r>
              <a:rPr lang="en-US" sz="4000" dirty="0" err="1"/>
              <a:t>informations</a:t>
            </a:r>
            <a:r>
              <a:rPr lang="en-US" sz="4000" dirty="0"/>
              <a:t> </a:t>
            </a:r>
            <a:r>
              <a:rPr lang="en-US" sz="4000" dirty="0" err="1"/>
              <a:t>clé</a:t>
            </a:r>
            <a:r>
              <a:rPr lang="en-US" sz="4000" dirty="0"/>
              <a:t> sur des questions </a:t>
            </a:r>
            <a:r>
              <a:rPr lang="en-US" sz="4000" dirty="0" err="1"/>
              <a:t>spécifiques</a:t>
            </a:r>
            <a:r>
              <a:rPr lang="en-US" sz="4000" dirty="0"/>
              <a:t> de la section A. </a:t>
            </a:r>
          </a:p>
          <a:p>
            <a:r>
              <a:rPr lang="en-US" sz="4000" dirty="0" err="1"/>
              <a:t>Veuillez</a:t>
            </a:r>
            <a:r>
              <a:rPr lang="en-US" sz="4000" dirty="0"/>
              <a:t> </a:t>
            </a:r>
            <a:r>
              <a:rPr lang="en-US" sz="4000" dirty="0" err="1"/>
              <a:t>également</a:t>
            </a:r>
            <a:r>
              <a:rPr lang="en-US" sz="4000" dirty="0"/>
              <a:t> </a:t>
            </a:r>
            <a:r>
              <a:rPr lang="en-US" sz="4000" dirty="0" err="1"/>
              <a:t>vous</a:t>
            </a:r>
            <a:r>
              <a:rPr lang="en-US" sz="4000" dirty="0"/>
              <a:t> </a:t>
            </a:r>
            <a:r>
              <a:rPr lang="en-US" sz="4000" dirty="0" err="1"/>
              <a:t>référer</a:t>
            </a:r>
            <a:r>
              <a:rPr lang="en-US" sz="4000" dirty="0"/>
              <a:t> au guide </a:t>
            </a:r>
            <a:r>
              <a:rPr lang="en-US" sz="4000" dirty="0" err="1"/>
              <a:t>d’orientation</a:t>
            </a:r>
            <a:r>
              <a:rPr lang="en-US" sz="4000" dirty="0"/>
              <a:t> de </a:t>
            </a:r>
            <a:r>
              <a:rPr lang="en-US" sz="4000" dirty="0" err="1"/>
              <a:t>l’enquête</a:t>
            </a:r>
            <a:r>
              <a:rPr lang="en-US" sz="4000" dirty="0"/>
              <a:t>.</a:t>
            </a:r>
          </a:p>
        </p:txBody>
      </p:sp>
    </p:spTree>
    <p:extLst>
      <p:ext uri="{BB962C8B-B14F-4D97-AF65-F5344CB8AC3E}">
        <p14:creationId xmlns:p14="http://schemas.microsoft.com/office/powerpoint/2010/main" val="144675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EAD1E-C776-42B6-A952-47A284942C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9600" y="979359"/>
            <a:ext cx="7992206" cy="4900331"/>
          </a:xfrm>
          <a:prstGeom prst="rect">
            <a:avLst/>
          </a:prstGeom>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EA108F38-A4CE-4452-A9F1-C4AEC222D9F5}"/>
              </a:ext>
            </a:extLst>
          </p:cNvPr>
          <p:cNvSpPr/>
          <p:nvPr/>
        </p:nvSpPr>
        <p:spPr>
          <a:xfrm>
            <a:off x="675761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A7</a:t>
            </a:r>
          </a:p>
        </p:txBody>
      </p:sp>
      <p:sp>
        <p:nvSpPr>
          <p:cNvPr id="20" name="TextBox 19">
            <a:extLst>
              <a:ext uri="{FF2B5EF4-FFF2-40B4-BE49-F238E27FC236}">
                <a16:creationId xmlns:a16="http://schemas.microsoft.com/office/drawing/2014/main" id="{2CD46A03-A210-41A1-B82A-AC71882DE5D5}"/>
              </a:ext>
            </a:extLst>
          </p:cNvPr>
          <p:cNvSpPr txBox="1"/>
          <p:nvPr/>
        </p:nvSpPr>
        <p:spPr>
          <a:xfrm>
            <a:off x="8538118" y="979359"/>
            <a:ext cx="3394281" cy="4893647"/>
          </a:xfrm>
          <a:prstGeom prst="rect">
            <a:avLst/>
          </a:prstGeom>
          <a:noFill/>
          <a:effectLst/>
        </p:spPr>
        <p:txBody>
          <a:bodyPr wrap="square" rtlCol="0">
            <a:spAutoFit/>
          </a:bodyPr>
          <a:lstStyle/>
          <a:p>
            <a:pPr lvl="0" defTabSz="914400">
              <a:defRPr/>
            </a:pPr>
            <a:r>
              <a:rPr lang="fr-FR" sz="2400" b="1" kern="0" dirty="0">
                <a:ln w="3175" cmpd="sng">
                  <a:noFill/>
                </a:ln>
                <a:solidFill>
                  <a:srgbClr val="C00000"/>
                </a:solidFill>
                <a:effectLst>
                  <a:glow rad="139700">
                    <a:prstClr val="white"/>
                  </a:glow>
                </a:effectLst>
              </a:rPr>
              <a:t>Les autres cibles WASH doivent être rapportées dans A7V. </a:t>
            </a:r>
          </a:p>
          <a:p>
            <a:pPr lvl="0" defTabSz="914400">
              <a:defRPr/>
            </a:pPr>
            <a:endParaRPr lang="fr-FR" sz="2400" b="1" kern="0" dirty="0">
              <a:ln w="3175" cmpd="sng">
                <a:noFill/>
              </a:ln>
              <a:solidFill>
                <a:srgbClr val="C00000"/>
              </a:solidFill>
              <a:effectLst>
                <a:glow rad="139700">
                  <a:prstClr val="white"/>
                </a:glow>
              </a:effectLst>
            </a:endParaRPr>
          </a:p>
          <a:p>
            <a:pPr lvl="0" defTabSz="914400">
              <a:defRPr/>
            </a:pPr>
            <a:r>
              <a:rPr lang="fr-FR" sz="2400" b="1" kern="0" dirty="0">
                <a:ln w="3175" cmpd="sng">
                  <a:noFill/>
                </a:ln>
                <a:solidFill>
                  <a:srgbClr val="C00000"/>
                </a:solidFill>
                <a:effectLst>
                  <a:glow rad="139700">
                    <a:prstClr val="white"/>
                  </a:glow>
                </a:effectLst>
              </a:rPr>
              <a:t>Utilisez A7V pour signaler </a:t>
            </a:r>
            <a:r>
              <a:rPr lang="fr-FR" sz="2400" b="1" u="sng" kern="0" dirty="0">
                <a:ln w="3175" cmpd="sng">
                  <a:noFill/>
                </a:ln>
                <a:solidFill>
                  <a:srgbClr val="C00000"/>
                </a:solidFill>
                <a:effectLst>
                  <a:glow rad="139700">
                    <a:prstClr val="white"/>
                  </a:glow>
                </a:effectLst>
              </a:rPr>
              <a:t>uniquement</a:t>
            </a:r>
            <a:r>
              <a:rPr lang="fr-FR" sz="2400" b="1" kern="0" dirty="0">
                <a:ln w="3175" cmpd="sng">
                  <a:noFill/>
                </a:ln>
                <a:solidFill>
                  <a:srgbClr val="C00000"/>
                </a:solidFill>
                <a:effectLst>
                  <a:glow rad="139700">
                    <a:prstClr val="white"/>
                  </a:glow>
                </a:effectLst>
              </a:rPr>
              <a:t> les cibles qui n'ont pas été rapportées dans les questions précédentes. </a:t>
            </a:r>
          </a:p>
          <a:p>
            <a:pPr lvl="0" defTabSz="914400">
              <a:defRPr/>
            </a:pPr>
            <a:endParaRPr lang="fr-FR" sz="2400" b="1" kern="0" dirty="0">
              <a:ln w="3175" cmpd="sng">
                <a:noFill/>
              </a:ln>
              <a:solidFill>
                <a:srgbClr val="C00000"/>
              </a:solidFill>
              <a:effectLst>
                <a:glow rad="139700">
                  <a:prstClr val="white"/>
                </a:glow>
              </a:effectLst>
            </a:endParaRPr>
          </a:p>
          <a:p>
            <a:pPr lvl="0" defTabSz="914400">
              <a:defRPr/>
            </a:pPr>
            <a:r>
              <a:rPr lang="fr-FR" sz="2400" b="1" kern="0" dirty="0">
                <a:ln w="3175" cmpd="sng">
                  <a:noFill/>
                </a:ln>
                <a:solidFill>
                  <a:srgbClr val="C00000"/>
                </a:solidFill>
                <a:effectLst>
                  <a:glow rad="139700">
                    <a:prstClr val="white"/>
                  </a:glow>
                </a:effectLst>
              </a:rPr>
              <a:t>Ne rapportez pas la même cible plus d'une fois.</a:t>
            </a:r>
            <a:endParaRPr lang="en-GB" sz="2400" b="1" kern="0" dirty="0">
              <a:ln w="3175" cmpd="sng">
                <a:noFill/>
              </a:ln>
              <a:solidFill>
                <a:srgbClr val="C00000"/>
              </a:solidFill>
              <a:effectLst>
                <a:glow rad="139700">
                  <a:prstClr val="white"/>
                </a:glow>
              </a:effectLst>
            </a:endParaRPr>
          </a:p>
        </p:txBody>
      </p:sp>
    </p:spTree>
    <p:extLst>
      <p:ext uri="{BB962C8B-B14F-4D97-AF65-F5344CB8AC3E}">
        <p14:creationId xmlns:p14="http://schemas.microsoft.com/office/powerpoint/2010/main" val="3287814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2281FC-426F-49F4-A293-C7AE62D981A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6078" y="1658957"/>
            <a:ext cx="8990096" cy="4947064"/>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175731" y="584268"/>
            <a:ext cx="11667925" cy="840218"/>
          </a:xfrm>
        </p:spPr>
        <p:txBody>
          <a:bodyPr>
            <a:normAutofit fontScale="90000"/>
          </a:bodyPr>
          <a:lstStyle/>
          <a:p>
            <a:r>
              <a:rPr lang="en-US"/>
              <a:t>A8: </a:t>
            </a:r>
            <a:r>
              <a:rPr lang="fr-FR">
                <a:latin typeface="Calibri" panose="020F0502020204030204" pitchFamily="34" charset="0"/>
                <a:cs typeface="Times New Roman" panose="02020603050405020304" pitchFamily="18" charset="0"/>
              </a:rPr>
              <a:t>Mesures d’équité dans les politiques et plans nationaux</a:t>
            </a:r>
            <a:endParaRPr lang="en-US"/>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786657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A8</a:t>
            </a:r>
          </a:p>
        </p:txBody>
      </p:sp>
      <p:sp>
        <p:nvSpPr>
          <p:cNvPr id="22" name="Rounded Rectangle 7">
            <a:extLst>
              <a:ext uri="{FF2B5EF4-FFF2-40B4-BE49-F238E27FC236}">
                <a16:creationId xmlns:a16="http://schemas.microsoft.com/office/drawing/2014/main" id="{9A9B8A1C-28A7-492C-B753-510B06F1E08F}"/>
              </a:ext>
            </a:extLst>
          </p:cNvPr>
          <p:cNvSpPr/>
          <p:nvPr/>
        </p:nvSpPr>
        <p:spPr>
          <a:xfrm>
            <a:off x="1666931" y="2180824"/>
            <a:ext cx="862051" cy="4463699"/>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0BA3F7AD-FD5A-40F3-84EB-5DE0D59A9728}"/>
              </a:ext>
            </a:extLst>
          </p:cNvPr>
          <p:cNvSpPr txBox="1"/>
          <p:nvPr/>
        </p:nvSpPr>
        <p:spPr>
          <a:xfrm>
            <a:off x="3530691" y="2325806"/>
            <a:ext cx="3466819" cy="2554545"/>
          </a:xfrm>
          <a:prstGeom prst="rect">
            <a:avLst/>
          </a:prstGeom>
          <a:solidFill>
            <a:schemeClr val="bg1">
              <a:alpha val="85000"/>
            </a:schemeClr>
          </a:solidFill>
          <a:effectLst/>
        </p:spPr>
        <p:txBody>
          <a:bodyPr wrap="square" rtlCol="0">
            <a:spAutoFit/>
          </a:bodyPr>
          <a:lstStyle/>
          <a:p>
            <a:r>
              <a:rPr lang="fr-FR" sz="2000" b="1" dirty="0">
                <a:ln w="3175" cmpd="sng">
                  <a:noFill/>
                </a:ln>
                <a:solidFill>
                  <a:srgbClr val="C00000"/>
                </a:solidFill>
                <a:effectLst>
                  <a:glow rad="139700">
                    <a:schemeClr val="bg1"/>
                  </a:glow>
                </a:effectLst>
              </a:rPr>
              <a:t>Les contextes/situations, pour lesquels vous avez coché la case « n’existe pas dans le pays » aux questions </a:t>
            </a:r>
            <a:r>
              <a:rPr lang="en-GB" sz="2000" b="1" dirty="0" err="1">
                <a:ln w="3175" cmpd="sng">
                  <a:noFill/>
                </a:ln>
                <a:solidFill>
                  <a:srgbClr val="C00000"/>
                </a:solidFill>
                <a:effectLst>
                  <a:glow rad="139700">
                    <a:schemeClr val="bg1"/>
                  </a:glow>
                </a:effectLst>
              </a:rPr>
              <a:t>B3</a:t>
            </a:r>
            <a:r>
              <a:rPr lang="en-GB" sz="2000" b="1" dirty="0">
                <a:ln w="3175" cmpd="sng">
                  <a:noFill/>
                </a:ln>
                <a:solidFill>
                  <a:srgbClr val="C00000"/>
                </a:solidFill>
                <a:effectLst>
                  <a:glow rad="139700">
                    <a:schemeClr val="bg1"/>
                  </a:glow>
                </a:effectLst>
              </a:rPr>
              <a:t> et </a:t>
            </a:r>
            <a:r>
              <a:rPr lang="en-GB" sz="2000" b="1" dirty="0" err="1">
                <a:ln w="3175" cmpd="sng">
                  <a:noFill/>
                </a:ln>
                <a:solidFill>
                  <a:srgbClr val="C00000"/>
                </a:solidFill>
                <a:effectLst>
                  <a:glow rad="139700">
                    <a:schemeClr val="bg1"/>
                  </a:glow>
                </a:effectLst>
              </a:rPr>
              <a:t>D4</a:t>
            </a:r>
            <a:r>
              <a:rPr lang="en-GB" sz="2000" b="1" dirty="0">
                <a:ln w="3175" cmpd="sng">
                  <a:noFill/>
                </a:ln>
                <a:solidFill>
                  <a:srgbClr val="C00000"/>
                </a:solidFill>
                <a:effectLst>
                  <a:glow rad="139700">
                    <a:schemeClr val="bg1"/>
                  </a:glow>
                </a:effectLst>
              </a:rPr>
              <a:t>, </a:t>
            </a:r>
            <a:r>
              <a:rPr lang="fr-FR" sz="2000" b="1" dirty="0">
                <a:ln w="3175" cmpd="sng">
                  <a:noFill/>
                </a:ln>
                <a:solidFill>
                  <a:srgbClr val="C00000"/>
                </a:solidFill>
                <a:effectLst>
                  <a:glow rad="139700">
                    <a:schemeClr val="bg1"/>
                  </a:glow>
                </a:effectLst>
              </a:rPr>
              <a:t>devrait également être coché pour cette question</a:t>
            </a:r>
            <a:r>
              <a:rPr lang="en-GB" sz="2000" b="1" dirty="0">
                <a:ln w="3175" cmpd="sng">
                  <a:noFill/>
                </a:ln>
                <a:solidFill>
                  <a:srgbClr val="C00000"/>
                </a:solidFill>
                <a:effectLst>
                  <a:glow rad="139700">
                    <a:schemeClr val="bg1"/>
                  </a:glow>
                </a:effectLst>
              </a:rPr>
              <a:t>, </a:t>
            </a:r>
            <a:r>
              <a:rPr lang="en-GB" sz="2000" b="1" dirty="0" err="1">
                <a:ln w="3175" cmpd="sng">
                  <a:noFill/>
                </a:ln>
                <a:solidFill>
                  <a:srgbClr val="C00000"/>
                </a:solidFill>
                <a:effectLst>
                  <a:glow rad="139700">
                    <a:schemeClr val="bg1"/>
                  </a:glow>
                </a:effectLst>
              </a:rPr>
              <a:t>c.a.d</a:t>
            </a:r>
            <a:r>
              <a:rPr lang="en-GB" sz="2000" b="1" dirty="0">
                <a:ln w="3175" cmpd="sng">
                  <a:noFill/>
                </a:ln>
                <a:solidFill>
                  <a:srgbClr val="C00000"/>
                </a:solidFill>
                <a:effectLst>
                  <a:glow rad="139700">
                    <a:schemeClr val="bg1"/>
                  </a:glow>
                </a:effectLst>
              </a:rPr>
              <a:t> </a:t>
            </a:r>
            <a:r>
              <a:rPr lang="en-GB" sz="2000" b="1" dirty="0" err="1">
                <a:ln w="3175" cmpd="sng">
                  <a:noFill/>
                </a:ln>
                <a:solidFill>
                  <a:srgbClr val="C00000"/>
                </a:solidFill>
                <a:effectLst>
                  <a:glow rad="139700">
                    <a:schemeClr val="bg1"/>
                  </a:glow>
                </a:effectLst>
              </a:rPr>
              <a:t>même</a:t>
            </a:r>
            <a:r>
              <a:rPr lang="en-GB" sz="2000" b="1" dirty="0">
                <a:ln w="3175" cmpd="sng">
                  <a:noFill/>
                </a:ln>
                <a:solidFill>
                  <a:srgbClr val="C00000"/>
                </a:solidFill>
                <a:effectLst>
                  <a:glow rad="139700">
                    <a:schemeClr val="bg1"/>
                  </a:glow>
                </a:effectLst>
              </a:rPr>
              <a:t> </a:t>
            </a:r>
            <a:r>
              <a:rPr lang="en-GB" sz="2000" b="1" dirty="0" err="1">
                <a:ln w="3175" cmpd="sng">
                  <a:noFill/>
                </a:ln>
                <a:solidFill>
                  <a:srgbClr val="C00000"/>
                </a:solidFill>
                <a:effectLst>
                  <a:glow rad="139700">
                    <a:schemeClr val="bg1"/>
                  </a:glow>
                </a:effectLst>
              </a:rPr>
              <a:t>réponse</a:t>
            </a:r>
            <a:r>
              <a:rPr lang="en-GB" sz="2000" b="1" dirty="0">
                <a:ln w="3175" cmpd="sng">
                  <a:noFill/>
                </a:ln>
                <a:solidFill>
                  <a:srgbClr val="C00000"/>
                </a:solidFill>
                <a:effectLst>
                  <a:glow rad="139700">
                    <a:schemeClr val="bg1"/>
                  </a:glow>
                </a:effectLst>
              </a:rPr>
              <a:t> pour les 3 questions </a:t>
            </a:r>
            <a:r>
              <a:rPr lang="en-GB" sz="2000" b="1" dirty="0" err="1">
                <a:ln w="3175" cmpd="sng">
                  <a:noFill/>
                </a:ln>
                <a:solidFill>
                  <a:srgbClr val="C00000"/>
                </a:solidFill>
                <a:effectLst>
                  <a:glow rad="139700">
                    <a:schemeClr val="bg1"/>
                  </a:glow>
                </a:effectLst>
              </a:rPr>
              <a:t>B3</a:t>
            </a:r>
            <a:r>
              <a:rPr lang="en-GB" sz="2000" b="1" dirty="0">
                <a:ln w="3175" cmpd="sng">
                  <a:noFill/>
                </a:ln>
                <a:solidFill>
                  <a:srgbClr val="C00000"/>
                </a:solidFill>
                <a:effectLst>
                  <a:glow rad="139700">
                    <a:schemeClr val="bg1"/>
                  </a:glow>
                </a:effectLst>
              </a:rPr>
              <a:t>, </a:t>
            </a:r>
            <a:r>
              <a:rPr lang="en-GB" sz="2000" b="1" dirty="0" err="1">
                <a:ln w="3175" cmpd="sng">
                  <a:noFill/>
                </a:ln>
                <a:solidFill>
                  <a:srgbClr val="C00000"/>
                </a:solidFill>
                <a:effectLst>
                  <a:glow rad="139700">
                    <a:schemeClr val="bg1"/>
                  </a:glow>
                </a:effectLst>
              </a:rPr>
              <a:t>D4</a:t>
            </a:r>
            <a:r>
              <a:rPr lang="en-GB" sz="2000" b="1" dirty="0">
                <a:ln w="3175" cmpd="sng">
                  <a:noFill/>
                </a:ln>
                <a:solidFill>
                  <a:srgbClr val="C00000"/>
                </a:solidFill>
                <a:effectLst>
                  <a:glow rad="139700">
                    <a:schemeClr val="bg1"/>
                  </a:glow>
                </a:effectLst>
              </a:rPr>
              <a:t> et </a:t>
            </a:r>
            <a:r>
              <a:rPr lang="en-GB" sz="2000" b="1" dirty="0" err="1">
                <a:ln w="3175" cmpd="sng">
                  <a:noFill/>
                </a:ln>
                <a:solidFill>
                  <a:srgbClr val="C00000"/>
                </a:solidFill>
                <a:effectLst>
                  <a:glow rad="139700">
                    <a:schemeClr val="bg1"/>
                  </a:glow>
                </a:effectLst>
              </a:rPr>
              <a:t>A8</a:t>
            </a:r>
            <a:r>
              <a:rPr lang="en-GB" sz="2000" b="1" dirty="0">
                <a:ln w="3175" cmpd="sng">
                  <a:noFill/>
                </a:ln>
                <a:solidFill>
                  <a:srgbClr val="C00000"/>
                </a:solidFill>
                <a:effectLst>
                  <a:glow rad="139700">
                    <a:schemeClr val="bg1"/>
                  </a:glow>
                </a:effectLst>
              </a:rPr>
              <a:t>)</a:t>
            </a:r>
            <a:endParaRPr lang="en-US" sz="2000" b="1" dirty="0">
              <a:ln w="3175" cmpd="sng">
                <a:noFill/>
              </a:ln>
              <a:solidFill>
                <a:srgbClr val="C00000"/>
              </a:solidFill>
              <a:effectLst>
                <a:glow rad="139700">
                  <a:schemeClr val="bg1"/>
                </a:glow>
              </a:effectLst>
            </a:endParaRPr>
          </a:p>
        </p:txBody>
      </p:sp>
      <p:sp>
        <p:nvSpPr>
          <p:cNvPr id="24" name="Rounded Rectangle 7">
            <a:extLst>
              <a:ext uri="{FF2B5EF4-FFF2-40B4-BE49-F238E27FC236}">
                <a16:creationId xmlns:a16="http://schemas.microsoft.com/office/drawing/2014/main" id="{35C16898-C524-4EAF-B738-9E81DDF2B965}"/>
              </a:ext>
            </a:extLst>
          </p:cNvPr>
          <p:cNvSpPr/>
          <p:nvPr/>
        </p:nvSpPr>
        <p:spPr>
          <a:xfrm>
            <a:off x="452582" y="2415295"/>
            <a:ext cx="1214349" cy="422922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1680956A-BBF3-4CD7-8B34-03838AFDF2AE}"/>
              </a:ext>
            </a:extLst>
          </p:cNvPr>
          <p:cNvSpPr txBox="1"/>
          <p:nvPr/>
        </p:nvSpPr>
        <p:spPr>
          <a:xfrm>
            <a:off x="2560060" y="5436233"/>
            <a:ext cx="6538969" cy="707886"/>
          </a:xfrm>
          <a:prstGeom prst="rect">
            <a:avLst/>
          </a:prstGeom>
          <a:solidFill>
            <a:schemeClr val="bg1">
              <a:alpha val="85000"/>
            </a:schemeClr>
          </a:solidFill>
          <a:effectLst/>
        </p:spPr>
        <p:txBody>
          <a:bodyPr wrap="square" rtlCol="0">
            <a:spAutoFit/>
          </a:bodyPr>
          <a:lstStyle/>
          <a:p>
            <a:pPr lvl="0" defTabSz="914400">
              <a:defRPr/>
            </a:pPr>
            <a:r>
              <a:rPr lang="fr-FR" sz="2000" b="1">
                <a:ln w="3175" cmpd="sng">
                  <a:noFill/>
                </a:ln>
                <a:solidFill>
                  <a:srgbClr val="C00000"/>
                </a:solidFill>
                <a:effectLst>
                  <a:glow rad="139700">
                    <a:schemeClr val="bg1"/>
                  </a:glow>
                </a:effectLst>
              </a:rPr>
              <a:t>Chaque population et chaque contexte sont définis conformément aux définitions retenues par votre pays.</a:t>
            </a:r>
            <a:endParaRPr lang="en-GB" sz="2000" b="1">
              <a:ln w="3175" cmpd="sng">
                <a:noFill/>
              </a:ln>
              <a:solidFill>
                <a:srgbClr val="C00000"/>
              </a:solidFill>
              <a:effectLst>
                <a:glow rad="139700">
                  <a:schemeClr val="bg1"/>
                </a:glow>
              </a:effectLst>
            </a:endParaRPr>
          </a:p>
        </p:txBody>
      </p:sp>
      <p:sp>
        <p:nvSpPr>
          <p:cNvPr id="26" name="Freeform 24">
            <a:extLst>
              <a:ext uri="{FF2B5EF4-FFF2-40B4-BE49-F238E27FC236}">
                <a16:creationId xmlns:a16="http://schemas.microsoft.com/office/drawing/2014/main" id="{0B0CB3EF-A499-458B-BEA3-EAFF44A75BEC}"/>
              </a:ext>
            </a:extLst>
          </p:cNvPr>
          <p:cNvSpPr/>
          <p:nvPr/>
        </p:nvSpPr>
        <p:spPr>
          <a:xfrm rot="5400000" flipH="1">
            <a:off x="2032208" y="5057148"/>
            <a:ext cx="223111" cy="95002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Freeform 24">
            <a:extLst>
              <a:ext uri="{FF2B5EF4-FFF2-40B4-BE49-F238E27FC236}">
                <a16:creationId xmlns:a16="http://schemas.microsoft.com/office/drawing/2014/main" id="{7AFA01D3-8DF5-4897-83D9-260832AA0A2B}"/>
              </a:ext>
            </a:extLst>
          </p:cNvPr>
          <p:cNvSpPr/>
          <p:nvPr/>
        </p:nvSpPr>
        <p:spPr>
          <a:xfrm rot="5400000" flipH="1">
            <a:off x="2918281" y="2186509"/>
            <a:ext cx="223111" cy="95002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16791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5C243BF-7D02-4FC1-9022-9DFD6A5FDF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99" b="2599"/>
          <a:stretch/>
        </p:blipFill>
        <p:spPr>
          <a:xfrm>
            <a:off x="307383" y="1630857"/>
            <a:ext cx="11667661" cy="3006513"/>
          </a:xfrm>
          <a:prstGeom prst="rect">
            <a:avLst/>
          </a:prstGeom>
          <a:ln>
            <a:solidFill>
              <a:schemeClr val="tx1">
                <a:lumMod val="95000"/>
                <a:lumOff val="5000"/>
              </a:schemeClr>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57241"/>
            <a:ext cx="10972800" cy="840218"/>
          </a:xfrm>
        </p:spPr>
        <p:txBody>
          <a:bodyPr>
            <a:normAutofit fontScale="90000"/>
          </a:bodyPr>
          <a:lstStyle/>
          <a:p>
            <a:r>
              <a:rPr lang="en-US" dirty="0" err="1"/>
              <a:t>A9</a:t>
            </a:r>
            <a:r>
              <a:rPr lang="en-US" dirty="0"/>
              <a:t>: </a:t>
            </a:r>
            <a:r>
              <a:rPr lang="fr-FR" dirty="0"/>
              <a:t>Rôles des institutions et des organismes chefs de file</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897553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A9</a:t>
            </a:r>
          </a:p>
        </p:txBody>
      </p:sp>
      <p:sp>
        <p:nvSpPr>
          <p:cNvPr id="18" name="Rounded Rectangle 7">
            <a:extLst>
              <a:ext uri="{FF2B5EF4-FFF2-40B4-BE49-F238E27FC236}">
                <a16:creationId xmlns:a16="http://schemas.microsoft.com/office/drawing/2014/main" id="{551C9FA4-C885-40DB-A117-B0E8D76E3C9E}"/>
              </a:ext>
            </a:extLst>
          </p:cNvPr>
          <p:cNvSpPr/>
          <p:nvPr/>
        </p:nvSpPr>
        <p:spPr>
          <a:xfrm>
            <a:off x="4198374" y="3017236"/>
            <a:ext cx="7776670" cy="984493"/>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3E1E5AD4-A13E-4CA1-B77E-43FEEDCEACD4}"/>
              </a:ext>
            </a:extLst>
          </p:cNvPr>
          <p:cNvSpPr txBox="1"/>
          <p:nvPr/>
        </p:nvSpPr>
        <p:spPr>
          <a:xfrm>
            <a:off x="6184489" y="4800430"/>
            <a:ext cx="5430795" cy="1477328"/>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w="3175" cmpd="sng">
                  <a:noFill/>
                </a:ln>
                <a:solidFill>
                  <a:srgbClr val="C00000"/>
                </a:solidFill>
                <a:effectLst>
                  <a:glow rad="139700">
                    <a:prstClr val="white"/>
                  </a:glow>
                </a:effectLst>
                <a:uLnTx/>
                <a:uFillTx/>
              </a:rPr>
              <a:t>Tous les ministères ou institutions nationales n'auront pas un rôle dans tous les secteurs énumérés dans les colonnes. Dans ce cas, écrivez 1 dans la colonne pour indiquer que le ministère ou l'institution nationale n'est pas impliqué dans le secteur indiqué</a:t>
            </a:r>
            <a:r>
              <a:rPr kumimoji="0" lang="en-GB" sz="1800" b="1" i="0" u="none" strike="noStrike" kern="0" cap="none" spc="0" normalizeH="0" baseline="0" noProof="0">
                <a:ln w="3175" cmpd="sng">
                  <a:noFill/>
                </a:ln>
                <a:solidFill>
                  <a:srgbClr val="C00000"/>
                </a:solidFill>
                <a:effectLst>
                  <a:glow rad="139700">
                    <a:prstClr val="white"/>
                  </a:glow>
                </a:effectLst>
                <a:uLnTx/>
                <a:uFillTx/>
              </a:rPr>
              <a:t>.</a:t>
            </a:r>
          </a:p>
        </p:txBody>
      </p:sp>
      <p:sp>
        <p:nvSpPr>
          <p:cNvPr id="21" name="Freeform 24">
            <a:extLst>
              <a:ext uri="{FF2B5EF4-FFF2-40B4-BE49-F238E27FC236}">
                <a16:creationId xmlns:a16="http://schemas.microsoft.com/office/drawing/2014/main" id="{D1ADEC0C-EDBF-45CE-9040-2D7679A42066}"/>
              </a:ext>
            </a:extLst>
          </p:cNvPr>
          <p:cNvSpPr/>
          <p:nvPr/>
        </p:nvSpPr>
        <p:spPr>
          <a:xfrm rot="4509098" flipH="1">
            <a:off x="5462435" y="4243949"/>
            <a:ext cx="997797" cy="41568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ounded Rectangle 7">
            <a:extLst>
              <a:ext uri="{FF2B5EF4-FFF2-40B4-BE49-F238E27FC236}">
                <a16:creationId xmlns:a16="http://schemas.microsoft.com/office/drawing/2014/main" id="{AA733E84-71DC-4529-9EFB-F751A93EAE9A}"/>
              </a:ext>
            </a:extLst>
          </p:cNvPr>
          <p:cNvSpPr/>
          <p:nvPr/>
        </p:nvSpPr>
        <p:spPr>
          <a:xfrm>
            <a:off x="624793" y="3041817"/>
            <a:ext cx="3573581" cy="158210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1EB4353-54A3-4C4B-B5F0-84E4E6F30921}"/>
              </a:ext>
            </a:extLst>
          </p:cNvPr>
          <p:cNvSpPr txBox="1"/>
          <p:nvPr/>
        </p:nvSpPr>
        <p:spPr>
          <a:xfrm>
            <a:off x="1394912" y="4679366"/>
            <a:ext cx="3573582" cy="203132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w="3175" cmpd="sng">
                  <a:noFill/>
                </a:ln>
                <a:solidFill>
                  <a:srgbClr val="C00000"/>
                </a:solidFill>
                <a:effectLst>
                  <a:glow rad="139700">
                    <a:prstClr val="white"/>
                  </a:glow>
                </a:effectLst>
                <a:uLnTx/>
                <a:uFillTx/>
              </a:rPr>
              <a:t>Lister de TOUS les ministères gouvernementaux ou institutions nationales jouant un rôle.</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w="3175" cmpd="sng">
                  <a:noFill/>
                </a:ln>
                <a:solidFill>
                  <a:srgbClr val="C00000"/>
                </a:solidFill>
                <a:effectLst>
                  <a:glow rad="139700">
                    <a:prstClr val="white"/>
                  </a:glow>
                </a:effectLst>
                <a:uLnTx/>
                <a:uFillTx/>
              </a:rPr>
              <a:t>Cette question est complétée par la question D2 identifiant les budgets annuels de chaque entité.</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 </a:t>
            </a:r>
          </a:p>
        </p:txBody>
      </p:sp>
      <p:sp>
        <p:nvSpPr>
          <p:cNvPr id="25" name="Freeform 24">
            <a:extLst>
              <a:ext uri="{FF2B5EF4-FFF2-40B4-BE49-F238E27FC236}">
                <a16:creationId xmlns:a16="http://schemas.microsoft.com/office/drawing/2014/main" id="{1A1F8E21-125E-4662-91D5-071A6364F2CA}"/>
              </a:ext>
            </a:extLst>
          </p:cNvPr>
          <p:cNvSpPr/>
          <p:nvPr/>
        </p:nvSpPr>
        <p:spPr>
          <a:xfrm rot="4509098" flipH="1">
            <a:off x="647130" y="4955385"/>
            <a:ext cx="997797" cy="25423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4247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1931E5-178A-4239-AE42-CEB110B891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6461" y="1530527"/>
            <a:ext cx="4977036" cy="5248645"/>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676427"/>
            <a:ext cx="10972800" cy="840218"/>
          </a:xfrm>
        </p:spPr>
        <p:txBody>
          <a:bodyPr/>
          <a:lstStyle/>
          <a:p>
            <a:r>
              <a:rPr lang="en-US"/>
              <a:t>A10: </a:t>
            </a:r>
            <a:r>
              <a:rPr lang="fr-FR"/>
              <a:t>Coordination entre parties prenantes</a:t>
            </a:r>
            <a:endParaRPr lang="en-US"/>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10084494"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A10</a:t>
            </a:r>
          </a:p>
        </p:txBody>
      </p:sp>
      <p:sp>
        <p:nvSpPr>
          <p:cNvPr id="18" name="Rounded Rectangle 7">
            <a:extLst>
              <a:ext uri="{FF2B5EF4-FFF2-40B4-BE49-F238E27FC236}">
                <a16:creationId xmlns:a16="http://schemas.microsoft.com/office/drawing/2014/main" id="{CCB77C13-4D77-4E11-BE62-95D87279B3BC}"/>
              </a:ext>
            </a:extLst>
          </p:cNvPr>
          <p:cNvSpPr/>
          <p:nvPr/>
        </p:nvSpPr>
        <p:spPr>
          <a:xfrm>
            <a:off x="886238" y="1769122"/>
            <a:ext cx="4000394" cy="60973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3EFB5FFC-2A68-49D6-84B7-E20BE0A85D9F}"/>
              </a:ext>
            </a:extLst>
          </p:cNvPr>
          <p:cNvSpPr txBox="1"/>
          <p:nvPr/>
        </p:nvSpPr>
        <p:spPr>
          <a:xfrm>
            <a:off x="6478505" y="1847687"/>
            <a:ext cx="4447699" cy="3139321"/>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Les mécanismes de coordination peuvent prendre la forme d’un pacte national, d’un protocole d’accord, d’une approche sectorielle telle que le partenariat SWAP (eau et assainissement pour tous), de groupes du secteur WASH ou d’autres groupes de travail</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lvl="0" defTabSz="914400">
              <a:defRPr/>
            </a:pPr>
            <a:r>
              <a:rPr lang="fr-FR" b="1" u="sng" kern="0" dirty="0">
                <a:ln w="3175" cmpd="sng">
                  <a:noFill/>
                </a:ln>
                <a:solidFill>
                  <a:srgbClr val="C00000"/>
                </a:solidFill>
                <a:effectLst>
                  <a:glow rad="139700">
                    <a:prstClr val="white"/>
                  </a:glow>
                </a:effectLst>
              </a:rPr>
              <a:t>S’il n’existe pas </a:t>
            </a:r>
            <a:r>
              <a:rPr lang="fr-FR" b="1" kern="0" dirty="0">
                <a:ln w="3175" cmpd="sng">
                  <a:noFill/>
                </a:ln>
                <a:solidFill>
                  <a:srgbClr val="C00000"/>
                </a:solidFill>
                <a:effectLst>
                  <a:glow rad="139700">
                    <a:prstClr val="white"/>
                  </a:glow>
                </a:effectLst>
              </a:rPr>
              <a:t>de mécanisme de coordination, répondez « Non » à la question </a:t>
            </a:r>
            <a:r>
              <a:rPr lang="fr-FR" b="1" kern="0" dirty="0" err="1">
                <a:ln w="3175" cmpd="sng">
                  <a:noFill/>
                </a:ln>
                <a:solidFill>
                  <a:srgbClr val="C00000"/>
                </a:solidFill>
                <a:effectLst>
                  <a:glow rad="139700">
                    <a:prstClr val="white"/>
                  </a:glow>
                </a:effectLst>
              </a:rPr>
              <a:t>A10</a:t>
            </a:r>
            <a:r>
              <a:rPr lang="fr-FR" b="1" kern="0" dirty="0">
                <a:ln w="3175" cmpd="sng">
                  <a:noFill/>
                </a:ln>
                <a:solidFill>
                  <a:srgbClr val="C00000"/>
                </a:solidFill>
                <a:effectLst>
                  <a:glow rad="139700">
                    <a:prstClr val="white"/>
                  </a:glow>
                </a:effectLst>
              </a:rPr>
              <a:t> et passez à la question </a:t>
            </a:r>
            <a:r>
              <a:rPr lang="fr-FR" b="1" kern="0" dirty="0" err="1">
                <a:ln w="3175" cmpd="sng">
                  <a:noFill/>
                </a:ln>
                <a:solidFill>
                  <a:srgbClr val="C00000"/>
                </a:solidFill>
                <a:effectLst>
                  <a:glow rad="139700">
                    <a:prstClr val="white"/>
                  </a:glow>
                </a:effectLst>
              </a:rPr>
              <a:t>A11</a:t>
            </a:r>
            <a:r>
              <a:rPr lang="en-CA" b="1" kern="0" dirty="0">
                <a:ln w="3175" cmpd="sng">
                  <a:noFill/>
                </a:ln>
                <a:solidFill>
                  <a:srgbClr val="C00000"/>
                </a:solidFill>
                <a:effectLst>
                  <a:glow rad="139700">
                    <a:prstClr val="white"/>
                  </a:glow>
                </a:effectLst>
              </a:rPr>
              <a:t> </a:t>
            </a:r>
            <a:endParaRPr lang="en-GB" b="1" kern="0" dirty="0">
              <a:ln w="3175" cmpd="sng">
                <a:noFill/>
              </a:ln>
              <a:solidFill>
                <a:srgbClr val="C00000"/>
              </a:solidFill>
              <a:effectLst>
                <a:glow rad="139700">
                  <a:prstClr val="white"/>
                </a:glow>
              </a:effectLst>
            </a:endParaRPr>
          </a:p>
        </p:txBody>
      </p:sp>
      <p:sp>
        <p:nvSpPr>
          <p:cNvPr id="21" name="Freeform 24">
            <a:extLst>
              <a:ext uri="{FF2B5EF4-FFF2-40B4-BE49-F238E27FC236}">
                <a16:creationId xmlns:a16="http://schemas.microsoft.com/office/drawing/2014/main" id="{D23A8B75-5BA7-49D5-95B8-3DC15A00BDE5}"/>
              </a:ext>
            </a:extLst>
          </p:cNvPr>
          <p:cNvSpPr/>
          <p:nvPr/>
        </p:nvSpPr>
        <p:spPr>
          <a:xfrm rot="4509098" flipH="1">
            <a:off x="5431028" y="1461770"/>
            <a:ext cx="376217" cy="14158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6902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114546" y="889899"/>
            <a:ext cx="11502324" cy="685235"/>
          </a:xfrm>
        </p:spPr>
        <p:txBody>
          <a:bodyPr>
            <a:noAutofit/>
          </a:bodyPr>
          <a:lstStyle/>
          <a:p>
            <a:r>
              <a:rPr lang="en-US" sz="3400"/>
              <a:t>A11: </a:t>
            </a:r>
            <a:r>
              <a:rPr lang="fr-FR" sz="3400"/>
              <a:t>Procédures de participation établies au niveau national</a:t>
            </a:r>
            <a:endParaRPr lang="en-US" sz="340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11203182"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A11</a:t>
            </a:r>
          </a:p>
        </p:txBody>
      </p:sp>
      <p:sp>
        <p:nvSpPr>
          <p:cNvPr id="22" name="Content Placeholder 2">
            <a:extLst>
              <a:ext uri="{FF2B5EF4-FFF2-40B4-BE49-F238E27FC236}">
                <a16:creationId xmlns:a16="http://schemas.microsoft.com/office/drawing/2014/main" id="{E7E8BA81-A2FA-4814-88A1-23754DD581FC}"/>
              </a:ext>
            </a:extLst>
          </p:cNvPr>
          <p:cNvSpPr>
            <a:spLocks noGrp="1"/>
          </p:cNvSpPr>
          <p:nvPr>
            <p:ph idx="1"/>
          </p:nvPr>
        </p:nvSpPr>
        <p:spPr>
          <a:xfrm>
            <a:off x="379308" y="1796721"/>
            <a:ext cx="10972800" cy="3586801"/>
          </a:xfrm>
        </p:spPr>
        <p:txBody>
          <a:bodyPr>
            <a:normAutofit/>
          </a:bodyPr>
          <a:lstStyle/>
          <a:p>
            <a:r>
              <a:rPr lang="fr-FR" sz="3200"/>
              <a:t>Cette question est utilisée pour le suivi de la </a:t>
            </a:r>
            <a:r>
              <a:rPr lang="fr-FR" sz="3200" b="1"/>
              <a:t>cible ODD 6.b  </a:t>
            </a:r>
            <a:r>
              <a:rPr lang="fr-FR" sz="3200"/>
              <a:t>sur la participation des communautés locales</a:t>
            </a:r>
            <a:r>
              <a:rPr lang="en-GB" sz="3200"/>
              <a:t>.</a:t>
            </a:r>
          </a:p>
          <a:p>
            <a:r>
              <a:rPr lang="en-GB" sz="3200"/>
              <a:t>La </a:t>
            </a:r>
            <a:r>
              <a:rPr lang="en-GB" sz="3200" err="1"/>
              <a:t>cible</a:t>
            </a:r>
            <a:r>
              <a:rPr lang="en-GB" sz="3200"/>
              <a:t> 6.b </a:t>
            </a:r>
            <a:r>
              <a:rPr lang="en-GB" sz="3200" err="1"/>
              <a:t>vise</a:t>
            </a:r>
            <a:r>
              <a:rPr lang="en-GB" sz="3200"/>
              <a:t> </a:t>
            </a:r>
            <a:r>
              <a:rPr lang="en-GB" sz="3200" err="1"/>
              <a:t>à</a:t>
            </a:r>
            <a:r>
              <a:rPr lang="en-GB" sz="3200"/>
              <a:t>:</a:t>
            </a:r>
          </a:p>
          <a:p>
            <a:pPr marL="914400" lvl="1" indent="-457200"/>
            <a:r>
              <a:rPr lang="en-CA" sz="2800" err="1"/>
              <a:t>Soutenir</a:t>
            </a:r>
            <a:r>
              <a:rPr lang="en-CA" sz="2800"/>
              <a:t> et </a:t>
            </a:r>
            <a:r>
              <a:rPr lang="en-CA" sz="2800" err="1"/>
              <a:t>renforcer</a:t>
            </a:r>
            <a:r>
              <a:rPr lang="en-CA" sz="2800"/>
              <a:t> la participation des </a:t>
            </a:r>
            <a:r>
              <a:rPr lang="en-CA" sz="2800" err="1"/>
              <a:t>communautés</a:t>
            </a:r>
            <a:r>
              <a:rPr lang="en-CA" sz="2800"/>
              <a:t> locales dans </a:t>
            </a:r>
            <a:r>
              <a:rPr lang="en-CA" sz="2800" err="1"/>
              <a:t>l’amélioration</a:t>
            </a:r>
            <a:r>
              <a:rPr lang="en-CA" sz="2800"/>
              <a:t> de la gestion de </a:t>
            </a:r>
            <a:r>
              <a:rPr lang="en-CA" sz="2800" err="1"/>
              <a:t>l’eau</a:t>
            </a:r>
            <a:r>
              <a:rPr lang="en-CA" sz="2800"/>
              <a:t> et de </a:t>
            </a:r>
            <a:r>
              <a:rPr lang="en-CA" sz="2800" err="1"/>
              <a:t>l’assainissement</a:t>
            </a:r>
            <a:endParaRPr lang="en-US" sz="2800"/>
          </a:p>
        </p:txBody>
      </p:sp>
    </p:spTree>
    <p:extLst>
      <p:ext uri="{BB962C8B-B14F-4D97-AF65-F5344CB8AC3E}">
        <p14:creationId xmlns:p14="http://schemas.microsoft.com/office/powerpoint/2010/main" val="67287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42A0DFE4-152C-478C-9D23-67736179C81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5895" y="1255598"/>
            <a:ext cx="8799640" cy="3816920"/>
          </a:xfrm>
          <a:prstGeom prst="rect">
            <a:avLst/>
          </a:prstGeom>
          <a:ln>
            <a:solidFill>
              <a:schemeClr val="tx1">
                <a:lumMod val="95000"/>
                <a:lumOff val="5000"/>
              </a:schemeClr>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C5276DD1-639B-4F7F-A2B8-6D651209D41C}"/>
              </a:ext>
            </a:extLst>
          </p:cNvPr>
          <p:cNvSpPr/>
          <p:nvPr/>
        </p:nvSpPr>
        <p:spPr>
          <a:xfrm>
            <a:off x="11203182"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A11</a:t>
            </a:r>
          </a:p>
        </p:txBody>
      </p:sp>
      <p:sp>
        <p:nvSpPr>
          <p:cNvPr id="18" name="Rounded Rectangle 7">
            <a:extLst>
              <a:ext uri="{FF2B5EF4-FFF2-40B4-BE49-F238E27FC236}">
                <a16:creationId xmlns:a16="http://schemas.microsoft.com/office/drawing/2014/main" id="{96784410-68E7-4789-8712-EAB8ECA34BF9}"/>
              </a:ext>
            </a:extLst>
          </p:cNvPr>
          <p:cNvSpPr/>
          <p:nvPr/>
        </p:nvSpPr>
        <p:spPr>
          <a:xfrm>
            <a:off x="828923" y="1838571"/>
            <a:ext cx="8161760" cy="1216289"/>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9959E902-2254-4CED-93AD-5CB1B26E5F9B}"/>
              </a:ext>
            </a:extLst>
          </p:cNvPr>
          <p:cNvSpPr txBox="1"/>
          <p:nvPr/>
        </p:nvSpPr>
        <p:spPr>
          <a:xfrm>
            <a:off x="9324723" y="1397675"/>
            <a:ext cx="2867277" cy="2031325"/>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Lisez attentivement les définitions des niveaux de participation et notez les distinctions afin de classer correctement les niveaux de participation pour chaque secteur.</a:t>
            </a:r>
            <a:endParaRPr lang="en-GB" b="1" kern="0" dirty="0">
              <a:ln w="3175" cmpd="sng">
                <a:noFill/>
              </a:ln>
              <a:solidFill>
                <a:srgbClr val="C00000"/>
              </a:solidFill>
              <a:effectLst>
                <a:glow rad="139700">
                  <a:prstClr val="white"/>
                </a:glow>
              </a:effectLst>
            </a:endParaRPr>
          </a:p>
        </p:txBody>
      </p:sp>
      <p:sp>
        <p:nvSpPr>
          <p:cNvPr id="21" name="Freeform 24">
            <a:extLst>
              <a:ext uri="{FF2B5EF4-FFF2-40B4-BE49-F238E27FC236}">
                <a16:creationId xmlns:a16="http://schemas.microsoft.com/office/drawing/2014/main" id="{E561DCEA-C256-4690-B0D9-55D09F62B8C6}"/>
              </a:ext>
            </a:extLst>
          </p:cNvPr>
          <p:cNvSpPr/>
          <p:nvPr/>
        </p:nvSpPr>
        <p:spPr>
          <a:xfrm rot="4509098" flipH="1">
            <a:off x="9137336" y="1961095"/>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ounded Rectangle 7">
            <a:extLst>
              <a:ext uri="{FF2B5EF4-FFF2-40B4-BE49-F238E27FC236}">
                <a16:creationId xmlns:a16="http://schemas.microsoft.com/office/drawing/2014/main" id="{9A5E2BAA-5F60-4ABA-8D91-AF66A4C225D3}"/>
              </a:ext>
            </a:extLst>
          </p:cNvPr>
          <p:cNvSpPr/>
          <p:nvPr/>
        </p:nvSpPr>
        <p:spPr>
          <a:xfrm>
            <a:off x="4109155" y="3054860"/>
            <a:ext cx="4927681" cy="201765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9992C90F-2075-4E9F-8C69-AD7EC2A0FC66}"/>
              </a:ext>
            </a:extLst>
          </p:cNvPr>
          <p:cNvSpPr txBox="1"/>
          <p:nvPr/>
        </p:nvSpPr>
        <p:spPr>
          <a:xfrm>
            <a:off x="6231785" y="5279236"/>
            <a:ext cx="5845668" cy="646331"/>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Répondez à ces questions même si vous n'avez pas de procédures définies dans la loi ou la politique.</a:t>
            </a:r>
            <a:endParaRPr lang="en-GB" b="1" kern="0" dirty="0">
              <a:ln w="3175" cmpd="sng">
                <a:noFill/>
              </a:ln>
              <a:solidFill>
                <a:srgbClr val="C00000"/>
              </a:solidFill>
              <a:effectLst>
                <a:glow rad="139700">
                  <a:prstClr val="white"/>
                </a:glow>
              </a:effectLst>
            </a:endParaRPr>
          </a:p>
        </p:txBody>
      </p:sp>
      <p:sp>
        <p:nvSpPr>
          <p:cNvPr id="29" name="Freeform 24">
            <a:extLst>
              <a:ext uri="{FF2B5EF4-FFF2-40B4-BE49-F238E27FC236}">
                <a16:creationId xmlns:a16="http://schemas.microsoft.com/office/drawing/2014/main" id="{F3CEE73A-65AA-4E98-9089-5687CBDE4FAE}"/>
              </a:ext>
            </a:extLst>
          </p:cNvPr>
          <p:cNvSpPr/>
          <p:nvPr/>
        </p:nvSpPr>
        <p:spPr>
          <a:xfrm rot="6530566" flipH="1">
            <a:off x="5752727" y="4839309"/>
            <a:ext cx="153057" cy="90287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583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35323-C7BA-4F7E-9D92-B762E1C383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2429" y="1106650"/>
            <a:ext cx="9079151" cy="5146665"/>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C5276DD1-639B-4F7F-A2B8-6D651209D41C}"/>
              </a:ext>
            </a:extLst>
          </p:cNvPr>
          <p:cNvSpPr/>
          <p:nvPr/>
        </p:nvSpPr>
        <p:spPr>
          <a:xfrm>
            <a:off x="11203182"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A11</a:t>
            </a:r>
          </a:p>
        </p:txBody>
      </p:sp>
      <p:sp>
        <p:nvSpPr>
          <p:cNvPr id="18" name="Rounded Rectangle 7">
            <a:extLst>
              <a:ext uri="{FF2B5EF4-FFF2-40B4-BE49-F238E27FC236}">
                <a16:creationId xmlns:a16="http://schemas.microsoft.com/office/drawing/2014/main" id="{96784410-68E7-4789-8712-EAB8ECA34BF9}"/>
              </a:ext>
            </a:extLst>
          </p:cNvPr>
          <p:cNvSpPr/>
          <p:nvPr/>
        </p:nvSpPr>
        <p:spPr>
          <a:xfrm>
            <a:off x="406456" y="1318334"/>
            <a:ext cx="8955124" cy="86442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9959E902-2254-4CED-93AD-5CB1B26E5F9B}"/>
              </a:ext>
            </a:extLst>
          </p:cNvPr>
          <p:cNvSpPr txBox="1"/>
          <p:nvPr/>
        </p:nvSpPr>
        <p:spPr>
          <a:xfrm>
            <a:off x="9888035" y="1239676"/>
            <a:ext cx="2303965" cy="2308324"/>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L’accès à des procédures de participation signifie que les pouvoirs publics/prestataires de services ont mis en place des possibilités de participation</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 </a:t>
            </a:r>
          </a:p>
        </p:txBody>
      </p:sp>
      <p:sp>
        <p:nvSpPr>
          <p:cNvPr id="21" name="Freeform 24">
            <a:extLst>
              <a:ext uri="{FF2B5EF4-FFF2-40B4-BE49-F238E27FC236}">
                <a16:creationId xmlns:a16="http://schemas.microsoft.com/office/drawing/2014/main" id="{E561DCEA-C256-4690-B0D9-55D09F62B8C6}"/>
              </a:ext>
            </a:extLst>
          </p:cNvPr>
          <p:cNvSpPr/>
          <p:nvPr/>
        </p:nvSpPr>
        <p:spPr>
          <a:xfrm rot="4509098" flipH="1">
            <a:off x="9581988" y="1226255"/>
            <a:ext cx="49250" cy="49393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0409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35323-C7BA-4F7E-9D92-B762E1C383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2429" y="1106650"/>
            <a:ext cx="9079151" cy="5146665"/>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C5276DD1-639B-4F7F-A2B8-6D651209D41C}"/>
              </a:ext>
            </a:extLst>
          </p:cNvPr>
          <p:cNvSpPr/>
          <p:nvPr/>
        </p:nvSpPr>
        <p:spPr>
          <a:xfrm>
            <a:off x="11203182"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A11</a:t>
            </a:r>
          </a:p>
        </p:txBody>
      </p:sp>
      <p:sp>
        <p:nvSpPr>
          <p:cNvPr id="18" name="Rounded Rectangle 7">
            <a:extLst>
              <a:ext uri="{FF2B5EF4-FFF2-40B4-BE49-F238E27FC236}">
                <a16:creationId xmlns:a16="http://schemas.microsoft.com/office/drawing/2014/main" id="{96784410-68E7-4789-8712-EAB8ECA34BF9}"/>
              </a:ext>
            </a:extLst>
          </p:cNvPr>
          <p:cNvSpPr/>
          <p:nvPr/>
        </p:nvSpPr>
        <p:spPr>
          <a:xfrm>
            <a:off x="3578578" y="2166018"/>
            <a:ext cx="3813632" cy="78687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9959E902-2254-4CED-93AD-5CB1B26E5F9B}"/>
              </a:ext>
            </a:extLst>
          </p:cNvPr>
          <p:cNvSpPr txBox="1"/>
          <p:nvPr/>
        </p:nvSpPr>
        <p:spPr>
          <a:xfrm>
            <a:off x="9694977" y="1279005"/>
            <a:ext cx="2382476" cy="4247317"/>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La colonne relative aux procédures de participation dans le domaine de l’eau et de l’assainissement est divisée en deux : population urbaine et population rurale</a:t>
            </a:r>
            <a:r>
              <a:rPr lang="en-GB" b="1" kern="0" dirty="0">
                <a:ln w="3175" cmpd="sng">
                  <a:noFill/>
                </a:ln>
                <a:solidFill>
                  <a:srgbClr val="C00000"/>
                </a:solidFill>
                <a:effectLst>
                  <a:glow rad="139700">
                    <a:prstClr val="white"/>
                  </a:glow>
                </a:effectLst>
              </a:rPr>
              <a:t>. </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dirty="0">
              <a:ln w="3175" cmpd="sng">
                <a:noFill/>
              </a:ln>
              <a:solidFill>
                <a:srgbClr val="C00000"/>
              </a:solidFill>
              <a:effectLst>
                <a:glow rad="139700">
                  <a:prstClr val="white"/>
                </a:glow>
              </a:effectLst>
            </a:endParaRPr>
          </a:p>
          <a:p>
            <a:pPr lvl="0" defTabSz="914400">
              <a:defRPr/>
            </a:pPr>
            <a:r>
              <a:rPr lang="fr-FR" b="1" kern="0" dirty="0">
                <a:ln w="3175" cmpd="sng">
                  <a:noFill/>
                </a:ln>
                <a:solidFill>
                  <a:srgbClr val="C00000"/>
                </a:solidFill>
                <a:effectLst>
                  <a:glow rad="139700">
                    <a:prstClr val="white"/>
                  </a:glow>
                </a:effectLst>
              </a:rPr>
              <a:t>La colonne pour la gestion des ressources en eau ne demande que d’indiquer le pourcentage de la population </a:t>
            </a:r>
            <a:r>
              <a:rPr lang="fr-FR" b="1" u="sng" kern="0" dirty="0">
                <a:ln w="3175" cmpd="sng">
                  <a:noFill/>
                </a:ln>
                <a:solidFill>
                  <a:srgbClr val="C00000"/>
                </a:solidFill>
                <a:effectLst>
                  <a:glow rad="139700">
                    <a:prstClr val="white"/>
                  </a:glow>
                </a:effectLst>
              </a:rPr>
              <a:t>totale</a:t>
            </a:r>
            <a:r>
              <a:rPr lang="en-GB" b="1" kern="0" dirty="0">
                <a:ln w="3175" cmpd="sng">
                  <a:noFill/>
                </a:ln>
                <a:solidFill>
                  <a:srgbClr val="C00000"/>
                </a:solidFill>
                <a:effectLst>
                  <a:glow rad="139700">
                    <a:prstClr val="white"/>
                  </a:glow>
                </a:effectLst>
              </a:rPr>
              <a:t>.</a:t>
            </a:r>
          </a:p>
        </p:txBody>
      </p:sp>
      <p:sp>
        <p:nvSpPr>
          <p:cNvPr id="21" name="Freeform 24">
            <a:extLst>
              <a:ext uri="{FF2B5EF4-FFF2-40B4-BE49-F238E27FC236}">
                <a16:creationId xmlns:a16="http://schemas.microsoft.com/office/drawing/2014/main" id="{E561DCEA-C256-4690-B0D9-55D09F62B8C6}"/>
              </a:ext>
            </a:extLst>
          </p:cNvPr>
          <p:cNvSpPr/>
          <p:nvPr/>
        </p:nvSpPr>
        <p:spPr>
          <a:xfrm rot="12945978" flipH="1">
            <a:off x="7102304" y="651882"/>
            <a:ext cx="2062702" cy="23346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Rounded Rectangle 7">
            <a:extLst>
              <a:ext uri="{FF2B5EF4-FFF2-40B4-BE49-F238E27FC236}">
                <a16:creationId xmlns:a16="http://schemas.microsoft.com/office/drawing/2014/main" id="{2CAAC600-7D95-4856-894E-CC48551E0111}"/>
              </a:ext>
            </a:extLst>
          </p:cNvPr>
          <p:cNvSpPr/>
          <p:nvPr/>
        </p:nvSpPr>
        <p:spPr>
          <a:xfrm>
            <a:off x="7401869" y="2179069"/>
            <a:ext cx="1969371" cy="773827"/>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Freeform 24">
            <a:extLst>
              <a:ext uri="{FF2B5EF4-FFF2-40B4-BE49-F238E27FC236}">
                <a16:creationId xmlns:a16="http://schemas.microsoft.com/office/drawing/2014/main" id="{BCCBFFD8-0B5A-4B0F-ACAD-3EA1554D1577}"/>
              </a:ext>
            </a:extLst>
          </p:cNvPr>
          <p:cNvSpPr/>
          <p:nvPr/>
        </p:nvSpPr>
        <p:spPr>
          <a:xfrm rot="12945978" flipH="1">
            <a:off x="8731328" y="1202230"/>
            <a:ext cx="568809" cy="128028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9237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35323-C7BA-4F7E-9D92-B762E1C383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0215" y="1020019"/>
            <a:ext cx="9279260" cy="5260100"/>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3">
            <a:extLst>
              <a:ext uri="{FF2B5EF4-FFF2-40B4-BE49-F238E27FC236}">
                <a16:creationId xmlns:a16="http://schemas.microsoft.com/office/drawing/2014/main" id="{C5276DD1-639B-4F7F-A2B8-6D651209D41C}"/>
              </a:ext>
            </a:extLst>
          </p:cNvPr>
          <p:cNvSpPr/>
          <p:nvPr/>
        </p:nvSpPr>
        <p:spPr>
          <a:xfrm>
            <a:off x="11203182"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A11</a:t>
            </a:r>
          </a:p>
        </p:txBody>
      </p:sp>
      <p:sp>
        <p:nvSpPr>
          <p:cNvPr id="18" name="Rounded Rectangle 7">
            <a:extLst>
              <a:ext uri="{FF2B5EF4-FFF2-40B4-BE49-F238E27FC236}">
                <a16:creationId xmlns:a16="http://schemas.microsoft.com/office/drawing/2014/main" id="{96784410-68E7-4789-8712-EAB8ECA34BF9}"/>
              </a:ext>
            </a:extLst>
          </p:cNvPr>
          <p:cNvSpPr/>
          <p:nvPr/>
        </p:nvSpPr>
        <p:spPr>
          <a:xfrm>
            <a:off x="525873" y="3062202"/>
            <a:ext cx="1633660" cy="306226"/>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9959E902-2254-4CED-93AD-5CB1B26E5F9B}"/>
              </a:ext>
            </a:extLst>
          </p:cNvPr>
          <p:cNvSpPr txBox="1"/>
          <p:nvPr/>
        </p:nvSpPr>
        <p:spPr>
          <a:xfrm>
            <a:off x="4389340" y="3422979"/>
            <a:ext cx="3943130" cy="923330"/>
          </a:xfrm>
          <a:prstGeom prst="rect">
            <a:avLst/>
          </a:prstGeom>
          <a:solidFill>
            <a:schemeClr val="bg1">
              <a:alpha val="84820"/>
            </a:schemeClr>
          </a:solidFill>
          <a:effectLst/>
        </p:spPr>
        <p:txBody>
          <a:bodyPr wrap="square" rtlCol="0">
            <a:spAutoFit/>
          </a:bodyPr>
          <a:lstStyle/>
          <a:p>
            <a:pPr lvl="0" defTabSz="914400">
              <a:defRPr/>
            </a:pPr>
            <a:r>
              <a:rPr lang="fr-FR" b="1" kern="0">
                <a:ln w="3175" cmpd="sng">
                  <a:noFill/>
                </a:ln>
                <a:solidFill>
                  <a:srgbClr val="C00000"/>
                </a:solidFill>
                <a:effectLst>
                  <a:glow rad="139700">
                    <a:prstClr val="white"/>
                  </a:glow>
                </a:effectLst>
              </a:rPr>
              <a:t>« Réunions/forums/conseils réguliers » sont ceux qui ont lieu au moins deux fois par an.</a:t>
            </a:r>
            <a:endParaRPr lang="en-GB" b="1" kern="0">
              <a:ln w="3175" cmpd="sng">
                <a:noFill/>
              </a:ln>
              <a:solidFill>
                <a:srgbClr val="C00000"/>
              </a:solidFill>
              <a:effectLst>
                <a:glow rad="139700">
                  <a:prstClr val="white"/>
                </a:glow>
              </a:effectLst>
            </a:endParaRPr>
          </a:p>
        </p:txBody>
      </p:sp>
      <p:sp>
        <p:nvSpPr>
          <p:cNvPr id="21" name="Freeform 24">
            <a:extLst>
              <a:ext uri="{FF2B5EF4-FFF2-40B4-BE49-F238E27FC236}">
                <a16:creationId xmlns:a16="http://schemas.microsoft.com/office/drawing/2014/main" id="{E561DCEA-C256-4690-B0D9-55D09F62B8C6}"/>
              </a:ext>
            </a:extLst>
          </p:cNvPr>
          <p:cNvSpPr/>
          <p:nvPr/>
        </p:nvSpPr>
        <p:spPr>
          <a:xfrm rot="12945978">
            <a:off x="1870454" y="2573411"/>
            <a:ext cx="179972" cy="438641"/>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Rounded Rectangle 7">
            <a:extLst>
              <a:ext uri="{FF2B5EF4-FFF2-40B4-BE49-F238E27FC236}">
                <a16:creationId xmlns:a16="http://schemas.microsoft.com/office/drawing/2014/main" id="{2CAAC600-7D95-4856-894E-CC48551E0111}"/>
              </a:ext>
            </a:extLst>
          </p:cNvPr>
          <p:cNvSpPr/>
          <p:nvPr/>
        </p:nvSpPr>
        <p:spPr>
          <a:xfrm>
            <a:off x="549608" y="4316065"/>
            <a:ext cx="2893489" cy="78857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Freeform 24">
            <a:extLst>
              <a:ext uri="{FF2B5EF4-FFF2-40B4-BE49-F238E27FC236}">
                <a16:creationId xmlns:a16="http://schemas.microsoft.com/office/drawing/2014/main" id="{BCCBFFD8-0B5A-4B0F-ACAD-3EA1554D1577}"/>
              </a:ext>
            </a:extLst>
          </p:cNvPr>
          <p:cNvSpPr/>
          <p:nvPr/>
        </p:nvSpPr>
        <p:spPr>
          <a:xfrm rot="12945978" flipH="1">
            <a:off x="3524652" y="3636899"/>
            <a:ext cx="645634" cy="95789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DABA72A-5D84-48CB-9903-31E2F75FF883}"/>
              </a:ext>
            </a:extLst>
          </p:cNvPr>
          <p:cNvSpPr txBox="1"/>
          <p:nvPr/>
        </p:nvSpPr>
        <p:spPr>
          <a:xfrm>
            <a:off x="124193" y="1456226"/>
            <a:ext cx="3793885" cy="1477328"/>
          </a:xfrm>
          <a:prstGeom prst="rect">
            <a:avLst/>
          </a:prstGeom>
          <a:solidFill>
            <a:schemeClr val="bg1">
              <a:alpha val="85367"/>
            </a:schemeClr>
          </a:solid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Estimer le pourcentage de la population urbaine/rurale ou totale qui a accès à chacune des opportunités de participation énumérées</a:t>
            </a: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25" name="TextBox 24">
            <a:extLst>
              <a:ext uri="{FF2B5EF4-FFF2-40B4-BE49-F238E27FC236}">
                <a16:creationId xmlns:a16="http://schemas.microsoft.com/office/drawing/2014/main" id="{17A508C1-41F2-4509-B1FA-AE8C08EB3C18}"/>
              </a:ext>
            </a:extLst>
          </p:cNvPr>
          <p:cNvSpPr txBox="1"/>
          <p:nvPr/>
        </p:nvSpPr>
        <p:spPr>
          <a:xfrm>
            <a:off x="4442143" y="4624374"/>
            <a:ext cx="4997332" cy="1200329"/>
          </a:xfrm>
          <a:prstGeom prst="rect">
            <a:avLst/>
          </a:prstGeom>
          <a:solidFill>
            <a:schemeClr val="bg1">
              <a:alpha val="85059"/>
            </a:schemeClr>
          </a:solid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 Système officiel de rétroaction » est un système mis en place par un prestataire de services ou une institution publique en vue de recueillir et de traiter les observations/plaintes</a:t>
            </a:r>
            <a:endParaRPr lang="en-GB" b="1" kern="0" dirty="0">
              <a:ln w="3175" cmpd="sng">
                <a:noFill/>
              </a:ln>
              <a:solidFill>
                <a:srgbClr val="C00000"/>
              </a:solidFill>
              <a:effectLst>
                <a:glow rad="139700">
                  <a:prstClr val="white"/>
                </a:glow>
              </a:effectLst>
            </a:endParaRPr>
          </a:p>
        </p:txBody>
      </p:sp>
      <p:sp>
        <p:nvSpPr>
          <p:cNvPr id="26" name="Rounded Rectangle 7">
            <a:extLst>
              <a:ext uri="{FF2B5EF4-FFF2-40B4-BE49-F238E27FC236}">
                <a16:creationId xmlns:a16="http://schemas.microsoft.com/office/drawing/2014/main" id="{FB48999B-483D-4306-8E9D-C6DE3735E51D}"/>
              </a:ext>
            </a:extLst>
          </p:cNvPr>
          <p:cNvSpPr/>
          <p:nvPr/>
        </p:nvSpPr>
        <p:spPr>
          <a:xfrm>
            <a:off x="525705" y="5104643"/>
            <a:ext cx="2917392" cy="585314"/>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7" name="Freeform 24">
            <a:extLst>
              <a:ext uri="{FF2B5EF4-FFF2-40B4-BE49-F238E27FC236}">
                <a16:creationId xmlns:a16="http://schemas.microsoft.com/office/drawing/2014/main" id="{10E44758-236C-4331-BCDC-38B2EC33E77E}"/>
              </a:ext>
            </a:extLst>
          </p:cNvPr>
          <p:cNvSpPr/>
          <p:nvPr/>
        </p:nvSpPr>
        <p:spPr>
          <a:xfrm rot="12945978" flipH="1">
            <a:off x="3676068" y="4555884"/>
            <a:ext cx="533103" cy="96920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0724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8E737-C15F-42CD-BA49-701A3EEB7580}"/>
              </a:ext>
            </a:extLst>
          </p:cNvPr>
          <p:cNvSpPr>
            <a:spLocks noGrp="1"/>
          </p:cNvSpPr>
          <p:nvPr>
            <p:ph idx="1"/>
          </p:nvPr>
        </p:nvSpPr>
        <p:spPr>
          <a:xfrm>
            <a:off x="0" y="0"/>
            <a:ext cx="12192000" cy="5981700"/>
          </a:xfrm>
          <a:solidFill>
            <a:srgbClr val="39588D"/>
          </a:solidFill>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sz="5400" b="1" dirty="0">
                <a:solidFill>
                  <a:schemeClr val="bg1"/>
                </a:solidFill>
              </a:rPr>
              <a:t>Merci pour </a:t>
            </a:r>
            <a:r>
              <a:rPr lang="en-GB" sz="5400" b="1" dirty="0" err="1">
                <a:solidFill>
                  <a:schemeClr val="bg1"/>
                </a:solidFill>
              </a:rPr>
              <a:t>votre</a:t>
            </a:r>
            <a:r>
              <a:rPr lang="en-GB" sz="5400" b="1" dirty="0">
                <a:solidFill>
                  <a:schemeClr val="bg1"/>
                </a:solidFill>
              </a:rPr>
              <a:t> attention!</a:t>
            </a:r>
          </a:p>
          <a:p>
            <a:pPr marL="0" indent="0" algn="ctr">
              <a:buNone/>
            </a:pPr>
            <a:endParaRPr lang="en-GB" sz="5400" b="1" dirty="0">
              <a:solidFill>
                <a:schemeClr val="bg1"/>
              </a:solidFill>
            </a:endParaRPr>
          </a:p>
          <a:p>
            <a:pPr marL="0" indent="0" algn="ctr">
              <a:buNone/>
            </a:pPr>
            <a:r>
              <a:rPr lang="en-GB" sz="2000" i="1" dirty="0">
                <a:solidFill>
                  <a:schemeClr val="bg1"/>
                </a:solidFill>
              </a:rPr>
              <a:t>Pour </a:t>
            </a:r>
            <a:r>
              <a:rPr lang="en-GB" sz="2000" i="1" dirty="0" err="1">
                <a:solidFill>
                  <a:schemeClr val="bg1"/>
                </a:solidFill>
              </a:rPr>
              <a:t>toute</a:t>
            </a:r>
            <a:r>
              <a:rPr lang="en-GB" sz="2000" i="1" dirty="0">
                <a:solidFill>
                  <a:schemeClr val="bg1"/>
                </a:solidFill>
              </a:rPr>
              <a:t> information </a:t>
            </a:r>
            <a:r>
              <a:rPr lang="en-GB" sz="2000" i="1" dirty="0" err="1">
                <a:solidFill>
                  <a:schemeClr val="bg1"/>
                </a:solidFill>
              </a:rPr>
              <a:t>complémentaire</a:t>
            </a:r>
            <a:r>
              <a:rPr lang="en-GB" sz="2000" i="1" dirty="0">
                <a:solidFill>
                  <a:schemeClr val="bg1"/>
                </a:solidFill>
              </a:rPr>
              <a:t>, merci de </a:t>
            </a:r>
            <a:r>
              <a:rPr lang="en-GB" sz="2000" i="1" dirty="0" err="1">
                <a:solidFill>
                  <a:schemeClr val="bg1"/>
                </a:solidFill>
              </a:rPr>
              <a:t>contacter</a:t>
            </a:r>
            <a:endParaRPr lang="en-GB" sz="2000" i="1" dirty="0">
              <a:solidFill>
                <a:schemeClr val="bg1"/>
              </a:solidFill>
            </a:endParaRPr>
          </a:p>
          <a:p>
            <a:pPr marL="0" indent="0" algn="ctr">
              <a:buNone/>
            </a:pPr>
            <a:r>
              <a:rPr lang="en-GB" sz="2000" i="1" u="sng" dirty="0" err="1">
                <a:solidFill>
                  <a:schemeClr val="bg1"/>
                </a:solidFill>
              </a:rPr>
              <a:t>glaas@who.int</a:t>
            </a:r>
            <a:endParaRPr lang="en-GB" sz="2000" i="1" u="sng" dirty="0">
              <a:solidFill>
                <a:schemeClr val="bg1"/>
              </a:solidFill>
            </a:endParaRPr>
          </a:p>
        </p:txBody>
      </p:sp>
    </p:spTree>
    <p:extLst>
      <p:ext uri="{BB962C8B-B14F-4D97-AF65-F5344CB8AC3E}">
        <p14:creationId xmlns:p14="http://schemas.microsoft.com/office/powerpoint/2010/main" val="277349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en-US" sz="4000"/>
              <a:t>Questions dans la section A</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p:txBody>
          <a:bodyPr numCol="2">
            <a:normAutofit fontScale="92500" lnSpcReduction="20000"/>
          </a:bodyPr>
          <a:lstStyle/>
          <a:p>
            <a:pPr>
              <a:lnSpc>
                <a:spcPct val="107000"/>
              </a:lnSpc>
              <a:spcBef>
                <a:spcPts val="0"/>
              </a:spcBef>
              <a:spcAft>
                <a:spcPts val="6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A1: </a:t>
            </a:r>
            <a:r>
              <a:rPr lang="fr-FR" sz="2800" dirty="0">
                <a:latin typeface="Calibri" panose="020F0502020204030204" pitchFamily="34" charset="0"/>
                <a:cs typeface="Times New Roman" panose="02020603050405020304" pitchFamily="18" charset="0"/>
              </a:rPr>
              <a:t>Droits fondamentaux à l’eau et à l’assainissement</a:t>
            </a:r>
            <a:endParaRPr lang="en-US" sz="2800" dirty="0">
              <a:latin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err="1">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A2</a:t>
            </a: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Réglementations et normes nationales</a:t>
            </a:r>
            <a:endParaRPr lang="en-US" sz="2800" dirty="0">
              <a:latin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err="1">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A3</a:t>
            </a: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Existence d’approches de gestion des risques</a:t>
            </a:r>
            <a:endParaRPr lang="en-US" sz="2800" dirty="0">
              <a:latin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err="1">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A4</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Approches de gestion des risques</a:t>
            </a:r>
            <a:endParaRPr lang="en-US" sz="2800" dirty="0">
              <a:latin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err="1">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A5</a:t>
            </a: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Politiques et plans WASH nationaux</a:t>
            </a:r>
            <a:endParaRPr lang="en-US" sz="2800" dirty="0">
              <a:latin typeface="Calibri" panose="020F0502020204030204" pitchFamily="34" charset="0"/>
              <a:cs typeface="Times New Roman" panose="02020603050405020304" pitchFamily="18" charset="0"/>
            </a:endParaRPr>
          </a:p>
          <a:p>
            <a:pPr marR="0">
              <a:lnSpc>
                <a:spcPct val="107000"/>
              </a:lnSpc>
              <a:spcBef>
                <a:spcPts val="0"/>
              </a:spcBef>
              <a:spcAft>
                <a:spcPts val="60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err="1">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A6</a:t>
            </a: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WASH dans les plans de préparation et de riposte à la </a:t>
            </a:r>
            <a:r>
              <a:rPr lang="fr-FR" sz="2800" dirty="0" err="1">
                <a:latin typeface="Calibri" panose="020F0502020204030204" pitchFamily="34" charset="0"/>
                <a:cs typeface="Times New Roman" panose="02020603050405020304" pitchFamily="18" charset="0"/>
              </a:rPr>
              <a:t>COVID</a:t>
            </a:r>
            <a:r>
              <a:rPr lang="fr-FR" sz="2800" dirty="0">
                <a:latin typeface="Calibri" panose="020F0502020204030204" pitchFamily="34" charset="0"/>
                <a:cs typeface="Times New Roman" panose="02020603050405020304" pitchFamily="18" charset="0"/>
              </a:rPr>
              <a:t>-19</a:t>
            </a:r>
            <a:endParaRPr lang="en-US" sz="2800" dirty="0">
              <a:latin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err="1">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A7</a:t>
            </a: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Cibles nationales WASH</a:t>
            </a:r>
            <a:endParaRPr lang="en-US" sz="2800" dirty="0">
              <a:latin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err="1">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A8I-A8II</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Mesures d’équité dans les politiques et plans nationaux</a:t>
            </a:r>
            <a:r>
              <a:rPr lang="en-CA" sz="2800" dirty="0">
                <a:latin typeface="Calibri" panose="020F0502020204030204" pitchFamily="34" charset="0"/>
                <a:cs typeface="Times New Roman" panose="02020603050405020304" pitchFamily="18" charset="0"/>
              </a:rPr>
              <a:t> </a:t>
            </a:r>
          </a:p>
          <a:p>
            <a:pPr marR="0">
              <a:lnSpc>
                <a:spcPct val="107000"/>
              </a:lnSpc>
              <a:spcBef>
                <a:spcPts val="0"/>
              </a:spcBef>
              <a:spcAft>
                <a:spcPts val="600"/>
              </a:spcAft>
            </a:pPr>
            <a:r>
              <a:rPr lang="en-US" sz="2800" b="1" dirty="0" err="1">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A9</a:t>
            </a: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 – </a:t>
            </a:r>
            <a:r>
              <a:rPr lang="en-US" sz="2800" b="1" dirty="0" err="1">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A10</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Rôles institutionnels et coordination</a:t>
            </a:r>
            <a:endParaRPr lang="en-US" sz="2800" dirty="0">
              <a:latin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800" b="1" dirty="0" err="1">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A11</a:t>
            </a:r>
            <a:r>
              <a:rPr lang="en-US" sz="28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latin typeface="Calibri" panose="020F0502020204030204" pitchFamily="34" charset="0"/>
                <a:cs typeface="Times New Roman" panose="02020603050405020304" pitchFamily="18" charset="0"/>
              </a:rPr>
              <a:t>Participation de la communauté et des usagers</a:t>
            </a:r>
            <a:endParaRPr lang="en-US" sz="2800" dirty="0">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E0A25F5-437F-4307-AA55-06C6961AD9AF}"/>
              </a:ext>
            </a:extLst>
          </p:cNvPr>
          <p:cNvSpPr txBox="1"/>
          <p:nvPr/>
        </p:nvSpPr>
        <p:spPr>
          <a:xfrm>
            <a:off x="8574158" y="5501103"/>
            <a:ext cx="3617842" cy="369332"/>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b="1" kern="0">
                <a:ln w="3175" cmpd="sng">
                  <a:noFill/>
                </a:ln>
                <a:solidFill>
                  <a:schemeClr val="accent1">
                    <a:lumMod val="50000"/>
                  </a:schemeClr>
                </a:solidFill>
                <a:effectLst/>
                <a:highlight>
                  <a:srgbClr val="F59952"/>
                </a:highlight>
              </a:rPr>
              <a:t>Questions </a:t>
            </a:r>
            <a:r>
              <a:rPr lang="en-GB" b="1" kern="0" err="1">
                <a:ln w="3175" cmpd="sng">
                  <a:noFill/>
                </a:ln>
                <a:solidFill>
                  <a:schemeClr val="accent1">
                    <a:lumMod val="50000"/>
                  </a:schemeClr>
                </a:solidFill>
                <a:effectLst/>
                <a:highlight>
                  <a:srgbClr val="F59952"/>
                </a:highlight>
              </a:rPr>
              <a:t>incluses</a:t>
            </a:r>
            <a:r>
              <a:rPr lang="en-GB" b="1" kern="0">
                <a:ln w="3175" cmpd="sng">
                  <a:noFill/>
                </a:ln>
                <a:solidFill>
                  <a:schemeClr val="accent1">
                    <a:lumMod val="50000"/>
                  </a:schemeClr>
                </a:solidFill>
                <a:effectLst/>
                <a:highlight>
                  <a:srgbClr val="F59952"/>
                </a:highlight>
              </a:rPr>
              <a:t> dans </a:t>
            </a:r>
            <a:r>
              <a:rPr lang="en-GB" b="1" kern="0" err="1">
                <a:ln w="3175" cmpd="sng">
                  <a:noFill/>
                </a:ln>
                <a:solidFill>
                  <a:schemeClr val="accent1">
                    <a:lumMod val="50000"/>
                  </a:schemeClr>
                </a:solidFill>
                <a:effectLst/>
                <a:highlight>
                  <a:srgbClr val="F59952"/>
                </a:highlight>
              </a:rPr>
              <a:t>ce</a:t>
            </a:r>
            <a:r>
              <a:rPr lang="en-GB" b="1" kern="0">
                <a:ln w="3175" cmpd="sng">
                  <a:noFill/>
                </a:ln>
                <a:solidFill>
                  <a:schemeClr val="accent1">
                    <a:lumMod val="50000"/>
                  </a:schemeClr>
                </a:solidFill>
                <a:effectLst/>
                <a:highlight>
                  <a:srgbClr val="F59952"/>
                </a:highlight>
              </a:rPr>
              <a:t> module   </a:t>
            </a:r>
            <a:endParaRPr kumimoji="0" lang="en-GB" sz="1800" b="1" i="0" u="none" strike="noStrike" kern="0" cap="none" spc="0" normalizeH="0" baseline="0" noProof="0">
              <a:ln w="3175" cmpd="sng">
                <a:noFill/>
              </a:ln>
              <a:solidFill>
                <a:schemeClr val="accent1">
                  <a:lumMod val="50000"/>
                </a:schemeClr>
              </a:solidFill>
              <a:effectLst/>
              <a:highlight>
                <a:srgbClr val="F59952"/>
              </a:highlight>
              <a:uLnTx/>
              <a:uFillTx/>
            </a:endParaRPr>
          </a:p>
        </p:txBody>
      </p:sp>
    </p:spTree>
    <p:extLst>
      <p:ext uri="{BB962C8B-B14F-4D97-AF65-F5344CB8AC3E}">
        <p14:creationId xmlns:p14="http://schemas.microsoft.com/office/powerpoint/2010/main" val="341207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24583"/>
            <a:ext cx="10972800" cy="840218"/>
          </a:xfrm>
        </p:spPr>
        <p:txBody>
          <a:bodyPr/>
          <a:lstStyle/>
          <a:p>
            <a:r>
              <a:rPr lang="en-US"/>
              <a:t>A2: </a:t>
            </a:r>
            <a:r>
              <a:rPr lang="fr-FR">
                <a:latin typeface="Calibri" panose="020F0502020204030204" pitchFamily="34" charset="0"/>
                <a:cs typeface="Times New Roman" panose="02020603050405020304" pitchFamily="18" charset="0"/>
              </a:rPr>
              <a:t>Réglementations et normes nationales</a:t>
            </a:r>
            <a:endParaRPr lang="en-US"/>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121282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A2</a:t>
            </a:r>
          </a:p>
        </p:txBody>
      </p:sp>
      <p:sp>
        <p:nvSpPr>
          <p:cNvPr id="22" name="Content Placeholder 2">
            <a:extLst>
              <a:ext uri="{FF2B5EF4-FFF2-40B4-BE49-F238E27FC236}">
                <a16:creationId xmlns:a16="http://schemas.microsoft.com/office/drawing/2014/main" id="{38466609-5FA5-4AE5-BE58-667DF556F4A3}"/>
              </a:ext>
            </a:extLst>
          </p:cNvPr>
          <p:cNvSpPr>
            <a:spLocks noGrp="1"/>
          </p:cNvSpPr>
          <p:nvPr>
            <p:ph idx="1"/>
          </p:nvPr>
        </p:nvSpPr>
        <p:spPr>
          <a:xfrm>
            <a:off x="670785" y="1649070"/>
            <a:ext cx="10972800" cy="4972666"/>
          </a:xfrm>
        </p:spPr>
        <p:txBody>
          <a:bodyPr>
            <a:normAutofit lnSpcReduction="10000"/>
          </a:bodyPr>
          <a:lstStyle/>
          <a:p>
            <a:pPr>
              <a:spcAft>
                <a:spcPts val="600"/>
              </a:spcAft>
            </a:pPr>
            <a:r>
              <a:rPr lang="fr-FR" sz="2800" dirty="0"/>
              <a:t>Définitions clés pour la question A2</a:t>
            </a:r>
            <a:r>
              <a:rPr lang="en-GB" sz="2800" dirty="0"/>
              <a:t>:</a:t>
            </a:r>
          </a:p>
          <a:p>
            <a:pPr marL="796925" lvl="1" indent="-339725">
              <a:spcAft>
                <a:spcPts val="600"/>
              </a:spcAft>
            </a:pPr>
            <a:r>
              <a:rPr lang="en-GB" sz="2400" b="1" dirty="0" err="1">
                <a:solidFill>
                  <a:schemeClr val="accent2"/>
                </a:solidFill>
              </a:rPr>
              <a:t>Norme</a:t>
            </a:r>
            <a:r>
              <a:rPr lang="en-GB" sz="2400" b="1" dirty="0">
                <a:solidFill>
                  <a:schemeClr val="accent2"/>
                </a:solidFill>
              </a:rPr>
              <a:t> : </a:t>
            </a:r>
            <a:r>
              <a:rPr lang="fr-FR" sz="2400" dirty="0"/>
              <a:t>Le terme « norme » est communément utilisé pour décrire une valeur numérique obligatoire dans un tableau de paramètres et de limites (par exemple 10 µg/L d’arsenic). Cependant, il sert également à décrire les normes techniques et les documents de politique conçus pour aider à améliorer la qualité de l’eau.</a:t>
            </a:r>
            <a:endParaRPr lang="en-GB" sz="2400" dirty="0"/>
          </a:p>
          <a:p>
            <a:pPr marL="796925" lvl="1" indent="-339725">
              <a:spcAft>
                <a:spcPts val="600"/>
              </a:spcAft>
            </a:pPr>
            <a:r>
              <a:rPr lang="fr-FR" sz="2400" b="1" dirty="0">
                <a:solidFill>
                  <a:schemeClr val="accent2"/>
                </a:solidFill>
              </a:rPr>
              <a:t>Réglementation </a:t>
            </a:r>
            <a:r>
              <a:rPr lang="fr-FR" sz="2400" dirty="0"/>
              <a:t>(ou instruments de réglementation</a:t>
            </a:r>
            <a:r>
              <a:rPr lang="en-GB" sz="2400" dirty="0"/>
              <a:t>) : </a:t>
            </a:r>
            <a:r>
              <a:rPr lang="fr-FR" sz="2400" dirty="0"/>
              <a:t>Règles créées par une entité ou un organisme administratif, assorties généralement de mesures concrètes, nécessaires pour mettre en œuvre et/ou faire respecter les exigences générales prescrites dans l’ensemble de la législation. Elles peuvent comprendre les normes de qualité de l’eau, les normes de niveau de service/de prestation de service, les exigences requises sur la fréquence des opérations de surveillance en matière de gestion des risques, les obligations de surveillance et/ou les directives de vérification, etc.</a:t>
            </a:r>
            <a:endParaRPr lang="en-GB" sz="2400" dirty="0"/>
          </a:p>
        </p:txBody>
      </p:sp>
    </p:spTree>
    <p:extLst>
      <p:ext uri="{BB962C8B-B14F-4D97-AF65-F5344CB8AC3E}">
        <p14:creationId xmlns:p14="http://schemas.microsoft.com/office/powerpoint/2010/main" val="241288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510A721-98EC-4CB6-BC30-F3B34D14F82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1284" y="2109425"/>
            <a:ext cx="10058131" cy="3578453"/>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121282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A2</a:t>
            </a:r>
          </a:p>
        </p:txBody>
      </p:sp>
      <p:sp>
        <p:nvSpPr>
          <p:cNvPr id="18" name="Rounded Rectangle 7">
            <a:extLst>
              <a:ext uri="{FF2B5EF4-FFF2-40B4-BE49-F238E27FC236}">
                <a16:creationId xmlns:a16="http://schemas.microsoft.com/office/drawing/2014/main" id="{F0EC5625-5FDB-46A5-A121-DC4EE78D47E7}"/>
              </a:ext>
            </a:extLst>
          </p:cNvPr>
          <p:cNvSpPr/>
          <p:nvPr/>
        </p:nvSpPr>
        <p:spPr>
          <a:xfrm>
            <a:off x="5870356" y="2717231"/>
            <a:ext cx="4510727" cy="68673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8899961-EEB3-4402-8E35-49D81317D77E}"/>
              </a:ext>
            </a:extLst>
          </p:cNvPr>
          <p:cNvSpPr txBox="1"/>
          <p:nvPr/>
        </p:nvSpPr>
        <p:spPr>
          <a:xfrm>
            <a:off x="2767448" y="788704"/>
            <a:ext cx="5382253" cy="1200329"/>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w="3175" cmpd="sng">
                  <a:noFill/>
                </a:ln>
                <a:solidFill>
                  <a:srgbClr val="C00000"/>
                </a:solidFill>
                <a:effectLst>
                  <a:glow rad="139700">
                    <a:prstClr val="white"/>
                  </a:glow>
                </a:effectLst>
                <a:uLnTx/>
                <a:uFillTx/>
              </a:rPr>
              <a:t>Si votre pays a établi des normes et/ou réglementations identiques pour l’eau potable en milieu urbain et rural, veuillez reporter les mêmes informations dans les deux colonnes correspondantes</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a:t>
            </a:r>
          </a:p>
        </p:txBody>
      </p:sp>
      <p:sp>
        <p:nvSpPr>
          <p:cNvPr id="21" name="Freeform 24">
            <a:extLst>
              <a:ext uri="{FF2B5EF4-FFF2-40B4-BE49-F238E27FC236}">
                <a16:creationId xmlns:a16="http://schemas.microsoft.com/office/drawing/2014/main" id="{4DBBCEEE-6919-4378-8266-D90E724D1856}"/>
              </a:ext>
            </a:extLst>
          </p:cNvPr>
          <p:cNvSpPr/>
          <p:nvPr/>
        </p:nvSpPr>
        <p:spPr>
          <a:xfrm rot="4509098" flipH="1" flipV="1">
            <a:off x="7759496" y="2054643"/>
            <a:ext cx="732445" cy="48707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9240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0F23A1B-550B-4035-98BF-DB7AE470A5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39"/>
          <a:stretch/>
        </p:blipFill>
        <p:spPr>
          <a:xfrm>
            <a:off x="3743873" y="911725"/>
            <a:ext cx="8275079" cy="2677113"/>
          </a:xfrm>
          <a:prstGeom prst="rect">
            <a:avLst/>
          </a:prstGeom>
          <a:ln>
            <a:solidFill>
              <a:schemeClr val="tx1"/>
            </a:solidFill>
          </a:ln>
        </p:spPr>
      </p:pic>
      <p:pic>
        <p:nvPicPr>
          <p:cNvPr id="3" name="Picture 3">
            <a:extLst>
              <a:ext uri="{FF2B5EF4-FFF2-40B4-BE49-F238E27FC236}">
                <a16:creationId xmlns:a16="http://schemas.microsoft.com/office/drawing/2014/main" id="{F6F2952F-97D5-44B3-98DA-81F8AE7AAE3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43873" y="3589552"/>
            <a:ext cx="8275079" cy="2214565"/>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19" name="Rounded Rectangle 7">
            <a:extLst>
              <a:ext uri="{FF2B5EF4-FFF2-40B4-BE49-F238E27FC236}">
                <a16:creationId xmlns:a16="http://schemas.microsoft.com/office/drawing/2014/main" id="{CC27061F-E6CF-4876-AD2A-3EED826B4C44}"/>
              </a:ext>
            </a:extLst>
          </p:cNvPr>
          <p:cNvSpPr/>
          <p:nvPr/>
        </p:nvSpPr>
        <p:spPr>
          <a:xfrm>
            <a:off x="3526971" y="911725"/>
            <a:ext cx="4316884" cy="4681346"/>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D3784AC-1263-4F31-BA0A-9F283599CA47}"/>
              </a:ext>
            </a:extLst>
          </p:cNvPr>
          <p:cNvSpPr txBox="1"/>
          <p:nvPr/>
        </p:nvSpPr>
        <p:spPr>
          <a:xfrm>
            <a:off x="108690" y="1383337"/>
            <a:ext cx="3092626" cy="4955203"/>
          </a:xfrm>
          <a:prstGeom prst="rect">
            <a:avLst/>
          </a:prstGeom>
          <a:noFill/>
          <a:effectLst/>
        </p:spPr>
        <p:txBody>
          <a:bodyPr wrap="square" lIns="91440" tIns="45720" rIns="91440" bIns="45720" rtlCol="0" anchor="t">
            <a:spAutoFit/>
          </a:bodyPr>
          <a:lstStyle/>
          <a:p>
            <a:pPr lvl="0" defTabSz="914400">
              <a:defRPr/>
            </a:pPr>
            <a:r>
              <a:rPr lang="fr-FR" b="1" kern="0" dirty="0">
                <a:ln w="3175" cmpd="sng">
                  <a:noFill/>
                </a:ln>
                <a:solidFill>
                  <a:srgbClr val="C00000"/>
                </a:solidFill>
                <a:effectLst>
                  <a:glow rad="139700">
                    <a:prstClr val="white"/>
                  </a:glow>
                </a:effectLst>
              </a:rPr>
              <a:t>Les questions sur l’assainissement et les eaux usées suivent les éléments qui composent la chaîne de services d’assainissement.</a:t>
            </a:r>
          </a:p>
          <a:p>
            <a:pPr lvl="0" defTabSz="914400">
              <a:defRPr/>
            </a:pPr>
            <a:endParaRPr lang="en-GB" b="1" kern="0" dirty="0">
              <a:ln w="3175" cmpd="sng">
                <a:noFill/>
              </a:ln>
              <a:solidFill>
                <a:srgbClr val="C00000"/>
              </a:solidFill>
              <a:effectLst>
                <a:glow rad="139700">
                  <a:prstClr val="white"/>
                </a:glow>
              </a:effectLst>
            </a:endParaRPr>
          </a:p>
          <a:p>
            <a:pPr defTabSz="914400">
              <a:defRPr/>
            </a:pPr>
            <a:r>
              <a:rPr lang="fr-FR" b="1" kern="0" dirty="0">
                <a:ln w="3175" cmpd="sng">
                  <a:noFill/>
                </a:ln>
                <a:solidFill>
                  <a:srgbClr val="C00000"/>
                </a:solidFill>
                <a:effectLst>
                  <a:glow rad="139700">
                    <a:prstClr val="white"/>
                  </a:glow>
                </a:effectLst>
              </a:rPr>
              <a:t>Pour plus d'informations sur les options de mécanisme de réglementation de la chaîne de services d'assainissement,</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 </a:t>
            </a:r>
            <a:r>
              <a:rPr lang="en-GB" b="1" kern="0" dirty="0" err="1">
                <a:ln w="3175" cmpd="sng">
                  <a:noFill/>
                </a:ln>
                <a:solidFill>
                  <a:srgbClr val="C00000"/>
                </a:solidFill>
                <a:effectLst>
                  <a:glow rad="139700">
                    <a:prstClr val="white"/>
                  </a:glow>
                </a:effectLst>
              </a:rPr>
              <a:t>voir</a:t>
            </a:r>
            <a:r>
              <a:rPr lang="en-GB" b="1" kern="0" dirty="0">
                <a:ln w="3175" cmpd="sng">
                  <a:noFill/>
                </a:ln>
                <a:solidFill>
                  <a:srgbClr val="C00000"/>
                </a:solidFill>
                <a:effectLst>
                  <a:glow rad="139700">
                    <a:prstClr val="white"/>
                  </a:glow>
                </a:effectLst>
              </a:rPr>
              <a:t> Figure</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 4.4. </a:t>
            </a:r>
            <a:r>
              <a:rPr lang="en-GB" b="1" kern="0" dirty="0">
                <a:ln w="3175" cmpd="sng">
                  <a:noFill/>
                </a:ln>
                <a:solidFill>
                  <a:srgbClr val="C00000"/>
                </a:solidFill>
                <a:effectLst>
                  <a:glow rad="139700">
                    <a:prstClr val="white"/>
                  </a:glow>
                </a:effectLst>
              </a:rPr>
              <a:t>dans les </a:t>
            </a:r>
            <a:r>
              <a:rPr lang="en-GB" b="1" kern="0" dirty="0" err="1">
                <a:ln w="3175" cmpd="sng">
                  <a:noFill/>
                </a:ln>
                <a:solidFill>
                  <a:srgbClr val="C00000"/>
                </a:solidFill>
                <a:effectLst>
                  <a:glow rad="139700">
                    <a:prstClr val="white"/>
                  </a:glow>
                </a:effectLst>
              </a:rPr>
              <a:t>Lignes</a:t>
            </a:r>
            <a:r>
              <a:rPr lang="en-GB" b="1" kern="0" dirty="0">
                <a:ln w="3175" cmpd="sng">
                  <a:noFill/>
                </a:ln>
                <a:solidFill>
                  <a:srgbClr val="C00000"/>
                </a:solidFill>
                <a:effectLst>
                  <a:glow rad="139700">
                    <a:prstClr val="white"/>
                  </a:glow>
                </a:effectLst>
              </a:rPr>
              <a:t> directrices relatives à </a:t>
            </a:r>
            <a:r>
              <a:rPr lang="en-GB" b="1" kern="0" dirty="0" err="1">
                <a:ln w="3175" cmpd="sng">
                  <a:noFill/>
                </a:ln>
                <a:solidFill>
                  <a:srgbClr val="C00000"/>
                </a:solidFill>
                <a:effectLst>
                  <a:glow rad="139700">
                    <a:prstClr val="white"/>
                  </a:glow>
                </a:effectLst>
              </a:rPr>
              <a:t>l’assainissement</a:t>
            </a:r>
            <a:r>
              <a:rPr lang="en-GB" b="1" kern="0" dirty="0">
                <a:ln w="3175" cmpd="sng">
                  <a:noFill/>
                </a:ln>
                <a:solidFill>
                  <a:srgbClr val="C00000"/>
                </a:solidFill>
                <a:effectLst>
                  <a:glow rad="139700">
                    <a:prstClr val="white"/>
                  </a:glow>
                </a:effectLst>
              </a:rPr>
              <a:t> et à la </a:t>
            </a:r>
            <a:r>
              <a:rPr lang="en-GB" b="1" kern="0" dirty="0" err="1">
                <a:ln w="3175" cmpd="sng">
                  <a:noFill/>
                </a:ln>
                <a:solidFill>
                  <a:srgbClr val="C00000"/>
                </a:solidFill>
                <a:effectLst>
                  <a:glow rad="139700">
                    <a:prstClr val="white"/>
                  </a:glow>
                </a:effectLst>
              </a:rPr>
              <a:t>sante</a:t>
            </a:r>
            <a:r>
              <a:rPr lang="en-GB" b="1" kern="0" dirty="0">
                <a:ln w="3175" cmpd="sng">
                  <a:noFill/>
                </a:ln>
                <a:solidFill>
                  <a:srgbClr val="C00000"/>
                </a:solidFill>
                <a:effectLst>
                  <a:glow rad="139700">
                    <a:prstClr val="white"/>
                  </a:glow>
                </a:effectLst>
              </a:rPr>
              <a:t>́ de </a:t>
            </a:r>
            <a:r>
              <a:rPr lang="en-GB" b="1" kern="0" dirty="0" err="1">
                <a:ln w="3175" cmpd="sng">
                  <a:noFill/>
                </a:ln>
                <a:solidFill>
                  <a:srgbClr val="C00000"/>
                </a:solidFill>
                <a:effectLst>
                  <a:glow rad="139700">
                    <a:prstClr val="white"/>
                  </a:glow>
                </a:effectLst>
              </a:rPr>
              <a:t>l'OMS</a:t>
            </a:r>
            <a:r>
              <a:rPr lang="en-GB" b="1" kern="0" dirty="0">
                <a:ln w="3175" cmpd="sng">
                  <a:noFill/>
                </a:ln>
                <a:solidFill>
                  <a:srgbClr val="C00000"/>
                </a:solidFill>
                <a:effectLst>
                  <a:glow rad="139700">
                    <a:prstClr val="white"/>
                  </a:glow>
                </a:effectLst>
              </a:rPr>
              <a:t>:</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 </a:t>
            </a:r>
            <a:r>
              <a:rPr kumimoji="0" lang="en-GB" sz="1400" i="0" u="none" strike="noStrike" kern="0" cap="none" spc="0" normalizeH="0" baseline="0" noProof="0" dirty="0">
                <a:ln w="3175" cmpd="sng">
                  <a:noFill/>
                </a:ln>
                <a:effectLst>
                  <a:glow rad="139700">
                    <a:prstClr val="white"/>
                  </a:glow>
                </a:effectLst>
                <a:uLnTx/>
                <a:uFillTx/>
                <a:ea typeface="+mn-lt"/>
                <a:cs typeface="+mn-lt"/>
                <a:hlinkClick r:id="rId5">
                  <a:extLst>
                    <a:ext uri="{A12FA001-AC4F-418D-AE19-62706E023703}">
                      <ahyp:hlinkClr xmlns:ahyp="http://schemas.microsoft.com/office/drawing/2018/hyperlinkcolor" val="tx"/>
                    </a:ext>
                  </a:extLst>
                </a:hlinkClick>
              </a:rPr>
              <a:t>https://</a:t>
            </a:r>
            <a:r>
              <a:rPr lang="en-GB" sz="1400" kern="0" dirty="0">
                <a:ln w="3175" cmpd="sng">
                  <a:noFill/>
                </a:ln>
                <a:effectLst>
                  <a:glow rad="139700">
                    <a:prstClr val="white"/>
                  </a:glow>
                </a:effectLst>
                <a:ea typeface="+mn-lt"/>
                <a:cs typeface="+mn-lt"/>
                <a:hlinkClick r:id="rId5">
                  <a:extLst>
                    <a:ext uri="{A12FA001-AC4F-418D-AE19-62706E023703}">
                      <ahyp:hlinkClr xmlns:ahyp="http://schemas.microsoft.com/office/drawing/2018/hyperlinkcolor" val="tx"/>
                    </a:ext>
                  </a:extLst>
                </a:hlinkClick>
              </a:rPr>
              <a:t>www</a:t>
            </a:r>
            <a:r>
              <a:rPr kumimoji="0" lang="en-GB" sz="1400" i="0" u="none" strike="noStrike" kern="0" cap="none" spc="0" normalizeH="0" baseline="0" noProof="0" dirty="0">
                <a:ln w="3175" cmpd="sng">
                  <a:noFill/>
                </a:ln>
                <a:effectLst>
                  <a:glow rad="139700">
                    <a:prstClr val="white"/>
                  </a:glow>
                </a:effectLst>
                <a:uLnTx/>
                <a:uFillTx/>
                <a:ea typeface="+mn-lt"/>
                <a:cs typeface="+mn-lt"/>
                <a:hlinkClick r:id="rId5">
                  <a:extLst>
                    <a:ext uri="{A12FA001-AC4F-418D-AE19-62706E023703}">
                      <ahyp:hlinkClr xmlns:ahyp="http://schemas.microsoft.com/office/drawing/2018/hyperlinkcolor" val="tx"/>
                    </a:ext>
                  </a:extLst>
                </a:hlinkClick>
              </a:rPr>
              <a:t>.who.int/</a:t>
            </a:r>
            <a:r>
              <a:rPr lang="en-GB" sz="1400" kern="0" dirty="0">
                <a:ln w="3175" cmpd="sng">
                  <a:noFill/>
                </a:ln>
                <a:effectLst>
                  <a:glow rad="139700">
                    <a:prstClr val="white"/>
                  </a:glow>
                </a:effectLst>
                <a:ea typeface="+mn-lt"/>
                <a:cs typeface="+mn-lt"/>
                <a:hlinkClick r:id="rId5">
                  <a:extLst>
                    <a:ext uri="{A12FA001-AC4F-418D-AE19-62706E023703}">
                      <ahyp:hlinkClr xmlns:ahyp="http://schemas.microsoft.com/office/drawing/2018/hyperlinkcolor" val="tx"/>
                    </a:ext>
                  </a:extLst>
                </a:hlinkClick>
              </a:rPr>
              <a:t>fr/publications</a:t>
            </a:r>
            <a:r>
              <a:rPr kumimoji="0" lang="en-GB" sz="1400" i="0" u="none" strike="noStrike" kern="0" cap="none" spc="0" normalizeH="0" baseline="0" noProof="0" dirty="0">
                <a:ln w="3175" cmpd="sng">
                  <a:noFill/>
                </a:ln>
                <a:effectLst>
                  <a:glow rad="139700">
                    <a:prstClr val="white"/>
                  </a:glow>
                </a:effectLst>
                <a:uLnTx/>
                <a:uFillTx/>
                <a:ea typeface="+mn-lt"/>
                <a:cs typeface="+mn-lt"/>
                <a:hlinkClick r:id="rId5">
                  <a:extLst>
                    <a:ext uri="{A12FA001-AC4F-418D-AE19-62706E023703}">
                      <ahyp:hlinkClr xmlns:ahyp="http://schemas.microsoft.com/office/drawing/2018/hyperlinkcolor" val="tx"/>
                    </a:ext>
                  </a:extLst>
                </a:hlinkClick>
              </a:rPr>
              <a:t>/</a:t>
            </a:r>
            <a:r>
              <a:rPr lang="en-GB" sz="1400" kern="0" dirty="0">
                <a:ln w="3175" cmpd="sng">
                  <a:noFill/>
                </a:ln>
                <a:effectLst>
                  <a:glow rad="139700">
                    <a:prstClr val="white"/>
                  </a:glow>
                </a:effectLst>
                <a:ea typeface="+mn-lt"/>
                <a:cs typeface="+mn-lt"/>
                <a:hlinkClick r:id="rId5">
                  <a:extLst>
                    <a:ext uri="{A12FA001-AC4F-418D-AE19-62706E023703}">
                      <ahyp:hlinkClr xmlns:ahyp="http://schemas.microsoft.com/office/drawing/2018/hyperlinkcolor" val="tx"/>
                    </a:ext>
                  </a:extLst>
                </a:hlinkClick>
              </a:rPr>
              <a:t>i</a:t>
            </a:r>
            <a:r>
              <a:rPr kumimoji="0" lang="en-GB" sz="1400" i="0" u="none" strike="noStrike" kern="0" cap="none" spc="0" normalizeH="0" baseline="0" noProof="0" dirty="0">
                <a:ln w="3175" cmpd="sng">
                  <a:noFill/>
                </a:ln>
                <a:effectLst>
                  <a:glow rad="139700">
                    <a:prstClr val="white"/>
                  </a:glow>
                </a:effectLst>
                <a:uLnTx/>
                <a:uFillTx/>
                <a:ea typeface="+mn-lt"/>
                <a:cs typeface="+mn-lt"/>
                <a:hlinkClick r:id="rId5">
                  <a:extLst>
                    <a:ext uri="{A12FA001-AC4F-418D-AE19-62706E023703}">
                      <ahyp:hlinkClr xmlns:ahyp="http://schemas.microsoft.com/office/drawing/2018/hyperlinkcolor" val="tx"/>
                    </a:ext>
                  </a:extLst>
                </a:hlinkClick>
              </a:rPr>
              <a:t>/</a:t>
            </a:r>
            <a:r>
              <a:rPr lang="en-GB" sz="1400" kern="0" dirty="0">
                <a:ln w="3175" cmpd="sng">
                  <a:noFill/>
                </a:ln>
                <a:effectLst>
                  <a:glow rad="139700">
                    <a:prstClr val="white"/>
                  </a:glow>
                </a:effectLst>
                <a:ea typeface="+mn-lt"/>
                <a:cs typeface="+mn-lt"/>
                <a:hlinkClick r:id="rId5">
                  <a:extLst>
                    <a:ext uri="{A12FA001-AC4F-418D-AE19-62706E023703}">
                      <ahyp:hlinkClr xmlns:ahyp="http://schemas.microsoft.com/office/drawing/2018/hyperlinkcolor" val="tx"/>
                    </a:ext>
                  </a:extLst>
                </a:hlinkClick>
              </a:rPr>
              <a:t>item</a:t>
            </a:r>
            <a:r>
              <a:rPr kumimoji="0" lang="en-GB" sz="1400" i="0" u="none" strike="noStrike" kern="0" cap="none" spc="0" normalizeH="0" baseline="0" noProof="0" dirty="0">
                <a:ln w="3175" cmpd="sng">
                  <a:noFill/>
                </a:ln>
                <a:effectLst>
                  <a:glow rad="139700">
                    <a:prstClr val="white"/>
                  </a:glow>
                </a:effectLst>
                <a:uLnTx/>
                <a:uFillTx/>
                <a:ea typeface="+mn-lt"/>
                <a:cs typeface="+mn-lt"/>
                <a:hlinkClick r:id="rId5">
                  <a:extLst>
                    <a:ext uri="{A12FA001-AC4F-418D-AE19-62706E023703}">
                      <ahyp:hlinkClr xmlns:ahyp="http://schemas.microsoft.com/office/drawing/2018/hyperlinkcolor" val="tx"/>
                    </a:ext>
                  </a:extLst>
                </a:hlinkClick>
              </a:rPr>
              <a:t>/</a:t>
            </a:r>
            <a:r>
              <a:rPr lang="en-GB" sz="1400" kern="0" dirty="0">
                <a:ln w="3175" cmpd="sng">
                  <a:noFill/>
                </a:ln>
                <a:effectLst>
                  <a:glow rad="139700">
                    <a:prstClr val="white"/>
                  </a:glow>
                </a:effectLst>
                <a:ea typeface="+mn-lt"/>
                <a:cs typeface="+mn-lt"/>
                <a:hlinkClick r:id="rId5">
                  <a:extLst>
                    <a:ext uri="{A12FA001-AC4F-418D-AE19-62706E023703}">
                      <ahyp:hlinkClr xmlns:ahyp="http://schemas.microsoft.com/office/drawing/2018/hyperlinkcolor" val="tx"/>
                    </a:ext>
                  </a:extLst>
                </a:hlinkClick>
              </a:rPr>
              <a:t>9789241514705</a:t>
            </a:r>
            <a:endParaRPr lang="en-GB" sz="1400" kern="0" dirty="0">
              <a:ln w="3175" cmpd="sng">
                <a:noFill/>
              </a:ln>
              <a:effectLst>
                <a:glow rad="139700">
                  <a:prstClr val="white"/>
                </a:glow>
              </a:effectLst>
              <a:ea typeface="+mn-lt"/>
              <a:cs typeface="+mn-lt"/>
            </a:endParaRPr>
          </a:p>
          <a:p>
            <a:pPr marL="0" marR="0" lvl="0" indent="0" defTabSz="914400">
              <a:lnSpc>
                <a:spcPct val="100000"/>
              </a:lnSpc>
              <a:spcBef>
                <a:spcPts val="0"/>
              </a:spcBef>
              <a:spcAft>
                <a:spcPts val="0"/>
              </a:spcAft>
              <a:buClrTx/>
              <a:buSzTx/>
              <a:buFontTx/>
              <a:buNone/>
              <a:tabLst/>
              <a:defRPr/>
            </a:pPr>
            <a:endParaRPr lang="en-GB" sz="1800" i="0" u="none" strike="noStrike" kern="0" cap="none" spc="0" normalizeH="0" baseline="0" noProof="0" dirty="0">
              <a:ln w="3175" cmpd="sng">
                <a:noFill/>
              </a:ln>
              <a:effectLst>
                <a:glow rad="139700">
                  <a:prstClr val="white"/>
                </a:glow>
              </a:effectLst>
              <a:uLnTx/>
              <a:uFillTx/>
              <a:ea typeface="+mn-lt"/>
              <a:cs typeface="+mn-lt"/>
            </a:endParaRPr>
          </a:p>
          <a:p>
            <a:pPr defTabSz="914400">
              <a:defRPr/>
            </a:pPr>
            <a:endParaRPr lang="en-GB" b="1" kern="0" dirty="0">
              <a:ln w="3175" cmpd="sng">
                <a:noFill/>
              </a:ln>
              <a:solidFill>
                <a:srgbClr val="C00000"/>
              </a:solidFill>
              <a:effectLst>
                <a:glow rad="139700">
                  <a:prstClr val="white"/>
                </a:glow>
              </a:effectLst>
              <a:cs typeface="Calibri"/>
            </a:endParaRPr>
          </a:p>
        </p:txBody>
      </p:sp>
      <p:sp>
        <p:nvSpPr>
          <p:cNvPr id="21" name="Freeform 24">
            <a:extLst>
              <a:ext uri="{FF2B5EF4-FFF2-40B4-BE49-F238E27FC236}">
                <a16:creationId xmlns:a16="http://schemas.microsoft.com/office/drawing/2014/main" id="{969A97C7-B347-46F7-9BC0-13E0443EE7EC}"/>
              </a:ext>
            </a:extLst>
          </p:cNvPr>
          <p:cNvSpPr/>
          <p:nvPr/>
        </p:nvSpPr>
        <p:spPr>
          <a:xfrm rot="4509098" flipH="1">
            <a:off x="3129371" y="1385836"/>
            <a:ext cx="360620" cy="66961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Rounded Rectangle 3">
            <a:extLst>
              <a:ext uri="{FF2B5EF4-FFF2-40B4-BE49-F238E27FC236}">
                <a16:creationId xmlns:a16="http://schemas.microsoft.com/office/drawing/2014/main" id="{5722858E-C424-4B66-8D4F-D190C7372C29}"/>
              </a:ext>
            </a:extLst>
          </p:cNvPr>
          <p:cNvSpPr/>
          <p:nvPr/>
        </p:nvSpPr>
        <p:spPr>
          <a:xfrm>
            <a:off x="121282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A2</a:t>
            </a:r>
          </a:p>
        </p:txBody>
      </p:sp>
    </p:spTree>
    <p:extLst>
      <p:ext uri="{BB962C8B-B14F-4D97-AF65-F5344CB8AC3E}">
        <p14:creationId xmlns:p14="http://schemas.microsoft.com/office/powerpoint/2010/main" val="367614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236917" y="812643"/>
            <a:ext cx="10972800" cy="840218"/>
          </a:xfrm>
        </p:spPr>
        <p:txBody>
          <a:bodyPr>
            <a:normAutofit/>
          </a:bodyPr>
          <a:lstStyle/>
          <a:p>
            <a:r>
              <a:rPr lang="en-US" dirty="0" err="1"/>
              <a:t>A3</a:t>
            </a:r>
            <a:r>
              <a:rPr lang="en-US" dirty="0"/>
              <a:t>: </a:t>
            </a:r>
            <a:r>
              <a:rPr lang="fr-FR" dirty="0">
                <a:latin typeface="Calibri" panose="020F0502020204030204" pitchFamily="34" charset="0"/>
                <a:cs typeface="Times New Roman" panose="02020603050405020304" pitchFamily="18" charset="0"/>
              </a:rPr>
              <a:t>Existence d’approches de gestion des risques</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232178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A3</a:t>
            </a:r>
          </a:p>
        </p:txBody>
      </p:sp>
      <p:sp>
        <p:nvSpPr>
          <p:cNvPr id="22" name="Content Placeholder 2">
            <a:extLst>
              <a:ext uri="{FF2B5EF4-FFF2-40B4-BE49-F238E27FC236}">
                <a16:creationId xmlns:a16="http://schemas.microsoft.com/office/drawing/2014/main" id="{AA532F93-9197-4E7A-A4F8-7E93EEA16C00}"/>
              </a:ext>
            </a:extLst>
          </p:cNvPr>
          <p:cNvSpPr>
            <a:spLocks noGrp="1"/>
          </p:cNvSpPr>
          <p:nvPr>
            <p:ph idx="1"/>
          </p:nvPr>
        </p:nvSpPr>
        <p:spPr>
          <a:xfrm>
            <a:off x="316823" y="1797192"/>
            <a:ext cx="10972800" cy="4972666"/>
          </a:xfrm>
        </p:spPr>
        <p:txBody>
          <a:bodyPr>
            <a:normAutofit fontScale="92500" lnSpcReduction="10000"/>
          </a:bodyPr>
          <a:lstStyle/>
          <a:p>
            <a:pPr>
              <a:spcAft>
                <a:spcPts val="600"/>
              </a:spcAft>
            </a:pPr>
            <a:r>
              <a:rPr lang="fr-FR" sz="2800" dirty="0"/>
              <a:t>Définitions clés pour la question </a:t>
            </a:r>
            <a:r>
              <a:rPr lang="en-GB" sz="2800" dirty="0" err="1"/>
              <a:t>A3</a:t>
            </a:r>
            <a:r>
              <a:rPr lang="en-GB" sz="2800" dirty="0"/>
              <a:t>: </a:t>
            </a:r>
          </a:p>
          <a:p>
            <a:pPr marL="796925" lvl="1" indent="-339725">
              <a:spcAft>
                <a:spcPts val="600"/>
              </a:spcAft>
            </a:pPr>
            <a:r>
              <a:rPr lang="fr-FR" sz="2400" b="1" dirty="0">
                <a:solidFill>
                  <a:schemeClr val="accent2"/>
                </a:solidFill>
              </a:rPr>
              <a:t>Préconisé</a:t>
            </a:r>
            <a:r>
              <a:rPr lang="en-GB" sz="2400" b="1" dirty="0">
                <a:solidFill>
                  <a:schemeClr val="accent2"/>
                </a:solidFill>
              </a:rPr>
              <a:t>: </a:t>
            </a:r>
            <a:r>
              <a:rPr lang="fr-FR" sz="2400" dirty="0">
                <a:solidFill>
                  <a:srgbClr val="203864"/>
                </a:solidFill>
              </a:rPr>
              <a:t>Signifie que les plans de sécurité sanitaire de l’eau ou d’autres approches de gestion des risques sont abordés dans les politiques ou les réglementations, mais que leur mise en œuvre n’est pas obligatoire</a:t>
            </a:r>
            <a:r>
              <a:rPr lang="en-GB" sz="2400" dirty="0">
                <a:solidFill>
                  <a:srgbClr val="203864"/>
                </a:solidFill>
              </a:rPr>
              <a:t>.</a:t>
            </a:r>
          </a:p>
          <a:p>
            <a:pPr marL="796925" lvl="1" indent="-339725">
              <a:spcAft>
                <a:spcPts val="600"/>
              </a:spcAft>
            </a:pPr>
            <a:r>
              <a:rPr lang="fr-FR" sz="2400" b="1" dirty="0">
                <a:solidFill>
                  <a:schemeClr val="accent2"/>
                </a:solidFill>
              </a:rPr>
              <a:t>Obligatoire</a:t>
            </a:r>
            <a:r>
              <a:rPr lang="en-GB" sz="2400" b="1" dirty="0">
                <a:solidFill>
                  <a:schemeClr val="accent2"/>
                </a:solidFill>
              </a:rPr>
              <a:t>: </a:t>
            </a:r>
            <a:r>
              <a:rPr lang="fr-FR" sz="2400" dirty="0">
                <a:solidFill>
                  <a:srgbClr val="203864"/>
                </a:solidFill>
              </a:rPr>
              <a:t>Signifie que les plans de sécurité sanitaire de l’eau ou d’autres approches de gestion des risques sont abordés dans les politiques ou les réglementations et que les politiques ou les réglementations exigent que les approches soient mises en œuvre</a:t>
            </a:r>
            <a:r>
              <a:rPr lang="en-GB" sz="2400" dirty="0">
                <a:solidFill>
                  <a:srgbClr val="203864"/>
                </a:solidFill>
              </a:rPr>
              <a:t>. </a:t>
            </a:r>
          </a:p>
          <a:p>
            <a:pPr marL="796925" lvl="1" indent="-339725">
              <a:spcAft>
                <a:spcPts val="600"/>
              </a:spcAft>
            </a:pPr>
            <a:r>
              <a:rPr lang="fr-FR" sz="2400" b="1" dirty="0">
                <a:solidFill>
                  <a:schemeClr val="accent2"/>
                </a:solidFill>
              </a:rPr>
              <a:t>Plan de gestion de la sécurité sanitaire de l’assainissement (</a:t>
            </a:r>
            <a:r>
              <a:rPr lang="fr-FR" sz="2400" b="1" dirty="0" err="1">
                <a:solidFill>
                  <a:schemeClr val="accent2"/>
                </a:solidFill>
              </a:rPr>
              <a:t>PGSSA</a:t>
            </a:r>
            <a:r>
              <a:rPr lang="en-CA" sz="2400" b="1" dirty="0">
                <a:solidFill>
                  <a:schemeClr val="accent2"/>
                </a:solidFill>
              </a:rPr>
              <a:t>)</a:t>
            </a:r>
            <a:r>
              <a:rPr lang="en-GB" sz="2400" b="1" dirty="0">
                <a:solidFill>
                  <a:schemeClr val="accent2"/>
                </a:solidFill>
              </a:rPr>
              <a:t>: </a:t>
            </a:r>
            <a:r>
              <a:rPr lang="fr-FR" sz="2400" dirty="0">
                <a:solidFill>
                  <a:srgbClr val="203864"/>
                </a:solidFill>
              </a:rPr>
              <a:t>Approche progressive axée sur les risques qui facilite la mise en œuvre des directives de l’OMS de 2006 pour une utilisation sans risque des eaux usées, des excreta et des eaux ménagères. Cette approche peut également s’appliquer à tous les systèmes d’assainissement et garantir leur gestion en conformité avec les objectifs de santé.</a:t>
            </a:r>
            <a:endParaRPr lang="en-GB" sz="2400" dirty="0">
              <a:solidFill>
                <a:srgbClr val="203864"/>
              </a:solidFill>
            </a:endParaRPr>
          </a:p>
          <a:p>
            <a:pPr marL="796925" lvl="1" indent="-339725">
              <a:spcAft>
                <a:spcPts val="600"/>
              </a:spcAft>
            </a:pPr>
            <a:r>
              <a:rPr lang="fr-FR" sz="2400" b="1" dirty="0">
                <a:solidFill>
                  <a:schemeClr val="accent2"/>
                </a:solidFill>
              </a:rPr>
              <a:t>Plan de gestion de la sécurité sanitaire de l’eau (</a:t>
            </a:r>
            <a:r>
              <a:rPr lang="fr-FR" sz="2400" b="1" dirty="0" err="1">
                <a:solidFill>
                  <a:schemeClr val="accent2"/>
                </a:solidFill>
              </a:rPr>
              <a:t>PGSSE</a:t>
            </a:r>
            <a:r>
              <a:rPr lang="en-GB" sz="2400" b="1" dirty="0">
                <a:solidFill>
                  <a:schemeClr val="accent2"/>
                </a:solidFill>
              </a:rPr>
              <a:t>): </a:t>
            </a:r>
            <a:r>
              <a:rPr lang="fr-FR" sz="2400" dirty="0">
                <a:solidFill>
                  <a:srgbClr val="203864"/>
                </a:solidFill>
              </a:rPr>
              <a:t>Approche globale d’évaluation et de gestion des risques qui comprend toutes les étapes de l’approvisionnement en eau, du bassin versant jusqu’au consommateur.</a:t>
            </a:r>
            <a:endParaRPr lang="en-CA" sz="2400" dirty="0">
              <a:solidFill>
                <a:srgbClr val="203864"/>
              </a:solidFill>
            </a:endParaRPr>
          </a:p>
        </p:txBody>
      </p:sp>
    </p:spTree>
    <p:extLst>
      <p:ext uri="{BB962C8B-B14F-4D97-AF65-F5344CB8AC3E}">
        <p14:creationId xmlns:p14="http://schemas.microsoft.com/office/powerpoint/2010/main" val="22839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CAA4ED0-4267-4278-9613-B43A518390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55449" y="839253"/>
            <a:ext cx="5311723" cy="5782482"/>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2321788"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A3</a:t>
            </a:r>
          </a:p>
        </p:txBody>
      </p:sp>
      <p:sp>
        <p:nvSpPr>
          <p:cNvPr id="18" name="Rounded Rectangle 7">
            <a:extLst>
              <a:ext uri="{FF2B5EF4-FFF2-40B4-BE49-F238E27FC236}">
                <a16:creationId xmlns:a16="http://schemas.microsoft.com/office/drawing/2014/main" id="{5727ED50-0401-4D23-99C4-7B1061C9A31F}"/>
              </a:ext>
            </a:extLst>
          </p:cNvPr>
          <p:cNvSpPr/>
          <p:nvPr/>
        </p:nvSpPr>
        <p:spPr>
          <a:xfrm>
            <a:off x="4508107" y="4593770"/>
            <a:ext cx="2878045" cy="2027965"/>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0BFEEC29-E312-40A8-A21F-A70CCEA43A16}"/>
              </a:ext>
            </a:extLst>
          </p:cNvPr>
          <p:cNvSpPr txBox="1"/>
          <p:nvPr/>
        </p:nvSpPr>
        <p:spPr>
          <a:xfrm>
            <a:off x="114545" y="3205933"/>
            <a:ext cx="4196287" cy="3693319"/>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Les questions d et e visent à déterminer si les approches de gestion des risques décrites dans les lignes directrices de l’OMS relatives à l’assainissement et à la santé et les celles de préparation au changement climatique </a:t>
            </a:r>
            <a:r>
              <a:rPr lang="fr-FR" b="1" u="sng" kern="0" dirty="0">
                <a:ln w="3175" cmpd="sng">
                  <a:noFill/>
                </a:ln>
                <a:solidFill>
                  <a:srgbClr val="C00000"/>
                </a:solidFill>
                <a:effectLst>
                  <a:glow rad="139700">
                    <a:prstClr val="white"/>
                  </a:glow>
                </a:effectLst>
              </a:rPr>
              <a:t>sont utilisées dans la planification nationale</a:t>
            </a:r>
          </a:p>
          <a:p>
            <a:pPr lvl="0" defTabSz="914400">
              <a:defRPr/>
            </a:pPr>
            <a:endParaRPr lang="en-GB" b="1" kern="0" dirty="0">
              <a:ln w="3175" cmpd="sng">
                <a:noFill/>
              </a:ln>
              <a:solidFill>
                <a:srgbClr val="C00000"/>
              </a:solidFill>
              <a:effectLst>
                <a:glow rad="139700">
                  <a:prstClr val="white"/>
                </a:glow>
              </a:effectLst>
            </a:endParaRPr>
          </a:p>
          <a:p>
            <a:pPr lvl="0" defTabSz="914400">
              <a:defRPr/>
            </a:pPr>
            <a:r>
              <a:rPr kumimoji="0" lang="en-GB" sz="1800" b="1" i="0" u="none" strike="noStrike" kern="0" cap="none" spc="0" normalizeH="0" baseline="0" noProof="0" dirty="0" err="1">
                <a:ln w="3175" cmpd="sng">
                  <a:noFill/>
                </a:ln>
                <a:solidFill>
                  <a:srgbClr val="C00000"/>
                </a:solidFill>
                <a:effectLst>
                  <a:glow rad="139700">
                    <a:prstClr val="white"/>
                  </a:glow>
                </a:effectLst>
                <a:uLnTx/>
                <a:uFillTx/>
              </a:rPr>
              <a:t>Contrairement</a:t>
            </a:r>
            <a:r>
              <a:rPr kumimoji="0" lang="en-GB" sz="1800" b="1" i="0" u="none" strike="noStrike" kern="0" cap="none" spc="0" normalizeH="0" baseline="0" noProof="0" dirty="0">
                <a:ln w="3175" cmpd="sng">
                  <a:noFill/>
                </a:ln>
                <a:solidFill>
                  <a:srgbClr val="C00000"/>
                </a:solidFill>
                <a:effectLst>
                  <a:glow rad="139700">
                    <a:prstClr val="white"/>
                  </a:glow>
                </a:effectLst>
                <a:uLnTx/>
                <a:uFillTx/>
              </a:rPr>
              <a:t> aux questions a-c, </a:t>
            </a:r>
            <a:r>
              <a:rPr kumimoji="0" lang="fr-FR" sz="1800" b="1" i="0" u="none" strike="noStrike" kern="0" cap="none" spc="0" normalizeH="0" baseline="0" noProof="0" dirty="0">
                <a:ln w="3175" cmpd="sng">
                  <a:noFill/>
                </a:ln>
                <a:solidFill>
                  <a:srgbClr val="C00000"/>
                </a:solidFill>
                <a:effectLst>
                  <a:glow rad="139700">
                    <a:prstClr val="white"/>
                  </a:glow>
                </a:effectLst>
                <a:uLnTx/>
                <a:uFillTx/>
              </a:rPr>
              <a:t>c</a:t>
            </a:r>
            <a:r>
              <a:rPr lang="fr-FR" b="1" kern="0" dirty="0">
                <a:ln w="3175" cmpd="sng">
                  <a:noFill/>
                </a:ln>
                <a:solidFill>
                  <a:srgbClr val="C00000"/>
                </a:solidFill>
                <a:effectLst>
                  <a:glow rad="139700">
                    <a:prstClr val="white"/>
                  </a:glow>
                </a:effectLst>
              </a:rPr>
              <a:t>es approches n’ont pas besoin d’être incluses dans les politiques ou les réglementations pour être utilisées dans la planification nationale</a:t>
            </a:r>
            <a:r>
              <a:rPr lang="en-CA" b="1" kern="0" dirty="0">
                <a:ln w="3175" cmpd="sng">
                  <a:noFill/>
                </a:ln>
                <a:solidFill>
                  <a:srgbClr val="C00000"/>
                </a:solidFill>
                <a:effectLst>
                  <a:glow rad="139700">
                    <a:prstClr val="white"/>
                  </a:glow>
                </a:effectLst>
              </a:rPr>
              <a:t> </a:t>
            </a:r>
            <a:r>
              <a:rPr lang="en-GB" b="1" kern="0" dirty="0">
                <a:ln w="3175" cmpd="sng">
                  <a:noFill/>
                </a:ln>
                <a:solidFill>
                  <a:srgbClr val="C00000"/>
                </a:solidFill>
                <a:effectLst>
                  <a:glow rad="139700">
                    <a:prstClr val="white"/>
                  </a:glow>
                </a:effectLst>
              </a:rPr>
              <a:t>.</a:t>
            </a:r>
          </a:p>
        </p:txBody>
      </p:sp>
      <p:sp>
        <p:nvSpPr>
          <p:cNvPr id="21" name="Freeform 24">
            <a:extLst>
              <a:ext uri="{FF2B5EF4-FFF2-40B4-BE49-F238E27FC236}">
                <a16:creationId xmlns:a16="http://schemas.microsoft.com/office/drawing/2014/main" id="{4A8CB2A3-8E8F-4930-B9C3-04DA87D82713}"/>
              </a:ext>
            </a:extLst>
          </p:cNvPr>
          <p:cNvSpPr/>
          <p:nvPr/>
        </p:nvSpPr>
        <p:spPr>
          <a:xfrm rot="4509098" flipV="1">
            <a:off x="3945241" y="4152756"/>
            <a:ext cx="807079" cy="34293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ounded Rectangle 7">
            <a:extLst>
              <a:ext uri="{FF2B5EF4-FFF2-40B4-BE49-F238E27FC236}">
                <a16:creationId xmlns:a16="http://schemas.microsoft.com/office/drawing/2014/main" id="{427CDE6A-E566-419F-BD73-5D97D34C1EB3}"/>
              </a:ext>
            </a:extLst>
          </p:cNvPr>
          <p:cNvSpPr/>
          <p:nvPr/>
        </p:nvSpPr>
        <p:spPr>
          <a:xfrm>
            <a:off x="4537159" y="1923609"/>
            <a:ext cx="2878045" cy="2670161"/>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CA3E82FB-FF2C-4E83-ABB8-86A494DF8E46}"/>
              </a:ext>
            </a:extLst>
          </p:cNvPr>
          <p:cNvSpPr txBox="1"/>
          <p:nvPr/>
        </p:nvSpPr>
        <p:spPr>
          <a:xfrm>
            <a:off x="114545" y="1060795"/>
            <a:ext cx="3965085" cy="2031325"/>
          </a:xfrm>
          <a:prstGeom prst="rect">
            <a:avLst/>
          </a:prstGeom>
          <a:noFill/>
          <a:effectLst/>
        </p:spPr>
        <p:txBody>
          <a:bodyPr wrap="square" rtlCol="0">
            <a:spAutoFit/>
          </a:bodyPr>
          <a:lstStyle/>
          <a:p>
            <a:pPr lvl="0" defTabSz="914400">
              <a:defRPr/>
            </a:pPr>
            <a:r>
              <a:rPr lang="fr-FR" b="1" kern="0">
                <a:ln w="3175" cmpd="sng">
                  <a:noFill/>
                </a:ln>
                <a:solidFill>
                  <a:srgbClr val="C00000"/>
                </a:solidFill>
                <a:effectLst>
                  <a:glow rad="139700">
                    <a:prstClr val="white"/>
                  </a:glow>
                </a:effectLst>
              </a:rPr>
              <a:t>Les questions </a:t>
            </a:r>
            <a:r>
              <a:rPr lang="fr-FR" b="1" kern="0" err="1">
                <a:ln w="3175" cmpd="sng">
                  <a:noFill/>
                </a:ln>
                <a:solidFill>
                  <a:srgbClr val="C00000"/>
                </a:solidFill>
                <a:effectLst>
                  <a:glow rad="139700">
                    <a:prstClr val="white"/>
                  </a:glow>
                </a:effectLst>
              </a:rPr>
              <a:t>a-c</a:t>
            </a:r>
            <a:r>
              <a:rPr lang="fr-FR" b="1" kern="0">
                <a:ln w="3175" cmpd="sng">
                  <a:noFill/>
                </a:ln>
                <a:solidFill>
                  <a:srgbClr val="C00000"/>
                </a:solidFill>
                <a:effectLst>
                  <a:glow rad="139700">
                    <a:prstClr val="white"/>
                  </a:glow>
                </a:effectLst>
              </a:rPr>
              <a:t> visent à déterminer si les plans de gestion de la sécurité sanitaire de l’eau, les plans de gestion de la sécurité sanitaire de l’assainissement ou des approches équivalentes </a:t>
            </a:r>
            <a:r>
              <a:rPr lang="fr-FR" b="1" u="sng" kern="0">
                <a:ln w="3175" cmpd="sng">
                  <a:noFill/>
                </a:ln>
                <a:solidFill>
                  <a:srgbClr val="C00000"/>
                </a:solidFill>
                <a:effectLst>
                  <a:glow rad="139700">
                    <a:prstClr val="white"/>
                  </a:glow>
                </a:effectLst>
              </a:rPr>
              <a:t>sont inclus dans les politiques ou les réglementations</a:t>
            </a:r>
            <a:r>
              <a:rPr lang="en-GB" b="1" u="sng" kern="0">
                <a:ln w="3175" cmpd="sng">
                  <a:noFill/>
                </a:ln>
                <a:solidFill>
                  <a:srgbClr val="C00000"/>
                </a:solidFill>
                <a:effectLst>
                  <a:glow rad="139700">
                    <a:prstClr val="white"/>
                  </a:glow>
                </a:effectLst>
              </a:rPr>
              <a:t>.</a:t>
            </a:r>
          </a:p>
        </p:txBody>
      </p:sp>
      <p:sp>
        <p:nvSpPr>
          <p:cNvPr id="25" name="Freeform 24">
            <a:extLst>
              <a:ext uri="{FF2B5EF4-FFF2-40B4-BE49-F238E27FC236}">
                <a16:creationId xmlns:a16="http://schemas.microsoft.com/office/drawing/2014/main" id="{C3C1F700-1922-4755-B972-A409DFAD989E}"/>
              </a:ext>
            </a:extLst>
          </p:cNvPr>
          <p:cNvSpPr/>
          <p:nvPr/>
        </p:nvSpPr>
        <p:spPr>
          <a:xfrm rot="4509098" flipV="1">
            <a:off x="3880077" y="1670139"/>
            <a:ext cx="637081" cy="58202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9751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9187DD-E04C-4D4A-A8B1-4B1026239B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8287" y="1527304"/>
            <a:ext cx="4717674" cy="5221840"/>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277494" y="815093"/>
            <a:ext cx="11334497" cy="735585"/>
          </a:xfrm>
        </p:spPr>
        <p:txBody>
          <a:bodyPr>
            <a:normAutofit fontScale="90000"/>
          </a:bodyPr>
          <a:lstStyle/>
          <a:p>
            <a:r>
              <a:rPr lang="en-US" dirty="0" err="1"/>
              <a:t>A4</a:t>
            </a:r>
            <a:r>
              <a:rPr lang="en-US" dirty="0"/>
              <a:t>: </a:t>
            </a:r>
            <a:r>
              <a:rPr lang="fr-FR" dirty="0">
                <a:latin typeface="Calibri" panose="020F0502020204030204" pitchFamily="34" charset="0"/>
                <a:cs typeface="Times New Roman" panose="02020603050405020304" pitchFamily="18" charset="0"/>
              </a:rPr>
              <a:t>Mise en œuvre des approches de gestion des risques</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6" y="236264"/>
            <a:ext cx="11962907" cy="432048"/>
            <a:chOff x="131557" y="260648"/>
            <a:chExt cx="8894853"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8</a:t>
              </a:r>
            </a:p>
          </p:txBody>
        </p:sp>
        <p:sp>
          <p:nvSpPr>
            <p:cNvPr id="15" name="Rounded Rectangle 11">
              <a:extLst>
                <a:ext uri="{FF2B5EF4-FFF2-40B4-BE49-F238E27FC236}">
                  <a16:creationId xmlns:a16="http://schemas.microsoft.com/office/drawing/2014/main" id="{D3705E86-D192-41E9-96A9-C88C990B4D71}"/>
                </a:ext>
              </a:extLst>
            </p:cNvPr>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a:solidFill>
                    <a:schemeClr val="tx1"/>
                  </a:solidFill>
                </a:rPr>
                <a:t>A9</a:t>
              </a:r>
            </a:p>
          </p:txBody>
        </p:sp>
        <p:sp>
          <p:nvSpPr>
            <p:cNvPr id="16" name="Rounded Rectangle 12">
              <a:extLst>
                <a:ext uri="{FF2B5EF4-FFF2-40B4-BE49-F238E27FC236}">
                  <a16:creationId xmlns:a16="http://schemas.microsoft.com/office/drawing/2014/main" id="{756586E3-F60A-49CD-8223-35F223D85DCC}"/>
                </a:ext>
              </a:extLst>
            </p:cNvPr>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10</a:t>
              </a:r>
            </a:p>
          </p:txBody>
        </p:sp>
        <p:sp>
          <p:nvSpPr>
            <p:cNvPr id="17" name="Rounded Rectangle 12">
              <a:extLst>
                <a:ext uri="{FF2B5EF4-FFF2-40B4-BE49-F238E27FC236}">
                  <a16:creationId xmlns:a16="http://schemas.microsoft.com/office/drawing/2014/main" id="{BBAC027D-DE12-404A-92D7-FCEFFC54DE81}"/>
                </a:ext>
              </a:extLst>
            </p:cNvPr>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tx1"/>
                  </a:solidFill>
                </a:rPr>
                <a:t>A</a:t>
              </a:r>
              <a:r>
                <a:rPr lang="en-GB" sz="1800" b="1">
                  <a:solidFill>
                    <a:schemeClr val="tx1"/>
                  </a:solidFill>
                </a:rPr>
                <a:t>11</a:t>
              </a:r>
            </a:p>
          </p:txBody>
        </p:sp>
      </p:grpSp>
      <p:sp>
        <p:nvSpPr>
          <p:cNvPr id="20" name="Rounded Rectangle 3">
            <a:extLst>
              <a:ext uri="{FF2B5EF4-FFF2-40B4-BE49-F238E27FC236}">
                <a16:creationId xmlns:a16="http://schemas.microsoft.com/office/drawing/2014/main" id="{7E6C77D4-218F-4988-A89F-7EE1C5D1FA6B}"/>
              </a:ext>
            </a:extLst>
          </p:cNvPr>
          <p:cNvSpPr/>
          <p:nvPr/>
        </p:nvSpPr>
        <p:spPr>
          <a:xfrm>
            <a:off x="3440469" y="236264"/>
            <a:ext cx="878974"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a:solidFill>
                  <a:schemeClr val="bg1"/>
                </a:solidFill>
              </a:rPr>
              <a:t>A4</a:t>
            </a:r>
          </a:p>
        </p:txBody>
      </p:sp>
      <p:sp>
        <p:nvSpPr>
          <p:cNvPr id="18" name="Rounded Rectangle 7">
            <a:extLst>
              <a:ext uri="{FF2B5EF4-FFF2-40B4-BE49-F238E27FC236}">
                <a16:creationId xmlns:a16="http://schemas.microsoft.com/office/drawing/2014/main" id="{66ACF77B-17E3-442B-87E0-2F52B0B6A152}"/>
              </a:ext>
            </a:extLst>
          </p:cNvPr>
          <p:cNvSpPr/>
          <p:nvPr/>
        </p:nvSpPr>
        <p:spPr>
          <a:xfrm>
            <a:off x="318716" y="1507134"/>
            <a:ext cx="4906427" cy="399320"/>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1" name="Freeform 24">
            <a:extLst>
              <a:ext uri="{FF2B5EF4-FFF2-40B4-BE49-F238E27FC236}">
                <a16:creationId xmlns:a16="http://schemas.microsoft.com/office/drawing/2014/main" id="{0380CA99-2562-4C72-A6A7-1A578AA98EAC}"/>
              </a:ext>
            </a:extLst>
          </p:cNvPr>
          <p:cNvSpPr/>
          <p:nvPr/>
        </p:nvSpPr>
        <p:spPr>
          <a:xfrm rot="4509098" flipH="1">
            <a:off x="5526137" y="1497390"/>
            <a:ext cx="116828" cy="63067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ounded Rectangle 7">
            <a:extLst>
              <a:ext uri="{FF2B5EF4-FFF2-40B4-BE49-F238E27FC236}">
                <a16:creationId xmlns:a16="http://schemas.microsoft.com/office/drawing/2014/main" id="{F99A4600-C4E0-41FF-9AD8-EFC67FC3FD50}"/>
              </a:ext>
            </a:extLst>
          </p:cNvPr>
          <p:cNvSpPr/>
          <p:nvPr/>
        </p:nvSpPr>
        <p:spPr>
          <a:xfrm>
            <a:off x="418559" y="4701737"/>
            <a:ext cx="1277226" cy="1143890"/>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B0F162EB-3DB8-4BE9-8779-58BA9C986872}"/>
              </a:ext>
            </a:extLst>
          </p:cNvPr>
          <p:cNvSpPr txBox="1"/>
          <p:nvPr/>
        </p:nvSpPr>
        <p:spPr>
          <a:xfrm>
            <a:off x="6553366" y="4774988"/>
            <a:ext cx="4794116" cy="646331"/>
          </a:xfrm>
          <a:prstGeom prst="rect">
            <a:avLst/>
          </a:prstGeom>
          <a:noFill/>
          <a:effectLst/>
        </p:spPr>
        <p:txBody>
          <a:bodyPr wrap="square" rtlCol="0">
            <a:spAutoFit/>
          </a:bodyPr>
          <a:lstStyle/>
          <a:p>
            <a:pPr lvl="0" defTabSz="914400">
              <a:defRPr/>
            </a:pPr>
            <a:r>
              <a:rPr lang="fr-FR" b="1" kern="0">
                <a:ln w="3175" cmpd="sng">
                  <a:noFill/>
                </a:ln>
                <a:solidFill>
                  <a:srgbClr val="C00000"/>
                </a:solidFill>
                <a:effectLst>
                  <a:glow rad="139700">
                    <a:prstClr val="white"/>
                  </a:glow>
                </a:effectLst>
              </a:rPr>
              <a:t>Pour de plus amples informations sur </a:t>
            </a:r>
            <a:r>
              <a:rPr lang="en-GB" b="1" kern="0">
                <a:ln w="3175" cmpd="sng">
                  <a:noFill/>
                </a:ln>
                <a:solidFill>
                  <a:srgbClr val="C00000"/>
                </a:solidFill>
                <a:effectLst>
                  <a:glow rad="139700">
                    <a:prstClr val="white"/>
                  </a:glow>
                </a:effectLst>
              </a:rPr>
              <a:t>WASH </a:t>
            </a:r>
            <a:r>
              <a:rPr kumimoji="0" lang="en-GB" sz="1800" b="1" i="0" u="none" strike="noStrike" kern="0" cap="none" spc="0" normalizeH="0" baseline="0" noProof="0">
                <a:ln w="3175" cmpd="sng">
                  <a:noFill/>
                </a:ln>
                <a:solidFill>
                  <a:srgbClr val="C00000"/>
                </a:solidFill>
                <a:effectLst>
                  <a:glow rad="139700">
                    <a:prstClr val="white"/>
                  </a:glow>
                </a:effectLst>
                <a:uLnTx/>
                <a:uFillTx/>
              </a:rPr>
              <a:t>FIT: </a:t>
            </a:r>
            <a:r>
              <a:rPr kumimoji="0" lang="en-GB" sz="1800" b="1" i="0" u="none" strike="noStrike" kern="0" cap="none" spc="0" normalizeH="0" baseline="0" noProof="0">
                <a:ln w="3175" cmpd="sng">
                  <a:noFill/>
                </a:ln>
                <a:solidFill>
                  <a:srgbClr val="C00000"/>
                </a:solidFill>
                <a:effectLst>
                  <a:glow rad="139700">
                    <a:prstClr val="white"/>
                  </a:glow>
                </a:effectLst>
                <a:uLnTx/>
                <a:uFillTx/>
                <a:hlinkClick r:id="rId4"/>
              </a:rPr>
              <a:t>https://washfit.org/</a:t>
            </a:r>
            <a:r>
              <a:rPr kumimoji="0" lang="en-GB" sz="1800" b="1" i="0" u="none" strike="noStrike" kern="0" cap="none" spc="0" normalizeH="0" baseline="0" noProof="0">
                <a:ln w="3175" cmpd="sng">
                  <a:noFill/>
                </a:ln>
                <a:solidFill>
                  <a:srgbClr val="C00000"/>
                </a:solidFill>
                <a:effectLst>
                  <a:glow rad="139700">
                    <a:prstClr val="white"/>
                  </a:glow>
                </a:effectLst>
                <a:uLnTx/>
                <a:uFillTx/>
              </a:rPr>
              <a:t>.</a:t>
            </a:r>
            <a:r>
              <a:rPr lang="en-GB" b="1" kern="0">
                <a:ln w="3175" cmpd="sng">
                  <a:noFill/>
                </a:ln>
                <a:solidFill>
                  <a:srgbClr val="C00000"/>
                </a:solidFill>
                <a:effectLst>
                  <a:glow rad="139700">
                    <a:prstClr val="white"/>
                  </a:glow>
                </a:effectLst>
              </a:rPr>
              <a:t> </a:t>
            </a:r>
            <a:endParaRPr kumimoji="0" lang="en-GB" sz="1800" b="1" i="0" u="none" strike="noStrike" kern="0" cap="none" spc="0" normalizeH="0" baseline="0" noProof="0">
              <a:ln w="3175" cmpd="sng">
                <a:noFill/>
              </a:ln>
              <a:solidFill>
                <a:srgbClr val="C00000"/>
              </a:solidFill>
              <a:effectLst>
                <a:glow rad="139700">
                  <a:prstClr val="white"/>
                </a:glow>
              </a:effectLst>
              <a:uLnTx/>
              <a:uFillTx/>
            </a:endParaRPr>
          </a:p>
        </p:txBody>
      </p:sp>
      <p:sp>
        <p:nvSpPr>
          <p:cNvPr id="27" name="Freeform 24">
            <a:extLst>
              <a:ext uri="{FF2B5EF4-FFF2-40B4-BE49-F238E27FC236}">
                <a16:creationId xmlns:a16="http://schemas.microsoft.com/office/drawing/2014/main" id="{BC0E9238-61F4-49E0-B069-C0CC55F3B1AA}"/>
              </a:ext>
            </a:extLst>
          </p:cNvPr>
          <p:cNvSpPr/>
          <p:nvPr/>
        </p:nvSpPr>
        <p:spPr>
          <a:xfrm rot="4509098" flipH="1">
            <a:off x="3400226" y="2988892"/>
            <a:ext cx="1402099" cy="460546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293CB148-B881-514D-A3D5-A601E02EB25A}"/>
              </a:ext>
            </a:extLst>
          </p:cNvPr>
          <p:cNvSpPr txBox="1"/>
          <p:nvPr/>
        </p:nvSpPr>
        <p:spPr>
          <a:xfrm>
            <a:off x="5973462" y="1521321"/>
            <a:ext cx="4528513" cy="1477328"/>
          </a:xfrm>
          <a:prstGeom prst="rect">
            <a:avLst/>
          </a:prstGeom>
          <a:noFill/>
          <a:effectLst/>
        </p:spPr>
        <p:txBody>
          <a:bodyPr wrap="square" rtlCol="0">
            <a:spAutoFit/>
          </a:bodyPr>
          <a:lstStyle/>
          <a:p>
            <a:pPr lvl="0" defTabSz="914400">
              <a:defRPr/>
            </a:pPr>
            <a:r>
              <a:rPr lang="fr-FR" b="1" kern="0">
                <a:ln w="3175" cmpd="sng">
                  <a:noFill/>
                </a:ln>
                <a:solidFill>
                  <a:srgbClr val="C00000"/>
                </a:solidFill>
                <a:effectLst>
                  <a:glow rad="139700">
                    <a:prstClr val="white"/>
                  </a:glow>
                </a:effectLst>
              </a:rPr>
              <a:t>Les approches de gestion des risques peuvent être mises en œuvre même si elles ne sont pas incluses dans les politiques et les réglementations, comme cela a été indiqué aux points </a:t>
            </a:r>
            <a:r>
              <a:rPr lang="fr-FR" b="1" kern="0" err="1">
                <a:ln w="3175" cmpd="sng">
                  <a:noFill/>
                </a:ln>
                <a:solidFill>
                  <a:srgbClr val="C00000"/>
                </a:solidFill>
                <a:effectLst>
                  <a:glow rad="139700">
                    <a:prstClr val="white"/>
                  </a:glow>
                </a:effectLst>
              </a:rPr>
              <a:t>a-c</a:t>
            </a:r>
            <a:r>
              <a:rPr lang="fr-FR" b="1" kern="0">
                <a:ln w="3175" cmpd="sng">
                  <a:noFill/>
                </a:ln>
                <a:solidFill>
                  <a:srgbClr val="C00000"/>
                </a:solidFill>
                <a:effectLst>
                  <a:glow rad="139700">
                    <a:prstClr val="white"/>
                  </a:glow>
                </a:effectLst>
              </a:rPr>
              <a:t> de la question A3.</a:t>
            </a:r>
            <a:endParaRPr kumimoji="0" lang="en-GB" sz="1800" b="1" i="0" u="none" strike="noStrike" kern="0" cap="none" spc="0" normalizeH="0" baseline="0" noProof="0">
              <a:ln w="3175" cmpd="sng">
                <a:noFill/>
              </a:ln>
              <a:solidFill>
                <a:srgbClr val="C00000"/>
              </a:solidFill>
              <a:effectLst>
                <a:glow rad="139700">
                  <a:prstClr val="white"/>
                </a:glow>
              </a:effectLst>
              <a:uLnTx/>
              <a:uFillTx/>
            </a:endParaRPr>
          </a:p>
        </p:txBody>
      </p:sp>
    </p:spTree>
    <p:extLst>
      <p:ext uri="{BB962C8B-B14F-4D97-AF65-F5344CB8AC3E}">
        <p14:creationId xmlns:p14="http://schemas.microsoft.com/office/powerpoint/2010/main" val="1244542478"/>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17d4c9e9-139a-427c-97b0-ce32edd45541">French</Language>
    <DocumentType xmlns="17d4c9e9-139a-427c-97b0-ce32edd45541">Info module</Document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8C1BF789B5AC4B9EF53DDBA590C81D" ma:contentTypeVersion="4" ma:contentTypeDescription="Create a new document." ma:contentTypeScope="" ma:versionID="4fc615343bd2d393fd09e1d97a945d3b">
  <xsd:schema xmlns:xsd="http://www.w3.org/2001/XMLSchema" xmlns:xs="http://www.w3.org/2001/XMLSchema" xmlns:p="http://schemas.microsoft.com/office/2006/metadata/properties" xmlns:ns2="17d4c9e9-139a-427c-97b0-ce32edd45541" targetNamespace="http://schemas.microsoft.com/office/2006/metadata/properties" ma:root="true" ma:fieldsID="130e21825694c0b74c79f46a39d33a20" ns2:_="">
    <xsd:import namespace="17d4c9e9-139a-427c-97b0-ce32edd45541"/>
    <xsd:element name="properties">
      <xsd:complexType>
        <xsd:sequence>
          <xsd:element name="documentManagement">
            <xsd:complexType>
              <xsd:all>
                <xsd:element ref="ns2:Language" minOccurs="0"/>
                <xsd:element ref="ns2:DocumentTyp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4c9e9-139a-427c-97b0-ce32edd45541"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Text">
          <xsd:maxLength value="255"/>
        </xsd:restriction>
      </xsd:simpleType>
    </xsd:element>
    <xsd:element name="DocumentType" ma:index="9" nillable="true" ma:displayName="Document Type" ma:format="Dropdown" ma:internalName="DocumentTyp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5FE5E-37CC-4CE9-96F5-D43556D39C96}">
  <ds:schemaRefs>
    <ds:schemaRef ds:uri="http://www.w3.org/XML/1998/namespace"/>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1ae83553-cbc3-47cc-bfe3-ad28d3d97e94"/>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3.xml><?xml version="1.0" encoding="utf-8"?>
<ds:datastoreItem xmlns:ds="http://schemas.openxmlformats.org/officeDocument/2006/customXml" ds:itemID="{E2EF4818-D140-49D6-B60A-C97CA73DBC47}"/>
</file>

<file path=docProps/app.xml><?xml version="1.0" encoding="utf-8"?>
<Properties xmlns="http://schemas.openxmlformats.org/officeDocument/2006/extended-properties" xmlns:vt="http://schemas.openxmlformats.org/officeDocument/2006/docPropsVTypes">
  <Template>Office Theme</Template>
  <TotalTime>300</TotalTime>
  <Words>3024</Words>
  <Application>Microsoft Office PowerPoint</Application>
  <PresentationFormat>Widescreen</PresentationFormat>
  <Paragraphs>452</Paragraphs>
  <Slides>29</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Wingdings</vt:lpstr>
      <vt:lpstr>GLAAS Main Template</vt:lpstr>
      <vt:lpstr>GLAAS 2019 Report Template</vt:lpstr>
      <vt:lpstr>GLAAS: Module d’information 5  Section A questions de gouvernance dans l’enquête pays GLAAS 2021/2022</vt:lpstr>
      <vt:lpstr>Aperçu</vt:lpstr>
      <vt:lpstr>Questions dans la section A</vt:lpstr>
      <vt:lpstr>A2: Réglementations et normes nationales</vt:lpstr>
      <vt:lpstr>PowerPoint Presentation</vt:lpstr>
      <vt:lpstr>PowerPoint Presentation</vt:lpstr>
      <vt:lpstr>A3: Existence d’approches de gestion des risques</vt:lpstr>
      <vt:lpstr>PowerPoint Presentation</vt:lpstr>
      <vt:lpstr>A4: Mise en œuvre des approches de gestion des risques</vt:lpstr>
      <vt:lpstr>PowerPoint Presentation</vt:lpstr>
      <vt:lpstr>A5: Politiques et plans nationaux WASH</vt:lpstr>
      <vt:lpstr>PowerPoint Presentation</vt:lpstr>
      <vt:lpstr>PowerPoint Presentation</vt:lpstr>
      <vt:lpstr>Outil de suivi et d’évaluation des politiques d’assainissement (PMAT)</vt:lpstr>
      <vt:lpstr>A6: WASH dans les plans de préparation et de riposte à la COVID-19</vt:lpstr>
      <vt:lpstr>PowerPoint Presentation</vt:lpstr>
      <vt:lpstr>A7: Cibles nationales WASH</vt:lpstr>
      <vt:lpstr>PowerPoint Presentation</vt:lpstr>
      <vt:lpstr>PowerPoint Presentation</vt:lpstr>
      <vt:lpstr>PowerPoint Presentation</vt:lpstr>
      <vt:lpstr>A8: Mesures d’équité dans les politiques et plans nationaux</vt:lpstr>
      <vt:lpstr>A9: Rôles des institutions et des organismes chefs de file</vt:lpstr>
      <vt:lpstr>A10: Coordination entre parties prenantes</vt:lpstr>
      <vt:lpstr>A11: Procédures de participation établies au niveau national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JUNG, Catherine</cp:lastModifiedBy>
  <cp:revision>43</cp:revision>
  <dcterms:created xsi:type="dcterms:W3CDTF">2019-09-12T12:12:51Z</dcterms:created>
  <dcterms:modified xsi:type="dcterms:W3CDTF">2021-09-20T12:23:26Z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0x010100818C1BF789B5AC4B9EF53DDBA590C81D</vt:lpwstr>
  </property>
</Properties>
</file>