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86" r:id="rId5"/>
  </p:sldMasterIdLst>
  <p:notesMasterIdLst>
    <p:notesMasterId r:id="rId17"/>
  </p:notesMasterIdLst>
  <p:handoutMasterIdLst>
    <p:handoutMasterId r:id="rId18"/>
  </p:handoutMasterIdLst>
  <p:sldIdLst>
    <p:sldId id="256" r:id="rId6"/>
    <p:sldId id="259" r:id="rId7"/>
    <p:sldId id="269" r:id="rId8"/>
    <p:sldId id="263" r:id="rId9"/>
    <p:sldId id="288" r:id="rId10"/>
    <p:sldId id="271" r:id="rId11"/>
    <p:sldId id="273" r:id="rId12"/>
    <p:sldId id="275" r:id="rId13"/>
    <p:sldId id="292" r:id="rId14"/>
    <p:sldId id="277" r:id="rId15"/>
    <p:sldId id="29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6" id="{52207AEE-9AEB-4D76-B674-411FE1E2C11F}">
          <p14:sldIdLst>
            <p14:sldId id="256"/>
            <p14:sldId id="259"/>
            <p14:sldId id="269"/>
          </p14:sldIdLst>
        </p14:section>
        <p14:section name="B1" id="{DEB6E69F-DAF1-4CC5-A264-BB0A5949B68A}">
          <p14:sldIdLst>
            <p14:sldId id="263"/>
            <p14:sldId id="288"/>
          </p14:sldIdLst>
        </p14:section>
        <p14:section name="B2" id="{8202612F-732E-48EC-955B-79229BDDE9A4}">
          <p14:sldIdLst>
            <p14:sldId id="271"/>
          </p14:sldIdLst>
        </p14:section>
        <p14:section name="B3" id="{FD9C8DCD-9D9F-4000-9895-FAB92EAADF25}">
          <p14:sldIdLst>
            <p14:sldId id="273"/>
          </p14:sldIdLst>
        </p14:section>
        <p14:section name="B4" id="{B4A5CF69-88F9-4046-8045-88820CC9ACCB}">
          <p14:sldIdLst>
            <p14:sldId id="275"/>
            <p14:sldId id="292"/>
          </p14:sldIdLst>
        </p14:section>
        <p14:section name="B5" id="{7951C3ED-32C9-4752-B649-A8107AF26690}">
          <p14:sldIdLst>
            <p14:sldId id="277"/>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a Murad" initials="SM" lastIdx="9" clrIdx="0">
    <p:extLst>
      <p:ext uri="{19B8F6BF-5375-455C-9EA6-DF929625EA0E}">
        <p15:presenceInfo xmlns:p15="http://schemas.microsoft.com/office/powerpoint/2012/main" userId="e026b1207f6de5b6" providerId="Windows Live"/>
      </p:ext>
    </p:extLst>
  </p:cmAuthor>
  <p:cmAuthor id="2" name="MURAD, Sofia Jenny Juliette" initials="MSJJ" lastIdx="3" clrIdx="1">
    <p:extLst>
      <p:ext uri="{19B8F6BF-5375-455C-9EA6-DF929625EA0E}">
        <p15:presenceInfo xmlns:p15="http://schemas.microsoft.com/office/powerpoint/2012/main" userId="MURAD, Sofia Jenny Juliette" providerId="None"/>
      </p:ext>
    </p:extLst>
  </p:cmAuthor>
  <p:cmAuthor id="3" name="Elizabeth ENGEBRETSON" initials="EE" lastIdx="1" clrIdx="2">
    <p:extLst>
      <p:ext uri="{19B8F6BF-5375-455C-9EA6-DF929625EA0E}">
        <p15:presenceInfo xmlns:p15="http://schemas.microsoft.com/office/powerpoint/2012/main" userId="S::engebretsone@who.int::3432f663-7c0c-4f2e-b85b-b6f4c97bdf77" providerId="AD"/>
      </p:ext>
    </p:extLst>
  </p:cmAuthor>
  <p:cmAuthor id="4" name=" " initials="" lastIdx="4" clrIdx="3">
    <p:extLst>
      <p:ext uri="{19B8F6BF-5375-455C-9EA6-DF929625EA0E}">
        <p15:presenceInfo xmlns:p15="http://schemas.microsoft.com/office/powerpoint/2012/main" userId="S::sking50@jhu.edu::0c84f94d-5753-402a-9cd4-f340c21de1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952"/>
    <a:srgbClr val="F49245"/>
    <a:srgbClr val="7BD0EF"/>
    <a:srgbClr val="FFFFFF"/>
    <a:srgbClr val="375987"/>
    <a:srgbClr val="365886"/>
    <a:srgbClr val="39588D"/>
    <a:srgbClr val="608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43E28-BF7D-C040-8684-6C60A44D2C7B}" v="24" dt="2021-09-15T17:21:18.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5"/>
    <p:restoredTop sz="94733"/>
  </p:normalViewPr>
  <p:slideViewPr>
    <p:cSldViewPr snapToGrid="0">
      <p:cViewPr varScale="1">
        <p:scale>
          <a:sx n="108" d="100"/>
          <a:sy n="108" d="100"/>
        </p:scale>
        <p:origin x="79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9/20/2021</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DFC2D-7D1B-45B5-BA49-1B198FC73C05}"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7CD5F-2FBE-4BD2-BEC6-04F59FEA57C0}" type="slidenum">
              <a:rPr lang="en-US" smtClean="0"/>
              <a:t>‹#›</a:t>
            </a:fld>
            <a:endParaRPr lang="en-US"/>
          </a:p>
        </p:txBody>
      </p:sp>
    </p:spTree>
    <p:extLst>
      <p:ext uri="{BB962C8B-B14F-4D97-AF65-F5344CB8AC3E}">
        <p14:creationId xmlns:p14="http://schemas.microsoft.com/office/powerpoint/2010/main" val="419837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4</a:t>
            </a:fld>
            <a:endParaRPr lang="en-US"/>
          </a:p>
        </p:txBody>
      </p:sp>
    </p:spTree>
    <p:extLst>
      <p:ext uri="{BB962C8B-B14F-4D97-AF65-F5344CB8AC3E}">
        <p14:creationId xmlns:p14="http://schemas.microsoft.com/office/powerpoint/2010/main" val="119722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5</a:t>
            </a:fld>
            <a:endParaRPr lang="en-US"/>
          </a:p>
        </p:txBody>
      </p:sp>
    </p:spTree>
    <p:extLst>
      <p:ext uri="{BB962C8B-B14F-4D97-AF65-F5344CB8AC3E}">
        <p14:creationId xmlns:p14="http://schemas.microsoft.com/office/powerpoint/2010/main" val="247294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6</a:t>
            </a:fld>
            <a:endParaRPr lang="en-US"/>
          </a:p>
        </p:txBody>
      </p:sp>
    </p:spTree>
    <p:extLst>
      <p:ext uri="{BB962C8B-B14F-4D97-AF65-F5344CB8AC3E}">
        <p14:creationId xmlns:p14="http://schemas.microsoft.com/office/powerpoint/2010/main" val="91091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7</a:t>
            </a:fld>
            <a:endParaRPr lang="en-US"/>
          </a:p>
        </p:txBody>
      </p:sp>
    </p:spTree>
    <p:extLst>
      <p:ext uri="{BB962C8B-B14F-4D97-AF65-F5344CB8AC3E}">
        <p14:creationId xmlns:p14="http://schemas.microsoft.com/office/powerpoint/2010/main" val="74584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8</a:t>
            </a:fld>
            <a:endParaRPr lang="en-US"/>
          </a:p>
        </p:txBody>
      </p:sp>
    </p:spTree>
    <p:extLst>
      <p:ext uri="{BB962C8B-B14F-4D97-AF65-F5344CB8AC3E}">
        <p14:creationId xmlns:p14="http://schemas.microsoft.com/office/powerpoint/2010/main" val="26548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9</a:t>
            </a:fld>
            <a:endParaRPr lang="en-US"/>
          </a:p>
        </p:txBody>
      </p:sp>
    </p:spTree>
    <p:extLst>
      <p:ext uri="{BB962C8B-B14F-4D97-AF65-F5344CB8AC3E}">
        <p14:creationId xmlns:p14="http://schemas.microsoft.com/office/powerpoint/2010/main" val="261860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10</a:t>
            </a:fld>
            <a:endParaRPr lang="en-US"/>
          </a:p>
        </p:txBody>
      </p:sp>
    </p:spTree>
    <p:extLst>
      <p:ext uri="{BB962C8B-B14F-4D97-AF65-F5344CB8AC3E}">
        <p14:creationId xmlns:p14="http://schemas.microsoft.com/office/powerpoint/2010/main" val="71026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marL="457200" indent="-45720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Title 1">
            <a:extLst>
              <a:ext uri="{FF2B5EF4-FFF2-40B4-BE49-F238E27FC236}">
                <a16:creationId xmlns:a16="http://schemas.microsoft.com/office/drawing/2014/main" id="{3C0B9056-8102-4962-83A5-2EC09F05979D}"/>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459F740B-0F8F-4874-8848-D1B4AEFCE119}"/>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179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Title 1">
            <a:extLst>
              <a:ext uri="{FF2B5EF4-FFF2-40B4-BE49-F238E27FC236}">
                <a16:creationId xmlns:a16="http://schemas.microsoft.com/office/drawing/2014/main" id="{5306896F-6D1D-475D-B8A3-63F7CD243CB1}"/>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A8A487CB-6DF6-429F-BB53-C37B86EF5B88}"/>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F68265-3CB8-4E17-BBD1-537C9B155DEB}"/>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6" name="Content Placeholder 2">
            <a:extLst>
              <a:ext uri="{FF2B5EF4-FFF2-40B4-BE49-F238E27FC236}">
                <a16:creationId xmlns:a16="http://schemas.microsoft.com/office/drawing/2014/main" id="{740D2279-7702-4E95-9EC5-31AC5EC9A279}"/>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
        <p:nvSpPr>
          <p:cNvPr id="5" name="Title 1">
            <a:extLst>
              <a:ext uri="{FF2B5EF4-FFF2-40B4-BE49-F238E27FC236}">
                <a16:creationId xmlns:a16="http://schemas.microsoft.com/office/drawing/2014/main" id="{38398010-0129-4F6A-BFF7-6D2AEE762839}"/>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CE53C373-B706-40FA-A348-0A126A231702}"/>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2769553-A36B-4799-B66A-9735651B6B7D}"/>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cstate="screen">
              <a:biLevel thresh="25000"/>
              <a:extLst>
                <a:ext uri="{28A0092B-C50C-407E-A947-70E740481C1C}">
                  <a14:useLocalDpi xmlns:a14="http://schemas.microsoft.com/office/drawing/2010/main"/>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F37C1E"/>
              </a:gs>
              <a:gs pos="10000">
                <a:srgbClr val="7BD0E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en-US" sz="2800" dirty="0">
                <a:solidFill>
                  <a:srgbClr val="F59952"/>
                </a:solidFill>
                <a:cs typeface="Calibri"/>
              </a:rPr>
              <a:t>GLAAS: Module </a:t>
            </a:r>
            <a:r>
              <a:rPr lang="en-US" sz="2800" dirty="0" err="1">
                <a:solidFill>
                  <a:srgbClr val="F59952"/>
                </a:solidFill>
                <a:cs typeface="Calibri"/>
              </a:rPr>
              <a:t>d’information</a:t>
            </a:r>
            <a:r>
              <a:rPr lang="en-US" sz="2800" dirty="0">
                <a:solidFill>
                  <a:srgbClr val="F59952"/>
                </a:solidFill>
                <a:cs typeface="Calibri"/>
              </a:rPr>
              <a:t> 6 </a:t>
            </a:r>
            <a:br>
              <a:rPr lang="en-US" dirty="0">
                <a:cs typeface="Calibri"/>
              </a:rPr>
            </a:br>
            <a:r>
              <a:rPr lang="en-US" dirty="0">
                <a:cs typeface="Calibri"/>
              </a:rPr>
              <a:t>Section B questions de </a:t>
            </a:r>
            <a:r>
              <a:rPr lang="en-US" dirty="0" err="1">
                <a:cs typeface="Calibri"/>
              </a:rPr>
              <a:t>suivi</a:t>
            </a:r>
            <a:br>
              <a:rPr lang="en-US" dirty="0">
                <a:cs typeface="Calibri"/>
              </a:rPr>
            </a:br>
            <a:r>
              <a:rPr lang="en-US" sz="2400" dirty="0">
                <a:cs typeface="Calibri"/>
              </a:rPr>
              <a:t>dans </a:t>
            </a:r>
            <a:r>
              <a:rPr lang="en-US" sz="2400" dirty="0" err="1">
                <a:cs typeface="Calibri"/>
              </a:rPr>
              <a:t>l’enquête</a:t>
            </a:r>
            <a:r>
              <a:rPr lang="en-US" sz="2400" dirty="0">
                <a:cs typeface="Calibri"/>
              </a:rPr>
              <a:t> pays </a:t>
            </a:r>
            <a:r>
              <a:rPr lang="en-US" sz="2400" dirty="0">
                <a:solidFill>
                  <a:schemeClr val="bg1"/>
                </a:solidFill>
                <a:cs typeface="Calibri"/>
              </a:rPr>
              <a:t>GLAAS 2021/2022</a:t>
            </a:r>
          </a:p>
        </p:txBody>
      </p:sp>
    </p:spTree>
    <p:extLst>
      <p:ext uri="{BB962C8B-B14F-4D97-AF65-F5344CB8AC3E}">
        <p14:creationId xmlns:p14="http://schemas.microsoft.com/office/powerpoint/2010/main" val="330997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D62FF-A0ED-40D5-8E01-3647C35C5539}"/>
              </a:ext>
            </a:extLst>
          </p:cNvPr>
          <p:cNvPicPr>
            <a:picLocks noChangeAspect="1"/>
          </p:cNvPicPr>
          <p:nvPr/>
        </p:nvPicPr>
        <p:blipFill>
          <a:blip r:embed="rId3">
            <a:extLst>
              <a:ext uri="{28A0092B-C50C-407E-A947-70E740481C1C}">
                <a14:useLocalDpi xmlns:a14="http://schemas.microsoft.com/office/drawing/2010/main" val="0"/>
              </a:ext>
            </a:extLst>
          </a:blip>
          <a:srcRect t="5620" b="5620"/>
          <a:stretch/>
        </p:blipFill>
        <p:spPr>
          <a:xfrm>
            <a:off x="408317" y="1667118"/>
            <a:ext cx="8572859" cy="3997543"/>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371948" y="838706"/>
            <a:ext cx="10972800" cy="840218"/>
          </a:xfrm>
        </p:spPr>
        <p:txBody>
          <a:bodyPr vert="horz" lIns="91440" tIns="45720" rIns="91440" bIns="45720" rtlCol="0" anchor="b">
            <a:noAutofit/>
          </a:bodyPr>
          <a:lstStyle/>
          <a:p>
            <a:r>
              <a:rPr lang="en-US" sz="3200" dirty="0"/>
              <a:t>B5: </a:t>
            </a:r>
            <a:r>
              <a:rPr lang="en-US" sz="3200" dirty="0" err="1"/>
              <a:t>Réglementation</a:t>
            </a:r>
            <a:r>
              <a:rPr lang="en-US" sz="3200" dirty="0"/>
              <a:t> des services </a:t>
            </a:r>
            <a:r>
              <a:rPr lang="en-US" sz="3200" dirty="0" err="1"/>
              <a:t>d’eau</a:t>
            </a:r>
            <a:r>
              <a:rPr lang="en-US" sz="3200" dirty="0"/>
              <a:t> potable, </a:t>
            </a:r>
            <a:r>
              <a:rPr lang="en-US" sz="3200" dirty="0" err="1"/>
              <a:t>d’assainement</a:t>
            </a:r>
            <a:r>
              <a:rPr lang="en-US" sz="3200" dirty="0"/>
              <a:t> et de </a:t>
            </a:r>
            <a:r>
              <a:rPr lang="en-US" sz="3200" dirty="0" err="1"/>
              <a:t>traitement</a:t>
            </a:r>
            <a:r>
              <a:rPr lang="en-US" sz="3200" dirty="0"/>
              <a:t> des </a:t>
            </a:r>
            <a:r>
              <a:rPr lang="en-US" sz="3200" dirty="0" err="1"/>
              <a:t>eaux</a:t>
            </a:r>
            <a:r>
              <a:rPr lang="en-US" sz="3200" dirty="0"/>
              <a:t> </a:t>
            </a:r>
            <a:r>
              <a:rPr lang="en-US" sz="3200" dirty="0" err="1"/>
              <a:t>usées</a:t>
            </a:r>
            <a:endParaRPr lang="en-US" sz="3200" dirty="0">
              <a:cs typeface="Calibri"/>
            </a:endParaRP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5557418"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B5</a:t>
            </a:r>
          </a:p>
        </p:txBody>
      </p:sp>
      <p:sp>
        <p:nvSpPr>
          <p:cNvPr id="16" name="Rounded Rectangle 7">
            <a:extLst>
              <a:ext uri="{FF2B5EF4-FFF2-40B4-BE49-F238E27FC236}">
                <a16:creationId xmlns:a16="http://schemas.microsoft.com/office/drawing/2014/main" id="{6023C3D5-CBA3-4384-B06A-CC175D531845}"/>
              </a:ext>
            </a:extLst>
          </p:cNvPr>
          <p:cNvSpPr/>
          <p:nvPr/>
        </p:nvSpPr>
        <p:spPr>
          <a:xfrm>
            <a:off x="736315" y="4353316"/>
            <a:ext cx="7916862" cy="44035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F0134C11-CF31-4555-86B0-AF70A5B18589}"/>
              </a:ext>
            </a:extLst>
          </p:cNvPr>
          <p:cNvSpPr txBox="1"/>
          <p:nvPr/>
        </p:nvSpPr>
        <p:spPr>
          <a:xfrm>
            <a:off x="9072226" y="1756538"/>
            <a:ext cx="2960889" cy="4247317"/>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Passer à la question B8 </a:t>
            </a:r>
            <a:r>
              <a:rPr lang="fr-FR" b="1" u="sng" kern="0" dirty="0">
                <a:ln w="3175" cmpd="sng">
                  <a:noFill/>
                </a:ln>
                <a:solidFill>
                  <a:srgbClr val="C00000"/>
                </a:solidFill>
                <a:effectLst>
                  <a:glow rad="139700">
                    <a:prstClr val="white"/>
                  </a:glow>
                </a:effectLst>
              </a:rPr>
              <a:t>UNIQUEMENT S’IL</a:t>
            </a:r>
            <a:r>
              <a:rPr lang="fr-FR" b="1" kern="0" dirty="0">
                <a:ln w="3175" cmpd="sng">
                  <a:noFill/>
                </a:ln>
                <a:solidFill>
                  <a:srgbClr val="C00000"/>
                </a:solidFill>
                <a:effectLst>
                  <a:glow rad="139700">
                    <a:prstClr val="white"/>
                  </a:glow>
                </a:effectLst>
              </a:rPr>
              <a:t> n'y a </a:t>
            </a:r>
            <a:r>
              <a:rPr lang="fr-FR" b="1" u="sng" kern="0" dirty="0">
                <a:ln w="3175" cmpd="sng">
                  <a:noFill/>
                </a:ln>
                <a:solidFill>
                  <a:srgbClr val="C00000"/>
                </a:solidFill>
                <a:effectLst>
                  <a:glow rad="139700">
                    <a:prstClr val="white"/>
                  </a:glow>
                </a:effectLst>
              </a:rPr>
              <a:t>pas</a:t>
            </a:r>
            <a:r>
              <a:rPr lang="fr-FR" b="1" kern="0" dirty="0">
                <a:ln w="3175" cmpd="sng">
                  <a:noFill/>
                </a:ln>
                <a:solidFill>
                  <a:srgbClr val="C00000"/>
                </a:solidFill>
                <a:effectLst>
                  <a:glow rad="139700">
                    <a:prstClr val="white"/>
                  </a:glow>
                </a:effectLst>
              </a:rPr>
              <a:t> d'autorité de régulation responsable d'un quelconque aspect de l'eau potable ou de l'assainissement en milieu rural ou urbain</a:t>
            </a:r>
            <a:r>
              <a:rPr lang="en-GB" b="1" kern="0" dirty="0">
                <a:ln w="3175" cmpd="sng">
                  <a:noFill/>
                </a:ln>
                <a:solidFill>
                  <a:srgbClr val="C00000"/>
                </a:solidFill>
                <a:effectLst>
                  <a:glow rad="139700">
                    <a:prstClr val="white"/>
                  </a:glow>
                </a:effectLst>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a:p>
            <a:pPr lvl="0" defTabSz="914400">
              <a:defRPr/>
            </a:pPr>
            <a:r>
              <a:rPr lang="fr-FR" b="1" kern="0" dirty="0">
                <a:ln w="3175" cmpd="sng">
                  <a:noFill/>
                </a:ln>
                <a:solidFill>
                  <a:srgbClr val="C00000"/>
                </a:solidFill>
                <a:effectLst>
                  <a:glow rad="139700">
                    <a:prstClr val="white"/>
                  </a:glow>
                </a:effectLst>
              </a:rPr>
              <a:t>Si vous avez </a:t>
            </a:r>
            <a:r>
              <a:rPr lang="fr-FR" b="1" i="1" u="sng" kern="0" dirty="0">
                <a:ln w="3175" cmpd="sng">
                  <a:noFill/>
                </a:ln>
                <a:solidFill>
                  <a:srgbClr val="C00000"/>
                </a:solidFill>
                <a:effectLst>
                  <a:glow rad="139700">
                    <a:prstClr val="white"/>
                  </a:glow>
                </a:effectLst>
              </a:rPr>
              <a:t>une</a:t>
            </a:r>
            <a:r>
              <a:rPr lang="fr-FR" b="1" kern="0" dirty="0">
                <a:ln w="3175" cmpd="sng">
                  <a:noFill/>
                </a:ln>
                <a:solidFill>
                  <a:srgbClr val="C00000"/>
                </a:solidFill>
                <a:effectLst>
                  <a:glow rad="139700">
                    <a:prstClr val="white"/>
                  </a:glow>
                </a:effectLst>
              </a:rPr>
              <a:t> autorité de réglementation responsable de l'eau potable ou de l'assainissement/des eaux usées, continuez à répondre à la question B5.</a:t>
            </a:r>
            <a:endParaRPr lang="en-GB" b="1" kern="0" dirty="0">
              <a:ln w="3175" cmpd="sng">
                <a:noFill/>
              </a:ln>
              <a:solidFill>
                <a:srgbClr val="C00000"/>
              </a:solidFill>
              <a:effectLst>
                <a:glow rad="139700">
                  <a:prstClr val="white"/>
                </a:glow>
              </a:effectLst>
            </a:endParaRPr>
          </a:p>
        </p:txBody>
      </p:sp>
      <p:sp>
        <p:nvSpPr>
          <p:cNvPr id="19" name="Freeform 24">
            <a:extLst>
              <a:ext uri="{FF2B5EF4-FFF2-40B4-BE49-F238E27FC236}">
                <a16:creationId xmlns:a16="http://schemas.microsoft.com/office/drawing/2014/main" id="{7516334A-6EC3-4F6F-98B3-2FE48B1C8886}"/>
              </a:ext>
            </a:extLst>
          </p:cNvPr>
          <p:cNvSpPr/>
          <p:nvPr/>
        </p:nvSpPr>
        <p:spPr>
          <a:xfrm rot="4509098" flipH="1">
            <a:off x="8788528" y="4421492"/>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ounded Rectangle 7">
            <a:extLst>
              <a:ext uri="{FF2B5EF4-FFF2-40B4-BE49-F238E27FC236}">
                <a16:creationId xmlns:a16="http://schemas.microsoft.com/office/drawing/2014/main" id="{EFE31CE3-6AA1-4203-9656-A395AB6CE33C}"/>
              </a:ext>
            </a:extLst>
          </p:cNvPr>
          <p:cNvSpPr/>
          <p:nvPr/>
        </p:nvSpPr>
        <p:spPr>
          <a:xfrm>
            <a:off x="736315" y="4834871"/>
            <a:ext cx="4149721" cy="675975"/>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1" name="Freeform 24">
            <a:extLst>
              <a:ext uri="{FF2B5EF4-FFF2-40B4-BE49-F238E27FC236}">
                <a16:creationId xmlns:a16="http://schemas.microsoft.com/office/drawing/2014/main" id="{BA2E8972-BA58-4C85-80EB-5F58D326C9EA}"/>
              </a:ext>
            </a:extLst>
          </p:cNvPr>
          <p:cNvSpPr/>
          <p:nvPr/>
        </p:nvSpPr>
        <p:spPr>
          <a:xfrm rot="7069105" flipH="1">
            <a:off x="2238226" y="5502316"/>
            <a:ext cx="183274"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9859963C-4877-46E3-A521-FB234DC2136D}"/>
              </a:ext>
            </a:extLst>
          </p:cNvPr>
          <p:cNvSpPr txBox="1"/>
          <p:nvPr/>
        </p:nvSpPr>
        <p:spPr>
          <a:xfrm>
            <a:off x="2409796" y="5664661"/>
            <a:ext cx="6571380" cy="923330"/>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Il faut répondre au reste de la question B5 (</a:t>
            </a:r>
            <a:r>
              <a:rPr lang="fr-FR" b="1" kern="0" dirty="0" err="1">
                <a:ln w="3175" cmpd="sng">
                  <a:noFill/>
                </a:ln>
                <a:solidFill>
                  <a:srgbClr val="C00000"/>
                </a:solidFill>
                <a:effectLst>
                  <a:glow rad="139700">
                    <a:prstClr val="white"/>
                  </a:glow>
                </a:effectLst>
              </a:rPr>
              <a:t>d-g</a:t>
            </a:r>
            <a:r>
              <a:rPr lang="fr-FR" b="1" kern="0" dirty="0">
                <a:ln w="3175" cmpd="sng">
                  <a:noFill/>
                </a:ln>
                <a:solidFill>
                  <a:srgbClr val="C00000"/>
                </a:solidFill>
                <a:effectLst>
                  <a:glow rad="139700">
                    <a:prstClr val="white"/>
                  </a:glow>
                </a:effectLst>
              </a:rPr>
              <a:t>) à propos de l'autorité de régulation principalement responsable de chaque sous-secteur.</a:t>
            </a:r>
            <a:endParaRPr lang="en-GB" b="1" kern="0" dirty="0">
              <a:ln w="3175" cmpd="sng">
                <a:noFill/>
              </a:ln>
              <a:solidFill>
                <a:srgbClr val="C00000"/>
              </a:solidFill>
              <a:effectLst>
                <a:glow rad="139700">
                  <a:prstClr val="white"/>
                </a:glow>
              </a:effectLst>
            </a:endParaRPr>
          </a:p>
        </p:txBody>
      </p:sp>
    </p:spTree>
    <p:extLst>
      <p:ext uri="{BB962C8B-B14F-4D97-AF65-F5344CB8AC3E}">
        <p14:creationId xmlns:p14="http://schemas.microsoft.com/office/powerpoint/2010/main" val="89755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8E737-C15F-42CD-BA49-701A3EEB7580}"/>
              </a:ext>
            </a:extLst>
          </p:cNvPr>
          <p:cNvSpPr>
            <a:spLocks noGrp="1"/>
          </p:cNvSpPr>
          <p:nvPr>
            <p:ph idx="1"/>
          </p:nvPr>
        </p:nvSpPr>
        <p:spPr>
          <a:xfrm>
            <a:off x="0" y="0"/>
            <a:ext cx="12192000" cy="5981700"/>
          </a:xfrm>
          <a:solidFill>
            <a:srgbClr val="39588D"/>
          </a:solidFill>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sz="5400" b="1" dirty="0">
                <a:solidFill>
                  <a:schemeClr val="bg1"/>
                </a:solidFill>
              </a:rPr>
              <a:t>Merci pour </a:t>
            </a:r>
            <a:r>
              <a:rPr lang="en-GB" sz="5400" b="1" dirty="0" err="1">
                <a:solidFill>
                  <a:schemeClr val="bg1"/>
                </a:solidFill>
              </a:rPr>
              <a:t>votre</a:t>
            </a:r>
            <a:r>
              <a:rPr lang="en-GB" sz="5400" b="1" dirty="0">
                <a:solidFill>
                  <a:schemeClr val="bg1"/>
                </a:solidFill>
              </a:rPr>
              <a:t> attention!</a:t>
            </a:r>
          </a:p>
          <a:p>
            <a:pPr marL="0" indent="0" algn="ctr">
              <a:buNone/>
            </a:pPr>
            <a:endParaRPr lang="en-GB" sz="5400" b="1" dirty="0">
              <a:solidFill>
                <a:schemeClr val="bg1"/>
              </a:solidFill>
            </a:endParaRPr>
          </a:p>
          <a:p>
            <a:pPr marL="0" indent="0" algn="ctr">
              <a:buNone/>
            </a:pPr>
            <a:r>
              <a:rPr lang="en-GB" sz="2000" i="1" dirty="0">
                <a:solidFill>
                  <a:schemeClr val="bg1"/>
                </a:solidFill>
              </a:rPr>
              <a:t>Pour </a:t>
            </a:r>
            <a:r>
              <a:rPr lang="en-GB" sz="2000" i="1" dirty="0" err="1">
                <a:solidFill>
                  <a:schemeClr val="bg1"/>
                </a:solidFill>
              </a:rPr>
              <a:t>toute</a:t>
            </a:r>
            <a:r>
              <a:rPr lang="en-GB" sz="2000" i="1" dirty="0">
                <a:solidFill>
                  <a:schemeClr val="bg1"/>
                </a:solidFill>
              </a:rPr>
              <a:t> information </a:t>
            </a:r>
            <a:r>
              <a:rPr lang="en-GB" sz="2000" i="1" dirty="0" err="1">
                <a:solidFill>
                  <a:schemeClr val="bg1"/>
                </a:solidFill>
              </a:rPr>
              <a:t>complémentaire</a:t>
            </a:r>
            <a:r>
              <a:rPr lang="en-GB" sz="2000" i="1" dirty="0">
                <a:solidFill>
                  <a:schemeClr val="bg1"/>
                </a:solidFill>
              </a:rPr>
              <a:t>, merci de </a:t>
            </a:r>
            <a:r>
              <a:rPr lang="en-GB" sz="2000" i="1" dirty="0" err="1">
                <a:solidFill>
                  <a:schemeClr val="bg1"/>
                </a:solidFill>
              </a:rPr>
              <a:t>contacter</a:t>
            </a:r>
            <a:endParaRPr lang="en-GB" sz="2000" i="1" dirty="0">
              <a:solidFill>
                <a:schemeClr val="bg1"/>
              </a:solidFill>
            </a:endParaRPr>
          </a:p>
          <a:p>
            <a:pPr marL="0" indent="0" algn="ctr">
              <a:buNone/>
            </a:pPr>
            <a:r>
              <a:rPr lang="en-GB" sz="2000" i="1" u="sng" dirty="0" err="1">
                <a:solidFill>
                  <a:schemeClr val="bg1"/>
                </a:solidFill>
              </a:rPr>
              <a:t>glaas@who.int</a:t>
            </a:r>
            <a:endParaRPr lang="en-GB" sz="2000" i="1" u="sng" dirty="0">
              <a:solidFill>
                <a:schemeClr val="bg1"/>
              </a:solidFill>
            </a:endParaRPr>
          </a:p>
        </p:txBody>
      </p:sp>
    </p:spTree>
    <p:extLst>
      <p:ext uri="{BB962C8B-B14F-4D97-AF65-F5344CB8AC3E}">
        <p14:creationId xmlns:p14="http://schemas.microsoft.com/office/powerpoint/2010/main" val="277349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5AEF8-52FD-44D6-A51A-2A55036EF610}"/>
              </a:ext>
            </a:extLst>
          </p:cNvPr>
          <p:cNvSpPr>
            <a:spLocks noGrp="1"/>
          </p:cNvSpPr>
          <p:nvPr>
            <p:ph type="title"/>
          </p:nvPr>
        </p:nvSpPr>
        <p:spPr/>
        <p:txBody>
          <a:bodyPr>
            <a:normAutofit/>
          </a:bodyPr>
          <a:lstStyle/>
          <a:p>
            <a:r>
              <a:rPr lang="en-US" sz="4800" dirty="0"/>
              <a:t>Aperçu</a:t>
            </a:r>
          </a:p>
        </p:txBody>
      </p:sp>
      <p:sp>
        <p:nvSpPr>
          <p:cNvPr id="5" name="Content Placeholder 4">
            <a:extLst>
              <a:ext uri="{FF2B5EF4-FFF2-40B4-BE49-F238E27FC236}">
                <a16:creationId xmlns:a16="http://schemas.microsoft.com/office/drawing/2014/main" id="{F7793C69-EB27-4623-BAEC-EE2B54184B29}"/>
              </a:ext>
            </a:extLst>
          </p:cNvPr>
          <p:cNvSpPr>
            <a:spLocks noGrp="1"/>
          </p:cNvSpPr>
          <p:nvPr>
            <p:ph idx="1"/>
          </p:nvPr>
        </p:nvSpPr>
        <p:spPr/>
        <p:txBody>
          <a:bodyPr>
            <a:normAutofit/>
          </a:bodyPr>
          <a:lstStyle/>
          <a:p>
            <a:r>
              <a:rPr lang="en-US" sz="4000" dirty="0"/>
              <a:t>La section B </a:t>
            </a:r>
            <a:r>
              <a:rPr lang="en-US" sz="4000" dirty="0" err="1"/>
              <a:t>comporte</a:t>
            </a:r>
            <a:r>
              <a:rPr lang="en-US" sz="4000" dirty="0"/>
              <a:t> </a:t>
            </a:r>
            <a:r>
              <a:rPr lang="en-US" sz="4000" b="1" dirty="0"/>
              <a:t>9 questions </a:t>
            </a:r>
            <a:r>
              <a:rPr lang="en-US" sz="4000" dirty="0"/>
              <a:t>sur le </a:t>
            </a:r>
            <a:r>
              <a:rPr lang="en-US" sz="4000" dirty="0" err="1"/>
              <a:t>suivi</a:t>
            </a:r>
            <a:r>
              <a:rPr lang="en-US" sz="4000" dirty="0"/>
              <a:t> WASH. </a:t>
            </a:r>
          </a:p>
          <a:p>
            <a:r>
              <a:rPr lang="en-US" sz="4000" dirty="0"/>
              <a:t>Ce module </a:t>
            </a:r>
            <a:r>
              <a:rPr lang="en-US" sz="4000" dirty="0" err="1"/>
              <a:t>présentera</a:t>
            </a:r>
            <a:r>
              <a:rPr lang="en-US" sz="4000" dirty="0"/>
              <a:t> des </a:t>
            </a:r>
            <a:r>
              <a:rPr lang="en-US" sz="4000" dirty="0" err="1"/>
              <a:t>informations</a:t>
            </a:r>
            <a:r>
              <a:rPr lang="en-US" sz="4000" dirty="0"/>
              <a:t> </a:t>
            </a:r>
            <a:r>
              <a:rPr lang="en-US" sz="4000" dirty="0" err="1"/>
              <a:t>clé</a:t>
            </a:r>
            <a:r>
              <a:rPr lang="en-US" sz="4000" dirty="0"/>
              <a:t> sur des questions </a:t>
            </a:r>
            <a:r>
              <a:rPr lang="en-US" sz="4000" dirty="0" err="1"/>
              <a:t>spécifiques</a:t>
            </a:r>
            <a:r>
              <a:rPr lang="en-US" sz="4000" dirty="0"/>
              <a:t> dans la section B. </a:t>
            </a:r>
          </a:p>
          <a:p>
            <a:r>
              <a:rPr lang="en-US" sz="4000" dirty="0" err="1"/>
              <a:t>Veuillez</a:t>
            </a:r>
            <a:r>
              <a:rPr lang="en-US" sz="4000" dirty="0"/>
              <a:t> </a:t>
            </a:r>
            <a:r>
              <a:rPr lang="en-US" sz="4000" dirty="0" err="1"/>
              <a:t>également</a:t>
            </a:r>
            <a:r>
              <a:rPr lang="en-US" sz="4000" dirty="0"/>
              <a:t> </a:t>
            </a:r>
            <a:r>
              <a:rPr lang="en-US" sz="4000" dirty="0" err="1"/>
              <a:t>vous</a:t>
            </a:r>
            <a:r>
              <a:rPr lang="en-US" sz="4000" dirty="0"/>
              <a:t> </a:t>
            </a:r>
            <a:r>
              <a:rPr lang="en-US" sz="4000" dirty="0" err="1"/>
              <a:t>référer</a:t>
            </a:r>
            <a:r>
              <a:rPr lang="en-US" sz="4000" dirty="0"/>
              <a:t> au guide </a:t>
            </a:r>
            <a:r>
              <a:rPr lang="en-US" sz="4000" dirty="0" err="1"/>
              <a:t>d’orientation</a:t>
            </a:r>
            <a:r>
              <a:rPr lang="en-US" sz="4000" dirty="0"/>
              <a:t> de </a:t>
            </a:r>
            <a:r>
              <a:rPr lang="en-US" sz="4000" dirty="0" err="1"/>
              <a:t>l’enquête</a:t>
            </a:r>
            <a:r>
              <a:rPr lang="en-US" sz="4000" dirty="0"/>
              <a:t>.</a:t>
            </a:r>
          </a:p>
          <a:p>
            <a:endParaRPr lang="en-US" sz="4000" dirty="0"/>
          </a:p>
        </p:txBody>
      </p:sp>
    </p:spTree>
    <p:extLst>
      <p:ext uri="{BB962C8B-B14F-4D97-AF65-F5344CB8AC3E}">
        <p14:creationId xmlns:p14="http://schemas.microsoft.com/office/powerpoint/2010/main" val="144675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en-US" sz="4000" dirty="0"/>
              <a:t>Questions dans la section B</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p:txBody>
          <a:bodyPr vert="horz" lIns="91440" tIns="45720" rIns="91440" bIns="45720" numCol="2" rtlCol="0" anchor="t">
            <a:normAutofit fontScale="92500" lnSpcReduction="10000"/>
          </a:bodyPr>
          <a:lstStyle/>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B1:</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Revues </a:t>
            </a:r>
            <a:r>
              <a:rPr lang="en-US" sz="2800" dirty="0" err="1">
                <a:latin typeface="Calibri" panose="020F0502020204030204" pitchFamily="34" charset="0"/>
                <a:ea typeface="Calibri" panose="020F0502020204030204" pitchFamily="34" charset="0"/>
                <a:cs typeface="Times New Roman" panose="02020603050405020304" pitchFamily="18" charset="0"/>
              </a:rPr>
              <a:t>sectorielles</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conjointes</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WASH</a:t>
            </a:r>
          </a:p>
          <a:p>
            <a:pPr marR="0">
              <a:lnSpc>
                <a:spcPct val="107000"/>
              </a:lnSpc>
              <a:spcBef>
                <a:spcPts val="0"/>
              </a:spcBef>
              <a:spcAft>
                <a:spcPts val="600"/>
              </a:spcAft>
            </a:pPr>
            <a:r>
              <a:rPr lang="en-US" sz="2800" b="1" dirty="0">
                <a:effectLst/>
                <a:highlight>
                  <a:srgbClr val="F59952"/>
                </a:highlight>
                <a:latin typeface="Calibri"/>
                <a:ea typeface="Calibri" panose="020F0502020204030204" pitchFamily="34" charset="0"/>
                <a:cs typeface="Times New Roman"/>
              </a:rPr>
              <a:t>B2:</a:t>
            </a:r>
            <a:r>
              <a:rPr lang="en-US" sz="2800" b="1" dirty="0">
                <a:effectLst/>
                <a:latin typeface="Calibri"/>
                <a:ea typeface="Calibri" panose="020F0502020204030204" pitchFamily="34" charset="0"/>
                <a:cs typeface="Times New Roman"/>
              </a:rPr>
              <a:t> </a:t>
            </a:r>
            <a:r>
              <a:rPr lang="en-US" sz="2800" dirty="0" err="1">
                <a:effectLst/>
                <a:latin typeface="Calibri"/>
                <a:ea typeface="Calibri" panose="020F0502020204030204" pitchFamily="34" charset="0"/>
                <a:cs typeface="Times New Roman"/>
              </a:rPr>
              <a:t>Utilisation</a:t>
            </a:r>
            <a:r>
              <a:rPr lang="en-US" sz="2800" dirty="0">
                <a:effectLst/>
                <a:latin typeface="Calibri"/>
                <a:ea typeface="Calibri" panose="020F0502020204030204" pitchFamily="34" charset="0"/>
                <a:cs typeface="Times New Roman"/>
              </a:rPr>
              <a:t> des </a:t>
            </a:r>
            <a:r>
              <a:rPr lang="en-US" sz="2800" dirty="0" err="1">
                <a:effectLst/>
                <a:latin typeface="Calibri"/>
                <a:ea typeface="Calibri" panose="020F0502020204030204" pitchFamily="34" charset="0"/>
                <a:cs typeface="Times New Roman"/>
              </a:rPr>
              <a:t>données</a:t>
            </a:r>
            <a:r>
              <a:rPr lang="en-US" sz="2800" dirty="0">
                <a:effectLst/>
                <a:latin typeface="Calibri"/>
                <a:ea typeface="Calibri" panose="020F0502020204030204" pitchFamily="34" charset="0"/>
                <a:cs typeface="Times New Roman"/>
              </a:rPr>
              <a:t> de </a:t>
            </a:r>
            <a:r>
              <a:rPr lang="en-US" sz="2800" dirty="0" err="1">
                <a:effectLst/>
                <a:latin typeface="Calibri"/>
                <a:ea typeface="Calibri" panose="020F0502020204030204" pitchFamily="34" charset="0"/>
                <a:cs typeface="Times New Roman"/>
              </a:rPr>
              <a:t>suivi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B3I – B3II:</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Suivi</a:t>
            </a:r>
            <a:r>
              <a:rPr lang="en-US" sz="2800" dirty="0">
                <a:effectLst/>
                <a:latin typeface="Calibri" panose="020F0502020204030204" pitchFamily="34" charset="0"/>
                <a:ea typeface="Calibri" panose="020F0502020204030204" pitchFamily="34" charset="0"/>
                <a:cs typeface="Times New Roman" panose="02020603050405020304" pitchFamily="18" charset="0"/>
              </a:rPr>
              <a:t> des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mes</a:t>
            </a:r>
            <a:r>
              <a:rPr lang="en-US" sz="2800" dirty="0" err="1">
                <a:latin typeface="Calibri" panose="020F0502020204030204" pitchFamily="34" charset="0"/>
                <a:ea typeface="Calibri" panose="020F0502020204030204" pitchFamily="34" charset="0"/>
                <a:cs typeface="Times New Roman" panose="02020603050405020304" pitchFamily="18" charset="0"/>
              </a:rPr>
              <a:t>ures</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d’équité</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B4:</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Indicateurs</a:t>
            </a:r>
            <a:r>
              <a:rPr lang="en-US" sz="2800" dirty="0">
                <a:effectLst/>
                <a:latin typeface="Calibri" panose="020F0502020204030204" pitchFamily="34" charset="0"/>
                <a:ea typeface="Calibri" panose="020F0502020204030204" pitchFamily="34" charset="0"/>
                <a:cs typeface="Times New Roman" panose="02020603050405020304" pitchFamily="18" charset="0"/>
              </a:rPr>
              <a:t> de performance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sz="2800" b="1" dirty="0">
                <a:effectLst/>
                <a:highlight>
                  <a:srgbClr val="F59952"/>
                </a:highlight>
                <a:latin typeface="Calibri"/>
                <a:ea typeface="Calibri" panose="020F0502020204030204" pitchFamily="34" charset="0"/>
                <a:cs typeface="Times New Roman"/>
              </a:rPr>
              <a:t>B5:</a:t>
            </a:r>
            <a:r>
              <a:rPr lang="en-US" sz="2800" b="1" dirty="0">
                <a:latin typeface="Calibri"/>
                <a:ea typeface="Calibri" panose="020F0502020204030204" pitchFamily="34" charset="0"/>
                <a:cs typeface="Times New Roman"/>
              </a:rPr>
              <a:t> </a:t>
            </a:r>
            <a:r>
              <a:rPr lang="en-US" sz="2800" dirty="0">
                <a:latin typeface="Calibri"/>
                <a:ea typeface="Calibri" panose="020F0502020204030204" pitchFamily="34" charset="0"/>
                <a:cs typeface="Times New Roman"/>
              </a:rPr>
              <a:t>Type </a:t>
            </a:r>
            <a:r>
              <a:rPr lang="en-US" sz="2800" dirty="0" err="1">
                <a:latin typeface="Calibri"/>
                <a:ea typeface="Calibri" panose="020F0502020204030204" pitchFamily="34" charset="0"/>
                <a:cs typeface="Times New Roman"/>
              </a:rPr>
              <a:t>d’autorités</a:t>
            </a:r>
            <a:r>
              <a:rPr lang="en-US" sz="2800" dirty="0">
                <a:latin typeface="Calibri"/>
                <a:ea typeface="Calibri" panose="020F0502020204030204" pitchFamily="34" charset="0"/>
                <a:cs typeface="Times New Roman"/>
              </a:rPr>
              <a:t> de </a:t>
            </a:r>
            <a:r>
              <a:rPr lang="en-US" sz="2800" dirty="0" err="1">
                <a:latin typeface="Calibri"/>
                <a:ea typeface="Calibri" panose="020F0502020204030204" pitchFamily="34" charset="0"/>
                <a:cs typeface="Times New Roman"/>
              </a:rPr>
              <a:t>réglementation</a:t>
            </a:r>
            <a:endParaRPr lang="en-US" sz="2800" dirty="0">
              <a:latin typeface="Calibri"/>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sz="2800" b="1" dirty="0">
                <a:latin typeface="Calibri"/>
                <a:ea typeface="Calibri" panose="020F0502020204030204" pitchFamily="34" charset="0"/>
                <a:cs typeface="Times New Roman"/>
              </a:rPr>
              <a:t>B6: </a:t>
            </a:r>
            <a:r>
              <a:rPr lang="en-US" sz="2800" dirty="0" err="1">
                <a:latin typeface="Calibri"/>
                <a:ea typeface="Calibri" panose="020F0502020204030204" pitchFamily="34" charset="0"/>
                <a:cs typeface="Times New Roman"/>
              </a:rPr>
              <a:t>Fonctions</a:t>
            </a:r>
            <a:r>
              <a:rPr lang="en-US" sz="2800" dirty="0">
                <a:latin typeface="Calibri"/>
                <a:ea typeface="Calibri" panose="020F0502020204030204" pitchFamily="34" charset="0"/>
                <a:cs typeface="Times New Roman"/>
              </a:rPr>
              <a:t> des </a:t>
            </a:r>
            <a:r>
              <a:rPr lang="en-US" sz="2800" dirty="0" err="1">
                <a:latin typeface="Calibri"/>
                <a:ea typeface="Calibri" panose="020F0502020204030204" pitchFamily="34" charset="0"/>
                <a:cs typeface="Times New Roman"/>
              </a:rPr>
              <a:t>autorités</a:t>
            </a:r>
            <a:r>
              <a:rPr lang="en-US" sz="2800" dirty="0">
                <a:latin typeface="Calibri"/>
                <a:ea typeface="Calibri" panose="020F0502020204030204" pitchFamily="34" charset="0"/>
                <a:cs typeface="Times New Roman"/>
              </a:rPr>
              <a:t> de </a:t>
            </a:r>
            <a:r>
              <a:rPr lang="en-US" sz="2800" dirty="0" err="1">
                <a:latin typeface="Calibri"/>
                <a:ea typeface="Calibri" panose="020F0502020204030204" pitchFamily="34" charset="0"/>
                <a:cs typeface="Times New Roman"/>
              </a:rPr>
              <a:t>réglementation</a:t>
            </a:r>
            <a:r>
              <a:rPr lang="en-US" sz="2800" dirty="0">
                <a:latin typeface="Calibri"/>
                <a:ea typeface="Calibri" panose="020F0502020204030204" pitchFamily="34" charset="0"/>
                <a:cs typeface="Times New Roman"/>
              </a:rPr>
              <a:t> des services </a:t>
            </a:r>
            <a:r>
              <a:rPr lang="en-US" sz="2800" dirty="0" err="1">
                <a:latin typeface="Calibri"/>
                <a:ea typeface="Calibri" panose="020F0502020204030204" pitchFamily="34" charset="0"/>
                <a:cs typeface="Times New Roman"/>
              </a:rPr>
              <a:t>d’eau</a:t>
            </a:r>
            <a:r>
              <a:rPr lang="en-US" sz="2800" dirty="0">
                <a:latin typeface="Calibri"/>
                <a:ea typeface="Calibri" panose="020F0502020204030204" pitchFamily="34" charset="0"/>
                <a:cs typeface="Times New Roman"/>
              </a:rPr>
              <a:t> potable</a:t>
            </a:r>
            <a:endParaRPr lang="en-US" sz="2800" b="1" dirty="0">
              <a:latin typeface="Calibri"/>
              <a:ea typeface="Calibri" panose="020F0502020204030204" pitchFamily="34" charset="0"/>
              <a:cs typeface="Times New Roman"/>
            </a:endParaRPr>
          </a:p>
          <a:p>
            <a:pPr>
              <a:lnSpc>
                <a:spcPct val="107000"/>
              </a:lnSpc>
              <a:spcBef>
                <a:spcPts val="0"/>
              </a:spcBef>
              <a:spcAft>
                <a:spcPts val="600"/>
              </a:spcAft>
            </a:pPr>
            <a:r>
              <a:rPr lang="en-US" sz="2800" b="1" dirty="0">
                <a:effectLst/>
                <a:latin typeface="Calibri"/>
                <a:ea typeface="Calibri" panose="020F0502020204030204" pitchFamily="34" charset="0"/>
                <a:cs typeface="Times New Roman"/>
              </a:rPr>
              <a:t>B7: </a:t>
            </a:r>
            <a:r>
              <a:rPr lang="en-US" sz="2800" dirty="0" err="1">
                <a:latin typeface="Calibri"/>
                <a:ea typeface="Calibri" panose="020F0502020204030204" pitchFamily="34" charset="0"/>
                <a:cs typeface="Times New Roman"/>
              </a:rPr>
              <a:t>Fonctions</a:t>
            </a:r>
            <a:r>
              <a:rPr lang="en-US" sz="2800" dirty="0">
                <a:latin typeface="Calibri"/>
                <a:ea typeface="Calibri" panose="020F0502020204030204" pitchFamily="34" charset="0"/>
                <a:cs typeface="Times New Roman"/>
              </a:rPr>
              <a:t> des </a:t>
            </a:r>
            <a:r>
              <a:rPr lang="en-US" sz="2800" dirty="0" err="1">
                <a:latin typeface="Calibri"/>
                <a:ea typeface="Calibri" panose="020F0502020204030204" pitchFamily="34" charset="0"/>
                <a:cs typeface="Times New Roman"/>
              </a:rPr>
              <a:t>autorités</a:t>
            </a:r>
            <a:r>
              <a:rPr lang="en-US" sz="2800" dirty="0">
                <a:latin typeface="Calibri"/>
                <a:ea typeface="Calibri" panose="020F0502020204030204" pitchFamily="34" charset="0"/>
                <a:cs typeface="Times New Roman"/>
              </a:rPr>
              <a:t> de </a:t>
            </a:r>
            <a:r>
              <a:rPr lang="en-US" sz="2800" dirty="0" err="1">
                <a:latin typeface="Calibri"/>
                <a:ea typeface="Calibri" panose="020F0502020204030204" pitchFamily="34" charset="0"/>
                <a:cs typeface="Times New Roman"/>
              </a:rPr>
              <a:t>réglementation</a:t>
            </a:r>
            <a:r>
              <a:rPr lang="en-US" sz="2800" dirty="0">
                <a:latin typeface="Calibri"/>
                <a:ea typeface="Calibri" panose="020F0502020204030204" pitchFamily="34" charset="0"/>
                <a:cs typeface="Times New Roman"/>
              </a:rPr>
              <a:t> des services </a:t>
            </a:r>
            <a:r>
              <a:rPr lang="en-US" sz="2800" dirty="0" err="1">
                <a:latin typeface="Calibri"/>
                <a:ea typeface="Calibri" panose="020F0502020204030204" pitchFamily="34" charset="0"/>
                <a:cs typeface="Times New Roman"/>
              </a:rPr>
              <a:t>d’assainissement</a:t>
            </a:r>
            <a:r>
              <a:rPr lang="en-US" sz="2800" dirty="0">
                <a:latin typeface="Calibri"/>
                <a:ea typeface="Calibri" panose="020F0502020204030204" pitchFamily="34" charset="0"/>
                <a:cs typeface="Times New Roman"/>
              </a:rPr>
              <a:t> et de </a:t>
            </a:r>
            <a:r>
              <a:rPr lang="en-US" sz="2800" dirty="0" err="1">
                <a:latin typeface="Calibri"/>
                <a:ea typeface="Calibri" panose="020F0502020204030204" pitchFamily="34" charset="0"/>
                <a:cs typeface="Times New Roman"/>
              </a:rPr>
              <a:t>traitement</a:t>
            </a:r>
            <a:r>
              <a:rPr lang="en-US" sz="2800" dirty="0">
                <a:latin typeface="Calibri"/>
                <a:ea typeface="Calibri" panose="020F0502020204030204" pitchFamily="34" charset="0"/>
                <a:cs typeface="Times New Roman"/>
              </a:rPr>
              <a:t> des </a:t>
            </a:r>
            <a:r>
              <a:rPr lang="en-US" sz="2800" dirty="0" err="1">
                <a:latin typeface="Calibri"/>
                <a:ea typeface="Calibri" panose="020F0502020204030204" pitchFamily="34" charset="0"/>
                <a:cs typeface="Times New Roman"/>
              </a:rPr>
              <a:t>eaux</a:t>
            </a:r>
            <a:r>
              <a:rPr lang="en-US" sz="2800" dirty="0">
                <a:latin typeface="Calibri"/>
                <a:ea typeface="Calibri" panose="020F0502020204030204" pitchFamily="34" charset="0"/>
                <a:cs typeface="Times New Roman"/>
              </a:rPr>
              <a:t> </a:t>
            </a:r>
            <a:r>
              <a:rPr lang="en-US" sz="2800" dirty="0" err="1">
                <a:latin typeface="Calibri"/>
                <a:ea typeface="Calibri" panose="020F0502020204030204" pitchFamily="34" charset="0"/>
                <a:cs typeface="Times New Roman"/>
              </a:rPr>
              <a:t>usées</a:t>
            </a:r>
            <a:endParaRPr lang="en-US" sz="2800" dirty="0">
              <a:latin typeface="Calibri"/>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sz="2800" b="1" dirty="0">
                <a:latin typeface="Calibri"/>
                <a:ea typeface="Calibri" panose="020F0502020204030204" pitchFamily="34" charset="0"/>
                <a:cs typeface="Times New Roman"/>
              </a:rPr>
              <a:t>B8</a:t>
            </a:r>
            <a:r>
              <a:rPr lang="en-US" sz="2800" b="1" dirty="0">
                <a:effectLst/>
                <a:latin typeface="Calibri"/>
                <a:ea typeface="Calibri" panose="020F0502020204030204" pitchFamily="34" charset="0"/>
                <a:cs typeface="Times New Roman"/>
              </a:rPr>
              <a:t>:</a:t>
            </a:r>
            <a:r>
              <a:rPr lang="en-US" sz="2800" b="1" dirty="0">
                <a:latin typeface="Calibri"/>
                <a:ea typeface="Calibri" panose="020F0502020204030204" pitchFamily="34" charset="0"/>
                <a:cs typeface="Times New Roman"/>
              </a:rPr>
              <a:t> </a:t>
            </a:r>
            <a:r>
              <a:rPr lang="en-US" sz="2800" dirty="0">
                <a:latin typeface="Calibri"/>
                <a:ea typeface="Calibri" panose="020F0502020204030204" pitchFamily="34" charset="0"/>
                <a:cs typeface="Times New Roman"/>
              </a:rPr>
              <a:t>Surveillance </a:t>
            </a:r>
            <a:r>
              <a:rPr lang="en-US" sz="2800" dirty="0" err="1">
                <a:latin typeface="Calibri"/>
                <a:ea typeface="Calibri" panose="020F0502020204030204" pitchFamily="34" charset="0"/>
                <a:cs typeface="Times New Roman"/>
              </a:rPr>
              <a:t>indépendante</a:t>
            </a:r>
            <a:r>
              <a:rPr lang="en-US" sz="2800" dirty="0">
                <a:latin typeface="Calibri"/>
                <a:ea typeface="Calibri" panose="020F0502020204030204" pitchFamily="34" charset="0"/>
                <a:cs typeface="Times New Roman"/>
              </a:rPr>
              <a:t> de la </a:t>
            </a:r>
            <a:r>
              <a:rPr lang="en-US" sz="2800" dirty="0" err="1">
                <a:latin typeface="Calibri"/>
                <a:ea typeface="Calibri" panose="020F0502020204030204" pitchFamily="34" charset="0"/>
                <a:cs typeface="Times New Roman"/>
              </a:rPr>
              <a:t>qualité</a:t>
            </a:r>
            <a:r>
              <a:rPr lang="en-US" sz="2800" dirty="0">
                <a:latin typeface="Calibri"/>
                <a:ea typeface="Calibri" panose="020F0502020204030204" pitchFamily="34" charset="0"/>
                <a:cs typeface="Times New Roman"/>
              </a:rPr>
              <a:t> de </a:t>
            </a:r>
            <a:r>
              <a:rPr lang="en-US" sz="2800" dirty="0" err="1">
                <a:latin typeface="Calibri"/>
                <a:ea typeface="Calibri" panose="020F0502020204030204" pitchFamily="34" charset="0"/>
                <a:cs typeface="Times New Roman"/>
              </a:rPr>
              <a:t>l’eau</a:t>
            </a:r>
            <a:r>
              <a:rPr lang="en-US" sz="2800" dirty="0">
                <a:latin typeface="Calibri"/>
                <a:ea typeface="Calibri" panose="020F0502020204030204" pitchFamily="34" charset="0"/>
                <a:cs typeface="Times New Roman"/>
              </a:rPr>
              <a:t> potable</a:t>
            </a:r>
            <a:endParaRPr lang="en-US" dirty="0"/>
          </a:p>
          <a:p>
            <a:pPr>
              <a:lnSpc>
                <a:spcPct val="107000"/>
              </a:lnSpc>
              <a:spcBef>
                <a:spcPts val="0"/>
              </a:spcBef>
              <a:spcAft>
                <a:spcPts val="600"/>
              </a:spcAft>
            </a:pPr>
            <a:r>
              <a:rPr lang="en-US" sz="2800" b="1" dirty="0">
                <a:effectLst/>
                <a:latin typeface="Calibri"/>
                <a:ea typeface="Calibri" panose="020F0502020204030204" pitchFamily="34" charset="0"/>
                <a:cs typeface="Times New Roman"/>
              </a:rPr>
              <a:t>B9:</a:t>
            </a:r>
            <a:r>
              <a:rPr lang="en-US" sz="2800" b="1" dirty="0">
                <a:latin typeface="Calibri"/>
                <a:ea typeface="Calibri" panose="020F0502020204030204" pitchFamily="34" charset="0"/>
                <a:cs typeface="Times New Roman"/>
              </a:rPr>
              <a:t> </a:t>
            </a:r>
            <a:r>
              <a:rPr lang="en-US" sz="2800" dirty="0">
                <a:latin typeface="Calibri"/>
                <a:ea typeface="Calibri" panose="020F0502020204030204" pitchFamily="34" charset="0"/>
                <a:cs typeface="Times New Roman"/>
              </a:rPr>
              <a:t>Surveillance </a:t>
            </a:r>
            <a:r>
              <a:rPr lang="en-US" sz="2800" dirty="0" err="1">
                <a:latin typeface="Calibri"/>
                <a:ea typeface="Calibri" panose="020F0502020204030204" pitchFamily="34" charset="0"/>
                <a:cs typeface="Times New Roman"/>
              </a:rPr>
              <a:t>indépendante</a:t>
            </a:r>
            <a:r>
              <a:rPr lang="en-US" sz="2800" dirty="0">
                <a:latin typeface="Calibri"/>
                <a:ea typeface="Calibri" panose="020F0502020204030204" pitchFamily="34" charset="0"/>
                <a:cs typeface="Times New Roman"/>
              </a:rPr>
              <a:t> du </a:t>
            </a:r>
            <a:r>
              <a:rPr lang="en-US" sz="2800" dirty="0" err="1">
                <a:latin typeface="Calibri"/>
                <a:ea typeface="Calibri" panose="020F0502020204030204" pitchFamily="34" charset="0"/>
                <a:cs typeface="Times New Roman"/>
              </a:rPr>
              <a:t>traitement</a:t>
            </a:r>
            <a:r>
              <a:rPr lang="en-US" sz="2800" dirty="0">
                <a:latin typeface="Calibri"/>
                <a:ea typeface="Calibri" panose="020F0502020204030204" pitchFamily="34" charset="0"/>
                <a:cs typeface="Times New Roman"/>
              </a:rPr>
              <a:t> des </a:t>
            </a:r>
            <a:r>
              <a:rPr lang="en-US" sz="2800" dirty="0" err="1">
                <a:latin typeface="Calibri"/>
                <a:ea typeface="Calibri" panose="020F0502020204030204" pitchFamily="34" charset="0"/>
                <a:cs typeface="Times New Roman"/>
              </a:rPr>
              <a:t>eaux</a:t>
            </a:r>
            <a:r>
              <a:rPr lang="en-US" sz="2800" dirty="0">
                <a:latin typeface="Calibri"/>
                <a:ea typeface="Calibri" panose="020F0502020204030204" pitchFamily="34" charset="0"/>
                <a:cs typeface="Times New Roman"/>
              </a:rPr>
              <a:t> </a:t>
            </a:r>
            <a:r>
              <a:rPr lang="en-US" sz="2800" dirty="0" err="1">
                <a:latin typeface="Calibri"/>
                <a:ea typeface="Calibri" panose="020F0502020204030204" pitchFamily="34" charset="0"/>
                <a:cs typeface="Times New Roman"/>
              </a:rPr>
              <a:t>usées</a:t>
            </a:r>
            <a:r>
              <a:rPr lang="en-US" sz="2800" dirty="0">
                <a:latin typeface="Calibri"/>
                <a:ea typeface="Calibri" panose="020F0502020204030204" pitchFamily="34" charset="0"/>
                <a:cs typeface="Times New Roman"/>
              </a:rPr>
              <a:t> et des </a:t>
            </a:r>
            <a:r>
              <a:rPr lang="en-US" sz="2800" dirty="0" err="1">
                <a:latin typeface="Calibri"/>
                <a:ea typeface="Calibri" panose="020F0502020204030204" pitchFamily="34" charset="0"/>
                <a:cs typeface="Times New Roman"/>
              </a:rPr>
              <a:t>boues</a:t>
            </a:r>
            <a:endParaRPr lang="en-US" sz="2800" dirty="0">
              <a:effectLst/>
              <a:latin typeface="Calibri"/>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390EFB3-B88C-48B0-B38B-B08B43E10DB7}"/>
              </a:ext>
            </a:extLst>
          </p:cNvPr>
          <p:cNvSpPr txBox="1"/>
          <p:nvPr/>
        </p:nvSpPr>
        <p:spPr>
          <a:xfrm>
            <a:off x="8347588" y="5501103"/>
            <a:ext cx="3844412" cy="369332"/>
          </a:xfrm>
          <a:prstGeom prst="rect">
            <a:avLst/>
          </a:prstGeom>
          <a:noFill/>
          <a:effectLst/>
        </p:spPr>
        <p:txBody>
          <a:bodyPr wrap="square" rtlCol="0">
            <a:spAutoFit/>
          </a:bodyPr>
          <a:lstStyle/>
          <a:p>
            <a:pPr lvl="0" defTabSz="914400">
              <a:defRPr/>
            </a:pPr>
            <a:r>
              <a:rPr lang="en-GB" b="1" kern="0" dirty="0">
                <a:ln w="3175" cmpd="sng">
                  <a:noFill/>
                </a:ln>
                <a:solidFill>
                  <a:schemeClr val="accent1">
                    <a:lumMod val="50000"/>
                  </a:schemeClr>
                </a:solidFill>
                <a:highlight>
                  <a:srgbClr val="F59952"/>
                </a:highlight>
              </a:rPr>
              <a:t>Questions </a:t>
            </a:r>
            <a:r>
              <a:rPr lang="en-GB" b="1" kern="0" dirty="0" err="1">
                <a:ln w="3175" cmpd="sng">
                  <a:noFill/>
                </a:ln>
                <a:solidFill>
                  <a:schemeClr val="accent1">
                    <a:lumMod val="50000"/>
                  </a:schemeClr>
                </a:solidFill>
                <a:highlight>
                  <a:srgbClr val="F59952"/>
                </a:highlight>
              </a:rPr>
              <a:t>incluses</a:t>
            </a:r>
            <a:r>
              <a:rPr lang="en-GB" b="1" kern="0" dirty="0">
                <a:ln w="3175" cmpd="sng">
                  <a:noFill/>
                </a:ln>
                <a:solidFill>
                  <a:schemeClr val="accent1">
                    <a:lumMod val="50000"/>
                  </a:schemeClr>
                </a:solidFill>
                <a:highlight>
                  <a:srgbClr val="F59952"/>
                </a:highlight>
              </a:rPr>
              <a:t> dans </a:t>
            </a:r>
            <a:r>
              <a:rPr lang="en-GB" b="1" kern="0" dirty="0" err="1">
                <a:ln w="3175" cmpd="sng">
                  <a:noFill/>
                </a:ln>
                <a:solidFill>
                  <a:schemeClr val="accent1">
                    <a:lumMod val="50000"/>
                  </a:schemeClr>
                </a:solidFill>
                <a:highlight>
                  <a:srgbClr val="F59952"/>
                </a:highlight>
              </a:rPr>
              <a:t>ce</a:t>
            </a:r>
            <a:r>
              <a:rPr lang="en-GB" b="1" kern="0" dirty="0">
                <a:ln w="3175" cmpd="sng">
                  <a:noFill/>
                </a:ln>
                <a:solidFill>
                  <a:schemeClr val="accent1">
                    <a:lumMod val="50000"/>
                  </a:schemeClr>
                </a:solidFill>
                <a:highlight>
                  <a:srgbClr val="F59952"/>
                </a:highlight>
              </a:rPr>
              <a:t> module   </a:t>
            </a:r>
          </a:p>
        </p:txBody>
      </p:sp>
    </p:spTree>
    <p:extLst>
      <p:ext uri="{BB962C8B-B14F-4D97-AF65-F5344CB8AC3E}">
        <p14:creationId xmlns:p14="http://schemas.microsoft.com/office/powerpoint/2010/main" val="341207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BBDCD398-E617-4891-ADDF-61EFB9269D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375" y="1524593"/>
            <a:ext cx="6702877" cy="5183131"/>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666741"/>
            <a:ext cx="10972800" cy="840218"/>
          </a:xfrm>
        </p:spPr>
        <p:txBody>
          <a:bodyPr>
            <a:normAutofit/>
          </a:bodyPr>
          <a:lstStyle/>
          <a:p>
            <a:r>
              <a:rPr lang="en-US" dirty="0"/>
              <a:t>B1: Revues </a:t>
            </a:r>
            <a:r>
              <a:rPr lang="en-US" dirty="0" err="1"/>
              <a:t>sectiorelles</a:t>
            </a:r>
            <a:r>
              <a:rPr lang="en-US" dirty="0"/>
              <a:t> </a:t>
            </a:r>
            <a:r>
              <a:rPr lang="en-US" dirty="0" err="1"/>
              <a:t>conjointes</a:t>
            </a:r>
            <a:r>
              <a:rPr lang="en-US" dirty="0"/>
              <a:t> WASH</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114545"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B1</a:t>
            </a:r>
          </a:p>
        </p:txBody>
      </p:sp>
      <p:sp>
        <p:nvSpPr>
          <p:cNvPr id="16" name="Rounded Rectangle 7">
            <a:extLst>
              <a:ext uri="{FF2B5EF4-FFF2-40B4-BE49-F238E27FC236}">
                <a16:creationId xmlns:a16="http://schemas.microsoft.com/office/drawing/2014/main" id="{AEF291EF-9C3C-4843-9F6E-5DC454585AF7}"/>
              </a:ext>
            </a:extLst>
          </p:cNvPr>
          <p:cNvSpPr/>
          <p:nvPr/>
        </p:nvSpPr>
        <p:spPr>
          <a:xfrm>
            <a:off x="1012659" y="1708727"/>
            <a:ext cx="6256359" cy="96981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CD98BAE0-B0C5-44EB-968D-5FAD3099EFBF}"/>
              </a:ext>
            </a:extLst>
          </p:cNvPr>
          <p:cNvSpPr txBox="1"/>
          <p:nvPr/>
        </p:nvSpPr>
        <p:spPr>
          <a:xfrm>
            <a:off x="7961678" y="1444745"/>
            <a:ext cx="3432131" cy="2677656"/>
          </a:xfrm>
          <a:prstGeom prst="rect">
            <a:avLst/>
          </a:prstGeom>
          <a:noFill/>
          <a:effectLst/>
        </p:spPr>
        <p:txBody>
          <a:bodyPr wrap="square" rtlCol="0">
            <a:spAutoFit/>
          </a:bodyPr>
          <a:lstStyle/>
          <a:p>
            <a:pPr lvl="0" defTabSz="914400">
              <a:defRPr/>
            </a:pPr>
            <a:r>
              <a:rPr lang="fr-FR" sz="2400" b="1" kern="0" dirty="0">
                <a:ln w="3175" cmpd="sng">
                  <a:noFill/>
                </a:ln>
                <a:solidFill>
                  <a:srgbClr val="C00000"/>
                </a:solidFill>
                <a:effectLst>
                  <a:glow rad="139700">
                    <a:prstClr val="white"/>
                  </a:glow>
                </a:effectLst>
              </a:rPr>
              <a:t>Examinez attentivement la définition de la revue sectorielle conjointe (RSC) pour comprendre ce qui est et ce qui n'est pas considéré comme une RSC.</a:t>
            </a:r>
            <a:endParaRPr lang="en-GB" sz="2400" b="1" kern="0" dirty="0">
              <a:ln w="3175" cmpd="sng">
                <a:noFill/>
              </a:ln>
              <a:solidFill>
                <a:srgbClr val="C00000"/>
              </a:solidFill>
              <a:effectLst>
                <a:glow rad="139700">
                  <a:prstClr val="white"/>
                </a:glow>
              </a:effectLst>
            </a:endParaRPr>
          </a:p>
        </p:txBody>
      </p:sp>
      <p:sp>
        <p:nvSpPr>
          <p:cNvPr id="19" name="Freeform 24">
            <a:extLst>
              <a:ext uri="{FF2B5EF4-FFF2-40B4-BE49-F238E27FC236}">
                <a16:creationId xmlns:a16="http://schemas.microsoft.com/office/drawing/2014/main" id="{D95BDCD6-F8A9-4EBB-AAB0-C93C8657EFC1}"/>
              </a:ext>
            </a:extLst>
          </p:cNvPr>
          <p:cNvSpPr/>
          <p:nvPr/>
        </p:nvSpPr>
        <p:spPr>
          <a:xfrm rot="4509098" flipH="1">
            <a:off x="7521323" y="1961033"/>
            <a:ext cx="188048" cy="66673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827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BE986F8-14E6-445A-A0AA-18E9112568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575" y="942533"/>
            <a:ext cx="6875330" cy="4972933"/>
          </a:xfrm>
          <a:prstGeom prst="rect">
            <a:avLst/>
          </a:prstGeom>
          <a:ln>
            <a:solidFill>
              <a:schemeClr val="tx1"/>
            </a:solidFill>
          </a:ln>
        </p:spPr>
      </p:pic>
      <p:grpSp>
        <p:nvGrpSpPr>
          <p:cNvPr id="16" name="Group 15">
            <a:extLst>
              <a:ext uri="{FF2B5EF4-FFF2-40B4-BE49-F238E27FC236}">
                <a16:creationId xmlns:a16="http://schemas.microsoft.com/office/drawing/2014/main" id="{4A7182DD-11FD-494D-A09B-EFC11F06AE89}"/>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17" name="Rounded Rectangle 3">
              <a:extLst>
                <a:ext uri="{FF2B5EF4-FFF2-40B4-BE49-F238E27FC236}">
                  <a16:creationId xmlns:a16="http://schemas.microsoft.com/office/drawing/2014/main" id="{5C57AFEB-3252-4A09-984E-CCA8E7B08E15}"/>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1</a:t>
              </a:r>
            </a:p>
          </p:txBody>
        </p:sp>
        <p:sp>
          <p:nvSpPr>
            <p:cNvPr id="19" name="Rounded Rectangle 4">
              <a:extLst>
                <a:ext uri="{FF2B5EF4-FFF2-40B4-BE49-F238E27FC236}">
                  <a16:creationId xmlns:a16="http://schemas.microsoft.com/office/drawing/2014/main" id="{E8D85A38-746F-455F-8F8C-A49FB63538D4}"/>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B2</a:t>
              </a:r>
            </a:p>
          </p:txBody>
        </p:sp>
        <p:sp>
          <p:nvSpPr>
            <p:cNvPr id="20" name="Rounded Rectangle 5">
              <a:extLst>
                <a:ext uri="{FF2B5EF4-FFF2-40B4-BE49-F238E27FC236}">
                  <a16:creationId xmlns:a16="http://schemas.microsoft.com/office/drawing/2014/main" id="{CFE3B68F-97FF-4508-A315-5822AEB5435B}"/>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3</a:t>
              </a:r>
            </a:p>
          </p:txBody>
        </p:sp>
        <p:sp>
          <p:nvSpPr>
            <p:cNvPr id="21" name="Rounded Rectangle 6">
              <a:extLst>
                <a:ext uri="{FF2B5EF4-FFF2-40B4-BE49-F238E27FC236}">
                  <a16:creationId xmlns:a16="http://schemas.microsoft.com/office/drawing/2014/main" id="{0B527EDC-1193-4A15-A069-51B6D45182A2}"/>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4</a:t>
              </a:r>
            </a:p>
          </p:txBody>
        </p:sp>
        <p:sp>
          <p:nvSpPr>
            <p:cNvPr id="22" name="Rounded Rectangle 7">
              <a:extLst>
                <a:ext uri="{FF2B5EF4-FFF2-40B4-BE49-F238E27FC236}">
                  <a16:creationId xmlns:a16="http://schemas.microsoft.com/office/drawing/2014/main" id="{01CC91D7-E480-4C9A-8937-E8F2E8D65F91}"/>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5</a:t>
              </a:r>
            </a:p>
          </p:txBody>
        </p:sp>
        <p:sp>
          <p:nvSpPr>
            <p:cNvPr id="23" name="Rounded Rectangle 8">
              <a:extLst>
                <a:ext uri="{FF2B5EF4-FFF2-40B4-BE49-F238E27FC236}">
                  <a16:creationId xmlns:a16="http://schemas.microsoft.com/office/drawing/2014/main" id="{BD373F1D-0850-442E-BA72-C527C631D4B9}"/>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24" name="Rounded Rectangle 9">
              <a:extLst>
                <a:ext uri="{FF2B5EF4-FFF2-40B4-BE49-F238E27FC236}">
                  <a16:creationId xmlns:a16="http://schemas.microsoft.com/office/drawing/2014/main" id="{C636277F-E743-4398-ACF7-D800A847EB87}"/>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7</a:t>
              </a:r>
            </a:p>
          </p:txBody>
        </p:sp>
        <p:sp>
          <p:nvSpPr>
            <p:cNvPr id="25" name="Rounded Rectangle 10">
              <a:extLst>
                <a:ext uri="{FF2B5EF4-FFF2-40B4-BE49-F238E27FC236}">
                  <a16:creationId xmlns:a16="http://schemas.microsoft.com/office/drawing/2014/main" id="{EF9AA4B8-C7FB-4941-A0A9-D53AD425CA52}"/>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8</a:t>
              </a:r>
            </a:p>
          </p:txBody>
        </p:sp>
        <p:sp>
          <p:nvSpPr>
            <p:cNvPr id="26" name="Rounded Rectangle 11">
              <a:extLst>
                <a:ext uri="{FF2B5EF4-FFF2-40B4-BE49-F238E27FC236}">
                  <a16:creationId xmlns:a16="http://schemas.microsoft.com/office/drawing/2014/main" id="{578CC9C4-A834-4126-BBF4-E2F79F675BBD}"/>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grpSp>
      <p:sp>
        <p:nvSpPr>
          <p:cNvPr id="27" name="Rounded Rectangle 3">
            <a:extLst>
              <a:ext uri="{FF2B5EF4-FFF2-40B4-BE49-F238E27FC236}">
                <a16:creationId xmlns:a16="http://schemas.microsoft.com/office/drawing/2014/main" id="{3B7F762A-74B7-481C-BB87-C10EB184B421}"/>
              </a:ext>
            </a:extLst>
          </p:cNvPr>
          <p:cNvSpPr/>
          <p:nvPr/>
        </p:nvSpPr>
        <p:spPr>
          <a:xfrm>
            <a:off x="114545"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B1</a:t>
            </a:r>
          </a:p>
        </p:txBody>
      </p:sp>
      <p:sp>
        <p:nvSpPr>
          <p:cNvPr id="14" name="TextBox 13">
            <a:extLst>
              <a:ext uri="{FF2B5EF4-FFF2-40B4-BE49-F238E27FC236}">
                <a16:creationId xmlns:a16="http://schemas.microsoft.com/office/drawing/2014/main" id="{3F80F08D-5565-44D5-BCAC-B9DAACAA4B4C}"/>
              </a:ext>
            </a:extLst>
          </p:cNvPr>
          <p:cNvSpPr txBox="1"/>
          <p:nvPr/>
        </p:nvSpPr>
        <p:spPr>
          <a:xfrm>
            <a:off x="8086159" y="2199312"/>
            <a:ext cx="3403878" cy="1938992"/>
          </a:xfrm>
          <a:prstGeom prst="rect">
            <a:avLst/>
          </a:prstGeom>
          <a:noFill/>
          <a:effectLst/>
        </p:spPr>
        <p:txBody>
          <a:bodyPr wrap="square" rtlCol="0">
            <a:spAutoFit/>
          </a:bodyPr>
          <a:lstStyle/>
          <a:p>
            <a:pPr lvl="0" defTabSz="914400">
              <a:defRPr/>
            </a:pPr>
            <a:r>
              <a:rPr lang="fr-FR" sz="2400" b="1" kern="0" dirty="0">
                <a:ln w="3175" cmpd="sng">
                  <a:noFill/>
                </a:ln>
                <a:solidFill>
                  <a:srgbClr val="C00000"/>
                </a:solidFill>
                <a:effectLst>
                  <a:glow rad="139700">
                    <a:prstClr val="white"/>
                  </a:glow>
                </a:effectLst>
              </a:rPr>
              <a:t>Utilisez l'espace alloué pour fournir des exemples brefs mais </a:t>
            </a:r>
            <a:r>
              <a:rPr lang="fr-FR" sz="2400" b="1" u="sng" kern="0" dirty="0">
                <a:ln w="3175" cmpd="sng">
                  <a:noFill/>
                </a:ln>
                <a:solidFill>
                  <a:srgbClr val="C00000"/>
                </a:solidFill>
                <a:effectLst>
                  <a:glow rad="139700">
                    <a:prstClr val="white"/>
                  </a:glow>
                </a:effectLst>
              </a:rPr>
              <a:t>concrets</a:t>
            </a:r>
            <a:r>
              <a:rPr lang="fr-FR" sz="2400" b="1" kern="0" dirty="0">
                <a:ln w="3175" cmpd="sng">
                  <a:noFill/>
                </a:ln>
                <a:solidFill>
                  <a:srgbClr val="C00000"/>
                </a:solidFill>
                <a:effectLst>
                  <a:glow rad="139700">
                    <a:prstClr val="white"/>
                  </a:glow>
                </a:effectLst>
              </a:rPr>
              <a:t> de l'impact et des résultats des RSC.</a:t>
            </a:r>
            <a:endParaRPr lang="en-GB" sz="2400" b="1" kern="0" dirty="0">
              <a:ln w="3175" cmpd="sng">
                <a:noFill/>
              </a:ln>
              <a:solidFill>
                <a:srgbClr val="C00000"/>
              </a:solidFill>
              <a:effectLst>
                <a:glow rad="139700">
                  <a:prstClr val="white"/>
                </a:glow>
              </a:effectLst>
            </a:endParaRPr>
          </a:p>
        </p:txBody>
      </p:sp>
      <p:sp>
        <p:nvSpPr>
          <p:cNvPr id="15" name="Freeform 24">
            <a:extLst>
              <a:ext uri="{FF2B5EF4-FFF2-40B4-BE49-F238E27FC236}">
                <a16:creationId xmlns:a16="http://schemas.microsoft.com/office/drawing/2014/main" id="{BEF676AF-F59E-4523-A4D7-DC320338510D}"/>
              </a:ext>
            </a:extLst>
          </p:cNvPr>
          <p:cNvSpPr/>
          <p:nvPr/>
        </p:nvSpPr>
        <p:spPr>
          <a:xfrm rot="4509098" flipH="1">
            <a:off x="7714791" y="2198020"/>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064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D9DB85-F652-4FC5-B0D9-336B9F0EAC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6667" y="1739661"/>
            <a:ext cx="8224393" cy="3383141"/>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114546" y="807740"/>
            <a:ext cx="10972800" cy="840218"/>
          </a:xfrm>
        </p:spPr>
        <p:txBody>
          <a:bodyPr>
            <a:normAutofit/>
          </a:bodyPr>
          <a:lstStyle/>
          <a:p>
            <a:r>
              <a:rPr lang="en-US" dirty="0"/>
              <a:t>B2: </a:t>
            </a:r>
            <a:r>
              <a:rPr lang="en-US" dirty="0" err="1"/>
              <a:t>Utilisation</a:t>
            </a:r>
            <a:r>
              <a:rPr lang="en-US" dirty="0"/>
              <a:t> des </a:t>
            </a:r>
            <a:r>
              <a:rPr lang="en-US" dirty="0" err="1"/>
              <a:t>données</a:t>
            </a:r>
            <a:r>
              <a:rPr lang="en-US" dirty="0"/>
              <a:t> de </a:t>
            </a:r>
            <a:r>
              <a:rPr lang="en-US" dirty="0" err="1"/>
              <a:t>suivi</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1475265"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B2</a:t>
            </a:r>
          </a:p>
        </p:txBody>
      </p:sp>
      <p:sp>
        <p:nvSpPr>
          <p:cNvPr id="17" name="TextBox 16">
            <a:extLst>
              <a:ext uri="{FF2B5EF4-FFF2-40B4-BE49-F238E27FC236}">
                <a16:creationId xmlns:a16="http://schemas.microsoft.com/office/drawing/2014/main" id="{208041AF-7D5F-4FB2-B920-58FA1A52DDDC}"/>
              </a:ext>
            </a:extLst>
          </p:cNvPr>
          <p:cNvSpPr txBox="1"/>
          <p:nvPr/>
        </p:nvSpPr>
        <p:spPr>
          <a:xfrm>
            <a:off x="8481060" y="1227849"/>
            <a:ext cx="3710939" cy="5324535"/>
          </a:xfrm>
          <a:prstGeom prst="rect">
            <a:avLst/>
          </a:prstGeom>
          <a:noFill/>
          <a:effectLst/>
        </p:spPr>
        <p:txBody>
          <a:bodyPr wrap="square" rtlCol="0">
            <a:spAutoFit/>
          </a:bodyPr>
          <a:lstStyle/>
          <a:p>
            <a:pPr lvl="0" defTabSz="914400">
              <a:defRPr/>
            </a:pPr>
            <a:r>
              <a:rPr lang="fr-FR" sz="2000" b="1" kern="0" dirty="0">
                <a:ln w="3175" cmpd="sng">
                  <a:noFill/>
                </a:ln>
                <a:solidFill>
                  <a:srgbClr val="C00000"/>
                </a:solidFill>
                <a:effectLst>
                  <a:glow rad="139700">
                    <a:prstClr val="white"/>
                  </a:glow>
                </a:effectLst>
              </a:rPr>
              <a:t>Le terme « données » fait référence aux informations, aux données de suivi, aux chiffres et aux statistiques qui peuvent être utilisés comme données factuelles. Il peut s’agir de données telles que les niveaux de couverture, la croissance démographique, les données financières, etc. </a:t>
            </a:r>
          </a:p>
          <a:p>
            <a:pPr lvl="0" defTabSz="914400">
              <a:defRPr/>
            </a:pPr>
            <a:endParaRPr lang="en-GB" sz="2000" b="1" kern="0" dirty="0">
              <a:ln w="3175" cmpd="sng">
                <a:noFill/>
              </a:ln>
              <a:solidFill>
                <a:srgbClr val="C00000"/>
              </a:solidFill>
              <a:effectLst>
                <a:glow rad="139700">
                  <a:prstClr val="white"/>
                </a:glow>
              </a:effectLst>
            </a:endParaRPr>
          </a:p>
          <a:p>
            <a:r>
              <a:rPr lang="fr-FR" sz="2000" b="1" kern="0" dirty="0">
                <a:ln w="3175" cmpd="sng">
                  <a:noFill/>
                </a:ln>
                <a:solidFill>
                  <a:srgbClr val="C00000"/>
                </a:solidFill>
                <a:effectLst>
                  <a:glow rad="139700">
                    <a:prstClr val="white"/>
                  </a:glow>
                </a:effectLst>
              </a:rPr>
              <a:t>Les données peuvent provenir d’organismes nationaux de surveillance, de systèmes d’ information de gestion (SIG), d’enquêtes auprès des ménages, etc.</a:t>
            </a:r>
            <a:endParaRPr lang="en-CA" sz="2000" b="1" kern="0" dirty="0">
              <a:ln w="3175" cmpd="sng">
                <a:noFill/>
              </a:ln>
              <a:solidFill>
                <a:srgbClr val="C00000"/>
              </a:solidFill>
              <a:effectLst>
                <a:glow rad="139700">
                  <a:prstClr val="white"/>
                </a:glow>
              </a:effectLst>
            </a:endParaRPr>
          </a:p>
        </p:txBody>
      </p:sp>
    </p:spTree>
    <p:extLst>
      <p:ext uri="{BB962C8B-B14F-4D97-AF65-F5344CB8AC3E}">
        <p14:creationId xmlns:p14="http://schemas.microsoft.com/office/powerpoint/2010/main" val="30120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071E2E3-353A-47DB-A80B-1FF716A792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582" y="1676117"/>
            <a:ext cx="7791155" cy="4284572"/>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308610" y="793407"/>
            <a:ext cx="10972800" cy="840218"/>
          </a:xfrm>
        </p:spPr>
        <p:txBody>
          <a:bodyPr/>
          <a:lstStyle/>
          <a:p>
            <a:r>
              <a:rPr lang="en-US" dirty="0"/>
              <a:t>B3: </a:t>
            </a:r>
            <a:r>
              <a:rPr lang="en-US" dirty="0" err="1"/>
              <a:t>Suivi</a:t>
            </a:r>
            <a:r>
              <a:rPr lang="en-US" dirty="0"/>
              <a:t> des </a:t>
            </a:r>
            <a:r>
              <a:rPr lang="en-US" dirty="0" err="1"/>
              <a:t>mesures</a:t>
            </a:r>
            <a:r>
              <a:rPr lang="en-US" dirty="0"/>
              <a:t> </a:t>
            </a:r>
            <a:r>
              <a:rPr lang="en-US" dirty="0" err="1"/>
              <a:t>d’équité</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2825099"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B3</a:t>
            </a:r>
          </a:p>
        </p:txBody>
      </p:sp>
      <p:sp>
        <p:nvSpPr>
          <p:cNvPr id="20" name="Rounded Rectangle 7">
            <a:extLst>
              <a:ext uri="{FF2B5EF4-FFF2-40B4-BE49-F238E27FC236}">
                <a16:creationId xmlns:a16="http://schemas.microsoft.com/office/drawing/2014/main" id="{FF361BF4-D487-4878-BF2E-6E92DA4DEB22}"/>
              </a:ext>
            </a:extLst>
          </p:cNvPr>
          <p:cNvSpPr/>
          <p:nvPr/>
        </p:nvSpPr>
        <p:spPr>
          <a:xfrm>
            <a:off x="3552205" y="2415294"/>
            <a:ext cx="1205444" cy="2639306"/>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C22E30E-D5FB-435B-BE00-950B7E9483C3}"/>
              </a:ext>
            </a:extLst>
          </p:cNvPr>
          <p:cNvSpPr txBox="1"/>
          <p:nvPr/>
        </p:nvSpPr>
        <p:spPr>
          <a:xfrm>
            <a:off x="8788122" y="2415295"/>
            <a:ext cx="2829303" cy="2862322"/>
          </a:xfrm>
          <a:prstGeom prst="rect">
            <a:avLst/>
          </a:prstGeom>
          <a:noFill/>
          <a:effectLst/>
        </p:spPr>
        <p:txBody>
          <a:bodyPr wrap="square" rtlCol="0">
            <a:spAutoFit/>
          </a:bodyPr>
          <a:lstStyle/>
          <a:p>
            <a:r>
              <a:rPr lang="fr-FR" sz="2000" b="1" kern="0" dirty="0">
                <a:ln w="3175" cmpd="sng">
                  <a:noFill/>
                </a:ln>
                <a:solidFill>
                  <a:srgbClr val="C00000"/>
                </a:solidFill>
                <a:effectLst>
                  <a:glow rad="139700">
                    <a:prstClr val="white"/>
                  </a:glow>
                </a:effectLst>
              </a:rPr>
              <a:t>Les paramètres pour lesquels vous avez coché la case indiquant « n'existe pas dans le pays » dans les questions A8I et D4 doivent également être cochés pour cette question.</a:t>
            </a:r>
            <a:endParaRPr lang="en-US" sz="2000" b="1" kern="0" dirty="0">
              <a:ln w="3175" cmpd="sng">
                <a:noFill/>
              </a:ln>
              <a:solidFill>
                <a:srgbClr val="C00000"/>
              </a:solidFill>
              <a:effectLst>
                <a:glow rad="139700">
                  <a:prstClr val="white"/>
                </a:glow>
              </a:effectLst>
            </a:endParaRPr>
          </a:p>
        </p:txBody>
      </p:sp>
      <p:sp>
        <p:nvSpPr>
          <p:cNvPr id="23" name="Rounded Rectangle 7">
            <a:extLst>
              <a:ext uri="{FF2B5EF4-FFF2-40B4-BE49-F238E27FC236}">
                <a16:creationId xmlns:a16="http://schemas.microsoft.com/office/drawing/2014/main" id="{86F49AAC-90AD-4DE1-B96E-3A9CE9BB8DE1}"/>
              </a:ext>
            </a:extLst>
          </p:cNvPr>
          <p:cNvSpPr/>
          <p:nvPr/>
        </p:nvSpPr>
        <p:spPr>
          <a:xfrm>
            <a:off x="452582" y="2415294"/>
            <a:ext cx="3090718" cy="2246769"/>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E9A16F98-4054-4458-9A2E-B3B7F45662BB}"/>
              </a:ext>
            </a:extLst>
          </p:cNvPr>
          <p:cNvSpPr txBox="1"/>
          <p:nvPr/>
        </p:nvSpPr>
        <p:spPr>
          <a:xfrm>
            <a:off x="2002393" y="4473219"/>
            <a:ext cx="2070843" cy="2246769"/>
          </a:xfrm>
          <a:prstGeom prst="rect">
            <a:avLst/>
          </a:prstGeom>
          <a:solidFill>
            <a:schemeClr val="bg1">
              <a:alpha val="84590"/>
            </a:schemeClr>
          </a:solidFill>
          <a:effectLst/>
        </p:spPr>
        <p:txBody>
          <a:bodyPr wrap="square" rtlCol="0">
            <a:spAutoFit/>
          </a:bodyPr>
          <a:lstStyle/>
          <a:p>
            <a:pPr lvl="0" defTabSz="914400">
              <a:defRPr/>
            </a:pPr>
            <a:r>
              <a:rPr lang="fr-FR" sz="2000" b="1" kern="0" dirty="0">
                <a:ln w="3175" cmpd="sng">
                  <a:noFill/>
                </a:ln>
                <a:solidFill>
                  <a:srgbClr val="C00000"/>
                </a:solidFill>
                <a:effectLst>
                  <a:glow rad="139700">
                    <a:prstClr val="white"/>
                  </a:glow>
                </a:effectLst>
              </a:rPr>
              <a:t>Chaque milieu ou population de B3 est défini conformément aux définitions adoptées par votre pays.</a:t>
            </a:r>
            <a:endParaRPr lang="en-GB" sz="2000" b="1" kern="0" dirty="0">
              <a:ln w="3175" cmpd="sng">
                <a:noFill/>
              </a:ln>
              <a:solidFill>
                <a:srgbClr val="C00000"/>
              </a:solidFill>
              <a:effectLst>
                <a:glow rad="139700">
                  <a:prstClr val="white"/>
                </a:glow>
              </a:effectLst>
            </a:endParaRPr>
          </a:p>
        </p:txBody>
      </p:sp>
      <p:sp>
        <p:nvSpPr>
          <p:cNvPr id="25" name="Freeform 24">
            <a:extLst>
              <a:ext uri="{FF2B5EF4-FFF2-40B4-BE49-F238E27FC236}">
                <a16:creationId xmlns:a16="http://schemas.microsoft.com/office/drawing/2014/main" id="{59F6C5FB-A80B-427E-911F-F8992A06FF6F}"/>
              </a:ext>
            </a:extLst>
          </p:cNvPr>
          <p:cNvSpPr/>
          <p:nvPr/>
        </p:nvSpPr>
        <p:spPr>
          <a:xfrm rot="7554072" flipH="1">
            <a:off x="1790528" y="4369065"/>
            <a:ext cx="88269" cy="35023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2264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5DC041-BCE2-4E86-AF59-97C65CE93A81}"/>
              </a:ext>
            </a:extLst>
          </p:cNvPr>
          <p:cNvPicPr>
            <a:picLocks noChangeAspect="1"/>
          </p:cNvPicPr>
          <p:nvPr/>
        </p:nvPicPr>
        <p:blipFill rotWithShape="1">
          <a:blip r:embed="rId3">
            <a:extLst>
              <a:ext uri="{28A0092B-C50C-407E-A947-70E740481C1C}">
                <a14:useLocalDpi xmlns:a14="http://schemas.microsoft.com/office/drawing/2010/main" val="0"/>
              </a:ext>
            </a:extLst>
          </a:blip>
          <a:srcRect l="340" t="-1" r="2090" b="-1"/>
          <a:stretch/>
        </p:blipFill>
        <p:spPr>
          <a:xfrm>
            <a:off x="215900" y="1455923"/>
            <a:ext cx="6779261" cy="5165813"/>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337457" y="612312"/>
            <a:ext cx="10972800" cy="840218"/>
          </a:xfrm>
        </p:spPr>
        <p:txBody>
          <a:bodyPr/>
          <a:lstStyle/>
          <a:p>
            <a:r>
              <a:rPr lang="en-US" dirty="0"/>
              <a:t>B4: </a:t>
            </a:r>
            <a:r>
              <a:rPr lang="en-US" dirty="0" err="1"/>
              <a:t>Indicateurs</a:t>
            </a:r>
            <a:r>
              <a:rPr lang="en-US" dirty="0"/>
              <a:t> de performance</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4185818"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B4</a:t>
            </a:r>
          </a:p>
        </p:txBody>
      </p:sp>
      <p:sp>
        <p:nvSpPr>
          <p:cNvPr id="16" name="Rounded Rectangle 7">
            <a:extLst>
              <a:ext uri="{FF2B5EF4-FFF2-40B4-BE49-F238E27FC236}">
                <a16:creationId xmlns:a16="http://schemas.microsoft.com/office/drawing/2014/main" id="{8389404D-3312-4297-9123-1912E053ABB8}"/>
              </a:ext>
            </a:extLst>
          </p:cNvPr>
          <p:cNvSpPr/>
          <p:nvPr/>
        </p:nvSpPr>
        <p:spPr>
          <a:xfrm>
            <a:off x="5543128" y="2066524"/>
            <a:ext cx="1452033" cy="4555212"/>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F1070C14-1F00-4572-8200-7463A510EFD3}"/>
              </a:ext>
            </a:extLst>
          </p:cNvPr>
          <p:cNvSpPr txBox="1"/>
          <p:nvPr/>
        </p:nvSpPr>
        <p:spPr>
          <a:xfrm>
            <a:off x="7430976" y="2184798"/>
            <a:ext cx="2233133" cy="3416320"/>
          </a:xfrm>
          <a:prstGeom prst="rect">
            <a:avLst/>
          </a:prstGeom>
          <a:noFill/>
          <a:effectLst/>
        </p:spPr>
        <p:txBody>
          <a:bodyPr wrap="square" rtlCol="0">
            <a:spAutoFit/>
          </a:bodyPr>
          <a:lstStyle/>
          <a:p>
            <a:pPr lvl="0" defTabSz="914400">
              <a:defRPr/>
            </a:pPr>
            <a:r>
              <a:rPr lang="fr-FR" sz="2400" b="1" kern="0" dirty="0">
                <a:ln w="3175" cmpd="sng">
                  <a:noFill/>
                </a:ln>
                <a:solidFill>
                  <a:srgbClr val="C00000"/>
                </a:solidFill>
                <a:effectLst>
                  <a:glow rad="139700">
                    <a:prstClr val="white"/>
                  </a:glow>
                </a:effectLst>
              </a:rPr>
              <a:t>Veuillez indiquer dans la dernière colonne les principaux indicateurs correspondant à chaque catégorie</a:t>
            </a:r>
            <a:r>
              <a:rPr lang="en-CA" sz="2400" b="1" kern="0" dirty="0">
                <a:ln w="3175" cmpd="sng">
                  <a:noFill/>
                </a:ln>
                <a:solidFill>
                  <a:srgbClr val="C00000"/>
                </a:solidFill>
                <a:effectLst>
                  <a:glow rad="139700">
                    <a:prstClr val="white"/>
                  </a:glow>
                </a:effectLst>
              </a:rPr>
              <a:t> </a:t>
            </a:r>
            <a:endParaRPr lang="en-GB" sz="2400" b="1" kern="0" dirty="0">
              <a:ln w="3175" cmpd="sng">
                <a:noFill/>
              </a:ln>
              <a:solidFill>
                <a:srgbClr val="C00000"/>
              </a:solidFill>
              <a:effectLst>
                <a:glow rad="139700">
                  <a:prstClr val="white"/>
                </a:glow>
              </a:effectLst>
            </a:endParaRPr>
          </a:p>
        </p:txBody>
      </p:sp>
      <p:sp>
        <p:nvSpPr>
          <p:cNvPr id="19" name="Freeform 24">
            <a:extLst>
              <a:ext uri="{FF2B5EF4-FFF2-40B4-BE49-F238E27FC236}">
                <a16:creationId xmlns:a16="http://schemas.microsoft.com/office/drawing/2014/main" id="{AF42BA3F-59DE-443D-A02F-304FB0EFA2C8}"/>
              </a:ext>
            </a:extLst>
          </p:cNvPr>
          <p:cNvSpPr/>
          <p:nvPr/>
        </p:nvSpPr>
        <p:spPr>
          <a:xfrm rot="4509098" flipH="1">
            <a:off x="7130512" y="2192369"/>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040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43361DFD-C5AA-41A5-886F-E70ECE2AB7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5048" y="1086447"/>
            <a:ext cx="7453325" cy="3904653"/>
          </a:xfrm>
          <a:prstGeom prst="rect">
            <a:avLst/>
          </a:prstGeom>
          <a:ln>
            <a:solidFill>
              <a:schemeClr val="tx1"/>
            </a:solidFill>
          </a:ln>
        </p:spPr>
      </p:pic>
      <p:grpSp>
        <p:nvGrpSpPr>
          <p:cNvPr id="16" name="Group 15">
            <a:extLst>
              <a:ext uri="{FF2B5EF4-FFF2-40B4-BE49-F238E27FC236}">
                <a16:creationId xmlns:a16="http://schemas.microsoft.com/office/drawing/2014/main" id="{4A7182DD-11FD-494D-A09B-EFC11F06AE89}"/>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17" name="Rounded Rectangle 3">
              <a:extLst>
                <a:ext uri="{FF2B5EF4-FFF2-40B4-BE49-F238E27FC236}">
                  <a16:creationId xmlns:a16="http://schemas.microsoft.com/office/drawing/2014/main" id="{5C57AFEB-3252-4A09-984E-CCA8E7B08E15}"/>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1</a:t>
              </a:r>
            </a:p>
          </p:txBody>
        </p:sp>
        <p:sp>
          <p:nvSpPr>
            <p:cNvPr id="19" name="Rounded Rectangle 4">
              <a:extLst>
                <a:ext uri="{FF2B5EF4-FFF2-40B4-BE49-F238E27FC236}">
                  <a16:creationId xmlns:a16="http://schemas.microsoft.com/office/drawing/2014/main" id="{E8D85A38-746F-455F-8F8C-A49FB63538D4}"/>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B2</a:t>
              </a:r>
            </a:p>
          </p:txBody>
        </p:sp>
        <p:sp>
          <p:nvSpPr>
            <p:cNvPr id="20" name="Rounded Rectangle 5">
              <a:extLst>
                <a:ext uri="{FF2B5EF4-FFF2-40B4-BE49-F238E27FC236}">
                  <a16:creationId xmlns:a16="http://schemas.microsoft.com/office/drawing/2014/main" id="{CFE3B68F-97FF-4508-A315-5822AEB5435B}"/>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3</a:t>
              </a:r>
            </a:p>
          </p:txBody>
        </p:sp>
        <p:sp>
          <p:nvSpPr>
            <p:cNvPr id="21" name="Rounded Rectangle 6">
              <a:extLst>
                <a:ext uri="{FF2B5EF4-FFF2-40B4-BE49-F238E27FC236}">
                  <a16:creationId xmlns:a16="http://schemas.microsoft.com/office/drawing/2014/main" id="{0B527EDC-1193-4A15-A069-51B6D45182A2}"/>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4</a:t>
              </a:r>
            </a:p>
          </p:txBody>
        </p:sp>
        <p:sp>
          <p:nvSpPr>
            <p:cNvPr id="22" name="Rounded Rectangle 7">
              <a:extLst>
                <a:ext uri="{FF2B5EF4-FFF2-40B4-BE49-F238E27FC236}">
                  <a16:creationId xmlns:a16="http://schemas.microsoft.com/office/drawing/2014/main" id="{01CC91D7-E480-4C9A-8937-E8F2E8D65F91}"/>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5</a:t>
              </a:r>
            </a:p>
          </p:txBody>
        </p:sp>
        <p:sp>
          <p:nvSpPr>
            <p:cNvPr id="23" name="Rounded Rectangle 8">
              <a:extLst>
                <a:ext uri="{FF2B5EF4-FFF2-40B4-BE49-F238E27FC236}">
                  <a16:creationId xmlns:a16="http://schemas.microsoft.com/office/drawing/2014/main" id="{BD373F1D-0850-442E-BA72-C527C631D4B9}"/>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24" name="Rounded Rectangle 9">
              <a:extLst>
                <a:ext uri="{FF2B5EF4-FFF2-40B4-BE49-F238E27FC236}">
                  <a16:creationId xmlns:a16="http://schemas.microsoft.com/office/drawing/2014/main" id="{C636277F-E743-4398-ACF7-D800A847EB87}"/>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7</a:t>
              </a:r>
            </a:p>
          </p:txBody>
        </p:sp>
        <p:sp>
          <p:nvSpPr>
            <p:cNvPr id="25" name="Rounded Rectangle 10">
              <a:extLst>
                <a:ext uri="{FF2B5EF4-FFF2-40B4-BE49-F238E27FC236}">
                  <a16:creationId xmlns:a16="http://schemas.microsoft.com/office/drawing/2014/main" id="{EF9AA4B8-C7FB-4941-A0A9-D53AD425CA52}"/>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8</a:t>
              </a:r>
            </a:p>
          </p:txBody>
        </p:sp>
        <p:sp>
          <p:nvSpPr>
            <p:cNvPr id="26" name="Rounded Rectangle 11">
              <a:extLst>
                <a:ext uri="{FF2B5EF4-FFF2-40B4-BE49-F238E27FC236}">
                  <a16:creationId xmlns:a16="http://schemas.microsoft.com/office/drawing/2014/main" id="{578CC9C4-A834-4126-BBF4-E2F79F675BBD}"/>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grpSp>
      <p:sp>
        <p:nvSpPr>
          <p:cNvPr id="13" name="Rounded Rectangle 3">
            <a:extLst>
              <a:ext uri="{FF2B5EF4-FFF2-40B4-BE49-F238E27FC236}">
                <a16:creationId xmlns:a16="http://schemas.microsoft.com/office/drawing/2014/main" id="{612A1AEB-23CD-4F7B-898A-9E9E0247F33E}"/>
              </a:ext>
            </a:extLst>
          </p:cNvPr>
          <p:cNvSpPr/>
          <p:nvPr/>
        </p:nvSpPr>
        <p:spPr>
          <a:xfrm>
            <a:off x="4185818"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B4</a:t>
            </a:r>
          </a:p>
        </p:txBody>
      </p:sp>
      <p:sp>
        <p:nvSpPr>
          <p:cNvPr id="14" name="Rounded Rectangle 7">
            <a:extLst>
              <a:ext uri="{FF2B5EF4-FFF2-40B4-BE49-F238E27FC236}">
                <a16:creationId xmlns:a16="http://schemas.microsoft.com/office/drawing/2014/main" id="{FF78E977-9938-4E04-B3F6-03F71C487C2C}"/>
              </a:ext>
            </a:extLst>
          </p:cNvPr>
          <p:cNvSpPr/>
          <p:nvPr/>
        </p:nvSpPr>
        <p:spPr>
          <a:xfrm>
            <a:off x="735569" y="3244276"/>
            <a:ext cx="4141231" cy="958273"/>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2A48D061-C3DC-48C1-9A8B-6823DA1CF890}"/>
              </a:ext>
            </a:extLst>
          </p:cNvPr>
          <p:cNvSpPr txBox="1"/>
          <p:nvPr/>
        </p:nvSpPr>
        <p:spPr>
          <a:xfrm>
            <a:off x="5306426" y="3265252"/>
            <a:ext cx="6515169" cy="2862322"/>
          </a:xfrm>
          <a:prstGeom prst="rect">
            <a:avLst/>
          </a:prstGeom>
          <a:solidFill>
            <a:schemeClr val="bg1">
              <a:alpha val="84977"/>
            </a:schemeClr>
          </a:solid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L’eau non génératrice de revenu ne correspond pas à l’eau non comptabilisée. L’eau non génératrice de revenu représente l’eau qui a été produite et qui est « perdue » avant qu’elle n’atteigne le client (soit à cause de fuites, de vol, soit en raison d’un usage légal pour lequel aucun paiement n’est effectué). Elle ne doit pas être utilisé de manière interchangeable avec l'eau non comptabilisée, qui est une composante de l’eau non génératrice de revenu. Contrairement à l’eau non comptabilisée, l’eau non génératrice de revenu comprend la consommation non facturée autorisée (comme l’eau utilisée pour lutter contre un incendie)</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a:t>
            </a:r>
          </a:p>
        </p:txBody>
      </p:sp>
      <p:sp>
        <p:nvSpPr>
          <p:cNvPr id="18" name="Freeform 24">
            <a:extLst>
              <a:ext uri="{FF2B5EF4-FFF2-40B4-BE49-F238E27FC236}">
                <a16:creationId xmlns:a16="http://schemas.microsoft.com/office/drawing/2014/main" id="{AAB1D482-0B74-488B-A18B-58F45DA796DB}"/>
              </a:ext>
            </a:extLst>
          </p:cNvPr>
          <p:cNvSpPr/>
          <p:nvPr/>
        </p:nvSpPr>
        <p:spPr>
          <a:xfrm rot="4509098" flipH="1">
            <a:off x="5024924" y="3320807"/>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6323577"/>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17d4c9e9-139a-427c-97b0-ce32edd45541">French</Language>
    <DocumentType xmlns="17d4c9e9-139a-427c-97b0-ce32edd45541">Info module</Document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8C1BF789B5AC4B9EF53DDBA590C81D" ma:contentTypeVersion="4" ma:contentTypeDescription="Create a new document." ma:contentTypeScope="" ma:versionID="4fc615343bd2d393fd09e1d97a945d3b">
  <xsd:schema xmlns:xsd="http://www.w3.org/2001/XMLSchema" xmlns:xs="http://www.w3.org/2001/XMLSchema" xmlns:p="http://schemas.microsoft.com/office/2006/metadata/properties" xmlns:ns2="17d4c9e9-139a-427c-97b0-ce32edd45541" targetNamespace="http://schemas.microsoft.com/office/2006/metadata/properties" ma:root="true" ma:fieldsID="130e21825694c0b74c79f46a39d33a20" ns2:_="">
    <xsd:import namespace="17d4c9e9-139a-427c-97b0-ce32edd45541"/>
    <xsd:element name="properties">
      <xsd:complexType>
        <xsd:sequence>
          <xsd:element name="documentManagement">
            <xsd:complexType>
              <xsd:all>
                <xsd:element ref="ns2:Language" minOccurs="0"/>
                <xsd:element ref="ns2:DocumentTyp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4c9e9-139a-427c-97b0-ce32edd45541"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Text">
          <xsd:maxLength value="255"/>
        </xsd:restriction>
      </xsd:simpleType>
    </xsd:element>
    <xsd:element name="DocumentType" ma:index="9" nillable="true" ma:displayName="Document Type" ma:format="Dropdown" ma:internalName="DocumentTyp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D5FE5E-37CC-4CE9-96F5-D43556D39C96}">
  <ds:schemaRefs>
    <ds:schemaRef ds:uri="http://www.w3.org/XML/1998/namespace"/>
    <ds:schemaRef ds:uri="http://purl.org/dc/elements/1.1/"/>
    <ds:schemaRef ds:uri="http://schemas.microsoft.com/office/infopath/2007/PartnerControls"/>
    <ds:schemaRef ds:uri="http://schemas.microsoft.com/office/2006/documentManagement/types"/>
    <ds:schemaRef ds:uri="1ae83553-cbc3-47cc-bfe3-ad28d3d97e94"/>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139D233-B116-49D2-9856-3C45481F9625}"/>
</file>

<file path=customXml/itemProps3.xml><?xml version="1.0" encoding="utf-8"?>
<ds:datastoreItem xmlns:ds="http://schemas.openxmlformats.org/officeDocument/2006/customXml" ds:itemID="{F20DB8DF-40A9-4A6A-BD04-7F2BC63AF9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4170</TotalTime>
  <Words>651</Words>
  <Application>Microsoft Office PowerPoint</Application>
  <PresentationFormat>Widescreen</PresentationFormat>
  <Paragraphs>120</Paragraphs>
  <Slides>11</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Wingdings</vt:lpstr>
      <vt:lpstr>GLAAS Main Template</vt:lpstr>
      <vt:lpstr>GLAAS 2019 Report Template</vt:lpstr>
      <vt:lpstr>GLAAS: Module d’information 6  Section B questions de suivi dans l’enquête pays GLAAS 2021/2022</vt:lpstr>
      <vt:lpstr>Aperçu</vt:lpstr>
      <vt:lpstr>Questions dans la section B</vt:lpstr>
      <vt:lpstr>B1: Revues sectiorelles conjointes WASH</vt:lpstr>
      <vt:lpstr>PowerPoint Presentation</vt:lpstr>
      <vt:lpstr>B2: Utilisation des données de suivi</vt:lpstr>
      <vt:lpstr>B3: Suivi des mesures d’équité</vt:lpstr>
      <vt:lpstr>B4: Indicateurs de performance</vt:lpstr>
      <vt:lpstr>PowerPoint Presentation</vt:lpstr>
      <vt:lpstr>B5: Réglementation des services d’eau potable, d’assainement et de traitement des eaux usées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JUNG, Catherine</cp:lastModifiedBy>
  <cp:revision>19</cp:revision>
  <dcterms:created xsi:type="dcterms:W3CDTF">2019-09-12T12:12:51Z</dcterms:created>
  <dcterms:modified xsi:type="dcterms:W3CDTF">2021-09-20T10:33:31Z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0x010100818C1BF789B5AC4B9EF53DDBA590C81D</vt:lpwstr>
  </property>
</Properties>
</file>