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4"/>
    <p:sldMasterId id="2147483686" r:id="rId5"/>
  </p:sldMasterIdLst>
  <p:notesMasterIdLst>
    <p:notesMasterId r:id="rId19"/>
  </p:notesMasterIdLst>
  <p:handoutMasterIdLst>
    <p:handoutMasterId r:id="rId20"/>
  </p:handoutMasterIdLst>
  <p:sldIdLst>
    <p:sldId id="256" r:id="rId6"/>
    <p:sldId id="259" r:id="rId7"/>
    <p:sldId id="269" r:id="rId8"/>
    <p:sldId id="319" r:id="rId9"/>
    <p:sldId id="271" r:id="rId10"/>
    <p:sldId id="272" r:id="rId11"/>
    <p:sldId id="273" r:id="rId12"/>
    <p:sldId id="277" r:id="rId13"/>
    <p:sldId id="278" r:id="rId14"/>
    <p:sldId id="306" r:id="rId15"/>
    <p:sldId id="305" r:id="rId16"/>
    <p:sldId id="257" r:id="rId17"/>
    <p:sldId id="29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dule 8" id="{52207AEE-9AEB-4D76-B674-411FE1E2C11F}">
          <p14:sldIdLst>
            <p14:sldId id="256"/>
            <p14:sldId id="259"/>
            <p14:sldId id="269"/>
          </p14:sldIdLst>
        </p14:section>
        <p14:section name="D2" id="{DEB6E69F-DAF1-4CC5-A264-BB0A5949B68A}">
          <p14:sldIdLst>
            <p14:sldId id="319"/>
          </p14:sldIdLst>
        </p14:section>
        <p14:section name="D4" id="{B4A5CF69-88F9-4046-8045-88820CC9ACCB}">
          <p14:sldIdLst>
            <p14:sldId id="271"/>
          </p14:sldIdLst>
        </p14:section>
        <p14:section name="D5" id="{7951C3ED-32C9-4752-B649-A8107AF26690}">
          <p14:sldIdLst>
            <p14:sldId id="272"/>
          </p14:sldIdLst>
        </p14:section>
        <p14:section name="D6" id="{C66C9C9E-1A01-424E-8A6D-4017AC9EE27A}">
          <p14:sldIdLst>
            <p14:sldId id="273"/>
          </p14:sldIdLst>
        </p14:section>
        <p14:section name="D9" id="{F7183593-55A4-44A8-8B48-D0A075FD9728}">
          <p14:sldIdLst>
            <p14:sldId id="277"/>
          </p14:sldIdLst>
        </p14:section>
        <p14:section name="D10" id="{0C29D8D4-25AB-4A0D-8AF5-4E6E97FACDC5}">
          <p14:sldIdLst>
            <p14:sldId id="278"/>
          </p14:sldIdLst>
        </p14:section>
        <p14:section name="D11" id="{D206D561-E63C-4408-A374-38BDFA5E9F97}">
          <p14:sldIdLst>
            <p14:sldId id="306"/>
            <p14:sldId id="305"/>
            <p14:sldId id="257"/>
            <p14:sldId id="29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fia Murad" initials="SM" lastIdx="9" clrIdx="0">
    <p:extLst>
      <p:ext uri="{19B8F6BF-5375-455C-9EA6-DF929625EA0E}">
        <p15:presenceInfo xmlns:p15="http://schemas.microsoft.com/office/powerpoint/2012/main" userId="e026b1207f6de5b6" providerId="Windows Live"/>
      </p:ext>
    </p:extLst>
  </p:cmAuthor>
  <p:cmAuthor id="2" name="Elizabeth ENGEBRETSON" initials="EE" lastIdx="2" clrIdx="1">
    <p:extLst>
      <p:ext uri="{19B8F6BF-5375-455C-9EA6-DF929625EA0E}">
        <p15:presenceInfo xmlns:p15="http://schemas.microsoft.com/office/powerpoint/2012/main" userId="S::engebretsone@who.int::3432f663-7c0c-4f2e-b85b-b6f4c97bdf77" providerId="AD"/>
      </p:ext>
    </p:extLst>
  </p:cmAuthor>
  <p:cmAuthor id="3" name="TAKANE, Marina" initials="TM" lastIdx="1" clrIdx="2">
    <p:extLst>
      <p:ext uri="{19B8F6BF-5375-455C-9EA6-DF929625EA0E}">
        <p15:presenceInfo xmlns:p15="http://schemas.microsoft.com/office/powerpoint/2012/main" userId="S::takanem@who.int::0c62abb9-5f1e-4540-b5da-327c1000617a" providerId="AD"/>
      </p:ext>
    </p:extLst>
  </p:cmAuthor>
  <p:cmAuthor id="4" name=" " initials="" lastIdx="10" clrIdx="3">
    <p:extLst>
      <p:ext uri="{19B8F6BF-5375-455C-9EA6-DF929625EA0E}">
        <p15:presenceInfo xmlns:p15="http://schemas.microsoft.com/office/powerpoint/2012/main" userId="S::sking50@jhu.edu::0c84f94d-5753-402a-9cd4-f340c21de1d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9952"/>
    <a:srgbClr val="F49245"/>
    <a:srgbClr val="7BD0EF"/>
    <a:srgbClr val="FFFFFF"/>
    <a:srgbClr val="375987"/>
    <a:srgbClr val="365886"/>
    <a:srgbClr val="39588D"/>
    <a:srgbClr val="6088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171"/>
  </p:normalViewPr>
  <p:slideViewPr>
    <p:cSldViewPr snapToGrid="0">
      <p:cViewPr varScale="1">
        <p:scale>
          <a:sx n="99" d="100"/>
          <a:sy n="99" d="100"/>
        </p:scale>
        <p:origin x="96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0293DB-CE60-420C-8F23-8F74E520F7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BA90E0-2218-466A-8888-27A2B98BF3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B5CE5-A2F4-4ACD-AAB8-0E9DA9DB378F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5B3F46-8C49-4ACF-A5E1-EE7CD20F6C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A6F6CF-B360-4EAD-B597-85E2543E26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6BC04-CFF3-486B-AE0A-CA6971DCC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85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DFC2D-7D1B-45B5-BA49-1B198FC73C0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7CD5F-2FBE-4BD2-BEC6-04F59FEA5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79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7CD5F-2FBE-4BD2-BEC6-04F59FEA57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49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mailto:glaas@who.int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mailto:glaas@who.int" TargetMode="Externa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470FC04-A8B6-47AC-A586-93C6DF202861}"/>
              </a:ext>
            </a:extLst>
          </p:cNvPr>
          <p:cNvSpPr/>
          <p:nvPr userDrawn="1"/>
        </p:nvSpPr>
        <p:spPr>
          <a:xfrm>
            <a:off x="1" y="9526"/>
            <a:ext cx="12192001" cy="5985933"/>
          </a:xfrm>
          <a:prstGeom prst="rect">
            <a:avLst/>
          </a:prstGeom>
          <a:solidFill>
            <a:srgbClr val="37598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3AD1E0AB-7DC9-4994-867A-F1164662B8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010180"/>
            <a:ext cx="10363200" cy="198278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6024A5AC-411D-485A-9C98-D9054598C1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4203294"/>
            <a:ext cx="7398327" cy="138444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presenter </a:t>
            </a:r>
          </a:p>
          <a:p>
            <a:r>
              <a:rPr lang="en-US"/>
              <a:t>World Health Organization</a:t>
            </a:r>
          </a:p>
          <a:p>
            <a:r>
              <a:rPr lang="en-US"/>
              <a:t>Information on location of presentation</a:t>
            </a:r>
          </a:p>
          <a:p>
            <a:r>
              <a:rPr lang="en-US"/>
              <a:t>Date</a:t>
            </a:r>
          </a:p>
          <a:p>
            <a:r>
              <a:rPr lang="en-US"/>
              <a:t>Etc. </a:t>
            </a:r>
          </a:p>
        </p:txBody>
      </p:sp>
    </p:spTree>
    <p:extLst>
      <p:ext uri="{BB962C8B-B14F-4D97-AF65-F5344CB8AC3E}">
        <p14:creationId xmlns:p14="http://schemas.microsoft.com/office/powerpoint/2010/main" val="393736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0847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1275"/>
            <a:ext cx="5364480" cy="4498848"/>
          </a:xfrm>
        </p:spPr>
        <p:txBody>
          <a:bodyPr/>
          <a:lstStyle>
            <a:lvl1pPr marL="457200" indent="-4572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3" y="1314323"/>
            <a:ext cx="5364480" cy="4495800"/>
          </a:xfrm>
        </p:spPr>
        <p:txBody>
          <a:bodyPr/>
          <a:lstStyle>
            <a:lvl1pPr marL="457200" indent="-4572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4676E82-91E3-4525-9A7E-22560A53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A3CBFD-85D2-413E-B714-827B1CA2D477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455778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1275"/>
            <a:ext cx="5364480" cy="4498848"/>
          </a:xfrm>
        </p:spPr>
        <p:txBody>
          <a:bodyPr/>
          <a:lstStyle>
            <a:lvl1pPr marL="457200" indent="-4572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3" y="1314323"/>
            <a:ext cx="5364480" cy="4495800"/>
          </a:xfrm>
        </p:spPr>
        <p:txBody>
          <a:bodyPr/>
          <a:lstStyle>
            <a:lvl1pPr marL="457200" indent="-4572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4676E82-91E3-4525-9A7E-22560A53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3DE25B-786F-4845-B7FD-1A040AC9C4E5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1551015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 no footer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1275"/>
            <a:ext cx="10972800" cy="4498848"/>
          </a:xfrm>
        </p:spPr>
        <p:txBody>
          <a:bodyPr/>
          <a:lstStyle>
            <a:lvl1pPr marL="457200" indent="-4572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4676E82-91E3-4525-9A7E-22560A53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6080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599" y="126186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599" y="2112169"/>
            <a:ext cx="5157787" cy="3684588"/>
          </a:xfrm>
        </p:spPr>
        <p:txBody>
          <a:bodyPr/>
          <a:lstStyle>
            <a:lvl1pPr marL="457200" indent="-4572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3214" y="126186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3214" y="2112169"/>
            <a:ext cx="5183188" cy="3684588"/>
          </a:xfrm>
        </p:spPr>
        <p:txBody>
          <a:bodyPr/>
          <a:lstStyle>
            <a:lvl1pPr marL="457200" indent="-4572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387894E-6827-4610-9BCC-38FD86EF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7C10B3-3616-4652-883E-3F84DD6ABFBD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3399368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6383" y="1261535"/>
            <a:ext cx="6172200" cy="4531035"/>
          </a:xfrm>
        </p:spPr>
        <p:txBody>
          <a:bodyPr/>
          <a:lstStyle>
            <a:lvl1pPr marL="457200" indent="-457200"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3418" y="1261559"/>
            <a:ext cx="4250261" cy="45309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DBD984D-C84B-49D0-9AB0-4DD6A4E41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A73553-9305-4E2F-BCD3-06F45400548D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609600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96089" y="1218933"/>
            <a:ext cx="6172200" cy="456565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3711" y="1218932"/>
            <a:ext cx="4332112" cy="4573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07FA666-F40F-481F-B17B-BE881B636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25A15D-DFBE-494E-AFA3-F9B2BBDAB06A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71048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27906AC-F03E-43A2-9954-797DD2DE3A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9"/>
          <a:stretch/>
        </p:blipFill>
        <p:spPr>
          <a:xfrm>
            <a:off x="0" y="-1"/>
            <a:ext cx="12192000" cy="68734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86628" y="198008"/>
            <a:ext cx="8273491" cy="2852056"/>
          </a:xfrm>
        </p:spPr>
        <p:txBody>
          <a:bodyPr anchor="ctr">
            <a:normAutofit/>
          </a:bodyPr>
          <a:lstStyle>
            <a:lvl1pPr algn="ctr">
              <a:defRPr sz="32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6649" y="4241126"/>
            <a:ext cx="4143124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presenter</a:t>
            </a:r>
          </a:p>
          <a:p>
            <a:r>
              <a:rPr lang="en-US"/>
              <a:t>World Health Organization</a:t>
            </a:r>
          </a:p>
          <a:p>
            <a:r>
              <a:rPr lang="en-US"/>
              <a:t>Event</a:t>
            </a:r>
          </a:p>
          <a:p>
            <a:r>
              <a:rPr lang="en-US"/>
              <a:t>Location of presentation</a:t>
            </a:r>
          </a:p>
          <a:p>
            <a:r>
              <a:rPr lang="en-US"/>
              <a:t>Date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1498BF0-F560-4FF2-BB83-6B473FDC20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A04D411-A094-4CFC-97E8-326296B4CFB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BCEE33B7-822B-4655-93B9-EE2AAB5360B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92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563EE4-6D9A-4305-997F-99F829A1D9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9"/>
          <a:stretch/>
        </p:blipFill>
        <p:spPr>
          <a:xfrm>
            <a:off x="0" y="-1"/>
            <a:ext cx="12192000" cy="68734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46400" y="207206"/>
            <a:ext cx="8236152" cy="1415214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946400" y="1601475"/>
            <a:ext cx="8236152" cy="87003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sub-title</a:t>
            </a:r>
          </a:p>
        </p:txBody>
      </p:sp>
    </p:spTree>
    <p:extLst>
      <p:ext uri="{BB962C8B-B14F-4D97-AF65-F5344CB8AC3E}">
        <p14:creationId xmlns:p14="http://schemas.microsoft.com/office/powerpoint/2010/main" val="23050369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LAAS 2019 Report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F3CED-A979-4C30-8CA3-AA3902F14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9"/>
          <a:stretch/>
        </p:blipFill>
        <p:spPr>
          <a:xfrm>
            <a:off x="0" y="-1"/>
            <a:ext cx="12192000" cy="68734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448999-8962-4DC5-87FA-50379551053E}"/>
              </a:ext>
            </a:extLst>
          </p:cNvPr>
          <p:cNvSpPr txBox="1"/>
          <p:nvPr userDrawn="1"/>
        </p:nvSpPr>
        <p:spPr>
          <a:xfrm>
            <a:off x="5181600" y="533400"/>
            <a:ext cx="6311901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1">
                    <a:lumMod val="50000"/>
                  </a:schemeClr>
                </a:solidFill>
              </a:rPr>
              <a:t>NATIONAL SYSTEMS TO </a:t>
            </a:r>
          </a:p>
          <a:p>
            <a:r>
              <a:rPr lang="en-US" sz="2800" b="1">
                <a:solidFill>
                  <a:schemeClr val="accent1">
                    <a:lumMod val="50000"/>
                  </a:schemeClr>
                </a:solidFill>
              </a:rPr>
              <a:t>SUPPORT DRINKING-WATER, </a:t>
            </a:r>
          </a:p>
          <a:p>
            <a:pPr>
              <a:spcAft>
                <a:spcPts val="600"/>
              </a:spcAft>
            </a:pPr>
            <a:r>
              <a:rPr lang="en-US" sz="2800" b="1" spc="40" baseline="0">
                <a:solidFill>
                  <a:schemeClr val="accent1">
                    <a:lumMod val="50000"/>
                  </a:schemeClr>
                </a:solidFill>
              </a:rPr>
              <a:t>SANITATION AND HYGIENE:</a:t>
            </a:r>
          </a:p>
          <a:p>
            <a:r>
              <a:rPr lang="en-US" sz="2800" b="0">
                <a:solidFill>
                  <a:schemeClr val="accent1">
                    <a:lumMod val="50000"/>
                  </a:schemeClr>
                </a:solidFill>
              </a:rPr>
              <a:t>GLOBAL STATUS REPORT 2019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27B041-5F86-49A3-A8A1-98BBC0CAB628}"/>
              </a:ext>
            </a:extLst>
          </p:cNvPr>
          <p:cNvSpPr txBox="1"/>
          <p:nvPr userDrawn="1"/>
        </p:nvSpPr>
        <p:spPr>
          <a:xfrm>
            <a:off x="196649" y="4428428"/>
            <a:ext cx="365145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accent1">
                    <a:lumMod val="50000"/>
                  </a:schemeClr>
                </a:solidFill>
              </a:rPr>
              <a:t>UN-WATER GLOBAL </a:t>
            </a:r>
          </a:p>
          <a:p>
            <a:r>
              <a:rPr lang="en-US" sz="1600" b="1">
                <a:solidFill>
                  <a:schemeClr val="accent1">
                    <a:lumMod val="50000"/>
                  </a:schemeClr>
                </a:solidFill>
              </a:rPr>
              <a:t>ANALYSIS AND ASSESSMENT </a:t>
            </a:r>
          </a:p>
          <a:p>
            <a:r>
              <a:rPr lang="en-US" sz="1600" b="1">
                <a:solidFill>
                  <a:schemeClr val="accent1">
                    <a:lumMod val="50000"/>
                  </a:schemeClr>
                </a:solidFill>
              </a:rPr>
              <a:t>OF SANITATION AND</a:t>
            </a:r>
          </a:p>
          <a:p>
            <a:pPr>
              <a:spcAft>
                <a:spcPts val="600"/>
              </a:spcAft>
            </a:pPr>
            <a:r>
              <a:rPr lang="en-US" sz="1600" b="1">
                <a:solidFill>
                  <a:schemeClr val="accent1">
                    <a:lumMod val="50000"/>
                  </a:schemeClr>
                </a:solidFill>
              </a:rPr>
              <a:t>DRINKING-WATER </a:t>
            </a:r>
          </a:p>
          <a:p>
            <a:r>
              <a:rPr lang="en-US" sz="1600" b="1">
                <a:solidFill>
                  <a:srgbClr val="107AA4"/>
                </a:solidFill>
              </a:rPr>
              <a:t>GLAAS 2019 REPORT</a:t>
            </a:r>
            <a:endParaRPr lang="en-US" sz="1600" b="0">
              <a:solidFill>
                <a:srgbClr val="107AA4"/>
              </a:solidFill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3473730C-251E-4445-AC86-507D305B3C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A50D64D2-0A55-4512-8319-3282BD1170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4" name="Picture 13" descr="A picture containing object&#10;&#10;Description automatically generated">
            <a:extLst>
              <a:ext uri="{FF2B5EF4-FFF2-40B4-BE49-F238E27FC236}">
                <a16:creationId xmlns:a16="http://schemas.microsoft.com/office/drawing/2014/main" id="{7DCEB68D-AF88-4E44-97AD-80E192BC2F6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83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D1274C-8BD7-43DF-A60F-1D9C0A7D5EDE}"/>
              </a:ext>
            </a:extLst>
          </p:cNvPr>
          <p:cNvSpPr/>
          <p:nvPr userDrawn="1"/>
        </p:nvSpPr>
        <p:spPr>
          <a:xfrm>
            <a:off x="1" y="5257"/>
            <a:ext cx="12192001" cy="5985933"/>
          </a:xfrm>
          <a:prstGeom prst="rect">
            <a:avLst/>
          </a:prstGeom>
          <a:solidFill>
            <a:srgbClr val="37598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7645" y="922340"/>
            <a:ext cx="11184000" cy="2852737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7645" y="402991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sub-title</a:t>
            </a:r>
          </a:p>
        </p:txBody>
      </p:sp>
    </p:spTree>
    <p:extLst>
      <p:ext uri="{BB962C8B-B14F-4D97-AF65-F5344CB8AC3E}">
        <p14:creationId xmlns:p14="http://schemas.microsoft.com/office/powerpoint/2010/main" val="560952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LAAS 2019 Report Title bott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F3CED-A979-4C30-8CA3-AA3902F14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9"/>
          <a:stretch/>
        </p:blipFill>
        <p:spPr>
          <a:xfrm>
            <a:off x="0" y="-1"/>
            <a:ext cx="12192000" cy="68734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336B8FF-A5C0-4262-ADA7-BD7018CFEF69}"/>
              </a:ext>
            </a:extLst>
          </p:cNvPr>
          <p:cNvSpPr txBox="1"/>
          <p:nvPr userDrawn="1"/>
        </p:nvSpPr>
        <p:spPr>
          <a:xfrm>
            <a:off x="101600" y="4419601"/>
            <a:ext cx="44704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1">
                    <a:lumMod val="50000"/>
                  </a:schemeClr>
                </a:solidFill>
              </a:rPr>
              <a:t>NATIONAL SYSTEMS TO </a:t>
            </a:r>
          </a:p>
          <a:p>
            <a:r>
              <a:rPr lang="en-US" sz="2000" b="1">
                <a:solidFill>
                  <a:schemeClr val="accent1">
                    <a:lumMod val="50000"/>
                  </a:schemeClr>
                </a:solidFill>
              </a:rPr>
              <a:t>SUPPORT DRINKING-WATER, </a:t>
            </a:r>
          </a:p>
          <a:p>
            <a:pPr>
              <a:spcAft>
                <a:spcPts val="600"/>
              </a:spcAft>
            </a:pPr>
            <a:r>
              <a:rPr lang="en-US" sz="2000" b="1" spc="40" baseline="0">
                <a:solidFill>
                  <a:schemeClr val="accent1">
                    <a:lumMod val="50000"/>
                  </a:schemeClr>
                </a:solidFill>
              </a:rPr>
              <a:t>SANITATION AND HYGIENE:</a:t>
            </a:r>
          </a:p>
          <a:p>
            <a:r>
              <a:rPr lang="en-US" sz="2000" b="0">
                <a:solidFill>
                  <a:schemeClr val="accent1">
                    <a:lumMod val="50000"/>
                  </a:schemeClr>
                </a:solidFill>
              </a:rPr>
              <a:t>GLOBAL STATUS REPORT 2019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8C61A85-5526-4644-A482-8D7792B08E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86628" y="198008"/>
            <a:ext cx="8273491" cy="2852056"/>
          </a:xfrm>
        </p:spPr>
        <p:txBody>
          <a:bodyPr anchor="ctr">
            <a:normAutofit/>
          </a:bodyPr>
          <a:lstStyle>
            <a:lvl1pPr algn="ctr">
              <a:defRPr sz="36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Title or text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F171E85-2F0E-4124-ADC2-0F754B4C45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6A63E10-967E-43A3-909B-A172C779F2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AE076EB6-168A-412B-B8D0-DF0E3643DCD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89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F3CED-A979-4C30-8CA3-AA3902F14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9"/>
          <a:stretch/>
        </p:blipFill>
        <p:spPr>
          <a:xfrm>
            <a:off x="0" y="-1"/>
            <a:ext cx="12192000" cy="68734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336B8FF-A5C0-4262-ADA7-BD7018CFEF69}"/>
              </a:ext>
            </a:extLst>
          </p:cNvPr>
          <p:cNvSpPr txBox="1"/>
          <p:nvPr userDrawn="1"/>
        </p:nvSpPr>
        <p:spPr>
          <a:xfrm>
            <a:off x="36945" y="4267166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1">
                <a:solidFill>
                  <a:schemeClr val="accent1">
                    <a:lumMod val="50000"/>
                  </a:schemeClr>
                </a:solidFill>
              </a:rPr>
              <a:t>For </a:t>
            </a:r>
            <a:r>
              <a:rPr lang="en-GB" sz="2000" b="0" i="1">
                <a:solidFill>
                  <a:schemeClr val="accent1">
                    <a:lumMod val="50000"/>
                  </a:schemeClr>
                </a:solidFill>
              </a:rPr>
              <a:t>additional information please contact </a:t>
            </a:r>
            <a:r>
              <a:rPr lang="en-GB" sz="2000" b="0" i="1">
                <a:solidFill>
                  <a:schemeClr val="accent1">
                    <a:lumMod val="50000"/>
                  </a:schemeClr>
                </a:solidFill>
                <a:hlinkClick r:id="rId3"/>
              </a:rPr>
              <a:t>glaas@who.int</a:t>
            </a:r>
            <a:endParaRPr lang="en-GB" sz="2000" b="0" i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7E4267-594A-492A-9936-017FAC39C4A8}"/>
              </a:ext>
            </a:extLst>
          </p:cNvPr>
          <p:cNvSpPr txBox="1"/>
          <p:nvPr userDrawn="1"/>
        </p:nvSpPr>
        <p:spPr>
          <a:xfrm>
            <a:off x="5791200" y="10668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0">
                <a:solidFill>
                  <a:schemeClr val="accent1">
                    <a:lumMod val="50000"/>
                  </a:schemeClr>
                </a:solidFill>
              </a:rPr>
              <a:t>Thank you!</a:t>
            </a:r>
            <a:endParaRPr lang="en-GB" sz="5400" b="1" i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DE92C23-75A0-47AF-A32D-3052BC9B43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200E5A95-AA61-49B5-BACC-FCB99E0035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5" name="Picture 14" descr="A picture containing object&#10;&#10;Description automatically generated">
            <a:extLst>
              <a:ext uri="{FF2B5EF4-FFF2-40B4-BE49-F238E27FC236}">
                <a16:creationId xmlns:a16="http://schemas.microsoft.com/office/drawing/2014/main" id="{1F2C8E3E-246A-4F79-9C42-FEA571E0CF7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05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53332"/>
            <a:ext cx="10972800" cy="4918869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6B4B17B-AE6E-47B3-8866-A74020C95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999731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F1B79997-5737-469A-81C6-4784AD7525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0" y="-36771"/>
            <a:ext cx="12192000" cy="31056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CF9B21-25EB-4446-B844-117DD5DAE501}"/>
              </a:ext>
            </a:extLst>
          </p:cNvPr>
          <p:cNvSpPr/>
          <p:nvPr userDrawn="1"/>
        </p:nvSpPr>
        <p:spPr>
          <a:xfrm>
            <a:off x="0" y="-36771"/>
            <a:ext cx="12192000" cy="3838576"/>
          </a:xfrm>
          <a:prstGeom prst="rect">
            <a:avLst/>
          </a:prstGeom>
          <a:gradFill flip="none" rotWithShape="1">
            <a:gsLst>
              <a:gs pos="6000">
                <a:schemeClr val="bg1">
                  <a:alpha val="92000"/>
                </a:schemeClr>
              </a:gs>
              <a:gs pos="0">
                <a:schemeClr val="bg1"/>
              </a:gs>
              <a:gs pos="81000">
                <a:schemeClr val="bg1">
                  <a:alpha val="0"/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D1D860-C26C-49EB-A94B-116E22846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253332"/>
            <a:ext cx="10972800" cy="4918869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C4FBA0C-33EF-4A86-9AEF-EBED9A5471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26720883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oter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F1B79997-5737-469A-81C6-4784AD7525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0" y="-36771"/>
            <a:ext cx="12192000" cy="31056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CF9B21-25EB-4446-B844-117DD5DAE501}"/>
              </a:ext>
            </a:extLst>
          </p:cNvPr>
          <p:cNvSpPr/>
          <p:nvPr userDrawn="1"/>
        </p:nvSpPr>
        <p:spPr>
          <a:xfrm>
            <a:off x="0" y="-36771"/>
            <a:ext cx="12192000" cy="3838576"/>
          </a:xfrm>
          <a:prstGeom prst="rect">
            <a:avLst/>
          </a:prstGeom>
          <a:gradFill flip="none" rotWithShape="1">
            <a:gsLst>
              <a:gs pos="6000">
                <a:schemeClr val="bg1">
                  <a:alpha val="92000"/>
                </a:schemeClr>
              </a:gs>
              <a:gs pos="0">
                <a:schemeClr val="bg1"/>
              </a:gs>
              <a:gs pos="81000">
                <a:schemeClr val="bg1">
                  <a:alpha val="0"/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4F6059D-9825-4D6B-AAC2-503C96193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D5DC879-C197-467B-9CBB-1EBEB0EDC4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EFF94CE6-B936-457D-A9A6-99A748AB543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4" name="Picture 13" descr="A picture containing object&#10;&#10;Description automatically generated">
            <a:extLst>
              <a:ext uri="{FF2B5EF4-FFF2-40B4-BE49-F238E27FC236}">
                <a16:creationId xmlns:a16="http://schemas.microsoft.com/office/drawing/2014/main" id="{3990207D-7E66-4F84-99F2-1E19C6C15BD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98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ly header and footer (No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21A7665B-D555-4E63-9B09-962A489729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466D51C-3292-4F8F-BE35-20F1FCB07475}"/>
              </a:ext>
            </a:extLst>
          </p:cNvPr>
          <p:cNvCxnSpPr/>
          <p:nvPr userDrawn="1"/>
        </p:nvCxnSpPr>
        <p:spPr>
          <a:xfrm>
            <a:off x="406400" y="1048800"/>
            <a:ext cx="109728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C2BCC02-B66A-4A1D-ACF8-3B44F3CDB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08B7B7B-3299-42B2-8EB6-F2A5CB83E6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D049DB9A-73D4-42C4-9E07-90C60050B7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D4672700-4470-4263-88D9-0D712D886B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986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ly footer (No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A3C29F4-0009-4175-B535-A5CA26483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981563F-9FF4-4253-A3C4-6D5811A79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B8AD50A-62DE-47E0-BC8F-7EF102352B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1" name="Picture 10" descr="A picture containing object&#10;&#10;Description automatically generated">
            <a:extLst>
              <a:ext uri="{FF2B5EF4-FFF2-40B4-BE49-F238E27FC236}">
                <a16:creationId xmlns:a16="http://schemas.microsoft.com/office/drawing/2014/main" id="{78532BE2-425C-4CB0-B0FA-A3AC218CA11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059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7606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320800"/>
            <a:ext cx="5280000" cy="460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04" y="1320800"/>
            <a:ext cx="5280000" cy="460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F41694F-B52D-437D-800A-771ADC146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32922162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320800"/>
            <a:ext cx="5280000" cy="523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04" y="1320800"/>
            <a:ext cx="5280000" cy="523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F41694F-B52D-437D-800A-771ADC146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E039BC-D9D8-4C29-A7B0-E73A4EF2C2A3}"/>
              </a:ext>
            </a:extLst>
          </p:cNvPr>
          <p:cNvSpPr/>
          <p:nvPr userDrawn="1"/>
        </p:nvSpPr>
        <p:spPr>
          <a:xfrm>
            <a:off x="0" y="6037800"/>
            <a:ext cx="12192000" cy="82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5480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470FC04-A8B6-47AC-A586-93C6DF202861}"/>
              </a:ext>
            </a:extLst>
          </p:cNvPr>
          <p:cNvSpPr/>
          <p:nvPr userDrawn="1"/>
        </p:nvSpPr>
        <p:spPr>
          <a:xfrm>
            <a:off x="1" y="5257"/>
            <a:ext cx="12192001" cy="5985933"/>
          </a:xfrm>
          <a:prstGeom prst="rect">
            <a:avLst/>
          </a:prstGeom>
          <a:solidFill>
            <a:srgbClr val="37598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B49908-37D1-49C8-A418-4C80D9AB9D8E}"/>
              </a:ext>
            </a:extLst>
          </p:cNvPr>
          <p:cNvSpPr txBox="1"/>
          <p:nvPr userDrawn="1"/>
        </p:nvSpPr>
        <p:spPr>
          <a:xfrm>
            <a:off x="3810000" y="395347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1">
                <a:solidFill>
                  <a:schemeClr val="bg1"/>
                </a:solidFill>
              </a:rPr>
              <a:t>For </a:t>
            </a:r>
            <a:r>
              <a:rPr lang="en-GB" sz="2000" b="0" i="1">
                <a:solidFill>
                  <a:schemeClr val="bg1"/>
                </a:solidFill>
              </a:rPr>
              <a:t>additional information please contact </a:t>
            </a:r>
            <a:r>
              <a:rPr lang="en-GB" sz="2000" b="0" i="1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glaas@who.int</a:t>
            </a:r>
            <a:endParaRPr lang="en-GB" sz="2000" b="0" i="1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DCE912-6BB3-420C-9843-E17DC0DD22AA}"/>
              </a:ext>
            </a:extLst>
          </p:cNvPr>
          <p:cNvSpPr txBox="1"/>
          <p:nvPr userDrawn="1"/>
        </p:nvSpPr>
        <p:spPr>
          <a:xfrm>
            <a:off x="3810000" y="2074892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0">
                <a:solidFill>
                  <a:schemeClr val="bg1"/>
                </a:solidFill>
              </a:rPr>
              <a:t>Thank you!</a:t>
            </a:r>
            <a:endParaRPr lang="en-GB" sz="5400" b="1" i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4795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0487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366900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9213" y="143345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9211" y="2366900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2F001AE-6B02-48FA-938F-B23495314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5253664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50390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040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7C454DB-23F1-4715-A455-6125B95F75E9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C0B9056-8102-4962-83A5-2EC09F059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59F740B-0F8F-4874-8848-D1B4AEFCE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 marL="457200" indent="-457200"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1792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only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D22EC9-A567-4179-805C-09993B6589C9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06896F-6D1D-475D-B8A3-63F7CD243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8A487CB-6DF6-429F-BB53-C37B86EF5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 marL="457200" indent="-457200"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0609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only (No footer) with GLAAS visual identif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D22EC9-A567-4179-805C-09993B6589C9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 marL="457200" indent="-457200"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05644B8-4C7E-4B38-889F-EEB8B9415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6887" y="6231781"/>
            <a:ext cx="2262158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98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only (No footer; No line under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DF68265-3CB8-4E17-BBD1-537C9B155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40D2279-7702-4E95-9EC5-31AC5EC9A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 marL="457200" indent="-457200"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758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only (No footer; No line under title) with GLAA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05644B8-4C7E-4B38-889F-EEB8B9415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6887" y="6231781"/>
            <a:ext cx="2262158" cy="54219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8398010-0129-4F6A-BFF7-6D2AEE762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53C373-B706-40FA-A348-0A126A231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 marL="457200" indent="-457200"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0866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 (No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2769553-A36B-4799-B66A-9735651B6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 marL="457200" indent="-457200"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539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27E98DA2-1865-4E97-8590-444FE01B1FE4}"/>
              </a:ext>
            </a:extLst>
          </p:cNvPr>
          <p:cNvGrpSpPr/>
          <p:nvPr userDrawn="1"/>
        </p:nvGrpSpPr>
        <p:grpSpPr>
          <a:xfrm>
            <a:off x="-1" y="6055824"/>
            <a:ext cx="12192001" cy="802177"/>
            <a:chOff x="-1" y="6055823"/>
            <a:chExt cx="9144001" cy="80217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A50B300-CF84-43C1-BFB3-9466A9B79B6A}"/>
                </a:ext>
              </a:extLst>
            </p:cNvPr>
            <p:cNvSpPr/>
            <p:nvPr userDrawn="1"/>
          </p:nvSpPr>
          <p:spPr>
            <a:xfrm>
              <a:off x="-1" y="6055823"/>
              <a:ext cx="9144001" cy="802177"/>
            </a:xfrm>
            <a:prstGeom prst="rect">
              <a:avLst/>
            </a:prstGeom>
            <a:solidFill>
              <a:srgbClr val="3759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0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5B1804B-41C0-49EC-9CCC-56DC065112D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8955" y="6176035"/>
              <a:ext cx="1904977" cy="66669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9814F6A-8856-40D8-8CAF-4C5E6641F5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52360" y="6210065"/>
              <a:ext cx="1473694" cy="503384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3E73065-C6F7-4816-8CA3-7879EC8065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7123" y="6147263"/>
              <a:ext cx="1590678" cy="554912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04000" y="72271"/>
            <a:ext cx="11184000" cy="977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04000" y="1181932"/>
            <a:ext cx="11184000" cy="4590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F1D423E-8B15-41BD-B67A-2B72633E8C60}"/>
              </a:ext>
            </a:extLst>
          </p:cNvPr>
          <p:cNvSpPr/>
          <p:nvPr userDrawn="1"/>
        </p:nvSpPr>
        <p:spPr>
          <a:xfrm>
            <a:off x="7" y="5988697"/>
            <a:ext cx="12192000" cy="72000"/>
          </a:xfrm>
          <a:prstGeom prst="rect">
            <a:avLst/>
          </a:prstGeom>
          <a:gradFill>
            <a:gsLst>
              <a:gs pos="90000">
                <a:srgbClr val="F37C1E"/>
              </a:gs>
              <a:gs pos="10000">
                <a:srgbClr val="7BD0EF"/>
              </a:gs>
              <a:gs pos="50000">
                <a:srgbClr val="FFFFFF"/>
              </a:gs>
            </a:gsLst>
            <a:lin ang="0" scaled="1"/>
          </a:gradFill>
          <a:ln>
            <a:noFill/>
          </a:ln>
          <a:effectLst>
            <a:outerShdw blurRad="63500" dist="25400" dir="16200000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407761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56" r:id="rId6"/>
    <p:sldLayoutId id="2147483755" r:id="rId7"/>
    <p:sldLayoutId id="2147483757" r:id="rId8"/>
    <p:sldLayoutId id="2147483709" r:id="rId9"/>
    <p:sldLayoutId id="2147483710" r:id="rId10"/>
    <p:sldLayoutId id="2147483711" r:id="rId11"/>
    <p:sldLayoutId id="2147483712" r:id="rId12"/>
    <p:sldLayoutId id="2147483754" r:id="rId13"/>
    <p:sldLayoutId id="2147483713" r:id="rId14"/>
    <p:sldLayoutId id="2147483714" r:id="rId15"/>
    <p:sldLayoutId id="214748371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75987"/>
        </a:buClr>
        <a:buFont typeface="Wingdings" panose="05000000000000000000" pitchFamily="2" charset="2"/>
        <a:buChar char="§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75987"/>
        </a:buClr>
        <a:buFont typeface="Wingdings" panose="05000000000000000000" pitchFamily="2" charset="2"/>
        <a:buChar char="§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75987"/>
        </a:buClr>
        <a:buFont typeface="Wingdings" panose="05000000000000000000" pitchFamily="2" charset="2"/>
        <a:buChar char="§"/>
        <a:defRPr sz="16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75987"/>
        </a:buClr>
        <a:buFont typeface="Wingdings" panose="05000000000000000000" pitchFamily="2" charset="2"/>
        <a:buChar char="§"/>
        <a:defRPr sz="16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D2700CF-6B71-4CDA-9094-6AF309651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0" y="-36771"/>
            <a:ext cx="12192000" cy="310565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C8F60BC-A2B8-4D16-8AF2-705DDD653586}"/>
              </a:ext>
            </a:extLst>
          </p:cNvPr>
          <p:cNvSpPr/>
          <p:nvPr userDrawn="1"/>
        </p:nvSpPr>
        <p:spPr>
          <a:xfrm>
            <a:off x="0" y="-36771"/>
            <a:ext cx="12192000" cy="3838576"/>
          </a:xfrm>
          <a:prstGeom prst="rect">
            <a:avLst/>
          </a:prstGeom>
          <a:gradFill flip="none" rotWithShape="1">
            <a:gsLst>
              <a:gs pos="6000">
                <a:schemeClr val="bg1">
                  <a:alpha val="92000"/>
                </a:schemeClr>
              </a:gs>
              <a:gs pos="0">
                <a:schemeClr val="bg1"/>
              </a:gs>
              <a:gs pos="81000">
                <a:schemeClr val="bg1">
                  <a:alpha val="0"/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7696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Title of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201"/>
            <a:ext cx="10769600" cy="480040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 I need to see what happens with text here on the blue and if it’s in the legible or if you need to keep fixing the gradient at is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1B641F72-8920-4511-9930-832DEF6007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58828089-D231-4522-8D82-3934FE8CDB5A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5" name="Picture 14" descr="A picture containing object&#10;&#10;Description automatically generated">
            <a:extLst>
              <a:ext uri="{FF2B5EF4-FFF2-40B4-BE49-F238E27FC236}">
                <a16:creationId xmlns:a16="http://schemas.microsoft.com/office/drawing/2014/main" id="{DED0C75B-46BA-4A8C-8094-A16A94436DF2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8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72" userDrawn="1">
          <p15:clr>
            <a:srgbClr val="F26B43"/>
          </p15:clr>
        </p15:guide>
        <p15:guide id="2" pos="2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teams/environment-climate-change-and-health/water-sanitation-and-health/monitoring-and-evidence/wash-systems-monitoring/un-water-global-analysis-and-assessment-of-sanitation-and-drinking-water/wash-accounts" TargetMode="External"/><Relationship Id="rId2" Type="http://schemas.openxmlformats.org/officeDocument/2006/relationships/hyperlink" Target="mailto:glaas@who.int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C0567-CBB2-4C9B-A3FE-8DE8C9C65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938" y="1924580"/>
            <a:ext cx="10363200" cy="1982787"/>
          </a:xfrm>
        </p:spPr>
        <p:txBody>
          <a:bodyPr/>
          <a:lstStyle/>
          <a:p>
            <a:pPr algn="l">
              <a:spcAft>
                <a:spcPts val="1000"/>
              </a:spcAft>
            </a:pPr>
            <a:r>
              <a:rPr lang="en-US" sz="2800" dirty="0">
                <a:solidFill>
                  <a:srgbClr val="F59952"/>
                </a:solidFill>
                <a:cs typeface="Calibri"/>
              </a:rPr>
              <a:t>GLAAS: Module d’ information 8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Section D questions sur le </a:t>
            </a:r>
            <a:r>
              <a:rPr lang="en-US" dirty="0" err="1">
                <a:cs typeface="Calibri"/>
              </a:rPr>
              <a:t>financement</a:t>
            </a:r>
            <a:br>
              <a:rPr lang="en-US" dirty="0">
                <a:cs typeface="Calibri"/>
              </a:rPr>
            </a:br>
            <a:r>
              <a:rPr lang="en-US" sz="2400" dirty="0">
                <a:cs typeface="Calibri"/>
              </a:rPr>
              <a:t>dans </a:t>
            </a:r>
            <a:r>
              <a:rPr lang="en-US" sz="2400" dirty="0" err="1">
                <a:cs typeface="Calibri"/>
              </a:rPr>
              <a:t>l’enquête</a:t>
            </a:r>
            <a:r>
              <a:rPr lang="en-US" sz="2400" dirty="0">
                <a:cs typeface="Calibri"/>
              </a:rPr>
              <a:t> pays </a:t>
            </a:r>
            <a:r>
              <a:rPr lang="en-US" sz="2400" dirty="0">
                <a:solidFill>
                  <a:schemeClr val="bg1"/>
                </a:solidFill>
                <a:cs typeface="Calibri"/>
              </a:rPr>
              <a:t>GLAAS 2021/2022</a:t>
            </a:r>
          </a:p>
        </p:txBody>
      </p:sp>
    </p:spTree>
    <p:extLst>
      <p:ext uri="{BB962C8B-B14F-4D97-AF65-F5344CB8AC3E}">
        <p14:creationId xmlns:p14="http://schemas.microsoft.com/office/powerpoint/2010/main" val="3309979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2E03C71-4636-1448-93BA-BF533E334C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398" y="922617"/>
            <a:ext cx="9777424" cy="4120872"/>
          </a:xfrm>
          <a:ln>
            <a:solidFill>
              <a:schemeClr val="tx1"/>
            </a:solidFill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22FC661-D606-4A05-B13D-EC08951D99F7}"/>
              </a:ext>
            </a:extLst>
          </p:cNvPr>
          <p:cNvGrpSpPr/>
          <p:nvPr/>
        </p:nvGrpSpPr>
        <p:grpSpPr>
          <a:xfrm>
            <a:off x="114546" y="236264"/>
            <a:ext cx="11962907" cy="432048"/>
            <a:chOff x="131557" y="260648"/>
            <a:chExt cx="8894853" cy="432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ounded Rectangle 3">
              <a:extLst>
                <a:ext uri="{FF2B5EF4-FFF2-40B4-BE49-F238E27FC236}">
                  <a16:creationId xmlns:a16="http://schemas.microsoft.com/office/drawing/2014/main" id="{2FC292BD-B8A4-4A49-97B1-64E515B7A081}"/>
                </a:ext>
              </a:extLst>
            </p:cNvPr>
            <p:cNvSpPr/>
            <p:nvPr/>
          </p:nvSpPr>
          <p:spPr>
            <a:xfrm>
              <a:off x="13155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D1</a:t>
              </a:r>
            </a:p>
          </p:txBody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88CD4E78-FA8E-4478-8209-9719610C52EA}"/>
                </a:ext>
              </a:extLst>
            </p:cNvPr>
            <p:cNvSpPr/>
            <p:nvPr/>
          </p:nvSpPr>
          <p:spPr>
            <a:xfrm>
              <a:off x="956523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D2</a:t>
              </a: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A40563C8-36E1-40E5-B7FC-90C4A20A6C4E}"/>
                </a:ext>
              </a:extLst>
            </p:cNvPr>
            <p:cNvSpPr/>
            <p:nvPr/>
          </p:nvSpPr>
          <p:spPr>
            <a:xfrm>
              <a:off x="1781489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D3</a:t>
              </a:r>
            </a:p>
          </p:txBody>
        </p:sp>
        <p:sp>
          <p:nvSpPr>
            <p:cNvPr id="10" name="Rounded Rectangle 6">
              <a:extLst>
                <a:ext uri="{FF2B5EF4-FFF2-40B4-BE49-F238E27FC236}">
                  <a16:creationId xmlns:a16="http://schemas.microsoft.com/office/drawing/2014/main" id="{6621BB3F-BFC4-42D4-8790-288E33BFE585}"/>
                </a:ext>
              </a:extLst>
            </p:cNvPr>
            <p:cNvSpPr/>
            <p:nvPr/>
          </p:nvSpPr>
          <p:spPr>
            <a:xfrm>
              <a:off x="2606455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D4</a:t>
              </a:r>
            </a:p>
          </p:txBody>
        </p:sp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id="{690C7053-59BD-4CB8-971A-E244B44BDA9D}"/>
                </a:ext>
              </a:extLst>
            </p:cNvPr>
            <p:cNvSpPr/>
            <p:nvPr/>
          </p:nvSpPr>
          <p:spPr>
            <a:xfrm>
              <a:off x="3431421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D5</a:t>
              </a:r>
            </a:p>
          </p:txBody>
        </p:sp>
        <p:sp>
          <p:nvSpPr>
            <p:cNvPr id="12" name="Rounded Rectangle 8">
              <a:extLst>
                <a:ext uri="{FF2B5EF4-FFF2-40B4-BE49-F238E27FC236}">
                  <a16:creationId xmlns:a16="http://schemas.microsoft.com/office/drawing/2014/main" id="{084BCC61-7C3D-4920-B0CF-91AB62708284}"/>
                </a:ext>
              </a:extLst>
            </p:cNvPr>
            <p:cNvSpPr/>
            <p:nvPr/>
          </p:nvSpPr>
          <p:spPr>
            <a:xfrm>
              <a:off x="425638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D6</a:t>
              </a:r>
            </a:p>
          </p:txBody>
        </p:sp>
        <p:sp>
          <p:nvSpPr>
            <p:cNvPr id="13" name="Rounded Rectangle 9">
              <a:extLst>
                <a:ext uri="{FF2B5EF4-FFF2-40B4-BE49-F238E27FC236}">
                  <a16:creationId xmlns:a16="http://schemas.microsoft.com/office/drawing/2014/main" id="{379C7025-9842-4B8E-9880-2152178D00EF}"/>
                </a:ext>
              </a:extLst>
            </p:cNvPr>
            <p:cNvSpPr/>
            <p:nvPr/>
          </p:nvSpPr>
          <p:spPr>
            <a:xfrm>
              <a:off x="5081353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D7</a:t>
              </a:r>
            </a:p>
          </p:txBody>
        </p:sp>
        <p:sp>
          <p:nvSpPr>
            <p:cNvPr id="14" name="Rounded Rectangle 10">
              <a:extLst>
                <a:ext uri="{FF2B5EF4-FFF2-40B4-BE49-F238E27FC236}">
                  <a16:creationId xmlns:a16="http://schemas.microsoft.com/office/drawing/2014/main" id="{1D4BB2DC-30F5-4382-80FD-3EA8E4F868F0}"/>
                </a:ext>
              </a:extLst>
            </p:cNvPr>
            <p:cNvSpPr/>
            <p:nvPr/>
          </p:nvSpPr>
          <p:spPr>
            <a:xfrm>
              <a:off x="5906319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D8</a:t>
              </a:r>
            </a:p>
          </p:txBody>
        </p:sp>
        <p:sp>
          <p:nvSpPr>
            <p:cNvPr id="15" name="Rounded Rectangle 11">
              <a:extLst>
                <a:ext uri="{FF2B5EF4-FFF2-40B4-BE49-F238E27FC236}">
                  <a16:creationId xmlns:a16="http://schemas.microsoft.com/office/drawing/2014/main" id="{D3705E86-D192-41E9-96A9-C88C990B4D71}"/>
                </a:ext>
              </a:extLst>
            </p:cNvPr>
            <p:cNvSpPr/>
            <p:nvPr/>
          </p:nvSpPr>
          <p:spPr>
            <a:xfrm>
              <a:off x="6731285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D9</a:t>
              </a:r>
            </a:p>
          </p:txBody>
        </p:sp>
        <p:sp>
          <p:nvSpPr>
            <p:cNvPr id="16" name="Rounded Rectangle 12">
              <a:extLst>
                <a:ext uri="{FF2B5EF4-FFF2-40B4-BE49-F238E27FC236}">
                  <a16:creationId xmlns:a16="http://schemas.microsoft.com/office/drawing/2014/main" id="{756586E3-F60A-49CD-8223-35F223D85DCC}"/>
                </a:ext>
              </a:extLst>
            </p:cNvPr>
            <p:cNvSpPr/>
            <p:nvPr/>
          </p:nvSpPr>
          <p:spPr>
            <a:xfrm>
              <a:off x="7556251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D10</a:t>
              </a:r>
            </a:p>
          </p:txBody>
        </p:sp>
        <p:sp>
          <p:nvSpPr>
            <p:cNvPr id="17" name="Rounded Rectangle 12">
              <a:extLst>
                <a:ext uri="{FF2B5EF4-FFF2-40B4-BE49-F238E27FC236}">
                  <a16:creationId xmlns:a16="http://schemas.microsoft.com/office/drawing/2014/main" id="{BBAC027D-DE12-404A-92D7-FCEFFC54DE81}"/>
                </a:ext>
              </a:extLst>
            </p:cNvPr>
            <p:cNvSpPr/>
            <p:nvPr userDrawn="1"/>
          </p:nvSpPr>
          <p:spPr>
            <a:xfrm>
              <a:off x="838121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D11</a:t>
              </a:r>
            </a:p>
          </p:txBody>
        </p:sp>
      </p:grpSp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8C0CD6AF-B5A7-452A-90B1-10716DB2A8FE}"/>
              </a:ext>
            </a:extLst>
          </p:cNvPr>
          <p:cNvSpPr/>
          <p:nvPr/>
        </p:nvSpPr>
        <p:spPr>
          <a:xfrm>
            <a:off x="11198072" y="236264"/>
            <a:ext cx="878974" cy="432048"/>
          </a:xfrm>
          <a:prstGeom prst="rect">
            <a:avLst/>
          </a:prstGeom>
          <a:solidFill>
            <a:srgbClr val="F4924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bg1"/>
                </a:solidFill>
              </a:rPr>
              <a:t>D11</a:t>
            </a: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6934BC81-A96C-4BA9-998D-85AA5F0B8C18}"/>
              </a:ext>
            </a:extLst>
          </p:cNvPr>
          <p:cNvSpPr/>
          <p:nvPr/>
        </p:nvSpPr>
        <p:spPr>
          <a:xfrm>
            <a:off x="9092179" y="922617"/>
            <a:ext cx="1008021" cy="4120871"/>
          </a:xfrm>
          <a:prstGeom prst="round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4">
            <a:extLst>
              <a:ext uri="{FF2B5EF4-FFF2-40B4-BE49-F238E27FC236}">
                <a16:creationId xmlns:a16="http://schemas.microsoft.com/office/drawing/2014/main" id="{DA32043D-461D-49B7-8A55-800BF0AA7473}"/>
              </a:ext>
            </a:extLst>
          </p:cNvPr>
          <p:cNvSpPr/>
          <p:nvPr/>
        </p:nvSpPr>
        <p:spPr>
          <a:xfrm rot="4509098" flipH="1">
            <a:off x="8818353" y="2231113"/>
            <a:ext cx="119392" cy="371917"/>
          </a:xfrm>
          <a:custGeom>
            <a:avLst/>
            <a:gdLst>
              <a:gd name="connsiteX0" fmla="*/ 0 w 1181100"/>
              <a:gd name="connsiteY0" fmla="*/ 0 h 1143000"/>
              <a:gd name="connsiteX1" fmla="*/ 600075 w 1181100"/>
              <a:gd name="connsiteY1" fmla="*/ 771525 h 1143000"/>
              <a:gd name="connsiteX2" fmla="*/ 1181100 w 1181100"/>
              <a:gd name="connsiteY2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1100" h="1143000">
                <a:moveTo>
                  <a:pt x="0" y="0"/>
                </a:moveTo>
                <a:cubicBezTo>
                  <a:pt x="201612" y="290512"/>
                  <a:pt x="403225" y="581025"/>
                  <a:pt x="600075" y="771525"/>
                </a:cubicBezTo>
                <a:cubicBezTo>
                  <a:pt x="796925" y="962025"/>
                  <a:pt x="1066800" y="1071563"/>
                  <a:pt x="1181100" y="1143000"/>
                </a:cubicBez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9CF483-FDE1-9C41-9210-187C78735C0C}"/>
              </a:ext>
            </a:extLst>
          </p:cNvPr>
          <p:cNvSpPr txBox="1"/>
          <p:nvPr/>
        </p:nvSpPr>
        <p:spPr>
          <a:xfrm>
            <a:off x="621351" y="5215129"/>
            <a:ext cx="1008156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fr-FR" b="1" kern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Veuillez n’utiliser qu’une seule devise pour répondre à cette question. Des informations détaillées sur la façon de répondre à cette question sont disponibles dans le guide d'orientation de l'enquête.</a:t>
            </a:r>
            <a:endParaRPr lang="en-GB" b="1" kern="0" dirty="0">
              <a:ln w="3175" cmpd="sng">
                <a:noFill/>
              </a:ln>
              <a:solidFill>
                <a:srgbClr val="C00000"/>
              </a:solidFill>
              <a:effectLst>
                <a:glow rad="139700">
                  <a:prstClr val="white"/>
                </a:glow>
              </a:effectLs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C59E3C-230D-3B46-9ABD-8CD46CEF17DB}"/>
              </a:ext>
            </a:extLst>
          </p:cNvPr>
          <p:cNvSpPr txBox="1"/>
          <p:nvPr/>
        </p:nvSpPr>
        <p:spPr>
          <a:xfrm flipH="1">
            <a:off x="5662132" y="1997839"/>
            <a:ext cx="3648828" cy="1477328"/>
          </a:xfrm>
          <a:prstGeom prst="rect">
            <a:avLst/>
          </a:prstGeom>
          <a:solidFill>
            <a:schemeClr val="bg1">
              <a:alpha val="85059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fr-FR" b="1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Indiquez la source d'information, les lacunes dans les données et l'étendue de ces lacunes. Il y a plus d’espace disponible sur la page suivante de l’enquête.</a:t>
            </a:r>
            <a:endParaRPr lang="en-GB" b="1" dirty="0">
              <a:ln w="3175" cmpd="sng">
                <a:noFill/>
              </a:ln>
              <a:solidFill>
                <a:srgbClr val="C00000"/>
              </a:solidFill>
              <a:effectLst>
                <a:glow rad="1397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7982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64C670-B28C-4732-8761-DF844C06116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600" y="1280166"/>
            <a:ext cx="10972800" cy="4505491"/>
          </a:xfrm>
        </p:spPr>
        <p:txBody>
          <a:bodyPr>
            <a:normAutofit/>
          </a:bodyPr>
          <a:lstStyle/>
          <a:p>
            <a:pPr marL="457200" indent="-457200"/>
            <a:r>
              <a:rPr lang="fr-FR" sz="3200" dirty="0"/>
              <a:t>Il est reconnu que les données demandées dans D11 peuvent être difficilement disponibles</a:t>
            </a:r>
            <a:r>
              <a:rPr lang="en-GB" sz="3200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pPr marL="457200" indent="-457200"/>
            <a:r>
              <a:rPr lang="fr-FR" sz="3200" dirty="0"/>
              <a:t>Pour améliorer les informations sur les flux financiers WASH, GLAAS a développé la méthodologie </a:t>
            </a:r>
            <a:r>
              <a:rPr lang="fr-FR" sz="3200" dirty="0" err="1"/>
              <a:t>TrackFin</a:t>
            </a:r>
            <a:r>
              <a:rPr lang="fr-FR" sz="3200" dirty="0"/>
              <a:t>, qui aboutit à des comptes WASH, pour améliorer les informations sur les flux financiers et les dépenses dans WASH</a:t>
            </a:r>
            <a:r>
              <a:rPr lang="en-GB" sz="3200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pPr marL="457200" indent="-457200"/>
            <a:r>
              <a:rPr lang="en-GB" sz="3200" dirty="0">
                <a:solidFill>
                  <a:schemeClr val="tx2">
                    <a:lumMod val="75000"/>
                  </a:schemeClr>
                </a:solidFill>
              </a:rPr>
              <a:t>Pour les pays </a:t>
            </a:r>
            <a:r>
              <a:rPr lang="en-GB" sz="3200" dirty="0" err="1">
                <a:solidFill>
                  <a:schemeClr val="tx2">
                    <a:lumMod val="75000"/>
                  </a:schemeClr>
                </a:solidFill>
              </a:rPr>
              <a:t>ayant</a:t>
            </a:r>
            <a:r>
              <a:rPr lang="en-GB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tx2">
                    <a:lumMod val="75000"/>
                  </a:schemeClr>
                </a:solidFill>
              </a:rPr>
              <a:t>développé</a:t>
            </a:r>
            <a:r>
              <a:rPr lang="en-GB" sz="3200" dirty="0">
                <a:solidFill>
                  <a:schemeClr val="tx2">
                    <a:lumMod val="75000"/>
                  </a:schemeClr>
                </a:solidFill>
              </a:rPr>
              <a:t> des </a:t>
            </a:r>
            <a:r>
              <a:rPr lang="en-GB" sz="3200" dirty="0" err="1">
                <a:solidFill>
                  <a:schemeClr val="tx2">
                    <a:lumMod val="75000"/>
                  </a:schemeClr>
                </a:solidFill>
              </a:rPr>
              <a:t>comptes</a:t>
            </a:r>
            <a:r>
              <a:rPr lang="en-GB" sz="3200" dirty="0">
                <a:solidFill>
                  <a:schemeClr val="tx2">
                    <a:lumMod val="75000"/>
                  </a:schemeClr>
                </a:solidFill>
              </a:rPr>
              <a:t> WASH </a:t>
            </a:r>
            <a:r>
              <a:rPr lang="en-GB" sz="3200" dirty="0" err="1">
                <a:solidFill>
                  <a:schemeClr val="tx2">
                    <a:lumMod val="75000"/>
                  </a:schemeClr>
                </a:solidFill>
              </a:rPr>
              <a:t>récemment</a:t>
            </a:r>
            <a:r>
              <a:rPr lang="en-GB" sz="3200" dirty="0">
                <a:solidFill>
                  <a:schemeClr val="tx2">
                    <a:lumMod val="75000"/>
                  </a:schemeClr>
                </a:solidFill>
              </a:rPr>
              <a:t>, le tableau </a:t>
            </a:r>
            <a:r>
              <a:rPr lang="en-GB" sz="3200" dirty="0" err="1">
                <a:solidFill>
                  <a:schemeClr val="tx2">
                    <a:lumMod val="75000"/>
                  </a:schemeClr>
                </a:solidFill>
              </a:rPr>
              <a:t>D11</a:t>
            </a:r>
            <a:r>
              <a:rPr lang="en-GB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tx2">
                    <a:lumMod val="75000"/>
                  </a:schemeClr>
                </a:solidFill>
              </a:rPr>
              <a:t>peut</a:t>
            </a:r>
            <a:r>
              <a:rPr lang="en-GB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tx2">
                    <a:lumMod val="75000"/>
                  </a:schemeClr>
                </a:solidFill>
              </a:rPr>
              <a:t>être</a:t>
            </a:r>
            <a:r>
              <a:rPr lang="en-GB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tx2">
                    <a:lumMod val="75000"/>
                  </a:schemeClr>
                </a:solidFill>
              </a:rPr>
              <a:t>extrait</a:t>
            </a:r>
            <a:r>
              <a:rPr lang="en-GB" sz="3200" dirty="0">
                <a:solidFill>
                  <a:schemeClr val="tx2">
                    <a:lumMod val="75000"/>
                  </a:schemeClr>
                </a:solidFill>
              </a:rPr>
              <a:t> du module 6.4 </a:t>
            </a:r>
            <a:r>
              <a:rPr lang="en-GB" sz="3200" dirty="0" err="1">
                <a:solidFill>
                  <a:schemeClr val="tx2">
                    <a:lumMod val="75000"/>
                  </a:schemeClr>
                </a:solidFill>
              </a:rPr>
              <a:t>del’outil</a:t>
            </a:r>
            <a:r>
              <a:rPr lang="en-GB" sz="3200" dirty="0">
                <a:solidFill>
                  <a:schemeClr val="tx2">
                    <a:lumMod val="75000"/>
                  </a:schemeClr>
                </a:solidFill>
              </a:rPr>
              <a:t> de production des </a:t>
            </a:r>
            <a:r>
              <a:rPr lang="en-GB" sz="3200" dirty="0" err="1">
                <a:solidFill>
                  <a:schemeClr val="tx2">
                    <a:lumMod val="75000"/>
                  </a:schemeClr>
                </a:solidFill>
              </a:rPr>
              <a:t>comptes</a:t>
            </a:r>
            <a:r>
              <a:rPr lang="en-GB" sz="3200" dirty="0">
                <a:solidFill>
                  <a:schemeClr val="tx2">
                    <a:lumMod val="75000"/>
                  </a:schemeClr>
                </a:solidFill>
              </a:rPr>
              <a:t> WASH.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39BBE1-E561-4CCF-B2AA-7B9942FD2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215" y="198873"/>
            <a:ext cx="11495314" cy="840218"/>
          </a:xfrm>
        </p:spPr>
        <p:txBody>
          <a:bodyPr>
            <a:noAutofit/>
          </a:bodyPr>
          <a:lstStyle/>
          <a:p>
            <a:r>
              <a:rPr lang="en-US" sz="3500" dirty="0" err="1"/>
              <a:t>Utiliser</a:t>
            </a:r>
            <a:r>
              <a:rPr lang="en-US" sz="3500" dirty="0"/>
              <a:t> les </a:t>
            </a:r>
            <a:r>
              <a:rPr lang="en-US" sz="3500" dirty="0" err="1"/>
              <a:t>comptes</a:t>
            </a:r>
            <a:r>
              <a:rPr lang="en-US" sz="3500" dirty="0"/>
              <a:t> WASH pour </a:t>
            </a:r>
            <a:r>
              <a:rPr lang="en-US" sz="3500" dirty="0" err="1"/>
              <a:t>améliorer</a:t>
            </a:r>
            <a:r>
              <a:rPr lang="en-US" sz="3500" dirty="0"/>
              <a:t> les </a:t>
            </a:r>
            <a:r>
              <a:rPr lang="en-US" sz="3500" dirty="0" err="1"/>
              <a:t>réponses</a:t>
            </a:r>
            <a:r>
              <a:rPr lang="en-US" sz="3500" dirty="0"/>
              <a:t> </a:t>
            </a:r>
            <a:r>
              <a:rPr lang="en-US" sz="3500" dirty="0" err="1"/>
              <a:t>à</a:t>
            </a:r>
            <a:r>
              <a:rPr lang="en-US" sz="3500" dirty="0"/>
              <a:t> D11     </a:t>
            </a:r>
          </a:p>
        </p:txBody>
      </p:sp>
    </p:spTree>
    <p:extLst>
      <p:ext uri="{BB962C8B-B14F-4D97-AF65-F5344CB8AC3E}">
        <p14:creationId xmlns:p14="http://schemas.microsoft.com/office/powerpoint/2010/main" val="1122774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B993F-875D-4F6D-9930-CE27DBBBC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/>
          <a:p>
            <a:r>
              <a:rPr lang="en-US" dirty="0"/>
              <a:t>Plus </a:t>
            </a:r>
            <a:r>
              <a:rPr lang="en-US" dirty="0" err="1"/>
              <a:t>d’information</a:t>
            </a:r>
            <a:r>
              <a:rPr lang="en-US" dirty="0"/>
              <a:t> sur les </a:t>
            </a:r>
            <a:r>
              <a:rPr lang="en-US" dirty="0" err="1"/>
              <a:t>comptes</a:t>
            </a:r>
            <a:r>
              <a:rPr lang="en-US" dirty="0"/>
              <a:t> WASH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D3748-1233-43FD-BD94-545CD53D11C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600" y="1280166"/>
            <a:ext cx="10972800" cy="4505491"/>
          </a:xfrm>
        </p:spPr>
        <p:txBody>
          <a:bodyPr>
            <a:normAutofit/>
          </a:bodyPr>
          <a:lstStyle/>
          <a:p>
            <a:r>
              <a:rPr lang="fr-FR" sz="3200" dirty="0"/>
              <a:t>Si votre gouvernement souhaite développer des comptes WASH en utilisant la méthodologie </a:t>
            </a:r>
            <a:r>
              <a:rPr lang="fr-FR" sz="3200" dirty="0" err="1"/>
              <a:t>TrackFin</a:t>
            </a:r>
            <a:r>
              <a:rPr lang="fr-FR" sz="3200" dirty="0"/>
              <a:t>, veuillez contacter:</a:t>
            </a:r>
            <a:r>
              <a:rPr lang="en-GB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3200" i="1" u="sng" dirty="0">
                <a:hlinkClick r:id="rId2"/>
              </a:rPr>
              <a:t>glaas@who.int</a:t>
            </a:r>
            <a:endParaRPr lang="en-GB" sz="3200" i="1" u="sng" dirty="0"/>
          </a:p>
          <a:p>
            <a:r>
              <a:rPr lang="fr-FR" sz="3200" dirty="0"/>
              <a:t>Pour plus d'informations sur les comptes WASH, veuillez consulter </a:t>
            </a:r>
            <a:r>
              <a:rPr lang="en-GB" sz="32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GB" u="sng" dirty="0">
                <a:hlinkClick r:id="rId3"/>
              </a:rPr>
              <a:t>https://www.who.int/teams/environment-climate-change-and-health/water-sanitation-and-health/monitoring-and-evidence/wash-systems-monitoring/un-water-global-analysis-and-assessment-of-sanitation-and-drinking-water/wash-accounts</a:t>
            </a:r>
            <a:r>
              <a:rPr lang="en-GB" u="sng" dirty="0"/>
              <a:t> </a:t>
            </a:r>
            <a:endParaRPr lang="en-GB" sz="3200" i="1" u="sng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970187C-E131-B842-A63C-3C636897BF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500" y="4261122"/>
            <a:ext cx="3681000" cy="152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85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B8E737-C15F-42CD-BA49-701A3EEB7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5981700"/>
          </a:xfrm>
          <a:solidFill>
            <a:srgbClr val="39588D"/>
          </a:solidFill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5400" b="1" dirty="0">
                <a:solidFill>
                  <a:schemeClr val="bg1"/>
                </a:solidFill>
              </a:rPr>
              <a:t>Merci pour </a:t>
            </a:r>
            <a:r>
              <a:rPr lang="en-GB" sz="5400" b="1" dirty="0" err="1">
                <a:solidFill>
                  <a:schemeClr val="bg1"/>
                </a:solidFill>
              </a:rPr>
              <a:t>votre</a:t>
            </a:r>
            <a:r>
              <a:rPr lang="en-GB" sz="5400" b="1" dirty="0">
                <a:solidFill>
                  <a:schemeClr val="bg1"/>
                </a:solidFill>
              </a:rPr>
              <a:t> attention!</a:t>
            </a:r>
          </a:p>
          <a:p>
            <a:pPr marL="0" indent="0" algn="ctr">
              <a:buNone/>
            </a:pPr>
            <a:endParaRPr lang="en-GB" sz="5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sz="2000" i="1" dirty="0">
                <a:solidFill>
                  <a:schemeClr val="bg1"/>
                </a:solidFill>
              </a:rPr>
              <a:t>Pour </a:t>
            </a:r>
            <a:r>
              <a:rPr lang="en-GB" sz="2000" i="1" dirty="0" err="1">
                <a:solidFill>
                  <a:schemeClr val="bg1"/>
                </a:solidFill>
              </a:rPr>
              <a:t>toute</a:t>
            </a:r>
            <a:r>
              <a:rPr lang="en-GB" sz="2000" i="1" dirty="0">
                <a:solidFill>
                  <a:schemeClr val="bg1"/>
                </a:solidFill>
              </a:rPr>
              <a:t> information </a:t>
            </a:r>
            <a:r>
              <a:rPr lang="en-GB" sz="2000" i="1" dirty="0" err="1">
                <a:solidFill>
                  <a:schemeClr val="bg1"/>
                </a:solidFill>
              </a:rPr>
              <a:t>complémentaire</a:t>
            </a:r>
            <a:r>
              <a:rPr lang="en-GB" sz="2000" i="1" dirty="0">
                <a:solidFill>
                  <a:schemeClr val="bg1"/>
                </a:solidFill>
              </a:rPr>
              <a:t>, merci de </a:t>
            </a:r>
            <a:r>
              <a:rPr lang="en-GB" sz="2000" i="1" dirty="0" err="1">
                <a:solidFill>
                  <a:schemeClr val="bg1"/>
                </a:solidFill>
              </a:rPr>
              <a:t>contacter</a:t>
            </a:r>
            <a:endParaRPr lang="en-GB" sz="2000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sz="2000" i="1" u="sng" dirty="0" err="1">
                <a:solidFill>
                  <a:schemeClr val="bg1"/>
                </a:solidFill>
              </a:rPr>
              <a:t>glaas@who.int</a:t>
            </a:r>
            <a:endParaRPr lang="en-GB" sz="2000" i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499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C5AEF8-52FD-44D6-A51A-2A55036EF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Aperçu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793C69-EB27-4623-BAEC-EE2B54184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La section D </a:t>
            </a:r>
            <a:r>
              <a:rPr lang="en-US" sz="4000" dirty="0" err="1"/>
              <a:t>comporte</a:t>
            </a:r>
            <a:r>
              <a:rPr lang="en-US" sz="4000" dirty="0"/>
              <a:t> </a:t>
            </a:r>
            <a:r>
              <a:rPr lang="en-US" sz="4000" b="1" dirty="0"/>
              <a:t>11 questions </a:t>
            </a:r>
            <a:r>
              <a:rPr lang="en-US" sz="4000" dirty="0"/>
              <a:t>sur le </a:t>
            </a:r>
            <a:r>
              <a:rPr lang="en-US" sz="4000" dirty="0" err="1"/>
              <a:t>financement</a:t>
            </a:r>
            <a:r>
              <a:rPr lang="en-US" sz="4000" dirty="0"/>
              <a:t> WASH.</a:t>
            </a:r>
          </a:p>
          <a:p>
            <a:r>
              <a:rPr lang="en-US" sz="4000" dirty="0"/>
              <a:t>Ce module </a:t>
            </a:r>
            <a:r>
              <a:rPr lang="en-US" sz="4000" dirty="0" err="1"/>
              <a:t>présentera</a:t>
            </a:r>
            <a:r>
              <a:rPr lang="en-US" sz="4000" dirty="0"/>
              <a:t> des </a:t>
            </a:r>
            <a:r>
              <a:rPr lang="en-US" sz="4000" dirty="0" err="1"/>
              <a:t>informations</a:t>
            </a:r>
            <a:r>
              <a:rPr lang="en-US" sz="4000" dirty="0"/>
              <a:t> </a:t>
            </a:r>
            <a:r>
              <a:rPr lang="en-US" sz="4000" dirty="0" err="1"/>
              <a:t>clé</a:t>
            </a:r>
            <a:r>
              <a:rPr lang="en-US" sz="4000" dirty="0"/>
              <a:t> sur des questions </a:t>
            </a:r>
            <a:r>
              <a:rPr lang="en-US" sz="4000" dirty="0" err="1"/>
              <a:t>spécifiques</a:t>
            </a:r>
            <a:r>
              <a:rPr lang="en-US" sz="4000" dirty="0"/>
              <a:t> de la section D. </a:t>
            </a:r>
          </a:p>
          <a:p>
            <a:r>
              <a:rPr lang="en-US" sz="4000" dirty="0" err="1"/>
              <a:t>Veuillez</a:t>
            </a:r>
            <a:r>
              <a:rPr lang="en-US" sz="4000" dirty="0"/>
              <a:t> </a:t>
            </a:r>
            <a:r>
              <a:rPr lang="en-US" sz="4000" dirty="0" err="1"/>
              <a:t>également</a:t>
            </a:r>
            <a:r>
              <a:rPr lang="en-US" sz="4000" dirty="0"/>
              <a:t> </a:t>
            </a:r>
            <a:r>
              <a:rPr lang="en-US" sz="4000" dirty="0" err="1"/>
              <a:t>vous</a:t>
            </a:r>
            <a:r>
              <a:rPr lang="en-US" sz="4000" dirty="0"/>
              <a:t> </a:t>
            </a:r>
            <a:r>
              <a:rPr lang="en-US" sz="4000" dirty="0" err="1"/>
              <a:t>référer</a:t>
            </a:r>
            <a:r>
              <a:rPr lang="en-US" sz="4000" dirty="0"/>
              <a:t> au guide </a:t>
            </a:r>
            <a:r>
              <a:rPr lang="en-US" sz="4000" dirty="0" err="1"/>
              <a:t>d’orientation</a:t>
            </a:r>
            <a:r>
              <a:rPr lang="en-US" sz="4000" dirty="0"/>
              <a:t> de </a:t>
            </a:r>
            <a:r>
              <a:rPr lang="en-US" sz="4000" dirty="0" err="1"/>
              <a:t>l’enquête</a:t>
            </a:r>
            <a:r>
              <a:rPr lang="en-US" sz="4000" dirty="0"/>
              <a:t>.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46751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8E767F-1A1A-449D-8F78-F27B0A8C2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Questions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855370-3FBA-4735-8196-5F7511F82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/>
          </a:bodyPr>
          <a:lstStyle/>
          <a:p>
            <a:pPr marL="292100" marR="0" indent="-2921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D1: Plan de </a:t>
            </a:r>
            <a:r>
              <a:rPr lang="en-US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financement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2100" marR="0" indent="-2921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effectLst/>
                <a:highlight>
                  <a:srgbClr val="F59952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D2: 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Budgets du </a:t>
            </a:r>
            <a:r>
              <a:rPr lang="en-US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secteur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WASH</a:t>
            </a:r>
          </a:p>
          <a:p>
            <a:pPr marL="292100" marR="0" indent="-2921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D3: </a:t>
            </a:r>
            <a:r>
              <a:rPr lang="en-US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Recouvrement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coûts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2100" marR="0" indent="-2921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effectLst/>
                <a:highlight>
                  <a:srgbClr val="F59952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D4 – D5: </a:t>
            </a:r>
            <a:r>
              <a:rPr lang="en-US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Financement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 </a:t>
            </a:r>
            <a:r>
              <a:rPr lang="en-US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mesures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d’équité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2100" marR="0" indent="-2921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effectLst/>
                <a:highlight>
                  <a:srgbClr val="F59952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D6: </a:t>
            </a:r>
            <a:r>
              <a:rPr lang="en-US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Accessibilité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financière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2100" marR="0" indent="-2921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D7 – D8: </a:t>
            </a:r>
            <a:r>
              <a:rPr lang="en-US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Utilisation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 fonds </a:t>
            </a:r>
            <a:r>
              <a:rPr lang="en-US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disponibles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(absorption)</a:t>
            </a:r>
          </a:p>
          <a:p>
            <a:pPr marL="292100" marR="0" indent="-2921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effectLst/>
                <a:highlight>
                  <a:srgbClr val="F59952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D9: </a:t>
            </a:r>
            <a:r>
              <a:rPr lang="en-US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Financement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externe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2100" marR="0" indent="-2921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effectLst/>
                <a:highlight>
                  <a:srgbClr val="F59952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D10: </a:t>
            </a:r>
            <a:r>
              <a:rPr lang="en-US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Suffisa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nce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US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financement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2100" marR="0" indent="-2921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effectLst/>
                <a:highlight>
                  <a:srgbClr val="F59952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D11: 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Flux financiers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7AF7A7-37D3-4807-9F8C-9FBCEF4D3041}"/>
              </a:ext>
            </a:extLst>
          </p:cNvPr>
          <p:cNvSpPr txBox="1"/>
          <p:nvPr/>
        </p:nvSpPr>
        <p:spPr>
          <a:xfrm>
            <a:off x="8528538" y="5501103"/>
            <a:ext cx="366346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GB" b="1" kern="0" dirty="0">
                <a:ln w="3175" cmpd="sng">
                  <a:noFill/>
                </a:ln>
                <a:solidFill>
                  <a:schemeClr val="accent1">
                    <a:lumMod val="50000"/>
                  </a:schemeClr>
                </a:solidFill>
                <a:highlight>
                  <a:srgbClr val="F59952"/>
                </a:highlight>
              </a:rPr>
              <a:t>Questions </a:t>
            </a:r>
            <a:r>
              <a:rPr lang="en-GB" b="1" kern="0" dirty="0" err="1">
                <a:ln w="3175" cmpd="sng">
                  <a:noFill/>
                </a:ln>
                <a:solidFill>
                  <a:schemeClr val="accent1">
                    <a:lumMod val="50000"/>
                  </a:schemeClr>
                </a:solidFill>
                <a:highlight>
                  <a:srgbClr val="F59952"/>
                </a:highlight>
              </a:rPr>
              <a:t>incluses</a:t>
            </a:r>
            <a:r>
              <a:rPr lang="en-GB" b="1" kern="0" dirty="0">
                <a:ln w="3175" cmpd="sng">
                  <a:noFill/>
                </a:ln>
                <a:solidFill>
                  <a:schemeClr val="accent1">
                    <a:lumMod val="50000"/>
                  </a:schemeClr>
                </a:solidFill>
                <a:highlight>
                  <a:srgbClr val="F59952"/>
                </a:highlight>
              </a:rPr>
              <a:t> dans </a:t>
            </a:r>
            <a:r>
              <a:rPr lang="en-GB" b="1" kern="0" dirty="0" err="1">
                <a:ln w="3175" cmpd="sng">
                  <a:noFill/>
                </a:ln>
                <a:solidFill>
                  <a:schemeClr val="accent1">
                    <a:lumMod val="50000"/>
                  </a:schemeClr>
                </a:solidFill>
                <a:highlight>
                  <a:srgbClr val="F59952"/>
                </a:highlight>
              </a:rPr>
              <a:t>ce</a:t>
            </a:r>
            <a:r>
              <a:rPr lang="en-GB" b="1" kern="0" dirty="0">
                <a:ln w="3175" cmpd="sng">
                  <a:noFill/>
                </a:ln>
                <a:solidFill>
                  <a:schemeClr val="accent1">
                    <a:lumMod val="50000"/>
                  </a:schemeClr>
                </a:solidFill>
                <a:highlight>
                  <a:srgbClr val="F59952"/>
                </a:highlight>
              </a:rPr>
              <a:t> module   </a:t>
            </a:r>
          </a:p>
        </p:txBody>
      </p:sp>
    </p:spTree>
    <p:extLst>
      <p:ext uri="{BB962C8B-B14F-4D97-AF65-F5344CB8AC3E}">
        <p14:creationId xmlns:p14="http://schemas.microsoft.com/office/powerpoint/2010/main" val="3412071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6824E006-F070-BA47-80B4-D6BAE431E0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61"/>
          <a:stretch/>
        </p:blipFill>
        <p:spPr>
          <a:xfrm>
            <a:off x="3259117" y="2041782"/>
            <a:ext cx="6591848" cy="40330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3332E9E-8BA9-48B1-956D-FEA12ADA1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57241"/>
            <a:ext cx="10972800" cy="840218"/>
          </a:xfrm>
        </p:spPr>
        <p:txBody>
          <a:bodyPr/>
          <a:lstStyle/>
          <a:p>
            <a:r>
              <a:rPr lang="en-US" dirty="0"/>
              <a:t>D2: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Budgets du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secteur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WASH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2FC661-D606-4A05-B13D-EC08951D99F7}"/>
              </a:ext>
            </a:extLst>
          </p:cNvPr>
          <p:cNvGrpSpPr/>
          <p:nvPr/>
        </p:nvGrpSpPr>
        <p:grpSpPr>
          <a:xfrm>
            <a:off x="114546" y="236264"/>
            <a:ext cx="11962907" cy="432048"/>
            <a:chOff x="131557" y="260648"/>
            <a:chExt cx="8894853" cy="432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ounded Rectangle 3">
              <a:extLst>
                <a:ext uri="{FF2B5EF4-FFF2-40B4-BE49-F238E27FC236}">
                  <a16:creationId xmlns:a16="http://schemas.microsoft.com/office/drawing/2014/main" id="{2FC292BD-B8A4-4A49-97B1-64E515B7A081}"/>
                </a:ext>
              </a:extLst>
            </p:cNvPr>
            <p:cNvSpPr/>
            <p:nvPr/>
          </p:nvSpPr>
          <p:spPr>
            <a:xfrm>
              <a:off x="13155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D1</a:t>
              </a:r>
            </a:p>
          </p:txBody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88CD4E78-FA8E-4478-8209-9719610C52EA}"/>
                </a:ext>
              </a:extLst>
            </p:cNvPr>
            <p:cNvSpPr/>
            <p:nvPr/>
          </p:nvSpPr>
          <p:spPr>
            <a:xfrm>
              <a:off x="956523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D2</a:t>
              </a: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A40563C8-36E1-40E5-B7FC-90C4A20A6C4E}"/>
                </a:ext>
              </a:extLst>
            </p:cNvPr>
            <p:cNvSpPr/>
            <p:nvPr/>
          </p:nvSpPr>
          <p:spPr>
            <a:xfrm>
              <a:off x="1781489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D3</a:t>
              </a:r>
            </a:p>
          </p:txBody>
        </p:sp>
        <p:sp>
          <p:nvSpPr>
            <p:cNvPr id="10" name="Rounded Rectangle 6">
              <a:extLst>
                <a:ext uri="{FF2B5EF4-FFF2-40B4-BE49-F238E27FC236}">
                  <a16:creationId xmlns:a16="http://schemas.microsoft.com/office/drawing/2014/main" id="{6621BB3F-BFC4-42D4-8790-288E33BFE585}"/>
                </a:ext>
              </a:extLst>
            </p:cNvPr>
            <p:cNvSpPr/>
            <p:nvPr/>
          </p:nvSpPr>
          <p:spPr>
            <a:xfrm>
              <a:off x="2606455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D4</a:t>
              </a:r>
            </a:p>
          </p:txBody>
        </p:sp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id="{690C7053-59BD-4CB8-971A-E244B44BDA9D}"/>
                </a:ext>
              </a:extLst>
            </p:cNvPr>
            <p:cNvSpPr/>
            <p:nvPr/>
          </p:nvSpPr>
          <p:spPr>
            <a:xfrm>
              <a:off x="3431421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D5</a:t>
              </a:r>
            </a:p>
          </p:txBody>
        </p:sp>
        <p:sp>
          <p:nvSpPr>
            <p:cNvPr id="12" name="Rounded Rectangle 8">
              <a:extLst>
                <a:ext uri="{FF2B5EF4-FFF2-40B4-BE49-F238E27FC236}">
                  <a16:creationId xmlns:a16="http://schemas.microsoft.com/office/drawing/2014/main" id="{084BCC61-7C3D-4920-B0CF-91AB62708284}"/>
                </a:ext>
              </a:extLst>
            </p:cNvPr>
            <p:cNvSpPr/>
            <p:nvPr/>
          </p:nvSpPr>
          <p:spPr>
            <a:xfrm>
              <a:off x="425638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D6</a:t>
              </a:r>
            </a:p>
          </p:txBody>
        </p:sp>
        <p:sp>
          <p:nvSpPr>
            <p:cNvPr id="13" name="Rounded Rectangle 9">
              <a:extLst>
                <a:ext uri="{FF2B5EF4-FFF2-40B4-BE49-F238E27FC236}">
                  <a16:creationId xmlns:a16="http://schemas.microsoft.com/office/drawing/2014/main" id="{379C7025-9842-4B8E-9880-2152178D00EF}"/>
                </a:ext>
              </a:extLst>
            </p:cNvPr>
            <p:cNvSpPr/>
            <p:nvPr/>
          </p:nvSpPr>
          <p:spPr>
            <a:xfrm>
              <a:off x="5081353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D7</a:t>
              </a:r>
            </a:p>
          </p:txBody>
        </p:sp>
        <p:sp>
          <p:nvSpPr>
            <p:cNvPr id="14" name="Rounded Rectangle 10">
              <a:extLst>
                <a:ext uri="{FF2B5EF4-FFF2-40B4-BE49-F238E27FC236}">
                  <a16:creationId xmlns:a16="http://schemas.microsoft.com/office/drawing/2014/main" id="{1D4BB2DC-30F5-4382-80FD-3EA8E4F868F0}"/>
                </a:ext>
              </a:extLst>
            </p:cNvPr>
            <p:cNvSpPr/>
            <p:nvPr/>
          </p:nvSpPr>
          <p:spPr>
            <a:xfrm>
              <a:off x="5906319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D8</a:t>
              </a:r>
            </a:p>
          </p:txBody>
        </p:sp>
        <p:sp>
          <p:nvSpPr>
            <p:cNvPr id="15" name="Rounded Rectangle 11">
              <a:extLst>
                <a:ext uri="{FF2B5EF4-FFF2-40B4-BE49-F238E27FC236}">
                  <a16:creationId xmlns:a16="http://schemas.microsoft.com/office/drawing/2014/main" id="{D3705E86-D192-41E9-96A9-C88C990B4D71}"/>
                </a:ext>
              </a:extLst>
            </p:cNvPr>
            <p:cNvSpPr/>
            <p:nvPr/>
          </p:nvSpPr>
          <p:spPr>
            <a:xfrm>
              <a:off x="6731285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D9</a:t>
              </a:r>
            </a:p>
          </p:txBody>
        </p:sp>
        <p:sp>
          <p:nvSpPr>
            <p:cNvPr id="16" name="Rounded Rectangle 12">
              <a:extLst>
                <a:ext uri="{FF2B5EF4-FFF2-40B4-BE49-F238E27FC236}">
                  <a16:creationId xmlns:a16="http://schemas.microsoft.com/office/drawing/2014/main" id="{756586E3-F60A-49CD-8223-35F223D85DCC}"/>
                </a:ext>
              </a:extLst>
            </p:cNvPr>
            <p:cNvSpPr/>
            <p:nvPr/>
          </p:nvSpPr>
          <p:spPr>
            <a:xfrm>
              <a:off x="7556251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D10</a:t>
              </a:r>
            </a:p>
          </p:txBody>
        </p:sp>
        <p:sp>
          <p:nvSpPr>
            <p:cNvPr id="17" name="Rounded Rectangle 12">
              <a:extLst>
                <a:ext uri="{FF2B5EF4-FFF2-40B4-BE49-F238E27FC236}">
                  <a16:creationId xmlns:a16="http://schemas.microsoft.com/office/drawing/2014/main" id="{BBAC027D-DE12-404A-92D7-FCEFFC54DE81}"/>
                </a:ext>
              </a:extLst>
            </p:cNvPr>
            <p:cNvSpPr/>
            <p:nvPr userDrawn="1"/>
          </p:nvSpPr>
          <p:spPr>
            <a:xfrm>
              <a:off x="838121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D11</a:t>
              </a:r>
            </a:p>
          </p:txBody>
        </p:sp>
      </p:grpSp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8C0CD6AF-B5A7-452A-90B1-10716DB2A8FE}"/>
              </a:ext>
            </a:extLst>
          </p:cNvPr>
          <p:cNvSpPr/>
          <p:nvPr/>
        </p:nvSpPr>
        <p:spPr>
          <a:xfrm>
            <a:off x="1212824" y="236264"/>
            <a:ext cx="878974" cy="432048"/>
          </a:xfrm>
          <a:prstGeom prst="rect">
            <a:avLst/>
          </a:prstGeom>
          <a:solidFill>
            <a:srgbClr val="F4924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bg1"/>
                </a:solidFill>
              </a:rPr>
              <a:t>D2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35A8454-680B-4823-AA03-D5563277E48B}"/>
              </a:ext>
            </a:extLst>
          </p:cNvPr>
          <p:cNvSpPr/>
          <p:nvPr/>
        </p:nvSpPr>
        <p:spPr>
          <a:xfrm>
            <a:off x="3201316" y="2828456"/>
            <a:ext cx="1759496" cy="153430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3A48A3-9795-4305-B3FB-AC6EF1D5B1CF}"/>
              </a:ext>
            </a:extLst>
          </p:cNvPr>
          <p:cNvSpPr txBox="1"/>
          <p:nvPr/>
        </p:nvSpPr>
        <p:spPr>
          <a:xfrm>
            <a:off x="391246" y="2441444"/>
            <a:ext cx="2522130" cy="34163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fr-FR" b="1" kern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Dressez la liste de tous les ministères impliqués dans WASH (même si des budgets spécifiques ne peuvent pas être obtenus). </a:t>
            </a:r>
          </a:p>
          <a:p>
            <a:endParaRPr lang="fr-FR" b="1" kern="0" dirty="0">
              <a:ln w="3175" cmpd="sng">
                <a:noFill/>
              </a:ln>
              <a:solidFill>
                <a:srgbClr val="C00000"/>
              </a:solidFill>
              <a:effectLst>
                <a:glow rad="139700">
                  <a:prstClr val="white"/>
                </a:glow>
              </a:effectLst>
            </a:endParaRPr>
          </a:p>
          <a:p>
            <a:r>
              <a:rPr lang="fr-FR" b="1" kern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Les ministères/institutions nationales listés doivent être les mêmes que ceux énumérés en A9</a:t>
            </a:r>
            <a:endParaRPr lang="en-GB" b="1" kern="0" dirty="0">
              <a:ln w="3175" cmpd="sng">
                <a:noFill/>
              </a:ln>
              <a:solidFill>
                <a:srgbClr val="C00000"/>
              </a:solidFill>
              <a:effectLst>
                <a:glow rad="139700">
                  <a:prstClr val="white"/>
                </a:glow>
              </a:effectLst>
            </a:endParaRPr>
          </a:p>
        </p:txBody>
      </p:sp>
      <p:sp>
        <p:nvSpPr>
          <p:cNvPr id="25" name="Freeform 13">
            <a:extLst>
              <a:ext uri="{FF2B5EF4-FFF2-40B4-BE49-F238E27FC236}">
                <a16:creationId xmlns:a16="http://schemas.microsoft.com/office/drawing/2014/main" id="{FAC780D8-8BD3-45F4-A249-02CC382EE4DE}"/>
              </a:ext>
            </a:extLst>
          </p:cNvPr>
          <p:cNvSpPr/>
          <p:nvPr/>
        </p:nvSpPr>
        <p:spPr>
          <a:xfrm>
            <a:off x="2636676" y="3383280"/>
            <a:ext cx="564640" cy="45719"/>
          </a:xfrm>
          <a:custGeom>
            <a:avLst/>
            <a:gdLst>
              <a:gd name="connsiteX0" fmla="*/ 0 w 1181100"/>
              <a:gd name="connsiteY0" fmla="*/ 0 h 1143000"/>
              <a:gd name="connsiteX1" fmla="*/ 600075 w 1181100"/>
              <a:gd name="connsiteY1" fmla="*/ 771525 h 1143000"/>
              <a:gd name="connsiteX2" fmla="*/ 1181100 w 1181100"/>
              <a:gd name="connsiteY2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1100" h="1143000">
                <a:moveTo>
                  <a:pt x="0" y="0"/>
                </a:moveTo>
                <a:cubicBezTo>
                  <a:pt x="201612" y="290512"/>
                  <a:pt x="403225" y="581025"/>
                  <a:pt x="600075" y="771525"/>
                </a:cubicBezTo>
                <a:cubicBezTo>
                  <a:pt x="796925" y="962025"/>
                  <a:pt x="1066800" y="1071563"/>
                  <a:pt x="1181100" y="1143000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91385412-9C11-4FBE-8F18-C4B4E014EC44}"/>
              </a:ext>
            </a:extLst>
          </p:cNvPr>
          <p:cNvSpPr/>
          <p:nvPr/>
        </p:nvSpPr>
        <p:spPr>
          <a:xfrm>
            <a:off x="7881166" y="2828456"/>
            <a:ext cx="1959557" cy="1534301"/>
          </a:xfrm>
          <a:prstGeom prst="round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D80695-03F1-471A-ABDE-1FA1601D5BA1}"/>
              </a:ext>
            </a:extLst>
          </p:cNvPr>
          <p:cNvSpPr txBox="1"/>
          <p:nvPr/>
        </p:nvSpPr>
        <p:spPr>
          <a:xfrm>
            <a:off x="10100199" y="2168305"/>
            <a:ext cx="2131628" cy="39703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Ces trois dernières colonnes sont nouvelles pour l'enquête. Le total des trois colonnes doit être égal à 100 % pour chaque ligne.</a:t>
            </a:r>
            <a:endParaRPr lang="en-CA" b="1" kern="0" dirty="0">
              <a:ln w="3175" cmpd="sng">
                <a:noFill/>
              </a:ln>
              <a:solidFill>
                <a:srgbClr val="C00000"/>
              </a:solidFill>
              <a:effectLst>
                <a:glow rad="139700">
                  <a:prstClr val="white"/>
                </a:glow>
              </a:effectLst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kern="0" dirty="0">
              <a:ln w="3175" cmpd="sng">
                <a:noFill/>
              </a:ln>
              <a:solidFill>
                <a:srgbClr val="C00000"/>
              </a:solidFill>
              <a:effectLst>
                <a:glow rad="139700">
                  <a:prstClr val="white"/>
                </a:glow>
              </a:effectLst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>
              <a:ln w="3175" cmpd="sng">
                <a:noFill/>
              </a:ln>
              <a:solidFill>
                <a:srgbClr val="C00000"/>
              </a:solidFill>
              <a:effectLst>
                <a:glow rad="139700">
                  <a:prstClr val="white"/>
                </a:glow>
              </a:effectLst>
              <a:uLnTx/>
              <a:uFillTx/>
            </a:endParaRPr>
          </a:p>
          <a:p>
            <a:pPr lvl="0" defTabSz="914400">
              <a:defRPr/>
            </a:pPr>
            <a:r>
              <a:rPr lang="fr-FR" b="1" kern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Les réponses doivent être des nombres compris entre 0 et 100</a:t>
            </a:r>
            <a:r>
              <a:rPr lang="en-GB" b="1" kern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. </a:t>
            </a:r>
          </a:p>
        </p:txBody>
      </p:sp>
      <p:sp>
        <p:nvSpPr>
          <p:cNvPr id="22" name="Freeform 24">
            <a:extLst>
              <a:ext uri="{FF2B5EF4-FFF2-40B4-BE49-F238E27FC236}">
                <a16:creationId xmlns:a16="http://schemas.microsoft.com/office/drawing/2014/main" id="{4749802F-576B-4CEC-822A-C02128F94C1A}"/>
              </a:ext>
            </a:extLst>
          </p:cNvPr>
          <p:cNvSpPr/>
          <p:nvPr/>
        </p:nvSpPr>
        <p:spPr>
          <a:xfrm rot="1980834" flipH="1">
            <a:off x="9755932" y="2608081"/>
            <a:ext cx="226279" cy="500164"/>
          </a:xfrm>
          <a:custGeom>
            <a:avLst/>
            <a:gdLst>
              <a:gd name="connsiteX0" fmla="*/ 0 w 1181100"/>
              <a:gd name="connsiteY0" fmla="*/ 0 h 1143000"/>
              <a:gd name="connsiteX1" fmla="*/ 600075 w 1181100"/>
              <a:gd name="connsiteY1" fmla="*/ 771525 h 1143000"/>
              <a:gd name="connsiteX2" fmla="*/ 1181100 w 1181100"/>
              <a:gd name="connsiteY2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1100" h="1143000">
                <a:moveTo>
                  <a:pt x="0" y="0"/>
                </a:moveTo>
                <a:cubicBezTo>
                  <a:pt x="201612" y="290512"/>
                  <a:pt x="403225" y="581025"/>
                  <a:pt x="600075" y="771525"/>
                </a:cubicBezTo>
                <a:cubicBezTo>
                  <a:pt x="796925" y="962025"/>
                  <a:pt x="1066800" y="1071563"/>
                  <a:pt x="1181100" y="1143000"/>
                </a:cubicBez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99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154E9EA-CE50-1E49-9EA8-AAAE2CD2235E}"/>
              </a:ext>
            </a:extLst>
          </p:cNvPr>
          <p:cNvGrpSpPr/>
          <p:nvPr/>
        </p:nvGrpSpPr>
        <p:grpSpPr>
          <a:xfrm>
            <a:off x="1443209" y="1420020"/>
            <a:ext cx="6130064" cy="5099579"/>
            <a:chOff x="2942513" y="-13687"/>
            <a:chExt cx="5934738" cy="498937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E9BC7A9-8448-914E-89D4-9D5DEF78A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42513" y="-13687"/>
              <a:ext cx="5934738" cy="425258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8B715FC-F714-DF48-A7FC-CF96CA6A5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42513" y="4238899"/>
              <a:ext cx="5934738" cy="73678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C3332E9E-8BA9-48B1-956D-FEA12ADA1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93375"/>
            <a:ext cx="10972800" cy="840218"/>
          </a:xfrm>
        </p:spPr>
        <p:txBody>
          <a:bodyPr/>
          <a:lstStyle/>
          <a:p>
            <a:r>
              <a:rPr lang="en-US" dirty="0"/>
              <a:t>D4: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Financement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mesures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d’équité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2FC661-D606-4A05-B13D-EC08951D99F7}"/>
              </a:ext>
            </a:extLst>
          </p:cNvPr>
          <p:cNvGrpSpPr/>
          <p:nvPr/>
        </p:nvGrpSpPr>
        <p:grpSpPr>
          <a:xfrm>
            <a:off x="114546" y="236264"/>
            <a:ext cx="11962907" cy="432048"/>
            <a:chOff x="131557" y="260648"/>
            <a:chExt cx="8894853" cy="432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ounded Rectangle 3">
              <a:extLst>
                <a:ext uri="{FF2B5EF4-FFF2-40B4-BE49-F238E27FC236}">
                  <a16:creationId xmlns:a16="http://schemas.microsoft.com/office/drawing/2014/main" id="{2FC292BD-B8A4-4A49-97B1-64E515B7A081}"/>
                </a:ext>
              </a:extLst>
            </p:cNvPr>
            <p:cNvSpPr/>
            <p:nvPr/>
          </p:nvSpPr>
          <p:spPr>
            <a:xfrm>
              <a:off x="13155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D1</a:t>
              </a:r>
            </a:p>
          </p:txBody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88CD4E78-FA8E-4478-8209-9719610C52EA}"/>
                </a:ext>
              </a:extLst>
            </p:cNvPr>
            <p:cNvSpPr/>
            <p:nvPr/>
          </p:nvSpPr>
          <p:spPr>
            <a:xfrm>
              <a:off x="956523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D2</a:t>
              </a: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A40563C8-36E1-40E5-B7FC-90C4A20A6C4E}"/>
                </a:ext>
              </a:extLst>
            </p:cNvPr>
            <p:cNvSpPr/>
            <p:nvPr/>
          </p:nvSpPr>
          <p:spPr>
            <a:xfrm>
              <a:off x="1781489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D3</a:t>
              </a:r>
            </a:p>
          </p:txBody>
        </p:sp>
        <p:sp>
          <p:nvSpPr>
            <p:cNvPr id="10" name="Rounded Rectangle 6">
              <a:extLst>
                <a:ext uri="{FF2B5EF4-FFF2-40B4-BE49-F238E27FC236}">
                  <a16:creationId xmlns:a16="http://schemas.microsoft.com/office/drawing/2014/main" id="{6621BB3F-BFC4-42D4-8790-288E33BFE585}"/>
                </a:ext>
              </a:extLst>
            </p:cNvPr>
            <p:cNvSpPr/>
            <p:nvPr/>
          </p:nvSpPr>
          <p:spPr>
            <a:xfrm>
              <a:off x="2606455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D4</a:t>
              </a:r>
            </a:p>
          </p:txBody>
        </p:sp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id="{690C7053-59BD-4CB8-971A-E244B44BDA9D}"/>
                </a:ext>
              </a:extLst>
            </p:cNvPr>
            <p:cNvSpPr/>
            <p:nvPr/>
          </p:nvSpPr>
          <p:spPr>
            <a:xfrm>
              <a:off x="3431421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D5</a:t>
              </a:r>
            </a:p>
          </p:txBody>
        </p:sp>
        <p:sp>
          <p:nvSpPr>
            <p:cNvPr id="12" name="Rounded Rectangle 8">
              <a:extLst>
                <a:ext uri="{FF2B5EF4-FFF2-40B4-BE49-F238E27FC236}">
                  <a16:creationId xmlns:a16="http://schemas.microsoft.com/office/drawing/2014/main" id="{084BCC61-7C3D-4920-B0CF-91AB62708284}"/>
                </a:ext>
              </a:extLst>
            </p:cNvPr>
            <p:cNvSpPr/>
            <p:nvPr/>
          </p:nvSpPr>
          <p:spPr>
            <a:xfrm>
              <a:off x="425638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D6</a:t>
              </a:r>
            </a:p>
          </p:txBody>
        </p:sp>
        <p:sp>
          <p:nvSpPr>
            <p:cNvPr id="13" name="Rounded Rectangle 9">
              <a:extLst>
                <a:ext uri="{FF2B5EF4-FFF2-40B4-BE49-F238E27FC236}">
                  <a16:creationId xmlns:a16="http://schemas.microsoft.com/office/drawing/2014/main" id="{379C7025-9842-4B8E-9880-2152178D00EF}"/>
                </a:ext>
              </a:extLst>
            </p:cNvPr>
            <p:cNvSpPr/>
            <p:nvPr/>
          </p:nvSpPr>
          <p:spPr>
            <a:xfrm>
              <a:off x="5081353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D7</a:t>
              </a:r>
            </a:p>
          </p:txBody>
        </p:sp>
        <p:sp>
          <p:nvSpPr>
            <p:cNvPr id="14" name="Rounded Rectangle 10">
              <a:extLst>
                <a:ext uri="{FF2B5EF4-FFF2-40B4-BE49-F238E27FC236}">
                  <a16:creationId xmlns:a16="http://schemas.microsoft.com/office/drawing/2014/main" id="{1D4BB2DC-30F5-4382-80FD-3EA8E4F868F0}"/>
                </a:ext>
              </a:extLst>
            </p:cNvPr>
            <p:cNvSpPr/>
            <p:nvPr/>
          </p:nvSpPr>
          <p:spPr>
            <a:xfrm>
              <a:off x="5906319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D8</a:t>
              </a:r>
            </a:p>
          </p:txBody>
        </p:sp>
        <p:sp>
          <p:nvSpPr>
            <p:cNvPr id="15" name="Rounded Rectangle 11">
              <a:extLst>
                <a:ext uri="{FF2B5EF4-FFF2-40B4-BE49-F238E27FC236}">
                  <a16:creationId xmlns:a16="http://schemas.microsoft.com/office/drawing/2014/main" id="{D3705E86-D192-41E9-96A9-C88C990B4D71}"/>
                </a:ext>
              </a:extLst>
            </p:cNvPr>
            <p:cNvSpPr/>
            <p:nvPr/>
          </p:nvSpPr>
          <p:spPr>
            <a:xfrm>
              <a:off x="6731285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D9</a:t>
              </a:r>
            </a:p>
          </p:txBody>
        </p:sp>
        <p:sp>
          <p:nvSpPr>
            <p:cNvPr id="16" name="Rounded Rectangle 12">
              <a:extLst>
                <a:ext uri="{FF2B5EF4-FFF2-40B4-BE49-F238E27FC236}">
                  <a16:creationId xmlns:a16="http://schemas.microsoft.com/office/drawing/2014/main" id="{756586E3-F60A-49CD-8223-35F223D85DCC}"/>
                </a:ext>
              </a:extLst>
            </p:cNvPr>
            <p:cNvSpPr/>
            <p:nvPr/>
          </p:nvSpPr>
          <p:spPr>
            <a:xfrm>
              <a:off x="7556251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D10</a:t>
              </a:r>
            </a:p>
          </p:txBody>
        </p:sp>
        <p:sp>
          <p:nvSpPr>
            <p:cNvPr id="17" name="Rounded Rectangle 12">
              <a:extLst>
                <a:ext uri="{FF2B5EF4-FFF2-40B4-BE49-F238E27FC236}">
                  <a16:creationId xmlns:a16="http://schemas.microsoft.com/office/drawing/2014/main" id="{BBAC027D-DE12-404A-92D7-FCEFFC54DE81}"/>
                </a:ext>
              </a:extLst>
            </p:cNvPr>
            <p:cNvSpPr/>
            <p:nvPr userDrawn="1"/>
          </p:nvSpPr>
          <p:spPr>
            <a:xfrm>
              <a:off x="838121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D11</a:t>
              </a:r>
            </a:p>
          </p:txBody>
        </p:sp>
      </p:grpSp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8C0CD6AF-B5A7-452A-90B1-10716DB2A8FE}"/>
              </a:ext>
            </a:extLst>
          </p:cNvPr>
          <p:cNvSpPr/>
          <p:nvPr/>
        </p:nvSpPr>
        <p:spPr>
          <a:xfrm>
            <a:off x="3431768" y="236264"/>
            <a:ext cx="878974" cy="432048"/>
          </a:xfrm>
          <a:prstGeom prst="rect">
            <a:avLst/>
          </a:prstGeom>
          <a:solidFill>
            <a:srgbClr val="F4924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bg1"/>
                </a:solidFill>
              </a:rPr>
              <a:t>D4</a:t>
            </a: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AA695A15-1EF1-4144-A423-4BD1C51AF7BC}"/>
              </a:ext>
            </a:extLst>
          </p:cNvPr>
          <p:cNvSpPr/>
          <p:nvPr/>
        </p:nvSpPr>
        <p:spPr>
          <a:xfrm>
            <a:off x="3035507" y="2464228"/>
            <a:ext cx="522941" cy="2973751"/>
          </a:xfrm>
          <a:prstGeom prst="round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8FB632-A284-44BE-9CFB-671CFB850647}"/>
              </a:ext>
            </a:extLst>
          </p:cNvPr>
          <p:cNvSpPr txBox="1"/>
          <p:nvPr/>
        </p:nvSpPr>
        <p:spPr>
          <a:xfrm>
            <a:off x="8945685" y="2464229"/>
            <a:ext cx="2829303" cy="286232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fr-FR" sz="2000" b="1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Les </a:t>
            </a:r>
            <a:r>
              <a:rPr lang="fr-FR" sz="2000" b="1" dirty="0" err="1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contxtes</a:t>
            </a:r>
            <a:r>
              <a:rPr lang="fr-FR" sz="2000" b="1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 pour lesquels vous avez coché la case indiquant « n'existe pas dans le pays » dans les questions A8I et B3I doivent également être cochés pour cette question.</a:t>
            </a:r>
            <a:endParaRPr lang="en-US" sz="2000" b="1" dirty="0">
              <a:ln w="3175" cmpd="sng">
                <a:noFill/>
              </a:ln>
              <a:solidFill>
                <a:srgbClr val="C00000"/>
              </a:solidFill>
              <a:effectLst>
                <a:glow rad="1397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9313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07C7FE32-7597-5645-9FCE-289937552925}"/>
              </a:ext>
            </a:extLst>
          </p:cNvPr>
          <p:cNvGrpSpPr/>
          <p:nvPr/>
        </p:nvGrpSpPr>
        <p:grpSpPr>
          <a:xfrm>
            <a:off x="749802" y="1465251"/>
            <a:ext cx="6254325" cy="5091531"/>
            <a:chOff x="2566154" y="-236264"/>
            <a:chExt cx="7059691" cy="566854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CF5667F-A921-6F40-8595-C442B6647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66154" y="-236264"/>
              <a:ext cx="7059691" cy="503156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8BACEE6-35DD-6747-97F4-0EC4CEE931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890"/>
            <a:stretch/>
          </p:blipFill>
          <p:spPr>
            <a:xfrm>
              <a:off x="2566154" y="4795302"/>
              <a:ext cx="7059691" cy="63697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C3332E9E-8BA9-48B1-956D-FEA12ADA1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828" y="668312"/>
            <a:ext cx="10972800" cy="840218"/>
          </a:xfrm>
        </p:spPr>
        <p:txBody>
          <a:bodyPr/>
          <a:lstStyle/>
          <a:p>
            <a:r>
              <a:rPr lang="en-US" dirty="0"/>
              <a:t>D5: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Financement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mesures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d’équité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2FC661-D606-4A05-B13D-EC08951D99F7}"/>
              </a:ext>
            </a:extLst>
          </p:cNvPr>
          <p:cNvGrpSpPr/>
          <p:nvPr/>
        </p:nvGrpSpPr>
        <p:grpSpPr>
          <a:xfrm>
            <a:off x="114546" y="236264"/>
            <a:ext cx="11962907" cy="432048"/>
            <a:chOff x="131557" y="260648"/>
            <a:chExt cx="8894853" cy="432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ounded Rectangle 3">
              <a:extLst>
                <a:ext uri="{FF2B5EF4-FFF2-40B4-BE49-F238E27FC236}">
                  <a16:creationId xmlns:a16="http://schemas.microsoft.com/office/drawing/2014/main" id="{2FC292BD-B8A4-4A49-97B1-64E515B7A081}"/>
                </a:ext>
              </a:extLst>
            </p:cNvPr>
            <p:cNvSpPr/>
            <p:nvPr/>
          </p:nvSpPr>
          <p:spPr>
            <a:xfrm>
              <a:off x="13155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D1</a:t>
              </a:r>
            </a:p>
          </p:txBody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88CD4E78-FA8E-4478-8209-9719610C52EA}"/>
                </a:ext>
              </a:extLst>
            </p:cNvPr>
            <p:cNvSpPr/>
            <p:nvPr/>
          </p:nvSpPr>
          <p:spPr>
            <a:xfrm>
              <a:off x="956523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D2</a:t>
              </a: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A40563C8-36E1-40E5-B7FC-90C4A20A6C4E}"/>
                </a:ext>
              </a:extLst>
            </p:cNvPr>
            <p:cNvSpPr/>
            <p:nvPr/>
          </p:nvSpPr>
          <p:spPr>
            <a:xfrm>
              <a:off x="1781489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D3</a:t>
              </a:r>
            </a:p>
          </p:txBody>
        </p:sp>
        <p:sp>
          <p:nvSpPr>
            <p:cNvPr id="10" name="Rounded Rectangle 6">
              <a:extLst>
                <a:ext uri="{FF2B5EF4-FFF2-40B4-BE49-F238E27FC236}">
                  <a16:creationId xmlns:a16="http://schemas.microsoft.com/office/drawing/2014/main" id="{6621BB3F-BFC4-42D4-8790-288E33BFE585}"/>
                </a:ext>
              </a:extLst>
            </p:cNvPr>
            <p:cNvSpPr/>
            <p:nvPr/>
          </p:nvSpPr>
          <p:spPr>
            <a:xfrm>
              <a:off x="2606455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D4</a:t>
              </a:r>
            </a:p>
          </p:txBody>
        </p:sp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id="{690C7053-59BD-4CB8-971A-E244B44BDA9D}"/>
                </a:ext>
              </a:extLst>
            </p:cNvPr>
            <p:cNvSpPr/>
            <p:nvPr/>
          </p:nvSpPr>
          <p:spPr>
            <a:xfrm>
              <a:off x="3431421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D5</a:t>
              </a:r>
            </a:p>
          </p:txBody>
        </p:sp>
        <p:sp>
          <p:nvSpPr>
            <p:cNvPr id="12" name="Rounded Rectangle 8">
              <a:extLst>
                <a:ext uri="{FF2B5EF4-FFF2-40B4-BE49-F238E27FC236}">
                  <a16:creationId xmlns:a16="http://schemas.microsoft.com/office/drawing/2014/main" id="{084BCC61-7C3D-4920-B0CF-91AB62708284}"/>
                </a:ext>
              </a:extLst>
            </p:cNvPr>
            <p:cNvSpPr/>
            <p:nvPr/>
          </p:nvSpPr>
          <p:spPr>
            <a:xfrm>
              <a:off x="425638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D6</a:t>
              </a:r>
            </a:p>
          </p:txBody>
        </p:sp>
        <p:sp>
          <p:nvSpPr>
            <p:cNvPr id="13" name="Rounded Rectangle 9">
              <a:extLst>
                <a:ext uri="{FF2B5EF4-FFF2-40B4-BE49-F238E27FC236}">
                  <a16:creationId xmlns:a16="http://schemas.microsoft.com/office/drawing/2014/main" id="{379C7025-9842-4B8E-9880-2152178D00EF}"/>
                </a:ext>
              </a:extLst>
            </p:cNvPr>
            <p:cNvSpPr/>
            <p:nvPr/>
          </p:nvSpPr>
          <p:spPr>
            <a:xfrm>
              <a:off x="5081353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D7</a:t>
              </a:r>
            </a:p>
          </p:txBody>
        </p:sp>
        <p:sp>
          <p:nvSpPr>
            <p:cNvPr id="14" name="Rounded Rectangle 10">
              <a:extLst>
                <a:ext uri="{FF2B5EF4-FFF2-40B4-BE49-F238E27FC236}">
                  <a16:creationId xmlns:a16="http://schemas.microsoft.com/office/drawing/2014/main" id="{1D4BB2DC-30F5-4382-80FD-3EA8E4F868F0}"/>
                </a:ext>
              </a:extLst>
            </p:cNvPr>
            <p:cNvSpPr/>
            <p:nvPr/>
          </p:nvSpPr>
          <p:spPr>
            <a:xfrm>
              <a:off x="5906319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D8</a:t>
              </a:r>
            </a:p>
          </p:txBody>
        </p:sp>
        <p:sp>
          <p:nvSpPr>
            <p:cNvPr id="15" name="Rounded Rectangle 11">
              <a:extLst>
                <a:ext uri="{FF2B5EF4-FFF2-40B4-BE49-F238E27FC236}">
                  <a16:creationId xmlns:a16="http://schemas.microsoft.com/office/drawing/2014/main" id="{D3705E86-D192-41E9-96A9-C88C990B4D71}"/>
                </a:ext>
              </a:extLst>
            </p:cNvPr>
            <p:cNvSpPr/>
            <p:nvPr/>
          </p:nvSpPr>
          <p:spPr>
            <a:xfrm>
              <a:off x="6731285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D9</a:t>
              </a:r>
            </a:p>
          </p:txBody>
        </p:sp>
        <p:sp>
          <p:nvSpPr>
            <p:cNvPr id="16" name="Rounded Rectangle 12">
              <a:extLst>
                <a:ext uri="{FF2B5EF4-FFF2-40B4-BE49-F238E27FC236}">
                  <a16:creationId xmlns:a16="http://schemas.microsoft.com/office/drawing/2014/main" id="{756586E3-F60A-49CD-8223-35F223D85DCC}"/>
                </a:ext>
              </a:extLst>
            </p:cNvPr>
            <p:cNvSpPr/>
            <p:nvPr/>
          </p:nvSpPr>
          <p:spPr>
            <a:xfrm>
              <a:off x="7556251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D10</a:t>
              </a:r>
            </a:p>
          </p:txBody>
        </p:sp>
        <p:sp>
          <p:nvSpPr>
            <p:cNvPr id="17" name="Rounded Rectangle 12">
              <a:extLst>
                <a:ext uri="{FF2B5EF4-FFF2-40B4-BE49-F238E27FC236}">
                  <a16:creationId xmlns:a16="http://schemas.microsoft.com/office/drawing/2014/main" id="{BBAC027D-DE12-404A-92D7-FCEFFC54DE81}"/>
                </a:ext>
              </a:extLst>
            </p:cNvPr>
            <p:cNvSpPr/>
            <p:nvPr userDrawn="1"/>
          </p:nvSpPr>
          <p:spPr>
            <a:xfrm>
              <a:off x="838121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D11</a:t>
              </a:r>
            </a:p>
          </p:txBody>
        </p:sp>
      </p:grpSp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8C0CD6AF-B5A7-452A-90B1-10716DB2A8FE}"/>
              </a:ext>
            </a:extLst>
          </p:cNvPr>
          <p:cNvSpPr/>
          <p:nvPr/>
        </p:nvSpPr>
        <p:spPr>
          <a:xfrm>
            <a:off x="4565624" y="236264"/>
            <a:ext cx="878974" cy="432048"/>
          </a:xfrm>
          <a:prstGeom prst="rect">
            <a:avLst/>
          </a:prstGeom>
          <a:solidFill>
            <a:srgbClr val="F4924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bg1"/>
                </a:solidFill>
              </a:rPr>
              <a:t>D5</a:t>
            </a: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DA415092-5325-4F07-B890-D6E7FC422F29}"/>
              </a:ext>
            </a:extLst>
          </p:cNvPr>
          <p:cNvSpPr/>
          <p:nvPr/>
        </p:nvSpPr>
        <p:spPr>
          <a:xfrm>
            <a:off x="2470744" y="4145586"/>
            <a:ext cx="573437" cy="1418306"/>
          </a:xfrm>
          <a:prstGeom prst="round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18BBA8-D28D-5D41-B3BC-4205BC822AF6}"/>
              </a:ext>
            </a:extLst>
          </p:cNvPr>
          <p:cNvSpPr txBox="1"/>
          <p:nvPr/>
        </p:nvSpPr>
        <p:spPr>
          <a:xfrm>
            <a:off x="7569448" y="2404036"/>
            <a:ext cx="2829303" cy="37856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fr-FR" sz="2400" b="1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Les populations pour lesquelles vous avez coché la case indiquant « n'existe pas dans le pays » dans les questions A8II et B3II doivent également être cochés pour cette question.</a:t>
            </a:r>
            <a:endParaRPr lang="en-US" sz="2400" b="1" dirty="0">
              <a:ln w="3175" cmpd="sng">
                <a:noFill/>
              </a:ln>
              <a:solidFill>
                <a:srgbClr val="C00000"/>
              </a:solidFill>
              <a:effectLst>
                <a:glow rad="1397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5012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E91162-4173-5449-8EAA-B35D6F70B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312" y="1697459"/>
            <a:ext cx="6850606" cy="50017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3332E9E-8BA9-48B1-956D-FEA12ADA1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57241"/>
            <a:ext cx="10972800" cy="840218"/>
          </a:xfrm>
        </p:spPr>
        <p:txBody>
          <a:bodyPr/>
          <a:lstStyle/>
          <a:p>
            <a:r>
              <a:rPr lang="en-US" dirty="0"/>
              <a:t>D6: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Accessibilité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financière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2FC661-D606-4A05-B13D-EC08951D99F7}"/>
              </a:ext>
            </a:extLst>
          </p:cNvPr>
          <p:cNvGrpSpPr/>
          <p:nvPr/>
        </p:nvGrpSpPr>
        <p:grpSpPr>
          <a:xfrm>
            <a:off x="114546" y="236264"/>
            <a:ext cx="11962907" cy="432048"/>
            <a:chOff x="131557" y="260648"/>
            <a:chExt cx="8894853" cy="432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ounded Rectangle 3">
              <a:extLst>
                <a:ext uri="{FF2B5EF4-FFF2-40B4-BE49-F238E27FC236}">
                  <a16:creationId xmlns:a16="http://schemas.microsoft.com/office/drawing/2014/main" id="{2FC292BD-B8A4-4A49-97B1-64E515B7A081}"/>
                </a:ext>
              </a:extLst>
            </p:cNvPr>
            <p:cNvSpPr/>
            <p:nvPr/>
          </p:nvSpPr>
          <p:spPr>
            <a:xfrm>
              <a:off x="13155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D1</a:t>
              </a:r>
            </a:p>
          </p:txBody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88CD4E78-FA8E-4478-8209-9719610C52EA}"/>
                </a:ext>
              </a:extLst>
            </p:cNvPr>
            <p:cNvSpPr/>
            <p:nvPr/>
          </p:nvSpPr>
          <p:spPr>
            <a:xfrm>
              <a:off x="956523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D2</a:t>
              </a: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A40563C8-36E1-40E5-B7FC-90C4A20A6C4E}"/>
                </a:ext>
              </a:extLst>
            </p:cNvPr>
            <p:cNvSpPr/>
            <p:nvPr/>
          </p:nvSpPr>
          <p:spPr>
            <a:xfrm>
              <a:off x="1781489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D3</a:t>
              </a:r>
            </a:p>
          </p:txBody>
        </p:sp>
        <p:sp>
          <p:nvSpPr>
            <p:cNvPr id="10" name="Rounded Rectangle 6">
              <a:extLst>
                <a:ext uri="{FF2B5EF4-FFF2-40B4-BE49-F238E27FC236}">
                  <a16:creationId xmlns:a16="http://schemas.microsoft.com/office/drawing/2014/main" id="{6621BB3F-BFC4-42D4-8790-288E33BFE585}"/>
                </a:ext>
              </a:extLst>
            </p:cNvPr>
            <p:cNvSpPr/>
            <p:nvPr/>
          </p:nvSpPr>
          <p:spPr>
            <a:xfrm>
              <a:off x="2606455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D4</a:t>
              </a:r>
            </a:p>
          </p:txBody>
        </p:sp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id="{690C7053-59BD-4CB8-971A-E244B44BDA9D}"/>
                </a:ext>
              </a:extLst>
            </p:cNvPr>
            <p:cNvSpPr/>
            <p:nvPr/>
          </p:nvSpPr>
          <p:spPr>
            <a:xfrm>
              <a:off x="3431421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D5</a:t>
              </a:r>
            </a:p>
          </p:txBody>
        </p:sp>
        <p:sp>
          <p:nvSpPr>
            <p:cNvPr id="12" name="Rounded Rectangle 8">
              <a:extLst>
                <a:ext uri="{FF2B5EF4-FFF2-40B4-BE49-F238E27FC236}">
                  <a16:creationId xmlns:a16="http://schemas.microsoft.com/office/drawing/2014/main" id="{084BCC61-7C3D-4920-B0CF-91AB62708284}"/>
                </a:ext>
              </a:extLst>
            </p:cNvPr>
            <p:cNvSpPr/>
            <p:nvPr/>
          </p:nvSpPr>
          <p:spPr>
            <a:xfrm>
              <a:off x="425638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D6</a:t>
              </a:r>
            </a:p>
          </p:txBody>
        </p:sp>
        <p:sp>
          <p:nvSpPr>
            <p:cNvPr id="13" name="Rounded Rectangle 9">
              <a:extLst>
                <a:ext uri="{FF2B5EF4-FFF2-40B4-BE49-F238E27FC236}">
                  <a16:creationId xmlns:a16="http://schemas.microsoft.com/office/drawing/2014/main" id="{379C7025-9842-4B8E-9880-2152178D00EF}"/>
                </a:ext>
              </a:extLst>
            </p:cNvPr>
            <p:cNvSpPr/>
            <p:nvPr/>
          </p:nvSpPr>
          <p:spPr>
            <a:xfrm>
              <a:off x="5081353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D7</a:t>
              </a:r>
            </a:p>
          </p:txBody>
        </p:sp>
        <p:sp>
          <p:nvSpPr>
            <p:cNvPr id="14" name="Rounded Rectangle 10">
              <a:extLst>
                <a:ext uri="{FF2B5EF4-FFF2-40B4-BE49-F238E27FC236}">
                  <a16:creationId xmlns:a16="http://schemas.microsoft.com/office/drawing/2014/main" id="{1D4BB2DC-30F5-4382-80FD-3EA8E4F868F0}"/>
                </a:ext>
              </a:extLst>
            </p:cNvPr>
            <p:cNvSpPr/>
            <p:nvPr/>
          </p:nvSpPr>
          <p:spPr>
            <a:xfrm>
              <a:off x="5906319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D8</a:t>
              </a:r>
            </a:p>
          </p:txBody>
        </p:sp>
        <p:sp>
          <p:nvSpPr>
            <p:cNvPr id="15" name="Rounded Rectangle 11">
              <a:extLst>
                <a:ext uri="{FF2B5EF4-FFF2-40B4-BE49-F238E27FC236}">
                  <a16:creationId xmlns:a16="http://schemas.microsoft.com/office/drawing/2014/main" id="{D3705E86-D192-41E9-96A9-C88C990B4D71}"/>
                </a:ext>
              </a:extLst>
            </p:cNvPr>
            <p:cNvSpPr/>
            <p:nvPr/>
          </p:nvSpPr>
          <p:spPr>
            <a:xfrm>
              <a:off x="6731285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D9</a:t>
              </a:r>
            </a:p>
          </p:txBody>
        </p:sp>
        <p:sp>
          <p:nvSpPr>
            <p:cNvPr id="16" name="Rounded Rectangle 12">
              <a:extLst>
                <a:ext uri="{FF2B5EF4-FFF2-40B4-BE49-F238E27FC236}">
                  <a16:creationId xmlns:a16="http://schemas.microsoft.com/office/drawing/2014/main" id="{756586E3-F60A-49CD-8223-35F223D85DCC}"/>
                </a:ext>
              </a:extLst>
            </p:cNvPr>
            <p:cNvSpPr/>
            <p:nvPr/>
          </p:nvSpPr>
          <p:spPr>
            <a:xfrm>
              <a:off x="7556251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D10</a:t>
              </a:r>
            </a:p>
          </p:txBody>
        </p:sp>
        <p:sp>
          <p:nvSpPr>
            <p:cNvPr id="17" name="Rounded Rectangle 12">
              <a:extLst>
                <a:ext uri="{FF2B5EF4-FFF2-40B4-BE49-F238E27FC236}">
                  <a16:creationId xmlns:a16="http://schemas.microsoft.com/office/drawing/2014/main" id="{BBAC027D-DE12-404A-92D7-FCEFFC54DE81}"/>
                </a:ext>
              </a:extLst>
            </p:cNvPr>
            <p:cNvSpPr/>
            <p:nvPr userDrawn="1"/>
          </p:nvSpPr>
          <p:spPr>
            <a:xfrm>
              <a:off x="838121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D11</a:t>
              </a:r>
            </a:p>
          </p:txBody>
        </p:sp>
      </p:grpSp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8C0CD6AF-B5A7-452A-90B1-10716DB2A8FE}"/>
              </a:ext>
            </a:extLst>
          </p:cNvPr>
          <p:cNvSpPr/>
          <p:nvPr/>
        </p:nvSpPr>
        <p:spPr>
          <a:xfrm>
            <a:off x="5662904" y="236264"/>
            <a:ext cx="878974" cy="432048"/>
          </a:xfrm>
          <a:prstGeom prst="rect">
            <a:avLst/>
          </a:prstGeom>
          <a:solidFill>
            <a:srgbClr val="F4924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bg1"/>
                </a:solidFill>
              </a:rPr>
              <a:t>D6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E0A001-3636-44BA-91C9-3F99B254AD41}"/>
              </a:ext>
            </a:extLst>
          </p:cNvPr>
          <p:cNvSpPr txBox="1"/>
          <p:nvPr/>
        </p:nvSpPr>
        <p:spPr>
          <a:xfrm>
            <a:off x="7639385" y="2305517"/>
            <a:ext cx="2759978" cy="304698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fr-FR" sz="2400" b="1" kern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Chaque pays a une définition différente de l’accessibilité. Veuillez utiliser la définition utilisée dans votre pays pour répondre à cette question</a:t>
            </a:r>
            <a:endParaRPr lang="en-GB" sz="2400" b="1" kern="0" dirty="0">
              <a:ln w="3175" cmpd="sng">
                <a:noFill/>
              </a:ln>
              <a:solidFill>
                <a:srgbClr val="C00000"/>
              </a:solidFill>
              <a:effectLst>
                <a:glow rad="139700">
                  <a:prstClr val="white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4154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1C98FA-DC75-5F47-A6ED-8EEDD87D1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240" y="1444221"/>
            <a:ext cx="6368979" cy="53656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3332E9E-8BA9-48B1-956D-FEA12ADA1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68312"/>
            <a:ext cx="10972800" cy="840218"/>
          </a:xfrm>
        </p:spPr>
        <p:txBody>
          <a:bodyPr/>
          <a:lstStyle/>
          <a:p>
            <a:r>
              <a:rPr lang="en-US" dirty="0"/>
              <a:t>D9: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Financement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externe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2FC661-D606-4A05-B13D-EC08951D99F7}"/>
              </a:ext>
            </a:extLst>
          </p:cNvPr>
          <p:cNvGrpSpPr/>
          <p:nvPr/>
        </p:nvGrpSpPr>
        <p:grpSpPr>
          <a:xfrm>
            <a:off x="114546" y="236264"/>
            <a:ext cx="11962907" cy="432048"/>
            <a:chOff x="131557" y="260648"/>
            <a:chExt cx="8894853" cy="432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ounded Rectangle 3">
              <a:extLst>
                <a:ext uri="{FF2B5EF4-FFF2-40B4-BE49-F238E27FC236}">
                  <a16:creationId xmlns:a16="http://schemas.microsoft.com/office/drawing/2014/main" id="{2FC292BD-B8A4-4A49-97B1-64E515B7A081}"/>
                </a:ext>
              </a:extLst>
            </p:cNvPr>
            <p:cNvSpPr/>
            <p:nvPr/>
          </p:nvSpPr>
          <p:spPr>
            <a:xfrm>
              <a:off x="13155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D1</a:t>
              </a:r>
            </a:p>
          </p:txBody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88CD4E78-FA8E-4478-8209-9719610C52EA}"/>
                </a:ext>
              </a:extLst>
            </p:cNvPr>
            <p:cNvSpPr/>
            <p:nvPr/>
          </p:nvSpPr>
          <p:spPr>
            <a:xfrm>
              <a:off x="956523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D2</a:t>
              </a: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A40563C8-36E1-40E5-B7FC-90C4A20A6C4E}"/>
                </a:ext>
              </a:extLst>
            </p:cNvPr>
            <p:cNvSpPr/>
            <p:nvPr/>
          </p:nvSpPr>
          <p:spPr>
            <a:xfrm>
              <a:off x="1781489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D3</a:t>
              </a:r>
            </a:p>
          </p:txBody>
        </p:sp>
        <p:sp>
          <p:nvSpPr>
            <p:cNvPr id="10" name="Rounded Rectangle 6">
              <a:extLst>
                <a:ext uri="{FF2B5EF4-FFF2-40B4-BE49-F238E27FC236}">
                  <a16:creationId xmlns:a16="http://schemas.microsoft.com/office/drawing/2014/main" id="{6621BB3F-BFC4-42D4-8790-288E33BFE585}"/>
                </a:ext>
              </a:extLst>
            </p:cNvPr>
            <p:cNvSpPr/>
            <p:nvPr/>
          </p:nvSpPr>
          <p:spPr>
            <a:xfrm>
              <a:off x="2606455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D4</a:t>
              </a:r>
            </a:p>
          </p:txBody>
        </p:sp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id="{690C7053-59BD-4CB8-971A-E244B44BDA9D}"/>
                </a:ext>
              </a:extLst>
            </p:cNvPr>
            <p:cNvSpPr/>
            <p:nvPr/>
          </p:nvSpPr>
          <p:spPr>
            <a:xfrm>
              <a:off x="3431421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D5</a:t>
              </a:r>
            </a:p>
          </p:txBody>
        </p:sp>
        <p:sp>
          <p:nvSpPr>
            <p:cNvPr id="12" name="Rounded Rectangle 8">
              <a:extLst>
                <a:ext uri="{FF2B5EF4-FFF2-40B4-BE49-F238E27FC236}">
                  <a16:creationId xmlns:a16="http://schemas.microsoft.com/office/drawing/2014/main" id="{084BCC61-7C3D-4920-B0CF-91AB62708284}"/>
                </a:ext>
              </a:extLst>
            </p:cNvPr>
            <p:cNvSpPr/>
            <p:nvPr/>
          </p:nvSpPr>
          <p:spPr>
            <a:xfrm>
              <a:off x="425638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D6</a:t>
              </a:r>
            </a:p>
          </p:txBody>
        </p:sp>
        <p:sp>
          <p:nvSpPr>
            <p:cNvPr id="13" name="Rounded Rectangle 9">
              <a:extLst>
                <a:ext uri="{FF2B5EF4-FFF2-40B4-BE49-F238E27FC236}">
                  <a16:creationId xmlns:a16="http://schemas.microsoft.com/office/drawing/2014/main" id="{379C7025-9842-4B8E-9880-2152178D00EF}"/>
                </a:ext>
              </a:extLst>
            </p:cNvPr>
            <p:cNvSpPr/>
            <p:nvPr/>
          </p:nvSpPr>
          <p:spPr>
            <a:xfrm>
              <a:off x="5081353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D7</a:t>
              </a:r>
            </a:p>
          </p:txBody>
        </p:sp>
        <p:sp>
          <p:nvSpPr>
            <p:cNvPr id="14" name="Rounded Rectangle 10">
              <a:extLst>
                <a:ext uri="{FF2B5EF4-FFF2-40B4-BE49-F238E27FC236}">
                  <a16:creationId xmlns:a16="http://schemas.microsoft.com/office/drawing/2014/main" id="{1D4BB2DC-30F5-4382-80FD-3EA8E4F868F0}"/>
                </a:ext>
              </a:extLst>
            </p:cNvPr>
            <p:cNvSpPr/>
            <p:nvPr/>
          </p:nvSpPr>
          <p:spPr>
            <a:xfrm>
              <a:off x="5906319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D8</a:t>
              </a:r>
            </a:p>
          </p:txBody>
        </p:sp>
        <p:sp>
          <p:nvSpPr>
            <p:cNvPr id="15" name="Rounded Rectangle 11">
              <a:extLst>
                <a:ext uri="{FF2B5EF4-FFF2-40B4-BE49-F238E27FC236}">
                  <a16:creationId xmlns:a16="http://schemas.microsoft.com/office/drawing/2014/main" id="{D3705E86-D192-41E9-96A9-C88C990B4D71}"/>
                </a:ext>
              </a:extLst>
            </p:cNvPr>
            <p:cNvSpPr/>
            <p:nvPr/>
          </p:nvSpPr>
          <p:spPr>
            <a:xfrm>
              <a:off x="6731285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D9</a:t>
              </a:r>
            </a:p>
          </p:txBody>
        </p:sp>
        <p:sp>
          <p:nvSpPr>
            <p:cNvPr id="16" name="Rounded Rectangle 12">
              <a:extLst>
                <a:ext uri="{FF2B5EF4-FFF2-40B4-BE49-F238E27FC236}">
                  <a16:creationId xmlns:a16="http://schemas.microsoft.com/office/drawing/2014/main" id="{756586E3-F60A-49CD-8223-35F223D85DCC}"/>
                </a:ext>
              </a:extLst>
            </p:cNvPr>
            <p:cNvSpPr/>
            <p:nvPr/>
          </p:nvSpPr>
          <p:spPr>
            <a:xfrm>
              <a:off x="7556251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D10</a:t>
              </a:r>
            </a:p>
          </p:txBody>
        </p:sp>
        <p:sp>
          <p:nvSpPr>
            <p:cNvPr id="17" name="Rounded Rectangle 12">
              <a:extLst>
                <a:ext uri="{FF2B5EF4-FFF2-40B4-BE49-F238E27FC236}">
                  <a16:creationId xmlns:a16="http://schemas.microsoft.com/office/drawing/2014/main" id="{BBAC027D-DE12-404A-92D7-FCEFFC54DE81}"/>
                </a:ext>
              </a:extLst>
            </p:cNvPr>
            <p:cNvSpPr/>
            <p:nvPr userDrawn="1"/>
          </p:nvSpPr>
          <p:spPr>
            <a:xfrm>
              <a:off x="838121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D11</a:t>
              </a:r>
            </a:p>
          </p:txBody>
        </p:sp>
      </p:grpSp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8C0CD6AF-B5A7-452A-90B1-10716DB2A8FE}"/>
              </a:ext>
            </a:extLst>
          </p:cNvPr>
          <p:cNvSpPr/>
          <p:nvPr/>
        </p:nvSpPr>
        <p:spPr>
          <a:xfrm>
            <a:off x="9003512" y="236264"/>
            <a:ext cx="878974" cy="432048"/>
          </a:xfrm>
          <a:prstGeom prst="rect">
            <a:avLst/>
          </a:prstGeom>
          <a:solidFill>
            <a:srgbClr val="F4924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bg1"/>
                </a:solidFill>
              </a:rPr>
              <a:t>D9</a:t>
            </a: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87E85742-5E70-405D-932C-40DC504F1C05}"/>
              </a:ext>
            </a:extLst>
          </p:cNvPr>
          <p:cNvSpPr/>
          <p:nvPr/>
        </p:nvSpPr>
        <p:spPr>
          <a:xfrm>
            <a:off x="519861" y="5342639"/>
            <a:ext cx="2510418" cy="324512"/>
          </a:xfrm>
          <a:prstGeom prst="round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8CE7FB-5DEB-4E69-A2AF-F08C4A56D87E}"/>
              </a:ext>
            </a:extLst>
          </p:cNvPr>
          <p:cNvSpPr txBox="1"/>
          <p:nvPr/>
        </p:nvSpPr>
        <p:spPr>
          <a:xfrm>
            <a:off x="7113667" y="1513724"/>
            <a:ext cx="2233133" cy="17543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fr-FR" b="1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Pour répondre à cette question, voir les codes détaillés de l'OCDE-CRS dans le guide d'orientation de l'enquête.</a:t>
            </a:r>
            <a:endParaRPr lang="en-GB" b="1" dirty="0">
              <a:ln w="3175" cmpd="sng">
                <a:noFill/>
              </a:ln>
              <a:solidFill>
                <a:srgbClr val="C00000"/>
              </a:solidFill>
              <a:effectLst>
                <a:glow rad="139700">
                  <a:schemeClr val="bg1"/>
                </a:glow>
              </a:effectLst>
            </a:endParaRPr>
          </a:p>
        </p:txBody>
      </p:sp>
      <p:sp>
        <p:nvSpPr>
          <p:cNvPr id="21" name="Freeform 24">
            <a:extLst>
              <a:ext uri="{FF2B5EF4-FFF2-40B4-BE49-F238E27FC236}">
                <a16:creationId xmlns:a16="http://schemas.microsoft.com/office/drawing/2014/main" id="{A3A07774-9C4F-4ED2-B3F9-221312EBDB80}"/>
              </a:ext>
            </a:extLst>
          </p:cNvPr>
          <p:cNvSpPr/>
          <p:nvPr/>
        </p:nvSpPr>
        <p:spPr>
          <a:xfrm rot="14147310" flipH="1">
            <a:off x="6899299" y="1754619"/>
            <a:ext cx="119392" cy="371917"/>
          </a:xfrm>
          <a:custGeom>
            <a:avLst/>
            <a:gdLst>
              <a:gd name="connsiteX0" fmla="*/ 0 w 1181100"/>
              <a:gd name="connsiteY0" fmla="*/ 0 h 1143000"/>
              <a:gd name="connsiteX1" fmla="*/ 600075 w 1181100"/>
              <a:gd name="connsiteY1" fmla="*/ 771525 h 1143000"/>
              <a:gd name="connsiteX2" fmla="*/ 1181100 w 1181100"/>
              <a:gd name="connsiteY2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1100" h="1143000">
                <a:moveTo>
                  <a:pt x="0" y="0"/>
                </a:moveTo>
                <a:cubicBezTo>
                  <a:pt x="201612" y="290512"/>
                  <a:pt x="403225" y="581025"/>
                  <a:pt x="600075" y="771525"/>
                </a:cubicBezTo>
                <a:cubicBezTo>
                  <a:pt x="796925" y="962025"/>
                  <a:pt x="1066800" y="1071563"/>
                  <a:pt x="1181100" y="1143000"/>
                </a:cubicBez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DD2A7B-8788-4E41-B11C-0CDCA4FD5CE6}"/>
              </a:ext>
            </a:extLst>
          </p:cNvPr>
          <p:cNvSpPr txBox="1"/>
          <p:nvPr/>
        </p:nvSpPr>
        <p:spPr>
          <a:xfrm>
            <a:off x="7571151" y="3665405"/>
            <a:ext cx="3638566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fr-FR" sz="2400" b="1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Cette question est utilisée pour le suivi de la cible </a:t>
            </a:r>
            <a:r>
              <a:rPr lang="fr-FR" sz="2400" b="1" dirty="0" err="1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ODD</a:t>
            </a:r>
            <a:r>
              <a:rPr lang="fr-FR" sz="2400" b="1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 6 sur la coopération internationale.</a:t>
            </a:r>
            <a:endParaRPr lang="en-GB" sz="2400" b="1" dirty="0">
              <a:ln w="3175" cmpd="sng">
                <a:noFill/>
              </a:ln>
              <a:solidFill>
                <a:srgbClr val="C00000"/>
              </a:solidFill>
              <a:effectLst>
                <a:glow rad="139700">
                  <a:schemeClr val="bg1"/>
                </a:glow>
              </a:effectLst>
            </a:endParaRPr>
          </a:p>
        </p:txBody>
      </p:sp>
      <p:sp>
        <p:nvSpPr>
          <p:cNvPr id="23" name="Rounded Rectangle 7">
            <a:extLst>
              <a:ext uri="{FF2B5EF4-FFF2-40B4-BE49-F238E27FC236}">
                <a16:creationId xmlns:a16="http://schemas.microsoft.com/office/drawing/2014/main" id="{AB848260-F542-4E49-ACB7-CA818240830C}"/>
              </a:ext>
            </a:extLst>
          </p:cNvPr>
          <p:cNvSpPr/>
          <p:nvPr/>
        </p:nvSpPr>
        <p:spPr>
          <a:xfrm>
            <a:off x="4310833" y="1989684"/>
            <a:ext cx="2345148" cy="636558"/>
          </a:xfrm>
          <a:prstGeom prst="round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Freeform 24">
            <a:extLst>
              <a:ext uri="{FF2B5EF4-FFF2-40B4-BE49-F238E27FC236}">
                <a16:creationId xmlns:a16="http://schemas.microsoft.com/office/drawing/2014/main" id="{5AB3A24F-CC67-A94D-A273-D474F2634B90}"/>
              </a:ext>
            </a:extLst>
          </p:cNvPr>
          <p:cNvSpPr/>
          <p:nvPr/>
        </p:nvSpPr>
        <p:spPr>
          <a:xfrm rot="14147310" flipH="1">
            <a:off x="3740467" y="4072142"/>
            <a:ext cx="2695687" cy="3144518"/>
          </a:xfrm>
          <a:custGeom>
            <a:avLst/>
            <a:gdLst>
              <a:gd name="connsiteX0" fmla="*/ 0 w 1181100"/>
              <a:gd name="connsiteY0" fmla="*/ 0 h 1143000"/>
              <a:gd name="connsiteX1" fmla="*/ 600075 w 1181100"/>
              <a:gd name="connsiteY1" fmla="*/ 771525 h 1143000"/>
              <a:gd name="connsiteX2" fmla="*/ 1181100 w 1181100"/>
              <a:gd name="connsiteY2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1100" h="1143000">
                <a:moveTo>
                  <a:pt x="0" y="0"/>
                </a:moveTo>
                <a:cubicBezTo>
                  <a:pt x="201612" y="290512"/>
                  <a:pt x="403225" y="581025"/>
                  <a:pt x="600075" y="771525"/>
                </a:cubicBezTo>
                <a:cubicBezTo>
                  <a:pt x="796925" y="962025"/>
                  <a:pt x="1066800" y="1071563"/>
                  <a:pt x="1181100" y="1143000"/>
                </a:cubicBez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A7017A-4005-2E4E-A282-6C3074FEFFC1}"/>
              </a:ext>
            </a:extLst>
          </p:cNvPr>
          <p:cNvSpPr txBox="1"/>
          <p:nvPr/>
        </p:nvSpPr>
        <p:spPr>
          <a:xfrm>
            <a:off x="7113667" y="5540087"/>
            <a:ext cx="3638566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CA" b="1" dirty="0" err="1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Cette</a:t>
            </a:r>
            <a:r>
              <a:rPr lang="en-CA" b="1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 question </a:t>
            </a:r>
            <a:r>
              <a:rPr lang="en-CA" b="1" dirty="0" err="1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est</a:t>
            </a:r>
            <a:r>
              <a:rPr lang="en-CA" b="1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 </a:t>
            </a:r>
            <a:r>
              <a:rPr lang="en-CA" b="1" dirty="0" err="1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posée</a:t>
            </a:r>
            <a:r>
              <a:rPr lang="en-CA" b="1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 dans un nouveau format par rapport aux cycles </a:t>
            </a:r>
            <a:r>
              <a:rPr lang="en-CA" b="1" dirty="0" err="1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précédents</a:t>
            </a:r>
            <a:r>
              <a:rPr lang="en-CA" b="1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.</a:t>
            </a:r>
            <a:r>
              <a:rPr lang="en-GB" b="1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4445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3FF4C1E-E458-414B-8334-22CCEF80BE60}"/>
              </a:ext>
            </a:extLst>
          </p:cNvPr>
          <p:cNvGrpSpPr/>
          <p:nvPr/>
        </p:nvGrpSpPr>
        <p:grpSpPr>
          <a:xfrm>
            <a:off x="759729" y="1724836"/>
            <a:ext cx="6011919" cy="4896900"/>
            <a:chOff x="705053" y="668312"/>
            <a:chExt cx="6235526" cy="520473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514B7EF-BEDE-7F46-9CCA-7FD1AB927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5053" y="668312"/>
              <a:ext cx="6235526" cy="448661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ADAC6B1-FFA0-F749-A9B9-7B0882968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5053" y="5174590"/>
              <a:ext cx="6235526" cy="69845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C3332E9E-8BA9-48B1-956D-FEA12ADA1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57241"/>
            <a:ext cx="10972800" cy="840218"/>
          </a:xfrm>
        </p:spPr>
        <p:txBody>
          <a:bodyPr/>
          <a:lstStyle/>
          <a:p>
            <a:r>
              <a:rPr lang="en-US" dirty="0"/>
              <a:t>D10: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Suffisance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financement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2FC661-D606-4A05-B13D-EC08951D99F7}"/>
              </a:ext>
            </a:extLst>
          </p:cNvPr>
          <p:cNvGrpSpPr/>
          <p:nvPr/>
        </p:nvGrpSpPr>
        <p:grpSpPr>
          <a:xfrm>
            <a:off x="114546" y="236264"/>
            <a:ext cx="11962907" cy="432048"/>
            <a:chOff x="131557" y="260648"/>
            <a:chExt cx="8894853" cy="432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ounded Rectangle 3">
              <a:extLst>
                <a:ext uri="{FF2B5EF4-FFF2-40B4-BE49-F238E27FC236}">
                  <a16:creationId xmlns:a16="http://schemas.microsoft.com/office/drawing/2014/main" id="{2FC292BD-B8A4-4A49-97B1-64E515B7A081}"/>
                </a:ext>
              </a:extLst>
            </p:cNvPr>
            <p:cNvSpPr/>
            <p:nvPr/>
          </p:nvSpPr>
          <p:spPr>
            <a:xfrm>
              <a:off x="13155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D1</a:t>
              </a:r>
            </a:p>
          </p:txBody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88CD4E78-FA8E-4478-8209-9719610C52EA}"/>
                </a:ext>
              </a:extLst>
            </p:cNvPr>
            <p:cNvSpPr/>
            <p:nvPr/>
          </p:nvSpPr>
          <p:spPr>
            <a:xfrm>
              <a:off x="956523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D2</a:t>
              </a: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A40563C8-36E1-40E5-B7FC-90C4A20A6C4E}"/>
                </a:ext>
              </a:extLst>
            </p:cNvPr>
            <p:cNvSpPr/>
            <p:nvPr/>
          </p:nvSpPr>
          <p:spPr>
            <a:xfrm>
              <a:off x="1781489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D3</a:t>
              </a:r>
            </a:p>
          </p:txBody>
        </p:sp>
        <p:sp>
          <p:nvSpPr>
            <p:cNvPr id="10" name="Rounded Rectangle 6">
              <a:extLst>
                <a:ext uri="{FF2B5EF4-FFF2-40B4-BE49-F238E27FC236}">
                  <a16:creationId xmlns:a16="http://schemas.microsoft.com/office/drawing/2014/main" id="{6621BB3F-BFC4-42D4-8790-288E33BFE585}"/>
                </a:ext>
              </a:extLst>
            </p:cNvPr>
            <p:cNvSpPr/>
            <p:nvPr/>
          </p:nvSpPr>
          <p:spPr>
            <a:xfrm>
              <a:off x="2606455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D4</a:t>
              </a:r>
            </a:p>
          </p:txBody>
        </p:sp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id="{690C7053-59BD-4CB8-971A-E244B44BDA9D}"/>
                </a:ext>
              </a:extLst>
            </p:cNvPr>
            <p:cNvSpPr/>
            <p:nvPr/>
          </p:nvSpPr>
          <p:spPr>
            <a:xfrm>
              <a:off x="3431421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D5</a:t>
              </a:r>
            </a:p>
          </p:txBody>
        </p:sp>
        <p:sp>
          <p:nvSpPr>
            <p:cNvPr id="12" name="Rounded Rectangle 8">
              <a:extLst>
                <a:ext uri="{FF2B5EF4-FFF2-40B4-BE49-F238E27FC236}">
                  <a16:creationId xmlns:a16="http://schemas.microsoft.com/office/drawing/2014/main" id="{084BCC61-7C3D-4920-B0CF-91AB62708284}"/>
                </a:ext>
              </a:extLst>
            </p:cNvPr>
            <p:cNvSpPr/>
            <p:nvPr/>
          </p:nvSpPr>
          <p:spPr>
            <a:xfrm>
              <a:off x="425638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D6</a:t>
              </a:r>
            </a:p>
          </p:txBody>
        </p:sp>
        <p:sp>
          <p:nvSpPr>
            <p:cNvPr id="13" name="Rounded Rectangle 9">
              <a:extLst>
                <a:ext uri="{FF2B5EF4-FFF2-40B4-BE49-F238E27FC236}">
                  <a16:creationId xmlns:a16="http://schemas.microsoft.com/office/drawing/2014/main" id="{379C7025-9842-4B8E-9880-2152178D00EF}"/>
                </a:ext>
              </a:extLst>
            </p:cNvPr>
            <p:cNvSpPr/>
            <p:nvPr/>
          </p:nvSpPr>
          <p:spPr>
            <a:xfrm>
              <a:off x="5081353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D7</a:t>
              </a:r>
            </a:p>
          </p:txBody>
        </p:sp>
        <p:sp>
          <p:nvSpPr>
            <p:cNvPr id="14" name="Rounded Rectangle 10">
              <a:extLst>
                <a:ext uri="{FF2B5EF4-FFF2-40B4-BE49-F238E27FC236}">
                  <a16:creationId xmlns:a16="http://schemas.microsoft.com/office/drawing/2014/main" id="{1D4BB2DC-30F5-4382-80FD-3EA8E4F868F0}"/>
                </a:ext>
              </a:extLst>
            </p:cNvPr>
            <p:cNvSpPr/>
            <p:nvPr/>
          </p:nvSpPr>
          <p:spPr>
            <a:xfrm>
              <a:off x="5906319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D8</a:t>
              </a:r>
            </a:p>
          </p:txBody>
        </p:sp>
        <p:sp>
          <p:nvSpPr>
            <p:cNvPr id="15" name="Rounded Rectangle 11">
              <a:extLst>
                <a:ext uri="{FF2B5EF4-FFF2-40B4-BE49-F238E27FC236}">
                  <a16:creationId xmlns:a16="http://schemas.microsoft.com/office/drawing/2014/main" id="{D3705E86-D192-41E9-96A9-C88C990B4D71}"/>
                </a:ext>
              </a:extLst>
            </p:cNvPr>
            <p:cNvSpPr/>
            <p:nvPr/>
          </p:nvSpPr>
          <p:spPr>
            <a:xfrm>
              <a:off x="6731285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D9</a:t>
              </a:r>
            </a:p>
          </p:txBody>
        </p:sp>
        <p:sp>
          <p:nvSpPr>
            <p:cNvPr id="16" name="Rounded Rectangle 12">
              <a:extLst>
                <a:ext uri="{FF2B5EF4-FFF2-40B4-BE49-F238E27FC236}">
                  <a16:creationId xmlns:a16="http://schemas.microsoft.com/office/drawing/2014/main" id="{756586E3-F60A-49CD-8223-35F223D85DCC}"/>
                </a:ext>
              </a:extLst>
            </p:cNvPr>
            <p:cNvSpPr/>
            <p:nvPr/>
          </p:nvSpPr>
          <p:spPr>
            <a:xfrm>
              <a:off x="7556251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D10</a:t>
              </a:r>
            </a:p>
          </p:txBody>
        </p:sp>
        <p:sp>
          <p:nvSpPr>
            <p:cNvPr id="17" name="Rounded Rectangle 12">
              <a:extLst>
                <a:ext uri="{FF2B5EF4-FFF2-40B4-BE49-F238E27FC236}">
                  <a16:creationId xmlns:a16="http://schemas.microsoft.com/office/drawing/2014/main" id="{BBAC027D-DE12-404A-92D7-FCEFFC54DE81}"/>
                </a:ext>
              </a:extLst>
            </p:cNvPr>
            <p:cNvSpPr/>
            <p:nvPr userDrawn="1"/>
          </p:nvSpPr>
          <p:spPr>
            <a:xfrm>
              <a:off x="838121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D11</a:t>
              </a:r>
            </a:p>
          </p:txBody>
        </p:sp>
      </p:grpSp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8C0CD6AF-B5A7-452A-90B1-10716DB2A8FE}"/>
              </a:ext>
            </a:extLst>
          </p:cNvPr>
          <p:cNvSpPr/>
          <p:nvPr/>
        </p:nvSpPr>
        <p:spPr>
          <a:xfrm>
            <a:off x="10112984" y="236264"/>
            <a:ext cx="878974" cy="432048"/>
          </a:xfrm>
          <a:prstGeom prst="rect">
            <a:avLst/>
          </a:prstGeom>
          <a:solidFill>
            <a:srgbClr val="F4924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bg1"/>
                </a:solidFill>
              </a:rPr>
              <a:t>D10</a:t>
            </a: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3C704789-548B-4CA9-9CAD-29B9A1EB5606}"/>
              </a:ext>
            </a:extLst>
          </p:cNvPr>
          <p:cNvSpPr/>
          <p:nvPr/>
        </p:nvSpPr>
        <p:spPr>
          <a:xfrm>
            <a:off x="1937288" y="2330498"/>
            <a:ext cx="2319787" cy="1218614"/>
          </a:xfrm>
          <a:prstGeom prst="round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F75A1E-B78F-4D48-BCDC-702179E63844}"/>
              </a:ext>
            </a:extLst>
          </p:cNvPr>
          <p:cNvSpPr txBox="1"/>
          <p:nvPr/>
        </p:nvSpPr>
        <p:spPr>
          <a:xfrm>
            <a:off x="7205516" y="2625782"/>
            <a:ext cx="3055893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fr-FR" b="1" kern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Ne remplissez cette partie de la question que si les besoins financiers spécifiques ne sont pas disponibles.</a:t>
            </a:r>
            <a:endParaRPr lang="en-GB" b="1" kern="0" dirty="0">
              <a:ln w="3175" cmpd="sng">
                <a:noFill/>
              </a:ln>
              <a:solidFill>
                <a:srgbClr val="C00000"/>
              </a:solidFill>
              <a:effectLst>
                <a:glow rad="139700">
                  <a:prstClr val="white"/>
                </a:glow>
              </a:effectLst>
            </a:endParaRPr>
          </a:p>
        </p:txBody>
      </p:sp>
      <p:sp>
        <p:nvSpPr>
          <p:cNvPr id="21" name="Freeform 24">
            <a:extLst>
              <a:ext uri="{FF2B5EF4-FFF2-40B4-BE49-F238E27FC236}">
                <a16:creationId xmlns:a16="http://schemas.microsoft.com/office/drawing/2014/main" id="{26A04A3B-589F-4F3D-B193-0E6BF620795D}"/>
              </a:ext>
            </a:extLst>
          </p:cNvPr>
          <p:cNvSpPr/>
          <p:nvPr/>
        </p:nvSpPr>
        <p:spPr>
          <a:xfrm rot="4509098" flipH="1">
            <a:off x="6950773" y="2751969"/>
            <a:ext cx="119392" cy="371917"/>
          </a:xfrm>
          <a:custGeom>
            <a:avLst/>
            <a:gdLst>
              <a:gd name="connsiteX0" fmla="*/ 0 w 1181100"/>
              <a:gd name="connsiteY0" fmla="*/ 0 h 1143000"/>
              <a:gd name="connsiteX1" fmla="*/ 600075 w 1181100"/>
              <a:gd name="connsiteY1" fmla="*/ 771525 h 1143000"/>
              <a:gd name="connsiteX2" fmla="*/ 1181100 w 1181100"/>
              <a:gd name="connsiteY2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1100" h="1143000">
                <a:moveTo>
                  <a:pt x="0" y="0"/>
                </a:moveTo>
                <a:cubicBezTo>
                  <a:pt x="201612" y="290512"/>
                  <a:pt x="403225" y="581025"/>
                  <a:pt x="600075" y="771525"/>
                </a:cubicBezTo>
                <a:cubicBezTo>
                  <a:pt x="796925" y="962025"/>
                  <a:pt x="1066800" y="1071563"/>
                  <a:pt x="1181100" y="1143000"/>
                </a:cubicBez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ounded Rectangle 7">
            <a:extLst>
              <a:ext uri="{FF2B5EF4-FFF2-40B4-BE49-F238E27FC236}">
                <a16:creationId xmlns:a16="http://schemas.microsoft.com/office/drawing/2014/main" id="{171E9144-2BF9-9E4F-996F-2F7DD5B15CDA}"/>
              </a:ext>
            </a:extLst>
          </p:cNvPr>
          <p:cNvSpPr/>
          <p:nvPr/>
        </p:nvSpPr>
        <p:spPr>
          <a:xfrm>
            <a:off x="4233341" y="2330498"/>
            <a:ext cx="2570708" cy="1218614"/>
          </a:xfrm>
          <a:prstGeom prst="round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Freeform 24">
            <a:extLst>
              <a:ext uri="{FF2B5EF4-FFF2-40B4-BE49-F238E27FC236}">
                <a16:creationId xmlns:a16="http://schemas.microsoft.com/office/drawing/2014/main" id="{6B6D6BF6-D3A8-CC4E-9B96-8265CDA57353}"/>
              </a:ext>
            </a:extLst>
          </p:cNvPr>
          <p:cNvSpPr/>
          <p:nvPr/>
        </p:nvSpPr>
        <p:spPr>
          <a:xfrm rot="4509098" flipH="1">
            <a:off x="1613215" y="2751966"/>
            <a:ext cx="119392" cy="371917"/>
          </a:xfrm>
          <a:custGeom>
            <a:avLst/>
            <a:gdLst>
              <a:gd name="connsiteX0" fmla="*/ 0 w 1181100"/>
              <a:gd name="connsiteY0" fmla="*/ 0 h 1143000"/>
              <a:gd name="connsiteX1" fmla="*/ 600075 w 1181100"/>
              <a:gd name="connsiteY1" fmla="*/ 771525 h 1143000"/>
              <a:gd name="connsiteX2" fmla="*/ 1181100 w 1181100"/>
              <a:gd name="connsiteY2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1100" h="1143000">
                <a:moveTo>
                  <a:pt x="0" y="0"/>
                </a:moveTo>
                <a:cubicBezTo>
                  <a:pt x="201612" y="290512"/>
                  <a:pt x="403225" y="581025"/>
                  <a:pt x="600075" y="771525"/>
                </a:cubicBezTo>
                <a:cubicBezTo>
                  <a:pt x="796925" y="962025"/>
                  <a:pt x="1066800" y="1071563"/>
                  <a:pt x="1181100" y="1143000"/>
                </a:cubicBez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E6B683B-6FBF-7C43-8392-AEF5F78F09BE}"/>
              </a:ext>
            </a:extLst>
          </p:cNvPr>
          <p:cNvSpPr txBox="1"/>
          <p:nvPr/>
        </p:nvSpPr>
        <p:spPr>
          <a:xfrm>
            <a:off x="263000" y="2330498"/>
            <a:ext cx="1321948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fr-FR" b="1" kern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Indiquez le montant et la devise</a:t>
            </a:r>
            <a:r>
              <a:rPr lang="en-GB" b="1" kern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01698252"/>
      </p:ext>
    </p:extLst>
  </p:cSld>
  <p:clrMapOvr>
    <a:masterClrMapping/>
  </p:clrMapOvr>
</p:sld>
</file>

<file path=ppt/theme/theme1.xml><?xml version="1.0" encoding="utf-8"?>
<a:theme xmlns:a="http://schemas.openxmlformats.org/drawingml/2006/main" name="GLAAS Main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LAAS 2019 Report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8C1BF789B5AC4B9EF53DDBA590C81D" ma:contentTypeVersion="4" ma:contentTypeDescription="Create a new document." ma:contentTypeScope="" ma:versionID="4fc615343bd2d393fd09e1d97a945d3b">
  <xsd:schema xmlns:xsd="http://www.w3.org/2001/XMLSchema" xmlns:xs="http://www.w3.org/2001/XMLSchema" xmlns:p="http://schemas.microsoft.com/office/2006/metadata/properties" xmlns:ns2="17d4c9e9-139a-427c-97b0-ce32edd45541" targetNamespace="http://schemas.microsoft.com/office/2006/metadata/properties" ma:root="true" ma:fieldsID="130e21825694c0b74c79f46a39d33a20" ns2:_="">
    <xsd:import namespace="17d4c9e9-139a-427c-97b0-ce32edd45541"/>
    <xsd:element name="properties">
      <xsd:complexType>
        <xsd:sequence>
          <xsd:element name="documentManagement">
            <xsd:complexType>
              <xsd:all>
                <xsd:element ref="ns2:Language" minOccurs="0"/>
                <xsd:element ref="ns2:DocumentType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d4c9e9-139a-427c-97b0-ce32edd45541" elementFormDefault="qualified">
    <xsd:import namespace="http://schemas.microsoft.com/office/2006/documentManagement/types"/>
    <xsd:import namespace="http://schemas.microsoft.com/office/infopath/2007/PartnerControls"/>
    <xsd:element name="Language" ma:index="8" nillable="true" ma:displayName="Language" ma:format="Dropdown" ma:internalName="Language">
      <xsd:simpleType>
        <xsd:restriction base="dms:Text">
          <xsd:maxLength value="255"/>
        </xsd:restriction>
      </xsd:simpleType>
    </xsd:element>
    <xsd:element name="DocumentType" ma:index="9" nillable="true" ma:displayName="Document Type" ma:format="Dropdown" ma:internalName="DocumentType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17d4c9e9-139a-427c-97b0-ce32edd45541">French</Language>
    <DocumentType xmlns="17d4c9e9-139a-427c-97b0-ce32edd45541">Info module</DocumentType>
  </documentManagement>
</p:properties>
</file>

<file path=customXml/itemProps1.xml><?xml version="1.0" encoding="utf-8"?>
<ds:datastoreItem xmlns:ds="http://schemas.openxmlformats.org/officeDocument/2006/customXml" ds:itemID="{F20DB8DF-40A9-4A6A-BD04-7F2BC63AF9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292E2C-5277-41CA-B89C-7CD1F3A31445}"/>
</file>

<file path=customXml/itemProps3.xml><?xml version="1.0" encoding="utf-8"?>
<ds:datastoreItem xmlns:ds="http://schemas.openxmlformats.org/officeDocument/2006/customXml" ds:itemID="{F2D5FE5E-37CC-4CE9-96F5-D43556D39C96}">
  <ds:schemaRefs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ae83553-cbc3-47cc-bfe3-ad28d3d97e9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</TotalTime>
  <Words>689</Words>
  <Application>Microsoft Office PowerPoint</Application>
  <PresentationFormat>Widescreen</PresentationFormat>
  <Paragraphs>141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Wingdings</vt:lpstr>
      <vt:lpstr>GLAAS Main Template</vt:lpstr>
      <vt:lpstr>GLAAS 2019 Report Template</vt:lpstr>
      <vt:lpstr>GLAAS: Module d’ information 8 Section D questions sur le financement dans l’enquête pays GLAAS 2021/2022</vt:lpstr>
      <vt:lpstr>Aperçu</vt:lpstr>
      <vt:lpstr>Questions</vt:lpstr>
      <vt:lpstr>D2: Budgets du secteur WASH</vt:lpstr>
      <vt:lpstr>D4: Financement des mesures d’équité</vt:lpstr>
      <vt:lpstr>D5: Financement des mesures d’équité</vt:lpstr>
      <vt:lpstr>D6: Accessibilité financière</vt:lpstr>
      <vt:lpstr>D9: Financement externe</vt:lpstr>
      <vt:lpstr>D10: Suffisance du financement</vt:lpstr>
      <vt:lpstr>PowerPoint Presentation</vt:lpstr>
      <vt:lpstr>Utiliser les comptes WASH pour améliorer les réponses à D11     </vt:lpstr>
      <vt:lpstr>Plus d’information sur les comptes WASH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Sofia Murad</dc:creator>
  <cp:lastModifiedBy>JUNG, Catherine</cp:lastModifiedBy>
  <cp:revision>27</cp:revision>
  <dcterms:created xsi:type="dcterms:W3CDTF">2019-09-12T12:12:51Z</dcterms:created>
  <dcterms:modified xsi:type="dcterms:W3CDTF">2021-09-20T11:16:39Z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0x010100818C1BF789B5AC4B9EF53DDBA590C81D</vt:lpwstr>
  </property>
</Properties>
</file>