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9" r:id="rId6"/>
  </p:sldMasterIdLst>
  <p:notesMasterIdLst>
    <p:notesMasterId r:id="rId18"/>
  </p:notesMasterIdLst>
  <p:handoutMasterIdLst>
    <p:handoutMasterId r:id="rId19"/>
  </p:handoutMasterIdLst>
  <p:sldIdLst>
    <p:sldId id="258" r:id="rId7"/>
    <p:sldId id="259" r:id="rId8"/>
    <p:sldId id="319" r:id="rId9"/>
    <p:sldId id="271" r:id="rId10"/>
    <p:sldId id="260" r:id="rId11"/>
    <p:sldId id="320" r:id="rId12"/>
    <p:sldId id="273" r:id="rId13"/>
    <p:sldId id="309" r:id="rId14"/>
    <p:sldId id="279" r:id="rId15"/>
    <p:sldId id="274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49CE6C-7BCA-21CC-44A3-3C9646442C54}" name="TIFFAY, Kathleen" initials="KT" userId="S::tiffayk@who.int::d51f97e3-cd98-49b8-8d5e-1b0d4fc9d868" providerId="AD"/>
  <p188:author id="{6D902A70-7C75-2EB4-3DAA-4C7EE154EB45}" name="Sofia Murad" initials="SM" userId="e026b1207f6de5b6" providerId="Windows Live"/>
  <p188:author id="{1B926287-3076-50EA-A243-435638BCBB9B}" name="MURAD, Sofia Jenny Juliette" initials="SM" userId="S::murads@who.int::609d3eb8-04db-4da7-84a5-b39f1996835f" providerId="AD"/>
  <p188:author id="{68248ECC-ACBF-94BF-071A-AEEFA39AAFE6}" name="HOEKE, Mark" initials="HM" userId="S::hoekem@who.int::933efd3c-cc99-4819-bef5-7c94f874eb0e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80E104FC-EA78-8A04-B419-A293752A2A17}" name="Khaled Al-Louzi" initials="KAL" userId="S-1-5-21-344922455-3451468264-3965130816-3431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11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5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TIFFAY, Kathleen" initials="TK" lastIdx="3" clrIdx="3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A87"/>
    <a:srgbClr val="644A95"/>
    <a:srgbClr val="505F73"/>
    <a:srgbClr val="358D8B"/>
    <a:srgbClr val="F59952"/>
    <a:srgbClr val="7BD0EF"/>
    <a:srgbClr val="FFFFFF"/>
    <a:srgbClr val="375987"/>
    <a:srgbClr val="365886"/>
    <a:srgbClr val="3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/>
    <p:restoredTop sz="94817" autoAdjust="0"/>
  </p:normalViewPr>
  <p:slideViewPr>
    <p:cSldViewPr snapToGrid="0">
      <p:cViewPr varScale="1">
        <p:scale>
          <a:sx n="94" d="100"/>
          <a:sy n="94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21-Mar-24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21-Mar-24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  <a:p>
            <a:endParaRPr lang="en-GB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551170-CE40-7550-3EED-2D597F3253A5}"/>
              </a:ext>
            </a:extLst>
          </p:cNvPr>
          <p:cNvGrpSpPr/>
          <p:nvPr userDrawn="1"/>
        </p:nvGrpSpPr>
        <p:grpSpPr>
          <a:xfrm>
            <a:off x="9264303" y="-1"/>
            <a:ext cx="2901802" cy="2103482"/>
            <a:chOff x="9677811" y="849247"/>
            <a:chExt cx="2901802" cy="2103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E2FDE2-BFBC-EBDE-2B10-C0E06F77A2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7901"/>
            <a:stretch/>
          </p:blipFill>
          <p:spPr>
            <a:xfrm>
              <a:off x="9960276" y="849247"/>
              <a:ext cx="2619337" cy="16514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5E2C0-6E83-8E90-A1A8-028855F271EA}"/>
                </a:ext>
              </a:extLst>
            </p:cNvPr>
            <p:cNvSpPr/>
            <p:nvPr userDrawn="1"/>
          </p:nvSpPr>
          <p:spPr>
            <a:xfrm rot="5400000">
              <a:off x="10187917" y="674063"/>
              <a:ext cx="1768560" cy="2788771"/>
            </a:xfrm>
            <a:prstGeom prst="rect">
              <a:avLst/>
            </a:prstGeom>
            <a:gradFill flip="none" rotWithShape="1">
              <a:gsLst>
                <a:gs pos="26000">
                  <a:schemeClr val="bg1">
                    <a:alpha val="64000"/>
                  </a:schemeClr>
                </a:gs>
                <a:gs pos="60000">
                  <a:schemeClr val="bg1">
                    <a:alpha val="0"/>
                  </a:schemeClr>
                </a:gs>
                <a:gs pos="5000">
                  <a:schemeClr val="bg1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26" y="1730410"/>
            <a:ext cx="10972800" cy="4918869"/>
          </a:xfrm>
        </p:spPr>
        <p:txBody>
          <a:bodyPr/>
          <a:lstStyle>
            <a:lvl1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03226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5283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5018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71766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624712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916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22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1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0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47254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1630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74716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11026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5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9962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-8" y="5988696"/>
            <a:ext cx="12192008" cy="869304"/>
            <a:chOff x="-1" y="5998222"/>
            <a:chExt cx="12192008" cy="8693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2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sz="2800" dirty="0"/>
              <a:t>وحدة معلومات</a:t>
            </a:r>
            <a:r>
              <a:rPr lang="en-US" sz="2800" dirty="0"/>
              <a:t>  1 GLAAS </a:t>
            </a:r>
            <a:r>
              <a:rPr lang="ar-JO" sz="2800" dirty="0"/>
              <a:t>: </a:t>
            </a:r>
            <a:br>
              <a:rPr lang="en-US" sz="2800" dirty="0"/>
            </a:br>
            <a:r>
              <a:rPr lang="ar-JO" sz="3600" dirty="0">
                <a:cs typeface="Calibri"/>
              </a:rPr>
              <a:t>المقدمة ل</a:t>
            </a:r>
            <a:r>
              <a:rPr lang="en-US" sz="3600" dirty="0">
                <a:cs typeface="Calibri"/>
              </a:rPr>
              <a:t>GLAAS</a:t>
            </a:r>
            <a:br>
              <a:rPr lang="en-US" sz="3600" dirty="0">
                <a:cs typeface="Calibri"/>
              </a:rPr>
            </a:br>
            <a:r>
              <a:rPr lang="ar-JO" sz="2400" dirty="0">
                <a:cs typeface="Calibri"/>
              </a:rPr>
              <a:t>دورة </a:t>
            </a:r>
            <a:r>
              <a:rPr lang="en-US" sz="2400" dirty="0">
                <a:cs typeface="Calibri"/>
              </a:rPr>
              <a:t>GLAAS </a:t>
            </a:r>
            <a:r>
              <a:rPr lang="ar-JO" sz="2400" dirty="0">
                <a:cs typeface="Calibri"/>
              </a:rPr>
              <a:t> 2025/2024 </a:t>
            </a:r>
            <a:r>
              <a:rPr lang="en-US" sz="2400" dirty="0">
                <a:cs typeface="Calibri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تقرير لجنة الأمم المتحدة المعنية بالموارد المائية – </a:t>
            </a:r>
            <a:r>
              <a:rPr lang="en-US" dirty="0"/>
              <a:t>GLAAS </a:t>
            </a:r>
            <a:r>
              <a:rPr lang="ar-JO" dirty="0"/>
              <a:t> لعام 2025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1" y="1589858"/>
            <a:ext cx="6695552" cy="4505491"/>
          </a:xfrm>
        </p:spPr>
        <p:txBody>
          <a:bodyPr>
            <a:normAutofit/>
          </a:bodyPr>
          <a:lstStyle/>
          <a:p>
            <a:pPr algn="just" rtl="1">
              <a:spcBef>
                <a:spcPts val="1200"/>
              </a:spcBef>
              <a:spcAft>
                <a:spcPts val="1200"/>
              </a:spcAft>
            </a:pPr>
            <a:r>
              <a:rPr lang="ar-JO" sz="3200" dirty="0"/>
              <a:t>سيتم تقديم المعلومات التي تم جمعها من خلال المسح القطري </a:t>
            </a:r>
            <a:r>
              <a:rPr lang="en-US" sz="3200" dirty="0"/>
              <a:t>GLAAS</a:t>
            </a:r>
            <a:r>
              <a:rPr lang="ar-JO" sz="3200" dirty="0"/>
              <a:t> </a:t>
            </a:r>
            <a:r>
              <a:rPr lang="en-US" sz="3200" dirty="0"/>
              <a:t> </a:t>
            </a:r>
            <a:r>
              <a:rPr lang="ar-JO" sz="3200" dirty="0"/>
              <a:t>في تقرير </a:t>
            </a:r>
            <a:r>
              <a:rPr lang="en-US" sz="3200" dirty="0"/>
              <a:t>GLAAS</a:t>
            </a:r>
            <a:r>
              <a:rPr lang="ar-JO" sz="3200" dirty="0"/>
              <a:t> </a:t>
            </a:r>
            <a:r>
              <a:rPr lang="en-US" sz="3200" dirty="0"/>
              <a:t> </a:t>
            </a:r>
            <a:r>
              <a:rPr lang="ar-JO" sz="3200" dirty="0"/>
              <a:t>لعام 2025 التابع لجنة الأمم المتحدة المعنية بالموارد المائية بالإضافة إلى عرضها على بوابة بيانات </a:t>
            </a:r>
            <a:r>
              <a:rPr lang="en-US" sz="3200" dirty="0"/>
              <a:t>GLAAS</a:t>
            </a:r>
            <a:r>
              <a:rPr lang="ar-JO" sz="3200" dirty="0"/>
              <a:t>.</a:t>
            </a:r>
            <a:r>
              <a:rPr lang="en-US" sz="3200" dirty="0"/>
              <a:t>
</a:t>
            </a:r>
            <a:r>
              <a:rPr lang="ar-JO" sz="3200" dirty="0"/>
              <a:t>من المتوقع صدور تقرير </a:t>
            </a:r>
            <a:r>
              <a:rPr lang="en-US" sz="3200" dirty="0"/>
              <a:t>GLAAS</a:t>
            </a:r>
            <a:r>
              <a:rPr lang="ar-JO" sz="3200" dirty="0"/>
              <a:t> لعام 2025</a:t>
            </a:r>
            <a:r>
              <a:rPr lang="en-US" sz="3200" dirty="0"/>
              <a:t> </a:t>
            </a:r>
            <a:r>
              <a:rPr lang="ar-JO" sz="3200" dirty="0"/>
              <a:t>في الربع الثالث من عام 2025.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AF773-15E8-259D-1DD3-EAC2B194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1332095"/>
            <a:ext cx="3100498" cy="4363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068A0-609A-6762-94B7-ABA8CC1CD67E}"/>
              </a:ext>
            </a:extLst>
          </p:cNvPr>
          <p:cNvSpPr txBox="1"/>
          <p:nvPr/>
        </p:nvSpPr>
        <p:spPr>
          <a:xfrm>
            <a:off x="186317" y="5695239"/>
            <a:ext cx="4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spcBef>
                <a:spcPts val="1200"/>
              </a:spcBef>
              <a:buNone/>
            </a:pPr>
            <a:r>
              <a:rPr lang="ar-JO" sz="2000" b="1" dirty="0">
                <a:solidFill>
                  <a:srgbClr val="D60A87"/>
                </a:solidFill>
              </a:rPr>
              <a:t>تقرير </a:t>
            </a:r>
            <a:r>
              <a:rPr lang="en-US" sz="2000" b="1" dirty="0">
                <a:solidFill>
                  <a:srgbClr val="D60A87"/>
                </a:solidFill>
              </a:rPr>
              <a:t>GLAAS</a:t>
            </a:r>
            <a:r>
              <a:rPr lang="ar-JO" sz="2000" b="1" dirty="0">
                <a:solidFill>
                  <a:srgbClr val="D60A87"/>
                </a:solidFill>
              </a:rPr>
              <a:t> </a:t>
            </a:r>
            <a:r>
              <a:rPr lang="en-US" sz="2000" b="1" dirty="0">
                <a:solidFill>
                  <a:srgbClr val="D60A87"/>
                </a:solidFill>
              </a:rPr>
              <a:t> </a:t>
            </a:r>
            <a:r>
              <a:rPr lang="ar-JO" sz="2000" b="1" dirty="0">
                <a:solidFill>
                  <a:srgbClr val="D60A87"/>
                </a:solidFill>
              </a:rPr>
              <a:t>2022 </a:t>
            </a:r>
            <a:endParaRPr lang="en-GB" sz="2000" b="1" dirty="0">
              <a:solidFill>
                <a:srgbClr val="D60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25DCA13A-D86E-C4E4-08A1-70EC94BAAF7D}"/>
              </a:ext>
            </a:extLst>
          </p:cNvPr>
          <p:cNvSpPr txBox="1"/>
          <p:nvPr/>
        </p:nvSpPr>
        <p:spPr>
          <a:xfrm>
            <a:off x="3870960" y="3983950"/>
            <a:ext cx="44500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للحصول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على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معلومات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إضافية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،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يرجى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r>
              <a:rPr lang="en-US" sz="2000" spc="19" dirty="0" err="1">
                <a:solidFill>
                  <a:schemeClr val="bg1"/>
                </a:solidFill>
                <a:latin typeface="Droid Arabic Naskh Italics"/>
                <a:cs typeface="Droid Arabic Naskh Italics"/>
              </a:rPr>
              <a:t>الاتصال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بـ </a:t>
            </a:r>
            <a:r>
              <a:rPr lang="en-US" sz="2000" spc="19" dirty="0">
                <a:solidFill>
                  <a:schemeClr val="bg1"/>
                </a:solidFill>
                <a:latin typeface="Droid Arabic Naskh Italics"/>
                <a:cs typeface="Droid Arabic Naskh Itali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r>
              <a:rPr lang="ar-JO" sz="2000" spc="19" dirty="0">
                <a:solidFill>
                  <a:schemeClr val="bg1"/>
                </a:solidFill>
                <a:latin typeface="Droid Arabic Naskh Italics"/>
                <a:cs typeface="Droid Arabic Naskh Italics"/>
              </a:rPr>
              <a:t> </a:t>
            </a:r>
            <a:endParaRPr lang="en-US" sz="2000" spc="19" dirty="0">
              <a:solidFill>
                <a:schemeClr val="bg1"/>
              </a:solidFill>
              <a:latin typeface="Droid Arabic Naskh Italics"/>
              <a:cs typeface="Droid Arabic Naskh Italics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2BD54DC-351C-1939-8C37-AF034EA2F0C5}"/>
              </a:ext>
            </a:extLst>
          </p:cNvPr>
          <p:cNvSpPr txBox="1"/>
          <p:nvPr/>
        </p:nvSpPr>
        <p:spPr>
          <a:xfrm>
            <a:off x="3870960" y="2099023"/>
            <a:ext cx="4450080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  <a:spcBef>
                <a:spcPct val="0"/>
              </a:spcBef>
            </a:pPr>
            <a:r>
              <a:rPr lang="en-US" sz="5400" spc="50" dirty="0" err="1">
                <a:solidFill>
                  <a:srgbClr val="FFFFFF"/>
                </a:solidFill>
                <a:latin typeface="Droid Arabic Naskh Bold"/>
                <a:cs typeface="Droid Arabic Naskh Bold"/>
              </a:rPr>
              <a:t>شكرًا</a:t>
            </a:r>
            <a:r>
              <a:rPr lang="en-US" sz="5400" spc="50" dirty="0">
                <a:solidFill>
                  <a:srgbClr val="FFFFFF"/>
                </a:solidFill>
                <a:latin typeface="Droid Arabic Naskh Bold"/>
                <a:cs typeface="Droid Arabic Naskh Bold"/>
              </a:rPr>
              <a:t> </a:t>
            </a:r>
            <a:r>
              <a:rPr lang="en-US" sz="5400" spc="50" dirty="0" err="1">
                <a:solidFill>
                  <a:srgbClr val="FFFFFF"/>
                </a:solidFill>
                <a:latin typeface="Droid Arabic Naskh Bold"/>
                <a:cs typeface="Droid Arabic Naskh Bold"/>
              </a:rPr>
              <a:t>لك</a:t>
            </a:r>
            <a:r>
              <a:rPr lang="en-US" sz="5400" spc="50" dirty="0">
                <a:solidFill>
                  <a:srgbClr val="FFFFFF"/>
                </a:solidFill>
                <a:latin typeface="Droid Arabic Naskh Bold"/>
                <a:cs typeface="Droid Arabic Naskh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747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600" dirty="0"/>
              <a:t>ما هو</a:t>
            </a:r>
            <a:r>
              <a:rPr lang="en-US" sz="3600" dirty="0"/>
              <a:t>GLAAS</a:t>
            </a:r>
            <a:r>
              <a:rPr lang="ar-JO" sz="3600" dirty="0"/>
              <a:t> ؟ 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3200" b="1" dirty="0">
                <a:solidFill>
                  <a:srgbClr val="D60A87"/>
                </a:solidFill>
              </a:rPr>
              <a:t>: GLAAS</a:t>
            </a:r>
          </a:p>
          <a:p>
            <a:pPr marL="0" indent="0" algn="just" rtl="1">
              <a:buNone/>
            </a:pPr>
            <a:r>
              <a:rPr lang="ar-JO" sz="3200" dirty="0"/>
              <a:t>مبادرة لجنة الأمم المتحدة المعنية بالموارد المائية لتحليل وتقييم خدمات الصرف الصحي ومياه الشرب على‎ ‏المستوى العالمي </a:t>
            </a:r>
            <a:endParaRPr lang="en-US" sz="3200" dirty="0"/>
          </a:p>
          <a:p>
            <a:pPr algn="just" rtl="1"/>
            <a:r>
              <a:rPr lang="ar-JO" sz="3200" dirty="0"/>
              <a:t>تنفذه منظمة الصحة العالمية بالتعاون مع اليونيسيف نيابة عن لجنة الأمم المتحدة المعنية بالموارد المائية.</a:t>
            </a:r>
          </a:p>
          <a:p>
            <a:pPr algn="just" rtl="1"/>
            <a:r>
              <a:rPr lang="ar-JO" sz="3200" dirty="0"/>
              <a:t>تحديث عالمي لأنظمة المياه والصرف الصحي والنظافة الصحية، بما في ذلك أطر السياسات، والترتيبات المؤسسية، وأنظمة الرصد، والتنظيم، والموارد البشرية، والتمويل.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Left 13">
            <a:extLst>
              <a:ext uri="{FF2B5EF4-FFF2-40B4-BE49-F238E27FC236}">
                <a16:creationId xmlns:a16="http://schemas.microsoft.com/office/drawing/2014/main" id="{892C23DB-8254-DE38-26AE-14369A495B71}"/>
              </a:ext>
            </a:extLst>
          </p:cNvPr>
          <p:cNvSpPr/>
          <p:nvPr/>
        </p:nvSpPr>
        <p:spPr>
          <a:xfrm rot="18589641" flipH="1">
            <a:off x="6253097" y="2729826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>
            <a:off x="4106403" y="3966380"/>
            <a:ext cx="922680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292" y="190820"/>
            <a:ext cx="10412062" cy="8207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644A95"/>
                </a:solidFill>
              </a:rPr>
              <a:t>GLAAS </a:t>
            </a:r>
            <a:r>
              <a:rPr lang="ar-JO" sz="4400" dirty="0">
                <a:solidFill>
                  <a:srgbClr val="644A95"/>
                </a:solidFill>
              </a:rPr>
              <a:t>مجالات عمل</a:t>
            </a:r>
            <a:endParaRPr lang="en-US" sz="4400" dirty="0">
              <a:solidFill>
                <a:srgbClr val="644A95"/>
              </a:solidFill>
            </a:endParaRP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3143083">
            <a:off x="4595326" y="2782909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flipH="1">
            <a:off x="7183316" y="4021739"/>
            <a:ext cx="922679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4971803" y="3069906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solidFill>
            <a:srgbClr val="358D8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لجنة الأمم المتحدة المعنية بالموارد المائية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GLAAS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556634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جمع البيانات والتقارير وبوابة البيانات الخاصة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GLAAS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بنظام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427663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رصد أهداف التنمية المستدامة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101236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5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التعاون والشراكات</a:t>
            </a:r>
          </a:p>
        </p:txBody>
      </p: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5" y="204568"/>
            <a:ext cx="1438942" cy="59595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00" y="502865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13485-ADC7-B543-84BE-275B8A35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26" y="1376109"/>
            <a:ext cx="1247472" cy="1218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337" y="5868812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848" y="4129352"/>
            <a:ext cx="935610" cy="62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413" y="5082360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541" y="5766250"/>
            <a:ext cx="2150790" cy="57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9E0FE-B156-9A28-B26F-BA4141BE9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483" y="3269035"/>
            <a:ext cx="1323618" cy="1862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21A50-DDC7-D02D-86CB-7560980A57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25"/>
          <a:stretch/>
        </p:blipFill>
        <p:spPr>
          <a:xfrm>
            <a:off x="1575113" y="4979935"/>
            <a:ext cx="1323618" cy="1396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A6951-D545-D3B3-C342-072BE71115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8991" y="5702303"/>
            <a:ext cx="1650440" cy="67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08BDA-DC9F-CBFA-719B-F664AFAA61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1190" y="6405275"/>
            <a:ext cx="2476728" cy="454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D8CE0-58B6-9472-34CA-66EA61EE4E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6854" y="2603032"/>
            <a:ext cx="11557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D746D-3489-E04F-D887-95AE00B84B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600" y="6439899"/>
            <a:ext cx="1981200" cy="3937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529" y="1093418"/>
            <a:ext cx="1155700" cy="163179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7222306" y="1056516"/>
            <a:ext cx="2560320" cy="1459546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ar-JO" sz="2400" b="1" dirty="0">
                <a:solidFill>
                  <a:prstClr val="white"/>
                </a:solidFill>
              </a:rPr>
              <a:t>حسابات المياه والصرف الصحي والنظافة الصحية باستخدام </a:t>
            </a:r>
            <a:r>
              <a:rPr lang="en-US" sz="2400" b="1" dirty="0">
                <a:solidFill>
                  <a:prstClr val="white"/>
                </a:solidFill>
              </a:rPr>
              <a:t>TrackFin </a:t>
            </a:r>
            <a:r>
              <a:rPr lang="ar-JO" sz="2400" b="1" dirty="0">
                <a:solidFill>
                  <a:prstClr val="white"/>
                </a:solidFill>
              </a:rPr>
              <a:t>منهجية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1" y="4753092"/>
            <a:ext cx="1054186" cy="1280160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8F861522-65E0-48C3-9663-AEA1E8F7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579"/>
            <a:ext cx="65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2125"/>
            <a:ext cx="10972800" cy="840218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جمع البيانات والتقارير </a:t>
            </a:r>
            <a:r>
              <a:rPr lang="en-US" sz="3600" dirty="0"/>
              <a:t> : </a:t>
            </a:r>
            <a:r>
              <a:rPr lang="en-GB" sz="3600" dirty="0"/>
              <a:t>GLAAS</a:t>
            </a:r>
            <a:r>
              <a:rPr lang="ar-JO" sz="3600" dirty="0"/>
              <a:t>الغرض والأهداف</a:t>
            </a:r>
            <a:endParaRPr lang="en-US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spcBef>
                <a:spcPts val="1200"/>
              </a:spcBef>
            </a:pPr>
            <a:r>
              <a:rPr lang="ar-JO" sz="3200" b="1" dirty="0"/>
              <a:t>رصد المدخلات </a:t>
            </a:r>
            <a:r>
              <a:rPr lang="ar-JO" sz="3200" dirty="0"/>
              <a:t>اللازمة لتوسيع نطاق أنظمة وخدمات المياه والصرف الصحي والنظافة الصحية واستدامتها للجميع، ولا سيما الفئات المحرومة والغير المخدومة.</a:t>
            </a:r>
          </a:p>
          <a:p>
            <a:pPr algn="just" rtl="1">
              <a:spcBef>
                <a:spcPts val="1200"/>
              </a:spcBef>
            </a:pPr>
            <a:r>
              <a:rPr lang="ar-JO" sz="3200" b="1" dirty="0"/>
              <a:t>دعم العمليات التي تقودها البلدان </a:t>
            </a:r>
            <a:r>
              <a:rPr lang="ar-JO" sz="3200" dirty="0"/>
              <a:t>والتي تجمع بين العديد من المؤسسات والجهات الفاعلة المشاركة في المياه والصرف الصحي والنظافة الصحية.</a:t>
            </a:r>
            <a:endParaRPr lang="en-US" sz="3200" dirty="0"/>
          </a:p>
          <a:p>
            <a:pPr algn="just" rtl="1">
              <a:spcBef>
                <a:spcPts val="1200"/>
              </a:spcBef>
            </a:pPr>
            <a:r>
              <a:rPr lang="ar-JO" sz="3200" b="1" dirty="0"/>
              <a:t>تحديد دوافع ومعوقات التقدم، </a:t>
            </a:r>
            <a:r>
              <a:rPr lang="ar-JO" sz="3200" dirty="0"/>
              <a:t>وتسليط الضوء على الفجوات المعرفية وتقييم نقاط القوة والتحديات عبر البلدان.</a:t>
            </a:r>
            <a:endParaRPr lang="ar-JO" sz="3200" b="1" dirty="0"/>
          </a:p>
          <a:p>
            <a:pPr algn="just" rtl="1">
              <a:spcBef>
                <a:spcPts val="1200"/>
              </a:spcBef>
            </a:pPr>
            <a:r>
              <a:rPr lang="ar-JO" sz="3200" b="1" dirty="0"/>
              <a:t>تحليل وتسليط الضوء على البيانات </a:t>
            </a:r>
            <a:r>
              <a:rPr lang="ar-JO" sz="3200" dirty="0"/>
              <a:t>الواردة من البلدان وشركاء التنمية في التقارير والنقاط البارزة وعلى بوابة بيانات </a:t>
            </a:r>
            <a:r>
              <a:rPr lang="en-US" sz="3200" dirty="0"/>
              <a:t>GLAAS</a:t>
            </a:r>
            <a:r>
              <a:rPr lang="ar-JO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فوائد </a:t>
            </a:r>
            <a:r>
              <a:rPr lang="en-GB" dirty="0"/>
              <a:t>GLAAS</a:t>
            </a:r>
            <a:r>
              <a:rPr lang="ar-JO" dirty="0"/>
              <a:t> للبلدان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662"/>
            <a:ext cx="10972800" cy="5539338"/>
          </a:xfrm>
        </p:spPr>
        <p:txBody>
          <a:bodyPr>
            <a:normAutofit fontScale="77500" lnSpcReduction="20000"/>
          </a:bodyPr>
          <a:lstStyle/>
          <a:p>
            <a:pPr marL="461963" indent="-461963" algn="r" rtl="1">
              <a:lnSpc>
                <a:spcPct val="100000"/>
              </a:lnSpc>
            </a:pPr>
            <a:r>
              <a:rPr lang="ar-JO" sz="3600" dirty="0"/>
              <a:t>يوفر تحليلا مفيدا لحالة أنظمة المياه والصرف الصحي والنظافة الصحية</a:t>
            </a:r>
          </a:p>
          <a:p>
            <a:pPr marL="461963" indent="-461963" algn="r" rtl="1">
              <a:lnSpc>
                <a:spcPct val="100000"/>
              </a:lnSpc>
            </a:pPr>
            <a:r>
              <a:rPr lang="ar-JO" sz="3600" dirty="0"/>
              <a:t>يحدد الثغرات في المعلومات</a:t>
            </a:r>
          </a:p>
          <a:p>
            <a:pPr marL="461963" indent="-461963" algn="r" rtl="1">
              <a:lnSpc>
                <a:spcPct val="100000"/>
              </a:lnSpc>
            </a:pPr>
            <a:r>
              <a:rPr lang="ar-JO" sz="3600" dirty="0"/>
              <a:t>يساعد صناع القرار على تحديد الأولويات ووضع الخطط</a:t>
            </a:r>
          </a:p>
          <a:p>
            <a:pPr marL="461963" indent="-461963" algn="r" rtl="1">
              <a:lnSpc>
                <a:spcPct val="100000"/>
              </a:lnSpc>
            </a:pPr>
            <a:r>
              <a:rPr lang="ar-JO" sz="3600" dirty="0"/>
              <a:t>يجمع مختلف أصحاب المصلحة معا</a:t>
            </a:r>
          </a:p>
          <a:p>
            <a:pPr marL="461963" indent="-461963" algn="r" rtl="1">
              <a:lnSpc>
                <a:spcPct val="100000"/>
              </a:lnSpc>
            </a:pPr>
            <a:r>
              <a:rPr lang="ar-JO" sz="3600" dirty="0"/>
              <a:t>يساهم في رصد أهداف التنمية المستدامة ومبادرات الرصد الإقليمية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ar-JO" sz="3600" dirty="0"/>
          </a:p>
          <a:p>
            <a:pPr marL="0" indent="0" algn="r" rtl="1">
              <a:lnSpc>
                <a:spcPct val="100000"/>
              </a:lnSpc>
              <a:buNone/>
            </a:pPr>
            <a:r>
              <a:rPr lang="ar-JO" sz="3600" dirty="0"/>
              <a:t>أفادت البلدان أن عملية </a:t>
            </a:r>
            <a:r>
              <a:rPr lang="en-GB" sz="3600" dirty="0"/>
              <a:t>GLAAS</a:t>
            </a:r>
            <a:r>
              <a:rPr lang="ar-JO" sz="3600" dirty="0"/>
              <a:t> </a:t>
            </a:r>
            <a:r>
              <a:rPr lang="en-GB" sz="3600" dirty="0"/>
              <a:t> </a:t>
            </a:r>
            <a:r>
              <a:rPr lang="ar-JO" sz="3600" dirty="0"/>
              <a:t>والبيانات التي تم جمعها من خلال </a:t>
            </a:r>
            <a:r>
              <a:rPr lang="en-GB" sz="3600" dirty="0"/>
              <a:t>GLAAS</a:t>
            </a:r>
            <a:r>
              <a:rPr lang="ar-JO" sz="3600" dirty="0"/>
              <a:t> </a:t>
            </a:r>
            <a:r>
              <a:rPr lang="en-GB" sz="3600" dirty="0"/>
              <a:t> </a:t>
            </a:r>
            <a:r>
              <a:rPr lang="ar-JO" sz="3600" dirty="0"/>
              <a:t>قد ساهمت في:</a:t>
            </a:r>
            <a:endParaRPr lang="en-GB" sz="3600" dirty="0"/>
          </a:p>
          <a:p>
            <a:pPr marL="1257300" lvl="2" indent="-457200" algn="r" rtl="1">
              <a:lnSpc>
                <a:spcPct val="100000"/>
              </a:lnSpc>
            </a:pPr>
            <a:r>
              <a:rPr lang="ar-JO" sz="3400" dirty="0"/>
              <a:t>تحسين التنسيق القطاعي</a:t>
            </a:r>
          </a:p>
          <a:p>
            <a:pPr marL="1257300" lvl="2" indent="-457200" algn="r" rtl="1">
              <a:lnSpc>
                <a:spcPct val="100000"/>
              </a:lnSpc>
            </a:pPr>
            <a:r>
              <a:rPr lang="ar-JO" sz="3400" dirty="0"/>
              <a:t>وضع السياسات والخطط/الاستراتيجيات</a:t>
            </a:r>
          </a:p>
          <a:p>
            <a:pPr marL="1257300" lvl="2" indent="-457200" algn="r" rtl="1">
              <a:lnSpc>
                <a:spcPct val="100000"/>
              </a:lnSpc>
            </a:pPr>
            <a:r>
              <a:rPr lang="ar-JO" sz="3400" dirty="0"/>
              <a:t>نظم وطنية أقوى للرصد المراجعة</a:t>
            </a:r>
          </a:p>
          <a:p>
            <a:pPr marL="1257300" lvl="2" indent="-457200" algn="r" rtl="1">
              <a:lnSpc>
                <a:spcPct val="100000"/>
              </a:lnSpc>
            </a:pPr>
            <a:r>
              <a:rPr lang="ar-JO" sz="3400" dirty="0"/>
              <a:t>الدعوة للتمويل</a:t>
            </a:r>
          </a:p>
          <a:p>
            <a:pPr marL="1257300" lvl="2" indent="-457200" algn="r" rtl="1">
              <a:lnSpc>
                <a:spcPct val="100000"/>
              </a:lnSpc>
            </a:pPr>
            <a:r>
              <a:rPr lang="ar-JO" sz="3400" dirty="0"/>
              <a:t>التقارير الدولية والإقليمية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BAC91-1900-4A9B-4A60-964E809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أمثلة على البلدان التي تستخدم بيانات من عملية </a:t>
            </a:r>
            <a:r>
              <a:rPr lang="en-US" dirty="0"/>
              <a:t>GLAAS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C0EE63-1AD7-06DD-52DF-0BA53D59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5034007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spcAft>
                <a:spcPts val="1200"/>
              </a:spcAft>
            </a:pPr>
            <a:r>
              <a:rPr lang="ar-JO" dirty="0"/>
              <a:t>وفي </a:t>
            </a:r>
            <a:r>
              <a:rPr lang="ar-JO" b="1" dirty="0"/>
              <a:t>أذربيجان</a:t>
            </a:r>
            <a:r>
              <a:rPr lang="ar-JO" dirty="0"/>
              <a:t>، أسهمت البيانات التي جمعت من خلال النظام العالمي لمياه الشرب في وضع معيار وطني لنوعية مياه الشرب. 
في </a:t>
            </a:r>
            <a:r>
              <a:rPr lang="ar-JO" b="1" dirty="0"/>
              <a:t>بنغلاديش</a:t>
            </a:r>
            <a:r>
              <a:rPr lang="ar-JO" dirty="0"/>
              <a:t>، تم استخدام البيانات من مسح </a:t>
            </a:r>
            <a:r>
              <a:rPr lang="en-US" dirty="0"/>
              <a:t> GLAAS </a:t>
            </a:r>
            <a:r>
              <a:rPr lang="ar-JO" dirty="0"/>
              <a:t>في تطوير وثائق استراتيجية للمياه والصرف الصحي والنظافة الصحية مثل الاستراتيجية الوطنية لإمدادات المياه والصرف الصحي 2021. 
وفي </a:t>
            </a:r>
            <a:r>
              <a:rPr lang="ar-JO" b="1" dirty="0"/>
              <a:t>الاكوادور</a:t>
            </a:r>
            <a:r>
              <a:rPr lang="ar-JO" dirty="0"/>
              <a:t>، واستنادا إلى المعلومات التي تم الحصول عليها، وتم إعداد مقترحات بشأن المبادئ التوجيهية والأدوات الفنية التي تهدف إلى تعزيز المياه والصرف الصحي والنظافة الصحية في البلاد</a:t>
            </a:r>
            <a:r>
              <a:rPr lang="en-US" dirty="0"/>
              <a:t>.</a:t>
            </a:r>
            <a:r>
              <a:rPr lang="ar-JO" dirty="0"/>
              <a:t>
في </a:t>
            </a:r>
            <a:r>
              <a:rPr lang="ar-JO" b="1" dirty="0"/>
              <a:t>فيجي</a:t>
            </a:r>
            <a:r>
              <a:rPr lang="ar-JO" dirty="0"/>
              <a:t>، تم استخدام البيانات الناتجة عن عملية </a:t>
            </a:r>
            <a:r>
              <a:rPr lang="en-US" dirty="0"/>
              <a:t>GLAAS</a:t>
            </a:r>
            <a:r>
              <a:rPr lang="ar-JO" dirty="0"/>
              <a:t> لرصد التقدم المحرز نحو تحقيق أهداف التنمية المستدامة وخطة التنمية الوطنية. 
وفي </a:t>
            </a:r>
            <a:r>
              <a:rPr lang="ar-JO" b="1" dirty="0"/>
              <a:t>غينيا</a:t>
            </a:r>
            <a:r>
              <a:rPr lang="ar-JO" dirty="0"/>
              <a:t>، أتاحت عملية </a:t>
            </a:r>
            <a:r>
              <a:rPr lang="en-US" dirty="0"/>
              <a:t> GLAAS</a:t>
            </a:r>
            <a:r>
              <a:rPr lang="ar-JO" dirty="0"/>
              <a:t>فرصة للدعوة إلى تخصيص بند في الميزانية من الحكومة لتمويل الصرف الصحي في المناطق الريفية. 
وفي </a:t>
            </a:r>
            <a:r>
              <a:rPr lang="ar-JO" b="1" dirty="0"/>
              <a:t>تونس</a:t>
            </a:r>
            <a:r>
              <a:rPr lang="ar-JO" dirty="0"/>
              <a:t>، سلطت نتائج هذا العملية إلى جانب بيانات الرصد الوطنية الأخرى الضوء على وجود فجوة حرجة في السياسات لتنظيم المياه والصرف الصحي والنظافة الصحية في المدارس.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2025/2024 GLAAS </a:t>
            </a:r>
            <a:r>
              <a:rPr lang="ar-JO" dirty="0"/>
              <a:t>دورة </a:t>
            </a:r>
            <a:r>
              <a:rPr lang="en-US" dirty="0"/>
              <a:t> - </a:t>
            </a:r>
            <a:r>
              <a:rPr lang="ar-JO" dirty="0"/>
              <a:t>التحديثات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5"/>
            <a:ext cx="10972800" cy="5378961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spcAft>
                <a:spcPts val="1000"/>
              </a:spcAft>
            </a:pPr>
            <a:r>
              <a:rPr lang="ar-JO" dirty="0"/>
              <a:t>تحديثات </a:t>
            </a:r>
            <a:r>
              <a:rPr lang="ar-JO" b="1" dirty="0">
                <a:solidFill>
                  <a:srgbClr val="D60A87"/>
                </a:solidFill>
              </a:rPr>
              <a:t>المسح القطري </a:t>
            </a:r>
            <a:r>
              <a:rPr lang="en-GB" b="1" dirty="0">
                <a:solidFill>
                  <a:srgbClr val="D60A87"/>
                </a:solidFill>
              </a:rPr>
              <a:t>GLAAS 2024 </a:t>
            </a:r>
            <a:r>
              <a:rPr lang="ar-JO" b="1" dirty="0">
                <a:solidFill>
                  <a:srgbClr val="D60A87"/>
                </a:solidFill>
              </a:rPr>
              <a:t>:</a:t>
            </a:r>
            <a:r>
              <a:rPr lang="en-GB" dirty="0"/>
              <a:t>
</a:t>
            </a:r>
            <a:r>
              <a:rPr lang="ar-JO" sz="2000" dirty="0"/>
              <a:t>أسئلة جديدة حول المياه والصرف الصحي والنظافة الصحية المرنة والقادرة على الصمود في وجه تغير المناخ
أسئلة جديدة بشأن الموارد البشرية
أسئلة رصد جديدة بشأن المؤشرات الوطنية ونظم المعلومات الإدارية</a:t>
            </a:r>
            <a:r>
              <a:rPr lang="ar-JO" dirty="0"/>
              <a:t>
</a:t>
            </a:r>
            <a:r>
              <a:rPr lang="ar-JO" b="1" dirty="0">
                <a:solidFill>
                  <a:srgbClr val="D60A87"/>
                </a:solidFill>
              </a:rPr>
              <a:t>وثيقة إرشادية </a:t>
            </a:r>
            <a:r>
              <a:rPr lang="ar-JO" dirty="0"/>
              <a:t>مبسطة ومنقحة للمسح
</a:t>
            </a:r>
            <a:r>
              <a:rPr lang="ar-JO" sz="2000" dirty="0"/>
              <a:t>تحدد عملية </a:t>
            </a:r>
            <a:r>
              <a:rPr lang="en-GB" sz="2000" dirty="0"/>
              <a:t>GLAAS</a:t>
            </a:r>
            <a:r>
              <a:rPr lang="ar-JO" sz="2000" dirty="0"/>
              <a:t> </a:t>
            </a:r>
            <a:r>
              <a:rPr lang="en-GB" sz="2000" dirty="0"/>
              <a:t> </a:t>
            </a:r>
            <a:r>
              <a:rPr lang="ar-JO" sz="2000" dirty="0"/>
              <a:t>وتعليمات المسح العامة 
توفر معلومات إضافية حول بعض الأسئلة الرئيسية</a:t>
            </a:r>
            <a:r>
              <a:rPr lang="ar-JO" dirty="0"/>
              <a:t>
</a:t>
            </a:r>
            <a:r>
              <a:rPr lang="en-GB" b="1" dirty="0" err="1">
                <a:solidFill>
                  <a:srgbClr val="D60A87"/>
                </a:solidFill>
              </a:rPr>
              <a:t>eGLAAS</a:t>
            </a:r>
            <a:r>
              <a:rPr lang="ar-JO" dirty="0"/>
              <a:t> : النسخة الإلكترونية من حزمة المسح القطري </a:t>
            </a:r>
            <a:r>
              <a:rPr lang="en-GB" dirty="0"/>
              <a:t>GLAAS</a:t>
            </a:r>
            <a:r>
              <a:rPr lang="ar-JO" dirty="0"/>
              <a:t> </a:t>
            </a:r>
            <a:r>
              <a:rPr lang="en-GB" dirty="0"/>
              <a:t> </a:t>
            </a:r>
            <a:r>
              <a:rPr lang="ar-JO" dirty="0"/>
              <a:t>متاحة باللغات الإنجليزية والفرنسية والإسبانية
</a:t>
            </a:r>
            <a:r>
              <a:rPr lang="ar-JO" sz="2000" dirty="0"/>
              <a:t>يمكن العثور على مزيد من المعلومات حول </a:t>
            </a:r>
            <a:r>
              <a:rPr lang="en-US" sz="2000" dirty="0"/>
              <a:t> </a:t>
            </a:r>
            <a:r>
              <a:rPr lang="en-GB" sz="2000" dirty="0" err="1"/>
              <a:t>eGLAAS</a:t>
            </a:r>
            <a:r>
              <a:rPr lang="en-GB" sz="2000" dirty="0"/>
              <a:t> </a:t>
            </a:r>
            <a:r>
              <a:rPr lang="ar-JO" sz="2000" dirty="0"/>
              <a:t>في الوحدة 4 وكذلك في إرشادات المسح القطري </a:t>
            </a:r>
            <a:r>
              <a:rPr lang="en-GB" sz="2000" dirty="0"/>
              <a:t>GLAAS
</a:t>
            </a:r>
            <a:r>
              <a:rPr lang="ar-JO" sz="2000" dirty="0"/>
              <a:t>لإكمال المسح القطري </a:t>
            </a:r>
            <a:r>
              <a:rPr lang="en-GB" sz="2000" dirty="0"/>
              <a:t>GLAAS 2024</a:t>
            </a:r>
            <a:r>
              <a:rPr lang="ar-JO" sz="2000" dirty="0"/>
              <a:t> </a:t>
            </a:r>
            <a:r>
              <a:rPr lang="en-GB" sz="2000" dirty="0"/>
              <a:t> </a:t>
            </a:r>
            <a:r>
              <a:rPr lang="ar-JO" sz="2000" dirty="0"/>
              <a:t>باستخدام </a:t>
            </a:r>
            <a:r>
              <a:rPr lang="en-GB" sz="2000" dirty="0" err="1"/>
              <a:t>eGLAAS</a:t>
            </a:r>
            <a:r>
              <a:rPr lang="en-GB" sz="2000" dirty="0"/>
              <a:t> ، </a:t>
            </a:r>
            <a:r>
              <a:rPr lang="ar-JO" sz="2000" dirty="0"/>
              <a:t>يرجى التواصل مع فريق </a:t>
            </a:r>
            <a:r>
              <a:rPr lang="en-US" sz="2000" dirty="0"/>
              <a:t>GLAAS </a:t>
            </a:r>
            <a:r>
              <a:rPr lang="ar-JO" sz="2000" dirty="0"/>
              <a:t> على </a:t>
            </a:r>
            <a:r>
              <a:rPr lang="en-GB" sz="2000" u="sng" dirty="0">
                <a:solidFill>
                  <a:srgbClr val="0070C0"/>
                </a:solidFill>
              </a:rPr>
              <a:t>glaas@who.int </a:t>
            </a:r>
            <a:r>
              <a:rPr lang="en-GB" dirty="0"/>
              <a:t>
</a:t>
            </a:r>
            <a:r>
              <a:rPr lang="ar-JO" b="1" dirty="0">
                <a:solidFill>
                  <a:srgbClr val="D60A87"/>
                </a:solidFill>
              </a:rPr>
              <a:t>بوابة البيانات: </a:t>
            </a:r>
            <a:r>
              <a:rPr lang="ar-JO" sz="2000" dirty="0"/>
              <a:t>ستكون جميع البيانات من المسح القطري ل </a:t>
            </a:r>
            <a:r>
              <a:rPr lang="en-GB" sz="2000" dirty="0"/>
              <a:t>GLAAS 2024</a:t>
            </a:r>
            <a:r>
              <a:rPr lang="ar-JO" sz="2000" dirty="0"/>
              <a:t> </a:t>
            </a:r>
            <a:r>
              <a:rPr lang="en-GB" sz="2000" dirty="0"/>
              <a:t> </a:t>
            </a:r>
            <a:r>
              <a:rPr lang="ar-JO" sz="2000" dirty="0"/>
              <a:t>متاحة على </a:t>
            </a:r>
            <a:r>
              <a:rPr lang="ar-JO" sz="2000" dirty="0">
                <a:hlinkClick r:id="rId3"/>
              </a:rPr>
              <a:t>بوابة بيانات </a:t>
            </a:r>
            <a:r>
              <a:rPr lang="en-GB" sz="2000" dirty="0">
                <a:hlinkClick r:id="rId3"/>
              </a:rPr>
              <a:t>GLAAS </a:t>
            </a:r>
            <a:r>
              <a:rPr lang="en-GB" sz="2000" dirty="0"/>
              <a:t>، </a:t>
            </a:r>
            <a:r>
              <a:rPr lang="ar-JO" sz="2000" dirty="0"/>
              <a:t>بما في ذلك النقاط البارزة القطرية لدورة </a:t>
            </a:r>
            <a:r>
              <a:rPr lang="en-GB" sz="2000" dirty="0"/>
              <a:t>GLAAS</a:t>
            </a:r>
            <a:r>
              <a:rPr lang="ar-JO" sz="2000" dirty="0"/>
              <a:t> 2025/2024.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الجدول الزمني لدورة</a:t>
            </a:r>
            <a:r>
              <a:rPr lang="en-US" dirty="0"/>
              <a:t>GLAAS </a:t>
            </a:r>
            <a:r>
              <a:rPr lang="ar-JO" dirty="0"/>
              <a:t> </a:t>
            </a:r>
            <a:r>
              <a:rPr lang="en-US" dirty="0"/>
              <a:t>2025/2024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5608655" y="3673551"/>
            <a:ext cx="64008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4181669"/>
            <a:ext cx="107067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أغسطس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4695932" y="2304676"/>
            <a:ext cx="24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الموعد النهائي للمسح القطري ل 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GLAAS</a:t>
            </a:r>
            <a:endParaRPr lang="ar-JO" b="1" dirty="0">
              <a:solidFill>
                <a:srgbClr val="D60A87"/>
              </a:solidFill>
            </a:endParaRPr>
          </a:p>
          <a:p>
            <a:pPr algn="ctr"/>
            <a:r>
              <a:rPr lang="fr-CH" b="1" dirty="0">
                <a:solidFill>
                  <a:srgbClr val="D60A87"/>
                </a:solidFill>
              </a:rPr>
              <a:t>15 </a:t>
            </a:r>
            <a:r>
              <a:rPr lang="ar-JO" b="1" dirty="0">
                <a:solidFill>
                  <a:srgbClr val="D60A87"/>
                </a:solidFill>
              </a:rPr>
              <a:t>اكتوبر</a:t>
            </a:r>
            <a:r>
              <a:rPr lang="fr-CH" b="1" dirty="0">
                <a:solidFill>
                  <a:srgbClr val="D60A87"/>
                </a:solidFill>
              </a:rPr>
              <a:t> 2024</a:t>
            </a:r>
            <a:endParaRPr lang="en-US" b="1" dirty="0">
              <a:solidFill>
                <a:srgbClr val="D60A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ابريل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يونيو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أكتوبر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613543" y="3978475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ديسمبر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534608" y="1924151"/>
            <a:ext cx="230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b="1" dirty="0">
                <a:solidFill>
                  <a:srgbClr val="D60A87"/>
                </a:solidFill>
              </a:rPr>
              <a:t>المسح القطري</a:t>
            </a:r>
          </a:p>
          <a:p>
            <a:pPr algn="ctr" rtl="1"/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 متاح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JO" b="1" dirty="0">
                <a:solidFill>
                  <a:srgbClr val="D60A87"/>
                </a:solidFill>
              </a:rPr>
              <a:t>ابريل</a:t>
            </a:r>
            <a:r>
              <a:rPr lang="en-US" b="1" dirty="0">
                <a:solidFill>
                  <a:srgbClr val="D60A87"/>
                </a:solidFill>
              </a:rPr>
              <a:t>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1103141" y="4597165"/>
            <a:ext cx="2735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
تدريبات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GLAAS</a:t>
            </a:r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 الاقليمية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4400116" y="4795395"/>
            <a:ext cx="2932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إدارة البيانات بما في ذلك ضمان الجودة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-20341" y="3957962"/>
            <a:ext cx="10763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2024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>
            <a:off x="1684677" y="3148420"/>
            <a:ext cx="0" cy="8671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2167314" y="3829705"/>
            <a:ext cx="437322" cy="1442591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5647907" y="3134070"/>
            <a:ext cx="437322" cy="288532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>
            <a:off x="10534193" y="3013210"/>
            <a:ext cx="0" cy="11375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289095" y="2072575"/>
            <a:ext cx="255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b="1" dirty="0">
                <a:solidFill>
                  <a:srgbClr val="D60A87"/>
                </a:solidFill>
              </a:rPr>
              <a:t>تقرير </a:t>
            </a:r>
            <a:r>
              <a:rPr lang="en-US" b="1" dirty="0">
                <a:solidFill>
                  <a:srgbClr val="D60A87"/>
                </a:solidFill>
              </a:rPr>
              <a:t> 2025 GLAAS </a:t>
            </a:r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والبيانات متاحة على بوابة بيانات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GLAAS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37340-79CD-93E8-941C-AFF53E64B188}"/>
              </a:ext>
            </a:extLst>
          </p:cNvPr>
          <p:cNvSpPr/>
          <p:nvPr/>
        </p:nvSpPr>
        <p:spPr>
          <a:xfrm>
            <a:off x="6917624" y="1473583"/>
            <a:ext cx="246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b="1" dirty="0">
                <a:solidFill>
                  <a:schemeClr val="accent1">
                    <a:lumMod val="50000"/>
                  </a:schemeClr>
                </a:solidFill>
              </a:rPr>
              <a:t>أبرز الأحداث القطرية على بوابة بيانات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GLAAS</a:t>
            </a:r>
          </a:p>
        </p:txBody>
      </p:sp>
      <p:sp>
        <p:nvSpPr>
          <p:cNvPr id="36" name="ZoneTexte 1">
            <a:extLst>
              <a:ext uri="{FF2B5EF4-FFF2-40B4-BE49-F238E27FC236}">
                <a16:creationId xmlns:a16="http://schemas.microsoft.com/office/drawing/2014/main" id="{FF121F3D-4B0A-2DD6-0774-EAECCF203E7B}"/>
              </a:ext>
            </a:extLst>
          </p:cNvPr>
          <p:cNvSpPr txBox="1"/>
          <p:nvPr/>
        </p:nvSpPr>
        <p:spPr>
          <a:xfrm>
            <a:off x="3627685" y="5787933"/>
            <a:ext cx="585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b="1" i="1" dirty="0">
                <a:solidFill>
                  <a:srgbClr val="D60A87"/>
                </a:solidFill>
              </a:rPr>
              <a:t>استخدام بيانات </a:t>
            </a:r>
            <a:r>
              <a:rPr lang="en-US" b="1" i="1" dirty="0">
                <a:solidFill>
                  <a:srgbClr val="D60A87"/>
                </a:solidFill>
              </a:rPr>
              <a:t> GLAAS </a:t>
            </a:r>
            <a:r>
              <a:rPr lang="ar-JO" b="1" i="1" dirty="0">
                <a:solidFill>
                  <a:srgbClr val="D60A87"/>
                </a:solidFill>
              </a:rPr>
              <a:t>في العمليات القطرية والإبلاغ عن أهداف التنمية المستدامة</a:t>
            </a:r>
            <a:endParaRPr lang="en-GB" b="1" i="1" dirty="0">
              <a:solidFill>
                <a:srgbClr val="D60A87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7784306" y="3963331"/>
            <a:ext cx="7321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2025</a:t>
            </a:r>
            <a:endParaRPr lang="en-US" sz="2000" b="1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20FF-DE97-26F1-631A-4CF76A9EB9AA}"/>
              </a:ext>
            </a:extLst>
          </p:cNvPr>
          <p:cNvCxnSpPr>
            <a:cxnSpLocks/>
          </p:cNvCxnSpPr>
          <p:nvPr/>
        </p:nvCxnSpPr>
        <p:spPr>
          <a:xfrm>
            <a:off x="8136967" y="2237305"/>
            <a:ext cx="3638" cy="1737360"/>
          </a:xfrm>
          <a:prstGeom prst="straightConnector1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BA37FC8B-8020-8175-0E53-CE02B14B5601}"/>
              </a:ext>
            </a:extLst>
          </p:cNvPr>
          <p:cNvSpPr/>
          <p:nvPr/>
        </p:nvSpPr>
        <p:spPr>
          <a:xfrm rot="16200000">
            <a:off x="6339516" y="553183"/>
            <a:ext cx="437322" cy="1001164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8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5F6F1-E533-7DB7-B4A1-7672444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بوابة بيانات </a:t>
            </a:r>
            <a:r>
              <a:rPr lang="en-US" dirty="0"/>
              <a:t>GLAAS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CA2A5-7E3B-660A-D2FA-90842D1E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360" y="1298981"/>
            <a:ext cx="7152640" cy="4846314"/>
          </a:xfrm>
        </p:spPr>
        <p:txBody>
          <a:bodyPr>
            <a:normAutofit/>
          </a:bodyPr>
          <a:lstStyle/>
          <a:p>
            <a:pPr algn="just" rtl="1"/>
            <a:r>
              <a:rPr lang="ar-JO" dirty="0"/>
              <a:t>يسمح للمستخدمين باستكشاف مجموعات البيانات وتنزيلها بشكل تفاعلي حسب مجال الموضوع وتصور المؤشرات الرئيسية.
تتضمن " بوابة البيانات " البيانات التي تم جمعها من خلال عملية المسح </a:t>
            </a:r>
            <a:r>
              <a:rPr lang="en-GB" dirty="0"/>
              <a:t>GLAAS</a:t>
            </a:r>
            <a:r>
              <a:rPr lang="ar-JO" dirty="0"/>
              <a:t> منذ دورة </a:t>
            </a:r>
            <a:r>
              <a:rPr lang="en-US" dirty="0"/>
              <a:t>2013</a:t>
            </a:r>
            <a:r>
              <a:rPr lang="ar-JO" dirty="0"/>
              <a:t>/</a:t>
            </a:r>
            <a:r>
              <a:rPr lang="en-US" dirty="0"/>
              <a:t>2014</a:t>
            </a:r>
            <a:r>
              <a:rPr lang="ar-JO" dirty="0"/>
              <a:t> ، مما يسمح بتحليل الاتجاهات.
إمكانية تحليل البيانات على المستوى العالمي أو الإقليمي أو القطري.
سيتم عرض البيانات من المسح القطري</a:t>
            </a:r>
            <a:r>
              <a:rPr lang="en-US" dirty="0"/>
              <a:t>  2024 </a:t>
            </a:r>
            <a:r>
              <a:rPr lang="en-GB" dirty="0"/>
              <a:t>GLAAS </a:t>
            </a:r>
            <a:r>
              <a:rPr lang="ar-JO" dirty="0"/>
              <a:t>على بوابة بيانات</a:t>
            </a:r>
            <a:r>
              <a:rPr lang="en-US" dirty="0"/>
              <a:t> </a:t>
            </a:r>
            <a:r>
              <a:rPr lang="en-GB" dirty="0"/>
              <a:t>GLAAS  </a:t>
            </a:r>
            <a:r>
              <a:rPr lang="ar-JO" dirty="0"/>
              <a:t>و ابرز النقاط للبلاد (المسلط عليها الضوء). </a:t>
            </a:r>
            <a:r>
              <a:rPr lang="en-GB" dirty="0"/>
              <a:t>
</a:t>
            </a:r>
            <a:r>
              <a:rPr lang="ar-JO" dirty="0"/>
              <a:t>وستتاح للبلدان الفرصة لمراجعة النقاط البارزة في بلدانها على بوابة بيانات </a:t>
            </a:r>
            <a:r>
              <a:rPr lang="en-US" dirty="0"/>
              <a:t> </a:t>
            </a:r>
            <a:r>
              <a:rPr lang="en-GB" dirty="0"/>
              <a:t>GLAAS </a:t>
            </a:r>
            <a:r>
              <a:rPr lang="ar-JO" dirty="0"/>
              <a:t>قبل نشرها.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BCAC-FBB6-AE61-F79B-623A4FF69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87"/>
          <a:stretch/>
        </p:blipFill>
        <p:spPr>
          <a:xfrm>
            <a:off x="609600" y="1388503"/>
            <a:ext cx="3877070" cy="408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9AB23-26DB-7051-514E-17D2D46D6943}"/>
              </a:ext>
            </a:extLst>
          </p:cNvPr>
          <p:cNvSpPr txBox="1"/>
          <p:nvPr/>
        </p:nvSpPr>
        <p:spPr>
          <a:xfrm>
            <a:off x="4185920" y="5785657"/>
            <a:ext cx="470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JO" sz="2000" b="1" i="1" dirty="0">
                <a:solidFill>
                  <a:srgbClr val="D60A87"/>
                </a:solidFill>
              </a:rPr>
              <a:t>قم بزيارة بوابة بيانات </a:t>
            </a:r>
            <a:r>
              <a:rPr lang="en-US" sz="2000" b="1" i="1" dirty="0">
                <a:solidFill>
                  <a:srgbClr val="D60A87"/>
                </a:solidFill>
              </a:rPr>
              <a:t> </a:t>
            </a:r>
            <a:r>
              <a:rPr lang="en-GB" sz="2000" b="1" i="1" dirty="0">
                <a:solidFill>
                  <a:srgbClr val="D60A87"/>
                </a:solidFill>
              </a:rPr>
              <a:t>GLAAS</a:t>
            </a:r>
            <a:r>
              <a:rPr lang="ar-JO" sz="2000" b="1" i="1" dirty="0">
                <a:solidFill>
                  <a:srgbClr val="D60A87"/>
                </a:solidFill>
              </a:rPr>
              <a:t>على:</a:t>
            </a:r>
            <a:endParaRPr lang="en-GB" sz="2000" b="1" i="1" dirty="0">
              <a:solidFill>
                <a:srgbClr val="D60A8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i="1" dirty="0">
                <a:hlinkClick r:id="rId3"/>
              </a:rPr>
              <a:t>https://glaas.who.int</a:t>
            </a:r>
            <a:r>
              <a:rPr lang="en-GB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749515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bad07fa54b408453379a771d3404f4f7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55e6771785aeb9f1da98b971c62bface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Chinese"/>
          <xsd:enumeration value="Portugu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Arabic</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A73AD4-1869-467B-83A5-98C8415F60F8}"/>
</file>

<file path=customXml/itemProps2.xml><?xml version="1.0" encoding="utf-8"?>
<ds:datastoreItem xmlns:ds="http://schemas.openxmlformats.org/officeDocument/2006/customXml" ds:itemID="{F2D5FE5E-37CC-4CE9-96F5-D43556D39C96}">
  <ds:schemaRefs>
    <ds:schemaRef ds:uri="http://purl.org/dc/elements/1.1/"/>
    <ds:schemaRef ds:uri="db58ddc9-97d8-4c72-bb74-b1fce577a35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1ab25e3-02a7-4e62-87a1-2aba457b9e7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1640</TotalTime>
  <Words>843</Words>
  <Application>Microsoft Office PowerPoint</Application>
  <PresentationFormat>Widescreen</PresentationFormat>
  <Paragraphs>69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Droid Arabic Naskh Bold</vt:lpstr>
      <vt:lpstr>Droid Arabic Naskh Italics</vt:lpstr>
      <vt:lpstr>Wingdings</vt:lpstr>
      <vt:lpstr>GLAAS Main Template</vt:lpstr>
      <vt:lpstr>GLAAS 2019 Report Template</vt:lpstr>
      <vt:lpstr>1_GLAAS Main Template</vt:lpstr>
      <vt:lpstr>وحدة معلومات  1 GLAAS :  المقدمة لGLAAS دورة GLAAS  2025/2024  </vt:lpstr>
      <vt:lpstr>ما هوGLAAS ؟ </vt:lpstr>
      <vt:lpstr>GLAAS مجالات عمل</vt:lpstr>
      <vt:lpstr>جمع البيانات والتقارير  : GLAASالغرض والأهداف</vt:lpstr>
      <vt:lpstr>فوائد GLAAS للبلدان</vt:lpstr>
      <vt:lpstr>أمثلة على البلدان التي تستخدم بيانات من عملية GLAAS</vt:lpstr>
      <vt:lpstr>2025/2024 GLAAS دورة  - التحديثات</vt:lpstr>
      <vt:lpstr>الجدول الزمني لدورةGLAAS  2025/2024</vt:lpstr>
      <vt:lpstr>بوابة بيانات GLAAS</vt:lpstr>
      <vt:lpstr>تقرير لجنة الأمم المتحدة المعنية بالموارد المائية – GLAAS  لعام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Sofia Murad</cp:lastModifiedBy>
  <cp:revision>14</cp:revision>
  <dcterms:created xsi:type="dcterms:W3CDTF">2019-09-12T12:12:51Z</dcterms:created>
  <dcterms:modified xsi:type="dcterms:W3CDTF">2024-03-21T12:56:37Z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