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86" r:id="rId5"/>
    <p:sldMasterId id="2147483758" r:id="rId6"/>
  </p:sldMasterIdLst>
  <p:notesMasterIdLst>
    <p:notesMasterId r:id="rId23"/>
  </p:notesMasterIdLst>
  <p:handoutMasterIdLst>
    <p:handoutMasterId r:id="rId24"/>
  </p:handoutMasterIdLst>
  <p:sldIdLst>
    <p:sldId id="258" r:id="rId7"/>
    <p:sldId id="278" r:id="rId8"/>
    <p:sldId id="294" r:id="rId9"/>
    <p:sldId id="295" r:id="rId10"/>
    <p:sldId id="296" r:id="rId11"/>
    <p:sldId id="305" r:id="rId12"/>
    <p:sldId id="297" r:id="rId13"/>
    <p:sldId id="310" r:id="rId14"/>
    <p:sldId id="299" r:id="rId15"/>
    <p:sldId id="300" r:id="rId16"/>
    <p:sldId id="311" r:id="rId17"/>
    <p:sldId id="302" r:id="rId18"/>
    <p:sldId id="303" r:id="rId19"/>
    <p:sldId id="306" r:id="rId20"/>
    <p:sldId id="309" r:id="rId21"/>
    <p:sldId id="32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49CE6C-7BCA-21CC-44A3-3C9646442C54}" name="TIFFAY, Kathleen" initials="KT" userId="S::tiffayk@who.int::d51f97e3-cd98-49b8-8d5e-1b0d4fc9d868" providerId="AD"/>
  <p188:author id="{6D902A70-7C75-2EB4-3DAA-4C7EE154EB45}" name="Sofia Murad" initials="SM" userId="e026b1207f6de5b6" providerId="Windows Live"/>
  <p188:author id="{1B926287-3076-50EA-A243-435638BCBB9B}" name="MURAD, Sofia Jenny Juliette" initials="MJ" userId="S::murads@who.int::609d3eb8-04db-4da7-84a5-b39f1996835f" providerId="AD"/>
  <p188:author id="{68248ECC-ACBF-94BF-071A-AEEFA39AAFE6}" name="HOEKE, Mark" initials="HM" userId="S::hoekem@who.int::933efd3c-cc99-4819-bef5-7c94f874eb0e" providerId="AD"/>
  <p188:author id="{5CA46EDE-4F5C-45F8-DF1F-4B06DB701E81}" name="LARREA, Christian" initials="CL" userId="S::larreac@who.int::1cbcec65-4ef2-4c9d-8acd-f62e48665bf7" providerId="AD"/>
  <p188:author id="{A73CFEE0-E6D2-2B1B-C8E7-3B407D312D87}" name="GORE, Fiona Margaret" initials="GFM" userId="S::goref@who.int::8990c2d0-068d-4ea4-a7b0-fc9e7bcf8844" providerId="AD"/>
  <p188:author id="{729ACBFA-FDC7-BA5B-B8E4-B00B5A38B2BF}" name="TAKANE, Marina" initials="TM" userId="S::takanem@who.int::0c62abb9-5f1e-4540-b5da-327c1000617a" providerId="AD"/>
  <p188:author id="{80E104FC-EA78-8A04-B419-A293752A2A17}" name="Khaled Al-Louzi" initials="KAL" userId="S-1-5-21-344922455-3451468264-3965130816-3431" providerId="AD"/>
  <p188:author id="{D70E98FD-EA60-B6BF-1BC4-2D9E91B71751}" name="ENGEBRETSON, Elizabeth" initials="EE" userId="S::engebretsone@who.int::3432f663-7c0c-4f2e-b85b-b6f4c97bdf7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KANE, Marina" initials="TM" lastIdx="2" clrIdx="6">
    <p:extLst>
      <p:ext uri="{19B8F6BF-5375-455C-9EA6-DF929625EA0E}">
        <p15:presenceInfo xmlns:p15="http://schemas.microsoft.com/office/powerpoint/2012/main" userId="S::takanem@who.int::0c62abb9-5f1e-4540-b5da-327c1000617a" providerId="AD"/>
      </p:ext>
    </p:extLst>
  </p:cmAuthor>
  <p:cmAuthor id="1" name="Sofia Murad" initials="SM" lastIdx="11" clrIdx="0">
    <p:extLst>
      <p:ext uri="{19B8F6BF-5375-455C-9EA6-DF929625EA0E}">
        <p15:presenceInfo xmlns:p15="http://schemas.microsoft.com/office/powerpoint/2012/main" userId="e026b1207f6de5b6" providerId="Windows Live"/>
      </p:ext>
    </p:extLst>
  </p:cmAuthor>
  <p:cmAuthor id="8" name="TIFFAY, Kathleen" initials="TK" lastIdx="14" clrIdx="7">
    <p:extLst>
      <p:ext uri="{19B8F6BF-5375-455C-9EA6-DF929625EA0E}">
        <p15:presenceInfo xmlns:p15="http://schemas.microsoft.com/office/powerpoint/2012/main" userId="TIFFAY, Kathleen" providerId="None"/>
      </p:ext>
    </p:extLst>
  </p:cmAuthor>
  <p:cmAuthor id="2" name="MURAD, Sofia Jenny Juliette" initials="MSJJ" lastIdx="16" clrIdx="1">
    <p:extLst>
      <p:ext uri="{19B8F6BF-5375-455C-9EA6-DF929625EA0E}">
        <p15:presenceInfo xmlns:p15="http://schemas.microsoft.com/office/powerpoint/2012/main" userId="MURAD, Sofia Jenny Juliette" providerId="None"/>
      </p:ext>
    </p:extLst>
  </p:cmAuthor>
  <p:cmAuthor id="3" name="Elizabeth ENGEBRETSON" initials="EE" lastIdx="8" clrIdx="2">
    <p:extLst>
      <p:ext uri="{19B8F6BF-5375-455C-9EA6-DF929625EA0E}">
        <p15:presenceInfo xmlns:p15="http://schemas.microsoft.com/office/powerpoint/2012/main" userId="S::engebretsone@who.int::3432f663-7c0c-4f2e-b85b-b6f4c97bdf77" providerId="AD"/>
      </p:ext>
    </p:extLst>
  </p:cmAuthor>
  <p:cmAuthor id="4" name="Sofia Jenny Juliette MURAD" initials="SJJM" lastIdx="3" clrIdx="3">
    <p:extLst>
      <p:ext uri="{19B8F6BF-5375-455C-9EA6-DF929625EA0E}">
        <p15:presenceInfo xmlns:p15="http://schemas.microsoft.com/office/powerpoint/2012/main" userId="Sofia Jenny Juliette MURAD" providerId="None"/>
      </p:ext>
    </p:extLst>
  </p:cmAuthor>
  <p:cmAuthor id="5" name="Betsy Engebretson" initials="BE" lastIdx="3" clrIdx="4">
    <p:extLst>
      <p:ext uri="{19B8F6BF-5375-455C-9EA6-DF929625EA0E}">
        <p15:presenceInfo xmlns:p15="http://schemas.microsoft.com/office/powerpoint/2012/main" userId="de7a1987bec85a67" providerId="Windows Live"/>
      </p:ext>
    </p:extLst>
  </p:cmAuthor>
  <p:cmAuthor id="6" name="GORE, Fiona Margaret" initials="GM" lastIdx="5" clrIdx="5">
    <p:extLst>
      <p:ext uri="{19B8F6BF-5375-455C-9EA6-DF929625EA0E}">
        <p15:presenceInfo xmlns:p15="http://schemas.microsoft.com/office/powerpoint/2012/main" userId="S::goref@who.int::8990c2d0-068d-4ea4-a7b0-fc9e7bcf8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D60A87"/>
    <a:srgbClr val="FFFFFF"/>
    <a:srgbClr val="F79646"/>
    <a:srgbClr val="F59952"/>
    <a:srgbClr val="17375E"/>
    <a:srgbClr val="505F73"/>
    <a:srgbClr val="358D8B"/>
    <a:srgbClr val="7BD0EF"/>
    <a:srgbClr val="3759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09" autoAdjust="0"/>
    <p:restoredTop sz="81861" autoAdjust="0"/>
  </p:normalViewPr>
  <p:slideViewPr>
    <p:cSldViewPr snapToGrid="0">
      <p:cViewPr varScale="1">
        <p:scale>
          <a:sx n="92" d="100"/>
          <a:sy n="92" d="100"/>
        </p:scale>
        <p:origin x="594"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21-Mar-24</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51399B-F8E0-4DA5-8319-E5715C88B21D}" type="datetimeFigureOut">
              <a:rPr lang="en-US" smtClean="0"/>
              <a:t>21-Mar-24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490C-0DEC-4EBD-86E0-7ACA53B40D66}" type="slidenum">
              <a:rPr lang="en-US" smtClean="0"/>
              <a:t>‹#›</a:t>
            </a:fld>
            <a:endParaRPr lang="en-US"/>
          </a:p>
        </p:txBody>
      </p:sp>
    </p:spTree>
    <p:extLst>
      <p:ext uri="{BB962C8B-B14F-4D97-AF65-F5344CB8AC3E}">
        <p14:creationId xmlns:p14="http://schemas.microsoft.com/office/powerpoint/2010/main" val="1366331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laas.who.int/"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who.int/teams/environment-climate-change-and-health/water-sanitation-and-health/monitoring-and-evidence/wash-systems-monitoring/un-water-global-analysis-and-assessment-of-sanitation-and-drinking-wat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1</a:t>
            </a:fld>
            <a:endParaRPr lang="en-US"/>
          </a:p>
        </p:txBody>
      </p:sp>
    </p:spTree>
    <p:extLst>
      <p:ext uri="{BB962C8B-B14F-4D97-AF65-F5344CB8AC3E}">
        <p14:creationId xmlns:p14="http://schemas.microsoft.com/office/powerpoint/2010/main" val="3539203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2</a:t>
            </a:fld>
            <a:endParaRPr lang="en-US"/>
          </a:p>
        </p:txBody>
      </p:sp>
    </p:spTree>
    <p:extLst>
      <p:ext uri="{BB962C8B-B14F-4D97-AF65-F5344CB8AC3E}">
        <p14:creationId xmlns:p14="http://schemas.microsoft.com/office/powerpoint/2010/main" val="63769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6</a:t>
            </a:fld>
            <a:endParaRPr lang="en-US"/>
          </a:p>
        </p:txBody>
      </p:sp>
    </p:spTree>
    <p:extLst>
      <p:ext uri="{BB962C8B-B14F-4D97-AF65-F5344CB8AC3E}">
        <p14:creationId xmlns:p14="http://schemas.microsoft.com/office/powerpoint/2010/main" val="282634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68490C-0DEC-4EBD-86E0-7ACA53B40D66}" type="slidenum">
              <a:rPr lang="en-US" smtClean="0"/>
              <a:t>8</a:t>
            </a:fld>
            <a:endParaRPr lang="en-US"/>
          </a:p>
        </p:txBody>
      </p:sp>
    </p:spTree>
    <p:extLst>
      <p:ext uri="{BB962C8B-B14F-4D97-AF65-F5344CB8AC3E}">
        <p14:creationId xmlns:p14="http://schemas.microsoft.com/office/powerpoint/2010/main" val="480947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JO" sz="1200" dirty="0"/>
              <a:t>استخدام البيانات التي تم جمعها من خلال </a:t>
            </a:r>
            <a:r>
              <a:rPr lang="en-US" sz="1200" dirty="0"/>
              <a:t> GLAAS</a:t>
            </a:r>
            <a:r>
              <a:rPr lang="ar-JO" sz="1200" dirty="0"/>
              <a:t>الاستفادة القصوى من عملية </a:t>
            </a:r>
            <a:r>
              <a:rPr lang="en-US" sz="1200" dirty="0"/>
              <a:t>GLAAS</a:t>
            </a:r>
            <a:r>
              <a:rPr lang="ar-JO" sz="1200" dirty="0"/>
              <a:t> </a:t>
            </a:r>
            <a:r>
              <a:rPr lang="en-US" sz="1200" dirty="0"/>
              <a:t> </a:t>
            </a:r>
            <a:r>
              <a:rPr lang="ar-JO" sz="1200" dirty="0"/>
              <a:t>متاحة على بوابة بيانات </a:t>
            </a:r>
            <a:r>
              <a:rPr lang="en-US" sz="1200" dirty="0"/>
              <a:t>GLAAS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r>
              <a:rPr lang="en-GB" sz="1800" u="sng"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hlinkClick r:id="rId3"/>
              </a:rPr>
              <a:t>https://glaas.who.int/</a:t>
            </a:r>
            <a:r>
              <a:rPr lang="en-US" dirty="0">
                <a:effectLst/>
              </a:rPr>
              <a:t>)</a:t>
            </a:r>
            <a:r>
              <a:rPr lang="en-US" sz="1200" dirty="0"/>
              <a:t> and at: </a:t>
            </a:r>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https://www.who.int/teams/environment-climate-change-and-health/water-sanitation-and-health/monitoring-and-evidence/wash-systems-monitoring/un-water-global-analysis-and-assessment-of-sanitation-and-drinking-water</a:t>
            </a:r>
            <a:r>
              <a:rPr lang="en-GB" sz="1800" u="sng" dirty="0">
                <a:solidFill>
                  <a:srgbClr val="00808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p>
        </p:txBody>
      </p:sp>
      <p:sp>
        <p:nvSpPr>
          <p:cNvPr id="4" name="Slide Number Placeholder 3"/>
          <p:cNvSpPr>
            <a:spLocks noGrp="1"/>
          </p:cNvSpPr>
          <p:nvPr>
            <p:ph type="sldNum" sz="quarter" idx="5"/>
          </p:nvPr>
        </p:nvSpPr>
        <p:spPr/>
        <p:txBody>
          <a:bodyPr/>
          <a:lstStyle/>
          <a:p>
            <a:fld id="{5068490C-0DEC-4EBD-86E0-7ACA53B40D66}" type="slidenum">
              <a:rPr lang="en-US" smtClean="0"/>
              <a:t>14</a:t>
            </a:fld>
            <a:endParaRPr lang="en-US"/>
          </a:p>
        </p:txBody>
      </p:sp>
    </p:spTree>
    <p:extLst>
      <p:ext uri="{BB962C8B-B14F-4D97-AF65-F5344CB8AC3E}">
        <p14:creationId xmlns:p14="http://schemas.microsoft.com/office/powerpoint/2010/main" val="3071971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068490C-0DEC-4EBD-86E0-7ACA53B40D66}" type="slidenum">
              <a:rPr lang="en-US" smtClean="0"/>
              <a:t>15</a:t>
            </a:fld>
            <a:endParaRPr lang="en-US"/>
          </a:p>
        </p:txBody>
      </p:sp>
    </p:spTree>
    <p:extLst>
      <p:ext uri="{BB962C8B-B14F-4D97-AF65-F5344CB8AC3E}">
        <p14:creationId xmlns:p14="http://schemas.microsoft.com/office/powerpoint/2010/main" val="1605242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a:p>
            <a:r>
              <a:rPr lang="en-US"/>
              <a:t>World Health Organization</a:t>
            </a:r>
          </a:p>
          <a:p>
            <a:r>
              <a:rPr lang="en-US"/>
              <a:t>Event</a:t>
            </a:r>
          </a:p>
          <a:p>
            <a:r>
              <a:rPr lang="en-US"/>
              <a:t>Location of presentation</a:t>
            </a:r>
          </a:p>
          <a:p>
            <a:r>
              <a:rPr lang="en-US"/>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a:solidFill>
                  <a:schemeClr val="accent1">
                    <a:lumMod val="50000"/>
                  </a:schemeClr>
                </a:solidFill>
              </a:rPr>
              <a:t>NATIONAL SYSTEMS TO </a:t>
            </a:r>
          </a:p>
          <a:p>
            <a:r>
              <a:rPr lang="en-US" sz="2800" b="1">
                <a:solidFill>
                  <a:schemeClr val="accent1">
                    <a:lumMod val="50000"/>
                  </a:schemeClr>
                </a:solidFill>
              </a:rPr>
              <a:t>SUPPORT DRINKING-WATER, </a:t>
            </a:r>
          </a:p>
          <a:p>
            <a:pPr>
              <a:spcAft>
                <a:spcPts val="600"/>
              </a:spcAft>
            </a:pPr>
            <a:r>
              <a:rPr lang="en-US" sz="2800" b="1" spc="40" baseline="0">
                <a:solidFill>
                  <a:schemeClr val="accent1">
                    <a:lumMod val="50000"/>
                  </a:schemeClr>
                </a:solidFill>
              </a:rPr>
              <a:t>SANITATION AND HYGIENE:</a:t>
            </a:r>
          </a:p>
          <a:p>
            <a:r>
              <a:rPr lang="en-US" sz="2800" b="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a:solidFill>
                  <a:schemeClr val="accent1">
                    <a:lumMod val="50000"/>
                  </a:schemeClr>
                </a:solidFill>
              </a:rPr>
              <a:t>UN-WATER GLOBAL </a:t>
            </a:r>
          </a:p>
          <a:p>
            <a:r>
              <a:rPr lang="en-US" sz="1600" b="1">
                <a:solidFill>
                  <a:schemeClr val="accent1">
                    <a:lumMod val="50000"/>
                  </a:schemeClr>
                </a:solidFill>
              </a:rPr>
              <a:t>ANALYSIS AND ASSESSMENT </a:t>
            </a:r>
          </a:p>
          <a:p>
            <a:r>
              <a:rPr lang="en-US" sz="1600" b="1">
                <a:solidFill>
                  <a:schemeClr val="accent1">
                    <a:lumMod val="50000"/>
                  </a:schemeClr>
                </a:solidFill>
              </a:rPr>
              <a:t>OF SANITATION AND</a:t>
            </a:r>
          </a:p>
          <a:p>
            <a:pPr>
              <a:spcAft>
                <a:spcPts val="600"/>
              </a:spcAft>
            </a:pPr>
            <a:r>
              <a:rPr lang="en-US" sz="1600" b="1">
                <a:solidFill>
                  <a:schemeClr val="accent1">
                    <a:lumMod val="50000"/>
                  </a:schemeClr>
                </a:solidFill>
              </a:rPr>
              <a:t>DRINKING-WATER </a:t>
            </a:r>
          </a:p>
          <a:p>
            <a:r>
              <a:rPr lang="en-US" sz="1600" b="1">
                <a:solidFill>
                  <a:srgbClr val="107AA4"/>
                </a:solidFill>
              </a:rPr>
              <a:t>GLAAS 2019 REPORT</a:t>
            </a:r>
            <a:endParaRPr lang="en-US" sz="1600" b="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a:solidFill>
                  <a:schemeClr val="accent1">
                    <a:lumMod val="50000"/>
                  </a:schemeClr>
                </a:solidFill>
              </a:rPr>
              <a:t>NATIONAL SYSTEMS TO </a:t>
            </a:r>
          </a:p>
          <a:p>
            <a:r>
              <a:rPr lang="en-US" sz="2000" b="1">
                <a:solidFill>
                  <a:schemeClr val="accent1">
                    <a:lumMod val="50000"/>
                  </a:schemeClr>
                </a:solidFill>
              </a:rPr>
              <a:t>SUPPORT DRINKING-WATER, </a:t>
            </a:r>
          </a:p>
          <a:p>
            <a:pPr>
              <a:spcAft>
                <a:spcPts val="600"/>
              </a:spcAft>
            </a:pPr>
            <a:r>
              <a:rPr lang="en-US" sz="2000" b="1" spc="40" baseline="0">
                <a:solidFill>
                  <a:schemeClr val="accent1">
                    <a:lumMod val="50000"/>
                  </a:schemeClr>
                </a:solidFill>
              </a:rPr>
              <a:t>SANITATION AND HYGIENE:</a:t>
            </a:r>
          </a:p>
          <a:p>
            <a:r>
              <a:rPr lang="en-US" sz="2000" b="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98" b="-86"/>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a:solidFill>
                  <a:schemeClr val="accent1">
                    <a:lumMod val="50000"/>
                  </a:schemeClr>
                </a:solidFill>
              </a:rPr>
              <a:t>For </a:t>
            </a:r>
            <a:r>
              <a:rPr lang="en-GB" sz="2000" b="0" i="1">
                <a:solidFill>
                  <a:schemeClr val="accent1">
                    <a:lumMod val="50000"/>
                  </a:schemeClr>
                </a:solidFill>
              </a:rPr>
              <a:t>additional information please contact </a:t>
            </a:r>
            <a:r>
              <a:rPr lang="en-GB" sz="2000" b="0" i="1">
                <a:solidFill>
                  <a:schemeClr val="accent1">
                    <a:lumMod val="50000"/>
                  </a:schemeClr>
                </a:solidFill>
                <a:hlinkClick r:id="rId3"/>
              </a:rPr>
              <a:t>glaas@who.int</a:t>
            </a:r>
            <a:endParaRPr lang="en-GB" sz="2000" b="0" i="1">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a:solidFill>
                  <a:schemeClr val="accent1">
                    <a:lumMod val="50000"/>
                  </a:schemeClr>
                </a:solidFill>
              </a:rPr>
              <a:t>Thank you!</a:t>
            </a:r>
            <a:endParaRPr lang="en-GB" sz="5400" b="1" i="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 </a:t>
            </a:r>
          </a:p>
          <a:p>
            <a:r>
              <a:rPr lang="en-US"/>
              <a:t>World Health Organization</a:t>
            </a:r>
          </a:p>
          <a:p>
            <a:r>
              <a:rPr lang="en-US"/>
              <a:t>Information on location of presentation</a:t>
            </a:r>
          </a:p>
          <a:p>
            <a:r>
              <a:rPr lang="en-US"/>
              <a:t>Date</a:t>
            </a:r>
          </a:p>
          <a:p>
            <a:r>
              <a:rPr lang="en-US"/>
              <a:t>Etc. </a:t>
            </a:r>
          </a:p>
        </p:txBody>
      </p:sp>
    </p:spTree>
    <p:extLst>
      <p:ext uri="{BB962C8B-B14F-4D97-AF65-F5344CB8AC3E}">
        <p14:creationId xmlns:p14="http://schemas.microsoft.com/office/powerpoint/2010/main" val="3974927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Tree>
    <p:extLst>
      <p:ext uri="{BB962C8B-B14F-4D97-AF65-F5344CB8AC3E}">
        <p14:creationId xmlns:p14="http://schemas.microsoft.com/office/powerpoint/2010/main" val="1894132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a:solidFill>
                  <a:schemeClr val="bg1"/>
                </a:solidFill>
              </a:rPr>
              <a:t>For </a:t>
            </a:r>
            <a:r>
              <a:rPr lang="en-GB" sz="2000" b="0" i="1">
                <a:solidFill>
                  <a:schemeClr val="bg1"/>
                </a:solidFill>
              </a:rPr>
              <a:t>additional information please contact </a:t>
            </a:r>
            <a:r>
              <a:rPr lang="en-GB" sz="2000" b="0" i="1">
                <a:solidFill>
                  <a:schemeClr val="bg1"/>
                </a:solidFill>
                <a:hlinkClick r:id="rId2">
                  <a:extLst>
                    <a:ext uri="{A12FA001-AC4F-418D-AE19-62706E023703}">
                      <ahyp:hlinkClr xmlns:ahyp="http://schemas.microsoft.com/office/drawing/2018/hyperlinkcolor" val="tx"/>
                    </a:ext>
                  </a:extLst>
                </a:hlinkClick>
              </a:rPr>
              <a:t>glaas@who.int</a:t>
            </a:r>
            <a:endParaRPr lang="en-GB" sz="2000" b="0" i="1">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a:solidFill>
                  <a:schemeClr val="bg1"/>
                </a:solidFill>
              </a:rPr>
              <a:t>Thank you!</a:t>
            </a:r>
            <a:endParaRPr lang="en-GB" sz="5400" b="1" i="0">
              <a:solidFill>
                <a:schemeClr val="bg1"/>
              </a:solidFill>
            </a:endParaRPr>
          </a:p>
        </p:txBody>
      </p:sp>
    </p:spTree>
    <p:extLst>
      <p:ext uri="{BB962C8B-B14F-4D97-AF65-F5344CB8AC3E}">
        <p14:creationId xmlns:p14="http://schemas.microsoft.com/office/powerpoint/2010/main" val="3743023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42900" indent="-342900">
              <a:buClr>
                <a:srgbClr val="634A94"/>
              </a:buClr>
              <a:buFont typeface="Wingdings" panose="05000000000000000000" pitchFamily="2" charset="2"/>
              <a:buChar char="§"/>
              <a:defRPr>
                <a:solidFill>
                  <a:schemeClr val="accent1">
                    <a:lumMod val="50000"/>
                  </a:schemeClr>
                </a:solidFill>
              </a:defRPr>
            </a:lvl1pPr>
            <a:lvl2pPr>
              <a:buClr>
                <a:srgbClr val="634A94"/>
              </a:buClr>
              <a:defRPr>
                <a:solidFill>
                  <a:schemeClr val="accent1">
                    <a:lumMod val="50000"/>
                  </a:schemeClr>
                </a:solidFill>
              </a:defRPr>
            </a:lvl2pPr>
            <a:lvl3pPr>
              <a:buClr>
                <a:srgbClr val="634A94"/>
              </a:buClr>
              <a:defRPr>
                <a:solidFill>
                  <a:schemeClr val="accent1">
                    <a:lumMod val="50000"/>
                  </a:schemeClr>
                </a:solidFill>
              </a:defRPr>
            </a:lvl3pPr>
            <a:lvl4pPr>
              <a:buClr>
                <a:srgbClr val="634A94"/>
              </a:buClr>
              <a:defRPr>
                <a:solidFill>
                  <a:schemeClr val="accent1">
                    <a:lumMod val="50000"/>
                  </a:schemeClr>
                </a:solidFill>
              </a:defRPr>
            </a:lvl4pPr>
            <a:lvl5pPr>
              <a:buClr>
                <a:srgbClr val="634A94"/>
              </a:buCl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990324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02399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524428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257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1">
            <a:extLst>
              <a:ext uri="{FF2B5EF4-FFF2-40B4-BE49-F238E27FC236}">
                <a16:creationId xmlns:a16="http://schemas.microsoft.com/office/drawing/2014/main" id="{44BEE011-8006-4693-A82B-7D40435705B9}"/>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1717924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644488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57140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5196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071624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3" y="1314323"/>
            <a:ext cx="536448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2638326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3400"/>
            </a:lvl1pPr>
          </a:lstStyle>
          <a:p>
            <a:r>
              <a:rPr lang="en-US"/>
              <a:t>Click to edit Master title style</a:t>
            </a:r>
          </a:p>
        </p:txBody>
      </p:sp>
    </p:spTree>
    <p:extLst>
      <p:ext uri="{BB962C8B-B14F-4D97-AF65-F5344CB8AC3E}">
        <p14:creationId xmlns:p14="http://schemas.microsoft.com/office/powerpoint/2010/main" val="21539567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a:buClr>
                <a:srgbClr val="634A94"/>
              </a:buClr>
              <a:defRPr/>
            </a:lvl1pPr>
            <a:lvl2pPr>
              <a:buClr>
                <a:srgbClr val="634A94"/>
              </a:buClr>
              <a:defRPr/>
            </a:lvl2pPr>
            <a:lvl3pPr>
              <a:buClr>
                <a:srgbClr val="634A94"/>
              </a:buClr>
              <a:defRPr/>
            </a:lvl3pPr>
            <a:lvl4pPr>
              <a:buClr>
                <a:srgbClr val="634A94"/>
              </a:buClr>
              <a:defRPr/>
            </a:lvl4pPr>
            <a:lvl5pPr>
              <a:buClr>
                <a:srgbClr val="634A9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610813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6158378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3400"/>
            </a:lvl1pPr>
          </a:lstStyle>
          <a:p>
            <a:r>
              <a:rPr lang="en-US"/>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844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a:t>Click to edit Master title style</a:t>
            </a:r>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7853C010-3127-42EE-8067-D27B4980371F}"/>
              </a:ext>
            </a:extLst>
          </p:cNvPr>
          <p:cNvSpPr>
            <a:spLocks noGrp="1"/>
          </p:cNvSpPr>
          <p:nvPr>
            <p:ph idx="1"/>
          </p:nvPr>
        </p:nvSpPr>
        <p:spPr>
          <a:xfrm>
            <a:off x="609600" y="1280166"/>
            <a:ext cx="10972800" cy="4505491"/>
          </a:xfrm>
        </p:spPr>
        <p:txBody>
          <a:bodyPr/>
          <a:lstStyle>
            <a:lvl1pPr marL="339725" indent="-339725">
              <a:defRPr sz="3200">
                <a:solidFill>
                  <a:schemeClr val="accent1">
                    <a:lumMod val="50000"/>
                  </a:schemeClr>
                </a:solidFill>
              </a:defRPr>
            </a:lvl1pPr>
            <a:lvl2pPr>
              <a:defRPr sz="2800">
                <a:solidFill>
                  <a:schemeClr val="accent1">
                    <a:lumMod val="50000"/>
                  </a:schemeClr>
                </a:solidFill>
              </a:defRPr>
            </a:lvl2pPr>
            <a:lvl3pPr>
              <a:defRPr sz="2400">
                <a:solidFill>
                  <a:schemeClr val="accent1">
                    <a:lumMod val="50000"/>
                  </a:schemeClr>
                </a:solidFill>
              </a:defRPr>
            </a:lvl3pPr>
            <a:lvl4pPr>
              <a:defRPr sz="2000">
                <a:solidFill>
                  <a:schemeClr val="accent1">
                    <a:lumMod val="50000"/>
                  </a:schemeClr>
                </a:solidFill>
              </a:defRPr>
            </a:lvl4pPr>
            <a:lvl5pPr>
              <a:defRPr sz="2000">
                <a:solidFill>
                  <a:schemeClr val="accent1">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jpeg"/><Relationship Id="rId3" Type="http://schemas.openxmlformats.org/officeDocument/2006/relationships/slideLayout" Target="../slideLayouts/slideLayout35.xml"/><Relationship Id="rId21" Type="http://schemas.openxmlformats.org/officeDocument/2006/relationships/image" Target="../media/image8.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image" Target="../media/image3.pn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F37C1E"/>
              </a:gs>
              <a:gs pos="10000">
                <a:srgbClr val="7BD0E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20683" b="38233"/>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a:t>Click to edit Master text styles I need to see what happens with text here on the blue and if it’s in the legible or if you need to keep fixing the gradient at is</a:t>
            </a:r>
          </a:p>
          <a:p>
            <a:pPr lvl="1"/>
            <a:r>
              <a:rPr lang="en-US"/>
              <a:t>Second level</a:t>
            </a:r>
          </a:p>
          <a:p>
            <a:pPr lvl="2"/>
            <a:r>
              <a:rPr lang="en-US"/>
              <a:t>Third level</a:t>
            </a:r>
          </a:p>
          <a:p>
            <a:pPr lvl="3"/>
            <a:r>
              <a:rPr lang="en-US"/>
              <a:t>Fourth level</a:t>
            </a:r>
          </a:p>
          <a:p>
            <a:pPr lvl="4"/>
            <a:r>
              <a:rPr lang="en-US"/>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 name="Group 3">
            <a:extLst>
              <a:ext uri="{FF2B5EF4-FFF2-40B4-BE49-F238E27FC236}">
                <a16:creationId xmlns:a16="http://schemas.microsoft.com/office/drawing/2014/main" id="{F15FB073-BB83-E172-454D-A364C19BCD3C}"/>
              </a:ext>
            </a:extLst>
          </p:cNvPr>
          <p:cNvGrpSpPr/>
          <p:nvPr userDrawn="1"/>
        </p:nvGrpSpPr>
        <p:grpSpPr>
          <a:xfrm>
            <a:off x="-4" y="5988696"/>
            <a:ext cx="12192008" cy="869304"/>
            <a:chOff x="-1" y="5998222"/>
            <a:chExt cx="12192008" cy="869304"/>
          </a:xfrm>
        </p:grpSpPr>
        <p:grpSp>
          <p:nvGrpSpPr>
            <p:cNvPr id="5" name="Group 4">
              <a:extLst>
                <a:ext uri="{FF2B5EF4-FFF2-40B4-BE49-F238E27FC236}">
                  <a16:creationId xmlns:a16="http://schemas.microsoft.com/office/drawing/2014/main" id="{27E98DA2-1865-4E97-8590-444FE01B1FE4}"/>
                </a:ext>
              </a:extLst>
            </p:cNvPr>
            <p:cNvGrpSpPr/>
            <p:nvPr userDrawn="1"/>
          </p:nvGrpSpPr>
          <p:grpSpPr>
            <a:xfrm>
              <a:off x="-1" y="6065349"/>
              <a:ext cx="12192001" cy="802177"/>
              <a:chOff x="-1" y="6055823"/>
              <a:chExt cx="9144001" cy="802177"/>
            </a:xfrm>
          </p:grpSpPr>
          <p:sp>
            <p:nvSpPr>
              <p:cNvPr id="8" name="Rectangle 7">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9" name="Picture 8">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8272" t="37722" r="13637" b="36565"/>
              <a:stretch/>
            </p:blipFill>
            <p:spPr>
              <a:xfrm>
                <a:off x="7093744" y="6154761"/>
                <a:ext cx="1822373" cy="637786"/>
              </a:xfrm>
              <a:prstGeom prst="rect">
                <a:avLst/>
              </a:prstGeom>
            </p:spPr>
          </p:pic>
          <p:pic>
            <p:nvPicPr>
              <p:cNvPr id="10" name="Picture 9">
                <a:extLst>
                  <a:ext uri="{FF2B5EF4-FFF2-40B4-BE49-F238E27FC236}">
                    <a16:creationId xmlns:a16="http://schemas.microsoft.com/office/drawing/2014/main" id="{59814F6A-8856-40D8-8CAF-4C5E6641F5AA}"/>
                  </a:ext>
                </a:extLst>
              </p:cNvPr>
              <p:cNvPicPr>
                <a:picLocks noChangeAspect="1"/>
              </p:cNvPicPr>
              <p:nvPr userDrawn="1"/>
            </p:nvPicPr>
            <p:blipFill>
              <a:blip r:embed="rId19">
                <a:biLevel thresh="25000"/>
                <a:extLst>
                  <a:ext uri="{28A0092B-C50C-407E-A947-70E740481C1C}">
                    <a14:useLocalDpi xmlns:a14="http://schemas.microsoft.com/office/drawing/2010/main" val="0"/>
                  </a:ext>
                </a:extLst>
              </a:blip>
              <a:stretch>
                <a:fillRect/>
              </a:stretch>
            </p:blipFill>
            <p:spPr>
              <a:xfrm>
                <a:off x="4718251" y="6190395"/>
                <a:ext cx="1473694" cy="573086"/>
              </a:xfrm>
              <a:prstGeom prst="rect">
                <a:avLst/>
              </a:prstGeom>
            </p:spPr>
          </p:pic>
          <p:pic>
            <p:nvPicPr>
              <p:cNvPr id="11" name="Picture 10">
                <a:extLst>
                  <a:ext uri="{FF2B5EF4-FFF2-40B4-BE49-F238E27FC236}">
                    <a16:creationId xmlns:a16="http://schemas.microsoft.com/office/drawing/2014/main" id="{33E73065-C6F7-4816-8CA3-7879EC8065CD}"/>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4376" y="6125852"/>
                <a:ext cx="1700603" cy="593260"/>
              </a:xfrm>
              <a:prstGeom prst="rect">
                <a:avLst/>
              </a:prstGeom>
            </p:spPr>
          </p:pic>
        </p:grpSp>
        <p:sp>
          <p:nvSpPr>
            <p:cNvPr id="6" name="Rectangle 5">
              <a:extLst>
                <a:ext uri="{FF2B5EF4-FFF2-40B4-BE49-F238E27FC236}">
                  <a16:creationId xmlns:a16="http://schemas.microsoft.com/office/drawing/2014/main" id="{8F1D423E-8B15-41BD-B67A-2B72633E8C60}"/>
                </a:ext>
              </a:extLst>
            </p:cNvPr>
            <p:cNvSpPr/>
            <p:nvPr userDrawn="1"/>
          </p:nvSpPr>
          <p:spPr>
            <a:xfrm>
              <a:off x="7" y="5998222"/>
              <a:ext cx="12192000" cy="72000"/>
            </a:xfrm>
            <a:prstGeom prst="rect">
              <a:avLst/>
            </a:prstGeom>
            <a:gradFill>
              <a:gsLst>
                <a:gs pos="90000">
                  <a:srgbClr val="D60A87"/>
                </a:gs>
                <a:gs pos="10000">
                  <a:srgbClr val="00AAA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sv-SE" sz="1800"/>
            </a:p>
          </p:txBody>
        </p:sp>
        <p:pic>
          <p:nvPicPr>
            <p:cNvPr id="7" name="Picture 6" descr="A black and white logo&#10;&#10;Description automatically generated">
              <a:extLst>
                <a:ext uri="{FF2B5EF4-FFF2-40B4-BE49-F238E27FC236}">
                  <a16:creationId xmlns:a16="http://schemas.microsoft.com/office/drawing/2014/main" id="{F07FAD92-3BD4-F88E-2ECD-B380A6873080}"/>
                </a:ext>
              </a:extLst>
            </p:cNvPr>
            <p:cNvPicPr>
              <a:picLocks noChangeAspect="1"/>
            </p:cNvPicPr>
            <p:nvPr userDrawn="1"/>
          </p:nvPicPr>
          <p:blipFill rotWithShape="1">
            <a:blip r:embed="rId21">
              <a:extLst>
                <a:ext uri="{28A0092B-C50C-407E-A947-70E740481C1C}">
                  <a14:useLocalDpi xmlns:a14="http://schemas.microsoft.com/office/drawing/2010/main" val="0"/>
                </a:ext>
              </a:extLst>
            </a:blip>
            <a:srcRect t="36356" b="37062"/>
            <a:stretch/>
          </p:blipFill>
          <p:spPr>
            <a:xfrm>
              <a:off x="3233815" y="6225300"/>
              <a:ext cx="1964925" cy="522329"/>
            </a:xfrm>
            <a:prstGeom prst="rect">
              <a:avLst/>
            </a:prstGeom>
          </p:spPr>
        </p:pic>
      </p:grpSp>
    </p:spTree>
    <p:extLst>
      <p:ext uri="{BB962C8B-B14F-4D97-AF65-F5344CB8AC3E}">
        <p14:creationId xmlns:p14="http://schemas.microsoft.com/office/powerpoint/2010/main" val="3414724262"/>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hyperlink" Target="https://glaas.who.int/" TargetMode="External"/><Relationship Id="rId2" Type="http://schemas.openxmlformats.org/officeDocument/2006/relationships/hyperlink" Target="https://www.who.int/teams/environment-climate-change-and-health/water-sanitation-and-health/monitoring-and-evidence/wash-systems-monitoring/un-water-global-analysis-and-assessment-of-sanitation-and-drinking-water" TargetMode="Externa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B624C6-8AF0-44C4-83D8-3A2C2CD4ECF7}"/>
              </a:ext>
            </a:extLst>
          </p:cNvPr>
          <p:cNvSpPr>
            <a:spLocks noGrp="1"/>
          </p:cNvSpPr>
          <p:nvPr>
            <p:ph type="title"/>
          </p:nvPr>
        </p:nvSpPr>
        <p:spPr/>
        <p:txBody>
          <a:bodyPr/>
          <a:lstStyle/>
          <a:p>
            <a:pPr algn="r" rtl="1"/>
            <a:r>
              <a:rPr lang="ar-JO" dirty="0">
                <a:cs typeface="Calibri"/>
              </a:rPr>
              <a:t>وحدة معلومات </a:t>
            </a:r>
            <a:r>
              <a:rPr lang="en-US" dirty="0">
                <a:cs typeface="Calibri"/>
              </a:rPr>
              <a:t>GLAAS</a:t>
            </a:r>
            <a:r>
              <a:rPr lang="ar-JO" dirty="0">
                <a:cs typeface="Calibri"/>
              </a:rPr>
              <a:t> 2 :</a:t>
            </a:r>
            <a:br>
              <a:rPr lang="en-US" dirty="0">
                <a:cs typeface="Calibri"/>
              </a:rPr>
            </a:br>
            <a:r>
              <a:rPr lang="ar-JO" sz="3600" dirty="0">
                <a:cs typeface="Calibri"/>
              </a:rPr>
              <a:t>عملية </a:t>
            </a:r>
            <a:r>
              <a:rPr lang="en-US" sz="3600" dirty="0">
                <a:cs typeface="Calibri"/>
              </a:rPr>
              <a:t>GLAAS</a:t>
            </a:r>
            <a:br>
              <a:rPr lang="en-US" sz="3600" dirty="0">
                <a:cs typeface="Calibri"/>
              </a:rPr>
            </a:br>
            <a:r>
              <a:rPr lang="ar-JO" sz="2400" dirty="0">
                <a:cs typeface="Calibri"/>
              </a:rPr>
              <a:t>المسح القطري </a:t>
            </a:r>
            <a:r>
              <a:rPr lang="en-US" sz="2400" dirty="0">
                <a:cs typeface="Calibri"/>
              </a:rPr>
              <a:t>GLAAS </a:t>
            </a:r>
            <a:r>
              <a:rPr lang="ar-JO" sz="2400" dirty="0">
                <a:cs typeface="Calibri"/>
              </a:rPr>
              <a:t> 2025/2024 </a:t>
            </a:r>
            <a:endParaRPr lang="en-US" dirty="0"/>
          </a:p>
        </p:txBody>
      </p:sp>
    </p:spTree>
    <p:extLst>
      <p:ext uri="{BB962C8B-B14F-4D97-AF65-F5344CB8AC3E}">
        <p14:creationId xmlns:p14="http://schemas.microsoft.com/office/powerpoint/2010/main" val="4154322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50">
            <a:extLst>
              <a:ext uri="{FF2B5EF4-FFF2-40B4-BE49-F238E27FC236}">
                <a16:creationId xmlns:a16="http://schemas.microsoft.com/office/drawing/2014/main" id="{55A8D27E-9F36-CFB9-9018-ABACE739BB8E}"/>
              </a:ext>
            </a:extLst>
          </p:cNvPr>
          <p:cNvSpPr>
            <a:spLocks noGrp="1"/>
          </p:cNvSpPr>
          <p:nvPr>
            <p:ph idx="1"/>
          </p:nvPr>
        </p:nvSpPr>
        <p:spPr>
          <a:xfrm>
            <a:off x="2276474" y="1280166"/>
            <a:ext cx="9305926" cy="4505491"/>
          </a:xfrm>
        </p:spPr>
        <p:txBody>
          <a:bodyPr>
            <a:normAutofit/>
          </a:bodyPr>
          <a:lstStyle/>
          <a:p>
            <a:pPr algn="just" rtl="1">
              <a:spcAft>
                <a:spcPts val="2400"/>
              </a:spcAft>
            </a:pPr>
            <a:r>
              <a:rPr lang="ar-JO" sz="2800" dirty="0"/>
              <a:t>نظرا لأنه من المحتمل أن يكون عدد من أصحاب المصلحة قد شاركوا في إكمال مسح </a:t>
            </a:r>
            <a:r>
              <a:rPr lang="en-GB" sz="2800" dirty="0"/>
              <a:t>GLAAS ، </a:t>
            </a:r>
            <a:r>
              <a:rPr lang="ar-JO" sz="2800" dirty="0"/>
              <a:t>فمن المهم عقد اجتماع حكومي نهائي للتحقق من صحة جميع المشاركين في </a:t>
            </a:r>
            <a:r>
              <a:rPr lang="en-GB" sz="2800" dirty="0"/>
              <a:t>GLAAS</a:t>
            </a:r>
            <a:r>
              <a:rPr lang="ar-JO" sz="2800" dirty="0"/>
              <a:t> </a:t>
            </a:r>
            <a:r>
              <a:rPr lang="en-GB" sz="2800" dirty="0"/>
              <a:t> </a:t>
            </a:r>
            <a:r>
              <a:rPr lang="ar-JO" sz="2800" dirty="0"/>
              <a:t>لضمان موافقة الجميع على المعلومات الواردة في المسح. 
تقوم الحكومة بمراجعة البيانات والتوقيع على النتائج قبل تقديمها.</a:t>
            </a:r>
            <a:endParaRPr lang="en-US" sz="2800" dirty="0"/>
          </a:p>
        </p:txBody>
      </p:sp>
      <p:sp>
        <p:nvSpPr>
          <p:cNvPr id="27" name="Title 2">
            <a:extLst>
              <a:ext uri="{FF2B5EF4-FFF2-40B4-BE49-F238E27FC236}">
                <a16:creationId xmlns:a16="http://schemas.microsoft.com/office/drawing/2014/main" id="{9F56ECF2-8E29-5E2F-D171-CFB8A1B0FCE3}"/>
              </a:ext>
            </a:extLst>
          </p:cNvPr>
          <p:cNvSpPr txBox="1">
            <a:spLocks/>
          </p:cNvSpPr>
          <p:nvPr/>
        </p:nvSpPr>
        <p:spPr>
          <a:xfrm>
            <a:off x="2699555" y="205545"/>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algn="r" rtl="1"/>
            <a:r>
              <a:rPr lang="ar-JO" sz="3600" dirty="0"/>
              <a:t>التحقق من صحة النتائج</a:t>
            </a:r>
            <a:endParaRPr lang="en-US" sz="3600" dirty="0"/>
          </a:p>
        </p:txBody>
      </p:sp>
      <p:grpSp>
        <p:nvGrpSpPr>
          <p:cNvPr id="2" name="Group 1">
            <a:extLst>
              <a:ext uri="{FF2B5EF4-FFF2-40B4-BE49-F238E27FC236}">
                <a16:creationId xmlns:a16="http://schemas.microsoft.com/office/drawing/2014/main" id="{0EDF2DC4-E607-64F1-C728-A55CEFE8533E}"/>
              </a:ext>
            </a:extLst>
          </p:cNvPr>
          <p:cNvGrpSpPr/>
          <p:nvPr/>
        </p:nvGrpSpPr>
        <p:grpSpPr>
          <a:xfrm>
            <a:off x="104231" y="626233"/>
            <a:ext cx="2037493" cy="5159424"/>
            <a:chOff x="409938" y="451566"/>
            <a:chExt cx="2037493" cy="5159424"/>
          </a:xfrm>
        </p:grpSpPr>
        <p:grpSp>
          <p:nvGrpSpPr>
            <p:cNvPr id="28" name="Group 27">
              <a:extLst>
                <a:ext uri="{FF2B5EF4-FFF2-40B4-BE49-F238E27FC236}">
                  <a16:creationId xmlns:a16="http://schemas.microsoft.com/office/drawing/2014/main" id="{24593905-904B-FAAD-7DF9-5006D457B960}"/>
                </a:ext>
              </a:extLst>
            </p:cNvPr>
            <p:cNvGrpSpPr/>
            <p:nvPr/>
          </p:nvGrpSpPr>
          <p:grpSpPr>
            <a:xfrm>
              <a:off x="502846" y="1011073"/>
              <a:ext cx="174224" cy="4040837"/>
              <a:chOff x="7064770" y="850343"/>
              <a:chExt cx="174224" cy="4040837"/>
            </a:xfrm>
          </p:grpSpPr>
          <p:sp>
            <p:nvSpPr>
              <p:cNvPr id="45" name="Right Arrow 12">
                <a:extLst>
                  <a:ext uri="{FF2B5EF4-FFF2-40B4-BE49-F238E27FC236}">
                    <a16:creationId xmlns:a16="http://schemas.microsoft.com/office/drawing/2014/main" id="{FA64312E-690A-7432-75DF-07C39CC5DA3C}"/>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ight Arrow 13">
                <a:extLst>
                  <a:ext uri="{FF2B5EF4-FFF2-40B4-BE49-F238E27FC236}">
                    <a16:creationId xmlns:a16="http://schemas.microsoft.com/office/drawing/2014/main" id="{BA55D612-A88C-5035-D14C-219795236B2E}"/>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ight Arrow 14">
                <a:extLst>
                  <a:ext uri="{FF2B5EF4-FFF2-40B4-BE49-F238E27FC236}">
                    <a16:creationId xmlns:a16="http://schemas.microsoft.com/office/drawing/2014/main" id="{EEFE0D5D-0108-23D3-5E97-B783D685C453}"/>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15">
                <a:extLst>
                  <a:ext uri="{FF2B5EF4-FFF2-40B4-BE49-F238E27FC236}">
                    <a16:creationId xmlns:a16="http://schemas.microsoft.com/office/drawing/2014/main" id="{F4B06702-3177-7FA9-6D38-C60D6CCE3F7F}"/>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16">
                <a:extLst>
                  <a:ext uri="{FF2B5EF4-FFF2-40B4-BE49-F238E27FC236}">
                    <a16:creationId xmlns:a16="http://schemas.microsoft.com/office/drawing/2014/main" id="{E43B8F26-1009-A4A2-7D1C-257EDEC8BE64}"/>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17">
                <a:extLst>
                  <a:ext uri="{FF2B5EF4-FFF2-40B4-BE49-F238E27FC236}">
                    <a16:creationId xmlns:a16="http://schemas.microsoft.com/office/drawing/2014/main" id="{EFB373FB-0C68-6577-F5B9-3C95C0BF48C3}"/>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B80BC0CC-6FB6-9356-0396-160AF721BC4D}"/>
                </a:ext>
              </a:extLst>
            </p:cNvPr>
            <p:cNvGrpSpPr/>
            <p:nvPr/>
          </p:nvGrpSpPr>
          <p:grpSpPr>
            <a:xfrm>
              <a:off x="946458" y="451566"/>
              <a:ext cx="1500973" cy="5159424"/>
              <a:chOff x="6401397" y="291049"/>
              <a:chExt cx="1500973" cy="5159424"/>
            </a:xfrm>
          </p:grpSpPr>
          <p:sp>
            <p:nvSpPr>
              <p:cNvPr id="38" name="Rounded Rectangle 5">
                <a:extLst>
                  <a:ext uri="{FF2B5EF4-FFF2-40B4-BE49-F238E27FC236}">
                    <a16:creationId xmlns:a16="http://schemas.microsoft.com/office/drawing/2014/main" id="{73985C41-13C3-9891-252E-7BEBA44B2A85}"/>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اتخاذ قرار بالمشاركة</a:t>
                </a:r>
                <a:endParaRPr kumimoji="0" lang="en-GB" sz="1600" b="1" i="0" u="none" strike="noStrike" kern="0" cap="none" spc="0" normalizeH="0" baseline="0" noProof="0" dirty="0">
                  <a:ln>
                    <a:noFill/>
                  </a:ln>
                  <a:effectLst/>
                  <a:uLnTx/>
                  <a:uFillTx/>
                  <a:latin typeface="Calibri"/>
                  <a:ea typeface="+mn-ea"/>
                  <a:cs typeface="+mn-cs"/>
                </a:endParaRPr>
              </a:p>
            </p:txBody>
          </p:sp>
          <p:sp>
            <p:nvSpPr>
              <p:cNvPr id="39" name="Rounded Rectangle 8">
                <a:extLst>
                  <a:ext uri="{FF2B5EF4-FFF2-40B4-BE49-F238E27FC236}">
                    <a16:creationId xmlns:a16="http://schemas.microsoft.com/office/drawing/2014/main" id="{18E94DE8-6141-D12E-17CE-261E963A0704}"/>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ysClr val="windowText" lastClr="000000"/>
                    </a:solidFill>
                    <a:effectLst/>
                    <a:uLnTx/>
                    <a:uFillTx/>
                    <a:latin typeface="Calibri"/>
                    <a:ea typeface="+mn-ea"/>
                    <a:cs typeface="+mn-cs"/>
                  </a:rPr>
                  <a:t>تقديم نظام </a:t>
                </a: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GLAAS </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ounded Rectangle 9">
                <a:extLst>
                  <a:ext uri="{FF2B5EF4-FFF2-40B4-BE49-F238E27FC236}">
                    <a16:creationId xmlns:a16="http://schemas.microsoft.com/office/drawing/2014/main" id="{A1EFFFA7-5D2D-58B8-D239-438B1A972B49}"/>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مرحلة ما قبل جمع البيانات</a:t>
                </a:r>
              </a:p>
            </p:txBody>
          </p:sp>
          <p:sp>
            <p:nvSpPr>
              <p:cNvPr id="41" name="Rounded Rectangle 10">
                <a:extLst>
                  <a:ext uri="{FF2B5EF4-FFF2-40B4-BE49-F238E27FC236}">
                    <a16:creationId xmlns:a16="http://schemas.microsoft.com/office/drawing/2014/main" id="{DF3037E4-0AB4-E828-AD8C-070B3AF3D273}"/>
                  </a:ext>
                </a:extLst>
              </p:cNvPr>
              <p:cNvSpPr/>
              <p:nvPr/>
            </p:nvSpPr>
            <p:spPr>
              <a:xfrm>
                <a:off x="6408947" y="2591113"/>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جمع البيانات</a:t>
                </a:r>
                <a:endParaRPr kumimoji="0" lang="en-GB" sz="1600" b="1" i="0" u="none" strike="noStrike" kern="0" cap="none" spc="0" normalizeH="0" baseline="0" noProof="0" dirty="0">
                  <a:effectLst/>
                  <a:uLnTx/>
                  <a:uFillTx/>
                  <a:latin typeface="Calibri"/>
                  <a:ea typeface="+mn-ea"/>
                  <a:cs typeface="+mn-cs"/>
                </a:endParaRPr>
              </a:p>
            </p:txBody>
          </p:sp>
          <p:sp>
            <p:nvSpPr>
              <p:cNvPr id="42" name="Rounded Rectangle 11">
                <a:extLst>
                  <a:ext uri="{FF2B5EF4-FFF2-40B4-BE49-F238E27FC236}">
                    <a16:creationId xmlns:a16="http://schemas.microsoft.com/office/drawing/2014/main" id="{91D27192-AB4F-AD97-F900-431520D6F162}"/>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التحقق والتقديم</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43" name="Rounded Rectangle 12">
                <a:extLst>
                  <a:ext uri="{FF2B5EF4-FFF2-40B4-BE49-F238E27FC236}">
                    <a16:creationId xmlns:a16="http://schemas.microsoft.com/office/drawing/2014/main" id="{7B194070-43D2-ACD2-D85E-AB68FB14D758}"/>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إدارة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4" name="Rounded Rectangle 13">
                <a:extLst>
                  <a:ext uri="{FF2B5EF4-FFF2-40B4-BE49-F238E27FC236}">
                    <a16:creationId xmlns:a16="http://schemas.microsoft.com/office/drawing/2014/main" id="{7C9EA35E-EF21-0BE1-9BF4-1A1C587D1B9F}"/>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تقرير وبيانات </a:t>
                </a:r>
                <a:r>
                  <a:rPr lang="en-GB" sz="1600" b="1" kern="0" dirty="0">
                    <a:solidFill>
                      <a:srgbClr val="1F497D">
                        <a:lumMod val="75000"/>
                      </a:srgbClr>
                    </a:solidFill>
                  </a:rPr>
                  <a:t>GLAAS 2025</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3CB4D7E6-8AFA-4727-5F69-D076BA9D42BC}"/>
                </a:ext>
              </a:extLst>
            </p:cNvPr>
            <p:cNvGrpSpPr/>
            <p:nvPr/>
          </p:nvGrpSpPr>
          <p:grpSpPr>
            <a:xfrm>
              <a:off x="409938" y="557394"/>
              <a:ext cx="364812" cy="4947770"/>
              <a:chOff x="5877145" y="396875"/>
              <a:chExt cx="364812" cy="4947770"/>
            </a:xfrm>
          </p:grpSpPr>
          <p:sp>
            <p:nvSpPr>
              <p:cNvPr id="31" name="Oval 30">
                <a:extLst>
                  <a:ext uri="{FF2B5EF4-FFF2-40B4-BE49-F238E27FC236}">
                    <a16:creationId xmlns:a16="http://schemas.microsoft.com/office/drawing/2014/main" id="{00C03F8A-0BB6-2793-C7CE-E36D34714307}"/>
                  </a:ext>
                </a:extLst>
              </p:cNvPr>
              <p:cNvSpPr/>
              <p:nvPr/>
            </p:nvSpPr>
            <p:spPr>
              <a:xfrm>
                <a:off x="5877145" y="39687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1</a:t>
                </a:r>
              </a:p>
            </p:txBody>
          </p:sp>
          <p:sp>
            <p:nvSpPr>
              <p:cNvPr id="32" name="Oval 31">
                <a:extLst>
                  <a:ext uri="{FF2B5EF4-FFF2-40B4-BE49-F238E27FC236}">
                    <a16:creationId xmlns:a16="http://schemas.microsoft.com/office/drawing/2014/main" id="{D1DD3033-EA20-483B-B7E6-935076C9751D}"/>
                  </a:ext>
                </a:extLst>
              </p:cNvPr>
              <p:cNvSpPr/>
              <p:nvPr/>
            </p:nvSpPr>
            <p:spPr>
              <a:xfrm>
                <a:off x="5877145" y="1163563"/>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2</a:t>
                </a:r>
              </a:p>
            </p:txBody>
          </p:sp>
          <p:sp>
            <p:nvSpPr>
              <p:cNvPr id="33" name="Oval 32">
                <a:extLst>
                  <a:ext uri="{FF2B5EF4-FFF2-40B4-BE49-F238E27FC236}">
                    <a16:creationId xmlns:a16="http://schemas.microsoft.com/office/drawing/2014/main" id="{255E5762-09EF-4D98-2E05-1BE25B4D1968}"/>
                  </a:ext>
                </a:extLst>
              </p:cNvPr>
              <p:cNvSpPr/>
              <p:nvPr/>
            </p:nvSpPr>
            <p:spPr>
              <a:xfrm>
                <a:off x="5877145" y="1930251"/>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3</a:t>
                </a:r>
              </a:p>
            </p:txBody>
          </p:sp>
          <p:sp>
            <p:nvSpPr>
              <p:cNvPr id="34" name="Oval 33">
                <a:extLst>
                  <a:ext uri="{FF2B5EF4-FFF2-40B4-BE49-F238E27FC236}">
                    <a16:creationId xmlns:a16="http://schemas.microsoft.com/office/drawing/2014/main" id="{32F65CAF-B0BE-15BF-92E3-DD238B226703}"/>
                  </a:ext>
                </a:extLst>
              </p:cNvPr>
              <p:cNvSpPr/>
              <p:nvPr/>
            </p:nvSpPr>
            <p:spPr>
              <a:xfrm>
                <a:off x="5881917" y="2696939"/>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4</a:t>
                </a:r>
              </a:p>
            </p:txBody>
          </p:sp>
          <p:sp>
            <p:nvSpPr>
              <p:cNvPr id="35" name="Oval 34">
                <a:extLst>
                  <a:ext uri="{FF2B5EF4-FFF2-40B4-BE49-F238E27FC236}">
                    <a16:creationId xmlns:a16="http://schemas.microsoft.com/office/drawing/2014/main" id="{AC4BA85D-2E7C-9825-1636-6E9CAB2BC67B}"/>
                  </a:ext>
                </a:extLst>
              </p:cNvPr>
              <p:cNvSpPr/>
              <p:nvPr/>
            </p:nvSpPr>
            <p:spPr>
              <a:xfrm>
                <a:off x="5881917" y="3463627"/>
                <a:ext cx="360040" cy="347641"/>
              </a:xfrm>
              <a:prstGeom prst="ellipse">
                <a:avLst/>
              </a:prstGeom>
              <a:solidFill>
                <a:srgbClr val="D60A87"/>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Calibri"/>
                    <a:ea typeface="+mn-ea"/>
                    <a:cs typeface="+mn-cs"/>
                  </a:rPr>
                  <a:t>5</a:t>
                </a:r>
              </a:p>
            </p:txBody>
          </p:sp>
          <p:sp>
            <p:nvSpPr>
              <p:cNvPr id="36" name="Oval 35">
                <a:extLst>
                  <a:ext uri="{FF2B5EF4-FFF2-40B4-BE49-F238E27FC236}">
                    <a16:creationId xmlns:a16="http://schemas.microsoft.com/office/drawing/2014/main" id="{20107A0F-A66C-E780-3206-470A0F501A92}"/>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37" name="Oval 36">
                <a:extLst>
                  <a:ext uri="{FF2B5EF4-FFF2-40B4-BE49-F238E27FC236}">
                    <a16:creationId xmlns:a16="http://schemas.microsoft.com/office/drawing/2014/main" id="{346A0F27-C512-3ED1-D41F-AAD6A6F92B48}"/>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grpSp>
    </p:spTree>
    <p:extLst>
      <p:ext uri="{BB962C8B-B14F-4D97-AF65-F5344CB8AC3E}">
        <p14:creationId xmlns:p14="http://schemas.microsoft.com/office/powerpoint/2010/main" val="3582120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50">
            <a:extLst>
              <a:ext uri="{FF2B5EF4-FFF2-40B4-BE49-F238E27FC236}">
                <a16:creationId xmlns:a16="http://schemas.microsoft.com/office/drawing/2014/main" id="{55A8D27E-9F36-CFB9-9018-ABACE739BB8E}"/>
              </a:ext>
            </a:extLst>
          </p:cNvPr>
          <p:cNvSpPr>
            <a:spLocks noGrp="1"/>
          </p:cNvSpPr>
          <p:nvPr>
            <p:ph idx="1"/>
          </p:nvPr>
        </p:nvSpPr>
        <p:spPr>
          <a:xfrm>
            <a:off x="2276474" y="1280166"/>
            <a:ext cx="9305926" cy="4505491"/>
          </a:xfrm>
        </p:spPr>
        <p:txBody>
          <a:bodyPr>
            <a:normAutofit fontScale="77500" lnSpcReduction="20000"/>
          </a:bodyPr>
          <a:lstStyle/>
          <a:p>
            <a:pPr algn="just" rtl="1">
              <a:lnSpc>
                <a:spcPct val="100000"/>
              </a:lnSpc>
              <a:spcAft>
                <a:spcPts val="2400"/>
              </a:spcAft>
            </a:pPr>
            <a:r>
              <a:rPr lang="ar-JO" sz="2800" dirty="0"/>
              <a:t>وتقدم جهة التنسيق الوطنية الوثائق التالية:</a:t>
            </a:r>
          </a:p>
          <a:p>
            <a:pPr marL="231775" indent="-231775" algn="just" rtl="1">
              <a:lnSpc>
                <a:spcPct val="100000"/>
              </a:lnSpc>
              <a:spcAft>
                <a:spcPts val="2400"/>
              </a:spcAft>
              <a:buFont typeface="+mj-lt"/>
              <a:buAutoNum type="arabicPeriod"/>
            </a:pPr>
            <a:r>
              <a:rPr lang="ar-JO" sz="2100" dirty="0"/>
              <a:t>استمارة المسح</a:t>
            </a:r>
          </a:p>
          <a:p>
            <a:pPr marL="231775" indent="-231775" algn="just" rtl="1">
              <a:lnSpc>
                <a:spcPct val="100000"/>
              </a:lnSpc>
              <a:spcAft>
                <a:spcPts val="2400"/>
              </a:spcAft>
              <a:buFont typeface="+mj-lt"/>
              <a:buAutoNum type="arabicPeriod"/>
            </a:pPr>
            <a:r>
              <a:rPr lang="ar-JO" sz="2100" dirty="0"/>
              <a:t>استمارة تعليقات البلدان المشاركة</a:t>
            </a:r>
          </a:p>
          <a:p>
            <a:pPr marL="231775" indent="-231775" algn="just" rtl="1">
              <a:lnSpc>
                <a:spcPct val="100000"/>
              </a:lnSpc>
              <a:spcAft>
                <a:spcPts val="2400"/>
              </a:spcAft>
              <a:buFont typeface="+mj-lt"/>
              <a:buAutoNum type="arabicPeriod"/>
            </a:pPr>
            <a:r>
              <a:rPr lang="ar-JO" sz="2100" dirty="0"/>
              <a:t>نموذج الموافقة (إن وجد)</a:t>
            </a:r>
          </a:p>
          <a:p>
            <a:pPr algn="just" rtl="1">
              <a:lnSpc>
                <a:spcPct val="100000"/>
              </a:lnSpc>
              <a:spcAft>
                <a:spcPts val="2400"/>
              </a:spcAft>
            </a:pPr>
            <a:r>
              <a:rPr lang="ar-JO" sz="2800" dirty="0"/>
              <a:t>الموعد النهائي لتقديم وثائق مسح  </a:t>
            </a:r>
            <a:r>
              <a:rPr lang="en-US" sz="2800" dirty="0"/>
              <a:t>GLAAS</a:t>
            </a:r>
            <a:r>
              <a:rPr lang="ar-JO" sz="2800" dirty="0"/>
              <a:t> 2024</a:t>
            </a:r>
            <a:r>
              <a:rPr lang="en-US" sz="2800" dirty="0"/>
              <a:t> </a:t>
            </a:r>
            <a:r>
              <a:rPr lang="ar-JO" sz="2800" dirty="0"/>
              <a:t>هو </a:t>
            </a:r>
            <a:r>
              <a:rPr lang="ar-JO" sz="2800" dirty="0">
                <a:solidFill>
                  <a:srgbClr val="D60A87"/>
                </a:solidFill>
              </a:rPr>
              <a:t>15 أكتوبر 2024.</a:t>
            </a:r>
          </a:p>
          <a:p>
            <a:pPr marL="573088" indent="-177800" algn="just" rtl="1">
              <a:lnSpc>
                <a:spcPct val="100000"/>
              </a:lnSpc>
              <a:spcAft>
                <a:spcPts val="2400"/>
              </a:spcAft>
              <a:buFont typeface="Arial" panose="020B0604020202020204" pitchFamily="34" charset="0"/>
              <a:buChar char="•"/>
            </a:pPr>
            <a:r>
              <a:rPr lang="ar-JO" sz="2000" dirty="0"/>
              <a:t>إرسال حزمة مسح </a:t>
            </a:r>
            <a:r>
              <a:rPr lang="en-US" sz="2000" dirty="0"/>
              <a:t>PDF</a:t>
            </a:r>
            <a:r>
              <a:rPr lang="ar-JO" sz="2000" dirty="0"/>
              <a:t> </a:t>
            </a:r>
            <a:r>
              <a:rPr lang="en-US" sz="2000" dirty="0"/>
              <a:t> </a:t>
            </a:r>
            <a:r>
              <a:rPr lang="ar-JO" sz="2000" dirty="0"/>
              <a:t>المكتملة عبر البريد الإلكتروني إلى المكتب الإقليمي لمنظمة الصحة العالمية وإلى </a:t>
            </a:r>
            <a:r>
              <a:rPr lang="en-US" sz="2000" dirty="0"/>
              <a:t>glaas@who.int ؛ </a:t>
            </a:r>
            <a:r>
              <a:rPr lang="ar-JO" sz="2000" dirty="0"/>
              <a:t>أو 
أرسل حزمة استبيان </a:t>
            </a:r>
            <a:r>
              <a:rPr lang="en-US" sz="2000" dirty="0" err="1"/>
              <a:t>eGLAAS</a:t>
            </a:r>
            <a:r>
              <a:rPr lang="ar-JO" sz="2000" dirty="0"/>
              <a:t> </a:t>
            </a:r>
            <a:r>
              <a:rPr lang="en-US" sz="2000" dirty="0"/>
              <a:t> </a:t>
            </a:r>
            <a:r>
              <a:rPr lang="ar-JO" sz="2000" dirty="0"/>
              <a:t>المكتملة بالنقر فوق "تسليم الاستبيان" على المنصة عبر الإنترنت.</a:t>
            </a:r>
            <a:endParaRPr lang="en-US" sz="2000" dirty="0"/>
          </a:p>
        </p:txBody>
      </p:sp>
      <p:sp>
        <p:nvSpPr>
          <p:cNvPr id="27" name="Title 2">
            <a:extLst>
              <a:ext uri="{FF2B5EF4-FFF2-40B4-BE49-F238E27FC236}">
                <a16:creationId xmlns:a16="http://schemas.microsoft.com/office/drawing/2014/main" id="{9F56ECF2-8E29-5E2F-D171-CFB8A1B0FCE3}"/>
              </a:ext>
            </a:extLst>
          </p:cNvPr>
          <p:cNvSpPr txBox="1">
            <a:spLocks/>
          </p:cNvSpPr>
          <p:nvPr/>
        </p:nvSpPr>
        <p:spPr>
          <a:xfrm>
            <a:off x="2699555" y="205545"/>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algn="r" rtl="1"/>
            <a:r>
              <a:rPr lang="ar-JO" sz="3600" dirty="0"/>
              <a:t>تقديم وثائق المسح القطري </a:t>
            </a:r>
            <a:r>
              <a:rPr lang="en-US" sz="3600" dirty="0"/>
              <a:t>GLAAS</a:t>
            </a:r>
          </a:p>
        </p:txBody>
      </p:sp>
      <p:grpSp>
        <p:nvGrpSpPr>
          <p:cNvPr id="2" name="Group 1">
            <a:extLst>
              <a:ext uri="{FF2B5EF4-FFF2-40B4-BE49-F238E27FC236}">
                <a16:creationId xmlns:a16="http://schemas.microsoft.com/office/drawing/2014/main" id="{0EDF2DC4-E607-64F1-C728-A55CEFE8533E}"/>
              </a:ext>
            </a:extLst>
          </p:cNvPr>
          <p:cNvGrpSpPr/>
          <p:nvPr/>
        </p:nvGrpSpPr>
        <p:grpSpPr>
          <a:xfrm>
            <a:off x="238981" y="626233"/>
            <a:ext cx="2037493" cy="5159424"/>
            <a:chOff x="409938" y="451566"/>
            <a:chExt cx="2037493" cy="5159424"/>
          </a:xfrm>
        </p:grpSpPr>
        <p:grpSp>
          <p:nvGrpSpPr>
            <p:cNvPr id="28" name="Group 27">
              <a:extLst>
                <a:ext uri="{FF2B5EF4-FFF2-40B4-BE49-F238E27FC236}">
                  <a16:creationId xmlns:a16="http://schemas.microsoft.com/office/drawing/2014/main" id="{24593905-904B-FAAD-7DF9-5006D457B960}"/>
                </a:ext>
              </a:extLst>
            </p:cNvPr>
            <p:cNvGrpSpPr/>
            <p:nvPr/>
          </p:nvGrpSpPr>
          <p:grpSpPr>
            <a:xfrm>
              <a:off x="502846" y="1011073"/>
              <a:ext cx="174224" cy="4040837"/>
              <a:chOff x="7064770" y="850343"/>
              <a:chExt cx="174224" cy="4040837"/>
            </a:xfrm>
          </p:grpSpPr>
          <p:sp>
            <p:nvSpPr>
              <p:cNvPr id="45" name="Right Arrow 12">
                <a:extLst>
                  <a:ext uri="{FF2B5EF4-FFF2-40B4-BE49-F238E27FC236}">
                    <a16:creationId xmlns:a16="http://schemas.microsoft.com/office/drawing/2014/main" id="{FA64312E-690A-7432-75DF-07C39CC5DA3C}"/>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ight Arrow 13">
                <a:extLst>
                  <a:ext uri="{FF2B5EF4-FFF2-40B4-BE49-F238E27FC236}">
                    <a16:creationId xmlns:a16="http://schemas.microsoft.com/office/drawing/2014/main" id="{BA55D612-A88C-5035-D14C-219795236B2E}"/>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ight Arrow 14">
                <a:extLst>
                  <a:ext uri="{FF2B5EF4-FFF2-40B4-BE49-F238E27FC236}">
                    <a16:creationId xmlns:a16="http://schemas.microsoft.com/office/drawing/2014/main" id="{EEFE0D5D-0108-23D3-5E97-B783D685C453}"/>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15">
                <a:extLst>
                  <a:ext uri="{FF2B5EF4-FFF2-40B4-BE49-F238E27FC236}">
                    <a16:creationId xmlns:a16="http://schemas.microsoft.com/office/drawing/2014/main" id="{F4B06702-3177-7FA9-6D38-C60D6CCE3F7F}"/>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16">
                <a:extLst>
                  <a:ext uri="{FF2B5EF4-FFF2-40B4-BE49-F238E27FC236}">
                    <a16:creationId xmlns:a16="http://schemas.microsoft.com/office/drawing/2014/main" id="{E43B8F26-1009-A4A2-7D1C-257EDEC8BE64}"/>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17">
                <a:extLst>
                  <a:ext uri="{FF2B5EF4-FFF2-40B4-BE49-F238E27FC236}">
                    <a16:creationId xmlns:a16="http://schemas.microsoft.com/office/drawing/2014/main" id="{EFB373FB-0C68-6577-F5B9-3C95C0BF48C3}"/>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B80BC0CC-6FB6-9356-0396-160AF721BC4D}"/>
                </a:ext>
              </a:extLst>
            </p:cNvPr>
            <p:cNvGrpSpPr/>
            <p:nvPr/>
          </p:nvGrpSpPr>
          <p:grpSpPr>
            <a:xfrm>
              <a:off x="946458" y="451566"/>
              <a:ext cx="1500973" cy="5159424"/>
              <a:chOff x="6401397" y="291049"/>
              <a:chExt cx="1500973" cy="5159424"/>
            </a:xfrm>
          </p:grpSpPr>
          <p:sp>
            <p:nvSpPr>
              <p:cNvPr id="38" name="Rounded Rectangle 5">
                <a:extLst>
                  <a:ext uri="{FF2B5EF4-FFF2-40B4-BE49-F238E27FC236}">
                    <a16:creationId xmlns:a16="http://schemas.microsoft.com/office/drawing/2014/main" id="{73985C41-13C3-9891-252E-7BEBA44B2A85}"/>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اتخاذ قرار بالمشاركة</a:t>
                </a:r>
                <a:endParaRPr kumimoji="0" lang="en-GB" sz="1600" b="1" i="0" u="none" strike="noStrike" kern="0" cap="none" spc="0" normalizeH="0" baseline="0" noProof="0" dirty="0">
                  <a:ln>
                    <a:noFill/>
                  </a:ln>
                  <a:effectLst/>
                  <a:uLnTx/>
                  <a:uFillTx/>
                  <a:latin typeface="Calibri"/>
                  <a:ea typeface="+mn-ea"/>
                  <a:cs typeface="+mn-cs"/>
                </a:endParaRPr>
              </a:p>
            </p:txBody>
          </p:sp>
          <p:sp>
            <p:nvSpPr>
              <p:cNvPr id="39" name="Rounded Rectangle 8">
                <a:extLst>
                  <a:ext uri="{FF2B5EF4-FFF2-40B4-BE49-F238E27FC236}">
                    <a16:creationId xmlns:a16="http://schemas.microsoft.com/office/drawing/2014/main" id="{18E94DE8-6141-D12E-17CE-261E963A0704}"/>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ysClr val="windowText" lastClr="000000"/>
                    </a:solidFill>
                    <a:effectLst/>
                    <a:uLnTx/>
                    <a:uFillTx/>
                    <a:latin typeface="Calibri"/>
                    <a:ea typeface="+mn-ea"/>
                    <a:cs typeface="+mn-cs"/>
                  </a:rPr>
                  <a:t>تقديم نظام </a:t>
                </a: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GLAAS </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ounded Rectangle 9">
                <a:extLst>
                  <a:ext uri="{FF2B5EF4-FFF2-40B4-BE49-F238E27FC236}">
                    <a16:creationId xmlns:a16="http://schemas.microsoft.com/office/drawing/2014/main" id="{A1EFFFA7-5D2D-58B8-D239-438B1A972B49}"/>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مرحلة ما قبل جمع البيانات</a:t>
                </a:r>
              </a:p>
            </p:txBody>
          </p:sp>
          <p:sp>
            <p:nvSpPr>
              <p:cNvPr id="41" name="Rounded Rectangle 10">
                <a:extLst>
                  <a:ext uri="{FF2B5EF4-FFF2-40B4-BE49-F238E27FC236}">
                    <a16:creationId xmlns:a16="http://schemas.microsoft.com/office/drawing/2014/main" id="{DF3037E4-0AB4-E828-AD8C-070B3AF3D273}"/>
                  </a:ext>
                </a:extLst>
              </p:cNvPr>
              <p:cNvSpPr/>
              <p:nvPr/>
            </p:nvSpPr>
            <p:spPr>
              <a:xfrm>
                <a:off x="6408947" y="2591113"/>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جمع البيانات</a:t>
                </a:r>
                <a:endParaRPr kumimoji="0" lang="en-GB" sz="1600" b="1" i="0" u="none" strike="noStrike" kern="0" cap="none" spc="0" normalizeH="0" baseline="0" noProof="0" dirty="0">
                  <a:effectLst/>
                  <a:uLnTx/>
                  <a:uFillTx/>
                  <a:latin typeface="Calibri"/>
                  <a:ea typeface="+mn-ea"/>
                  <a:cs typeface="+mn-cs"/>
                </a:endParaRPr>
              </a:p>
            </p:txBody>
          </p:sp>
          <p:sp>
            <p:nvSpPr>
              <p:cNvPr id="42" name="Rounded Rectangle 11">
                <a:extLst>
                  <a:ext uri="{FF2B5EF4-FFF2-40B4-BE49-F238E27FC236}">
                    <a16:creationId xmlns:a16="http://schemas.microsoft.com/office/drawing/2014/main" id="{91D27192-AB4F-AD97-F900-431520D6F162}"/>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التحقق والتقديم</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43" name="Rounded Rectangle 12">
                <a:extLst>
                  <a:ext uri="{FF2B5EF4-FFF2-40B4-BE49-F238E27FC236}">
                    <a16:creationId xmlns:a16="http://schemas.microsoft.com/office/drawing/2014/main" id="{7B194070-43D2-ACD2-D85E-AB68FB14D758}"/>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إدارة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4" name="Rounded Rectangle 13">
                <a:extLst>
                  <a:ext uri="{FF2B5EF4-FFF2-40B4-BE49-F238E27FC236}">
                    <a16:creationId xmlns:a16="http://schemas.microsoft.com/office/drawing/2014/main" id="{7C9EA35E-EF21-0BE1-9BF4-1A1C587D1B9F}"/>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تقرير وبيانات </a:t>
                </a:r>
                <a:r>
                  <a:rPr lang="en-GB" sz="1600" b="1" kern="0" dirty="0">
                    <a:solidFill>
                      <a:srgbClr val="1F497D">
                        <a:lumMod val="75000"/>
                      </a:srgbClr>
                    </a:solidFill>
                  </a:rPr>
                  <a:t>GLAAS 2025</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3CB4D7E6-8AFA-4727-5F69-D076BA9D42BC}"/>
                </a:ext>
              </a:extLst>
            </p:cNvPr>
            <p:cNvGrpSpPr/>
            <p:nvPr/>
          </p:nvGrpSpPr>
          <p:grpSpPr>
            <a:xfrm>
              <a:off x="409938" y="557394"/>
              <a:ext cx="364812" cy="4947770"/>
              <a:chOff x="5877145" y="396875"/>
              <a:chExt cx="364812" cy="4947770"/>
            </a:xfrm>
          </p:grpSpPr>
          <p:sp>
            <p:nvSpPr>
              <p:cNvPr id="31" name="Oval 30">
                <a:extLst>
                  <a:ext uri="{FF2B5EF4-FFF2-40B4-BE49-F238E27FC236}">
                    <a16:creationId xmlns:a16="http://schemas.microsoft.com/office/drawing/2014/main" id="{00C03F8A-0BB6-2793-C7CE-E36D34714307}"/>
                  </a:ext>
                </a:extLst>
              </p:cNvPr>
              <p:cNvSpPr/>
              <p:nvPr/>
            </p:nvSpPr>
            <p:spPr>
              <a:xfrm>
                <a:off x="5877145" y="39687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1</a:t>
                </a:r>
              </a:p>
            </p:txBody>
          </p:sp>
          <p:sp>
            <p:nvSpPr>
              <p:cNvPr id="32" name="Oval 31">
                <a:extLst>
                  <a:ext uri="{FF2B5EF4-FFF2-40B4-BE49-F238E27FC236}">
                    <a16:creationId xmlns:a16="http://schemas.microsoft.com/office/drawing/2014/main" id="{D1DD3033-EA20-483B-B7E6-935076C9751D}"/>
                  </a:ext>
                </a:extLst>
              </p:cNvPr>
              <p:cNvSpPr/>
              <p:nvPr/>
            </p:nvSpPr>
            <p:spPr>
              <a:xfrm>
                <a:off x="5877145" y="1163563"/>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2</a:t>
                </a:r>
              </a:p>
            </p:txBody>
          </p:sp>
          <p:sp>
            <p:nvSpPr>
              <p:cNvPr id="33" name="Oval 32">
                <a:extLst>
                  <a:ext uri="{FF2B5EF4-FFF2-40B4-BE49-F238E27FC236}">
                    <a16:creationId xmlns:a16="http://schemas.microsoft.com/office/drawing/2014/main" id="{255E5762-09EF-4D98-2E05-1BE25B4D1968}"/>
                  </a:ext>
                </a:extLst>
              </p:cNvPr>
              <p:cNvSpPr/>
              <p:nvPr/>
            </p:nvSpPr>
            <p:spPr>
              <a:xfrm>
                <a:off x="5877145" y="1930251"/>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3</a:t>
                </a:r>
              </a:p>
            </p:txBody>
          </p:sp>
          <p:sp>
            <p:nvSpPr>
              <p:cNvPr id="34" name="Oval 33">
                <a:extLst>
                  <a:ext uri="{FF2B5EF4-FFF2-40B4-BE49-F238E27FC236}">
                    <a16:creationId xmlns:a16="http://schemas.microsoft.com/office/drawing/2014/main" id="{32F65CAF-B0BE-15BF-92E3-DD238B226703}"/>
                  </a:ext>
                </a:extLst>
              </p:cNvPr>
              <p:cNvSpPr/>
              <p:nvPr/>
            </p:nvSpPr>
            <p:spPr>
              <a:xfrm>
                <a:off x="5881917" y="2696939"/>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4</a:t>
                </a:r>
              </a:p>
            </p:txBody>
          </p:sp>
          <p:sp>
            <p:nvSpPr>
              <p:cNvPr id="35" name="Oval 34">
                <a:extLst>
                  <a:ext uri="{FF2B5EF4-FFF2-40B4-BE49-F238E27FC236}">
                    <a16:creationId xmlns:a16="http://schemas.microsoft.com/office/drawing/2014/main" id="{AC4BA85D-2E7C-9825-1636-6E9CAB2BC67B}"/>
                  </a:ext>
                </a:extLst>
              </p:cNvPr>
              <p:cNvSpPr/>
              <p:nvPr/>
            </p:nvSpPr>
            <p:spPr>
              <a:xfrm>
                <a:off x="5881917" y="3463627"/>
                <a:ext cx="360040" cy="347641"/>
              </a:xfrm>
              <a:prstGeom prst="ellipse">
                <a:avLst/>
              </a:prstGeom>
              <a:solidFill>
                <a:srgbClr val="D60A87"/>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Calibri"/>
                    <a:ea typeface="+mn-ea"/>
                    <a:cs typeface="+mn-cs"/>
                  </a:rPr>
                  <a:t>5</a:t>
                </a:r>
              </a:p>
            </p:txBody>
          </p:sp>
          <p:sp>
            <p:nvSpPr>
              <p:cNvPr id="36" name="Oval 35">
                <a:extLst>
                  <a:ext uri="{FF2B5EF4-FFF2-40B4-BE49-F238E27FC236}">
                    <a16:creationId xmlns:a16="http://schemas.microsoft.com/office/drawing/2014/main" id="{20107A0F-A66C-E780-3206-470A0F501A92}"/>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37" name="Oval 36">
                <a:extLst>
                  <a:ext uri="{FF2B5EF4-FFF2-40B4-BE49-F238E27FC236}">
                    <a16:creationId xmlns:a16="http://schemas.microsoft.com/office/drawing/2014/main" id="{346A0F27-C512-3ED1-D41F-AAD6A6F92B48}"/>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grpSp>
    </p:spTree>
    <p:extLst>
      <p:ext uri="{BB962C8B-B14F-4D97-AF65-F5344CB8AC3E}">
        <p14:creationId xmlns:p14="http://schemas.microsoft.com/office/powerpoint/2010/main" val="805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50">
            <a:extLst>
              <a:ext uri="{FF2B5EF4-FFF2-40B4-BE49-F238E27FC236}">
                <a16:creationId xmlns:a16="http://schemas.microsoft.com/office/drawing/2014/main" id="{BE7D7440-1BB1-AEA1-2A22-F324CEC73F70}"/>
              </a:ext>
            </a:extLst>
          </p:cNvPr>
          <p:cNvSpPr>
            <a:spLocks noGrp="1"/>
          </p:cNvSpPr>
          <p:nvPr>
            <p:ph idx="1"/>
          </p:nvPr>
        </p:nvSpPr>
        <p:spPr>
          <a:xfrm>
            <a:off x="2677172" y="1280166"/>
            <a:ext cx="9305926" cy="4505491"/>
          </a:xfrm>
        </p:spPr>
        <p:txBody>
          <a:bodyPr>
            <a:normAutofit/>
          </a:bodyPr>
          <a:lstStyle/>
          <a:p>
            <a:pPr algn="just" rtl="1"/>
            <a:r>
              <a:rPr lang="ar-JO" sz="3200" dirty="0"/>
              <a:t>وبعد تقديم المسح الاستقصائي، ستراجع منظمة الصحة العالمية النتائج وتتابع مع ضباط الارتباط المعنية ب</a:t>
            </a:r>
            <a:r>
              <a:rPr lang="en-US" sz="3200" dirty="0"/>
              <a:t>GLAAS</a:t>
            </a:r>
            <a:r>
              <a:rPr lang="ar-JO" sz="3200" dirty="0"/>
              <a:t> بخصوص أي أسئلة إضافية.</a:t>
            </a:r>
          </a:p>
          <a:p>
            <a:pPr marL="0" indent="0" algn="just" rtl="1">
              <a:buNone/>
            </a:pPr>
            <a:endParaRPr lang="en-GB" sz="3200" dirty="0"/>
          </a:p>
          <a:p>
            <a:pPr algn="just" rtl="1"/>
            <a:r>
              <a:rPr lang="ar-JO" sz="3200" dirty="0"/>
              <a:t>سيتم إنشاء النقاط البارزة القطرية ل </a:t>
            </a:r>
            <a:r>
              <a:rPr lang="en-GB" sz="3200" dirty="0"/>
              <a:t>GLAAS</a:t>
            </a:r>
            <a:r>
              <a:rPr lang="ar-JO" sz="3200" dirty="0"/>
              <a:t> </a:t>
            </a:r>
            <a:r>
              <a:rPr lang="en-GB" sz="3200" dirty="0"/>
              <a:t> </a:t>
            </a:r>
            <a:r>
              <a:rPr lang="ar-JO" sz="3200" dirty="0"/>
              <a:t>من خلال بوابة بيانات   </a:t>
            </a:r>
            <a:r>
              <a:rPr lang="en-GB" sz="3200" dirty="0"/>
              <a:t>GLAAS</a:t>
            </a:r>
            <a:r>
              <a:rPr lang="ar-JO" sz="3200" dirty="0"/>
              <a:t> </a:t>
            </a:r>
            <a:r>
              <a:rPr lang="en-GB" sz="3200" dirty="0"/>
              <a:t> </a:t>
            </a:r>
            <a:r>
              <a:rPr lang="ar-JO" sz="3200" dirty="0"/>
              <a:t>للمراجعة القطرية كجزء من عملية ضمان الجودة.</a:t>
            </a:r>
            <a:endParaRPr lang="en-US" sz="3200" dirty="0"/>
          </a:p>
        </p:txBody>
      </p:sp>
      <p:sp>
        <p:nvSpPr>
          <p:cNvPr id="27" name="Title 2">
            <a:extLst>
              <a:ext uri="{FF2B5EF4-FFF2-40B4-BE49-F238E27FC236}">
                <a16:creationId xmlns:a16="http://schemas.microsoft.com/office/drawing/2014/main" id="{CEC3238B-F283-71A6-1647-0D9D866233C1}"/>
              </a:ext>
            </a:extLst>
          </p:cNvPr>
          <p:cNvSpPr txBox="1">
            <a:spLocks/>
          </p:cNvSpPr>
          <p:nvPr/>
        </p:nvSpPr>
        <p:spPr>
          <a:xfrm>
            <a:off x="2099052" y="205545"/>
            <a:ext cx="9711397"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algn="r" rtl="1"/>
            <a:r>
              <a:rPr lang="ar-JO" sz="3600" dirty="0"/>
              <a:t>إدارة البيانات وضمان الجودة</a:t>
            </a:r>
            <a:endParaRPr lang="en-US" sz="3600" dirty="0"/>
          </a:p>
        </p:txBody>
      </p:sp>
      <p:grpSp>
        <p:nvGrpSpPr>
          <p:cNvPr id="2" name="Group 1">
            <a:extLst>
              <a:ext uri="{FF2B5EF4-FFF2-40B4-BE49-F238E27FC236}">
                <a16:creationId xmlns:a16="http://schemas.microsoft.com/office/drawing/2014/main" id="{ACD8355D-B20D-6E83-9159-6B7BD1B13D46}"/>
              </a:ext>
            </a:extLst>
          </p:cNvPr>
          <p:cNvGrpSpPr/>
          <p:nvPr/>
        </p:nvGrpSpPr>
        <p:grpSpPr>
          <a:xfrm>
            <a:off x="204130" y="626233"/>
            <a:ext cx="2037493" cy="5159424"/>
            <a:chOff x="409938" y="451566"/>
            <a:chExt cx="2037493" cy="5159424"/>
          </a:xfrm>
        </p:grpSpPr>
        <p:grpSp>
          <p:nvGrpSpPr>
            <p:cNvPr id="28" name="Group 27">
              <a:extLst>
                <a:ext uri="{FF2B5EF4-FFF2-40B4-BE49-F238E27FC236}">
                  <a16:creationId xmlns:a16="http://schemas.microsoft.com/office/drawing/2014/main" id="{AECD79F9-C4BE-44BC-BD86-D1BAB88D228F}"/>
                </a:ext>
              </a:extLst>
            </p:cNvPr>
            <p:cNvGrpSpPr/>
            <p:nvPr/>
          </p:nvGrpSpPr>
          <p:grpSpPr>
            <a:xfrm>
              <a:off x="502846" y="1011073"/>
              <a:ext cx="174224" cy="4040837"/>
              <a:chOff x="7064770" y="850343"/>
              <a:chExt cx="174224" cy="4040837"/>
            </a:xfrm>
          </p:grpSpPr>
          <p:sp>
            <p:nvSpPr>
              <p:cNvPr id="45" name="Right Arrow 12">
                <a:extLst>
                  <a:ext uri="{FF2B5EF4-FFF2-40B4-BE49-F238E27FC236}">
                    <a16:creationId xmlns:a16="http://schemas.microsoft.com/office/drawing/2014/main" id="{63A91E0C-FE4A-831B-B42C-84E13B4B6452}"/>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ight Arrow 13">
                <a:extLst>
                  <a:ext uri="{FF2B5EF4-FFF2-40B4-BE49-F238E27FC236}">
                    <a16:creationId xmlns:a16="http://schemas.microsoft.com/office/drawing/2014/main" id="{69156F89-5A1C-36FA-040E-027B9D4A9641}"/>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ight Arrow 14">
                <a:extLst>
                  <a:ext uri="{FF2B5EF4-FFF2-40B4-BE49-F238E27FC236}">
                    <a16:creationId xmlns:a16="http://schemas.microsoft.com/office/drawing/2014/main" id="{C63AFEAF-4A2E-B608-BC84-BF5CE9A01F17}"/>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15">
                <a:extLst>
                  <a:ext uri="{FF2B5EF4-FFF2-40B4-BE49-F238E27FC236}">
                    <a16:creationId xmlns:a16="http://schemas.microsoft.com/office/drawing/2014/main" id="{10290155-EE44-05FD-B80F-C852519EE496}"/>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16">
                <a:extLst>
                  <a:ext uri="{FF2B5EF4-FFF2-40B4-BE49-F238E27FC236}">
                    <a16:creationId xmlns:a16="http://schemas.microsoft.com/office/drawing/2014/main" id="{19AA4569-4C4F-60E8-25E6-8FD5EDE18AFA}"/>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17">
                <a:extLst>
                  <a:ext uri="{FF2B5EF4-FFF2-40B4-BE49-F238E27FC236}">
                    <a16:creationId xmlns:a16="http://schemas.microsoft.com/office/drawing/2014/main" id="{52E09960-EFBD-CAFE-E8BF-6B74A9DE44C6}"/>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FEF17B45-6576-24BA-E7E8-6FFDBC40C23A}"/>
                </a:ext>
              </a:extLst>
            </p:cNvPr>
            <p:cNvGrpSpPr/>
            <p:nvPr/>
          </p:nvGrpSpPr>
          <p:grpSpPr>
            <a:xfrm>
              <a:off x="946458" y="451566"/>
              <a:ext cx="1500973" cy="5159424"/>
              <a:chOff x="6401397" y="291049"/>
              <a:chExt cx="1500973" cy="5159424"/>
            </a:xfrm>
          </p:grpSpPr>
          <p:sp>
            <p:nvSpPr>
              <p:cNvPr id="38" name="Rounded Rectangle 5">
                <a:extLst>
                  <a:ext uri="{FF2B5EF4-FFF2-40B4-BE49-F238E27FC236}">
                    <a16:creationId xmlns:a16="http://schemas.microsoft.com/office/drawing/2014/main" id="{B010A933-849D-3E4E-4F22-2E300575B529}"/>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اتخاذ قرار بالمشاركة</a:t>
                </a:r>
                <a:endParaRPr kumimoji="0" lang="en-GB" sz="1600" b="1" i="0" u="none" strike="noStrike" kern="0" cap="none" spc="0" normalizeH="0" baseline="0" noProof="0" dirty="0">
                  <a:ln>
                    <a:noFill/>
                  </a:ln>
                  <a:effectLst/>
                  <a:uLnTx/>
                  <a:uFillTx/>
                  <a:latin typeface="Calibri"/>
                  <a:ea typeface="+mn-ea"/>
                  <a:cs typeface="+mn-cs"/>
                </a:endParaRPr>
              </a:p>
            </p:txBody>
          </p:sp>
          <p:sp>
            <p:nvSpPr>
              <p:cNvPr id="39" name="Rounded Rectangle 8">
                <a:extLst>
                  <a:ext uri="{FF2B5EF4-FFF2-40B4-BE49-F238E27FC236}">
                    <a16:creationId xmlns:a16="http://schemas.microsoft.com/office/drawing/2014/main" id="{B59E47D2-3200-4B8E-5B26-3B3097C438CA}"/>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ysClr val="windowText" lastClr="000000"/>
                    </a:solidFill>
                    <a:effectLst/>
                    <a:uLnTx/>
                    <a:uFillTx/>
                    <a:latin typeface="Calibri"/>
                    <a:ea typeface="+mn-ea"/>
                    <a:cs typeface="+mn-cs"/>
                  </a:rPr>
                  <a:t>تقديم نظام </a:t>
                </a: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GLAAS </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ounded Rectangle 9">
                <a:extLst>
                  <a:ext uri="{FF2B5EF4-FFF2-40B4-BE49-F238E27FC236}">
                    <a16:creationId xmlns:a16="http://schemas.microsoft.com/office/drawing/2014/main" id="{516ECC7C-BDBC-0E38-EA84-DF792600888D}"/>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مرحلة ما قبل جمع البيانات</a:t>
                </a:r>
              </a:p>
            </p:txBody>
          </p:sp>
          <p:sp>
            <p:nvSpPr>
              <p:cNvPr id="41" name="Rounded Rectangle 10">
                <a:extLst>
                  <a:ext uri="{FF2B5EF4-FFF2-40B4-BE49-F238E27FC236}">
                    <a16:creationId xmlns:a16="http://schemas.microsoft.com/office/drawing/2014/main" id="{8D6BF1C0-811E-2CA9-CE11-1C1D8398A385}"/>
                  </a:ext>
                </a:extLst>
              </p:cNvPr>
              <p:cNvSpPr/>
              <p:nvPr/>
            </p:nvSpPr>
            <p:spPr>
              <a:xfrm>
                <a:off x="6408947" y="2591113"/>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جمع البيانات</a:t>
                </a:r>
                <a:endParaRPr kumimoji="0" lang="en-GB" sz="1600" b="1" i="0" u="none" strike="noStrike" kern="0" cap="none" spc="0" normalizeH="0" baseline="0" noProof="0" dirty="0">
                  <a:effectLst/>
                  <a:uLnTx/>
                  <a:uFillTx/>
                  <a:latin typeface="Calibri"/>
                  <a:ea typeface="+mn-ea"/>
                  <a:cs typeface="+mn-cs"/>
                </a:endParaRPr>
              </a:p>
            </p:txBody>
          </p:sp>
          <p:sp>
            <p:nvSpPr>
              <p:cNvPr id="42" name="Rounded Rectangle 11">
                <a:extLst>
                  <a:ext uri="{FF2B5EF4-FFF2-40B4-BE49-F238E27FC236}">
                    <a16:creationId xmlns:a16="http://schemas.microsoft.com/office/drawing/2014/main" id="{608214E3-43FD-E41F-6C84-C1BC7C318A43}"/>
                  </a:ext>
                </a:extLst>
              </p:cNvPr>
              <p:cNvSpPr/>
              <p:nvPr/>
            </p:nvSpPr>
            <p:spPr>
              <a:xfrm>
                <a:off x="6416501" y="3357801"/>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التحقق والتقديم</a:t>
                </a:r>
                <a:endParaRPr kumimoji="0" lang="en-GB" sz="1600" b="1" i="0" u="none" strike="noStrike" kern="0" cap="none" spc="0" normalizeH="0" baseline="0" noProof="0" dirty="0">
                  <a:ln>
                    <a:noFill/>
                  </a:ln>
                  <a:effectLst/>
                  <a:uLnTx/>
                  <a:uFillTx/>
                  <a:latin typeface="Calibri"/>
                  <a:ea typeface="+mn-ea"/>
                  <a:cs typeface="+mn-cs"/>
                </a:endParaRPr>
              </a:p>
            </p:txBody>
          </p:sp>
          <p:sp>
            <p:nvSpPr>
              <p:cNvPr id="43" name="Rounded Rectangle 12">
                <a:extLst>
                  <a:ext uri="{FF2B5EF4-FFF2-40B4-BE49-F238E27FC236}">
                    <a16:creationId xmlns:a16="http://schemas.microsoft.com/office/drawing/2014/main" id="{04A96A3D-A9F5-1DB0-3A5F-B6E81E170969}"/>
                  </a:ext>
                </a:extLst>
              </p:cNvPr>
              <p:cNvSpPr/>
              <p:nvPr/>
            </p:nvSpPr>
            <p:spPr>
              <a:xfrm>
                <a:off x="6408949" y="4124489"/>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إدارة البيانات</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44" name="Rounded Rectangle 13">
                <a:extLst>
                  <a:ext uri="{FF2B5EF4-FFF2-40B4-BE49-F238E27FC236}">
                    <a16:creationId xmlns:a16="http://schemas.microsoft.com/office/drawing/2014/main" id="{91BEECD3-4C1B-2CAD-DB88-121FAA599204}"/>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تقرير وبيانات </a:t>
                </a:r>
                <a:r>
                  <a:rPr lang="en-GB" sz="1600" b="1" kern="0" dirty="0">
                    <a:solidFill>
                      <a:srgbClr val="1F497D">
                        <a:lumMod val="75000"/>
                      </a:srgbClr>
                    </a:solidFill>
                  </a:rPr>
                  <a:t>GLAAS 2025</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1CF0D9C2-D3A2-3E93-B898-34B31A99683C}"/>
                </a:ext>
              </a:extLst>
            </p:cNvPr>
            <p:cNvGrpSpPr/>
            <p:nvPr/>
          </p:nvGrpSpPr>
          <p:grpSpPr>
            <a:xfrm>
              <a:off x="409938" y="557394"/>
              <a:ext cx="364812" cy="4947770"/>
              <a:chOff x="5877145" y="396875"/>
              <a:chExt cx="364812" cy="4947770"/>
            </a:xfrm>
          </p:grpSpPr>
          <p:sp>
            <p:nvSpPr>
              <p:cNvPr id="31" name="Oval 30">
                <a:extLst>
                  <a:ext uri="{FF2B5EF4-FFF2-40B4-BE49-F238E27FC236}">
                    <a16:creationId xmlns:a16="http://schemas.microsoft.com/office/drawing/2014/main" id="{443C6CBD-97AB-EA1C-0090-9AD84C116D15}"/>
                  </a:ext>
                </a:extLst>
              </p:cNvPr>
              <p:cNvSpPr/>
              <p:nvPr/>
            </p:nvSpPr>
            <p:spPr>
              <a:xfrm>
                <a:off x="5877145" y="39687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1</a:t>
                </a:r>
              </a:p>
            </p:txBody>
          </p:sp>
          <p:sp>
            <p:nvSpPr>
              <p:cNvPr id="32" name="Oval 31">
                <a:extLst>
                  <a:ext uri="{FF2B5EF4-FFF2-40B4-BE49-F238E27FC236}">
                    <a16:creationId xmlns:a16="http://schemas.microsoft.com/office/drawing/2014/main" id="{6082C4A5-FF1C-9590-AA6B-485C599CDCA7}"/>
                  </a:ext>
                </a:extLst>
              </p:cNvPr>
              <p:cNvSpPr/>
              <p:nvPr/>
            </p:nvSpPr>
            <p:spPr>
              <a:xfrm>
                <a:off x="5877145" y="1163563"/>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2</a:t>
                </a:r>
              </a:p>
            </p:txBody>
          </p:sp>
          <p:sp>
            <p:nvSpPr>
              <p:cNvPr id="33" name="Oval 32">
                <a:extLst>
                  <a:ext uri="{FF2B5EF4-FFF2-40B4-BE49-F238E27FC236}">
                    <a16:creationId xmlns:a16="http://schemas.microsoft.com/office/drawing/2014/main" id="{4AE702F8-0E15-7C27-6D05-D309DD832FD1}"/>
                  </a:ext>
                </a:extLst>
              </p:cNvPr>
              <p:cNvSpPr/>
              <p:nvPr/>
            </p:nvSpPr>
            <p:spPr>
              <a:xfrm>
                <a:off x="5877145" y="1930251"/>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3</a:t>
                </a:r>
              </a:p>
            </p:txBody>
          </p:sp>
          <p:sp>
            <p:nvSpPr>
              <p:cNvPr id="34" name="Oval 33">
                <a:extLst>
                  <a:ext uri="{FF2B5EF4-FFF2-40B4-BE49-F238E27FC236}">
                    <a16:creationId xmlns:a16="http://schemas.microsoft.com/office/drawing/2014/main" id="{C3D3E292-3684-CFF9-C434-C93D319BAA49}"/>
                  </a:ext>
                </a:extLst>
              </p:cNvPr>
              <p:cNvSpPr/>
              <p:nvPr/>
            </p:nvSpPr>
            <p:spPr>
              <a:xfrm>
                <a:off x="5881917" y="2696939"/>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4</a:t>
                </a:r>
              </a:p>
            </p:txBody>
          </p:sp>
          <p:sp>
            <p:nvSpPr>
              <p:cNvPr id="35" name="Oval 34">
                <a:extLst>
                  <a:ext uri="{FF2B5EF4-FFF2-40B4-BE49-F238E27FC236}">
                    <a16:creationId xmlns:a16="http://schemas.microsoft.com/office/drawing/2014/main" id="{D1470B83-3C91-7711-A91F-1BECE37D291E}"/>
                  </a:ext>
                </a:extLst>
              </p:cNvPr>
              <p:cNvSpPr/>
              <p:nvPr/>
            </p:nvSpPr>
            <p:spPr>
              <a:xfrm>
                <a:off x="5881917" y="3463627"/>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5</a:t>
                </a:r>
              </a:p>
            </p:txBody>
          </p:sp>
          <p:sp>
            <p:nvSpPr>
              <p:cNvPr id="36" name="Oval 35">
                <a:extLst>
                  <a:ext uri="{FF2B5EF4-FFF2-40B4-BE49-F238E27FC236}">
                    <a16:creationId xmlns:a16="http://schemas.microsoft.com/office/drawing/2014/main" id="{09FFDF09-B9AC-CC7E-0411-25BC4403B094}"/>
                  </a:ext>
                </a:extLst>
              </p:cNvPr>
              <p:cNvSpPr/>
              <p:nvPr/>
            </p:nvSpPr>
            <p:spPr>
              <a:xfrm>
                <a:off x="5881917" y="4230315"/>
                <a:ext cx="360040" cy="347641"/>
              </a:xfrm>
              <a:prstGeom prst="ellipse">
                <a:avLst/>
              </a:prstGeom>
              <a:solidFill>
                <a:srgbClr val="D60A87"/>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Calibri"/>
                    <a:ea typeface="+mn-ea"/>
                    <a:cs typeface="+mn-cs"/>
                  </a:rPr>
                  <a:t>6</a:t>
                </a:r>
              </a:p>
            </p:txBody>
          </p:sp>
          <p:sp>
            <p:nvSpPr>
              <p:cNvPr id="37" name="Oval 36">
                <a:extLst>
                  <a:ext uri="{FF2B5EF4-FFF2-40B4-BE49-F238E27FC236}">
                    <a16:creationId xmlns:a16="http://schemas.microsoft.com/office/drawing/2014/main" id="{4B788EAB-345E-3151-BE0F-85248B0D2662}"/>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grpSp>
    </p:spTree>
    <p:extLst>
      <p:ext uri="{BB962C8B-B14F-4D97-AF65-F5344CB8AC3E}">
        <p14:creationId xmlns:p14="http://schemas.microsoft.com/office/powerpoint/2010/main" val="425057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50">
            <a:extLst>
              <a:ext uri="{FF2B5EF4-FFF2-40B4-BE49-F238E27FC236}">
                <a16:creationId xmlns:a16="http://schemas.microsoft.com/office/drawing/2014/main" id="{5400C146-1E75-C9A0-D324-F3327A03D537}"/>
              </a:ext>
            </a:extLst>
          </p:cNvPr>
          <p:cNvSpPr>
            <a:spLocks noGrp="1"/>
          </p:cNvSpPr>
          <p:nvPr>
            <p:ph idx="1"/>
          </p:nvPr>
        </p:nvSpPr>
        <p:spPr>
          <a:xfrm>
            <a:off x="2276474" y="1280166"/>
            <a:ext cx="9305926" cy="4505491"/>
          </a:xfrm>
        </p:spPr>
        <p:txBody>
          <a:bodyPr>
            <a:normAutofit/>
          </a:bodyPr>
          <a:lstStyle/>
          <a:p>
            <a:pPr algn="just" rtl="1">
              <a:spcAft>
                <a:spcPts val="1200"/>
              </a:spcAft>
            </a:pPr>
            <a:r>
              <a:rPr lang="ar-JO" sz="2800" dirty="0"/>
              <a:t>من المتوقع صدور تقرير </a:t>
            </a:r>
            <a:r>
              <a:rPr lang="en-US" sz="2800" dirty="0"/>
              <a:t>GLAAS</a:t>
            </a:r>
            <a:r>
              <a:rPr lang="ar-JO" sz="2800" dirty="0"/>
              <a:t> 2025</a:t>
            </a:r>
            <a:r>
              <a:rPr lang="en-US" sz="2800" dirty="0"/>
              <a:t> </a:t>
            </a:r>
            <a:r>
              <a:rPr lang="ar-JO" sz="2800" dirty="0"/>
              <a:t>في الربع الثالث من عام 2025 وسيكون متاحا للجمهور عبر الإنترنت على موقع </a:t>
            </a:r>
            <a:r>
              <a:rPr lang="en-US" sz="2800" dirty="0">
                <a:hlinkClick r:id="rId2"/>
              </a:rPr>
              <a:t>GLAAS</a:t>
            </a:r>
            <a:r>
              <a:rPr lang="en-US" sz="2800" dirty="0"/>
              <a:t> </a:t>
            </a:r>
            <a:r>
              <a:rPr lang="ar-JO" sz="2800" dirty="0"/>
              <a:t> وبوابة بيانات  </a:t>
            </a:r>
            <a:r>
              <a:rPr lang="en-US" sz="2800" dirty="0"/>
              <a:t>(</a:t>
            </a:r>
            <a:r>
              <a:rPr lang="en-US" sz="2800" dirty="0">
                <a:hlinkClick r:id="rId3"/>
              </a:rPr>
              <a:t>https://glaas.who.int/</a:t>
            </a:r>
            <a:r>
              <a:rPr lang="en-US" sz="2800" dirty="0"/>
              <a:t>)</a:t>
            </a:r>
            <a:r>
              <a:rPr lang="ar-JO" sz="2800" dirty="0"/>
              <a:t> .</a:t>
            </a:r>
          </a:p>
          <a:p>
            <a:pPr algn="just" rtl="1">
              <a:spcAft>
                <a:spcPts val="1200"/>
              </a:spcAft>
            </a:pPr>
            <a:r>
              <a:rPr lang="ar-JO" sz="2800" dirty="0"/>
              <a:t>سيتم نشر جميع البيانات من دورة</a:t>
            </a:r>
            <a:r>
              <a:rPr lang="en-US" sz="2800" dirty="0"/>
              <a:t> 2024/2025 GLAAS </a:t>
            </a:r>
            <a:r>
              <a:rPr lang="ar-JO" sz="2800" dirty="0"/>
              <a:t>على </a:t>
            </a:r>
            <a:r>
              <a:rPr lang="ar-JO" sz="2800" dirty="0">
                <a:hlinkClick r:id="rId3"/>
              </a:rPr>
              <a:t>بوابة بيانات   </a:t>
            </a:r>
            <a:r>
              <a:rPr lang="en-US" sz="2800" dirty="0">
                <a:hlinkClick r:id="rId3"/>
              </a:rPr>
              <a:t>GLAAS </a:t>
            </a:r>
            <a:r>
              <a:rPr lang="ar-JO" sz="2800" dirty="0">
                <a:hlinkClick r:id="rId3"/>
              </a:rPr>
              <a:t> </a:t>
            </a:r>
            <a:r>
              <a:rPr lang="ar-JO" sz="2800" dirty="0"/>
              <a:t>. أيضا يمكن للمستخدمين إنشاء نقاط بارزة قطرية مخصصة بالإضافة إلى تحليلات البيانات الأخرى وتنزيل مجموعات بيانات </a:t>
            </a:r>
            <a:r>
              <a:rPr lang="en-US" sz="2800" dirty="0"/>
              <a:t>GLAAS</a:t>
            </a:r>
            <a:r>
              <a:rPr lang="ar-JO" sz="2800" dirty="0"/>
              <a:t> على بوابة البيانات.</a:t>
            </a:r>
            <a:endParaRPr lang="en-US" sz="2800" dirty="0"/>
          </a:p>
        </p:txBody>
      </p:sp>
      <p:sp>
        <p:nvSpPr>
          <p:cNvPr id="27" name="Title 2">
            <a:extLst>
              <a:ext uri="{FF2B5EF4-FFF2-40B4-BE49-F238E27FC236}">
                <a16:creationId xmlns:a16="http://schemas.microsoft.com/office/drawing/2014/main" id="{2503D54A-33F9-CAF5-1B90-152B3132D330}"/>
              </a:ext>
            </a:extLst>
          </p:cNvPr>
          <p:cNvSpPr txBox="1">
            <a:spLocks/>
          </p:cNvSpPr>
          <p:nvPr/>
        </p:nvSpPr>
        <p:spPr>
          <a:xfrm>
            <a:off x="2276474" y="19843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algn="r" rtl="1"/>
            <a:r>
              <a:rPr lang="ar-JO" sz="3600" dirty="0"/>
              <a:t>تقرير</a:t>
            </a:r>
            <a:r>
              <a:rPr lang="en-US" sz="3600" dirty="0"/>
              <a:t>GLAAS</a:t>
            </a:r>
            <a:r>
              <a:rPr lang="ar-JO" sz="3600" dirty="0"/>
              <a:t> 2025 والبيانات و بوابة البيانات </a:t>
            </a:r>
            <a:endParaRPr lang="en-US" sz="3600" dirty="0"/>
          </a:p>
        </p:txBody>
      </p:sp>
      <p:grpSp>
        <p:nvGrpSpPr>
          <p:cNvPr id="2" name="Group 1">
            <a:extLst>
              <a:ext uri="{FF2B5EF4-FFF2-40B4-BE49-F238E27FC236}">
                <a16:creationId xmlns:a16="http://schemas.microsoft.com/office/drawing/2014/main" id="{1B62C828-65C6-E15E-66CF-263CE26A9C6A}"/>
              </a:ext>
            </a:extLst>
          </p:cNvPr>
          <p:cNvGrpSpPr/>
          <p:nvPr/>
        </p:nvGrpSpPr>
        <p:grpSpPr>
          <a:xfrm>
            <a:off x="200454" y="626233"/>
            <a:ext cx="2037493" cy="5159424"/>
            <a:chOff x="409938" y="451566"/>
            <a:chExt cx="2037493" cy="5159424"/>
          </a:xfrm>
        </p:grpSpPr>
        <p:grpSp>
          <p:nvGrpSpPr>
            <p:cNvPr id="28" name="Group 27">
              <a:extLst>
                <a:ext uri="{FF2B5EF4-FFF2-40B4-BE49-F238E27FC236}">
                  <a16:creationId xmlns:a16="http://schemas.microsoft.com/office/drawing/2014/main" id="{A49B6CB9-EEDC-9483-7CE5-C434F3F84F82}"/>
                </a:ext>
              </a:extLst>
            </p:cNvPr>
            <p:cNvGrpSpPr/>
            <p:nvPr/>
          </p:nvGrpSpPr>
          <p:grpSpPr>
            <a:xfrm>
              <a:off x="502846" y="1011073"/>
              <a:ext cx="174224" cy="4040837"/>
              <a:chOff x="7064770" y="850343"/>
              <a:chExt cx="174224" cy="4040837"/>
            </a:xfrm>
          </p:grpSpPr>
          <p:sp>
            <p:nvSpPr>
              <p:cNvPr id="45" name="Right Arrow 12">
                <a:extLst>
                  <a:ext uri="{FF2B5EF4-FFF2-40B4-BE49-F238E27FC236}">
                    <a16:creationId xmlns:a16="http://schemas.microsoft.com/office/drawing/2014/main" id="{BE9DACAC-588B-D2E1-EB63-A64D82AEB8FF}"/>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ight Arrow 13">
                <a:extLst>
                  <a:ext uri="{FF2B5EF4-FFF2-40B4-BE49-F238E27FC236}">
                    <a16:creationId xmlns:a16="http://schemas.microsoft.com/office/drawing/2014/main" id="{B01AE246-8D60-7D9E-84BD-D56BBE59DFF2}"/>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ight Arrow 14">
                <a:extLst>
                  <a:ext uri="{FF2B5EF4-FFF2-40B4-BE49-F238E27FC236}">
                    <a16:creationId xmlns:a16="http://schemas.microsoft.com/office/drawing/2014/main" id="{C2513E85-EF41-8F0D-134D-46A5FE7E773C}"/>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15">
                <a:extLst>
                  <a:ext uri="{FF2B5EF4-FFF2-40B4-BE49-F238E27FC236}">
                    <a16:creationId xmlns:a16="http://schemas.microsoft.com/office/drawing/2014/main" id="{5922886A-297D-B785-3C5C-D0298CB079AA}"/>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16">
                <a:extLst>
                  <a:ext uri="{FF2B5EF4-FFF2-40B4-BE49-F238E27FC236}">
                    <a16:creationId xmlns:a16="http://schemas.microsoft.com/office/drawing/2014/main" id="{05419F54-2DD3-AA38-04A7-705C24BFD7E6}"/>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17">
                <a:extLst>
                  <a:ext uri="{FF2B5EF4-FFF2-40B4-BE49-F238E27FC236}">
                    <a16:creationId xmlns:a16="http://schemas.microsoft.com/office/drawing/2014/main" id="{B90B7961-7698-B368-9651-458F069F9896}"/>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66E0FED2-348C-DA84-D2B9-2885560F38BE}"/>
                </a:ext>
              </a:extLst>
            </p:cNvPr>
            <p:cNvGrpSpPr/>
            <p:nvPr/>
          </p:nvGrpSpPr>
          <p:grpSpPr>
            <a:xfrm>
              <a:off x="946458" y="451566"/>
              <a:ext cx="1500973" cy="5159424"/>
              <a:chOff x="6401397" y="291049"/>
              <a:chExt cx="1500973" cy="5159424"/>
            </a:xfrm>
          </p:grpSpPr>
          <p:sp>
            <p:nvSpPr>
              <p:cNvPr id="38" name="Rounded Rectangle 5">
                <a:extLst>
                  <a:ext uri="{FF2B5EF4-FFF2-40B4-BE49-F238E27FC236}">
                    <a16:creationId xmlns:a16="http://schemas.microsoft.com/office/drawing/2014/main" id="{6AD345CD-6976-9838-AB15-B1237B03DDD0}"/>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اتخاذ قرار بالمشاركة</a:t>
                </a:r>
                <a:endParaRPr kumimoji="0" lang="en-GB" sz="1600" b="1" i="0" u="none" strike="noStrike" kern="0" cap="none" spc="0" normalizeH="0" baseline="0" noProof="0" dirty="0">
                  <a:ln>
                    <a:noFill/>
                  </a:ln>
                  <a:effectLst/>
                  <a:uLnTx/>
                  <a:uFillTx/>
                  <a:latin typeface="Calibri"/>
                  <a:ea typeface="+mn-ea"/>
                  <a:cs typeface="+mn-cs"/>
                </a:endParaRPr>
              </a:p>
            </p:txBody>
          </p:sp>
          <p:sp>
            <p:nvSpPr>
              <p:cNvPr id="39" name="Rounded Rectangle 8">
                <a:extLst>
                  <a:ext uri="{FF2B5EF4-FFF2-40B4-BE49-F238E27FC236}">
                    <a16:creationId xmlns:a16="http://schemas.microsoft.com/office/drawing/2014/main" id="{DF873378-E88E-F6C0-0B40-9DF9C9347045}"/>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ysClr val="windowText" lastClr="000000"/>
                    </a:solidFill>
                    <a:effectLst/>
                    <a:uLnTx/>
                    <a:uFillTx/>
                    <a:latin typeface="Calibri"/>
                    <a:ea typeface="+mn-ea"/>
                    <a:cs typeface="+mn-cs"/>
                  </a:rPr>
                  <a:t>تقديم نظام </a:t>
                </a: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GLAAS </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ounded Rectangle 9">
                <a:extLst>
                  <a:ext uri="{FF2B5EF4-FFF2-40B4-BE49-F238E27FC236}">
                    <a16:creationId xmlns:a16="http://schemas.microsoft.com/office/drawing/2014/main" id="{8175FF36-629B-AF40-11F6-3241A223C59B}"/>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مرحلة ما قبل جمع البيانات</a:t>
                </a:r>
              </a:p>
            </p:txBody>
          </p:sp>
          <p:sp>
            <p:nvSpPr>
              <p:cNvPr id="41" name="Rounded Rectangle 10">
                <a:extLst>
                  <a:ext uri="{FF2B5EF4-FFF2-40B4-BE49-F238E27FC236}">
                    <a16:creationId xmlns:a16="http://schemas.microsoft.com/office/drawing/2014/main" id="{AB87B0AA-A1C0-FD88-2E83-04B528E10D8E}"/>
                  </a:ext>
                </a:extLst>
              </p:cNvPr>
              <p:cNvSpPr/>
              <p:nvPr/>
            </p:nvSpPr>
            <p:spPr>
              <a:xfrm>
                <a:off x="6408947" y="2591113"/>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جمع البيانات</a:t>
                </a:r>
                <a:endParaRPr kumimoji="0" lang="en-GB" sz="1600" b="1" i="0" u="none" strike="noStrike" kern="0" cap="none" spc="0" normalizeH="0" baseline="0" noProof="0" dirty="0">
                  <a:effectLst/>
                  <a:uLnTx/>
                  <a:uFillTx/>
                  <a:latin typeface="Calibri"/>
                  <a:ea typeface="+mn-ea"/>
                  <a:cs typeface="+mn-cs"/>
                </a:endParaRPr>
              </a:p>
            </p:txBody>
          </p:sp>
          <p:sp>
            <p:nvSpPr>
              <p:cNvPr id="42" name="Rounded Rectangle 11">
                <a:extLst>
                  <a:ext uri="{FF2B5EF4-FFF2-40B4-BE49-F238E27FC236}">
                    <a16:creationId xmlns:a16="http://schemas.microsoft.com/office/drawing/2014/main" id="{E30C8DA3-337B-1E0D-D79E-18C86A56C8AC}"/>
                  </a:ext>
                </a:extLst>
              </p:cNvPr>
              <p:cNvSpPr/>
              <p:nvPr/>
            </p:nvSpPr>
            <p:spPr>
              <a:xfrm>
                <a:off x="6416501" y="3357801"/>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التحقق والتقديم</a:t>
                </a:r>
                <a:endParaRPr kumimoji="0" lang="en-GB" sz="1600" b="1" i="0" u="none" strike="noStrike" kern="0" cap="none" spc="0" normalizeH="0" baseline="0" noProof="0" dirty="0">
                  <a:ln>
                    <a:noFill/>
                  </a:ln>
                  <a:effectLst/>
                  <a:uLnTx/>
                  <a:uFillTx/>
                  <a:latin typeface="Calibri"/>
                  <a:ea typeface="+mn-ea"/>
                  <a:cs typeface="+mn-cs"/>
                </a:endParaRPr>
              </a:p>
            </p:txBody>
          </p:sp>
          <p:sp>
            <p:nvSpPr>
              <p:cNvPr id="43" name="Rounded Rectangle 12">
                <a:extLst>
                  <a:ext uri="{FF2B5EF4-FFF2-40B4-BE49-F238E27FC236}">
                    <a16:creationId xmlns:a16="http://schemas.microsoft.com/office/drawing/2014/main" id="{4D3710E8-D14C-01AD-8021-EF71352A6503}"/>
                  </a:ext>
                </a:extLst>
              </p:cNvPr>
              <p:cNvSpPr/>
              <p:nvPr/>
            </p:nvSpPr>
            <p:spPr>
              <a:xfrm>
                <a:off x="6408949" y="4124489"/>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إدارة البيانات</a:t>
                </a:r>
                <a:endParaRPr kumimoji="0" lang="en-GB" sz="1600" b="1" i="0" u="none" strike="noStrike" kern="0" cap="none" spc="0" normalizeH="0" baseline="0" noProof="0" dirty="0">
                  <a:ln>
                    <a:noFill/>
                  </a:ln>
                  <a:effectLst/>
                  <a:uLnTx/>
                  <a:uFillTx/>
                  <a:latin typeface="Calibri"/>
                  <a:ea typeface="+mn-ea"/>
                  <a:cs typeface="+mn-cs"/>
                </a:endParaRPr>
              </a:p>
            </p:txBody>
          </p:sp>
          <p:sp>
            <p:nvSpPr>
              <p:cNvPr id="44" name="Rounded Rectangle 13">
                <a:extLst>
                  <a:ext uri="{FF2B5EF4-FFF2-40B4-BE49-F238E27FC236}">
                    <a16:creationId xmlns:a16="http://schemas.microsoft.com/office/drawing/2014/main" id="{A96E4CFF-FF42-757C-15FF-40FEE6B38DAA}"/>
                  </a:ext>
                </a:extLst>
              </p:cNvPr>
              <p:cNvSpPr/>
              <p:nvPr/>
            </p:nvSpPr>
            <p:spPr>
              <a:xfrm>
                <a:off x="6424051" y="4891177"/>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تقرير وبيانات </a:t>
                </a:r>
                <a:r>
                  <a:rPr lang="en-GB" sz="1600" b="1" kern="0" dirty="0">
                    <a:solidFill>
                      <a:schemeClr val="bg1"/>
                    </a:solidFill>
                  </a:rPr>
                  <a:t>GLAAS 2025</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3C60D6DF-BEB4-27AE-CB85-0332F9256660}"/>
                </a:ext>
              </a:extLst>
            </p:cNvPr>
            <p:cNvGrpSpPr/>
            <p:nvPr/>
          </p:nvGrpSpPr>
          <p:grpSpPr>
            <a:xfrm>
              <a:off x="409938" y="557394"/>
              <a:ext cx="364812" cy="4947770"/>
              <a:chOff x="5877145" y="396875"/>
              <a:chExt cx="364812" cy="4947770"/>
            </a:xfrm>
          </p:grpSpPr>
          <p:sp>
            <p:nvSpPr>
              <p:cNvPr id="31" name="Oval 30">
                <a:extLst>
                  <a:ext uri="{FF2B5EF4-FFF2-40B4-BE49-F238E27FC236}">
                    <a16:creationId xmlns:a16="http://schemas.microsoft.com/office/drawing/2014/main" id="{3ABE3EA0-BEEB-7695-8A7B-4E91ED8934D9}"/>
                  </a:ext>
                </a:extLst>
              </p:cNvPr>
              <p:cNvSpPr/>
              <p:nvPr/>
            </p:nvSpPr>
            <p:spPr>
              <a:xfrm>
                <a:off x="5877145" y="39687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1</a:t>
                </a:r>
              </a:p>
            </p:txBody>
          </p:sp>
          <p:sp>
            <p:nvSpPr>
              <p:cNvPr id="32" name="Oval 31">
                <a:extLst>
                  <a:ext uri="{FF2B5EF4-FFF2-40B4-BE49-F238E27FC236}">
                    <a16:creationId xmlns:a16="http://schemas.microsoft.com/office/drawing/2014/main" id="{A76F4812-8CB4-61EC-07DF-6D2A6519C066}"/>
                  </a:ext>
                </a:extLst>
              </p:cNvPr>
              <p:cNvSpPr/>
              <p:nvPr/>
            </p:nvSpPr>
            <p:spPr>
              <a:xfrm>
                <a:off x="5877145" y="1163563"/>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2</a:t>
                </a:r>
              </a:p>
            </p:txBody>
          </p:sp>
          <p:sp>
            <p:nvSpPr>
              <p:cNvPr id="33" name="Oval 32">
                <a:extLst>
                  <a:ext uri="{FF2B5EF4-FFF2-40B4-BE49-F238E27FC236}">
                    <a16:creationId xmlns:a16="http://schemas.microsoft.com/office/drawing/2014/main" id="{48C6FE0C-DEE3-EFE3-81CB-6A5BEF263876}"/>
                  </a:ext>
                </a:extLst>
              </p:cNvPr>
              <p:cNvSpPr/>
              <p:nvPr/>
            </p:nvSpPr>
            <p:spPr>
              <a:xfrm>
                <a:off x="5877145" y="1930251"/>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3</a:t>
                </a:r>
              </a:p>
            </p:txBody>
          </p:sp>
          <p:sp>
            <p:nvSpPr>
              <p:cNvPr id="34" name="Oval 33">
                <a:extLst>
                  <a:ext uri="{FF2B5EF4-FFF2-40B4-BE49-F238E27FC236}">
                    <a16:creationId xmlns:a16="http://schemas.microsoft.com/office/drawing/2014/main" id="{76C8A4CC-3441-BEFD-F6BB-121D5CAFA5BF}"/>
                  </a:ext>
                </a:extLst>
              </p:cNvPr>
              <p:cNvSpPr/>
              <p:nvPr/>
            </p:nvSpPr>
            <p:spPr>
              <a:xfrm>
                <a:off x="5881917" y="2696939"/>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4</a:t>
                </a:r>
              </a:p>
            </p:txBody>
          </p:sp>
          <p:sp>
            <p:nvSpPr>
              <p:cNvPr id="35" name="Oval 34">
                <a:extLst>
                  <a:ext uri="{FF2B5EF4-FFF2-40B4-BE49-F238E27FC236}">
                    <a16:creationId xmlns:a16="http://schemas.microsoft.com/office/drawing/2014/main" id="{44A790EF-A39D-3322-4358-AB0515D33F92}"/>
                  </a:ext>
                </a:extLst>
              </p:cNvPr>
              <p:cNvSpPr/>
              <p:nvPr/>
            </p:nvSpPr>
            <p:spPr>
              <a:xfrm>
                <a:off x="5881917" y="3463627"/>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5</a:t>
                </a:r>
              </a:p>
            </p:txBody>
          </p:sp>
          <p:sp>
            <p:nvSpPr>
              <p:cNvPr id="36" name="Oval 35">
                <a:extLst>
                  <a:ext uri="{FF2B5EF4-FFF2-40B4-BE49-F238E27FC236}">
                    <a16:creationId xmlns:a16="http://schemas.microsoft.com/office/drawing/2014/main" id="{216557AB-CFB2-8391-A07E-1F1496CF15C9}"/>
                  </a:ext>
                </a:extLst>
              </p:cNvPr>
              <p:cNvSpPr/>
              <p:nvPr/>
            </p:nvSpPr>
            <p:spPr>
              <a:xfrm>
                <a:off x="5881917" y="423031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6</a:t>
                </a:r>
              </a:p>
            </p:txBody>
          </p:sp>
          <p:sp>
            <p:nvSpPr>
              <p:cNvPr id="37" name="Oval 36">
                <a:extLst>
                  <a:ext uri="{FF2B5EF4-FFF2-40B4-BE49-F238E27FC236}">
                    <a16:creationId xmlns:a16="http://schemas.microsoft.com/office/drawing/2014/main" id="{9AE2EEC3-5198-2A3E-1893-EECC4C988562}"/>
                  </a:ext>
                </a:extLst>
              </p:cNvPr>
              <p:cNvSpPr/>
              <p:nvPr/>
            </p:nvSpPr>
            <p:spPr>
              <a:xfrm>
                <a:off x="5881917" y="4997004"/>
                <a:ext cx="360040" cy="347641"/>
              </a:xfrm>
              <a:prstGeom prst="ellipse">
                <a:avLst/>
              </a:prstGeom>
              <a:solidFill>
                <a:srgbClr val="D60A87"/>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Calibri"/>
                    <a:ea typeface="+mn-ea"/>
                    <a:cs typeface="+mn-cs"/>
                  </a:rPr>
                  <a:t>7</a:t>
                </a:r>
              </a:p>
            </p:txBody>
          </p:sp>
        </p:grpSp>
      </p:grpSp>
    </p:spTree>
    <p:extLst>
      <p:ext uri="{BB962C8B-B14F-4D97-AF65-F5344CB8AC3E}">
        <p14:creationId xmlns:p14="http://schemas.microsoft.com/office/powerpoint/2010/main" val="3799510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3A020F-F45D-0C37-007B-09D297797FB9}"/>
              </a:ext>
            </a:extLst>
          </p:cNvPr>
          <p:cNvSpPr>
            <a:spLocks noGrp="1"/>
          </p:cNvSpPr>
          <p:nvPr>
            <p:ph idx="1"/>
          </p:nvPr>
        </p:nvSpPr>
        <p:spPr>
          <a:xfrm>
            <a:off x="2884917" y="1119925"/>
            <a:ext cx="8779533" cy="5053597"/>
          </a:xfrm>
        </p:spPr>
        <p:txBody>
          <a:bodyPr>
            <a:normAutofit fontScale="77500" lnSpcReduction="20000"/>
          </a:bodyPr>
          <a:lstStyle/>
          <a:p>
            <a:pPr algn="just" rtl="1">
              <a:lnSpc>
                <a:spcPct val="100000"/>
              </a:lnSpc>
              <a:spcBef>
                <a:spcPts val="600"/>
              </a:spcBef>
            </a:pPr>
            <a:r>
              <a:rPr lang="ar-JO" sz="3600" dirty="0"/>
              <a:t>خلال عملية </a:t>
            </a:r>
            <a:r>
              <a:rPr lang="en-US" sz="3600" dirty="0"/>
              <a:t>GLAAS ، </a:t>
            </a:r>
            <a:r>
              <a:rPr lang="ar-JO" sz="3600" dirty="0"/>
              <a:t>ضع في اعتبارك كيف يمكن للمناقشات والبيانات الناتجة أن تساهم في تحسين المياه والصرف الصحي والنظافة الصحية في بلدك.</a:t>
            </a:r>
          </a:p>
          <a:p>
            <a:pPr algn="r" rtl="1">
              <a:lnSpc>
                <a:spcPct val="100000"/>
              </a:lnSpc>
              <a:spcBef>
                <a:spcPts val="600"/>
              </a:spcBef>
            </a:pPr>
            <a:r>
              <a:rPr lang="ar-JO" sz="3600" dirty="0"/>
              <a:t>وفي الدورات السابقة لنظام </a:t>
            </a:r>
            <a:r>
              <a:rPr lang="en-US" sz="3600" dirty="0"/>
              <a:t>GLAAS، </a:t>
            </a:r>
            <a:r>
              <a:rPr lang="ar-JO" sz="3600" dirty="0"/>
              <a:t>استخدمت البلدان البيانات من أجل:</a:t>
            </a:r>
          </a:p>
          <a:p>
            <a:pPr algn="r" rtl="1">
              <a:lnSpc>
                <a:spcPct val="100000"/>
              </a:lnSpc>
              <a:spcBef>
                <a:spcPts val="600"/>
              </a:spcBef>
            </a:pPr>
            <a:r>
              <a:rPr lang="ar-JO" sz="2800" dirty="0"/>
              <a:t>تعزيز التنسيق القطاعي
صياغة السياسات والخطط واللوائح والبرامج
تعزيز النظم الوطنية للرصد و المراجعة
الدعوة إلى تمويل المياه والصرف الصحي والنظافة الصحية
المساهمة في التقارير الدولية والإقليمية</a:t>
            </a:r>
          </a:p>
          <a:p>
            <a:pPr marL="0" indent="0" algn="just" rtl="1">
              <a:lnSpc>
                <a:spcPct val="100000"/>
              </a:lnSpc>
              <a:spcBef>
                <a:spcPts val="600"/>
              </a:spcBef>
              <a:buNone/>
            </a:pPr>
            <a:endParaRPr lang="ar-JO" sz="2600" dirty="0"/>
          </a:p>
          <a:p>
            <a:pPr algn="just" rtl="1">
              <a:lnSpc>
                <a:spcPct val="100000"/>
              </a:lnSpc>
              <a:spcBef>
                <a:spcPts val="600"/>
              </a:spcBef>
            </a:pPr>
            <a:r>
              <a:rPr lang="ar-JO" sz="3600" dirty="0"/>
              <a:t>انظر الوثيقة المعنونة "استخدام البيانات التي تم جمعها من خلال</a:t>
            </a:r>
            <a:r>
              <a:rPr lang="en-US" sz="3600" dirty="0"/>
              <a:t>GLAAS: </a:t>
            </a:r>
            <a:r>
              <a:rPr lang="ar-JO" sz="3600" dirty="0"/>
              <a:t>تحقيق أقصى استفادة من عملية </a:t>
            </a:r>
            <a:r>
              <a:rPr lang="en-US" sz="3600" dirty="0"/>
              <a:t>GLAAS</a:t>
            </a:r>
            <a:r>
              <a:rPr lang="ar-JO" sz="3600" dirty="0"/>
              <a:t>" للاطلاع على مزيد من الأمثلة على كيفية استخدام البلدان لعملية وبيانات هذا النظام.</a:t>
            </a:r>
            <a:endParaRPr lang="en-US" sz="3600" dirty="0">
              <a:highlight>
                <a:srgbClr val="FFFF00"/>
              </a:highlight>
            </a:endParaRPr>
          </a:p>
        </p:txBody>
      </p:sp>
      <p:cxnSp>
        <p:nvCxnSpPr>
          <p:cNvPr id="26" name="Straight Connector 25">
            <a:extLst>
              <a:ext uri="{FF2B5EF4-FFF2-40B4-BE49-F238E27FC236}">
                <a16:creationId xmlns:a16="http://schemas.microsoft.com/office/drawing/2014/main" id="{8B4F92B8-AC83-5024-7A0E-88E7DF3E25D5}"/>
              </a:ext>
            </a:extLst>
          </p:cNvPr>
          <p:cNvCxnSpPr/>
          <p:nvPr/>
        </p:nvCxnSpPr>
        <p:spPr>
          <a:xfrm>
            <a:off x="260949" y="495752"/>
            <a:ext cx="0" cy="5053598"/>
          </a:xfrm>
          <a:prstGeom prst="line">
            <a:avLst/>
          </a:prstGeom>
          <a:ln w="28575">
            <a:solidFill>
              <a:srgbClr val="D60A87"/>
            </a:solidFill>
          </a:ln>
        </p:spPr>
        <p:style>
          <a:lnRef idx="1">
            <a:schemeClr val="accent1"/>
          </a:lnRef>
          <a:fillRef idx="0">
            <a:schemeClr val="accent1"/>
          </a:fillRef>
          <a:effectRef idx="0">
            <a:schemeClr val="accent1"/>
          </a:effectRef>
          <a:fontRef idx="minor">
            <a:schemeClr val="tx1"/>
          </a:fontRef>
        </p:style>
      </p:cxnSp>
      <p:sp>
        <p:nvSpPr>
          <p:cNvPr id="27" name="Title 2">
            <a:extLst>
              <a:ext uri="{FF2B5EF4-FFF2-40B4-BE49-F238E27FC236}">
                <a16:creationId xmlns:a16="http://schemas.microsoft.com/office/drawing/2014/main" id="{D431F98B-7A16-D8BD-40FA-F2801F8F0EA8}"/>
              </a:ext>
            </a:extLst>
          </p:cNvPr>
          <p:cNvSpPr txBox="1">
            <a:spLocks/>
          </p:cNvSpPr>
          <p:nvPr/>
        </p:nvSpPr>
        <p:spPr>
          <a:xfrm>
            <a:off x="2968125" y="127978"/>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algn="r" rtl="1"/>
            <a:r>
              <a:rPr lang="ar-JO" sz="3600" dirty="0"/>
              <a:t>الاستفادة القصوى من عملية </a:t>
            </a:r>
            <a:r>
              <a:rPr lang="en-US" sz="3600" dirty="0"/>
              <a:t>GLAAS</a:t>
            </a:r>
          </a:p>
        </p:txBody>
      </p:sp>
      <p:grpSp>
        <p:nvGrpSpPr>
          <p:cNvPr id="28" name="Group 27">
            <a:extLst>
              <a:ext uri="{FF2B5EF4-FFF2-40B4-BE49-F238E27FC236}">
                <a16:creationId xmlns:a16="http://schemas.microsoft.com/office/drawing/2014/main" id="{79BF990D-1AFE-313F-41EE-A99BE4C55862}"/>
              </a:ext>
            </a:extLst>
          </p:cNvPr>
          <p:cNvGrpSpPr/>
          <p:nvPr/>
        </p:nvGrpSpPr>
        <p:grpSpPr>
          <a:xfrm>
            <a:off x="527550" y="548666"/>
            <a:ext cx="2037493" cy="5159424"/>
            <a:chOff x="409938" y="451566"/>
            <a:chExt cx="2037493" cy="5159424"/>
          </a:xfrm>
        </p:grpSpPr>
        <p:grpSp>
          <p:nvGrpSpPr>
            <p:cNvPr id="29" name="Group 28">
              <a:extLst>
                <a:ext uri="{FF2B5EF4-FFF2-40B4-BE49-F238E27FC236}">
                  <a16:creationId xmlns:a16="http://schemas.microsoft.com/office/drawing/2014/main" id="{F720BAB2-A279-E49F-5BBB-A8FDD457706C}"/>
                </a:ext>
              </a:extLst>
            </p:cNvPr>
            <p:cNvGrpSpPr/>
            <p:nvPr/>
          </p:nvGrpSpPr>
          <p:grpSpPr>
            <a:xfrm>
              <a:off x="502846" y="1011073"/>
              <a:ext cx="174224" cy="4040837"/>
              <a:chOff x="7064770" y="850343"/>
              <a:chExt cx="174224" cy="4040837"/>
            </a:xfrm>
          </p:grpSpPr>
          <p:sp>
            <p:nvSpPr>
              <p:cNvPr id="46" name="Right Arrow 12">
                <a:extLst>
                  <a:ext uri="{FF2B5EF4-FFF2-40B4-BE49-F238E27FC236}">
                    <a16:creationId xmlns:a16="http://schemas.microsoft.com/office/drawing/2014/main" id="{B0092BBE-35D4-95F6-E969-9F7114FE4597}"/>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ight Arrow 13">
                <a:extLst>
                  <a:ext uri="{FF2B5EF4-FFF2-40B4-BE49-F238E27FC236}">
                    <a16:creationId xmlns:a16="http://schemas.microsoft.com/office/drawing/2014/main" id="{FBCAE282-1C23-8F39-A69C-8A92C76FF399}"/>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14">
                <a:extLst>
                  <a:ext uri="{FF2B5EF4-FFF2-40B4-BE49-F238E27FC236}">
                    <a16:creationId xmlns:a16="http://schemas.microsoft.com/office/drawing/2014/main" id="{EDAF3B1D-7835-B16B-0B78-D70A441BC3E5}"/>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15">
                <a:extLst>
                  <a:ext uri="{FF2B5EF4-FFF2-40B4-BE49-F238E27FC236}">
                    <a16:creationId xmlns:a16="http://schemas.microsoft.com/office/drawing/2014/main" id="{64E43394-60B6-9F4B-628F-BE6F53C63311}"/>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16">
                <a:extLst>
                  <a:ext uri="{FF2B5EF4-FFF2-40B4-BE49-F238E27FC236}">
                    <a16:creationId xmlns:a16="http://schemas.microsoft.com/office/drawing/2014/main" id="{F64EAD46-A632-1B9F-9CF2-867F0A3B4D8E}"/>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1" name="Right Arrow 17">
                <a:extLst>
                  <a:ext uri="{FF2B5EF4-FFF2-40B4-BE49-F238E27FC236}">
                    <a16:creationId xmlns:a16="http://schemas.microsoft.com/office/drawing/2014/main" id="{F5A71664-95E8-745B-C4AC-2DA898F24F3B}"/>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355E5A44-8743-FC12-264A-659AC44E4C5C}"/>
                </a:ext>
              </a:extLst>
            </p:cNvPr>
            <p:cNvGrpSpPr/>
            <p:nvPr/>
          </p:nvGrpSpPr>
          <p:grpSpPr>
            <a:xfrm>
              <a:off x="946458" y="451566"/>
              <a:ext cx="1500973" cy="5159424"/>
              <a:chOff x="6401397" y="291049"/>
              <a:chExt cx="1500973" cy="5159424"/>
            </a:xfrm>
          </p:grpSpPr>
          <p:sp>
            <p:nvSpPr>
              <p:cNvPr id="39" name="Rounded Rectangle 5">
                <a:extLst>
                  <a:ext uri="{FF2B5EF4-FFF2-40B4-BE49-F238E27FC236}">
                    <a16:creationId xmlns:a16="http://schemas.microsoft.com/office/drawing/2014/main" id="{4578185D-78F1-F1EE-0B20-E5171E7E6D26}"/>
                  </a:ext>
                </a:extLst>
              </p:cNvPr>
              <p:cNvSpPr/>
              <p:nvPr/>
            </p:nvSpPr>
            <p:spPr>
              <a:xfrm>
                <a:off x="6401397" y="1057737"/>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اتخاذ قرار بالمشاركة</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40" name="Rounded Rectangle 8">
                <a:extLst>
                  <a:ext uri="{FF2B5EF4-FFF2-40B4-BE49-F238E27FC236}">
                    <a16:creationId xmlns:a16="http://schemas.microsoft.com/office/drawing/2014/main" id="{7F0EDF9B-D4FB-EE03-AF9D-D5816F7F0734}"/>
                  </a:ext>
                </a:extLst>
              </p:cNvPr>
              <p:cNvSpPr/>
              <p:nvPr/>
            </p:nvSpPr>
            <p:spPr>
              <a:xfrm>
                <a:off x="6424051" y="291049"/>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chemeClr val="bg1"/>
                    </a:solidFill>
                    <a:effectLst/>
                    <a:uLnTx/>
                    <a:uFillTx/>
                    <a:latin typeface="Calibri"/>
                    <a:ea typeface="+mn-ea"/>
                    <a:cs typeface="+mn-cs"/>
                  </a:rPr>
                  <a:t>تقديم نظام </a:t>
                </a:r>
                <a:r>
                  <a:rPr kumimoji="0" lang="en-US" sz="1600" b="1" i="0" u="none" strike="noStrike" kern="0" cap="none" spc="0" normalizeH="0" baseline="0" noProof="0" dirty="0">
                    <a:ln>
                      <a:noFill/>
                    </a:ln>
                    <a:solidFill>
                      <a:schemeClr val="bg1"/>
                    </a:solidFill>
                    <a:effectLst/>
                    <a:uLnTx/>
                    <a:uFillTx/>
                    <a:latin typeface="Calibri"/>
                    <a:ea typeface="+mn-ea"/>
                    <a:cs typeface="+mn-cs"/>
                  </a:rPr>
                  <a:t>GLAAS </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41" name="Rounded Rectangle 9">
                <a:extLst>
                  <a:ext uri="{FF2B5EF4-FFF2-40B4-BE49-F238E27FC236}">
                    <a16:creationId xmlns:a16="http://schemas.microsoft.com/office/drawing/2014/main" id="{50A56C34-65E0-7121-2826-1CEF6E49AA34}"/>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مرحلة ما قبل جمع البيانات</a:t>
                </a:r>
              </a:p>
            </p:txBody>
          </p:sp>
          <p:sp>
            <p:nvSpPr>
              <p:cNvPr id="42" name="Rounded Rectangle 10">
                <a:extLst>
                  <a:ext uri="{FF2B5EF4-FFF2-40B4-BE49-F238E27FC236}">
                    <a16:creationId xmlns:a16="http://schemas.microsoft.com/office/drawing/2014/main" id="{CAEBF3A9-74AA-4A95-2997-122DBC9FA16E}"/>
                  </a:ext>
                </a:extLst>
              </p:cNvPr>
              <p:cNvSpPr/>
              <p:nvPr/>
            </p:nvSpPr>
            <p:spPr>
              <a:xfrm>
                <a:off x="6408947" y="2591113"/>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جمع البيانات</a:t>
                </a:r>
                <a:endParaRPr kumimoji="0" lang="en-GB" sz="1600" b="1" i="0" u="none" strike="noStrike" kern="0" cap="none" spc="0" normalizeH="0" baseline="0" noProof="0" dirty="0">
                  <a:solidFill>
                    <a:schemeClr val="bg1"/>
                  </a:solidFill>
                  <a:effectLst/>
                  <a:uLnTx/>
                  <a:uFillTx/>
                  <a:latin typeface="Calibri"/>
                  <a:ea typeface="+mn-ea"/>
                  <a:cs typeface="+mn-cs"/>
                </a:endParaRPr>
              </a:p>
            </p:txBody>
          </p:sp>
          <p:sp>
            <p:nvSpPr>
              <p:cNvPr id="43" name="Rounded Rectangle 11">
                <a:extLst>
                  <a:ext uri="{FF2B5EF4-FFF2-40B4-BE49-F238E27FC236}">
                    <a16:creationId xmlns:a16="http://schemas.microsoft.com/office/drawing/2014/main" id="{671AD03D-D360-6CE3-DA67-68A23A41D14F}"/>
                  </a:ext>
                </a:extLst>
              </p:cNvPr>
              <p:cNvSpPr/>
              <p:nvPr/>
            </p:nvSpPr>
            <p:spPr>
              <a:xfrm>
                <a:off x="6416501" y="3357801"/>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التحقق والتقديم</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44" name="Rounded Rectangle 12">
                <a:extLst>
                  <a:ext uri="{FF2B5EF4-FFF2-40B4-BE49-F238E27FC236}">
                    <a16:creationId xmlns:a16="http://schemas.microsoft.com/office/drawing/2014/main" id="{D85E9E21-5588-CE19-D651-B1E9BDDA7A21}"/>
                  </a:ext>
                </a:extLst>
              </p:cNvPr>
              <p:cNvSpPr/>
              <p:nvPr/>
            </p:nvSpPr>
            <p:spPr>
              <a:xfrm>
                <a:off x="6408949" y="4124489"/>
                <a:ext cx="1493421"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إدارة البيانات</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45" name="Rounded Rectangle 13">
                <a:extLst>
                  <a:ext uri="{FF2B5EF4-FFF2-40B4-BE49-F238E27FC236}">
                    <a16:creationId xmlns:a16="http://schemas.microsoft.com/office/drawing/2014/main" id="{078C059D-BBDB-B40B-47B5-BFF756E487DB}"/>
                  </a:ext>
                </a:extLst>
              </p:cNvPr>
              <p:cNvSpPr/>
              <p:nvPr/>
            </p:nvSpPr>
            <p:spPr>
              <a:xfrm>
                <a:off x="6424051" y="4891177"/>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تقرير وبيانات </a:t>
                </a:r>
                <a:r>
                  <a:rPr lang="en-GB" sz="1600" b="1" kern="0" dirty="0">
                    <a:solidFill>
                      <a:schemeClr val="bg1"/>
                    </a:solidFill>
                  </a:rPr>
                  <a:t>GLAAS 2025</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grpSp>
        <p:grpSp>
          <p:nvGrpSpPr>
            <p:cNvPr id="31" name="Group 30">
              <a:extLst>
                <a:ext uri="{FF2B5EF4-FFF2-40B4-BE49-F238E27FC236}">
                  <a16:creationId xmlns:a16="http://schemas.microsoft.com/office/drawing/2014/main" id="{56B2CAFE-D23B-F360-33F0-EB4467A22F04}"/>
                </a:ext>
              </a:extLst>
            </p:cNvPr>
            <p:cNvGrpSpPr/>
            <p:nvPr/>
          </p:nvGrpSpPr>
          <p:grpSpPr>
            <a:xfrm>
              <a:off x="409938" y="557394"/>
              <a:ext cx="364812" cy="4947770"/>
              <a:chOff x="5877145" y="396875"/>
              <a:chExt cx="364812" cy="4947770"/>
            </a:xfrm>
          </p:grpSpPr>
          <p:sp>
            <p:nvSpPr>
              <p:cNvPr id="32" name="Oval 31">
                <a:extLst>
                  <a:ext uri="{FF2B5EF4-FFF2-40B4-BE49-F238E27FC236}">
                    <a16:creationId xmlns:a16="http://schemas.microsoft.com/office/drawing/2014/main" id="{1906DBA3-E2D0-9E79-BBBB-0EF8524128FA}"/>
                  </a:ext>
                </a:extLst>
              </p:cNvPr>
              <p:cNvSpPr/>
              <p:nvPr/>
            </p:nvSpPr>
            <p:spPr>
              <a:xfrm>
                <a:off x="5877145" y="39687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1</a:t>
                </a:r>
              </a:p>
            </p:txBody>
          </p:sp>
          <p:sp>
            <p:nvSpPr>
              <p:cNvPr id="33" name="Oval 32">
                <a:extLst>
                  <a:ext uri="{FF2B5EF4-FFF2-40B4-BE49-F238E27FC236}">
                    <a16:creationId xmlns:a16="http://schemas.microsoft.com/office/drawing/2014/main" id="{EF5A68CA-BF7C-1674-DABD-F6854B37AD80}"/>
                  </a:ext>
                </a:extLst>
              </p:cNvPr>
              <p:cNvSpPr/>
              <p:nvPr/>
            </p:nvSpPr>
            <p:spPr>
              <a:xfrm>
                <a:off x="5877145" y="1163563"/>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2</a:t>
                </a:r>
              </a:p>
            </p:txBody>
          </p:sp>
          <p:sp>
            <p:nvSpPr>
              <p:cNvPr id="34" name="Oval 33">
                <a:extLst>
                  <a:ext uri="{FF2B5EF4-FFF2-40B4-BE49-F238E27FC236}">
                    <a16:creationId xmlns:a16="http://schemas.microsoft.com/office/drawing/2014/main" id="{B1BE05DA-E4A1-6B6B-9BA0-88922BCADD73}"/>
                  </a:ext>
                </a:extLst>
              </p:cNvPr>
              <p:cNvSpPr/>
              <p:nvPr/>
            </p:nvSpPr>
            <p:spPr>
              <a:xfrm>
                <a:off x="5877145" y="1930251"/>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3</a:t>
                </a:r>
              </a:p>
            </p:txBody>
          </p:sp>
          <p:sp>
            <p:nvSpPr>
              <p:cNvPr id="35" name="Oval 34">
                <a:extLst>
                  <a:ext uri="{FF2B5EF4-FFF2-40B4-BE49-F238E27FC236}">
                    <a16:creationId xmlns:a16="http://schemas.microsoft.com/office/drawing/2014/main" id="{F96EF1AE-EAE4-0E1B-9F9E-0767780ACA2F}"/>
                  </a:ext>
                </a:extLst>
              </p:cNvPr>
              <p:cNvSpPr/>
              <p:nvPr/>
            </p:nvSpPr>
            <p:spPr>
              <a:xfrm>
                <a:off x="5881917" y="2696939"/>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4</a:t>
                </a:r>
              </a:p>
            </p:txBody>
          </p:sp>
          <p:sp>
            <p:nvSpPr>
              <p:cNvPr id="36" name="Oval 35">
                <a:extLst>
                  <a:ext uri="{FF2B5EF4-FFF2-40B4-BE49-F238E27FC236}">
                    <a16:creationId xmlns:a16="http://schemas.microsoft.com/office/drawing/2014/main" id="{7DF54929-0DC4-788D-14E6-2B62635B355C}"/>
                  </a:ext>
                </a:extLst>
              </p:cNvPr>
              <p:cNvSpPr/>
              <p:nvPr/>
            </p:nvSpPr>
            <p:spPr>
              <a:xfrm>
                <a:off x="5881917" y="3463627"/>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5</a:t>
                </a:r>
              </a:p>
            </p:txBody>
          </p:sp>
          <p:sp>
            <p:nvSpPr>
              <p:cNvPr id="37" name="Oval 36">
                <a:extLst>
                  <a:ext uri="{FF2B5EF4-FFF2-40B4-BE49-F238E27FC236}">
                    <a16:creationId xmlns:a16="http://schemas.microsoft.com/office/drawing/2014/main" id="{9A918E59-236C-8758-1CF8-351DC9F9F671}"/>
                  </a:ext>
                </a:extLst>
              </p:cNvPr>
              <p:cNvSpPr/>
              <p:nvPr/>
            </p:nvSpPr>
            <p:spPr>
              <a:xfrm>
                <a:off x="5881917" y="423031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6</a:t>
                </a:r>
              </a:p>
            </p:txBody>
          </p:sp>
          <p:sp>
            <p:nvSpPr>
              <p:cNvPr id="38" name="Oval 37">
                <a:extLst>
                  <a:ext uri="{FF2B5EF4-FFF2-40B4-BE49-F238E27FC236}">
                    <a16:creationId xmlns:a16="http://schemas.microsoft.com/office/drawing/2014/main" id="{5B8219D7-91D2-AE77-D88A-6DF541F6382B}"/>
                  </a:ext>
                </a:extLst>
              </p:cNvPr>
              <p:cNvSpPr/>
              <p:nvPr/>
            </p:nvSpPr>
            <p:spPr>
              <a:xfrm>
                <a:off x="5881917" y="4997004"/>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7</a:t>
                </a:r>
              </a:p>
            </p:txBody>
          </p:sp>
        </p:grpSp>
      </p:grpSp>
    </p:spTree>
    <p:extLst>
      <p:ext uri="{BB962C8B-B14F-4D97-AF65-F5344CB8AC3E}">
        <p14:creationId xmlns:p14="http://schemas.microsoft.com/office/powerpoint/2010/main" val="1737873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209A5-0DA9-4398-BF30-9AECCE677686}"/>
              </a:ext>
            </a:extLst>
          </p:cNvPr>
          <p:cNvSpPr>
            <a:spLocks noGrp="1"/>
          </p:cNvSpPr>
          <p:nvPr>
            <p:ph type="title"/>
          </p:nvPr>
        </p:nvSpPr>
        <p:spPr/>
        <p:txBody>
          <a:bodyPr/>
          <a:lstStyle/>
          <a:p>
            <a:pPr algn="r" rtl="1"/>
            <a:r>
              <a:rPr lang="ar-JO" dirty="0"/>
              <a:t>الجدول الزمني لدورة</a:t>
            </a:r>
            <a:r>
              <a:rPr lang="en-US" dirty="0"/>
              <a:t>GLAAS </a:t>
            </a:r>
            <a:r>
              <a:rPr lang="ar-JO" dirty="0"/>
              <a:t> </a:t>
            </a:r>
            <a:r>
              <a:rPr lang="en-US" dirty="0"/>
              <a:t>2025/2024</a:t>
            </a:r>
          </a:p>
        </p:txBody>
      </p:sp>
      <p:cxnSp>
        <p:nvCxnSpPr>
          <p:cNvPr id="5" name="Straight Arrow Connector 4">
            <a:extLst>
              <a:ext uri="{FF2B5EF4-FFF2-40B4-BE49-F238E27FC236}">
                <a16:creationId xmlns:a16="http://schemas.microsoft.com/office/drawing/2014/main" id="{82D59F01-C52E-42FB-8DC7-551E607DA879}"/>
              </a:ext>
            </a:extLst>
          </p:cNvPr>
          <p:cNvCxnSpPr>
            <a:cxnSpLocks/>
          </p:cNvCxnSpPr>
          <p:nvPr/>
        </p:nvCxnSpPr>
        <p:spPr>
          <a:xfrm rot="5400000">
            <a:off x="5608655" y="3673551"/>
            <a:ext cx="640080" cy="0"/>
          </a:xfrm>
          <a:prstGeom prst="straightConnector1">
            <a:avLst/>
          </a:prstGeom>
          <a:ln w="28575">
            <a:solidFill>
              <a:schemeClr val="accent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D983C5F-F6CE-43A5-989D-9D82491FA1FF}"/>
              </a:ext>
            </a:extLst>
          </p:cNvPr>
          <p:cNvCxnSpPr>
            <a:cxnSpLocks/>
          </p:cNvCxnSpPr>
          <p:nvPr/>
        </p:nvCxnSpPr>
        <p:spPr>
          <a:xfrm>
            <a:off x="857250" y="4181669"/>
            <a:ext cx="10706748"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CCBFFD6-820A-4AC6-93D5-3C90BA25EF40}"/>
              </a:ext>
            </a:extLst>
          </p:cNvPr>
          <p:cNvSpPr txBox="1"/>
          <p:nvPr/>
        </p:nvSpPr>
        <p:spPr>
          <a:xfrm>
            <a:off x="3885373" y="3978475"/>
            <a:ext cx="1257300" cy="369332"/>
          </a:xfrm>
          <a:prstGeom prst="rect">
            <a:avLst/>
          </a:prstGeom>
          <a:noFill/>
          <a:ln>
            <a:noFill/>
          </a:ln>
        </p:spPr>
        <p:txBody>
          <a:bodyPr wrap="square" rtlCol="0">
            <a:spAutoFit/>
          </a:bodyPr>
          <a:lstStyle/>
          <a:p>
            <a:pPr algn="ctr"/>
            <a:r>
              <a:rPr lang="ar-JO" b="1" dirty="0">
                <a:solidFill>
                  <a:schemeClr val="accent1">
                    <a:lumMod val="50000"/>
                  </a:schemeClr>
                </a:solidFill>
                <a:effectLst>
                  <a:glow rad="127000">
                    <a:schemeClr val="bg1"/>
                  </a:glow>
                </a:effectLst>
              </a:rPr>
              <a:t>أغسطس</a:t>
            </a:r>
            <a:r>
              <a:rPr lang="fr-CH" b="1" dirty="0">
                <a:solidFill>
                  <a:schemeClr val="accent1">
                    <a:lumMod val="50000"/>
                  </a:schemeClr>
                </a:solidFill>
                <a:effectLst>
                  <a:glow rad="127000">
                    <a:schemeClr val="bg1"/>
                  </a:glow>
                </a:effectLst>
              </a:rPr>
              <a:t> </a:t>
            </a:r>
          </a:p>
        </p:txBody>
      </p:sp>
      <p:sp>
        <p:nvSpPr>
          <p:cNvPr id="9" name="TextBox 8">
            <a:extLst>
              <a:ext uri="{FF2B5EF4-FFF2-40B4-BE49-F238E27FC236}">
                <a16:creationId xmlns:a16="http://schemas.microsoft.com/office/drawing/2014/main" id="{1AC7AB7F-8D98-498B-B474-6885A76BBD5F}"/>
              </a:ext>
            </a:extLst>
          </p:cNvPr>
          <p:cNvSpPr txBox="1"/>
          <p:nvPr/>
        </p:nvSpPr>
        <p:spPr>
          <a:xfrm>
            <a:off x="4695932" y="2304676"/>
            <a:ext cx="2465526" cy="923330"/>
          </a:xfrm>
          <a:prstGeom prst="rect">
            <a:avLst/>
          </a:prstGeom>
          <a:noFill/>
        </p:spPr>
        <p:txBody>
          <a:bodyPr wrap="square" rtlCol="0">
            <a:spAutoFit/>
          </a:bodyPr>
          <a:lstStyle/>
          <a:p>
            <a:pPr algn="ctr" rtl="1"/>
            <a:r>
              <a:rPr lang="ar-JO" b="1" dirty="0">
                <a:solidFill>
                  <a:schemeClr val="accent1">
                    <a:lumMod val="50000"/>
                  </a:schemeClr>
                </a:solidFill>
              </a:rPr>
              <a:t>الموعد النهائي للمسح القطري ل </a:t>
            </a:r>
            <a:r>
              <a:rPr lang="fr-CH" b="1" dirty="0">
                <a:solidFill>
                  <a:schemeClr val="accent1">
                    <a:lumMod val="50000"/>
                  </a:schemeClr>
                </a:solidFill>
              </a:rPr>
              <a:t>GLAAS</a:t>
            </a:r>
            <a:endParaRPr lang="ar-JO" b="1" dirty="0">
              <a:solidFill>
                <a:srgbClr val="D60A87"/>
              </a:solidFill>
            </a:endParaRPr>
          </a:p>
          <a:p>
            <a:pPr algn="ctr"/>
            <a:r>
              <a:rPr lang="fr-CH" b="1" dirty="0">
                <a:solidFill>
                  <a:srgbClr val="D60A87"/>
                </a:solidFill>
              </a:rPr>
              <a:t>15 </a:t>
            </a:r>
            <a:r>
              <a:rPr lang="ar-JO" b="1" dirty="0">
                <a:solidFill>
                  <a:srgbClr val="D60A87"/>
                </a:solidFill>
              </a:rPr>
              <a:t>اكتوبر</a:t>
            </a:r>
            <a:r>
              <a:rPr lang="fr-CH" b="1" dirty="0">
                <a:solidFill>
                  <a:srgbClr val="D60A87"/>
                </a:solidFill>
              </a:rPr>
              <a:t> 2024</a:t>
            </a:r>
            <a:endParaRPr lang="en-US" b="1" dirty="0">
              <a:solidFill>
                <a:srgbClr val="D60A87"/>
              </a:solidFill>
            </a:endParaRPr>
          </a:p>
        </p:txBody>
      </p:sp>
      <p:sp>
        <p:nvSpPr>
          <p:cNvPr id="10" name="TextBox 9">
            <a:extLst>
              <a:ext uri="{FF2B5EF4-FFF2-40B4-BE49-F238E27FC236}">
                <a16:creationId xmlns:a16="http://schemas.microsoft.com/office/drawing/2014/main" id="{5296395D-AF2F-494B-882E-20D71FBB48BA}"/>
              </a:ext>
            </a:extLst>
          </p:cNvPr>
          <p:cNvSpPr txBox="1"/>
          <p:nvPr/>
        </p:nvSpPr>
        <p:spPr>
          <a:xfrm>
            <a:off x="1056027" y="3978475"/>
            <a:ext cx="1257300" cy="369332"/>
          </a:xfrm>
          <a:prstGeom prst="rect">
            <a:avLst/>
          </a:prstGeom>
          <a:noFill/>
          <a:ln>
            <a:noFill/>
          </a:ln>
        </p:spPr>
        <p:txBody>
          <a:bodyPr wrap="square" rtlCol="0">
            <a:spAutoFit/>
          </a:bodyPr>
          <a:lstStyle/>
          <a:p>
            <a:pPr algn="ctr"/>
            <a:r>
              <a:rPr lang="ar-JO" b="1" dirty="0">
                <a:solidFill>
                  <a:schemeClr val="accent1">
                    <a:lumMod val="50000"/>
                  </a:schemeClr>
                </a:solidFill>
                <a:effectLst>
                  <a:glow rad="127000">
                    <a:schemeClr val="bg1"/>
                  </a:glow>
                </a:effectLst>
              </a:rPr>
              <a:t>ابريل</a:t>
            </a:r>
            <a:r>
              <a:rPr lang="fr-CH" b="1" dirty="0">
                <a:solidFill>
                  <a:schemeClr val="accent1">
                    <a:lumMod val="50000"/>
                  </a:schemeClr>
                </a:solidFill>
                <a:effectLst>
                  <a:glow rad="127000">
                    <a:schemeClr val="bg1"/>
                  </a:glow>
                </a:effectLst>
              </a:rPr>
              <a:t> </a:t>
            </a:r>
          </a:p>
        </p:txBody>
      </p:sp>
      <p:sp>
        <p:nvSpPr>
          <p:cNvPr id="12" name="TextBox 28">
            <a:extLst>
              <a:ext uri="{FF2B5EF4-FFF2-40B4-BE49-F238E27FC236}">
                <a16:creationId xmlns:a16="http://schemas.microsoft.com/office/drawing/2014/main" id="{4F12D889-9358-4F36-A539-16EF55111669}"/>
              </a:ext>
            </a:extLst>
          </p:cNvPr>
          <p:cNvSpPr txBox="1"/>
          <p:nvPr/>
        </p:nvSpPr>
        <p:spPr>
          <a:xfrm>
            <a:off x="2470700" y="3978475"/>
            <a:ext cx="1257300" cy="369332"/>
          </a:xfrm>
          <a:prstGeom prst="rect">
            <a:avLst/>
          </a:prstGeom>
          <a:noFill/>
          <a:ln>
            <a:noFill/>
          </a:ln>
        </p:spPr>
        <p:txBody>
          <a:bodyPr wrap="square" rtlCol="0">
            <a:spAutoFit/>
          </a:bodyPr>
          <a:lstStyle/>
          <a:p>
            <a:pPr algn="ctr"/>
            <a:r>
              <a:rPr lang="ar-JO" b="1" dirty="0">
                <a:solidFill>
                  <a:schemeClr val="accent1">
                    <a:lumMod val="50000"/>
                  </a:schemeClr>
                </a:solidFill>
                <a:effectLst>
                  <a:glow rad="127000">
                    <a:schemeClr val="bg1"/>
                  </a:glow>
                </a:effectLst>
              </a:rPr>
              <a:t>يونيو</a:t>
            </a:r>
            <a:r>
              <a:rPr lang="fr-CH" b="1" dirty="0">
                <a:solidFill>
                  <a:schemeClr val="accent1">
                    <a:lumMod val="50000"/>
                  </a:schemeClr>
                </a:solidFill>
                <a:effectLst>
                  <a:glow rad="127000">
                    <a:schemeClr val="bg1"/>
                  </a:glow>
                </a:effectLst>
              </a:rPr>
              <a:t> </a:t>
            </a:r>
          </a:p>
        </p:txBody>
      </p:sp>
      <p:sp>
        <p:nvSpPr>
          <p:cNvPr id="13" name="TextBox 7">
            <a:extLst>
              <a:ext uri="{FF2B5EF4-FFF2-40B4-BE49-F238E27FC236}">
                <a16:creationId xmlns:a16="http://schemas.microsoft.com/office/drawing/2014/main" id="{00C70677-55DE-4407-B7CC-D57B4F4D6498}"/>
              </a:ext>
            </a:extLst>
          </p:cNvPr>
          <p:cNvSpPr txBox="1"/>
          <p:nvPr/>
        </p:nvSpPr>
        <p:spPr>
          <a:xfrm>
            <a:off x="5300046" y="3978475"/>
            <a:ext cx="1257300" cy="369332"/>
          </a:xfrm>
          <a:prstGeom prst="rect">
            <a:avLst/>
          </a:prstGeom>
          <a:noFill/>
          <a:ln>
            <a:noFill/>
          </a:ln>
        </p:spPr>
        <p:txBody>
          <a:bodyPr wrap="square" rtlCol="0">
            <a:spAutoFit/>
          </a:bodyPr>
          <a:lstStyle/>
          <a:p>
            <a:pPr algn="ctr"/>
            <a:r>
              <a:rPr lang="ar-JO" b="1" dirty="0">
                <a:solidFill>
                  <a:schemeClr val="accent1">
                    <a:lumMod val="50000"/>
                  </a:schemeClr>
                </a:solidFill>
                <a:effectLst>
                  <a:glow rad="127000">
                    <a:schemeClr val="bg1"/>
                  </a:glow>
                </a:effectLst>
              </a:rPr>
              <a:t>أكتوبر</a:t>
            </a:r>
            <a:r>
              <a:rPr lang="fr-CH" b="1" dirty="0">
                <a:solidFill>
                  <a:schemeClr val="accent1">
                    <a:lumMod val="50000"/>
                  </a:schemeClr>
                </a:solidFill>
                <a:effectLst>
                  <a:glow rad="127000">
                    <a:schemeClr val="bg1"/>
                  </a:glow>
                </a:effectLst>
              </a:rPr>
              <a:t> </a:t>
            </a:r>
          </a:p>
        </p:txBody>
      </p:sp>
      <p:sp>
        <p:nvSpPr>
          <p:cNvPr id="14" name="TextBox 7">
            <a:extLst>
              <a:ext uri="{FF2B5EF4-FFF2-40B4-BE49-F238E27FC236}">
                <a16:creationId xmlns:a16="http://schemas.microsoft.com/office/drawing/2014/main" id="{10D831F6-CC3C-4576-B5A2-487F9A86CD4C}"/>
              </a:ext>
            </a:extLst>
          </p:cNvPr>
          <p:cNvSpPr txBox="1"/>
          <p:nvPr/>
        </p:nvSpPr>
        <p:spPr>
          <a:xfrm>
            <a:off x="6613543" y="3978475"/>
            <a:ext cx="1257300" cy="369332"/>
          </a:xfrm>
          <a:prstGeom prst="rect">
            <a:avLst/>
          </a:prstGeom>
          <a:noFill/>
          <a:ln>
            <a:noFill/>
          </a:ln>
        </p:spPr>
        <p:txBody>
          <a:bodyPr wrap="square" rtlCol="0">
            <a:spAutoFit/>
          </a:bodyPr>
          <a:lstStyle/>
          <a:p>
            <a:pPr algn="ctr"/>
            <a:r>
              <a:rPr lang="ar-JO" b="1" dirty="0">
                <a:solidFill>
                  <a:schemeClr val="accent1">
                    <a:lumMod val="50000"/>
                  </a:schemeClr>
                </a:solidFill>
                <a:effectLst>
                  <a:glow rad="127000">
                    <a:schemeClr val="bg1"/>
                  </a:glow>
                </a:effectLst>
              </a:rPr>
              <a:t>ديسمبر</a:t>
            </a:r>
            <a:r>
              <a:rPr lang="fr-CH" b="1" dirty="0">
                <a:solidFill>
                  <a:schemeClr val="accent1">
                    <a:lumMod val="50000"/>
                  </a:schemeClr>
                </a:solidFill>
                <a:effectLst>
                  <a:glow rad="127000">
                    <a:schemeClr val="bg1"/>
                  </a:glow>
                </a:effectLst>
              </a:rPr>
              <a:t> </a:t>
            </a:r>
          </a:p>
        </p:txBody>
      </p:sp>
      <p:sp>
        <p:nvSpPr>
          <p:cNvPr id="17" name="Rectangle 16">
            <a:extLst>
              <a:ext uri="{FF2B5EF4-FFF2-40B4-BE49-F238E27FC236}">
                <a16:creationId xmlns:a16="http://schemas.microsoft.com/office/drawing/2014/main" id="{AFCDCF27-60B6-45AF-B21F-299EF8376BA5}"/>
              </a:ext>
            </a:extLst>
          </p:cNvPr>
          <p:cNvSpPr/>
          <p:nvPr/>
        </p:nvSpPr>
        <p:spPr>
          <a:xfrm>
            <a:off x="534608" y="1924151"/>
            <a:ext cx="2300138" cy="923330"/>
          </a:xfrm>
          <a:prstGeom prst="rect">
            <a:avLst/>
          </a:prstGeom>
        </p:spPr>
        <p:txBody>
          <a:bodyPr wrap="square">
            <a:spAutoFit/>
          </a:bodyPr>
          <a:lstStyle/>
          <a:p>
            <a:pPr algn="ctr" rtl="1"/>
            <a:r>
              <a:rPr lang="ar-JO" b="1" dirty="0">
                <a:solidFill>
                  <a:srgbClr val="D60A87"/>
                </a:solidFill>
              </a:rPr>
              <a:t>المسح القطري</a:t>
            </a:r>
          </a:p>
          <a:p>
            <a:pPr algn="ctr" rtl="1"/>
            <a:r>
              <a:rPr lang="ar-JO" b="1" dirty="0">
                <a:solidFill>
                  <a:schemeClr val="accent1">
                    <a:lumMod val="50000"/>
                  </a:schemeClr>
                </a:solidFill>
              </a:rPr>
              <a:t> متاح</a:t>
            </a:r>
            <a:endParaRPr lang="en-US" b="1" dirty="0">
              <a:solidFill>
                <a:schemeClr val="accent1">
                  <a:lumMod val="50000"/>
                </a:schemeClr>
              </a:solidFill>
            </a:endParaRPr>
          </a:p>
          <a:p>
            <a:pPr algn="ctr"/>
            <a:r>
              <a:rPr lang="ar-JO" b="1" dirty="0">
                <a:solidFill>
                  <a:srgbClr val="D60A87"/>
                </a:solidFill>
              </a:rPr>
              <a:t>ابريل</a:t>
            </a:r>
            <a:r>
              <a:rPr lang="en-US" b="1" dirty="0">
                <a:solidFill>
                  <a:srgbClr val="D60A87"/>
                </a:solidFill>
              </a:rPr>
              <a:t> 2024</a:t>
            </a:r>
          </a:p>
        </p:txBody>
      </p:sp>
      <p:sp>
        <p:nvSpPr>
          <p:cNvPr id="18" name="Rectangle 17">
            <a:extLst>
              <a:ext uri="{FF2B5EF4-FFF2-40B4-BE49-F238E27FC236}">
                <a16:creationId xmlns:a16="http://schemas.microsoft.com/office/drawing/2014/main" id="{C690AA03-6AE8-4C58-A1F7-7E0E8166E8F6}"/>
              </a:ext>
            </a:extLst>
          </p:cNvPr>
          <p:cNvSpPr/>
          <p:nvPr/>
        </p:nvSpPr>
        <p:spPr>
          <a:xfrm>
            <a:off x="1103141" y="4597165"/>
            <a:ext cx="2735118" cy="646331"/>
          </a:xfrm>
          <a:prstGeom prst="rect">
            <a:avLst/>
          </a:prstGeom>
          <a:ln>
            <a:noFill/>
          </a:ln>
        </p:spPr>
        <p:txBody>
          <a:bodyPr wrap="square">
            <a:spAutoFit/>
          </a:bodyPr>
          <a:lstStyle/>
          <a:p>
            <a:pPr algn="ctr" rtl="1"/>
            <a:r>
              <a:rPr lang="ar-JO" b="1" dirty="0">
                <a:solidFill>
                  <a:schemeClr val="accent1">
                    <a:lumMod val="50000"/>
                  </a:schemeClr>
                </a:solidFill>
              </a:rPr>
              <a:t>
تدريبات  </a:t>
            </a:r>
            <a:r>
              <a:rPr lang="en-US" b="1" dirty="0">
                <a:solidFill>
                  <a:schemeClr val="accent1">
                    <a:lumMod val="50000"/>
                  </a:schemeClr>
                </a:solidFill>
              </a:rPr>
              <a:t>GLAAS</a:t>
            </a:r>
            <a:r>
              <a:rPr lang="ar-JO" b="1" dirty="0">
                <a:solidFill>
                  <a:schemeClr val="accent1">
                    <a:lumMod val="50000"/>
                  </a:schemeClr>
                </a:solidFill>
              </a:rPr>
              <a:t> الاقليمية</a:t>
            </a:r>
            <a:endParaRPr lang="en-US" b="1" dirty="0">
              <a:solidFill>
                <a:schemeClr val="accent1">
                  <a:lumMod val="50000"/>
                </a:schemeClr>
              </a:solidFill>
            </a:endParaRPr>
          </a:p>
        </p:txBody>
      </p:sp>
      <p:sp>
        <p:nvSpPr>
          <p:cNvPr id="19" name="ZoneTexte 1">
            <a:extLst>
              <a:ext uri="{FF2B5EF4-FFF2-40B4-BE49-F238E27FC236}">
                <a16:creationId xmlns:a16="http://schemas.microsoft.com/office/drawing/2014/main" id="{1ED211ED-5F01-4EAC-A237-D16861FCA484}"/>
              </a:ext>
            </a:extLst>
          </p:cNvPr>
          <p:cNvSpPr txBox="1"/>
          <p:nvPr/>
        </p:nvSpPr>
        <p:spPr>
          <a:xfrm>
            <a:off x="4400116" y="4795395"/>
            <a:ext cx="2932903" cy="646331"/>
          </a:xfrm>
          <a:prstGeom prst="rect">
            <a:avLst/>
          </a:prstGeom>
          <a:noFill/>
          <a:ln>
            <a:noFill/>
          </a:ln>
        </p:spPr>
        <p:txBody>
          <a:bodyPr wrap="square" rtlCol="0">
            <a:spAutoFit/>
          </a:bodyPr>
          <a:lstStyle/>
          <a:p>
            <a:pPr algn="ctr" rtl="1"/>
            <a:r>
              <a:rPr lang="ar-JO" b="1" dirty="0">
                <a:solidFill>
                  <a:schemeClr val="accent1">
                    <a:lumMod val="50000"/>
                  </a:schemeClr>
                </a:solidFill>
              </a:rPr>
              <a:t>إدارة البيانات بما في ذلك ضمان الجودة</a:t>
            </a:r>
            <a:endParaRPr lang="en-GB" dirty="0">
              <a:solidFill>
                <a:schemeClr val="accent1">
                  <a:lumMod val="50000"/>
                </a:schemeClr>
              </a:solidFill>
            </a:endParaRPr>
          </a:p>
        </p:txBody>
      </p:sp>
      <p:sp>
        <p:nvSpPr>
          <p:cNvPr id="21" name="TextBox 23">
            <a:extLst>
              <a:ext uri="{FF2B5EF4-FFF2-40B4-BE49-F238E27FC236}">
                <a16:creationId xmlns:a16="http://schemas.microsoft.com/office/drawing/2014/main" id="{0C7136B4-E3AA-4A7D-90A2-2AD7EBD88AE4}"/>
              </a:ext>
            </a:extLst>
          </p:cNvPr>
          <p:cNvSpPr txBox="1"/>
          <p:nvPr/>
        </p:nvSpPr>
        <p:spPr>
          <a:xfrm>
            <a:off x="-20341" y="3957962"/>
            <a:ext cx="1076367" cy="400110"/>
          </a:xfrm>
          <a:prstGeom prst="rect">
            <a:avLst/>
          </a:prstGeom>
          <a:noFill/>
          <a:ln>
            <a:noFill/>
          </a:ln>
        </p:spPr>
        <p:txBody>
          <a:bodyPr wrap="square" rtlCol="0">
            <a:spAutoFit/>
          </a:bodyPr>
          <a:lstStyle/>
          <a:p>
            <a:pPr algn="ctr"/>
            <a:r>
              <a:rPr lang="fr-CH" sz="2000" b="1" dirty="0">
                <a:solidFill>
                  <a:schemeClr val="accent1">
                    <a:lumMod val="50000"/>
                  </a:schemeClr>
                </a:solidFill>
                <a:effectLst>
                  <a:glow rad="127000">
                    <a:schemeClr val="bg1"/>
                  </a:glow>
                </a:effectLst>
              </a:rPr>
              <a:t>2024</a:t>
            </a:r>
            <a:endParaRPr lang="en-US" sz="2000" b="1" dirty="0">
              <a:solidFill>
                <a:schemeClr val="accent1">
                  <a:lumMod val="50000"/>
                </a:schemeClr>
              </a:solidFill>
              <a:effectLst>
                <a:glow rad="127000">
                  <a:schemeClr val="bg1"/>
                </a:glow>
              </a:effectLst>
            </a:endParaRPr>
          </a:p>
        </p:txBody>
      </p:sp>
      <p:cxnSp>
        <p:nvCxnSpPr>
          <p:cNvPr id="24" name="Straight Arrow Connector 23">
            <a:extLst>
              <a:ext uri="{FF2B5EF4-FFF2-40B4-BE49-F238E27FC236}">
                <a16:creationId xmlns:a16="http://schemas.microsoft.com/office/drawing/2014/main" id="{374F050B-69C2-43B7-921F-F53AFBB1C4D1}"/>
              </a:ext>
            </a:extLst>
          </p:cNvPr>
          <p:cNvCxnSpPr>
            <a:cxnSpLocks/>
          </p:cNvCxnSpPr>
          <p:nvPr/>
        </p:nvCxnSpPr>
        <p:spPr>
          <a:xfrm>
            <a:off x="1684677" y="3148420"/>
            <a:ext cx="0" cy="867112"/>
          </a:xfrm>
          <a:prstGeom prst="straightConnector1">
            <a:avLst/>
          </a:prstGeom>
          <a:ln w="28575">
            <a:solidFill>
              <a:schemeClr val="accent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6" name="Left Brace 25">
            <a:extLst>
              <a:ext uri="{FF2B5EF4-FFF2-40B4-BE49-F238E27FC236}">
                <a16:creationId xmlns:a16="http://schemas.microsoft.com/office/drawing/2014/main" id="{102E3DFE-D668-4CDC-B24E-5B7AB2A70279}"/>
              </a:ext>
            </a:extLst>
          </p:cNvPr>
          <p:cNvSpPr/>
          <p:nvPr/>
        </p:nvSpPr>
        <p:spPr>
          <a:xfrm rot="16200000">
            <a:off x="2167314" y="3829705"/>
            <a:ext cx="437322" cy="1442591"/>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lumMod val="50000"/>
                </a:schemeClr>
              </a:solidFill>
            </a:endParaRPr>
          </a:p>
        </p:txBody>
      </p:sp>
      <p:sp>
        <p:nvSpPr>
          <p:cNvPr id="27" name="Left Brace 26">
            <a:extLst>
              <a:ext uri="{FF2B5EF4-FFF2-40B4-BE49-F238E27FC236}">
                <a16:creationId xmlns:a16="http://schemas.microsoft.com/office/drawing/2014/main" id="{2B117192-960D-4A26-9FFD-B1428B62CDFD}"/>
              </a:ext>
            </a:extLst>
          </p:cNvPr>
          <p:cNvSpPr/>
          <p:nvPr/>
        </p:nvSpPr>
        <p:spPr>
          <a:xfrm rot="16200000">
            <a:off x="5647907" y="3134070"/>
            <a:ext cx="437322" cy="2885327"/>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lumMod val="50000"/>
                </a:schemeClr>
              </a:solidFill>
            </a:endParaRPr>
          </a:p>
        </p:txBody>
      </p:sp>
      <p:cxnSp>
        <p:nvCxnSpPr>
          <p:cNvPr id="28" name="Straight Arrow Connector 27">
            <a:extLst>
              <a:ext uri="{FF2B5EF4-FFF2-40B4-BE49-F238E27FC236}">
                <a16:creationId xmlns:a16="http://schemas.microsoft.com/office/drawing/2014/main" id="{6FEA36CA-1E90-4D52-8438-8876378AB6F7}"/>
              </a:ext>
            </a:extLst>
          </p:cNvPr>
          <p:cNvCxnSpPr>
            <a:cxnSpLocks/>
          </p:cNvCxnSpPr>
          <p:nvPr/>
        </p:nvCxnSpPr>
        <p:spPr>
          <a:xfrm>
            <a:off x="10534193" y="3013210"/>
            <a:ext cx="0" cy="1137531"/>
          </a:xfrm>
          <a:prstGeom prst="straightConnector1">
            <a:avLst/>
          </a:prstGeom>
          <a:ln w="28575">
            <a:solidFill>
              <a:schemeClr val="accent1">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CCBA1BC-0777-41DD-9355-008819AF269A}"/>
              </a:ext>
            </a:extLst>
          </p:cNvPr>
          <p:cNvSpPr txBox="1"/>
          <p:nvPr/>
        </p:nvSpPr>
        <p:spPr>
          <a:xfrm>
            <a:off x="9289095" y="2072575"/>
            <a:ext cx="2551845" cy="923330"/>
          </a:xfrm>
          <a:prstGeom prst="rect">
            <a:avLst/>
          </a:prstGeom>
          <a:noFill/>
        </p:spPr>
        <p:txBody>
          <a:bodyPr wrap="square" rtlCol="0">
            <a:spAutoFit/>
          </a:bodyPr>
          <a:lstStyle/>
          <a:p>
            <a:pPr algn="just" rtl="1"/>
            <a:r>
              <a:rPr lang="ar-JO" b="1" dirty="0">
                <a:solidFill>
                  <a:srgbClr val="D60A87"/>
                </a:solidFill>
              </a:rPr>
              <a:t>تقرير </a:t>
            </a:r>
            <a:r>
              <a:rPr lang="en-US" b="1" dirty="0">
                <a:solidFill>
                  <a:srgbClr val="D60A87"/>
                </a:solidFill>
              </a:rPr>
              <a:t> 2025 GLAAS </a:t>
            </a:r>
            <a:r>
              <a:rPr lang="ar-JO" b="1" dirty="0">
                <a:solidFill>
                  <a:schemeClr val="accent1">
                    <a:lumMod val="50000"/>
                  </a:schemeClr>
                </a:solidFill>
              </a:rPr>
              <a:t>والبيانات متاحة على بوابة بيانات </a:t>
            </a:r>
            <a:r>
              <a:rPr lang="en-US" b="1" dirty="0">
                <a:solidFill>
                  <a:schemeClr val="accent1">
                    <a:lumMod val="50000"/>
                  </a:schemeClr>
                </a:solidFill>
              </a:rPr>
              <a:t>GLAAS</a:t>
            </a:r>
          </a:p>
        </p:txBody>
      </p:sp>
      <p:sp>
        <p:nvSpPr>
          <p:cNvPr id="32" name="Rectangle 31">
            <a:extLst>
              <a:ext uri="{FF2B5EF4-FFF2-40B4-BE49-F238E27FC236}">
                <a16:creationId xmlns:a16="http://schemas.microsoft.com/office/drawing/2014/main" id="{B7937340-79CD-93E8-941C-AFF53E64B188}"/>
              </a:ext>
            </a:extLst>
          </p:cNvPr>
          <p:cNvSpPr/>
          <p:nvPr/>
        </p:nvSpPr>
        <p:spPr>
          <a:xfrm>
            <a:off x="6917624" y="1473583"/>
            <a:ext cx="2465525" cy="646331"/>
          </a:xfrm>
          <a:prstGeom prst="rect">
            <a:avLst/>
          </a:prstGeom>
        </p:spPr>
        <p:txBody>
          <a:bodyPr wrap="square">
            <a:spAutoFit/>
          </a:bodyPr>
          <a:lstStyle/>
          <a:p>
            <a:pPr algn="ctr" rtl="1"/>
            <a:r>
              <a:rPr lang="ar-JO" b="1" dirty="0">
                <a:solidFill>
                  <a:schemeClr val="accent1">
                    <a:lumMod val="50000"/>
                  </a:schemeClr>
                </a:solidFill>
              </a:rPr>
              <a:t>أبرز الأحداث القطرية على بوابة بيانات </a:t>
            </a:r>
            <a:r>
              <a:rPr lang="en-US" b="1" dirty="0">
                <a:solidFill>
                  <a:schemeClr val="accent1">
                    <a:lumMod val="50000"/>
                  </a:schemeClr>
                </a:solidFill>
              </a:rPr>
              <a:t>GLAAS</a:t>
            </a:r>
          </a:p>
        </p:txBody>
      </p:sp>
      <p:sp>
        <p:nvSpPr>
          <p:cNvPr id="36" name="ZoneTexte 1">
            <a:extLst>
              <a:ext uri="{FF2B5EF4-FFF2-40B4-BE49-F238E27FC236}">
                <a16:creationId xmlns:a16="http://schemas.microsoft.com/office/drawing/2014/main" id="{FF121F3D-4B0A-2DD6-0774-EAECCF203E7B}"/>
              </a:ext>
            </a:extLst>
          </p:cNvPr>
          <p:cNvSpPr txBox="1"/>
          <p:nvPr/>
        </p:nvSpPr>
        <p:spPr>
          <a:xfrm>
            <a:off x="3627685" y="5787933"/>
            <a:ext cx="5859321" cy="646331"/>
          </a:xfrm>
          <a:prstGeom prst="rect">
            <a:avLst/>
          </a:prstGeom>
          <a:noFill/>
        </p:spPr>
        <p:txBody>
          <a:bodyPr wrap="square" rtlCol="0">
            <a:spAutoFit/>
          </a:bodyPr>
          <a:lstStyle/>
          <a:p>
            <a:pPr algn="ctr" rtl="1"/>
            <a:r>
              <a:rPr lang="ar-JO" b="1" i="1" dirty="0">
                <a:solidFill>
                  <a:srgbClr val="D60A87"/>
                </a:solidFill>
              </a:rPr>
              <a:t>استخدام بيانات </a:t>
            </a:r>
            <a:r>
              <a:rPr lang="en-US" b="1" i="1" dirty="0">
                <a:solidFill>
                  <a:srgbClr val="D60A87"/>
                </a:solidFill>
              </a:rPr>
              <a:t> GLAAS </a:t>
            </a:r>
            <a:r>
              <a:rPr lang="ar-JO" b="1" i="1" dirty="0">
                <a:solidFill>
                  <a:srgbClr val="D60A87"/>
                </a:solidFill>
              </a:rPr>
              <a:t>في العمليات القطرية والإبلاغ عن أهداف التنمية المستدامة</a:t>
            </a:r>
            <a:endParaRPr lang="en-GB" b="1" i="1" dirty="0">
              <a:solidFill>
                <a:srgbClr val="D60A87"/>
              </a:solidFill>
            </a:endParaRPr>
          </a:p>
        </p:txBody>
      </p:sp>
      <p:sp>
        <p:nvSpPr>
          <p:cNvPr id="20" name="TextBox 23">
            <a:extLst>
              <a:ext uri="{FF2B5EF4-FFF2-40B4-BE49-F238E27FC236}">
                <a16:creationId xmlns:a16="http://schemas.microsoft.com/office/drawing/2014/main" id="{EF6C0CE3-94DA-4582-9345-46945DA932B9}"/>
              </a:ext>
            </a:extLst>
          </p:cNvPr>
          <p:cNvSpPr txBox="1"/>
          <p:nvPr/>
        </p:nvSpPr>
        <p:spPr>
          <a:xfrm>
            <a:off x="7784306" y="3963331"/>
            <a:ext cx="732162" cy="400110"/>
          </a:xfrm>
          <a:prstGeom prst="rect">
            <a:avLst/>
          </a:prstGeom>
          <a:solidFill>
            <a:schemeClr val="bg1"/>
          </a:solidFill>
          <a:ln>
            <a:noFill/>
          </a:ln>
        </p:spPr>
        <p:txBody>
          <a:bodyPr wrap="square" rtlCol="0">
            <a:spAutoFit/>
          </a:bodyPr>
          <a:lstStyle/>
          <a:p>
            <a:pPr algn="ctr"/>
            <a:r>
              <a:rPr lang="fr-CH" sz="2000" b="1">
                <a:solidFill>
                  <a:schemeClr val="accent1">
                    <a:lumMod val="50000"/>
                  </a:schemeClr>
                </a:solidFill>
                <a:effectLst>
                  <a:glow rad="127000">
                    <a:schemeClr val="bg1"/>
                  </a:glow>
                </a:effectLst>
              </a:rPr>
              <a:t>2025</a:t>
            </a:r>
            <a:endParaRPr lang="en-US" sz="2000" b="1">
              <a:solidFill>
                <a:schemeClr val="accent1">
                  <a:lumMod val="50000"/>
                </a:schemeClr>
              </a:solidFill>
              <a:effectLst>
                <a:glow rad="127000">
                  <a:schemeClr val="bg1"/>
                </a:glow>
              </a:effectLst>
            </a:endParaRPr>
          </a:p>
        </p:txBody>
      </p:sp>
      <p:cxnSp>
        <p:nvCxnSpPr>
          <p:cNvPr id="30" name="Straight Arrow Connector 29">
            <a:extLst>
              <a:ext uri="{FF2B5EF4-FFF2-40B4-BE49-F238E27FC236}">
                <a16:creationId xmlns:a16="http://schemas.microsoft.com/office/drawing/2014/main" id="{E70720FF-DE97-26F1-631A-4CF76A9EB9AA}"/>
              </a:ext>
            </a:extLst>
          </p:cNvPr>
          <p:cNvCxnSpPr>
            <a:cxnSpLocks/>
          </p:cNvCxnSpPr>
          <p:nvPr/>
        </p:nvCxnSpPr>
        <p:spPr>
          <a:xfrm>
            <a:off x="8136967" y="2237305"/>
            <a:ext cx="3638" cy="1737360"/>
          </a:xfrm>
          <a:prstGeom prst="straightConnector1">
            <a:avLst/>
          </a:prstGeom>
          <a:ln w="28575">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 name="Left Brace 1">
            <a:extLst>
              <a:ext uri="{FF2B5EF4-FFF2-40B4-BE49-F238E27FC236}">
                <a16:creationId xmlns:a16="http://schemas.microsoft.com/office/drawing/2014/main" id="{BA37FC8B-8020-8175-0E53-CE02B14B5601}"/>
              </a:ext>
            </a:extLst>
          </p:cNvPr>
          <p:cNvSpPr/>
          <p:nvPr/>
        </p:nvSpPr>
        <p:spPr>
          <a:xfrm rot="16200000">
            <a:off x="6339516" y="553183"/>
            <a:ext cx="437322" cy="10011647"/>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lumMod val="50000"/>
                </a:schemeClr>
              </a:solidFill>
            </a:endParaRPr>
          </a:p>
        </p:txBody>
      </p:sp>
    </p:spTree>
    <p:extLst>
      <p:ext uri="{BB962C8B-B14F-4D97-AF65-F5344CB8AC3E}">
        <p14:creationId xmlns:p14="http://schemas.microsoft.com/office/powerpoint/2010/main" val="140693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2">
            <a:extLst>
              <a:ext uri="{FF2B5EF4-FFF2-40B4-BE49-F238E27FC236}">
                <a16:creationId xmlns:a16="http://schemas.microsoft.com/office/drawing/2014/main" id="{25DCA13A-D86E-C4E4-08A1-70EC94BAAF7D}"/>
              </a:ext>
            </a:extLst>
          </p:cNvPr>
          <p:cNvSpPr txBox="1"/>
          <p:nvPr/>
        </p:nvSpPr>
        <p:spPr>
          <a:xfrm>
            <a:off x="3870960" y="3983950"/>
            <a:ext cx="4450080" cy="615553"/>
          </a:xfrm>
          <a:prstGeom prst="rect">
            <a:avLst/>
          </a:prstGeom>
        </p:spPr>
        <p:txBody>
          <a:bodyPr lIns="0" tIns="0" rIns="0" bIns="0" rtlCol="0" anchor="t">
            <a:spAutoFit/>
          </a:bodyPr>
          <a:lstStyle/>
          <a:p>
            <a:pPr algn="ctr">
              <a:lnSpc>
                <a:spcPts val="2400"/>
              </a:lnSpc>
              <a:spcBef>
                <a:spcPct val="0"/>
              </a:spcBef>
            </a:pPr>
            <a:r>
              <a:rPr lang="en-US" sz="2000" spc="19" dirty="0" err="1">
                <a:solidFill>
                  <a:schemeClr val="bg1"/>
                </a:solidFill>
                <a:latin typeface="Droid Arabic Naskh Italics"/>
                <a:cs typeface="Droid Arabic Naskh Italics"/>
              </a:rPr>
              <a:t>للحصول</a:t>
            </a:r>
            <a:r>
              <a:rPr lang="en-US" sz="2000" spc="19" dirty="0">
                <a:solidFill>
                  <a:schemeClr val="bg1"/>
                </a:solidFill>
                <a:latin typeface="Droid Arabic Naskh Italics"/>
                <a:cs typeface="Droid Arabic Naskh Italics"/>
              </a:rPr>
              <a:t> </a:t>
            </a:r>
            <a:r>
              <a:rPr lang="en-US" sz="2000" spc="19" dirty="0" err="1">
                <a:solidFill>
                  <a:schemeClr val="bg1"/>
                </a:solidFill>
                <a:latin typeface="Droid Arabic Naskh Italics"/>
                <a:cs typeface="Droid Arabic Naskh Italics"/>
              </a:rPr>
              <a:t>على</a:t>
            </a:r>
            <a:r>
              <a:rPr lang="en-US" sz="2000" spc="19" dirty="0">
                <a:solidFill>
                  <a:schemeClr val="bg1"/>
                </a:solidFill>
                <a:latin typeface="Droid Arabic Naskh Italics"/>
                <a:cs typeface="Droid Arabic Naskh Italics"/>
              </a:rPr>
              <a:t> </a:t>
            </a:r>
            <a:r>
              <a:rPr lang="en-US" sz="2000" spc="19" dirty="0" err="1">
                <a:solidFill>
                  <a:schemeClr val="bg1"/>
                </a:solidFill>
                <a:latin typeface="Droid Arabic Naskh Italics"/>
                <a:cs typeface="Droid Arabic Naskh Italics"/>
              </a:rPr>
              <a:t>معلومات</a:t>
            </a:r>
            <a:r>
              <a:rPr lang="en-US" sz="2000" spc="19" dirty="0">
                <a:solidFill>
                  <a:schemeClr val="bg1"/>
                </a:solidFill>
                <a:latin typeface="Droid Arabic Naskh Italics"/>
                <a:cs typeface="Droid Arabic Naskh Italics"/>
              </a:rPr>
              <a:t> </a:t>
            </a:r>
            <a:r>
              <a:rPr lang="en-US" sz="2000" spc="19" dirty="0" err="1">
                <a:solidFill>
                  <a:schemeClr val="bg1"/>
                </a:solidFill>
                <a:latin typeface="Droid Arabic Naskh Italics"/>
                <a:cs typeface="Droid Arabic Naskh Italics"/>
              </a:rPr>
              <a:t>إضافية</a:t>
            </a:r>
            <a:r>
              <a:rPr lang="en-US" sz="2000" spc="19" dirty="0">
                <a:solidFill>
                  <a:schemeClr val="bg1"/>
                </a:solidFill>
                <a:latin typeface="Droid Arabic Naskh Italics"/>
                <a:cs typeface="Droid Arabic Naskh Italics"/>
              </a:rPr>
              <a:t>، </a:t>
            </a:r>
            <a:r>
              <a:rPr lang="en-US" sz="2000" spc="19" dirty="0" err="1">
                <a:solidFill>
                  <a:schemeClr val="bg1"/>
                </a:solidFill>
                <a:latin typeface="Droid Arabic Naskh Italics"/>
                <a:cs typeface="Droid Arabic Naskh Italics"/>
              </a:rPr>
              <a:t>يرجى</a:t>
            </a:r>
            <a:r>
              <a:rPr lang="en-US" sz="2000" spc="19" dirty="0">
                <a:solidFill>
                  <a:schemeClr val="bg1"/>
                </a:solidFill>
                <a:latin typeface="Droid Arabic Naskh Italics"/>
                <a:cs typeface="Droid Arabic Naskh Italics"/>
              </a:rPr>
              <a:t> </a:t>
            </a:r>
            <a:r>
              <a:rPr lang="en-US" sz="2000" spc="19" dirty="0" err="1">
                <a:solidFill>
                  <a:schemeClr val="bg1"/>
                </a:solidFill>
                <a:latin typeface="Droid Arabic Naskh Italics"/>
                <a:cs typeface="Droid Arabic Naskh Italics"/>
              </a:rPr>
              <a:t>الاتصال</a:t>
            </a:r>
            <a:r>
              <a:rPr lang="en-US" sz="2000" spc="19" dirty="0">
                <a:solidFill>
                  <a:schemeClr val="bg1"/>
                </a:solidFill>
                <a:latin typeface="Droid Arabic Naskh Italics"/>
                <a:cs typeface="Droid Arabic Naskh Italics"/>
              </a:rPr>
              <a:t> بـ </a:t>
            </a:r>
            <a:r>
              <a:rPr lang="en-US" sz="2000" spc="19" dirty="0">
                <a:solidFill>
                  <a:schemeClr val="bg1"/>
                </a:solidFill>
                <a:latin typeface="Droid Arabic Naskh Italics"/>
                <a:cs typeface="Droid Arabic Naskh Italics"/>
                <a:hlinkClick r:id="rId2">
                  <a:extLst>
                    <a:ext uri="{A12FA001-AC4F-418D-AE19-62706E023703}">
                      <ahyp:hlinkClr xmlns:ahyp="http://schemas.microsoft.com/office/drawing/2018/hyperlinkcolor" val="tx"/>
                    </a:ext>
                  </a:extLst>
                </a:hlinkClick>
              </a:rPr>
              <a:t>glaas@who.int</a:t>
            </a:r>
            <a:r>
              <a:rPr lang="ar-JO" sz="2000" spc="19" dirty="0">
                <a:solidFill>
                  <a:schemeClr val="bg1"/>
                </a:solidFill>
                <a:latin typeface="Droid Arabic Naskh Italics"/>
                <a:cs typeface="Droid Arabic Naskh Italics"/>
              </a:rPr>
              <a:t> </a:t>
            </a:r>
            <a:endParaRPr lang="en-US" sz="2000" spc="19" dirty="0">
              <a:solidFill>
                <a:schemeClr val="bg1"/>
              </a:solidFill>
              <a:latin typeface="Droid Arabic Naskh Italics"/>
              <a:cs typeface="Droid Arabic Naskh Italics"/>
            </a:endParaRPr>
          </a:p>
        </p:txBody>
      </p:sp>
      <p:sp>
        <p:nvSpPr>
          <p:cNvPr id="6" name="TextBox 13">
            <a:extLst>
              <a:ext uri="{FF2B5EF4-FFF2-40B4-BE49-F238E27FC236}">
                <a16:creationId xmlns:a16="http://schemas.microsoft.com/office/drawing/2014/main" id="{42BD54DC-351C-1939-8C37-AF034EA2F0C5}"/>
              </a:ext>
            </a:extLst>
          </p:cNvPr>
          <p:cNvSpPr txBox="1"/>
          <p:nvPr/>
        </p:nvSpPr>
        <p:spPr>
          <a:xfrm>
            <a:off x="3870960" y="2099023"/>
            <a:ext cx="4450080" cy="782843"/>
          </a:xfrm>
          <a:prstGeom prst="rect">
            <a:avLst/>
          </a:prstGeom>
        </p:spPr>
        <p:txBody>
          <a:bodyPr lIns="0" tIns="0" rIns="0" bIns="0" rtlCol="0" anchor="t">
            <a:spAutoFit/>
          </a:bodyPr>
          <a:lstStyle/>
          <a:p>
            <a:pPr algn="ctr" rtl="1">
              <a:lnSpc>
                <a:spcPts val="6480"/>
              </a:lnSpc>
              <a:spcBef>
                <a:spcPct val="0"/>
              </a:spcBef>
            </a:pPr>
            <a:r>
              <a:rPr lang="en-US" sz="5400" spc="50" dirty="0" err="1">
                <a:solidFill>
                  <a:srgbClr val="FFFFFF"/>
                </a:solidFill>
                <a:latin typeface="Droid Arabic Naskh Bold"/>
                <a:cs typeface="Droid Arabic Naskh Bold"/>
              </a:rPr>
              <a:t>شكرًا</a:t>
            </a:r>
            <a:r>
              <a:rPr lang="en-US" sz="5400" spc="50" dirty="0">
                <a:solidFill>
                  <a:srgbClr val="FFFFFF"/>
                </a:solidFill>
                <a:latin typeface="Droid Arabic Naskh Bold"/>
                <a:cs typeface="Droid Arabic Naskh Bold"/>
              </a:rPr>
              <a:t> </a:t>
            </a:r>
            <a:r>
              <a:rPr lang="en-US" sz="5400" spc="50" dirty="0" err="1">
                <a:solidFill>
                  <a:srgbClr val="FFFFFF"/>
                </a:solidFill>
                <a:latin typeface="Droid Arabic Naskh Bold"/>
                <a:cs typeface="Droid Arabic Naskh Bold"/>
              </a:rPr>
              <a:t>لك</a:t>
            </a:r>
            <a:r>
              <a:rPr lang="en-US" sz="5400" spc="50" dirty="0">
                <a:solidFill>
                  <a:srgbClr val="FFFFFF"/>
                </a:solidFill>
                <a:latin typeface="Droid Arabic Naskh Bold"/>
                <a:cs typeface="Droid Arabic Naskh Bold"/>
              </a:rPr>
              <a:t>!</a:t>
            </a:r>
          </a:p>
        </p:txBody>
      </p:sp>
    </p:spTree>
    <p:extLst>
      <p:ext uri="{BB962C8B-B14F-4D97-AF65-F5344CB8AC3E}">
        <p14:creationId xmlns:p14="http://schemas.microsoft.com/office/powerpoint/2010/main" val="56747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402246-721E-4BFE-B7EE-0072901EC322}"/>
              </a:ext>
            </a:extLst>
          </p:cNvPr>
          <p:cNvSpPr>
            <a:spLocks noGrp="1"/>
          </p:cNvSpPr>
          <p:nvPr>
            <p:ph type="title"/>
          </p:nvPr>
        </p:nvSpPr>
        <p:spPr/>
        <p:txBody>
          <a:bodyPr/>
          <a:lstStyle/>
          <a:p>
            <a:pPr algn="r" rtl="1"/>
            <a:r>
              <a:rPr lang="ar-JO" sz="4000" dirty="0"/>
              <a:t>نظره عامه</a:t>
            </a:r>
            <a:endParaRPr lang="en-US" dirty="0"/>
          </a:p>
        </p:txBody>
      </p:sp>
      <p:sp>
        <p:nvSpPr>
          <p:cNvPr id="2" name="Content Placeholder 1">
            <a:extLst>
              <a:ext uri="{FF2B5EF4-FFF2-40B4-BE49-F238E27FC236}">
                <a16:creationId xmlns:a16="http://schemas.microsoft.com/office/drawing/2014/main" id="{D802B05C-4EAA-4DF4-914E-CD54C3A52C8F}"/>
              </a:ext>
            </a:extLst>
          </p:cNvPr>
          <p:cNvSpPr>
            <a:spLocks noGrp="1"/>
          </p:cNvSpPr>
          <p:nvPr>
            <p:ph idx="1"/>
          </p:nvPr>
        </p:nvSpPr>
        <p:spPr>
          <a:xfrm>
            <a:off x="609600" y="1424763"/>
            <a:ext cx="10972800" cy="4360894"/>
          </a:xfrm>
        </p:spPr>
        <p:txBody>
          <a:bodyPr>
            <a:normAutofit/>
          </a:bodyPr>
          <a:lstStyle/>
          <a:p>
            <a:pPr algn="just" rtl="1">
              <a:spcAft>
                <a:spcPts val="600"/>
              </a:spcAft>
            </a:pPr>
            <a:r>
              <a:rPr lang="ar-JO" sz="3600" dirty="0">
                <a:latin typeface="+mj-lt"/>
              </a:rPr>
              <a:t>تقدم هذه الوحدة لمحة عامة عن </a:t>
            </a:r>
            <a:r>
              <a:rPr lang="ar-JO" sz="3600" b="1" dirty="0">
                <a:latin typeface="+mj-lt"/>
              </a:rPr>
              <a:t>العملية المقترحة </a:t>
            </a:r>
            <a:r>
              <a:rPr lang="ar-JO" sz="3600" dirty="0">
                <a:latin typeface="+mj-lt"/>
              </a:rPr>
              <a:t>لتنفيذ </a:t>
            </a:r>
            <a:r>
              <a:rPr lang="en-GB" sz="3600" dirty="0">
                <a:latin typeface="+mj-lt"/>
              </a:rPr>
              <a:t>GLAAS</a:t>
            </a:r>
            <a:r>
              <a:rPr lang="ar-JO" sz="3600" dirty="0">
                <a:latin typeface="+mj-lt"/>
              </a:rPr>
              <a:t> </a:t>
            </a:r>
            <a:r>
              <a:rPr lang="en-GB" sz="3600" dirty="0">
                <a:latin typeface="+mj-lt"/>
              </a:rPr>
              <a:t> </a:t>
            </a:r>
            <a:r>
              <a:rPr lang="ar-JO" sz="3600" dirty="0">
                <a:latin typeface="+mj-lt"/>
              </a:rPr>
              <a:t>على المستوى القطري.
توفر هذه الوحدة قائمة بالوثائق لتقديمها جنبا إلى جنب مع نموذج المسح. 
الموعد النهائي لتقديم المسح القطري </a:t>
            </a:r>
            <a:r>
              <a:rPr lang="en-GB" sz="3600" dirty="0">
                <a:latin typeface="+mj-lt"/>
              </a:rPr>
              <a:t>GLAAS</a:t>
            </a:r>
            <a:r>
              <a:rPr lang="ar-JO" sz="3600" dirty="0">
                <a:latin typeface="+mj-lt"/>
              </a:rPr>
              <a:t> 2024</a:t>
            </a:r>
            <a:r>
              <a:rPr lang="en-GB" sz="3600" dirty="0">
                <a:latin typeface="+mj-lt"/>
              </a:rPr>
              <a:t> </a:t>
            </a:r>
            <a:r>
              <a:rPr lang="ar-JO" sz="3600" dirty="0">
                <a:latin typeface="+mj-lt"/>
              </a:rPr>
              <a:t>هو 15 أكتوبر 2024.</a:t>
            </a:r>
            <a:endParaRPr lang="en-GB" sz="3600" dirty="0">
              <a:latin typeface="+mj-lt"/>
            </a:endParaRPr>
          </a:p>
        </p:txBody>
      </p:sp>
    </p:spTree>
    <p:extLst>
      <p:ext uri="{BB962C8B-B14F-4D97-AF65-F5344CB8AC3E}">
        <p14:creationId xmlns:p14="http://schemas.microsoft.com/office/powerpoint/2010/main" val="362552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73492D5E-9AFC-4219-8C15-851834E43D29}"/>
              </a:ext>
            </a:extLst>
          </p:cNvPr>
          <p:cNvGrpSpPr/>
          <p:nvPr/>
        </p:nvGrpSpPr>
        <p:grpSpPr>
          <a:xfrm>
            <a:off x="1085231" y="442841"/>
            <a:ext cx="1500973" cy="5159424"/>
            <a:chOff x="6401397" y="291049"/>
            <a:chExt cx="1500973" cy="5159424"/>
          </a:xfrm>
        </p:grpSpPr>
        <p:sp>
          <p:nvSpPr>
            <p:cNvPr id="31" name="Rounded Rectangle 5">
              <a:extLst>
                <a:ext uri="{FF2B5EF4-FFF2-40B4-BE49-F238E27FC236}">
                  <a16:creationId xmlns:a16="http://schemas.microsoft.com/office/drawing/2014/main" id="{70BC946A-CD8A-4EB9-A900-AB076F37EFFE}"/>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اتخاذ قرار بالمشاركة</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2" name="Rounded Rectangle 8">
              <a:extLst>
                <a:ext uri="{FF2B5EF4-FFF2-40B4-BE49-F238E27FC236}">
                  <a16:creationId xmlns:a16="http://schemas.microsoft.com/office/drawing/2014/main" id="{73A1E1BE-9165-4419-8C01-6C73A1D69B4C}"/>
                </a:ext>
              </a:extLst>
            </p:cNvPr>
            <p:cNvSpPr/>
            <p:nvPr/>
          </p:nvSpPr>
          <p:spPr>
            <a:xfrm>
              <a:off x="6424051" y="291049"/>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rgbClr val="1F497D">
                      <a:lumMod val="75000"/>
                    </a:srgbClr>
                  </a:solidFill>
                  <a:effectLst/>
                  <a:uLnTx/>
                  <a:uFillTx/>
                  <a:latin typeface="Calibri"/>
                  <a:ea typeface="+mn-ea"/>
                  <a:cs typeface="+mn-cs"/>
                </a:rPr>
                <a:t>تقديم نظام </a:t>
              </a:r>
              <a:r>
                <a:rPr kumimoji="0" lang="en-US" sz="1600" b="1" i="0" u="none" strike="noStrike" kern="0" cap="none" spc="0" normalizeH="0" baseline="0" noProof="0" dirty="0">
                  <a:ln>
                    <a:noFill/>
                  </a:ln>
                  <a:solidFill>
                    <a:srgbClr val="1F497D">
                      <a:lumMod val="75000"/>
                    </a:srgbClr>
                  </a:solidFill>
                  <a:effectLst/>
                  <a:uLnTx/>
                  <a:uFillTx/>
                  <a:latin typeface="Calibri"/>
                  <a:ea typeface="+mn-ea"/>
                  <a:cs typeface="+mn-cs"/>
                </a:rPr>
                <a:t>GLAAS </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3" name="Rounded Rectangle 9">
              <a:extLst>
                <a:ext uri="{FF2B5EF4-FFF2-40B4-BE49-F238E27FC236}">
                  <a16:creationId xmlns:a16="http://schemas.microsoft.com/office/drawing/2014/main" id="{1C08EC55-7D4D-4043-8E8A-0BF3FE0077DA}"/>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مرحلة ما قبل جمع البيانات</a:t>
              </a:r>
            </a:p>
          </p:txBody>
        </p:sp>
        <p:sp>
          <p:nvSpPr>
            <p:cNvPr id="34" name="Rounded Rectangle 10">
              <a:extLst>
                <a:ext uri="{FF2B5EF4-FFF2-40B4-BE49-F238E27FC236}">
                  <a16:creationId xmlns:a16="http://schemas.microsoft.com/office/drawing/2014/main" id="{841A8056-DEDF-4365-9C2E-6164F3D52DDA}"/>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جمع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5" name="Rounded Rectangle 11">
              <a:extLst>
                <a:ext uri="{FF2B5EF4-FFF2-40B4-BE49-F238E27FC236}">
                  <a16:creationId xmlns:a16="http://schemas.microsoft.com/office/drawing/2014/main" id="{6F713546-3B52-4D3A-8522-7B6103EEDB9A}"/>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التحقق والتقديم</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6" name="Rounded Rectangle 12">
              <a:extLst>
                <a:ext uri="{FF2B5EF4-FFF2-40B4-BE49-F238E27FC236}">
                  <a16:creationId xmlns:a16="http://schemas.microsoft.com/office/drawing/2014/main" id="{E72CBE28-22BA-42E5-8533-C0EAD075B3D3}"/>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إدارة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7" name="Rounded Rectangle 13">
              <a:extLst>
                <a:ext uri="{FF2B5EF4-FFF2-40B4-BE49-F238E27FC236}">
                  <a16:creationId xmlns:a16="http://schemas.microsoft.com/office/drawing/2014/main" id="{90A8E015-5F78-43BB-B73D-AA42CFE9808B}"/>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تقرير وبيانات </a:t>
              </a:r>
              <a:r>
                <a:rPr lang="en-GB" sz="1600" b="1" kern="0" dirty="0">
                  <a:solidFill>
                    <a:srgbClr val="1F497D">
                      <a:lumMod val="75000"/>
                    </a:srgbClr>
                  </a:solidFill>
                </a:rPr>
                <a:t>GLAAS 2025</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38" name="Group 37">
            <a:extLst>
              <a:ext uri="{FF2B5EF4-FFF2-40B4-BE49-F238E27FC236}">
                <a16:creationId xmlns:a16="http://schemas.microsoft.com/office/drawing/2014/main" id="{233D4432-E72E-4158-A9FA-7D378E6CFFB9}"/>
              </a:ext>
            </a:extLst>
          </p:cNvPr>
          <p:cNvGrpSpPr/>
          <p:nvPr/>
        </p:nvGrpSpPr>
        <p:grpSpPr>
          <a:xfrm>
            <a:off x="1748604" y="1002135"/>
            <a:ext cx="174224" cy="4040837"/>
            <a:chOff x="7064770" y="850343"/>
            <a:chExt cx="174224" cy="4040837"/>
          </a:xfrm>
        </p:grpSpPr>
        <p:sp>
          <p:nvSpPr>
            <p:cNvPr id="39" name="Right Arrow 6">
              <a:extLst>
                <a:ext uri="{FF2B5EF4-FFF2-40B4-BE49-F238E27FC236}">
                  <a16:creationId xmlns:a16="http://schemas.microsoft.com/office/drawing/2014/main" id="{CE942E03-43EA-464F-8764-C16EC0048C74}"/>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0" name="Right Arrow 7">
              <a:extLst>
                <a:ext uri="{FF2B5EF4-FFF2-40B4-BE49-F238E27FC236}">
                  <a16:creationId xmlns:a16="http://schemas.microsoft.com/office/drawing/2014/main" id="{A402ED08-2487-4037-BB20-EB845E1549C7}"/>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Right Arrow 14">
              <a:extLst>
                <a:ext uri="{FF2B5EF4-FFF2-40B4-BE49-F238E27FC236}">
                  <a16:creationId xmlns:a16="http://schemas.microsoft.com/office/drawing/2014/main" id="{06A3F954-7B08-45E6-ACB5-F1056D2C5CCC}"/>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Right Arrow 15">
              <a:extLst>
                <a:ext uri="{FF2B5EF4-FFF2-40B4-BE49-F238E27FC236}">
                  <a16:creationId xmlns:a16="http://schemas.microsoft.com/office/drawing/2014/main" id="{B31F3BAC-0A8B-4F9C-A8F0-F4E426B5F140}"/>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Right Arrow 16">
              <a:extLst>
                <a:ext uri="{FF2B5EF4-FFF2-40B4-BE49-F238E27FC236}">
                  <a16:creationId xmlns:a16="http://schemas.microsoft.com/office/drawing/2014/main" id="{41009CA2-ED90-4371-B396-536C9E8C3E6F}"/>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Right Arrow 17">
              <a:extLst>
                <a:ext uri="{FF2B5EF4-FFF2-40B4-BE49-F238E27FC236}">
                  <a16:creationId xmlns:a16="http://schemas.microsoft.com/office/drawing/2014/main" id="{65FC5E0E-ABB1-44CB-8657-FF19D5202D7B}"/>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5" name="Group 44">
            <a:extLst>
              <a:ext uri="{FF2B5EF4-FFF2-40B4-BE49-F238E27FC236}">
                <a16:creationId xmlns:a16="http://schemas.microsoft.com/office/drawing/2014/main" id="{D1FE5A84-2807-4B86-A331-61942CFE94B5}"/>
              </a:ext>
            </a:extLst>
          </p:cNvPr>
          <p:cNvGrpSpPr/>
          <p:nvPr/>
        </p:nvGrpSpPr>
        <p:grpSpPr>
          <a:xfrm>
            <a:off x="605984" y="548667"/>
            <a:ext cx="364812" cy="4947770"/>
            <a:chOff x="5877145" y="396875"/>
            <a:chExt cx="364812" cy="4947770"/>
          </a:xfrm>
        </p:grpSpPr>
        <p:sp>
          <p:nvSpPr>
            <p:cNvPr id="46" name="Oval 45">
              <a:extLst>
                <a:ext uri="{FF2B5EF4-FFF2-40B4-BE49-F238E27FC236}">
                  <a16:creationId xmlns:a16="http://schemas.microsoft.com/office/drawing/2014/main" id="{0A3EBB72-1A6D-4426-A5DD-64F2DA642A37}"/>
                </a:ext>
              </a:extLst>
            </p:cNvPr>
            <p:cNvSpPr/>
            <p:nvPr/>
          </p:nvSpPr>
          <p:spPr>
            <a:xfrm>
              <a:off x="5877145" y="39687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black"/>
                  </a:solidFill>
                  <a:effectLst/>
                  <a:uLnTx/>
                  <a:uFillTx/>
                  <a:latin typeface="Calibri"/>
                  <a:ea typeface="+mn-ea"/>
                  <a:cs typeface="+mn-cs"/>
                </a:rPr>
                <a:t>1</a:t>
              </a:r>
            </a:p>
          </p:txBody>
        </p:sp>
        <p:sp>
          <p:nvSpPr>
            <p:cNvPr id="47" name="Oval 46">
              <a:extLst>
                <a:ext uri="{FF2B5EF4-FFF2-40B4-BE49-F238E27FC236}">
                  <a16:creationId xmlns:a16="http://schemas.microsoft.com/office/drawing/2014/main" id="{7A98B0C5-4387-4372-B9CB-84338C210BBB}"/>
                </a:ext>
              </a:extLst>
            </p:cNvPr>
            <p:cNvSpPr/>
            <p:nvPr/>
          </p:nvSpPr>
          <p:spPr>
            <a:xfrm>
              <a:off x="5877145"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48" name="Oval 47">
              <a:extLst>
                <a:ext uri="{FF2B5EF4-FFF2-40B4-BE49-F238E27FC236}">
                  <a16:creationId xmlns:a16="http://schemas.microsoft.com/office/drawing/2014/main" id="{6F69EF13-54EF-4D13-9CC1-6DB81D102AF0}"/>
                </a:ext>
              </a:extLst>
            </p:cNvPr>
            <p:cNvSpPr/>
            <p:nvPr/>
          </p:nvSpPr>
          <p:spPr>
            <a:xfrm>
              <a:off x="5877145"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49" name="Oval 48">
              <a:extLst>
                <a:ext uri="{FF2B5EF4-FFF2-40B4-BE49-F238E27FC236}">
                  <a16:creationId xmlns:a16="http://schemas.microsoft.com/office/drawing/2014/main" id="{B45521AB-33D2-4AF3-8EDE-D1CF5D857FDC}"/>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50" name="Oval 49">
              <a:extLst>
                <a:ext uri="{FF2B5EF4-FFF2-40B4-BE49-F238E27FC236}">
                  <a16:creationId xmlns:a16="http://schemas.microsoft.com/office/drawing/2014/main" id="{0FD5C06E-3970-4822-A5F5-8CB5EC2F911B}"/>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51" name="Oval 50">
              <a:extLst>
                <a:ext uri="{FF2B5EF4-FFF2-40B4-BE49-F238E27FC236}">
                  <a16:creationId xmlns:a16="http://schemas.microsoft.com/office/drawing/2014/main" id="{75B3C3FF-E980-4631-A887-299B2D30BEEB}"/>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52" name="Oval 51">
              <a:extLst>
                <a:ext uri="{FF2B5EF4-FFF2-40B4-BE49-F238E27FC236}">
                  <a16:creationId xmlns:a16="http://schemas.microsoft.com/office/drawing/2014/main" id="{21BC3E76-CC90-457F-B356-F19B987538A4}"/>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sp>
        <p:nvSpPr>
          <p:cNvPr id="54" name="Title 2">
            <a:extLst>
              <a:ext uri="{FF2B5EF4-FFF2-40B4-BE49-F238E27FC236}">
                <a16:creationId xmlns:a16="http://schemas.microsoft.com/office/drawing/2014/main" id="{0C1CA417-6803-4008-9D3D-58A8EC68E410}"/>
              </a:ext>
            </a:extLst>
          </p:cNvPr>
          <p:cNvSpPr txBox="1">
            <a:spLocks/>
          </p:cNvSpPr>
          <p:nvPr/>
        </p:nvSpPr>
        <p:spPr>
          <a:xfrm>
            <a:off x="4260823" y="2428622"/>
            <a:ext cx="6601731" cy="840218"/>
          </a:xfrm>
          <a:prstGeom prst="rect">
            <a:avLst/>
          </a:prstGeom>
        </p:spPr>
        <p:txBody>
          <a:bodyPr anchor="ct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lvl="0" algn="ctr" rtl="1">
              <a:defRPr/>
            </a:pPr>
            <a:r>
              <a:rPr lang="ar-JO" sz="4400" dirty="0">
                <a:solidFill>
                  <a:srgbClr val="4472C4">
                    <a:lumMod val="50000"/>
                  </a:srgbClr>
                </a:solidFill>
              </a:rPr>
              <a:t>عملية </a:t>
            </a:r>
            <a:r>
              <a:rPr lang="en-US" sz="4400" dirty="0">
                <a:solidFill>
                  <a:srgbClr val="4472C4">
                    <a:lumMod val="50000"/>
                  </a:srgbClr>
                </a:solidFill>
              </a:rPr>
              <a:t>GLAAS</a:t>
            </a:r>
            <a:r>
              <a:rPr lang="ar-JO" sz="4400" dirty="0">
                <a:solidFill>
                  <a:srgbClr val="4472C4">
                    <a:lumMod val="50000"/>
                  </a:srgbClr>
                </a:solidFill>
              </a:rPr>
              <a:t> المقترحة</a:t>
            </a:r>
            <a:endParaRPr kumimoji="0" lang="en-US" sz="3600" b="1" i="0" u="none" strike="noStrike" kern="1200" cap="none" spc="0" normalizeH="0" baseline="0" noProof="0" dirty="0">
              <a:ln>
                <a:noFill/>
              </a:ln>
              <a:solidFill>
                <a:srgbClr val="4472C4">
                  <a:lumMod val="50000"/>
                </a:srgbClr>
              </a:solidFill>
              <a:effectLst/>
              <a:uLnTx/>
              <a:uFillTx/>
              <a:latin typeface="Calibri"/>
              <a:ea typeface="+mj-ea"/>
              <a:cs typeface="+mj-cs"/>
            </a:endParaRPr>
          </a:p>
        </p:txBody>
      </p:sp>
      <p:cxnSp>
        <p:nvCxnSpPr>
          <p:cNvPr id="3" name="Straight Connector 2">
            <a:extLst>
              <a:ext uri="{FF2B5EF4-FFF2-40B4-BE49-F238E27FC236}">
                <a16:creationId xmlns:a16="http://schemas.microsoft.com/office/drawing/2014/main" id="{D3F018BB-529F-4104-8939-E4E0A597321B}"/>
              </a:ext>
            </a:extLst>
          </p:cNvPr>
          <p:cNvCxnSpPr/>
          <p:nvPr/>
        </p:nvCxnSpPr>
        <p:spPr>
          <a:xfrm>
            <a:off x="260949" y="495752"/>
            <a:ext cx="0" cy="5053598"/>
          </a:xfrm>
          <a:prstGeom prst="line">
            <a:avLst/>
          </a:prstGeom>
          <a:ln w="28575">
            <a:solidFill>
              <a:srgbClr val="D60A8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4824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50">
            <a:extLst>
              <a:ext uri="{FF2B5EF4-FFF2-40B4-BE49-F238E27FC236}">
                <a16:creationId xmlns:a16="http://schemas.microsoft.com/office/drawing/2014/main" id="{8F54220F-747B-0E4B-85B8-C41A5BA6F81C}"/>
              </a:ext>
            </a:extLst>
          </p:cNvPr>
          <p:cNvSpPr txBox="1">
            <a:spLocks/>
          </p:cNvSpPr>
          <p:nvPr/>
        </p:nvSpPr>
        <p:spPr>
          <a:xfrm>
            <a:off x="2724367" y="1162091"/>
            <a:ext cx="9244966" cy="45054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634A94"/>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634A94"/>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634A94"/>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634A94"/>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ar-JO" sz="2800" dirty="0"/>
              <a:t>تبادل الآراء بين المكاتب القطرية والإقليمية لمنظمة الصحة العالمية واليونيسف والشركاء مع ممثلي الحكومات وأصحاب المصلحة الرئيسيين لتقييم الاهتمام بالمشاركة في عملية النظام </a:t>
            </a:r>
            <a:r>
              <a:rPr lang="en-US" sz="2800" dirty="0"/>
              <a:t>GLAAS </a:t>
            </a:r>
            <a:r>
              <a:rPr lang="ar-JO" sz="2800" dirty="0"/>
              <a:t> . </a:t>
            </a:r>
            <a:endParaRPr lang="en-GB" sz="2800" dirty="0">
              <a:solidFill>
                <a:schemeClr val="tx2">
                  <a:lumMod val="75000"/>
                </a:schemeClr>
              </a:solidFill>
            </a:endParaRPr>
          </a:p>
        </p:txBody>
      </p:sp>
      <p:sp>
        <p:nvSpPr>
          <p:cNvPr id="27" name="Title 2">
            <a:extLst>
              <a:ext uri="{FF2B5EF4-FFF2-40B4-BE49-F238E27FC236}">
                <a16:creationId xmlns:a16="http://schemas.microsoft.com/office/drawing/2014/main" id="{D3F96193-A778-DE65-3CC6-49F8ED68C87C}"/>
              </a:ext>
            </a:extLst>
          </p:cNvPr>
          <p:cNvSpPr txBox="1">
            <a:spLocks/>
          </p:cNvSpPr>
          <p:nvPr/>
        </p:nvSpPr>
        <p:spPr>
          <a:xfrm>
            <a:off x="2970173" y="136706"/>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algn="r" rtl="1"/>
            <a:r>
              <a:rPr lang="ar-JO" sz="3600" dirty="0"/>
              <a:t>تقديم نظام </a:t>
            </a:r>
            <a:r>
              <a:rPr lang="en-US" sz="3600" dirty="0"/>
              <a:t>GLAAS </a:t>
            </a:r>
          </a:p>
        </p:txBody>
      </p:sp>
      <p:grpSp>
        <p:nvGrpSpPr>
          <p:cNvPr id="52" name="Group 51">
            <a:extLst>
              <a:ext uri="{FF2B5EF4-FFF2-40B4-BE49-F238E27FC236}">
                <a16:creationId xmlns:a16="http://schemas.microsoft.com/office/drawing/2014/main" id="{E7C0F1CC-5C42-7F85-688E-F0FD6D6B83D7}"/>
              </a:ext>
            </a:extLst>
          </p:cNvPr>
          <p:cNvGrpSpPr/>
          <p:nvPr/>
        </p:nvGrpSpPr>
        <p:grpSpPr>
          <a:xfrm>
            <a:off x="409938" y="451566"/>
            <a:ext cx="2037493" cy="5159424"/>
            <a:chOff x="409938" y="451566"/>
            <a:chExt cx="2037493" cy="5159424"/>
          </a:xfrm>
        </p:grpSpPr>
        <p:grpSp>
          <p:nvGrpSpPr>
            <p:cNvPr id="11" name="Group 10">
              <a:extLst>
                <a:ext uri="{FF2B5EF4-FFF2-40B4-BE49-F238E27FC236}">
                  <a16:creationId xmlns:a16="http://schemas.microsoft.com/office/drawing/2014/main" id="{5FFD5B87-229A-AD92-B77B-59446CE355BC}"/>
                </a:ext>
              </a:extLst>
            </p:cNvPr>
            <p:cNvGrpSpPr/>
            <p:nvPr/>
          </p:nvGrpSpPr>
          <p:grpSpPr>
            <a:xfrm>
              <a:off x="502846" y="1011073"/>
              <a:ext cx="174224" cy="4040837"/>
              <a:chOff x="7064770" y="850343"/>
              <a:chExt cx="174224" cy="4040837"/>
            </a:xfrm>
          </p:grpSpPr>
          <p:sp>
            <p:nvSpPr>
              <p:cNvPr id="12" name="Right Arrow 12">
                <a:extLst>
                  <a:ext uri="{FF2B5EF4-FFF2-40B4-BE49-F238E27FC236}">
                    <a16:creationId xmlns:a16="http://schemas.microsoft.com/office/drawing/2014/main" id="{E527B6A1-1A5E-6EAC-6ACC-91AB59472637}"/>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3" name="Right Arrow 13">
                <a:extLst>
                  <a:ext uri="{FF2B5EF4-FFF2-40B4-BE49-F238E27FC236}">
                    <a16:creationId xmlns:a16="http://schemas.microsoft.com/office/drawing/2014/main" id="{4E6B99BD-FE48-2644-0350-E612023E9F87}"/>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4" name="Right Arrow 14">
                <a:extLst>
                  <a:ext uri="{FF2B5EF4-FFF2-40B4-BE49-F238E27FC236}">
                    <a16:creationId xmlns:a16="http://schemas.microsoft.com/office/drawing/2014/main" id="{06FD60A8-DEEF-A287-691E-F882642ABF65}"/>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5" name="Right Arrow 15">
                <a:extLst>
                  <a:ext uri="{FF2B5EF4-FFF2-40B4-BE49-F238E27FC236}">
                    <a16:creationId xmlns:a16="http://schemas.microsoft.com/office/drawing/2014/main" id="{5424944A-ED11-D072-B6E5-7955714B4793}"/>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Right Arrow 16">
                <a:extLst>
                  <a:ext uri="{FF2B5EF4-FFF2-40B4-BE49-F238E27FC236}">
                    <a16:creationId xmlns:a16="http://schemas.microsoft.com/office/drawing/2014/main" id="{9730F0DD-FE84-AFFD-B724-A1B5D9542A97}"/>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7" name="Right Arrow 17">
                <a:extLst>
                  <a:ext uri="{FF2B5EF4-FFF2-40B4-BE49-F238E27FC236}">
                    <a16:creationId xmlns:a16="http://schemas.microsoft.com/office/drawing/2014/main" id="{E0568936-AE8D-251F-022E-94BF6F16D8B2}"/>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35" name="Group 34">
              <a:extLst>
                <a:ext uri="{FF2B5EF4-FFF2-40B4-BE49-F238E27FC236}">
                  <a16:creationId xmlns:a16="http://schemas.microsoft.com/office/drawing/2014/main" id="{8F932FA0-109B-5598-057A-5C23995E4EE4}"/>
                </a:ext>
              </a:extLst>
            </p:cNvPr>
            <p:cNvGrpSpPr/>
            <p:nvPr/>
          </p:nvGrpSpPr>
          <p:grpSpPr>
            <a:xfrm>
              <a:off x="946458" y="451566"/>
              <a:ext cx="1500973" cy="5159424"/>
              <a:chOff x="6401397" y="291049"/>
              <a:chExt cx="1500973" cy="5159424"/>
            </a:xfrm>
          </p:grpSpPr>
          <p:sp>
            <p:nvSpPr>
              <p:cNvPr id="36" name="Rounded Rectangle 5">
                <a:extLst>
                  <a:ext uri="{FF2B5EF4-FFF2-40B4-BE49-F238E27FC236}">
                    <a16:creationId xmlns:a16="http://schemas.microsoft.com/office/drawing/2014/main" id="{E9917AC4-6CE3-2C94-571D-C0810C020B36}"/>
                  </a:ext>
                </a:extLst>
              </p:cNvPr>
              <p:cNvSpPr/>
              <p:nvPr/>
            </p:nvSpPr>
            <p:spPr>
              <a:xfrm>
                <a:off x="6401397" y="1057737"/>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اتخاذ قرار بالمشاركة</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37" name="Rounded Rectangle 8">
                <a:extLst>
                  <a:ext uri="{FF2B5EF4-FFF2-40B4-BE49-F238E27FC236}">
                    <a16:creationId xmlns:a16="http://schemas.microsoft.com/office/drawing/2014/main" id="{45ED882C-7FB3-1239-878B-E6BF73D1547D}"/>
                  </a:ext>
                </a:extLst>
              </p:cNvPr>
              <p:cNvSpPr/>
              <p:nvPr/>
            </p:nvSpPr>
            <p:spPr>
              <a:xfrm>
                <a:off x="6424051" y="291049"/>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chemeClr val="bg1"/>
                    </a:solidFill>
                    <a:effectLst/>
                    <a:uLnTx/>
                    <a:uFillTx/>
                    <a:latin typeface="Calibri"/>
                    <a:ea typeface="+mn-ea"/>
                    <a:cs typeface="+mn-cs"/>
                  </a:rPr>
                  <a:t>تقديم نظام </a:t>
                </a:r>
                <a:r>
                  <a:rPr kumimoji="0" lang="en-US" sz="1600" b="1" i="0" u="none" strike="noStrike" kern="0" cap="none" spc="0" normalizeH="0" baseline="0" noProof="0" dirty="0">
                    <a:ln>
                      <a:noFill/>
                    </a:ln>
                    <a:solidFill>
                      <a:schemeClr val="bg1"/>
                    </a:solidFill>
                    <a:effectLst/>
                    <a:uLnTx/>
                    <a:uFillTx/>
                    <a:latin typeface="Calibri"/>
                    <a:ea typeface="+mn-ea"/>
                    <a:cs typeface="+mn-cs"/>
                  </a:rPr>
                  <a:t>GLAAS </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38" name="Rounded Rectangle 9">
                <a:extLst>
                  <a:ext uri="{FF2B5EF4-FFF2-40B4-BE49-F238E27FC236}">
                    <a16:creationId xmlns:a16="http://schemas.microsoft.com/office/drawing/2014/main" id="{CF32CF9A-DD45-255B-1BAA-A672E8227191}"/>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مرحلة ما قبل جمع البيانات</a:t>
                </a:r>
              </a:p>
            </p:txBody>
          </p:sp>
          <p:sp>
            <p:nvSpPr>
              <p:cNvPr id="39" name="Rounded Rectangle 10">
                <a:extLst>
                  <a:ext uri="{FF2B5EF4-FFF2-40B4-BE49-F238E27FC236}">
                    <a16:creationId xmlns:a16="http://schemas.microsoft.com/office/drawing/2014/main" id="{DE15F03F-2099-A122-FD03-60156D1FCC42}"/>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جمع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0" name="Rounded Rectangle 11">
                <a:extLst>
                  <a:ext uri="{FF2B5EF4-FFF2-40B4-BE49-F238E27FC236}">
                    <a16:creationId xmlns:a16="http://schemas.microsoft.com/office/drawing/2014/main" id="{0BEEDF66-4C67-63A3-3B45-7A8931E2814B}"/>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التحقق والتقديم</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1" name="Rounded Rectangle 12">
                <a:extLst>
                  <a:ext uri="{FF2B5EF4-FFF2-40B4-BE49-F238E27FC236}">
                    <a16:creationId xmlns:a16="http://schemas.microsoft.com/office/drawing/2014/main" id="{E97BA69D-99F8-ECD2-0790-BB5CA59A3BF2}"/>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إدارة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2" name="Rounded Rectangle 13">
                <a:extLst>
                  <a:ext uri="{FF2B5EF4-FFF2-40B4-BE49-F238E27FC236}">
                    <a16:creationId xmlns:a16="http://schemas.microsoft.com/office/drawing/2014/main" id="{5B76F62D-2478-8168-2354-7CBFB73B0A29}"/>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تقرير وبيانات </a:t>
                </a:r>
                <a:r>
                  <a:rPr lang="en-GB" sz="1600" b="1" kern="0" dirty="0">
                    <a:solidFill>
                      <a:srgbClr val="1F497D">
                        <a:lumMod val="75000"/>
                      </a:srgbClr>
                    </a:solidFill>
                  </a:rPr>
                  <a:t>GLAAS 2025</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43" name="Group 42">
              <a:extLst>
                <a:ext uri="{FF2B5EF4-FFF2-40B4-BE49-F238E27FC236}">
                  <a16:creationId xmlns:a16="http://schemas.microsoft.com/office/drawing/2014/main" id="{8D564FA9-E4B5-0093-5278-607E392767AF}"/>
                </a:ext>
              </a:extLst>
            </p:cNvPr>
            <p:cNvGrpSpPr/>
            <p:nvPr/>
          </p:nvGrpSpPr>
          <p:grpSpPr>
            <a:xfrm>
              <a:off x="409938" y="557394"/>
              <a:ext cx="364812" cy="4947770"/>
              <a:chOff x="5877145" y="396875"/>
              <a:chExt cx="364812" cy="4947770"/>
            </a:xfrm>
          </p:grpSpPr>
          <p:sp>
            <p:nvSpPr>
              <p:cNvPr id="44" name="Oval 43">
                <a:extLst>
                  <a:ext uri="{FF2B5EF4-FFF2-40B4-BE49-F238E27FC236}">
                    <a16:creationId xmlns:a16="http://schemas.microsoft.com/office/drawing/2014/main" id="{43AA0246-9A9F-0E93-0558-F9981E7F6B5C}"/>
                  </a:ext>
                </a:extLst>
              </p:cNvPr>
              <p:cNvSpPr/>
              <p:nvPr/>
            </p:nvSpPr>
            <p:spPr>
              <a:xfrm>
                <a:off x="5877145" y="396875"/>
                <a:ext cx="360040" cy="347641"/>
              </a:xfrm>
              <a:prstGeom prst="ellipse">
                <a:avLst/>
              </a:prstGeom>
              <a:solidFill>
                <a:srgbClr val="D60A87"/>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Calibri"/>
                    <a:ea typeface="+mn-ea"/>
                    <a:cs typeface="+mn-cs"/>
                  </a:rPr>
                  <a:t>1</a:t>
                </a:r>
              </a:p>
            </p:txBody>
          </p:sp>
          <p:sp>
            <p:nvSpPr>
              <p:cNvPr id="45" name="Oval 44">
                <a:extLst>
                  <a:ext uri="{FF2B5EF4-FFF2-40B4-BE49-F238E27FC236}">
                    <a16:creationId xmlns:a16="http://schemas.microsoft.com/office/drawing/2014/main" id="{35C3C26D-F66B-B524-A4D0-B99695A12408}"/>
                  </a:ext>
                </a:extLst>
              </p:cNvPr>
              <p:cNvSpPr/>
              <p:nvPr/>
            </p:nvSpPr>
            <p:spPr>
              <a:xfrm>
                <a:off x="5877145" y="1163563"/>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2</a:t>
                </a:r>
              </a:p>
            </p:txBody>
          </p:sp>
          <p:sp>
            <p:nvSpPr>
              <p:cNvPr id="46" name="Oval 45">
                <a:extLst>
                  <a:ext uri="{FF2B5EF4-FFF2-40B4-BE49-F238E27FC236}">
                    <a16:creationId xmlns:a16="http://schemas.microsoft.com/office/drawing/2014/main" id="{FA62E8C8-40C2-F20A-48E7-B06BFBE2D1F0}"/>
                  </a:ext>
                </a:extLst>
              </p:cNvPr>
              <p:cNvSpPr/>
              <p:nvPr/>
            </p:nvSpPr>
            <p:spPr>
              <a:xfrm>
                <a:off x="5877145"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47" name="Oval 46">
                <a:extLst>
                  <a:ext uri="{FF2B5EF4-FFF2-40B4-BE49-F238E27FC236}">
                    <a16:creationId xmlns:a16="http://schemas.microsoft.com/office/drawing/2014/main" id="{58CD59CB-F1E7-8189-08D7-A180660073FD}"/>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48" name="Oval 47">
                <a:extLst>
                  <a:ext uri="{FF2B5EF4-FFF2-40B4-BE49-F238E27FC236}">
                    <a16:creationId xmlns:a16="http://schemas.microsoft.com/office/drawing/2014/main" id="{6DF6F71C-20C0-1523-E50C-DF5D9BE0248E}"/>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49" name="Oval 48">
                <a:extLst>
                  <a:ext uri="{FF2B5EF4-FFF2-40B4-BE49-F238E27FC236}">
                    <a16:creationId xmlns:a16="http://schemas.microsoft.com/office/drawing/2014/main" id="{2C3F922D-6DCD-E022-60A3-111FD0C46856}"/>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50" name="Oval 49">
                <a:extLst>
                  <a:ext uri="{FF2B5EF4-FFF2-40B4-BE49-F238E27FC236}">
                    <a16:creationId xmlns:a16="http://schemas.microsoft.com/office/drawing/2014/main" id="{8712C1EA-2F15-41E0-6A7A-2ADBEE8469FD}"/>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grpSp>
    </p:spTree>
    <p:extLst>
      <p:ext uri="{BB962C8B-B14F-4D97-AF65-F5344CB8AC3E}">
        <p14:creationId xmlns:p14="http://schemas.microsoft.com/office/powerpoint/2010/main" val="2841219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50">
            <a:extLst>
              <a:ext uri="{FF2B5EF4-FFF2-40B4-BE49-F238E27FC236}">
                <a16:creationId xmlns:a16="http://schemas.microsoft.com/office/drawing/2014/main" id="{E3BE531C-7B25-4B91-984A-455163C43873}"/>
              </a:ext>
            </a:extLst>
          </p:cNvPr>
          <p:cNvSpPr>
            <a:spLocks noGrp="1"/>
          </p:cNvSpPr>
          <p:nvPr>
            <p:ph idx="1"/>
          </p:nvPr>
        </p:nvSpPr>
        <p:spPr>
          <a:xfrm>
            <a:off x="2753128" y="1282329"/>
            <a:ext cx="9233646" cy="4505491"/>
          </a:xfrm>
        </p:spPr>
        <p:txBody>
          <a:bodyPr>
            <a:normAutofit/>
          </a:bodyPr>
          <a:lstStyle/>
          <a:p>
            <a:pPr marL="233363" indent="-233363" algn="just" rtl="1"/>
            <a:r>
              <a:rPr lang="ar-JO" sz="3600" dirty="0"/>
              <a:t> قرار الحكومة بالمشاركة في </a:t>
            </a:r>
            <a:r>
              <a:rPr lang="en-US" sz="3600" dirty="0"/>
              <a:t>GLAAS
</a:t>
            </a:r>
            <a:r>
              <a:rPr lang="ar-JO" sz="3600" dirty="0"/>
              <a:t> تحديد ضابط ارتباط وطني من الحكومة</a:t>
            </a:r>
          </a:p>
          <a:p>
            <a:pPr marL="625475" indent="-336550" algn="just" rtl="1">
              <a:buFont typeface="Arial" panose="020B0604020202020204" pitchFamily="34" charset="0"/>
              <a:buChar char="•"/>
            </a:pPr>
            <a:r>
              <a:rPr lang="ar-JO" sz="3200" i="1" dirty="0"/>
              <a:t>يفضل أن يكون من داخل وزارة أو إدارة رائدة ليكون المنسق الرئيسي ل </a:t>
            </a:r>
            <a:r>
              <a:rPr lang="en-US" sz="3200" i="1" dirty="0"/>
              <a:t>GLAAS </a:t>
            </a:r>
            <a:endParaRPr lang="ar-JO" sz="3200" i="1" dirty="0"/>
          </a:p>
          <a:p>
            <a:pPr marL="288925" indent="-225425" algn="just" rtl="1"/>
            <a:r>
              <a:rPr lang="ar-JO" sz="3600" dirty="0"/>
              <a:t> تحديد الاحتياجات من الموارد ووضع خطة عمل </a:t>
            </a:r>
            <a:r>
              <a:rPr lang="ar-JO" sz="3600" i="1" dirty="0"/>
              <a:t>موجزة</a:t>
            </a:r>
            <a:endParaRPr lang="en-GB" sz="3200" i="1" baseline="0" dirty="0"/>
          </a:p>
        </p:txBody>
      </p:sp>
      <p:sp>
        <p:nvSpPr>
          <p:cNvPr id="27" name="Title 2">
            <a:extLst>
              <a:ext uri="{FF2B5EF4-FFF2-40B4-BE49-F238E27FC236}">
                <a16:creationId xmlns:a16="http://schemas.microsoft.com/office/drawing/2014/main" id="{10F65450-0EE1-6F49-E849-96A36081DCE6}"/>
              </a:ext>
            </a:extLst>
          </p:cNvPr>
          <p:cNvSpPr txBox="1">
            <a:spLocks/>
          </p:cNvSpPr>
          <p:nvPr/>
        </p:nvSpPr>
        <p:spPr>
          <a:xfrm>
            <a:off x="3290449" y="288332"/>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algn="r" rtl="1"/>
            <a:r>
              <a:rPr lang="ar-JO" sz="3600" dirty="0"/>
              <a:t>اتخاذ قرار بالمشاركة</a:t>
            </a:r>
            <a:endParaRPr lang="en-US" sz="3600" dirty="0"/>
          </a:p>
        </p:txBody>
      </p:sp>
      <p:grpSp>
        <p:nvGrpSpPr>
          <p:cNvPr id="2" name="Group 1">
            <a:extLst>
              <a:ext uri="{FF2B5EF4-FFF2-40B4-BE49-F238E27FC236}">
                <a16:creationId xmlns:a16="http://schemas.microsoft.com/office/drawing/2014/main" id="{C32F7BE0-EDFE-70CA-665C-CF61FA80A9B7}"/>
              </a:ext>
            </a:extLst>
          </p:cNvPr>
          <p:cNvGrpSpPr/>
          <p:nvPr/>
        </p:nvGrpSpPr>
        <p:grpSpPr>
          <a:xfrm>
            <a:off x="200454" y="619125"/>
            <a:ext cx="2037493" cy="5159424"/>
            <a:chOff x="409938" y="451566"/>
            <a:chExt cx="2037493" cy="5159424"/>
          </a:xfrm>
        </p:grpSpPr>
        <p:grpSp>
          <p:nvGrpSpPr>
            <p:cNvPr id="28" name="Group 27">
              <a:extLst>
                <a:ext uri="{FF2B5EF4-FFF2-40B4-BE49-F238E27FC236}">
                  <a16:creationId xmlns:a16="http://schemas.microsoft.com/office/drawing/2014/main" id="{695C3EF8-824C-1EBD-FC87-A177503B6909}"/>
                </a:ext>
              </a:extLst>
            </p:cNvPr>
            <p:cNvGrpSpPr/>
            <p:nvPr/>
          </p:nvGrpSpPr>
          <p:grpSpPr>
            <a:xfrm>
              <a:off x="502846" y="1011073"/>
              <a:ext cx="174224" cy="4040837"/>
              <a:chOff x="7064770" y="850343"/>
              <a:chExt cx="174224" cy="4040837"/>
            </a:xfrm>
          </p:grpSpPr>
          <p:sp>
            <p:nvSpPr>
              <p:cNvPr id="45" name="Right Arrow 12">
                <a:extLst>
                  <a:ext uri="{FF2B5EF4-FFF2-40B4-BE49-F238E27FC236}">
                    <a16:creationId xmlns:a16="http://schemas.microsoft.com/office/drawing/2014/main" id="{98E12FD3-7FE9-50F9-ADCF-8BBB1799E863}"/>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ight Arrow 13">
                <a:extLst>
                  <a:ext uri="{FF2B5EF4-FFF2-40B4-BE49-F238E27FC236}">
                    <a16:creationId xmlns:a16="http://schemas.microsoft.com/office/drawing/2014/main" id="{E3DE8856-10C8-14C3-BAEF-91AD1FD54D08}"/>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ight Arrow 14">
                <a:extLst>
                  <a:ext uri="{FF2B5EF4-FFF2-40B4-BE49-F238E27FC236}">
                    <a16:creationId xmlns:a16="http://schemas.microsoft.com/office/drawing/2014/main" id="{73404E8D-302B-D365-3890-7CD61BCA4965}"/>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15">
                <a:extLst>
                  <a:ext uri="{FF2B5EF4-FFF2-40B4-BE49-F238E27FC236}">
                    <a16:creationId xmlns:a16="http://schemas.microsoft.com/office/drawing/2014/main" id="{7398E236-04F5-3DF1-1F7A-9376F62C723C}"/>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16">
                <a:extLst>
                  <a:ext uri="{FF2B5EF4-FFF2-40B4-BE49-F238E27FC236}">
                    <a16:creationId xmlns:a16="http://schemas.microsoft.com/office/drawing/2014/main" id="{A7462711-5C5B-42EA-6170-7E9D5DD7621C}"/>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17">
                <a:extLst>
                  <a:ext uri="{FF2B5EF4-FFF2-40B4-BE49-F238E27FC236}">
                    <a16:creationId xmlns:a16="http://schemas.microsoft.com/office/drawing/2014/main" id="{C6CD5EA2-E2BF-B93D-215B-16AF52ECB10B}"/>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B3EC0D29-C212-9FDF-41F1-600D69C05FF8}"/>
                </a:ext>
              </a:extLst>
            </p:cNvPr>
            <p:cNvGrpSpPr/>
            <p:nvPr/>
          </p:nvGrpSpPr>
          <p:grpSpPr>
            <a:xfrm>
              <a:off x="946458" y="451566"/>
              <a:ext cx="1500973" cy="5159424"/>
              <a:chOff x="6401397" y="291049"/>
              <a:chExt cx="1500973" cy="5159424"/>
            </a:xfrm>
          </p:grpSpPr>
          <p:sp>
            <p:nvSpPr>
              <p:cNvPr id="38" name="Rounded Rectangle 5">
                <a:extLst>
                  <a:ext uri="{FF2B5EF4-FFF2-40B4-BE49-F238E27FC236}">
                    <a16:creationId xmlns:a16="http://schemas.microsoft.com/office/drawing/2014/main" id="{23612981-AC33-2C26-C43D-883B65D186E3}"/>
                  </a:ext>
                </a:extLst>
              </p:cNvPr>
              <p:cNvSpPr/>
              <p:nvPr/>
            </p:nvSpPr>
            <p:spPr>
              <a:xfrm>
                <a:off x="6401397" y="1057737"/>
                <a:ext cx="1493421" cy="559296"/>
              </a:xfrm>
              <a:prstGeom prst="roundRect">
                <a:avLst/>
              </a:prstGeom>
              <a:solidFill>
                <a:srgbClr val="0070C0"/>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اتخاذ قرار بالمشاركة</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39" name="Rounded Rectangle 8">
                <a:extLst>
                  <a:ext uri="{FF2B5EF4-FFF2-40B4-BE49-F238E27FC236}">
                    <a16:creationId xmlns:a16="http://schemas.microsoft.com/office/drawing/2014/main" id="{4C72EA3D-365A-15DE-A70B-43769E94D104}"/>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ysClr val="windowText" lastClr="000000"/>
                    </a:solidFill>
                    <a:effectLst/>
                    <a:uLnTx/>
                    <a:uFillTx/>
                    <a:latin typeface="Calibri"/>
                    <a:ea typeface="+mn-ea"/>
                    <a:cs typeface="+mn-cs"/>
                  </a:rPr>
                  <a:t>تقديم نظام </a:t>
                </a: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GLAAS </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ounded Rectangle 9">
                <a:extLst>
                  <a:ext uri="{FF2B5EF4-FFF2-40B4-BE49-F238E27FC236}">
                    <a16:creationId xmlns:a16="http://schemas.microsoft.com/office/drawing/2014/main" id="{4356C52C-89FB-C0D1-6117-D283685844A0}"/>
                  </a:ext>
                </a:extLst>
              </p:cNvPr>
              <p:cNvSpPr/>
              <p:nvPr/>
            </p:nvSpPr>
            <p:spPr>
              <a:xfrm>
                <a:off x="6416500" y="1824425"/>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مرحلة ما قبل جمع البيانات</a:t>
                </a:r>
              </a:p>
            </p:txBody>
          </p:sp>
          <p:sp>
            <p:nvSpPr>
              <p:cNvPr id="41" name="Rounded Rectangle 10">
                <a:extLst>
                  <a:ext uri="{FF2B5EF4-FFF2-40B4-BE49-F238E27FC236}">
                    <a16:creationId xmlns:a16="http://schemas.microsoft.com/office/drawing/2014/main" id="{F43C5F1F-1BDF-E5DA-B677-3EEEBF31867E}"/>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جمع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2" name="Rounded Rectangle 11">
                <a:extLst>
                  <a:ext uri="{FF2B5EF4-FFF2-40B4-BE49-F238E27FC236}">
                    <a16:creationId xmlns:a16="http://schemas.microsoft.com/office/drawing/2014/main" id="{F6D85E36-3EC5-8D86-F8BC-0AE10B1D23F1}"/>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التحقق والتقديم</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3" name="Rounded Rectangle 12">
                <a:extLst>
                  <a:ext uri="{FF2B5EF4-FFF2-40B4-BE49-F238E27FC236}">
                    <a16:creationId xmlns:a16="http://schemas.microsoft.com/office/drawing/2014/main" id="{5FE28C99-DD28-6EEA-1869-895E5988466F}"/>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إدارة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4" name="Rounded Rectangle 13">
                <a:extLst>
                  <a:ext uri="{FF2B5EF4-FFF2-40B4-BE49-F238E27FC236}">
                    <a16:creationId xmlns:a16="http://schemas.microsoft.com/office/drawing/2014/main" id="{83D44990-5C3D-3093-5E00-2CF0E63A995C}"/>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تقرير وبيانات </a:t>
                </a:r>
                <a:r>
                  <a:rPr lang="en-GB" sz="1600" b="1" kern="0" dirty="0">
                    <a:solidFill>
                      <a:srgbClr val="1F497D">
                        <a:lumMod val="75000"/>
                      </a:srgbClr>
                    </a:solidFill>
                  </a:rPr>
                  <a:t>GLAAS 2025</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235342DB-540D-B303-DF37-14EF9248008C}"/>
                </a:ext>
              </a:extLst>
            </p:cNvPr>
            <p:cNvGrpSpPr/>
            <p:nvPr/>
          </p:nvGrpSpPr>
          <p:grpSpPr>
            <a:xfrm>
              <a:off x="409938" y="557394"/>
              <a:ext cx="364812" cy="4947770"/>
              <a:chOff x="5877145" y="396875"/>
              <a:chExt cx="364812" cy="4947770"/>
            </a:xfrm>
          </p:grpSpPr>
          <p:sp>
            <p:nvSpPr>
              <p:cNvPr id="31" name="Oval 30">
                <a:extLst>
                  <a:ext uri="{FF2B5EF4-FFF2-40B4-BE49-F238E27FC236}">
                    <a16:creationId xmlns:a16="http://schemas.microsoft.com/office/drawing/2014/main" id="{637061E7-8B00-3772-8731-AAF514E2C7BC}"/>
                  </a:ext>
                </a:extLst>
              </p:cNvPr>
              <p:cNvSpPr/>
              <p:nvPr/>
            </p:nvSpPr>
            <p:spPr>
              <a:xfrm>
                <a:off x="5877145" y="39687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1</a:t>
                </a:r>
              </a:p>
            </p:txBody>
          </p:sp>
          <p:sp>
            <p:nvSpPr>
              <p:cNvPr id="32" name="Oval 31">
                <a:extLst>
                  <a:ext uri="{FF2B5EF4-FFF2-40B4-BE49-F238E27FC236}">
                    <a16:creationId xmlns:a16="http://schemas.microsoft.com/office/drawing/2014/main" id="{E2A9BDFC-C0FA-B4F9-D36B-585AEE859ABD}"/>
                  </a:ext>
                </a:extLst>
              </p:cNvPr>
              <p:cNvSpPr/>
              <p:nvPr/>
            </p:nvSpPr>
            <p:spPr>
              <a:xfrm>
                <a:off x="5877145" y="1163563"/>
                <a:ext cx="360040" cy="347641"/>
              </a:xfrm>
              <a:prstGeom prst="ellipse">
                <a:avLst/>
              </a:prstGeom>
              <a:solidFill>
                <a:srgbClr val="D60A87"/>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Calibri"/>
                    <a:ea typeface="+mn-ea"/>
                    <a:cs typeface="+mn-cs"/>
                  </a:rPr>
                  <a:t>2</a:t>
                </a:r>
              </a:p>
            </p:txBody>
          </p:sp>
          <p:sp>
            <p:nvSpPr>
              <p:cNvPr id="33" name="Oval 32">
                <a:extLst>
                  <a:ext uri="{FF2B5EF4-FFF2-40B4-BE49-F238E27FC236}">
                    <a16:creationId xmlns:a16="http://schemas.microsoft.com/office/drawing/2014/main" id="{D1D7A7CB-24B7-015C-653D-8DE646798A0E}"/>
                  </a:ext>
                </a:extLst>
              </p:cNvPr>
              <p:cNvSpPr/>
              <p:nvPr/>
            </p:nvSpPr>
            <p:spPr>
              <a:xfrm>
                <a:off x="5877145" y="1930251"/>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3</a:t>
                </a:r>
              </a:p>
            </p:txBody>
          </p:sp>
          <p:sp>
            <p:nvSpPr>
              <p:cNvPr id="34" name="Oval 33">
                <a:extLst>
                  <a:ext uri="{FF2B5EF4-FFF2-40B4-BE49-F238E27FC236}">
                    <a16:creationId xmlns:a16="http://schemas.microsoft.com/office/drawing/2014/main" id="{9CA8B593-6070-625F-F04C-ED6FA6F43BA0}"/>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35" name="Oval 34">
                <a:extLst>
                  <a:ext uri="{FF2B5EF4-FFF2-40B4-BE49-F238E27FC236}">
                    <a16:creationId xmlns:a16="http://schemas.microsoft.com/office/drawing/2014/main" id="{A5792928-47B0-9030-C96F-7C2C68AAE56C}"/>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36" name="Oval 35">
                <a:extLst>
                  <a:ext uri="{FF2B5EF4-FFF2-40B4-BE49-F238E27FC236}">
                    <a16:creationId xmlns:a16="http://schemas.microsoft.com/office/drawing/2014/main" id="{2F52D434-C601-85E6-6753-4518460CC664}"/>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37" name="Oval 36">
                <a:extLst>
                  <a:ext uri="{FF2B5EF4-FFF2-40B4-BE49-F238E27FC236}">
                    <a16:creationId xmlns:a16="http://schemas.microsoft.com/office/drawing/2014/main" id="{4F2CC31F-50A9-3C60-A1DE-BF74D3E503A1}"/>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grpSp>
    </p:spTree>
    <p:extLst>
      <p:ext uri="{BB962C8B-B14F-4D97-AF65-F5344CB8AC3E}">
        <p14:creationId xmlns:p14="http://schemas.microsoft.com/office/powerpoint/2010/main" val="2138388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2676A-83F0-78D2-0695-ED5E15B9F59C}"/>
            </a:ext>
          </a:extLst>
        </p:cNvPr>
        <p:cNvGrpSpPr/>
        <p:nvPr/>
      </p:nvGrpSpPr>
      <p:grpSpPr>
        <a:xfrm>
          <a:off x="0" y="0"/>
          <a:ext cx="0" cy="0"/>
          <a:chOff x="0" y="0"/>
          <a:chExt cx="0" cy="0"/>
        </a:xfrm>
      </p:grpSpPr>
      <p:sp>
        <p:nvSpPr>
          <p:cNvPr id="41" name="Content Placeholder 50">
            <a:extLst>
              <a:ext uri="{FF2B5EF4-FFF2-40B4-BE49-F238E27FC236}">
                <a16:creationId xmlns:a16="http://schemas.microsoft.com/office/drawing/2014/main" id="{2F35E57D-FF90-97D7-BCF7-9235ECD475D8}"/>
              </a:ext>
            </a:extLst>
          </p:cNvPr>
          <p:cNvSpPr>
            <a:spLocks noGrp="1"/>
          </p:cNvSpPr>
          <p:nvPr>
            <p:ph idx="1"/>
          </p:nvPr>
        </p:nvSpPr>
        <p:spPr>
          <a:xfrm>
            <a:off x="2664642" y="1282329"/>
            <a:ext cx="9211340" cy="4505491"/>
          </a:xfrm>
        </p:spPr>
        <p:txBody>
          <a:bodyPr>
            <a:normAutofit/>
          </a:bodyPr>
          <a:lstStyle/>
          <a:p>
            <a:pPr algn="just" rtl="1">
              <a:spcBef>
                <a:spcPts val="0"/>
              </a:spcBef>
              <a:spcAft>
                <a:spcPts val="1200"/>
              </a:spcAft>
            </a:pPr>
            <a:r>
              <a:rPr lang="ar-JO" sz="2800" dirty="0"/>
              <a:t>اختر ما إذا كنت ترغب في إكمال استطلاع </a:t>
            </a:r>
            <a:r>
              <a:rPr lang="en-GB" sz="2800" dirty="0"/>
              <a:t>GLAAS</a:t>
            </a:r>
            <a:r>
              <a:rPr lang="ar-JO" sz="2800" dirty="0"/>
              <a:t> 2024</a:t>
            </a:r>
            <a:r>
              <a:rPr lang="en-GB" sz="2800" dirty="0"/>
              <a:t> </a:t>
            </a:r>
            <a:r>
              <a:rPr lang="ar-JO" sz="2800" dirty="0"/>
              <a:t>باستخدام ملف </a:t>
            </a:r>
            <a:r>
              <a:rPr lang="en-GB" sz="2800" b="1" dirty="0"/>
              <a:t>PDF</a:t>
            </a:r>
            <a:r>
              <a:rPr lang="ar-JO" sz="2800" b="1" dirty="0"/>
              <a:t> </a:t>
            </a:r>
            <a:r>
              <a:rPr lang="en-GB" sz="2800" b="1" dirty="0"/>
              <a:t> </a:t>
            </a:r>
            <a:r>
              <a:rPr lang="ar-JO" sz="2800" b="1" dirty="0"/>
              <a:t>القابل للتعبئة </a:t>
            </a:r>
            <a:r>
              <a:rPr lang="ar-JO" sz="2800" dirty="0"/>
              <a:t>أو عبر الإنترنت من خلال </a:t>
            </a:r>
            <a:r>
              <a:rPr lang="en-GB" sz="2800" b="1" dirty="0" err="1"/>
              <a:t>eGLAAS</a:t>
            </a:r>
            <a:r>
              <a:rPr lang="ar-JO" sz="2800" b="1" dirty="0"/>
              <a:t> (</a:t>
            </a:r>
            <a:r>
              <a:rPr lang="en-GB" sz="2800" b="1" dirty="0"/>
              <a:t> </a:t>
            </a:r>
            <a:r>
              <a:rPr lang="ar-JO" sz="2800" b="1" dirty="0"/>
              <a:t>خيار جمع البيانات عبر الإنترنت).</a:t>
            </a:r>
          </a:p>
          <a:p>
            <a:pPr algn="just" rtl="1">
              <a:spcBef>
                <a:spcPts val="0"/>
              </a:spcBef>
              <a:spcAft>
                <a:spcPts val="1200"/>
              </a:spcAft>
            </a:pPr>
            <a:r>
              <a:rPr lang="ar-JO" dirty="0"/>
              <a:t>لمزيد من المعلومات حول ملف </a:t>
            </a:r>
            <a:r>
              <a:rPr lang="en-GB" dirty="0"/>
              <a:t>PDF</a:t>
            </a:r>
            <a:r>
              <a:rPr lang="ar-JO" dirty="0"/>
              <a:t> </a:t>
            </a:r>
            <a:r>
              <a:rPr lang="en-GB" dirty="0"/>
              <a:t> </a:t>
            </a:r>
            <a:r>
              <a:rPr lang="ar-JO" dirty="0"/>
              <a:t>القابل للتعبئة و </a:t>
            </a:r>
            <a:r>
              <a:rPr lang="en-GB" dirty="0" err="1"/>
              <a:t>eGLAAS</a:t>
            </a:r>
            <a:r>
              <a:rPr lang="en-GB" dirty="0"/>
              <a:t> ، </a:t>
            </a:r>
            <a:r>
              <a:rPr lang="ar-JO" dirty="0"/>
              <a:t>راجع وثيقة التوجيه والوحدة 4.</a:t>
            </a:r>
          </a:p>
          <a:p>
            <a:pPr algn="just" rtl="1">
              <a:spcBef>
                <a:spcPts val="0"/>
              </a:spcBef>
              <a:spcAft>
                <a:spcPts val="1200"/>
              </a:spcAft>
            </a:pPr>
            <a:r>
              <a:rPr lang="ar-JO" dirty="0"/>
              <a:t>لاحظ أن العملية التشاركية لاستكمال مسح </a:t>
            </a:r>
            <a:r>
              <a:rPr lang="en-GB" dirty="0"/>
              <a:t>GLAAS</a:t>
            </a:r>
            <a:r>
              <a:rPr lang="ar-JO" dirty="0"/>
              <a:t> مع الاجتماعات / ورش العمل هي نفسها لكل من </a:t>
            </a:r>
            <a:r>
              <a:rPr lang="en-GB" dirty="0"/>
              <a:t>PDF</a:t>
            </a:r>
            <a:r>
              <a:rPr lang="ar-JO" dirty="0"/>
              <a:t> </a:t>
            </a:r>
            <a:r>
              <a:rPr lang="en-GB" dirty="0"/>
              <a:t> </a:t>
            </a:r>
            <a:r>
              <a:rPr lang="ar-JO" dirty="0"/>
              <a:t>القابل للتعبئة و </a:t>
            </a:r>
            <a:r>
              <a:rPr lang="en-GB" dirty="0" err="1"/>
              <a:t>eGLAAS</a:t>
            </a:r>
            <a:r>
              <a:rPr lang="ar-JO" dirty="0"/>
              <a:t>. </a:t>
            </a:r>
          </a:p>
          <a:p>
            <a:pPr algn="just" rtl="1">
              <a:spcBef>
                <a:spcPts val="0"/>
              </a:spcBef>
              <a:spcAft>
                <a:spcPts val="1200"/>
              </a:spcAft>
            </a:pPr>
            <a:r>
              <a:rPr lang="ar-JO" dirty="0"/>
              <a:t>وينبغي للبلدان التي تقرر استخدام النظام </a:t>
            </a:r>
            <a:r>
              <a:rPr lang="en-US" dirty="0" err="1"/>
              <a:t>eGLAAS</a:t>
            </a:r>
            <a:r>
              <a:rPr lang="ar-JO" dirty="0"/>
              <a:t> </a:t>
            </a:r>
            <a:r>
              <a:rPr lang="en-US" dirty="0"/>
              <a:t> </a:t>
            </a:r>
            <a:r>
              <a:rPr lang="ar-JO" dirty="0"/>
              <a:t>التواصل مع المكتب الإقليمي للمنظمة والمقر الرئيسي (</a:t>
            </a:r>
            <a:r>
              <a:rPr lang="en-US" dirty="0"/>
              <a:t>HQ</a:t>
            </a:r>
            <a:r>
              <a:rPr lang="ar-JO" dirty="0"/>
              <a:t>) في أقرب وقت ممكن لترتيب إمكانية الوصول.</a:t>
            </a:r>
            <a:endParaRPr lang="en-US" dirty="0"/>
          </a:p>
          <a:p>
            <a:pPr algn="r" rtl="1">
              <a:spcBef>
                <a:spcPts val="0"/>
              </a:spcBef>
              <a:spcAft>
                <a:spcPts val="1200"/>
              </a:spcAft>
            </a:pPr>
            <a:r>
              <a:rPr lang="en-US" dirty="0"/>
              <a:t> </a:t>
            </a:r>
            <a:r>
              <a:rPr lang="en-US" dirty="0" err="1"/>
              <a:t>eGLAAS</a:t>
            </a:r>
            <a:r>
              <a:rPr lang="en-US" dirty="0"/>
              <a:t> </a:t>
            </a:r>
            <a:r>
              <a:rPr lang="ar-JO" dirty="0"/>
              <a:t>متوفر فقط باللغات الإنجليزية والفرنسية والإسبانية.</a:t>
            </a:r>
            <a:endParaRPr lang="en-US" dirty="0"/>
          </a:p>
          <a:p>
            <a:pPr algn="just" rtl="1">
              <a:spcBef>
                <a:spcPts val="0"/>
              </a:spcBef>
              <a:spcAft>
                <a:spcPts val="1200"/>
              </a:spcAft>
            </a:pPr>
            <a:endParaRPr lang="en-GB" sz="2800" dirty="0"/>
          </a:p>
          <a:p>
            <a:pPr marL="457200" lvl="1" indent="0">
              <a:spcBef>
                <a:spcPts val="0"/>
              </a:spcBef>
              <a:buNone/>
            </a:pPr>
            <a:endParaRPr lang="en-GB" sz="2800" dirty="0"/>
          </a:p>
        </p:txBody>
      </p:sp>
      <p:sp>
        <p:nvSpPr>
          <p:cNvPr id="42" name="Title 2">
            <a:extLst>
              <a:ext uri="{FF2B5EF4-FFF2-40B4-BE49-F238E27FC236}">
                <a16:creationId xmlns:a16="http://schemas.microsoft.com/office/drawing/2014/main" id="{1EB9B2D0-F408-0DFF-00BC-D8184314440E}"/>
              </a:ext>
            </a:extLst>
          </p:cNvPr>
          <p:cNvSpPr txBox="1">
            <a:spLocks/>
          </p:cNvSpPr>
          <p:nvPr/>
        </p:nvSpPr>
        <p:spPr>
          <a:xfrm>
            <a:off x="2922149" y="228805"/>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algn="r" rtl="1"/>
            <a:r>
              <a:rPr lang="ar-JO" sz="3600" dirty="0"/>
              <a:t>مرحلة ما قبل جمع البيانات</a:t>
            </a:r>
            <a:endParaRPr lang="en-US" sz="3600" dirty="0"/>
          </a:p>
        </p:txBody>
      </p:sp>
      <p:grpSp>
        <p:nvGrpSpPr>
          <p:cNvPr id="2" name="Group 1">
            <a:extLst>
              <a:ext uri="{FF2B5EF4-FFF2-40B4-BE49-F238E27FC236}">
                <a16:creationId xmlns:a16="http://schemas.microsoft.com/office/drawing/2014/main" id="{E39AF518-E858-D897-3000-AD597F0843B7}"/>
              </a:ext>
            </a:extLst>
          </p:cNvPr>
          <p:cNvGrpSpPr/>
          <p:nvPr/>
        </p:nvGrpSpPr>
        <p:grpSpPr>
          <a:xfrm>
            <a:off x="316018" y="628396"/>
            <a:ext cx="2037493" cy="5159424"/>
            <a:chOff x="409938" y="451566"/>
            <a:chExt cx="2037493" cy="5159424"/>
          </a:xfrm>
        </p:grpSpPr>
        <p:grpSp>
          <p:nvGrpSpPr>
            <p:cNvPr id="3" name="Group 2">
              <a:extLst>
                <a:ext uri="{FF2B5EF4-FFF2-40B4-BE49-F238E27FC236}">
                  <a16:creationId xmlns:a16="http://schemas.microsoft.com/office/drawing/2014/main" id="{289267DC-A3D9-0FBA-0C7C-A548FCED5962}"/>
                </a:ext>
              </a:extLst>
            </p:cNvPr>
            <p:cNvGrpSpPr/>
            <p:nvPr/>
          </p:nvGrpSpPr>
          <p:grpSpPr>
            <a:xfrm>
              <a:off x="502846" y="1011073"/>
              <a:ext cx="174224" cy="4040837"/>
              <a:chOff x="7064770" y="850343"/>
              <a:chExt cx="174224" cy="4040837"/>
            </a:xfrm>
          </p:grpSpPr>
          <p:sp>
            <p:nvSpPr>
              <p:cNvPr id="45" name="Right Arrow 12">
                <a:extLst>
                  <a:ext uri="{FF2B5EF4-FFF2-40B4-BE49-F238E27FC236}">
                    <a16:creationId xmlns:a16="http://schemas.microsoft.com/office/drawing/2014/main" id="{FFCC5DE1-8135-E736-0917-A74CE09A60F3}"/>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ight Arrow 13">
                <a:extLst>
                  <a:ext uri="{FF2B5EF4-FFF2-40B4-BE49-F238E27FC236}">
                    <a16:creationId xmlns:a16="http://schemas.microsoft.com/office/drawing/2014/main" id="{9C2482AC-4ECF-35E1-E4CB-AF6280609C5B}"/>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ight Arrow 14">
                <a:extLst>
                  <a:ext uri="{FF2B5EF4-FFF2-40B4-BE49-F238E27FC236}">
                    <a16:creationId xmlns:a16="http://schemas.microsoft.com/office/drawing/2014/main" id="{031D564C-816D-5122-9065-C5055E99EF1E}"/>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15">
                <a:extLst>
                  <a:ext uri="{FF2B5EF4-FFF2-40B4-BE49-F238E27FC236}">
                    <a16:creationId xmlns:a16="http://schemas.microsoft.com/office/drawing/2014/main" id="{B845BB32-DBB9-E15F-D6E0-51438BA25C72}"/>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16">
                <a:extLst>
                  <a:ext uri="{FF2B5EF4-FFF2-40B4-BE49-F238E27FC236}">
                    <a16:creationId xmlns:a16="http://schemas.microsoft.com/office/drawing/2014/main" id="{AB796BF9-6B5B-BFA7-72A2-846EC2DF4A49}"/>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17">
                <a:extLst>
                  <a:ext uri="{FF2B5EF4-FFF2-40B4-BE49-F238E27FC236}">
                    <a16:creationId xmlns:a16="http://schemas.microsoft.com/office/drawing/2014/main" id="{F81F3CC0-320A-9EAB-1547-944A2A08EF6A}"/>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 name="Group 3">
              <a:extLst>
                <a:ext uri="{FF2B5EF4-FFF2-40B4-BE49-F238E27FC236}">
                  <a16:creationId xmlns:a16="http://schemas.microsoft.com/office/drawing/2014/main" id="{4D4DB9E2-D807-1190-9C79-CF35DD6B5637}"/>
                </a:ext>
              </a:extLst>
            </p:cNvPr>
            <p:cNvGrpSpPr/>
            <p:nvPr/>
          </p:nvGrpSpPr>
          <p:grpSpPr>
            <a:xfrm>
              <a:off x="946458" y="451566"/>
              <a:ext cx="1500973" cy="5159424"/>
              <a:chOff x="6401397" y="291049"/>
              <a:chExt cx="1500973" cy="5159424"/>
            </a:xfrm>
          </p:grpSpPr>
          <p:sp>
            <p:nvSpPr>
              <p:cNvPr id="13" name="Rounded Rectangle 5">
                <a:extLst>
                  <a:ext uri="{FF2B5EF4-FFF2-40B4-BE49-F238E27FC236}">
                    <a16:creationId xmlns:a16="http://schemas.microsoft.com/office/drawing/2014/main" id="{4D14759D-FBB8-BE29-8EEF-4D108FA0F7E3}"/>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اتخاذ قرار بالمشاركة</a:t>
                </a:r>
                <a:endParaRPr kumimoji="0" lang="en-GB" sz="1600" b="1" i="0" u="none" strike="noStrike" kern="0" cap="none" spc="0" normalizeH="0" baseline="0" noProof="0" dirty="0">
                  <a:ln>
                    <a:noFill/>
                  </a:ln>
                  <a:effectLst/>
                  <a:uLnTx/>
                  <a:uFillTx/>
                  <a:latin typeface="Calibri"/>
                  <a:ea typeface="+mn-ea"/>
                  <a:cs typeface="+mn-cs"/>
                </a:endParaRPr>
              </a:p>
            </p:txBody>
          </p:sp>
          <p:sp>
            <p:nvSpPr>
              <p:cNvPr id="14" name="Rounded Rectangle 8">
                <a:extLst>
                  <a:ext uri="{FF2B5EF4-FFF2-40B4-BE49-F238E27FC236}">
                    <a16:creationId xmlns:a16="http://schemas.microsoft.com/office/drawing/2014/main" id="{545355EF-ADFB-7693-BEC0-70CC8CB08F2B}"/>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ysClr val="windowText" lastClr="000000"/>
                    </a:solidFill>
                    <a:effectLst/>
                    <a:uLnTx/>
                    <a:uFillTx/>
                    <a:latin typeface="Calibri"/>
                    <a:ea typeface="+mn-ea"/>
                    <a:cs typeface="+mn-cs"/>
                  </a:rPr>
                  <a:t>تقديم نظام </a:t>
                </a: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GLAAS </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ounded Rectangle 9">
                <a:extLst>
                  <a:ext uri="{FF2B5EF4-FFF2-40B4-BE49-F238E27FC236}">
                    <a16:creationId xmlns:a16="http://schemas.microsoft.com/office/drawing/2014/main" id="{8E76C6CF-39CD-D26E-9185-FC7081D062C2}"/>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مرحلة ما قبل جمع البيانات</a:t>
                </a:r>
              </a:p>
            </p:txBody>
          </p:sp>
          <p:sp>
            <p:nvSpPr>
              <p:cNvPr id="16" name="Rounded Rectangle 10">
                <a:extLst>
                  <a:ext uri="{FF2B5EF4-FFF2-40B4-BE49-F238E27FC236}">
                    <a16:creationId xmlns:a16="http://schemas.microsoft.com/office/drawing/2014/main" id="{611B3059-3C9F-752B-E949-5E2C1E6C2EB1}"/>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جمع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 name="Rounded Rectangle 11">
                <a:extLst>
                  <a:ext uri="{FF2B5EF4-FFF2-40B4-BE49-F238E27FC236}">
                    <a16:creationId xmlns:a16="http://schemas.microsoft.com/office/drawing/2014/main" id="{F20F6955-569E-EC57-ED24-F5AC2F3730BE}"/>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التحقق والتقديم</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3" name="Rounded Rectangle 12">
                <a:extLst>
                  <a:ext uri="{FF2B5EF4-FFF2-40B4-BE49-F238E27FC236}">
                    <a16:creationId xmlns:a16="http://schemas.microsoft.com/office/drawing/2014/main" id="{5E4C0783-E3AC-2899-4AF7-3AC5B9556EB3}"/>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إدارة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4" name="Rounded Rectangle 13">
                <a:extLst>
                  <a:ext uri="{FF2B5EF4-FFF2-40B4-BE49-F238E27FC236}">
                    <a16:creationId xmlns:a16="http://schemas.microsoft.com/office/drawing/2014/main" id="{6DBACE2D-A8FE-8472-1719-D5F185C7DAF8}"/>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تقرير وبيانات </a:t>
                </a:r>
                <a:r>
                  <a:rPr lang="en-GB" sz="1600" b="1" kern="0" dirty="0">
                    <a:solidFill>
                      <a:srgbClr val="1F497D">
                        <a:lumMod val="75000"/>
                      </a:srgbClr>
                    </a:solidFill>
                  </a:rPr>
                  <a:t>GLAAS 2025</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3BCBF44D-4846-1699-99B0-61EAB773E02D}"/>
                </a:ext>
              </a:extLst>
            </p:cNvPr>
            <p:cNvGrpSpPr/>
            <p:nvPr/>
          </p:nvGrpSpPr>
          <p:grpSpPr>
            <a:xfrm>
              <a:off x="409938" y="557394"/>
              <a:ext cx="364812" cy="4947770"/>
              <a:chOff x="5877145" y="396875"/>
              <a:chExt cx="364812" cy="4947770"/>
            </a:xfrm>
          </p:grpSpPr>
          <p:sp>
            <p:nvSpPr>
              <p:cNvPr id="6" name="Oval 5">
                <a:extLst>
                  <a:ext uri="{FF2B5EF4-FFF2-40B4-BE49-F238E27FC236}">
                    <a16:creationId xmlns:a16="http://schemas.microsoft.com/office/drawing/2014/main" id="{997AF562-2B9E-8238-CA92-9F9FCA41682F}"/>
                  </a:ext>
                </a:extLst>
              </p:cNvPr>
              <p:cNvSpPr/>
              <p:nvPr/>
            </p:nvSpPr>
            <p:spPr>
              <a:xfrm>
                <a:off x="5877145" y="39687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1</a:t>
                </a:r>
              </a:p>
            </p:txBody>
          </p:sp>
          <p:sp>
            <p:nvSpPr>
              <p:cNvPr id="7" name="Oval 6">
                <a:extLst>
                  <a:ext uri="{FF2B5EF4-FFF2-40B4-BE49-F238E27FC236}">
                    <a16:creationId xmlns:a16="http://schemas.microsoft.com/office/drawing/2014/main" id="{6C8847CE-478F-3268-C221-491CB65F353A}"/>
                  </a:ext>
                </a:extLst>
              </p:cNvPr>
              <p:cNvSpPr/>
              <p:nvPr/>
            </p:nvSpPr>
            <p:spPr>
              <a:xfrm>
                <a:off x="5877145" y="1163563"/>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2</a:t>
                </a:r>
              </a:p>
            </p:txBody>
          </p:sp>
          <p:sp>
            <p:nvSpPr>
              <p:cNvPr id="8" name="Oval 7">
                <a:extLst>
                  <a:ext uri="{FF2B5EF4-FFF2-40B4-BE49-F238E27FC236}">
                    <a16:creationId xmlns:a16="http://schemas.microsoft.com/office/drawing/2014/main" id="{AC306BB9-12D5-BF6C-5206-48EF60BF89D9}"/>
                  </a:ext>
                </a:extLst>
              </p:cNvPr>
              <p:cNvSpPr/>
              <p:nvPr/>
            </p:nvSpPr>
            <p:spPr>
              <a:xfrm>
                <a:off x="5877145" y="1930251"/>
                <a:ext cx="360040" cy="347641"/>
              </a:xfrm>
              <a:prstGeom prst="ellipse">
                <a:avLst/>
              </a:prstGeom>
              <a:solidFill>
                <a:srgbClr val="D60A87"/>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Calibri"/>
                    <a:ea typeface="+mn-ea"/>
                    <a:cs typeface="+mn-cs"/>
                  </a:rPr>
                  <a:t>3</a:t>
                </a:r>
              </a:p>
            </p:txBody>
          </p:sp>
          <p:sp>
            <p:nvSpPr>
              <p:cNvPr id="9" name="Oval 8">
                <a:extLst>
                  <a:ext uri="{FF2B5EF4-FFF2-40B4-BE49-F238E27FC236}">
                    <a16:creationId xmlns:a16="http://schemas.microsoft.com/office/drawing/2014/main" id="{B4A93867-2624-EB86-0CBD-177D63EC65ED}"/>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10" name="Oval 9">
                <a:extLst>
                  <a:ext uri="{FF2B5EF4-FFF2-40B4-BE49-F238E27FC236}">
                    <a16:creationId xmlns:a16="http://schemas.microsoft.com/office/drawing/2014/main" id="{61350462-FC9A-7D2A-B4AB-6D5D583A238A}"/>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11" name="Oval 10">
                <a:extLst>
                  <a:ext uri="{FF2B5EF4-FFF2-40B4-BE49-F238E27FC236}">
                    <a16:creationId xmlns:a16="http://schemas.microsoft.com/office/drawing/2014/main" id="{AB0555A0-8803-A6B1-2640-3057DA2E47D0}"/>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12" name="Oval 11">
                <a:extLst>
                  <a:ext uri="{FF2B5EF4-FFF2-40B4-BE49-F238E27FC236}">
                    <a16:creationId xmlns:a16="http://schemas.microsoft.com/office/drawing/2014/main" id="{686FA6CB-DF27-68EE-6A27-8133B74844F4}"/>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grpSp>
    </p:spTree>
    <p:extLst>
      <p:ext uri="{BB962C8B-B14F-4D97-AF65-F5344CB8AC3E}">
        <p14:creationId xmlns:p14="http://schemas.microsoft.com/office/powerpoint/2010/main" val="2407497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50">
            <a:extLst>
              <a:ext uri="{FF2B5EF4-FFF2-40B4-BE49-F238E27FC236}">
                <a16:creationId xmlns:a16="http://schemas.microsoft.com/office/drawing/2014/main" id="{A7863C52-24D6-8BF2-6D39-97341DD34E93}"/>
              </a:ext>
            </a:extLst>
          </p:cNvPr>
          <p:cNvSpPr>
            <a:spLocks noGrp="1"/>
          </p:cNvSpPr>
          <p:nvPr>
            <p:ph idx="1"/>
          </p:nvPr>
        </p:nvSpPr>
        <p:spPr>
          <a:xfrm>
            <a:off x="2693072" y="1336758"/>
            <a:ext cx="9305926" cy="4505491"/>
          </a:xfrm>
        </p:spPr>
        <p:txBody>
          <a:bodyPr>
            <a:noAutofit/>
          </a:bodyPr>
          <a:lstStyle/>
          <a:p>
            <a:pPr algn="r" rtl="1">
              <a:spcBef>
                <a:spcPts val="0"/>
              </a:spcBef>
              <a:spcAft>
                <a:spcPts val="1200"/>
              </a:spcAft>
            </a:pPr>
            <a:r>
              <a:rPr lang="ar-JO" dirty="0"/>
              <a:t>تحديد أصحاب المصلحة الرئيسيين بما في ذلك:</a:t>
            </a:r>
          </a:p>
          <a:p>
            <a:pPr marL="457200" algn="just" rtl="1">
              <a:spcBef>
                <a:spcPts val="0"/>
              </a:spcBef>
              <a:spcAft>
                <a:spcPts val="1200"/>
              </a:spcAft>
            </a:pPr>
            <a:r>
              <a:rPr lang="ar-JO" sz="1600" dirty="0"/>
              <a:t>الوزارات التنفيذية للمياه والصرف الصحي والنظافة الصحية
المكتب الوطني للإحصاء
وزارة المالية
وزارة الصحة
وزارة التربية والتعليم
منظمات مياه الشرب والصرف الصحي
وزارة الموارد المائية أو ما يعادلها
الوزارة الرائدة المسؤولة عن المرونة و القدرة على الصمود في وجه تغير المناخ
شركاء التنمية داخل البلد (مثل الجهات المانحة والمنظمات الغير الحكومية وما إلى ذلك)
القطاع الخاص
نقاط الاتصال الأخرى لمبادرات الرصد الوطنية أو الإقليمية أو العالمية، مثل نقطة الاتصال الخاصة بالهدف 6 من أهداف التنمية المستدامة و ضابط الارتباط المعني بالإبلاغ عن أهداف التنمية المستدامة التابعة لمكتب الإحصاء الوطني.</a:t>
            </a:r>
            <a:endParaRPr lang="en-GB" sz="1600" dirty="0"/>
          </a:p>
        </p:txBody>
      </p:sp>
      <p:sp>
        <p:nvSpPr>
          <p:cNvPr id="42" name="Title 2">
            <a:extLst>
              <a:ext uri="{FF2B5EF4-FFF2-40B4-BE49-F238E27FC236}">
                <a16:creationId xmlns:a16="http://schemas.microsoft.com/office/drawing/2014/main" id="{8FFD3F2A-0D1B-2C34-D7CE-51BD798208E7}"/>
              </a:ext>
            </a:extLst>
          </p:cNvPr>
          <p:cNvSpPr txBox="1">
            <a:spLocks/>
          </p:cNvSpPr>
          <p:nvPr/>
        </p:nvSpPr>
        <p:spPr>
          <a:xfrm>
            <a:off x="3395411" y="325189"/>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algn="r" rtl="1"/>
            <a:r>
              <a:rPr lang="ar-JO" sz="2800" dirty="0"/>
              <a:t>مرحلة ما قبل جمع البيانات</a:t>
            </a:r>
          </a:p>
        </p:txBody>
      </p:sp>
      <p:grpSp>
        <p:nvGrpSpPr>
          <p:cNvPr id="2" name="Group 1">
            <a:extLst>
              <a:ext uri="{FF2B5EF4-FFF2-40B4-BE49-F238E27FC236}">
                <a16:creationId xmlns:a16="http://schemas.microsoft.com/office/drawing/2014/main" id="{5C4A1BD6-CBF3-A669-DF5E-E13A3D74AF8C}"/>
              </a:ext>
            </a:extLst>
          </p:cNvPr>
          <p:cNvGrpSpPr/>
          <p:nvPr/>
        </p:nvGrpSpPr>
        <p:grpSpPr>
          <a:xfrm>
            <a:off x="363538" y="626233"/>
            <a:ext cx="2037493" cy="5159424"/>
            <a:chOff x="409938" y="451566"/>
            <a:chExt cx="2037493" cy="5159424"/>
          </a:xfrm>
        </p:grpSpPr>
        <p:grpSp>
          <p:nvGrpSpPr>
            <p:cNvPr id="3" name="Group 2">
              <a:extLst>
                <a:ext uri="{FF2B5EF4-FFF2-40B4-BE49-F238E27FC236}">
                  <a16:creationId xmlns:a16="http://schemas.microsoft.com/office/drawing/2014/main" id="{D5AE39E4-0491-CC8F-B31F-10D88DFB1A51}"/>
                </a:ext>
              </a:extLst>
            </p:cNvPr>
            <p:cNvGrpSpPr/>
            <p:nvPr/>
          </p:nvGrpSpPr>
          <p:grpSpPr>
            <a:xfrm>
              <a:off x="502846" y="1011073"/>
              <a:ext cx="174224" cy="4040837"/>
              <a:chOff x="7064770" y="850343"/>
              <a:chExt cx="174224" cy="4040837"/>
            </a:xfrm>
          </p:grpSpPr>
          <p:sp>
            <p:nvSpPr>
              <p:cNvPr id="45" name="Right Arrow 12">
                <a:extLst>
                  <a:ext uri="{FF2B5EF4-FFF2-40B4-BE49-F238E27FC236}">
                    <a16:creationId xmlns:a16="http://schemas.microsoft.com/office/drawing/2014/main" id="{08F8BAB8-FD0B-BE8B-7CA7-71A862CAB389}"/>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ight Arrow 13">
                <a:extLst>
                  <a:ext uri="{FF2B5EF4-FFF2-40B4-BE49-F238E27FC236}">
                    <a16:creationId xmlns:a16="http://schemas.microsoft.com/office/drawing/2014/main" id="{E4E6DE70-1AFE-479F-13BB-C1E8B035CADF}"/>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ight Arrow 14">
                <a:extLst>
                  <a:ext uri="{FF2B5EF4-FFF2-40B4-BE49-F238E27FC236}">
                    <a16:creationId xmlns:a16="http://schemas.microsoft.com/office/drawing/2014/main" id="{B09D361B-95AF-4472-ED09-F8F3BFC77270}"/>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15">
                <a:extLst>
                  <a:ext uri="{FF2B5EF4-FFF2-40B4-BE49-F238E27FC236}">
                    <a16:creationId xmlns:a16="http://schemas.microsoft.com/office/drawing/2014/main" id="{7595DA56-3BEF-814D-A7F0-EE22D7877554}"/>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16">
                <a:extLst>
                  <a:ext uri="{FF2B5EF4-FFF2-40B4-BE49-F238E27FC236}">
                    <a16:creationId xmlns:a16="http://schemas.microsoft.com/office/drawing/2014/main" id="{B3B60C51-0D99-D1AA-0C78-BA0F28A41D1B}"/>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17">
                <a:extLst>
                  <a:ext uri="{FF2B5EF4-FFF2-40B4-BE49-F238E27FC236}">
                    <a16:creationId xmlns:a16="http://schemas.microsoft.com/office/drawing/2014/main" id="{9B0B0906-D2BD-21F9-7CD5-7EEB93C556A2}"/>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 name="Group 3">
              <a:extLst>
                <a:ext uri="{FF2B5EF4-FFF2-40B4-BE49-F238E27FC236}">
                  <a16:creationId xmlns:a16="http://schemas.microsoft.com/office/drawing/2014/main" id="{5AB4F0F6-FF4C-2F9E-E26C-6C14355D64BF}"/>
                </a:ext>
              </a:extLst>
            </p:cNvPr>
            <p:cNvGrpSpPr/>
            <p:nvPr/>
          </p:nvGrpSpPr>
          <p:grpSpPr>
            <a:xfrm>
              <a:off x="946458" y="451566"/>
              <a:ext cx="1500973" cy="5159424"/>
              <a:chOff x="6401397" y="291049"/>
              <a:chExt cx="1500973" cy="5159424"/>
            </a:xfrm>
          </p:grpSpPr>
          <p:sp>
            <p:nvSpPr>
              <p:cNvPr id="13" name="Rounded Rectangle 5">
                <a:extLst>
                  <a:ext uri="{FF2B5EF4-FFF2-40B4-BE49-F238E27FC236}">
                    <a16:creationId xmlns:a16="http://schemas.microsoft.com/office/drawing/2014/main" id="{74AC36B2-DA49-E39B-EC82-B45EA704069D}"/>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اتخاذ قرار بالمشاركة</a:t>
                </a:r>
                <a:endParaRPr kumimoji="0" lang="en-GB" sz="1600" b="1" i="0" u="none" strike="noStrike" kern="0" cap="none" spc="0" normalizeH="0" baseline="0" noProof="0" dirty="0">
                  <a:ln>
                    <a:noFill/>
                  </a:ln>
                  <a:effectLst/>
                  <a:uLnTx/>
                  <a:uFillTx/>
                  <a:latin typeface="Calibri"/>
                  <a:ea typeface="+mn-ea"/>
                  <a:cs typeface="+mn-cs"/>
                </a:endParaRPr>
              </a:p>
            </p:txBody>
          </p:sp>
          <p:sp>
            <p:nvSpPr>
              <p:cNvPr id="14" name="Rounded Rectangle 8">
                <a:extLst>
                  <a:ext uri="{FF2B5EF4-FFF2-40B4-BE49-F238E27FC236}">
                    <a16:creationId xmlns:a16="http://schemas.microsoft.com/office/drawing/2014/main" id="{63BE50C6-6FDE-9801-02E5-7B2EA31BD796}"/>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ysClr val="windowText" lastClr="000000"/>
                    </a:solidFill>
                    <a:effectLst/>
                    <a:uLnTx/>
                    <a:uFillTx/>
                    <a:latin typeface="Calibri"/>
                    <a:ea typeface="+mn-ea"/>
                    <a:cs typeface="+mn-cs"/>
                  </a:rPr>
                  <a:t>تقديم نظام </a:t>
                </a: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GLAAS </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ounded Rectangle 9">
                <a:extLst>
                  <a:ext uri="{FF2B5EF4-FFF2-40B4-BE49-F238E27FC236}">
                    <a16:creationId xmlns:a16="http://schemas.microsoft.com/office/drawing/2014/main" id="{76B36A2C-BB83-0751-16BB-9CA9E03341DE}"/>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مرحلة ما قبل جمع البيانات</a:t>
                </a:r>
              </a:p>
            </p:txBody>
          </p:sp>
          <p:sp>
            <p:nvSpPr>
              <p:cNvPr id="16" name="Rounded Rectangle 10">
                <a:extLst>
                  <a:ext uri="{FF2B5EF4-FFF2-40B4-BE49-F238E27FC236}">
                    <a16:creationId xmlns:a16="http://schemas.microsoft.com/office/drawing/2014/main" id="{8BC1D28B-1189-53F6-E689-7FD645E5665F}"/>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جمع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 name="Rounded Rectangle 11">
                <a:extLst>
                  <a:ext uri="{FF2B5EF4-FFF2-40B4-BE49-F238E27FC236}">
                    <a16:creationId xmlns:a16="http://schemas.microsoft.com/office/drawing/2014/main" id="{0CC91E04-2F80-B8D8-6601-D21BA2EB36CE}"/>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التحقق والتقديم</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3" name="Rounded Rectangle 12">
                <a:extLst>
                  <a:ext uri="{FF2B5EF4-FFF2-40B4-BE49-F238E27FC236}">
                    <a16:creationId xmlns:a16="http://schemas.microsoft.com/office/drawing/2014/main" id="{D7649DBE-2A02-2B9E-4E6B-493B1E8A2900}"/>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إدارة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4" name="Rounded Rectangle 13">
                <a:extLst>
                  <a:ext uri="{FF2B5EF4-FFF2-40B4-BE49-F238E27FC236}">
                    <a16:creationId xmlns:a16="http://schemas.microsoft.com/office/drawing/2014/main" id="{98489D71-0EE4-D1EA-49A6-866DA7AD0D8D}"/>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تقرير وبيانات </a:t>
                </a:r>
                <a:r>
                  <a:rPr lang="en-GB" sz="1600" b="1" kern="0" dirty="0">
                    <a:solidFill>
                      <a:srgbClr val="1F497D">
                        <a:lumMod val="75000"/>
                      </a:srgbClr>
                    </a:solidFill>
                  </a:rPr>
                  <a:t>GLAAS 2025</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14CE8861-8F7B-8EA1-46C2-D2262CE5D1FE}"/>
                </a:ext>
              </a:extLst>
            </p:cNvPr>
            <p:cNvGrpSpPr/>
            <p:nvPr/>
          </p:nvGrpSpPr>
          <p:grpSpPr>
            <a:xfrm>
              <a:off x="409938" y="557394"/>
              <a:ext cx="364812" cy="4947770"/>
              <a:chOff x="5877145" y="396875"/>
              <a:chExt cx="364812" cy="4947770"/>
            </a:xfrm>
          </p:grpSpPr>
          <p:sp>
            <p:nvSpPr>
              <p:cNvPr id="6" name="Oval 5">
                <a:extLst>
                  <a:ext uri="{FF2B5EF4-FFF2-40B4-BE49-F238E27FC236}">
                    <a16:creationId xmlns:a16="http://schemas.microsoft.com/office/drawing/2014/main" id="{3DF1131F-9A34-5A94-0C52-1E8407851DBE}"/>
                  </a:ext>
                </a:extLst>
              </p:cNvPr>
              <p:cNvSpPr/>
              <p:nvPr/>
            </p:nvSpPr>
            <p:spPr>
              <a:xfrm>
                <a:off x="5877145" y="39687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1</a:t>
                </a:r>
              </a:p>
            </p:txBody>
          </p:sp>
          <p:sp>
            <p:nvSpPr>
              <p:cNvPr id="7" name="Oval 6">
                <a:extLst>
                  <a:ext uri="{FF2B5EF4-FFF2-40B4-BE49-F238E27FC236}">
                    <a16:creationId xmlns:a16="http://schemas.microsoft.com/office/drawing/2014/main" id="{9D42A7D9-37EE-C11A-BBE6-D47AA2F8C697}"/>
                  </a:ext>
                </a:extLst>
              </p:cNvPr>
              <p:cNvSpPr/>
              <p:nvPr/>
            </p:nvSpPr>
            <p:spPr>
              <a:xfrm>
                <a:off x="5877145" y="1163563"/>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2</a:t>
                </a:r>
              </a:p>
            </p:txBody>
          </p:sp>
          <p:sp>
            <p:nvSpPr>
              <p:cNvPr id="8" name="Oval 7">
                <a:extLst>
                  <a:ext uri="{FF2B5EF4-FFF2-40B4-BE49-F238E27FC236}">
                    <a16:creationId xmlns:a16="http://schemas.microsoft.com/office/drawing/2014/main" id="{B9FC98E9-5CA1-802A-F1E7-29C05928958C}"/>
                  </a:ext>
                </a:extLst>
              </p:cNvPr>
              <p:cNvSpPr/>
              <p:nvPr/>
            </p:nvSpPr>
            <p:spPr>
              <a:xfrm>
                <a:off x="5877145" y="1930251"/>
                <a:ext cx="360040" cy="347641"/>
              </a:xfrm>
              <a:prstGeom prst="ellipse">
                <a:avLst/>
              </a:prstGeom>
              <a:solidFill>
                <a:srgbClr val="D60A87"/>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Calibri"/>
                    <a:ea typeface="+mn-ea"/>
                    <a:cs typeface="+mn-cs"/>
                  </a:rPr>
                  <a:t>3</a:t>
                </a:r>
              </a:p>
            </p:txBody>
          </p:sp>
          <p:sp>
            <p:nvSpPr>
              <p:cNvPr id="9" name="Oval 8">
                <a:extLst>
                  <a:ext uri="{FF2B5EF4-FFF2-40B4-BE49-F238E27FC236}">
                    <a16:creationId xmlns:a16="http://schemas.microsoft.com/office/drawing/2014/main" id="{A3124385-3CA7-84D7-8DBA-47B4E9BCA970}"/>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10" name="Oval 9">
                <a:extLst>
                  <a:ext uri="{FF2B5EF4-FFF2-40B4-BE49-F238E27FC236}">
                    <a16:creationId xmlns:a16="http://schemas.microsoft.com/office/drawing/2014/main" id="{104965B3-710E-4426-32CA-D9EAD7EA2166}"/>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11" name="Oval 10">
                <a:extLst>
                  <a:ext uri="{FF2B5EF4-FFF2-40B4-BE49-F238E27FC236}">
                    <a16:creationId xmlns:a16="http://schemas.microsoft.com/office/drawing/2014/main" id="{4A03849D-958F-30CE-B9F1-C81070DFFCFD}"/>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12" name="Oval 11">
                <a:extLst>
                  <a:ext uri="{FF2B5EF4-FFF2-40B4-BE49-F238E27FC236}">
                    <a16:creationId xmlns:a16="http://schemas.microsoft.com/office/drawing/2014/main" id="{6AAB5A75-BB6F-9F4C-A7F3-C080DFC39ADF}"/>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grpSp>
    </p:spTree>
    <p:extLst>
      <p:ext uri="{BB962C8B-B14F-4D97-AF65-F5344CB8AC3E}">
        <p14:creationId xmlns:p14="http://schemas.microsoft.com/office/powerpoint/2010/main" val="4271135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50">
            <a:extLst>
              <a:ext uri="{FF2B5EF4-FFF2-40B4-BE49-F238E27FC236}">
                <a16:creationId xmlns:a16="http://schemas.microsoft.com/office/drawing/2014/main" id="{A7863C52-24D6-8BF2-6D39-97341DD34E93}"/>
              </a:ext>
            </a:extLst>
          </p:cNvPr>
          <p:cNvSpPr>
            <a:spLocks noGrp="1"/>
          </p:cNvSpPr>
          <p:nvPr>
            <p:ph idx="1"/>
          </p:nvPr>
        </p:nvSpPr>
        <p:spPr>
          <a:xfrm>
            <a:off x="2693072" y="1336758"/>
            <a:ext cx="9305926" cy="4505491"/>
          </a:xfrm>
        </p:spPr>
        <p:txBody>
          <a:bodyPr>
            <a:noAutofit/>
          </a:bodyPr>
          <a:lstStyle/>
          <a:p>
            <a:pPr algn="just" rtl="1">
              <a:spcBef>
                <a:spcPts val="0"/>
              </a:spcBef>
              <a:spcAft>
                <a:spcPts val="1200"/>
              </a:spcAft>
            </a:pPr>
            <a:r>
              <a:rPr lang="ar-JO" sz="3200" dirty="0"/>
              <a:t>جمع نسخ من أي وثائق وسياسات وخطط قطاعية ذات صلة وتحديد مصادر البيانات الأخرى.</a:t>
            </a:r>
          </a:p>
          <a:p>
            <a:pPr algn="just" rtl="1">
              <a:spcBef>
                <a:spcPts val="0"/>
              </a:spcBef>
              <a:spcAft>
                <a:spcPts val="1200"/>
              </a:spcAft>
            </a:pPr>
            <a:r>
              <a:rPr lang="ar-JO" sz="3200" dirty="0"/>
              <a:t>للتحضير لجمع بيانات </a:t>
            </a:r>
            <a:r>
              <a:rPr lang="en-US" sz="3200" dirty="0"/>
              <a:t>GLAAS ، </a:t>
            </a:r>
            <a:r>
              <a:rPr lang="ar-JO" sz="3200" dirty="0"/>
              <a:t>قم بتنظيم اجتماع أولي أو ورشة عمل لتقديم </a:t>
            </a:r>
            <a:r>
              <a:rPr lang="en-US" sz="3200" dirty="0"/>
              <a:t>GLAAS</a:t>
            </a:r>
            <a:r>
              <a:rPr lang="ar-JO" sz="3200" dirty="0"/>
              <a:t> </a:t>
            </a:r>
            <a:r>
              <a:rPr lang="en-US" sz="3200" dirty="0"/>
              <a:t> </a:t>
            </a:r>
            <a:r>
              <a:rPr lang="ar-JO" sz="3200" dirty="0"/>
              <a:t>ومناقشة جمع البيانات مع الحكومة وأصحاب المصلحة الرئيسيين.</a:t>
            </a:r>
            <a:endParaRPr lang="en-GB" sz="3200" dirty="0"/>
          </a:p>
        </p:txBody>
      </p:sp>
      <p:sp>
        <p:nvSpPr>
          <p:cNvPr id="42" name="Title 2">
            <a:extLst>
              <a:ext uri="{FF2B5EF4-FFF2-40B4-BE49-F238E27FC236}">
                <a16:creationId xmlns:a16="http://schemas.microsoft.com/office/drawing/2014/main" id="{8FFD3F2A-0D1B-2C34-D7CE-51BD798208E7}"/>
              </a:ext>
            </a:extLst>
          </p:cNvPr>
          <p:cNvSpPr txBox="1">
            <a:spLocks/>
          </p:cNvSpPr>
          <p:nvPr/>
        </p:nvSpPr>
        <p:spPr>
          <a:xfrm>
            <a:off x="3395411" y="325189"/>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algn="r" rtl="1"/>
            <a:r>
              <a:rPr lang="ar-JO" sz="2800" dirty="0"/>
              <a:t>مرحلة ما قبل جمع البيانات</a:t>
            </a:r>
          </a:p>
        </p:txBody>
      </p:sp>
      <p:grpSp>
        <p:nvGrpSpPr>
          <p:cNvPr id="2" name="Group 1">
            <a:extLst>
              <a:ext uri="{FF2B5EF4-FFF2-40B4-BE49-F238E27FC236}">
                <a16:creationId xmlns:a16="http://schemas.microsoft.com/office/drawing/2014/main" id="{5C4A1BD6-CBF3-A669-DF5E-E13A3D74AF8C}"/>
              </a:ext>
            </a:extLst>
          </p:cNvPr>
          <p:cNvGrpSpPr/>
          <p:nvPr/>
        </p:nvGrpSpPr>
        <p:grpSpPr>
          <a:xfrm>
            <a:off x="363538" y="626233"/>
            <a:ext cx="2037493" cy="5159424"/>
            <a:chOff x="409938" y="451566"/>
            <a:chExt cx="2037493" cy="5159424"/>
          </a:xfrm>
        </p:grpSpPr>
        <p:grpSp>
          <p:nvGrpSpPr>
            <p:cNvPr id="3" name="Group 2">
              <a:extLst>
                <a:ext uri="{FF2B5EF4-FFF2-40B4-BE49-F238E27FC236}">
                  <a16:creationId xmlns:a16="http://schemas.microsoft.com/office/drawing/2014/main" id="{D5AE39E4-0491-CC8F-B31F-10D88DFB1A51}"/>
                </a:ext>
              </a:extLst>
            </p:cNvPr>
            <p:cNvGrpSpPr/>
            <p:nvPr/>
          </p:nvGrpSpPr>
          <p:grpSpPr>
            <a:xfrm>
              <a:off x="502846" y="1011073"/>
              <a:ext cx="174224" cy="4040837"/>
              <a:chOff x="7064770" y="850343"/>
              <a:chExt cx="174224" cy="4040837"/>
            </a:xfrm>
          </p:grpSpPr>
          <p:sp>
            <p:nvSpPr>
              <p:cNvPr id="45" name="Right Arrow 12">
                <a:extLst>
                  <a:ext uri="{FF2B5EF4-FFF2-40B4-BE49-F238E27FC236}">
                    <a16:creationId xmlns:a16="http://schemas.microsoft.com/office/drawing/2014/main" id="{08F8BAB8-FD0B-BE8B-7CA7-71A862CAB389}"/>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ight Arrow 13">
                <a:extLst>
                  <a:ext uri="{FF2B5EF4-FFF2-40B4-BE49-F238E27FC236}">
                    <a16:creationId xmlns:a16="http://schemas.microsoft.com/office/drawing/2014/main" id="{E4E6DE70-1AFE-479F-13BB-C1E8B035CADF}"/>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ight Arrow 14">
                <a:extLst>
                  <a:ext uri="{FF2B5EF4-FFF2-40B4-BE49-F238E27FC236}">
                    <a16:creationId xmlns:a16="http://schemas.microsoft.com/office/drawing/2014/main" id="{B09D361B-95AF-4472-ED09-F8F3BFC77270}"/>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15">
                <a:extLst>
                  <a:ext uri="{FF2B5EF4-FFF2-40B4-BE49-F238E27FC236}">
                    <a16:creationId xmlns:a16="http://schemas.microsoft.com/office/drawing/2014/main" id="{7595DA56-3BEF-814D-A7F0-EE22D7877554}"/>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16">
                <a:extLst>
                  <a:ext uri="{FF2B5EF4-FFF2-40B4-BE49-F238E27FC236}">
                    <a16:creationId xmlns:a16="http://schemas.microsoft.com/office/drawing/2014/main" id="{B3B60C51-0D99-D1AA-0C78-BA0F28A41D1B}"/>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17">
                <a:extLst>
                  <a:ext uri="{FF2B5EF4-FFF2-40B4-BE49-F238E27FC236}">
                    <a16:creationId xmlns:a16="http://schemas.microsoft.com/office/drawing/2014/main" id="{9B0B0906-D2BD-21F9-7CD5-7EEB93C556A2}"/>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4" name="Group 3">
              <a:extLst>
                <a:ext uri="{FF2B5EF4-FFF2-40B4-BE49-F238E27FC236}">
                  <a16:creationId xmlns:a16="http://schemas.microsoft.com/office/drawing/2014/main" id="{5AB4F0F6-FF4C-2F9E-E26C-6C14355D64BF}"/>
                </a:ext>
              </a:extLst>
            </p:cNvPr>
            <p:cNvGrpSpPr/>
            <p:nvPr/>
          </p:nvGrpSpPr>
          <p:grpSpPr>
            <a:xfrm>
              <a:off x="946458" y="451566"/>
              <a:ext cx="1500973" cy="5159424"/>
              <a:chOff x="6401397" y="291049"/>
              <a:chExt cx="1500973" cy="5159424"/>
            </a:xfrm>
          </p:grpSpPr>
          <p:sp>
            <p:nvSpPr>
              <p:cNvPr id="13" name="Rounded Rectangle 5">
                <a:extLst>
                  <a:ext uri="{FF2B5EF4-FFF2-40B4-BE49-F238E27FC236}">
                    <a16:creationId xmlns:a16="http://schemas.microsoft.com/office/drawing/2014/main" id="{74AC36B2-DA49-E39B-EC82-B45EA704069D}"/>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اتخاذ قرار بالمشاركة</a:t>
                </a:r>
                <a:endParaRPr kumimoji="0" lang="en-GB" sz="1600" b="1" i="0" u="none" strike="noStrike" kern="0" cap="none" spc="0" normalizeH="0" baseline="0" noProof="0" dirty="0">
                  <a:ln>
                    <a:noFill/>
                  </a:ln>
                  <a:effectLst/>
                  <a:uLnTx/>
                  <a:uFillTx/>
                  <a:latin typeface="Calibri"/>
                  <a:ea typeface="+mn-ea"/>
                  <a:cs typeface="+mn-cs"/>
                </a:endParaRPr>
              </a:p>
            </p:txBody>
          </p:sp>
          <p:sp>
            <p:nvSpPr>
              <p:cNvPr id="14" name="Rounded Rectangle 8">
                <a:extLst>
                  <a:ext uri="{FF2B5EF4-FFF2-40B4-BE49-F238E27FC236}">
                    <a16:creationId xmlns:a16="http://schemas.microsoft.com/office/drawing/2014/main" id="{63BE50C6-6FDE-9801-02E5-7B2EA31BD796}"/>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ysClr val="windowText" lastClr="000000"/>
                    </a:solidFill>
                    <a:effectLst/>
                    <a:uLnTx/>
                    <a:uFillTx/>
                    <a:latin typeface="Calibri"/>
                    <a:ea typeface="+mn-ea"/>
                    <a:cs typeface="+mn-cs"/>
                  </a:rPr>
                  <a:t>تقديم نظام </a:t>
                </a: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GLAAS </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5" name="Rounded Rectangle 9">
                <a:extLst>
                  <a:ext uri="{FF2B5EF4-FFF2-40B4-BE49-F238E27FC236}">
                    <a16:creationId xmlns:a16="http://schemas.microsoft.com/office/drawing/2014/main" id="{76B36A2C-BB83-0751-16BB-9CA9E03341DE}"/>
                  </a:ext>
                </a:extLst>
              </p:cNvPr>
              <p:cNvSpPr/>
              <p:nvPr/>
            </p:nvSpPr>
            <p:spPr>
              <a:xfrm>
                <a:off x="6416500" y="1824425"/>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مرحلة ما قبل جمع البيانات</a:t>
                </a:r>
              </a:p>
            </p:txBody>
          </p:sp>
          <p:sp>
            <p:nvSpPr>
              <p:cNvPr id="16" name="Rounded Rectangle 10">
                <a:extLst>
                  <a:ext uri="{FF2B5EF4-FFF2-40B4-BE49-F238E27FC236}">
                    <a16:creationId xmlns:a16="http://schemas.microsoft.com/office/drawing/2014/main" id="{8BC1D28B-1189-53F6-E689-7FD645E5665F}"/>
                  </a:ext>
                </a:extLst>
              </p:cNvPr>
              <p:cNvSpPr/>
              <p:nvPr/>
            </p:nvSpPr>
            <p:spPr>
              <a:xfrm>
                <a:off x="6408947" y="2591113"/>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جمع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17" name="Rounded Rectangle 11">
                <a:extLst>
                  <a:ext uri="{FF2B5EF4-FFF2-40B4-BE49-F238E27FC236}">
                    <a16:creationId xmlns:a16="http://schemas.microsoft.com/office/drawing/2014/main" id="{0CC91E04-2F80-B8D8-6601-D21BA2EB36CE}"/>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التحقق والتقديم</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3" name="Rounded Rectangle 12">
                <a:extLst>
                  <a:ext uri="{FF2B5EF4-FFF2-40B4-BE49-F238E27FC236}">
                    <a16:creationId xmlns:a16="http://schemas.microsoft.com/office/drawing/2014/main" id="{D7649DBE-2A02-2B9E-4E6B-493B1E8A2900}"/>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إدارة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4" name="Rounded Rectangle 13">
                <a:extLst>
                  <a:ext uri="{FF2B5EF4-FFF2-40B4-BE49-F238E27FC236}">
                    <a16:creationId xmlns:a16="http://schemas.microsoft.com/office/drawing/2014/main" id="{98489D71-0EE4-D1EA-49A6-866DA7AD0D8D}"/>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تقرير وبيانات </a:t>
                </a:r>
                <a:r>
                  <a:rPr lang="en-GB" sz="1600" b="1" kern="0" dirty="0">
                    <a:solidFill>
                      <a:srgbClr val="1F497D">
                        <a:lumMod val="75000"/>
                      </a:srgbClr>
                    </a:solidFill>
                  </a:rPr>
                  <a:t>GLAAS 2025</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14CE8861-8F7B-8EA1-46C2-D2262CE5D1FE}"/>
                </a:ext>
              </a:extLst>
            </p:cNvPr>
            <p:cNvGrpSpPr/>
            <p:nvPr/>
          </p:nvGrpSpPr>
          <p:grpSpPr>
            <a:xfrm>
              <a:off x="409938" y="557394"/>
              <a:ext cx="364812" cy="4947770"/>
              <a:chOff x="5877145" y="396875"/>
              <a:chExt cx="364812" cy="4947770"/>
            </a:xfrm>
          </p:grpSpPr>
          <p:sp>
            <p:nvSpPr>
              <p:cNvPr id="6" name="Oval 5">
                <a:extLst>
                  <a:ext uri="{FF2B5EF4-FFF2-40B4-BE49-F238E27FC236}">
                    <a16:creationId xmlns:a16="http://schemas.microsoft.com/office/drawing/2014/main" id="{3DF1131F-9A34-5A94-0C52-1E8407851DBE}"/>
                  </a:ext>
                </a:extLst>
              </p:cNvPr>
              <p:cNvSpPr/>
              <p:nvPr/>
            </p:nvSpPr>
            <p:spPr>
              <a:xfrm>
                <a:off x="5877145" y="39687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1</a:t>
                </a:r>
              </a:p>
            </p:txBody>
          </p:sp>
          <p:sp>
            <p:nvSpPr>
              <p:cNvPr id="7" name="Oval 6">
                <a:extLst>
                  <a:ext uri="{FF2B5EF4-FFF2-40B4-BE49-F238E27FC236}">
                    <a16:creationId xmlns:a16="http://schemas.microsoft.com/office/drawing/2014/main" id="{9D42A7D9-37EE-C11A-BBE6-D47AA2F8C697}"/>
                  </a:ext>
                </a:extLst>
              </p:cNvPr>
              <p:cNvSpPr/>
              <p:nvPr/>
            </p:nvSpPr>
            <p:spPr>
              <a:xfrm>
                <a:off x="5877145" y="1163563"/>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2</a:t>
                </a:r>
              </a:p>
            </p:txBody>
          </p:sp>
          <p:sp>
            <p:nvSpPr>
              <p:cNvPr id="8" name="Oval 7">
                <a:extLst>
                  <a:ext uri="{FF2B5EF4-FFF2-40B4-BE49-F238E27FC236}">
                    <a16:creationId xmlns:a16="http://schemas.microsoft.com/office/drawing/2014/main" id="{B9FC98E9-5CA1-802A-F1E7-29C05928958C}"/>
                  </a:ext>
                </a:extLst>
              </p:cNvPr>
              <p:cNvSpPr/>
              <p:nvPr/>
            </p:nvSpPr>
            <p:spPr>
              <a:xfrm>
                <a:off x="5877145" y="1930251"/>
                <a:ext cx="360040" cy="347641"/>
              </a:xfrm>
              <a:prstGeom prst="ellipse">
                <a:avLst/>
              </a:prstGeom>
              <a:solidFill>
                <a:srgbClr val="D60A87"/>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chemeClr val="bg1"/>
                    </a:solidFill>
                    <a:effectLst/>
                    <a:uLnTx/>
                    <a:uFillTx/>
                    <a:latin typeface="Calibri"/>
                    <a:ea typeface="+mn-ea"/>
                    <a:cs typeface="+mn-cs"/>
                  </a:rPr>
                  <a:t>3</a:t>
                </a:r>
              </a:p>
            </p:txBody>
          </p:sp>
          <p:sp>
            <p:nvSpPr>
              <p:cNvPr id="9" name="Oval 8">
                <a:extLst>
                  <a:ext uri="{FF2B5EF4-FFF2-40B4-BE49-F238E27FC236}">
                    <a16:creationId xmlns:a16="http://schemas.microsoft.com/office/drawing/2014/main" id="{A3124385-3CA7-84D7-8DBA-47B4E9BCA970}"/>
                  </a:ext>
                </a:extLst>
              </p:cNvPr>
              <p:cNvSpPr/>
              <p:nvPr/>
            </p:nvSpPr>
            <p:spPr>
              <a:xfrm>
                <a:off x="5881917" y="2696939"/>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4</a:t>
                </a:r>
              </a:p>
            </p:txBody>
          </p:sp>
          <p:sp>
            <p:nvSpPr>
              <p:cNvPr id="10" name="Oval 9">
                <a:extLst>
                  <a:ext uri="{FF2B5EF4-FFF2-40B4-BE49-F238E27FC236}">
                    <a16:creationId xmlns:a16="http://schemas.microsoft.com/office/drawing/2014/main" id="{104965B3-710E-4426-32CA-D9EAD7EA2166}"/>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11" name="Oval 10">
                <a:extLst>
                  <a:ext uri="{FF2B5EF4-FFF2-40B4-BE49-F238E27FC236}">
                    <a16:creationId xmlns:a16="http://schemas.microsoft.com/office/drawing/2014/main" id="{4A03849D-958F-30CE-B9F1-C81070DFFCFD}"/>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12" name="Oval 11">
                <a:extLst>
                  <a:ext uri="{FF2B5EF4-FFF2-40B4-BE49-F238E27FC236}">
                    <a16:creationId xmlns:a16="http://schemas.microsoft.com/office/drawing/2014/main" id="{6AAB5A75-BB6F-9F4C-A7F3-C080DFC39ADF}"/>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grpSp>
    </p:spTree>
    <p:extLst>
      <p:ext uri="{BB962C8B-B14F-4D97-AF65-F5344CB8AC3E}">
        <p14:creationId xmlns:p14="http://schemas.microsoft.com/office/powerpoint/2010/main" val="3886871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50">
            <a:extLst>
              <a:ext uri="{FF2B5EF4-FFF2-40B4-BE49-F238E27FC236}">
                <a16:creationId xmlns:a16="http://schemas.microsoft.com/office/drawing/2014/main" id="{A12C391B-4BEC-8232-46D7-077D828A240F}"/>
              </a:ext>
            </a:extLst>
          </p:cNvPr>
          <p:cNvSpPr>
            <a:spLocks noGrp="1"/>
          </p:cNvSpPr>
          <p:nvPr>
            <p:ph idx="1"/>
          </p:nvPr>
        </p:nvSpPr>
        <p:spPr>
          <a:xfrm>
            <a:off x="2276474" y="1280166"/>
            <a:ext cx="9305926" cy="4505491"/>
          </a:xfrm>
        </p:spPr>
        <p:txBody>
          <a:bodyPr>
            <a:normAutofit/>
          </a:bodyPr>
          <a:lstStyle/>
          <a:p>
            <a:pPr algn="just" rtl="1">
              <a:spcAft>
                <a:spcPts val="2400"/>
              </a:spcAft>
            </a:pPr>
            <a:r>
              <a:rPr lang="ar-JO" sz="3200" dirty="0"/>
              <a:t>يجب على ضابط الارتباط الوطني تنسيق الردود على عملية المسح </a:t>
            </a:r>
            <a:r>
              <a:rPr lang="en-GB" sz="3200" dirty="0"/>
              <a:t>GLAAS</a:t>
            </a:r>
            <a:r>
              <a:rPr lang="ar-JO" sz="3200" dirty="0"/>
              <a:t> </a:t>
            </a:r>
            <a:r>
              <a:rPr lang="en-GB" sz="3200" dirty="0"/>
              <a:t> </a:t>
            </a:r>
            <a:r>
              <a:rPr lang="ar-JO" sz="3200" dirty="0"/>
              <a:t>من مختلف أصحاب المصلحة.
الاجتماعات والنقاشات الجارية بين أصحاب المصلحة لاستكمال الأقسام الفردية من الدراسة.</a:t>
            </a:r>
            <a:endParaRPr lang="en-GB" sz="3200" dirty="0"/>
          </a:p>
        </p:txBody>
      </p:sp>
      <p:sp>
        <p:nvSpPr>
          <p:cNvPr id="27" name="Title 2">
            <a:extLst>
              <a:ext uri="{FF2B5EF4-FFF2-40B4-BE49-F238E27FC236}">
                <a16:creationId xmlns:a16="http://schemas.microsoft.com/office/drawing/2014/main" id="{22528D7A-A3D5-ED4F-60EE-7962616F0FF7}"/>
              </a:ext>
            </a:extLst>
          </p:cNvPr>
          <p:cNvSpPr txBox="1">
            <a:spLocks/>
          </p:cNvSpPr>
          <p:nvPr/>
        </p:nvSpPr>
        <p:spPr>
          <a:xfrm>
            <a:off x="2581274" y="205545"/>
            <a:ext cx="8696325" cy="84137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a:lstStyle>
          <a:p>
            <a:pPr algn="r" rtl="1"/>
            <a:r>
              <a:rPr lang="ar-JO" sz="3600" dirty="0"/>
              <a:t>مرحلة جمع البيانات</a:t>
            </a:r>
            <a:endParaRPr lang="en-US" sz="3600" dirty="0"/>
          </a:p>
        </p:txBody>
      </p:sp>
      <p:grpSp>
        <p:nvGrpSpPr>
          <p:cNvPr id="2" name="Group 1">
            <a:extLst>
              <a:ext uri="{FF2B5EF4-FFF2-40B4-BE49-F238E27FC236}">
                <a16:creationId xmlns:a16="http://schemas.microsoft.com/office/drawing/2014/main" id="{867EA264-3539-AB72-3579-5029FC4B9522}"/>
              </a:ext>
            </a:extLst>
          </p:cNvPr>
          <p:cNvGrpSpPr/>
          <p:nvPr/>
        </p:nvGrpSpPr>
        <p:grpSpPr>
          <a:xfrm>
            <a:off x="104231" y="626233"/>
            <a:ext cx="2037493" cy="5159424"/>
            <a:chOff x="409938" y="451566"/>
            <a:chExt cx="2037493" cy="5159424"/>
          </a:xfrm>
        </p:grpSpPr>
        <p:grpSp>
          <p:nvGrpSpPr>
            <p:cNvPr id="28" name="Group 27">
              <a:extLst>
                <a:ext uri="{FF2B5EF4-FFF2-40B4-BE49-F238E27FC236}">
                  <a16:creationId xmlns:a16="http://schemas.microsoft.com/office/drawing/2014/main" id="{48B3B45B-F6AE-5902-716C-A16D88FD8711}"/>
                </a:ext>
              </a:extLst>
            </p:cNvPr>
            <p:cNvGrpSpPr/>
            <p:nvPr/>
          </p:nvGrpSpPr>
          <p:grpSpPr>
            <a:xfrm>
              <a:off x="502846" y="1011073"/>
              <a:ext cx="174224" cy="4040837"/>
              <a:chOff x="7064770" y="850343"/>
              <a:chExt cx="174224" cy="4040837"/>
            </a:xfrm>
          </p:grpSpPr>
          <p:sp>
            <p:nvSpPr>
              <p:cNvPr id="45" name="Right Arrow 12">
                <a:extLst>
                  <a:ext uri="{FF2B5EF4-FFF2-40B4-BE49-F238E27FC236}">
                    <a16:creationId xmlns:a16="http://schemas.microsoft.com/office/drawing/2014/main" id="{4A6342D0-B59C-FCEF-BD31-4FE3057F5A25}"/>
                  </a:ext>
                </a:extLst>
              </p:cNvPr>
              <p:cNvSpPr/>
              <p:nvPr/>
            </p:nvSpPr>
            <p:spPr>
              <a:xfrm rot="5400000">
                <a:off x="7044411" y="1644945"/>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Right Arrow 13">
                <a:extLst>
                  <a:ext uri="{FF2B5EF4-FFF2-40B4-BE49-F238E27FC236}">
                    <a16:creationId xmlns:a16="http://schemas.microsoft.com/office/drawing/2014/main" id="{CD50222C-5289-E826-E781-3E7AEF86590B}"/>
                  </a:ext>
                </a:extLst>
              </p:cNvPr>
              <p:cNvSpPr/>
              <p:nvPr/>
            </p:nvSpPr>
            <p:spPr>
              <a:xfrm rot="5400000">
                <a:off x="7059513" y="878256"/>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Right Arrow 14">
                <a:extLst>
                  <a:ext uri="{FF2B5EF4-FFF2-40B4-BE49-F238E27FC236}">
                    <a16:creationId xmlns:a16="http://schemas.microsoft.com/office/drawing/2014/main" id="{D985F455-B800-DAAD-8A42-EBCEF9981888}"/>
                  </a:ext>
                </a:extLst>
              </p:cNvPr>
              <p:cNvSpPr/>
              <p:nvPr/>
            </p:nvSpPr>
            <p:spPr>
              <a:xfrm rot="5400000">
                <a:off x="7044411" y="2411634"/>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8" name="Right Arrow 15">
                <a:extLst>
                  <a:ext uri="{FF2B5EF4-FFF2-40B4-BE49-F238E27FC236}">
                    <a16:creationId xmlns:a16="http://schemas.microsoft.com/office/drawing/2014/main" id="{D0BF9990-30BA-7BE5-13EC-8AFECA43546B}"/>
                  </a:ext>
                </a:extLst>
              </p:cNvPr>
              <p:cNvSpPr/>
              <p:nvPr/>
            </p:nvSpPr>
            <p:spPr>
              <a:xfrm rot="5400000">
                <a:off x="7044411" y="3178323"/>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Right Arrow 16">
                <a:extLst>
                  <a:ext uri="{FF2B5EF4-FFF2-40B4-BE49-F238E27FC236}">
                    <a16:creationId xmlns:a16="http://schemas.microsoft.com/office/drawing/2014/main" id="{2D002CBE-D2E3-87F3-A902-18B9309DE9CC}"/>
                  </a:ext>
                </a:extLst>
              </p:cNvPr>
              <p:cNvSpPr/>
              <p:nvPr/>
            </p:nvSpPr>
            <p:spPr>
              <a:xfrm rot="5400000">
                <a:off x="7044411" y="3945012"/>
                <a:ext cx="207394"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50" name="Right Arrow 17">
                <a:extLst>
                  <a:ext uri="{FF2B5EF4-FFF2-40B4-BE49-F238E27FC236}">
                    <a16:creationId xmlns:a16="http://schemas.microsoft.com/office/drawing/2014/main" id="{A7053729-911F-E140-EA9B-BDB3D06003FE}"/>
                  </a:ext>
                </a:extLst>
              </p:cNvPr>
              <p:cNvSpPr/>
              <p:nvPr/>
            </p:nvSpPr>
            <p:spPr>
              <a:xfrm rot="5400000">
                <a:off x="7036857" y="4711700"/>
                <a:ext cx="207393" cy="151568"/>
              </a:xfrm>
              <a:prstGeom prst="right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29" name="Group 28">
              <a:extLst>
                <a:ext uri="{FF2B5EF4-FFF2-40B4-BE49-F238E27FC236}">
                  <a16:creationId xmlns:a16="http://schemas.microsoft.com/office/drawing/2014/main" id="{A5C74B1B-6743-4F5E-1906-822BEA4916BC}"/>
                </a:ext>
              </a:extLst>
            </p:cNvPr>
            <p:cNvGrpSpPr/>
            <p:nvPr/>
          </p:nvGrpSpPr>
          <p:grpSpPr>
            <a:xfrm>
              <a:off x="946458" y="451566"/>
              <a:ext cx="1500973" cy="5159424"/>
              <a:chOff x="6401397" y="291049"/>
              <a:chExt cx="1500973" cy="5159424"/>
            </a:xfrm>
          </p:grpSpPr>
          <p:sp>
            <p:nvSpPr>
              <p:cNvPr id="38" name="Rounded Rectangle 5">
                <a:extLst>
                  <a:ext uri="{FF2B5EF4-FFF2-40B4-BE49-F238E27FC236}">
                    <a16:creationId xmlns:a16="http://schemas.microsoft.com/office/drawing/2014/main" id="{0E48C4DC-5CB6-9768-0617-C544D2780BC5}"/>
                  </a:ext>
                </a:extLst>
              </p:cNvPr>
              <p:cNvSpPr/>
              <p:nvPr/>
            </p:nvSpPr>
            <p:spPr>
              <a:xfrm>
                <a:off x="6401397" y="1057737"/>
                <a:ext cx="1493421"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اتخاذ قرار بالمشاركة</a:t>
                </a:r>
                <a:endParaRPr kumimoji="0" lang="en-GB" sz="1600" b="1" i="0" u="none" strike="noStrike" kern="0" cap="none" spc="0" normalizeH="0" baseline="0" noProof="0" dirty="0">
                  <a:ln>
                    <a:noFill/>
                  </a:ln>
                  <a:effectLst/>
                  <a:uLnTx/>
                  <a:uFillTx/>
                  <a:latin typeface="Calibri"/>
                  <a:ea typeface="+mn-ea"/>
                  <a:cs typeface="+mn-cs"/>
                </a:endParaRPr>
              </a:p>
            </p:txBody>
          </p:sp>
          <p:sp>
            <p:nvSpPr>
              <p:cNvPr id="39" name="Rounded Rectangle 8">
                <a:extLst>
                  <a:ext uri="{FF2B5EF4-FFF2-40B4-BE49-F238E27FC236}">
                    <a16:creationId xmlns:a16="http://schemas.microsoft.com/office/drawing/2014/main" id="{443FB660-D580-9CED-75CE-99BE2F368D87}"/>
                  </a:ext>
                </a:extLst>
              </p:cNvPr>
              <p:cNvSpPr/>
              <p:nvPr/>
            </p:nvSpPr>
            <p:spPr>
              <a:xfrm>
                <a:off x="6424051" y="291049"/>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JO" sz="1600" b="1" i="0" u="none" strike="noStrike" kern="0" cap="none" spc="0" normalizeH="0" baseline="0" noProof="0" dirty="0">
                    <a:ln>
                      <a:noFill/>
                    </a:ln>
                    <a:solidFill>
                      <a:sysClr val="windowText" lastClr="000000"/>
                    </a:solidFill>
                    <a:effectLst/>
                    <a:uLnTx/>
                    <a:uFillTx/>
                    <a:latin typeface="Calibri"/>
                    <a:ea typeface="+mn-ea"/>
                    <a:cs typeface="+mn-cs"/>
                  </a:rPr>
                  <a:t>تقديم نظام </a:t>
                </a:r>
                <a:r>
                  <a:rPr kumimoji="0" lang="en-US" sz="1600" b="1" i="0" u="none" strike="noStrike" kern="0" cap="none" spc="0" normalizeH="0" baseline="0" noProof="0" dirty="0">
                    <a:ln>
                      <a:noFill/>
                    </a:ln>
                    <a:solidFill>
                      <a:sysClr val="windowText" lastClr="000000"/>
                    </a:solidFill>
                    <a:effectLst/>
                    <a:uLnTx/>
                    <a:uFillTx/>
                    <a:latin typeface="Calibri"/>
                    <a:ea typeface="+mn-ea"/>
                    <a:cs typeface="+mn-cs"/>
                  </a:rPr>
                  <a:t>GLAAS </a:t>
                </a:r>
                <a:endParaRPr kumimoji="0" lang="en-GB" sz="1600" b="1"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Rounded Rectangle 9">
                <a:extLst>
                  <a:ext uri="{FF2B5EF4-FFF2-40B4-BE49-F238E27FC236}">
                    <a16:creationId xmlns:a16="http://schemas.microsoft.com/office/drawing/2014/main" id="{4BD9DF22-1BC2-47F4-CE96-B8AF61021340}"/>
                  </a:ext>
                </a:extLst>
              </p:cNvPr>
              <p:cNvSpPr/>
              <p:nvPr/>
            </p:nvSpPr>
            <p:spPr>
              <a:xfrm>
                <a:off x="6416500" y="1824425"/>
                <a:ext cx="1478319" cy="559296"/>
              </a:xfrm>
              <a:prstGeom prst="roundRect">
                <a:avLst/>
              </a:prstGeom>
              <a:solidFill>
                <a:schemeClr val="bg1"/>
              </a:solidFill>
              <a:ln w="25400" cap="flat" cmpd="sng" algn="ctr">
                <a:solidFill>
                  <a:srgbClr val="4F81BD"/>
                </a:solidFill>
                <a:prstDash val="solid"/>
              </a:ln>
              <a:effectLst/>
            </p:spPr>
            <p:txBody>
              <a:bodyPr rtlCol="0" anchor="ctr"/>
              <a:lstStyle/>
              <a:p>
                <a:pPr lvl="0" algn="ctr" defTabSz="914400">
                  <a:defRPr/>
                </a:pPr>
                <a:r>
                  <a:rPr lang="ar-JO" sz="1600" b="1" kern="0" dirty="0"/>
                  <a:t>مرحلة ما قبل جمع البيانات</a:t>
                </a:r>
              </a:p>
            </p:txBody>
          </p:sp>
          <p:sp>
            <p:nvSpPr>
              <p:cNvPr id="41" name="Rounded Rectangle 10">
                <a:extLst>
                  <a:ext uri="{FF2B5EF4-FFF2-40B4-BE49-F238E27FC236}">
                    <a16:creationId xmlns:a16="http://schemas.microsoft.com/office/drawing/2014/main" id="{E38A9955-06F3-1A81-7B18-A181E6944C52}"/>
                  </a:ext>
                </a:extLst>
              </p:cNvPr>
              <p:cNvSpPr/>
              <p:nvPr/>
            </p:nvSpPr>
            <p:spPr>
              <a:xfrm>
                <a:off x="6408947" y="2591113"/>
                <a:ext cx="1478319" cy="559296"/>
              </a:xfrm>
              <a:prstGeom prst="roundRect">
                <a:avLst/>
              </a:prstGeom>
              <a:solidFill>
                <a:srgbClr val="4F81BD"/>
              </a:solidFill>
              <a:ln w="25400" cap="flat" cmpd="sng" algn="ctr">
                <a:solidFill>
                  <a:srgbClr val="4F81BD"/>
                </a:solidFill>
                <a:prstDash val="solid"/>
              </a:ln>
              <a:effectLst/>
            </p:spPr>
            <p:txBody>
              <a:bodyPr rtlCol="0" anchor="ctr"/>
              <a:lstStyle/>
              <a:p>
                <a:pPr lvl="0" algn="ctr" defTabSz="914400">
                  <a:defRPr/>
                </a:pPr>
                <a:r>
                  <a:rPr lang="ar-JO" sz="1600" b="1" kern="0" dirty="0">
                    <a:solidFill>
                      <a:schemeClr val="bg1"/>
                    </a:solidFill>
                  </a:rPr>
                  <a:t>جمع البيانات</a:t>
                </a:r>
                <a:endParaRPr kumimoji="0" lang="en-GB" sz="1600" b="1" i="0" u="none" strike="noStrike" kern="0" cap="none" spc="0" normalizeH="0" baseline="0" noProof="0" dirty="0">
                  <a:ln>
                    <a:noFill/>
                  </a:ln>
                  <a:solidFill>
                    <a:schemeClr val="bg1"/>
                  </a:solidFill>
                  <a:effectLst/>
                  <a:uLnTx/>
                  <a:uFillTx/>
                  <a:latin typeface="Calibri"/>
                  <a:ea typeface="+mn-ea"/>
                  <a:cs typeface="+mn-cs"/>
                </a:endParaRPr>
              </a:p>
            </p:txBody>
          </p:sp>
          <p:sp>
            <p:nvSpPr>
              <p:cNvPr id="42" name="Rounded Rectangle 11">
                <a:extLst>
                  <a:ext uri="{FF2B5EF4-FFF2-40B4-BE49-F238E27FC236}">
                    <a16:creationId xmlns:a16="http://schemas.microsoft.com/office/drawing/2014/main" id="{C20FA3C1-2B68-8AA7-98F4-53F4F3E98CFE}"/>
                  </a:ext>
                </a:extLst>
              </p:cNvPr>
              <p:cNvSpPr/>
              <p:nvPr/>
            </p:nvSpPr>
            <p:spPr>
              <a:xfrm>
                <a:off x="6416501" y="3357801"/>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التحقق والتقديم</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3" name="Rounded Rectangle 12">
                <a:extLst>
                  <a:ext uri="{FF2B5EF4-FFF2-40B4-BE49-F238E27FC236}">
                    <a16:creationId xmlns:a16="http://schemas.microsoft.com/office/drawing/2014/main" id="{143E7DEE-6442-5A89-E42F-4FC521D00CE6}"/>
                  </a:ext>
                </a:extLst>
              </p:cNvPr>
              <p:cNvSpPr/>
              <p:nvPr/>
            </p:nvSpPr>
            <p:spPr>
              <a:xfrm>
                <a:off x="6408949" y="4124489"/>
                <a:ext cx="1493421"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إدارة البيانات</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sp>
            <p:nvSpPr>
              <p:cNvPr id="44" name="Rounded Rectangle 13">
                <a:extLst>
                  <a:ext uri="{FF2B5EF4-FFF2-40B4-BE49-F238E27FC236}">
                    <a16:creationId xmlns:a16="http://schemas.microsoft.com/office/drawing/2014/main" id="{27F97928-753A-EBF9-621A-3B85BA20557E}"/>
                  </a:ext>
                </a:extLst>
              </p:cNvPr>
              <p:cNvSpPr/>
              <p:nvPr/>
            </p:nvSpPr>
            <p:spPr>
              <a:xfrm>
                <a:off x="6424051" y="4891177"/>
                <a:ext cx="1478319" cy="559296"/>
              </a:xfrm>
              <a:prstGeom prst="roundRect">
                <a:avLst/>
              </a:prstGeom>
              <a:solidFill>
                <a:sysClr val="window" lastClr="FFFFFF"/>
              </a:solidFill>
              <a:ln w="25400" cap="flat" cmpd="sng" algn="ctr">
                <a:solidFill>
                  <a:srgbClr val="4F81BD"/>
                </a:solidFill>
                <a:prstDash val="solid"/>
              </a:ln>
              <a:effectLst/>
            </p:spPr>
            <p:txBody>
              <a:bodyPr rtlCol="0" anchor="ctr"/>
              <a:lstStyle/>
              <a:p>
                <a:pPr lvl="0" algn="ctr" defTabSz="914400">
                  <a:defRPr/>
                </a:pPr>
                <a:r>
                  <a:rPr lang="ar-JO" sz="1600" b="1" kern="0" dirty="0">
                    <a:solidFill>
                      <a:srgbClr val="1F497D">
                        <a:lumMod val="75000"/>
                      </a:srgbClr>
                    </a:solidFill>
                  </a:rPr>
                  <a:t>تقرير وبيانات </a:t>
                </a:r>
                <a:r>
                  <a:rPr lang="en-GB" sz="1600" b="1" kern="0" dirty="0">
                    <a:solidFill>
                      <a:srgbClr val="1F497D">
                        <a:lumMod val="75000"/>
                      </a:srgbClr>
                    </a:solidFill>
                  </a:rPr>
                  <a:t>GLAAS 2025</a:t>
                </a:r>
                <a:endParaRPr kumimoji="0" lang="en-GB" sz="1600" b="1" i="0" u="none" strike="noStrike" kern="0" cap="none" spc="0" normalizeH="0" baseline="0" noProof="0" dirty="0">
                  <a:ln>
                    <a:noFill/>
                  </a:ln>
                  <a:solidFill>
                    <a:srgbClr val="1F497D">
                      <a:lumMod val="75000"/>
                    </a:srgbClr>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885E3E9C-DA3F-3435-D089-7F860133BA26}"/>
                </a:ext>
              </a:extLst>
            </p:cNvPr>
            <p:cNvGrpSpPr/>
            <p:nvPr/>
          </p:nvGrpSpPr>
          <p:grpSpPr>
            <a:xfrm>
              <a:off x="409938" y="557394"/>
              <a:ext cx="364812" cy="4947770"/>
              <a:chOff x="5877145" y="396875"/>
              <a:chExt cx="364812" cy="4947770"/>
            </a:xfrm>
          </p:grpSpPr>
          <p:sp>
            <p:nvSpPr>
              <p:cNvPr id="31" name="Oval 30">
                <a:extLst>
                  <a:ext uri="{FF2B5EF4-FFF2-40B4-BE49-F238E27FC236}">
                    <a16:creationId xmlns:a16="http://schemas.microsoft.com/office/drawing/2014/main" id="{10405918-12C2-094D-5C1B-DC7F56746C43}"/>
                  </a:ext>
                </a:extLst>
              </p:cNvPr>
              <p:cNvSpPr/>
              <p:nvPr/>
            </p:nvSpPr>
            <p:spPr>
              <a:xfrm>
                <a:off x="5877145" y="396875"/>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ysClr val="windowText" lastClr="000000"/>
                    </a:solidFill>
                    <a:effectLst/>
                    <a:uLnTx/>
                    <a:uFillTx/>
                    <a:latin typeface="Calibri"/>
                    <a:ea typeface="+mn-ea"/>
                    <a:cs typeface="+mn-cs"/>
                  </a:rPr>
                  <a:t>1</a:t>
                </a:r>
              </a:p>
            </p:txBody>
          </p:sp>
          <p:sp>
            <p:nvSpPr>
              <p:cNvPr id="32" name="Oval 31">
                <a:extLst>
                  <a:ext uri="{FF2B5EF4-FFF2-40B4-BE49-F238E27FC236}">
                    <a16:creationId xmlns:a16="http://schemas.microsoft.com/office/drawing/2014/main" id="{8F71F766-CD2C-E01A-0770-B0EC1A75CECF}"/>
                  </a:ext>
                </a:extLst>
              </p:cNvPr>
              <p:cNvSpPr/>
              <p:nvPr/>
            </p:nvSpPr>
            <p:spPr>
              <a:xfrm>
                <a:off x="5877145" y="1163563"/>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2</a:t>
                </a:r>
              </a:p>
            </p:txBody>
          </p:sp>
          <p:sp>
            <p:nvSpPr>
              <p:cNvPr id="33" name="Oval 32">
                <a:extLst>
                  <a:ext uri="{FF2B5EF4-FFF2-40B4-BE49-F238E27FC236}">
                    <a16:creationId xmlns:a16="http://schemas.microsoft.com/office/drawing/2014/main" id="{39D33147-7591-8489-21BF-C2BB78D85D2D}"/>
                  </a:ext>
                </a:extLst>
              </p:cNvPr>
              <p:cNvSpPr/>
              <p:nvPr/>
            </p:nvSpPr>
            <p:spPr>
              <a:xfrm>
                <a:off x="5877145" y="1930251"/>
                <a:ext cx="360040" cy="347641"/>
              </a:xfrm>
              <a:prstGeom prst="ellipse">
                <a:avLst/>
              </a:prstGeom>
              <a:solidFill>
                <a:schemeClr val="bg1"/>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effectLst/>
                    <a:uLnTx/>
                    <a:uFillTx/>
                    <a:latin typeface="Calibri"/>
                    <a:ea typeface="+mn-ea"/>
                    <a:cs typeface="+mn-cs"/>
                  </a:rPr>
                  <a:t>3</a:t>
                </a:r>
              </a:p>
            </p:txBody>
          </p:sp>
          <p:sp>
            <p:nvSpPr>
              <p:cNvPr id="34" name="Oval 33">
                <a:extLst>
                  <a:ext uri="{FF2B5EF4-FFF2-40B4-BE49-F238E27FC236}">
                    <a16:creationId xmlns:a16="http://schemas.microsoft.com/office/drawing/2014/main" id="{D9DDC398-0AAA-1A0E-08C7-E1756B6BBA6E}"/>
                  </a:ext>
                </a:extLst>
              </p:cNvPr>
              <p:cNvSpPr/>
              <p:nvPr/>
            </p:nvSpPr>
            <p:spPr>
              <a:xfrm>
                <a:off x="5881917" y="2696939"/>
                <a:ext cx="360040" cy="347641"/>
              </a:xfrm>
              <a:prstGeom prst="ellipse">
                <a:avLst/>
              </a:prstGeom>
              <a:solidFill>
                <a:srgbClr val="D60A87"/>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chemeClr val="bg1"/>
                    </a:solidFill>
                    <a:effectLst/>
                    <a:uLnTx/>
                    <a:uFillTx/>
                    <a:latin typeface="Calibri"/>
                    <a:ea typeface="+mn-ea"/>
                    <a:cs typeface="+mn-cs"/>
                  </a:rPr>
                  <a:t>4</a:t>
                </a:r>
              </a:p>
            </p:txBody>
          </p:sp>
          <p:sp>
            <p:nvSpPr>
              <p:cNvPr id="35" name="Oval 34">
                <a:extLst>
                  <a:ext uri="{FF2B5EF4-FFF2-40B4-BE49-F238E27FC236}">
                    <a16:creationId xmlns:a16="http://schemas.microsoft.com/office/drawing/2014/main" id="{9AFEFEE1-1431-E4CE-248C-0CB815D6744D}"/>
                  </a:ext>
                </a:extLst>
              </p:cNvPr>
              <p:cNvSpPr/>
              <p:nvPr/>
            </p:nvSpPr>
            <p:spPr>
              <a:xfrm>
                <a:off x="5881917" y="3463627"/>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5</a:t>
                </a:r>
              </a:p>
            </p:txBody>
          </p:sp>
          <p:sp>
            <p:nvSpPr>
              <p:cNvPr id="36" name="Oval 35">
                <a:extLst>
                  <a:ext uri="{FF2B5EF4-FFF2-40B4-BE49-F238E27FC236}">
                    <a16:creationId xmlns:a16="http://schemas.microsoft.com/office/drawing/2014/main" id="{14285738-C6B6-4450-9A3D-9C8DC3CC40DD}"/>
                  </a:ext>
                </a:extLst>
              </p:cNvPr>
              <p:cNvSpPr/>
              <p:nvPr/>
            </p:nvSpPr>
            <p:spPr>
              <a:xfrm>
                <a:off x="5881917" y="4230315"/>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6</a:t>
                </a:r>
              </a:p>
            </p:txBody>
          </p:sp>
          <p:sp>
            <p:nvSpPr>
              <p:cNvPr id="37" name="Oval 36">
                <a:extLst>
                  <a:ext uri="{FF2B5EF4-FFF2-40B4-BE49-F238E27FC236}">
                    <a16:creationId xmlns:a16="http://schemas.microsoft.com/office/drawing/2014/main" id="{EA126ABD-CFD8-ECC9-A214-8C899AF5ED6A}"/>
                  </a:ext>
                </a:extLst>
              </p:cNvPr>
              <p:cNvSpPr/>
              <p:nvPr/>
            </p:nvSpPr>
            <p:spPr>
              <a:xfrm>
                <a:off x="5881917" y="4997004"/>
                <a:ext cx="360040" cy="347641"/>
              </a:xfrm>
              <a:prstGeom prst="ellipse">
                <a:avLst/>
              </a:prstGeom>
              <a:solidFill>
                <a:sysClr val="window" lastClr="FFFFFF"/>
              </a:solidFill>
              <a:ln w="25400" cap="flat" cmpd="sng" algn="ctr">
                <a:solidFill>
                  <a:srgbClr val="D60A87"/>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prstClr val="black"/>
                    </a:solidFill>
                    <a:effectLst/>
                    <a:uLnTx/>
                    <a:uFillTx/>
                    <a:latin typeface="Calibri"/>
                    <a:ea typeface="+mn-ea"/>
                    <a:cs typeface="+mn-cs"/>
                  </a:rPr>
                  <a:t>7</a:t>
                </a:r>
              </a:p>
            </p:txBody>
          </p:sp>
        </p:grpSp>
      </p:grpSp>
    </p:spTree>
    <p:extLst>
      <p:ext uri="{BB962C8B-B14F-4D97-AF65-F5344CB8AC3E}">
        <p14:creationId xmlns:p14="http://schemas.microsoft.com/office/powerpoint/2010/main" val="3268794574"/>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Type xmlns="7da2a9a0-f64b-4550-95b3-c67d34dbd72d">Modules</DocumentType>
    <Language xmlns="7da2a9a0-f64b-4550-95b3-c67d34dbd72d">Arabic</Languag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C33C4DE855BF469F0AA519760570D6" ma:contentTypeVersion="6" ma:contentTypeDescription="Create a new document." ma:contentTypeScope="" ma:versionID="bad07fa54b408453379a771d3404f4f7">
  <xsd:schema xmlns:xsd="http://www.w3.org/2001/XMLSchema" xmlns:xs="http://www.w3.org/2001/XMLSchema" xmlns:p="http://schemas.microsoft.com/office/2006/metadata/properties" xmlns:ns2="7da2a9a0-f64b-4550-95b3-c67d34dbd72d" targetNamespace="http://schemas.microsoft.com/office/2006/metadata/properties" ma:root="true" ma:fieldsID="55e6771785aeb9f1da98b971c62bface" ns2:_="">
    <xsd:import namespace="7da2a9a0-f64b-4550-95b3-c67d34dbd72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anguage" minOccurs="0"/>
                <xsd:element ref="ns2:Document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a2a9a0-f64b-4550-95b3-c67d34dbd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anguage" ma:index="12" nillable="true" ma:displayName="Language" ma:format="Dropdown" ma:internalName="Language">
      <xsd:simpleType>
        <xsd:restriction base="dms:Choice">
          <xsd:enumeration value="English"/>
          <xsd:enumeration value="French"/>
          <xsd:enumeration value="Spanish"/>
          <xsd:enumeration value="Russian"/>
          <xsd:enumeration value="Arabic"/>
          <xsd:enumeration value="Chinese"/>
          <xsd:enumeration value="Portuguese"/>
        </xsd:restriction>
      </xsd:simpleType>
    </xsd:element>
    <xsd:element name="DocumentType" ma:index="13" nillable="true" ma:displayName="Document Type" ma:format="Dropdown" ma:internalName="DocumentType">
      <xsd:simpleType>
        <xsd:restriction base="dms:Choice">
          <xsd:enumeration value="Country survey"/>
          <xsd:enumeration value="Survey guidance"/>
          <xsd:enumeration value="Modules"/>
          <xsd:enumeration value="Consent"/>
          <xsd:enumeration value="Feedback form"/>
          <xsd:enumeration value="ToR"/>
          <xsd:enumeration value="Data us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5FE5E-37CC-4CE9-96F5-D43556D39C96}">
  <ds:schemaRef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41ab25e3-02a7-4e62-87a1-2aba457b9e71"/>
    <ds:schemaRef ds:uri="http://www.w3.org/XML/1998/namespace"/>
    <ds:schemaRef ds:uri="db58ddc9-97d8-4c72-bb74-b1fce577a355"/>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3.xml><?xml version="1.0" encoding="utf-8"?>
<ds:datastoreItem xmlns:ds="http://schemas.openxmlformats.org/officeDocument/2006/customXml" ds:itemID="{EC163C72-DDCF-42F0-8C0E-558EE67A8A1F}"/>
</file>

<file path=docProps/app.xml><?xml version="1.0" encoding="utf-8"?>
<Properties xmlns="http://schemas.openxmlformats.org/officeDocument/2006/extended-properties" xmlns:vt="http://schemas.openxmlformats.org/officeDocument/2006/docPropsVTypes">
  <Template>Office Theme</Template>
  <TotalTime>1426</TotalTime>
  <Words>1252</Words>
  <Application>Microsoft Office PowerPoint</Application>
  <PresentationFormat>Widescreen</PresentationFormat>
  <Paragraphs>244</Paragraphs>
  <Slides>16</Slides>
  <Notes>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Droid Arabic Naskh Bold</vt:lpstr>
      <vt:lpstr>Droid Arabic Naskh Italics</vt:lpstr>
      <vt:lpstr>Wingdings</vt:lpstr>
      <vt:lpstr>GLAAS Main Template</vt:lpstr>
      <vt:lpstr>GLAAS 2019 Report Template</vt:lpstr>
      <vt:lpstr>1_GLAAS Main Template</vt:lpstr>
      <vt:lpstr>وحدة معلومات GLAAS 2 : عملية GLAAS المسح القطري GLAAS  2025/2024 </vt:lpstr>
      <vt:lpstr>نظره عامه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الجدول الزمني لدورةGLAAS  2025/2024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Sofia Murad</cp:lastModifiedBy>
  <cp:revision>13</cp:revision>
  <dcterms:created xsi:type="dcterms:W3CDTF">2019-09-12T12:12:51Z</dcterms:created>
  <dcterms:modified xsi:type="dcterms:W3CDTF">2024-03-21T12:57:22Z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0x0101008DC33C4DE855BF469F0AA519760570D6</vt:lpwstr>
  </property>
</Properties>
</file>