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5" r:id="rId4"/>
    <p:sldMasterId id="2147483758" r:id="rId5"/>
    <p:sldMasterId id="2147483686" r:id="rId6"/>
  </p:sldMasterIdLst>
  <p:notesMasterIdLst>
    <p:notesMasterId r:id="rId51"/>
  </p:notesMasterIdLst>
  <p:handoutMasterIdLst>
    <p:handoutMasterId r:id="rId52"/>
  </p:handoutMasterIdLst>
  <p:sldIdLst>
    <p:sldId id="258" r:id="rId7"/>
    <p:sldId id="302" r:id="rId8"/>
    <p:sldId id="374" r:id="rId9"/>
    <p:sldId id="367" r:id="rId10"/>
    <p:sldId id="368" r:id="rId11"/>
    <p:sldId id="370" r:id="rId12"/>
    <p:sldId id="380" r:id="rId13"/>
    <p:sldId id="404" r:id="rId14"/>
    <p:sldId id="372" r:id="rId15"/>
    <p:sldId id="373" r:id="rId16"/>
    <p:sldId id="369" r:id="rId17"/>
    <p:sldId id="378" r:id="rId18"/>
    <p:sldId id="292" r:id="rId19"/>
    <p:sldId id="294" r:id="rId20"/>
    <p:sldId id="381" r:id="rId21"/>
    <p:sldId id="296" r:id="rId22"/>
    <p:sldId id="256" r:id="rId23"/>
    <p:sldId id="269" r:id="rId24"/>
    <p:sldId id="384" r:id="rId25"/>
    <p:sldId id="405" r:id="rId26"/>
    <p:sldId id="333" r:id="rId27"/>
    <p:sldId id="382" r:id="rId28"/>
    <p:sldId id="406" r:id="rId29"/>
    <p:sldId id="289" r:id="rId30"/>
    <p:sldId id="386" r:id="rId31"/>
    <p:sldId id="375" r:id="rId32"/>
    <p:sldId id="342" r:id="rId33"/>
    <p:sldId id="387" r:id="rId34"/>
    <p:sldId id="397" r:id="rId35"/>
    <p:sldId id="394" r:id="rId36"/>
    <p:sldId id="395" r:id="rId37"/>
    <p:sldId id="376" r:id="rId38"/>
    <p:sldId id="351" r:id="rId39"/>
    <p:sldId id="399" r:id="rId40"/>
    <p:sldId id="400" r:id="rId41"/>
    <p:sldId id="377" r:id="rId42"/>
    <p:sldId id="361" r:id="rId43"/>
    <p:sldId id="391" r:id="rId44"/>
    <p:sldId id="390" r:id="rId45"/>
    <p:sldId id="389" r:id="rId46"/>
    <p:sldId id="388" r:id="rId47"/>
    <p:sldId id="305" r:id="rId48"/>
    <p:sldId id="366" r:id="rId49"/>
    <p:sldId id="30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Module 4" id="{5722F8F6-31D0-488D-AB2C-8F6A8D1A41B5}">
          <p14:sldIdLst>
            <p14:sldId id="258"/>
            <p14:sldId id="302"/>
          </p14:sldIdLst>
        </p14:section>
        <p14:section name="Overview of the survey package and deadline" id="{E787E04A-D5D0-4D2C-88D2-178C95978325}">
          <p14:sldIdLst>
            <p14:sldId id="374"/>
            <p14:sldId id="367"/>
          </p14:sldIdLst>
        </p14:section>
        <p14:section name="Choose how to complete the country survey" id="{BA0DCE87-A11E-4707-A7F6-844A7FD93D52}">
          <p14:sldIdLst>
            <p14:sldId id="368"/>
            <p14:sldId id="370"/>
            <p14:sldId id="380"/>
            <p14:sldId id="404"/>
            <p14:sldId id="372"/>
            <p14:sldId id="373"/>
          </p14:sldIdLst>
        </p14:section>
        <p14:section name="General instruction for the GLAAS 2024 country survey" id="{D376CE54-891C-409F-B8C2-14E8965E19E8}">
          <p14:sldIdLst>
            <p14:sldId id="369"/>
            <p14:sldId id="378"/>
            <p14:sldId id="292"/>
            <p14:sldId id="294"/>
            <p14:sldId id="381"/>
            <p14:sldId id="296"/>
          </p14:sldIdLst>
        </p14:section>
        <p14:section name="Tips for success: Section A" id="{52207AEE-9AEB-4D76-B674-411FE1E2C11F}">
          <p14:sldIdLst>
            <p14:sldId id="256"/>
            <p14:sldId id="269"/>
          </p14:sldIdLst>
        </p14:section>
        <p14:section name="A8" id="{4B41306E-4E86-4636-848E-1FB4F8963A15}">
          <p14:sldIdLst>
            <p14:sldId id="384"/>
            <p14:sldId id="405"/>
            <p14:sldId id="333"/>
            <p14:sldId id="382"/>
            <p14:sldId id="406"/>
          </p14:sldIdLst>
        </p14:section>
        <p14:section name="A11" id="{8C139692-B826-414B-B0A6-E2BBF3DA874F}">
          <p14:sldIdLst>
            <p14:sldId id="289"/>
            <p14:sldId id="386"/>
          </p14:sldIdLst>
        </p14:section>
        <p14:section name="Tips for success: Section B" id="{4D1634CB-347F-4520-A1FD-640E9A5439B5}">
          <p14:sldIdLst>
            <p14:sldId id="375"/>
            <p14:sldId id="342"/>
          </p14:sldIdLst>
        </p14:section>
        <p14:section name="B2" id="{8202612F-732E-48EC-955B-79229BDDE9A4}">
          <p14:sldIdLst>
            <p14:sldId id="387"/>
            <p14:sldId id="397"/>
          </p14:sldIdLst>
        </p14:section>
        <p14:section name="B4" id="{BDA7DC4B-D764-4882-99CF-8BFF30692F55}">
          <p14:sldIdLst>
            <p14:sldId id="394"/>
          </p14:sldIdLst>
        </p14:section>
        <p14:section name="B5" id="{01E043D7-23A9-4428-AF80-005F6CAF1BFA}">
          <p14:sldIdLst>
            <p14:sldId id="395"/>
          </p14:sldIdLst>
        </p14:section>
        <p14:section name="Tips for success: Section C" id="{D348FC22-9684-488A-BDBB-61234A4DC6A4}">
          <p14:sldIdLst>
            <p14:sldId id="376"/>
            <p14:sldId id="351"/>
          </p14:sldIdLst>
        </p14:section>
        <p14:section name="C8" id="{8DB3439C-D701-484A-B7FB-EB6FE621F903}">
          <p14:sldIdLst>
            <p14:sldId id="399"/>
          </p14:sldIdLst>
        </p14:section>
        <p14:section name="C9" id="{50D93A5F-0B6A-4904-927C-10AA0988C919}">
          <p14:sldIdLst>
            <p14:sldId id="400"/>
          </p14:sldIdLst>
        </p14:section>
        <p14:section name="Tips for success: Section D" id="{A58300CA-7B78-4FCF-9EE6-8128FF071EB9}">
          <p14:sldIdLst>
            <p14:sldId id="377"/>
            <p14:sldId id="361"/>
          </p14:sldIdLst>
        </p14:section>
        <p14:section name="D2" id="{0205A9F4-C8A4-4945-84DA-3C8300429808}">
          <p14:sldIdLst>
            <p14:sldId id="391"/>
          </p14:sldIdLst>
        </p14:section>
        <p14:section name="D8" id="{24C69CBA-210C-423B-8C3A-CEA59CED42E6}">
          <p14:sldIdLst>
            <p14:sldId id="390"/>
          </p14:sldIdLst>
        </p14:section>
        <p14:section name="D9" id="{7B9FD446-BB1E-43C9-8C26-74DBE35FB0B5}">
          <p14:sldIdLst>
            <p14:sldId id="389"/>
          </p14:sldIdLst>
        </p14:section>
        <p14:section name="D11" id="{C1DB378B-5B8A-4885-B2C1-1EB128EFA842}">
          <p14:sldIdLst>
            <p14:sldId id="388"/>
            <p14:sldId id="305"/>
            <p14:sldId id="366"/>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KT" userId="S::tiffayk@who.int::d51f97e3-cd98-49b8-8d5e-1b0d4fc9d868" providerId="AD"/>
  <p188:author id="{1B926287-3076-50EA-A243-435638BCBB9B}" name="MURAD, Sofia Jenny Juliette" initials="SM" userId="S::murads@who.int::609d3eb8-04db-4da7-84a5-b39f1996835f" providerId="AD"/>
  <p188:author id="{68248ECC-ACBF-94BF-071A-AEEFA39AAFE6}" name="HOEKE, Mark" initials="HM" userId="S::hoekem@who.int::933efd3c-cc99-4819-bef5-7c94f874eb0e" providerId="AD"/>
  <p188:author id="{5CA46EDE-4F5C-45F8-DF1F-4B06DB701E81}" name="LARREA, Christian" initials="CL" userId="S::larreac@who.int::1cbcec65-4ef2-4c9d-8acd-f62e48665bf7" providerId="AD"/>
  <p188:author id="{A73CFEE0-E6D2-2B1B-C8E7-3B407D312D87}" name="GORE, Fiona Margaret" initials="GFM" userId="S::goref@who.int::8990c2d0-068d-4ea4-a7b0-fc9e7bcf8844" providerId="AD"/>
  <p188:author id="{AA1AD4F5-5A41-3E2D-CD02-B0EC2F63F23E}" name="Heylen, Camille" initials="HC" userId="S::cheyle01@tufts.edu::678493ef-6a2e-480b-838b-efa95ea4c522" providerId="AD"/>
  <p188:author id="{729ACBFA-FDC7-BA5B-B8E4-B00B5A38B2BF}" name="TAKANE, Marina" initials="TM" userId="S::takanem@who.int::0c62abb9-5f1e-4540-b5da-327c1000617a" providerId="AD"/>
  <p188:author id="{D70E98FD-EA60-B6BF-1BC4-2D9E91B71751}" name="ENGEBRETSON, Elizabeth"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IFFAY, Kathleen" initials="TK" lastIdx="16" clrIdx="6">
    <p:extLst>
      <p:ext uri="{19B8F6BF-5375-455C-9EA6-DF929625EA0E}">
        <p15:presenceInfo xmlns:p15="http://schemas.microsoft.com/office/powerpoint/2012/main" userId="TIFFAY, Kathleen" providerId="None"/>
      </p:ext>
    </p:extLst>
  </p:cmAuthor>
  <p:cmAuthor id="1" name="Sofia Murad" initials="SM" lastIdx="11" clrIdx="0">
    <p:extLst>
      <p:ext uri="{19B8F6BF-5375-455C-9EA6-DF929625EA0E}">
        <p15:presenceInfo xmlns:p15="http://schemas.microsoft.com/office/powerpoint/2012/main" userId="e026b1207f6de5b6" providerId="Windows Live"/>
      </p:ext>
    </p:extLst>
  </p:cmAuthor>
  <p:cmAuthor id="2" name="MURAD, Sofia Jenny Juliette" initials="MSJJ" lastIdx="22" clrIdx="1">
    <p:extLst>
      <p:ext uri="{19B8F6BF-5375-455C-9EA6-DF929625EA0E}">
        <p15:presenceInfo xmlns:p15="http://schemas.microsoft.com/office/powerpoint/2012/main" userId="MURAD, Sofia Jenny Juliette" providerId="None"/>
      </p:ext>
    </p:extLst>
  </p:cmAuthor>
  <p:cmAuthor id="3" name="Elizabeth ENGEBRETSON" initials="EE" lastIdx="8" clrIdx="2">
    <p:extLst>
      <p:ext uri="{19B8F6BF-5375-455C-9EA6-DF929625EA0E}">
        <p15:presenceInfo xmlns:p15="http://schemas.microsoft.com/office/powerpoint/2012/main" userId="S::engebretsone@who.int::3432f663-7c0c-4f2e-b85b-b6f4c97bdf77" providerId="AD"/>
      </p:ext>
    </p:extLst>
  </p:cmAuthor>
  <p:cmAuthor id="4" name="Sofia Jenny Juliette MURAD" initials="SJJM" lastIdx="4" clrIdx="3">
    <p:extLst>
      <p:ext uri="{19B8F6BF-5375-455C-9EA6-DF929625EA0E}">
        <p15:presenceInfo xmlns:p15="http://schemas.microsoft.com/office/powerpoint/2012/main" userId="Sofia Jenny Juliette MURAD" providerId="None"/>
      </p:ext>
    </p:extLst>
  </p:cmAuthor>
  <p:cmAuthor id="5" name="GORE, Fiona Margaret" initials="GM" lastIdx="6" clrIdx="4">
    <p:extLst>
      <p:ext uri="{19B8F6BF-5375-455C-9EA6-DF929625EA0E}">
        <p15:presenceInfo xmlns:p15="http://schemas.microsoft.com/office/powerpoint/2012/main" userId="S::goref@who.int::8990c2d0-068d-4ea4-a7b0-fc9e7bcf8844" providerId="AD"/>
      </p:ext>
    </p:extLst>
  </p:cmAuthor>
  <p:cmAuthor id="6" name="TAKANE, Marina" initials="TM" lastIdx="1" clrIdx="5">
    <p:extLst>
      <p:ext uri="{19B8F6BF-5375-455C-9EA6-DF929625EA0E}">
        <p15:presenceInfo xmlns:p15="http://schemas.microsoft.com/office/powerpoint/2012/main" userId="S::takanem@who.int::0c62abb9-5f1e-4540-b5da-327c10006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A87"/>
    <a:srgbClr val="17375E"/>
    <a:srgbClr val="54C6C9"/>
    <a:srgbClr val="7BD0EF"/>
    <a:srgbClr val="F79646"/>
    <a:srgbClr val="FFFFFF"/>
    <a:srgbClr val="F59952"/>
    <a:srgbClr val="4F81BD"/>
    <a:srgbClr val="505F73"/>
    <a:srgbClr val="358D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9"/>
    <p:restoredTop sz="94717"/>
  </p:normalViewPr>
  <p:slideViewPr>
    <p:cSldViewPr snapToGrid="0">
      <p:cViewPr varScale="1">
        <p:scale>
          <a:sx n="107" d="100"/>
          <a:sy n="107" d="100"/>
        </p:scale>
        <p:origin x="468"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D, Sofia Jenny Juliette" userId="609d3eb8-04db-4da7-84a5-b39f1996835f" providerId="ADAL" clId="{E732B0F7-DDFD-4BEB-9BC9-066278C9042A}"/>
    <pc:docChg chg="mod">
      <pc:chgData name="MURAD, Sofia Jenny Juliette" userId="609d3eb8-04db-4da7-84a5-b39f1996835f" providerId="ADAL" clId="{E732B0F7-DDFD-4BEB-9BC9-066278C9042A}" dt="2024-03-29T10:20:10.316"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1154F-D481-C145-A4AD-97B828F1030F}" type="doc">
      <dgm:prSet loTypeId="urn:microsoft.com/office/officeart/2005/8/layout/process1" loCatId="process" qsTypeId="urn:microsoft.com/office/officeart/2005/8/quickstyle/simple1" qsCatId="simple" csTypeId="urn:microsoft.com/office/officeart/2005/8/colors/accent1_2" csCatId="accent1" phldr="1"/>
      <dgm:spPr/>
    </dgm:pt>
    <dgm:pt modelId="{12E3DC35-9A10-B141-B7D8-798BADE77321}">
      <dgm:prSet phldrT="[Text]" custT="1"/>
      <dgm:spPr>
        <a:solidFill>
          <a:srgbClr val="17375E"/>
        </a:solidFill>
      </dgm:spPr>
      <dgm:t>
        <a:bodyPr/>
        <a:lstStyle/>
        <a:p>
          <a:pPr algn="ctr"/>
          <a:r>
            <a:rPr lang="fr-FR" sz="1400" b="1" noProof="0" dirty="0"/>
            <a:t>Intrants</a:t>
          </a:r>
        </a:p>
      </dgm:t>
    </dgm:pt>
    <dgm:pt modelId="{CF4101C2-E6D6-4F4D-AF1B-2853B3894F9C}" type="parTrans" cxnId="{C0AB5912-1110-B54E-953D-2DDEF1137BA0}">
      <dgm:prSet/>
      <dgm:spPr/>
      <dgm:t>
        <a:bodyPr/>
        <a:lstStyle/>
        <a:p>
          <a:pPr algn="ctr"/>
          <a:endParaRPr lang="fr-FR" noProof="0" dirty="0"/>
        </a:p>
      </dgm:t>
    </dgm:pt>
    <dgm:pt modelId="{15E84861-8965-0348-965C-BC2134A619F9}" type="sibTrans" cxnId="{C0AB5912-1110-B54E-953D-2DDEF1137BA0}">
      <dgm:prSet/>
      <dgm:spPr/>
      <dgm:t>
        <a:bodyPr/>
        <a:lstStyle/>
        <a:p>
          <a:pPr algn="ctr"/>
          <a:endParaRPr lang="fr-FR" noProof="0" dirty="0"/>
        </a:p>
      </dgm:t>
    </dgm:pt>
    <dgm:pt modelId="{2D8B3163-C7B4-5848-BF3B-06D2DDC12A7C}">
      <dgm:prSet phldrT="[Text]" custT="1"/>
      <dgm:spPr>
        <a:solidFill>
          <a:srgbClr val="17375E"/>
        </a:solidFill>
      </dgm:spPr>
      <dgm:t>
        <a:bodyPr/>
        <a:lstStyle/>
        <a:p>
          <a:pPr algn="ctr"/>
          <a:r>
            <a:rPr lang="fr-FR" sz="1400" b="1" noProof="0" dirty="0"/>
            <a:t>Processus/</a:t>
          </a:r>
        </a:p>
        <a:p>
          <a:pPr algn="ctr"/>
          <a:r>
            <a:rPr lang="fr-FR" sz="1400" b="1" noProof="0" dirty="0"/>
            <a:t>activité</a:t>
          </a:r>
        </a:p>
      </dgm:t>
    </dgm:pt>
    <dgm:pt modelId="{E333768E-7E59-8A4C-8A8D-69BCB80255E0}" type="parTrans" cxnId="{2474D3FE-BECF-A64D-B9FE-DDB989B9E752}">
      <dgm:prSet/>
      <dgm:spPr/>
      <dgm:t>
        <a:bodyPr/>
        <a:lstStyle/>
        <a:p>
          <a:pPr algn="ctr"/>
          <a:endParaRPr lang="fr-FR" noProof="0" dirty="0"/>
        </a:p>
      </dgm:t>
    </dgm:pt>
    <dgm:pt modelId="{4526E832-6119-974C-8520-DF6255F5096D}" type="sibTrans" cxnId="{2474D3FE-BECF-A64D-B9FE-DDB989B9E752}">
      <dgm:prSet/>
      <dgm:spPr/>
      <dgm:t>
        <a:bodyPr/>
        <a:lstStyle/>
        <a:p>
          <a:pPr algn="ctr"/>
          <a:endParaRPr lang="fr-FR" noProof="0" dirty="0"/>
        </a:p>
      </dgm:t>
    </dgm:pt>
    <dgm:pt modelId="{81C8E823-A765-6B42-A044-7D7665E57B4A}">
      <dgm:prSet phldrT="[Text]" custT="1"/>
      <dgm:spPr>
        <a:solidFill>
          <a:srgbClr val="17375E"/>
        </a:solidFill>
      </dgm:spPr>
      <dgm:t>
        <a:bodyPr/>
        <a:lstStyle/>
        <a:p>
          <a:pPr algn="ctr"/>
          <a:r>
            <a:rPr lang="fr-FR" sz="1400" b="1" noProof="0" dirty="0"/>
            <a:t>Produits</a:t>
          </a:r>
        </a:p>
      </dgm:t>
    </dgm:pt>
    <dgm:pt modelId="{EC82942B-C32E-734A-89CD-79FD12CE6768}" type="parTrans" cxnId="{83C9A3B0-E72A-F34A-A914-DA4AF7F984A9}">
      <dgm:prSet/>
      <dgm:spPr/>
      <dgm:t>
        <a:bodyPr/>
        <a:lstStyle/>
        <a:p>
          <a:pPr algn="ctr"/>
          <a:endParaRPr lang="fr-FR" noProof="0" dirty="0"/>
        </a:p>
      </dgm:t>
    </dgm:pt>
    <dgm:pt modelId="{F1940581-0F70-6E49-925B-AC79B4767823}" type="sibTrans" cxnId="{83C9A3B0-E72A-F34A-A914-DA4AF7F984A9}">
      <dgm:prSet/>
      <dgm:spPr/>
      <dgm:t>
        <a:bodyPr/>
        <a:lstStyle/>
        <a:p>
          <a:pPr algn="ctr"/>
          <a:endParaRPr lang="fr-FR" noProof="0" dirty="0"/>
        </a:p>
      </dgm:t>
    </dgm:pt>
    <dgm:pt modelId="{F59EA642-0F25-9E44-8CF5-E930361E7CD9}">
      <dgm:prSet custT="1"/>
      <dgm:spPr>
        <a:solidFill>
          <a:srgbClr val="17375E"/>
        </a:solidFill>
      </dgm:spPr>
      <dgm:t>
        <a:bodyPr/>
        <a:lstStyle/>
        <a:p>
          <a:pPr algn="ctr"/>
          <a:r>
            <a:rPr lang="fr-FR" sz="1400" b="1" noProof="0" dirty="0"/>
            <a:t>Résultats</a:t>
          </a:r>
        </a:p>
      </dgm:t>
    </dgm:pt>
    <dgm:pt modelId="{4E295EBF-CF39-E845-A9D3-0CB8BE20BFF4}" type="parTrans" cxnId="{DE9F8650-76AA-C94E-AE8E-C350AEC02364}">
      <dgm:prSet/>
      <dgm:spPr/>
      <dgm:t>
        <a:bodyPr/>
        <a:lstStyle/>
        <a:p>
          <a:pPr algn="ctr"/>
          <a:endParaRPr lang="fr-FR" noProof="0" dirty="0"/>
        </a:p>
      </dgm:t>
    </dgm:pt>
    <dgm:pt modelId="{36803C43-1B35-5D4F-8B84-557344474EEA}" type="sibTrans" cxnId="{DE9F8650-76AA-C94E-AE8E-C350AEC02364}">
      <dgm:prSet/>
      <dgm:spPr/>
      <dgm:t>
        <a:bodyPr/>
        <a:lstStyle/>
        <a:p>
          <a:pPr algn="ctr"/>
          <a:endParaRPr lang="fr-FR" noProof="0" dirty="0"/>
        </a:p>
      </dgm:t>
    </dgm:pt>
    <dgm:pt modelId="{728293EF-2DC8-0E4C-9795-DB1FD2433F4A}">
      <dgm:prSet custT="1"/>
      <dgm:spPr>
        <a:solidFill>
          <a:srgbClr val="17375E"/>
        </a:solidFill>
      </dgm:spPr>
      <dgm:t>
        <a:bodyPr/>
        <a:lstStyle/>
        <a:p>
          <a:pPr algn="ctr"/>
          <a:r>
            <a:rPr lang="fr-FR" sz="1400" b="1" noProof="0" dirty="0"/>
            <a:t>Impact</a:t>
          </a:r>
        </a:p>
      </dgm:t>
    </dgm:pt>
    <dgm:pt modelId="{C0B1B216-CE0D-C44E-9D91-2ECE40FC43BC}" type="parTrans" cxnId="{E92D0C0D-D8B4-6F4B-9F02-B7BCC036470D}">
      <dgm:prSet/>
      <dgm:spPr/>
      <dgm:t>
        <a:bodyPr/>
        <a:lstStyle/>
        <a:p>
          <a:pPr algn="ctr"/>
          <a:endParaRPr lang="fr-FR" noProof="0" dirty="0"/>
        </a:p>
      </dgm:t>
    </dgm:pt>
    <dgm:pt modelId="{5457C4DB-14DE-FB40-8999-F19E81BE46D3}" type="sibTrans" cxnId="{E92D0C0D-D8B4-6F4B-9F02-B7BCC036470D}">
      <dgm:prSet/>
      <dgm:spPr/>
      <dgm:t>
        <a:bodyPr/>
        <a:lstStyle/>
        <a:p>
          <a:pPr algn="ctr"/>
          <a:endParaRPr lang="fr-FR" noProof="0" dirty="0"/>
        </a:p>
      </dgm:t>
    </dgm:pt>
    <dgm:pt modelId="{2126B2BD-6CB9-124C-B4B8-E030771D87F1}" type="pres">
      <dgm:prSet presAssocID="{CC41154F-D481-C145-A4AD-97B828F1030F}" presName="Name0" presStyleCnt="0">
        <dgm:presLayoutVars>
          <dgm:dir/>
          <dgm:resizeHandles val="exact"/>
        </dgm:presLayoutVars>
      </dgm:prSet>
      <dgm:spPr/>
    </dgm:pt>
    <dgm:pt modelId="{432595B1-152F-A144-9FF0-E38CF6F1DF8C}" type="pres">
      <dgm:prSet presAssocID="{12E3DC35-9A10-B141-B7D8-798BADE77321}" presName="node" presStyleLbl="node1" presStyleIdx="0" presStyleCnt="5">
        <dgm:presLayoutVars>
          <dgm:bulletEnabled val="1"/>
        </dgm:presLayoutVars>
      </dgm:prSet>
      <dgm:spPr/>
    </dgm:pt>
    <dgm:pt modelId="{14F4D70F-8CF7-2F4D-8ADC-50F0465DFB6F}" type="pres">
      <dgm:prSet presAssocID="{15E84861-8965-0348-965C-BC2134A619F9}" presName="sibTrans" presStyleLbl="sibTrans2D1" presStyleIdx="0" presStyleCnt="4"/>
      <dgm:spPr/>
    </dgm:pt>
    <dgm:pt modelId="{9274EA56-1F62-F048-B667-CC9CFF95AF51}" type="pres">
      <dgm:prSet presAssocID="{15E84861-8965-0348-965C-BC2134A619F9}" presName="connectorText" presStyleLbl="sibTrans2D1" presStyleIdx="0" presStyleCnt="4"/>
      <dgm:spPr/>
    </dgm:pt>
    <dgm:pt modelId="{1B1A7CB2-CB83-0F45-9DF8-2C85DD79926C}" type="pres">
      <dgm:prSet presAssocID="{2D8B3163-C7B4-5848-BF3B-06D2DDC12A7C}" presName="node" presStyleLbl="node1" presStyleIdx="1" presStyleCnt="5">
        <dgm:presLayoutVars>
          <dgm:bulletEnabled val="1"/>
        </dgm:presLayoutVars>
      </dgm:prSet>
      <dgm:spPr/>
    </dgm:pt>
    <dgm:pt modelId="{C994E7E3-3E02-0F41-A31C-A7F2E2BD014D}" type="pres">
      <dgm:prSet presAssocID="{4526E832-6119-974C-8520-DF6255F5096D}" presName="sibTrans" presStyleLbl="sibTrans2D1" presStyleIdx="1" presStyleCnt="4"/>
      <dgm:spPr/>
    </dgm:pt>
    <dgm:pt modelId="{BEC9FED4-63C4-534B-96D8-E8F8FF5E0014}" type="pres">
      <dgm:prSet presAssocID="{4526E832-6119-974C-8520-DF6255F5096D}" presName="connectorText" presStyleLbl="sibTrans2D1" presStyleIdx="1" presStyleCnt="4"/>
      <dgm:spPr/>
    </dgm:pt>
    <dgm:pt modelId="{65954532-0C17-9949-B470-E22AE842AE89}" type="pres">
      <dgm:prSet presAssocID="{81C8E823-A765-6B42-A044-7D7665E57B4A}" presName="node" presStyleLbl="node1" presStyleIdx="2" presStyleCnt="5">
        <dgm:presLayoutVars>
          <dgm:bulletEnabled val="1"/>
        </dgm:presLayoutVars>
      </dgm:prSet>
      <dgm:spPr/>
    </dgm:pt>
    <dgm:pt modelId="{083D331D-012C-7A4F-AA70-9BE0017701D2}" type="pres">
      <dgm:prSet presAssocID="{F1940581-0F70-6E49-925B-AC79B4767823}" presName="sibTrans" presStyleLbl="sibTrans2D1" presStyleIdx="2" presStyleCnt="4"/>
      <dgm:spPr/>
    </dgm:pt>
    <dgm:pt modelId="{F8D4B7F5-436E-CD4E-B12A-627B441557C7}" type="pres">
      <dgm:prSet presAssocID="{F1940581-0F70-6E49-925B-AC79B4767823}" presName="connectorText" presStyleLbl="sibTrans2D1" presStyleIdx="2" presStyleCnt="4"/>
      <dgm:spPr/>
    </dgm:pt>
    <dgm:pt modelId="{FFC1764C-1EF5-F248-BBDF-CE2478E2BC24}" type="pres">
      <dgm:prSet presAssocID="{F59EA642-0F25-9E44-8CF5-E930361E7CD9}" presName="node" presStyleLbl="node1" presStyleIdx="3" presStyleCnt="5">
        <dgm:presLayoutVars>
          <dgm:bulletEnabled val="1"/>
        </dgm:presLayoutVars>
      </dgm:prSet>
      <dgm:spPr/>
    </dgm:pt>
    <dgm:pt modelId="{A9FF93D3-F57E-9C46-98FA-DB74647729CA}" type="pres">
      <dgm:prSet presAssocID="{36803C43-1B35-5D4F-8B84-557344474EEA}" presName="sibTrans" presStyleLbl="sibTrans2D1" presStyleIdx="3" presStyleCnt="4"/>
      <dgm:spPr/>
    </dgm:pt>
    <dgm:pt modelId="{B01AABCC-E790-AB41-A33A-B3D6F6C46454}" type="pres">
      <dgm:prSet presAssocID="{36803C43-1B35-5D4F-8B84-557344474EEA}" presName="connectorText" presStyleLbl="sibTrans2D1" presStyleIdx="3" presStyleCnt="4"/>
      <dgm:spPr/>
    </dgm:pt>
    <dgm:pt modelId="{C2B24CAC-6183-214E-A2CF-1E49C4778483}" type="pres">
      <dgm:prSet presAssocID="{728293EF-2DC8-0E4C-9795-DB1FD2433F4A}" presName="node" presStyleLbl="node1" presStyleIdx="4" presStyleCnt="5">
        <dgm:presLayoutVars>
          <dgm:bulletEnabled val="1"/>
        </dgm:presLayoutVars>
      </dgm:prSet>
      <dgm:spPr/>
    </dgm:pt>
  </dgm:ptLst>
  <dgm:cxnLst>
    <dgm:cxn modelId="{ABC0D901-BAD0-CC43-9563-94E61065B7BB}" type="presOf" srcId="{36803C43-1B35-5D4F-8B84-557344474EEA}" destId="{A9FF93D3-F57E-9C46-98FA-DB74647729CA}" srcOrd="0" destOrd="0" presId="urn:microsoft.com/office/officeart/2005/8/layout/process1"/>
    <dgm:cxn modelId="{E92D0C0D-D8B4-6F4B-9F02-B7BCC036470D}" srcId="{CC41154F-D481-C145-A4AD-97B828F1030F}" destId="{728293EF-2DC8-0E4C-9795-DB1FD2433F4A}" srcOrd="4" destOrd="0" parTransId="{C0B1B216-CE0D-C44E-9D91-2ECE40FC43BC}" sibTransId="{5457C4DB-14DE-FB40-8999-F19E81BE46D3}"/>
    <dgm:cxn modelId="{0787840E-27EA-4F4B-96CE-CD8AB537A29E}" type="presOf" srcId="{12E3DC35-9A10-B141-B7D8-798BADE77321}" destId="{432595B1-152F-A144-9FF0-E38CF6F1DF8C}" srcOrd="0" destOrd="0" presId="urn:microsoft.com/office/officeart/2005/8/layout/process1"/>
    <dgm:cxn modelId="{C0AB5912-1110-B54E-953D-2DDEF1137BA0}" srcId="{CC41154F-D481-C145-A4AD-97B828F1030F}" destId="{12E3DC35-9A10-B141-B7D8-798BADE77321}" srcOrd="0" destOrd="0" parTransId="{CF4101C2-E6D6-4F4D-AF1B-2853B3894F9C}" sibTransId="{15E84861-8965-0348-965C-BC2134A619F9}"/>
    <dgm:cxn modelId="{A929615C-F6E6-2F42-9DCE-AF0105318C72}" type="presOf" srcId="{CC41154F-D481-C145-A4AD-97B828F1030F}" destId="{2126B2BD-6CB9-124C-B4B8-E030771D87F1}" srcOrd="0" destOrd="0" presId="urn:microsoft.com/office/officeart/2005/8/layout/process1"/>
    <dgm:cxn modelId="{A596C65D-EF69-1048-AB3B-B3B698B6B07F}" type="presOf" srcId="{2D8B3163-C7B4-5848-BF3B-06D2DDC12A7C}" destId="{1B1A7CB2-CB83-0F45-9DF8-2C85DD79926C}" srcOrd="0" destOrd="0" presId="urn:microsoft.com/office/officeart/2005/8/layout/process1"/>
    <dgm:cxn modelId="{CA55064A-0C5A-3C49-B1A2-8A11AA293810}" type="presOf" srcId="{F1940581-0F70-6E49-925B-AC79B4767823}" destId="{083D331D-012C-7A4F-AA70-9BE0017701D2}" srcOrd="0" destOrd="0" presId="urn:microsoft.com/office/officeart/2005/8/layout/process1"/>
    <dgm:cxn modelId="{DE9F8650-76AA-C94E-AE8E-C350AEC02364}" srcId="{CC41154F-D481-C145-A4AD-97B828F1030F}" destId="{F59EA642-0F25-9E44-8CF5-E930361E7CD9}" srcOrd="3" destOrd="0" parTransId="{4E295EBF-CF39-E845-A9D3-0CB8BE20BFF4}" sibTransId="{36803C43-1B35-5D4F-8B84-557344474EEA}"/>
    <dgm:cxn modelId="{D1D60972-871E-0249-A29F-D2660DEE3AE4}" type="presOf" srcId="{15E84861-8965-0348-965C-BC2134A619F9}" destId="{14F4D70F-8CF7-2F4D-8ADC-50F0465DFB6F}" srcOrd="0" destOrd="0" presId="urn:microsoft.com/office/officeart/2005/8/layout/process1"/>
    <dgm:cxn modelId="{4BA60A85-3F29-4645-BF6B-7E85E27C3368}" type="presOf" srcId="{728293EF-2DC8-0E4C-9795-DB1FD2433F4A}" destId="{C2B24CAC-6183-214E-A2CF-1E49C4778483}" srcOrd="0" destOrd="0" presId="urn:microsoft.com/office/officeart/2005/8/layout/process1"/>
    <dgm:cxn modelId="{4A9CE092-1D20-4B4A-AAF0-F51F11C7F859}" type="presOf" srcId="{4526E832-6119-974C-8520-DF6255F5096D}" destId="{BEC9FED4-63C4-534B-96D8-E8F8FF5E0014}" srcOrd="1" destOrd="0" presId="urn:microsoft.com/office/officeart/2005/8/layout/process1"/>
    <dgm:cxn modelId="{89A05D9B-7A7E-9141-A5B9-B34F7891F8D8}" type="presOf" srcId="{81C8E823-A765-6B42-A044-7D7665E57B4A}" destId="{65954532-0C17-9949-B470-E22AE842AE89}" srcOrd="0" destOrd="0" presId="urn:microsoft.com/office/officeart/2005/8/layout/process1"/>
    <dgm:cxn modelId="{CAE177A4-DB9C-B34E-81FD-6E2D67D58791}" type="presOf" srcId="{15E84861-8965-0348-965C-BC2134A619F9}" destId="{9274EA56-1F62-F048-B667-CC9CFF95AF51}" srcOrd="1" destOrd="0" presId="urn:microsoft.com/office/officeart/2005/8/layout/process1"/>
    <dgm:cxn modelId="{70426BA7-9666-1840-8E43-3244E1FDD37E}" type="presOf" srcId="{4526E832-6119-974C-8520-DF6255F5096D}" destId="{C994E7E3-3E02-0F41-A31C-A7F2E2BD014D}" srcOrd="0" destOrd="0" presId="urn:microsoft.com/office/officeart/2005/8/layout/process1"/>
    <dgm:cxn modelId="{83C9A3B0-E72A-F34A-A914-DA4AF7F984A9}" srcId="{CC41154F-D481-C145-A4AD-97B828F1030F}" destId="{81C8E823-A765-6B42-A044-7D7665E57B4A}" srcOrd="2" destOrd="0" parTransId="{EC82942B-C32E-734A-89CD-79FD12CE6768}" sibTransId="{F1940581-0F70-6E49-925B-AC79B4767823}"/>
    <dgm:cxn modelId="{C02AAABA-6022-E74E-9334-D5BFFF0DAF74}" type="presOf" srcId="{36803C43-1B35-5D4F-8B84-557344474EEA}" destId="{B01AABCC-E790-AB41-A33A-B3D6F6C46454}" srcOrd="1" destOrd="0" presId="urn:microsoft.com/office/officeart/2005/8/layout/process1"/>
    <dgm:cxn modelId="{856099C2-1285-8D49-8EB3-31BF4EF4B94C}" type="presOf" srcId="{F59EA642-0F25-9E44-8CF5-E930361E7CD9}" destId="{FFC1764C-1EF5-F248-BBDF-CE2478E2BC24}" srcOrd="0" destOrd="0" presId="urn:microsoft.com/office/officeart/2005/8/layout/process1"/>
    <dgm:cxn modelId="{2B4D61C6-B363-4845-A522-86907E03E0B9}" type="presOf" srcId="{F1940581-0F70-6E49-925B-AC79B4767823}" destId="{F8D4B7F5-436E-CD4E-B12A-627B441557C7}" srcOrd="1" destOrd="0" presId="urn:microsoft.com/office/officeart/2005/8/layout/process1"/>
    <dgm:cxn modelId="{2474D3FE-BECF-A64D-B9FE-DDB989B9E752}" srcId="{CC41154F-D481-C145-A4AD-97B828F1030F}" destId="{2D8B3163-C7B4-5848-BF3B-06D2DDC12A7C}" srcOrd="1" destOrd="0" parTransId="{E333768E-7E59-8A4C-8A8D-69BCB80255E0}" sibTransId="{4526E832-6119-974C-8520-DF6255F5096D}"/>
    <dgm:cxn modelId="{3BAE7F50-D69F-254F-8C8D-39317687ADAD}" type="presParOf" srcId="{2126B2BD-6CB9-124C-B4B8-E030771D87F1}" destId="{432595B1-152F-A144-9FF0-E38CF6F1DF8C}" srcOrd="0" destOrd="0" presId="urn:microsoft.com/office/officeart/2005/8/layout/process1"/>
    <dgm:cxn modelId="{4DA1D465-4221-4A46-8896-249DAC817C0D}" type="presParOf" srcId="{2126B2BD-6CB9-124C-B4B8-E030771D87F1}" destId="{14F4D70F-8CF7-2F4D-8ADC-50F0465DFB6F}" srcOrd="1" destOrd="0" presId="urn:microsoft.com/office/officeart/2005/8/layout/process1"/>
    <dgm:cxn modelId="{A2333373-BD10-8842-9C73-E178A1EECA5A}" type="presParOf" srcId="{14F4D70F-8CF7-2F4D-8ADC-50F0465DFB6F}" destId="{9274EA56-1F62-F048-B667-CC9CFF95AF51}" srcOrd="0" destOrd="0" presId="urn:microsoft.com/office/officeart/2005/8/layout/process1"/>
    <dgm:cxn modelId="{E4D0B930-C2F7-EC44-99BB-65F0A489ACD6}" type="presParOf" srcId="{2126B2BD-6CB9-124C-B4B8-E030771D87F1}" destId="{1B1A7CB2-CB83-0F45-9DF8-2C85DD79926C}" srcOrd="2" destOrd="0" presId="urn:microsoft.com/office/officeart/2005/8/layout/process1"/>
    <dgm:cxn modelId="{6E5E1A73-26D9-594B-90C0-45C850F24F04}" type="presParOf" srcId="{2126B2BD-6CB9-124C-B4B8-E030771D87F1}" destId="{C994E7E3-3E02-0F41-A31C-A7F2E2BD014D}" srcOrd="3" destOrd="0" presId="urn:microsoft.com/office/officeart/2005/8/layout/process1"/>
    <dgm:cxn modelId="{54C23AD9-2410-AF4C-A706-442E3F24CAD0}" type="presParOf" srcId="{C994E7E3-3E02-0F41-A31C-A7F2E2BD014D}" destId="{BEC9FED4-63C4-534B-96D8-E8F8FF5E0014}" srcOrd="0" destOrd="0" presId="urn:microsoft.com/office/officeart/2005/8/layout/process1"/>
    <dgm:cxn modelId="{17882CC8-17B2-CD4C-B38B-9A3391D7DED2}" type="presParOf" srcId="{2126B2BD-6CB9-124C-B4B8-E030771D87F1}" destId="{65954532-0C17-9949-B470-E22AE842AE89}" srcOrd="4" destOrd="0" presId="urn:microsoft.com/office/officeart/2005/8/layout/process1"/>
    <dgm:cxn modelId="{9ABF5C9B-5934-9A46-A40A-7F7BF1F19ABD}" type="presParOf" srcId="{2126B2BD-6CB9-124C-B4B8-E030771D87F1}" destId="{083D331D-012C-7A4F-AA70-9BE0017701D2}" srcOrd="5" destOrd="0" presId="urn:microsoft.com/office/officeart/2005/8/layout/process1"/>
    <dgm:cxn modelId="{3DA60353-605F-E646-8E8B-328BA205FCEC}" type="presParOf" srcId="{083D331D-012C-7A4F-AA70-9BE0017701D2}" destId="{F8D4B7F5-436E-CD4E-B12A-627B441557C7}" srcOrd="0" destOrd="0" presId="urn:microsoft.com/office/officeart/2005/8/layout/process1"/>
    <dgm:cxn modelId="{F6E81299-96C1-A144-80EF-E725F5FD2239}" type="presParOf" srcId="{2126B2BD-6CB9-124C-B4B8-E030771D87F1}" destId="{FFC1764C-1EF5-F248-BBDF-CE2478E2BC24}" srcOrd="6" destOrd="0" presId="urn:microsoft.com/office/officeart/2005/8/layout/process1"/>
    <dgm:cxn modelId="{755F168F-A572-7449-ADA5-96105050732B}" type="presParOf" srcId="{2126B2BD-6CB9-124C-B4B8-E030771D87F1}" destId="{A9FF93D3-F57E-9C46-98FA-DB74647729CA}" srcOrd="7" destOrd="0" presId="urn:microsoft.com/office/officeart/2005/8/layout/process1"/>
    <dgm:cxn modelId="{9E6F70C8-AE24-5245-9839-90B5DCB6FCE9}" type="presParOf" srcId="{A9FF93D3-F57E-9C46-98FA-DB74647729CA}" destId="{B01AABCC-E790-AB41-A33A-B3D6F6C46454}" srcOrd="0" destOrd="0" presId="urn:microsoft.com/office/officeart/2005/8/layout/process1"/>
    <dgm:cxn modelId="{DD2981E2-2DEF-4342-B95A-193584219DD1}" type="presParOf" srcId="{2126B2BD-6CB9-124C-B4B8-E030771D87F1}" destId="{C2B24CAC-6183-214E-A2CF-1E49C477848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595B1-152F-A144-9FF0-E38CF6F1DF8C}">
      <dsp:nvSpPr>
        <dsp:cNvPr id="0" name=""/>
        <dsp:cNvSpPr/>
      </dsp:nvSpPr>
      <dsp:spPr>
        <a:xfrm>
          <a:off x="4588"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t>Intrants</a:t>
          </a:r>
        </a:p>
      </dsp:txBody>
      <dsp:txXfrm>
        <a:off x="29587" y="212759"/>
        <a:ext cx="1372551" cy="803531"/>
      </dsp:txXfrm>
    </dsp:sp>
    <dsp:sp modelId="{14F4D70F-8CF7-2F4D-8ADC-50F0465DFB6F}">
      <dsp:nvSpPr>
        <dsp:cNvPr id="0" name=""/>
        <dsp:cNvSpPr/>
      </dsp:nvSpPr>
      <dsp:spPr>
        <a:xfrm>
          <a:off x="1569393"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1569393" y="508686"/>
        <a:ext cx="211106" cy="211676"/>
      </dsp:txXfrm>
    </dsp:sp>
    <dsp:sp modelId="{1B1A7CB2-CB83-0F45-9DF8-2C85DD79926C}">
      <dsp:nvSpPr>
        <dsp:cNvPr id="0" name=""/>
        <dsp:cNvSpPr/>
      </dsp:nvSpPr>
      <dsp:spPr>
        <a:xfrm>
          <a:off x="1996157"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t>Processus/</a:t>
          </a:r>
        </a:p>
        <a:p>
          <a:pPr marL="0" lvl="0" indent="0" algn="ctr" defTabSz="622300">
            <a:lnSpc>
              <a:spcPct val="90000"/>
            </a:lnSpc>
            <a:spcBef>
              <a:spcPct val="0"/>
            </a:spcBef>
            <a:spcAft>
              <a:spcPct val="35000"/>
            </a:spcAft>
            <a:buNone/>
          </a:pPr>
          <a:r>
            <a:rPr lang="fr-FR" sz="1400" b="1" kern="1200" noProof="0" dirty="0"/>
            <a:t>activité</a:t>
          </a:r>
        </a:p>
      </dsp:txBody>
      <dsp:txXfrm>
        <a:off x="2021156" y="212759"/>
        <a:ext cx="1372551" cy="803531"/>
      </dsp:txXfrm>
    </dsp:sp>
    <dsp:sp modelId="{C994E7E3-3E02-0F41-A31C-A7F2E2BD014D}">
      <dsp:nvSpPr>
        <dsp:cNvPr id="0" name=""/>
        <dsp:cNvSpPr/>
      </dsp:nvSpPr>
      <dsp:spPr>
        <a:xfrm>
          <a:off x="3560962"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3560962" y="508686"/>
        <a:ext cx="211106" cy="211676"/>
      </dsp:txXfrm>
    </dsp:sp>
    <dsp:sp modelId="{65954532-0C17-9949-B470-E22AE842AE89}">
      <dsp:nvSpPr>
        <dsp:cNvPr id="0" name=""/>
        <dsp:cNvSpPr/>
      </dsp:nvSpPr>
      <dsp:spPr>
        <a:xfrm>
          <a:off x="3987726"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t>Produits</a:t>
          </a:r>
        </a:p>
      </dsp:txBody>
      <dsp:txXfrm>
        <a:off x="4012725" y="212759"/>
        <a:ext cx="1372551" cy="803531"/>
      </dsp:txXfrm>
    </dsp:sp>
    <dsp:sp modelId="{083D331D-012C-7A4F-AA70-9BE0017701D2}">
      <dsp:nvSpPr>
        <dsp:cNvPr id="0" name=""/>
        <dsp:cNvSpPr/>
      </dsp:nvSpPr>
      <dsp:spPr>
        <a:xfrm>
          <a:off x="5552531"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5552531" y="508686"/>
        <a:ext cx="211106" cy="211676"/>
      </dsp:txXfrm>
    </dsp:sp>
    <dsp:sp modelId="{FFC1764C-1EF5-F248-BBDF-CE2478E2BC24}">
      <dsp:nvSpPr>
        <dsp:cNvPr id="0" name=""/>
        <dsp:cNvSpPr/>
      </dsp:nvSpPr>
      <dsp:spPr>
        <a:xfrm>
          <a:off x="5979295"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t>Résultats</a:t>
          </a:r>
        </a:p>
      </dsp:txBody>
      <dsp:txXfrm>
        <a:off x="6004294" y="212759"/>
        <a:ext cx="1372551" cy="803531"/>
      </dsp:txXfrm>
    </dsp:sp>
    <dsp:sp modelId="{A9FF93D3-F57E-9C46-98FA-DB74647729CA}">
      <dsp:nvSpPr>
        <dsp:cNvPr id="0" name=""/>
        <dsp:cNvSpPr/>
      </dsp:nvSpPr>
      <dsp:spPr>
        <a:xfrm>
          <a:off x="7544100" y="438128"/>
          <a:ext cx="301580" cy="352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7544100" y="508686"/>
        <a:ext cx="211106" cy="211676"/>
      </dsp:txXfrm>
    </dsp:sp>
    <dsp:sp modelId="{C2B24CAC-6183-214E-A2CF-1E49C4778483}">
      <dsp:nvSpPr>
        <dsp:cNvPr id="0" name=""/>
        <dsp:cNvSpPr/>
      </dsp:nvSpPr>
      <dsp:spPr>
        <a:xfrm>
          <a:off x="7970864" y="187760"/>
          <a:ext cx="1422549" cy="853529"/>
        </a:xfrm>
        <a:prstGeom prst="roundRect">
          <a:avLst>
            <a:gd name="adj" fmla="val 10000"/>
          </a:avLst>
        </a:prstGeom>
        <a:solidFill>
          <a:srgbClr val="173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t>Impact</a:t>
          </a:r>
        </a:p>
      </dsp:txBody>
      <dsp:txXfrm>
        <a:off x="7995863" y="212759"/>
        <a:ext cx="1372551" cy="8035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29-Mar-24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29-Mar-24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315887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28</a:t>
            </a:fld>
            <a:endParaRPr lang="en-US"/>
          </a:p>
        </p:txBody>
      </p:sp>
    </p:spTree>
    <p:extLst>
      <p:ext uri="{BB962C8B-B14F-4D97-AF65-F5344CB8AC3E}">
        <p14:creationId xmlns:p14="http://schemas.microsoft.com/office/powerpoint/2010/main" val="401919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B248-65A7-7255-7CA5-A5A3BB97F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528CF-1783-677C-C593-F675890F4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0EAF3-541A-5220-C500-C2985BE2A0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4DE013-6A57-4AD9-2038-C547A3E0FA4C}"/>
              </a:ext>
            </a:extLst>
          </p:cNvPr>
          <p:cNvSpPr>
            <a:spLocks noGrp="1"/>
          </p:cNvSpPr>
          <p:nvPr>
            <p:ph type="sldNum" sz="quarter" idx="5"/>
          </p:nvPr>
        </p:nvSpPr>
        <p:spPr/>
        <p:txBody>
          <a:bodyPr/>
          <a:lstStyle/>
          <a:p>
            <a:fld id="{5317CD5F-2FBE-4BD2-BEC6-04F59FEA57C0}" type="slidenum">
              <a:rPr lang="en-US" smtClean="0"/>
              <a:t>29</a:t>
            </a:fld>
            <a:endParaRPr lang="en-US"/>
          </a:p>
        </p:txBody>
      </p:sp>
    </p:spTree>
    <p:extLst>
      <p:ext uri="{BB962C8B-B14F-4D97-AF65-F5344CB8AC3E}">
        <p14:creationId xmlns:p14="http://schemas.microsoft.com/office/powerpoint/2010/main" val="225444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30</a:t>
            </a:fld>
            <a:endParaRPr lang="en-US"/>
          </a:p>
        </p:txBody>
      </p:sp>
    </p:spTree>
    <p:extLst>
      <p:ext uri="{BB962C8B-B14F-4D97-AF65-F5344CB8AC3E}">
        <p14:creationId xmlns:p14="http://schemas.microsoft.com/office/powerpoint/2010/main" val="153798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31</a:t>
            </a:fld>
            <a:endParaRPr lang="en-US"/>
          </a:p>
        </p:txBody>
      </p:sp>
    </p:spTree>
    <p:extLst>
      <p:ext uri="{BB962C8B-B14F-4D97-AF65-F5344CB8AC3E}">
        <p14:creationId xmlns:p14="http://schemas.microsoft.com/office/powerpoint/2010/main" val="329519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18</a:t>
            </a:fld>
            <a:endParaRPr lang="en-US"/>
          </a:p>
        </p:txBody>
      </p:sp>
    </p:spTree>
    <p:extLst>
      <p:ext uri="{BB962C8B-B14F-4D97-AF65-F5344CB8AC3E}">
        <p14:creationId xmlns:p14="http://schemas.microsoft.com/office/powerpoint/2010/main" val="144826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19</a:t>
            </a:fld>
            <a:endParaRPr lang="en-US"/>
          </a:p>
        </p:txBody>
      </p:sp>
    </p:spTree>
    <p:extLst>
      <p:ext uri="{BB962C8B-B14F-4D97-AF65-F5344CB8AC3E}">
        <p14:creationId xmlns:p14="http://schemas.microsoft.com/office/powerpoint/2010/main" val="207533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20</a:t>
            </a:fld>
            <a:endParaRPr lang="en-US"/>
          </a:p>
        </p:txBody>
      </p:sp>
    </p:spTree>
    <p:extLst>
      <p:ext uri="{BB962C8B-B14F-4D97-AF65-F5344CB8AC3E}">
        <p14:creationId xmlns:p14="http://schemas.microsoft.com/office/powerpoint/2010/main" val="225475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21</a:t>
            </a:fld>
            <a:endParaRPr lang="en-US"/>
          </a:p>
        </p:txBody>
      </p:sp>
    </p:spTree>
    <p:extLst>
      <p:ext uri="{BB962C8B-B14F-4D97-AF65-F5344CB8AC3E}">
        <p14:creationId xmlns:p14="http://schemas.microsoft.com/office/powerpoint/2010/main" val="147327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22</a:t>
            </a:fld>
            <a:endParaRPr lang="en-US"/>
          </a:p>
        </p:txBody>
      </p:sp>
    </p:spTree>
    <p:extLst>
      <p:ext uri="{BB962C8B-B14F-4D97-AF65-F5344CB8AC3E}">
        <p14:creationId xmlns:p14="http://schemas.microsoft.com/office/powerpoint/2010/main" val="265436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23</a:t>
            </a:fld>
            <a:endParaRPr lang="en-US"/>
          </a:p>
        </p:txBody>
      </p:sp>
    </p:spTree>
    <p:extLst>
      <p:ext uri="{BB962C8B-B14F-4D97-AF65-F5344CB8AC3E}">
        <p14:creationId xmlns:p14="http://schemas.microsoft.com/office/powerpoint/2010/main" val="145234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24</a:t>
            </a:fld>
            <a:endParaRPr lang="en-US"/>
          </a:p>
        </p:txBody>
      </p:sp>
    </p:spTree>
    <p:extLst>
      <p:ext uri="{BB962C8B-B14F-4D97-AF65-F5344CB8AC3E}">
        <p14:creationId xmlns:p14="http://schemas.microsoft.com/office/powerpoint/2010/main" val="259328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25</a:t>
            </a:fld>
            <a:endParaRPr lang="en-US"/>
          </a:p>
        </p:txBody>
      </p:sp>
    </p:spTree>
    <p:extLst>
      <p:ext uri="{BB962C8B-B14F-4D97-AF65-F5344CB8AC3E}">
        <p14:creationId xmlns:p14="http://schemas.microsoft.com/office/powerpoint/2010/main" val="41345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425332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92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93812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5346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41447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33483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5973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8557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210437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349651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419190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92787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40381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28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91982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98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21580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583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3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899923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883443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192629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536761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61325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515415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17031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795784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58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29198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8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53785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53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6.png"/><Relationship Id="rId3" Type="http://schemas.openxmlformats.org/officeDocument/2006/relationships/slideLayout" Target="../slideLayouts/slideLayout35.xml"/><Relationship Id="rId21" Type="http://schemas.openxmlformats.org/officeDocument/2006/relationships/image" Target="../media/image8.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5.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7.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F15FB073-BB83-E172-454D-A364C19BCD3C}"/>
              </a:ext>
            </a:extLst>
          </p:cNvPr>
          <p:cNvGrpSpPr/>
          <p:nvPr userDrawn="1"/>
        </p:nvGrpSpPr>
        <p:grpSpPr>
          <a:xfrm>
            <a:off x="-8" y="5988696"/>
            <a:ext cx="12192008" cy="869304"/>
            <a:chOff x="-1" y="5998222"/>
            <a:chExt cx="12192008" cy="869304"/>
          </a:xfrm>
        </p:grpSpPr>
        <p:grpSp>
          <p:nvGrpSpPr>
            <p:cNvPr id="5" name="Group 4">
              <a:extLst>
                <a:ext uri="{FF2B5EF4-FFF2-40B4-BE49-F238E27FC236}">
                  <a16:creationId xmlns:a16="http://schemas.microsoft.com/office/drawing/2014/main" id="{27E98DA2-1865-4E97-8590-444FE01B1FE4}"/>
                </a:ext>
              </a:extLst>
            </p:cNvPr>
            <p:cNvGrpSpPr/>
            <p:nvPr userDrawn="1"/>
          </p:nvGrpSpPr>
          <p:grpSpPr>
            <a:xfrm>
              <a:off x="-1" y="6065349"/>
              <a:ext cx="12192001" cy="802177"/>
              <a:chOff x="-1" y="6055823"/>
              <a:chExt cx="9144001" cy="802177"/>
            </a:xfrm>
          </p:grpSpPr>
          <p:sp>
            <p:nvSpPr>
              <p:cNvPr id="8" name="Rectangle 7">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9" name="Picture 8">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7093744" y="6154761"/>
                <a:ext cx="1822373" cy="637786"/>
              </a:xfrm>
              <a:prstGeom prst="rect">
                <a:avLst/>
              </a:prstGeom>
            </p:spPr>
          </p:pic>
          <p:pic>
            <p:nvPicPr>
              <p:cNvPr id="10" name="Picture 9">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4718251" y="6190395"/>
                <a:ext cx="1473694" cy="573086"/>
              </a:xfrm>
              <a:prstGeom prst="rect">
                <a:avLst/>
              </a:prstGeom>
            </p:spPr>
          </p:pic>
          <p:pic>
            <p:nvPicPr>
              <p:cNvPr id="11" name="Picture 10">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376" y="6125852"/>
                <a:ext cx="1700603" cy="593260"/>
              </a:xfrm>
              <a:prstGeom prst="rect">
                <a:avLst/>
              </a:prstGeom>
            </p:spPr>
          </p:pic>
        </p:grpSp>
        <p:sp>
          <p:nvSpPr>
            <p:cNvPr id="6" name="Rectangle 5">
              <a:extLst>
                <a:ext uri="{FF2B5EF4-FFF2-40B4-BE49-F238E27FC236}">
                  <a16:creationId xmlns:a16="http://schemas.microsoft.com/office/drawing/2014/main" id="{8F1D423E-8B15-41BD-B67A-2B72633E8C60}"/>
                </a:ext>
              </a:extLst>
            </p:cNvPr>
            <p:cNvSpPr/>
            <p:nvPr userDrawn="1"/>
          </p:nvSpPr>
          <p:spPr>
            <a:xfrm>
              <a:off x="7" y="5998222"/>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7" name="Picture 6" descr="A black and white logo&#10;&#10;Description automatically generated">
              <a:extLst>
                <a:ext uri="{FF2B5EF4-FFF2-40B4-BE49-F238E27FC236}">
                  <a16:creationId xmlns:a16="http://schemas.microsoft.com/office/drawing/2014/main" id="{F07FAD92-3BD4-F88E-2ECD-B380A6873080}"/>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36356" b="37062"/>
            <a:stretch/>
          </p:blipFill>
          <p:spPr>
            <a:xfrm>
              <a:off x="3233815" y="6225300"/>
              <a:ext cx="1964925" cy="522329"/>
            </a:xfrm>
            <a:prstGeom prst="rect">
              <a:avLst/>
            </a:prstGeom>
          </p:spPr>
        </p:pic>
      </p:grpSp>
    </p:spTree>
    <p:extLst>
      <p:ext uri="{BB962C8B-B14F-4D97-AF65-F5344CB8AC3E}">
        <p14:creationId xmlns:p14="http://schemas.microsoft.com/office/powerpoint/2010/main" val="207308552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5795149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systems-monitoring/un-water-global-analysis-and-assessment-of-sanitation-and-drinking-water/2024-2025-cycle" TargetMode="External"/><Relationship Id="rId2" Type="http://schemas.openxmlformats.org/officeDocument/2006/relationships/hyperlink" Target="mailto:glaas@who.in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reasury.un.org/operationalrates/OperationalRates.php" TargetMode="Externa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ashdata.org/monitorin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water.org/our-work/integrated-monitoring-initiative-sdg-6/indicator-6b1-proportion-local-administrative-unit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apps.who.int/iris/bitstream/handle/10665/329954/9789242514704-fre.pdf?sequence=1&amp;isAllowed=y"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www.who.int/teams/environment-climate-change-and-health/water-sanitation-and-health/sanitation-safety/sanitation-workers"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hyperlink" Target="https://glaas.who.int/"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systems-monitoring/un-water-global-analysis-and-assessment-of-sanitation-and-drinking-water/wash-accounts" TargetMode="External"/><Relationship Id="rId2" Type="http://schemas.openxmlformats.org/officeDocument/2006/relationships/hyperlink" Target="mailto:glaas@who.int"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hyperlink" Target="https://get.adobe.com/reade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get.adobe.com/reade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a:xfrm>
            <a:off x="497645" y="922340"/>
            <a:ext cx="10436654" cy="2852737"/>
          </a:xfrm>
        </p:spPr>
        <p:txBody>
          <a:bodyPr/>
          <a:lstStyle/>
          <a:p>
            <a:r>
              <a:rPr lang="fr-FR" sz="2800">
                <a:cs typeface="Calibri"/>
              </a:rPr>
              <a:t>Module d'information GLAAS 4:  </a:t>
            </a:r>
            <a:br>
              <a:rPr lang="fr-FR">
                <a:cs typeface="Calibri"/>
              </a:rPr>
            </a:br>
            <a:r>
              <a:rPr lang="fr-FR">
                <a:cs typeface="Calibri"/>
              </a:rPr>
              <a:t>Instructions pour l'enquête pays </a:t>
            </a:r>
            <a:r>
              <a:rPr lang="fr-FR" sz="3600">
                <a:cs typeface="Calibri"/>
              </a:rPr>
              <a:t>GLAAS 2024</a:t>
            </a:r>
            <a:endParaRPr lang="fr-FR"/>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86BC-EA59-7D5C-FD07-273DFB5B213B}"/>
              </a:ext>
            </a:extLst>
          </p:cNvPr>
          <p:cNvSpPr>
            <a:spLocks noGrp="1"/>
          </p:cNvSpPr>
          <p:nvPr>
            <p:ph type="title"/>
          </p:nvPr>
        </p:nvSpPr>
        <p:spPr/>
        <p:txBody>
          <a:bodyPr/>
          <a:lstStyle/>
          <a:p>
            <a:r>
              <a:rPr lang="fr-FR"/>
              <a:t>Accès et utilisation d'eGLAAS (en ligne)</a:t>
            </a:r>
          </a:p>
        </p:txBody>
      </p:sp>
      <p:sp>
        <p:nvSpPr>
          <p:cNvPr id="5" name="Content Placeholder 4">
            <a:extLst>
              <a:ext uri="{FF2B5EF4-FFF2-40B4-BE49-F238E27FC236}">
                <a16:creationId xmlns:a16="http://schemas.microsoft.com/office/drawing/2014/main" id="{970F565D-9448-B70D-4891-119DB7D6DB1C}"/>
              </a:ext>
            </a:extLst>
          </p:cNvPr>
          <p:cNvSpPr>
            <a:spLocks noGrp="1"/>
          </p:cNvSpPr>
          <p:nvPr>
            <p:ph idx="1"/>
          </p:nvPr>
        </p:nvSpPr>
        <p:spPr>
          <a:xfrm>
            <a:off x="609600" y="1280166"/>
            <a:ext cx="10972800" cy="4880002"/>
          </a:xfrm>
        </p:spPr>
        <p:txBody>
          <a:bodyPr>
            <a:normAutofit/>
          </a:bodyPr>
          <a:lstStyle/>
          <a:p>
            <a:pPr algn="just">
              <a:lnSpc>
                <a:spcPct val="100000"/>
              </a:lnSpc>
              <a:spcBef>
                <a:spcPts val="600"/>
              </a:spcBef>
              <a:spcAft>
                <a:spcPts val="600"/>
              </a:spcAft>
            </a:pPr>
            <a:r>
              <a:rPr lang="fr-FR" dirty="0">
                <a:latin typeface="Calibri" panose="020F0502020204030204" pitchFamily="34" charset="0"/>
                <a:ea typeface="Calibri" panose="020F0502020204030204" pitchFamily="34" charset="0"/>
                <a:cs typeface="Times New Roman" panose="02020603050405020304" pitchFamily="18" charset="0"/>
              </a:rPr>
              <a:t>Les contributeurs à l'enquête pays doivent être inscrits sur la plateforme eGLAAS pour avoir accès à l'enquête en ligne.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fr-FR" dirty="0">
                <a:latin typeface="Calibri" panose="020F0502020204030204" pitchFamily="34" charset="0"/>
                <a:ea typeface="Calibri" panose="020F0502020204030204" pitchFamily="34" charset="0"/>
                <a:cs typeface="Times New Roman" panose="02020603050405020304" pitchFamily="18" charset="0"/>
              </a:rPr>
              <a:t>Pour enregistrer les contributeurs, le point focal doit immédiatement envoyer au bureau régional de l'OMS et à l'adresse </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glaas@who.int</a:t>
            </a:r>
            <a:r>
              <a:rPr lang="fr-FR" dirty="0">
                <a:effectLst/>
                <a:latin typeface="Calibri" panose="020F0502020204030204" pitchFamily="34" charset="0"/>
                <a:ea typeface="Calibri" panose="020F0502020204030204" pitchFamily="34" charset="0"/>
                <a:cs typeface="Times New Roman" panose="02020603050405020304" pitchFamily="18" charset="0"/>
              </a:rPr>
              <a:t> </a:t>
            </a:r>
            <a:r>
              <a:rPr lang="fr-FR"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la liste des noms et des adresses électroniques </a:t>
            </a:r>
            <a:r>
              <a:rPr lang="fr-FR" dirty="0">
                <a:effectLst/>
                <a:latin typeface="Calibri" panose="020F0502020204030204" pitchFamily="34" charset="0"/>
                <a:ea typeface="Calibri" panose="020F0502020204030204" pitchFamily="34" charset="0"/>
                <a:cs typeface="Times New Roman" panose="02020603050405020304" pitchFamily="18" charset="0"/>
              </a:rPr>
              <a:t>des </a:t>
            </a:r>
            <a:r>
              <a:rPr lang="fr-FR" dirty="0">
                <a:latin typeface="Calibri" panose="020F0502020204030204" pitchFamily="34" charset="0"/>
                <a:ea typeface="Calibri" panose="020F0502020204030204" pitchFamily="34" charset="0"/>
                <a:cs typeface="Times New Roman" panose="02020603050405020304" pitchFamily="18" charset="0"/>
              </a:rPr>
              <a:t>contributeurs</a:t>
            </a:r>
            <a:r>
              <a:rPr lang="fr-FR"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Bef>
                <a:spcPts val="600"/>
              </a:spcBef>
              <a:spcAft>
                <a:spcPts val="6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Pour apprendre à utiliser la plateforme en ligne et à répondre à l’enquête pays eGLAAS, veuillez consulter les informations sur eGLAAS fournies </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ici</a:t>
            </a:r>
            <a:r>
              <a:rPr lang="fr-FR" dirty="0">
                <a:effectLst/>
                <a:latin typeface="Calibri" panose="020F0502020204030204" pitchFamily="34" charset="0"/>
                <a:ea typeface="Calibri" panose="020F0502020204030204" pitchFamily="34" charset="0"/>
                <a:cs typeface="Times New Roman" panose="02020603050405020304" pitchFamily="18" charset="0"/>
              </a:rPr>
              <a:t> et/ou contacter l'équipe GLAAS </a:t>
            </a:r>
            <a:r>
              <a:rPr lang="fr-FR" dirty="0">
                <a:latin typeface="Calibri" panose="020F0502020204030204" pitchFamily="34" charset="0"/>
                <a:ea typeface="Calibri" panose="020F0502020204030204" pitchFamily="34" charset="0"/>
                <a:cs typeface="Times New Roman" panose="02020603050405020304" pitchFamily="18" charset="0"/>
              </a:rPr>
              <a:t>de l'OMS </a:t>
            </a:r>
            <a:r>
              <a:rPr lang="fr-FR" dirty="0">
                <a:effectLst/>
                <a:latin typeface="Calibri" panose="020F0502020204030204" pitchFamily="34" charset="0"/>
                <a:ea typeface="Calibri" panose="020F0502020204030204" pitchFamily="34" charset="0"/>
                <a:cs typeface="Times New Roman" panose="02020603050405020304" pitchFamily="18" charset="0"/>
              </a:rPr>
              <a:t>(</a:t>
            </a:r>
            <a:r>
              <a:rPr lang="fr-FR"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glaas@who.int</a:t>
            </a:r>
            <a:r>
              <a:rPr lang="fr-FR" dirty="0">
                <a:effectLst/>
                <a:latin typeface="Calibri" panose="020F0502020204030204" pitchFamily="34" charset="0"/>
                <a:ea typeface="Calibri" panose="020F0502020204030204" pitchFamily="34" charset="0"/>
                <a:cs typeface="Times New Roman" panose="02020603050405020304" pitchFamily="18" charset="0"/>
              </a:rPr>
              <a:t>) pour obtenir plus d'informations. </a:t>
            </a:r>
          </a:p>
        </p:txBody>
      </p:sp>
    </p:spTree>
    <p:extLst>
      <p:ext uri="{BB962C8B-B14F-4D97-AF65-F5344CB8AC3E}">
        <p14:creationId xmlns:p14="http://schemas.microsoft.com/office/powerpoint/2010/main" val="147298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F52A-7B56-C6AF-7AF8-F12D2EA6C1CA}"/>
              </a:ext>
            </a:extLst>
          </p:cNvPr>
          <p:cNvSpPr>
            <a:spLocks noGrp="1"/>
          </p:cNvSpPr>
          <p:nvPr>
            <p:ph type="title"/>
          </p:nvPr>
        </p:nvSpPr>
        <p:spPr/>
        <p:txBody>
          <a:bodyPr/>
          <a:lstStyle/>
          <a:p>
            <a:r>
              <a:rPr lang="fr-FR"/>
              <a:t>Instructions générales relatives à</a:t>
            </a:r>
            <a:br>
              <a:rPr lang="fr-FR"/>
            </a:br>
            <a:r>
              <a:rPr lang="fr-FR"/>
              <a:t>l'enquête pays GLAAS 2024</a:t>
            </a:r>
          </a:p>
        </p:txBody>
      </p:sp>
      <p:sp>
        <p:nvSpPr>
          <p:cNvPr id="3" name="Text Placeholder 2">
            <a:extLst>
              <a:ext uri="{FF2B5EF4-FFF2-40B4-BE49-F238E27FC236}">
                <a16:creationId xmlns:a16="http://schemas.microsoft.com/office/drawing/2014/main" id="{0B9FA8EB-2C9A-5533-0AA5-15764E5388D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36698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722-C198-4D43-8FD5-33EA4A98452A}"/>
              </a:ext>
            </a:extLst>
          </p:cNvPr>
          <p:cNvSpPr>
            <a:spLocks noGrp="1"/>
          </p:cNvSpPr>
          <p:nvPr>
            <p:ph type="title"/>
          </p:nvPr>
        </p:nvSpPr>
        <p:spPr>
          <a:xfrm>
            <a:off x="609599" y="198873"/>
            <a:ext cx="11260347" cy="840218"/>
          </a:xfrm>
        </p:spPr>
        <p:txBody>
          <a:bodyPr/>
          <a:lstStyle/>
          <a:p>
            <a:r>
              <a:rPr lang="fr-FR"/>
              <a:t>Instructions générales relatives à l'enquête pays GLAAS 2024</a:t>
            </a:r>
          </a:p>
        </p:txBody>
      </p:sp>
      <p:sp>
        <p:nvSpPr>
          <p:cNvPr id="3" name="Content Placeholder 2">
            <a:extLst>
              <a:ext uri="{FF2B5EF4-FFF2-40B4-BE49-F238E27FC236}">
                <a16:creationId xmlns:a16="http://schemas.microsoft.com/office/drawing/2014/main" id="{22CFBE47-D083-0A3F-3D24-409CDB5737C3}"/>
              </a:ext>
            </a:extLst>
          </p:cNvPr>
          <p:cNvSpPr>
            <a:spLocks noGrp="1"/>
          </p:cNvSpPr>
          <p:nvPr>
            <p:ph idx="1"/>
          </p:nvPr>
        </p:nvSpPr>
        <p:spPr>
          <a:xfrm>
            <a:off x="609599" y="1093954"/>
            <a:ext cx="10972800" cy="5416573"/>
          </a:xfrm>
        </p:spPr>
        <p:txBody>
          <a:bodyPr>
            <a:normAutofit fontScale="92500"/>
          </a:bodyPr>
          <a:lstStyle/>
          <a:p>
            <a:pPr algn="just"/>
            <a:r>
              <a:rPr lang="fr-FR" sz="2400" dirty="0">
                <a:effectLst/>
                <a:latin typeface="Calibri" panose="020F0502020204030204" pitchFamily="34" charset="0"/>
                <a:ea typeface="Calibri" panose="020F0502020204030204" pitchFamily="34" charset="0"/>
                <a:cs typeface="Times New Roman" panose="02020603050405020304" pitchFamily="18" charset="0"/>
              </a:rPr>
              <a:t>Pour chaque question, choisissez la réponse qui </a:t>
            </a:r>
            <a:r>
              <a:rPr lang="fr-FR" sz="2400" dirty="0">
                <a:latin typeface="Calibri" panose="020F0502020204030204" pitchFamily="34" charset="0"/>
                <a:ea typeface="Calibri" panose="020F0502020204030204" pitchFamily="34" charset="0"/>
                <a:cs typeface="Times New Roman" panose="02020603050405020304" pitchFamily="18" charset="0"/>
              </a:rPr>
              <a:t>correspond le mieux à la situation de votre pays.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400" dirty="0">
                <a:effectLst/>
                <a:latin typeface="Calibri" panose="020F0502020204030204" pitchFamily="34" charset="0"/>
                <a:ea typeface="Calibri" panose="020F0502020204030204" pitchFamily="34" charset="0"/>
                <a:cs typeface="Times New Roman" panose="02020603050405020304" pitchFamily="18" charset="0"/>
              </a:rPr>
              <a:t>La plupart des questions comportent des réponses avec des </a:t>
            </a:r>
            <a:r>
              <a:rPr lang="fr-FR" sz="24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cases à cocher</a:t>
            </a:r>
            <a:r>
              <a:rPr lang="fr-FR" sz="2400" dirty="0">
                <a:effectLst/>
                <a:latin typeface="Calibri" panose="020F0502020204030204" pitchFamily="34" charset="0"/>
                <a:ea typeface="Calibri" panose="020F0502020204030204" pitchFamily="34" charset="0"/>
                <a:cs typeface="Times New Roman" panose="02020603050405020304" pitchFamily="18" charset="0"/>
              </a:rPr>
              <a:t>. Certaines questions n'autorisent qu'une seule réponse par catégorie, tandis que d'autres invitent à cocher toutes les cases pertinentes. Veuillez lire les instructions attentivement. </a:t>
            </a:r>
          </a:p>
          <a:p>
            <a:pPr algn="just"/>
            <a:r>
              <a:rPr lang="fr-FR" sz="2400" dirty="0">
                <a:latin typeface="Calibri" panose="020F0502020204030204" pitchFamily="34" charset="0"/>
                <a:ea typeface="Calibri" panose="020F0502020204030204" pitchFamily="34" charset="0"/>
                <a:cs typeface="Times New Roman" panose="02020603050405020304" pitchFamily="18" charset="0"/>
              </a:rPr>
              <a:t>Développez les réponses lorsqu'une</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D60A87"/>
                </a:solidFill>
                <a:latin typeface="Calibri" panose="020F0502020204030204" pitchFamily="34" charset="0"/>
                <a:ea typeface="Calibri" panose="020F0502020204030204" pitchFamily="34" charset="0"/>
                <a:cs typeface="Times New Roman" panose="02020603050405020304" pitchFamily="18" charset="0"/>
              </a:rPr>
              <a:t>zone de texte ouverte </a:t>
            </a:r>
            <a:r>
              <a:rPr lang="fr-FR" sz="2400" dirty="0">
                <a:effectLst/>
                <a:latin typeface="Calibri" panose="020F0502020204030204" pitchFamily="34" charset="0"/>
                <a:ea typeface="Calibri" panose="020F0502020204030204" pitchFamily="34" charset="0"/>
                <a:cs typeface="Times New Roman" panose="02020603050405020304" pitchFamily="18" charset="0"/>
              </a:rPr>
              <a:t>est proposée, y compris des scénarios détaillés, des exemples, des réalisations et/ou des obstacles à la progression. </a:t>
            </a:r>
          </a:p>
          <a:p>
            <a:pPr algn="just"/>
            <a:r>
              <a:rPr lang="fr-FR" sz="2400" dirty="0">
                <a:effectLst/>
                <a:latin typeface="Calibri" panose="020F0502020204030204" pitchFamily="34" charset="0"/>
                <a:ea typeface="Calibri" panose="020F0502020204030204" pitchFamily="34" charset="0"/>
                <a:cs typeface="Times New Roman" panose="02020603050405020304" pitchFamily="18" charset="0"/>
              </a:rPr>
              <a:t>Certains champs de réponse comportent des restrictions par rapport à ce qui peut être saisi dans la cellule.  </a:t>
            </a:r>
          </a:p>
          <a:p>
            <a:pPr lvl="1" algn="just"/>
            <a:r>
              <a:rPr lang="fr-FR" sz="2200" dirty="0">
                <a:effectLst/>
                <a:latin typeface="Calibri" panose="020F0502020204030204" pitchFamily="34" charset="0"/>
                <a:ea typeface="Calibri" panose="020F0502020204030204" pitchFamily="34" charset="0"/>
                <a:cs typeface="Times New Roman" panose="02020603050405020304" pitchFamily="18" charset="0"/>
              </a:rPr>
              <a:t>Par exemple, si un pourcentage est demandé, seuls les nombres compris entre 0 et 100 sont autorisés sans le signe de pourcentage.</a:t>
            </a:r>
          </a:p>
          <a:p>
            <a:pPr algn="just"/>
            <a:r>
              <a:rPr lang="fr-FR" sz="2400" dirty="0">
                <a:effectLst/>
                <a:latin typeface="Calibri" panose="020F0502020204030204" pitchFamily="34" charset="0"/>
                <a:ea typeface="Calibri" panose="020F0502020204030204" pitchFamily="34" charset="0"/>
                <a:cs typeface="Times New Roman" panose="02020603050405020304" pitchFamily="18" charset="0"/>
              </a:rPr>
              <a:t>Veuillez accorder une attention particulière aux instructions spécifiques au cours de l’enquête, telles que les instructions « veuillez préciser », « si oui », et « cochez toutes les réponses pertinentes ». </a:t>
            </a:r>
          </a:p>
          <a:p>
            <a:pPr algn="just"/>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46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BCBC6-56C1-4B72-AFA8-E15F2563FA4C}"/>
              </a:ext>
            </a:extLst>
          </p:cNvPr>
          <p:cNvSpPr>
            <a:spLocks noGrp="1"/>
          </p:cNvSpPr>
          <p:nvPr>
            <p:ph type="title"/>
          </p:nvPr>
        </p:nvSpPr>
        <p:spPr/>
        <p:txBody>
          <a:bodyPr/>
          <a:lstStyle/>
          <a:p>
            <a:r>
              <a:rPr lang="fr-FR" dirty="0"/>
              <a:t>Exigences relatives aux réponses de l'enquête pays</a:t>
            </a:r>
          </a:p>
        </p:txBody>
      </p:sp>
      <p:sp>
        <p:nvSpPr>
          <p:cNvPr id="2" name="Content Placeholder 1">
            <a:extLst>
              <a:ext uri="{FF2B5EF4-FFF2-40B4-BE49-F238E27FC236}">
                <a16:creationId xmlns:a16="http://schemas.microsoft.com/office/drawing/2014/main" id="{50AE077E-588C-4175-8B1E-618EA3264FBF}"/>
              </a:ext>
            </a:extLst>
          </p:cNvPr>
          <p:cNvSpPr>
            <a:spLocks noGrp="1"/>
          </p:cNvSpPr>
          <p:nvPr>
            <p:ph idx="1"/>
          </p:nvPr>
        </p:nvSpPr>
        <p:spPr>
          <a:xfrm>
            <a:off x="609600" y="1090850"/>
            <a:ext cx="11329358" cy="5568277"/>
          </a:xfrm>
        </p:spPr>
        <p:txBody>
          <a:bodyPr vert="horz" lIns="91440" tIns="45720" rIns="91440" bIns="45720" rtlCol="0" anchor="t">
            <a:normAutofit fontScale="92500"/>
          </a:bodyPr>
          <a:lstStyle/>
          <a:p>
            <a:pPr>
              <a:spcAft>
                <a:spcPts val="600"/>
              </a:spcAft>
            </a:pPr>
            <a:r>
              <a:rPr lang="fr-FR" sz="2200" dirty="0"/>
              <a:t>En commençant des phrases ou des listes, veuillez </a:t>
            </a:r>
            <a:r>
              <a:rPr lang="fr-FR" sz="2200" u="sng" dirty="0">
                <a:latin typeface="Calibri" panose="020F0502020204030204" pitchFamily="34" charset="0"/>
                <a:cs typeface="Times New Roman" panose="02020603050405020304" pitchFamily="18" charset="0"/>
              </a:rPr>
              <a:t>éviter</a:t>
            </a:r>
            <a:r>
              <a:rPr lang="fr-FR" sz="2200" dirty="0">
                <a:effectLst/>
                <a:latin typeface="Calibri" panose="020F0502020204030204" pitchFamily="34" charset="0"/>
                <a:ea typeface="Calibri" panose="020F0502020204030204" pitchFamily="34" charset="0"/>
                <a:cs typeface="Times New Roman" panose="02020603050405020304" pitchFamily="18" charset="0"/>
              </a:rPr>
              <a:t> d’utiliser des signes de ponctuation tels que des barres obliques (/), des traits d’union (-), des points </a:t>
            </a:r>
            <a:r>
              <a:rPr lang="fr-FR" sz="2200" dirty="0"/>
              <a:t>(</a:t>
            </a:r>
            <a:r>
              <a:rPr lang="fr-FR" sz="2200" dirty="0">
                <a:effectLst/>
                <a:ea typeface="Wingdings" panose="05000000000000000000" pitchFamily="2" charset="2"/>
                <a:cs typeface="Wingdings" panose="05000000000000000000" pitchFamily="2" charset="2"/>
                <a:sym typeface="Wingdings" panose="05000000000000000000" pitchFamily="2" charset="2"/>
              </a:rPr>
              <a:t>) </a:t>
            </a:r>
            <a:r>
              <a:rPr lang="fr-FR" sz="2200" dirty="0">
                <a:effectLst/>
                <a:latin typeface="Calibri" panose="020F0502020204030204" pitchFamily="34" charset="0"/>
                <a:ea typeface="Calibri" panose="020F0502020204030204" pitchFamily="34" charset="0"/>
                <a:cs typeface="Times New Roman" panose="02020603050405020304" pitchFamily="18" charset="0"/>
              </a:rPr>
              <a:t>ou des tirets </a:t>
            </a:r>
            <a:r>
              <a:rPr lang="fr-FR" sz="2200" dirty="0"/>
              <a:t>(—)</a:t>
            </a:r>
            <a:r>
              <a:rPr lang="fr-FR" sz="2200" dirty="0">
                <a:effectLst/>
                <a:latin typeface="Calibri" panose="020F0502020204030204" pitchFamily="34" charset="0"/>
                <a:ea typeface="Calibri" panose="020F0502020204030204" pitchFamily="34" charset="0"/>
                <a:cs typeface="Times New Roman" panose="02020603050405020304" pitchFamily="18" charset="0"/>
              </a:rPr>
              <a:t>. Pour les listes, placez chaque élément sur une nouvelle ligne du champ de réponse sans ponctuation. </a:t>
            </a:r>
            <a:endParaRPr lang="fr-FR" sz="2200" dirty="0"/>
          </a:p>
          <a:p>
            <a:pPr>
              <a:spcAft>
                <a:spcPts val="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Les périodes doivent être écrites sous la forme </a:t>
            </a:r>
            <a:r>
              <a:rPr lang="fr-FR" sz="2200" b="1" u="sng" dirty="0">
                <a:effectLst/>
                <a:latin typeface="Calibri" panose="020F0502020204030204" pitchFamily="34" charset="0"/>
                <a:ea typeface="Calibri" panose="020F0502020204030204" pitchFamily="34" charset="0"/>
                <a:cs typeface="Times New Roman" panose="02020603050405020304" pitchFamily="18" charset="0"/>
              </a:rPr>
              <a:t>AAAA à AAAA</a:t>
            </a:r>
            <a:r>
              <a:rPr lang="fr-FR" sz="2200" b="1" u="sng" dirty="0">
                <a:latin typeface="Calibri" panose="020F0502020204030204" pitchFamily="34" charset="0"/>
                <a:ea typeface="Calibri" panose="020F0502020204030204" pitchFamily="34" charset="0"/>
                <a:cs typeface="Times New Roman" panose="02020603050405020304" pitchFamily="18" charset="0"/>
              </a:rPr>
              <a:t> </a:t>
            </a:r>
            <a:r>
              <a:rPr lang="fr-FR" sz="2200" i="1" dirty="0">
                <a:latin typeface="Calibri" panose="020F0502020204030204" pitchFamily="34" charset="0"/>
                <a:ea typeface="Calibri" panose="020F0502020204030204" pitchFamily="34" charset="0"/>
                <a:cs typeface="Times New Roman" panose="02020603050405020304" pitchFamily="18" charset="0"/>
              </a:rPr>
              <a:t>-</a:t>
            </a:r>
            <a:r>
              <a:rPr lang="fr-FR" sz="2200" dirty="0">
                <a:effectLst/>
                <a:latin typeface="Calibri" panose="020F0502020204030204" pitchFamily="34" charset="0"/>
                <a:ea typeface="Calibri" panose="020F0502020204030204" pitchFamily="34" charset="0"/>
                <a:cs typeface="Times New Roman" panose="02020603050405020304" pitchFamily="18" charset="0"/>
              </a:rPr>
              <a:t> </a:t>
            </a:r>
            <a:r>
              <a:rPr lang="fr-FR" sz="2200" i="1" dirty="0">
                <a:effectLst/>
                <a:latin typeface="Calibri" panose="020F0502020204030204" pitchFamily="34" charset="0"/>
                <a:ea typeface="Calibri" panose="020F0502020204030204" pitchFamily="34" charset="0"/>
                <a:cs typeface="Times New Roman" panose="02020603050405020304" pitchFamily="18" charset="0"/>
              </a:rPr>
              <a:t>Évitez d’utiliser des traits d’union</a:t>
            </a:r>
            <a:r>
              <a:rPr lang="fr-FR" sz="2200" dirty="0">
                <a:effectLst/>
                <a:latin typeface="Calibri" panose="020F0502020204030204" pitchFamily="34" charset="0"/>
                <a:ea typeface="Calibri" panose="020F0502020204030204" pitchFamily="34" charset="0"/>
                <a:cs typeface="Times New Roman" panose="02020603050405020304" pitchFamily="18" charset="0"/>
              </a:rPr>
              <a:t> pour marquer les périodes.</a:t>
            </a:r>
          </a:p>
          <a:p>
            <a:pPr marL="914400" lvl="2" indent="0">
              <a:spcAft>
                <a:spcPts val="0"/>
              </a:spcAft>
              <a:buNone/>
            </a:pPr>
            <a:r>
              <a:rPr lang="fr-FR" b="1" dirty="0">
                <a:solidFill>
                  <a:schemeClr val="accent6">
                    <a:lumMod val="75000"/>
                  </a:schemeClr>
                </a:solidFill>
              </a:rPr>
              <a:t>Correct:     ANNÉE: 2018     PÉRIODE: 2018 to 2021 </a:t>
            </a:r>
          </a:p>
          <a:p>
            <a:pPr marL="914400" lvl="2" indent="0">
              <a:spcAft>
                <a:spcPts val="600"/>
              </a:spcAft>
              <a:buNone/>
            </a:pPr>
            <a:r>
              <a:rPr lang="fr-FR" dirty="0">
                <a:solidFill>
                  <a:srgbClr val="C00000"/>
                </a:solidFill>
              </a:rPr>
              <a:t>Incorrect:   ANNÉE: ’18        PÉRIODE: 2018-2021 </a:t>
            </a:r>
            <a:endParaRPr lang="fr-FR" sz="2200" u="sng" dirty="0"/>
          </a:p>
          <a:p>
            <a:pPr>
              <a:spcAft>
                <a:spcPts val="600"/>
              </a:spcAft>
            </a:pPr>
            <a:r>
              <a:rPr lang="fr-FR" sz="2200" u="sng" dirty="0"/>
              <a:t>Évitez d'utiliser des acronymes</a:t>
            </a:r>
            <a:r>
              <a:rPr lang="fr-FR" sz="2200" dirty="0"/>
              <a:t>. Au lieu de cela, écrivez le nom complet ou la phrase complète. </a:t>
            </a:r>
          </a:p>
          <a:p>
            <a:pPr>
              <a:spcAft>
                <a:spcPts val="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Pour les réponses contenant des valeurs monétaires, indiquez la devise en utilisant le code de devise ISO </a:t>
            </a:r>
            <a:r>
              <a:rPr lang="fr-FR" sz="2200" dirty="0">
                <a:latin typeface="Calibri" panose="020F0502020204030204" pitchFamily="34" charset="0"/>
                <a:ea typeface="Calibri" panose="020F0502020204030204" pitchFamily="34" charset="0"/>
                <a:cs typeface="Times New Roman" panose="02020603050405020304" pitchFamily="18" charset="0"/>
              </a:rPr>
              <a:t>à trois lettres</a:t>
            </a:r>
            <a:r>
              <a:rPr lang="fr-FR" sz="2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200" dirty="0"/>
          </a:p>
          <a:p>
            <a:pPr lvl="1">
              <a:spcAft>
                <a:spcPts val="600"/>
              </a:spcAft>
            </a:pPr>
            <a:r>
              <a:rPr lang="fr-FR" sz="2000" dirty="0"/>
              <a:t>Le code de devise peut être retrouvé sur : </a:t>
            </a:r>
            <a:r>
              <a:rPr lang="fr-FR" sz="2000" dirty="0">
                <a:hlinkClick r:id="rId2"/>
              </a:rPr>
              <a:t>https://treasury.un.org/operationalrates/OperationalRates.php</a:t>
            </a:r>
            <a:endParaRPr lang="fr-FR" sz="2000" dirty="0"/>
          </a:p>
          <a:p>
            <a:pPr>
              <a:spcAft>
                <a:spcPts val="6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Pour certaines questions, si la réponse à la première partie de la question est « non », les champs de réponse pour les questions </a:t>
            </a:r>
            <a:r>
              <a:rPr lang="fr-FR" sz="2200" dirty="0">
                <a:latin typeface="Calibri" panose="020F0502020204030204" pitchFamily="34" charset="0"/>
                <a:ea typeface="Calibri" panose="020F0502020204030204" pitchFamily="34" charset="0"/>
                <a:cs typeface="Times New Roman" panose="02020603050405020304" pitchFamily="18" charset="0"/>
              </a:rPr>
              <a:t>suivantes non applicables </a:t>
            </a:r>
            <a:r>
              <a:rPr lang="fr-FR" sz="2200" dirty="0">
                <a:effectLst/>
                <a:latin typeface="Calibri" panose="020F0502020204030204" pitchFamily="34" charset="0"/>
                <a:ea typeface="Calibri" panose="020F0502020204030204" pitchFamily="34" charset="0"/>
                <a:cs typeface="Times New Roman" panose="02020603050405020304" pitchFamily="18" charset="0"/>
              </a:rPr>
              <a:t>seront bloqués et n’ont pas besoin d’être remplis.</a:t>
            </a:r>
          </a:p>
          <a:p>
            <a:pPr>
              <a:spcAft>
                <a:spcPts val="6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Lorsque vous y êtes invité, mentionnez les liens vers les documents référencés dans l’enquête et/ou joignez des copies électroniques (PDF) ou importez (sur eGLAAS) les documents dans votre soumission. </a:t>
            </a:r>
          </a:p>
          <a:p>
            <a:pPr>
              <a:spcAft>
                <a:spcPts val="6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Checkmark with solid fill">
            <a:extLst>
              <a:ext uri="{FF2B5EF4-FFF2-40B4-BE49-F238E27FC236}">
                <a16:creationId xmlns:a16="http://schemas.microsoft.com/office/drawing/2014/main" id="{DB558D9A-4B72-49FC-9E13-0692E6FE6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1481" y="2696391"/>
            <a:ext cx="274320" cy="274320"/>
          </a:xfrm>
          <a:prstGeom prst="rect">
            <a:avLst/>
          </a:prstGeom>
        </p:spPr>
      </p:pic>
      <p:pic>
        <p:nvPicPr>
          <p:cNvPr id="5" name="Graphic 4" descr="Close with solid fill">
            <a:extLst>
              <a:ext uri="{FF2B5EF4-FFF2-40B4-BE49-F238E27FC236}">
                <a16:creationId xmlns:a16="http://schemas.microsoft.com/office/drawing/2014/main" id="{31A62D78-612C-4BEE-9316-15583405C1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481" y="2979855"/>
            <a:ext cx="274320" cy="274320"/>
          </a:xfrm>
          <a:prstGeom prst="rect">
            <a:avLst/>
          </a:prstGeom>
        </p:spPr>
      </p:pic>
    </p:spTree>
    <p:extLst>
      <p:ext uri="{BB962C8B-B14F-4D97-AF65-F5344CB8AC3E}">
        <p14:creationId xmlns:p14="http://schemas.microsoft.com/office/powerpoint/2010/main" val="408952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81691-BF28-DA4B-B6BC-F7E2E1DA2484}"/>
              </a:ext>
            </a:extLst>
          </p:cNvPr>
          <p:cNvSpPr>
            <a:spLocks noGrp="1"/>
          </p:cNvSpPr>
          <p:nvPr>
            <p:ph type="title"/>
          </p:nvPr>
        </p:nvSpPr>
        <p:spPr/>
        <p:txBody>
          <a:bodyPr/>
          <a:lstStyle/>
          <a:p>
            <a:r>
              <a:rPr lang="fr-FR" dirty="0"/>
              <a:t>Conseils généraux</a:t>
            </a:r>
          </a:p>
        </p:txBody>
      </p:sp>
      <p:sp>
        <p:nvSpPr>
          <p:cNvPr id="2" name="Content Placeholder 1">
            <a:extLst>
              <a:ext uri="{FF2B5EF4-FFF2-40B4-BE49-F238E27FC236}">
                <a16:creationId xmlns:a16="http://schemas.microsoft.com/office/drawing/2014/main" id="{EEFB3AEC-B14F-B34A-A454-E328EB697BCD}"/>
              </a:ext>
            </a:extLst>
          </p:cNvPr>
          <p:cNvSpPr>
            <a:spLocks noGrp="1"/>
          </p:cNvSpPr>
          <p:nvPr>
            <p:ph idx="1"/>
          </p:nvPr>
        </p:nvSpPr>
        <p:spPr>
          <a:xfrm>
            <a:off x="609600" y="1115574"/>
            <a:ext cx="10972800" cy="5543553"/>
          </a:xfrm>
        </p:spPr>
        <p:txBody>
          <a:bodyPr>
            <a:normAutofit/>
          </a:bodyPr>
          <a:lstStyle/>
          <a:p>
            <a:pPr>
              <a:spcAft>
                <a:spcPts val="600"/>
              </a:spcAft>
            </a:pPr>
            <a:r>
              <a:rPr lang="fr-FR" dirty="0"/>
              <a:t>Pour certaines questions, vos réponses peuvent être les mêmes que celles des questions précédentes. N'utilisez pas "comme ci-dessus", veuillez copier-coller la réponse à la question. </a:t>
            </a:r>
          </a:p>
          <a:p>
            <a:pPr lvl="1">
              <a:spcAft>
                <a:spcPts val="600"/>
              </a:spcAft>
            </a:pPr>
            <a:r>
              <a:rPr lang="fr-FR" dirty="0"/>
              <a:t>Par exemple, la question A5 sur les Politiques et les Plans demande des politiques et plans par sous-secteur (par exemple, l'assainissement en milieu urbain et rural). Si vous avez la même politique pour les deux milieux, mentionnez la même politique dans chaque réponse</a:t>
            </a:r>
            <a:r>
              <a:rPr lang="fr-FR" sz="2200" dirty="0"/>
              <a:t>. </a:t>
            </a:r>
          </a:p>
          <a:p>
            <a:pPr>
              <a:spcAft>
                <a:spcPts val="600"/>
              </a:spcAft>
            </a:pPr>
            <a:r>
              <a:rPr lang="fr-FR" dirty="0"/>
              <a:t>Si une question porte sur une politique, un plan, ou un règlement, veuillez indiquer uniquement le document le plus pertinent. </a:t>
            </a:r>
          </a:p>
          <a:p>
            <a:pPr lvl="1">
              <a:spcAft>
                <a:spcPts val="600"/>
              </a:spcAft>
            </a:pPr>
            <a:r>
              <a:rPr lang="fr-FR" dirty="0"/>
              <a:t>Nous comprenons que les pays ont souvent plusieurs politiques/plans, mais l'enquête est conçue pour collecter des données sur une seule politique/plan par question. </a:t>
            </a:r>
          </a:p>
        </p:txBody>
      </p:sp>
    </p:spTree>
    <p:extLst>
      <p:ext uri="{BB962C8B-B14F-4D97-AF65-F5344CB8AC3E}">
        <p14:creationId xmlns:p14="http://schemas.microsoft.com/office/powerpoint/2010/main" val="184428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2AA370-9D2C-C167-0388-F6199001D530}"/>
              </a:ext>
            </a:extLst>
          </p:cNvPr>
          <p:cNvSpPr>
            <a:spLocks noGrp="1"/>
          </p:cNvSpPr>
          <p:nvPr>
            <p:ph type="title"/>
          </p:nvPr>
        </p:nvSpPr>
        <p:spPr/>
        <p:txBody>
          <a:bodyPr>
            <a:normAutofit/>
          </a:bodyPr>
          <a:lstStyle/>
          <a:p>
            <a:r>
              <a:rPr lang="fr-FR" dirty="0"/>
              <a:t>Certaines questions de l'enquête sont liées</a:t>
            </a:r>
          </a:p>
        </p:txBody>
      </p:sp>
      <p:sp>
        <p:nvSpPr>
          <p:cNvPr id="2" name="Content Placeholder 1">
            <a:extLst>
              <a:ext uri="{FF2B5EF4-FFF2-40B4-BE49-F238E27FC236}">
                <a16:creationId xmlns:a16="http://schemas.microsoft.com/office/drawing/2014/main" id="{9630528B-3642-89D2-0F1A-F6D8898AB0AC}"/>
              </a:ext>
            </a:extLst>
          </p:cNvPr>
          <p:cNvSpPr>
            <a:spLocks noGrp="1"/>
          </p:cNvSpPr>
          <p:nvPr>
            <p:ph idx="1"/>
          </p:nvPr>
        </p:nvSpPr>
        <p:spPr>
          <a:xfrm>
            <a:off x="609600" y="1151830"/>
            <a:ext cx="10972800" cy="5507297"/>
          </a:xfrm>
        </p:spPr>
        <p:txBody>
          <a:bodyPr>
            <a:normAutofit fontScale="85000" lnSpcReduction="20000"/>
          </a:bodyPr>
          <a:lstStyle/>
          <a:p>
            <a:r>
              <a:rPr lang="fr-FR" sz="3100" b="1" u="sng" dirty="0">
                <a:solidFill>
                  <a:srgbClr val="D60A87"/>
                </a:solidFill>
              </a:rPr>
              <a:t>Équité (A9, B7, D4) </a:t>
            </a:r>
            <a:r>
              <a:rPr lang="fr-FR" sz="3100" dirty="0"/>
              <a:t>: </a:t>
            </a:r>
          </a:p>
          <a:p>
            <a:pPr lvl="1">
              <a:spcAft>
                <a:spcPts val="0"/>
              </a:spcAft>
            </a:pPr>
            <a:r>
              <a:rPr lang="fr-FR" sz="2800" dirty="0"/>
              <a:t>Dans vos réponses, assurez-vous d'</a:t>
            </a:r>
            <a:r>
              <a:rPr lang="fr-FR" sz="2800" b="1" dirty="0"/>
              <a:t>identifier les mêmes populations et contextes pour les trois questions </a:t>
            </a:r>
            <a:r>
              <a:rPr lang="fr-FR" sz="2800" dirty="0"/>
              <a:t>(par exemple, si la case "n'existe pas dans le pays" est cochée pour une des questions, elle devrait être également cochées pour les autres questions). </a:t>
            </a:r>
          </a:p>
          <a:p>
            <a:pPr lvl="2"/>
            <a:r>
              <a:rPr lang="fr-FR" sz="2600" dirty="0"/>
              <a:t>A9 : Mesures d'équité dans les politiques et plans nationaux</a:t>
            </a:r>
          </a:p>
          <a:p>
            <a:pPr lvl="2"/>
            <a:r>
              <a:rPr lang="fr-FR" sz="2600" dirty="0"/>
              <a:t>B7 : Suivi des mesures d'équité</a:t>
            </a:r>
          </a:p>
          <a:p>
            <a:pPr lvl="2"/>
            <a:r>
              <a:rPr lang="fr-FR" sz="2600" dirty="0"/>
              <a:t>D4 : Financement des mesures d'équité</a:t>
            </a:r>
          </a:p>
          <a:p>
            <a:r>
              <a:rPr lang="fr-FR" sz="3100" b="1" u="sng" dirty="0">
                <a:solidFill>
                  <a:srgbClr val="D60A87"/>
                </a:solidFill>
              </a:rPr>
              <a:t>Rôles institutionnels et budgets (A10, D2)</a:t>
            </a:r>
            <a:r>
              <a:rPr lang="fr-FR" sz="3100" b="1" dirty="0">
                <a:solidFill>
                  <a:srgbClr val="D60A87"/>
                </a:solidFill>
              </a:rPr>
              <a:t> </a:t>
            </a:r>
            <a:r>
              <a:rPr lang="fr-FR" sz="3100" dirty="0"/>
              <a:t>: </a:t>
            </a:r>
          </a:p>
          <a:p>
            <a:pPr lvl="1">
              <a:spcAft>
                <a:spcPts val="0"/>
              </a:spcAft>
            </a:pPr>
            <a:r>
              <a:rPr lang="fr-FR" sz="2800" dirty="0"/>
              <a:t>Dans vos réponses, assurez-vous de </a:t>
            </a:r>
            <a:r>
              <a:rPr lang="fr-FR" sz="2800" b="1" dirty="0"/>
              <a:t>lister les mêmes ministères ou institutions nationales </a:t>
            </a:r>
            <a:r>
              <a:rPr lang="fr-FR" sz="2800" dirty="0"/>
              <a:t>impliqués dans le secteur WASH pour A10 et D2. </a:t>
            </a:r>
          </a:p>
          <a:p>
            <a:pPr lvl="2"/>
            <a:r>
              <a:rPr lang="fr-FR" sz="2600" dirty="0"/>
              <a:t>A10 : Rôles des institutions et  des organismes chefs de file</a:t>
            </a:r>
          </a:p>
          <a:p>
            <a:pPr lvl="2">
              <a:spcAft>
                <a:spcPts val="1000"/>
              </a:spcAft>
            </a:pPr>
            <a:r>
              <a:rPr lang="fr-FR" sz="2600" dirty="0"/>
              <a:t>D2 : Budget public consacré au secteur WASH</a:t>
            </a:r>
            <a:endParaRPr lang="fr-FR" sz="600" dirty="0"/>
          </a:p>
          <a:p>
            <a:pPr marL="0" indent="0" algn="ctr">
              <a:buNone/>
            </a:pPr>
            <a:r>
              <a:rPr lang="fr-FR" sz="2600" b="1" dirty="0">
                <a:solidFill>
                  <a:srgbClr val="D60A87"/>
                </a:solidFill>
              </a:rPr>
              <a:t>Pour éviter des conflits entre les questions, consultez les instructions de l'enquête et vos réponses à ces questions avant de soumettre l'enquête. </a:t>
            </a:r>
            <a:endParaRPr lang="fr-FR" sz="2600" dirty="0"/>
          </a:p>
        </p:txBody>
      </p:sp>
    </p:spTree>
    <p:extLst>
      <p:ext uri="{BB962C8B-B14F-4D97-AF65-F5344CB8AC3E}">
        <p14:creationId xmlns:p14="http://schemas.microsoft.com/office/powerpoint/2010/main" val="368533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4B9A68-3B01-E442-9881-3D6D20B61CC0}"/>
              </a:ext>
            </a:extLst>
          </p:cNvPr>
          <p:cNvSpPr>
            <a:spLocks noGrp="1"/>
          </p:cNvSpPr>
          <p:nvPr>
            <p:ph type="title"/>
          </p:nvPr>
        </p:nvSpPr>
        <p:spPr/>
        <p:txBody>
          <a:bodyPr/>
          <a:lstStyle/>
          <a:p>
            <a:r>
              <a:rPr lang="fr-FR" dirty="0"/>
              <a:t>Derniers conseils pour remplir l'enquête</a:t>
            </a:r>
          </a:p>
        </p:txBody>
      </p:sp>
      <p:sp>
        <p:nvSpPr>
          <p:cNvPr id="2" name="Content Placeholder 1">
            <a:extLst>
              <a:ext uri="{FF2B5EF4-FFF2-40B4-BE49-F238E27FC236}">
                <a16:creationId xmlns:a16="http://schemas.microsoft.com/office/drawing/2014/main" id="{C15997C9-102E-E04A-A587-B6EFDB720867}"/>
              </a:ext>
            </a:extLst>
          </p:cNvPr>
          <p:cNvSpPr>
            <a:spLocks noGrp="1"/>
          </p:cNvSpPr>
          <p:nvPr>
            <p:ph idx="1"/>
          </p:nvPr>
        </p:nvSpPr>
        <p:spPr>
          <a:xfrm>
            <a:off x="368968" y="1280166"/>
            <a:ext cx="11213432" cy="4719581"/>
          </a:xfrm>
        </p:spPr>
        <p:txBody>
          <a:bodyPr vert="horz" lIns="91440" tIns="45720" rIns="91440" bIns="45720" rtlCol="0" anchor="t">
            <a:normAutofit/>
          </a:bodyPr>
          <a:lstStyle/>
          <a:p>
            <a:r>
              <a:rPr lang="fr-FR" dirty="0"/>
              <a:t>Si vous rencontrez des difficultés pour saisir des informations dans un champ de réponse :</a:t>
            </a:r>
          </a:p>
          <a:p>
            <a:pPr lvl="1"/>
            <a:r>
              <a:rPr lang="fr-FR" sz="3000" dirty="0"/>
              <a:t>vérifiez à nouveau les </a:t>
            </a:r>
            <a:r>
              <a:rPr lang="fr-FR" sz="3000" b="1" dirty="0">
                <a:solidFill>
                  <a:srgbClr val="D60A87"/>
                </a:solidFill>
              </a:rPr>
              <a:t>instructions dans l'enquête pays</a:t>
            </a:r>
            <a:r>
              <a:rPr lang="fr-FR" sz="3000" dirty="0"/>
              <a:t> </a:t>
            </a:r>
            <a:r>
              <a:rPr lang="fr-FR" sz="3000" b="1" dirty="0">
                <a:solidFill>
                  <a:srgbClr val="D60A87"/>
                </a:solidFill>
              </a:rPr>
              <a:t>GLAAS</a:t>
            </a:r>
            <a:r>
              <a:rPr lang="fr-FR" sz="3000" dirty="0"/>
              <a:t> ou</a:t>
            </a:r>
          </a:p>
          <a:p>
            <a:pPr lvl="1"/>
            <a:r>
              <a:rPr lang="fr-FR" sz="3000" dirty="0"/>
              <a:t>consultez les </a:t>
            </a:r>
            <a:r>
              <a:rPr lang="fr-FR" sz="3000" b="1" dirty="0">
                <a:solidFill>
                  <a:srgbClr val="D60A87"/>
                </a:solidFill>
              </a:rPr>
              <a:t>instructions du guide d'orientation de l'enquête </a:t>
            </a:r>
            <a:r>
              <a:rPr lang="fr-FR" sz="3000" dirty="0"/>
              <a:t>pour vous assurer que vous saisissez les informations requises pour la question. </a:t>
            </a:r>
          </a:p>
          <a:p>
            <a:pPr lvl="1"/>
            <a:endParaRPr lang="fr-FR" sz="3000" dirty="0"/>
          </a:p>
          <a:p>
            <a:pPr marL="457200" lvl="1" indent="0">
              <a:buNone/>
            </a:pPr>
            <a:r>
              <a:rPr lang="fr-FR" sz="3200" b="1" dirty="0"/>
              <a:t>Si vous avez des questions, veuillez contacter </a:t>
            </a:r>
            <a:r>
              <a:rPr lang="fr-FR" sz="3200" dirty="0">
                <a:hlinkClick r:id="rId2"/>
              </a:rPr>
              <a:t>glaas@who.int</a:t>
            </a:r>
            <a:r>
              <a:rPr lang="fr-FR" sz="3200" dirty="0"/>
              <a:t>. </a:t>
            </a:r>
          </a:p>
        </p:txBody>
      </p:sp>
    </p:spTree>
    <p:extLst>
      <p:ext uri="{BB962C8B-B14F-4D97-AF65-F5344CB8AC3E}">
        <p14:creationId xmlns:p14="http://schemas.microsoft.com/office/powerpoint/2010/main" val="419050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fr-FR" sz="2800" i="1" dirty="0">
                <a:cs typeface="Calibri"/>
              </a:rPr>
              <a:t>Conseils pour réussir la</a:t>
            </a:r>
            <a:br>
              <a:rPr lang="fr-FR" dirty="0">
                <a:cs typeface="Calibri"/>
              </a:rPr>
            </a:br>
            <a:r>
              <a:rPr lang="fr-FR" dirty="0">
                <a:cs typeface="Calibri"/>
              </a:rPr>
              <a:t>Section A Gouvernance</a:t>
            </a:r>
            <a:br>
              <a:rPr lang="fr-FR" dirty="0">
                <a:cs typeface="Calibri"/>
              </a:rPr>
            </a:br>
            <a:r>
              <a:rPr lang="fr-FR" sz="2400" dirty="0">
                <a:cs typeface="Calibri"/>
              </a:rPr>
              <a:t>de l'enquête pays </a:t>
            </a:r>
            <a:r>
              <a:rPr lang="fr-FR" sz="2400" dirty="0">
                <a:solidFill>
                  <a:schemeClr val="bg1"/>
                </a:solidFill>
                <a:cs typeface="Calibri"/>
              </a:rPr>
              <a:t>GLAAS 2024</a:t>
            </a:r>
          </a:p>
        </p:txBody>
      </p:sp>
    </p:spTree>
    <p:extLst>
      <p:ext uri="{BB962C8B-B14F-4D97-AF65-F5344CB8AC3E}">
        <p14:creationId xmlns:p14="http://schemas.microsoft.com/office/powerpoint/2010/main" val="330997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fr-FR" sz="4000" dirty="0"/>
              <a:t>Questions dans la Section A</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1889698"/>
            <a:ext cx="10972800" cy="4505491"/>
          </a:xfrm>
        </p:spPr>
        <p:txBody>
          <a:bodyPr numCol="2">
            <a:normAutofit fontScale="92500" lnSpcReduction="20000"/>
          </a:bodyPr>
          <a:lstStyle/>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A1 : </a:t>
            </a:r>
            <a:r>
              <a:rPr lang="fr-FR" sz="2800" dirty="0">
                <a:latin typeface="Calibri" panose="020F0502020204030204" pitchFamily="34" charset="0"/>
                <a:cs typeface="Times New Roman" panose="02020603050405020304" pitchFamily="18" charset="0"/>
              </a:rPr>
              <a:t>Droits fondamentaux à l’eau et à l’assainissement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A2 : </a:t>
            </a:r>
            <a:r>
              <a:rPr lang="fr-FR" sz="2800" dirty="0">
                <a:latin typeface="Calibri" panose="020F0502020204030204" pitchFamily="34" charset="0"/>
                <a:cs typeface="Times New Roman" panose="02020603050405020304" pitchFamily="18" charset="0"/>
              </a:rPr>
              <a:t>Réglementations et normes nationales</a:t>
            </a:r>
          </a:p>
          <a:p>
            <a:pPr>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A3 : </a:t>
            </a:r>
            <a:r>
              <a:rPr lang="fr-FR" sz="2800" dirty="0">
                <a:latin typeface="Calibri" panose="020F0502020204030204" pitchFamily="34" charset="0"/>
                <a:cs typeface="Times New Roman" panose="02020603050405020304" pitchFamily="18" charset="0"/>
              </a:rPr>
              <a:t>Approches de gestion des risques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fr-FR" b="1" dirty="0">
                <a:latin typeface="Calibri" panose="020F0502020204030204" pitchFamily="34" charset="0"/>
                <a:ea typeface="Calibri" panose="020F0502020204030204" pitchFamily="34" charset="0"/>
                <a:cs typeface="Times New Roman" panose="02020603050405020304" pitchFamily="18" charset="0"/>
              </a:rPr>
              <a:t>A4* :</a:t>
            </a:r>
            <a:r>
              <a:rPr lang="fr-FR" dirty="0">
                <a:latin typeface="Calibri" panose="020F0502020204030204" pitchFamily="34" charset="0"/>
                <a:ea typeface="Calibri" panose="020F0502020204030204" pitchFamily="34" charset="0"/>
                <a:cs typeface="Times New Roman" panose="02020603050405020304" pitchFamily="18" charset="0"/>
              </a:rPr>
              <a:t> Évaluations des risques pour un secteur WASH résilient au climat</a:t>
            </a:r>
          </a:p>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A5 : </a:t>
            </a:r>
            <a:r>
              <a:rPr lang="fr-FR" sz="2800" dirty="0">
                <a:effectLst/>
                <a:latin typeface="Calibri" panose="020F0502020204030204" pitchFamily="34" charset="0"/>
                <a:ea typeface="Calibri" panose="020F0502020204030204" pitchFamily="34" charset="0"/>
                <a:cs typeface="Times New Roman" panose="02020603050405020304" pitchFamily="18" charset="0"/>
              </a:rPr>
              <a:t>Politiques et plans WASH nationaux</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A6 : </a:t>
            </a:r>
            <a:r>
              <a:rPr lang="fr-FR" sz="2800" dirty="0">
                <a:effectLst/>
                <a:latin typeface="Calibri" panose="020F0502020204030204" pitchFamily="34" charset="0"/>
                <a:ea typeface="Calibri" panose="020F0502020204030204" pitchFamily="34" charset="0"/>
                <a:cs typeface="Times New Roman" panose="02020603050405020304" pitchFamily="18" charset="0"/>
              </a:rPr>
              <a:t>Contenu des politiques et plans/stratégies WASH </a:t>
            </a:r>
          </a:p>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A7* : </a:t>
            </a:r>
            <a:r>
              <a:rPr lang="fr-FR" sz="2800" dirty="0">
                <a:effectLst/>
                <a:latin typeface="Calibri" panose="020F0502020204030204" pitchFamily="34" charset="0"/>
                <a:ea typeface="Calibri" panose="020F0502020204030204" pitchFamily="34" charset="0"/>
                <a:cs typeface="Times New Roman" panose="02020603050405020304" pitchFamily="18" charset="0"/>
              </a:rPr>
              <a:t>WASH dans d'autres politiques/plans sectoriel(le)s</a:t>
            </a:r>
          </a:p>
          <a:p>
            <a:pPr marR="0">
              <a:lnSpc>
                <a:spcPct val="107000"/>
              </a:lnSpc>
              <a:spcBef>
                <a:spcPts val="0"/>
              </a:spcBef>
              <a:spcAft>
                <a:spcPts val="600"/>
              </a:spcAft>
            </a:pPr>
            <a:r>
              <a:rPr lang="fr-FR" sz="28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A8 :</a:t>
            </a:r>
            <a:r>
              <a:rPr lang="fr-FR"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Cibles WASH nationales</a:t>
            </a:r>
          </a:p>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A9 : </a:t>
            </a:r>
            <a:r>
              <a:rPr lang="fr-FR" sz="2800" dirty="0">
                <a:effectLst/>
                <a:latin typeface="Calibri" panose="020F0502020204030204" pitchFamily="34" charset="0"/>
                <a:ea typeface="Calibri" panose="020F0502020204030204" pitchFamily="34" charset="0"/>
                <a:cs typeface="Times New Roman" panose="02020603050405020304" pitchFamily="18" charset="0"/>
              </a:rPr>
              <a:t>Mesures d'équité dans les politiques et plans nationaux </a:t>
            </a:r>
          </a:p>
          <a:p>
            <a:pPr marR="0">
              <a:lnSpc>
                <a:spcPct val="107000"/>
              </a:lnSpc>
              <a:spcBef>
                <a:spcPts val="0"/>
              </a:spcBef>
              <a:spcAft>
                <a:spcPts val="6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A10-A12 : </a:t>
            </a:r>
            <a:r>
              <a:rPr lang="fr-FR" sz="2800" dirty="0">
                <a:effectLst/>
                <a:latin typeface="Calibri" panose="020F0502020204030204" pitchFamily="34" charset="0"/>
                <a:ea typeface="Calibri" panose="020F0502020204030204" pitchFamily="34" charset="0"/>
                <a:cs typeface="Times New Roman" panose="02020603050405020304" pitchFamily="18" charset="0"/>
              </a:rPr>
              <a:t>Rôles des institutions et coordination</a:t>
            </a:r>
          </a:p>
          <a:p>
            <a:pPr marR="0">
              <a:lnSpc>
                <a:spcPct val="107000"/>
              </a:lnSpc>
              <a:spcBef>
                <a:spcPts val="0"/>
              </a:spcBef>
              <a:spcAft>
                <a:spcPts val="600"/>
              </a:spcAft>
            </a:pPr>
            <a:r>
              <a:rPr lang="fr-FR" b="1" dirty="0">
                <a:latin typeface="Calibri" panose="020F0502020204030204" pitchFamily="34" charset="0"/>
                <a:ea typeface="Calibri" panose="020F0502020204030204" pitchFamily="34" charset="0"/>
                <a:cs typeface="Times New Roman" panose="02020603050405020304" pitchFamily="18" charset="0"/>
              </a:rPr>
              <a:t>A12 : </a:t>
            </a:r>
            <a:r>
              <a:rPr lang="fr-FR" dirty="0">
                <a:latin typeface="Calibri" panose="020F0502020204030204" pitchFamily="34" charset="0"/>
                <a:ea typeface="Calibri" panose="020F0502020204030204" pitchFamily="34" charset="0"/>
                <a:cs typeface="Times New Roman" panose="02020603050405020304" pitchFamily="18" charset="0"/>
              </a:rPr>
              <a:t>Coordination entre parties prenantes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fr-FR" sz="28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A13 </a:t>
            </a:r>
            <a:r>
              <a:rPr lang="fr-FR"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effectLst/>
                <a:latin typeface="Calibri" panose="020F0502020204030204" pitchFamily="34" charset="0"/>
                <a:ea typeface="Calibri" panose="020F0502020204030204" pitchFamily="34" charset="0"/>
                <a:cs typeface="Times New Roman" panose="02020603050405020304" pitchFamily="18" charset="0"/>
              </a:rPr>
              <a:t>Participation de la communauté et des usagers</a:t>
            </a:r>
          </a:p>
        </p:txBody>
      </p:sp>
      <p:sp>
        <p:nvSpPr>
          <p:cNvPr id="4" name="TextBox 3">
            <a:extLst>
              <a:ext uri="{FF2B5EF4-FFF2-40B4-BE49-F238E27FC236}">
                <a16:creationId xmlns:a16="http://schemas.microsoft.com/office/drawing/2014/main" id="{AE0A25F5-437F-4307-AA55-06C6961AD9AF}"/>
              </a:ext>
            </a:extLst>
          </p:cNvPr>
          <p:cNvSpPr txBox="1"/>
          <p:nvPr/>
        </p:nvSpPr>
        <p:spPr>
          <a:xfrm>
            <a:off x="609600" y="1159598"/>
            <a:ext cx="5181600"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effectLst/>
                <a:highlight>
                  <a:srgbClr val="54C6C9"/>
                </a:highlight>
              </a:rPr>
              <a:t>Questions couvertes dans ce module</a:t>
            </a:r>
          </a:p>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rPr>
              <a:t>*Questions supplémentaires dans l'enquête pays 2024</a:t>
            </a:r>
            <a:endParaRPr kumimoji="0" lang="fr-FR" sz="1600" b="1" i="0" u="none" strike="noStrike" kern="0" cap="none" spc="0" normalizeH="0" baseline="0" dirty="0">
              <a:ln w="3175" cmpd="sng">
                <a:noFill/>
              </a:ln>
              <a:solidFill>
                <a:schemeClr val="accent1">
                  <a:lumMod val="50000"/>
                </a:schemeClr>
              </a:solidFill>
              <a:effectLst/>
              <a:uLnTx/>
              <a:uFillTx/>
            </a:endParaRPr>
          </a:p>
        </p:txBody>
      </p:sp>
      <p:sp>
        <p:nvSpPr>
          <p:cNvPr id="6" name="TextBox 5">
            <a:extLst>
              <a:ext uri="{FF2B5EF4-FFF2-40B4-BE49-F238E27FC236}">
                <a16:creationId xmlns:a16="http://schemas.microsoft.com/office/drawing/2014/main" id="{8BDE299D-1F3F-A0F0-D510-DCF8FF0C205D}"/>
              </a:ext>
            </a:extLst>
          </p:cNvPr>
          <p:cNvSpPr txBox="1"/>
          <p:nvPr/>
        </p:nvSpPr>
        <p:spPr>
          <a:xfrm>
            <a:off x="7174867" y="295816"/>
            <a:ext cx="5017133"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i="1" kern="0" dirty="0">
                <a:ln w="3175" cmpd="sng">
                  <a:noFill/>
                </a:ln>
                <a:solidFill>
                  <a:srgbClr val="D60A87"/>
                </a:solidFill>
              </a:rPr>
              <a:t>Veuillez consulter le guide d'orientation de l'enquête pour plus d'instructions et de définitions</a:t>
            </a:r>
            <a:endParaRPr kumimoji="0" lang="fr-FR" sz="1800" b="1" i="1" u="none" strike="noStrike" kern="0" cap="none" spc="0" normalizeH="0" baseline="0" dirty="0">
              <a:ln w="3175" cmpd="sng">
                <a:noFill/>
              </a:ln>
              <a:solidFill>
                <a:srgbClr val="D60A87"/>
              </a:solidFill>
              <a:effectLst/>
              <a:uLnTx/>
              <a:uFillTx/>
            </a:endParaRPr>
          </a:p>
        </p:txBody>
      </p:sp>
    </p:spTree>
    <p:extLst>
      <p:ext uri="{BB962C8B-B14F-4D97-AF65-F5344CB8AC3E}">
        <p14:creationId xmlns:p14="http://schemas.microsoft.com/office/powerpoint/2010/main" val="341207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802106"/>
            <a:ext cx="10972800" cy="658298"/>
          </a:xfrm>
        </p:spPr>
        <p:txBody>
          <a:bodyPr>
            <a:normAutofit/>
          </a:bodyPr>
          <a:lstStyle/>
          <a:p>
            <a:r>
              <a:rPr lang="fr-FR" dirty="0"/>
              <a:t>A8 : </a:t>
            </a:r>
            <a:r>
              <a:rPr lang="fr-FR" dirty="0">
                <a:effectLst/>
                <a:latin typeface="Calibri" panose="020F0502020204030204" pitchFamily="34" charset="0"/>
                <a:ea typeface="Calibri" panose="020F0502020204030204" pitchFamily="34" charset="0"/>
                <a:cs typeface="Times New Roman" panose="02020603050405020304" pitchFamily="18" charset="0"/>
              </a:rPr>
              <a:t>Cibles WASH nationales</a:t>
            </a:r>
            <a:endParaRPr lang="fr-FR" dirty="0"/>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590909" y="1460404"/>
            <a:ext cx="10972800" cy="4937539"/>
          </a:xfrm>
        </p:spPr>
        <p:txBody>
          <a:bodyPr>
            <a:normAutofit/>
          </a:bodyPr>
          <a:lstStyle/>
          <a:p>
            <a:pPr algn="just">
              <a:lnSpc>
                <a:spcPct val="105000"/>
              </a:lnSpc>
              <a:spcAft>
                <a:spcPts val="300"/>
              </a:spcAft>
            </a:pPr>
            <a:r>
              <a:rPr lang="fr-FR" sz="2200" dirty="0">
                <a:latin typeface="Calibri" panose="020F0502020204030204" pitchFamily="34" charset="0"/>
                <a:ea typeface="Calibri" panose="020F0502020204030204" pitchFamily="34" charset="0"/>
                <a:cs typeface="Times New Roman" panose="02020603050405020304" pitchFamily="18" charset="0"/>
              </a:rPr>
              <a:t>A8 vous demande d'indiquer les cibles nationales WASH et/ou les cibles WASH en milieux urbains et ruraux.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5000"/>
              </a:lnSpc>
              <a:spcAft>
                <a:spcPts val="3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Les </a:t>
            </a:r>
            <a:r>
              <a:rPr lang="fr-FR" sz="2200" u="sng" dirty="0">
                <a:effectLst/>
                <a:latin typeface="Calibri" panose="020F0502020204030204" pitchFamily="34" charset="0"/>
                <a:ea typeface="Calibri" panose="020F0502020204030204" pitchFamily="34" charset="0"/>
                <a:cs typeface="Times New Roman" panose="02020603050405020304" pitchFamily="18" charset="0"/>
              </a:rPr>
              <a:t>cibles nationales</a:t>
            </a:r>
            <a:r>
              <a:rPr lang="fr-FR" sz="2200" dirty="0">
                <a:effectLst/>
                <a:latin typeface="Calibri" panose="020F0502020204030204" pitchFamily="34" charset="0"/>
                <a:ea typeface="Calibri" panose="020F0502020204030204" pitchFamily="34" charset="0"/>
                <a:cs typeface="Times New Roman" panose="02020603050405020304" pitchFamily="18" charset="0"/>
              </a:rPr>
              <a:t> sont celles qui </a:t>
            </a:r>
            <a:r>
              <a:rPr lang="fr-FR" sz="2200" b="1" dirty="0">
                <a:effectLst/>
                <a:latin typeface="Calibri" panose="020F0502020204030204" pitchFamily="34" charset="0"/>
                <a:ea typeface="Calibri" panose="020F0502020204030204" pitchFamily="34" charset="0"/>
                <a:cs typeface="Times New Roman" panose="02020603050405020304" pitchFamily="18" charset="0"/>
              </a:rPr>
              <a:t>couvrent l’ensemble du pays/territoire </a:t>
            </a:r>
            <a:r>
              <a:rPr lang="fr-FR" sz="2200" dirty="0">
                <a:effectLst/>
                <a:latin typeface="Calibri" panose="020F0502020204030204" pitchFamily="34" charset="0"/>
                <a:ea typeface="Calibri" panose="020F0502020204030204" pitchFamily="34" charset="0"/>
                <a:cs typeface="Times New Roman" panose="02020603050405020304" pitchFamily="18" charset="0"/>
              </a:rPr>
              <a:t>et ne font pas de distinction entre milieu urbain et rural.</a:t>
            </a:r>
            <a:r>
              <a:rPr lang="fr-FR"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2200" b="1" dirty="0">
                <a:effectLst/>
                <a:latin typeface="Calibri" panose="020F0502020204030204" pitchFamily="34" charset="0"/>
                <a:ea typeface="Calibri" panose="020F0502020204030204" pitchFamily="34" charset="0"/>
                <a:cs typeface="Times New Roman" panose="02020603050405020304" pitchFamily="18" charset="0"/>
              </a:rPr>
              <a:t>Les cibles en </a:t>
            </a:r>
            <a:r>
              <a:rPr lang="fr-FR" sz="2200" b="1" u="sng" dirty="0">
                <a:effectLst/>
                <a:latin typeface="Calibri" panose="020F0502020204030204" pitchFamily="34" charset="0"/>
                <a:ea typeface="Calibri" panose="020F0502020204030204" pitchFamily="34" charset="0"/>
                <a:cs typeface="Times New Roman" panose="02020603050405020304" pitchFamily="18" charset="0"/>
              </a:rPr>
              <a:t>milieu urbain</a:t>
            </a:r>
            <a:r>
              <a:rPr lang="fr-FR" sz="2200" b="1" dirty="0">
                <a:effectLst/>
                <a:latin typeface="Calibri" panose="020F0502020204030204" pitchFamily="34" charset="0"/>
                <a:ea typeface="Calibri" panose="020F0502020204030204" pitchFamily="34" charset="0"/>
                <a:cs typeface="Times New Roman" panose="02020603050405020304" pitchFamily="18" charset="0"/>
              </a:rPr>
              <a:t> et en </a:t>
            </a:r>
            <a:r>
              <a:rPr lang="fr-FR" sz="2200" b="1" u="sng" dirty="0">
                <a:effectLst/>
                <a:latin typeface="Calibri" panose="020F0502020204030204" pitchFamily="34" charset="0"/>
                <a:ea typeface="Calibri" panose="020F0502020204030204" pitchFamily="34" charset="0"/>
                <a:cs typeface="Times New Roman" panose="02020603050405020304" pitchFamily="18" charset="0"/>
              </a:rPr>
              <a:t>milieu rural</a:t>
            </a:r>
            <a:r>
              <a:rPr lang="fr-FR" sz="2200" b="1" dirty="0">
                <a:effectLst/>
                <a:latin typeface="Calibri" panose="020F0502020204030204" pitchFamily="34" charset="0"/>
                <a:ea typeface="Calibri" panose="020F0502020204030204" pitchFamily="34" charset="0"/>
                <a:cs typeface="Times New Roman" panose="02020603050405020304" pitchFamily="18" charset="0"/>
              </a:rPr>
              <a:t> </a:t>
            </a:r>
            <a:r>
              <a:rPr lang="fr-FR" sz="2200" dirty="0">
                <a:effectLst/>
                <a:latin typeface="Calibri" panose="020F0502020204030204" pitchFamily="34" charset="0"/>
                <a:ea typeface="Calibri" panose="020F0502020204030204" pitchFamily="34" charset="0"/>
                <a:cs typeface="Times New Roman" panose="02020603050405020304" pitchFamily="18" charset="0"/>
              </a:rPr>
              <a:t>peuvent être utilisées pour indiquer des cibles spécifiques pour les milieux urbain et/ou rural. </a:t>
            </a:r>
          </a:p>
          <a:p>
            <a:pPr lvl="1" algn="just">
              <a:lnSpc>
                <a:spcPct val="105000"/>
              </a:lnSpc>
              <a:spcAft>
                <a:spcPts val="300"/>
              </a:spcAft>
            </a:pPr>
            <a:r>
              <a:rPr lang="fr-FR" sz="2200" dirty="0">
                <a:latin typeface="Calibri" panose="020F0502020204030204" pitchFamily="34" charset="0"/>
                <a:ea typeface="Calibri" panose="020F0502020204030204" pitchFamily="34" charset="0"/>
                <a:cs typeface="Times New Roman" panose="02020603050405020304" pitchFamily="18" charset="0"/>
              </a:rPr>
              <a:t>Indiquez les cibles des services WASH en matière de population ou des ménages.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r>
              <a:rPr lang="fr-FR" sz="22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Chaque cible ne doit être indiquée qu’une seule fois. </a:t>
            </a:r>
            <a:r>
              <a:rPr lang="fr-FR" sz="2200" b="1" i="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N'indiquez pas la même cible plus d'une fois</a:t>
            </a:r>
            <a:r>
              <a:rPr lang="fr-FR" sz="22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lgn="just">
              <a:lnSpc>
                <a:spcPct val="115000"/>
              </a:lnSpc>
              <a:spcBef>
                <a:spcPts val="0"/>
              </a:spcBef>
              <a:spcAft>
                <a:spcPts val="0"/>
              </a:spcAft>
              <a:buClr>
                <a:srgbClr val="1F497D"/>
              </a:buClr>
              <a:buNone/>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a:t>
            </a:r>
            <a:r>
              <a:rPr lang="fr-FR" sz="1800" b="1">
                <a:solidFill>
                  <a:schemeClr val="bg1"/>
                </a:solidFill>
              </a:rPr>
              <a:t>8</a:t>
            </a:r>
          </a:p>
        </p:txBody>
      </p:sp>
    </p:spTree>
    <p:extLst>
      <p:ext uri="{BB962C8B-B14F-4D97-AF65-F5344CB8AC3E}">
        <p14:creationId xmlns:p14="http://schemas.microsoft.com/office/powerpoint/2010/main" val="110374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33B64-D278-AF55-0A30-A5AB7600D2E0}"/>
              </a:ext>
            </a:extLst>
          </p:cNvPr>
          <p:cNvSpPr>
            <a:spLocks noGrp="1"/>
          </p:cNvSpPr>
          <p:nvPr>
            <p:ph type="title"/>
          </p:nvPr>
        </p:nvSpPr>
        <p:spPr/>
        <p:txBody>
          <a:bodyPr/>
          <a:lstStyle/>
          <a:p>
            <a:r>
              <a:rPr lang="fr-FR"/>
              <a:t>Le module d'information 4 comprend</a:t>
            </a:r>
          </a:p>
        </p:txBody>
      </p:sp>
      <p:sp>
        <p:nvSpPr>
          <p:cNvPr id="5" name="Content Placeholder 4">
            <a:extLst>
              <a:ext uri="{FF2B5EF4-FFF2-40B4-BE49-F238E27FC236}">
                <a16:creationId xmlns:a16="http://schemas.microsoft.com/office/drawing/2014/main" id="{5E67B203-EF04-250F-8748-E019833EB3FC}"/>
              </a:ext>
            </a:extLst>
          </p:cNvPr>
          <p:cNvSpPr>
            <a:spLocks noGrp="1"/>
          </p:cNvSpPr>
          <p:nvPr>
            <p:ph idx="1"/>
          </p:nvPr>
        </p:nvSpPr>
        <p:spPr/>
        <p:txBody>
          <a:bodyPr vert="horz" lIns="91440" tIns="45720" rIns="91440" bIns="45720" rtlCol="0" anchor="t">
            <a:normAutofit/>
          </a:bodyPr>
          <a:lstStyle/>
          <a:p>
            <a:r>
              <a:rPr lang="fr-FR" dirty="0"/>
              <a:t>Aperçu des documents relatifs à l'enquête pays GLAAS 2024</a:t>
            </a:r>
          </a:p>
          <a:p>
            <a:r>
              <a:rPr lang="fr-FR" dirty="0"/>
              <a:t>Comment choisir la méthode de remplissage de l'enquête pays : PDF ou en ligne (eGLAAS) </a:t>
            </a:r>
          </a:p>
          <a:p>
            <a:r>
              <a:rPr lang="fr-FR" dirty="0"/>
              <a:t>Instructions générales relatives à l'enquête pays GLAAS 2024</a:t>
            </a:r>
          </a:p>
          <a:p>
            <a:r>
              <a:rPr lang="fr-FR" dirty="0"/>
              <a:t>Conseils pour réussir la Section A: Gouvernance</a:t>
            </a:r>
          </a:p>
          <a:p>
            <a:r>
              <a:rPr lang="fr-FR" dirty="0"/>
              <a:t>Conseils pour réussir la Section B: Suivi</a:t>
            </a:r>
          </a:p>
          <a:p>
            <a:r>
              <a:rPr lang="fr-FR" dirty="0"/>
              <a:t>Conseils pour réussir la Section C: Ressources Humaines</a:t>
            </a:r>
          </a:p>
          <a:p>
            <a:r>
              <a:rPr lang="fr-FR" dirty="0"/>
              <a:t>Conseils pour réussir la Section D: Finances</a:t>
            </a:r>
          </a:p>
        </p:txBody>
      </p:sp>
    </p:spTree>
    <p:extLst>
      <p:ext uri="{BB962C8B-B14F-4D97-AF65-F5344CB8AC3E}">
        <p14:creationId xmlns:p14="http://schemas.microsoft.com/office/powerpoint/2010/main" val="243061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834190"/>
            <a:ext cx="10972800" cy="626214"/>
          </a:xfrm>
        </p:spPr>
        <p:txBody>
          <a:bodyPr>
            <a:normAutofit/>
          </a:bodyPr>
          <a:lstStyle/>
          <a:p>
            <a:r>
              <a:rPr lang="fr-FR" dirty="0"/>
              <a:t>A8 : </a:t>
            </a:r>
            <a:r>
              <a:rPr lang="fr-FR" dirty="0">
                <a:effectLst/>
                <a:latin typeface="Calibri" panose="020F0502020204030204" pitchFamily="34" charset="0"/>
                <a:ea typeface="Calibri" panose="020F0502020204030204" pitchFamily="34" charset="0"/>
                <a:cs typeface="Times New Roman" panose="02020603050405020304" pitchFamily="18" charset="0"/>
              </a:rPr>
              <a:t>Cibles WASH nationales </a:t>
            </a:r>
            <a:r>
              <a:rPr lang="fr-FR" b="0" dirty="0">
                <a:effectLst/>
                <a:latin typeface="Calibri" panose="020F0502020204030204" pitchFamily="34" charset="0"/>
                <a:ea typeface="Calibri" panose="020F0502020204030204" pitchFamily="34" charset="0"/>
                <a:cs typeface="Times New Roman" panose="02020603050405020304" pitchFamily="18" charset="0"/>
              </a:rPr>
              <a:t>(suite)</a:t>
            </a:r>
            <a:endParaRPr lang="fr-FR" b="0" dirty="0"/>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1146334"/>
            <a:ext cx="10972800" cy="5270508"/>
          </a:xfrm>
        </p:spPr>
        <p:txBody>
          <a:bodyPr>
            <a:normAutofit lnSpcReduction="10000"/>
          </a:bodyPr>
          <a:lstStyle/>
          <a:p>
            <a:pPr marL="457200" lvl="1" indent="0" algn="just">
              <a:lnSpc>
                <a:spcPct val="115000"/>
              </a:lnSpc>
              <a:spcBef>
                <a:spcPts val="0"/>
              </a:spcBef>
              <a:spcAft>
                <a:spcPts val="0"/>
              </a:spcAft>
              <a:buClr>
                <a:srgbClr val="1F497D"/>
              </a:buClr>
              <a:buNone/>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Indiquez les cibles nationales et les cibles en milieu urbain et/ou milieu rural et les progrès accomplis dans la réalisation de ces cibles pour les domaines suivants :</a:t>
            </a:r>
          </a:p>
          <a:p>
            <a:pPr marL="800100" lvl="1" indent="-342900" algn="just">
              <a:lnSpc>
                <a:spcPct val="115000"/>
              </a:lnSpc>
              <a:spcBef>
                <a:spcPts val="0"/>
              </a:spcBef>
              <a:spcAft>
                <a:spcPts val="0"/>
              </a:spcAft>
              <a:buClr>
                <a:srgbClr val="1F497D"/>
              </a:buClr>
              <a:buFont typeface="Wingdings" panose="05000000000000000000" pitchFamily="2"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Assainissement (A8I)</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spcAft>
                <a:spcPts val="0"/>
              </a:spcAft>
              <a:buClr>
                <a:srgbClr val="1F497D"/>
              </a:buClr>
              <a:buFont typeface="Wingdings" panose="05000000000000000000" pitchFamily="2"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Eau potable (A8II)</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spcAft>
                <a:spcPts val="0"/>
              </a:spcAft>
              <a:buClr>
                <a:srgbClr val="1F497D"/>
              </a:buClr>
              <a:buFont typeface="Wingdings" panose="05000000000000000000" pitchFamily="2"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Hygiène des mains (A8III)</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spcAft>
                <a:spcPts val="0"/>
              </a:spcAft>
              <a:buClr>
                <a:srgbClr val="1F497D"/>
              </a:buClr>
              <a:buFont typeface="Wingdings" panose="05000000000000000000" pitchFamily="2"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WASH dans les établissements scolaires (A8IV.a)</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spcAft>
                <a:spcPts val="0"/>
              </a:spcAft>
              <a:buClr>
                <a:srgbClr val="1F497D"/>
              </a:buClr>
              <a:buFont typeface="Wingdings" panose="05000000000000000000" pitchFamily="2"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WASH dans les établissements de santé (A8IV.b)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spcAft>
                <a:spcPts val="0"/>
              </a:spcAft>
              <a:buClr>
                <a:srgbClr val="1F497D"/>
              </a:buClr>
              <a:buFont typeface="Wingdings" panose="05000000000000000000" pitchFamily="2" charset="2"/>
              <a:buChar char=""/>
            </a:pPr>
            <a:r>
              <a:rPr lang="fr-FR" sz="2200" dirty="0">
                <a:effectLst/>
                <a:latin typeface="Calibri" panose="020F0502020204030204" pitchFamily="34" charset="0"/>
                <a:ea typeface="Calibri" panose="020F0502020204030204" pitchFamily="34" charset="0"/>
                <a:cs typeface="Times New Roman" panose="02020603050405020304" pitchFamily="18" charset="0"/>
              </a:rPr>
              <a:t>Autres cibles (A8V)</a:t>
            </a:r>
          </a:p>
          <a:p>
            <a:r>
              <a:rPr lang="fr-FR" sz="2200" dirty="0">
                <a:effectLst/>
                <a:latin typeface="Calibri" panose="020F0502020204030204" pitchFamily="34" charset="0"/>
                <a:ea typeface="Calibri" panose="020F0502020204030204" pitchFamily="34" charset="0"/>
                <a:cs typeface="Times New Roman" panose="02020603050405020304" pitchFamily="18" charset="0"/>
              </a:rPr>
              <a:t>Toutes les cibles qui n'ont pas </a:t>
            </a:r>
            <a:r>
              <a:rPr lang="fr-FR" sz="2200" dirty="0">
                <a:latin typeface="Calibri" panose="020F0502020204030204" pitchFamily="34" charset="0"/>
                <a:ea typeface="Calibri" panose="020F0502020204030204" pitchFamily="34" charset="0"/>
                <a:cs typeface="Times New Roman" panose="02020603050405020304" pitchFamily="18" charset="0"/>
              </a:rPr>
              <a:t>été indiquées dans les sections A8I – A8IV peuvent être indiquées à la question </a:t>
            </a:r>
            <a:r>
              <a:rPr lang="fr-FR" sz="2200" i="1" dirty="0">
                <a:latin typeface="Calibri" panose="020F0502020204030204" pitchFamily="34" charset="0"/>
                <a:ea typeface="Calibri" panose="020F0502020204030204" pitchFamily="34" charset="0"/>
                <a:cs typeface="Times New Roman" panose="02020603050405020304" pitchFamily="18" charset="0"/>
              </a:rPr>
              <a:t>A8V Autres cibles</a:t>
            </a:r>
            <a:r>
              <a:rPr lang="fr-FR" sz="2200" dirty="0">
                <a:latin typeface="Calibri" panose="020F0502020204030204" pitchFamily="34" charset="0"/>
                <a:ea typeface="Calibri" panose="020F0502020204030204" pitchFamily="34" charset="0"/>
                <a:cs typeface="Times New Roman" panose="02020603050405020304" pitchFamily="18" charset="0"/>
              </a:rPr>
              <a:t>. </a:t>
            </a:r>
          </a:p>
          <a:p>
            <a:r>
              <a:rPr lang="fr-FR" sz="2200" dirty="0">
                <a:effectLst/>
                <a:latin typeface="Calibri" panose="020F0502020204030204" pitchFamily="34" charset="0"/>
                <a:ea typeface="Calibri" panose="020F0502020204030204" pitchFamily="34" charset="0"/>
                <a:cs typeface="Times New Roman" panose="02020603050405020304" pitchFamily="18" charset="0"/>
              </a:rPr>
              <a:t>Pour chaque cible indiquée, précisez et décrivez soigneusement les types d’installations/services/sources ou autres paramètres dont la qualité est acceptable pour qu’une zone, une population ou un ménage soit considéré comme couvert au regard des critères et de la définition de la cible.  </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a:t>
            </a:r>
            <a:r>
              <a:rPr lang="fr-FR" sz="1800" b="1">
                <a:solidFill>
                  <a:schemeClr val="bg1"/>
                </a:solidFill>
              </a:rPr>
              <a:t>8</a:t>
            </a:r>
          </a:p>
        </p:txBody>
      </p:sp>
    </p:spTree>
    <p:extLst>
      <p:ext uri="{BB962C8B-B14F-4D97-AF65-F5344CB8AC3E}">
        <p14:creationId xmlns:p14="http://schemas.microsoft.com/office/powerpoint/2010/main" val="38642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a:t>
            </a:r>
            <a:r>
              <a:rPr lang="fr-FR" sz="1800" b="1">
                <a:solidFill>
                  <a:schemeClr val="bg1"/>
                </a:solidFill>
              </a:rPr>
              <a:t>8</a:t>
            </a:r>
          </a:p>
        </p:txBody>
      </p:sp>
      <p:sp>
        <p:nvSpPr>
          <p:cNvPr id="28" name="Title 3">
            <a:extLst>
              <a:ext uri="{FF2B5EF4-FFF2-40B4-BE49-F238E27FC236}">
                <a16:creationId xmlns:a16="http://schemas.microsoft.com/office/drawing/2014/main" id="{85D4DC7F-9124-5437-9976-D26246613937}"/>
              </a:ext>
            </a:extLst>
          </p:cNvPr>
          <p:cNvSpPr txBox="1">
            <a:spLocks/>
          </p:cNvSpPr>
          <p:nvPr/>
        </p:nvSpPr>
        <p:spPr>
          <a:xfrm>
            <a:off x="590909" y="779992"/>
            <a:ext cx="10972800" cy="112326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a:lstStyle>
          <a:p>
            <a:pPr>
              <a:lnSpc>
                <a:spcPct val="100000"/>
              </a:lnSpc>
              <a:spcAft>
                <a:spcPts val="600"/>
              </a:spcAft>
            </a:pPr>
            <a:r>
              <a:rPr lang="fr-FR" sz="3500" dirty="0"/>
              <a:t>A8 : Cibles WASH nationales</a:t>
            </a:r>
            <a:br>
              <a:rPr lang="fr-FR" sz="3200" dirty="0"/>
            </a:br>
            <a:r>
              <a:rPr lang="fr-FR" sz="3200" dirty="0"/>
              <a:t>Définir les cibles WASH</a:t>
            </a:r>
          </a:p>
        </p:txBody>
      </p:sp>
      <p:sp>
        <p:nvSpPr>
          <p:cNvPr id="31" name="Content Placeholder 2">
            <a:extLst>
              <a:ext uri="{FF2B5EF4-FFF2-40B4-BE49-F238E27FC236}">
                <a16:creationId xmlns:a16="http://schemas.microsoft.com/office/drawing/2014/main" id="{3050A85A-3482-590A-24D1-41A261C1D240}"/>
              </a:ext>
            </a:extLst>
          </p:cNvPr>
          <p:cNvSpPr txBox="1">
            <a:spLocks/>
          </p:cNvSpPr>
          <p:nvPr/>
        </p:nvSpPr>
        <p:spPr>
          <a:xfrm>
            <a:off x="609600" y="2014934"/>
            <a:ext cx="10972800" cy="46068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5000"/>
              </a:lnSpc>
              <a:spcAft>
                <a:spcPts val="300"/>
              </a:spcAft>
            </a:pPr>
            <a:r>
              <a:rPr lang="fr-FR" dirty="0">
                <a:effectLst/>
                <a:latin typeface="Calibri" panose="020F0502020204030204" pitchFamily="34" charset="0"/>
                <a:ea typeface="Calibri" panose="020F0502020204030204" pitchFamily="34" charset="0"/>
                <a:cs typeface="Calibri" panose="020F0502020204030204" pitchFamily="34" charset="0"/>
              </a:rPr>
              <a:t>Bon nombre de pays ont fixé des cibles nationales en s’appuyant sur les critères des ODD. </a:t>
            </a:r>
          </a:p>
          <a:p>
            <a:pPr algn="just">
              <a:lnSpc>
                <a:spcPct val="105000"/>
              </a:lnSpc>
              <a:spcAft>
                <a:spcPts val="300"/>
              </a:spcAft>
            </a:pPr>
            <a:r>
              <a:rPr lang="fr-FR" dirty="0">
                <a:latin typeface="Calibri" panose="020F0502020204030204" pitchFamily="34" charset="0"/>
                <a:ea typeface="Calibri" panose="020F0502020204030204" pitchFamily="34" charset="0"/>
                <a:cs typeface="Calibri" panose="020F0502020204030204" pitchFamily="34" charset="0"/>
              </a:rPr>
              <a:t>La question A8 demande: "À quel niveau de service l'objectif de couverture correspond-il </a:t>
            </a:r>
            <a:r>
              <a:rPr lang="fr-FR" u="sng" dirty="0">
                <a:latin typeface="Calibri" panose="020F0502020204030204" pitchFamily="34" charset="0"/>
                <a:ea typeface="Calibri" panose="020F0502020204030204" pitchFamily="34" charset="0"/>
                <a:cs typeface="Calibri" panose="020F0502020204030204" pitchFamily="34" charset="0"/>
              </a:rPr>
              <a:t>le mieux</a:t>
            </a:r>
            <a:r>
              <a:rPr lang="fr-FR" dirty="0">
                <a:latin typeface="Calibri" panose="020F0502020204030204" pitchFamily="34" charset="0"/>
                <a:ea typeface="Calibri" panose="020F0502020204030204" pitchFamily="34" charset="0"/>
                <a:cs typeface="Calibri" panose="020F0502020204030204" pitchFamily="34" charset="0"/>
              </a:rPr>
              <a:t>?"</a:t>
            </a:r>
            <a:endParaRPr lang="fr-FR"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5000"/>
              </a:lnSpc>
              <a:spcAft>
                <a:spcPts val="300"/>
              </a:spcAft>
            </a:pPr>
            <a:r>
              <a:rPr lang="fr-FR" dirty="0">
                <a:effectLst/>
                <a:latin typeface="Calibri" panose="020F0502020204030204" pitchFamily="34" charset="0"/>
                <a:ea typeface="Calibri" panose="020F0502020204030204" pitchFamily="34" charset="0"/>
                <a:cs typeface="Calibri" panose="020F0502020204030204" pitchFamily="34" charset="0"/>
              </a:rPr>
              <a:t>Avant de répondre à la question A8, </a:t>
            </a:r>
            <a:r>
              <a:rPr lang="fr-FR" b="1" dirty="0">
                <a:solidFill>
                  <a:srgbClr val="D60A87"/>
                </a:solidFill>
                <a:latin typeface="Calibri" panose="020F0502020204030204" pitchFamily="34" charset="0"/>
                <a:ea typeface="Calibri" panose="020F0502020204030204" pitchFamily="34" charset="0"/>
                <a:cs typeface="Calibri" panose="020F0502020204030204" pitchFamily="34" charset="0"/>
              </a:rPr>
              <a:t>veuillez consulter </a:t>
            </a:r>
            <a:r>
              <a:rPr lang="fr-FR"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les définitions de l'échelle de services </a:t>
            </a:r>
            <a:r>
              <a:rPr lang="fr-FR" b="0" dirty="0">
                <a:effectLst/>
                <a:latin typeface="Calibri" panose="020F0502020204030204" pitchFamily="34" charset="0"/>
                <a:cs typeface="Calibri" panose="020F0502020204030204" pitchFamily="34" charset="0"/>
              </a:rPr>
              <a:t>du Programme commun de surveillance OMS/UNICEF.</a:t>
            </a:r>
            <a:endParaRPr lang="fr-FR" dirty="0">
              <a:latin typeface="Calibri" panose="020F0502020204030204" pitchFamily="34" charset="0"/>
              <a:ea typeface="Calibri" panose="020F0502020204030204" pitchFamily="34" charset="0"/>
              <a:cs typeface="Calibri" panose="020F0502020204030204" pitchFamily="34" charset="0"/>
            </a:endParaRPr>
          </a:p>
          <a:p>
            <a:pPr lvl="1" algn="just">
              <a:lnSpc>
                <a:spcPct val="105000"/>
              </a:lnSpc>
              <a:spcAft>
                <a:spcPts val="300"/>
              </a:spcAft>
            </a:pPr>
            <a:r>
              <a:rPr lang="fr-FR" dirty="0">
                <a:effectLst/>
                <a:latin typeface="Calibri" panose="020F0502020204030204" pitchFamily="34" charset="0"/>
                <a:ea typeface="Calibri" panose="020F0502020204030204" pitchFamily="34" charset="0"/>
                <a:cs typeface="Calibri" panose="020F0502020204030204" pitchFamily="34" charset="0"/>
              </a:rPr>
              <a:t>Les définitions</a:t>
            </a:r>
            <a:r>
              <a:rPr lang="fr-FR" dirty="0">
                <a:latin typeface="Calibri" panose="020F0502020204030204" pitchFamily="34" charset="0"/>
                <a:ea typeface="Calibri" panose="020F0502020204030204" pitchFamily="34" charset="0"/>
                <a:cs typeface="Calibri" panose="020F0502020204030204" pitchFamily="34" charset="0"/>
              </a:rPr>
              <a:t> peuvent être retrouvées dans le </a:t>
            </a:r>
            <a:r>
              <a:rPr lang="fr-FR" b="1" dirty="0">
                <a:latin typeface="Calibri" panose="020F0502020204030204" pitchFamily="34" charset="0"/>
                <a:ea typeface="Calibri" panose="020F0502020204030204" pitchFamily="34" charset="0"/>
                <a:cs typeface="Calibri" panose="020F0502020204030204" pitchFamily="34" charset="0"/>
              </a:rPr>
              <a:t>guide d'orientation de l'enquête </a:t>
            </a:r>
            <a:r>
              <a:rPr lang="fr-FR" dirty="0">
                <a:latin typeface="Calibri" panose="020F0502020204030204" pitchFamily="34" charset="0"/>
                <a:ea typeface="Calibri" panose="020F0502020204030204" pitchFamily="34" charset="0"/>
                <a:cs typeface="Calibri" panose="020F0502020204030204" pitchFamily="34" charset="0"/>
              </a:rPr>
              <a:t>ou sur</a:t>
            </a:r>
            <a:r>
              <a:rPr lang="fr-FR" dirty="0">
                <a:effectLst/>
                <a:latin typeface="Calibri" panose="020F0502020204030204" pitchFamily="34" charset="0"/>
                <a:ea typeface="Calibri" panose="020F0502020204030204" pitchFamily="34" charset="0"/>
                <a:cs typeface="Calibri" panose="020F0502020204030204" pitchFamily="34" charset="0"/>
              </a:rPr>
              <a:t> </a:t>
            </a:r>
            <a:r>
              <a:rPr lang="fr-FR" dirty="0">
                <a:effectLst/>
                <a:latin typeface="Calibri" panose="020F0502020204030204" pitchFamily="34" charset="0"/>
                <a:ea typeface="Calibri" panose="020F0502020204030204" pitchFamily="34" charset="0"/>
                <a:cs typeface="Calibri" panose="020F0502020204030204" pitchFamily="34" charset="0"/>
                <a:hlinkClick r:id="rId3"/>
              </a:rPr>
              <a:t>https://washdata.org/monitoring</a:t>
            </a:r>
            <a:r>
              <a:rPr lang="fr-FR"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2792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794010"/>
            <a:ext cx="10972800" cy="840218"/>
          </a:xfrm>
        </p:spPr>
        <p:txBody>
          <a:bodyPr>
            <a:normAutofit fontScale="90000"/>
          </a:bodyPr>
          <a:lstStyle/>
          <a:p>
            <a:r>
              <a:rPr lang="fr-FR" sz="3800" dirty="0"/>
              <a:t>A8 : Cibles WASH nationales</a:t>
            </a:r>
            <a:br>
              <a:rPr lang="fr-FR" dirty="0"/>
            </a:br>
            <a:r>
              <a:rPr lang="fr-FR" dirty="0"/>
              <a:t>Indiquer la valeur de référence et la valeur/année la plus récente</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1704380"/>
            <a:ext cx="10972800" cy="4843066"/>
          </a:xfrm>
        </p:spPr>
        <p:txBody>
          <a:bodyPr>
            <a:normAutofit/>
          </a:bodyPr>
          <a:lstStyle/>
          <a:p>
            <a:pPr algn="just">
              <a:lnSpc>
                <a:spcPct val="105000"/>
              </a:lnSpc>
              <a:spcAft>
                <a:spcPts val="3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questions sur les cibles portent sur les données de référence et les données de couverture les plus récentes (dernières) pour la cible décrite afin d’évaluer la progression vers les cibles nationales/urbaines/rurales.  </a:t>
            </a:r>
          </a:p>
          <a:p>
            <a:pPr marL="342900" indent="-342900" algn="just">
              <a:lnSpc>
                <a:spcPct val="115000"/>
              </a:lnSpc>
              <a:spcAft>
                <a:spcPts val="600"/>
              </a:spcAft>
              <a:buClr>
                <a:srgbClr val="1F497D"/>
              </a:buClr>
              <a:buFont typeface="Wingdings" panose="05000000000000000000" pitchFamily="2" charset="2"/>
              <a:buChar char=""/>
            </a:pPr>
            <a:r>
              <a:rPr lang="fr-FR" sz="2000" b="1" dirty="0">
                <a:effectLst/>
                <a:latin typeface="Calibri" panose="020F0502020204030204" pitchFamily="34" charset="0"/>
                <a:ea typeface="Calibri" panose="020F0502020204030204" pitchFamily="34" charset="0"/>
                <a:cs typeface="Times New Roman" panose="02020603050405020304" pitchFamily="18" charset="0"/>
              </a:rPr>
              <a:t>Valeur / Année de référence </a:t>
            </a:r>
            <a:r>
              <a:rPr lang="fr-FR" sz="2000" dirty="0">
                <a:effectLst/>
                <a:latin typeface="Calibri" panose="020F0502020204030204" pitchFamily="34" charset="0"/>
                <a:ea typeface="Calibri" panose="020F0502020204030204" pitchFamily="34" charset="0"/>
                <a:cs typeface="Times New Roman" panose="02020603050405020304" pitchFamily="18" charset="0"/>
              </a:rPr>
              <a:t>: La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valeur de référence </a:t>
            </a:r>
            <a:r>
              <a:rPr lang="fr-FR" sz="2000" dirty="0">
                <a:effectLst/>
                <a:latin typeface="Calibri" panose="020F0502020204030204" pitchFamily="34" charset="0"/>
                <a:ea typeface="Calibri" panose="020F0502020204030204" pitchFamily="34" charset="0"/>
                <a:cs typeface="Times New Roman" panose="02020603050405020304" pitchFamily="18" charset="0"/>
              </a:rPr>
              <a:t>doit mesurer la progression vers la cible indiquée. L’</a:t>
            </a:r>
            <a:r>
              <a:rPr lang="fr-FR" sz="2000" b="1" dirty="0">
                <a:effectLst/>
                <a:latin typeface="Calibri" panose="020F0502020204030204" pitchFamily="34" charset="0"/>
                <a:ea typeface="Calibri" panose="020F0502020204030204" pitchFamily="34" charset="0"/>
                <a:cs typeface="Times New Roman" panose="02020603050405020304" pitchFamily="18" charset="0"/>
              </a:rPr>
              <a:t>année de référence</a:t>
            </a:r>
            <a:r>
              <a:rPr lang="fr-FR" sz="2000" dirty="0">
                <a:effectLst/>
                <a:latin typeface="Calibri" panose="020F0502020204030204" pitchFamily="34" charset="0"/>
                <a:ea typeface="Calibri" panose="020F0502020204030204" pitchFamily="34" charset="0"/>
                <a:cs typeface="Times New Roman" panose="02020603050405020304" pitchFamily="18" charset="0"/>
              </a:rPr>
              <a:t> doit correspondre à une mesure </a:t>
            </a:r>
            <a:r>
              <a:rPr lang="fr-FR" sz="2000" u="sng" dirty="0">
                <a:effectLst/>
                <a:latin typeface="Calibri" panose="020F0502020204030204" pitchFamily="34" charset="0"/>
                <a:ea typeface="Calibri" panose="020F0502020204030204" pitchFamily="34" charset="0"/>
                <a:cs typeface="Times New Roman" panose="02020603050405020304" pitchFamily="18" charset="0"/>
              </a:rPr>
              <a:t>prise par le passé</a:t>
            </a:r>
            <a:r>
              <a:rPr lang="fr-FR" sz="2000" dirty="0">
                <a:effectLst/>
                <a:latin typeface="Calibri" panose="020F0502020204030204" pitchFamily="34" charset="0"/>
                <a:ea typeface="Calibri" panose="020F0502020204030204" pitchFamily="34" charset="0"/>
                <a:cs typeface="Times New Roman" panose="02020603050405020304" pitchFamily="18" charset="0"/>
              </a:rPr>
              <a:t> (par exemple, 2015), mais au cours de la période politique de la cible. </a:t>
            </a:r>
          </a:p>
          <a:p>
            <a:pPr marL="547688" lvl="1" indent="-222250" algn="just">
              <a:lnSpc>
                <a:spcPct val="115000"/>
              </a:lnSpc>
              <a:spcAft>
                <a:spcPts val="600"/>
              </a:spcAft>
              <a:buClr>
                <a:srgbClr val="1F497D"/>
              </a:buClr>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Times New Roman" panose="02020603050405020304" pitchFamily="18" charset="0"/>
              </a:rPr>
              <a:t>En générale</a:t>
            </a:r>
            <a:r>
              <a:rPr lang="fr-FR" sz="2000" dirty="0">
                <a:effectLst/>
                <a:latin typeface="Calibri" panose="020F0502020204030204" pitchFamily="34" charset="0"/>
                <a:ea typeface="Calibri" panose="020F0502020204030204" pitchFamily="34" charset="0"/>
                <a:cs typeface="Times New Roman" panose="02020603050405020304" pitchFamily="18" charset="0"/>
              </a:rPr>
              <a:t>, une valeur de référence est établie dans le document (politique/plan/stratégie nationale) dans lequel la cible a été définie. Par exemple, dans un Plan national WASH 2020-2024, on pourrait s'attendre à ce que des objectifs nationaux soient fixés avec des valeurs de référence pour chaque cible spécifiée pour l'année 2020 ou 2019. </a:t>
            </a:r>
          </a:p>
          <a:p>
            <a:pPr lvl="1" algn="just">
              <a:lnSpc>
                <a:spcPct val="10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a:t>
            </a:r>
            <a:r>
              <a:rPr lang="fr-FR" sz="1800" b="1">
                <a:solidFill>
                  <a:schemeClr val="bg1"/>
                </a:solidFill>
              </a:rPr>
              <a:t>8</a:t>
            </a:r>
          </a:p>
        </p:txBody>
      </p:sp>
    </p:spTree>
    <p:extLst>
      <p:ext uri="{BB962C8B-B14F-4D97-AF65-F5344CB8AC3E}">
        <p14:creationId xmlns:p14="http://schemas.microsoft.com/office/powerpoint/2010/main" val="26301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794009"/>
            <a:ext cx="10972800" cy="1451885"/>
          </a:xfrm>
        </p:spPr>
        <p:txBody>
          <a:bodyPr>
            <a:normAutofit fontScale="90000"/>
          </a:bodyPr>
          <a:lstStyle/>
          <a:p>
            <a:r>
              <a:rPr lang="fr-FR" sz="3800" dirty="0"/>
              <a:t>A8 : Cibles WASH nationales</a:t>
            </a:r>
            <a:br>
              <a:rPr lang="fr-FR" dirty="0"/>
            </a:br>
            <a:r>
              <a:rPr lang="fr-FR" dirty="0"/>
              <a:t>Indiquer la valeur de référence et la valeur/année la plus récente</a:t>
            </a:r>
            <a:br>
              <a:rPr lang="fr-FR" dirty="0"/>
            </a:br>
            <a:r>
              <a:rPr lang="fr-FR" b="0" dirty="0"/>
              <a:t>(suite)</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2245894"/>
            <a:ext cx="10972800" cy="4070781"/>
          </a:xfrm>
        </p:spPr>
        <p:txBody>
          <a:bodyPr>
            <a:normAutofit/>
          </a:bodyPr>
          <a:lstStyle/>
          <a:p>
            <a:pPr marL="393700" lvl="1" indent="-393700" algn="just">
              <a:lnSpc>
                <a:spcPct val="115000"/>
              </a:lnSpc>
              <a:spcAft>
                <a:spcPts val="600"/>
              </a:spcAft>
              <a:buClr>
                <a:srgbClr val="1F497D"/>
              </a:buClr>
              <a:buFont typeface="Wingdings" panose="05000000000000000000" pitchFamily="2" charset="2"/>
              <a:buChar char=""/>
            </a:pPr>
            <a:r>
              <a:rPr lang="fr-FR" sz="2000" b="1" dirty="0">
                <a:effectLst/>
                <a:latin typeface="Calibri" panose="020F0502020204030204" pitchFamily="34" charset="0"/>
                <a:ea typeface="Calibri" panose="020F0502020204030204" pitchFamily="34" charset="0"/>
                <a:cs typeface="Times New Roman" panose="02020603050405020304" pitchFamily="18" charset="0"/>
              </a:rPr>
              <a:t>Valeur / Année la plus récente </a:t>
            </a:r>
            <a:r>
              <a:rPr lang="fr-FR" sz="2000" dirty="0">
                <a:effectLst/>
                <a:latin typeface="Calibri" panose="020F0502020204030204" pitchFamily="34" charset="0"/>
                <a:ea typeface="Calibri" panose="020F0502020204030204" pitchFamily="34" charset="0"/>
                <a:cs typeface="Times New Roman" panose="02020603050405020304" pitchFamily="18" charset="0"/>
              </a:rPr>
              <a:t>: Indiquez la mesure </a:t>
            </a:r>
            <a:r>
              <a:rPr lang="fr-FR" sz="2000" u="sng" dirty="0">
                <a:effectLst/>
                <a:latin typeface="Calibri" panose="020F0502020204030204" pitchFamily="34" charset="0"/>
                <a:ea typeface="Calibri" panose="020F0502020204030204" pitchFamily="34" charset="0"/>
                <a:cs typeface="Times New Roman" panose="02020603050405020304" pitchFamily="18" charset="0"/>
              </a:rPr>
              <a:t>la plus récente</a:t>
            </a:r>
            <a:r>
              <a:rPr lang="fr-FR" sz="2000" dirty="0">
                <a:effectLst/>
                <a:latin typeface="Calibri" panose="020F0502020204030204" pitchFamily="34" charset="0"/>
                <a:ea typeface="Calibri" panose="020F0502020204030204" pitchFamily="34" charset="0"/>
                <a:cs typeface="Times New Roman" panose="02020603050405020304" pitchFamily="18" charset="0"/>
              </a:rPr>
              <a:t> pour la cible indiquée. La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valeur la plus récente </a:t>
            </a:r>
            <a:r>
              <a:rPr lang="fr-FR" sz="2000" dirty="0">
                <a:effectLst/>
                <a:latin typeface="Calibri" panose="020F0502020204030204" pitchFamily="34" charset="0"/>
                <a:ea typeface="Calibri" panose="020F0502020204030204" pitchFamily="34" charset="0"/>
                <a:cs typeface="Times New Roman" panose="02020603050405020304" pitchFamily="18" charset="0"/>
              </a:rPr>
              <a:t>doit mesurer la progression vers la cible indiquée. L’</a:t>
            </a:r>
            <a:r>
              <a:rPr lang="fr-FR" sz="2000" b="1" dirty="0">
                <a:effectLst/>
                <a:latin typeface="Calibri" panose="020F0502020204030204" pitchFamily="34" charset="0"/>
                <a:ea typeface="Calibri" panose="020F0502020204030204" pitchFamily="34" charset="0"/>
                <a:cs typeface="Times New Roman" panose="02020603050405020304" pitchFamily="18" charset="0"/>
              </a:rPr>
              <a:t>année la plus récente </a:t>
            </a:r>
            <a:r>
              <a:rPr lang="fr-FR" sz="2000" dirty="0">
                <a:effectLst/>
                <a:latin typeface="Calibri" panose="020F0502020204030204" pitchFamily="34" charset="0"/>
                <a:ea typeface="Calibri" panose="020F0502020204030204" pitchFamily="34" charset="0"/>
                <a:cs typeface="Times New Roman" panose="02020603050405020304" pitchFamily="18" charset="0"/>
              </a:rPr>
              <a:t>doit être une mesure </a:t>
            </a:r>
            <a:r>
              <a:rPr lang="fr-FR" sz="2000" u="sng" dirty="0">
                <a:effectLst/>
                <a:latin typeface="Calibri" panose="020F0502020204030204" pitchFamily="34" charset="0"/>
                <a:ea typeface="Calibri" panose="020F0502020204030204" pitchFamily="34" charset="0"/>
                <a:cs typeface="Times New Roman" panose="02020603050405020304" pitchFamily="18" charset="0"/>
              </a:rPr>
              <a:t>prise dans un passé récent </a:t>
            </a:r>
            <a:r>
              <a:rPr lang="fr-FR" sz="2000" dirty="0">
                <a:effectLst/>
                <a:latin typeface="Calibri" panose="020F0502020204030204" pitchFamily="34" charset="0"/>
                <a:ea typeface="Calibri" panose="020F0502020204030204" pitchFamily="34" charset="0"/>
                <a:cs typeface="Times New Roman" panose="02020603050405020304" pitchFamily="18" charset="0"/>
              </a:rPr>
              <a:t>(par exemple, 2022). </a:t>
            </a:r>
          </a:p>
          <a:p>
            <a:pPr marL="582613" lvl="1" indent="-257175" algn="just">
              <a:lnSpc>
                <a:spcPct val="105000"/>
              </a:lnSpc>
              <a:spcAft>
                <a:spcPts val="10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Exemple de déclaration de la valeur de référence et de la valeur la plus récente/année </a:t>
            </a:r>
            <a:r>
              <a:rPr lang="fr-FR" sz="2000" dirty="0">
                <a:effectLst/>
                <a:latin typeface="Calibri" panose="020F0502020204030204" pitchFamily="34" charset="0"/>
                <a:ea typeface="Calibri" panose="020F0502020204030204" pitchFamily="34" charset="0"/>
                <a:cs typeface="Times New Roman" panose="02020603050405020304" pitchFamily="18" charset="0"/>
              </a:rPr>
              <a:t>: Si votre cible est d’assurer à 100 % de la population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totale </a:t>
            </a:r>
            <a:r>
              <a:rPr lang="fr-FR" sz="2000" dirty="0">
                <a:effectLst/>
                <a:latin typeface="Calibri" panose="020F0502020204030204" pitchFamily="34" charset="0"/>
                <a:ea typeface="Calibri" panose="020F0502020204030204" pitchFamily="34" charset="0"/>
                <a:cs typeface="Times New Roman" panose="02020603050405020304" pitchFamily="18" charset="0"/>
              </a:rPr>
              <a:t>un accès à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des installations d’assainissement gérées en toute sécurité </a:t>
            </a:r>
            <a:r>
              <a:rPr lang="fr-FR" sz="2000" dirty="0">
                <a:effectLst/>
                <a:latin typeface="Calibri" panose="020F0502020204030204" pitchFamily="34" charset="0"/>
                <a:ea typeface="Calibri" panose="020F0502020204030204" pitchFamily="34" charset="0"/>
                <a:cs typeface="Times New Roman" panose="02020603050405020304" pitchFamily="18" charset="0"/>
              </a:rPr>
              <a:t>d’ici 2030, la valeur de référence et l’année de référence doivent correspondre à la première fois que la population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totale </a:t>
            </a:r>
            <a:r>
              <a:rPr lang="fr-FR" sz="2000" dirty="0">
                <a:effectLst/>
                <a:latin typeface="Calibri" panose="020F0502020204030204" pitchFamily="34" charset="0"/>
                <a:ea typeface="Calibri" panose="020F0502020204030204" pitchFamily="34" charset="0"/>
                <a:cs typeface="Times New Roman" panose="02020603050405020304" pitchFamily="18" charset="0"/>
              </a:rPr>
              <a:t>ayant accès à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des installations d’assainissement gérées en toute sécurité </a:t>
            </a:r>
            <a:r>
              <a:rPr lang="fr-FR" sz="2000" dirty="0">
                <a:effectLst/>
                <a:latin typeface="Calibri" panose="020F0502020204030204" pitchFamily="34" charset="0"/>
                <a:ea typeface="Calibri" panose="020F0502020204030204" pitchFamily="34" charset="0"/>
                <a:cs typeface="Times New Roman" panose="02020603050405020304" pitchFamily="18" charset="0"/>
              </a:rPr>
              <a:t>a</a:t>
            </a:r>
            <a:r>
              <a:rPr lang="fr-FR" sz="2000" i="1"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été mesurée (par exemple, 42 % en 2015). La valeur la plus récente et l’année la plus récente correspondent à la mesure la plus récente de la population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totale </a:t>
            </a:r>
            <a:r>
              <a:rPr lang="fr-FR" sz="2000" dirty="0">
                <a:effectLst/>
                <a:latin typeface="Calibri" panose="020F0502020204030204" pitchFamily="34" charset="0"/>
                <a:ea typeface="Calibri" panose="020F0502020204030204" pitchFamily="34" charset="0"/>
                <a:cs typeface="Times New Roman" panose="02020603050405020304" pitchFamily="18" charset="0"/>
              </a:rPr>
              <a:t>ayant accès à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des installations d’assainissement gérées en toute sécurité </a:t>
            </a:r>
            <a:r>
              <a:rPr lang="fr-FR" sz="2000" dirty="0">
                <a:effectLst/>
                <a:latin typeface="Calibri" panose="020F0502020204030204" pitchFamily="34" charset="0"/>
                <a:ea typeface="Calibri" panose="020F0502020204030204" pitchFamily="34" charset="0"/>
                <a:cs typeface="Times New Roman" panose="02020603050405020304" pitchFamily="18" charset="0"/>
              </a:rPr>
              <a:t>(par exemple, 75 % en 2022). Notez que la valeur de référence et l’année la plus récente sont dans le passé.</a:t>
            </a:r>
          </a:p>
          <a:p>
            <a:pPr lvl="1" algn="just">
              <a:lnSpc>
                <a:spcPct val="10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25524" cy="432048"/>
            <a:chOff x="114545" y="236264"/>
            <a:chExt cx="1192552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19" name="Rounded Rectangle 12">
              <a:extLst>
                <a:ext uri="{FF2B5EF4-FFF2-40B4-BE49-F238E27FC236}">
                  <a16:creationId xmlns:a16="http://schemas.microsoft.com/office/drawing/2014/main" id="{5DF67ABF-3727-A266-0F6B-F0121F2C9062}"/>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21" name="Rounded Rectangle 12">
              <a:extLst>
                <a:ext uri="{FF2B5EF4-FFF2-40B4-BE49-F238E27FC236}">
                  <a16:creationId xmlns:a16="http://schemas.microsoft.com/office/drawing/2014/main" id="{F9B73BE7-5B79-0C69-B838-1E23BD6C742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6644379" y="236264"/>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a:t>
            </a:r>
            <a:r>
              <a:rPr lang="fr-FR" sz="1800" b="1">
                <a:solidFill>
                  <a:schemeClr val="bg1"/>
                </a:solidFill>
              </a:rPr>
              <a:t>8</a:t>
            </a:r>
          </a:p>
        </p:txBody>
      </p:sp>
    </p:spTree>
    <p:extLst>
      <p:ext uri="{BB962C8B-B14F-4D97-AF65-F5344CB8AC3E}">
        <p14:creationId xmlns:p14="http://schemas.microsoft.com/office/powerpoint/2010/main" val="2118030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66168"/>
            <a:ext cx="10972800" cy="840218"/>
          </a:xfrm>
        </p:spPr>
        <p:txBody>
          <a:bodyPr>
            <a:noAutofit/>
          </a:bodyPr>
          <a:lstStyle/>
          <a:p>
            <a:r>
              <a:rPr lang="fr-FR" dirty="0"/>
              <a:t>A13 : Participation de la communauté et des usagers</a:t>
            </a:r>
          </a:p>
        </p:txBody>
      </p:sp>
      <p:sp>
        <p:nvSpPr>
          <p:cNvPr id="22" name="Content Placeholder 2">
            <a:extLst>
              <a:ext uri="{FF2B5EF4-FFF2-40B4-BE49-F238E27FC236}">
                <a16:creationId xmlns:a16="http://schemas.microsoft.com/office/drawing/2014/main" id="{E7E8BA81-A2FA-4814-88A1-23754DD581FC}"/>
              </a:ext>
            </a:extLst>
          </p:cNvPr>
          <p:cNvSpPr>
            <a:spLocks noGrp="1"/>
          </p:cNvSpPr>
          <p:nvPr>
            <p:ph idx="1"/>
          </p:nvPr>
        </p:nvSpPr>
        <p:spPr>
          <a:xfrm>
            <a:off x="609600" y="1947461"/>
            <a:ext cx="10972800" cy="4505491"/>
          </a:xfrm>
        </p:spPr>
        <p:txBody>
          <a:bodyPr>
            <a:normAutofi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Cette question est utilisée pour le suivi de la </a:t>
            </a:r>
            <a:r>
              <a:rPr lang="fr-FR"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cible ODD 6.b</a:t>
            </a:r>
            <a:r>
              <a:rPr lang="fr-FR" b="1" u="sng"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portant sur la participation des communautés locales.</a:t>
            </a:r>
          </a:p>
          <a:p>
            <a:endParaRPr lang="fr-FR" dirty="0"/>
          </a:p>
          <a:p>
            <a:r>
              <a:rPr lang="fr-FR" dirty="0"/>
              <a:t>La cible 6.b vise à:</a:t>
            </a:r>
          </a:p>
          <a:p>
            <a:pPr marL="914400" lvl="1" indent="-457200"/>
            <a:r>
              <a:rPr lang="fr-FR" sz="2800" b="0" i="0" dirty="0">
                <a:effectLst/>
                <a:highlight>
                  <a:srgbClr val="FFFFFF"/>
                </a:highlight>
                <a:latin typeface="Calibri" panose="020F0502020204030204" pitchFamily="34" charset="0"/>
                <a:cs typeface="Calibri" panose="020F0502020204030204" pitchFamily="34" charset="0"/>
              </a:rPr>
              <a:t>Appuyer et renforcer la participation de la population locale à l’amélioration de la gestion de l’eau et de l’assainissement.</a:t>
            </a:r>
            <a:endParaRPr lang="fr-FR" sz="2800"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BAD44363-10F0-D662-05DF-6D791A4888EE}"/>
              </a:ext>
            </a:extLst>
          </p:cNvPr>
          <p:cNvGrpSpPr/>
          <p:nvPr/>
        </p:nvGrpSpPr>
        <p:grpSpPr>
          <a:xfrm>
            <a:off x="114545" y="236264"/>
            <a:ext cx="11925524" cy="432048"/>
            <a:chOff x="114545" y="236264"/>
            <a:chExt cx="11925524" cy="432048"/>
          </a:xfrm>
        </p:grpSpPr>
        <p:sp>
          <p:nvSpPr>
            <p:cNvPr id="32" name="Rounded Rectangle 3">
              <a:extLst>
                <a:ext uri="{FF2B5EF4-FFF2-40B4-BE49-F238E27FC236}">
                  <a16:creationId xmlns:a16="http://schemas.microsoft.com/office/drawing/2014/main" id="{1C91A95F-CEA9-AAE9-9B78-B2EECF965843}"/>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33" name="Rounded Rectangle 4">
              <a:extLst>
                <a:ext uri="{FF2B5EF4-FFF2-40B4-BE49-F238E27FC236}">
                  <a16:creationId xmlns:a16="http://schemas.microsoft.com/office/drawing/2014/main" id="{C4F0F3F2-7A4D-301F-B030-3AAB55FFCD85}"/>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34" name="Rounded Rectangle 5">
              <a:extLst>
                <a:ext uri="{FF2B5EF4-FFF2-40B4-BE49-F238E27FC236}">
                  <a16:creationId xmlns:a16="http://schemas.microsoft.com/office/drawing/2014/main" id="{5ABE619F-E34B-2015-61DA-DB0DFDFE86B0}"/>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35" name="Rounded Rectangle 6">
              <a:extLst>
                <a:ext uri="{FF2B5EF4-FFF2-40B4-BE49-F238E27FC236}">
                  <a16:creationId xmlns:a16="http://schemas.microsoft.com/office/drawing/2014/main" id="{27A9CAEC-DFC9-9F90-69B9-ACDA7EC28307}"/>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36" name="Rounded Rectangle 7">
              <a:extLst>
                <a:ext uri="{FF2B5EF4-FFF2-40B4-BE49-F238E27FC236}">
                  <a16:creationId xmlns:a16="http://schemas.microsoft.com/office/drawing/2014/main" id="{A63292A1-FF34-C966-DD9F-4531D8575763}"/>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37" name="Rounded Rectangle 8">
              <a:extLst>
                <a:ext uri="{FF2B5EF4-FFF2-40B4-BE49-F238E27FC236}">
                  <a16:creationId xmlns:a16="http://schemas.microsoft.com/office/drawing/2014/main" id="{98E3DCB9-4155-9837-24C1-7C51DBE016A2}"/>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38" name="Rounded Rectangle 9">
              <a:extLst>
                <a:ext uri="{FF2B5EF4-FFF2-40B4-BE49-F238E27FC236}">
                  <a16:creationId xmlns:a16="http://schemas.microsoft.com/office/drawing/2014/main" id="{7553335F-5611-FE63-D655-9CD497206E1B}"/>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39" name="Rounded Rectangle 10">
              <a:extLst>
                <a:ext uri="{FF2B5EF4-FFF2-40B4-BE49-F238E27FC236}">
                  <a16:creationId xmlns:a16="http://schemas.microsoft.com/office/drawing/2014/main" id="{F027E213-ADFF-C176-BEFC-7AB07E12F6F8}"/>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40" name="Rounded Rectangle 11">
              <a:extLst>
                <a:ext uri="{FF2B5EF4-FFF2-40B4-BE49-F238E27FC236}">
                  <a16:creationId xmlns:a16="http://schemas.microsoft.com/office/drawing/2014/main" id="{C221BDEB-F8DE-224B-75C4-2CBCB7E46BA2}"/>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41" name="Rounded Rectangle 12">
              <a:extLst>
                <a:ext uri="{FF2B5EF4-FFF2-40B4-BE49-F238E27FC236}">
                  <a16:creationId xmlns:a16="http://schemas.microsoft.com/office/drawing/2014/main" id="{B2FD7B1E-5686-EEFA-0A24-BAD16DC27670}"/>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42" name="Rounded Rectangle 12">
              <a:extLst>
                <a:ext uri="{FF2B5EF4-FFF2-40B4-BE49-F238E27FC236}">
                  <a16:creationId xmlns:a16="http://schemas.microsoft.com/office/drawing/2014/main" id="{58E13C7C-6458-8779-C144-CCD256B8AD60}"/>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43" name="Rounded Rectangle 12">
              <a:extLst>
                <a:ext uri="{FF2B5EF4-FFF2-40B4-BE49-F238E27FC236}">
                  <a16:creationId xmlns:a16="http://schemas.microsoft.com/office/drawing/2014/main" id="{787BF248-DAE3-3C81-319B-1B51E11129BA}"/>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44" name="Rounded Rectangle 12">
              <a:extLst>
                <a:ext uri="{FF2B5EF4-FFF2-40B4-BE49-F238E27FC236}">
                  <a16:creationId xmlns:a16="http://schemas.microsoft.com/office/drawing/2014/main" id="{910D4434-C3C3-02A0-6AFE-E40D4634E58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45" name="Rounded Rectangle 10">
            <a:extLst>
              <a:ext uri="{FF2B5EF4-FFF2-40B4-BE49-F238E27FC236}">
                <a16:creationId xmlns:a16="http://schemas.microsoft.com/office/drawing/2014/main" id="{7D2DA7C1-24C1-2BCE-7DC3-BE169A15B42E}"/>
              </a:ext>
            </a:extLst>
          </p:cNvPr>
          <p:cNvSpPr/>
          <p:nvPr/>
        </p:nvSpPr>
        <p:spPr>
          <a:xfrm>
            <a:off x="11308549" y="221288"/>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A13</a:t>
            </a:r>
            <a:endParaRPr lang="fr-FR" sz="1800" b="1">
              <a:solidFill>
                <a:schemeClr val="bg1"/>
              </a:solidFill>
            </a:endParaRPr>
          </a:p>
        </p:txBody>
      </p:sp>
    </p:spTree>
    <p:extLst>
      <p:ext uri="{BB962C8B-B14F-4D97-AF65-F5344CB8AC3E}">
        <p14:creationId xmlns:p14="http://schemas.microsoft.com/office/powerpoint/2010/main" val="67287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E7E8BA81-A2FA-4814-88A1-23754DD581FC}"/>
              </a:ext>
            </a:extLst>
          </p:cNvPr>
          <p:cNvSpPr>
            <a:spLocks noGrp="1"/>
          </p:cNvSpPr>
          <p:nvPr>
            <p:ph idx="1"/>
          </p:nvPr>
        </p:nvSpPr>
        <p:spPr>
          <a:xfrm>
            <a:off x="609600" y="1661969"/>
            <a:ext cx="10972800" cy="4505491"/>
          </a:xfrm>
        </p:spPr>
        <p:txBody>
          <a:bodyPr>
            <a:normAutofit fontScale="92500" lnSpcReduction="20000"/>
          </a:bodyPr>
          <a:lstStyle/>
          <a:p>
            <a:pPr>
              <a:spcBef>
                <a:spcPts val="600"/>
              </a:spcBef>
              <a:spcAft>
                <a:spcPts val="600"/>
              </a:spcAft>
            </a:pPr>
            <a:r>
              <a:rPr lang="fr-FR" dirty="0">
                <a:latin typeface="Calibri" panose="020F0502020204030204" pitchFamily="34" charset="0"/>
                <a:cs typeface="Calibri" panose="020F0502020204030204" pitchFamily="34" charset="0"/>
              </a:rPr>
              <a:t>Pour chaque sous-secteur WASH, la question A13 demande si les procédures de participation sont définies dans la loi ou la politique. </a:t>
            </a:r>
          </a:p>
          <a:p>
            <a:pPr>
              <a:spcBef>
                <a:spcPts val="600"/>
              </a:spcBef>
              <a:spcAft>
                <a:spcPts val="600"/>
              </a:spcAft>
            </a:pPr>
            <a:r>
              <a:rPr lang="fr-FR" i="1" dirty="0">
                <a:latin typeface="Calibri" panose="020F0502020204030204" pitchFamily="34" charset="0"/>
                <a:cs typeface="Calibri" panose="020F0502020204030204" pitchFamily="34" charset="0"/>
              </a:rPr>
              <a:t>Même si votre pays ne définit pas de procédures de participation dans la loi ou la politique, </a:t>
            </a:r>
            <a:r>
              <a:rPr lang="fr-FR" dirty="0">
                <a:latin typeface="Calibri" panose="020F0502020204030204" pitchFamily="34" charset="0"/>
                <a:cs typeface="Calibri" panose="020F0502020204030204" pitchFamily="34" charset="0"/>
              </a:rPr>
              <a:t>indiquez les niveaux de participation des usagers/communautés et des femmes. </a:t>
            </a:r>
          </a:p>
          <a:p>
            <a:pPr lvl="1">
              <a:spcBef>
                <a:spcPts val="600"/>
              </a:spcBef>
              <a:spcAft>
                <a:spcPts val="600"/>
              </a:spcAft>
            </a:pPr>
            <a:r>
              <a:rPr lang="fr-FR" dirty="0">
                <a:effectLst/>
                <a:latin typeface="Calibri" panose="020F0502020204030204" pitchFamily="34" charset="0"/>
                <a:ea typeface="Calibri" panose="020F0502020204030204" pitchFamily="34" charset="0"/>
                <a:cs typeface="Calibri" panose="020F0502020204030204" pitchFamily="34" charset="0"/>
              </a:rPr>
              <a:t>Lisez attentivement les définitions des niveaux de participation et notez les distinctions afin de classer correctement les niveaux de participation pour chaque secteur. </a:t>
            </a:r>
            <a:endParaRPr lang="fr-FR" dirty="0">
              <a:latin typeface="Calibri" panose="020F0502020204030204" pitchFamily="34" charset="0"/>
              <a:cs typeface="Calibri" panose="020F0502020204030204" pitchFamily="34" charset="0"/>
            </a:endParaRPr>
          </a:p>
          <a:p>
            <a:pPr lvl="1">
              <a:spcBef>
                <a:spcPts val="600"/>
              </a:spcBef>
              <a:spcAft>
                <a:spcPts val="600"/>
              </a:spcAft>
            </a:pPr>
            <a:r>
              <a:rPr lang="fr-FR" sz="2400" dirty="0">
                <a:latin typeface="Calibri" panose="020F0502020204030204" pitchFamily="34" charset="0"/>
                <a:ea typeface="Calibri" panose="020F0502020204030204" pitchFamily="34" charset="0"/>
                <a:cs typeface="Calibri" panose="020F0502020204030204" pitchFamily="34" charset="0"/>
              </a:rPr>
              <a:t>L</a:t>
            </a:r>
            <a:r>
              <a:rPr lang="fr-FR" sz="2400" dirty="0">
                <a:effectLst/>
                <a:latin typeface="Calibri" panose="020F0502020204030204" pitchFamily="34" charset="0"/>
                <a:ea typeface="Calibri" panose="020F0502020204030204" pitchFamily="34" charset="0"/>
                <a:cs typeface="Calibri" panose="020F0502020204030204" pitchFamily="34" charset="0"/>
              </a:rPr>
              <a:t>es niveaux de participation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faible (2), moyen-faible (3) et moyen-élevé (4) </a:t>
            </a:r>
            <a:r>
              <a:rPr lang="fr-FR" sz="2400" dirty="0">
                <a:effectLst/>
                <a:latin typeface="Calibri" panose="020F0502020204030204" pitchFamily="34" charset="0"/>
                <a:ea typeface="Calibri" panose="020F0502020204030204" pitchFamily="34" charset="0"/>
                <a:cs typeface="Calibri" panose="020F0502020204030204" pitchFamily="34" charset="0"/>
              </a:rPr>
              <a:t>ne requièrent qu’une </a:t>
            </a:r>
            <a:r>
              <a:rPr lang="fr-FR" sz="2400" b="1" dirty="0">
                <a:effectLst/>
                <a:latin typeface="Calibri" panose="020F0502020204030204" pitchFamily="34" charset="0"/>
                <a:ea typeface="Calibri" panose="020F0502020204030204" pitchFamily="34" charset="0"/>
                <a:cs typeface="Calibri" panose="020F0502020204030204" pitchFamily="34" charset="0"/>
              </a:rPr>
              <a:t>communication à sens unique, sans dialogue ni redevabilité</a:t>
            </a:r>
            <a:r>
              <a:rPr lang="fr-FR" sz="2400" dirty="0">
                <a:effectLst/>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Calibri" panose="020F0502020204030204" pitchFamily="34" charset="0"/>
            </a:endParaRPr>
          </a:p>
          <a:p>
            <a:pPr lvl="1">
              <a:spcBef>
                <a:spcPts val="600"/>
              </a:spcBef>
              <a:spcAft>
                <a:spcPts val="600"/>
              </a:spcAft>
            </a:pPr>
            <a:r>
              <a:rPr lang="fr-FR" sz="2400" dirty="0">
                <a:effectLst/>
                <a:latin typeface="Calibri" panose="020F0502020204030204" pitchFamily="34" charset="0"/>
                <a:ea typeface="Calibri" panose="020F0502020204030204" pitchFamily="34" charset="0"/>
                <a:cs typeface="Calibri" panose="020F0502020204030204" pitchFamily="34" charset="0"/>
              </a:rPr>
              <a:t>Les niveaux de participation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élevé (5) et très élevé (6) </a:t>
            </a:r>
            <a:r>
              <a:rPr lang="fr-FR" sz="2400" dirty="0">
                <a:effectLst/>
                <a:latin typeface="Calibri" panose="020F0502020204030204" pitchFamily="34" charset="0"/>
                <a:ea typeface="Calibri" panose="020F0502020204030204" pitchFamily="34" charset="0"/>
                <a:cs typeface="Calibri" panose="020F0502020204030204" pitchFamily="34" charset="0"/>
              </a:rPr>
              <a:t>exigent une </a:t>
            </a:r>
            <a:r>
              <a:rPr lang="fr-FR" sz="2400" b="1" dirty="0">
                <a:effectLst/>
                <a:latin typeface="Calibri" panose="020F0502020204030204" pitchFamily="34" charset="0"/>
                <a:ea typeface="Calibri" panose="020F0502020204030204" pitchFamily="34" charset="0"/>
                <a:cs typeface="Calibri" panose="020F0502020204030204" pitchFamily="34" charset="0"/>
              </a:rPr>
              <a:t>certaine forme de collaboration, de dialogue et de redevabilité </a:t>
            </a:r>
            <a:r>
              <a:rPr lang="fr-FR" sz="2400" dirty="0">
                <a:effectLst/>
                <a:latin typeface="Calibri" panose="020F0502020204030204" pitchFamily="34" charset="0"/>
                <a:ea typeface="Calibri" panose="020F0502020204030204" pitchFamily="34" charset="0"/>
                <a:cs typeface="Calibri" panose="020F0502020204030204" pitchFamily="34" charset="0"/>
              </a:rPr>
              <a:t>entre les communautés/usagers et les pouvoirs publics/ prestataires de services. </a:t>
            </a:r>
          </a:p>
          <a:p>
            <a:pPr lvl="1">
              <a:spcBef>
                <a:spcPts val="600"/>
              </a:spcBef>
              <a:spcAft>
                <a:spcPts val="600"/>
              </a:spcAft>
            </a:pPr>
            <a:endParaRPr lang="fr-FR"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BAD44363-10F0-D662-05DF-6D791A4888EE}"/>
              </a:ext>
            </a:extLst>
          </p:cNvPr>
          <p:cNvGrpSpPr/>
          <p:nvPr/>
        </p:nvGrpSpPr>
        <p:grpSpPr>
          <a:xfrm>
            <a:off x="114545" y="236264"/>
            <a:ext cx="11925524" cy="432048"/>
            <a:chOff x="114545" y="236264"/>
            <a:chExt cx="11925524" cy="432048"/>
          </a:xfrm>
        </p:grpSpPr>
        <p:sp>
          <p:nvSpPr>
            <p:cNvPr id="32" name="Rounded Rectangle 3">
              <a:extLst>
                <a:ext uri="{FF2B5EF4-FFF2-40B4-BE49-F238E27FC236}">
                  <a16:creationId xmlns:a16="http://schemas.microsoft.com/office/drawing/2014/main" id="{1C91A95F-CEA9-AAE9-9B78-B2EECF965843}"/>
                </a:ext>
              </a:extLst>
            </p:cNvPr>
            <p:cNvSpPr/>
            <p:nvPr/>
          </p:nvSpPr>
          <p:spPr>
            <a:xfrm>
              <a:off x="11454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a:t>
              </a:r>
            </a:p>
          </p:txBody>
        </p:sp>
        <p:sp>
          <p:nvSpPr>
            <p:cNvPr id="33" name="Rounded Rectangle 4">
              <a:extLst>
                <a:ext uri="{FF2B5EF4-FFF2-40B4-BE49-F238E27FC236}">
                  <a16:creationId xmlns:a16="http://schemas.microsoft.com/office/drawing/2014/main" id="{C4F0F3F2-7A4D-301F-B030-3AAB55FFCD85}"/>
                </a:ext>
              </a:extLst>
            </p:cNvPr>
            <p:cNvSpPr/>
            <p:nvPr/>
          </p:nvSpPr>
          <p:spPr>
            <a:xfrm>
              <a:off x="104737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2</a:t>
              </a:r>
            </a:p>
          </p:txBody>
        </p:sp>
        <p:sp>
          <p:nvSpPr>
            <p:cNvPr id="34" name="Rounded Rectangle 5">
              <a:extLst>
                <a:ext uri="{FF2B5EF4-FFF2-40B4-BE49-F238E27FC236}">
                  <a16:creationId xmlns:a16="http://schemas.microsoft.com/office/drawing/2014/main" id="{5ABE619F-E34B-2015-61DA-DB0DFDFE86B0}"/>
                </a:ext>
              </a:extLst>
            </p:cNvPr>
            <p:cNvSpPr/>
            <p:nvPr/>
          </p:nvSpPr>
          <p:spPr>
            <a:xfrm>
              <a:off x="198021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3</a:t>
              </a:r>
            </a:p>
          </p:txBody>
        </p:sp>
        <p:sp>
          <p:nvSpPr>
            <p:cNvPr id="35" name="Rounded Rectangle 6">
              <a:extLst>
                <a:ext uri="{FF2B5EF4-FFF2-40B4-BE49-F238E27FC236}">
                  <a16:creationId xmlns:a16="http://schemas.microsoft.com/office/drawing/2014/main" id="{27A9CAEC-DFC9-9F90-69B9-ACDA7EC28307}"/>
                </a:ext>
              </a:extLst>
            </p:cNvPr>
            <p:cNvSpPr/>
            <p:nvPr/>
          </p:nvSpPr>
          <p:spPr>
            <a:xfrm>
              <a:off x="291304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4</a:t>
              </a:r>
            </a:p>
          </p:txBody>
        </p:sp>
        <p:sp>
          <p:nvSpPr>
            <p:cNvPr id="36" name="Rounded Rectangle 7">
              <a:extLst>
                <a:ext uri="{FF2B5EF4-FFF2-40B4-BE49-F238E27FC236}">
                  <a16:creationId xmlns:a16="http://schemas.microsoft.com/office/drawing/2014/main" id="{A63292A1-FF34-C966-DD9F-4531D8575763}"/>
                </a:ext>
              </a:extLst>
            </p:cNvPr>
            <p:cNvSpPr/>
            <p:nvPr/>
          </p:nvSpPr>
          <p:spPr>
            <a:xfrm>
              <a:off x="384588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5</a:t>
              </a:r>
            </a:p>
          </p:txBody>
        </p:sp>
        <p:sp>
          <p:nvSpPr>
            <p:cNvPr id="37" name="Rounded Rectangle 8">
              <a:extLst>
                <a:ext uri="{FF2B5EF4-FFF2-40B4-BE49-F238E27FC236}">
                  <a16:creationId xmlns:a16="http://schemas.microsoft.com/office/drawing/2014/main" id="{98E3DCB9-4155-9837-24C1-7C51DBE016A2}"/>
                </a:ext>
              </a:extLst>
            </p:cNvPr>
            <p:cNvSpPr/>
            <p:nvPr/>
          </p:nvSpPr>
          <p:spPr>
            <a:xfrm>
              <a:off x="477871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A6</a:t>
              </a:r>
            </a:p>
          </p:txBody>
        </p:sp>
        <p:sp>
          <p:nvSpPr>
            <p:cNvPr id="38" name="Rounded Rectangle 9">
              <a:extLst>
                <a:ext uri="{FF2B5EF4-FFF2-40B4-BE49-F238E27FC236}">
                  <a16:creationId xmlns:a16="http://schemas.microsoft.com/office/drawing/2014/main" id="{7553335F-5611-FE63-D655-9CD497206E1B}"/>
                </a:ext>
              </a:extLst>
            </p:cNvPr>
            <p:cNvSpPr/>
            <p:nvPr/>
          </p:nvSpPr>
          <p:spPr>
            <a:xfrm>
              <a:off x="5711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7</a:t>
              </a:r>
            </a:p>
          </p:txBody>
        </p:sp>
        <p:sp>
          <p:nvSpPr>
            <p:cNvPr id="39" name="Rounded Rectangle 10">
              <a:extLst>
                <a:ext uri="{FF2B5EF4-FFF2-40B4-BE49-F238E27FC236}">
                  <a16:creationId xmlns:a16="http://schemas.microsoft.com/office/drawing/2014/main" id="{F027E213-ADFF-C176-BEFC-7AB07E12F6F8}"/>
                </a:ext>
              </a:extLst>
            </p:cNvPr>
            <p:cNvSpPr/>
            <p:nvPr/>
          </p:nvSpPr>
          <p:spPr>
            <a:xfrm>
              <a:off x="6644383"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8</a:t>
              </a:r>
            </a:p>
          </p:txBody>
        </p:sp>
        <p:sp>
          <p:nvSpPr>
            <p:cNvPr id="40" name="Rounded Rectangle 11">
              <a:extLst>
                <a:ext uri="{FF2B5EF4-FFF2-40B4-BE49-F238E27FC236}">
                  <a16:creationId xmlns:a16="http://schemas.microsoft.com/office/drawing/2014/main" id="{C221BDEB-F8DE-224B-75C4-2CBCB7E46BA2}"/>
                </a:ext>
              </a:extLst>
            </p:cNvPr>
            <p:cNvSpPr/>
            <p:nvPr/>
          </p:nvSpPr>
          <p:spPr>
            <a:xfrm>
              <a:off x="7577217"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A9</a:t>
              </a:r>
            </a:p>
          </p:txBody>
        </p:sp>
        <p:sp>
          <p:nvSpPr>
            <p:cNvPr id="41" name="Rounded Rectangle 12">
              <a:extLst>
                <a:ext uri="{FF2B5EF4-FFF2-40B4-BE49-F238E27FC236}">
                  <a16:creationId xmlns:a16="http://schemas.microsoft.com/office/drawing/2014/main" id="{B2FD7B1E-5686-EEFA-0A24-BAD16DC27670}"/>
                </a:ext>
              </a:extLst>
            </p:cNvPr>
            <p:cNvSpPr/>
            <p:nvPr/>
          </p:nvSpPr>
          <p:spPr>
            <a:xfrm>
              <a:off x="8510051"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10</a:t>
              </a:r>
            </a:p>
          </p:txBody>
        </p:sp>
        <p:sp>
          <p:nvSpPr>
            <p:cNvPr id="42" name="Rounded Rectangle 12">
              <a:extLst>
                <a:ext uri="{FF2B5EF4-FFF2-40B4-BE49-F238E27FC236}">
                  <a16:creationId xmlns:a16="http://schemas.microsoft.com/office/drawing/2014/main" id="{58E13C7C-6458-8779-C144-CCD256B8AD60}"/>
                </a:ext>
              </a:extLst>
            </p:cNvPr>
            <p:cNvSpPr/>
            <p:nvPr userDrawn="1"/>
          </p:nvSpPr>
          <p:spPr>
            <a:xfrm>
              <a:off x="9442885"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11</a:t>
              </a:r>
            </a:p>
          </p:txBody>
        </p:sp>
        <p:sp>
          <p:nvSpPr>
            <p:cNvPr id="43" name="Rounded Rectangle 12">
              <a:extLst>
                <a:ext uri="{FF2B5EF4-FFF2-40B4-BE49-F238E27FC236}">
                  <a16:creationId xmlns:a16="http://schemas.microsoft.com/office/drawing/2014/main" id="{787BF248-DAE3-3C81-319B-1B51E11129BA}"/>
                </a:ext>
              </a:extLst>
            </p:cNvPr>
            <p:cNvSpPr/>
            <p:nvPr/>
          </p:nvSpPr>
          <p:spPr>
            <a:xfrm>
              <a:off x="1037571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12</a:t>
              </a:r>
            </a:p>
          </p:txBody>
        </p:sp>
        <p:sp>
          <p:nvSpPr>
            <p:cNvPr id="44" name="Rounded Rectangle 12">
              <a:extLst>
                <a:ext uri="{FF2B5EF4-FFF2-40B4-BE49-F238E27FC236}">
                  <a16:creationId xmlns:a16="http://schemas.microsoft.com/office/drawing/2014/main" id="{910D4434-C3C3-02A0-6AFE-E40D4634E58B}"/>
                </a:ext>
              </a:extLst>
            </p:cNvPr>
            <p:cNvSpPr/>
            <p:nvPr/>
          </p:nvSpPr>
          <p:spPr>
            <a:xfrm>
              <a:off x="11308549" y="236264"/>
              <a:ext cx="73152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A</a:t>
              </a:r>
              <a:r>
                <a:rPr lang="fr-FR" sz="1800" b="1">
                  <a:solidFill>
                    <a:schemeClr val="tx1"/>
                  </a:solidFill>
                </a:rPr>
                <a:t>13</a:t>
              </a:r>
            </a:p>
          </p:txBody>
        </p:sp>
      </p:grpSp>
      <p:sp>
        <p:nvSpPr>
          <p:cNvPr id="45" name="Rounded Rectangle 10">
            <a:extLst>
              <a:ext uri="{FF2B5EF4-FFF2-40B4-BE49-F238E27FC236}">
                <a16:creationId xmlns:a16="http://schemas.microsoft.com/office/drawing/2014/main" id="{7D2DA7C1-24C1-2BCE-7DC3-BE169A15B42E}"/>
              </a:ext>
            </a:extLst>
          </p:cNvPr>
          <p:cNvSpPr/>
          <p:nvPr/>
        </p:nvSpPr>
        <p:spPr>
          <a:xfrm>
            <a:off x="11308549" y="221288"/>
            <a:ext cx="73152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A13</a:t>
            </a:r>
            <a:endParaRPr lang="fr-FR" sz="1800" b="1">
              <a:solidFill>
                <a:schemeClr val="bg1"/>
              </a:solidFill>
            </a:endParaRPr>
          </a:p>
        </p:txBody>
      </p:sp>
      <p:sp>
        <p:nvSpPr>
          <p:cNvPr id="2" name="Title 3">
            <a:extLst>
              <a:ext uri="{FF2B5EF4-FFF2-40B4-BE49-F238E27FC236}">
                <a16:creationId xmlns:a16="http://schemas.microsoft.com/office/drawing/2014/main" id="{C19852CE-FC70-BB8B-AC43-4555252094C7}"/>
              </a:ext>
            </a:extLst>
          </p:cNvPr>
          <p:cNvSpPr txBox="1">
            <a:spLocks/>
          </p:cNvSpPr>
          <p:nvPr/>
        </p:nvSpPr>
        <p:spPr>
          <a:xfrm>
            <a:off x="633553" y="890800"/>
            <a:ext cx="11237913" cy="6842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400" dirty="0"/>
              <a:t>A13 : Participation de la communauté et des usagers</a:t>
            </a:r>
          </a:p>
        </p:txBody>
      </p:sp>
    </p:spTree>
    <p:extLst>
      <p:ext uri="{BB962C8B-B14F-4D97-AF65-F5344CB8AC3E}">
        <p14:creationId xmlns:p14="http://schemas.microsoft.com/office/powerpoint/2010/main" val="148632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fr-FR" sz="2800" i="1">
                <a:cs typeface="Calibri"/>
              </a:rPr>
              <a:t>Conseils pour réussir</a:t>
            </a:r>
            <a:br>
              <a:rPr lang="fr-FR">
                <a:cs typeface="Calibri"/>
              </a:rPr>
            </a:br>
            <a:r>
              <a:rPr lang="fr-FR">
                <a:cs typeface="Calibri"/>
              </a:rPr>
              <a:t>Section B Suivi</a:t>
            </a:r>
            <a:br>
              <a:rPr lang="fr-FR">
                <a:cs typeface="Calibri"/>
              </a:rPr>
            </a:br>
            <a:r>
              <a:rPr lang="fr-FR" sz="2400">
                <a:cs typeface="Calibri"/>
              </a:rPr>
              <a:t>de l'enquête pays GLAAS 2024</a:t>
            </a:r>
            <a:endParaRPr lang="fr-FR" sz="2400">
              <a:solidFill>
                <a:schemeClr val="bg1"/>
              </a:solidFill>
              <a:cs typeface="Calibri"/>
            </a:endParaRPr>
          </a:p>
        </p:txBody>
      </p:sp>
    </p:spTree>
    <p:extLst>
      <p:ext uri="{BB962C8B-B14F-4D97-AF65-F5344CB8AC3E}">
        <p14:creationId xmlns:p14="http://schemas.microsoft.com/office/powerpoint/2010/main" val="2624653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fr-FR" sz="4000" dirty="0"/>
              <a:t>Questions dans la Section B</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2153634"/>
            <a:ext cx="10972800" cy="4505491"/>
          </a:xfrm>
        </p:spPr>
        <p:txBody>
          <a:bodyPr vert="horz" lIns="91440" tIns="45720" rIns="91440" bIns="45720" numCol="2" rtlCol="0" anchor="t">
            <a:normAutofit fontScale="92500"/>
          </a:bodyPr>
          <a:lstStyle/>
          <a:p>
            <a:pPr marR="0">
              <a:lnSpc>
                <a:spcPct val="107000"/>
              </a:lnSpc>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B1 : </a:t>
            </a:r>
            <a:r>
              <a:rPr lang="fr-FR" dirty="0">
                <a:effectLst/>
                <a:latin typeface="Calibri" panose="020F0502020204030204" pitchFamily="34" charset="0"/>
                <a:ea typeface="Calibri" panose="020F0502020204030204" pitchFamily="34" charset="0"/>
                <a:cs typeface="Times New Roman" panose="02020603050405020304" pitchFamily="18" charset="0"/>
              </a:rPr>
              <a:t>Revues sectorielles conjoints WASH </a:t>
            </a:r>
          </a:p>
          <a:p>
            <a:pPr marR="0">
              <a:lnSpc>
                <a:spcPct val="107000"/>
              </a:lnSpc>
              <a:spcBef>
                <a:spcPts val="0"/>
              </a:spcBef>
              <a:spcAft>
                <a:spcPts val="600"/>
              </a:spcAft>
            </a:pPr>
            <a:r>
              <a:rPr lang="fr-FR" b="1" dirty="0">
                <a:effectLst/>
                <a:highlight>
                  <a:srgbClr val="54C6C9"/>
                </a:highlight>
                <a:latin typeface="Calibri"/>
                <a:ea typeface="Calibri" panose="020F0502020204030204" pitchFamily="34" charset="0"/>
                <a:cs typeface="Times New Roman"/>
              </a:rPr>
              <a:t>B2* </a:t>
            </a:r>
            <a:r>
              <a:rPr lang="fr-FR" b="1" dirty="0">
                <a:effectLst/>
                <a:latin typeface="Calibri"/>
                <a:ea typeface="Calibri" panose="020F0502020204030204" pitchFamily="34" charset="0"/>
                <a:cs typeface="Times New Roman"/>
              </a:rPr>
              <a:t>: </a:t>
            </a:r>
            <a:r>
              <a:rPr lang="fr-FR" dirty="0">
                <a:effectLst/>
                <a:latin typeface="Calibri"/>
                <a:ea typeface="Calibri" panose="020F0502020204030204" pitchFamily="34" charset="0"/>
                <a:cs typeface="Times New Roman"/>
              </a:rPr>
              <a:t>Indicateurs nationaux de suivi pour les plans/stratégies WASH</a:t>
            </a:r>
          </a:p>
          <a:p>
            <a:pPr marR="0">
              <a:lnSpc>
                <a:spcPct val="107000"/>
              </a:lnSpc>
              <a:spcBef>
                <a:spcPts val="0"/>
              </a:spcBef>
              <a:spcAft>
                <a:spcPts val="600"/>
              </a:spcAft>
            </a:pPr>
            <a:r>
              <a:rPr lang="fr-FR" b="1" dirty="0">
                <a:effectLst/>
                <a:latin typeface="Calibri"/>
                <a:ea typeface="Calibri" panose="020F0502020204030204" pitchFamily="34" charset="0"/>
                <a:cs typeface="Times New Roman"/>
              </a:rPr>
              <a:t>B3 : </a:t>
            </a:r>
            <a:r>
              <a:rPr lang="fr-FR" dirty="0">
                <a:effectLst/>
                <a:latin typeface="Calibri"/>
                <a:ea typeface="Calibri" panose="020F0502020204030204" pitchFamily="34" charset="0"/>
                <a:cs typeface="Times New Roman"/>
              </a:rPr>
              <a:t>Données des indicateurs</a:t>
            </a:r>
          </a:p>
          <a:p>
            <a:pPr>
              <a:lnSpc>
                <a:spcPct val="107000"/>
              </a:lnSpc>
              <a:spcBef>
                <a:spcPts val="0"/>
              </a:spcBef>
              <a:spcAft>
                <a:spcPts val="600"/>
              </a:spcAft>
            </a:pPr>
            <a:r>
              <a:rPr lang="fr-FR" b="1" dirty="0">
                <a:effectLst/>
                <a:highlight>
                  <a:srgbClr val="54C6C9"/>
                </a:highlight>
                <a:latin typeface="Calibri"/>
                <a:ea typeface="Calibri" panose="020F0502020204030204" pitchFamily="34" charset="0"/>
                <a:cs typeface="Times New Roman"/>
              </a:rPr>
              <a:t>B4* </a:t>
            </a:r>
            <a:r>
              <a:rPr lang="fr-FR" b="1" dirty="0">
                <a:effectLst/>
                <a:latin typeface="Calibri"/>
                <a:ea typeface="Calibri" panose="020F0502020204030204" pitchFamily="34" charset="0"/>
                <a:cs typeface="Times New Roman"/>
              </a:rPr>
              <a:t>: </a:t>
            </a:r>
            <a:r>
              <a:rPr lang="fr-FR" dirty="0">
                <a:effectLst/>
                <a:latin typeface="Calibri"/>
                <a:ea typeface="Calibri" panose="020F0502020204030204" pitchFamily="34" charset="0"/>
                <a:cs typeface="Times New Roman"/>
              </a:rPr>
              <a:t>Indicateurs de suivi du secteur </a:t>
            </a:r>
            <a:r>
              <a:rPr lang="fr-FR" dirty="0">
                <a:latin typeface="Calibri"/>
                <a:ea typeface="Calibri" panose="020F0502020204030204" pitchFamily="34" charset="0"/>
                <a:cs typeface="Times New Roman"/>
              </a:rPr>
              <a:t>WASH résilient au climat</a:t>
            </a:r>
            <a:endParaRPr lang="fr-FR" b="1" dirty="0">
              <a:effectLst/>
              <a:latin typeface="Calibri"/>
              <a:ea typeface="Calibri" panose="020F0502020204030204" pitchFamily="34" charset="0"/>
              <a:cs typeface="Times New Roman"/>
            </a:endParaRPr>
          </a:p>
          <a:p>
            <a:pPr>
              <a:lnSpc>
                <a:spcPct val="107000"/>
              </a:lnSpc>
              <a:spcBef>
                <a:spcPts val="0"/>
              </a:spcBef>
              <a:spcAft>
                <a:spcPts val="600"/>
              </a:spcAft>
            </a:pPr>
            <a:r>
              <a:rPr lang="fr-FR" b="1" dirty="0">
                <a:effectLst/>
                <a:highlight>
                  <a:srgbClr val="54C6C9"/>
                </a:highlight>
                <a:latin typeface="Calibri"/>
                <a:ea typeface="Calibri" panose="020F0502020204030204" pitchFamily="34" charset="0"/>
                <a:cs typeface="Times New Roman"/>
              </a:rPr>
              <a:t>B5* </a:t>
            </a:r>
            <a:r>
              <a:rPr lang="fr-FR" b="1" dirty="0">
                <a:effectLst/>
                <a:latin typeface="Calibri"/>
                <a:ea typeface="Calibri" panose="020F0502020204030204" pitchFamily="34" charset="0"/>
                <a:cs typeface="Times New Roman"/>
              </a:rPr>
              <a:t>:</a:t>
            </a:r>
            <a:r>
              <a:rPr lang="fr-FR" b="1" dirty="0">
                <a:latin typeface="Calibri"/>
                <a:ea typeface="Calibri" panose="020F0502020204030204" pitchFamily="34" charset="0"/>
                <a:cs typeface="Times New Roman"/>
              </a:rPr>
              <a:t> </a:t>
            </a:r>
            <a:r>
              <a:rPr lang="fr-FR" dirty="0">
                <a:latin typeface="Calibri"/>
                <a:ea typeface="Calibri" panose="020F0502020204030204" pitchFamily="34" charset="0"/>
                <a:cs typeface="Times New Roman"/>
              </a:rPr>
              <a:t>Systèmes nationaux d'information de gestion (</a:t>
            </a:r>
            <a:r>
              <a:rPr lang="fr-FR" dirty="0" err="1">
                <a:latin typeface="Calibri"/>
                <a:ea typeface="Calibri" panose="020F0502020204030204" pitchFamily="34" charset="0"/>
                <a:cs typeface="Times New Roman"/>
              </a:rPr>
              <a:t>SIGs</a:t>
            </a:r>
            <a:r>
              <a:rPr lang="fr-FR" dirty="0">
                <a:latin typeface="Calibri"/>
                <a:ea typeface="Calibri" panose="020F0502020204030204" pitchFamily="34" charset="0"/>
                <a:cs typeface="Times New Roman"/>
              </a:rPr>
              <a:t>)</a:t>
            </a:r>
            <a:endParaRPr lang="fr-FR" dirty="0">
              <a:latin typeface="Calibri"/>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fr-FR" b="1" dirty="0">
                <a:effectLst/>
                <a:latin typeface="Calibri"/>
                <a:ea typeface="Calibri" panose="020F0502020204030204" pitchFamily="34" charset="0"/>
                <a:cs typeface="Times New Roman"/>
              </a:rPr>
              <a:t>B6 : </a:t>
            </a:r>
            <a:r>
              <a:rPr lang="fr-FR" dirty="0">
                <a:effectLst/>
                <a:latin typeface="Calibri"/>
                <a:ea typeface="Calibri" panose="020F0502020204030204" pitchFamily="34" charset="0"/>
                <a:cs typeface="Times New Roman"/>
              </a:rPr>
              <a:t>Utilisation des données de suivi</a:t>
            </a:r>
            <a:endParaRPr lang="fr-FR" sz="1000" b="1" dirty="0">
              <a:latin typeface="Calibri"/>
              <a:ea typeface="Calibri" panose="020F0502020204030204" pitchFamily="34" charset="0"/>
              <a:cs typeface="Times New Roman"/>
            </a:endParaRPr>
          </a:p>
          <a:p>
            <a:pPr>
              <a:lnSpc>
                <a:spcPct val="107000"/>
              </a:lnSpc>
              <a:spcBef>
                <a:spcPts val="0"/>
              </a:spcBef>
              <a:spcAft>
                <a:spcPts val="600"/>
              </a:spcAft>
            </a:pPr>
            <a:r>
              <a:rPr lang="fr-FR" b="1" dirty="0">
                <a:latin typeface="Calibri"/>
                <a:ea typeface="Calibri" panose="020F0502020204030204" pitchFamily="34" charset="0"/>
                <a:cs typeface="Times New Roman"/>
              </a:rPr>
              <a:t>B7 :</a:t>
            </a:r>
            <a:r>
              <a:rPr lang="fr-FR" dirty="0">
                <a:effectLst/>
                <a:latin typeface="Calibri" panose="020F0502020204030204" pitchFamily="34" charset="0"/>
                <a:ea typeface="Calibri" panose="020F0502020204030204" pitchFamily="34" charset="0"/>
                <a:cs typeface="Times New Roman" panose="02020603050405020304" pitchFamily="18" charset="0"/>
              </a:rPr>
              <a:t> Suivi des mesures d'équité</a:t>
            </a:r>
            <a:endParaRPr lang="fr-FR" b="1" dirty="0">
              <a:latin typeface="Calibri"/>
              <a:ea typeface="Calibri" panose="020F0502020204030204" pitchFamily="34" charset="0"/>
              <a:cs typeface="Times New Roman"/>
            </a:endParaRPr>
          </a:p>
          <a:p>
            <a:pPr>
              <a:lnSpc>
                <a:spcPct val="107000"/>
              </a:lnSpc>
              <a:spcBef>
                <a:spcPts val="0"/>
              </a:spcBef>
              <a:spcAft>
                <a:spcPts val="600"/>
              </a:spcAft>
            </a:pPr>
            <a:r>
              <a:rPr lang="fr-FR" b="1" dirty="0">
                <a:latin typeface="Calibri"/>
                <a:ea typeface="Calibri" panose="020F0502020204030204" pitchFamily="34" charset="0"/>
                <a:cs typeface="Times New Roman"/>
              </a:rPr>
              <a:t>B8 : </a:t>
            </a:r>
            <a:r>
              <a:rPr lang="fr-FR" dirty="0">
                <a:latin typeface="Calibri"/>
                <a:ea typeface="Calibri" panose="020F0502020204030204" pitchFamily="34" charset="0"/>
                <a:cs typeface="Times New Roman"/>
              </a:rPr>
              <a:t>Réglementation de l'eau potable</a:t>
            </a:r>
          </a:p>
          <a:p>
            <a:pPr>
              <a:lnSpc>
                <a:spcPct val="107000"/>
              </a:lnSpc>
              <a:spcBef>
                <a:spcPts val="0"/>
              </a:spcBef>
              <a:spcAft>
                <a:spcPts val="600"/>
              </a:spcAft>
            </a:pPr>
            <a:r>
              <a:rPr lang="fr-FR" b="1" dirty="0">
                <a:effectLst/>
                <a:latin typeface="Calibri"/>
                <a:ea typeface="Calibri" panose="020F0502020204030204" pitchFamily="34" charset="0"/>
                <a:cs typeface="Times New Roman"/>
              </a:rPr>
              <a:t>B9 : </a:t>
            </a:r>
            <a:r>
              <a:rPr lang="fr-FR" dirty="0">
                <a:latin typeface="Calibri"/>
                <a:ea typeface="Calibri" panose="020F0502020204030204" pitchFamily="34" charset="0"/>
                <a:cs typeface="Times New Roman"/>
              </a:rPr>
              <a:t>Réglementation de l'assainissement/des eaux usées </a:t>
            </a:r>
          </a:p>
          <a:p>
            <a:pPr>
              <a:lnSpc>
                <a:spcPct val="107000"/>
              </a:lnSpc>
              <a:spcBef>
                <a:spcPts val="0"/>
              </a:spcBef>
              <a:spcAft>
                <a:spcPts val="600"/>
              </a:spcAft>
            </a:pPr>
            <a:r>
              <a:rPr lang="fr-FR" b="1" dirty="0">
                <a:latin typeface="Calibri"/>
                <a:ea typeface="Calibri" panose="020F0502020204030204" pitchFamily="34" charset="0"/>
                <a:cs typeface="Times New Roman"/>
              </a:rPr>
              <a:t>B10 </a:t>
            </a:r>
            <a:r>
              <a:rPr lang="fr-FR" b="1" dirty="0">
                <a:effectLst/>
                <a:latin typeface="Calibri"/>
                <a:ea typeface="Calibri" panose="020F0502020204030204" pitchFamily="34" charset="0"/>
                <a:cs typeface="Times New Roman"/>
              </a:rPr>
              <a:t>:</a:t>
            </a:r>
            <a:r>
              <a:rPr lang="fr-FR" b="1" dirty="0">
                <a:latin typeface="Calibri"/>
                <a:ea typeface="Calibri" panose="020F0502020204030204" pitchFamily="34" charset="0"/>
                <a:cs typeface="Times New Roman"/>
              </a:rPr>
              <a:t> </a:t>
            </a:r>
            <a:r>
              <a:rPr lang="fr-FR" dirty="0">
                <a:latin typeface="Calibri"/>
                <a:ea typeface="Calibri" panose="020F0502020204030204" pitchFamily="34" charset="0"/>
                <a:cs typeface="Times New Roman"/>
              </a:rPr>
              <a:t>Surveillance de la qualité de l'eau potable </a:t>
            </a:r>
          </a:p>
          <a:p>
            <a:pPr>
              <a:lnSpc>
                <a:spcPct val="107000"/>
              </a:lnSpc>
              <a:spcBef>
                <a:spcPts val="0"/>
              </a:spcBef>
              <a:spcAft>
                <a:spcPts val="600"/>
              </a:spcAft>
            </a:pPr>
            <a:r>
              <a:rPr lang="fr-FR" b="1" dirty="0">
                <a:effectLst/>
                <a:latin typeface="Calibri"/>
                <a:ea typeface="Calibri" panose="020F0502020204030204" pitchFamily="34" charset="0"/>
                <a:cs typeface="Times New Roman"/>
              </a:rPr>
              <a:t>B11 :</a:t>
            </a:r>
            <a:r>
              <a:rPr lang="fr-FR" b="1" dirty="0">
                <a:latin typeface="Calibri"/>
                <a:ea typeface="Calibri" panose="020F0502020204030204" pitchFamily="34" charset="0"/>
                <a:cs typeface="Times New Roman"/>
              </a:rPr>
              <a:t> </a:t>
            </a:r>
            <a:r>
              <a:rPr lang="fr-FR" dirty="0">
                <a:latin typeface="Calibri"/>
                <a:ea typeface="Calibri" panose="020F0502020204030204" pitchFamily="34" charset="0"/>
                <a:cs typeface="Times New Roman"/>
              </a:rPr>
              <a:t>Surveillance du traitement des eaux usées et des boues</a:t>
            </a:r>
          </a:p>
        </p:txBody>
      </p:sp>
      <p:sp>
        <p:nvSpPr>
          <p:cNvPr id="4" name="TextBox 3">
            <a:extLst>
              <a:ext uri="{FF2B5EF4-FFF2-40B4-BE49-F238E27FC236}">
                <a16:creationId xmlns:a16="http://schemas.microsoft.com/office/drawing/2014/main" id="{A5E4147F-25F7-939F-964A-038616F6AD0A}"/>
              </a:ext>
            </a:extLst>
          </p:cNvPr>
          <p:cNvSpPr txBox="1"/>
          <p:nvPr/>
        </p:nvSpPr>
        <p:spPr>
          <a:xfrm>
            <a:off x="7174867" y="295816"/>
            <a:ext cx="5017133"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i="1" kern="0">
                <a:ln w="3175" cmpd="sng">
                  <a:noFill/>
                </a:ln>
                <a:solidFill>
                  <a:srgbClr val="D60A87"/>
                </a:solidFill>
              </a:rPr>
              <a:t>Veuillez consulter le guide d'orientation de l'enquête pour plus d'instructions et de définitions</a:t>
            </a:r>
            <a:endParaRPr kumimoji="0" lang="fr-FR" sz="1800" b="1" i="1" u="none" strike="noStrike" kern="0" cap="none" spc="0" normalizeH="0" baseline="0">
              <a:ln w="3175" cmpd="sng">
                <a:noFill/>
              </a:ln>
              <a:solidFill>
                <a:srgbClr val="D60A87"/>
              </a:solidFill>
              <a:effectLst/>
              <a:uLnTx/>
              <a:uFillTx/>
            </a:endParaRPr>
          </a:p>
        </p:txBody>
      </p:sp>
      <p:sp>
        <p:nvSpPr>
          <p:cNvPr id="6" name="TextBox 5">
            <a:extLst>
              <a:ext uri="{FF2B5EF4-FFF2-40B4-BE49-F238E27FC236}">
                <a16:creationId xmlns:a16="http://schemas.microsoft.com/office/drawing/2014/main" id="{39AF2476-A614-BF03-0550-CC480F988E0B}"/>
              </a:ext>
            </a:extLst>
          </p:cNvPr>
          <p:cNvSpPr txBox="1"/>
          <p:nvPr/>
        </p:nvSpPr>
        <p:spPr>
          <a:xfrm>
            <a:off x="609600" y="1207724"/>
            <a:ext cx="5839326"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effectLst/>
                <a:highlight>
                  <a:srgbClr val="54C6C9"/>
                </a:highlight>
              </a:rPr>
              <a:t>Questions couvertes dans ce module</a:t>
            </a:r>
          </a:p>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rPr>
              <a:t>*Questions supplémentaires dans l'enquête pays 2024</a:t>
            </a:r>
            <a:endParaRPr kumimoji="0" lang="fr-FR" sz="1600" b="1" i="0" u="none" strike="noStrike" kern="0" cap="none" spc="0" normalizeH="0" baseline="0" dirty="0">
              <a:ln w="3175" cmpd="sng">
                <a:noFill/>
              </a:ln>
              <a:solidFill>
                <a:schemeClr val="accent1">
                  <a:lumMod val="50000"/>
                </a:schemeClr>
              </a:solidFill>
              <a:effectLst/>
              <a:uLnTx/>
              <a:uFillTx/>
            </a:endParaRPr>
          </a:p>
        </p:txBody>
      </p:sp>
    </p:spTree>
    <p:extLst>
      <p:ext uri="{BB962C8B-B14F-4D97-AF65-F5344CB8AC3E}">
        <p14:creationId xmlns:p14="http://schemas.microsoft.com/office/powerpoint/2010/main" val="267103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5439" y="893415"/>
            <a:ext cx="10972800" cy="619977"/>
          </a:xfrm>
        </p:spPr>
        <p:txBody>
          <a:bodyPr>
            <a:noAutofit/>
          </a:bodyPr>
          <a:lstStyle/>
          <a:p>
            <a:r>
              <a:rPr lang="fr-FR" sz="3100" dirty="0"/>
              <a:t>B2 : </a:t>
            </a:r>
            <a:r>
              <a:rPr lang="fr-FR" sz="3100" dirty="0">
                <a:effectLst/>
                <a:latin typeface="Calibri"/>
                <a:ea typeface="Calibri" panose="020F0502020204030204" pitchFamily="34" charset="0"/>
                <a:cs typeface="Times New Roman"/>
              </a:rPr>
              <a:t>Indicateurs nationaux de suivi pour les plans/stratégies WASH</a:t>
            </a:r>
            <a:endParaRPr lang="fr-FR" sz="3100" dirty="0"/>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5064" y="1513392"/>
            <a:ext cx="10972800" cy="5108344"/>
          </a:xfrm>
        </p:spPr>
        <p:txBody>
          <a:bodyPr>
            <a:normAutofit/>
          </a:bodyPr>
          <a:lstStyle/>
          <a:p>
            <a:pPr algn="just">
              <a:spcAft>
                <a:spcPts val="10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Les stratégies et plans nationaux pour le secteur WASH incluent souvent une série d’indicateurs qui seront surveillés pour évaluer la progression de la stratégie/du plan. La question B2 permet de recueillir des informations plus détaillées sur ces indicateurs.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La question B2 demande si votre pays dispose d'indicateurs tout au long de la chaîne de résultats pour le système WASH, comme indiqué ci-dessous. </a:t>
            </a:r>
          </a:p>
          <a:p>
            <a:pPr algn="just">
              <a:spcAft>
                <a:spcPts val="3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Une chaîne de résultats est un moyen de montrer les étapes et les liens entre les étapes pour atteindre un résultat souhaité, les ressources nécessaires et les actions entreprises pour atteindre le résultat avec ses effets immédiats et à long terme.</a:t>
            </a:r>
          </a:p>
          <a:p>
            <a:pPr algn="just">
              <a:lnSpc>
                <a:spcPct val="105000"/>
              </a:lnSpc>
              <a:spcAft>
                <a:spcPts val="3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30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5000"/>
              </a:lnSpc>
              <a:spcAft>
                <a:spcPts val="300"/>
              </a:spcAft>
              <a:buNone/>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5000"/>
              </a:lnSpc>
              <a:spcAft>
                <a:spcPts val="300"/>
              </a:spcAft>
              <a:buNone/>
            </a:pP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B</a:t>
              </a:r>
              <a:r>
                <a:rPr lang="fr-FR" sz="1800" b="1" dirty="0">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B</a:t>
              </a:r>
              <a:r>
                <a:rPr lang="fr-FR" sz="1800" b="1" dirty="0">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rPr>
                <a:t>B</a:t>
              </a:r>
              <a:r>
                <a:rPr lang="fr-FR" sz="1800" b="1" dirty="0">
                  <a:solidFill>
                    <a:schemeClr val="tx1"/>
                  </a:solidFill>
                </a:rPr>
                <a:t>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solidFill>
                    <a:schemeClr val="tx1"/>
                  </a:solidFill>
                </a:rPr>
                <a:t>B11</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1236703"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bg1"/>
                </a:solidFill>
              </a:rPr>
              <a:t>B2</a:t>
            </a:r>
            <a:endParaRPr lang="fr-FR" sz="1800" b="1" dirty="0">
              <a:solidFill>
                <a:schemeClr val="bg1"/>
              </a:solidFill>
            </a:endParaRPr>
          </a:p>
        </p:txBody>
      </p:sp>
      <p:graphicFrame>
        <p:nvGraphicFramePr>
          <p:cNvPr id="2" name="Diagram 1">
            <a:extLst>
              <a:ext uri="{FF2B5EF4-FFF2-40B4-BE49-F238E27FC236}">
                <a16:creationId xmlns:a16="http://schemas.microsoft.com/office/drawing/2014/main" id="{F5F0D1A1-EC6F-FEC3-6D39-5D2E895250D2}"/>
              </a:ext>
            </a:extLst>
          </p:cNvPr>
          <p:cNvGraphicFramePr/>
          <p:nvPr>
            <p:extLst>
              <p:ext uri="{D42A27DB-BD31-4B8C-83A1-F6EECF244321}">
                <p14:modId xmlns:p14="http://schemas.microsoft.com/office/powerpoint/2010/main" val="236033686"/>
              </p:ext>
            </p:extLst>
          </p:nvPr>
        </p:nvGraphicFramePr>
        <p:xfrm>
          <a:off x="1557294" y="4655326"/>
          <a:ext cx="9398003" cy="12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E4C22D6-6703-3EE5-95DB-D1C973EACE64}"/>
              </a:ext>
            </a:extLst>
          </p:cNvPr>
          <p:cNvSpPr txBox="1"/>
          <p:nvPr/>
        </p:nvSpPr>
        <p:spPr>
          <a:xfrm>
            <a:off x="2653412" y="5508587"/>
            <a:ext cx="7284811" cy="1500411"/>
          </a:xfrm>
          <a:prstGeom prst="rect">
            <a:avLst/>
          </a:prstGeom>
          <a:noFill/>
        </p:spPr>
        <p:txBody>
          <a:bodyPr wrap="square" anchor="ctr">
            <a:spAutoFit/>
          </a:bodyPr>
          <a:lstStyle/>
          <a:p>
            <a:pPr algn="ctr">
              <a:lnSpc>
                <a:spcPct val="105000"/>
              </a:lnSpc>
              <a:spcAft>
                <a:spcPts val="1000"/>
              </a:spcAft>
            </a:pPr>
            <a:endParaRPr lang="fr-FR" sz="1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1000"/>
              </a:spcAft>
            </a:pPr>
            <a:r>
              <a:rPr lang="fr-FR" sz="1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Cette question contribuera aux travaux visant à identifier un ensemble d’indicateurs pour suivre les performances des systèmes WASH. </a:t>
            </a:r>
          </a:p>
          <a:p>
            <a:pPr algn="ctr">
              <a:lnSpc>
                <a:spcPct val="105000"/>
              </a:lnSpc>
              <a:spcAft>
                <a:spcPts val="1000"/>
              </a:spcAft>
            </a:pPr>
            <a:endParaRPr lang="fr-FR" sz="1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08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0539-B895-4201-F5A6-418F81D045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D70325-BBDE-9C14-C41C-C62F597CEA13}"/>
              </a:ext>
            </a:extLst>
          </p:cNvPr>
          <p:cNvSpPr>
            <a:spLocks noGrp="1"/>
          </p:cNvSpPr>
          <p:nvPr>
            <p:ph type="title"/>
          </p:nvPr>
        </p:nvSpPr>
        <p:spPr>
          <a:xfrm>
            <a:off x="590909" y="814072"/>
            <a:ext cx="10972800" cy="646332"/>
          </a:xfrm>
        </p:spPr>
        <p:txBody>
          <a:bodyPr>
            <a:normAutofit fontScale="90000"/>
          </a:bodyPr>
          <a:lstStyle/>
          <a:p>
            <a:r>
              <a:rPr lang="en-US" dirty="0"/>
              <a:t>B2 : </a:t>
            </a:r>
            <a:r>
              <a:rPr lang="fr-FR" dirty="0">
                <a:effectLst/>
                <a:latin typeface="Calibri"/>
                <a:ea typeface="Calibri" panose="020F0502020204030204" pitchFamily="34" charset="0"/>
                <a:cs typeface="Times New Roman"/>
              </a:rPr>
              <a:t>Indicateurs nationaux de suivi pour les plans/stratégies WASH</a:t>
            </a:r>
            <a:endParaRPr lang="en-US" dirty="0"/>
          </a:p>
        </p:txBody>
      </p:sp>
      <p:grpSp>
        <p:nvGrpSpPr>
          <p:cNvPr id="23" name="Group 22">
            <a:extLst>
              <a:ext uri="{FF2B5EF4-FFF2-40B4-BE49-F238E27FC236}">
                <a16:creationId xmlns:a16="http://schemas.microsoft.com/office/drawing/2014/main" id="{A12780EC-FCAE-B744-ACB9-DEE271651942}"/>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15201CC-1E40-DB5E-36EA-3A236A447603}"/>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a:t>
              </a:r>
            </a:p>
          </p:txBody>
        </p:sp>
        <p:sp>
          <p:nvSpPr>
            <p:cNvPr id="8" name="Rounded Rectangle 4">
              <a:extLst>
                <a:ext uri="{FF2B5EF4-FFF2-40B4-BE49-F238E27FC236}">
                  <a16:creationId xmlns:a16="http://schemas.microsoft.com/office/drawing/2014/main" id="{A763C21B-E1AC-98B8-F976-5053CAA90359}"/>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2</a:t>
              </a:r>
            </a:p>
          </p:txBody>
        </p:sp>
        <p:sp>
          <p:nvSpPr>
            <p:cNvPr id="9" name="Rounded Rectangle 5">
              <a:extLst>
                <a:ext uri="{FF2B5EF4-FFF2-40B4-BE49-F238E27FC236}">
                  <a16:creationId xmlns:a16="http://schemas.microsoft.com/office/drawing/2014/main" id="{2509201C-A9F5-1E64-1BB1-6FAAF3FE2556}"/>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B3</a:t>
              </a:r>
            </a:p>
          </p:txBody>
        </p:sp>
        <p:sp>
          <p:nvSpPr>
            <p:cNvPr id="10" name="Rounded Rectangle 6">
              <a:extLst>
                <a:ext uri="{FF2B5EF4-FFF2-40B4-BE49-F238E27FC236}">
                  <a16:creationId xmlns:a16="http://schemas.microsoft.com/office/drawing/2014/main" id="{B9109893-6204-353F-C52D-3AF3C23B516E}"/>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B4</a:t>
              </a:r>
            </a:p>
          </p:txBody>
        </p:sp>
        <p:sp>
          <p:nvSpPr>
            <p:cNvPr id="11" name="Rounded Rectangle 7">
              <a:extLst>
                <a:ext uri="{FF2B5EF4-FFF2-40B4-BE49-F238E27FC236}">
                  <a16:creationId xmlns:a16="http://schemas.microsoft.com/office/drawing/2014/main" id="{E57127B6-2B15-6E7D-A9F4-947FA6EAAAD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B5</a:t>
              </a:r>
            </a:p>
          </p:txBody>
        </p:sp>
        <p:sp>
          <p:nvSpPr>
            <p:cNvPr id="12" name="Rounded Rectangle 8">
              <a:extLst>
                <a:ext uri="{FF2B5EF4-FFF2-40B4-BE49-F238E27FC236}">
                  <a16:creationId xmlns:a16="http://schemas.microsoft.com/office/drawing/2014/main" id="{322C5B34-231A-8009-449B-17F20EC2B3C7}"/>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6</a:t>
              </a:r>
            </a:p>
          </p:txBody>
        </p:sp>
        <p:sp>
          <p:nvSpPr>
            <p:cNvPr id="13" name="Rounded Rectangle 9">
              <a:extLst>
                <a:ext uri="{FF2B5EF4-FFF2-40B4-BE49-F238E27FC236}">
                  <a16:creationId xmlns:a16="http://schemas.microsoft.com/office/drawing/2014/main" id="{7F8A4FDD-C627-2CE7-BF3F-D3933191D103}"/>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B7</a:t>
              </a:r>
            </a:p>
          </p:txBody>
        </p:sp>
        <p:sp>
          <p:nvSpPr>
            <p:cNvPr id="14" name="Rounded Rectangle 10">
              <a:extLst>
                <a:ext uri="{FF2B5EF4-FFF2-40B4-BE49-F238E27FC236}">
                  <a16:creationId xmlns:a16="http://schemas.microsoft.com/office/drawing/2014/main" id="{E2CB827D-084D-3CB6-61B2-59B67AFAB8BB}"/>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B8</a:t>
              </a:r>
            </a:p>
          </p:txBody>
        </p:sp>
        <p:sp>
          <p:nvSpPr>
            <p:cNvPr id="15" name="Rounded Rectangle 11">
              <a:extLst>
                <a:ext uri="{FF2B5EF4-FFF2-40B4-BE49-F238E27FC236}">
                  <a16:creationId xmlns:a16="http://schemas.microsoft.com/office/drawing/2014/main" id="{5AAF4639-BC9F-509E-3D21-8F82486F2979}"/>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B</a:t>
              </a:r>
              <a:r>
                <a:rPr lang="en-GB" sz="1800" b="1">
                  <a:solidFill>
                    <a:schemeClr val="tx1"/>
                  </a:solidFill>
                </a:rPr>
                <a:t>9</a:t>
              </a:r>
            </a:p>
          </p:txBody>
        </p:sp>
        <p:sp>
          <p:nvSpPr>
            <p:cNvPr id="16" name="Rounded Rectangle 12">
              <a:extLst>
                <a:ext uri="{FF2B5EF4-FFF2-40B4-BE49-F238E27FC236}">
                  <a16:creationId xmlns:a16="http://schemas.microsoft.com/office/drawing/2014/main" id="{F704CF62-35CC-44B3-20C5-57E5A996DE6B}"/>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B10</a:t>
              </a:r>
            </a:p>
          </p:txBody>
        </p:sp>
        <p:sp>
          <p:nvSpPr>
            <p:cNvPr id="17" name="Rounded Rectangle 12">
              <a:extLst>
                <a:ext uri="{FF2B5EF4-FFF2-40B4-BE49-F238E27FC236}">
                  <a16:creationId xmlns:a16="http://schemas.microsoft.com/office/drawing/2014/main" id="{14919762-DFB0-82AD-7FFA-B1B7637C41B3}"/>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B11</a:t>
              </a:r>
            </a:p>
          </p:txBody>
        </p:sp>
      </p:grpSp>
      <p:sp>
        <p:nvSpPr>
          <p:cNvPr id="24" name="Rounded Rectangle 10">
            <a:extLst>
              <a:ext uri="{FF2B5EF4-FFF2-40B4-BE49-F238E27FC236}">
                <a16:creationId xmlns:a16="http://schemas.microsoft.com/office/drawing/2014/main" id="{D6EAC973-2169-8CB9-AA2F-8B0085606CB9}"/>
              </a:ext>
            </a:extLst>
          </p:cNvPr>
          <p:cNvSpPr/>
          <p:nvPr/>
        </p:nvSpPr>
        <p:spPr>
          <a:xfrm>
            <a:off x="1236703"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B2</a:t>
            </a:r>
            <a:endParaRPr lang="en-GB" sz="1800" b="1">
              <a:solidFill>
                <a:schemeClr val="bg1"/>
              </a:solidFill>
            </a:endParaRPr>
          </a:p>
        </p:txBody>
      </p:sp>
      <p:sp>
        <p:nvSpPr>
          <p:cNvPr id="18" name="Rectangle 1">
            <a:extLst>
              <a:ext uri="{FF2B5EF4-FFF2-40B4-BE49-F238E27FC236}">
                <a16:creationId xmlns:a16="http://schemas.microsoft.com/office/drawing/2014/main" id="{1CBB4F00-8A9E-BEB3-2F5C-2ACDEF0CFCFF}"/>
              </a:ext>
            </a:extLst>
          </p:cNvPr>
          <p:cNvSpPr>
            <a:spLocks noChangeArrowheads="1"/>
          </p:cNvSpPr>
          <p:nvPr/>
        </p:nvSpPr>
        <p:spPr bwMode="auto">
          <a:xfrm>
            <a:off x="2971800" y="24387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ID4096" altLang="LID4096" sz="1800" b="0" i="0" u="none" strike="noStrike" cap="none" normalizeH="0" baseline="0">
                <a:ln>
                  <a:noFill/>
                </a:ln>
                <a:solidFill>
                  <a:schemeClr val="tx1"/>
                </a:solidFill>
                <a:effectLst/>
                <a:latin typeface="Arial" panose="020B0604020202020204" pitchFamily="34" charset="0"/>
              </a:rPr>
            </a:b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BF916A20-F467-6F08-DA1C-F04AADF6944D}"/>
              </a:ext>
            </a:extLst>
          </p:cNvPr>
          <p:cNvGraphicFramePr>
            <a:graphicFrameLocks noGrp="1"/>
          </p:cNvGraphicFramePr>
          <p:nvPr>
            <p:extLst>
              <p:ext uri="{D42A27DB-BD31-4B8C-83A1-F6EECF244321}">
                <p14:modId xmlns:p14="http://schemas.microsoft.com/office/powerpoint/2010/main" val="2324481072"/>
              </p:ext>
            </p:extLst>
          </p:nvPr>
        </p:nvGraphicFramePr>
        <p:xfrm>
          <a:off x="432033" y="1518923"/>
          <a:ext cx="11278703" cy="5102785"/>
        </p:xfrm>
        <a:graphic>
          <a:graphicData uri="http://schemas.openxmlformats.org/drawingml/2006/table">
            <a:tbl>
              <a:tblPr firstRow="1" firstCol="1" bandRow="1">
                <a:tableStyleId>{5C22544A-7EE6-4342-B048-85BDC9FD1C3A}</a:tableStyleId>
              </a:tblPr>
              <a:tblGrid>
                <a:gridCol w="1221977">
                  <a:extLst>
                    <a:ext uri="{9D8B030D-6E8A-4147-A177-3AD203B41FA5}">
                      <a16:colId xmlns:a16="http://schemas.microsoft.com/office/drawing/2014/main" val="1505481371"/>
                    </a:ext>
                  </a:extLst>
                </a:gridCol>
                <a:gridCol w="4257209">
                  <a:extLst>
                    <a:ext uri="{9D8B030D-6E8A-4147-A177-3AD203B41FA5}">
                      <a16:colId xmlns:a16="http://schemas.microsoft.com/office/drawing/2014/main" val="679421482"/>
                    </a:ext>
                  </a:extLst>
                </a:gridCol>
                <a:gridCol w="5799517">
                  <a:extLst>
                    <a:ext uri="{9D8B030D-6E8A-4147-A177-3AD203B41FA5}">
                      <a16:colId xmlns:a16="http://schemas.microsoft.com/office/drawing/2014/main" val="1292353446"/>
                    </a:ext>
                  </a:extLst>
                </a:gridCol>
              </a:tblGrid>
              <a:tr h="283160">
                <a:tc>
                  <a:txBody>
                    <a:bodyPr/>
                    <a:lstStyle/>
                    <a:p>
                      <a:pPr algn="l">
                        <a:lnSpc>
                          <a:spcPct val="105000"/>
                        </a:lnSpc>
                        <a:spcAft>
                          <a:spcPts val="1000"/>
                        </a:spcAft>
                      </a:pPr>
                      <a:r>
                        <a:rPr lang="fr-FR" sz="1600" dirty="0">
                          <a:ln>
                            <a:noFill/>
                          </a:ln>
                          <a:effectLst/>
                        </a:rPr>
                        <a:t> </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ctr">
                        <a:lnSpc>
                          <a:spcPct val="105000"/>
                        </a:lnSpc>
                        <a:spcAft>
                          <a:spcPts val="1000"/>
                        </a:spcAft>
                      </a:pPr>
                      <a:r>
                        <a:rPr lang="fr-FR" sz="1600" dirty="0">
                          <a:ln>
                            <a:noFill/>
                          </a:ln>
                          <a:effectLst/>
                        </a:rPr>
                        <a:t>Définition</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ctr">
                        <a:lnSpc>
                          <a:spcPct val="105000"/>
                        </a:lnSpc>
                        <a:spcAft>
                          <a:spcPts val="1000"/>
                        </a:spcAft>
                      </a:pPr>
                      <a:r>
                        <a:rPr lang="fr-FR" sz="1600" dirty="0">
                          <a:ln>
                            <a:noFill/>
                          </a:ln>
                          <a:effectLst/>
                        </a:rPr>
                        <a:t>Exemple d’indicateur</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extLst>
                  <a:ext uri="{0D108BD9-81ED-4DB2-BD59-A6C34878D82A}">
                    <a16:rowId xmlns:a16="http://schemas.microsoft.com/office/drawing/2014/main" val="841727488"/>
                  </a:ext>
                </a:extLst>
              </a:tr>
              <a:tr h="1008737">
                <a:tc>
                  <a:txBody>
                    <a:bodyPr/>
                    <a:lstStyle/>
                    <a:p>
                      <a:pPr algn="l">
                        <a:lnSpc>
                          <a:spcPct val="105000"/>
                        </a:lnSpc>
                        <a:spcAft>
                          <a:spcPts val="1000"/>
                        </a:spcAft>
                      </a:pPr>
                      <a:r>
                        <a:rPr lang="fr-FR" sz="1600">
                          <a:ln>
                            <a:noFill/>
                          </a:ln>
                          <a:effectLst/>
                        </a:rPr>
                        <a:t>Intrants</a:t>
                      </a:r>
                      <a:endParaRPr lang="en-BE"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0000"/>
                        </a:lnSpc>
                        <a:spcAft>
                          <a:spcPts val="1000"/>
                        </a:spcAft>
                      </a:pPr>
                      <a:r>
                        <a:rPr lang="fr-FR" sz="1600" dirty="0">
                          <a:ln>
                            <a:noFill/>
                          </a:ln>
                          <a:effectLst/>
                        </a:rPr>
                        <a:t>Les ressources financières, humaines et autres mobilisées pour soutenir les activités entreprises afin d’atteindre les résultats</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buClr>
                          <a:srgbClr val="1F497D"/>
                        </a:buClr>
                        <a:buFont typeface="Wingdings" pitchFamily="2" charset="2"/>
                        <a:buChar char=""/>
                      </a:pPr>
                      <a:r>
                        <a:rPr lang="fr-FR" sz="1600" dirty="0">
                          <a:ln>
                            <a:noFill/>
                          </a:ln>
                          <a:effectLst/>
                        </a:rPr>
                        <a:t>Dépenses WASH par habitant</a:t>
                      </a:r>
                      <a:endParaRPr lang="en-BE" sz="1600" dirty="0">
                        <a:ln>
                          <a:noFill/>
                        </a:ln>
                        <a:effectLst/>
                      </a:endParaRPr>
                    </a:p>
                    <a:p>
                      <a:pPr marL="342900" lvl="0" indent="-342900" algn="l">
                        <a:lnSpc>
                          <a:spcPct val="100000"/>
                        </a:lnSpc>
                        <a:buClr>
                          <a:srgbClr val="1F497D"/>
                        </a:buClr>
                        <a:buFont typeface="Wingdings" pitchFamily="2" charset="2"/>
                        <a:buChar char=""/>
                      </a:pPr>
                      <a:r>
                        <a:rPr lang="fr-FR" sz="1600" dirty="0">
                          <a:ln>
                            <a:noFill/>
                          </a:ln>
                          <a:effectLst/>
                        </a:rPr>
                        <a:t>Nombre de stagiaires WASH par an</a:t>
                      </a:r>
                      <a:endParaRPr lang="en-BE" sz="1600" dirty="0">
                        <a:ln>
                          <a:noFill/>
                        </a:ln>
                        <a:effectLst/>
                      </a:endParaRPr>
                    </a:p>
                    <a:p>
                      <a:pPr marL="342900" lvl="0" indent="-342900" algn="l">
                        <a:lnSpc>
                          <a:spcPct val="100000"/>
                        </a:lnSpc>
                        <a:spcAft>
                          <a:spcPts val="1000"/>
                        </a:spcAft>
                        <a:buClr>
                          <a:srgbClr val="1F497D"/>
                        </a:buClr>
                        <a:buFont typeface="Wingdings" pitchFamily="2" charset="2"/>
                        <a:buChar char=""/>
                      </a:pPr>
                      <a:r>
                        <a:rPr lang="fr-FR" sz="1600" dirty="0">
                          <a:ln>
                            <a:noFill/>
                          </a:ln>
                          <a:effectLst/>
                        </a:rPr>
                        <a:t>Existence d’un pacte national pour WASH</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5738116"/>
                  </a:ext>
                </a:extLst>
              </a:tr>
              <a:tr h="1088825">
                <a:tc>
                  <a:txBody>
                    <a:bodyPr/>
                    <a:lstStyle/>
                    <a:p>
                      <a:pPr algn="l">
                        <a:lnSpc>
                          <a:spcPct val="105000"/>
                        </a:lnSpc>
                        <a:spcAft>
                          <a:spcPts val="1000"/>
                        </a:spcAft>
                      </a:pPr>
                      <a:r>
                        <a:rPr lang="fr-FR" sz="1600" dirty="0">
                          <a:ln>
                            <a:noFill/>
                          </a:ln>
                          <a:effectLst/>
                        </a:rPr>
                        <a:t>Processus/</a:t>
                      </a:r>
                    </a:p>
                    <a:p>
                      <a:pPr algn="l">
                        <a:lnSpc>
                          <a:spcPct val="105000"/>
                        </a:lnSpc>
                        <a:spcAft>
                          <a:spcPts val="1000"/>
                        </a:spcAft>
                      </a:pPr>
                      <a:r>
                        <a:rPr lang="fr-FR" sz="1600" dirty="0">
                          <a:ln>
                            <a:noFill/>
                          </a:ln>
                          <a:effectLst/>
                        </a:rPr>
                        <a:t>activité</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0000"/>
                        </a:lnSpc>
                        <a:spcAft>
                          <a:spcPts val="1000"/>
                        </a:spcAft>
                      </a:pPr>
                      <a:r>
                        <a:rPr lang="fr-FR" sz="1600" dirty="0">
                          <a:ln>
                            <a:noFill/>
                          </a:ln>
                          <a:effectLst/>
                        </a:rPr>
                        <a:t>Action entreprise ou travail effectué par lequel des intrants sont convertis en résultats spécifiques</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buClr>
                          <a:srgbClr val="1F497D"/>
                        </a:buClr>
                        <a:buFont typeface="Wingdings" pitchFamily="2" charset="2"/>
                        <a:buChar char=""/>
                      </a:pPr>
                      <a:r>
                        <a:rPr lang="fr-FR" sz="1600" dirty="0">
                          <a:ln>
                            <a:noFill/>
                          </a:ln>
                          <a:effectLst/>
                        </a:rPr>
                        <a:t>% des tests de qualité de l’eau requis effectués </a:t>
                      </a:r>
                      <a:endParaRPr lang="en-BE" sz="1600" dirty="0">
                        <a:ln>
                          <a:noFill/>
                        </a:ln>
                        <a:effectLst/>
                      </a:endParaRPr>
                    </a:p>
                    <a:p>
                      <a:pPr marL="342900" lvl="0" indent="-342900" algn="l">
                        <a:lnSpc>
                          <a:spcPct val="100000"/>
                        </a:lnSpc>
                        <a:spcAft>
                          <a:spcPts val="1000"/>
                        </a:spcAft>
                        <a:buClr>
                          <a:srgbClr val="1F497D"/>
                        </a:buClr>
                        <a:buFont typeface="Wingdings" pitchFamily="2" charset="2"/>
                        <a:buChar char=""/>
                      </a:pPr>
                      <a:r>
                        <a:rPr lang="fr-FR" sz="1600" dirty="0">
                          <a:ln>
                            <a:noFill/>
                          </a:ln>
                          <a:effectLst/>
                        </a:rPr>
                        <a:t>% de participation de la communauté aux réunions organisées avec les prestataires de services</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4874610"/>
                  </a:ext>
                </a:extLst>
              </a:tr>
              <a:tr h="1018578">
                <a:tc>
                  <a:txBody>
                    <a:bodyPr/>
                    <a:lstStyle/>
                    <a:p>
                      <a:pPr algn="l">
                        <a:lnSpc>
                          <a:spcPct val="105000"/>
                        </a:lnSpc>
                        <a:spcAft>
                          <a:spcPts val="1000"/>
                        </a:spcAft>
                      </a:pPr>
                      <a:r>
                        <a:rPr lang="fr-FR" sz="1600">
                          <a:ln>
                            <a:noFill/>
                          </a:ln>
                          <a:effectLst/>
                        </a:rPr>
                        <a:t>Produits</a:t>
                      </a:r>
                      <a:endParaRPr lang="en-BE"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0000"/>
                        </a:lnSpc>
                        <a:spcAft>
                          <a:spcPts val="1000"/>
                        </a:spcAft>
                      </a:pPr>
                      <a:r>
                        <a:rPr lang="fr-FR" sz="1600" dirty="0">
                          <a:ln>
                            <a:noFill/>
                          </a:ln>
                          <a:effectLst/>
                        </a:rPr>
                        <a:t>Les événements, produits, biens d’équipement ou services qui résultent d’une intervention (par exemple, processus/activité)</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buClr>
                          <a:srgbClr val="1F497D"/>
                        </a:buClr>
                        <a:buFont typeface="Wingdings" pitchFamily="2" charset="2"/>
                        <a:buChar char=""/>
                      </a:pPr>
                      <a:r>
                        <a:rPr lang="fr-FR" sz="1600" dirty="0">
                          <a:ln>
                            <a:noFill/>
                          </a:ln>
                          <a:effectLst/>
                        </a:rPr>
                        <a:t>Pertes en m3/km de réseau par jour d’approvisionnement en eau non facturée</a:t>
                      </a:r>
                      <a:endParaRPr lang="en-BE" sz="1600" dirty="0">
                        <a:ln>
                          <a:noFill/>
                        </a:ln>
                        <a:effectLst/>
                      </a:endParaRPr>
                    </a:p>
                    <a:p>
                      <a:pPr marL="342900" lvl="0" indent="-342900" algn="l">
                        <a:lnSpc>
                          <a:spcPct val="100000"/>
                        </a:lnSpc>
                        <a:spcAft>
                          <a:spcPts val="1000"/>
                        </a:spcAft>
                        <a:buClr>
                          <a:srgbClr val="1F497D"/>
                        </a:buClr>
                        <a:buFont typeface="Wingdings" pitchFamily="2" charset="2"/>
                        <a:buChar char=""/>
                      </a:pPr>
                      <a:r>
                        <a:rPr lang="fr-FR" sz="1600" dirty="0">
                          <a:ln>
                            <a:noFill/>
                          </a:ln>
                          <a:effectLst/>
                        </a:rPr>
                        <a:t>% d’eau usée traitée</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075436"/>
                  </a:ext>
                </a:extLst>
              </a:tr>
              <a:tr h="627449">
                <a:tc>
                  <a:txBody>
                    <a:bodyPr/>
                    <a:lstStyle/>
                    <a:p>
                      <a:pPr algn="l">
                        <a:lnSpc>
                          <a:spcPct val="105000"/>
                        </a:lnSpc>
                        <a:spcAft>
                          <a:spcPts val="1000"/>
                        </a:spcAft>
                      </a:pPr>
                      <a:r>
                        <a:rPr lang="fr-FR" sz="1600">
                          <a:ln>
                            <a:noFill/>
                          </a:ln>
                          <a:effectLst/>
                        </a:rPr>
                        <a:t>Résultats</a:t>
                      </a:r>
                      <a:endParaRPr lang="en-BE"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0000"/>
                        </a:lnSpc>
                        <a:spcAft>
                          <a:spcPts val="1000"/>
                        </a:spcAft>
                      </a:pPr>
                      <a:r>
                        <a:rPr lang="fr-FR" sz="1600">
                          <a:ln>
                            <a:noFill/>
                          </a:ln>
                          <a:effectLst/>
                        </a:rPr>
                        <a:t>Adoption ou utilisation des résultats par les bénéficiaires</a:t>
                      </a:r>
                      <a:endParaRPr lang="en-BE"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000"/>
                        </a:spcAft>
                        <a:buClr>
                          <a:srgbClr val="1F497D"/>
                        </a:buClr>
                        <a:buFont typeface="Wingdings" pitchFamily="2" charset="2"/>
                        <a:buChar char=""/>
                      </a:pPr>
                      <a:r>
                        <a:rPr lang="fr-FR" sz="1600" dirty="0">
                          <a:ln>
                            <a:noFill/>
                          </a:ln>
                          <a:effectLst/>
                        </a:rPr>
                        <a:t>% de ménages ayant accès à des installations d’assainissement de base</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7270049"/>
                  </a:ext>
                </a:extLst>
              </a:tr>
              <a:tr h="1076036">
                <a:tc>
                  <a:txBody>
                    <a:bodyPr/>
                    <a:lstStyle/>
                    <a:p>
                      <a:pPr algn="l">
                        <a:lnSpc>
                          <a:spcPct val="105000"/>
                        </a:lnSpc>
                        <a:spcAft>
                          <a:spcPts val="1000"/>
                        </a:spcAft>
                      </a:pPr>
                      <a:r>
                        <a:rPr lang="fr-FR" sz="1600" dirty="0">
                          <a:ln>
                            <a:noFill/>
                          </a:ln>
                          <a:effectLst/>
                        </a:rPr>
                        <a:t>Impact</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375E"/>
                    </a:solidFill>
                  </a:tcPr>
                </a:tc>
                <a:tc>
                  <a:txBody>
                    <a:bodyPr/>
                    <a:lstStyle/>
                    <a:p>
                      <a:pPr algn="l">
                        <a:lnSpc>
                          <a:spcPct val="100000"/>
                        </a:lnSpc>
                        <a:spcAft>
                          <a:spcPts val="1000"/>
                        </a:spcAft>
                      </a:pPr>
                      <a:r>
                        <a:rPr lang="fr-FR" sz="1600">
                          <a:ln>
                            <a:noFill/>
                          </a:ln>
                          <a:effectLst/>
                        </a:rPr>
                        <a:t>Objectifs à long terme de niveau supérieur</a:t>
                      </a:r>
                      <a:endParaRPr lang="en-BE"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00000"/>
                        </a:lnSpc>
                        <a:buClr>
                          <a:srgbClr val="1F497D"/>
                        </a:buClr>
                        <a:buFont typeface="Wingdings" pitchFamily="2" charset="2"/>
                        <a:buChar char=""/>
                      </a:pPr>
                      <a:r>
                        <a:rPr lang="fr-FR" sz="1600" dirty="0">
                          <a:ln>
                            <a:noFill/>
                          </a:ln>
                          <a:effectLst/>
                        </a:rPr>
                        <a:t>Nombre de décès dus à la diarrhée pour cent mille personnes</a:t>
                      </a:r>
                      <a:endParaRPr lang="en-BE" sz="1600" dirty="0">
                        <a:ln>
                          <a:noFill/>
                        </a:ln>
                        <a:effectLst/>
                      </a:endParaRPr>
                    </a:p>
                    <a:p>
                      <a:pPr marL="342900" lvl="0" indent="-342900" algn="l">
                        <a:lnSpc>
                          <a:spcPct val="100000"/>
                        </a:lnSpc>
                        <a:spcAft>
                          <a:spcPts val="1000"/>
                        </a:spcAft>
                        <a:buClr>
                          <a:srgbClr val="1F497D"/>
                        </a:buClr>
                        <a:buFont typeface="Wingdings" pitchFamily="2" charset="2"/>
                        <a:buChar char=""/>
                      </a:pPr>
                      <a:r>
                        <a:rPr lang="fr-FR" sz="1600" dirty="0">
                          <a:ln>
                            <a:noFill/>
                          </a:ln>
                          <a:effectLst/>
                        </a:rPr>
                        <a:t>Proportion de plans d’eau présentant une bonne qualité d’eau ambiante</a:t>
                      </a:r>
                      <a:endParaRPr lang="en-BE"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520480"/>
                  </a:ext>
                </a:extLst>
              </a:tr>
            </a:tbl>
          </a:graphicData>
        </a:graphic>
      </p:graphicFrame>
      <p:sp>
        <p:nvSpPr>
          <p:cNvPr id="3" name="Rectangle 1">
            <a:extLst>
              <a:ext uri="{FF2B5EF4-FFF2-40B4-BE49-F238E27FC236}">
                <a16:creationId xmlns:a16="http://schemas.microsoft.com/office/drawing/2014/main" id="{42FB0E03-C74C-4D15-6881-F40A59870247}"/>
              </a:ext>
            </a:extLst>
          </p:cNvPr>
          <p:cNvSpPr>
            <a:spLocks noChangeArrowheads="1"/>
          </p:cNvSpPr>
          <p:nvPr/>
        </p:nvSpPr>
        <p:spPr bwMode="auto">
          <a:xfrm>
            <a:off x="6720079" y="1470549"/>
            <a:ext cx="187036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BE" altLang="en-BE" sz="1800" b="0" i="0" u="none" strike="noStrike" cap="none" normalizeH="0" baseline="0">
                <a:ln>
                  <a:noFill/>
                </a:ln>
                <a:solidFill>
                  <a:schemeClr val="tx1"/>
                </a:solidFill>
                <a:effectLst/>
                <a:latin typeface="Arial" panose="020B0604020202020204" pitchFamily="34" charset="0"/>
              </a:rPr>
            </a:br>
            <a:endParaRPr kumimoji="0" lang="en-BE" altLang="en-B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180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EF657-D020-2DE6-7A8A-7539053C4E29}"/>
              </a:ext>
            </a:extLst>
          </p:cNvPr>
          <p:cNvSpPr>
            <a:spLocks noGrp="1"/>
          </p:cNvSpPr>
          <p:nvPr>
            <p:ph type="title"/>
          </p:nvPr>
        </p:nvSpPr>
        <p:spPr/>
        <p:txBody>
          <a:bodyPr/>
          <a:lstStyle/>
          <a:p>
            <a:r>
              <a:rPr lang="fr-FR" dirty="0"/>
              <a:t>Aperçu des documents relatifs à l'enquête pays GLAAS 2024</a:t>
            </a:r>
          </a:p>
        </p:txBody>
      </p:sp>
      <p:sp>
        <p:nvSpPr>
          <p:cNvPr id="5" name="Text Placeholder 4">
            <a:extLst>
              <a:ext uri="{FF2B5EF4-FFF2-40B4-BE49-F238E27FC236}">
                <a16:creationId xmlns:a16="http://schemas.microsoft.com/office/drawing/2014/main" id="{08B9D7D7-5423-C637-89C5-C5447CEAE2B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82055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668312"/>
            <a:ext cx="10972800" cy="840218"/>
          </a:xfrm>
        </p:spPr>
        <p:txBody>
          <a:bodyPr/>
          <a:lstStyle/>
          <a:p>
            <a:r>
              <a:rPr lang="fr-FR" dirty="0"/>
              <a:t>B4 : </a:t>
            </a:r>
            <a:r>
              <a:rPr lang="fr-FR" dirty="0">
                <a:effectLst/>
                <a:latin typeface="Calibri"/>
                <a:ea typeface="Calibri" panose="020F0502020204030204" pitchFamily="34" charset="0"/>
                <a:cs typeface="Times New Roman"/>
              </a:rPr>
              <a:t>Indicateurs de suivi du secteur </a:t>
            </a:r>
            <a:r>
              <a:rPr lang="fr-FR" dirty="0">
                <a:latin typeface="Calibri"/>
                <a:ea typeface="Calibri" panose="020F0502020204030204" pitchFamily="34" charset="0"/>
                <a:cs typeface="Times New Roman"/>
              </a:rPr>
              <a:t>WASH résilient au climat</a:t>
            </a:r>
            <a:endParaRPr lang="fr-FR" dirty="0"/>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599" y="1563426"/>
            <a:ext cx="11122325" cy="4937539"/>
          </a:xfrm>
        </p:spPr>
        <p:txBody>
          <a:bodyPr>
            <a:normAutofit/>
          </a:bodyPr>
          <a:lstStyle/>
          <a:p>
            <a:pPr algn="just">
              <a:spcAft>
                <a:spcPts val="300"/>
              </a:spcAft>
            </a:pPr>
            <a:r>
              <a:rPr lang="fr-FR" sz="2200" b="1" dirty="0">
                <a:solidFill>
                  <a:srgbClr val="D60A87"/>
                </a:solidFill>
                <a:latin typeface="Calibri" panose="020F0502020204030204" pitchFamily="34" charset="0"/>
                <a:ea typeface="Calibri" panose="020F0502020204030204" pitchFamily="34" charset="0"/>
                <a:cs typeface="Times New Roman" panose="02020603050405020304" pitchFamily="18" charset="0"/>
              </a:rPr>
              <a:t>Cette question </a:t>
            </a:r>
            <a:r>
              <a:rPr lang="fr-FR" sz="22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sera utilisée pour informer l’initiative GLAAS et JMP pour définir des indicateurs pour le suivi mondial du secteur WASH résilient au climat. </a:t>
            </a:r>
            <a:endParaRPr lang="fr-FR" sz="2200" b="1" dirty="0">
              <a:solidFill>
                <a:srgbClr val="D60A8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Pour chaque sous-secteur, indiquez si les indicateurs existent et énumérer jusqu’à trois indicateurs. </a:t>
            </a:r>
          </a:p>
          <a:p>
            <a:pPr algn="just"/>
            <a:r>
              <a:rPr lang="fr-FR" sz="2200" dirty="0">
                <a:effectLst/>
                <a:latin typeface="Calibri" panose="020F0502020204030204" pitchFamily="34" charset="0"/>
                <a:ea typeface="Calibri" panose="020F0502020204030204" pitchFamily="34" charset="0"/>
                <a:cs typeface="Times New Roman" panose="02020603050405020304" pitchFamily="18" charset="0"/>
              </a:rPr>
              <a:t>Les exemples d’indicateurs de surveillance du secteur WASH résilient au climat comprennent :</a:t>
            </a:r>
          </a:p>
          <a:p>
            <a:pPr marL="720725" lvl="0" indent="-223838" algn="just">
              <a:spcBef>
                <a:spcPts val="0"/>
              </a:spcBef>
            </a:pPr>
            <a:r>
              <a:rPr lang="fr-FR" sz="2000" dirty="0">
                <a:effectLst/>
                <a:latin typeface="Calibri" panose="020F0502020204030204" pitchFamily="34" charset="0"/>
                <a:ea typeface="Calibri" panose="020F0502020204030204" pitchFamily="34" charset="0"/>
                <a:cs typeface="Times New Roman" panose="02020603050405020304" pitchFamily="18" charset="0"/>
              </a:rPr>
              <a:t>Pourcentage de technologies d’approvisionnement en eau sélectionnées en fonction de leur aptitude à résister aux chocs et à l’anxiété climatique</a:t>
            </a:r>
          </a:p>
          <a:p>
            <a:pPr marL="720725" lvl="0" indent="-223838" algn="just">
              <a:spcBef>
                <a:spcPts val="0"/>
              </a:spcBef>
            </a:pPr>
            <a:r>
              <a:rPr lang="fr-FR" sz="2000" dirty="0">
                <a:effectLst/>
                <a:latin typeface="Calibri" panose="020F0502020204030204" pitchFamily="34" charset="0"/>
                <a:ea typeface="Calibri" panose="020F0502020204030204" pitchFamily="34" charset="0"/>
                <a:cs typeface="Times New Roman" panose="02020603050405020304" pitchFamily="18" charset="0"/>
              </a:rPr>
              <a:t>Pourcentage de latrines immédiatement reconstruites à la suite de fortes pluies et/ou d’inondations</a:t>
            </a:r>
          </a:p>
          <a:p>
            <a:pPr marL="720725" lvl="0" indent="-223838" algn="just">
              <a:spcBef>
                <a:spcPts val="0"/>
              </a:spcBef>
              <a:spcAft>
                <a:spcPts val="10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Pourcentage de la population ayant accès à du savon et à de l’eau dans les installations de lavage des mains pendant une période de sécheresse ou à la suite d’une inondation</a:t>
            </a:r>
          </a:p>
          <a:p>
            <a:pPr algn="just">
              <a:spcAft>
                <a:spcPts val="3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Veuillez aussi décrire la manière dont le secteur WASH résilient au climat est défini dans votre pays</a:t>
            </a:r>
            <a:r>
              <a:rPr lang="fr-FR" sz="2200" dirty="0">
                <a:effectLst/>
              </a:rPr>
              <a:t> et fournissez la définition.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B</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B</a:t>
              </a:r>
              <a:r>
                <a:rPr lang="fr-FR"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B</a:t>
              </a:r>
              <a:r>
                <a:rPr lang="fr-FR" sz="1800" b="1">
                  <a:solidFill>
                    <a:schemeClr val="tx1"/>
                  </a:solidFill>
                </a:rPr>
                <a:t>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B11</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3427292"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B4</a:t>
            </a:r>
            <a:endParaRPr lang="fr-FR" sz="1800" b="1">
              <a:solidFill>
                <a:schemeClr val="bg1"/>
              </a:solidFill>
            </a:endParaRPr>
          </a:p>
        </p:txBody>
      </p:sp>
    </p:spTree>
    <p:extLst>
      <p:ext uri="{BB962C8B-B14F-4D97-AF65-F5344CB8AC3E}">
        <p14:creationId xmlns:p14="http://schemas.microsoft.com/office/powerpoint/2010/main" val="16276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590909" y="737936"/>
            <a:ext cx="10972800" cy="610173"/>
          </a:xfrm>
        </p:spPr>
        <p:txBody>
          <a:bodyPr/>
          <a:lstStyle/>
          <a:p>
            <a:r>
              <a:rPr lang="fr-FR" dirty="0"/>
              <a:t>B5 : </a:t>
            </a:r>
            <a:r>
              <a:rPr lang="fr-FR" dirty="0">
                <a:latin typeface="Calibri"/>
                <a:ea typeface="Calibri" panose="020F0502020204030204" pitchFamily="34" charset="0"/>
                <a:cs typeface="Times New Roman"/>
              </a:rPr>
              <a:t>Systèmes nationaux d'information de gestion (</a:t>
            </a:r>
            <a:r>
              <a:rPr lang="fr-FR" dirty="0" err="1">
                <a:latin typeface="Calibri"/>
                <a:ea typeface="Calibri" panose="020F0502020204030204" pitchFamily="34" charset="0"/>
                <a:cs typeface="Times New Roman"/>
              </a:rPr>
              <a:t>SIGs</a:t>
            </a:r>
            <a:r>
              <a:rPr lang="fr-FR" dirty="0">
                <a:latin typeface="Calibri"/>
                <a:ea typeface="Calibri" panose="020F0502020204030204" pitchFamily="34" charset="0"/>
                <a:cs typeface="Times New Roman"/>
              </a:rPr>
              <a:t>)</a:t>
            </a:r>
            <a:endParaRPr lang="fr-FR" dirty="0"/>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09600" y="1364152"/>
            <a:ext cx="10972800" cy="5257584"/>
          </a:xfrm>
        </p:spPr>
        <p:txBody>
          <a:bodyPr>
            <a:normAutofit/>
          </a:bodyPr>
          <a:lstStyle/>
          <a:p>
            <a:pPr algn="just">
              <a:spcAft>
                <a:spcPts val="100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Un système d’information de gestion (SIG) est un système informatisé ou numérique qui est mis à jour régulièrement et qui constitue la base de la prise de décision de gestion. Ce système d’information doit permettre aux parties prenantes concernées de communiquer des données au système conformément aux exigences. Les pays peuvent avoir plus d’un SIG à des fins différentes. </a:t>
            </a:r>
          </a:p>
          <a:p>
            <a:pPr algn="just">
              <a:lnSpc>
                <a:spcPct val="105000"/>
              </a:lnSpc>
              <a:spcAft>
                <a:spcPts val="0"/>
              </a:spcAft>
            </a:pPr>
            <a:r>
              <a:rPr lang="fr-FR" sz="2200" dirty="0">
                <a:effectLst/>
                <a:latin typeface="Calibri" panose="020F0502020204030204" pitchFamily="34" charset="0"/>
                <a:ea typeface="Calibri" panose="020F0502020204030204" pitchFamily="34" charset="0"/>
                <a:cs typeface="Times New Roman" panose="02020603050405020304" pitchFamily="18" charset="0"/>
              </a:rPr>
              <a:t>La question B5 fait référence aux systèmes d’information de gestion qui contiennent les données WASH clés.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771525" lvl="0" indent="-274638" algn="just">
              <a:lnSpc>
                <a:spcPct val="115000"/>
              </a:lnSpc>
              <a:buClr>
                <a:srgbClr val="1F497D"/>
              </a:buClr>
              <a:buFont typeface="Wingdings" pitchFamily="2"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Si votre pays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ne </a:t>
            </a:r>
            <a:r>
              <a:rPr lang="fr-FR" sz="1800" dirty="0">
                <a:effectLst/>
                <a:latin typeface="Calibri" panose="020F0502020204030204" pitchFamily="34" charset="0"/>
                <a:ea typeface="Calibri" panose="020F0502020204030204" pitchFamily="34" charset="0"/>
                <a:cs typeface="Times New Roman" panose="02020603050405020304" pitchFamily="18" charset="0"/>
              </a:rPr>
              <a:t>dispose d’</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aucun </a:t>
            </a:r>
            <a:r>
              <a:rPr lang="fr-FR" sz="1800" dirty="0">
                <a:effectLst/>
                <a:latin typeface="Calibri" panose="020F0502020204030204" pitchFamily="34" charset="0"/>
                <a:ea typeface="Calibri" panose="020F0502020204030204" pitchFamily="34" charset="0"/>
                <a:cs typeface="Times New Roman" panose="02020603050405020304" pitchFamily="18" charset="0"/>
              </a:rPr>
              <a:t>SIG contenant des données WASH clés, veuillez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passer à la question B6.</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r>
              <a:rPr lang="fr-FR" sz="2200" dirty="0">
                <a:latin typeface="Calibri" panose="020F0502020204030204" pitchFamily="34" charset="0"/>
                <a:ea typeface="Calibri" panose="020F0502020204030204" pitchFamily="34" charset="0"/>
                <a:cs typeface="Times New Roman" panose="02020603050405020304" pitchFamily="18" charset="0"/>
              </a:rPr>
              <a:t>N</a:t>
            </a:r>
            <a:r>
              <a:rPr lang="fr-FR" sz="2200" dirty="0">
                <a:effectLst/>
                <a:latin typeface="Calibri" panose="020F0502020204030204" pitchFamily="34" charset="0"/>
                <a:ea typeface="Calibri" panose="020F0502020204030204" pitchFamily="34" charset="0"/>
                <a:cs typeface="Times New Roman" panose="02020603050405020304" pitchFamily="18" charset="0"/>
              </a:rPr>
              <a:t>ommez </a:t>
            </a:r>
            <a:r>
              <a:rPr lang="fr-FR" sz="2200" i="1" dirty="0">
                <a:effectLst/>
                <a:latin typeface="Calibri" panose="020F0502020204030204" pitchFamily="34" charset="0"/>
                <a:ea typeface="Calibri" panose="020F0502020204030204" pitchFamily="34" charset="0"/>
                <a:cs typeface="Times New Roman" panose="02020603050405020304" pitchFamily="18" charset="0"/>
              </a:rPr>
              <a:t>jusqu’à trois </a:t>
            </a:r>
            <a:r>
              <a:rPr lang="fr-FR" sz="2200" dirty="0">
                <a:effectLst/>
                <a:latin typeface="Calibri" panose="020F0502020204030204" pitchFamily="34" charset="0"/>
                <a:ea typeface="Calibri" panose="020F0502020204030204" pitchFamily="34" charset="0"/>
                <a:cs typeface="Times New Roman" panose="02020603050405020304" pitchFamily="18" charset="0"/>
              </a:rPr>
              <a:t>SIG contenant des données WASH clés. Si votre pays dispose de plus d’un SIG, veuillez </a:t>
            </a:r>
            <a:r>
              <a:rPr lang="fr-FR" sz="2200" u="sng" dirty="0">
                <a:effectLst/>
                <a:latin typeface="Calibri" panose="020F0502020204030204" pitchFamily="34" charset="0"/>
                <a:ea typeface="Calibri" panose="020F0502020204030204" pitchFamily="34" charset="0"/>
                <a:cs typeface="Times New Roman" panose="02020603050405020304" pitchFamily="18" charset="0"/>
              </a:rPr>
              <a:t>les énumérer par ordre de pertinence pour le secteur WASH</a:t>
            </a:r>
            <a:r>
              <a:rPr lang="fr-FR" sz="22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fr-FR" sz="1800" dirty="0">
                <a:effectLst/>
                <a:latin typeface="Calibri" panose="020F0502020204030204" pitchFamily="34" charset="0"/>
                <a:ea typeface="Calibri" panose="020F0502020204030204" pitchFamily="34" charset="0"/>
                <a:cs typeface="Times New Roman" panose="02020603050405020304" pitchFamily="18" charset="0"/>
              </a:rPr>
              <a:t>Par exemple, si votre pays dispose d’un SIG WASH désigné, ce SIG doit être répertorié en premier, suivi de tout autre SIG pertinent contenant des données WASH clés, comme un SIG dédié à la santé. Dans la deuxième colonne, indiquez quelle entité/organisation/institution gère le SIG. </a:t>
            </a:r>
          </a:p>
          <a:p>
            <a:pPr marL="222250" lvl="1" indent="-206375"/>
            <a:r>
              <a:rPr lang="fr-FR" sz="2200" dirty="0">
                <a:effectLst/>
                <a:latin typeface="Calibri" panose="020F0502020204030204" pitchFamily="34" charset="0"/>
                <a:ea typeface="Calibri" panose="020F0502020204030204" pitchFamily="34" charset="0"/>
                <a:cs typeface="Times New Roman" panose="02020603050405020304" pitchFamily="18" charset="0"/>
              </a:rPr>
              <a:t>La partie restante de la question demande des détails sur le(s) SIG(s) répertorié(s).</a:t>
            </a:r>
          </a:p>
        </p:txBody>
      </p:sp>
      <p:grpSp>
        <p:nvGrpSpPr>
          <p:cNvPr id="23" name="Group 22">
            <a:extLst>
              <a:ext uri="{FF2B5EF4-FFF2-40B4-BE49-F238E27FC236}">
                <a16:creationId xmlns:a16="http://schemas.microsoft.com/office/drawing/2014/main" id="{EE3BBF29-1BA6-1553-E922-EBEDFCA92CD7}"/>
              </a:ext>
            </a:extLst>
          </p:cNvPr>
          <p:cNvGrpSpPr/>
          <p:nvPr/>
        </p:nvGrpSpPr>
        <p:grpSpPr>
          <a:xfrm>
            <a:off x="114545" y="236264"/>
            <a:ext cx="11953844" cy="432048"/>
            <a:chOff x="114545" y="236264"/>
            <a:chExt cx="11953844" cy="432048"/>
          </a:xfrm>
        </p:grpSpPr>
        <p:sp>
          <p:nvSpPr>
            <p:cNvPr id="7" name="Rounded Rectangle 3">
              <a:extLst>
                <a:ext uri="{FF2B5EF4-FFF2-40B4-BE49-F238E27FC236}">
                  <a16:creationId xmlns:a16="http://schemas.microsoft.com/office/drawing/2014/main" id="{2FC292BD-B8A4-4A49-97B1-64E515B7A081}"/>
                </a:ext>
              </a:extLst>
            </p:cNvPr>
            <p:cNvSpPr/>
            <p:nvPr/>
          </p:nvSpPr>
          <p:spPr>
            <a:xfrm>
              <a:off x="11454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122763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B</a:t>
              </a:r>
              <a:r>
                <a:rPr lang="fr-FR"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234072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345380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456689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5679985"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B</a:t>
              </a:r>
              <a:r>
                <a:rPr lang="fr-FR" sz="1800" b="1">
                  <a:solidFill>
                    <a:schemeClr val="tx1"/>
                  </a:solidFill>
                </a:rPr>
                <a:t>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6793073"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7906161"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901924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tx1"/>
                  </a:solidFill>
                </a:rPr>
                <a:t>B</a:t>
              </a:r>
              <a:r>
                <a:rPr lang="fr-FR" sz="1800" b="1">
                  <a:solidFill>
                    <a:schemeClr val="tx1"/>
                  </a:solidFill>
                </a:rPr>
                <a:t>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10132337"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11245429" y="236264"/>
              <a:ext cx="822960"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B11</a:t>
              </a:r>
            </a:p>
          </p:txBody>
        </p:sp>
      </p:grpSp>
      <p:sp>
        <p:nvSpPr>
          <p:cNvPr id="24" name="Rounded Rectangle 10">
            <a:extLst>
              <a:ext uri="{FF2B5EF4-FFF2-40B4-BE49-F238E27FC236}">
                <a16:creationId xmlns:a16="http://schemas.microsoft.com/office/drawing/2014/main" id="{94E07867-7375-7779-DA72-D3BE42316205}"/>
              </a:ext>
            </a:extLst>
          </p:cNvPr>
          <p:cNvSpPr/>
          <p:nvPr/>
        </p:nvSpPr>
        <p:spPr>
          <a:xfrm>
            <a:off x="4566897" y="236264"/>
            <a:ext cx="81389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B5</a:t>
            </a:r>
            <a:endParaRPr lang="fr-FR" sz="1800" b="1">
              <a:solidFill>
                <a:schemeClr val="bg1"/>
              </a:solidFill>
            </a:endParaRPr>
          </a:p>
        </p:txBody>
      </p:sp>
    </p:spTree>
    <p:extLst>
      <p:ext uri="{BB962C8B-B14F-4D97-AF65-F5344CB8AC3E}">
        <p14:creationId xmlns:p14="http://schemas.microsoft.com/office/powerpoint/2010/main" val="428065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fr-FR" sz="2800" i="1">
                <a:cs typeface="Calibri"/>
              </a:rPr>
              <a:t>Conseils pour réussir la</a:t>
            </a:r>
            <a:br>
              <a:rPr lang="fr-FR">
                <a:cs typeface="Calibri"/>
              </a:rPr>
            </a:br>
            <a:r>
              <a:rPr lang="fr-FR">
                <a:cs typeface="Calibri"/>
              </a:rPr>
              <a:t>Section C Ressources humaines</a:t>
            </a:r>
            <a:br>
              <a:rPr lang="fr-FR">
                <a:cs typeface="Calibri"/>
              </a:rPr>
            </a:br>
            <a:r>
              <a:rPr lang="fr-FR" sz="2400">
                <a:cs typeface="Calibri"/>
              </a:rPr>
              <a:t>de l'enquête pays GLAAS 2024</a:t>
            </a:r>
            <a:endParaRPr lang="fr-FR" sz="2400">
              <a:solidFill>
                <a:schemeClr val="bg1"/>
              </a:solidFill>
              <a:cs typeface="Calibri"/>
            </a:endParaRPr>
          </a:p>
        </p:txBody>
      </p:sp>
    </p:spTree>
    <p:extLst>
      <p:ext uri="{BB962C8B-B14F-4D97-AF65-F5344CB8AC3E}">
        <p14:creationId xmlns:p14="http://schemas.microsoft.com/office/powerpoint/2010/main" val="207795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fr-FR" sz="4000"/>
              <a:t>Questions dans la Section C</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599" y="1722275"/>
            <a:ext cx="11181347" cy="5305680"/>
          </a:xfrm>
        </p:spPr>
        <p:txBody>
          <a:bodyPr numCol="2">
            <a:noAutofit/>
          </a:bodyPr>
          <a:lstStyle/>
          <a:p>
            <a:pPr marL="288925" marR="0"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C1 : </a:t>
            </a:r>
            <a:r>
              <a:rPr lang="fr-FR" dirty="0">
                <a:effectLst/>
                <a:latin typeface="Calibri" panose="020F0502020204030204" pitchFamily="34" charset="0"/>
                <a:ea typeface="Calibri" panose="020F0502020204030204" pitchFamily="34" charset="0"/>
                <a:cs typeface="Times New Roman" panose="02020603050405020304" pitchFamily="18" charset="0"/>
              </a:rPr>
              <a:t>Stratégies et plans nationaux en rapport avec les ressources humaines WASH</a:t>
            </a:r>
          </a:p>
          <a:p>
            <a:pPr marL="288925" marR="0"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C2 : </a:t>
            </a:r>
            <a:r>
              <a:rPr lang="fr-FR" dirty="0">
                <a:effectLst/>
                <a:latin typeface="Calibri" panose="020F0502020204030204" pitchFamily="34" charset="0"/>
                <a:ea typeface="Calibri" panose="020F0502020204030204" pitchFamily="34" charset="0"/>
                <a:cs typeface="Times New Roman" panose="02020603050405020304" pitchFamily="18" charset="0"/>
              </a:rPr>
              <a:t>Evaluation des besoins en ressources humaines</a:t>
            </a:r>
          </a:p>
          <a:p>
            <a:pPr marL="288925"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C3 :</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Instituts et programmes de formation relatifs au secteur W</a:t>
            </a:r>
            <a:r>
              <a:rPr lang="fr-FR" dirty="0">
                <a:effectLst/>
                <a:latin typeface="Calibri" panose="020F0502020204030204" pitchFamily="34" charset="0"/>
                <a:ea typeface="Calibri" panose="020F0502020204030204" pitchFamily="34" charset="0"/>
                <a:cs typeface="Times New Roman" panose="02020603050405020304" pitchFamily="18" charset="0"/>
              </a:rPr>
              <a:t>ASH</a:t>
            </a:r>
          </a:p>
          <a:p>
            <a:pPr marL="288925"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C4 : </a:t>
            </a:r>
            <a:r>
              <a:rPr lang="fr-FR" dirty="0">
                <a:effectLst/>
                <a:latin typeface="Calibri" panose="020F0502020204030204" pitchFamily="34" charset="0"/>
                <a:ea typeface="Calibri" panose="020F0502020204030204" pitchFamily="34" charset="0"/>
                <a:cs typeface="Times New Roman" panose="02020603050405020304" pitchFamily="18" charset="0"/>
              </a:rPr>
              <a:t>Difficultés en matière de ressources humaines</a:t>
            </a:r>
          </a:p>
          <a:p>
            <a:pPr marL="288925" marR="0"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C5</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b="1" dirty="0">
                <a:effectLst/>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Attirer du personnel pour le secteur WASH</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C6</a:t>
            </a:r>
            <a:r>
              <a:rPr lang="fr-FR" dirty="0">
                <a:effectLst/>
                <a:latin typeface="Calibri" panose="020F0502020204030204" pitchFamily="34" charset="0"/>
                <a:ea typeface="Calibri" panose="020F0502020204030204" pitchFamily="34" charset="0"/>
                <a:cs typeface="Times New Roman" panose="02020603050405020304" pitchFamily="18" charset="0"/>
              </a:rPr>
              <a:t>* : Les femmes dans la filière WASH</a:t>
            </a:r>
          </a:p>
          <a:p>
            <a:pPr marL="288925" marR="0" indent="-288925">
              <a:spcBef>
                <a:spcPts val="0"/>
              </a:spcBef>
              <a:spcAft>
                <a:spcPts val="6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C7 : </a:t>
            </a:r>
            <a:r>
              <a:rPr lang="fr-FR" dirty="0">
                <a:effectLst/>
                <a:latin typeface="Calibri" panose="020F0502020204030204" pitchFamily="34" charset="0"/>
                <a:ea typeface="Calibri" panose="020F0502020204030204" pitchFamily="34" charset="0"/>
                <a:cs typeface="Times New Roman" panose="02020603050405020304" pitchFamily="18" charset="0"/>
              </a:rPr>
              <a:t>Suffisance des ressources humaines pour le secteur WASH </a:t>
            </a:r>
          </a:p>
          <a:p>
            <a:pPr marL="288925" marR="0" indent="-288925">
              <a:spcBef>
                <a:spcPts val="0"/>
              </a:spcBef>
              <a:spcAft>
                <a:spcPts val="600"/>
              </a:spcAft>
            </a:pPr>
            <a:r>
              <a:rPr lang="fr-FR"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C8 </a:t>
            </a:r>
            <a:r>
              <a:rPr lang="fr-FR" b="1"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Suffisance des ressources humaines pour la santé environnementale </a:t>
            </a:r>
          </a:p>
          <a:p>
            <a:pPr marL="288925" marR="0" indent="-288925">
              <a:spcBef>
                <a:spcPts val="0"/>
              </a:spcBef>
              <a:spcAft>
                <a:spcPts val="600"/>
              </a:spcAft>
            </a:pPr>
            <a:r>
              <a:rPr lang="fr-FR"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C9 </a:t>
            </a:r>
            <a:r>
              <a:rPr lang="fr-FR" b="1"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Droits et mesures de sécurité concernant les travailleurs</a:t>
            </a:r>
          </a:p>
        </p:txBody>
      </p:sp>
      <p:sp>
        <p:nvSpPr>
          <p:cNvPr id="5" name="TextBox 4">
            <a:extLst>
              <a:ext uri="{FF2B5EF4-FFF2-40B4-BE49-F238E27FC236}">
                <a16:creationId xmlns:a16="http://schemas.microsoft.com/office/drawing/2014/main" id="{DCDBF1B0-7C1C-DCA0-7291-6340564E5148}"/>
              </a:ext>
            </a:extLst>
          </p:cNvPr>
          <p:cNvSpPr txBox="1"/>
          <p:nvPr/>
        </p:nvSpPr>
        <p:spPr>
          <a:xfrm>
            <a:off x="7174867" y="295816"/>
            <a:ext cx="5017133"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i="1" kern="0">
                <a:ln w="3175" cmpd="sng">
                  <a:noFill/>
                </a:ln>
                <a:solidFill>
                  <a:srgbClr val="D60A87"/>
                </a:solidFill>
              </a:rPr>
              <a:t>Veuillez consulter le guide d'orientation de l'enquête pour plus d'instructions et de définitions</a:t>
            </a:r>
            <a:endParaRPr kumimoji="0" lang="fr-FR" sz="1800" b="1" i="1" u="none" strike="noStrike" kern="0" cap="none" spc="0" normalizeH="0" baseline="0">
              <a:ln w="3175" cmpd="sng">
                <a:noFill/>
              </a:ln>
              <a:solidFill>
                <a:srgbClr val="D60A87"/>
              </a:solidFill>
              <a:effectLst/>
              <a:uLnTx/>
              <a:uFillTx/>
            </a:endParaRPr>
          </a:p>
        </p:txBody>
      </p:sp>
      <p:sp>
        <p:nvSpPr>
          <p:cNvPr id="6" name="TextBox 5">
            <a:extLst>
              <a:ext uri="{FF2B5EF4-FFF2-40B4-BE49-F238E27FC236}">
                <a16:creationId xmlns:a16="http://schemas.microsoft.com/office/drawing/2014/main" id="{2FD4FB67-7D79-D25F-C4D6-4C3C12FD7820}"/>
              </a:ext>
            </a:extLst>
          </p:cNvPr>
          <p:cNvSpPr txBox="1"/>
          <p:nvPr/>
        </p:nvSpPr>
        <p:spPr>
          <a:xfrm>
            <a:off x="609600" y="1101784"/>
            <a:ext cx="5903495"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effectLst/>
                <a:highlight>
                  <a:srgbClr val="54C6C9"/>
                </a:highlight>
              </a:rPr>
              <a:t>Questions couvertes dans ce module</a:t>
            </a:r>
          </a:p>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rPr>
              <a:t>*Questions supplémentaires dans l'enquête pays 2024</a:t>
            </a:r>
            <a:endParaRPr kumimoji="0" lang="fr-FR" sz="1600" b="1" i="0" u="none" strike="noStrike" kern="0" cap="none" spc="0" normalizeH="0" baseline="0" dirty="0">
              <a:ln w="3175" cmpd="sng">
                <a:noFill/>
              </a:ln>
              <a:solidFill>
                <a:schemeClr val="accent1">
                  <a:lumMod val="50000"/>
                </a:schemeClr>
              </a:solidFill>
              <a:effectLst/>
              <a:uLnTx/>
              <a:uFillTx/>
            </a:endParaRPr>
          </a:p>
        </p:txBody>
      </p:sp>
    </p:spTree>
    <p:extLst>
      <p:ext uri="{BB962C8B-B14F-4D97-AF65-F5344CB8AC3E}">
        <p14:creationId xmlns:p14="http://schemas.microsoft.com/office/powerpoint/2010/main" val="1157535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AC695-8492-EAA6-110C-5C91793B6B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2B36C-98CD-910F-26FD-1E51D25B36C3}"/>
              </a:ext>
            </a:extLst>
          </p:cNvPr>
          <p:cNvSpPr>
            <a:spLocks noGrp="1"/>
          </p:cNvSpPr>
          <p:nvPr>
            <p:ph type="title"/>
          </p:nvPr>
        </p:nvSpPr>
        <p:spPr>
          <a:xfrm>
            <a:off x="609600" y="892601"/>
            <a:ext cx="11467854" cy="840218"/>
          </a:xfrm>
        </p:spPr>
        <p:txBody>
          <a:bodyPr>
            <a:noAutofit/>
          </a:bodyPr>
          <a:lstStyle/>
          <a:p>
            <a:r>
              <a:rPr lang="en-US" sz="3200" dirty="0"/>
              <a:t>C8 : </a:t>
            </a:r>
            <a:r>
              <a:rPr lang="fr-FR" sz="3200" dirty="0">
                <a:effectLst/>
                <a:latin typeface="Calibri" panose="020F0502020204030204" pitchFamily="34" charset="0"/>
                <a:ea typeface="Calibri" panose="020F0502020204030204" pitchFamily="34" charset="0"/>
                <a:cs typeface="Times New Roman" panose="02020603050405020304" pitchFamily="18" charset="0"/>
              </a:rPr>
              <a:t>Suffisance des ressources humaines pour la santé environnementale </a:t>
            </a:r>
            <a:endParaRPr lang="en-US" sz="3200" dirty="0"/>
          </a:p>
        </p:txBody>
      </p:sp>
      <p:grpSp>
        <p:nvGrpSpPr>
          <p:cNvPr id="6" name="Group 5">
            <a:extLst>
              <a:ext uri="{FF2B5EF4-FFF2-40B4-BE49-F238E27FC236}">
                <a16:creationId xmlns:a16="http://schemas.microsoft.com/office/drawing/2014/main" id="{BF3960DE-F5B4-FDE8-D7D2-A958DA3F1F01}"/>
              </a:ext>
            </a:extLst>
          </p:cNvPr>
          <p:cNvGrpSpPr/>
          <p:nvPr/>
        </p:nvGrpSpPr>
        <p:grpSpPr>
          <a:xfrm>
            <a:off x="114546" y="236264"/>
            <a:ext cx="11847739" cy="432048"/>
            <a:chOff x="131557" y="260648"/>
            <a:chExt cx="88092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B6A8B96C-BB6A-98E6-A8D8-79ECA4EA6F87}"/>
                </a:ext>
              </a:extLst>
            </p:cNvPr>
            <p:cNvSpPr/>
            <p:nvPr/>
          </p:nvSpPr>
          <p:spPr>
            <a:xfrm>
              <a:off x="13155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1</a:t>
              </a:r>
            </a:p>
          </p:txBody>
        </p:sp>
        <p:sp>
          <p:nvSpPr>
            <p:cNvPr id="8" name="Rounded Rectangle 4">
              <a:extLst>
                <a:ext uri="{FF2B5EF4-FFF2-40B4-BE49-F238E27FC236}">
                  <a16:creationId xmlns:a16="http://schemas.microsoft.com/office/drawing/2014/main" id="{75529213-5473-4476-A85B-08F15737393F}"/>
                </a:ext>
              </a:extLst>
            </p:cNvPr>
            <p:cNvSpPr/>
            <p:nvPr/>
          </p:nvSpPr>
          <p:spPr>
            <a:xfrm>
              <a:off x="113922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2</a:t>
              </a:r>
            </a:p>
          </p:txBody>
        </p:sp>
        <p:sp>
          <p:nvSpPr>
            <p:cNvPr id="9" name="Rounded Rectangle 5">
              <a:extLst>
                <a:ext uri="{FF2B5EF4-FFF2-40B4-BE49-F238E27FC236}">
                  <a16:creationId xmlns:a16="http://schemas.microsoft.com/office/drawing/2014/main" id="{01073017-A322-3569-64BD-475827B43CF9}"/>
                </a:ext>
              </a:extLst>
            </p:cNvPr>
            <p:cNvSpPr/>
            <p:nvPr/>
          </p:nvSpPr>
          <p:spPr>
            <a:xfrm>
              <a:off x="2146892"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3</a:t>
              </a:r>
            </a:p>
          </p:txBody>
        </p:sp>
        <p:sp>
          <p:nvSpPr>
            <p:cNvPr id="10" name="Rounded Rectangle 6">
              <a:extLst>
                <a:ext uri="{FF2B5EF4-FFF2-40B4-BE49-F238E27FC236}">
                  <a16:creationId xmlns:a16="http://schemas.microsoft.com/office/drawing/2014/main" id="{50A7A6C1-3A51-8B42-1B5F-78FEAC22850D}"/>
                </a:ext>
              </a:extLst>
            </p:cNvPr>
            <p:cNvSpPr/>
            <p:nvPr/>
          </p:nvSpPr>
          <p:spPr>
            <a:xfrm>
              <a:off x="315456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4</a:t>
              </a:r>
            </a:p>
          </p:txBody>
        </p:sp>
        <p:sp>
          <p:nvSpPr>
            <p:cNvPr id="11" name="Rounded Rectangle 7">
              <a:extLst>
                <a:ext uri="{FF2B5EF4-FFF2-40B4-BE49-F238E27FC236}">
                  <a16:creationId xmlns:a16="http://schemas.microsoft.com/office/drawing/2014/main" id="{63A7F89F-ED01-D601-D89A-77420C7C8ABA}"/>
                </a:ext>
              </a:extLst>
            </p:cNvPr>
            <p:cNvSpPr/>
            <p:nvPr/>
          </p:nvSpPr>
          <p:spPr>
            <a:xfrm>
              <a:off x="416222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5</a:t>
              </a:r>
            </a:p>
          </p:txBody>
        </p:sp>
        <p:sp>
          <p:nvSpPr>
            <p:cNvPr id="12" name="Rounded Rectangle 8">
              <a:extLst>
                <a:ext uri="{FF2B5EF4-FFF2-40B4-BE49-F238E27FC236}">
                  <a16:creationId xmlns:a16="http://schemas.microsoft.com/office/drawing/2014/main" id="{C1F3CCA5-C7A9-3700-CEDA-ADA2D8E8C1EB}"/>
                </a:ext>
              </a:extLst>
            </p:cNvPr>
            <p:cNvSpPr/>
            <p:nvPr/>
          </p:nvSpPr>
          <p:spPr>
            <a:xfrm>
              <a:off x="516989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6</a:t>
              </a:r>
            </a:p>
          </p:txBody>
        </p:sp>
        <p:sp>
          <p:nvSpPr>
            <p:cNvPr id="13" name="Rounded Rectangle 9">
              <a:extLst>
                <a:ext uri="{FF2B5EF4-FFF2-40B4-BE49-F238E27FC236}">
                  <a16:creationId xmlns:a16="http://schemas.microsoft.com/office/drawing/2014/main" id="{0B6C3AA5-3727-CF4F-94C3-133CCF389162}"/>
                </a:ext>
              </a:extLst>
            </p:cNvPr>
            <p:cNvSpPr/>
            <p:nvPr/>
          </p:nvSpPr>
          <p:spPr>
            <a:xfrm>
              <a:off x="6177563"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7</a:t>
              </a:r>
            </a:p>
          </p:txBody>
        </p:sp>
        <p:sp>
          <p:nvSpPr>
            <p:cNvPr id="14" name="Rounded Rectangle 10">
              <a:extLst>
                <a:ext uri="{FF2B5EF4-FFF2-40B4-BE49-F238E27FC236}">
                  <a16:creationId xmlns:a16="http://schemas.microsoft.com/office/drawing/2014/main" id="{F9318A53-D814-23AA-E762-4BDB7CC367E6}"/>
                </a:ext>
              </a:extLst>
            </p:cNvPr>
            <p:cNvSpPr/>
            <p:nvPr/>
          </p:nvSpPr>
          <p:spPr>
            <a:xfrm>
              <a:off x="718523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8</a:t>
              </a:r>
            </a:p>
          </p:txBody>
        </p:sp>
        <p:sp>
          <p:nvSpPr>
            <p:cNvPr id="15" name="Rounded Rectangle 11">
              <a:extLst>
                <a:ext uri="{FF2B5EF4-FFF2-40B4-BE49-F238E27FC236}">
                  <a16:creationId xmlns:a16="http://schemas.microsoft.com/office/drawing/2014/main" id="{117E4F07-AD4A-C93B-9905-AC55EC745D75}"/>
                </a:ext>
              </a:extLst>
            </p:cNvPr>
            <p:cNvSpPr/>
            <p:nvPr/>
          </p:nvSpPr>
          <p:spPr>
            <a:xfrm>
              <a:off x="819290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9</a:t>
              </a:r>
            </a:p>
          </p:txBody>
        </p:sp>
      </p:grpSp>
      <p:sp>
        <p:nvSpPr>
          <p:cNvPr id="18" name="Rounded Rectangle 3">
            <a:extLst>
              <a:ext uri="{FF2B5EF4-FFF2-40B4-BE49-F238E27FC236}">
                <a16:creationId xmlns:a16="http://schemas.microsoft.com/office/drawing/2014/main" id="{2EB349BD-DC86-0079-4CB9-202C08A6AB76}"/>
              </a:ext>
            </a:extLst>
          </p:cNvPr>
          <p:cNvSpPr/>
          <p:nvPr/>
        </p:nvSpPr>
        <p:spPr>
          <a:xfrm>
            <a:off x="9601205" y="236264"/>
            <a:ext cx="100584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C8</a:t>
            </a:r>
          </a:p>
        </p:txBody>
      </p:sp>
      <p:sp>
        <p:nvSpPr>
          <p:cNvPr id="2" name="Content Placeholder 2">
            <a:extLst>
              <a:ext uri="{FF2B5EF4-FFF2-40B4-BE49-F238E27FC236}">
                <a16:creationId xmlns:a16="http://schemas.microsoft.com/office/drawing/2014/main" id="{3A134B50-4390-4FA1-72C6-E807C75BF7AA}"/>
              </a:ext>
            </a:extLst>
          </p:cNvPr>
          <p:cNvSpPr>
            <a:spLocks noGrp="1"/>
          </p:cNvSpPr>
          <p:nvPr>
            <p:ph idx="1"/>
          </p:nvPr>
        </p:nvSpPr>
        <p:spPr>
          <a:xfrm>
            <a:off x="664759" y="1744716"/>
            <a:ext cx="10972800" cy="4877019"/>
          </a:xfrm>
        </p:spPr>
        <p:txBody>
          <a:bodyPr>
            <a:normAutofit/>
          </a:bodyPr>
          <a:lstStyle/>
          <a:p>
            <a:r>
              <a:rPr lang="fr-FR" sz="2600" dirty="0">
                <a:effectLst/>
                <a:latin typeface="Calibri" panose="020F0502020204030204" pitchFamily="34" charset="0"/>
                <a:ea typeface="Calibri" panose="020F0502020204030204" pitchFamily="34" charset="0"/>
                <a:cs typeface="Times New Roman" panose="02020603050405020304" pitchFamily="18" charset="0"/>
              </a:rPr>
              <a:t>Le secteur de la santé a un rôle à jouer dans le secteur WASH, en particulier dans les fonctions essentielles en matière de santé liée à l’environnement. </a:t>
            </a:r>
          </a:p>
          <a:p>
            <a:r>
              <a:rPr lang="fr-FR" sz="2600" dirty="0">
                <a:effectLst/>
                <a:latin typeface="Calibri" panose="020F0502020204030204" pitchFamily="34" charset="0"/>
                <a:ea typeface="Calibri" panose="020F0502020204030204" pitchFamily="34" charset="0"/>
                <a:cs typeface="Times New Roman" panose="02020603050405020304" pitchFamily="18" charset="0"/>
              </a:rPr>
              <a:t>Cette question porte sur les ressources humaines </a:t>
            </a:r>
            <a:r>
              <a:rPr lang="fr-FR" sz="2600" b="1" i="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dans le secteur de la santé.</a:t>
            </a:r>
          </a:p>
          <a:p>
            <a:r>
              <a:rPr lang="fr-FR" sz="26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Il convient donc de consulter les collègues du secteur de la santé. </a:t>
            </a:r>
          </a:p>
          <a:p>
            <a:r>
              <a:rPr lang="fr-FR" sz="2600" dirty="0">
                <a:effectLst/>
                <a:latin typeface="Calibri" panose="020F0502020204030204" pitchFamily="34" charset="0"/>
                <a:ea typeface="Calibri" panose="020F0502020204030204" pitchFamily="34" charset="0"/>
                <a:cs typeface="Times New Roman" panose="02020603050405020304" pitchFamily="18" charset="0"/>
              </a:rPr>
              <a:t>Pour plus d’informations sur les autorités chargées de la santé environnementale et leur rôle dans le secteur WASH, veuillez consulter la section 4.6 des </a:t>
            </a:r>
            <a:r>
              <a:rPr lang="fr-FR" sz="2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Lignes directrices de l’OMS relatives à l’assainissement et à la santé</a:t>
            </a: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endParaRPr lang="en-BE"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84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EEA5-61D6-E032-35F7-6ADE4CFC59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55646D-711B-1990-ED04-94940FEEE492}"/>
              </a:ext>
            </a:extLst>
          </p:cNvPr>
          <p:cNvSpPr>
            <a:spLocks noGrp="1"/>
          </p:cNvSpPr>
          <p:nvPr>
            <p:ph type="title"/>
          </p:nvPr>
        </p:nvSpPr>
        <p:spPr>
          <a:xfrm>
            <a:off x="609600" y="668312"/>
            <a:ext cx="10972800" cy="840218"/>
          </a:xfrm>
        </p:spPr>
        <p:txBody>
          <a:bodyPr>
            <a:normAutofit/>
          </a:bodyPr>
          <a:lstStyle/>
          <a:p>
            <a:r>
              <a:rPr lang="en-US" dirty="0"/>
              <a:t>C9 : </a:t>
            </a:r>
            <a:r>
              <a:rPr lang="fr-FR" dirty="0">
                <a:effectLst/>
                <a:latin typeface="Calibri" panose="020F0502020204030204" pitchFamily="34" charset="0"/>
                <a:ea typeface="Calibri" panose="020F0502020204030204" pitchFamily="34" charset="0"/>
                <a:cs typeface="Times New Roman" panose="02020603050405020304" pitchFamily="18" charset="0"/>
              </a:rPr>
              <a:t>Droits et mesures de sécurité concernant les travailleurs</a:t>
            </a:r>
            <a:endParaRPr lang="en-US" dirty="0"/>
          </a:p>
        </p:txBody>
      </p:sp>
      <p:grpSp>
        <p:nvGrpSpPr>
          <p:cNvPr id="6" name="Group 5">
            <a:extLst>
              <a:ext uri="{FF2B5EF4-FFF2-40B4-BE49-F238E27FC236}">
                <a16:creationId xmlns:a16="http://schemas.microsoft.com/office/drawing/2014/main" id="{B7E74025-86DB-61DD-E1CC-5DEEFC2811FE}"/>
              </a:ext>
            </a:extLst>
          </p:cNvPr>
          <p:cNvGrpSpPr/>
          <p:nvPr/>
        </p:nvGrpSpPr>
        <p:grpSpPr>
          <a:xfrm>
            <a:off x="114546" y="236264"/>
            <a:ext cx="11847739" cy="432048"/>
            <a:chOff x="131557" y="260648"/>
            <a:chExt cx="8809221"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F2989D3C-9E20-310A-8162-CA080FA66303}"/>
                </a:ext>
              </a:extLst>
            </p:cNvPr>
            <p:cNvSpPr/>
            <p:nvPr/>
          </p:nvSpPr>
          <p:spPr>
            <a:xfrm>
              <a:off x="13155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1</a:t>
              </a:r>
            </a:p>
          </p:txBody>
        </p:sp>
        <p:sp>
          <p:nvSpPr>
            <p:cNvPr id="8" name="Rounded Rectangle 4">
              <a:extLst>
                <a:ext uri="{FF2B5EF4-FFF2-40B4-BE49-F238E27FC236}">
                  <a16:creationId xmlns:a16="http://schemas.microsoft.com/office/drawing/2014/main" id="{9D1B4BD4-F62E-8D11-8A08-85E39F8AF232}"/>
                </a:ext>
              </a:extLst>
            </p:cNvPr>
            <p:cNvSpPr/>
            <p:nvPr/>
          </p:nvSpPr>
          <p:spPr>
            <a:xfrm>
              <a:off x="113922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2</a:t>
              </a:r>
            </a:p>
          </p:txBody>
        </p:sp>
        <p:sp>
          <p:nvSpPr>
            <p:cNvPr id="9" name="Rounded Rectangle 5">
              <a:extLst>
                <a:ext uri="{FF2B5EF4-FFF2-40B4-BE49-F238E27FC236}">
                  <a16:creationId xmlns:a16="http://schemas.microsoft.com/office/drawing/2014/main" id="{A695DCBA-953E-377B-9CD2-A1BC820057B6}"/>
                </a:ext>
              </a:extLst>
            </p:cNvPr>
            <p:cNvSpPr/>
            <p:nvPr/>
          </p:nvSpPr>
          <p:spPr>
            <a:xfrm>
              <a:off x="2146892"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3</a:t>
              </a:r>
            </a:p>
          </p:txBody>
        </p:sp>
        <p:sp>
          <p:nvSpPr>
            <p:cNvPr id="10" name="Rounded Rectangle 6">
              <a:extLst>
                <a:ext uri="{FF2B5EF4-FFF2-40B4-BE49-F238E27FC236}">
                  <a16:creationId xmlns:a16="http://schemas.microsoft.com/office/drawing/2014/main" id="{E4398512-EA69-AAB5-F31A-71A4340B961D}"/>
                </a:ext>
              </a:extLst>
            </p:cNvPr>
            <p:cNvSpPr/>
            <p:nvPr/>
          </p:nvSpPr>
          <p:spPr>
            <a:xfrm>
              <a:off x="315456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4</a:t>
              </a:r>
            </a:p>
          </p:txBody>
        </p:sp>
        <p:sp>
          <p:nvSpPr>
            <p:cNvPr id="11" name="Rounded Rectangle 7">
              <a:extLst>
                <a:ext uri="{FF2B5EF4-FFF2-40B4-BE49-F238E27FC236}">
                  <a16:creationId xmlns:a16="http://schemas.microsoft.com/office/drawing/2014/main" id="{252F2544-8E9F-F5A8-8F94-3F230B2B6AB9}"/>
                </a:ext>
              </a:extLst>
            </p:cNvPr>
            <p:cNvSpPr/>
            <p:nvPr/>
          </p:nvSpPr>
          <p:spPr>
            <a:xfrm>
              <a:off x="4162227"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5</a:t>
              </a:r>
            </a:p>
          </p:txBody>
        </p:sp>
        <p:sp>
          <p:nvSpPr>
            <p:cNvPr id="12" name="Rounded Rectangle 8">
              <a:extLst>
                <a:ext uri="{FF2B5EF4-FFF2-40B4-BE49-F238E27FC236}">
                  <a16:creationId xmlns:a16="http://schemas.microsoft.com/office/drawing/2014/main" id="{E25E4E4A-CDF4-4E19-7DDF-A214E69BAF6A}"/>
                </a:ext>
              </a:extLst>
            </p:cNvPr>
            <p:cNvSpPr/>
            <p:nvPr/>
          </p:nvSpPr>
          <p:spPr>
            <a:xfrm>
              <a:off x="5169895"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6</a:t>
              </a:r>
            </a:p>
          </p:txBody>
        </p:sp>
        <p:sp>
          <p:nvSpPr>
            <p:cNvPr id="13" name="Rounded Rectangle 9">
              <a:extLst>
                <a:ext uri="{FF2B5EF4-FFF2-40B4-BE49-F238E27FC236}">
                  <a16:creationId xmlns:a16="http://schemas.microsoft.com/office/drawing/2014/main" id="{7F25D652-211D-8F72-2ECC-39A0F84D5F8A}"/>
                </a:ext>
              </a:extLst>
            </p:cNvPr>
            <p:cNvSpPr/>
            <p:nvPr/>
          </p:nvSpPr>
          <p:spPr>
            <a:xfrm>
              <a:off x="6177563"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7</a:t>
              </a:r>
            </a:p>
          </p:txBody>
        </p:sp>
        <p:sp>
          <p:nvSpPr>
            <p:cNvPr id="14" name="Rounded Rectangle 10">
              <a:extLst>
                <a:ext uri="{FF2B5EF4-FFF2-40B4-BE49-F238E27FC236}">
                  <a16:creationId xmlns:a16="http://schemas.microsoft.com/office/drawing/2014/main" id="{B6C6EF83-11CF-987C-D41D-5EAD4A01F218}"/>
                </a:ext>
              </a:extLst>
            </p:cNvPr>
            <p:cNvSpPr/>
            <p:nvPr/>
          </p:nvSpPr>
          <p:spPr>
            <a:xfrm>
              <a:off x="718523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8</a:t>
              </a:r>
            </a:p>
          </p:txBody>
        </p:sp>
        <p:sp>
          <p:nvSpPr>
            <p:cNvPr id="15" name="Rounded Rectangle 11">
              <a:extLst>
                <a:ext uri="{FF2B5EF4-FFF2-40B4-BE49-F238E27FC236}">
                  <a16:creationId xmlns:a16="http://schemas.microsoft.com/office/drawing/2014/main" id="{660BE54E-5601-2123-3AB8-6473EC8E55E1}"/>
                </a:ext>
              </a:extLst>
            </p:cNvPr>
            <p:cNvSpPr/>
            <p:nvPr/>
          </p:nvSpPr>
          <p:spPr>
            <a:xfrm>
              <a:off x="8192900" y="260648"/>
              <a:ext cx="747878"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C</a:t>
              </a:r>
              <a:r>
                <a:rPr lang="en-GB" sz="1800" b="1">
                  <a:solidFill>
                    <a:schemeClr val="tx1"/>
                  </a:solidFill>
                </a:rPr>
                <a:t>9</a:t>
              </a:r>
            </a:p>
          </p:txBody>
        </p:sp>
      </p:grpSp>
      <p:sp>
        <p:nvSpPr>
          <p:cNvPr id="18" name="Rounded Rectangle 3">
            <a:extLst>
              <a:ext uri="{FF2B5EF4-FFF2-40B4-BE49-F238E27FC236}">
                <a16:creationId xmlns:a16="http://schemas.microsoft.com/office/drawing/2014/main" id="{970A24AC-8E5F-E4C5-FD66-6C84E783113A}"/>
              </a:ext>
            </a:extLst>
          </p:cNvPr>
          <p:cNvSpPr/>
          <p:nvPr/>
        </p:nvSpPr>
        <p:spPr>
          <a:xfrm>
            <a:off x="10956441" y="236264"/>
            <a:ext cx="1005840"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C9</a:t>
            </a:r>
          </a:p>
        </p:txBody>
      </p:sp>
      <p:sp>
        <p:nvSpPr>
          <p:cNvPr id="2" name="Content Placeholder 2">
            <a:extLst>
              <a:ext uri="{FF2B5EF4-FFF2-40B4-BE49-F238E27FC236}">
                <a16:creationId xmlns:a16="http://schemas.microsoft.com/office/drawing/2014/main" id="{AA8773FA-71E5-8994-66D4-EA13E4131FC5}"/>
              </a:ext>
            </a:extLst>
          </p:cNvPr>
          <p:cNvSpPr>
            <a:spLocks noGrp="1"/>
          </p:cNvSpPr>
          <p:nvPr>
            <p:ph idx="1"/>
          </p:nvPr>
        </p:nvSpPr>
        <p:spPr>
          <a:xfrm>
            <a:off x="664759" y="1702676"/>
            <a:ext cx="10972800" cy="4919060"/>
          </a:xfrm>
        </p:spPr>
        <p:txBody>
          <a:bodyPr>
            <a:normAutofit/>
          </a:bodyPr>
          <a:lstStyle/>
          <a:p>
            <a:pPr algn="just">
              <a:spcAft>
                <a:spcPts val="10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Cette question porte sur les </a:t>
            </a:r>
            <a:r>
              <a:rPr lang="fr-FR" sz="26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droits et les mesures de sécurité des personnes travaillant dans le secteur de l’eau potable et de l’assainissement. </a:t>
            </a:r>
          </a:p>
          <a:p>
            <a:pPr algn="just">
              <a:spcAft>
                <a:spcPts val="10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Cette question est également liée à </a:t>
            </a:r>
            <a:r>
              <a:rPr lang="fr-FR" sz="26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l’ODD 8</a:t>
            </a:r>
            <a:r>
              <a:rPr lang="fr-FR" sz="2600" dirty="0">
                <a:effectLst/>
                <a:latin typeface="Calibri" panose="020F0502020204030204" pitchFamily="34" charset="0"/>
                <a:ea typeface="Calibri" panose="020F0502020204030204" pitchFamily="34" charset="0"/>
                <a:cs typeface="Times New Roman" panose="02020603050405020304" pitchFamily="18" charset="0"/>
              </a:rPr>
              <a:t>, qui consiste à </a:t>
            </a:r>
            <a:r>
              <a:rPr lang="fr-FR" sz="2600" i="1" dirty="0">
                <a:effectLst/>
                <a:latin typeface="Calibri" panose="020F0502020204030204" pitchFamily="34" charset="0"/>
                <a:ea typeface="Calibri" panose="020F0502020204030204" pitchFamily="34" charset="0"/>
                <a:cs typeface="Times New Roman" panose="02020603050405020304" pitchFamily="18" charset="0"/>
              </a:rPr>
              <a:t>promouvoir une croissance économique soutenue, partagée et durable, le plein emploi productif et un travail décent pour tous.</a:t>
            </a: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endParaRPr lang="en-B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De plus amples informations sur les travailleurs du secteur de l’assainissement sont disponibles à l’adresse suivante : </a:t>
            </a:r>
            <a:r>
              <a:rPr lang="fr-FR" sz="2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https://www.who.int/teams/environment-climate-change-and-health/water-sanitation-and-health/sanitation-safety/sanitation-workers</a:t>
            </a:r>
            <a:endParaRPr lang="en-BE" sz="2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5000"/>
              </a:lnSpc>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56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fr-FR" sz="2800" i="1">
                <a:cs typeface="Calibri"/>
              </a:rPr>
              <a:t>Conseils pour réussir la</a:t>
            </a:r>
            <a:br>
              <a:rPr lang="fr-FR">
                <a:cs typeface="Calibri"/>
              </a:rPr>
            </a:br>
            <a:r>
              <a:rPr lang="fr-FR">
                <a:cs typeface="Calibri"/>
              </a:rPr>
              <a:t>Section D Finances</a:t>
            </a:r>
            <a:br>
              <a:rPr lang="fr-FR">
                <a:cs typeface="Calibri"/>
              </a:rPr>
            </a:br>
            <a:r>
              <a:rPr lang="fr-FR" sz="2400">
                <a:cs typeface="Calibri"/>
              </a:rPr>
              <a:t>de l'enquête pays GLAAS 2024</a:t>
            </a:r>
            <a:endParaRPr lang="fr-FR" sz="2400">
              <a:solidFill>
                <a:schemeClr val="bg1"/>
              </a:solidFill>
              <a:cs typeface="Calibri"/>
            </a:endParaRPr>
          </a:p>
        </p:txBody>
      </p:sp>
    </p:spTree>
    <p:extLst>
      <p:ext uri="{BB962C8B-B14F-4D97-AF65-F5344CB8AC3E}">
        <p14:creationId xmlns:p14="http://schemas.microsoft.com/office/powerpoint/2010/main" val="1980563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fr-FR" sz="4000" dirty="0"/>
              <a:t>Questions dans la Section D</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1977172"/>
            <a:ext cx="10972800" cy="4505491"/>
          </a:xfrm>
        </p:spPr>
        <p:txBody>
          <a:bodyPr numCol="2">
            <a:normAutofit lnSpcReduction="10000"/>
          </a:bodyPr>
          <a:lstStyle/>
          <a:p>
            <a:pPr marL="292100" marR="0" indent="-292100">
              <a:lnSpc>
                <a:spcPct val="107000"/>
              </a:lnSpc>
              <a:spcBef>
                <a:spcPts val="0"/>
              </a:spcBef>
              <a:spcAft>
                <a:spcPts val="6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D1 </a:t>
            </a:r>
            <a:r>
              <a:rPr lang="fr-FR" sz="3200" dirty="0">
                <a:effectLst/>
                <a:latin typeface="Calibri" panose="020F0502020204030204" pitchFamily="34" charset="0"/>
                <a:ea typeface="Calibri" panose="020F0502020204030204" pitchFamily="34" charset="0"/>
                <a:cs typeface="Times New Roman" panose="02020603050405020304" pitchFamily="18" charset="0"/>
              </a:rPr>
              <a:t>: Plan de financement</a:t>
            </a:r>
          </a:p>
          <a:p>
            <a:pPr marL="292100" marR="0" indent="-292100">
              <a:lnSpc>
                <a:spcPct val="107000"/>
              </a:lnSpc>
              <a:spcBef>
                <a:spcPts val="0"/>
              </a:spcBef>
              <a:spcAft>
                <a:spcPts val="600"/>
              </a:spcAft>
            </a:pPr>
            <a:r>
              <a:rPr lang="fr-FR" sz="32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D2 </a:t>
            </a:r>
            <a:r>
              <a:rPr lang="fr-FR" sz="3200" dirty="0">
                <a:effectLst/>
                <a:latin typeface="Calibri" panose="020F0502020204030204" pitchFamily="34" charset="0"/>
                <a:ea typeface="Calibri" panose="020F0502020204030204" pitchFamily="34" charset="0"/>
                <a:cs typeface="Times New Roman" panose="02020603050405020304" pitchFamily="18" charset="0"/>
              </a:rPr>
              <a:t>: Budgets du secteur WASH</a:t>
            </a:r>
          </a:p>
          <a:p>
            <a:pPr marL="292100" marR="0" indent="-292100">
              <a:lnSpc>
                <a:spcPct val="107000"/>
              </a:lnSpc>
              <a:spcBef>
                <a:spcPts val="0"/>
              </a:spcBef>
              <a:spcAft>
                <a:spcPts val="6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D3 </a:t>
            </a:r>
            <a:r>
              <a:rPr lang="fr-FR" sz="3200" dirty="0">
                <a:effectLst/>
                <a:latin typeface="Calibri" panose="020F0502020204030204" pitchFamily="34" charset="0"/>
                <a:ea typeface="Calibri" panose="020F0502020204030204" pitchFamily="34" charset="0"/>
                <a:cs typeface="Times New Roman" panose="02020603050405020304" pitchFamily="18" charset="0"/>
              </a:rPr>
              <a:t>: Recouvrement des coûts</a:t>
            </a:r>
          </a:p>
          <a:p>
            <a:pPr marL="292100" marR="0" indent="-292100">
              <a:lnSpc>
                <a:spcPct val="107000"/>
              </a:lnSpc>
              <a:spcBef>
                <a:spcPts val="0"/>
              </a:spcBef>
              <a:spcAft>
                <a:spcPts val="6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D4 </a:t>
            </a:r>
            <a:r>
              <a:rPr lang="fr-FR" sz="3200" dirty="0">
                <a:effectLst/>
                <a:latin typeface="Calibri" panose="020F0502020204030204" pitchFamily="34" charset="0"/>
                <a:ea typeface="Calibri" panose="020F0502020204030204" pitchFamily="34" charset="0"/>
                <a:cs typeface="Times New Roman" panose="02020603050405020304" pitchFamily="18" charset="0"/>
              </a:rPr>
              <a:t>: Financement des mesures d'équité</a:t>
            </a:r>
          </a:p>
          <a:p>
            <a:pPr marL="292100" marR="0" indent="-292100">
              <a:lnSpc>
                <a:spcPct val="107000"/>
              </a:lnSpc>
              <a:spcBef>
                <a:spcPts val="0"/>
              </a:spcBef>
              <a:spcAft>
                <a:spcPts val="6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D5 </a:t>
            </a:r>
            <a:r>
              <a:rPr lang="fr-FR" sz="3200" dirty="0">
                <a:effectLst/>
                <a:latin typeface="Calibri" panose="020F0502020204030204" pitchFamily="34" charset="0"/>
                <a:ea typeface="Calibri" panose="020F0502020204030204" pitchFamily="34" charset="0"/>
                <a:cs typeface="Times New Roman" panose="02020603050405020304" pitchFamily="18" charset="0"/>
              </a:rPr>
              <a:t>: Accessibilité financière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marL="292100" marR="0" indent="-292100">
              <a:lnSpc>
                <a:spcPct val="107000"/>
              </a:lnSpc>
              <a:spcBef>
                <a:spcPts val="0"/>
              </a:spcBef>
              <a:spcAft>
                <a:spcPts val="600"/>
              </a:spcAft>
            </a:pP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92100" marR="0" indent="-292100">
              <a:lnSpc>
                <a:spcPct val="107000"/>
              </a:lnSpc>
              <a:spcBef>
                <a:spcPts val="0"/>
              </a:spcBef>
              <a:spcAft>
                <a:spcPts val="600"/>
              </a:spcAft>
            </a:pP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92100" marR="0" indent="-292100">
              <a:lnSpc>
                <a:spcPct val="107000"/>
              </a:lnSpc>
              <a:spcBef>
                <a:spcPts val="0"/>
              </a:spcBef>
              <a:spcAft>
                <a:spcPts val="6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D6 – D7 </a:t>
            </a:r>
            <a:r>
              <a:rPr lang="fr-FR" sz="3200" dirty="0">
                <a:effectLst/>
                <a:latin typeface="Calibri" panose="020F0502020204030204" pitchFamily="34" charset="0"/>
                <a:ea typeface="Calibri" panose="020F0502020204030204" pitchFamily="34" charset="0"/>
                <a:cs typeface="Times New Roman" panose="02020603050405020304" pitchFamily="18" charset="0"/>
              </a:rPr>
              <a:t>: Utilisation des fonds disponibles (absorption)</a:t>
            </a:r>
          </a:p>
          <a:p>
            <a:pPr marL="292100" marR="0" indent="-292100">
              <a:lnSpc>
                <a:spcPct val="107000"/>
              </a:lnSpc>
              <a:spcBef>
                <a:spcPts val="0"/>
              </a:spcBef>
              <a:spcAft>
                <a:spcPts val="600"/>
              </a:spcAft>
            </a:pPr>
            <a:r>
              <a:rPr lang="fr-FR" sz="3200" b="1" dirty="0">
                <a:highlight>
                  <a:srgbClr val="54C6C9"/>
                </a:highlight>
                <a:latin typeface="Calibri" panose="020F0502020204030204" pitchFamily="34" charset="0"/>
                <a:ea typeface="Calibri" panose="020F0502020204030204" pitchFamily="34" charset="0"/>
                <a:cs typeface="Times New Roman" panose="02020603050405020304" pitchFamily="18" charset="0"/>
              </a:rPr>
              <a:t>D8</a:t>
            </a:r>
            <a:r>
              <a:rPr lang="fr-FR" sz="3200" dirty="0">
                <a:highlight>
                  <a:srgbClr val="54C6C9"/>
                </a:highlight>
                <a:latin typeface="Calibri" panose="020F0502020204030204" pitchFamily="34" charset="0"/>
                <a:ea typeface="Calibri" panose="020F0502020204030204" pitchFamily="34" charset="0"/>
                <a:cs typeface="Times New Roman" panose="02020603050405020304" pitchFamily="18" charset="0"/>
              </a:rPr>
              <a:t>* </a:t>
            </a:r>
            <a:r>
              <a:rPr lang="fr-FR" sz="3200" dirty="0">
                <a:latin typeface="Calibri" panose="020F0502020204030204" pitchFamily="34" charset="0"/>
                <a:ea typeface="Calibri" panose="020F0502020204030204" pitchFamily="34" charset="0"/>
                <a:cs typeface="Times New Roman" panose="02020603050405020304" pitchFamily="18" charset="0"/>
              </a:rPr>
              <a:t>: Financement climatique pour le secteur WASH</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292100" marR="0" indent="-292100">
              <a:lnSpc>
                <a:spcPct val="107000"/>
              </a:lnSpc>
              <a:spcBef>
                <a:spcPts val="0"/>
              </a:spcBef>
              <a:spcAft>
                <a:spcPts val="600"/>
              </a:spcAft>
            </a:pPr>
            <a:r>
              <a:rPr lang="fr-FR" sz="32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D9 </a:t>
            </a:r>
            <a:r>
              <a:rPr lang="fr-FR" sz="3200" dirty="0">
                <a:effectLst/>
                <a:latin typeface="Calibri" panose="020F0502020204030204" pitchFamily="34" charset="0"/>
                <a:ea typeface="Calibri" panose="020F0502020204030204" pitchFamily="34" charset="0"/>
                <a:cs typeface="Times New Roman" panose="02020603050405020304" pitchFamily="18" charset="0"/>
              </a:rPr>
              <a:t>: Financement externe</a:t>
            </a:r>
          </a:p>
          <a:p>
            <a:pPr marL="292100" marR="0" indent="-292100">
              <a:lnSpc>
                <a:spcPct val="107000"/>
              </a:lnSpc>
              <a:spcBef>
                <a:spcPts val="0"/>
              </a:spcBef>
              <a:spcAft>
                <a:spcPts val="6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D10 </a:t>
            </a:r>
            <a:r>
              <a:rPr lang="fr-FR" sz="3200" dirty="0">
                <a:effectLst/>
                <a:latin typeface="Calibri" panose="020F0502020204030204" pitchFamily="34" charset="0"/>
                <a:ea typeface="Calibri" panose="020F0502020204030204" pitchFamily="34" charset="0"/>
                <a:cs typeface="Times New Roman" panose="02020603050405020304" pitchFamily="18" charset="0"/>
              </a:rPr>
              <a:t>: Suffisance du financement</a:t>
            </a:r>
          </a:p>
          <a:p>
            <a:pPr marL="292100" marR="0" indent="-292100">
              <a:lnSpc>
                <a:spcPct val="107000"/>
              </a:lnSpc>
              <a:spcBef>
                <a:spcPts val="0"/>
              </a:spcBef>
              <a:spcAft>
                <a:spcPts val="600"/>
              </a:spcAft>
            </a:pPr>
            <a:r>
              <a:rPr lang="fr-FR" sz="3200" b="1" dirty="0">
                <a:effectLst/>
                <a:highlight>
                  <a:srgbClr val="54C6C9"/>
                </a:highlight>
                <a:latin typeface="Calibri" panose="020F0502020204030204" pitchFamily="34" charset="0"/>
                <a:ea typeface="Calibri" panose="020F0502020204030204" pitchFamily="34" charset="0"/>
                <a:cs typeface="Times New Roman" panose="02020603050405020304" pitchFamily="18" charset="0"/>
              </a:rPr>
              <a:t>D11 </a:t>
            </a:r>
            <a:r>
              <a:rPr lang="fr-FR" sz="3200" dirty="0">
                <a:effectLst/>
                <a:latin typeface="Calibri" panose="020F0502020204030204" pitchFamily="34" charset="0"/>
                <a:ea typeface="Calibri" panose="020F0502020204030204" pitchFamily="34" charset="0"/>
                <a:cs typeface="Times New Roman" panose="02020603050405020304" pitchFamily="18" charset="0"/>
              </a:rPr>
              <a:t>: Flux financiers</a:t>
            </a:r>
          </a:p>
        </p:txBody>
      </p:sp>
      <p:sp>
        <p:nvSpPr>
          <p:cNvPr id="5" name="TextBox 4">
            <a:extLst>
              <a:ext uri="{FF2B5EF4-FFF2-40B4-BE49-F238E27FC236}">
                <a16:creationId xmlns:a16="http://schemas.microsoft.com/office/drawing/2014/main" id="{76087DDE-C289-C335-B2AD-FBF446CDC767}"/>
              </a:ext>
            </a:extLst>
          </p:cNvPr>
          <p:cNvSpPr txBox="1"/>
          <p:nvPr/>
        </p:nvSpPr>
        <p:spPr>
          <a:xfrm>
            <a:off x="7174867" y="295816"/>
            <a:ext cx="5017133" cy="6463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i="1" kern="0">
                <a:ln w="3175" cmpd="sng">
                  <a:noFill/>
                </a:ln>
                <a:solidFill>
                  <a:srgbClr val="D60A87"/>
                </a:solidFill>
              </a:rPr>
              <a:t>Veuillez consulter le guide d'orientation de l'enquête pour plus d'instructions et de définitions</a:t>
            </a:r>
            <a:endParaRPr kumimoji="0" lang="fr-FR" sz="1800" b="1" i="1" u="none" strike="noStrike" kern="0" cap="none" spc="0" normalizeH="0" baseline="0">
              <a:ln w="3175" cmpd="sng">
                <a:noFill/>
              </a:ln>
              <a:solidFill>
                <a:srgbClr val="D60A87"/>
              </a:solidFill>
              <a:effectLst/>
              <a:uLnTx/>
              <a:uFillTx/>
            </a:endParaRPr>
          </a:p>
        </p:txBody>
      </p:sp>
      <p:sp>
        <p:nvSpPr>
          <p:cNvPr id="6" name="TextBox 5">
            <a:extLst>
              <a:ext uri="{FF2B5EF4-FFF2-40B4-BE49-F238E27FC236}">
                <a16:creationId xmlns:a16="http://schemas.microsoft.com/office/drawing/2014/main" id="{F7A2C7BC-9358-CE74-88FA-D2831408A238}"/>
              </a:ext>
            </a:extLst>
          </p:cNvPr>
          <p:cNvSpPr txBox="1"/>
          <p:nvPr/>
        </p:nvSpPr>
        <p:spPr>
          <a:xfrm>
            <a:off x="609600" y="1223766"/>
            <a:ext cx="5165558" cy="58477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effectLst/>
                <a:highlight>
                  <a:srgbClr val="54C6C9"/>
                </a:highlight>
              </a:rPr>
              <a:t>Questions couvertes dans ce module</a:t>
            </a:r>
          </a:p>
          <a:p>
            <a:pPr marL="0" marR="0" lvl="0" indent="0" defTabSz="914400" eaLnBrk="1" fontAlgn="auto" latinLnBrk="0" hangingPunct="1">
              <a:lnSpc>
                <a:spcPct val="100000"/>
              </a:lnSpc>
              <a:spcBef>
                <a:spcPts val="0"/>
              </a:spcBef>
              <a:spcAft>
                <a:spcPts val="0"/>
              </a:spcAft>
              <a:buClrTx/>
              <a:buSzTx/>
              <a:buFontTx/>
              <a:buNone/>
              <a:tabLst/>
              <a:defRPr/>
            </a:pPr>
            <a:r>
              <a:rPr lang="fr-FR" sz="1600" b="1" kern="0" dirty="0">
                <a:ln w="3175" cmpd="sng">
                  <a:noFill/>
                </a:ln>
                <a:solidFill>
                  <a:schemeClr val="accent1">
                    <a:lumMod val="50000"/>
                  </a:schemeClr>
                </a:solidFill>
              </a:rPr>
              <a:t>*Questions supplémentaires dans l'enquête pays 2024</a:t>
            </a:r>
            <a:endParaRPr kumimoji="0" lang="fr-FR" sz="1600" b="1" i="0" u="none" strike="noStrike" kern="0" cap="none" spc="0" normalizeH="0" baseline="0" dirty="0">
              <a:ln w="3175" cmpd="sng">
                <a:noFill/>
              </a:ln>
              <a:solidFill>
                <a:schemeClr val="accent1">
                  <a:lumMod val="50000"/>
                </a:schemeClr>
              </a:solidFill>
              <a:effectLst/>
              <a:uLnTx/>
              <a:uFillTx/>
            </a:endParaRPr>
          </a:p>
        </p:txBody>
      </p:sp>
    </p:spTree>
    <p:extLst>
      <p:ext uri="{BB962C8B-B14F-4D97-AF65-F5344CB8AC3E}">
        <p14:creationId xmlns:p14="http://schemas.microsoft.com/office/powerpoint/2010/main" val="3265899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68312"/>
            <a:ext cx="10972800" cy="840218"/>
          </a:xfrm>
        </p:spPr>
        <p:txBody>
          <a:bodyPr>
            <a:normAutofit/>
          </a:bodyPr>
          <a:lstStyle/>
          <a:p>
            <a:r>
              <a:rPr lang="fr-FR" dirty="0"/>
              <a:t>D2 : </a:t>
            </a:r>
            <a:r>
              <a:rPr lang="fr-FR" dirty="0">
                <a:effectLst/>
                <a:latin typeface="Calibri" panose="020F0502020204030204" pitchFamily="34" charset="0"/>
                <a:ea typeface="Calibri" panose="020F0502020204030204" pitchFamily="34" charset="0"/>
                <a:cs typeface="Times New Roman" panose="02020603050405020304" pitchFamily="18" charset="0"/>
              </a:rPr>
              <a:t>Budgets du secteur WASH</a:t>
            </a:r>
            <a:endParaRPr lang="fr-FR"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212824"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D2</a:t>
            </a:r>
          </a:p>
        </p:txBody>
      </p:sp>
      <p:sp>
        <p:nvSpPr>
          <p:cNvPr id="2" name="Content Placeholder 2">
            <a:extLst>
              <a:ext uri="{FF2B5EF4-FFF2-40B4-BE49-F238E27FC236}">
                <a16:creationId xmlns:a16="http://schemas.microsoft.com/office/drawing/2014/main" id="{747997E5-B404-BA65-1FE7-99C8C4A0EA24}"/>
              </a:ext>
            </a:extLst>
          </p:cNvPr>
          <p:cNvSpPr>
            <a:spLocks noGrp="1"/>
          </p:cNvSpPr>
          <p:nvPr>
            <p:ph idx="1"/>
          </p:nvPr>
        </p:nvSpPr>
        <p:spPr>
          <a:xfrm>
            <a:off x="664759" y="1533656"/>
            <a:ext cx="10972800" cy="5088080"/>
          </a:xfrm>
        </p:spPr>
        <p:txBody>
          <a:bodyPr>
            <a:normAutofit/>
          </a:bodyPr>
          <a:lstStyle/>
          <a:p>
            <a:pPr>
              <a:lnSpc>
                <a:spcPct val="110000"/>
              </a:lnSpc>
            </a:pPr>
            <a:r>
              <a:rPr lang="fr-FR" sz="2400" dirty="0">
                <a:effectLst/>
                <a:latin typeface="Calibri" panose="020F0502020204030204" pitchFamily="34" charset="0"/>
                <a:ea typeface="Calibri" panose="020F0502020204030204" pitchFamily="34" charset="0"/>
                <a:cs typeface="Calibri" panose="020F0502020204030204" pitchFamily="34" charset="0"/>
              </a:rPr>
              <a:t>Dans la question D2, les budgets WASH du ministère de tutelle de l’eau, l’assainissement et l’hygiène sont demandés sous une forme ventilée.</a:t>
            </a:r>
          </a:p>
          <a:p>
            <a:pPr>
              <a:lnSpc>
                <a:spcPct val="110000"/>
              </a:lnSpc>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Veuillez indiquer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l’ensemble des ministères </a:t>
            </a:r>
            <a:r>
              <a:rPr lang="fr-FR" sz="2400" dirty="0">
                <a:effectLst/>
                <a:latin typeface="Calibri" panose="020F0502020204030204" pitchFamily="34" charset="0"/>
                <a:ea typeface="Calibri" panose="020F0502020204030204" pitchFamily="34" charset="0"/>
                <a:cs typeface="Calibri" panose="020F0502020204030204" pitchFamily="34" charset="0"/>
              </a:rPr>
              <a:t>intervenant dans le secteur WASH, même si les données sur les budgets ne sont pas disponibles. </a:t>
            </a:r>
            <a:endParaRPr lang="fr-FR" sz="2400" dirty="0">
              <a:latin typeface="Calibri" panose="020F0502020204030204" pitchFamily="34" charset="0"/>
              <a:cs typeface="Calibri" panose="020F0502020204030204" pitchFamily="34" charset="0"/>
            </a:endParaRPr>
          </a:p>
          <a:p>
            <a:pPr lvl="1">
              <a:lnSpc>
                <a:spcPct val="110000"/>
              </a:lnSpc>
            </a:pPr>
            <a:r>
              <a:rPr lang="fr-FR" sz="2000" dirty="0">
                <a:latin typeface="Calibri" panose="020F0502020204030204" pitchFamily="34" charset="0"/>
                <a:cs typeface="Calibri" panose="020F0502020204030204" pitchFamily="34" charset="0"/>
              </a:rPr>
              <a:t>Les ministères/institutions nationales devraient être les même que ceux listés à la question </a:t>
            </a:r>
            <a:r>
              <a:rPr lang="fr-FR" sz="2000" b="1" dirty="0">
                <a:solidFill>
                  <a:srgbClr val="D60A87"/>
                </a:solidFill>
                <a:latin typeface="Calibri" panose="020F0502020204030204" pitchFamily="34" charset="0"/>
                <a:cs typeface="Calibri" panose="020F0502020204030204" pitchFamily="34" charset="0"/>
              </a:rPr>
              <a:t>A10</a:t>
            </a:r>
            <a:r>
              <a:rPr lang="fr-FR" sz="2000" dirty="0">
                <a:latin typeface="Calibri" panose="020F0502020204030204" pitchFamily="34" charset="0"/>
                <a:cs typeface="Calibri" panose="020F0502020204030204" pitchFamily="34" charset="0"/>
              </a:rPr>
              <a:t>. </a:t>
            </a:r>
          </a:p>
          <a:p>
            <a:pPr>
              <a:lnSpc>
                <a:spcPct val="110000"/>
              </a:lnSpc>
            </a:pPr>
            <a:r>
              <a:rPr lang="fr-FR" sz="2400" dirty="0">
                <a:effectLst/>
                <a:latin typeface="Calibri" panose="020F0502020204030204" pitchFamily="34" charset="0"/>
                <a:ea typeface="Calibri" panose="020F0502020204030204" pitchFamily="34" charset="0"/>
                <a:cs typeface="Calibri" panose="020F0502020204030204" pitchFamily="34" charset="0"/>
              </a:rPr>
              <a:t>Les données budgétaires peuvent être indiquées dans n’importe quelle monnaie, mais veuillez utiliser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une seule monnaie </a:t>
            </a:r>
            <a:r>
              <a:rPr lang="fr-FR" sz="2400" dirty="0">
                <a:effectLst/>
                <a:latin typeface="Calibri" panose="020F0502020204030204" pitchFamily="34" charset="0"/>
                <a:ea typeface="Calibri" panose="020F0502020204030204" pitchFamily="34" charset="0"/>
                <a:cs typeface="Calibri" panose="020F0502020204030204" pitchFamily="34" charset="0"/>
              </a:rPr>
              <a:t>pour répondre à la question. </a:t>
            </a:r>
          </a:p>
          <a:p>
            <a:pPr>
              <a:lnSpc>
                <a:spcPct val="110000"/>
              </a:lnSpc>
            </a:pPr>
            <a:r>
              <a:rPr lang="fr-FR" sz="2400" dirty="0">
                <a:effectLst/>
                <a:latin typeface="Calibri" panose="020F0502020204030204" pitchFamily="34" charset="0"/>
                <a:ea typeface="Calibri" panose="020F0502020204030204" pitchFamily="34" charset="0"/>
                <a:cs typeface="Calibri" panose="020F0502020204030204" pitchFamily="34" charset="0"/>
              </a:rPr>
              <a:t>Si le budget WASH ne peut pas être ventilé, veuillez indiquer le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budget total</a:t>
            </a:r>
            <a:r>
              <a:rPr lang="fr-FR" sz="2400" dirty="0">
                <a:effectLst/>
                <a:latin typeface="Calibri" panose="020F0502020204030204" pitchFamily="34" charset="0"/>
                <a:ea typeface="Calibri" panose="020F0502020204030204" pitchFamily="34" charset="0"/>
                <a:cs typeface="Calibri" panose="020F0502020204030204" pitchFamily="34" charset="0"/>
              </a:rPr>
              <a:t>. </a:t>
            </a:r>
            <a:endParaRPr lang="fr-FR" sz="24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fr-FR" sz="2400" dirty="0">
                <a:effectLst/>
                <a:latin typeface="Calibri" panose="020F0502020204030204" pitchFamily="34" charset="0"/>
                <a:ea typeface="Calibri" panose="020F0502020204030204" pitchFamily="34" charset="0"/>
                <a:cs typeface="Calibri" panose="020F0502020204030204" pitchFamily="34" charset="0"/>
              </a:rPr>
              <a:t>S'il est possible de ventiler par type de coût (% Équipements, % coûts E&amp;M/récurrents, % Autres), les montants totaux doivent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être égal à 100 % </a:t>
            </a:r>
            <a:r>
              <a:rPr lang="fr-FR" sz="2400" dirty="0">
                <a:effectLst/>
                <a:latin typeface="Calibri" panose="020F0502020204030204" pitchFamily="34" charset="0"/>
                <a:ea typeface="Calibri" panose="020F0502020204030204" pitchFamily="34" charset="0"/>
                <a:cs typeface="Calibri" panose="020F0502020204030204" pitchFamily="34" charset="0"/>
              </a:rPr>
              <a:t>pour chaque ligne.</a:t>
            </a:r>
          </a:p>
          <a:p>
            <a:pPr>
              <a:lnSpc>
                <a:spcPct val="11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72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18148"/>
            <a:ext cx="10972800" cy="642256"/>
          </a:xfrm>
        </p:spPr>
        <p:txBody>
          <a:bodyPr>
            <a:normAutofit/>
          </a:bodyPr>
          <a:lstStyle/>
          <a:p>
            <a:r>
              <a:rPr lang="fr-FR" dirty="0"/>
              <a:t>D8 : </a:t>
            </a:r>
            <a:r>
              <a:rPr lang="fr-FR" dirty="0">
                <a:latin typeface="Calibri" panose="020F0502020204030204" pitchFamily="34" charset="0"/>
                <a:ea typeface="Calibri" panose="020F0502020204030204" pitchFamily="34" charset="0"/>
                <a:cs typeface="Times New Roman" panose="02020603050405020304" pitchFamily="18" charset="0"/>
              </a:rPr>
              <a:t>Financement climatique pour le secteur WASH</a:t>
            </a:r>
            <a:endParaRPr lang="fr-FR"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7881166"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D8</a:t>
            </a:r>
          </a:p>
        </p:txBody>
      </p:sp>
      <p:sp>
        <p:nvSpPr>
          <p:cNvPr id="2" name="Content Placeholder 2">
            <a:extLst>
              <a:ext uri="{FF2B5EF4-FFF2-40B4-BE49-F238E27FC236}">
                <a16:creationId xmlns:a16="http://schemas.microsoft.com/office/drawing/2014/main" id="{747997E5-B404-BA65-1FE7-99C8C4A0EA24}"/>
              </a:ext>
            </a:extLst>
          </p:cNvPr>
          <p:cNvSpPr>
            <a:spLocks noGrp="1"/>
          </p:cNvSpPr>
          <p:nvPr>
            <p:ph idx="1"/>
          </p:nvPr>
        </p:nvSpPr>
        <p:spPr>
          <a:xfrm>
            <a:off x="664759" y="1460405"/>
            <a:ext cx="10972800" cy="5256484"/>
          </a:xfrm>
        </p:spPr>
        <p:txBody>
          <a:bodyPr>
            <a:normAutofit/>
          </a:bodyPr>
          <a:lstStyle/>
          <a:p>
            <a:r>
              <a:rPr lang="fr-FR" sz="2400" dirty="0"/>
              <a:t>D8 est une nouvelle question de l'enquête pays GLAAS sur le financement climatique.  </a:t>
            </a:r>
          </a:p>
          <a:p>
            <a:pPr lvl="1"/>
            <a:r>
              <a:rPr lang="fr-FR" sz="2000" dirty="0">
                <a:effectLst/>
                <a:latin typeface="Calibri" panose="020F0502020204030204" pitchFamily="34" charset="0"/>
                <a:ea typeface="Calibri" panose="020F0502020204030204" pitchFamily="34" charset="0"/>
                <a:cs typeface="Times New Roman" panose="02020603050405020304" pitchFamily="18" charset="0"/>
              </a:rPr>
              <a:t>Le financement de la lutte contre le changement climatique fait référence au financement local, national ou transnational - provenant de sources de financement publiques, privées et alternatives - qui vise à soutenir les actions d’atténuation et d’adaptation qui permettront de lutter contre le changement climatique</a:t>
            </a:r>
            <a:r>
              <a:rPr lang="fr-FR" sz="2000" dirty="0">
                <a:effectLst/>
              </a:rPr>
              <a:t> </a:t>
            </a:r>
          </a:p>
          <a:p>
            <a:pPr marL="273050" lvl="1" indent="-239713"/>
            <a:r>
              <a:rPr lang="fr-FR" dirty="0"/>
              <a:t>Dans la première partie de la question, indiquez si votre gouvernement a demandé un financement climatique pour le secteur WASH auprès d'une </a:t>
            </a:r>
            <a:r>
              <a:rPr lang="fr-FR" b="1" dirty="0">
                <a:solidFill>
                  <a:srgbClr val="D60A87"/>
                </a:solidFill>
              </a:rPr>
              <a:t>source externe </a:t>
            </a:r>
            <a:r>
              <a:rPr lang="fr-FR" dirty="0"/>
              <a:t>telle que le Fonds vert pour le climat ou le Fonds d'adaptation. </a:t>
            </a:r>
          </a:p>
          <a:p>
            <a:pPr marL="730250" lvl="2" indent="-239713"/>
            <a:r>
              <a:rPr lang="fr-FR" dirty="0"/>
              <a:t>Si tel est le cas, indiquez si la demande a été retenue et donnez des détails sur les fonds reçus.</a:t>
            </a:r>
          </a:p>
          <a:p>
            <a:pPr marL="273050" lvl="2" indent="-257175"/>
            <a:r>
              <a:rPr lang="fr-FR" sz="2400" dirty="0">
                <a:effectLst/>
                <a:latin typeface="Calibri" panose="020F0502020204030204" pitchFamily="34" charset="0"/>
                <a:ea typeface="Calibri" panose="020F0502020204030204" pitchFamily="34" charset="0"/>
                <a:cs typeface="Times New Roman" panose="02020603050405020304" pitchFamily="18" charset="0"/>
              </a:rPr>
              <a:t>Le point D8.d fait référence aux </a:t>
            </a:r>
            <a:r>
              <a:rPr lang="fr-FR" sz="24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ressources nationales </a:t>
            </a:r>
            <a:r>
              <a:rPr lang="fr-FR" sz="2400" dirty="0">
                <a:effectLst/>
                <a:latin typeface="Calibri" panose="020F0502020204030204" pitchFamily="34" charset="0"/>
                <a:ea typeface="Calibri" panose="020F0502020204030204" pitchFamily="34" charset="0"/>
                <a:cs typeface="Times New Roman" panose="02020603050405020304" pitchFamily="18" charset="0"/>
              </a:rPr>
              <a:t>pour les mesures d’atténuation et d’adaptation au changement climatique</a:t>
            </a:r>
            <a:r>
              <a:rPr lang="fr-FR" sz="2400" dirty="0">
                <a:effectLst/>
              </a:rPr>
              <a:t> </a:t>
            </a:r>
            <a:endParaRPr lang="fr-FR" sz="2400" dirty="0"/>
          </a:p>
        </p:txBody>
      </p:sp>
    </p:spTree>
    <p:extLst>
      <p:ext uri="{BB962C8B-B14F-4D97-AF65-F5344CB8AC3E}">
        <p14:creationId xmlns:p14="http://schemas.microsoft.com/office/powerpoint/2010/main" val="232540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8ED80-B421-D52F-B94B-4D3203ED158E}"/>
              </a:ext>
            </a:extLst>
          </p:cNvPr>
          <p:cNvSpPr>
            <a:spLocks noGrp="1"/>
          </p:cNvSpPr>
          <p:nvPr>
            <p:ph type="title"/>
          </p:nvPr>
        </p:nvSpPr>
        <p:spPr/>
        <p:txBody>
          <a:bodyPr/>
          <a:lstStyle/>
          <a:p>
            <a:r>
              <a:rPr lang="fr-FR" dirty="0"/>
              <a:t>Documents relatifs à l'enquête GLAAS</a:t>
            </a:r>
          </a:p>
        </p:txBody>
      </p:sp>
      <p:sp>
        <p:nvSpPr>
          <p:cNvPr id="2" name="Content Placeholder 1">
            <a:extLst>
              <a:ext uri="{FF2B5EF4-FFF2-40B4-BE49-F238E27FC236}">
                <a16:creationId xmlns:a16="http://schemas.microsoft.com/office/drawing/2014/main" id="{D708A49E-C5C0-6D3C-50DE-6D1D0D1AADC2}"/>
              </a:ext>
            </a:extLst>
          </p:cNvPr>
          <p:cNvSpPr>
            <a:spLocks noGrp="1"/>
          </p:cNvSpPr>
          <p:nvPr>
            <p:ph idx="1"/>
          </p:nvPr>
        </p:nvSpPr>
        <p:spPr>
          <a:xfrm>
            <a:off x="609600" y="1280166"/>
            <a:ext cx="10972800" cy="5267390"/>
          </a:xfrm>
        </p:spPr>
        <p:txBody>
          <a:bodyPr vert="horz" lIns="91440" tIns="45720" rIns="91440" bIns="45720" rtlCol="0" anchor="t">
            <a:normAutofit lnSpcReduction="10000"/>
          </a:bodyPr>
          <a:lstStyle/>
          <a:p>
            <a:r>
              <a:rPr lang="fr-FR" sz="2600" dirty="0"/>
              <a:t>Date limite de soumission: </a:t>
            </a:r>
            <a:r>
              <a:rPr lang="fr-FR" sz="2600" b="1" dirty="0">
                <a:solidFill>
                  <a:srgbClr val="D60A87"/>
                </a:solidFill>
              </a:rPr>
              <a:t>15 octobre 2024</a:t>
            </a:r>
          </a:p>
          <a:p>
            <a:r>
              <a:rPr lang="fr-FR" sz="2600" dirty="0">
                <a:solidFill>
                  <a:srgbClr val="17375E"/>
                </a:solidFill>
              </a:rPr>
              <a:t>Chaque pays doit soumettre </a:t>
            </a:r>
            <a:r>
              <a:rPr lang="fr-FR" sz="2600" dirty="0">
                <a:solidFill>
                  <a:srgbClr val="D60A87"/>
                </a:solidFill>
              </a:rPr>
              <a:t>chacun des éléments</a:t>
            </a:r>
            <a:r>
              <a:rPr lang="fr-FR" sz="2600" dirty="0">
                <a:solidFill>
                  <a:srgbClr val="17375E"/>
                </a:solidFill>
              </a:rPr>
              <a:t> suivants: </a:t>
            </a:r>
          </a:p>
          <a:p>
            <a:pPr lvl="1"/>
            <a:r>
              <a:rPr lang="fr-FR" sz="2200" b="1" dirty="0">
                <a:solidFill>
                  <a:srgbClr val="17375E"/>
                </a:solidFill>
              </a:rPr>
              <a:t>Enquête pays GLAAS 2024</a:t>
            </a:r>
          </a:p>
          <a:p>
            <a:pPr lvl="1"/>
            <a:r>
              <a:rPr lang="fr-FR" sz="2200" b="1" dirty="0">
                <a:solidFill>
                  <a:srgbClr val="17375E"/>
                </a:solidFill>
              </a:rPr>
              <a:t>Fiche de retour d'information des pays participants</a:t>
            </a:r>
          </a:p>
          <a:p>
            <a:pPr lvl="1"/>
            <a:r>
              <a:rPr lang="fr-FR" sz="2200" b="1" dirty="0">
                <a:solidFill>
                  <a:srgbClr val="17375E"/>
                </a:solidFill>
              </a:rPr>
              <a:t>Formulaire de consentement (</a:t>
            </a:r>
            <a:r>
              <a:rPr lang="fr-FR" sz="2200" b="1" i="1" dirty="0">
                <a:solidFill>
                  <a:srgbClr val="17375E"/>
                </a:solidFill>
              </a:rPr>
              <a:t>le cas échéant</a:t>
            </a:r>
            <a:r>
              <a:rPr lang="fr-FR" sz="2200" b="1" dirty="0">
                <a:solidFill>
                  <a:srgbClr val="17375E"/>
                </a:solidFill>
              </a:rPr>
              <a:t>) </a:t>
            </a:r>
          </a:p>
          <a:p>
            <a:pPr lvl="1"/>
            <a:r>
              <a:rPr lang="fr-FR" sz="2200" b="1" dirty="0">
                <a:solidFill>
                  <a:srgbClr val="17375E"/>
                </a:solidFill>
              </a:rPr>
              <a:t>Documents supplémentaires, </a:t>
            </a:r>
            <a:r>
              <a:rPr lang="fr-FR" sz="2200" dirty="0">
                <a:solidFill>
                  <a:srgbClr val="17375E"/>
                </a:solidFill>
              </a:rPr>
              <a:t>comme demandé tout au long de l'enquête (par exemple, les politiques nationales)</a:t>
            </a:r>
          </a:p>
          <a:p>
            <a:r>
              <a:rPr lang="fr-FR" sz="2600" dirty="0">
                <a:solidFill>
                  <a:srgbClr val="17375E"/>
                </a:solidFill>
              </a:rPr>
              <a:t>Veuillez utiliser le </a:t>
            </a:r>
            <a:r>
              <a:rPr lang="fr-FR" sz="2600" b="1" dirty="0">
                <a:solidFill>
                  <a:srgbClr val="17375E"/>
                </a:solidFill>
              </a:rPr>
              <a:t>guide d'orientation de l'enquête pays </a:t>
            </a:r>
            <a:r>
              <a:rPr lang="fr-FR" sz="2600" dirty="0">
                <a:solidFill>
                  <a:srgbClr val="17375E"/>
                </a:solidFill>
              </a:rPr>
              <a:t>pour les instructions et les définitions. </a:t>
            </a:r>
          </a:p>
          <a:p>
            <a:r>
              <a:rPr lang="fr-FR" sz="2600" dirty="0">
                <a:solidFill>
                  <a:srgbClr val="17375E"/>
                </a:solidFill>
              </a:rPr>
              <a:t>A partir du 1</a:t>
            </a:r>
            <a:r>
              <a:rPr lang="fr-FR" sz="2600" baseline="30000" dirty="0">
                <a:solidFill>
                  <a:srgbClr val="17375E"/>
                </a:solidFill>
              </a:rPr>
              <a:t>er </a:t>
            </a:r>
            <a:r>
              <a:rPr lang="fr-FR" sz="2600" dirty="0">
                <a:solidFill>
                  <a:srgbClr val="17375E"/>
                </a:solidFill>
              </a:rPr>
              <a:t>avril 2024, les documents sont disponibles ici : </a:t>
            </a:r>
            <a:r>
              <a:rPr lang="fr-FR" sz="2600" dirty="0">
                <a:solidFill>
                  <a:srgbClr val="17375E"/>
                </a:solidFill>
                <a:hlinkClick r:id="rId2"/>
              </a:rPr>
              <a:t>https://glaas.who.int/</a:t>
            </a:r>
            <a:r>
              <a:rPr lang="fr-FR" sz="2600" dirty="0">
                <a:solidFill>
                  <a:srgbClr val="17375E"/>
                </a:solidFill>
              </a:rPr>
              <a:t> </a:t>
            </a:r>
          </a:p>
          <a:p>
            <a:pPr marL="339725" indent="0">
              <a:spcBef>
                <a:spcPts val="0"/>
              </a:spcBef>
              <a:buNone/>
            </a:pPr>
            <a:endParaRPr lang="fr-FR" sz="500" dirty="0"/>
          </a:p>
          <a:p>
            <a:pPr marL="339725" indent="0" algn="ctr">
              <a:spcBef>
                <a:spcPts val="0"/>
              </a:spcBef>
              <a:buNone/>
            </a:pPr>
            <a:r>
              <a:rPr lang="fr-FR" sz="1900" dirty="0"/>
              <a:t>Si vous avez des questions, veuillez nous contacter </a:t>
            </a:r>
            <a:r>
              <a:rPr lang="fr-FR" sz="1900" dirty="0">
                <a:hlinkClick r:id="rId3"/>
              </a:rPr>
              <a:t>glaas@who.int</a:t>
            </a:r>
            <a:r>
              <a:rPr lang="fr-FR" sz="1900" dirty="0"/>
              <a:t>. </a:t>
            </a:r>
            <a:endParaRPr lang="fr-FR" sz="1900" dirty="0">
              <a:solidFill>
                <a:srgbClr val="17375E"/>
              </a:solidFill>
            </a:endParaRPr>
          </a:p>
        </p:txBody>
      </p:sp>
    </p:spTree>
    <p:extLst>
      <p:ext uri="{BB962C8B-B14F-4D97-AF65-F5344CB8AC3E}">
        <p14:creationId xmlns:p14="http://schemas.microsoft.com/office/powerpoint/2010/main" val="2705701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786062"/>
            <a:ext cx="10972800" cy="674341"/>
          </a:xfrm>
        </p:spPr>
        <p:txBody>
          <a:bodyPr>
            <a:normAutofit/>
          </a:bodyPr>
          <a:lstStyle/>
          <a:p>
            <a:r>
              <a:rPr lang="fr-FR" dirty="0"/>
              <a:t>D9 : </a:t>
            </a:r>
            <a:r>
              <a:rPr lang="fr-FR" dirty="0">
                <a:effectLst/>
                <a:latin typeface="Calibri" panose="020F0502020204030204" pitchFamily="34" charset="0"/>
                <a:ea typeface="Calibri" panose="020F0502020204030204" pitchFamily="34" charset="0"/>
                <a:cs typeface="Times New Roman" panose="02020603050405020304" pitchFamily="18" charset="0"/>
              </a:rPr>
              <a:t>Financement externe</a:t>
            </a:r>
            <a:endParaRPr lang="fr-FR"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9003512"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D9</a:t>
            </a:r>
          </a:p>
        </p:txBody>
      </p:sp>
      <p:sp>
        <p:nvSpPr>
          <p:cNvPr id="2" name="Content Placeholder 2">
            <a:extLst>
              <a:ext uri="{FF2B5EF4-FFF2-40B4-BE49-F238E27FC236}">
                <a16:creationId xmlns:a16="http://schemas.microsoft.com/office/drawing/2014/main" id="{747997E5-B404-BA65-1FE7-99C8C4A0EA24}"/>
              </a:ext>
            </a:extLst>
          </p:cNvPr>
          <p:cNvSpPr>
            <a:spLocks noGrp="1"/>
          </p:cNvSpPr>
          <p:nvPr>
            <p:ph idx="1"/>
          </p:nvPr>
        </p:nvSpPr>
        <p:spPr>
          <a:xfrm>
            <a:off x="664759" y="1437404"/>
            <a:ext cx="10972800" cy="5088080"/>
          </a:xfrm>
        </p:spPr>
        <p:txBody>
          <a:bodyPr>
            <a:normAutofit/>
          </a:bodyPr>
          <a:lstStyle/>
          <a:p>
            <a:pP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La question D9 est utilisée dans le suivi de la cible ODD 6.a</a:t>
            </a:r>
            <a:r>
              <a:rPr lang="fr-FR" sz="2400" dirty="0">
                <a:effectLst/>
                <a:latin typeface="Calibri" panose="020F0502020204030204" pitchFamily="34" charset="0"/>
                <a:cs typeface="Calibri" panose="020F0502020204030204" pitchFamily="34" charset="0"/>
              </a:rPr>
              <a:t> sur la coopération internationale dans le domaine de l'eau.</a:t>
            </a:r>
            <a:endParaRPr lang="fr-FR" sz="2400" dirty="0">
              <a:latin typeface="Calibri" panose="020F0502020204030204" pitchFamily="34" charset="0"/>
              <a:cs typeface="Calibri" panose="020F0502020204030204" pitchFamily="34" charset="0"/>
            </a:endParaRPr>
          </a:p>
          <a:p>
            <a:pPr lvl="1"/>
            <a:r>
              <a:rPr lang="fr-FR" sz="2000" dirty="0">
                <a:latin typeface="Calibri" panose="020F0502020204030204" pitchFamily="34" charset="0"/>
                <a:cs typeface="Calibri" panose="020F0502020204030204" pitchFamily="34" charset="0"/>
              </a:rPr>
              <a:t>Les réponses sont complétées par les données de l'OCDE sur </a:t>
            </a:r>
            <a:r>
              <a:rPr lang="fr-FR" sz="2000" dirty="0">
                <a:effectLst/>
                <a:latin typeface="Calibri" panose="020F0502020204030204" pitchFamily="34" charset="0"/>
                <a:ea typeface="Calibri" panose="020F0502020204030204" pitchFamily="34" charset="0"/>
                <a:cs typeface="Calibri" panose="020F0502020204030204" pitchFamily="34" charset="0"/>
              </a:rPr>
              <a:t>d’aide publique au développement via le  Système de notification des pays créanciers de l'OCDE (</a:t>
            </a:r>
            <a:r>
              <a:rPr lang="fr-FR" sz="2000" dirty="0">
                <a:latin typeface="Calibri" panose="020F0502020204030204" pitchFamily="34" charset="0"/>
                <a:ea typeface="Calibri" panose="020F0502020204030204" pitchFamily="34" charset="0"/>
                <a:cs typeface="Calibri" panose="020F0502020204030204" pitchFamily="34" charset="0"/>
              </a:rPr>
              <a:t>SPNC) issues des données du </a:t>
            </a:r>
            <a:r>
              <a:rPr lang="en-GB" sz="2000" b="0" i="0" u="none" strike="noStrike" dirty="0">
                <a:solidFill>
                  <a:srgbClr val="333333"/>
                </a:solidFill>
                <a:effectLst/>
                <a:latin typeface="Bernini"/>
              </a:rPr>
              <a:t> </a:t>
            </a:r>
            <a:r>
              <a:rPr lang="en-GB" sz="2000" dirty="0" err="1">
                <a:latin typeface="Calibri" panose="020F0502020204030204" pitchFamily="34" charset="0"/>
                <a:cs typeface="Calibri" panose="020F0502020204030204" pitchFamily="34" charset="0"/>
              </a:rPr>
              <a:t>Comité</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d’aide</a:t>
            </a:r>
            <a:r>
              <a:rPr lang="en-GB" sz="2000" dirty="0">
                <a:latin typeface="Calibri" panose="020F0502020204030204" pitchFamily="34" charset="0"/>
                <a:cs typeface="Calibri" panose="020F0502020204030204" pitchFamily="34" charset="0"/>
              </a:rPr>
              <a:t> au </a:t>
            </a:r>
            <a:r>
              <a:rPr lang="en-GB" sz="2000" dirty="0" err="1">
                <a:latin typeface="Calibri" panose="020F0502020204030204" pitchFamily="34" charset="0"/>
                <a:cs typeface="Calibri" panose="020F0502020204030204" pitchFamily="34" charset="0"/>
              </a:rPr>
              <a:t>développement</a:t>
            </a:r>
            <a:r>
              <a:rPr lang="en-GB" sz="2000" dirty="0">
                <a:latin typeface="Calibri" panose="020F0502020204030204" pitchFamily="34" charset="0"/>
                <a:cs typeface="Calibri" panose="020F0502020204030204" pitchFamily="34" charset="0"/>
              </a:rPr>
              <a:t> (CAD)</a:t>
            </a:r>
            <a:r>
              <a:rPr lang="fr-FR" sz="2000" dirty="0">
                <a:latin typeface="Calibri" panose="020F0502020204030204" pitchFamily="34" charset="0"/>
                <a:cs typeface="Calibri" panose="020F0502020204030204" pitchFamily="34" charset="0"/>
              </a:rPr>
              <a:t>. </a:t>
            </a:r>
          </a:p>
          <a:p>
            <a:pPr marL="273050" lvl="1" indent="-273050"/>
            <a:r>
              <a:rPr lang="fr-FR" sz="2400" dirty="0">
                <a:latin typeface="Calibri" panose="020F0502020204030204" pitchFamily="34" charset="0"/>
                <a:cs typeface="Calibri" panose="020F0502020204030204" pitchFamily="34" charset="0"/>
              </a:rPr>
              <a:t>Pour répondre à cette question, veuillez consultez les </a:t>
            </a:r>
            <a:r>
              <a:rPr lang="fr-FR" sz="2400" b="1" dirty="0">
                <a:solidFill>
                  <a:srgbClr val="D60A87"/>
                </a:solidFill>
                <a:latin typeface="Calibri" panose="020F0502020204030204" pitchFamily="34" charset="0"/>
                <a:cs typeface="Calibri" panose="020F0502020204030204" pitchFamily="34" charset="0"/>
              </a:rPr>
              <a:t>codes détaillés du SPNC </a:t>
            </a:r>
            <a:r>
              <a:rPr lang="fr-FR" sz="2400" dirty="0">
                <a:latin typeface="Calibri" panose="020F0502020204030204" pitchFamily="34" charset="0"/>
                <a:cs typeface="Calibri" panose="020F0502020204030204" pitchFamily="34" charset="0"/>
              </a:rPr>
              <a:t>dans le guide d'orientation de l'enquête. </a:t>
            </a:r>
          </a:p>
          <a:p>
            <a:r>
              <a:rPr lang="fr-FR" sz="2400" dirty="0">
                <a:latin typeface="Calibri" panose="020F0502020204030204" pitchFamily="34" charset="0"/>
                <a:cs typeface="Calibri" panose="020F0502020204030204" pitchFamily="34" charset="0"/>
              </a:rPr>
              <a:t>La question demande également aux pays d'estimer le pourcentage des dépenses/décaissements totaux des donateurs qui sont inscrits au budget. </a:t>
            </a:r>
          </a:p>
          <a:p>
            <a:pPr marL="720725" indent="-223838"/>
            <a:r>
              <a:rPr lang="fr-FR" sz="2000" b="1" dirty="0">
                <a:solidFill>
                  <a:srgbClr val="D60A87"/>
                </a:solidFill>
                <a:latin typeface="Calibri" panose="020F0502020204030204" pitchFamily="34" charset="0"/>
                <a:ea typeface="Calibri" panose="020F0502020204030204" pitchFamily="34" charset="0"/>
                <a:cs typeface="Calibri" panose="020F0502020204030204" pitchFamily="34" charset="0"/>
              </a:rPr>
              <a:t>I</a:t>
            </a:r>
            <a:r>
              <a:rPr lang="fr-FR" sz="20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nscrits au budget</a:t>
            </a:r>
            <a:r>
              <a:rPr lang="fr-FR" sz="2000" b="1" dirty="0">
                <a:solidFill>
                  <a:srgbClr val="D60A87"/>
                </a:solidFill>
                <a:latin typeface="Calibri" panose="020F0502020204030204" pitchFamily="34" charset="0"/>
                <a:ea typeface="Calibri" panose="020F0502020204030204" pitchFamily="34" charset="0"/>
                <a:cs typeface="Calibri" panose="020F0502020204030204" pitchFamily="34" charset="0"/>
              </a:rPr>
              <a:t> </a:t>
            </a:r>
            <a:r>
              <a:rPr lang="fr-FR" sz="2000" dirty="0">
                <a:solidFill>
                  <a:srgbClr val="17375E"/>
                </a:solidFill>
                <a:latin typeface="Calibri" panose="020F0502020204030204" pitchFamily="34" charset="0"/>
                <a:ea typeface="Calibri" panose="020F0502020204030204" pitchFamily="34" charset="0"/>
                <a:cs typeface="Calibri" panose="020F0502020204030204" pitchFamily="34" charset="0"/>
              </a:rPr>
              <a:t>signifie le</a:t>
            </a:r>
            <a:r>
              <a:rPr lang="fr-FR" sz="2000" b="1" dirty="0">
                <a:solidFill>
                  <a:srgbClr val="D60A87"/>
                </a:solidFill>
                <a:latin typeface="Calibri" panose="020F0502020204030204" pitchFamily="34" charset="0"/>
                <a:ea typeface="Calibri" panose="020F0502020204030204" pitchFamily="34" charset="0"/>
                <a:cs typeface="Calibri" panose="020F0502020204030204" pitchFamily="34" charset="0"/>
              </a:rPr>
              <a:t> </a:t>
            </a:r>
            <a:r>
              <a:rPr lang="fr-FR" sz="2000" dirty="0">
                <a:effectLst/>
                <a:latin typeface="Calibri" panose="020F0502020204030204" pitchFamily="34" charset="0"/>
                <a:ea typeface="Calibri" panose="020F0502020204030204" pitchFamily="34" charset="0"/>
                <a:cs typeface="Calibri" panose="020F0502020204030204" pitchFamily="34" charset="0"/>
              </a:rPr>
              <a:t>financement fourni pour des dépenses ou des postes spécifiques du budget national, y compris le financement acheminé et non acheminé par l’intermédiaire du Trésor public. </a:t>
            </a:r>
            <a:endParaRPr lang="fr-FR" sz="2000"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286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a:solidFill>
                    <a:schemeClr val="tx1"/>
                  </a:solidFill>
                </a:rPr>
                <a:t>D11</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1198072" y="236264"/>
            <a:ext cx="878974" cy="432048"/>
          </a:xfrm>
          <a:prstGeom prst="rect">
            <a:avLst/>
          </a:prstGeom>
          <a:solidFill>
            <a:srgbClr val="D60A8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solidFill>
                  <a:schemeClr val="bg1"/>
                </a:solidFill>
              </a:rPr>
              <a:t>D11</a:t>
            </a:r>
          </a:p>
        </p:txBody>
      </p:sp>
      <p:sp>
        <p:nvSpPr>
          <p:cNvPr id="3" name="Content Placeholder 2">
            <a:extLst>
              <a:ext uri="{FF2B5EF4-FFF2-40B4-BE49-F238E27FC236}">
                <a16:creationId xmlns:a16="http://schemas.microsoft.com/office/drawing/2014/main" id="{2ADE092A-9340-B1FE-B26C-8770D870D978}"/>
              </a:ext>
            </a:extLst>
          </p:cNvPr>
          <p:cNvSpPr>
            <a:spLocks noGrp="1"/>
          </p:cNvSpPr>
          <p:nvPr>
            <p:ph idx="1"/>
          </p:nvPr>
        </p:nvSpPr>
        <p:spPr>
          <a:xfrm>
            <a:off x="664759" y="1364371"/>
            <a:ext cx="11118924" cy="4342211"/>
          </a:xfrm>
        </p:spPr>
        <p:txBody>
          <a:bodyPr>
            <a:noAutofit/>
          </a:bodyPr>
          <a:lstStyle/>
          <a:p>
            <a:r>
              <a:rPr lang="fr-FR" sz="2400" dirty="0">
                <a:effectLst/>
                <a:latin typeface="Calibri" panose="020F0502020204030204" pitchFamily="34" charset="0"/>
                <a:ea typeface="Calibri" panose="020F0502020204030204" pitchFamily="34" charset="0"/>
                <a:cs typeface="Calibri" panose="020F0502020204030204" pitchFamily="34" charset="0"/>
              </a:rPr>
              <a:t>La question D11 a pour objet d’obtenir des données sur les dépenses annuelles du secteur WASH.</a:t>
            </a:r>
            <a:endParaRPr lang="fr-FR" sz="2400" dirty="0">
              <a:latin typeface="Calibri" panose="020F0502020204030204" pitchFamily="34" charset="0"/>
              <a:cs typeface="Calibri" panose="020F0502020204030204" pitchFamily="34" charset="0"/>
            </a:endParaRPr>
          </a:p>
          <a:p>
            <a:pPr>
              <a:spcAft>
                <a:spcPts val="0"/>
              </a:spcAft>
            </a:pPr>
            <a:r>
              <a:rPr lang="fr-FR" sz="2400" dirty="0">
                <a:latin typeface="Calibri" panose="020F0502020204030204" pitchFamily="34" charset="0"/>
                <a:cs typeface="Calibri" panose="020F0502020204030204" pitchFamily="34" charset="0"/>
              </a:rPr>
              <a:t>Les données doivent être présentées</a:t>
            </a:r>
          </a:p>
          <a:p>
            <a:pPr lvl="1">
              <a:spcBef>
                <a:spcPts val="0"/>
              </a:spcBef>
              <a:spcAft>
                <a:spcPts val="0"/>
              </a:spcAft>
            </a:pPr>
            <a:r>
              <a:rPr lang="fr-FR" sz="2000" dirty="0">
                <a:latin typeface="Calibri" panose="020F0502020204030204" pitchFamily="34" charset="0"/>
                <a:cs typeface="Calibri" panose="020F0502020204030204" pitchFamily="34" charset="0"/>
              </a:rPr>
              <a:t>par type de financement et par source de recette (par exemple, ménages, pouvoirs publiques, bailleurs); et</a:t>
            </a:r>
          </a:p>
          <a:p>
            <a:pPr lvl="1">
              <a:spcBef>
                <a:spcPts val="0"/>
              </a:spcBef>
            </a:pPr>
            <a:r>
              <a:rPr lang="fr-FR" sz="2000" dirty="0">
                <a:latin typeface="Calibri" panose="020F0502020204030204" pitchFamily="34" charset="0"/>
                <a:cs typeface="Calibri" panose="020F0502020204030204" pitchFamily="34" charset="0"/>
              </a:rPr>
              <a:t>par type de service (par exemple, eau potable, assainissement, hygiène)</a:t>
            </a:r>
          </a:p>
          <a:p>
            <a:pPr marL="273050" lvl="1" indent="-239713"/>
            <a:r>
              <a:rPr lang="fr-FR" dirty="0">
                <a:latin typeface="Calibri" panose="020F0502020204030204" pitchFamily="34" charset="0"/>
                <a:cs typeface="Calibri" panose="020F0502020204030204" pitchFamily="34" charset="0"/>
              </a:rPr>
              <a:t>Présentez les données pour la </a:t>
            </a:r>
            <a:r>
              <a:rPr lang="fr-FR" b="1" dirty="0">
                <a:solidFill>
                  <a:srgbClr val="D60A87"/>
                </a:solidFill>
                <a:latin typeface="Calibri" panose="020F0502020204030204" pitchFamily="34" charset="0"/>
                <a:cs typeface="Calibri" panose="020F0502020204030204" pitchFamily="34" charset="0"/>
              </a:rPr>
              <a:t>dernière année fiscale</a:t>
            </a:r>
            <a:r>
              <a:rPr lang="fr-FR" dirty="0">
                <a:latin typeface="Calibri" panose="020F0502020204030204" pitchFamily="34" charset="0"/>
                <a:cs typeface="Calibri" panose="020F0502020204030204" pitchFamily="34" charset="0"/>
              </a:rPr>
              <a:t>. </a:t>
            </a:r>
          </a:p>
          <a:p>
            <a:r>
              <a:rPr lang="fr-FR" sz="2400" dirty="0">
                <a:effectLst/>
                <a:latin typeface="Calibri" panose="020F0502020204030204" pitchFamily="34" charset="0"/>
                <a:ea typeface="Calibri" panose="020F0502020204030204" pitchFamily="34" charset="0"/>
                <a:cs typeface="Calibri" panose="020F0502020204030204" pitchFamily="34" charset="0"/>
              </a:rPr>
              <a:t>Les données sur les dépenses peuvent être présentées dans n’importe quelle monnaie, mais il convient d’utiliser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une seule monnaie </a:t>
            </a:r>
            <a:r>
              <a:rPr lang="fr-FR" sz="2400" dirty="0">
                <a:effectLst/>
                <a:latin typeface="Calibri" panose="020F0502020204030204" pitchFamily="34" charset="0"/>
                <a:ea typeface="Calibri" panose="020F0502020204030204" pitchFamily="34" charset="0"/>
                <a:cs typeface="Calibri" panose="020F0502020204030204" pitchFamily="34" charset="0"/>
              </a:rPr>
              <a:t>pour répondre à la question.</a:t>
            </a: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P</a:t>
            </a:r>
            <a:r>
              <a:rPr lang="fr-FR" sz="2400" dirty="0">
                <a:effectLst/>
                <a:latin typeface="Calibri" panose="020F0502020204030204" pitchFamily="34" charset="0"/>
                <a:ea typeface="Calibri" panose="020F0502020204030204" pitchFamily="34" charset="0"/>
                <a:cs typeface="Calibri" panose="020F0502020204030204" pitchFamily="34" charset="0"/>
              </a:rPr>
              <a:t>our chaque type de financement, veuillez mentionner la (les)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source(s) d’information </a:t>
            </a:r>
            <a:r>
              <a:rPr lang="fr-FR" sz="2400" dirty="0">
                <a:effectLst/>
                <a:latin typeface="Calibri" panose="020F0502020204030204" pitchFamily="34" charset="0"/>
                <a:ea typeface="Calibri" panose="020F0502020204030204" pitchFamily="34" charset="0"/>
                <a:cs typeface="Calibri" panose="020F0502020204030204" pitchFamily="34" charset="0"/>
              </a:rPr>
              <a:t>et indiquer les éléments où des </a:t>
            </a:r>
            <a:r>
              <a:rPr lang="fr-FR" sz="24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lacunes en matière de données </a:t>
            </a:r>
            <a:r>
              <a:rPr lang="fr-FR" sz="2400" dirty="0">
                <a:effectLst/>
                <a:latin typeface="Calibri" panose="020F0502020204030204" pitchFamily="34" charset="0"/>
                <a:ea typeface="Calibri" panose="020F0502020204030204" pitchFamily="34" charset="0"/>
                <a:cs typeface="Calibri" panose="020F0502020204030204" pitchFamily="34" charset="0"/>
              </a:rPr>
              <a:t>ont été recensées</a:t>
            </a:r>
            <a:r>
              <a:rPr lang="fr-FR" sz="2400" dirty="0">
                <a:effectLst/>
                <a:latin typeface="Calibri" panose="020F0502020204030204" pitchFamily="34" charset="0"/>
                <a:cs typeface="Calibri" panose="020F0502020204030204" pitchFamily="34" charset="0"/>
              </a:rPr>
              <a:t> </a:t>
            </a:r>
            <a:endParaRPr lang="fr-FR" sz="2400" dirty="0">
              <a:latin typeface="Calibri" panose="020F0502020204030204" pitchFamily="34" charset="0"/>
              <a:cs typeface="Calibri" panose="020F0502020204030204" pitchFamily="34" charset="0"/>
            </a:endParaRPr>
          </a:p>
        </p:txBody>
      </p:sp>
      <p:sp>
        <p:nvSpPr>
          <p:cNvPr id="5" name="Title 3">
            <a:extLst>
              <a:ext uri="{FF2B5EF4-FFF2-40B4-BE49-F238E27FC236}">
                <a16:creationId xmlns:a16="http://schemas.microsoft.com/office/drawing/2014/main" id="{10C8E20B-F0A9-8C5E-D2A3-A601AF031DBE}"/>
              </a:ext>
            </a:extLst>
          </p:cNvPr>
          <p:cNvSpPr txBox="1">
            <a:spLocks/>
          </p:cNvSpPr>
          <p:nvPr/>
        </p:nvSpPr>
        <p:spPr>
          <a:xfrm>
            <a:off x="609600" y="853797"/>
            <a:ext cx="10972800" cy="692748"/>
          </a:xfrm>
          <a:prstGeom prst="rect">
            <a:avLst/>
          </a:prstGeom>
        </p:spPr>
        <p:txBody>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400" dirty="0"/>
              <a:t>D11 : </a:t>
            </a:r>
            <a:r>
              <a:rPr lang="fr-FR" sz="3400" dirty="0">
                <a:effectLst/>
                <a:latin typeface="Calibri" panose="020F0502020204030204" pitchFamily="34" charset="0"/>
                <a:ea typeface="Calibri" panose="020F0502020204030204" pitchFamily="34" charset="0"/>
                <a:cs typeface="Times New Roman" panose="02020603050405020304" pitchFamily="18" charset="0"/>
              </a:rPr>
              <a:t>Flux financiers</a:t>
            </a:r>
            <a:endParaRPr lang="fr-FR" sz="3400" dirty="0"/>
          </a:p>
        </p:txBody>
      </p:sp>
      <p:sp>
        <p:nvSpPr>
          <p:cNvPr id="26" name="TextBox 25">
            <a:extLst>
              <a:ext uri="{FF2B5EF4-FFF2-40B4-BE49-F238E27FC236}">
                <a16:creationId xmlns:a16="http://schemas.microsoft.com/office/drawing/2014/main" id="{EA9FB098-9B90-009B-807E-8DA1A6716881}"/>
              </a:ext>
            </a:extLst>
          </p:cNvPr>
          <p:cNvSpPr txBox="1"/>
          <p:nvPr/>
        </p:nvSpPr>
        <p:spPr>
          <a:xfrm>
            <a:off x="2502568" y="5885399"/>
            <a:ext cx="7597631" cy="707886"/>
          </a:xfrm>
          <a:prstGeom prst="rect">
            <a:avLst/>
          </a:prstGeom>
          <a:noFill/>
        </p:spPr>
        <p:txBody>
          <a:bodyPr wrap="square">
            <a:spAutoFit/>
          </a:bodyPr>
          <a:lstStyle/>
          <a:p>
            <a:pPr marL="0" indent="0" algn="ctr">
              <a:spcAft>
                <a:spcPts val="0"/>
              </a:spcAft>
              <a:buNone/>
            </a:pPr>
            <a:r>
              <a:rPr lang="fr-FR" sz="2000" dirty="0">
                <a:solidFill>
                  <a:schemeClr val="accent1">
                    <a:lumMod val="50000"/>
                  </a:schemeClr>
                </a:solidFill>
              </a:rPr>
              <a:t>Des instructions détaillées pour cette question peuvent être retrouvées dans le </a:t>
            </a:r>
            <a:r>
              <a:rPr lang="fr-FR" sz="2000" b="1" dirty="0">
                <a:solidFill>
                  <a:srgbClr val="D60A87"/>
                </a:solidFill>
              </a:rPr>
              <a:t>guide d'orientation de l'enquête. </a:t>
            </a:r>
            <a:endParaRPr lang="fr-FR" sz="2000" dirty="0"/>
          </a:p>
        </p:txBody>
      </p:sp>
    </p:spTree>
    <p:extLst>
      <p:ext uri="{BB962C8B-B14F-4D97-AF65-F5344CB8AC3E}">
        <p14:creationId xmlns:p14="http://schemas.microsoft.com/office/powerpoint/2010/main" val="1667464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39BBE1-E561-4CCF-B2AA-7B9942FD23A7}"/>
              </a:ext>
            </a:extLst>
          </p:cNvPr>
          <p:cNvSpPr>
            <a:spLocks noGrp="1"/>
          </p:cNvSpPr>
          <p:nvPr>
            <p:ph type="title"/>
          </p:nvPr>
        </p:nvSpPr>
        <p:spPr/>
        <p:txBody>
          <a:bodyPr>
            <a:normAutofit fontScale="90000"/>
          </a:bodyPr>
          <a:lstStyle/>
          <a:p>
            <a:r>
              <a:rPr lang="fr-FR" dirty="0"/>
              <a:t>Utiliser les comptes WASH pour améliorer les réponses à la question D11</a:t>
            </a:r>
          </a:p>
        </p:txBody>
      </p:sp>
      <p:sp>
        <p:nvSpPr>
          <p:cNvPr id="2" name="Content Placeholder 1">
            <a:extLst>
              <a:ext uri="{FF2B5EF4-FFF2-40B4-BE49-F238E27FC236}">
                <a16:creationId xmlns:a16="http://schemas.microsoft.com/office/drawing/2014/main" id="{6964C670-B28C-4732-8761-DF844C061168}"/>
              </a:ext>
            </a:extLst>
          </p:cNvPr>
          <p:cNvSpPr>
            <a:spLocks noGrp="1"/>
          </p:cNvSpPr>
          <p:nvPr>
            <p:ph idx="1"/>
          </p:nvPr>
        </p:nvSpPr>
        <p:spPr/>
        <p:txBody>
          <a:bodyPr>
            <a:normAutofit fontScale="92500" lnSpcReduction="10000"/>
          </a:bodyPr>
          <a:lstStyle/>
          <a:p>
            <a:pPr marL="457200" indent="-457200"/>
            <a:r>
              <a:rPr lang="fr-FR" sz="3300" dirty="0"/>
              <a:t>Il est reconnu que les données demandées à la question D11 peuvent être difficilement disponibles. </a:t>
            </a:r>
          </a:p>
          <a:p>
            <a:pPr marL="457200" indent="-457200"/>
            <a:r>
              <a:rPr lang="fr-FR" sz="3300" dirty="0"/>
              <a:t>Pour améliorer les informations sur les flux financiers WASH, GLAAS a développé la méthodologie </a:t>
            </a:r>
            <a:r>
              <a:rPr lang="fr-FR" sz="3300" dirty="0" err="1"/>
              <a:t>TrackFin</a:t>
            </a:r>
            <a:r>
              <a:rPr lang="fr-FR" sz="3300" dirty="0"/>
              <a:t>, qui aboutit à des comptes WASH, pour améliorer les informations sur les flux financiers et les dépenses dans le secteur WASH. </a:t>
            </a:r>
          </a:p>
          <a:p>
            <a:pPr marL="942975" indent="-446088"/>
            <a:r>
              <a:rPr lang="fr-FR" sz="3300" b="1" dirty="0">
                <a:solidFill>
                  <a:srgbClr val="D60A87"/>
                </a:solidFill>
              </a:rPr>
              <a:t>Pour les pays ayant développé récemment des comptes WASH</a:t>
            </a:r>
            <a:r>
              <a:rPr lang="fr-FR" sz="3300" dirty="0"/>
              <a:t>, le tableau D11 peut être extrait du module 6.4 de l’outil de production des comptes WASH.</a:t>
            </a:r>
          </a:p>
          <a:p>
            <a:pPr marL="914400" lvl="1" indent="-457200"/>
            <a:endParaRPr lang="fr-FR" sz="3600" dirty="0"/>
          </a:p>
        </p:txBody>
      </p:sp>
    </p:spTree>
    <p:extLst>
      <p:ext uri="{BB962C8B-B14F-4D97-AF65-F5344CB8AC3E}">
        <p14:creationId xmlns:p14="http://schemas.microsoft.com/office/powerpoint/2010/main" val="1122774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993F-875D-4F6D-9930-CE27DBBBC55C}"/>
              </a:ext>
            </a:extLst>
          </p:cNvPr>
          <p:cNvSpPr>
            <a:spLocks noGrp="1"/>
          </p:cNvSpPr>
          <p:nvPr>
            <p:ph type="title"/>
          </p:nvPr>
        </p:nvSpPr>
        <p:spPr/>
        <p:txBody>
          <a:bodyPr/>
          <a:lstStyle/>
          <a:p>
            <a:r>
              <a:rPr lang="fr-FR"/>
              <a:t>Pour plus d'information sur les comptes WASH</a:t>
            </a:r>
          </a:p>
        </p:txBody>
      </p:sp>
      <p:sp>
        <p:nvSpPr>
          <p:cNvPr id="3" name="Content Placeholder 2">
            <a:extLst>
              <a:ext uri="{FF2B5EF4-FFF2-40B4-BE49-F238E27FC236}">
                <a16:creationId xmlns:a16="http://schemas.microsoft.com/office/drawing/2014/main" id="{75DD3748-1233-43FD-BD94-545CD53D11CF}"/>
              </a:ext>
            </a:extLst>
          </p:cNvPr>
          <p:cNvSpPr>
            <a:spLocks noGrp="1"/>
          </p:cNvSpPr>
          <p:nvPr>
            <p:ph idx="1"/>
          </p:nvPr>
        </p:nvSpPr>
        <p:spPr/>
        <p:txBody>
          <a:bodyPr>
            <a:normAutofit/>
          </a:bodyPr>
          <a:lstStyle/>
          <a:p>
            <a:r>
              <a:rPr lang="fr-FR" dirty="0"/>
              <a:t>Si votre gouvernement souhaite développer des comptes WASH en utilisant la méthodologie </a:t>
            </a:r>
            <a:r>
              <a:rPr lang="fr-FR" dirty="0" err="1"/>
              <a:t>TrackFin</a:t>
            </a:r>
            <a:r>
              <a:rPr lang="fr-FR" dirty="0"/>
              <a:t>, veuillez contacter : </a:t>
            </a:r>
            <a:r>
              <a:rPr lang="fr-FR" i="1" u="sng" dirty="0">
                <a:hlinkClick r:id="rId2"/>
              </a:rPr>
              <a:t>glaas@who.int</a:t>
            </a:r>
            <a:endParaRPr lang="fr-FR" i="1" u="sng" dirty="0"/>
          </a:p>
          <a:p>
            <a:endParaRPr lang="fr-FR" i="1" u="sng" dirty="0"/>
          </a:p>
          <a:p>
            <a:r>
              <a:rPr lang="fr-FR" dirty="0"/>
              <a:t>Pour plus d'information sur les comptes WASH, veuillez consulter : </a:t>
            </a:r>
            <a:r>
              <a:rPr lang="fr-FR" u="sng" dirty="0">
                <a:hlinkClick r:id="rId3"/>
              </a:rPr>
              <a:t>https://www.who.int/teams/environment-climate-change-and-health/water-sanitation-and-health/monitoring-and-evidence/wash-systems-monitoring/un-water-global-analysis-and-assessment-of-sanitation-and-drinking-water/wash-accounts</a:t>
            </a:r>
            <a:r>
              <a:rPr lang="fr-FR" u="sng" dirty="0"/>
              <a:t> </a:t>
            </a:r>
            <a:endParaRPr lang="fr-FR" i="1" u="sng" dirty="0"/>
          </a:p>
        </p:txBody>
      </p:sp>
      <p:pic>
        <p:nvPicPr>
          <p:cNvPr id="5" name="Picture 4">
            <a:extLst>
              <a:ext uri="{FF2B5EF4-FFF2-40B4-BE49-F238E27FC236}">
                <a16:creationId xmlns:a16="http://schemas.microsoft.com/office/drawing/2014/main" id="{5970187C-E131-B842-A63C-3C636897BF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77303" y="5143516"/>
            <a:ext cx="2237394" cy="868635"/>
          </a:xfrm>
          <a:prstGeom prst="rect">
            <a:avLst/>
          </a:prstGeom>
        </p:spPr>
      </p:pic>
    </p:spTree>
    <p:extLst>
      <p:ext uri="{BB962C8B-B14F-4D97-AF65-F5344CB8AC3E}">
        <p14:creationId xmlns:p14="http://schemas.microsoft.com/office/powerpoint/2010/main" val="2652061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277349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44763C-B42D-D411-89BE-0565DE8D2319}"/>
              </a:ext>
            </a:extLst>
          </p:cNvPr>
          <p:cNvSpPr>
            <a:spLocks noGrp="1"/>
          </p:cNvSpPr>
          <p:nvPr>
            <p:ph type="title"/>
          </p:nvPr>
        </p:nvSpPr>
        <p:spPr/>
        <p:txBody>
          <a:bodyPr/>
          <a:lstStyle/>
          <a:p>
            <a:r>
              <a:rPr lang="fr-FR" dirty="0"/>
              <a:t>Choisir la méthode de remplissage de l'enquête </a:t>
            </a:r>
            <a:r>
              <a:rPr lang="fr-FR"/>
              <a:t>pays : PDF ou en ligne (</a:t>
            </a:r>
            <a:r>
              <a:rPr lang="fr-FR" err="1"/>
              <a:t>eGLAAS</a:t>
            </a:r>
            <a:r>
              <a:rPr lang="fr-FR" dirty="0"/>
              <a:t>)</a:t>
            </a:r>
          </a:p>
        </p:txBody>
      </p:sp>
      <p:sp>
        <p:nvSpPr>
          <p:cNvPr id="5" name="Text Placeholder 4">
            <a:extLst>
              <a:ext uri="{FF2B5EF4-FFF2-40B4-BE49-F238E27FC236}">
                <a16:creationId xmlns:a16="http://schemas.microsoft.com/office/drawing/2014/main" id="{02413A24-3740-B99A-049E-BC215EB6AC8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88106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86BC-EA59-7D5C-FD07-273DFB5B213B}"/>
              </a:ext>
            </a:extLst>
          </p:cNvPr>
          <p:cNvSpPr>
            <a:spLocks noGrp="1"/>
          </p:cNvSpPr>
          <p:nvPr>
            <p:ph type="title"/>
          </p:nvPr>
        </p:nvSpPr>
        <p:spPr/>
        <p:txBody>
          <a:bodyPr/>
          <a:lstStyle/>
          <a:p>
            <a:r>
              <a:rPr lang="fr-FR" dirty="0"/>
              <a:t>Choisir la méthode de remplissage de l'enquête pays</a:t>
            </a:r>
          </a:p>
        </p:txBody>
      </p:sp>
      <p:sp>
        <p:nvSpPr>
          <p:cNvPr id="5" name="Content Placeholder 4">
            <a:extLst>
              <a:ext uri="{FF2B5EF4-FFF2-40B4-BE49-F238E27FC236}">
                <a16:creationId xmlns:a16="http://schemas.microsoft.com/office/drawing/2014/main" id="{970F565D-9448-B70D-4891-119DB7D6DB1C}"/>
              </a:ext>
            </a:extLst>
          </p:cNvPr>
          <p:cNvSpPr>
            <a:spLocks noGrp="1"/>
          </p:cNvSpPr>
          <p:nvPr>
            <p:ph idx="1"/>
          </p:nvPr>
        </p:nvSpPr>
        <p:spPr>
          <a:xfrm>
            <a:off x="609600" y="1280166"/>
            <a:ext cx="10972800" cy="4783750"/>
          </a:xfrm>
        </p:spPr>
        <p:txBody>
          <a:bodyPr>
            <a:normAutofit/>
          </a:bodyPr>
          <a:lstStyle/>
          <a:p>
            <a:pPr algn="just">
              <a:lnSpc>
                <a:spcPct val="100000"/>
              </a:lnSpc>
              <a:spcBef>
                <a:spcPts val="600"/>
              </a:spcBef>
              <a:spcAft>
                <a:spcPts val="6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L'enquête pays GLAAS 2024 est disponible sous les formes suivantes</a:t>
            </a:r>
            <a:r>
              <a:rPr lang="fr-FR" sz="3200" dirty="0">
                <a:latin typeface="Calibri" panose="020F0502020204030204" pitchFamily="34" charset="0"/>
                <a:ea typeface="Calibri" panose="020F0502020204030204" pitchFamily="34" charset="0"/>
                <a:cs typeface="Times New Roman" panose="02020603050405020304" pitchFamily="18" charset="0"/>
              </a:rPr>
              <a:t> </a:t>
            </a:r>
            <a:r>
              <a:rPr lang="fr-FR" sz="3200" dirty="0">
                <a:effectLst/>
                <a:latin typeface="Calibri" panose="020F0502020204030204" pitchFamily="34" charset="0"/>
                <a:ea typeface="Calibri" panose="020F0502020204030204" pitchFamily="34" charset="0"/>
                <a:cs typeface="Times New Roman" panose="02020603050405020304" pitchFamily="18" charset="0"/>
              </a:rPr>
              <a:t>:</a:t>
            </a:r>
          </a:p>
          <a:p>
            <a:pPr lvl="1" algn="just">
              <a:lnSpc>
                <a:spcPct val="100000"/>
              </a:lnSpc>
              <a:spcBef>
                <a:spcPts val="600"/>
              </a:spcBef>
              <a:spcAft>
                <a:spcPts val="6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1) un formulaire </a:t>
            </a:r>
            <a:r>
              <a:rPr lang="fr-FR" sz="2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PDF</a:t>
            </a:r>
            <a:r>
              <a:rPr lang="fr-FR" sz="2800" dirty="0">
                <a:effectLst/>
                <a:latin typeface="Calibri" panose="020F0502020204030204" pitchFamily="34" charset="0"/>
                <a:ea typeface="Calibri" panose="020F0502020204030204" pitchFamily="34" charset="0"/>
                <a:cs typeface="Times New Roman" panose="02020603050405020304" pitchFamily="18" charset="0"/>
              </a:rPr>
              <a:t> à remplir; </a:t>
            </a:r>
            <a:r>
              <a:rPr lang="fr-FR" sz="2800" i="1" dirty="0">
                <a:latin typeface="Calibri" panose="020F0502020204030204" pitchFamily="34" charset="0"/>
                <a:ea typeface="Calibri" panose="020F0502020204030204" pitchFamily="34" charset="0"/>
                <a:cs typeface="Times New Roman" panose="02020603050405020304" pitchFamily="18" charset="0"/>
              </a:rPr>
              <a:t>ou</a:t>
            </a: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0000"/>
              </a:lnSpc>
              <a:spcBef>
                <a:spcPts val="600"/>
              </a:spcBef>
              <a:spcAft>
                <a:spcPts val="6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2) une enquête en ligne appelée </a:t>
            </a:r>
            <a:r>
              <a:rPr lang="fr-FR" sz="28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eGLAAS</a:t>
            </a: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lvl="2" algn="just">
              <a:spcBef>
                <a:spcPts val="600"/>
              </a:spcBef>
              <a:spcAft>
                <a:spcPts val="6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eGLAAS est développé à l'aide de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REDCap</a:t>
            </a:r>
            <a:r>
              <a:rPr lang="fr-FR" sz="2400" dirty="0">
                <a:effectLst/>
                <a:latin typeface="Calibri" panose="020F0502020204030204" pitchFamily="34" charset="0"/>
                <a:ea typeface="Calibri" panose="020F0502020204030204" pitchFamily="34" charset="0"/>
                <a:cs typeface="Times New Roman" panose="02020603050405020304" pitchFamily="18" charset="0"/>
              </a:rPr>
              <a:t> et hébergé sur la plateforme de l'OMS appelée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Electronic</a:t>
            </a:r>
            <a:r>
              <a:rPr lang="fr-FR" sz="2400" dirty="0">
                <a:effectLst/>
                <a:latin typeface="Calibri" panose="020F0502020204030204" pitchFamily="34" charset="0"/>
                <a:ea typeface="Calibri" panose="020F0502020204030204" pitchFamily="34" charset="0"/>
                <a:cs typeface="Times New Roman" panose="02020603050405020304" pitchFamily="18" charset="0"/>
              </a:rPr>
              <a:t> Data Capture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REDCap</a:t>
            </a:r>
            <a:r>
              <a:rPr lang="fr-FR" sz="2400" dirty="0">
                <a:effectLst/>
                <a:latin typeface="Calibri" panose="020F0502020204030204" pitchFamily="34" charset="0"/>
                <a:ea typeface="Calibri" panose="020F0502020204030204" pitchFamily="34" charset="0"/>
                <a:cs typeface="Times New Roman" panose="02020603050405020304" pitchFamily="18" charset="0"/>
              </a:rPr>
              <a:t> (EDCRC). </a:t>
            </a:r>
          </a:p>
        </p:txBody>
      </p:sp>
      <p:sp>
        <p:nvSpPr>
          <p:cNvPr id="2" name="TextBox 1">
            <a:extLst>
              <a:ext uri="{FF2B5EF4-FFF2-40B4-BE49-F238E27FC236}">
                <a16:creationId xmlns:a16="http://schemas.microsoft.com/office/drawing/2014/main" id="{2FB3D89C-FDCE-AAA1-0E89-5922EFC4B187}"/>
              </a:ext>
            </a:extLst>
          </p:cNvPr>
          <p:cNvSpPr txBox="1"/>
          <p:nvPr/>
        </p:nvSpPr>
        <p:spPr>
          <a:xfrm>
            <a:off x="989656" y="4585281"/>
            <a:ext cx="10212687" cy="1200329"/>
          </a:xfrm>
          <a:prstGeom prst="rect">
            <a:avLst/>
          </a:prstGeom>
          <a:noFill/>
        </p:spPr>
        <p:txBody>
          <a:bodyPr wrap="square" rtlCol="0">
            <a:spAutoFit/>
          </a:bodyPr>
          <a:lstStyle/>
          <a:p>
            <a:pPr algn="ctr"/>
            <a:r>
              <a:rPr lang="fr-FR" sz="2400" b="1"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rPr>
              <a:t>Le point focal, en collaboration avec les parties prenantes, doit décider de la meilleure manière de coordonner le processus GLAAS et déterminer quel formulaire (PDF ou eGLAAS) conviendra le mieux au processus GLAAS du pays. </a:t>
            </a:r>
            <a:endParaRPr lang="fr-FR" sz="2400" dirty="0">
              <a:solidFill>
                <a:srgbClr val="D60A8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44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091ED-31F3-B872-B3CE-480CD5892337}"/>
              </a:ext>
            </a:extLst>
          </p:cNvPr>
          <p:cNvSpPr>
            <a:spLocks noGrp="1"/>
          </p:cNvSpPr>
          <p:nvPr>
            <p:ph type="title"/>
          </p:nvPr>
        </p:nvSpPr>
        <p:spPr/>
        <p:txBody>
          <a:bodyPr/>
          <a:lstStyle/>
          <a:p>
            <a:r>
              <a:rPr lang="fr-FR" dirty="0"/>
              <a:t>Commentaires des utilisateurs sur le projet pilote d'eGLAAS</a:t>
            </a:r>
          </a:p>
        </p:txBody>
      </p:sp>
      <p:sp>
        <p:nvSpPr>
          <p:cNvPr id="2" name="Content Placeholder 1">
            <a:extLst>
              <a:ext uri="{FF2B5EF4-FFF2-40B4-BE49-F238E27FC236}">
                <a16:creationId xmlns:a16="http://schemas.microsoft.com/office/drawing/2014/main" id="{DD3A87A8-3F16-D741-5644-53B1CE120673}"/>
              </a:ext>
            </a:extLst>
          </p:cNvPr>
          <p:cNvSpPr>
            <a:spLocks noGrp="1"/>
          </p:cNvSpPr>
          <p:nvPr>
            <p:ph idx="1"/>
          </p:nvPr>
        </p:nvSpPr>
        <p:spPr>
          <a:xfrm>
            <a:off x="609600" y="1176255"/>
            <a:ext cx="10972800" cy="3816764"/>
          </a:xfrm>
        </p:spPr>
        <p:txBody>
          <a:bodyPr>
            <a:normAutofit/>
          </a:bodyPr>
          <a:lstStyle/>
          <a:p>
            <a:r>
              <a:rPr lang="fr-FR" sz="2800" dirty="0"/>
              <a:t>Dans le cycle GLAAS 2021/2022, </a:t>
            </a:r>
            <a:r>
              <a:rPr lang="fr-FR" dirty="0">
                <a:effectLst/>
                <a:latin typeface="Calibri" panose="020F0502020204030204" pitchFamily="34" charset="0"/>
                <a:ea typeface="Calibri" panose="020F0502020204030204" pitchFamily="34" charset="0"/>
                <a:cs typeface="Times New Roman" panose="02020603050405020304" pitchFamily="18" charset="0"/>
              </a:rPr>
              <a:t>11 pays ont piloté avec succès eGLAAS pour réaliser l’enquête pays. </a:t>
            </a:r>
            <a:endParaRPr lang="fr-FR" dirty="0"/>
          </a:p>
          <a:p>
            <a:r>
              <a:rPr lang="fr-FR" sz="2800" dirty="0"/>
              <a:t>T</a:t>
            </a:r>
            <a:r>
              <a:rPr lang="fr-FR" dirty="0">
                <a:effectLst/>
                <a:latin typeface="Calibri" panose="020F0502020204030204" pitchFamily="34" charset="0"/>
                <a:ea typeface="Calibri" panose="020F0502020204030204" pitchFamily="34" charset="0"/>
                <a:cs typeface="Calibri" panose="020F0502020204030204" pitchFamily="34" charset="0"/>
              </a:rPr>
              <a:t>ant les contributeurs expérimentés que les nouveaux contributeurs du processus GLAAS ont trouvé que l’enquête en ligne était conviviale.</a:t>
            </a:r>
            <a:endParaRPr lang="fr-FR" dirty="0">
              <a:latin typeface="Calibri" panose="020F0502020204030204" pitchFamily="34" charset="0"/>
              <a:cs typeface="Calibri" panose="020F0502020204030204" pitchFamily="34" charset="0"/>
            </a:endParaRPr>
          </a:p>
          <a:p>
            <a:r>
              <a:rPr lang="fr-FR" dirty="0">
                <a:effectLst/>
                <a:latin typeface="Calibri" panose="020F0502020204030204" pitchFamily="34" charset="0"/>
                <a:ea typeface="Calibri" panose="020F0502020204030204" pitchFamily="34" charset="0"/>
                <a:cs typeface="Calibri" panose="020F0502020204030204" pitchFamily="34" charset="0"/>
              </a:rPr>
              <a:t>Les équipes ont trouvé particulièrement utile le fait que plusieurs contributeurs à l’enquête puissent accéder à la plateforme et apporter des réponses aux questions de l’enquête, ce qui permet de gagner du temps et de rendre le processus plus efficace.  </a:t>
            </a:r>
          </a:p>
          <a:p>
            <a:endParaRPr lang="fr-FR" sz="2800" dirty="0"/>
          </a:p>
        </p:txBody>
      </p:sp>
      <p:sp>
        <p:nvSpPr>
          <p:cNvPr id="4" name="TextBox 3">
            <a:extLst>
              <a:ext uri="{FF2B5EF4-FFF2-40B4-BE49-F238E27FC236}">
                <a16:creationId xmlns:a16="http://schemas.microsoft.com/office/drawing/2014/main" id="{8EB41B0C-73C2-55FC-C730-1040D0E567E1}"/>
              </a:ext>
            </a:extLst>
          </p:cNvPr>
          <p:cNvSpPr txBox="1"/>
          <p:nvPr/>
        </p:nvSpPr>
        <p:spPr>
          <a:xfrm>
            <a:off x="810382" y="4993018"/>
            <a:ext cx="3056466" cy="1323439"/>
          </a:xfrm>
          <a:prstGeom prst="rect">
            <a:avLst/>
          </a:prstGeom>
          <a:noFill/>
        </p:spPr>
        <p:txBody>
          <a:bodyPr wrap="square" rtlCol="0">
            <a:spAutoFit/>
          </a:bodyPr>
          <a:lstStyle/>
          <a:p>
            <a:pPr algn="ctr"/>
            <a:r>
              <a:rPr lang="fr-FR" sz="2000" b="1" i="1" dirty="0">
                <a:solidFill>
                  <a:srgbClr val="D60A87"/>
                </a:solidFill>
              </a:rPr>
              <a:t>“En général, eGLAAS est convivial et facilite le processus de collecte des données.”</a:t>
            </a:r>
          </a:p>
        </p:txBody>
      </p:sp>
      <p:sp>
        <p:nvSpPr>
          <p:cNvPr id="5" name="TextBox 4">
            <a:extLst>
              <a:ext uri="{FF2B5EF4-FFF2-40B4-BE49-F238E27FC236}">
                <a16:creationId xmlns:a16="http://schemas.microsoft.com/office/drawing/2014/main" id="{C012962A-B3B3-9928-B45A-5505B16BF7B8}"/>
              </a:ext>
            </a:extLst>
          </p:cNvPr>
          <p:cNvSpPr txBox="1"/>
          <p:nvPr/>
        </p:nvSpPr>
        <p:spPr>
          <a:xfrm>
            <a:off x="4597632" y="4919008"/>
            <a:ext cx="6311000" cy="1323439"/>
          </a:xfrm>
          <a:prstGeom prst="rect">
            <a:avLst/>
          </a:prstGeom>
          <a:noFill/>
        </p:spPr>
        <p:txBody>
          <a:bodyPr wrap="square" rtlCol="0">
            <a:spAutoFit/>
          </a:bodyPr>
          <a:lstStyle/>
          <a:p>
            <a:pPr algn="ctr"/>
            <a:r>
              <a:rPr lang="fr-FR" sz="1800" b="1" i="1" dirty="0">
                <a:solidFill>
                  <a:srgbClr val="D60A87"/>
                </a:solidFill>
              </a:rPr>
              <a:t>“</a:t>
            </a:r>
            <a:r>
              <a:rPr lang="fr-FR" sz="2000" b="1" i="1" dirty="0">
                <a:solidFill>
                  <a:srgbClr val="D60A87"/>
                </a:solidFill>
              </a:rPr>
              <a:t>Le processus de vérification des erreurs et de communication via eGLAAS a été excellent. Cela a donné le temps aux évaluateurs de consulter virtuellement l'équipe pays jusqu'à ce qu'un consensus soit atteint.”</a:t>
            </a:r>
          </a:p>
        </p:txBody>
      </p:sp>
    </p:spTree>
    <p:extLst>
      <p:ext uri="{BB962C8B-B14F-4D97-AF65-F5344CB8AC3E}">
        <p14:creationId xmlns:p14="http://schemas.microsoft.com/office/powerpoint/2010/main" val="27730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1054F1-D21A-C085-DC8B-FA17194EA0E4}"/>
              </a:ext>
            </a:extLst>
          </p:cNvPr>
          <p:cNvSpPr txBox="1"/>
          <p:nvPr/>
        </p:nvSpPr>
        <p:spPr>
          <a:xfrm>
            <a:off x="176392" y="1628507"/>
            <a:ext cx="2244079" cy="1815882"/>
          </a:xfrm>
          <a:prstGeom prst="rect">
            <a:avLst/>
          </a:prstGeom>
          <a:solidFill>
            <a:schemeClr val="accent1">
              <a:lumMod val="50000"/>
            </a:schemeClr>
          </a:solidFill>
        </p:spPr>
        <p:txBody>
          <a:bodyPr wrap="square" rtlCol="0" anchor="ctr">
            <a:spAutoFit/>
          </a:bodyPr>
          <a:lstStyle/>
          <a:p>
            <a:endParaRPr lang="fr-FR" sz="2000">
              <a:solidFill>
                <a:schemeClr val="bg1"/>
              </a:solidFill>
            </a:endParaRPr>
          </a:p>
          <a:p>
            <a:endParaRPr lang="fr-FR" sz="2000">
              <a:solidFill>
                <a:schemeClr val="bg1"/>
              </a:solidFill>
            </a:endParaRPr>
          </a:p>
          <a:p>
            <a:r>
              <a:rPr lang="fr-FR" sz="2000">
                <a:solidFill>
                  <a:schemeClr val="bg1"/>
                </a:solidFill>
              </a:rPr>
              <a:t>Logiciels et conditions d'accès</a:t>
            </a:r>
          </a:p>
          <a:p>
            <a:endParaRPr lang="fr-FR" sz="2000">
              <a:solidFill>
                <a:schemeClr val="bg1"/>
              </a:solidFill>
            </a:endParaRPr>
          </a:p>
          <a:p>
            <a:endParaRPr lang="fr-FR" sz="1200">
              <a:solidFill>
                <a:schemeClr val="bg1"/>
              </a:solidFill>
            </a:endParaRPr>
          </a:p>
        </p:txBody>
      </p:sp>
      <p:sp>
        <p:nvSpPr>
          <p:cNvPr id="16" name="TextBox 15">
            <a:extLst>
              <a:ext uri="{FF2B5EF4-FFF2-40B4-BE49-F238E27FC236}">
                <a16:creationId xmlns:a16="http://schemas.microsoft.com/office/drawing/2014/main" id="{282ADCCE-CC66-DEE3-CAF7-077DBD14F63D}"/>
              </a:ext>
            </a:extLst>
          </p:cNvPr>
          <p:cNvSpPr txBox="1"/>
          <p:nvPr/>
        </p:nvSpPr>
        <p:spPr>
          <a:xfrm>
            <a:off x="176392" y="3404614"/>
            <a:ext cx="2244079" cy="1323439"/>
          </a:xfrm>
          <a:prstGeom prst="rect">
            <a:avLst/>
          </a:prstGeom>
          <a:solidFill>
            <a:schemeClr val="accent1">
              <a:lumMod val="50000"/>
            </a:schemeClr>
          </a:solidFill>
        </p:spPr>
        <p:txBody>
          <a:bodyPr wrap="square" rtlCol="0" anchor="ctr">
            <a:spAutoFit/>
          </a:bodyPr>
          <a:lstStyle/>
          <a:p>
            <a:endParaRPr lang="fr-FR" sz="1000">
              <a:solidFill>
                <a:schemeClr val="bg1"/>
              </a:solidFill>
            </a:endParaRPr>
          </a:p>
          <a:p>
            <a:r>
              <a:rPr lang="fr-FR" sz="2000">
                <a:solidFill>
                  <a:schemeClr val="bg1"/>
                </a:solidFill>
              </a:rPr>
              <a:t>Langues disponibles</a:t>
            </a:r>
          </a:p>
          <a:p>
            <a:endParaRPr lang="fr-FR" sz="2000">
              <a:solidFill>
                <a:schemeClr val="bg1"/>
              </a:solidFill>
            </a:endParaRPr>
          </a:p>
          <a:p>
            <a:endParaRPr lang="fr-FR" sz="1000">
              <a:solidFill>
                <a:schemeClr val="bg1"/>
              </a:solidFill>
            </a:endParaRPr>
          </a:p>
        </p:txBody>
      </p:sp>
      <p:cxnSp>
        <p:nvCxnSpPr>
          <p:cNvPr id="19" name="Straight Connector 18">
            <a:extLst>
              <a:ext uri="{FF2B5EF4-FFF2-40B4-BE49-F238E27FC236}">
                <a16:creationId xmlns:a16="http://schemas.microsoft.com/office/drawing/2014/main" id="{27915E28-BDC6-9B9C-9245-010A0CBA466B}"/>
              </a:ext>
            </a:extLst>
          </p:cNvPr>
          <p:cNvCxnSpPr>
            <a:cxnSpLocks/>
          </p:cNvCxnSpPr>
          <p:nvPr/>
        </p:nvCxnSpPr>
        <p:spPr>
          <a:xfrm flipH="1">
            <a:off x="176392" y="4275889"/>
            <a:ext cx="11583534" cy="19660"/>
          </a:xfrm>
          <a:prstGeom prst="line">
            <a:avLst/>
          </a:prstGeom>
          <a:ln w="1016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6ABA77-4BD7-CB6E-AEC0-BAFBB2D584F7}"/>
              </a:ext>
            </a:extLst>
          </p:cNvPr>
          <p:cNvCxnSpPr>
            <a:cxnSpLocks/>
          </p:cNvCxnSpPr>
          <p:nvPr/>
        </p:nvCxnSpPr>
        <p:spPr>
          <a:xfrm flipH="1">
            <a:off x="176392" y="3568412"/>
            <a:ext cx="11583534" cy="19661"/>
          </a:xfrm>
          <a:prstGeom prst="line">
            <a:avLst/>
          </a:prstGeom>
          <a:ln w="1016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8C2D90-D1DC-25FE-78A5-3B54A844958C}"/>
              </a:ext>
            </a:extLst>
          </p:cNvPr>
          <p:cNvSpPr>
            <a:spLocks noGrp="1"/>
          </p:cNvSpPr>
          <p:nvPr>
            <p:ph type="title"/>
          </p:nvPr>
        </p:nvSpPr>
        <p:spPr/>
        <p:txBody>
          <a:bodyPr/>
          <a:lstStyle/>
          <a:p>
            <a:r>
              <a:rPr lang="fr-FR"/>
              <a:t>Principales différences entre un PDF à remplir et eGLAAS</a:t>
            </a:r>
          </a:p>
        </p:txBody>
      </p:sp>
      <p:sp>
        <p:nvSpPr>
          <p:cNvPr id="5" name="TextBox 4">
            <a:extLst>
              <a:ext uri="{FF2B5EF4-FFF2-40B4-BE49-F238E27FC236}">
                <a16:creationId xmlns:a16="http://schemas.microsoft.com/office/drawing/2014/main" id="{E10DEEAF-C65F-6508-3AC5-B9FA34DE7341}"/>
              </a:ext>
            </a:extLst>
          </p:cNvPr>
          <p:cNvSpPr txBox="1"/>
          <p:nvPr/>
        </p:nvSpPr>
        <p:spPr>
          <a:xfrm>
            <a:off x="2407383" y="1265599"/>
            <a:ext cx="4572000" cy="523220"/>
          </a:xfrm>
          <a:prstGeom prst="rect">
            <a:avLst/>
          </a:prstGeom>
          <a:solidFill>
            <a:schemeClr val="accent1">
              <a:lumMod val="50000"/>
            </a:schemeClr>
          </a:solidFill>
        </p:spPr>
        <p:txBody>
          <a:bodyPr wrap="square" rtlCol="0">
            <a:spAutoFit/>
          </a:bodyPr>
          <a:lstStyle/>
          <a:p>
            <a:pPr algn="ctr"/>
            <a:r>
              <a:rPr lang="fr-FR" sz="2800" b="1">
                <a:solidFill>
                  <a:schemeClr val="bg1"/>
                </a:solidFill>
              </a:rPr>
              <a:t>PDF</a:t>
            </a:r>
          </a:p>
        </p:txBody>
      </p:sp>
      <p:sp>
        <p:nvSpPr>
          <p:cNvPr id="6" name="TextBox 5">
            <a:extLst>
              <a:ext uri="{FF2B5EF4-FFF2-40B4-BE49-F238E27FC236}">
                <a16:creationId xmlns:a16="http://schemas.microsoft.com/office/drawing/2014/main" id="{6CF71527-59E9-4C64-B009-FD6649471E10}"/>
              </a:ext>
            </a:extLst>
          </p:cNvPr>
          <p:cNvSpPr txBox="1"/>
          <p:nvPr/>
        </p:nvSpPr>
        <p:spPr>
          <a:xfrm>
            <a:off x="7005046" y="1265599"/>
            <a:ext cx="5010558" cy="523220"/>
          </a:xfrm>
          <a:prstGeom prst="rect">
            <a:avLst/>
          </a:prstGeom>
          <a:solidFill>
            <a:schemeClr val="accent1">
              <a:lumMod val="50000"/>
            </a:schemeClr>
          </a:solidFill>
        </p:spPr>
        <p:txBody>
          <a:bodyPr wrap="square" rtlCol="0">
            <a:spAutoFit/>
          </a:bodyPr>
          <a:lstStyle/>
          <a:p>
            <a:pPr algn="ctr"/>
            <a:r>
              <a:rPr lang="fr-FR" sz="2800" b="1">
                <a:solidFill>
                  <a:schemeClr val="bg1"/>
                </a:solidFill>
              </a:rPr>
              <a:t>eGLAAS</a:t>
            </a:r>
          </a:p>
        </p:txBody>
      </p:sp>
      <p:sp>
        <p:nvSpPr>
          <p:cNvPr id="7" name="TextBox 6">
            <a:extLst>
              <a:ext uri="{FF2B5EF4-FFF2-40B4-BE49-F238E27FC236}">
                <a16:creationId xmlns:a16="http://schemas.microsoft.com/office/drawing/2014/main" id="{C03E8F3E-F9E6-9290-A788-34C60DE5864C}"/>
              </a:ext>
            </a:extLst>
          </p:cNvPr>
          <p:cNvSpPr txBox="1"/>
          <p:nvPr/>
        </p:nvSpPr>
        <p:spPr>
          <a:xfrm>
            <a:off x="176392" y="4344024"/>
            <a:ext cx="2244079" cy="1938992"/>
          </a:xfrm>
          <a:prstGeom prst="rect">
            <a:avLst/>
          </a:prstGeom>
          <a:solidFill>
            <a:schemeClr val="accent1">
              <a:lumMod val="50000"/>
            </a:schemeClr>
          </a:solidFill>
        </p:spPr>
        <p:txBody>
          <a:bodyPr wrap="square" rtlCol="0" anchor="ctr">
            <a:spAutoFit/>
          </a:bodyPr>
          <a:lstStyle/>
          <a:p>
            <a:endParaRPr lang="fr-FR" sz="2000">
              <a:solidFill>
                <a:schemeClr val="bg1"/>
              </a:solidFill>
            </a:endParaRPr>
          </a:p>
          <a:p>
            <a:r>
              <a:rPr lang="fr-FR" sz="2000">
                <a:solidFill>
                  <a:schemeClr val="bg1"/>
                </a:solidFill>
              </a:rPr>
              <a:t>Accès multi-utilisateurs et compilations des réponses</a:t>
            </a:r>
          </a:p>
          <a:p>
            <a:endParaRPr lang="fr-FR" sz="2000">
              <a:solidFill>
                <a:schemeClr val="bg1"/>
              </a:solidFill>
            </a:endParaRPr>
          </a:p>
        </p:txBody>
      </p:sp>
      <p:sp>
        <p:nvSpPr>
          <p:cNvPr id="9" name="TextBox 8">
            <a:extLst>
              <a:ext uri="{FF2B5EF4-FFF2-40B4-BE49-F238E27FC236}">
                <a16:creationId xmlns:a16="http://schemas.microsoft.com/office/drawing/2014/main" id="{ED5BBE57-5300-AF5B-449F-87455EDE01F0}"/>
              </a:ext>
            </a:extLst>
          </p:cNvPr>
          <p:cNvSpPr txBox="1"/>
          <p:nvPr/>
        </p:nvSpPr>
        <p:spPr>
          <a:xfrm>
            <a:off x="2425642" y="1935808"/>
            <a:ext cx="4463759" cy="1477328"/>
          </a:xfrm>
          <a:prstGeom prst="rect">
            <a:avLst/>
          </a:prstGeom>
          <a:noFill/>
        </p:spPr>
        <p:txBody>
          <a:bodyPr wrap="square" rtlCol="0">
            <a:spAutoFit/>
          </a:bodyPr>
          <a:lstStyle/>
          <a:p>
            <a:pPr lvl="0" defTabSz="914400">
              <a:defRPr/>
            </a:pPr>
            <a:r>
              <a:rPr lang="fr-FR" dirty="0">
                <a:latin typeface="Calibri" panose="020F0502020204030204" pitchFamily="34" charset="0"/>
                <a:ea typeface="Calibri" panose="020F0502020204030204" pitchFamily="34" charset="0"/>
                <a:cs typeface="Times New Roman" panose="02020603050405020304" pitchFamily="18" charset="0"/>
              </a:rPr>
              <a:t>Pour accéder au PDF, les contributeurs à l'enquête doivent disposer d'une version à jour d'</a:t>
            </a:r>
            <a:r>
              <a:rPr lang="fr-F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Adobe Acrobat Reader</a:t>
            </a:r>
            <a:r>
              <a:rPr lang="fr-FR" dirty="0">
                <a:latin typeface="Calibri" panose="020F0502020204030204" pitchFamily="34" charset="0"/>
                <a:ea typeface="Calibri" panose="020F0502020204030204" pitchFamily="34" charset="0"/>
                <a:cs typeface="Times New Roman" panose="02020603050405020304" pitchFamily="18" charset="0"/>
              </a:rPr>
              <a:t> installée sur leurs ordinateurs. </a:t>
            </a:r>
            <a:r>
              <a:rPr lang="fr-FR" b="1" u="sng" dirty="0">
                <a:latin typeface="Calibri" panose="020F0502020204030204" pitchFamily="34" charset="0"/>
                <a:ea typeface="Calibri" panose="020F0502020204030204" pitchFamily="34" charset="0"/>
                <a:cs typeface="Times New Roman" panose="02020603050405020304" pitchFamily="18" charset="0"/>
              </a:rPr>
              <a:t>L'accès à internet n'est pas nécessaire </a:t>
            </a:r>
            <a:r>
              <a:rPr lang="fr-FR" dirty="0">
                <a:latin typeface="Calibri" panose="020F0502020204030204" pitchFamily="34" charset="0"/>
                <a:ea typeface="Calibri" panose="020F0502020204030204" pitchFamily="34" charset="0"/>
                <a:cs typeface="Times New Roman" panose="02020603050405020304" pitchFamily="18" charset="0"/>
              </a:rPr>
              <a:t>pour répondre à l'enquête</a:t>
            </a:r>
            <a:endParaRPr lang="fr-FR" dirty="0"/>
          </a:p>
        </p:txBody>
      </p:sp>
      <p:sp>
        <p:nvSpPr>
          <p:cNvPr id="10" name="TextBox 9">
            <a:extLst>
              <a:ext uri="{FF2B5EF4-FFF2-40B4-BE49-F238E27FC236}">
                <a16:creationId xmlns:a16="http://schemas.microsoft.com/office/drawing/2014/main" id="{AB9C84F8-B7F9-B8E2-8D3D-3E5015C4FAAD}"/>
              </a:ext>
            </a:extLst>
          </p:cNvPr>
          <p:cNvSpPr txBox="1"/>
          <p:nvPr/>
        </p:nvSpPr>
        <p:spPr>
          <a:xfrm>
            <a:off x="7005045" y="1797784"/>
            <a:ext cx="5010561" cy="1754326"/>
          </a:xfrm>
          <a:prstGeom prst="rect">
            <a:avLst/>
          </a:prstGeom>
          <a:noFill/>
        </p:spPr>
        <p:txBody>
          <a:bodyPr wrap="square" rtlCol="0">
            <a:spAutoFit/>
          </a:bodyPr>
          <a:lstStyle/>
          <a:p>
            <a:pPr lvl="0" defTabSz="914400">
              <a:defRPr/>
            </a:pPr>
            <a:r>
              <a:rPr lang="fr-FR" dirty="0"/>
              <a:t>Les contributeurs à l’enquête </a:t>
            </a:r>
            <a:r>
              <a:rPr lang="fr-FR" b="1" u="sng" dirty="0"/>
              <a:t>doivent avoir accès à un navigateur Internet </a:t>
            </a:r>
            <a:r>
              <a:rPr lang="fr-FR" dirty="0"/>
              <a:t>et être enregistrés sur EDCRC/</a:t>
            </a:r>
            <a:r>
              <a:rPr lang="fr-FR" dirty="0" err="1"/>
              <a:t>REDCap</a:t>
            </a:r>
            <a:r>
              <a:rPr lang="fr-FR" dirty="0"/>
              <a:t> par l’équipe GLAAS de l’OMS (</a:t>
            </a:r>
            <a:r>
              <a:rPr lang="fr-FR" u="sng" dirty="0">
                <a:hlinkClick r:id="rId3"/>
              </a:rPr>
              <a:t>glaas@who.int</a:t>
            </a:r>
            <a:r>
              <a:rPr lang="fr-FR" dirty="0"/>
              <a:t>). Si l'enquête pays est régulièrement sauvée, </a:t>
            </a:r>
            <a:r>
              <a:rPr lang="fr-FR" dirty="0">
                <a:latin typeface="Calibri" panose="020F0502020204030204" pitchFamily="34" charset="0"/>
                <a:ea typeface="Calibri" panose="020F0502020204030204" pitchFamily="34" charset="0"/>
                <a:cs typeface="Times New Roman" panose="02020603050405020304" pitchFamily="18" charset="0"/>
              </a:rPr>
              <a:t> les coupures d'internet ne doivent pas être un problème.</a:t>
            </a:r>
          </a:p>
        </p:txBody>
      </p:sp>
      <p:cxnSp>
        <p:nvCxnSpPr>
          <p:cNvPr id="11" name="Straight Connector 10">
            <a:extLst>
              <a:ext uri="{FF2B5EF4-FFF2-40B4-BE49-F238E27FC236}">
                <a16:creationId xmlns:a16="http://schemas.microsoft.com/office/drawing/2014/main" id="{8AFF63CF-A07F-E2AA-C547-9816B658E190}"/>
              </a:ext>
            </a:extLst>
          </p:cNvPr>
          <p:cNvCxnSpPr>
            <a:cxnSpLocks/>
          </p:cNvCxnSpPr>
          <p:nvPr/>
        </p:nvCxnSpPr>
        <p:spPr>
          <a:xfrm>
            <a:off x="6953147" y="1265599"/>
            <a:ext cx="0" cy="5017416"/>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23A9F9-0EA9-4C4F-217E-079FAFC1545A}"/>
              </a:ext>
            </a:extLst>
          </p:cNvPr>
          <p:cNvSpPr txBox="1"/>
          <p:nvPr/>
        </p:nvSpPr>
        <p:spPr>
          <a:xfrm>
            <a:off x="2429442" y="3617360"/>
            <a:ext cx="4567870" cy="646331"/>
          </a:xfrm>
          <a:prstGeom prst="rect">
            <a:avLst/>
          </a:prstGeom>
          <a:noFill/>
        </p:spPr>
        <p:txBody>
          <a:bodyPr wrap="square" rtlCol="0">
            <a:spAutoFit/>
          </a:bodyPr>
          <a:lstStyle/>
          <a:p>
            <a:r>
              <a:rPr lang="fr-FR" sz="1800" u="sng">
                <a:effectLst/>
                <a:latin typeface="Calibri" panose="020F0502020204030204" pitchFamily="34" charset="0"/>
                <a:ea typeface="Calibri" panose="020F0502020204030204" pitchFamily="34" charset="0"/>
                <a:cs typeface="Times New Roman" panose="02020603050405020304" pitchFamily="18" charset="0"/>
              </a:rPr>
              <a:t>Au moins sept langues </a:t>
            </a:r>
            <a:r>
              <a:rPr lang="fr-FR" sz="1800">
                <a:effectLst/>
                <a:latin typeface="Calibri" panose="020F0502020204030204" pitchFamily="34" charset="0"/>
                <a:ea typeface="Calibri" panose="020F0502020204030204" pitchFamily="34" charset="0"/>
                <a:cs typeface="Times New Roman" panose="02020603050405020304" pitchFamily="18" charset="0"/>
              </a:rPr>
              <a:t>: </a:t>
            </a:r>
            <a:r>
              <a:rPr lang="fr-FR">
                <a:latin typeface="Calibri" panose="020F0502020204030204" pitchFamily="34" charset="0"/>
                <a:ea typeface="Calibri" panose="020F0502020204030204" pitchFamily="34" charset="0"/>
                <a:cs typeface="Times New Roman" panose="02020603050405020304" pitchFamily="18" charset="0"/>
              </a:rPr>
              <a:t>a</a:t>
            </a:r>
            <a:r>
              <a:rPr lang="fr-FR" sz="1800">
                <a:effectLst/>
                <a:latin typeface="Calibri" panose="020F0502020204030204" pitchFamily="34" charset="0"/>
                <a:ea typeface="Calibri" panose="020F0502020204030204" pitchFamily="34" charset="0"/>
                <a:cs typeface="Times New Roman" panose="02020603050405020304" pitchFamily="18" charset="0"/>
              </a:rPr>
              <a:t>rabe, chinois, anglais, français, portugais, russe et espagnol. </a:t>
            </a:r>
            <a:endParaRPr lang="fr-FR"/>
          </a:p>
        </p:txBody>
      </p:sp>
      <p:sp>
        <p:nvSpPr>
          <p:cNvPr id="18" name="TextBox 17">
            <a:extLst>
              <a:ext uri="{FF2B5EF4-FFF2-40B4-BE49-F238E27FC236}">
                <a16:creationId xmlns:a16="http://schemas.microsoft.com/office/drawing/2014/main" id="{534BF5D9-EECD-DACE-0EDA-9692D3967645}"/>
              </a:ext>
            </a:extLst>
          </p:cNvPr>
          <p:cNvSpPr txBox="1"/>
          <p:nvPr/>
        </p:nvSpPr>
        <p:spPr>
          <a:xfrm>
            <a:off x="7005046" y="3742866"/>
            <a:ext cx="4754880" cy="369332"/>
          </a:xfrm>
          <a:prstGeom prst="rect">
            <a:avLst/>
          </a:prstGeom>
          <a:noFill/>
        </p:spPr>
        <p:txBody>
          <a:bodyPr wrap="square" rtlCol="0">
            <a:spAutoFit/>
          </a:bodyPr>
          <a:lstStyle/>
          <a:p>
            <a:r>
              <a:rPr lang="fr-FR" sz="1800" u="sng" dirty="0">
                <a:effectLst/>
                <a:latin typeface="Calibri" panose="020F0502020204030204" pitchFamily="34" charset="0"/>
                <a:ea typeface="Calibri" panose="020F0502020204030204" pitchFamily="34" charset="0"/>
                <a:cs typeface="Times New Roman" panose="02020603050405020304" pitchFamily="18" charset="0"/>
              </a:rPr>
              <a:t>Trois langues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anglais, français et espagnol. </a:t>
            </a:r>
            <a:endParaRPr lang="fr-FR" dirty="0"/>
          </a:p>
        </p:txBody>
      </p:sp>
      <p:sp>
        <p:nvSpPr>
          <p:cNvPr id="20" name="TextBox 19">
            <a:extLst>
              <a:ext uri="{FF2B5EF4-FFF2-40B4-BE49-F238E27FC236}">
                <a16:creationId xmlns:a16="http://schemas.microsoft.com/office/drawing/2014/main" id="{E670E43B-7ADF-5671-81C1-62E13273D839}"/>
              </a:ext>
            </a:extLst>
          </p:cNvPr>
          <p:cNvSpPr txBox="1"/>
          <p:nvPr/>
        </p:nvSpPr>
        <p:spPr>
          <a:xfrm>
            <a:off x="2425642" y="4426759"/>
            <a:ext cx="4463760" cy="1754326"/>
          </a:xfrm>
          <a:prstGeom prst="rect">
            <a:avLst/>
          </a:prstGeom>
          <a:noFill/>
        </p:spPr>
        <p:txBody>
          <a:bodyPr wrap="square" rtlCol="0">
            <a:spAutoFit/>
          </a:bodyPr>
          <a:lstStyle/>
          <a:p>
            <a:pPr lvl="0" defTabSz="914400">
              <a:defRPr/>
            </a:pPr>
            <a:r>
              <a:rPr lang="fr-FR" dirty="0"/>
              <a:t>Plusieurs contributeurs peuvent remplir séparément leurs propres enquêtes sur des fichiers PDF enregistrés et le point focal GLAAS </a:t>
            </a:r>
            <a:r>
              <a:rPr lang="fr-FR" b="1" u="sng" dirty="0"/>
              <a:t>doit concilier et compiler toutes les réponses dans un fichier PDF final</a:t>
            </a:r>
            <a:r>
              <a:rPr lang="fr-FR" b="1" dirty="0"/>
              <a:t> </a:t>
            </a:r>
            <a:r>
              <a:rPr lang="fr-FR" dirty="0"/>
              <a:t>à soumettre. </a:t>
            </a:r>
          </a:p>
        </p:txBody>
      </p:sp>
      <p:sp>
        <p:nvSpPr>
          <p:cNvPr id="21" name="TextBox 20">
            <a:extLst>
              <a:ext uri="{FF2B5EF4-FFF2-40B4-BE49-F238E27FC236}">
                <a16:creationId xmlns:a16="http://schemas.microsoft.com/office/drawing/2014/main" id="{6E7EDB6A-E991-81D9-24D8-A506305DA317}"/>
              </a:ext>
            </a:extLst>
          </p:cNvPr>
          <p:cNvSpPr txBox="1"/>
          <p:nvPr/>
        </p:nvSpPr>
        <p:spPr>
          <a:xfrm>
            <a:off x="7005045" y="4305988"/>
            <a:ext cx="5010559" cy="2031325"/>
          </a:xfrm>
          <a:prstGeom prst="rect">
            <a:avLst/>
          </a:prstGeom>
          <a:noFill/>
        </p:spPr>
        <p:txBody>
          <a:bodyPr wrap="square" rtlCol="0">
            <a:spAutoFit/>
          </a:bodyPr>
          <a:lstStyle/>
          <a:p>
            <a:pPr lvl="0" defTabSz="914400">
              <a:defRPr/>
            </a:pPr>
            <a:r>
              <a:rPr lang="fr-FR"/>
              <a:t>Plusieurs contributeurs peuvent accéder et répondre simultanément à différentes questions de l’enquête pays dans REDCap. </a:t>
            </a:r>
            <a:r>
              <a:rPr lang="fr-FR" b="1" u="sng"/>
              <a:t>Il n’est pas nécessaire de compiler les réponses </a:t>
            </a:r>
            <a:r>
              <a:rPr lang="fr-FR"/>
              <a:t>si plusieurs contributeurs y ont accès. Les contributeurs peuvent se laisser des commentaires en cas d’informations contradictoires dans une réponse. </a:t>
            </a:r>
            <a:endParaRPr lang="fr-FR">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1D0E7BBC-2074-8B71-76DA-186D3EBA8B0B}"/>
              </a:ext>
            </a:extLst>
          </p:cNvPr>
          <p:cNvCxnSpPr>
            <a:cxnSpLocks/>
          </p:cNvCxnSpPr>
          <p:nvPr/>
        </p:nvCxnSpPr>
        <p:spPr>
          <a:xfrm flipH="1">
            <a:off x="176392" y="6322726"/>
            <a:ext cx="11583534" cy="19660"/>
          </a:xfrm>
          <a:prstGeom prst="line">
            <a:avLst/>
          </a:prstGeom>
          <a:ln w="1016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CuadroTexto 11">
            <a:extLst>
              <a:ext uri="{FF2B5EF4-FFF2-40B4-BE49-F238E27FC236}">
                <a16:creationId xmlns:a16="http://schemas.microsoft.com/office/drawing/2014/main" id="{A2C47D59-2EC1-8DCA-1536-F9D272F2ECEC}"/>
              </a:ext>
            </a:extLst>
          </p:cNvPr>
          <p:cNvSpPr txBox="1"/>
          <p:nvPr/>
        </p:nvSpPr>
        <p:spPr>
          <a:xfrm>
            <a:off x="176392" y="6425399"/>
            <a:ext cx="11884063" cy="338554"/>
          </a:xfrm>
          <a:prstGeom prst="rect">
            <a:avLst/>
          </a:prstGeom>
          <a:noFill/>
        </p:spPr>
        <p:txBody>
          <a:bodyPr wrap="square">
            <a:spAutoFit/>
          </a:bodyPr>
          <a:lstStyle/>
          <a:p>
            <a:pPr marL="0" lvl="1">
              <a:spcBef>
                <a:spcPts val="600"/>
              </a:spcBef>
              <a:spcAft>
                <a:spcPts val="600"/>
              </a:spcAft>
            </a:pPr>
            <a:r>
              <a:rPr lang="fr-FR" sz="1600" b="1">
                <a:solidFill>
                  <a:srgbClr val="D60A87"/>
                </a:solidFill>
                <a:latin typeface="Calibri" panose="020F0502020204030204" pitchFamily="34" charset="0"/>
                <a:ea typeface="Calibri" panose="020F0502020204030204" pitchFamily="34" charset="0"/>
                <a:cs typeface="Times New Roman" panose="02020603050405020304" pitchFamily="18" charset="0"/>
              </a:rPr>
              <a:t>Veuillez consulter le guide de l'orientation de l'enquête pour plus d'informations sur les différences entre un PDF à remplir et eGLAAS. </a:t>
            </a:r>
            <a:endParaRPr lang="fr-FR" sz="1600" b="1">
              <a:solidFill>
                <a:srgbClr val="D60A8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8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A86BC-EA59-7D5C-FD07-273DFB5B213B}"/>
              </a:ext>
            </a:extLst>
          </p:cNvPr>
          <p:cNvSpPr>
            <a:spLocks noGrp="1"/>
          </p:cNvSpPr>
          <p:nvPr>
            <p:ph type="title"/>
          </p:nvPr>
        </p:nvSpPr>
        <p:spPr/>
        <p:txBody>
          <a:bodyPr/>
          <a:lstStyle/>
          <a:p>
            <a:r>
              <a:rPr lang="fr-FR"/>
              <a:t>Accès et utilisation du formulaire PDF</a:t>
            </a:r>
          </a:p>
        </p:txBody>
      </p:sp>
      <p:sp>
        <p:nvSpPr>
          <p:cNvPr id="5" name="Content Placeholder 4">
            <a:extLst>
              <a:ext uri="{FF2B5EF4-FFF2-40B4-BE49-F238E27FC236}">
                <a16:creationId xmlns:a16="http://schemas.microsoft.com/office/drawing/2014/main" id="{970F565D-9448-B70D-4891-119DB7D6DB1C}"/>
              </a:ext>
            </a:extLst>
          </p:cNvPr>
          <p:cNvSpPr>
            <a:spLocks noGrp="1"/>
          </p:cNvSpPr>
          <p:nvPr>
            <p:ph idx="1"/>
          </p:nvPr>
        </p:nvSpPr>
        <p:spPr>
          <a:xfrm>
            <a:off x="609600" y="1280166"/>
            <a:ext cx="10972800" cy="4908878"/>
          </a:xfrm>
        </p:spPr>
        <p:txBody>
          <a:bodyPr>
            <a:normAutofit lnSpcReduction="10000"/>
          </a:bodyPr>
          <a:lstStyle/>
          <a:p>
            <a:pPr>
              <a:lnSpc>
                <a:spcPct val="105000"/>
              </a:lnSpc>
              <a:spcBef>
                <a:spcPts val="400"/>
              </a:spcBef>
              <a:spcAft>
                <a:spcPts val="400"/>
              </a:spcAft>
            </a:pPr>
            <a:r>
              <a:rPr lang="fr-FR" sz="2400" dirty="0">
                <a:latin typeface="Calibri" panose="020F0502020204030204" pitchFamily="34" charset="0"/>
                <a:ea typeface="Calibri" panose="020F0502020204030204" pitchFamily="34" charset="0"/>
                <a:cs typeface="Calibri" panose="020F0502020204030204" pitchFamily="34" charset="0"/>
              </a:rPr>
              <a:t>U</a:t>
            </a:r>
            <a:r>
              <a:rPr lang="fr-FR" sz="2400" dirty="0">
                <a:effectLst/>
                <a:latin typeface="Calibri" panose="020F0502020204030204" pitchFamily="34" charset="0"/>
                <a:ea typeface="Calibri" panose="020F0502020204030204" pitchFamily="34" charset="0"/>
                <a:cs typeface="Calibri" panose="020F0502020204030204" pitchFamily="34" charset="0"/>
              </a:rPr>
              <a:t>tilisez une version à jour d’Adobe Acrobat Reader DC :</a:t>
            </a:r>
          </a:p>
          <a:p>
            <a:pPr lvl="1">
              <a:lnSpc>
                <a:spcPct val="105000"/>
              </a:lnSpc>
            </a:pPr>
            <a:r>
              <a:rPr lang="fr-FR" sz="2000" dirty="0">
                <a:effectLst/>
                <a:latin typeface="Calibri" panose="020F0502020204030204" pitchFamily="34" charset="0"/>
                <a:ea typeface="Calibri" panose="020F0502020204030204" pitchFamily="34" charset="0"/>
                <a:cs typeface="Times New Roman" panose="02020603050405020304" pitchFamily="18" charset="0"/>
              </a:rPr>
              <a:t>Une version gratuite d'Adobe Acrobat Reader peut être téléchargée </a:t>
            </a:r>
            <a:r>
              <a:rPr lang="fr-FR" sz="2000" dirty="0"/>
              <a:t>sur: </a:t>
            </a:r>
            <a:r>
              <a:rPr lang="fr-FR" sz="2000" u="sng" dirty="0">
                <a:hlinkClick r:id="rId2"/>
              </a:rPr>
              <a:t>https://get.adobe.com/reader/</a:t>
            </a:r>
            <a:r>
              <a:rPr lang="fr-FR" sz="2000" dirty="0"/>
              <a:t>.</a:t>
            </a:r>
          </a:p>
          <a:p>
            <a:pPr>
              <a:lnSpc>
                <a:spcPct val="105000"/>
              </a:lnSpc>
              <a:spcBef>
                <a:spcPts val="400"/>
              </a:spcBef>
              <a:spcAft>
                <a:spcPts val="400"/>
              </a:spcAft>
            </a:pPr>
            <a:r>
              <a:rPr lang="fr-FR" sz="2200" dirty="0">
                <a:latin typeface="Calibri" panose="020F0502020204030204" pitchFamily="34" charset="0"/>
                <a:ea typeface="Calibri" panose="020F0502020204030204" pitchFamily="34" charset="0"/>
                <a:cs typeface="Calibri" panose="020F0502020204030204" pitchFamily="34" charset="0"/>
              </a:rPr>
              <a:t>Remplissez l'enquête pays sur la version bureau d'Adobe Reader </a:t>
            </a:r>
            <a:r>
              <a:rPr lang="fr-FR" sz="2200" dirty="0">
                <a:effectLst/>
                <a:latin typeface="Calibri" panose="020F0502020204030204" pitchFamily="34" charset="0"/>
                <a:ea typeface="Calibri" panose="020F0502020204030204" pitchFamily="34" charset="0"/>
                <a:cs typeface="Calibri" panose="020F0502020204030204" pitchFamily="34" charset="0"/>
              </a:rPr>
              <a:t>– </a:t>
            </a:r>
            <a:r>
              <a:rPr lang="fr-FR" sz="2200" i="1" dirty="0">
                <a:effectLst/>
                <a:latin typeface="Calibri" panose="020F0502020204030204" pitchFamily="34" charset="0"/>
                <a:ea typeface="Calibri" panose="020F0502020204030204" pitchFamily="34" charset="0"/>
                <a:cs typeface="Calibri" panose="020F0502020204030204" pitchFamily="34" charset="0"/>
              </a:rPr>
              <a:t>non sur une version Web.</a:t>
            </a:r>
            <a:r>
              <a:rPr lang="fr-FR" sz="2200" dirty="0">
                <a:effectLst/>
                <a:latin typeface="Calibri" panose="020F0502020204030204" pitchFamily="34" charset="0"/>
                <a:ea typeface="Calibri" panose="020F0502020204030204" pitchFamily="34" charset="0"/>
                <a:cs typeface="Calibri" panose="020F0502020204030204" pitchFamily="34" charset="0"/>
              </a:rPr>
              <a:t> </a:t>
            </a:r>
          </a:p>
          <a:p>
            <a:pPr>
              <a:lnSpc>
                <a:spcPct val="105000"/>
              </a:lnSpc>
              <a:spcBef>
                <a:spcPts val="400"/>
              </a:spcBef>
              <a:spcAft>
                <a:spcPts val="400"/>
              </a:spcAft>
            </a:pPr>
            <a:r>
              <a:rPr lang="fr-FR" sz="2200" dirty="0">
                <a:effectLst/>
                <a:latin typeface="Calibri" panose="020F0502020204030204" pitchFamily="34" charset="0"/>
                <a:ea typeface="Calibri" panose="020F0502020204030204" pitchFamily="34" charset="0"/>
                <a:cs typeface="Calibri" panose="020F0502020204030204" pitchFamily="34" charset="0"/>
              </a:rPr>
              <a:t>Le texte saisi dans la zone de texte peut ne pas être visible dans le formulaire PDF sur l'écran de votre ordinateur ou à l'impression. Utilisez les flèches du clavier pour faire défiler le texte saisi.</a:t>
            </a:r>
          </a:p>
          <a:p>
            <a:pPr>
              <a:lnSpc>
                <a:spcPct val="105000"/>
              </a:lnSpc>
              <a:spcBef>
                <a:spcPts val="400"/>
              </a:spcBef>
              <a:spcAft>
                <a:spcPts val="400"/>
              </a:spcAft>
            </a:pPr>
            <a:r>
              <a:rPr lang="fr-FR" sz="2200" dirty="0">
                <a:effectLst/>
                <a:latin typeface="Calibri" panose="020F0502020204030204" pitchFamily="34" charset="0"/>
                <a:ea typeface="Calibri" panose="020F0502020204030204" pitchFamily="34" charset="0"/>
                <a:cs typeface="Calibri" panose="020F0502020204030204" pitchFamily="34" charset="0"/>
              </a:rPr>
              <a:t>Enregistrez le formulaire PDF à intervalles réguliers. S'il n'est pas enregistré, les réponses seront perdues.</a:t>
            </a:r>
          </a:p>
          <a:p>
            <a:pPr>
              <a:lnSpc>
                <a:spcPct val="105000"/>
              </a:lnSpc>
            </a:pPr>
            <a:r>
              <a:rPr lang="fr-FR" sz="2200" dirty="0">
                <a:effectLst/>
                <a:latin typeface="Calibri" panose="020F0502020204030204" pitchFamily="34" charset="0"/>
                <a:ea typeface="Calibri" panose="020F0502020204030204" pitchFamily="34" charset="0"/>
                <a:cs typeface="Calibri" panose="020F0502020204030204" pitchFamily="34" charset="0"/>
              </a:rPr>
              <a:t>Si, dans le pays, plusieurs personnes fournissent des informations dans plusieurs formulaires d’enquête pays GLAAS, le point focal GLAAS a la responsabilité de compiler et de concilier toutes les réponses dans </a:t>
            </a:r>
            <a:r>
              <a:rPr lang="fr-FR" sz="2200" b="1" u="sng"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une</a:t>
            </a:r>
            <a:r>
              <a:rPr lang="fr-FR" sz="2200" b="1"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 seule version définitive à soumettre par le pays dans un formulaire PDF</a:t>
            </a:r>
            <a:r>
              <a:rPr lang="fr-FR" sz="2200" dirty="0">
                <a:solidFill>
                  <a:srgbClr val="D60A87"/>
                </a:solidFill>
                <a:effectLst/>
                <a:latin typeface="Calibri" panose="020F0502020204030204" pitchFamily="34" charset="0"/>
                <a:ea typeface="Calibri" panose="020F0502020204030204" pitchFamily="34" charset="0"/>
                <a:cs typeface="Calibri" panose="020F0502020204030204" pitchFamily="34" charset="0"/>
              </a:rPr>
              <a:t> </a:t>
            </a:r>
            <a:r>
              <a:rPr lang="fr-FR" sz="2200" dirty="0">
                <a:effectLst/>
                <a:latin typeface="Calibri" panose="020F0502020204030204" pitchFamily="34" charset="0"/>
                <a:ea typeface="Calibri" panose="020F0502020204030204" pitchFamily="34" charset="0"/>
                <a:cs typeface="Calibri" panose="020F0502020204030204" pitchFamily="34" charset="0"/>
              </a:rPr>
              <a:t>avant de l’envoyer à l’équipe GLAAS de l’OMS. </a:t>
            </a:r>
          </a:p>
          <a:p>
            <a:pPr>
              <a:lnSpc>
                <a:spcPct val="105000"/>
              </a:lnSpc>
              <a:spcBef>
                <a:spcPts val="400"/>
              </a:spcBef>
              <a:spcAft>
                <a:spcPts val="400"/>
              </a:spcAft>
            </a:pPr>
            <a:endParaRPr lang="fr-F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5738261"/>
      </p:ext>
    </p:extLst>
  </p:cSld>
  <p:clrMapOvr>
    <a:masterClrMapping/>
  </p:clrMapOvr>
</p:sld>
</file>

<file path=ppt/theme/theme1.xml><?xml version="1.0" encoding="utf-8"?>
<a:theme xmlns:a="http://schemas.openxmlformats.org/drawingml/2006/main" name="2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ype xmlns="7da2a9a0-f64b-4550-95b3-c67d34dbd72d">Modules</DocumentType>
    <Language xmlns="7da2a9a0-f64b-4550-95b3-c67d34dbd72d">French</Languag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bad07fa54b408453379a771d3404f4f7">
  <xsd:schema xmlns:xsd="http://www.w3.org/2001/XMLSchema" xmlns:xs="http://www.w3.org/2001/XMLSchema" xmlns:p="http://schemas.microsoft.com/office/2006/metadata/properties" xmlns:ns2="7da2a9a0-f64b-4550-95b3-c67d34dbd72d" targetNamespace="http://schemas.microsoft.com/office/2006/metadata/properties" ma:root="true" ma:fieldsID="55e6771785aeb9f1da98b971c62bface"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Chinese"/>
          <xsd:enumeration value="Portugu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2.xml><?xml version="1.0" encoding="utf-8"?>
<ds:datastoreItem xmlns:ds="http://schemas.openxmlformats.org/officeDocument/2006/customXml" ds:itemID="{F2D5FE5E-37CC-4CE9-96F5-D43556D39C96}">
  <ds:schemaRefs>
    <ds:schemaRef ds:uri="7da2a9a0-f64b-4550-95b3-c67d34dbd72d"/>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9A896D3-BB6E-439D-8C1C-9670F639680A}"/>
</file>

<file path=docProps/app.xml><?xml version="1.0" encoding="utf-8"?>
<Properties xmlns="http://schemas.openxmlformats.org/officeDocument/2006/extended-properties" xmlns:vt="http://schemas.openxmlformats.org/officeDocument/2006/docPropsVTypes">
  <Template>Office Theme</Template>
  <TotalTime>940</TotalTime>
  <Words>5095</Words>
  <Application>Microsoft Office PowerPoint</Application>
  <PresentationFormat>Widescreen</PresentationFormat>
  <Paragraphs>543</Paragraphs>
  <Slides>44</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Bernini</vt:lpstr>
      <vt:lpstr>Calibri</vt:lpstr>
      <vt:lpstr>Wingdings</vt:lpstr>
      <vt:lpstr>2_GLAAS Main Template</vt:lpstr>
      <vt:lpstr>1_GLAAS Main Template</vt:lpstr>
      <vt:lpstr>GLAAS 2019 Report Template</vt:lpstr>
      <vt:lpstr>Module d'information GLAAS 4:   Instructions pour l'enquête pays GLAAS 2024</vt:lpstr>
      <vt:lpstr>Le module d'information 4 comprend</vt:lpstr>
      <vt:lpstr>Aperçu des documents relatifs à l'enquête pays GLAAS 2024</vt:lpstr>
      <vt:lpstr>Documents relatifs à l'enquête GLAAS</vt:lpstr>
      <vt:lpstr>Choisir la méthode de remplissage de l'enquête pays : PDF ou en ligne (eGLAAS)</vt:lpstr>
      <vt:lpstr>Choisir la méthode de remplissage de l'enquête pays</vt:lpstr>
      <vt:lpstr>Commentaires des utilisateurs sur le projet pilote d'eGLAAS</vt:lpstr>
      <vt:lpstr>Principales différences entre un PDF à remplir et eGLAAS</vt:lpstr>
      <vt:lpstr>Accès et utilisation du formulaire PDF</vt:lpstr>
      <vt:lpstr>Accès et utilisation d'eGLAAS (en ligne)</vt:lpstr>
      <vt:lpstr>Instructions générales relatives à l'enquête pays GLAAS 2024</vt:lpstr>
      <vt:lpstr>Instructions générales relatives à l'enquête pays GLAAS 2024</vt:lpstr>
      <vt:lpstr>Exigences relatives aux réponses de l'enquête pays</vt:lpstr>
      <vt:lpstr>Conseils généraux</vt:lpstr>
      <vt:lpstr>Certaines questions de l'enquête sont liées</vt:lpstr>
      <vt:lpstr>Derniers conseils pour remplir l'enquête</vt:lpstr>
      <vt:lpstr>Conseils pour réussir la Section A Gouvernance de l'enquête pays GLAAS 2024</vt:lpstr>
      <vt:lpstr>Questions dans la Section A</vt:lpstr>
      <vt:lpstr>A8 : Cibles WASH nationales</vt:lpstr>
      <vt:lpstr>A8 : Cibles WASH nationales (suite)</vt:lpstr>
      <vt:lpstr>PowerPoint Presentation</vt:lpstr>
      <vt:lpstr>A8 : Cibles WASH nationales Indiquer la valeur de référence et la valeur/année la plus récente</vt:lpstr>
      <vt:lpstr>A8 : Cibles WASH nationales Indiquer la valeur de référence et la valeur/année la plus récente (suite)</vt:lpstr>
      <vt:lpstr>A13 : Participation de la communauté et des usagers</vt:lpstr>
      <vt:lpstr>PowerPoint Presentation</vt:lpstr>
      <vt:lpstr>Conseils pour réussir Section B Suivi de l'enquête pays GLAAS 2024</vt:lpstr>
      <vt:lpstr>Questions dans la Section B</vt:lpstr>
      <vt:lpstr>B2 : Indicateurs nationaux de suivi pour les plans/stratégies WASH</vt:lpstr>
      <vt:lpstr>B2 : Indicateurs nationaux de suivi pour les plans/stratégies WASH</vt:lpstr>
      <vt:lpstr>B4 : Indicateurs de suivi du secteur WASH résilient au climat</vt:lpstr>
      <vt:lpstr>B5 : Systèmes nationaux d'information de gestion (SIGs)</vt:lpstr>
      <vt:lpstr>Conseils pour réussir la Section C Ressources humaines de l'enquête pays GLAAS 2024</vt:lpstr>
      <vt:lpstr>Questions dans la Section C</vt:lpstr>
      <vt:lpstr>C8 : Suffisance des ressources humaines pour la santé environnementale </vt:lpstr>
      <vt:lpstr>C9 : Droits et mesures de sécurité concernant les travailleurs</vt:lpstr>
      <vt:lpstr>Conseils pour réussir la Section D Finances de l'enquête pays GLAAS 2024</vt:lpstr>
      <vt:lpstr>Questions dans la Section D</vt:lpstr>
      <vt:lpstr>D2 : Budgets du secteur WASH</vt:lpstr>
      <vt:lpstr>D8 : Financement climatique pour le secteur WASH</vt:lpstr>
      <vt:lpstr>D9 : Financement externe</vt:lpstr>
      <vt:lpstr>PowerPoint Presentation</vt:lpstr>
      <vt:lpstr>Utiliser les comptes WASH pour améliorer les réponses à la question D11</vt:lpstr>
      <vt:lpstr>Pour plus d'information sur les comptes WASH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Sofia Murad</cp:lastModifiedBy>
  <cp:revision>52</cp:revision>
  <dcterms:created xsi:type="dcterms:W3CDTF">2019-09-12T12:12:51Z</dcterms:created>
  <dcterms:modified xsi:type="dcterms:W3CDTF">2024-03-29T10:20:15Z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