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4"/>
    <p:sldMasterId id="2147483686" r:id="rId5"/>
  </p:sldMasterIdLst>
  <p:notesMasterIdLst>
    <p:notesMasterId r:id="rId60"/>
  </p:notesMasterIdLst>
  <p:handoutMasterIdLst>
    <p:handoutMasterId r:id="rId61"/>
  </p:handoutMasterIdLst>
  <p:sldIdLst>
    <p:sldId id="256" r:id="rId6"/>
    <p:sldId id="286" r:id="rId7"/>
    <p:sldId id="284" r:id="rId8"/>
    <p:sldId id="285" r:id="rId9"/>
    <p:sldId id="386" r:id="rId10"/>
    <p:sldId id="380" r:id="rId11"/>
    <p:sldId id="287" r:id="rId12"/>
    <p:sldId id="258" r:id="rId13"/>
    <p:sldId id="389" r:id="rId14"/>
    <p:sldId id="324" r:id="rId15"/>
    <p:sldId id="273" r:id="rId16"/>
    <p:sldId id="279" r:id="rId17"/>
    <p:sldId id="275" r:id="rId18"/>
    <p:sldId id="293" r:id="rId19"/>
    <p:sldId id="300" r:id="rId20"/>
    <p:sldId id="259" r:id="rId21"/>
    <p:sldId id="271" r:id="rId22"/>
    <p:sldId id="278" r:id="rId23"/>
    <p:sldId id="326" r:id="rId24"/>
    <p:sldId id="390" r:id="rId25"/>
    <p:sldId id="277" r:id="rId26"/>
    <p:sldId id="391" r:id="rId27"/>
    <p:sldId id="392" r:id="rId28"/>
    <p:sldId id="395" r:id="rId29"/>
    <p:sldId id="393" r:id="rId30"/>
    <p:sldId id="394" r:id="rId31"/>
    <p:sldId id="396" r:id="rId32"/>
    <p:sldId id="398" r:id="rId33"/>
    <p:sldId id="397" r:id="rId34"/>
    <p:sldId id="276" r:id="rId35"/>
    <p:sldId id="325" r:id="rId36"/>
    <p:sldId id="399" r:id="rId37"/>
    <p:sldId id="382" r:id="rId38"/>
    <p:sldId id="340" r:id="rId39"/>
    <p:sldId id="262" r:id="rId40"/>
    <p:sldId id="331" r:id="rId41"/>
    <p:sldId id="387" r:id="rId42"/>
    <p:sldId id="345" r:id="rId43"/>
    <p:sldId id="388" r:id="rId44"/>
    <p:sldId id="342" r:id="rId45"/>
    <p:sldId id="401" r:id="rId46"/>
    <p:sldId id="343" r:id="rId47"/>
    <p:sldId id="400" r:id="rId48"/>
    <p:sldId id="261" r:id="rId49"/>
    <p:sldId id="292" r:id="rId50"/>
    <p:sldId id="329" r:id="rId51"/>
    <p:sldId id="330" r:id="rId52"/>
    <p:sldId id="328" r:id="rId53"/>
    <p:sldId id="283" r:id="rId54"/>
    <p:sldId id="260" r:id="rId55"/>
    <p:sldId id="334" r:id="rId56"/>
    <p:sldId id="348" r:id="rId57"/>
    <p:sldId id="344" r:id="rId58"/>
    <p:sldId id="337" r:id="rId59"/>
  </p:sldIdLst>
  <p:sldSz cx="12192000" cy="6858000"/>
  <p:notesSz cx="68119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F7C92493-D601-4E61-BA08-3A3C31ADDDAC}">
          <p14:sldIdLst>
            <p14:sldId id="256"/>
            <p14:sldId id="286"/>
          </p14:sldIdLst>
        </p14:section>
        <p14:section name="Introduction to eGLAAS" id="{40DC8FD2-2F43-4E45-985D-CA5C8CC2D7ED}">
          <p14:sldIdLst>
            <p14:sldId id="284"/>
            <p14:sldId id="285"/>
            <p14:sldId id="386"/>
            <p14:sldId id="380"/>
            <p14:sldId id="287"/>
          </p14:sldIdLst>
        </p14:section>
        <p14:section name="Registering and accessing the eGLAAS platform" id="{F242D262-D4D2-49F7-9926-9A1A3FCDE06A}">
          <p14:sldIdLst>
            <p14:sldId id="258"/>
            <p14:sldId id="389"/>
            <p14:sldId id="324"/>
            <p14:sldId id="273"/>
            <p14:sldId id="279"/>
            <p14:sldId id="275"/>
            <p14:sldId id="293"/>
            <p14:sldId id="300"/>
            <p14:sldId id="259"/>
          </p14:sldIdLst>
        </p14:section>
        <p14:section name="eGLAAS terminology and demonstration" id="{9A7A7E81-4B0E-4B63-BF55-B1A190402630}">
          <p14:sldIdLst>
            <p14:sldId id="271"/>
            <p14:sldId id="278"/>
            <p14:sldId id="326"/>
            <p14:sldId id="390"/>
            <p14:sldId id="277"/>
            <p14:sldId id="391"/>
            <p14:sldId id="392"/>
            <p14:sldId id="395"/>
            <p14:sldId id="393"/>
            <p14:sldId id="394"/>
            <p14:sldId id="396"/>
            <p14:sldId id="398"/>
            <p14:sldId id="397"/>
          </p14:sldIdLst>
        </p14:section>
        <p14:section name="The eGLAAS process" id="{74F2877E-DD95-457F-9734-12148B0DB663}">
          <p14:sldIdLst>
            <p14:sldId id="276"/>
            <p14:sldId id="325"/>
            <p14:sldId id="399"/>
            <p14:sldId id="382"/>
            <p14:sldId id="340"/>
            <p14:sldId id="262"/>
            <p14:sldId id="331"/>
            <p14:sldId id="387"/>
            <p14:sldId id="345"/>
            <p14:sldId id="388"/>
            <p14:sldId id="342"/>
            <p14:sldId id="401"/>
            <p14:sldId id="343"/>
            <p14:sldId id="400"/>
            <p14:sldId id="261"/>
            <p14:sldId id="292"/>
            <p14:sldId id="329"/>
            <p14:sldId id="330"/>
          </p14:sldIdLst>
        </p14:section>
        <p14:section name="Additional tips on eGLAAS" id="{BE323123-768E-4A4A-B5A9-2DF5E682D648}">
          <p14:sldIdLst>
            <p14:sldId id="328"/>
            <p14:sldId id="283"/>
            <p14:sldId id="260"/>
            <p14:sldId id="334"/>
          </p14:sldIdLst>
        </p14:section>
        <p14:section name="Final reminders" id="{FD1BA33B-5F2B-4180-B89F-F8D38EDB7B04}">
          <p14:sldIdLst>
            <p14:sldId id="348"/>
            <p14:sldId id="344"/>
            <p14:sldId id="33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49CE6C-7BCA-21CC-44A3-3C9646442C54}" name="TIFFAY, Kathleen" initials="TK" userId="S::tiffayk@who.int::d51f97e3-cd98-49b8-8d5e-1b0d4fc9d868" providerId="AD"/>
  <p188:author id="{401ECE74-F665-8E31-623C-18BFF8BEB5CC}" name="Matthew Damons" initials="MD" userId="S::matthewd@emanti.co.za::19669f30-a18a-499e-986b-677b68080fee" providerId="AD"/>
  <p188:author id="{3F1B4385-1AF2-FFD9-2E10-D3D50A03296D}" name="Philip de Souza" initials="PdS" userId="S::philipds@emanti.co.za::64928ee4-d251-4c06-a927-236682d1b51c" providerId="AD"/>
  <p188:author id="{1B926287-3076-50EA-A243-435638BCBB9B}" name="MURAD, Sofia Jenny Juliette" initials="SM" userId="S::murads@who.int::609d3eb8-04db-4da7-84a5-b39f1996835f" providerId="AD"/>
  <p188:author id="{E03D54A4-6366-4ABA-8429-E4DA44CEB7A9}" name="MURAD, Sofia Jenny Juliette" initials="MSJJ" userId="MURAD, Sofia Jenny Juliette" providerId="None"/>
  <p188:author id="{68248ECC-ACBF-94BF-071A-AEEFA39AAFE6}" name="HOEKE, Mark" initials="HM" userId="S::hoekem@who.int::933efd3c-cc99-4819-bef5-7c94f874eb0e" providerId="AD"/>
  <p188:author id="{5CA46EDE-4F5C-45F8-DF1F-4B06DB701E81}" name="LARREA, Christian" initials="LC" userId="S::larreac@who.int::1cbcec65-4ef2-4c9d-8acd-f62e48665bf7" providerId="AD"/>
  <p188:author id="{A73CFEE0-E6D2-2B1B-C8E7-3B407D312D87}" name="GORE, Fiona Margaret" initials="GM" userId="S::goref@who.int::8990c2d0-068d-4ea4-a7b0-fc9e7bcf8844" providerId="AD"/>
  <p188:author id="{729ACBFA-FDC7-BA5B-B8E4-B00B5A38B2BF}" name="TAKANE, Marina" initials="TM" userId="S::takanem@who.int::0c62abb9-5f1e-4540-b5da-327c1000617a" providerId="AD"/>
  <p188:author id="{D70E98FD-EA60-B6BF-1BC4-2D9E91B71751}" name="Elizabeth ENGEBRETSON" initials="EE" userId="S::engebretsone@who.int::3432f663-7c0c-4f2e-b85b-b6f4c97bdf7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ofia Murad" initials="SM" lastIdx="9" clrIdx="0">
    <p:extLst>
      <p:ext uri="{19B8F6BF-5375-455C-9EA6-DF929625EA0E}">
        <p15:presenceInfo xmlns:p15="http://schemas.microsoft.com/office/powerpoint/2012/main" userId="e026b1207f6de5b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A87"/>
    <a:srgbClr val="FFFFFF"/>
    <a:srgbClr val="375987"/>
    <a:srgbClr val="EFF7E8"/>
    <a:srgbClr val="203864"/>
    <a:srgbClr val="7BD0EF"/>
    <a:srgbClr val="365886"/>
    <a:srgbClr val="39588D"/>
    <a:srgbClr val="6088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35"/>
  </p:normalViewPr>
  <p:slideViewPr>
    <p:cSldViewPr snapToGrid="0">
      <p:cViewPr varScale="1">
        <p:scale>
          <a:sx n="115" d="100"/>
          <a:sy n="115" d="100"/>
        </p:scale>
        <p:origin x="616" y="20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68"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handoutMaster" Target="handoutMasters/handout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AD, Sofia Jenny Juliette" userId="609d3eb8-04db-4da7-84a5-b39f1996835f" providerId="ADAL" clId="{2A430E9E-59D2-484E-861A-95771B1E314E}"/>
    <pc:docChg chg="delSld modSection">
      <pc:chgData name="MURAD, Sofia Jenny Juliette" userId="609d3eb8-04db-4da7-84a5-b39f1996835f" providerId="ADAL" clId="{2A430E9E-59D2-484E-861A-95771B1E314E}" dt="2024-04-18T08:10:11.418" v="0" actId="47"/>
      <pc:docMkLst>
        <pc:docMk/>
      </pc:docMkLst>
      <pc:sldChg chg="del">
        <pc:chgData name="MURAD, Sofia Jenny Juliette" userId="609d3eb8-04db-4da7-84a5-b39f1996835f" providerId="ADAL" clId="{2A430E9E-59D2-484E-861A-95771B1E314E}" dt="2024-04-18T08:10:11.418" v="0" actId="47"/>
        <pc:sldMkLst>
          <pc:docMk/>
          <pc:sldMk cId="2921141759" sldId="29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0293DB-CE60-420C-8F23-8F74E520F734}"/>
              </a:ext>
            </a:extLst>
          </p:cNvPr>
          <p:cNvSpPr>
            <a:spLocks noGrp="1"/>
          </p:cNvSpPr>
          <p:nvPr>
            <p:ph type="hdr" sz="quarter"/>
          </p:nvPr>
        </p:nvSpPr>
        <p:spPr>
          <a:xfrm>
            <a:off x="0" y="0"/>
            <a:ext cx="2951851" cy="498852"/>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ABA90E0-2218-466A-8888-27A2B98BF333}"/>
              </a:ext>
            </a:extLst>
          </p:cNvPr>
          <p:cNvSpPr>
            <a:spLocks noGrp="1"/>
          </p:cNvSpPr>
          <p:nvPr>
            <p:ph type="dt" sz="quarter" idx="1"/>
          </p:nvPr>
        </p:nvSpPr>
        <p:spPr>
          <a:xfrm>
            <a:off x="3858536" y="0"/>
            <a:ext cx="2951851" cy="498852"/>
          </a:xfrm>
          <a:prstGeom prst="rect">
            <a:avLst/>
          </a:prstGeom>
        </p:spPr>
        <p:txBody>
          <a:bodyPr vert="horz" lIns="91440" tIns="45720" rIns="91440" bIns="45720" rtlCol="0"/>
          <a:lstStyle>
            <a:lvl1pPr algn="r">
              <a:defRPr sz="1200"/>
            </a:lvl1pPr>
          </a:lstStyle>
          <a:p>
            <a:fld id="{582B5CE5-A2F4-4ACD-AAB8-0E9DA9DB378F}" type="datetimeFigureOut">
              <a:rPr lang="en-US" smtClean="0"/>
              <a:t>5/7/24</a:t>
            </a:fld>
            <a:endParaRPr lang="en-US"/>
          </a:p>
        </p:txBody>
      </p:sp>
      <p:sp>
        <p:nvSpPr>
          <p:cNvPr id="4" name="Footer Placeholder 3">
            <a:extLst>
              <a:ext uri="{FF2B5EF4-FFF2-40B4-BE49-F238E27FC236}">
                <a16:creationId xmlns:a16="http://schemas.microsoft.com/office/drawing/2014/main" id="{B15B3F46-8C49-4ACF-A5E1-EE7CD20F6C49}"/>
              </a:ext>
            </a:extLst>
          </p:cNvPr>
          <p:cNvSpPr>
            <a:spLocks noGrp="1"/>
          </p:cNvSpPr>
          <p:nvPr>
            <p:ph type="ftr" sz="quarter" idx="2"/>
          </p:nvPr>
        </p:nvSpPr>
        <p:spPr>
          <a:xfrm>
            <a:off x="0" y="9443662"/>
            <a:ext cx="2951851" cy="49885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0A6F6CF-B360-4EAD-B597-85E2543E26DC}"/>
              </a:ext>
            </a:extLst>
          </p:cNvPr>
          <p:cNvSpPr>
            <a:spLocks noGrp="1"/>
          </p:cNvSpPr>
          <p:nvPr>
            <p:ph type="sldNum" sz="quarter" idx="3"/>
          </p:nvPr>
        </p:nvSpPr>
        <p:spPr>
          <a:xfrm>
            <a:off x="3858536" y="9443662"/>
            <a:ext cx="2951851" cy="498851"/>
          </a:xfrm>
          <a:prstGeom prst="rect">
            <a:avLst/>
          </a:prstGeom>
        </p:spPr>
        <p:txBody>
          <a:bodyPr vert="horz" lIns="91440" tIns="45720" rIns="91440" bIns="45720" rtlCol="0" anchor="b"/>
          <a:lstStyle>
            <a:lvl1pPr algn="r">
              <a:defRPr sz="1200"/>
            </a:lvl1pPr>
          </a:lstStyle>
          <a:p>
            <a:fld id="{BFA6BC04-CFF3-486B-AE0A-CA6971DCC1DA}" type="slidenum">
              <a:rPr lang="en-US" smtClean="0"/>
              <a:t>‹#›</a:t>
            </a:fld>
            <a:endParaRPr lang="en-US"/>
          </a:p>
        </p:txBody>
      </p:sp>
    </p:spTree>
    <p:extLst>
      <p:ext uri="{BB962C8B-B14F-4D97-AF65-F5344CB8AC3E}">
        <p14:creationId xmlns:p14="http://schemas.microsoft.com/office/powerpoint/2010/main" val="3357485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885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8536" y="0"/>
            <a:ext cx="2951851" cy="498852"/>
          </a:xfrm>
          <a:prstGeom prst="rect">
            <a:avLst/>
          </a:prstGeom>
        </p:spPr>
        <p:txBody>
          <a:bodyPr vert="horz" lIns="91440" tIns="45720" rIns="91440" bIns="45720" rtlCol="0"/>
          <a:lstStyle>
            <a:lvl1pPr algn="r">
              <a:defRPr sz="1200"/>
            </a:lvl1pPr>
          </a:lstStyle>
          <a:p>
            <a:fld id="{EC947BD1-EFAB-894F-94ED-9AC825BEEA8A}" type="datetimeFigureOut">
              <a:rPr lang="en-US" smtClean="0"/>
              <a:t>5/7/24</a:t>
            </a:fld>
            <a:endParaRPr lang="en-US"/>
          </a:p>
        </p:txBody>
      </p:sp>
      <p:sp>
        <p:nvSpPr>
          <p:cNvPr id="4" name="Slide Image Placeholder 3"/>
          <p:cNvSpPr>
            <a:spLocks noGrp="1" noRot="1" noChangeAspect="1"/>
          </p:cNvSpPr>
          <p:nvPr>
            <p:ph type="sldImg" idx="2"/>
          </p:nvPr>
        </p:nvSpPr>
        <p:spPr>
          <a:xfrm>
            <a:off x="423863" y="1243013"/>
            <a:ext cx="5964237"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1197" y="4784835"/>
            <a:ext cx="5449570" cy="3914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3662"/>
            <a:ext cx="2951851" cy="49885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8536" y="9443662"/>
            <a:ext cx="2951851" cy="498851"/>
          </a:xfrm>
          <a:prstGeom prst="rect">
            <a:avLst/>
          </a:prstGeom>
        </p:spPr>
        <p:txBody>
          <a:bodyPr vert="horz" lIns="91440" tIns="45720" rIns="91440" bIns="45720" rtlCol="0" anchor="b"/>
          <a:lstStyle>
            <a:lvl1pPr algn="r">
              <a:defRPr sz="1200"/>
            </a:lvl1pPr>
          </a:lstStyle>
          <a:p>
            <a:fld id="{049651AE-2D5E-694B-B1FE-414361A4BFF1}" type="slidenum">
              <a:rPr lang="en-US" smtClean="0"/>
              <a:t>‹#›</a:t>
            </a:fld>
            <a:endParaRPr lang="en-US"/>
          </a:p>
        </p:txBody>
      </p:sp>
    </p:spTree>
    <p:extLst>
      <p:ext uri="{BB962C8B-B14F-4D97-AF65-F5344CB8AC3E}">
        <p14:creationId xmlns:p14="http://schemas.microsoft.com/office/powerpoint/2010/main" val="2389588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a:t>
            </a:r>
          </a:p>
          <a:p>
            <a:pPr marL="171450" indent="-171450">
              <a:buFont typeface="Arial" panose="020B0604020202020204" pitchFamily="34" charset="0"/>
              <a:buChar char="•"/>
            </a:pPr>
            <a:r>
              <a:rPr lang="en-US"/>
              <a:t>The feedback received from the 2021/2022 country survey pilot was taken into account in 2024 to improve this years survey. </a:t>
            </a:r>
          </a:p>
          <a:p>
            <a:pPr marL="171450" indent="-171450">
              <a:buFont typeface="Arial" panose="020B0604020202020204" pitchFamily="34" charset="0"/>
              <a:buChar char="•"/>
            </a:pPr>
            <a:r>
              <a:rPr lang="en-US"/>
              <a:t>Countries in the pilot included </a:t>
            </a:r>
          </a:p>
        </p:txBody>
      </p:sp>
      <p:sp>
        <p:nvSpPr>
          <p:cNvPr id="4" name="Slide Number Placeholder 3"/>
          <p:cNvSpPr>
            <a:spLocks noGrp="1"/>
          </p:cNvSpPr>
          <p:nvPr>
            <p:ph type="sldNum" sz="quarter" idx="5"/>
          </p:nvPr>
        </p:nvSpPr>
        <p:spPr/>
        <p:txBody>
          <a:bodyPr/>
          <a:lstStyle/>
          <a:p>
            <a:fld id="{049651AE-2D5E-694B-B1FE-414361A4BFF1}" type="slidenum">
              <a:rPr lang="en-US" smtClean="0"/>
              <a:t>6</a:t>
            </a:fld>
            <a:endParaRPr lang="en-US"/>
          </a:p>
        </p:txBody>
      </p:sp>
    </p:spTree>
    <p:extLst>
      <p:ext uri="{BB962C8B-B14F-4D97-AF65-F5344CB8AC3E}">
        <p14:creationId xmlns:p14="http://schemas.microsoft.com/office/powerpoint/2010/main" val="2840007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049651AE-2D5E-694B-B1FE-414361A4BFF1}" type="slidenum">
              <a:rPr lang="en-US" smtClean="0"/>
              <a:t>41</a:t>
            </a:fld>
            <a:endParaRPr lang="en-US"/>
          </a:p>
        </p:txBody>
      </p:sp>
    </p:spTree>
    <p:extLst>
      <p:ext uri="{BB962C8B-B14F-4D97-AF65-F5344CB8AC3E}">
        <p14:creationId xmlns:p14="http://schemas.microsoft.com/office/powerpoint/2010/main" val="1254014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If presenting this module to users, it is suggested that the ‘Additional tips on eGLAAS’ should only be presented as time allows, otherwise it can be skipped and indicated to users that these slides contain further information that can be useful when using the platform. </a:t>
            </a:r>
          </a:p>
        </p:txBody>
      </p:sp>
      <p:sp>
        <p:nvSpPr>
          <p:cNvPr id="4" name="Slide Number Placeholder 3"/>
          <p:cNvSpPr>
            <a:spLocks noGrp="1"/>
          </p:cNvSpPr>
          <p:nvPr>
            <p:ph type="sldNum" sz="quarter" idx="5"/>
          </p:nvPr>
        </p:nvSpPr>
        <p:spPr/>
        <p:txBody>
          <a:bodyPr/>
          <a:lstStyle/>
          <a:p>
            <a:fld id="{049651AE-2D5E-694B-B1FE-414361A4BFF1}" type="slidenum">
              <a:rPr lang="en-US" smtClean="0"/>
              <a:t>48</a:t>
            </a:fld>
            <a:endParaRPr lang="en-US"/>
          </a:p>
        </p:txBody>
      </p:sp>
    </p:spTree>
    <p:extLst>
      <p:ext uri="{BB962C8B-B14F-4D97-AF65-F5344CB8AC3E}">
        <p14:creationId xmlns:p14="http://schemas.microsoft.com/office/powerpoint/2010/main" val="2776355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 The alerts are the same as those presented in the fillable PDF of the GLAAS country survey. </a:t>
            </a:r>
          </a:p>
        </p:txBody>
      </p:sp>
      <p:sp>
        <p:nvSpPr>
          <p:cNvPr id="4" name="Slide Number Placeholder 3"/>
          <p:cNvSpPr>
            <a:spLocks noGrp="1"/>
          </p:cNvSpPr>
          <p:nvPr>
            <p:ph type="sldNum" sz="quarter" idx="5"/>
          </p:nvPr>
        </p:nvSpPr>
        <p:spPr/>
        <p:txBody>
          <a:bodyPr/>
          <a:lstStyle/>
          <a:p>
            <a:fld id="{049651AE-2D5E-694B-B1FE-414361A4BFF1}" type="slidenum">
              <a:rPr lang="en-US" smtClean="0"/>
              <a:t>49</a:t>
            </a:fld>
            <a:endParaRPr lang="en-US"/>
          </a:p>
        </p:txBody>
      </p:sp>
    </p:spTree>
    <p:extLst>
      <p:ext uri="{BB962C8B-B14F-4D97-AF65-F5344CB8AC3E}">
        <p14:creationId xmlns:p14="http://schemas.microsoft.com/office/powerpoint/2010/main" val="4062312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Note that more users can be registered at a later date, but to limit the number of emails sent we recommend compiling a complete list of users as soon as possible. </a:t>
            </a:r>
          </a:p>
          <a:p>
            <a:pPr marL="171450" indent="-171450">
              <a:buFont typeface="Arial" panose="020B0604020202020204" pitchFamily="34" charset="0"/>
              <a:buChar char="•"/>
            </a:pPr>
            <a:r>
              <a:rPr lang="en-US"/>
              <a:t>Make sure there are no spelling errors to the email addresses sent.</a:t>
            </a:r>
          </a:p>
          <a:p>
            <a:pPr marL="171450" indent="-171450">
              <a:buFont typeface="Arial" panose="020B0604020202020204" pitchFamily="34" charset="0"/>
              <a:buChar char="•"/>
            </a:pPr>
            <a:r>
              <a:rPr lang="en-US"/>
              <a:t>Setting up access to eGLAAS can take up to a few days. </a:t>
            </a:r>
          </a:p>
          <a:p>
            <a:endParaRPr lang="en-US"/>
          </a:p>
        </p:txBody>
      </p:sp>
      <p:sp>
        <p:nvSpPr>
          <p:cNvPr id="4" name="Slide Number Placeholder 3"/>
          <p:cNvSpPr>
            <a:spLocks noGrp="1"/>
          </p:cNvSpPr>
          <p:nvPr>
            <p:ph type="sldNum" sz="quarter" idx="5"/>
          </p:nvPr>
        </p:nvSpPr>
        <p:spPr/>
        <p:txBody>
          <a:bodyPr/>
          <a:lstStyle/>
          <a:p>
            <a:fld id="{049651AE-2D5E-694B-B1FE-414361A4BFF1}" type="slidenum">
              <a:rPr lang="en-US" smtClean="0"/>
              <a:t>10</a:t>
            </a:fld>
            <a:endParaRPr lang="en-US"/>
          </a:p>
        </p:txBody>
      </p:sp>
    </p:spTree>
    <p:extLst>
      <p:ext uri="{BB962C8B-B14F-4D97-AF65-F5344CB8AC3E}">
        <p14:creationId xmlns:p14="http://schemas.microsoft.com/office/powerpoint/2010/main" val="2467513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The message will be received in English, click accept regardless of the language you prefer. </a:t>
            </a:r>
          </a:p>
        </p:txBody>
      </p:sp>
      <p:sp>
        <p:nvSpPr>
          <p:cNvPr id="4" name="Slide Number Placeholder 3"/>
          <p:cNvSpPr>
            <a:spLocks noGrp="1"/>
          </p:cNvSpPr>
          <p:nvPr>
            <p:ph type="sldNum" sz="quarter" idx="5"/>
          </p:nvPr>
        </p:nvSpPr>
        <p:spPr/>
        <p:txBody>
          <a:bodyPr/>
          <a:lstStyle/>
          <a:p>
            <a:fld id="{049651AE-2D5E-694B-B1FE-414361A4BFF1}" type="slidenum">
              <a:rPr lang="en-US" smtClean="0"/>
              <a:t>11</a:t>
            </a:fld>
            <a:endParaRPr lang="en-US"/>
          </a:p>
        </p:txBody>
      </p:sp>
    </p:spTree>
    <p:extLst>
      <p:ext uri="{BB962C8B-B14F-4D97-AF65-F5344CB8AC3E}">
        <p14:creationId xmlns:p14="http://schemas.microsoft.com/office/powerpoint/2010/main" val="499316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These pages will appear in English only. </a:t>
            </a:r>
          </a:p>
        </p:txBody>
      </p:sp>
      <p:sp>
        <p:nvSpPr>
          <p:cNvPr id="4" name="Slide Number Placeholder 3"/>
          <p:cNvSpPr>
            <a:spLocks noGrp="1"/>
          </p:cNvSpPr>
          <p:nvPr>
            <p:ph type="sldNum" sz="quarter" idx="5"/>
          </p:nvPr>
        </p:nvSpPr>
        <p:spPr/>
        <p:txBody>
          <a:bodyPr/>
          <a:lstStyle/>
          <a:p>
            <a:fld id="{049651AE-2D5E-694B-B1FE-414361A4BFF1}" type="slidenum">
              <a:rPr lang="en-US" smtClean="0"/>
              <a:t>12</a:t>
            </a:fld>
            <a:endParaRPr lang="en-US"/>
          </a:p>
        </p:txBody>
      </p:sp>
    </p:spTree>
    <p:extLst>
      <p:ext uri="{BB962C8B-B14F-4D97-AF65-F5344CB8AC3E}">
        <p14:creationId xmlns:p14="http://schemas.microsoft.com/office/powerpoint/2010/main" val="228752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These pages may only be in English. </a:t>
            </a:r>
          </a:p>
        </p:txBody>
      </p:sp>
      <p:sp>
        <p:nvSpPr>
          <p:cNvPr id="4" name="Slide Number Placeholder 3"/>
          <p:cNvSpPr>
            <a:spLocks noGrp="1"/>
          </p:cNvSpPr>
          <p:nvPr>
            <p:ph type="sldNum" sz="quarter" idx="5"/>
          </p:nvPr>
        </p:nvSpPr>
        <p:spPr/>
        <p:txBody>
          <a:bodyPr/>
          <a:lstStyle/>
          <a:p>
            <a:fld id="{049651AE-2D5E-694B-B1FE-414361A4BFF1}" type="slidenum">
              <a:rPr lang="en-US" smtClean="0"/>
              <a:t>14</a:t>
            </a:fld>
            <a:endParaRPr lang="en-US"/>
          </a:p>
        </p:txBody>
      </p:sp>
    </p:spTree>
    <p:extLst>
      <p:ext uri="{BB962C8B-B14F-4D97-AF65-F5344CB8AC3E}">
        <p14:creationId xmlns:p14="http://schemas.microsoft.com/office/powerpoint/2010/main" val="1130072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b="1"/>
              <a:t>If presenting this module, it is recommended to demonstrate these features on the eGLAAS platform, rather than presenting this slide. </a:t>
            </a:r>
          </a:p>
        </p:txBody>
      </p:sp>
      <p:sp>
        <p:nvSpPr>
          <p:cNvPr id="4" name="Slide Number Placeholder 3"/>
          <p:cNvSpPr>
            <a:spLocks noGrp="1"/>
          </p:cNvSpPr>
          <p:nvPr>
            <p:ph type="sldNum" sz="quarter" idx="5"/>
          </p:nvPr>
        </p:nvSpPr>
        <p:spPr/>
        <p:txBody>
          <a:bodyPr/>
          <a:lstStyle/>
          <a:p>
            <a:fld id="{049651AE-2D5E-694B-B1FE-414361A4BFF1}" type="slidenum">
              <a:rPr lang="en-US" smtClean="0"/>
              <a:t>21</a:t>
            </a:fld>
            <a:endParaRPr lang="en-US"/>
          </a:p>
        </p:txBody>
      </p:sp>
    </p:spTree>
    <p:extLst>
      <p:ext uri="{BB962C8B-B14F-4D97-AF65-F5344CB8AC3E}">
        <p14:creationId xmlns:p14="http://schemas.microsoft.com/office/powerpoint/2010/main" val="1469946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Notes: Reminder – it is important to have clear internal communication between collaborators regarding roles and responsibilities. </a:t>
            </a:r>
          </a:p>
        </p:txBody>
      </p:sp>
      <p:sp>
        <p:nvSpPr>
          <p:cNvPr id="4" name="Slide Number Placeholder 3"/>
          <p:cNvSpPr>
            <a:spLocks noGrp="1"/>
          </p:cNvSpPr>
          <p:nvPr>
            <p:ph type="sldNum" sz="quarter" idx="5"/>
          </p:nvPr>
        </p:nvSpPr>
        <p:spPr/>
        <p:txBody>
          <a:bodyPr/>
          <a:lstStyle/>
          <a:p>
            <a:fld id="{049651AE-2D5E-694B-B1FE-414361A4BFF1}" type="slidenum">
              <a:rPr lang="en-US" smtClean="0"/>
              <a:t>38</a:t>
            </a:fld>
            <a:endParaRPr lang="en-US"/>
          </a:p>
        </p:txBody>
      </p:sp>
    </p:spTree>
    <p:extLst>
      <p:ext uri="{BB962C8B-B14F-4D97-AF65-F5344CB8AC3E}">
        <p14:creationId xmlns:p14="http://schemas.microsoft.com/office/powerpoint/2010/main" val="189729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049651AE-2D5E-694B-B1FE-414361A4BFF1}" type="slidenum">
              <a:rPr lang="en-US" smtClean="0"/>
              <a:t>39</a:t>
            </a:fld>
            <a:endParaRPr lang="en-US"/>
          </a:p>
        </p:txBody>
      </p:sp>
    </p:spTree>
    <p:extLst>
      <p:ext uri="{BB962C8B-B14F-4D97-AF65-F5344CB8AC3E}">
        <p14:creationId xmlns:p14="http://schemas.microsoft.com/office/powerpoint/2010/main" val="2134126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Notes: </a:t>
            </a:r>
            <a:r>
              <a:rPr lang="en-US" sz="1800">
                <a:effectLst/>
                <a:latin typeface="Segoe UI" panose="020B0502040204020203" pitchFamily="34" charset="0"/>
              </a:rPr>
              <a:t>Make sure to be consistent on the way record status is classified for all the survey in order to ensure clear internal workflow. </a:t>
            </a:r>
            <a:endParaRPr lang="en-US"/>
          </a:p>
        </p:txBody>
      </p:sp>
      <p:sp>
        <p:nvSpPr>
          <p:cNvPr id="4" name="Slide Number Placeholder 3"/>
          <p:cNvSpPr>
            <a:spLocks noGrp="1"/>
          </p:cNvSpPr>
          <p:nvPr>
            <p:ph type="sldNum" sz="quarter" idx="5"/>
          </p:nvPr>
        </p:nvSpPr>
        <p:spPr/>
        <p:txBody>
          <a:bodyPr/>
          <a:lstStyle/>
          <a:p>
            <a:fld id="{049651AE-2D5E-694B-B1FE-414361A4BFF1}" type="slidenum">
              <a:rPr lang="en-US" smtClean="0"/>
              <a:t>40</a:t>
            </a:fld>
            <a:endParaRPr lang="en-US"/>
          </a:p>
        </p:txBody>
      </p:sp>
    </p:spTree>
    <p:extLst>
      <p:ext uri="{BB962C8B-B14F-4D97-AF65-F5344CB8AC3E}">
        <p14:creationId xmlns:p14="http://schemas.microsoft.com/office/powerpoint/2010/main" val="1332600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21.xml.rels><?xml version="1.0" encoding="UTF-8" standalone="yes"?>
<Relationships xmlns="http://schemas.openxmlformats.org/package/2006/relationships"><Relationship Id="rId3" Type="http://schemas.openxmlformats.org/officeDocument/2006/relationships/hyperlink" Target="mailto:glaas@who.int" TargetMode="External"/><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mailto:glaas@who.int"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470FC04-A8B6-47AC-A586-93C6DF202861}"/>
              </a:ext>
            </a:extLst>
          </p:cNvPr>
          <p:cNvSpPr/>
          <p:nvPr userDrawn="1"/>
        </p:nvSpPr>
        <p:spPr>
          <a:xfrm>
            <a:off x="1" y="9526"/>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3" name="Title 1">
            <a:extLst>
              <a:ext uri="{FF2B5EF4-FFF2-40B4-BE49-F238E27FC236}">
                <a16:creationId xmlns:a16="http://schemas.microsoft.com/office/drawing/2014/main" id="{3AD1E0AB-7DC9-4994-867A-F1164662B813}"/>
              </a:ext>
            </a:extLst>
          </p:cNvPr>
          <p:cNvSpPr>
            <a:spLocks noGrp="1"/>
          </p:cNvSpPr>
          <p:nvPr>
            <p:ph type="ctrTitle" hasCustomPrompt="1"/>
          </p:nvPr>
        </p:nvSpPr>
        <p:spPr>
          <a:xfrm>
            <a:off x="914400" y="1010180"/>
            <a:ext cx="10363200" cy="1982787"/>
          </a:xfrm>
        </p:spPr>
        <p:txBody>
          <a:bodyPr anchor="ctr">
            <a:normAutofit/>
          </a:bodyPr>
          <a:lstStyle>
            <a:lvl1pPr algn="ctr">
              <a:lnSpc>
                <a:spcPct val="100000"/>
              </a:lnSpc>
              <a:defRPr sz="3600" b="1">
                <a:solidFill>
                  <a:srgbClr val="FFFFFF"/>
                </a:solidFill>
              </a:defRPr>
            </a:lvl1pPr>
          </a:lstStyle>
          <a:p>
            <a:r>
              <a:rPr lang="en-US"/>
              <a:t>Presentation title</a:t>
            </a:r>
          </a:p>
        </p:txBody>
      </p:sp>
      <p:sp>
        <p:nvSpPr>
          <p:cNvPr id="34" name="Subtitle 2">
            <a:extLst>
              <a:ext uri="{FF2B5EF4-FFF2-40B4-BE49-F238E27FC236}">
                <a16:creationId xmlns:a16="http://schemas.microsoft.com/office/drawing/2014/main" id="{6024A5AC-411D-485A-9C98-D9054598C16B}"/>
              </a:ext>
            </a:extLst>
          </p:cNvPr>
          <p:cNvSpPr>
            <a:spLocks noGrp="1"/>
          </p:cNvSpPr>
          <p:nvPr>
            <p:ph type="subTitle" idx="1" hasCustomPrompt="1"/>
          </p:nvPr>
        </p:nvSpPr>
        <p:spPr>
          <a:xfrm>
            <a:off x="914400" y="4203294"/>
            <a:ext cx="7398327" cy="1384442"/>
          </a:xfrm>
        </p:spPr>
        <p:txBody>
          <a:bodyPr>
            <a:normAutofit/>
          </a:bodyPr>
          <a:lstStyle>
            <a:lvl1pPr marL="0" indent="0" algn="l">
              <a:lnSpc>
                <a:spcPct val="100000"/>
              </a:lnSpc>
              <a:spcBef>
                <a:spcPts val="0"/>
              </a:spcBef>
              <a:buNone/>
              <a:defRPr sz="1600" i="1">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presenter </a:t>
            </a:r>
          </a:p>
          <a:p>
            <a:r>
              <a:rPr lang="en-US"/>
              <a:t>World Health Organization</a:t>
            </a:r>
          </a:p>
          <a:p>
            <a:r>
              <a:rPr lang="en-US"/>
              <a:t>Information on location of presentation</a:t>
            </a:r>
          </a:p>
          <a:p>
            <a:r>
              <a:rPr lang="en-US"/>
              <a:t>Date</a:t>
            </a:r>
          </a:p>
          <a:p>
            <a:r>
              <a:rPr lang="en-US"/>
              <a:t>Etc. </a:t>
            </a:r>
          </a:p>
        </p:txBody>
      </p:sp>
    </p:spTree>
    <p:extLst>
      <p:ext uri="{BB962C8B-B14F-4D97-AF65-F5344CB8AC3E}">
        <p14:creationId xmlns:p14="http://schemas.microsoft.com/office/powerpoint/2010/main" val="50151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546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536448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3" y="1314323"/>
            <a:ext cx="536448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
        <p:nvSpPr>
          <p:cNvPr id="6" name="Rectangle 5">
            <a:extLst>
              <a:ext uri="{FF2B5EF4-FFF2-40B4-BE49-F238E27FC236}">
                <a16:creationId xmlns:a16="http://schemas.microsoft.com/office/drawing/2014/main" id="{96A3CBFD-85D2-413E-B714-827B1CA2D477}"/>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436770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wo content no foot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536448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3" y="1314323"/>
            <a:ext cx="536448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
        <p:nvSpPr>
          <p:cNvPr id="7" name="Rectangle 6">
            <a:extLst>
              <a:ext uri="{FF2B5EF4-FFF2-40B4-BE49-F238E27FC236}">
                <a16:creationId xmlns:a16="http://schemas.microsoft.com/office/drawing/2014/main" id="{2C3DE25B-786F-4845-B7FD-1A040AC9C4E5}"/>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966056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wo content no footer 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1097280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Tree>
    <p:extLst>
      <p:ext uri="{BB962C8B-B14F-4D97-AF65-F5344CB8AC3E}">
        <p14:creationId xmlns:p14="http://schemas.microsoft.com/office/powerpoint/2010/main" val="2227367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5599" y="126186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15599" y="2112169"/>
            <a:ext cx="5157787" cy="3684588"/>
          </a:xfrm>
        </p:spPr>
        <p:txBody>
          <a:bodyPr/>
          <a:lstStyle>
            <a:lvl1pPr>
              <a:buClr>
                <a:srgbClr val="634A94"/>
              </a:buClr>
              <a:defRPr/>
            </a:lvl1pPr>
            <a:lvl2pPr>
              <a:buClr>
                <a:srgbClr val="634A94"/>
              </a:buClr>
              <a:defRPr/>
            </a:lvl2pPr>
            <a:lvl3pPr>
              <a:buClr>
                <a:srgbClr val="634A94"/>
              </a:buClr>
              <a:defRPr/>
            </a:lvl3pPr>
            <a:lvl4pPr>
              <a:buClr>
                <a:srgbClr val="634A94"/>
              </a:buClr>
              <a:defRPr/>
            </a:lvl4pPr>
            <a:lvl5pPr>
              <a:buClr>
                <a:srgbClr val="634A9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3214" y="126186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93214" y="2112169"/>
            <a:ext cx="5183188" cy="3684588"/>
          </a:xfrm>
        </p:spPr>
        <p:txBody>
          <a:bodyPr/>
          <a:lstStyle>
            <a:lvl1pPr>
              <a:buClr>
                <a:srgbClr val="634A94"/>
              </a:buClr>
              <a:defRPr/>
            </a:lvl1pPr>
            <a:lvl2pPr>
              <a:buClr>
                <a:srgbClr val="634A94"/>
              </a:buClr>
              <a:defRPr/>
            </a:lvl2pPr>
            <a:lvl3pPr>
              <a:buClr>
                <a:srgbClr val="634A94"/>
              </a:buClr>
              <a:defRPr/>
            </a:lvl3pPr>
            <a:lvl4pPr>
              <a:buClr>
                <a:srgbClr val="634A94"/>
              </a:buClr>
              <a:defRPr/>
            </a:lvl4pPr>
            <a:lvl5pPr>
              <a:buClr>
                <a:srgbClr val="634A9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E387894E-6827-4610-9BCC-38FD86EF9628}"/>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9" name="Rectangle 8">
            <a:extLst>
              <a:ext uri="{FF2B5EF4-FFF2-40B4-BE49-F238E27FC236}">
                <a16:creationId xmlns:a16="http://schemas.microsoft.com/office/drawing/2014/main" id="{B97C10B3-3616-4652-883E-3F84DD6ABFBD}"/>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87684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6383" y="1261535"/>
            <a:ext cx="6172200" cy="45310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3418" y="1261559"/>
            <a:ext cx="4250261" cy="45309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Title 1">
            <a:extLst>
              <a:ext uri="{FF2B5EF4-FFF2-40B4-BE49-F238E27FC236}">
                <a16:creationId xmlns:a16="http://schemas.microsoft.com/office/drawing/2014/main" id="{DDBD984D-C84B-49D0-9AB0-4DD6A4E41593}"/>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7" name="Rectangle 6">
            <a:extLst>
              <a:ext uri="{FF2B5EF4-FFF2-40B4-BE49-F238E27FC236}">
                <a16:creationId xmlns:a16="http://schemas.microsoft.com/office/drawing/2014/main" id="{DCA73553-9305-4E2F-BCD3-06F45400548D}"/>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3372179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396089" y="1218933"/>
            <a:ext cx="6172200" cy="45656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3711" y="1218932"/>
            <a:ext cx="4332112" cy="4573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Title 1">
            <a:extLst>
              <a:ext uri="{FF2B5EF4-FFF2-40B4-BE49-F238E27FC236}">
                <a16:creationId xmlns:a16="http://schemas.microsoft.com/office/drawing/2014/main" id="{407FA666-F40F-481F-B17B-BE881B636CC0}"/>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6" name="Rectangle 5">
            <a:extLst>
              <a:ext uri="{FF2B5EF4-FFF2-40B4-BE49-F238E27FC236}">
                <a16:creationId xmlns:a16="http://schemas.microsoft.com/office/drawing/2014/main" id="{B725A15D-DFBE-494E-AFA3-F9B2BBDAB06A}"/>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1097983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27906AC-F03E-43A2-9954-797DD2DE3AC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99"/>
          <a:stretch/>
        </p:blipFill>
        <p:spPr>
          <a:xfrm>
            <a:off x="0" y="-1"/>
            <a:ext cx="12192000" cy="6873431"/>
          </a:xfrm>
          <a:prstGeom prst="rect">
            <a:avLst/>
          </a:prstGeom>
        </p:spPr>
      </p:pic>
      <p:sp>
        <p:nvSpPr>
          <p:cNvPr id="2" name="Title 1"/>
          <p:cNvSpPr>
            <a:spLocks noGrp="1"/>
          </p:cNvSpPr>
          <p:nvPr>
            <p:ph type="ctrTitle" hasCustomPrompt="1"/>
          </p:nvPr>
        </p:nvSpPr>
        <p:spPr>
          <a:xfrm>
            <a:off x="3686628" y="198008"/>
            <a:ext cx="8273491" cy="2852056"/>
          </a:xfrm>
        </p:spPr>
        <p:txBody>
          <a:bodyPr anchor="ctr">
            <a:normAutofit/>
          </a:bodyPr>
          <a:lstStyle>
            <a:lvl1pPr algn="ctr">
              <a:defRPr sz="3200" b="1">
                <a:solidFill>
                  <a:schemeClr val="accent1">
                    <a:lumMod val="50000"/>
                  </a:schemeClr>
                </a:solidFill>
              </a:defRPr>
            </a:lvl1pPr>
          </a:lstStyle>
          <a:p>
            <a:r>
              <a:rPr lang="en-US"/>
              <a:t>Title of presentation</a:t>
            </a:r>
          </a:p>
        </p:txBody>
      </p:sp>
      <p:sp>
        <p:nvSpPr>
          <p:cNvPr id="3" name="Subtitle 2"/>
          <p:cNvSpPr>
            <a:spLocks noGrp="1"/>
          </p:cNvSpPr>
          <p:nvPr>
            <p:ph type="subTitle" idx="1" hasCustomPrompt="1"/>
          </p:nvPr>
        </p:nvSpPr>
        <p:spPr>
          <a:xfrm>
            <a:off x="196649" y="4241126"/>
            <a:ext cx="4143124" cy="1655762"/>
          </a:xfrm>
        </p:spPr>
        <p:txBody>
          <a:bodyPr>
            <a:normAutofit/>
          </a:bodyPr>
          <a:lstStyle>
            <a:lvl1pPr marL="0" indent="0" algn="l">
              <a:lnSpc>
                <a:spcPct val="100000"/>
              </a:lnSpc>
              <a:spcBef>
                <a:spcPts val="0"/>
              </a:spcBef>
              <a:buNone/>
              <a:defRPr sz="1600" b="0" i="1">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presenter</a:t>
            </a:r>
          </a:p>
          <a:p>
            <a:r>
              <a:rPr lang="en-US"/>
              <a:t>World Health Organization</a:t>
            </a:r>
          </a:p>
          <a:p>
            <a:r>
              <a:rPr lang="en-US"/>
              <a:t>Event</a:t>
            </a:r>
          </a:p>
          <a:p>
            <a:r>
              <a:rPr lang="en-US"/>
              <a:t>Location of presentation</a:t>
            </a:r>
          </a:p>
          <a:p>
            <a:r>
              <a:rPr lang="en-US"/>
              <a:t>Date</a:t>
            </a:r>
          </a:p>
        </p:txBody>
      </p:sp>
      <p:pic>
        <p:nvPicPr>
          <p:cNvPr id="8" name="Picture 7" descr="A close up of a logo&#10;&#10;Description automatically generated">
            <a:extLst>
              <a:ext uri="{FF2B5EF4-FFF2-40B4-BE49-F238E27FC236}">
                <a16:creationId xmlns:a16="http://schemas.microsoft.com/office/drawing/2014/main" id="{11498BF0-F560-4FF2-BB83-6B473FDC20A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2651" b="33561"/>
          <a:stretch/>
        </p:blipFill>
        <p:spPr>
          <a:xfrm>
            <a:off x="10249989" y="6257907"/>
            <a:ext cx="1807439" cy="542191"/>
          </a:xfrm>
          <a:prstGeom prst="rect">
            <a:avLst/>
          </a:prstGeom>
        </p:spPr>
      </p:pic>
      <p:pic>
        <p:nvPicPr>
          <p:cNvPr id="9" name="Picture 8" descr="A close up of a logo&#10;&#10;Description automatically generated">
            <a:extLst>
              <a:ext uri="{FF2B5EF4-FFF2-40B4-BE49-F238E27FC236}">
                <a16:creationId xmlns:a16="http://schemas.microsoft.com/office/drawing/2014/main" id="{AA04D411-A094-4CFC-97E8-326296B4CFB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BCEE33B7-822B-4655-93B9-EE2AAB5360B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1943892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563EE4-6D9A-4305-997F-99F829A1D9F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99"/>
          <a:stretch/>
        </p:blipFill>
        <p:spPr>
          <a:xfrm>
            <a:off x="0" y="-1"/>
            <a:ext cx="12192000" cy="6873431"/>
          </a:xfrm>
          <a:prstGeom prst="rect">
            <a:avLst/>
          </a:prstGeom>
        </p:spPr>
      </p:pic>
      <p:sp>
        <p:nvSpPr>
          <p:cNvPr id="2" name="Title 1"/>
          <p:cNvSpPr>
            <a:spLocks noGrp="1"/>
          </p:cNvSpPr>
          <p:nvPr>
            <p:ph type="title" hasCustomPrompt="1"/>
          </p:nvPr>
        </p:nvSpPr>
        <p:spPr>
          <a:xfrm>
            <a:off x="2946400" y="207206"/>
            <a:ext cx="8236152" cy="1415214"/>
          </a:xfrm>
        </p:spPr>
        <p:txBody>
          <a:bodyPr anchor="b">
            <a:normAutofit/>
          </a:bodyPr>
          <a:lstStyle>
            <a:lvl1pPr>
              <a:defRPr sz="3200" b="1"/>
            </a:lvl1pPr>
          </a:lstStyle>
          <a:p>
            <a:r>
              <a:rPr lang="en-US"/>
              <a:t>Section title</a:t>
            </a:r>
          </a:p>
        </p:txBody>
      </p:sp>
      <p:sp>
        <p:nvSpPr>
          <p:cNvPr id="3" name="Text Placeholder 2"/>
          <p:cNvSpPr>
            <a:spLocks noGrp="1"/>
          </p:cNvSpPr>
          <p:nvPr>
            <p:ph type="body" idx="1" hasCustomPrompt="1"/>
          </p:nvPr>
        </p:nvSpPr>
        <p:spPr>
          <a:xfrm>
            <a:off x="2946400" y="1601475"/>
            <a:ext cx="8236152" cy="870033"/>
          </a:xfrm>
        </p:spPr>
        <p:txBody>
          <a:bodyPr>
            <a:normAutofit/>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spTree>
    <p:extLst>
      <p:ext uri="{BB962C8B-B14F-4D97-AF65-F5344CB8AC3E}">
        <p14:creationId xmlns:p14="http://schemas.microsoft.com/office/powerpoint/2010/main" val="2305036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LAAS 2019 Report Title ">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5F3CED-A979-4C30-8CA3-AA3902F145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99"/>
          <a:stretch/>
        </p:blipFill>
        <p:spPr>
          <a:xfrm>
            <a:off x="0" y="-1"/>
            <a:ext cx="12192000" cy="6873431"/>
          </a:xfrm>
          <a:prstGeom prst="rect">
            <a:avLst/>
          </a:prstGeom>
        </p:spPr>
      </p:pic>
      <p:sp>
        <p:nvSpPr>
          <p:cNvPr id="12" name="TextBox 11">
            <a:extLst>
              <a:ext uri="{FF2B5EF4-FFF2-40B4-BE49-F238E27FC236}">
                <a16:creationId xmlns:a16="http://schemas.microsoft.com/office/drawing/2014/main" id="{E3448999-8962-4DC5-87FA-50379551053E}"/>
              </a:ext>
            </a:extLst>
          </p:cNvPr>
          <p:cNvSpPr txBox="1"/>
          <p:nvPr userDrawn="1"/>
        </p:nvSpPr>
        <p:spPr>
          <a:xfrm>
            <a:off x="5181600" y="533400"/>
            <a:ext cx="6311901" cy="1892826"/>
          </a:xfrm>
          <a:prstGeom prst="rect">
            <a:avLst/>
          </a:prstGeom>
          <a:noFill/>
        </p:spPr>
        <p:txBody>
          <a:bodyPr wrap="square" rtlCol="0">
            <a:spAutoFit/>
          </a:bodyPr>
          <a:lstStyle/>
          <a:p>
            <a:r>
              <a:rPr lang="en-US" sz="2800" b="1">
                <a:solidFill>
                  <a:schemeClr val="accent1">
                    <a:lumMod val="50000"/>
                  </a:schemeClr>
                </a:solidFill>
              </a:rPr>
              <a:t>NATIONAL SYSTEMS TO </a:t>
            </a:r>
          </a:p>
          <a:p>
            <a:r>
              <a:rPr lang="en-US" sz="2800" b="1">
                <a:solidFill>
                  <a:schemeClr val="accent1">
                    <a:lumMod val="50000"/>
                  </a:schemeClr>
                </a:solidFill>
              </a:rPr>
              <a:t>SUPPORT DRINKING-WATER, </a:t>
            </a:r>
          </a:p>
          <a:p>
            <a:pPr>
              <a:spcAft>
                <a:spcPts val="600"/>
              </a:spcAft>
            </a:pPr>
            <a:r>
              <a:rPr lang="en-US" sz="2800" b="1" spc="40" baseline="0">
                <a:solidFill>
                  <a:schemeClr val="accent1">
                    <a:lumMod val="50000"/>
                  </a:schemeClr>
                </a:solidFill>
              </a:rPr>
              <a:t>SANITATION AND HYGIENE:</a:t>
            </a:r>
          </a:p>
          <a:p>
            <a:r>
              <a:rPr lang="en-US" sz="2800" b="0">
                <a:solidFill>
                  <a:schemeClr val="accent1">
                    <a:lumMod val="50000"/>
                  </a:schemeClr>
                </a:solidFill>
              </a:rPr>
              <a:t>GLOBAL STATUS REPORT 2019</a:t>
            </a:r>
          </a:p>
        </p:txBody>
      </p:sp>
      <p:sp>
        <p:nvSpPr>
          <p:cNvPr id="13" name="TextBox 12">
            <a:extLst>
              <a:ext uri="{FF2B5EF4-FFF2-40B4-BE49-F238E27FC236}">
                <a16:creationId xmlns:a16="http://schemas.microsoft.com/office/drawing/2014/main" id="{7C27B041-5F86-49A3-A8A1-98BBC0CAB628}"/>
              </a:ext>
            </a:extLst>
          </p:cNvPr>
          <p:cNvSpPr txBox="1"/>
          <p:nvPr userDrawn="1"/>
        </p:nvSpPr>
        <p:spPr>
          <a:xfrm>
            <a:off x="196649" y="4428428"/>
            <a:ext cx="3651452" cy="1400383"/>
          </a:xfrm>
          <a:prstGeom prst="rect">
            <a:avLst/>
          </a:prstGeom>
          <a:noFill/>
        </p:spPr>
        <p:txBody>
          <a:bodyPr wrap="square" rtlCol="0">
            <a:spAutoFit/>
          </a:bodyPr>
          <a:lstStyle/>
          <a:p>
            <a:r>
              <a:rPr lang="en-US" sz="1600" b="1">
                <a:solidFill>
                  <a:schemeClr val="accent1">
                    <a:lumMod val="50000"/>
                  </a:schemeClr>
                </a:solidFill>
              </a:rPr>
              <a:t>UN-WATER GLOBAL </a:t>
            </a:r>
          </a:p>
          <a:p>
            <a:r>
              <a:rPr lang="en-US" sz="1600" b="1">
                <a:solidFill>
                  <a:schemeClr val="accent1">
                    <a:lumMod val="50000"/>
                  </a:schemeClr>
                </a:solidFill>
              </a:rPr>
              <a:t>ANALYSIS AND ASSESSMENT </a:t>
            </a:r>
          </a:p>
          <a:p>
            <a:r>
              <a:rPr lang="en-US" sz="1600" b="1">
                <a:solidFill>
                  <a:schemeClr val="accent1">
                    <a:lumMod val="50000"/>
                  </a:schemeClr>
                </a:solidFill>
              </a:rPr>
              <a:t>OF SANITATION AND</a:t>
            </a:r>
          </a:p>
          <a:p>
            <a:pPr>
              <a:spcAft>
                <a:spcPts val="600"/>
              </a:spcAft>
            </a:pPr>
            <a:r>
              <a:rPr lang="en-US" sz="1600" b="1">
                <a:solidFill>
                  <a:schemeClr val="accent1">
                    <a:lumMod val="50000"/>
                  </a:schemeClr>
                </a:solidFill>
              </a:rPr>
              <a:t>DRINKING-WATER </a:t>
            </a:r>
          </a:p>
          <a:p>
            <a:r>
              <a:rPr lang="en-US" sz="1600" b="1">
                <a:solidFill>
                  <a:srgbClr val="107AA4"/>
                </a:solidFill>
              </a:rPr>
              <a:t>GLAAS 2019 REPORT</a:t>
            </a:r>
            <a:endParaRPr lang="en-US" sz="1600" b="0">
              <a:solidFill>
                <a:srgbClr val="107AA4"/>
              </a:solidFill>
            </a:endParaRPr>
          </a:p>
        </p:txBody>
      </p:sp>
      <p:pic>
        <p:nvPicPr>
          <p:cNvPr id="10" name="Picture 9" descr="A close up of a logo&#10;&#10;Description automatically generated">
            <a:extLst>
              <a:ext uri="{FF2B5EF4-FFF2-40B4-BE49-F238E27FC236}">
                <a16:creationId xmlns:a16="http://schemas.microsoft.com/office/drawing/2014/main" id="{3473730C-251E-4445-AC86-507D305B3CB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2651" b="33561"/>
          <a:stretch/>
        </p:blipFill>
        <p:spPr>
          <a:xfrm>
            <a:off x="10249989" y="6257907"/>
            <a:ext cx="1807439" cy="542191"/>
          </a:xfrm>
          <a:prstGeom prst="rect">
            <a:avLst/>
          </a:prstGeom>
        </p:spPr>
      </p:pic>
      <p:pic>
        <p:nvPicPr>
          <p:cNvPr id="11" name="Picture 10" descr="A close up of a logo&#10;&#10;Description automatically generated">
            <a:extLst>
              <a:ext uri="{FF2B5EF4-FFF2-40B4-BE49-F238E27FC236}">
                <a16:creationId xmlns:a16="http://schemas.microsoft.com/office/drawing/2014/main" id="{A50D64D2-0A55-4512-8319-3282BD1170E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4" name="Picture 13" descr="A picture containing object&#10;&#10;Description automatically generated">
            <a:extLst>
              <a:ext uri="{FF2B5EF4-FFF2-40B4-BE49-F238E27FC236}">
                <a16:creationId xmlns:a16="http://schemas.microsoft.com/office/drawing/2014/main" id="{7DCEB68D-AF88-4E44-97AD-80E192BC2F6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3578483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D1274C-8BD7-43DF-A60F-1D9C0A7D5EDE}"/>
              </a:ext>
            </a:extLst>
          </p:cNvPr>
          <p:cNvSpPr/>
          <p:nvPr userDrawn="1"/>
        </p:nvSpPr>
        <p:spPr>
          <a:xfrm>
            <a:off x="1" y="5257"/>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Title 1"/>
          <p:cNvSpPr>
            <a:spLocks noGrp="1"/>
          </p:cNvSpPr>
          <p:nvPr>
            <p:ph type="title" hasCustomPrompt="1"/>
          </p:nvPr>
        </p:nvSpPr>
        <p:spPr>
          <a:xfrm>
            <a:off x="497645" y="922340"/>
            <a:ext cx="11184000" cy="2852737"/>
          </a:xfrm>
        </p:spPr>
        <p:txBody>
          <a:bodyPr anchor="b">
            <a:normAutofit/>
          </a:bodyPr>
          <a:lstStyle>
            <a:lvl1pPr>
              <a:defRPr sz="4000">
                <a:solidFill>
                  <a:schemeClr val="bg1"/>
                </a:solidFill>
              </a:defRPr>
            </a:lvl1pPr>
          </a:lstStyle>
          <a:p>
            <a:r>
              <a:rPr lang="en-US"/>
              <a:t>Section title</a:t>
            </a:r>
          </a:p>
        </p:txBody>
      </p:sp>
      <p:sp>
        <p:nvSpPr>
          <p:cNvPr id="3" name="Text Placeholder 2"/>
          <p:cNvSpPr>
            <a:spLocks noGrp="1"/>
          </p:cNvSpPr>
          <p:nvPr>
            <p:ph type="body" idx="1" hasCustomPrompt="1"/>
          </p:nvPr>
        </p:nvSpPr>
        <p:spPr>
          <a:xfrm>
            <a:off x="497645" y="4029914"/>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spTree>
    <p:extLst>
      <p:ext uri="{BB962C8B-B14F-4D97-AF65-F5344CB8AC3E}">
        <p14:creationId xmlns:p14="http://schemas.microsoft.com/office/powerpoint/2010/main" val="316615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LAAS 2019 Report Title bottom lef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5F3CED-A979-4C30-8CA3-AA3902F145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99"/>
          <a:stretch/>
        </p:blipFill>
        <p:spPr>
          <a:xfrm>
            <a:off x="0" y="-1"/>
            <a:ext cx="12192000" cy="6873431"/>
          </a:xfrm>
          <a:prstGeom prst="rect">
            <a:avLst/>
          </a:prstGeom>
        </p:spPr>
      </p:pic>
      <p:sp>
        <p:nvSpPr>
          <p:cNvPr id="11" name="TextBox 10">
            <a:extLst>
              <a:ext uri="{FF2B5EF4-FFF2-40B4-BE49-F238E27FC236}">
                <a16:creationId xmlns:a16="http://schemas.microsoft.com/office/drawing/2014/main" id="{F336B8FF-A5C0-4262-ADA7-BD7018CFEF69}"/>
              </a:ext>
            </a:extLst>
          </p:cNvPr>
          <p:cNvSpPr txBox="1"/>
          <p:nvPr userDrawn="1"/>
        </p:nvSpPr>
        <p:spPr>
          <a:xfrm>
            <a:off x="101600" y="4419601"/>
            <a:ext cx="4470400" cy="1400383"/>
          </a:xfrm>
          <a:prstGeom prst="rect">
            <a:avLst/>
          </a:prstGeom>
          <a:noFill/>
        </p:spPr>
        <p:txBody>
          <a:bodyPr wrap="square" rtlCol="0">
            <a:spAutoFit/>
          </a:bodyPr>
          <a:lstStyle/>
          <a:p>
            <a:r>
              <a:rPr lang="en-US" sz="2000" b="1">
                <a:solidFill>
                  <a:schemeClr val="accent1">
                    <a:lumMod val="50000"/>
                  </a:schemeClr>
                </a:solidFill>
              </a:rPr>
              <a:t>NATIONAL SYSTEMS TO </a:t>
            </a:r>
          </a:p>
          <a:p>
            <a:r>
              <a:rPr lang="en-US" sz="2000" b="1">
                <a:solidFill>
                  <a:schemeClr val="accent1">
                    <a:lumMod val="50000"/>
                  </a:schemeClr>
                </a:solidFill>
              </a:rPr>
              <a:t>SUPPORT DRINKING-WATER, </a:t>
            </a:r>
          </a:p>
          <a:p>
            <a:pPr>
              <a:spcAft>
                <a:spcPts val="600"/>
              </a:spcAft>
            </a:pPr>
            <a:r>
              <a:rPr lang="en-US" sz="2000" b="1" spc="40" baseline="0">
                <a:solidFill>
                  <a:schemeClr val="accent1">
                    <a:lumMod val="50000"/>
                  </a:schemeClr>
                </a:solidFill>
              </a:rPr>
              <a:t>SANITATION AND HYGIENE:</a:t>
            </a:r>
          </a:p>
          <a:p>
            <a:r>
              <a:rPr lang="en-US" sz="2000" b="0">
                <a:solidFill>
                  <a:schemeClr val="accent1">
                    <a:lumMod val="50000"/>
                  </a:schemeClr>
                </a:solidFill>
              </a:rPr>
              <a:t>GLOBAL STATUS REPORT 2019</a:t>
            </a:r>
          </a:p>
        </p:txBody>
      </p:sp>
      <p:sp>
        <p:nvSpPr>
          <p:cNvPr id="15" name="Title 1">
            <a:extLst>
              <a:ext uri="{FF2B5EF4-FFF2-40B4-BE49-F238E27FC236}">
                <a16:creationId xmlns:a16="http://schemas.microsoft.com/office/drawing/2014/main" id="{48C61A85-5526-4644-A482-8D7792B08E0B}"/>
              </a:ext>
            </a:extLst>
          </p:cNvPr>
          <p:cNvSpPr>
            <a:spLocks noGrp="1"/>
          </p:cNvSpPr>
          <p:nvPr>
            <p:ph type="ctrTitle" hasCustomPrompt="1"/>
          </p:nvPr>
        </p:nvSpPr>
        <p:spPr>
          <a:xfrm>
            <a:off x="3686628" y="198008"/>
            <a:ext cx="8273491" cy="2852056"/>
          </a:xfrm>
        </p:spPr>
        <p:txBody>
          <a:bodyPr anchor="ctr">
            <a:normAutofit/>
          </a:bodyPr>
          <a:lstStyle>
            <a:lvl1pPr algn="ctr">
              <a:defRPr sz="3600" b="1">
                <a:solidFill>
                  <a:schemeClr val="accent1">
                    <a:lumMod val="50000"/>
                  </a:schemeClr>
                </a:solidFill>
              </a:defRPr>
            </a:lvl1pPr>
          </a:lstStyle>
          <a:p>
            <a:r>
              <a:rPr lang="en-US"/>
              <a:t>Title or text</a:t>
            </a:r>
          </a:p>
        </p:txBody>
      </p:sp>
      <p:pic>
        <p:nvPicPr>
          <p:cNvPr id="8" name="Picture 7" descr="A close up of a logo&#10;&#10;Description automatically generated">
            <a:extLst>
              <a:ext uri="{FF2B5EF4-FFF2-40B4-BE49-F238E27FC236}">
                <a16:creationId xmlns:a16="http://schemas.microsoft.com/office/drawing/2014/main" id="{EF171E85-2F0E-4124-ADC2-0F754B4C456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2651" b="33561"/>
          <a:stretch/>
        </p:blipFill>
        <p:spPr>
          <a:xfrm>
            <a:off x="10249989" y="6257907"/>
            <a:ext cx="1807439" cy="542191"/>
          </a:xfrm>
          <a:prstGeom prst="rect">
            <a:avLst/>
          </a:prstGeom>
        </p:spPr>
      </p:pic>
      <p:pic>
        <p:nvPicPr>
          <p:cNvPr id="9" name="Picture 8" descr="A close up of a logo&#10;&#10;Description automatically generated">
            <a:extLst>
              <a:ext uri="{FF2B5EF4-FFF2-40B4-BE49-F238E27FC236}">
                <a16:creationId xmlns:a16="http://schemas.microsoft.com/office/drawing/2014/main" id="{46A63E10-967E-43A3-909B-A172C779F2E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AE076EB6-168A-412B-B8D0-DF0E3643DCD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4113889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5F3CED-A979-4C30-8CA3-AA3902F145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99"/>
          <a:stretch/>
        </p:blipFill>
        <p:spPr>
          <a:xfrm>
            <a:off x="0" y="-1"/>
            <a:ext cx="12192000" cy="6873431"/>
          </a:xfrm>
          <a:prstGeom prst="rect">
            <a:avLst/>
          </a:prstGeom>
        </p:spPr>
      </p:pic>
      <p:sp>
        <p:nvSpPr>
          <p:cNvPr id="11" name="TextBox 10">
            <a:extLst>
              <a:ext uri="{FF2B5EF4-FFF2-40B4-BE49-F238E27FC236}">
                <a16:creationId xmlns:a16="http://schemas.microsoft.com/office/drawing/2014/main" id="{F336B8FF-A5C0-4262-ADA7-BD7018CFEF69}"/>
              </a:ext>
            </a:extLst>
          </p:cNvPr>
          <p:cNvSpPr txBox="1"/>
          <p:nvPr userDrawn="1"/>
        </p:nvSpPr>
        <p:spPr>
          <a:xfrm>
            <a:off x="36945" y="4267166"/>
            <a:ext cx="4572000" cy="707886"/>
          </a:xfrm>
          <a:prstGeom prst="rect">
            <a:avLst/>
          </a:prstGeom>
          <a:noFill/>
        </p:spPr>
        <p:txBody>
          <a:bodyPr wrap="square" rtlCol="0">
            <a:spAutoFit/>
          </a:bodyPr>
          <a:lstStyle/>
          <a:p>
            <a:pPr algn="ctr"/>
            <a:r>
              <a:rPr lang="en-US" sz="2000" b="0" i="1">
                <a:solidFill>
                  <a:schemeClr val="accent1">
                    <a:lumMod val="50000"/>
                  </a:schemeClr>
                </a:solidFill>
              </a:rPr>
              <a:t>For </a:t>
            </a:r>
            <a:r>
              <a:rPr lang="en-GB" sz="2000" b="0" i="1">
                <a:solidFill>
                  <a:schemeClr val="accent1">
                    <a:lumMod val="50000"/>
                  </a:schemeClr>
                </a:solidFill>
              </a:rPr>
              <a:t>additional information please contact </a:t>
            </a:r>
            <a:r>
              <a:rPr lang="en-GB" sz="2000" b="0" i="1">
                <a:solidFill>
                  <a:schemeClr val="accent1">
                    <a:lumMod val="50000"/>
                  </a:schemeClr>
                </a:solidFill>
                <a:hlinkClick r:id="rId3"/>
              </a:rPr>
              <a:t>glaas@who.int</a:t>
            </a:r>
            <a:endParaRPr lang="en-GB" sz="2000" b="0" i="1">
              <a:solidFill>
                <a:schemeClr val="accent1">
                  <a:lumMod val="50000"/>
                </a:schemeClr>
              </a:solidFill>
            </a:endParaRPr>
          </a:p>
        </p:txBody>
      </p:sp>
      <p:sp>
        <p:nvSpPr>
          <p:cNvPr id="8" name="TextBox 7">
            <a:extLst>
              <a:ext uri="{FF2B5EF4-FFF2-40B4-BE49-F238E27FC236}">
                <a16:creationId xmlns:a16="http://schemas.microsoft.com/office/drawing/2014/main" id="{F97E4267-594A-492A-9936-017FAC39C4A8}"/>
              </a:ext>
            </a:extLst>
          </p:cNvPr>
          <p:cNvSpPr txBox="1"/>
          <p:nvPr userDrawn="1"/>
        </p:nvSpPr>
        <p:spPr>
          <a:xfrm>
            <a:off x="5791200" y="1066800"/>
            <a:ext cx="4572000" cy="923330"/>
          </a:xfrm>
          <a:prstGeom prst="rect">
            <a:avLst/>
          </a:prstGeom>
          <a:noFill/>
        </p:spPr>
        <p:txBody>
          <a:bodyPr wrap="square" rtlCol="0">
            <a:spAutoFit/>
          </a:bodyPr>
          <a:lstStyle/>
          <a:p>
            <a:pPr algn="ctr"/>
            <a:r>
              <a:rPr lang="en-US" sz="5400" b="1" i="0">
                <a:solidFill>
                  <a:schemeClr val="accent1">
                    <a:lumMod val="50000"/>
                  </a:schemeClr>
                </a:solidFill>
              </a:rPr>
              <a:t>Thank you!</a:t>
            </a:r>
            <a:endParaRPr lang="en-GB" sz="5400" b="1" i="0">
              <a:solidFill>
                <a:schemeClr val="accent1">
                  <a:lumMod val="50000"/>
                </a:schemeClr>
              </a:solidFill>
            </a:endParaRPr>
          </a:p>
        </p:txBody>
      </p:sp>
      <p:pic>
        <p:nvPicPr>
          <p:cNvPr id="9" name="Picture 8" descr="A close up of a logo&#10;&#10;Description automatically generated">
            <a:extLst>
              <a:ext uri="{FF2B5EF4-FFF2-40B4-BE49-F238E27FC236}">
                <a16:creationId xmlns:a16="http://schemas.microsoft.com/office/drawing/2014/main" id="{8DE92C23-75A0-47AF-A32D-3052BC9B435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t="32651" b="33561"/>
          <a:stretch/>
        </p:blipFill>
        <p:spPr>
          <a:xfrm>
            <a:off x="10249989" y="6257907"/>
            <a:ext cx="1807439" cy="542191"/>
          </a:xfrm>
          <a:prstGeom prst="rect">
            <a:avLst/>
          </a:prstGeom>
        </p:spPr>
      </p:pic>
      <p:pic>
        <p:nvPicPr>
          <p:cNvPr id="10" name="Picture 9" descr="A close up of a logo&#10;&#10;Description automatically generated">
            <a:extLst>
              <a:ext uri="{FF2B5EF4-FFF2-40B4-BE49-F238E27FC236}">
                <a16:creationId xmlns:a16="http://schemas.microsoft.com/office/drawing/2014/main" id="{200E5A95-AA61-49B5-BACC-FCB99E0035C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5" name="Picture 14" descr="A picture containing object&#10;&#10;Description automatically generated">
            <a:extLst>
              <a:ext uri="{FF2B5EF4-FFF2-40B4-BE49-F238E27FC236}">
                <a16:creationId xmlns:a16="http://schemas.microsoft.com/office/drawing/2014/main" id="{1F2C8E3E-246A-4F79-9C42-FEA571E0CF7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755505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253332"/>
            <a:ext cx="10972800" cy="4918869"/>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96B4B17B-AE6E-47B3-8866-A74020C953C0}"/>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999731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Only (No footer)">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F1B79997-5737-469A-81C6-4784AD7525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flipV="1">
            <a:off x="0" y="-36771"/>
            <a:ext cx="12192000" cy="3105652"/>
          </a:xfrm>
          <a:prstGeom prst="rect">
            <a:avLst/>
          </a:prstGeom>
        </p:spPr>
      </p:pic>
      <p:sp>
        <p:nvSpPr>
          <p:cNvPr id="9" name="Rectangle 8">
            <a:extLst>
              <a:ext uri="{FF2B5EF4-FFF2-40B4-BE49-F238E27FC236}">
                <a16:creationId xmlns:a16="http://schemas.microsoft.com/office/drawing/2014/main" id="{4ECF9B21-25EB-4446-B844-117DD5DAE501}"/>
              </a:ext>
            </a:extLst>
          </p:cNvPr>
          <p:cNvSpPr/>
          <p:nvPr userDrawn="1"/>
        </p:nvSpPr>
        <p:spPr>
          <a:xfrm>
            <a:off x="0" y="-36771"/>
            <a:ext cx="12192000" cy="3838576"/>
          </a:xfrm>
          <a:prstGeom prst="rect">
            <a:avLst/>
          </a:prstGeom>
          <a:gradFill flip="none" rotWithShape="1">
            <a:gsLst>
              <a:gs pos="6000">
                <a:schemeClr val="bg1">
                  <a:alpha val="92000"/>
                </a:schemeClr>
              </a:gs>
              <a:gs pos="0">
                <a:schemeClr val="bg1"/>
              </a:gs>
              <a:gs pos="81000">
                <a:schemeClr val="bg1">
                  <a:alpha val="0"/>
                  <a:lumMod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6" name="Content Placeholder 2">
            <a:extLst>
              <a:ext uri="{FF2B5EF4-FFF2-40B4-BE49-F238E27FC236}">
                <a16:creationId xmlns:a16="http://schemas.microsoft.com/office/drawing/2014/main" id="{B1D1D860-C26C-49EB-A94B-116E2284640F}"/>
              </a:ext>
            </a:extLst>
          </p:cNvPr>
          <p:cNvSpPr>
            <a:spLocks noGrp="1"/>
          </p:cNvSpPr>
          <p:nvPr>
            <p:ph idx="1"/>
          </p:nvPr>
        </p:nvSpPr>
        <p:spPr>
          <a:xfrm>
            <a:off x="406400" y="1253332"/>
            <a:ext cx="10972800" cy="4918869"/>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6C4FBA0C-33EF-4A86-9AEF-EBED9A547195}"/>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2672088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ooter with backgroun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F1B79997-5737-469A-81C6-4784AD7525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flipV="1">
            <a:off x="0" y="-36771"/>
            <a:ext cx="12192000" cy="3105652"/>
          </a:xfrm>
          <a:prstGeom prst="rect">
            <a:avLst/>
          </a:prstGeom>
        </p:spPr>
      </p:pic>
      <p:sp>
        <p:nvSpPr>
          <p:cNvPr id="9" name="Rectangle 8">
            <a:extLst>
              <a:ext uri="{FF2B5EF4-FFF2-40B4-BE49-F238E27FC236}">
                <a16:creationId xmlns:a16="http://schemas.microsoft.com/office/drawing/2014/main" id="{4ECF9B21-25EB-4446-B844-117DD5DAE501}"/>
              </a:ext>
            </a:extLst>
          </p:cNvPr>
          <p:cNvSpPr/>
          <p:nvPr userDrawn="1"/>
        </p:nvSpPr>
        <p:spPr>
          <a:xfrm>
            <a:off x="0" y="-36771"/>
            <a:ext cx="12192000" cy="3838576"/>
          </a:xfrm>
          <a:prstGeom prst="rect">
            <a:avLst/>
          </a:prstGeom>
          <a:gradFill flip="none" rotWithShape="1">
            <a:gsLst>
              <a:gs pos="6000">
                <a:schemeClr val="bg1">
                  <a:alpha val="92000"/>
                </a:schemeClr>
              </a:gs>
              <a:gs pos="0">
                <a:schemeClr val="bg1"/>
              </a:gs>
              <a:gs pos="81000">
                <a:schemeClr val="bg1">
                  <a:alpha val="0"/>
                  <a:lumMod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8" name="Content Placeholder 2">
            <a:extLst>
              <a:ext uri="{FF2B5EF4-FFF2-40B4-BE49-F238E27FC236}">
                <a16:creationId xmlns:a16="http://schemas.microsoft.com/office/drawing/2014/main" id="{24F6059D-9825-4D6B-AAC2-503C961934F4}"/>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A close up of a logo&#10;&#10;Description automatically generated">
            <a:extLst>
              <a:ext uri="{FF2B5EF4-FFF2-40B4-BE49-F238E27FC236}">
                <a16:creationId xmlns:a16="http://schemas.microsoft.com/office/drawing/2014/main" id="{FD5DC879-C197-467B-9CBB-1EBEB0EDC44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2651" b="33561"/>
          <a:stretch/>
        </p:blipFill>
        <p:spPr>
          <a:xfrm>
            <a:off x="10249989" y="6257907"/>
            <a:ext cx="1807439" cy="542191"/>
          </a:xfrm>
          <a:prstGeom prst="rect">
            <a:avLst/>
          </a:prstGeom>
        </p:spPr>
      </p:pic>
      <p:pic>
        <p:nvPicPr>
          <p:cNvPr id="13" name="Picture 12" descr="A close up of a logo&#10;&#10;Description automatically generated">
            <a:extLst>
              <a:ext uri="{FF2B5EF4-FFF2-40B4-BE49-F238E27FC236}">
                <a16:creationId xmlns:a16="http://schemas.microsoft.com/office/drawing/2014/main" id="{EFF94CE6-B936-457D-A9A6-99A748AB543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4" name="Picture 13" descr="A picture containing object&#10;&#10;Description automatically generated">
            <a:extLst>
              <a:ext uri="{FF2B5EF4-FFF2-40B4-BE49-F238E27FC236}">
                <a16:creationId xmlns:a16="http://schemas.microsoft.com/office/drawing/2014/main" id="{3990207D-7E66-4F84-99F2-1E19C6C15BD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3577898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Only header and footer (No background)">
    <p:spTree>
      <p:nvGrpSpPr>
        <p:cNvPr id="1" name=""/>
        <p:cNvGrpSpPr/>
        <p:nvPr/>
      </p:nvGrpSpPr>
      <p:grpSpPr>
        <a:xfrm>
          <a:off x="0" y="0"/>
          <a:ext cx="0" cy="0"/>
          <a:chOff x="0" y="0"/>
          <a:chExt cx="0" cy="0"/>
        </a:xfrm>
      </p:grpSpPr>
      <p:sp>
        <p:nvSpPr>
          <p:cNvPr id="17" name="Title Placeholder 1">
            <a:extLst>
              <a:ext uri="{FF2B5EF4-FFF2-40B4-BE49-F238E27FC236}">
                <a16:creationId xmlns:a16="http://schemas.microsoft.com/office/drawing/2014/main" id="{21A7665B-D555-4E63-9B09-962A4897291F}"/>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cxnSp>
        <p:nvCxnSpPr>
          <p:cNvPr id="3" name="Straight Connector 2">
            <a:extLst>
              <a:ext uri="{FF2B5EF4-FFF2-40B4-BE49-F238E27FC236}">
                <a16:creationId xmlns:a16="http://schemas.microsoft.com/office/drawing/2014/main" id="{F466D51C-3292-4F8F-BE35-20F1FCB07475}"/>
              </a:ext>
            </a:extLst>
          </p:cNvPr>
          <p:cNvCxnSpPr/>
          <p:nvPr userDrawn="1"/>
        </p:nvCxnSpPr>
        <p:spPr>
          <a:xfrm>
            <a:off x="406400" y="1048800"/>
            <a:ext cx="1097280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5C2BCC02-B66A-4A1D-ACF8-3B44F3CDB9C3}"/>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close up of a logo&#10;&#10;Description automatically generated">
            <a:extLst>
              <a:ext uri="{FF2B5EF4-FFF2-40B4-BE49-F238E27FC236}">
                <a16:creationId xmlns:a16="http://schemas.microsoft.com/office/drawing/2014/main" id="{B08B7B7B-3299-42B2-8EB6-F2A5CB83E64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2651" b="33561"/>
          <a:stretch/>
        </p:blipFill>
        <p:spPr>
          <a:xfrm>
            <a:off x="10249989" y="6257907"/>
            <a:ext cx="1807439" cy="542191"/>
          </a:xfrm>
          <a:prstGeom prst="rect">
            <a:avLst/>
          </a:prstGeom>
        </p:spPr>
      </p:pic>
      <p:pic>
        <p:nvPicPr>
          <p:cNvPr id="9" name="Picture 8" descr="A close up of a logo&#10;&#10;Description automatically generated">
            <a:extLst>
              <a:ext uri="{FF2B5EF4-FFF2-40B4-BE49-F238E27FC236}">
                <a16:creationId xmlns:a16="http://schemas.microsoft.com/office/drawing/2014/main" id="{D049DB9A-73D4-42C4-9E07-90C60050B7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D4672700-4470-4263-88D9-0D712D886BC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1082298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Only footer (No header)">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A3C29F4-0009-4175-B535-A5CA264835AE}"/>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close up of a logo&#10;&#10;Description automatically generated">
            <a:extLst>
              <a:ext uri="{FF2B5EF4-FFF2-40B4-BE49-F238E27FC236}">
                <a16:creationId xmlns:a16="http://schemas.microsoft.com/office/drawing/2014/main" id="{7981563F-9FF4-4253-A3C4-6D5811A79C6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2651" b="33561"/>
          <a:stretch/>
        </p:blipFill>
        <p:spPr>
          <a:xfrm>
            <a:off x="10249989" y="6257907"/>
            <a:ext cx="1807439" cy="542191"/>
          </a:xfrm>
          <a:prstGeom prst="rect">
            <a:avLst/>
          </a:prstGeom>
        </p:spPr>
      </p:pic>
      <p:pic>
        <p:nvPicPr>
          <p:cNvPr id="10" name="Picture 9" descr="A close up of a logo&#10;&#10;Description automatically generated">
            <a:extLst>
              <a:ext uri="{FF2B5EF4-FFF2-40B4-BE49-F238E27FC236}">
                <a16:creationId xmlns:a16="http://schemas.microsoft.com/office/drawing/2014/main" id="{DB8AD50A-62DE-47E0-BC8F-7EF102352BA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1" name="Picture 10" descr="A picture containing object&#10;&#10;Description automatically generated">
            <a:extLst>
              <a:ext uri="{FF2B5EF4-FFF2-40B4-BE49-F238E27FC236}">
                <a16:creationId xmlns:a16="http://schemas.microsoft.com/office/drawing/2014/main" id="{78532BE2-425C-4CB0-B0FA-A3AC218CA11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42241059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7606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320800"/>
            <a:ext cx="5280000" cy="460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02404" y="1320800"/>
            <a:ext cx="5280000" cy="460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7F41694F-B52D-437D-800A-771ADC146259}"/>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32922162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No foot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320800"/>
            <a:ext cx="5280000" cy="523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02404" y="1320800"/>
            <a:ext cx="5280000" cy="523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7F41694F-B52D-437D-800A-771ADC146259}"/>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
        <p:nvSpPr>
          <p:cNvPr id="2" name="Rectangle 1">
            <a:extLst>
              <a:ext uri="{FF2B5EF4-FFF2-40B4-BE49-F238E27FC236}">
                <a16:creationId xmlns:a16="http://schemas.microsoft.com/office/drawing/2014/main" id="{E1E039BC-D9D8-4C29-A7B0-E73A4EF2C2A3}"/>
              </a:ext>
            </a:extLst>
          </p:cNvPr>
          <p:cNvSpPr/>
          <p:nvPr userDrawn="1"/>
        </p:nvSpPr>
        <p:spPr>
          <a:xfrm>
            <a:off x="0" y="6037800"/>
            <a:ext cx="12192000" cy="82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5480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470FC04-A8B6-47AC-A586-93C6DF202861}"/>
              </a:ext>
            </a:extLst>
          </p:cNvPr>
          <p:cNvSpPr/>
          <p:nvPr userDrawn="1"/>
        </p:nvSpPr>
        <p:spPr>
          <a:xfrm>
            <a:off x="1" y="5257"/>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 name="TextBox 4">
            <a:extLst>
              <a:ext uri="{FF2B5EF4-FFF2-40B4-BE49-F238E27FC236}">
                <a16:creationId xmlns:a16="http://schemas.microsoft.com/office/drawing/2014/main" id="{66B49908-37D1-49C8-A418-4C80D9AB9D8E}"/>
              </a:ext>
            </a:extLst>
          </p:cNvPr>
          <p:cNvSpPr txBox="1"/>
          <p:nvPr userDrawn="1"/>
        </p:nvSpPr>
        <p:spPr>
          <a:xfrm>
            <a:off x="3810000" y="3953470"/>
            <a:ext cx="4572000" cy="707886"/>
          </a:xfrm>
          <a:prstGeom prst="rect">
            <a:avLst/>
          </a:prstGeom>
          <a:noFill/>
        </p:spPr>
        <p:txBody>
          <a:bodyPr wrap="square" rtlCol="0">
            <a:spAutoFit/>
          </a:bodyPr>
          <a:lstStyle/>
          <a:p>
            <a:pPr algn="ctr"/>
            <a:r>
              <a:rPr lang="en-US" sz="2000" b="0" i="1">
                <a:solidFill>
                  <a:schemeClr val="bg1"/>
                </a:solidFill>
              </a:rPr>
              <a:t>For </a:t>
            </a:r>
            <a:r>
              <a:rPr lang="en-GB" sz="2000" b="0" i="1">
                <a:solidFill>
                  <a:schemeClr val="bg1"/>
                </a:solidFill>
              </a:rPr>
              <a:t>additional information please contact </a:t>
            </a:r>
            <a:r>
              <a:rPr lang="en-GB" sz="2000" b="0" i="1">
                <a:solidFill>
                  <a:schemeClr val="bg1"/>
                </a:solidFill>
                <a:hlinkClick r:id="rId2">
                  <a:extLst>
                    <a:ext uri="{A12FA001-AC4F-418D-AE19-62706E023703}">
                      <ahyp:hlinkClr xmlns:ahyp="http://schemas.microsoft.com/office/drawing/2018/hyperlinkcolor" val="tx"/>
                    </a:ext>
                  </a:extLst>
                </a:hlinkClick>
              </a:rPr>
              <a:t>glaas@who.int</a:t>
            </a:r>
            <a:endParaRPr lang="en-GB" sz="2000" b="0" i="1">
              <a:solidFill>
                <a:schemeClr val="bg1"/>
              </a:solidFill>
            </a:endParaRPr>
          </a:p>
        </p:txBody>
      </p:sp>
      <p:sp>
        <p:nvSpPr>
          <p:cNvPr id="6" name="TextBox 5">
            <a:extLst>
              <a:ext uri="{FF2B5EF4-FFF2-40B4-BE49-F238E27FC236}">
                <a16:creationId xmlns:a16="http://schemas.microsoft.com/office/drawing/2014/main" id="{19DCE912-6BB3-420C-9843-E17DC0DD22AA}"/>
              </a:ext>
            </a:extLst>
          </p:cNvPr>
          <p:cNvSpPr txBox="1"/>
          <p:nvPr userDrawn="1"/>
        </p:nvSpPr>
        <p:spPr>
          <a:xfrm>
            <a:off x="3810000" y="2074892"/>
            <a:ext cx="4572000" cy="923330"/>
          </a:xfrm>
          <a:prstGeom prst="rect">
            <a:avLst/>
          </a:prstGeom>
          <a:noFill/>
        </p:spPr>
        <p:txBody>
          <a:bodyPr wrap="square" rtlCol="0">
            <a:spAutoFit/>
          </a:bodyPr>
          <a:lstStyle/>
          <a:p>
            <a:pPr algn="ctr"/>
            <a:r>
              <a:rPr lang="en-US" sz="5400" b="1" i="0">
                <a:solidFill>
                  <a:schemeClr val="bg1"/>
                </a:solidFill>
              </a:rPr>
              <a:t>Thank you!</a:t>
            </a:r>
            <a:endParaRPr lang="en-GB" sz="5400" b="1" i="0">
              <a:solidFill>
                <a:schemeClr val="bg1"/>
              </a:solidFill>
            </a:endParaRPr>
          </a:p>
        </p:txBody>
      </p:sp>
    </p:spTree>
    <p:extLst>
      <p:ext uri="{BB962C8B-B14F-4D97-AF65-F5344CB8AC3E}">
        <p14:creationId xmlns:p14="http://schemas.microsoft.com/office/powerpoint/2010/main" val="37385426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40487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366900"/>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9213" y="143345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99211" y="2366900"/>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a:extLst>
              <a:ext uri="{FF2B5EF4-FFF2-40B4-BE49-F238E27FC236}">
                <a16:creationId xmlns:a16="http://schemas.microsoft.com/office/drawing/2014/main" id="{52F001AE-6B02-48FA-938F-B234953145AA}"/>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5253664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650390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40403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80166"/>
            <a:ext cx="10972800" cy="4505491"/>
          </a:xfrm>
        </p:spPr>
        <p:txBody>
          <a:bodyPr/>
          <a:lstStyle>
            <a:lvl1pPr marL="342900" indent="-342900">
              <a:buClr>
                <a:srgbClr val="634A94"/>
              </a:buClr>
              <a:buFont typeface="Wingdings" panose="05000000000000000000" pitchFamily="2" charset="2"/>
              <a:buChar char="§"/>
              <a:defRPr>
                <a:solidFill>
                  <a:schemeClr val="accent1">
                    <a:lumMod val="50000"/>
                  </a:schemeClr>
                </a:solidFill>
              </a:defRPr>
            </a:lvl1pPr>
            <a:lvl2pPr>
              <a:buClr>
                <a:srgbClr val="634A94"/>
              </a:buClr>
              <a:defRPr>
                <a:solidFill>
                  <a:schemeClr val="accent1">
                    <a:lumMod val="50000"/>
                  </a:schemeClr>
                </a:solidFill>
              </a:defRPr>
            </a:lvl2pPr>
            <a:lvl3pPr>
              <a:buClr>
                <a:srgbClr val="634A94"/>
              </a:buClr>
              <a:defRPr>
                <a:solidFill>
                  <a:schemeClr val="accent1">
                    <a:lumMod val="50000"/>
                  </a:schemeClr>
                </a:solidFill>
              </a:defRPr>
            </a:lvl3pPr>
            <a:lvl4pPr>
              <a:buClr>
                <a:srgbClr val="634A94"/>
              </a:buClr>
              <a:defRPr>
                <a:solidFill>
                  <a:schemeClr val="accent1">
                    <a:lumMod val="50000"/>
                  </a:schemeClr>
                </a:solidFill>
              </a:defRPr>
            </a:lvl4pPr>
            <a:lvl5pPr>
              <a:buClr>
                <a:srgbClr val="634A94"/>
              </a:buCl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1">
            <a:extLst>
              <a:ext uri="{FF2B5EF4-FFF2-40B4-BE49-F238E27FC236}">
                <a16:creationId xmlns:a16="http://schemas.microsoft.com/office/drawing/2014/main" id="{44BEE011-8006-4693-A82B-7D40435705B9}"/>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5" name="Rectangle 4">
            <a:extLst>
              <a:ext uri="{FF2B5EF4-FFF2-40B4-BE49-F238E27FC236}">
                <a16:creationId xmlns:a16="http://schemas.microsoft.com/office/drawing/2014/main" id="{A7C454DB-23F1-4715-A455-6125B95F75E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2279572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5" name="Rectangle 4">
            <a:extLst>
              <a:ext uri="{FF2B5EF4-FFF2-40B4-BE49-F238E27FC236}">
                <a16:creationId xmlns:a16="http://schemas.microsoft.com/office/drawing/2014/main" id="{90D22EC9-A567-4179-805C-09993B6589C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2760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with GLAAS visual identifi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5" name="Rectangle 4">
            <a:extLst>
              <a:ext uri="{FF2B5EF4-FFF2-40B4-BE49-F238E27FC236}">
                <a16:creationId xmlns:a16="http://schemas.microsoft.com/office/drawing/2014/main" id="{90D22EC9-A567-4179-805C-09993B6589C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lose up of a logo&#10;&#10;Description automatically generated">
            <a:extLst>
              <a:ext uri="{FF2B5EF4-FFF2-40B4-BE49-F238E27FC236}">
                <a16:creationId xmlns:a16="http://schemas.microsoft.com/office/drawing/2014/main" id="{E05644B8-4C7E-4B38-889F-EEB8B94159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06887" y="6231781"/>
            <a:ext cx="2262158" cy="542191"/>
          </a:xfrm>
          <a:prstGeom prst="rect">
            <a:avLst/>
          </a:prstGeom>
        </p:spPr>
      </p:pic>
    </p:spTree>
    <p:extLst>
      <p:ext uri="{BB962C8B-B14F-4D97-AF65-F5344CB8AC3E}">
        <p14:creationId xmlns:p14="http://schemas.microsoft.com/office/powerpoint/2010/main" val="3237342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only (No footer; No line under 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8520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No line under title) with GLAAS ic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lose up of a logo&#10;&#10;Description automatically generated">
            <a:extLst>
              <a:ext uri="{FF2B5EF4-FFF2-40B4-BE49-F238E27FC236}">
                <a16:creationId xmlns:a16="http://schemas.microsoft.com/office/drawing/2014/main" id="{E05644B8-4C7E-4B38-889F-EEB8B94159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06887" y="6231781"/>
            <a:ext cx="2262158" cy="542191"/>
          </a:xfrm>
          <a:prstGeom prst="rect">
            <a:avLst/>
          </a:prstGeom>
        </p:spPr>
      </p:pic>
    </p:spTree>
    <p:extLst>
      <p:ext uri="{BB962C8B-B14F-4D97-AF65-F5344CB8AC3E}">
        <p14:creationId xmlns:p14="http://schemas.microsoft.com/office/powerpoint/2010/main" val="2436133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No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853C010-3127-42EE-8067-D27B4980371F}"/>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1770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5.png"/><Relationship Id="rId3" Type="http://schemas.openxmlformats.org/officeDocument/2006/relationships/slideLayout" Target="../slideLayouts/slideLayout19.xml"/><Relationship Id="rId21" Type="http://schemas.openxmlformats.org/officeDocument/2006/relationships/image" Target="../media/image7.pn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4.jpe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6.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27E98DA2-1865-4E97-8590-444FE01B1FE4}"/>
              </a:ext>
            </a:extLst>
          </p:cNvPr>
          <p:cNvGrpSpPr/>
          <p:nvPr userDrawn="1"/>
        </p:nvGrpSpPr>
        <p:grpSpPr>
          <a:xfrm>
            <a:off x="-1" y="6055824"/>
            <a:ext cx="12192001" cy="802177"/>
            <a:chOff x="-1" y="6055823"/>
            <a:chExt cx="9144001" cy="802177"/>
          </a:xfrm>
        </p:grpSpPr>
        <p:sp>
          <p:nvSpPr>
            <p:cNvPr id="14" name="Rectangle 13">
              <a:extLst>
                <a:ext uri="{FF2B5EF4-FFF2-40B4-BE49-F238E27FC236}">
                  <a16:creationId xmlns:a16="http://schemas.microsoft.com/office/drawing/2014/main" id="{AA50B300-CF84-43C1-BFB3-9466A9B79B6A}"/>
                </a:ext>
              </a:extLst>
            </p:cNvPr>
            <p:cNvSpPr/>
            <p:nvPr userDrawn="1"/>
          </p:nvSpPr>
          <p:spPr>
            <a:xfrm>
              <a:off x="-1" y="6055823"/>
              <a:ext cx="9144001" cy="802177"/>
            </a:xfrm>
            <a:prstGeom prst="rect">
              <a:avLst/>
            </a:prstGeom>
            <a:solidFill>
              <a:srgbClr val="375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pic>
          <p:nvPicPr>
            <p:cNvPr id="20" name="Picture 19">
              <a:extLst>
                <a:ext uri="{FF2B5EF4-FFF2-40B4-BE49-F238E27FC236}">
                  <a16:creationId xmlns:a16="http://schemas.microsoft.com/office/drawing/2014/main" id="{65B1804B-41C0-49EC-9CCC-56DC065112D2}"/>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a:off x="158955" y="6176035"/>
              <a:ext cx="1904977" cy="666695"/>
            </a:xfrm>
            <a:prstGeom prst="rect">
              <a:avLst/>
            </a:prstGeom>
          </p:spPr>
        </p:pic>
        <p:pic>
          <p:nvPicPr>
            <p:cNvPr id="26" name="Picture 25">
              <a:extLst>
                <a:ext uri="{FF2B5EF4-FFF2-40B4-BE49-F238E27FC236}">
                  <a16:creationId xmlns:a16="http://schemas.microsoft.com/office/drawing/2014/main" id="{59814F6A-8856-40D8-8CAF-4C5E6641F5AA}"/>
                </a:ext>
              </a:extLst>
            </p:cNvPr>
            <p:cNvPicPr>
              <a:picLocks noChangeAspect="1"/>
            </p:cNvPicPr>
            <p:nvPr userDrawn="1"/>
          </p:nvPicPr>
          <p:blipFill>
            <a:blip r:embed="rId19" cstate="screen">
              <a:biLevel thresh="25000"/>
              <a:extLst>
                <a:ext uri="{28A0092B-C50C-407E-A947-70E740481C1C}">
                  <a14:useLocalDpi xmlns:a14="http://schemas.microsoft.com/office/drawing/2010/main"/>
                </a:ext>
              </a:extLst>
            </a:blip>
            <a:stretch>
              <a:fillRect/>
            </a:stretch>
          </p:blipFill>
          <p:spPr>
            <a:xfrm>
              <a:off x="7452360" y="6210065"/>
              <a:ext cx="1473694" cy="503384"/>
            </a:xfrm>
            <a:prstGeom prst="rect">
              <a:avLst/>
            </a:prstGeom>
          </p:spPr>
        </p:pic>
        <p:pic>
          <p:nvPicPr>
            <p:cNvPr id="38" name="Picture 37">
              <a:extLst>
                <a:ext uri="{FF2B5EF4-FFF2-40B4-BE49-F238E27FC236}">
                  <a16:creationId xmlns:a16="http://schemas.microsoft.com/office/drawing/2014/main" id="{33E73065-C6F7-4816-8CA3-7879EC8065CD}"/>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667123" y="6147263"/>
              <a:ext cx="1590678" cy="554912"/>
            </a:xfrm>
            <a:prstGeom prst="rect">
              <a:avLst/>
            </a:prstGeom>
          </p:spPr>
        </p:pic>
      </p:grpSp>
      <p:sp>
        <p:nvSpPr>
          <p:cNvPr id="2" name="Title Placeholder 1"/>
          <p:cNvSpPr>
            <a:spLocks noGrp="1"/>
          </p:cNvSpPr>
          <p:nvPr userDrawn="1">
            <p:ph type="title"/>
          </p:nvPr>
        </p:nvSpPr>
        <p:spPr>
          <a:xfrm>
            <a:off x="504000" y="72271"/>
            <a:ext cx="11184000" cy="977796"/>
          </a:xfrm>
          <a:prstGeom prst="rect">
            <a:avLst/>
          </a:prstGeom>
        </p:spPr>
        <p:txBody>
          <a:bodyPr vert="horz" lIns="91440" tIns="45720" rIns="91440" bIns="45720" rtlCol="0" anchor="b">
            <a:normAutofit/>
          </a:bodyPr>
          <a:lstStyle/>
          <a:p>
            <a:r>
              <a:rPr lang="en-US"/>
              <a:t>Slide title</a:t>
            </a:r>
          </a:p>
        </p:txBody>
      </p:sp>
      <p:sp>
        <p:nvSpPr>
          <p:cNvPr id="3" name="Text Placeholder 2"/>
          <p:cNvSpPr>
            <a:spLocks noGrp="1"/>
          </p:cNvSpPr>
          <p:nvPr userDrawn="1">
            <p:ph type="body" idx="1"/>
          </p:nvPr>
        </p:nvSpPr>
        <p:spPr>
          <a:xfrm>
            <a:off x="504000" y="1181932"/>
            <a:ext cx="11184000" cy="45907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Rectangle 40">
            <a:extLst>
              <a:ext uri="{FF2B5EF4-FFF2-40B4-BE49-F238E27FC236}">
                <a16:creationId xmlns:a16="http://schemas.microsoft.com/office/drawing/2014/main" id="{8F1D423E-8B15-41BD-B67A-2B72633E8C60}"/>
              </a:ext>
            </a:extLst>
          </p:cNvPr>
          <p:cNvSpPr/>
          <p:nvPr userDrawn="1"/>
        </p:nvSpPr>
        <p:spPr>
          <a:xfrm>
            <a:off x="7" y="5988697"/>
            <a:ext cx="12192000" cy="72000"/>
          </a:xfrm>
          <a:prstGeom prst="rect">
            <a:avLst/>
          </a:prstGeom>
          <a:gradFill>
            <a:gsLst>
              <a:gs pos="90000">
                <a:srgbClr val="D60A87"/>
              </a:gs>
              <a:gs pos="10000">
                <a:srgbClr val="00AAAF"/>
              </a:gs>
              <a:gs pos="50000">
                <a:srgbClr val="FFFFFF"/>
              </a:gs>
            </a:gsLst>
            <a:lin ang="0" scaled="1"/>
          </a:gradFill>
          <a:ln>
            <a:noFill/>
          </a:ln>
          <a:effectLst>
            <a:outerShdw blurRad="63500" dist="25400" dir="16200000"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4085616488"/>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Lst>
  <p:txStyles>
    <p:title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634A94"/>
        </a:buClr>
        <a:buFont typeface="Wingdings" panose="05000000000000000000" pitchFamily="2" charset="2"/>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634A94"/>
        </a:buClr>
        <a:buFont typeface="Wingdings" panose="05000000000000000000" pitchFamily="2" charset="2"/>
        <a:buChar char="§"/>
        <a:defRPr sz="20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634A94"/>
        </a:buClr>
        <a:buFont typeface="Wingdings" panose="05000000000000000000" pitchFamily="2" charset="2"/>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634A94"/>
        </a:buClr>
        <a:buFont typeface="Wingdings" panose="05000000000000000000" pitchFamily="2" charset="2"/>
        <a:buChar char="§"/>
        <a:defRPr sz="16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634A94"/>
        </a:buClr>
        <a:buFont typeface="Wingdings" panose="05000000000000000000" pitchFamily="2" charset="2"/>
        <a:buChar char="§"/>
        <a:defRPr sz="16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D2700CF-6B71-4CDA-9094-6AF309651C21}"/>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flipH="1" flipV="1">
            <a:off x="0" y="-36771"/>
            <a:ext cx="12192000" cy="3105652"/>
          </a:xfrm>
          <a:prstGeom prst="rect">
            <a:avLst/>
          </a:prstGeom>
        </p:spPr>
      </p:pic>
      <p:sp>
        <p:nvSpPr>
          <p:cNvPr id="17" name="Rectangle 16">
            <a:extLst>
              <a:ext uri="{FF2B5EF4-FFF2-40B4-BE49-F238E27FC236}">
                <a16:creationId xmlns:a16="http://schemas.microsoft.com/office/drawing/2014/main" id="{BC8F60BC-A2B8-4D16-8AF2-705DDD653586}"/>
              </a:ext>
            </a:extLst>
          </p:cNvPr>
          <p:cNvSpPr/>
          <p:nvPr userDrawn="1"/>
        </p:nvSpPr>
        <p:spPr>
          <a:xfrm>
            <a:off x="0" y="-36771"/>
            <a:ext cx="12192000" cy="3838576"/>
          </a:xfrm>
          <a:prstGeom prst="rect">
            <a:avLst/>
          </a:prstGeom>
          <a:gradFill flip="none" rotWithShape="1">
            <a:gsLst>
              <a:gs pos="6000">
                <a:schemeClr val="bg1">
                  <a:alpha val="92000"/>
                </a:schemeClr>
              </a:gs>
              <a:gs pos="0">
                <a:schemeClr val="bg1"/>
              </a:gs>
              <a:gs pos="81000">
                <a:schemeClr val="bg1">
                  <a:alpha val="0"/>
                  <a:lumMod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Title Placeholder 1"/>
          <p:cNvSpPr>
            <a:spLocks noGrp="1"/>
          </p:cNvSpPr>
          <p:nvPr>
            <p:ph type="title"/>
          </p:nvPr>
        </p:nvSpPr>
        <p:spPr>
          <a:xfrm>
            <a:off x="609600" y="228601"/>
            <a:ext cx="10769600" cy="838200"/>
          </a:xfrm>
          <a:prstGeom prst="rect">
            <a:avLst/>
          </a:prstGeom>
          <a:noFill/>
        </p:spPr>
        <p:txBody>
          <a:bodyPr vert="horz" lIns="91440" tIns="45720" rIns="91440" bIns="45720" rtlCol="0" anchor="b">
            <a:normAutofit/>
          </a:bodyPr>
          <a:lstStyle/>
          <a:p>
            <a:r>
              <a:rPr lang="en-US"/>
              <a:t>Title of slide</a:t>
            </a:r>
          </a:p>
        </p:txBody>
      </p:sp>
      <p:sp>
        <p:nvSpPr>
          <p:cNvPr id="3" name="Text Placeholder 2"/>
          <p:cNvSpPr>
            <a:spLocks noGrp="1"/>
          </p:cNvSpPr>
          <p:nvPr>
            <p:ph type="body" idx="1"/>
          </p:nvPr>
        </p:nvSpPr>
        <p:spPr>
          <a:xfrm>
            <a:off x="609600" y="1219201"/>
            <a:ext cx="10769600" cy="4800407"/>
          </a:xfrm>
          <a:prstGeom prst="rect">
            <a:avLst/>
          </a:prstGeom>
          <a:noFill/>
        </p:spPr>
        <p:txBody>
          <a:bodyPr vert="horz" lIns="91440" tIns="45720" rIns="91440" bIns="45720" rtlCol="0">
            <a:normAutofit/>
          </a:bodyPr>
          <a:lstStyle/>
          <a:p>
            <a:pPr lvl="0"/>
            <a:r>
              <a:rPr lang="en-US"/>
              <a:t>Click to edit Master text styles I need to see what happens with text here on the blue and if it’s in the legible or if you need to keep fixing the gradient at is</a:t>
            </a:r>
          </a:p>
          <a:p>
            <a:pPr lvl="1"/>
            <a:r>
              <a:rPr lang="en-US"/>
              <a:t>Second level</a:t>
            </a:r>
          </a:p>
          <a:p>
            <a:pPr lvl="2"/>
            <a:r>
              <a:rPr lang="en-US"/>
              <a:t>Third level</a:t>
            </a:r>
          </a:p>
          <a:p>
            <a:pPr lvl="3"/>
            <a:r>
              <a:rPr lang="en-US"/>
              <a:t>Fourth level</a:t>
            </a:r>
          </a:p>
          <a:p>
            <a:pPr lvl="4"/>
            <a:r>
              <a:rPr lang="en-US"/>
              <a:t>Fifth level</a:t>
            </a:r>
          </a:p>
        </p:txBody>
      </p:sp>
      <p:pic>
        <p:nvPicPr>
          <p:cNvPr id="10" name="Picture 9" descr="A close up of a logo&#10;&#10;Description automatically generated">
            <a:extLst>
              <a:ext uri="{FF2B5EF4-FFF2-40B4-BE49-F238E27FC236}">
                <a16:creationId xmlns:a16="http://schemas.microsoft.com/office/drawing/2014/main" id="{1B641F72-8920-4511-9930-832DEF6007AE}"/>
              </a:ext>
            </a:extLst>
          </p:cNvPr>
          <p:cNvPicPr>
            <a:picLocks noChangeAspect="1"/>
          </p:cNvPicPr>
          <p:nvPr userDrawn="1"/>
        </p:nvPicPr>
        <p:blipFill rotWithShape="1">
          <a:blip r:embed="rId19" cstate="screen">
            <a:extLst>
              <a:ext uri="{28A0092B-C50C-407E-A947-70E740481C1C}">
                <a14:useLocalDpi xmlns:a14="http://schemas.microsoft.com/office/drawing/2010/main"/>
              </a:ext>
            </a:extLst>
          </a:blip>
          <a:srcRect t="32651" b="33561"/>
          <a:stretch/>
        </p:blipFill>
        <p:spPr>
          <a:xfrm>
            <a:off x="10249989" y="6257907"/>
            <a:ext cx="1807439" cy="542191"/>
          </a:xfrm>
          <a:prstGeom prst="rect">
            <a:avLst/>
          </a:prstGeom>
        </p:spPr>
      </p:pic>
      <p:pic>
        <p:nvPicPr>
          <p:cNvPr id="11" name="Picture 10" descr="A close up of a logo&#10;&#10;Description automatically generated">
            <a:extLst>
              <a:ext uri="{FF2B5EF4-FFF2-40B4-BE49-F238E27FC236}">
                <a16:creationId xmlns:a16="http://schemas.microsoft.com/office/drawing/2014/main" id="{58828089-D231-4522-8D82-3934FE8CDB5A}"/>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5" name="Picture 14" descr="A picture containing object&#10;&#10;Description automatically generated">
            <a:extLst>
              <a:ext uri="{FF2B5EF4-FFF2-40B4-BE49-F238E27FC236}">
                <a16:creationId xmlns:a16="http://schemas.microsoft.com/office/drawing/2014/main" id="{DED0C75B-46BA-4A8C-8094-A16A94436DF2}"/>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137018107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txStyles>
    <p:titleStyle>
      <a:lvl1pPr algn="l" defTabSz="914400" rtl="0" eaLnBrk="1" latinLnBrk="0" hangingPunct="1">
        <a:lnSpc>
          <a:spcPct val="90000"/>
        </a:lnSpc>
        <a:spcBef>
          <a:spcPct val="0"/>
        </a:spcBef>
        <a:buNone/>
        <a:defRPr sz="34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lumMod val="50000"/>
          </a:schemeClr>
        </a:buClr>
        <a:buFont typeface="Wingdings" panose="05000000000000000000" pitchFamily="2" charset="2"/>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72" userDrawn="1">
          <p15:clr>
            <a:srgbClr val="F26B43"/>
          </p15:clr>
        </p15:guide>
        <p15:guide id="2" pos="25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glaas@who.int"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extranet.who.int/edcrc"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hyperlink" Target="https://extranet.who.int/edcrc/"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extranet.who.int/edcrc/"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glaas@who.int"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mailto:glaas@who.int" TargetMode="Externa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mailto:glaas@who.int"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C0567-CBB2-4C9B-A3FE-8DE8C9C65539}"/>
              </a:ext>
            </a:extLst>
          </p:cNvPr>
          <p:cNvSpPr>
            <a:spLocks noGrp="1"/>
          </p:cNvSpPr>
          <p:nvPr>
            <p:ph type="ctrTitle"/>
          </p:nvPr>
        </p:nvSpPr>
        <p:spPr>
          <a:xfrm>
            <a:off x="914400" y="1446213"/>
            <a:ext cx="10363200" cy="1982787"/>
          </a:xfrm>
        </p:spPr>
        <p:txBody>
          <a:bodyPr>
            <a:normAutofit/>
          </a:bodyPr>
          <a:lstStyle/>
          <a:p>
            <a:pPr algn="l"/>
            <a:r>
              <a:rPr lang="en-US" sz="2800">
                <a:cs typeface="Calibri"/>
              </a:rPr>
              <a:t>Information module</a:t>
            </a:r>
            <a:br>
              <a:rPr lang="en-US">
                <a:cs typeface="Calibri"/>
              </a:rPr>
            </a:br>
            <a:r>
              <a:rPr lang="en-US" err="1">
                <a:cs typeface="Calibri"/>
              </a:rPr>
              <a:t>eGLAAS</a:t>
            </a:r>
            <a:r>
              <a:rPr lang="en-US">
                <a:cs typeface="Calibri"/>
              </a:rPr>
              <a:t> 2024 country survey </a:t>
            </a:r>
          </a:p>
        </p:txBody>
      </p:sp>
      <p:sp>
        <p:nvSpPr>
          <p:cNvPr id="3" name="Subtitle 2">
            <a:extLst>
              <a:ext uri="{FF2B5EF4-FFF2-40B4-BE49-F238E27FC236}">
                <a16:creationId xmlns:a16="http://schemas.microsoft.com/office/drawing/2014/main" id="{916C14A8-A87F-4CBB-8FBA-566C682C53C4}"/>
              </a:ext>
            </a:extLst>
          </p:cNvPr>
          <p:cNvSpPr>
            <a:spLocks noGrp="1"/>
          </p:cNvSpPr>
          <p:nvPr>
            <p:ph type="subTitle" idx="1"/>
          </p:nvPr>
        </p:nvSpPr>
        <p:spPr>
          <a:xfrm>
            <a:off x="914400" y="4598894"/>
            <a:ext cx="7398327" cy="988842"/>
          </a:xfrm>
        </p:spPr>
        <p:txBody>
          <a:bodyPr/>
          <a:lstStyle/>
          <a:p>
            <a:r>
              <a:rPr lang="en-US" i="0"/>
              <a:t>GLAAS team </a:t>
            </a:r>
          </a:p>
          <a:p>
            <a:r>
              <a:rPr lang="en-US" i="0"/>
              <a:t>Water, Sanitation, Hygiene &amp; Health</a:t>
            </a:r>
          </a:p>
          <a:p>
            <a:r>
              <a:rPr lang="en-US" i="0"/>
              <a:t>World Health Organization (WHO)</a:t>
            </a:r>
          </a:p>
        </p:txBody>
      </p:sp>
    </p:spTree>
    <p:extLst>
      <p:ext uri="{BB962C8B-B14F-4D97-AF65-F5344CB8AC3E}">
        <p14:creationId xmlns:p14="http://schemas.microsoft.com/office/powerpoint/2010/main" val="3309979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EB577-40E0-4999-9B63-FD7BA5793D7D}"/>
              </a:ext>
            </a:extLst>
          </p:cNvPr>
          <p:cNvSpPr>
            <a:spLocks noGrp="1"/>
          </p:cNvSpPr>
          <p:nvPr>
            <p:ph type="title"/>
          </p:nvPr>
        </p:nvSpPr>
        <p:spPr/>
        <p:txBody>
          <a:bodyPr/>
          <a:lstStyle/>
          <a:p>
            <a:r>
              <a:rPr lang="en-US"/>
              <a:t>Registering and accessing the eGLAAS platform</a:t>
            </a:r>
          </a:p>
        </p:txBody>
      </p:sp>
      <p:sp>
        <p:nvSpPr>
          <p:cNvPr id="3" name="Content Placeholder 2">
            <a:extLst>
              <a:ext uri="{FF2B5EF4-FFF2-40B4-BE49-F238E27FC236}">
                <a16:creationId xmlns:a16="http://schemas.microsoft.com/office/drawing/2014/main" id="{1C95F44C-E5A1-487D-B22F-6DF2DF867C90}"/>
              </a:ext>
            </a:extLst>
          </p:cNvPr>
          <p:cNvSpPr>
            <a:spLocks noGrp="1"/>
          </p:cNvSpPr>
          <p:nvPr>
            <p:ph idx="1"/>
          </p:nvPr>
        </p:nvSpPr>
        <p:spPr>
          <a:xfrm>
            <a:off x="609600" y="1280166"/>
            <a:ext cx="10972800" cy="4319186"/>
          </a:xfrm>
        </p:spPr>
        <p:txBody>
          <a:bodyPr>
            <a:normAutofit/>
          </a:bodyPr>
          <a:lstStyle/>
          <a:p>
            <a:pPr>
              <a:lnSpc>
                <a:spcPct val="100000"/>
              </a:lnSpc>
            </a:pPr>
            <a:r>
              <a:rPr lang="en-US" sz="2800"/>
              <a:t>To access the </a:t>
            </a:r>
            <a:r>
              <a:rPr lang="en-US" sz="2800" err="1"/>
              <a:t>eGLAAS</a:t>
            </a:r>
            <a:r>
              <a:rPr lang="en-US" sz="2800"/>
              <a:t> country survey, every user will need to be registered by WHO.</a:t>
            </a:r>
          </a:p>
          <a:p>
            <a:pPr>
              <a:lnSpc>
                <a:spcPct val="100000"/>
              </a:lnSpc>
            </a:pPr>
            <a:r>
              <a:rPr lang="en-US" sz="2800"/>
              <a:t>To register, </a:t>
            </a:r>
            <a:r>
              <a:rPr lang="en-US" sz="2800" b="1">
                <a:solidFill>
                  <a:srgbClr val="D60A87"/>
                </a:solidFill>
              </a:rPr>
              <a:t>the GLAAS focal point</a:t>
            </a:r>
            <a:r>
              <a:rPr lang="en-US" sz="2800"/>
              <a:t> must contact the WHO regional advisor and GLAAS (</a:t>
            </a:r>
            <a:r>
              <a:rPr lang="en-US" sz="2800">
                <a:hlinkClick r:id="rId3"/>
              </a:rPr>
              <a:t>glaas@who.int</a:t>
            </a:r>
            <a:r>
              <a:rPr lang="en-US" sz="2800"/>
              <a:t>) with a </a:t>
            </a:r>
            <a:r>
              <a:rPr lang="en-US" sz="2800" b="1">
                <a:solidFill>
                  <a:srgbClr val="D60A87"/>
                </a:solidFill>
              </a:rPr>
              <a:t>list of email addresses </a:t>
            </a:r>
            <a:r>
              <a:rPr lang="en-US" sz="2800"/>
              <a:t>of survey contributors </a:t>
            </a:r>
            <a:r>
              <a:rPr lang="en-US" sz="2800" b="1"/>
              <a:t>as soon as possible</a:t>
            </a:r>
            <a:r>
              <a:rPr lang="en-US" sz="2800"/>
              <a:t>. </a:t>
            </a:r>
          </a:p>
          <a:p>
            <a:pPr>
              <a:lnSpc>
                <a:spcPct val="100000"/>
              </a:lnSpc>
            </a:pPr>
            <a:r>
              <a:rPr lang="en-US" sz="2800"/>
              <a:t>The steps outlined on the next slides are those </a:t>
            </a:r>
            <a:r>
              <a:rPr lang="en-US" sz="2800" b="1">
                <a:solidFill>
                  <a:srgbClr val="D60A87"/>
                </a:solidFill>
              </a:rPr>
              <a:t>each contributor </a:t>
            </a:r>
            <a:r>
              <a:rPr lang="en-US" sz="2800"/>
              <a:t>must take to access to the </a:t>
            </a:r>
            <a:r>
              <a:rPr lang="en-US" sz="2800" err="1"/>
              <a:t>eGLAAS</a:t>
            </a:r>
            <a:r>
              <a:rPr lang="en-US" sz="2800"/>
              <a:t> survey. </a:t>
            </a:r>
          </a:p>
          <a:p>
            <a:pPr lvl="1">
              <a:lnSpc>
                <a:spcPct val="100000"/>
              </a:lnSpc>
            </a:pPr>
            <a:r>
              <a:rPr lang="en-US" sz="2400" b="1"/>
              <a:t>Note</a:t>
            </a:r>
            <a:r>
              <a:rPr lang="en-US" sz="2400" i="1"/>
              <a:t>: The screens that appear will vary depending on your primary email provider and the verification requirements from each provider. </a:t>
            </a:r>
          </a:p>
        </p:txBody>
      </p:sp>
      <p:sp>
        <p:nvSpPr>
          <p:cNvPr id="5" name="TextBox 4">
            <a:extLst>
              <a:ext uri="{FF2B5EF4-FFF2-40B4-BE49-F238E27FC236}">
                <a16:creationId xmlns:a16="http://schemas.microsoft.com/office/drawing/2014/main" id="{DFA1D984-F70B-15C2-B78B-015D124D6E8A}"/>
              </a:ext>
            </a:extLst>
          </p:cNvPr>
          <p:cNvSpPr txBox="1"/>
          <p:nvPr/>
        </p:nvSpPr>
        <p:spPr>
          <a:xfrm>
            <a:off x="3016250" y="5734449"/>
            <a:ext cx="6159500" cy="923330"/>
          </a:xfrm>
          <a:prstGeom prst="rect">
            <a:avLst/>
          </a:prstGeom>
          <a:noFill/>
        </p:spPr>
        <p:txBody>
          <a:bodyPr wrap="square">
            <a:spAutoFit/>
          </a:bodyPr>
          <a:lstStyle/>
          <a:p>
            <a:pPr algn="ctr"/>
            <a:r>
              <a:rPr lang="en-US" sz="1800" b="1">
                <a:solidFill>
                  <a:schemeClr val="accent1">
                    <a:lumMod val="50000"/>
                  </a:schemeClr>
                </a:solidFill>
              </a:rPr>
              <a:t>If you have followed the steps on the following slides and are still having issues accessing the eGLAAS platform, please contact </a:t>
            </a:r>
            <a:r>
              <a:rPr lang="en-US" sz="1800" b="1">
                <a:solidFill>
                  <a:schemeClr val="accent1">
                    <a:lumMod val="50000"/>
                  </a:schemeClr>
                </a:solidFill>
                <a:hlinkClick r:id="rId3">
                  <a:extLst>
                    <a:ext uri="{A12FA001-AC4F-418D-AE19-62706E023703}">
                      <ahyp:hlinkClr xmlns:ahyp="http://schemas.microsoft.com/office/drawing/2018/hyperlinkcolor" val="tx"/>
                    </a:ext>
                  </a:extLst>
                </a:hlinkClick>
              </a:rPr>
              <a:t>glaas@who.int</a:t>
            </a:r>
            <a:r>
              <a:rPr lang="en-US" sz="1800" b="1">
                <a:solidFill>
                  <a:schemeClr val="accent1">
                    <a:lumMod val="50000"/>
                  </a:schemeClr>
                </a:solidFill>
              </a:rPr>
              <a:t>. </a:t>
            </a:r>
          </a:p>
        </p:txBody>
      </p:sp>
    </p:spTree>
    <p:extLst>
      <p:ext uri="{BB962C8B-B14F-4D97-AF65-F5344CB8AC3E}">
        <p14:creationId xmlns:p14="http://schemas.microsoft.com/office/powerpoint/2010/main" val="754181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E6F3813-F6BA-4A98-B075-815894C3A8F6}"/>
              </a:ext>
            </a:extLst>
          </p:cNvPr>
          <p:cNvSpPr>
            <a:spLocks noGrp="1"/>
          </p:cNvSpPr>
          <p:nvPr>
            <p:ph type="title"/>
          </p:nvPr>
        </p:nvSpPr>
        <p:spPr/>
        <p:txBody>
          <a:bodyPr>
            <a:normAutofit/>
          </a:bodyPr>
          <a:lstStyle/>
          <a:p>
            <a:r>
              <a:rPr lang="en-US"/>
              <a:t>Step 1. Accept the email invitation from WHO</a:t>
            </a:r>
          </a:p>
        </p:txBody>
      </p:sp>
      <p:sp>
        <p:nvSpPr>
          <p:cNvPr id="2" name="Content Placeholder 1">
            <a:extLst>
              <a:ext uri="{FF2B5EF4-FFF2-40B4-BE49-F238E27FC236}">
                <a16:creationId xmlns:a16="http://schemas.microsoft.com/office/drawing/2014/main" id="{1EFCAFCA-7F37-4076-9963-016E896B1FF7}"/>
              </a:ext>
            </a:extLst>
          </p:cNvPr>
          <p:cNvSpPr>
            <a:spLocks noGrp="1"/>
          </p:cNvSpPr>
          <p:nvPr>
            <p:ph idx="1"/>
          </p:nvPr>
        </p:nvSpPr>
        <p:spPr>
          <a:xfrm>
            <a:off x="609600" y="1280164"/>
            <a:ext cx="4499380" cy="5477987"/>
          </a:xfrm>
        </p:spPr>
        <p:txBody>
          <a:bodyPr>
            <a:normAutofit fontScale="92500" lnSpcReduction="10000"/>
          </a:bodyPr>
          <a:lstStyle/>
          <a:p>
            <a:pPr marL="0" indent="0">
              <a:buNone/>
            </a:pPr>
            <a:r>
              <a:rPr lang="en-US" sz="2600"/>
              <a:t>To begin your registration with WHO, </a:t>
            </a:r>
            <a:r>
              <a:rPr lang="en-US" sz="2600" b="1"/>
              <a:t>you will receive an email like the one on this page</a:t>
            </a:r>
            <a:r>
              <a:rPr lang="en-US" sz="2600"/>
              <a:t>. </a:t>
            </a:r>
          </a:p>
          <a:p>
            <a:pPr marL="0" indent="0">
              <a:buNone/>
            </a:pPr>
            <a:r>
              <a:rPr lang="en-US" b="1"/>
              <a:t>If you did </a:t>
            </a:r>
            <a:r>
              <a:rPr lang="en-US" b="1" u="sng"/>
              <a:t>NOT</a:t>
            </a:r>
            <a:r>
              <a:rPr lang="en-US" b="1"/>
              <a:t> receive an email: </a:t>
            </a:r>
          </a:p>
          <a:p>
            <a:pPr marL="457200" indent="-457200">
              <a:buFont typeface="+mj-lt"/>
              <a:buAutoNum type="arabicPeriod"/>
            </a:pPr>
            <a:r>
              <a:rPr lang="en-US" sz="2200" b="1"/>
              <a:t>Check your Spam/Junk folder in your email inbox. </a:t>
            </a:r>
            <a:r>
              <a:rPr lang="en-US" sz="2200"/>
              <a:t>It is possible that the email has been automatically sorted as junk by your email provider. </a:t>
            </a:r>
          </a:p>
          <a:p>
            <a:pPr marL="457200" indent="-457200">
              <a:buFont typeface="+mj-lt"/>
              <a:buAutoNum type="arabicPeriod"/>
            </a:pPr>
            <a:r>
              <a:rPr lang="en-US" sz="2200" b="1"/>
              <a:t>You may already be registered in the WHO system</a:t>
            </a:r>
            <a:r>
              <a:rPr lang="en-US" sz="2200"/>
              <a:t>. Skip to step 4 (slide 14) and follow the instructions in the pink box. </a:t>
            </a:r>
          </a:p>
          <a:p>
            <a:pPr marL="0" indent="0">
              <a:buNone/>
            </a:pPr>
            <a:r>
              <a:rPr lang="en-US" sz="2600" b="1"/>
              <a:t>Once you access the email, click ‘Accept invitation’ </a:t>
            </a:r>
            <a:r>
              <a:rPr lang="en-US" sz="2600"/>
              <a:t>to be redirected to the WHO registration page where you will be prompted to follow steps to log-in.</a:t>
            </a:r>
          </a:p>
        </p:txBody>
      </p:sp>
      <p:grpSp>
        <p:nvGrpSpPr>
          <p:cNvPr id="9" name="Group 8">
            <a:extLst>
              <a:ext uri="{FF2B5EF4-FFF2-40B4-BE49-F238E27FC236}">
                <a16:creationId xmlns:a16="http://schemas.microsoft.com/office/drawing/2014/main" id="{1967CB4D-A8EB-445C-B203-0D5B031B8686}"/>
              </a:ext>
            </a:extLst>
          </p:cNvPr>
          <p:cNvGrpSpPr/>
          <p:nvPr/>
        </p:nvGrpSpPr>
        <p:grpSpPr>
          <a:xfrm>
            <a:off x="5382596" y="1575530"/>
            <a:ext cx="6199804" cy="5010128"/>
            <a:chOff x="5382596" y="1575530"/>
            <a:chExt cx="6199804" cy="5010128"/>
          </a:xfrm>
        </p:grpSpPr>
        <p:pic>
          <p:nvPicPr>
            <p:cNvPr id="5" name="Picture 4">
              <a:extLst>
                <a:ext uri="{FF2B5EF4-FFF2-40B4-BE49-F238E27FC236}">
                  <a16:creationId xmlns:a16="http://schemas.microsoft.com/office/drawing/2014/main" id="{F47364C1-4B19-4DDF-8378-66CB404E38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57633" y="1575530"/>
              <a:ext cx="6024767" cy="3943483"/>
            </a:xfrm>
            <a:prstGeom prst="rect">
              <a:avLst/>
            </a:prstGeom>
            <a:ln>
              <a:solidFill>
                <a:schemeClr val="tx1"/>
              </a:solidFill>
            </a:ln>
          </p:spPr>
        </p:pic>
        <p:sp>
          <p:nvSpPr>
            <p:cNvPr id="7" name="Rectangle 6">
              <a:extLst>
                <a:ext uri="{FF2B5EF4-FFF2-40B4-BE49-F238E27FC236}">
                  <a16:creationId xmlns:a16="http://schemas.microsoft.com/office/drawing/2014/main" id="{2A45500C-C8F0-45D9-BE80-3D69FB2D7D6D}"/>
                </a:ext>
              </a:extLst>
            </p:cNvPr>
            <p:cNvSpPr/>
            <p:nvPr/>
          </p:nvSpPr>
          <p:spPr>
            <a:xfrm>
              <a:off x="7596554" y="3312351"/>
              <a:ext cx="3437792" cy="1391534"/>
            </a:xfrm>
            <a:prstGeom prst="rect">
              <a:avLst/>
            </a:prstGeom>
            <a:noFill/>
            <a:ln w="38100">
              <a:solidFill>
                <a:srgbClr val="D60A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1837003-AE99-4B3C-9616-E286ADF8FB30}"/>
                </a:ext>
              </a:extLst>
            </p:cNvPr>
            <p:cNvSpPr/>
            <p:nvPr/>
          </p:nvSpPr>
          <p:spPr>
            <a:xfrm>
              <a:off x="8684121" y="5217739"/>
              <a:ext cx="1271452" cy="301274"/>
            </a:xfrm>
            <a:prstGeom prst="rect">
              <a:avLst/>
            </a:prstGeom>
            <a:noFill/>
            <a:ln w="38100">
              <a:solidFill>
                <a:srgbClr val="D60A87"/>
              </a:solidFill>
            </a:ln>
            <a:effectLst>
              <a:glow rad="101600">
                <a:srgbClr val="D60A87">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4">
              <a:extLst>
                <a:ext uri="{FF2B5EF4-FFF2-40B4-BE49-F238E27FC236}">
                  <a16:creationId xmlns:a16="http://schemas.microsoft.com/office/drawing/2014/main" id="{F918BEB7-2B9F-4F5F-9AA2-C86F6B5956DB}"/>
                </a:ext>
              </a:extLst>
            </p:cNvPr>
            <p:cNvSpPr/>
            <p:nvPr/>
          </p:nvSpPr>
          <p:spPr>
            <a:xfrm rot="5400000" flipH="1" flipV="1">
              <a:off x="7343794" y="3381355"/>
              <a:ext cx="265839" cy="216925"/>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301439B6-A2A8-444F-B8F0-932D9F23E6F9}"/>
                </a:ext>
              </a:extLst>
            </p:cNvPr>
            <p:cNvSpPr txBox="1"/>
            <p:nvPr/>
          </p:nvSpPr>
          <p:spPr>
            <a:xfrm>
              <a:off x="5382596" y="3592545"/>
              <a:ext cx="1973166" cy="1323439"/>
            </a:xfrm>
            <a:prstGeom prst="rect">
              <a:avLst/>
            </a:prstGeom>
            <a:solidFill>
              <a:schemeClr val="bg1"/>
            </a:solidFill>
            <a:ln w="28575">
              <a:solidFill>
                <a:srgbClr val="D60A87"/>
              </a:solidFill>
            </a:ln>
          </p:spPr>
          <p:txBody>
            <a:bodyPr wrap="square" rtlCol="0">
              <a:spAutoFit/>
            </a:bodyPr>
            <a:lstStyle/>
            <a:p>
              <a:pPr algn="ctr"/>
              <a:r>
                <a:rPr lang="en-US" sz="1600" b="1">
                  <a:solidFill>
                    <a:schemeClr val="accent1">
                      <a:lumMod val="50000"/>
                    </a:schemeClr>
                  </a:solidFill>
                </a:rPr>
                <a:t>The message will look like this from Marina Takane welcoming you to eGLAAS. </a:t>
              </a:r>
            </a:p>
          </p:txBody>
        </p:sp>
        <p:sp>
          <p:nvSpPr>
            <p:cNvPr id="16" name="Freeform 24">
              <a:extLst>
                <a:ext uri="{FF2B5EF4-FFF2-40B4-BE49-F238E27FC236}">
                  <a16:creationId xmlns:a16="http://schemas.microsoft.com/office/drawing/2014/main" id="{2557BBB8-CE3B-4656-95C0-3E93C2A68A61}"/>
                </a:ext>
              </a:extLst>
            </p:cNvPr>
            <p:cNvSpPr/>
            <p:nvPr/>
          </p:nvSpPr>
          <p:spPr>
            <a:xfrm rot="5400000" flipH="1" flipV="1">
              <a:off x="9029732" y="5491455"/>
              <a:ext cx="265839" cy="320955"/>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D3F31A61-000D-4420-B214-70A9B60E5F50}"/>
                </a:ext>
              </a:extLst>
            </p:cNvPr>
            <p:cNvSpPr txBox="1"/>
            <p:nvPr/>
          </p:nvSpPr>
          <p:spPr>
            <a:xfrm>
              <a:off x="7016518" y="5754661"/>
              <a:ext cx="3226520" cy="830997"/>
            </a:xfrm>
            <a:prstGeom prst="rect">
              <a:avLst/>
            </a:prstGeom>
            <a:solidFill>
              <a:schemeClr val="bg1"/>
            </a:solidFill>
            <a:ln w="28575">
              <a:solidFill>
                <a:srgbClr val="D60A87"/>
              </a:solidFill>
            </a:ln>
          </p:spPr>
          <p:txBody>
            <a:bodyPr wrap="square" rtlCol="0">
              <a:spAutoFit/>
            </a:bodyPr>
            <a:lstStyle/>
            <a:p>
              <a:pPr algn="ctr"/>
              <a:r>
                <a:rPr lang="en-US" sz="1600" b="1">
                  <a:solidFill>
                    <a:schemeClr val="accent1">
                      <a:lumMod val="50000"/>
                    </a:schemeClr>
                  </a:solidFill>
                </a:rPr>
                <a:t>Clicking ‘Accept invitation’ will redirect you to the WHO registration page. </a:t>
              </a:r>
            </a:p>
          </p:txBody>
        </p:sp>
        <p:sp>
          <p:nvSpPr>
            <p:cNvPr id="4" name="Rectangle 3">
              <a:extLst>
                <a:ext uri="{FF2B5EF4-FFF2-40B4-BE49-F238E27FC236}">
                  <a16:creationId xmlns:a16="http://schemas.microsoft.com/office/drawing/2014/main" id="{8E981605-BF06-449C-B9F6-574907932D3C}"/>
                </a:ext>
              </a:extLst>
            </p:cNvPr>
            <p:cNvSpPr/>
            <p:nvPr/>
          </p:nvSpPr>
          <p:spPr>
            <a:xfrm>
              <a:off x="9387840" y="2778177"/>
              <a:ext cx="855198" cy="1889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5266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2204C-5C0F-48E0-AE31-0B2117A1F441}"/>
              </a:ext>
            </a:extLst>
          </p:cNvPr>
          <p:cNvSpPr>
            <a:spLocks noGrp="1"/>
          </p:cNvSpPr>
          <p:nvPr>
            <p:ph type="title"/>
          </p:nvPr>
        </p:nvSpPr>
        <p:spPr/>
        <p:txBody>
          <a:bodyPr>
            <a:normAutofit fontScale="90000"/>
          </a:bodyPr>
          <a:lstStyle/>
          <a:p>
            <a:r>
              <a:rPr lang="sv-SE"/>
              <a:t>Step 2. Follow the link and log</a:t>
            </a:r>
            <a:r>
              <a:rPr lang="en-US"/>
              <a:t>-in using your email credentials</a:t>
            </a:r>
          </a:p>
        </p:txBody>
      </p:sp>
      <p:sp>
        <p:nvSpPr>
          <p:cNvPr id="3" name="Content Placeholder 2">
            <a:extLst>
              <a:ext uri="{FF2B5EF4-FFF2-40B4-BE49-F238E27FC236}">
                <a16:creationId xmlns:a16="http://schemas.microsoft.com/office/drawing/2014/main" id="{81AA5C1C-5725-4765-9231-D8C0411E7849}"/>
              </a:ext>
            </a:extLst>
          </p:cNvPr>
          <p:cNvSpPr>
            <a:spLocks noGrp="1"/>
          </p:cNvSpPr>
          <p:nvPr>
            <p:ph idx="1"/>
          </p:nvPr>
        </p:nvSpPr>
        <p:spPr>
          <a:xfrm>
            <a:off x="613751" y="1433432"/>
            <a:ext cx="3575538" cy="4812903"/>
          </a:xfrm>
        </p:spPr>
        <p:txBody>
          <a:bodyPr>
            <a:normAutofit lnSpcReduction="10000"/>
          </a:bodyPr>
          <a:lstStyle/>
          <a:p>
            <a:r>
              <a:rPr kumimoji="0" lang="en-GB" altLang="en-US" sz="2400" b="1"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Clicking ‘Accept invitation’ in the email will redirect you to a log-in page. </a:t>
            </a:r>
          </a:p>
          <a:p>
            <a:r>
              <a:rPr kumimoji="0" lang="en-GB" altLang="en-US" sz="2400" b="1"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For </a:t>
            </a:r>
            <a:r>
              <a:rPr kumimoji="0" lang="en-GB" altLang="en-US" sz="2400" b="1" i="0" u="sng"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External</a:t>
            </a:r>
            <a:r>
              <a:rPr kumimoji="0" lang="en-GB" altLang="en-US" sz="2400" b="1"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 (non-WHO) users:</a:t>
            </a:r>
            <a:r>
              <a:rPr kumimoji="0" lang="en-GB" altLang="en-US" sz="24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 Click on </a:t>
            </a:r>
            <a:r>
              <a:rPr kumimoji="0" lang="en-GB" altLang="en-US" sz="2400" b="1"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External Partner. </a:t>
            </a:r>
            <a:r>
              <a:rPr kumimoji="0" lang="en-GB" altLang="en-US" sz="240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Follow the instructions to </a:t>
            </a:r>
            <a:r>
              <a:rPr kumimoji="0" lang="en-US" altLang="en-US" sz="240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log-in using the password for your email account. </a:t>
            </a:r>
          </a:p>
          <a:p>
            <a:pPr marL="228600" marR="0" lvl="0" indent="-228600" algn="l" defTabSz="914400" rtl="0" eaLnBrk="1" fontAlgn="auto" latinLnBrk="0" hangingPunct="1">
              <a:lnSpc>
                <a:spcPct val="90000"/>
              </a:lnSpc>
              <a:spcBef>
                <a:spcPts val="1000"/>
              </a:spcBef>
              <a:spcAft>
                <a:spcPts val="0"/>
              </a:spcAft>
              <a:buClr>
                <a:srgbClr val="634A94"/>
              </a:buClr>
              <a:buSzTx/>
              <a:buFont typeface="Wingdings" panose="05000000000000000000" pitchFamily="2" charset="2"/>
              <a:buChar char="§"/>
              <a:tabLst/>
              <a:defRPr/>
            </a:pPr>
            <a:r>
              <a:rPr kumimoji="0" lang="en-GB" altLang="en-US" sz="2400" b="1"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For </a:t>
            </a:r>
            <a:r>
              <a:rPr kumimoji="0" lang="en-GB" altLang="en-US" sz="2400" b="1" i="0" u="sng" strike="noStrike" kern="1200" cap="none" spc="0" normalizeH="0" baseline="0" noProof="0" dirty="0">
                <a:ln>
                  <a:noFill/>
                </a:ln>
                <a:solidFill>
                  <a:srgbClr val="4472C4">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Internal</a:t>
            </a:r>
            <a:r>
              <a:rPr kumimoji="0" lang="en-GB" altLang="en-US" sz="2400" b="1"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 (WHO email) users: </a:t>
            </a:r>
            <a:r>
              <a:rPr kumimoji="0" lang="en-GB" altLang="en-US" sz="2400"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L</a:t>
            </a:r>
            <a:r>
              <a:rPr kumimoji="0" lang="en-GB" altLang="en-US" sz="2400" b="0"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og-in using your WIMS account with your authenticator. </a:t>
            </a:r>
            <a:endParaRPr kumimoji="0" lang="en-GB" altLang="en-US" sz="2400" b="1"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kumimoji="0" lang="en-US" altLang="en-US" sz="1200" b="0" i="0" u="none" strike="noStrike" cap="none" normalizeH="0" baseline="0" dirty="0">
              <a:ln>
                <a:noFill/>
              </a:ln>
              <a:effectLst/>
              <a:highlight>
                <a:srgbClr val="FFFF00"/>
              </a:highlight>
            </a:endParaRPr>
          </a:p>
        </p:txBody>
      </p:sp>
      <p:pic>
        <p:nvPicPr>
          <p:cNvPr id="2049" name="Picture 6" descr="Screenshot%202021-02-19%20at%2010.33.42.png">
            <a:extLst>
              <a:ext uri="{FF2B5EF4-FFF2-40B4-BE49-F238E27FC236}">
                <a16:creationId xmlns:a16="http://schemas.microsoft.com/office/drawing/2014/main" id="{F4FAEF1F-D22D-4245-BF08-78249966960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552719" y="1860564"/>
            <a:ext cx="5698696" cy="3136872"/>
          </a:xfrm>
          <a:prstGeom prst="rect">
            <a:avLst/>
          </a:prstGeom>
          <a:noFill/>
          <a:ln>
            <a:solidFill>
              <a:schemeClr val="tx1"/>
            </a:solidFill>
          </a:ln>
          <a:effectLst>
            <a:glow rad="101600">
              <a:srgbClr val="D60A87">
                <a:alpha val="60000"/>
              </a:srgbClr>
            </a:glow>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D7FD4D9B-9456-4321-9A42-C33F65F3E9D2}"/>
              </a:ext>
            </a:extLst>
          </p:cNvPr>
          <p:cNvSpPr>
            <a:spLocks noChangeArrowheads="1"/>
          </p:cNvSpPr>
          <p:nvPr/>
        </p:nvSpPr>
        <p:spPr bwMode="auto">
          <a:xfrm>
            <a:off x="1942012" y="24253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ounded Rectangle 7">
            <a:extLst>
              <a:ext uri="{FF2B5EF4-FFF2-40B4-BE49-F238E27FC236}">
                <a16:creationId xmlns:a16="http://schemas.microsoft.com/office/drawing/2014/main" id="{BFCA7F40-4086-4684-B46E-D7254DE8AFC0}"/>
              </a:ext>
            </a:extLst>
          </p:cNvPr>
          <p:cNvSpPr/>
          <p:nvPr/>
        </p:nvSpPr>
        <p:spPr>
          <a:xfrm>
            <a:off x="8442022" y="2799259"/>
            <a:ext cx="1551603" cy="666704"/>
          </a:xfrm>
          <a:prstGeom prst="roundRect">
            <a:avLst/>
          </a:prstGeom>
          <a:noFill/>
          <a:ln w="25400" cap="flat" cmpd="sng" algn="ctr">
            <a:solidFill>
              <a:srgbClr val="D60A87"/>
            </a:solidFill>
            <a:prstDash val="solid"/>
          </a:ln>
          <a:effectLst>
            <a:glow rad="101600">
              <a:srgbClr val="D60A87">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9" name="Freeform 24">
            <a:extLst>
              <a:ext uri="{FF2B5EF4-FFF2-40B4-BE49-F238E27FC236}">
                <a16:creationId xmlns:a16="http://schemas.microsoft.com/office/drawing/2014/main" id="{0337CC23-291E-4054-AC9D-62D556250B76}"/>
              </a:ext>
            </a:extLst>
          </p:cNvPr>
          <p:cNvSpPr/>
          <p:nvPr/>
        </p:nvSpPr>
        <p:spPr>
          <a:xfrm rot="4509098" flipH="1" flipV="1">
            <a:off x="9950068" y="2949457"/>
            <a:ext cx="265839" cy="216925"/>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069E3E4B-8E0C-4D04-B7C4-6CF9B30D9CD8}"/>
              </a:ext>
            </a:extLst>
          </p:cNvPr>
          <p:cNvSpPr txBox="1"/>
          <p:nvPr/>
        </p:nvSpPr>
        <p:spPr>
          <a:xfrm>
            <a:off x="10082987" y="2285327"/>
            <a:ext cx="1973165" cy="584775"/>
          </a:xfrm>
          <a:prstGeom prst="rect">
            <a:avLst/>
          </a:prstGeom>
          <a:solidFill>
            <a:schemeClr val="bg1"/>
          </a:solidFill>
          <a:ln w="28575">
            <a:solidFill>
              <a:srgbClr val="D60A87"/>
            </a:solidFill>
          </a:ln>
        </p:spPr>
        <p:txBody>
          <a:bodyPr wrap="square" rtlCol="0">
            <a:spAutoFit/>
          </a:bodyPr>
          <a:lstStyle/>
          <a:p>
            <a:r>
              <a:rPr lang="en-US" sz="1600" b="1">
                <a:solidFill>
                  <a:schemeClr val="accent1">
                    <a:lumMod val="50000"/>
                  </a:schemeClr>
                </a:solidFill>
              </a:rPr>
              <a:t>Only for WHO or PAHO Staff</a:t>
            </a:r>
          </a:p>
        </p:txBody>
      </p:sp>
      <p:sp>
        <p:nvSpPr>
          <p:cNvPr id="10" name="Rounded Rectangle 7">
            <a:extLst>
              <a:ext uri="{FF2B5EF4-FFF2-40B4-BE49-F238E27FC236}">
                <a16:creationId xmlns:a16="http://schemas.microsoft.com/office/drawing/2014/main" id="{572B0548-57E8-4555-AE5E-776C537AD6DA}"/>
              </a:ext>
            </a:extLst>
          </p:cNvPr>
          <p:cNvSpPr/>
          <p:nvPr/>
        </p:nvSpPr>
        <p:spPr>
          <a:xfrm>
            <a:off x="8442022" y="3506532"/>
            <a:ext cx="1551603" cy="333352"/>
          </a:xfrm>
          <a:prstGeom prst="roundRect">
            <a:avLst/>
          </a:prstGeom>
          <a:noFill/>
          <a:ln w="25400" cap="flat" cmpd="sng" algn="ctr">
            <a:solidFill>
              <a:srgbClr val="D60A87"/>
            </a:solidFill>
            <a:prstDash val="solid"/>
          </a:ln>
          <a:effectLst>
            <a:glow rad="101600">
              <a:srgbClr val="D60A87">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11" name="Freeform 24">
            <a:extLst>
              <a:ext uri="{FF2B5EF4-FFF2-40B4-BE49-F238E27FC236}">
                <a16:creationId xmlns:a16="http://schemas.microsoft.com/office/drawing/2014/main" id="{10892E12-CC3F-40C7-BB47-D9C49D8C87AA}"/>
              </a:ext>
            </a:extLst>
          </p:cNvPr>
          <p:cNvSpPr/>
          <p:nvPr/>
        </p:nvSpPr>
        <p:spPr>
          <a:xfrm rot="12069179" flipH="1" flipV="1">
            <a:off x="9950068" y="3656730"/>
            <a:ext cx="265839" cy="216925"/>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35352019-9FD0-4372-97AE-2CACAF910E47}"/>
              </a:ext>
            </a:extLst>
          </p:cNvPr>
          <p:cNvSpPr txBox="1"/>
          <p:nvPr/>
        </p:nvSpPr>
        <p:spPr>
          <a:xfrm>
            <a:off x="10082987" y="3807635"/>
            <a:ext cx="1973166" cy="830997"/>
          </a:xfrm>
          <a:prstGeom prst="rect">
            <a:avLst/>
          </a:prstGeom>
          <a:solidFill>
            <a:schemeClr val="bg1"/>
          </a:solidFill>
          <a:ln w="28575">
            <a:solidFill>
              <a:srgbClr val="D60A87"/>
            </a:solidFill>
          </a:ln>
        </p:spPr>
        <p:txBody>
          <a:bodyPr wrap="square" rtlCol="0">
            <a:spAutoFit/>
          </a:bodyPr>
          <a:lstStyle/>
          <a:p>
            <a:pPr algn="ctr"/>
            <a:r>
              <a:rPr lang="en-US" sz="1600" b="1">
                <a:solidFill>
                  <a:schemeClr val="accent1">
                    <a:lumMod val="50000"/>
                  </a:schemeClr>
                </a:solidFill>
              </a:rPr>
              <a:t>For non-WHO, external users (personal accounts)</a:t>
            </a:r>
          </a:p>
        </p:txBody>
      </p:sp>
      <p:sp>
        <p:nvSpPr>
          <p:cNvPr id="4" name="TextBox 3">
            <a:extLst>
              <a:ext uri="{FF2B5EF4-FFF2-40B4-BE49-F238E27FC236}">
                <a16:creationId xmlns:a16="http://schemas.microsoft.com/office/drawing/2014/main" id="{543FA475-F00F-4E1A-B457-25844BDAE8EA}"/>
              </a:ext>
            </a:extLst>
          </p:cNvPr>
          <p:cNvSpPr txBox="1"/>
          <p:nvPr/>
        </p:nvSpPr>
        <p:spPr>
          <a:xfrm>
            <a:off x="5370503" y="5147545"/>
            <a:ext cx="4370264" cy="1477328"/>
          </a:xfrm>
          <a:prstGeom prst="rect">
            <a:avLst/>
          </a:prstGeom>
          <a:noFill/>
        </p:spPr>
        <p:txBody>
          <a:bodyPr wrap="square" rtlCol="0">
            <a:spAutoFit/>
          </a:bodyPr>
          <a:lstStyle/>
          <a:p>
            <a:pPr algn="ctr"/>
            <a:r>
              <a:rPr lang="en-US" b="1" dirty="0">
                <a:solidFill>
                  <a:srgbClr val="D60A87"/>
                </a:solidFill>
              </a:rPr>
              <a:t>If you’re using a Gmail or Microsoft Outlook account, then you use your log-in credentials for those accounts. If you have another type of email account, the procedure might be slightly different.</a:t>
            </a:r>
          </a:p>
        </p:txBody>
      </p:sp>
      <p:sp>
        <p:nvSpPr>
          <p:cNvPr id="13" name="Freeform 24">
            <a:extLst>
              <a:ext uri="{FF2B5EF4-FFF2-40B4-BE49-F238E27FC236}">
                <a16:creationId xmlns:a16="http://schemas.microsoft.com/office/drawing/2014/main" id="{A4602611-5206-43E0-9CBE-0A5C8AF23252}"/>
              </a:ext>
            </a:extLst>
          </p:cNvPr>
          <p:cNvSpPr/>
          <p:nvPr/>
        </p:nvSpPr>
        <p:spPr>
          <a:xfrm rot="11729325" flipH="1" flipV="1">
            <a:off x="3559982" y="4556077"/>
            <a:ext cx="1985474" cy="490906"/>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2006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6" grpId="0" animBg="1"/>
      <p:bldP spid="10" grpId="0" animBg="1"/>
      <p:bldP spid="11" grpId="0" animBg="1"/>
      <p:bldP spid="7" grpId="0" animBg="1"/>
      <p:bldP spid="4" grpId="0"/>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EDE11-A5C3-42EB-89FF-AA5C5E4B596B}"/>
              </a:ext>
            </a:extLst>
          </p:cNvPr>
          <p:cNvSpPr>
            <a:spLocks noGrp="1"/>
          </p:cNvSpPr>
          <p:nvPr>
            <p:ph type="title"/>
          </p:nvPr>
        </p:nvSpPr>
        <p:spPr/>
        <p:txBody>
          <a:bodyPr>
            <a:normAutofit fontScale="90000"/>
          </a:bodyPr>
          <a:lstStyle/>
          <a:p>
            <a:r>
              <a:rPr lang="en-US"/>
              <a:t>Step 3. Verify your email in the WHO system by clicking ‘Accept’</a:t>
            </a:r>
          </a:p>
        </p:txBody>
      </p:sp>
      <p:sp>
        <p:nvSpPr>
          <p:cNvPr id="3" name="Content Placeholder 2">
            <a:extLst>
              <a:ext uri="{FF2B5EF4-FFF2-40B4-BE49-F238E27FC236}">
                <a16:creationId xmlns:a16="http://schemas.microsoft.com/office/drawing/2014/main" id="{812BC7CF-5994-47D4-A4A2-D993E90D6DED}"/>
              </a:ext>
            </a:extLst>
          </p:cNvPr>
          <p:cNvSpPr>
            <a:spLocks noGrp="1"/>
          </p:cNvSpPr>
          <p:nvPr>
            <p:ph idx="1"/>
          </p:nvPr>
        </p:nvSpPr>
        <p:spPr>
          <a:xfrm>
            <a:off x="609600" y="1280166"/>
            <a:ext cx="3335383" cy="4200417"/>
          </a:xfrm>
        </p:spPr>
        <p:txBody>
          <a:bodyPr>
            <a:normAutofit/>
          </a:bodyPr>
          <a:lstStyle/>
          <a:p>
            <a:r>
              <a:rPr lang="en-US"/>
              <a:t>Follow the instructions to verify </a:t>
            </a:r>
            <a:r>
              <a:rPr lang="en-US" b="1">
                <a:solidFill>
                  <a:srgbClr val="D60A87"/>
                </a:solidFill>
              </a:rPr>
              <a:t>your email address </a:t>
            </a:r>
            <a:r>
              <a:rPr lang="en-US"/>
              <a:t>using your email address and password in the WHO system.</a:t>
            </a:r>
          </a:p>
          <a:p>
            <a:r>
              <a:rPr lang="en-US"/>
              <a:t>You will need to accept the WHO terms and permissions. </a:t>
            </a:r>
          </a:p>
          <a:p>
            <a:r>
              <a:rPr lang="en-US"/>
              <a:t>Click ‘</a:t>
            </a:r>
            <a:r>
              <a:rPr lang="en-US" b="1"/>
              <a:t>Accept</a:t>
            </a:r>
            <a:r>
              <a:rPr lang="en-US"/>
              <a:t>’ when prompted. </a:t>
            </a:r>
          </a:p>
        </p:txBody>
      </p:sp>
      <p:pic>
        <p:nvPicPr>
          <p:cNvPr id="5" name="Picture 4">
            <a:extLst>
              <a:ext uri="{FF2B5EF4-FFF2-40B4-BE49-F238E27FC236}">
                <a16:creationId xmlns:a16="http://schemas.microsoft.com/office/drawing/2014/main" id="{2AB84A21-E51C-4D6F-AD0D-C6F89FE4CB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33761" y="1280166"/>
            <a:ext cx="7548639" cy="4200417"/>
          </a:xfrm>
          <a:prstGeom prst="rect">
            <a:avLst/>
          </a:prstGeom>
          <a:ln>
            <a:solidFill>
              <a:schemeClr val="tx1"/>
            </a:solidFill>
          </a:ln>
        </p:spPr>
      </p:pic>
      <p:sp>
        <p:nvSpPr>
          <p:cNvPr id="6" name="Rectangle 5">
            <a:extLst>
              <a:ext uri="{FF2B5EF4-FFF2-40B4-BE49-F238E27FC236}">
                <a16:creationId xmlns:a16="http://schemas.microsoft.com/office/drawing/2014/main" id="{9E3E0426-FF03-425A-AA19-19C76DFB1A73}"/>
              </a:ext>
            </a:extLst>
          </p:cNvPr>
          <p:cNvSpPr/>
          <p:nvPr/>
        </p:nvSpPr>
        <p:spPr>
          <a:xfrm>
            <a:off x="7135495" y="2220684"/>
            <a:ext cx="2008505" cy="330927"/>
          </a:xfrm>
          <a:prstGeom prst="rect">
            <a:avLst/>
          </a:prstGeom>
          <a:solidFill>
            <a:srgbClr val="D60A87"/>
          </a:solidFill>
          <a:ln w="38100">
            <a:solidFill>
              <a:srgbClr val="D60A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rPr>
              <a:t>Your email will appear here</a:t>
            </a:r>
          </a:p>
        </p:txBody>
      </p:sp>
      <p:sp>
        <p:nvSpPr>
          <p:cNvPr id="7" name="Rectangle 6">
            <a:extLst>
              <a:ext uri="{FF2B5EF4-FFF2-40B4-BE49-F238E27FC236}">
                <a16:creationId xmlns:a16="http://schemas.microsoft.com/office/drawing/2014/main" id="{90410510-C598-429B-90A4-AC4341379A9C}"/>
              </a:ext>
            </a:extLst>
          </p:cNvPr>
          <p:cNvSpPr/>
          <p:nvPr/>
        </p:nvSpPr>
        <p:spPr>
          <a:xfrm>
            <a:off x="8139748" y="4902924"/>
            <a:ext cx="925876" cy="182882"/>
          </a:xfrm>
          <a:prstGeom prst="rect">
            <a:avLst/>
          </a:prstGeom>
          <a:noFill/>
          <a:ln w="38100">
            <a:solidFill>
              <a:srgbClr val="D60A87"/>
            </a:solidFill>
          </a:ln>
          <a:effectLst>
            <a:glow rad="101600">
              <a:srgbClr val="D60A87">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24">
            <a:extLst>
              <a:ext uri="{FF2B5EF4-FFF2-40B4-BE49-F238E27FC236}">
                <a16:creationId xmlns:a16="http://schemas.microsoft.com/office/drawing/2014/main" id="{AD5CC91B-737D-4972-AC75-16A819114971}"/>
              </a:ext>
            </a:extLst>
          </p:cNvPr>
          <p:cNvSpPr/>
          <p:nvPr/>
        </p:nvSpPr>
        <p:spPr>
          <a:xfrm rot="12069179" flipH="1" flipV="1">
            <a:off x="8560882" y="5155254"/>
            <a:ext cx="265839" cy="216925"/>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6AC924FD-8490-493F-8715-7DE95669E5B6}"/>
              </a:ext>
            </a:extLst>
          </p:cNvPr>
          <p:cNvSpPr txBox="1"/>
          <p:nvPr/>
        </p:nvSpPr>
        <p:spPr>
          <a:xfrm>
            <a:off x="8717025" y="5385584"/>
            <a:ext cx="1645953" cy="584775"/>
          </a:xfrm>
          <a:prstGeom prst="rect">
            <a:avLst/>
          </a:prstGeom>
          <a:solidFill>
            <a:schemeClr val="bg1"/>
          </a:solidFill>
          <a:ln w="28575">
            <a:solidFill>
              <a:srgbClr val="D60A87"/>
            </a:solidFill>
          </a:ln>
        </p:spPr>
        <p:txBody>
          <a:bodyPr wrap="square" rtlCol="0">
            <a:spAutoFit/>
          </a:bodyPr>
          <a:lstStyle/>
          <a:p>
            <a:pPr algn="ctr"/>
            <a:r>
              <a:rPr lang="en-US" sz="1600" b="1">
                <a:solidFill>
                  <a:schemeClr val="accent1">
                    <a:lumMod val="50000"/>
                  </a:schemeClr>
                </a:solidFill>
              </a:rPr>
              <a:t>Accept the terms to continue.</a:t>
            </a:r>
          </a:p>
        </p:txBody>
      </p:sp>
    </p:spTree>
    <p:extLst>
      <p:ext uri="{BB962C8B-B14F-4D97-AF65-F5344CB8AC3E}">
        <p14:creationId xmlns:p14="http://schemas.microsoft.com/office/powerpoint/2010/main" val="3043564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5DC55-6ED9-44D7-A7E2-B01D49DF4B86}"/>
              </a:ext>
            </a:extLst>
          </p:cNvPr>
          <p:cNvSpPr>
            <a:spLocks noGrp="1"/>
          </p:cNvSpPr>
          <p:nvPr>
            <p:ph type="title"/>
          </p:nvPr>
        </p:nvSpPr>
        <p:spPr/>
        <p:txBody>
          <a:bodyPr>
            <a:normAutofit/>
          </a:bodyPr>
          <a:lstStyle/>
          <a:p>
            <a:r>
              <a:rPr lang="sv-SE"/>
              <a:t>Step 4. Register on the eGLAAS platform</a:t>
            </a:r>
            <a:endParaRPr lang="en-US"/>
          </a:p>
        </p:txBody>
      </p:sp>
      <p:sp>
        <p:nvSpPr>
          <p:cNvPr id="3" name="Content Placeholder 2">
            <a:extLst>
              <a:ext uri="{FF2B5EF4-FFF2-40B4-BE49-F238E27FC236}">
                <a16:creationId xmlns:a16="http://schemas.microsoft.com/office/drawing/2014/main" id="{885FB4B6-F1D7-441D-8790-E47CD70A8558}"/>
              </a:ext>
            </a:extLst>
          </p:cNvPr>
          <p:cNvSpPr>
            <a:spLocks noGrp="1"/>
          </p:cNvSpPr>
          <p:nvPr>
            <p:ph idx="1"/>
          </p:nvPr>
        </p:nvSpPr>
        <p:spPr>
          <a:xfrm>
            <a:off x="609599" y="1280167"/>
            <a:ext cx="4340344" cy="4168671"/>
          </a:xfrm>
        </p:spPr>
        <p:txBody>
          <a:bodyPr>
            <a:normAutofit fontScale="92500" lnSpcReduction="10000"/>
          </a:bodyPr>
          <a:lstStyle/>
          <a:p>
            <a:pPr>
              <a:spcBef>
                <a:spcPts val="1200"/>
              </a:spcBef>
            </a:pPr>
            <a:r>
              <a:rPr lang="sv-SE" dirty="0"/>
              <a:t>After verifying your email in the WHO system, go to the webpage: </a:t>
            </a:r>
            <a:r>
              <a:rPr lang="sv-SE" dirty="0">
                <a:hlinkClick r:id="rId3"/>
              </a:rPr>
              <a:t>http://extranet.who.int/edcrc</a:t>
            </a:r>
            <a:r>
              <a:rPr lang="sv-SE" dirty="0"/>
              <a:t> </a:t>
            </a:r>
          </a:p>
          <a:p>
            <a:pPr>
              <a:spcBef>
                <a:spcPts val="1200"/>
              </a:spcBef>
            </a:pPr>
            <a:r>
              <a:rPr lang="sv-SE" dirty="0"/>
              <a:t>Follow the instructions on REDCap to register on the eGLAAS platform.</a:t>
            </a:r>
          </a:p>
          <a:p>
            <a:pPr>
              <a:spcBef>
                <a:spcPts val="1200"/>
              </a:spcBef>
            </a:pPr>
            <a:r>
              <a:rPr lang="sv-SE" dirty="0"/>
              <a:t>Use the same email address where you received the initial email from Marina Takane.   </a:t>
            </a:r>
          </a:p>
          <a:p>
            <a:pPr>
              <a:spcBef>
                <a:spcPts val="1200"/>
              </a:spcBef>
            </a:pPr>
            <a:r>
              <a:rPr lang="sv-SE" dirty="0"/>
              <a:t>Click </a:t>
            </a:r>
            <a:r>
              <a:rPr lang="sv-SE" b="1" dirty="0"/>
              <a:t>’Submit</a:t>
            </a:r>
            <a:r>
              <a:rPr lang="sv-SE" dirty="0"/>
              <a:t>’.</a:t>
            </a:r>
          </a:p>
          <a:p>
            <a:pPr>
              <a:spcBef>
                <a:spcPts val="1200"/>
              </a:spcBef>
            </a:pPr>
            <a:r>
              <a:rPr lang="sv-SE" dirty="0"/>
              <a:t>You will receive an email to verify your account (go to Step 5). </a:t>
            </a:r>
          </a:p>
        </p:txBody>
      </p:sp>
      <p:grpSp>
        <p:nvGrpSpPr>
          <p:cNvPr id="16" name="Group 15">
            <a:extLst>
              <a:ext uri="{FF2B5EF4-FFF2-40B4-BE49-F238E27FC236}">
                <a16:creationId xmlns:a16="http://schemas.microsoft.com/office/drawing/2014/main" id="{B97BCF63-59B4-E196-33D6-61D27F7B1BD3}"/>
              </a:ext>
            </a:extLst>
          </p:cNvPr>
          <p:cNvGrpSpPr/>
          <p:nvPr/>
        </p:nvGrpSpPr>
        <p:grpSpPr>
          <a:xfrm>
            <a:off x="5584147" y="1324337"/>
            <a:ext cx="6130829" cy="2556795"/>
            <a:chOff x="5584147" y="1324337"/>
            <a:chExt cx="6130829" cy="2556795"/>
          </a:xfrm>
        </p:grpSpPr>
        <p:grpSp>
          <p:nvGrpSpPr>
            <p:cNvPr id="5" name="Group 4">
              <a:extLst>
                <a:ext uri="{FF2B5EF4-FFF2-40B4-BE49-F238E27FC236}">
                  <a16:creationId xmlns:a16="http://schemas.microsoft.com/office/drawing/2014/main" id="{BBF95593-C9F1-708B-30AF-8841083C24B0}"/>
                </a:ext>
              </a:extLst>
            </p:cNvPr>
            <p:cNvGrpSpPr/>
            <p:nvPr/>
          </p:nvGrpSpPr>
          <p:grpSpPr>
            <a:xfrm>
              <a:off x="5584147" y="1324337"/>
              <a:ext cx="6130829" cy="2556795"/>
              <a:chOff x="4367014" y="1205423"/>
              <a:chExt cx="6130829" cy="2556795"/>
            </a:xfrm>
          </p:grpSpPr>
          <p:pic>
            <p:nvPicPr>
              <p:cNvPr id="6" name="Content Placeholder 4" descr="Graphical user interface, text, application, email&#10;&#10;Description automatically generated">
                <a:extLst>
                  <a:ext uri="{FF2B5EF4-FFF2-40B4-BE49-F238E27FC236}">
                    <a16:creationId xmlns:a16="http://schemas.microsoft.com/office/drawing/2014/main" id="{B3B26A57-6505-4780-A3D6-13AB54BC973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67014" y="1205423"/>
                <a:ext cx="6130829" cy="2556795"/>
              </a:xfrm>
              <a:prstGeom prst="rect">
                <a:avLst/>
              </a:prstGeom>
              <a:ln>
                <a:solidFill>
                  <a:schemeClr val="tx1"/>
                </a:solidFill>
              </a:ln>
              <a:effectLst>
                <a:outerShdw blurRad="63500" sx="102000" sy="102000" algn="ctr" rotWithShape="0">
                  <a:prstClr val="black">
                    <a:alpha val="40000"/>
                  </a:prstClr>
                </a:outerShdw>
              </a:effectLst>
            </p:spPr>
          </p:pic>
          <p:sp>
            <p:nvSpPr>
              <p:cNvPr id="7" name="Freeform 24">
                <a:extLst>
                  <a:ext uri="{FF2B5EF4-FFF2-40B4-BE49-F238E27FC236}">
                    <a16:creationId xmlns:a16="http://schemas.microsoft.com/office/drawing/2014/main" id="{32668870-F955-409F-B8C8-2F85A7CD3F45}"/>
                  </a:ext>
                </a:extLst>
              </p:cNvPr>
              <p:cNvSpPr/>
              <p:nvPr/>
            </p:nvSpPr>
            <p:spPr>
              <a:xfrm rot="5400000" flipV="1">
                <a:off x="6893909" y="3086802"/>
                <a:ext cx="182076" cy="762005"/>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D60A8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2E3DA122-F288-4109-9269-A70C6E10A27C}"/>
                  </a:ext>
                </a:extLst>
              </p:cNvPr>
              <p:cNvSpPr txBox="1"/>
              <p:nvPr/>
            </p:nvSpPr>
            <p:spPr>
              <a:xfrm>
                <a:off x="4471314" y="3183964"/>
                <a:ext cx="2132629" cy="338554"/>
              </a:xfrm>
              <a:prstGeom prst="rect">
                <a:avLst/>
              </a:prstGeom>
              <a:solidFill>
                <a:schemeClr val="bg1"/>
              </a:solidFill>
              <a:ln w="28575">
                <a:solidFill>
                  <a:srgbClr val="D60A87"/>
                </a:solidFill>
              </a:ln>
            </p:spPr>
            <p:txBody>
              <a:bodyPr wrap="square" rtlCol="0">
                <a:spAutoFit/>
              </a:bodyPr>
              <a:lstStyle/>
              <a:p>
                <a:pPr algn="ctr"/>
                <a:r>
                  <a:rPr lang="en-US" sz="1600" b="1">
                    <a:solidFill>
                      <a:schemeClr val="accent1">
                        <a:lumMod val="50000"/>
                      </a:schemeClr>
                    </a:solidFill>
                  </a:rPr>
                  <a:t>Click ‘Submit’. </a:t>
                </a:r>
              </a:p>
            </p:txBody>
          </p:sp>
          <p:sp>
            <p:nvSpPr>
              <p:cNvPr id="9" name="Rounded Rectangle 7">
                <a:extLst>
                  <a:ext uri="{FF2B5EF4-FFF2-40B4-BE49-F238E27FC236}">
                    <a16:creationId xmlns:a16="http://schemas.microsoft.com/office/drawing/2014/main" id="{86C8FA1F-9A73-43E6-8B36-33B0A0D8F79D}"/>
                  </a:ext>
                </a:extLst>
              </p:cNvPr>
              <p:cNvSpPr/>
              <p:nvPr/>
            </p:nvSpPr>
            <p:spPr>
              <a:xfrm>
                <a:off x="7365950" y="3446930"/>
                <a:ext cx="587050" cy="223824"/>
              </a:xfrm>
              <a:prstGeom prst="roundRect">
                <a:avLst/>
              </a:prstGeom>
              <a:noFill/>
              <a:ln w="25400" cap="flat" cmpd="sng" algn="ctr">
                <a:solidFill>
                  <a:srgbClr val="D60A87"/>
                </a:solidFill>
                <a:prstDash val="solid"/>
              </a:ln>
              <a:effectLst>
                <a:glow rad="101600">
                  <a:srgbClr val="D60A87">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grpSp>
        <p:sp>
          <p:nvSpPr>
            <p:cNvPr id="10" name="Rectangle 9">
              <a:extLst>
                <a:ext uri="{FF2B5EF4-FFF2-40B4-BE49-F238E27FC236}">
                  <a16:creationId xmlns:a16="http://schemas.microsoft.com/office/drawing/2014/main" id="{52EF4492-C135-409C-BE1C-79FF033293C4}"/>
                </a:ext>
              </a:extLst>
            </p:cNvPr>
            <p:cNvSpPr/>
            <p:nvPr/>
          </p:nvSpPr>
          <p:spPr>
            <a:xfrm>
              <a:off x="7494786" y="2420658"/>
              <a:ext cx="1675347" cy="182076"/>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rPr>
                <a:t>Your email will appear here</a:t>
              </a:r>
            </a:p>
          </p:txBody>
        </p:sp>
      </p:grpSp>
      <p:grpSp>
        <p:nvGrpSpPr>
          <p:cNvPr id="4" name="Group 3">
            <a:extLst>
              <a:ext uri="{FF2B5EF4-FFF2-40B4-BE49-F238E27FC236}">
                <a16:creationId xmlns:a16="http://schemas.microsoft.com/office/drawing/2014/main" id="{91EB3906-82B3-49C6-94CF-1E8E63D1D3DC}"/>
              </a:ext>
            </a:extLst>
          </p:cNvPr>
          <p:cNvGrpSpPr/>
          <p:nvPr/>
        </p:nvGrpSpPr>
        <p:grpSpPr>
          <a:xfrm>
            <a:off x="5487889" y="4073934"/>
            <a:ext cx="6227087" cy="1830364"/>
            <a:chOff x="8576826" y="4575838"/>
            <a:chExt cx="6227087" cy="1830364"/>
          </a:xfrm>
        </p:grpSpPr>
        <p:pic>
          <p:nvPicPr>
            <p:cNvPr id="12" name="Content Placeholder 4">
              <a:extLst>
                <a:ext uri="{FF2B5EF4-FFF2-40B4-BE49-F238E27FC236}">
                  <a16:creationId xmlns:a16="http://schemas.microsoft.com/office/drawing/2014/main" id="{09739377-90DE-4EDA-B9FF-C1534BDBBE9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673084" y="4607494"/>
              <a:ext cx="6130829" cy="1798708"/>
            </a:xfrm>
            <a:prstGeom prst="rect">
              <a:avLst/>
            </a:prstGeom>
            <a:ln>
              <a:solidFill>
                <a:schemeClr val="tx1"/>
              </a:solidFill>
            </a:ln>
            <a:effectLst>
              <a:outerShdw blurRad="63500" sx="102000" sy="102000" algn="ctr" rotWithShape="0">
                <a:prstClr val="black">
                  <a:alpha val="40000"/>
                </a:prstClr>
              </a:outerShdw>
            </a:effectLst>
          </p:spPr>
        </p:pic>
        <p:sp>
          <p:nvSpPr>
            <p:cNvPr id="13" name="TextBox 12">
              <a:extLst>
                <a:ext uri="{FF2B5EF4-FFF2-40B4-BE49-F238E27FC236}">
                  <a16:creationId xmlns:a16="http://schemas.microsoft.com/office/drawing/2014/main" id="{69ACAEE3-AA7F-4147-9445-4DB4E9888DB7}"/>
                </a:ext>
              </a:extLst>
            </p:cNvPr>
            <p:cNvSpPr txBox="1"/>
            <p:nvPr/>
          </p:nvSpPr>
          <p:spPr>
            <a:xfrm>
              <a:off x="8576826" y="4575838"/>
              <a:ext cx="2250201" cy="584775"/>
            </a:xfrm>
            <a:prstGeom prst="rect">
              <a:avLst/>
            </a:prstGeom>
            <a:solidFill>
              <a:schemeClr val="bg1"/>
            </a:solidFill>
            <a:ln w="28575">
              <a:solidFill>
                <a:srgbClr val="D60A87"/>
              </a:solidFill>
            </a:ln>
          </p:spPr>
          <p:txBody>
            <a:bodyPr wrap="square" rtlCol="0">
              <a:spAutoFit/>
            </a:bodyPr>
            <a:lstStyle/>
            <a:p>
              <a:r>
                <a:rPr lang="en-US" sz="1600" b="1">
                  <a:solidFill>
                    <a:schemeClr val="accent1">
                      <a:lumMod val="50000"/>
                    </a:schemeClr>
                  </a:solidFill>
                </a:rPr>
                <a:t>This window will appear when you click ‘Submit’</a:t>
              </a:r>
            </a:p>
          </p:txBody>
        </p:sp>
        <p:sp>
          <p:nvSpPr>
            <p:cNvPr id="14" name="Rectangle 13">
              <a:extLst>
                <a:ext uri="{FF2B5EF4-FFF2-40B4-BE49-F238E27FC236}">
                  <a16:creationId xmlns:a16="http://schemas.microsoft.com/office/drawing/2014/main" id="{BA4ED049-BEA8-4068-8253-15D5AC355193}"/>
                </a:ext>
              </a:extLst>
            </p:cNvPr>
            <p:cNvSpPr/>
            <p:nvPr/>
          </p:nvSpPr>
          <p:spPr>
            <a:xfrm>
              <a:off x="10588074" y="6171138"/>
              <a:ext cx="1371600" cy="144707"/>
            </a:xfrm>
            <a:prstGeom prst="rect">
              <a:avLst/>
            </a:prstGeom>
            <a:solidFill>
              <a:srgbClr val="EFF7E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i="1">
                  <a:solidFill>
                    <a:schemeClr val="tx1"/>
                  </a:solidFill>
                </a:rPr>
                <a:t>Your email will appear here</a:t>
              </a:r>
            </a:p>
          </p:txBody>
        </p:sp>
        <p:sp>
          <p:nvSpPr>
            <p:cNvPr id="15" name="Rectangle 14">
              <a:extLst>
                <a:ext uri="{FF2B5EF4-FFF2-40B4-BE49-F238E27FC236}">
                  <a16:creationId xmlns:a16="http://schemas.microsoft.com/office/drawing/2014/main" id="{60D2AE8B-EE96-42AD-A8A3-50592E0A7E12}"/>
                </a:ext>
              </a:extLst>
            </p:cNvPr>
            <p:cNvSpPr/>
            <p:nvPr/>
          </p:nvSpPr>
          <p:spPr>
            <a:xfrm>
              <a:off x="10497843" y="5876512"/>
              <a:ext cx="658368" cy="91440"/>
            </a:xfrm>
            <a:prstGeom prst="rect">
              <a:avLst/>
            </a:prstGeom>
            <a:solidFill>
              <a:srgbClr val="EFF7E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i="1">
                  <a:solidFill>
                    <a:schemeClr val="tx1"/>
                  </a:solidFill>
                </a:rPr>
                <a:t>Your email</a:t>
              </a:r>
            </a:p>
          </p:txBody>
        </p:sp>
      </p:grpSp>
      <p:sp>
        <p:nvSpPr>
          <p:cNvPr id="11" name="Rectangle 10">
            <a:extLst>
              <a:ext uri="{FF2B5EF4-FFF2-40B4-BE49-F238E27FC236}">
                <a16:creationId xmlns:a16="http://schemas.microsoft.com/office/drawing/2014/main" id="{98E57DFE-136D-4042-9366-73C84C89D46A}"/>
              </a:ext>
            </a:extLst>
          </p:cNvPr>
          <p:cNvSpPr/>
          <p:nvPr/>
        </p:nvSpPr>
        <p:spPr>
          <a:xfrm>
            <a:off x="609598" y="5545485"/>
            <a:ext cx="4613598" cy="1113641"/>
          </a:xfrm>
          <a:prstGeom prst="rect">
            <a:avLst/>
          </a:prstGeom>
          <a:solidFill>
            <a:srgbClr val="D60A87"/>
          </a:solidFill>
          <a:ln w="38100">
            <a:solidFill>
              <a:srgbClr val="D60A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a:solidFill>
                  <a:schemeClr val="bg1"/>
                </a:solidFill>
              </a:rPr>
              <a:t>If you have skipped to this step from Step 1, you can access the eGLAAS platform immediately by going to:  http://extranet.who.int/edcrc and follow the steps on this slide. </a:t>
            </a:r>
          </a:p>
        </p:txBody>
      </p:sp>
    </p:spTree>
    <p:extLst>
      <p:ext uri="{BB962C8B-B14F-4D97-AF65-F5344CB8AC3E}">
        <p14:creationId xmlns:p14="http://schemas.microsoft.com/office/powerpoint/2010/main" val="72108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01B492-4906-4CA1-9E17-5153C6042C0E}"/>
              </a:ext>
            </a:extLst>
          </p:cNvPr>
          <p:cNvSpPr>
            <a:spLocks noGrp="1"/>
          </p:cNvSpPr>
          <p:nvPr>
            <p:ph type="title"/>
          </p:nvPr>
        </p:nvSpPr>
        <p:spPr/>
        <p:txBody>
          <a:bodyPr>
            <a:normAutofit fontScale="90000"/>
          </a:bodyPr>
          <a:lstStyle/>
          <a:p>
            <a:r>
              <a:rPr lang="en-US"/>
              <a:t>Step 5. Go to your email account and verify your email address</a:t>
            </a:r>
          </a:p>
        </p:txBody>
      </p:sp>
      <p:sp>
        <p:nvSpPr>
          <p:cNvPr id="8" name="Content Placeholder 7">
            <a:extLst>
              <a:ext uri="{FF2B5EF4-FFF2-40B4-BE49-F238E27FC236}">
                <a16:creationId xmlns:a16="http://schemas.microsoft.com/office/drawing/2014/main" id="{CCD4E97B-7255-6F4C-A0D1-60502446C652}"/>
              </a:ext>
            </a:extLst>
          </p:cNvPr>
          <p:cNvSpPr>
            <a:spLocks noGrp="1"/>
          </p:cNvSpPr>
          <p:nvPr>
            <p:ph idx="1"/>
          </p:nvPr>
        </p:nvSpPr>
        <p:spPr>
          <a:xfrm>
            <a:off x="624052" y="1460197"/>
            <a:ext cx="3727231" cy="4505491"/>
          </a:xfrm>
        </p:spPr>
        <p:txBody>
          <a:bodyPr>
            <a:normAutofit/>
          </a:bodyPr>
          <a:lstStyle/>
          <a:p>
            <a:r>
              <a:rPr lang="en-US" sz="2600"/>
              <a:t>Find the </a:t>
            </a:r>
            <a:r>
              <a:rPr lang="en-US" sz="2600" b="1">
                <a:solidFill>
                  <a:srgbClr val="D60A87"/>
                </a:solidFill>
              </a:rPr>
              <a:t>email</a:t>
            </a:r>
            <a:r>
              <a:rPr lang="en-US" sz="2600"/>
              <a:t> </a:t>
            </a:r>
            <a:r>
              <a:rPr lang="en-US" sz="2600" b="1">
                <a:solidFill>
                  <a:srgbClr val="D60A87"/>
                </a:solidFill>
              </a:rPr>
              <a:t>subject</a:t>
            </a:r>
            <a:r>
              <a:rPr lang="en-US" sz="2600"/>
              <a:t> ‘</a:t>
            </a:r>
            <a:r>
              <a:rPr lang="en-US" sz="2600" i="1"/>
              <a:t>[REDCap] Verify your email address</a:t>
            </a:r>
            <a:r>
              <a:rPr lang="en-US" sz="2600"/>
              <a:t>.’ </a:t>
            </a:r>
          </a:p>
          <a:p>
            <a:r>
              <a:rPr lang="en-US" sz="2600"/>
              <a:t>Click ‘</a:t>
            </a:r>
            <a:r>
              <a:rPr lang="en-US" sz="2600" i="1"/>
              <a:t>Click here to confirm your email address’</a:t>
            </a:r>
            <a:r>
              <a:rPr lang="en-US" sz="2600"/>
              <a:t>. </a:t>
            </a:r>
          </a:p>
          <a:p>
            <a:r>
              <a:rPr lang="en-US" sz="2600"/>
              <a:t>You should be redirected to REDCap/ the eGLAAS platform. </a:t>
            </a:r>
          </a:p>
          <a:p>
            <a:endParaRPr lang="en-US" sz="2600"/>
          </a:p>
        </p:txBody>
      </p:sp>
      <p:sp>
        <p:nvSpPr>
          <p:cNvPr id="6" name="Content Placeholder 2">
            <a:extLst>
              <a:ext uri="{FF2B5EF4-FFF2-40B4-BE49-F238E27FC236}">
                <a16:creationId xmlns:a16="http://schemas.microsoft.com/office/drawing/2014/main" id="{73608D61-B115-4E1D-A039-EAF7217AC599}"/>
              </a:ext>
            </a:extLst>
          </p:cNvPr>
          <p:cNvSpPr txBox="1">
            <a:spLocks/>
          </p:cNvSpPr>
          <p:nvPr/>
        </p:nvSpPr>
        <p:spPr>
          <a:xfrm>
            <a:off x="537032" y="1473564"/>
            <a:ext cx="3924300" cy="4200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375987"/>
              </a:buClr>
              <a:buFont typeface="Wingdings" panose="05000000000000000000" pitchFamily="2" charset="2"/>
              <a:buChar char="§"/>
              <a:defRPr sz="20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375987"/>
              </a:buClr>
              <a:buFont typeface="Wingdings" panose="05000000000000000000" pitchFamily="2" charset="2"/>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375987"/>
              </a:buClr>
              <a:buFont typeface="Wingdings" panose="05000000000000000000" pitchFamily="2" charset="2"/>
              <a:buChar char="§"/>
              <a:defRPr sz="16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375987"/>
              </a:buClr>
              <a:buFont typeface="Wingdings" panose="05000000000000000000" pitchFamily="2" charset="2"/>
              <a:buChar char="§"/>
              <a:defRPr sz="16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b="1"/>
          </a:p>
        </p:txBody>
      </p:sp>
      <p:pic>
        <p:nvPicPr>
          <p:cNvPr id="15" name="Picture 4">
            <a:extLst>
              <a:ext uri="{FF2B5EF4-FFF2-40B4-BE49-F238E27FC236}">
                <a16:creationId xmlns:a16="http://schemas.microsoft.com/office/drawing/2014/main" id="{CF4F8DAC-A903-40EA-A044-F17E8A065F4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09055" y="3892925"/>
            <a:ext cx="5601395" cy="1397006"/>
          </a:xfrm>
          <a:prstGeom prst="rect">
            <a:avLst/>
          </a:prstGeom>
          <a:ln>
            <a:solidFill>
              <a:schemeClr val="tx1"/>
            </a:solidFill>
          </a:ln>
          <a:effectLst>
            <a:outerShdw blurRad="50800" dist="38100" dir="5400000" algn="t" rotWithShape="0">
              <a:prstClr val="black">
                <a:alpha val="40000"/>
              </a:prstClr>
            </a:outerShdw>
          </a:effectLst>
        </p:spPr>
      </p:pic>
      <p:grpSp>
        <p:nvGrpSpPr>
          <p:cNvPr id="5" name="Group 4">
            <a:extLst>
              <a:ext uri="{FF2B5EF4-FFF2-40B4-BE49-F238E27FC236}">
                <a16:creationId xmlns:a16="http://schemas.microsoft.com/office/drawing/2014/main" id="{611A4929-4224-44AA-879D-E1CDF2A5BB6D}"/>
              </a:ext>
            </a:extLst>
          </p:cNvPr>
          <p:cNvGrpSpPr/>
          <p:nvPr/>
        </p:nvGrpSpPr>
        <p:grpSpPr>
          <a:xfrm>
            <a:off x="4609055" y="1473564"/>
            <a:ext cx="7493832" cy="1795096"/>
            <a:chOff x="4609055" y="1473564"/>
            <a:chExt cx="7493832" cy="1795096"/>
          </a:xfrm>
        </p:grpSpPr>
        <p:grpSp>
          <p:nvGrpSpPr>
            <p:cNvPr id="18" name="Group 17">
              <a:extLst>
                <a:ext uri="{FF2B5EF4-FFF2-40B4-BE49-F238E27FC236}">
                  <a16:creationId xmlns:a16="http://schemas.microsoft.com/office/drawing/2014/main" id="{6E8E26E3-BE80-4C95-B727-792137ACCE83}"/>
                </a:ext>
              </a:extLst>
            </p:cNvPr>
            <p:cNvGrpSpPr/>
            <p:nvPr/>
          </p:nvGrpSpPr>
          <p:grpSpPr>
            <a:xfrm>
              <a:off x="4609056" y="1473564"/>
              <a:ext cx="7493831" cy="1795096"/>
              <a:chOff x="4996899" y="3574926"/>
              <a:chExt cx="7493831" cy="1795096"/>
            </a:xfrm>
          </p:grpSpPr>
          <p:pic>
            <p:nvPicPr>
              <p:cNvPr id="4" name="Picture 3">
                <a:extLst>
                  <a:ext uri="{FF2B5EF4-FFF2-40B4-BE49-F238E27FC236}">
                    <a16:creationId xmlns:a16="http://schemas.microsoft.com/office/drawing/2014/main" id="{101543F8-8273-4EFC-9C8F-569470E27FB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1379"/>
              <a:stretch/>
            </p:blipFill>
            <p:spPr>
              <a:xfrm>
                <a:off x="4996899" y="3574926"/>
                <a:ext cx="7493831" cy="1795096"/>
              </a:xfrm>
              <a:prstGeom prst="rect">
                <a:avLst/>
              </a:prstGeom>
              <a:ln>
                <a:solidFill>
                  <a:schemeClr val="tx1"/>
                </a:solidFill>
              </a:ln>
              <a:effectLst>
                <a:outerShdw blurRad="50800" dist="38100" dir="5400000" algn="t" rotWithShape="0">
                  <a:prstClr val="black">
                    <a:alpha val="40000"/>
                  </a:prstClr>
                </a:outerShdw>
              </a:effectLst>
            </p:spPr>
          </p:pic>
          <p:sp>
            <p:nvSpPr>
              <p:cNvPr id="7" name="Rounded Rectangle 7">
                <a:extLst>
                  <a:ext uri="{FF2B5EF4-FFF2-40B4-BE49-F238E27FC236}">
                    <a16:creationId xmlns:a16="http://schemas.microsoft.com/office/drawing/2014/main" id="{4E5D21BB-5576-4B8E-8255-3CC4609241C2}"/>
                  </a:ext>
                </a:extLst>
              </p:cNvPr>
              <p:cNvSpPr/>
              <p:nvPr/>
            </p:nvSpPr>
            <p:spPr>
              <a:xfrm>
                <a:off x="4996899" y="4861285"/>
                <a:ext cx="1580903" cy="307127"/>
              </a:xfrm>
              <a:prstGeom prst="roundRect">
                <a:avLst/>
              </a:prstGeom>
              <a:noFill/>
              <a:ln w="25400" cap="flat" cmpd="sng" algn="ctr">
                <a:solidFill>
                  <a:srgbClr val="D60A87"/>
                </a:solidFill>
                <a:prstDash val="solid"/>
              </a:ln>
              <a:effectLst>
                <a:glow rad="101600">
                  <a:srgbClr val="D60A87">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1CD79349-AC09-45BE-B8C1-63AE8705A167}"/>
                  </a:ext>
                </a:extLst>
              </p:cNvPr>
              <p:cNvSpPr/>
              <p:nvPr/>
            </p:nvSpPr>
            <p:spPr>
              <a:xfrm>
                <a:off x="8925103" y="4528242"/>
                <a:ext cx="974601" cy="179686"/>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i="1">
                    <a:solidFill>
                      <a:schemeClr val="tx1"/>
                    </a:solidFill>
                  </a:rPr>
                  <a:t>Your email here</a:t>
                </a:r>
              </a:p>
            </p:txBody>
          </p:sp>
        </p:grpSp>
        <p:sp>
          <p:nvSpPr>
            <p:cNvPr id="2" name="Rectangle 1">
              <a:extLst>
                <a:ext uri="{FF2B5EF4-FFF2-40B4-BE49-F238E27FC236}">
                  <a16:creationId xmlns:a16="http://schemas.microsoft.com/office/drawing/2014/main" id="{52F6D5CD-D23E-4D3C-94EC-EE9EA2371D64}"/>
                </a:ext>
              </a:extLst>
            </p:cNvPr>
            <p:cNvSpPr/>
            <p:nvPr/>
          </p:nvSpPr>
          <p:spPr>
            <a:xfrm>
              <a:off x="4609055" y="1870841"/>
              <a:ext cx="1266228" cy="2493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A16DF4BF-F634-2AD7-D02C-CE546BBE7568}"/>
              </a:ext>
            </a:extLst>
          </p:cNvPr>
          <p:cNvSpPr txBox="1"/>
          <p:nvPr/>
        </p:nvSpPr>
        <p:spPr>
          <a:xfrm>
            <a:off x="1559343" y="5832050"/>
            <a:ext cx="9261231" cy="707886"/>
          </a:xfrm>
          <a:prstGeom prst="rect">
            <a:avLst/>
          </a:prstGeom>
          <a:noFill/>
        </p:spPr>
        <p:txBody>
          <a:bodyPr wrap="square">
            <a:spAutoFit/>
          </a:bodyPr>
          <a:lstStyle/>
          <a:p>
            <a:pPr algn="ctr"/>
            <a:r>
              <a:rPr lang="en-US" sz="2000" b="1">
                <a:solidFill>
                  <a:srgbClr val="D60A87"/>
                </a:solidFill>
              </a:rPr>
              <a:t>Once registered, access the platform anytime by going to:  </a:t>
            </a:r>
            <a:r>
              <a:rPr lang="en-US" sz="2000" b="1">
                <a:solidFill>
                  <a:srgbClr val="D60A87"/>
                </a:solidFill>
                <a:hlinkClick r:id="rId4">
                  <a:extLst>
                    <a:ext uri="{A12FA001-AC4F-418D-AE19-62706E023703}">
                      <ahyp:hlinkClr xmlns:ahyp="http://schemas.microsoft.com/office/drawing/2018/hyperlinkcolor" val="tx"/>
                    </a:ext>
                  </a:extLst>
                </a:hlinkClick>
              </a:rPr>
              <a:t>https://extranet.who.int/edcrc/</a:t>
            </a:r>
            <a:r>
              <a:rPr lang="en-US" sz="2000" b="1">
                <a:solidFill>
                  <a:srgbClr val="D60A87"/>
                </a:solidFill>
              </a:rPr>
              <a:t> </a:t>
            </a:r>
          </a:p>
        </p:txBody>
      </p:sp>
    </p:spTree>
    <p:extLst>
      <p:ext uri="{BB962C8B-B14F-4D97-AF65-F5344CB8AC3E}">
        <p14:creationId xmlns:p14="http://schemas.microsoft.com/office/powerpoint/2010/main" val="1192987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C5AEF8-52FD-44D6-A51A-2A55036EF610}"/>
              </a:ext>
            </a:extLst>
          </p:cNvPr>
          <p:cNvSpPr>
            <a:spLocks noGrp="1"/>
          </p:cNvSpPr>
          <p:nvPr>
            <p:ph type="title"/>
          </p:nvPr>
        </p:nvSpPr>
        <p:spPr/>
        <p:txBody>
          <a:bodyPr/>
          <a:lstStyle/>
          <a:p>
            <a:r>
              <a:rPr lang="en-US"/>
              <a:t>Access the eGLAAS platform anytime</a:t>
            </a:r>
          </a:p>
        </p:txBody>
      </p:sp>
      <p:sp>
        <p:nvSpPr>
          <p:cNvPr id="5" name="Content Placeholder 4">
            <a:extLst>
              <a:ext uri="{FF2B5EF4-FFF2-40B4-BE49-F238E27FC236}">
                <a16:creationId xmlns:a16="http://schemas.microsoft.com/office/drawing/2014/main" id="{F7793C69-EB27-4623-BAEC-EE2B54184B29}"/>
              </a:ext>
            </a:extLst>
          </p:cNvPr>
          <p:cNvSpPr>
            <a:spLocks noGrp="1"/>
          </p:cNvSpPr>
          <p:nvPr>
            <p:ph idx="1"/>
          </p:nvPr>
        </p:nvSpPr>
        <p:spPr>
          <a:xfrm>
            <a:off x="609600" y="1280167"/>
            <a:ext cx="4744453" cy="2148834"/>
          </a:xfrm>
        </p:spPr>
        <p:txBody>
          <a:bodyPr>
            <a:normAutofit fontScale="92500" lnSpcReduction="10000"/>
          </a:bodyPr>
          <a:lstStyle/>
          <a:p>
            <a:r>
              <a:rPr lang="en-US" sz="2800"/>
              <a:t>Once you have registered by completing the outlined steps, you can access the eGLAAS platform with your email and password through this link: </a:t>
            </a:r>
            <a:endParaRPr lang="en-US" sz="2600"/>
          </a:p>
          <a:p>
            <a:pPr marL="0" indent="0" algn="ctr">
              <a:buNone/>
            </a:pPr>
            <a:r>
              <a:rPr lang="en-US" sz="2600" b="1">
                <a:hlinkClick r:id="rId2"/>
              </a:rPr>
              <a:t>https://extranet.who.int/edcrc/</a:t>
            </a:r>
            <a:endParaRPr lang="en-US" sz="2800" b="1"/>
          </a:p>
        </p:txBody>
      </p:sp>
      <p:sp>
        <p:nvSpPr>
          <p:cNvPr id="6" name="Rectangle 5">
            <a:extLst>
              <a:ext uri="{FF2B5EF4-FFF2-40B4-BE49-F238E27FC236}">
                <a16:creationId xmlns:a16="http://schemas.microsoft.com/office/drawing/2014/main" id="{30BECE65-5B4A-43DF-8DF0-251A411E77AD}"/>
              </a:ext>
            </a:extLst>
          </p:cNvPr>
          <p:cNvSpPr/>
          <p:nvPr/>
        </p:nvSpPr>
        <p:spPr>
          <a:xfrm>
            <a:off x="3684734" y="5384061"/>
            <a:ext cx="4822531" cy="714128"/>
          </a:xfrm>
          <a:prstGeom prst="rect">
            <a:avLst/>
          </a:prstGeom>
          <a:solidFill>
            <a:srgbClr val="D60A87"/>
          </a:solidFill>
          <a:ln w="38100">
            <a:solidFill>
              <a:srgbClr val="D60A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Please contact </a:t>
            </a:r>
            <a:r>
              <a:rPr lang="en-US" sz="1600" b="1" i="1" u="sng">
                <a:solidFill>
                  <a:schemeClr val="bg1"/>
                </a:solidFill>
              </a:rPr>
              <a:t>glaas@who.int </a:t>
            </a:r>
            <a:r>
              <a:rPr lang="en-US" sz="1600" b="1">
                <a:solidFill>
                  <a:schemeClr val="bg1"/>
                </a:solidFill>
              </a:rPr>
              <a:t>if you have any issues registering or accessing the eGLAAS platform.</a:t>
            </a:r>
          </a:p>
        </p:txBody>
      </p:sp>
      <p:sp>
        <p:nvSpPr>
          <p:cNvPr id="2" name="Content Placeholder 4">
            <a:extLst>
              <a:ext uri="{FF2B5EF4-FFF2-40B4-BE49-F238E27FC236}">
                <a16:creationId xmlns:a16="http://schemas.microsoft.com/office/drawing/2014/main" id="{A41327D7-8D42-C081-9C36-284E3134DCC6}"/>
              </a:ext>
            </a:extLst>
          </p:cNvPr>
          <p:cNvSpPr txBox="1">
            <a:spLocks/>
          </p:cNvSpPr>
          <p:nvPr/>
        </p:nvSpPr>
        <p:spPr>
          <a:xfrm>
            <a:off x="609600" y="3670077"/>
            <a:ext cx="4876800" cy="14729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634A94"/>
              </a:buClr>
              <a:buFont typeface="Wingdings" panose="05000000000000000000" pitchFamily="2" charset="2"/>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634A94"/>
              </a:buClr>
              <a:buFont typeface="Wingdings" panose="05000000000000000000" pitchFamily="2" charset="2"/>
              <a:buChar char="§"/>
              <a:defRPr sz="20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634A94"/>
              </a:buClr>
              <a:buFont typeface="Wingdings" panose="05000000000000000000" pitchFamily="2" charset="2"/>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634A94"/>
              </a:buClr>
              <a:buFont typeface="Wingdings" panose="05000000000000000000" pitchFamily="2" charset="2"/>
              <a:buChar char="§"/>
              <a:defRPr sz="16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634A94"/>
              </a:buClr>
              <a:buFont typeface="Wingdings" panose="05000000000000000000" pitchFamily="2" charset="2"/>
              <a:buChar char="§"/>
              <a:defRPr sz="16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It is recommended to access the platform using a desktop or laptop computer, rather than a mobile device. </a:t>
            </a:r>
          </a:p>
        </p:txBody>
      </p:sp>
      <p:pic>
        <p:nvPicPr>
          <p:cNvPr id="7" name="Picture 6">
            <a:extLst>
              <a:ext uri="{FF2B5EF4-FFF2-40B4-BE49-F238E27FC236}">
                <a16:creationId xmlns:a16="http://schemas.microsoft.com/office/drawing/2014/main" id="{16BBCC5E-D35C-5347-1CB9-694D0EA9FFF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86399" y="1490004"/>
            <a:ext cx="6096000" cy="3356811"/>
          </a:xfrm>
          <a:prstGeom prst="rect">
            <a:avLst/>
          </a:prstGeom>
          <a:ln>
            <a:solidFill>
              <a:schemeClr val="tx1"/>
            </a:solidFill>
          </a:ln>
        </p:spPr>
      </p:pic>
    </p:spTree>
    <p:extLst>
      <p:ext uri="{BB962C8B-B14F-4D97-AF65-F5344CB8AC3E}">
        <p14:creationId xmlns:p14="http://schemas.microsoft.com/office/powerpoint/2010/main" val="1446751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B624C6-8AF0-44C4-83D8-3A2C2CD4ECF7}"/>
              </a:ext>
            </a:extLst>
          </p:cNvPr>
          <p:cNvSpPr>
            <a:spLocks noGrp="1"/>
          </p:cNvSpPr>
          <p:nvPr>
            <p:ph type="title"/>
          </p:nvPr>
        </p:nvSpPr>
        <p:spPr/>
        <p:txBody>
          <a:bodyPr/>
          <a:lstStyle/>
          <a:p>
            <a:r>
              <a:rPr lang="en-US"/>
              <a:t>eGLAAS terminology and demonstration of features</a:t>
            </a:r>
          </a:p>
        </p:txBody>
      </p:sp>
      <p:sp>
        <p:nvSpPr>
          <p:cNvPr id="5" name="Text Placeholder 4">
            <a:extLst>
              <a:ext uri="{FF2B5EF4-FFF2-40B4-BE49-F238E27FC236}">
                <a16:creationId xmlns:a16="http://schemas.microsoft.com/office/drawing/2014/main" id="{9E5C23A2-9DA1-4069-8112-EC9C16E18BE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9453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DBCB65-1707-4704-B6A0-B6D42162A4B4}"/>
              </a:ext>
            </a:extLst>
          </p:cNvPr>
          <p:cNvSpPr>
            <a:spLocks noGrp="1"/>
          </p:cNvSpPr>
          <p:nvPr>
            <p:ph type="title"/>
          </p:nvPr>
        </p:nvSpPr>
        <p:spPr/>
        <p:txBody>
          <a:bodyPr/>
          <a:lstStyle/>
          <a:p>
            <a:r>
              <a:rPr lang="en-US"/>
              <a:t>Terminology used in eGLAAS</a:t>
            </a:r>
          </a:p>
        </p:txBody>
      </p:sp>
      <p:sp>
        <p:nvSpPr>
          <p:cNvPr id="2" name="Content Placeholder 1">
            <a:extLst>
              <a:ext uri="{FF2B5EF4-FFF2-40B4-BE49-F238E27FC236}">
                <a16:creationId xmlns:a16="http://schemas.microsoft.com/office/drawing/2014/main" id="{C2F404E6-C688-43CB-ABC1-73DA5D03D24C}"/>
              </a:ext>
            </a:extLst>
          </p:cNvPr>
          <p:cNvSpPr>
            <a:spLocks noGrp="1"/>
          </p:cNvSpPr>
          <p:nvPr>
            <p:ph idx="1"/>
          </p:nvPr>
        </p:nvSpPr>
        <p:spPr>
          <a:xfrm>
            <a:off x="609600" y="1280166"/>
            <a:ext cx="10972800" cy="5378961"/>
          </a:xfrm>
        </p:spPr>
        <p:txBody>
          <a:bodyPr>
            <a:normAutofit/>
          </a:bodyPr>
          <a:lstStyle/>
          <a:p>
            <a:r>
              <a:rPr lang="en-US" b="1"/>
              <a:t>Project</a:t>
            </a:r>
            <a:r>
              <a:rPr lang="en-US"/>
              <a:t>: A data collection </a:t>
            </a:r>
            <a:r>
              <a:rPr lang="en-US">
                <a:solidFill>
                  <a:srgbClr val="203864"/>
                </a:solidFill>
              </a:rPr>
              <a:t>tool</a:t>
            </a:r>
            <a:r>
              <a:rPr lang="en-US"/>
              <a:t>. In our case, this is the </a:t>
            </a:r>
            <a:r>
              <a:rPr lang="en-US" err="1"/>
              <a:t>eGLAAS</a:t>
            </a:r>
            <a:r>
              <a:rPr lang="en-US"/>
              <a:t> 2024 country survey. </a:t>
            </a:r>
          </a:p>
          <a:p>
            <a:r>
              <a:rPr lang="en-US" b="1"/>
              <a:t>Record: </a:t>
            </a:r>
            <a:r>
              <a:rPr lang="en-US"/>
              <a:t>The individual electronic copy of the survey that is completed by each country. In our case, each country/territory has its own record. </a:t>
            </a:r>
          </a:p>
          <a:p>
            <a:pPr lvl="1"/>
            <a:r>
              <a:rPr lang="en-US"/>
              <a:t>For example in </a:t>
            </a:r>
            <a:r>
              <a:rPr lang="en-US" err="1"/>
              <a:t>eGLAAS</a:t>
            </a:r>
            <a:r>
              <a:rPr lang="en-US"/>
              <a:t>, there is one </a:t>
            </a:r>
            <a:r>
              <a:rPr lang="en-US" err="1"/>
              <a:t>eGLAAS</a:t>
            </a:r>
            <a:r>
              <a:rPr lang="en-US"/>
              <a:t> survey for Serbia and all members of the </a:t>
            </a:r>
            <a:r>
              <a:rPr lang="en-US" i="1"/>
              <a:t>Serbia data access group </a:t>
            </a:r>
            <a:r>
              <a:rPr lang="en-US"/>
              <a:t>can access the Serbia record.</a:t>
            </a:r>
          </a:p>
          <a:p>
            <a:r>
              <a:rPr lang="en-US" b="1"/>
              <a:t>Instrument: </a:t>
            </a:r>
            <a:r>
              <a:rPr lang="en-US"/>
              <a:t>Within a project, there are many instruments that collect data on different topics. Sometimes an instrument is called a ‘form’.</a:t>
            </a:r>
          </a:p>
          <a:p>
            <a:pPr lvl="1"/>
            <a:r>
              <a:rPr lang="en-US"/>
              <a:t>For </a:t>
            </a:r>
            <a:r>
              <a:rPr lang="en-US" err="1"/>
              <a:t>eGLAAS</a:t>
            </a:r>
            <a:r>
              <a:rPr lang="en-US"/>
              <a:t>, each question in the GLAAS country survey is an instrument. For example, question A1 on the human rights to water and sanitation is one instrument. Question A2 on national regulations and standards is another instrument. </a:t>
            </a:r>
          </a:p>
          <a:p>
            <a:r>
              <a:rPr lang="en-US" b="1"/>
              <a:t>Data access group: </a:t>
            </a:r>
            <a:r>
              <a:rPr lang="en-US"/>
              <a:t>The group of individuals that have access to the same record.  </a:t>
            </a:r>
          </a:p>
          <a:p>
            <a:pPr lvl="1"/>
            <a:r>
              <a:rPr lang="en-US"/>
              <a:t>For example, the </a:t>
            </a:r>
            <a:r>
              <a:rPr lang="en-US" i="1"/>
              <a:t>Serbia data access group </a:t>
            </a:r>
            <a:r>
              <a:rPr lang="en-US"/>
              <a:t>is made up of individual users that have access to the Serbia </a:t>
            </a:r>
            <a:r>
              <a:rPr lang="en-US" err="1"/>
              <a:t>eGLAAS</a:t>
            </a:r>
            <a:r>
              <a:rPr lang="en-US"/>
              <a:t> record. </a:t>
            </a:r>
          </a:p>
          <a:p>
            <a:r>
              <a:rPr lang="en-US" b="1"/>
              <a:t>Data resolution workflow</a:t>
            </a:r>
            <a:r>
              <a:rPr lang="en-US"/>
              <a:t>: </a:t>
            </a:r>
            <a:r>
              <a:rPr lang="en-GB"/>
              <a:t>Allows users to leave comments on any given question on a data entry form by clicking the balloon icon next to the question. </a:t>
            </a:r>
            <a:endParaRPr lang="en-US"/>
          </a:p>
        </p:txBody>
      </p:sp>
    </p:spTree>
    <p:extLst>
      <p:ext uri="{BB962C8B-B14F-4D97-AF65-F5344CB8AC3E}">
        <p14:creationId xmlns:p14="http://schemas.microsoft.com/office/powerpoint/2010/main" val="1330501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22A91C-1DA2-447C-8F83-FED98A275EF3}"/>
              </a:ext>
            </a:extLst>
          </p:cNvPr>
          <p:cNvSpPr>
            <a:spLocks noGrp="1"/>
          </p:cNvSpPr>
          <p:nvPr>
            <p:ph type="title"/>
          </p:nvPr>
        </p:nvSpPr>
        <p:spPr/>
        <p:txBody>
          <a:bodyPr/>
          <a:lstStyle/>
          <a:p>
            <a:r>
              <a:rPr lang="en-US"/>
              <a:t>Demonstration of eGLAAS </a:t>
            </a:r>
          </a:p>
        </p:txBody>
      </p:sp>
    </p:spTree>
    <p:extLst>
      <p:ext uri="{BB962C8B-B14F-4D97-AF65-F5344CB8AC3E}">
        <p14:creationId xmlns:p14="http://schemas.microsoft.com/office/powerpoint/2010/main" val="3554525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14D6C6-5F53-45ED-85F1-3A85FF01CE68}"/>
              </a:ext>
            </a:extLst>
          </p:cNvPr>
          <p:cNvSpPr>
            <a:spLocks noGrp="1"/>
          </p:cNvSpPr>
          <p:nvPr>
            <p:ph type="title"/>
          </p:nvPr>
        </p:nvSpPr>
        <p:spPr/>
        <p:txBody>
          <a:bodyPr/>
          <a:lstStyle/>
          <a:p>
            <a:r>
              <a:rPr lang="en-US"/>
              <a:t>Overview of module</a:t>
            </a:r>
          </a:p>
        </p:txBody>
      </p:sp>
      <p:sp>
        <p:nvSpPr>
          <p:cNvPr id="5" name="Content Placeholder 4">
            <a:extLst>
              <a:ext uri="{FF2B5EF4-FFF2-40B4-BE49-F238E27FC236}">
                <a16:creationId xmlns:a16="http://schemas.microsoft.com/office/drawing/2014/main" id="{77703BFA-D8F5-4B59-9E19-A549AEC474A4}"/>
              </a:ext>
            </a:extLst>
          </p:cNvPr>
          <p:cNvSpPr>
            <a:spLocks noGrp="1"/>
          </p:cNvSpPr>
          <p:nvPr>
            <p:ph idx="1"/>
          </p:nvPr>
        </p:nvSpPr>
        <p:spPr/>
        <p:txBody>
          <a:bodyPr>
            <a:normAutofit/>
          </a:bodyPr>
          <a:lstStyle/>
          <a:p>
            <a:pPr marL="406400" indent="-406400"/>
            <a:r>
              <a:rPr lang="en-US" sz="3600"/>
              <a:t>Introduction to eGLAAS</a:t>
            </a:r>
          </a:p>
          <a:p>
            <a:pPr marL="406400" indent="-406400"/>
            <a:r>
              <a:rPr lang="en-US" sz="3600"/>
              <a:t>Registering and accessing the eGLAAS platform</a:t>
            </a:r>
          </a:p>
          <a:p>
            <a:pPr marL="406400" indent="-406400"/>
            <a:r>
              <a:rPr lang="en-US" sz="3600"/>
              <a:t>eGLAAS demonstration and terminology</a:t>
            </a:r>
          </a:p>
          <a:p>
            <a:pPr marL="406400" indent="-406400"/>
            <a:r>
              <a:rPr lang="en-US" sz="3600"/>
              <a:t>The eGLAAS process</a:t>
            </a:r>
          </a:p>
          <a:p>
            <a:pPr marL="406400" indent="-406400"/>
            <a:r>
              <a:rPr lang="en-US" sz="3600"/>
              <a:t>Additional tips on eGLAAS</a:t>
            </a:r>
          </a:p>
          <a:p>
            <a:pPr marL="406400" indent="-406400"/>
            <a:r>
              <a:rPr lang="en-US" sz="3600"/>
              <a:t>Final reminders</a:t>
            </a:r>
          </a:p>
        </p:txBody>
      </p:sp>
    </p:spTree>
    <p:extLst>
      <p:ext uri="{BB962C8B-B14F-4D97-AF65-F5344CB8AC3E}">
        <p14:creationId xmlns:p14="http://schemas.microsoft.com/office/powerpoint/2010/main" val="3457629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54E59-7825-6F35-12A9-48775A77E10E}"/>
              </a:ext>
            </a:extLst>
          </p:cNvPr>
          <p:cNvSpPr>
            <a:spLocks noGrp="1"/>
          </p:cNvSpPr>
          <p:nvPr>
            <p:ph type="title"/>
          </p:nvPr>
        </p:nvSpPr>
        <p:spPr/>
        <p:txBody>
          <a:bodyPr/>
          <a:lstStyle/>
          <a:p>
            <a:r>
              <a:rPr lang="en-US"/>
              <a:t>Overview of features on eGLAAS</a:t>
            </a:r>
          </a:p>
        </p:txBody>
      </p:sp>
      <p:sp>
        <p:nvSpPr>
          <p:cNvPr id="3" name="Text Placeholder 2">
            <a:extLst>
              <a:ext uri="{FF2B5EF4-FFF2-40B4-BE49-F238E27FC236}">
                <a16:creationId xmlns:a16="http://schemas.microsoft.com/office/drawing/2014/main" id="{34D4E94E-F933-6C82-601D-E48FBCA575B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13680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D3E4C6-1C93-4AE7-AF9F-24405CA75A6E}"/>
              </a:ext>
            </a:extLst>
          </p:cNvPr>
          <p:cNvSpPr>
            <a:spLocks noGrp="1"/>
          </p:cNvSpPr>
          <p:nvPr>
            <p:ph type="title"/>
          </p:nvPr>
        </p:nvSpPr>
        <p:spPr/>
        <p:txBody>
          <a:bodyPr>
            <a:normAutofit/>
          </a:bodyPr>
          <a:lstStyle/>
          <a:p>
            <a:r>
              <a:rPr lang="en-US"/>
              <a:t>Overview of features on eGLAAS</a:t>
            </a:r>
          </a:p>
        </p:txBody>
      </p:sp>
      <p:sp>
        <p:nvSpPr>
          <p:cNvPr id="7" name="Content Placeholder 6">
            <a:extLst>
              <a:ext uri="{FF2B5EF4-FFF2-40B4-BE49-F238E27FC236}">
                <a16:creationId xmlns:a16="http://schemas.microsoft.com/office/drawing/2014/main" id="{EC3C534F-0455-4EC3-9613-E4E8CA9A80B3}"/>
              </a:ext>
            </a:extLst>
          </p:cNvPr>
          <p:cNvSpPr>
            <a:spLocks noGrp="1"/>
          </p:cNvSpPr>
          <p:nvPr>
            <p:ph idx="1"/>
          </p:nvPr>
        </p:nvSpPr>
        <p:spPr>
          <a:xfrm>
            <a:off x="609600" y="1280166"/>
            <a:ext cx="10972800" cy="4968234"/>
          </a:xfrm>
        </p:spPr>
        <p:txBody>
          <a:bodyPr>
            <a:normAutofit/>
          </a:bodyPr>
          <a:lstStyle/>
          <a:p>
            <a:r>
              <a:rPr lang="en-US" b="1" dirty="0"/>
              <a:t>My projects</a:t>
            </a:r>
            <a:r>
              <a:rPr lang="en-US" dirty="0"/>
              <a:t>: Shows the current projects you have access to including the </a:t>
            </a:r>
            <a:r>
              <a:rPr lang="en-US" b="1" dirty="0">
                <a:solidFill>
                  <a:srgbClr val="D60A87"/>
                </a:solidFill>
              </a:rPr>
              <a:t>eGLAAS 2024 country survey </a:t>
            </a:r>
            <a:r>
              <a:rPr lang="en-US" dirty="0"/>
              <a:t>(If you do not see ‘eGLAAS 2024 country survey’, please contact </a:t>
            </a:r>
            <a:r>
              <a:rPr lang="en-US" dirty="0">
                <a:hlinkClick r:id="rId3"/>
              </a:rPr>
              <a:t>glaas@who.int</a:t>
            </a:r>
            <a:r>
              <a:rPr lang="en-US" dirty="0"/>
              <a:t>). </a:t>
            </a:r>
          </a:p>
          <a:p>
            <a:r>
              <a:rPr lang="en-US" b="1" dirty="0"/>
              <a:t>Project Home</a:t>
            </a:r>
            <a:r>
              <a:rPr lang="en-US" dirty="0"/>
              <a:t>: The landing page provides an overview of the eGLAAS project.</a:t>
            </a:r>
          </a:p>
          <a:p>
            <a:r>
              <a:rPr lang="en-US" b="1" dirty="0"/>
              <a:t>Record Status Dashboard</a:t>
            </a:r>
            <a:r>
              <a:rPr lang="en-US" dirty="0"/>
              <a:t>: This shows the status of each question in the eGLAAS country survey. You can access your country survey from this page.  </a:t>
            </a:r>
          </a:p>
          <a:p>
            <a:r>
              <a:rPr lang="en-US" b="1" dirty="0"/>
              <a:t>View / Edit Records: </a:t>
            </a:r>
            <a:r>
              <a:rPr lang="en-US" dirty="0"/>
              <a:t>This is where you access your eGLAAS country survey. </a:t>
            </a:r>
          </a:p>
          <a:p>
            <a:r>
              <a:rPr lang="en-US" b="1" dirty="0"/>
              <a:t>Data Exports, Reports and Stats</a:t>
            </a:r>
            <a:r>
              <a:rPr lang="en-US" dirty="0"/>
              <a:t>: This is where you can export your data to Excel. </a:t>
            </a:r>
          </a:p>
          <a:p>
            <a:r>
              <a:rPr lang="en-US" b="1" dirty="0"/>
              <a:t>Resolve Issues</a:t>
            </a:r>
            <a:r>
              <a:rPr lang="en-US" dirty="0"/>
              <a:t>: Add or read queries/comments from other users about responses to your eGLAAS survey questions. </a:t>
            </a:r>
            <a:endParaRPr lang="en-US" dirty="0">
              <a:highlight>
                <a:srgbClr val="FFFF00"/>
              </a:highlight>
            </a:endParaRPr>
          </a:p>
          <a:p>
            <a:r>
              <a:rPr lang="en-US" b="1" dirty="0"/>
              <a:t>Project Bookmarks</a:t>
            </a:r>
            <a:r>
              <a:rPr lang="en-US" dirty="0"/>
              <a:t>: Find links to important information and resources about the GLAAS 2024/2025 cycle. </a:t>
            </a:r>
          </a:p>
          <a:p>
            <a:endParaRPr lang="en-US" dirty="0"/>
          </a:p>
        </p:txBody>
      </p:sp>
    </p:spTree>
    <p:extLst>
      <p:ext uri="{BB962C8B-B14F-4D97-AF65-F5344CB8AC3E}">
        <p14:creationId xmlns:p14="http://schemas.microsoft.com/office/powerpoint/2010/main" val="2949932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576D5-1DEA-3444-0A73-9CD3F6FD3D9C}"/>
              </a:ext>
            </a:extLst>
          </p:cNvPr>
          <p:cNvSpPr>
            <a:spLocks noGrp="1"/>
          </p:cNvSpPr>
          <p:nvPr>
            <p:ph type="title"/>
          </p:nvPr>
        </p:nvSpPr>
        <p:spPr/>
        <p:txBody>
          <a:bodyPr/>
          <a:lstStyle/>
          <a:p>
            <a:r>
              <a:rPr lang="en-US"/>
              <a:t>My Projects</a:t>
            </a:r>
          </a:p>
        </p:txBody>
      </p:sp>
      <p:sp>
        <p:nvSpPr>
          <p:cNvPr id="3" name="Content Placeholder 2">
            <a:extLst>
              <a:ext uri="{FF2B5EF4-FFF2-40B4-BE49-F238E27FC236}">
                <a16:creationId xmlns:a16="http://schemas.microsoft.com/office/drawing/2014/main" id="{C2452FE6-FB7F-12C9-96C5-1312FF5B65FC}"/>
              </a:ext>
            </a:extLst>
          </p:cNvPr>
          <p:cNvSpPr>
            <a:spLocks noGrp="1"/>
          </p:cNvSpPr>
          <p:nvPr>
            <p:ph idx="1"/>
          </p:nvPr>
        </p:nvSpPr>
        <p:spPr>
          <a:xfrm>
            <a:off x="609600" y="1280167"/>
            <a:ext cx="10972800" cy="2006260"/>
          </a:xfrm>
        </p:spPr>
        <p:txBody>
          <a:bodyPr/>
          <a:lstStyle/>
          <a:p>
            <a:r>
              <a:rPr lang="en-US"/>
              <a:t>When you log into the eGLAAS platform, click on </a:t>
            </a:r>
            <a:r>
              <a:rPr lang="en-US" i="1"/>
              <a:t>My Projects </a:t>
            </a:r>
            <a:r>
              <a:rPr lang="en-US"/>
              <a:t>at the top. </a:t>
            </a:r>
          </a:p>
          <a:p>
            <a:r>
              <a:rPr lang="en-US"/>
              <a:t>This page shows the current projects you have access to in the eGLAAS platform (REDCap). </a:t>
            </a:r>
          </a:p>
          <a:p>
            <a:r>
              <a:rPr lang="en-US"/>
              <a:t>Click on </a:t>
            </a:r>
            <a:r>
              <a:rPr lang="en-US" i="1"/>
              <a:t>eGLAAS 2024 country survey </a:t>
            </a:r>
            <a:r>
              <a:rPr lang="en-US"/>
              <a:t>to access the GLAAS survey. </a:t>
            </a:r>
          </a:p>
        </p:txBody>
      </p:sp>
      <p:grpSp>
        <p:nvGrpSpPr>
          <p:cNvPr id="9" name="Group 8">
            <a:extLst>
              <a:ext uri="{FF2B5EF4-FFF2-40B4-BE49-F238E27FC236}">
                <a16:creationId xmlns:a16="http://schemas.microsoft.com/office/drawing/2014/main" id="{FBAEC034-738D-82D7-B6E3-BBC18B22F0FF}"/>
              </a:ext>
            </a:extLst>
          </p:cNvPr>
          <p:cNvGrpSpPr/>
          <p:nvPr/>
        </p:nvGrpSpPr>
        <p:grpSpPr>
          <a:xfrm>
            <a:off x="319539" y="3286427"/>
            <a:ext cx="11552921" cy="2591025"/>
            <a:chOff x="319539" y="3137339"/>
            <a:chExt cx="11552921" cy="2591025"/>
          </a:xfrm>
        </p:grpSpPr>
        <p:pic>
          <p:nvPicPr>
            <p:cNvPr id="5" name="Picture 4">
              <a:extLst>
                <a:ext uri="{FF2B5EF4-FFF2-40B4-BE49-F238E27FC236}">
                  <a16:creationId xmlns:a16="http://schemas.microsoft.com/office/drawing/2014/main" id="{F229AEF1-A7BD-FF7D-BF93-9CB6035F6EB9}"/>
                </a:ext>
              </a:extLst>
            </p:cNvPr>
            <p:cNvPicPr>
              <a:picLocks noChangeAspect="1"/>
            </p:cNvPicPr>
            <p:nvPr/>
          </p:nvPicPr>
          <p:blipFill>
            <a:blip r:embed="rId2"/>
            <a:stretch>
              <a:fillRect/>
            </a:stretch>
          </p:blipFill>
          <p:spPr>
            <a:xfrm>
              <a:off x="319539" y="3137339"/>
              <a:ext cx="11552921" cy="2591025"/>
            </a:xfrm>
            <a:prstGeom prst="rect">
              <a:avLst/>
            </a:prstGeom>
            <a:ln>
              <a:solidFill>
                <a:schemeClr val="tx1"/>
              </a:solidFill>
            </a:ln>
          </p:spPr>
        </p:pic>
        <p:sp>
          <p:nvSpPr>
            <p:cNvPr id="6" name="Rectangle 5">
              <a:extLst>
                <a:ext uri="{FF2B5EF4-FFF2-40B4-BE49-F238E27FC236}">
                  <a16:creationId xmlns:a16="http://schemas.microsoft.com/office/drawing/2014/main" id="{39FB8AC4-3105-064F-E450-F8C9B50E34C5}"/>
                </a:ext>
              </a:extLst>
            </p:cNvPr>
            <p:cNvSpPr/>
            <p:nvPr/>
          </p:nvSpPr>
          <p:spPr>
            <a:xfrm>
              <a:off x="3535650" y="5308357"/>
              <a:ext cx="1881175" cy="301274"/>
            </a:xfrm>
            <a:prstGeom prst="rect">
              <a:avLst/>
            </a:prstGeom>
            <a:noFill/>
            <a:ln w="38100">
              <a:solidFill>
                <a:srgbClr val="D60A87"/>
              </a:solidFill>
            </a:ln>
            <a:effectLst>
              <a:glow rad="101600">
                <a:srgbClr val="D60A87">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938F3ED-32BE-1392-4EB9-39553513A61E}"/>
                </a:ext>
              </a:extLst>
            </p:cNvPr>
            <p:cNvSpPr/>
            <p:nvPr/>
          </p:nvSpPr>
          <p:spPr>
            <a:xfrm>
              <a:off x="2226999" y="3179958"/>
              <a:ext cx="993280" cy="391616"/>
            </a:xfrm>
            <a:prstGeom prst="rect">
              <a:avLst/>
            </a:prstGeom>
            <a:noFill/>
            <a:ln w="38100">
              <a:solidFill>
                <a:srgbClr val="D60A87"/>
              </a:solidFill>
            </a:ln>
            <a:effectLst>
              <a:glow rad="101600">
                <a:srgbClr val="D60A87">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32721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576D5-1DEA-3444-0A73-9CD3F6FD3D9C}"/>
              </a:ext>
            </a:extLst>
          </p:cNvPr>
          <p:cNvSpPr>
            <a:spLocks noGrp="1"/>
          </p:cNvSpPr>
          <p:nvPr>
            <p:ph type="title"/>
          </p:nvPr>
        </p:nvSpPr>
        <p:spPr/>
        <p:txBody>
          <a:bodyPr/>
          <a:lstStyle/>
          <a:p>
            <a:r>
              <a:rPr lang="en-US"/>
              <a:t>Project Home</a:t>
            </a:r>
          </a:p>
        </p:txBody>
      </p:sp>
      <p:sp>
        <p:nvSpPr>
          <p:cNvPr id="3" name="Content Placeholder 2">
            <a:extLst>
              <a:ext uri="{FF2B5EF4-FFF2-40B4-BE49-F238E27FC236}">
                <a16:creationId xmlns:a16="http://schemas.microsoft.com/office/drawing/2014/main" id="{C2452FE6-FB7F-12C9-96C5-1312FF5B65FC}"/>
              </a:ext>
            </a:extLst>
          </p:cNvPr>
          <p:cNvSpPr>
            <a:spLocks noGrp="1"/>
          </p:cNvSpPr>
          <p:nvPr>
            <p:ph idx="1"/>
          </p:nvPr>
        </p:nvSpPr>
        <p:spPr>
          <a:xfrm>
            <a:off x="609600" y="1176255"/>
            <a:ext cx="10972800" cy="3155114"/>
          </a:xfrm>
        </p:spPr>
        <p:txBody>
          <a:bodyPr/>
          <a:lstStyle/>
          <a:p>
            <a:r>
              <a:rPr lang="en-US"/>
              <a:t>This is the landing page of the eGLAAS 2024 country survey with an overview of the eGLAAS project. </a:t>
            </a:r>
          </a:p>
          <a:p>
            <a:r>
              <a:rPr lang="en-US"/>
              <a:t>The options on the left allow you to access the other features presented on the slides that follow.</a:t>
            </a:r>
          </a:p>
        </p:txBody>
      </p:sp>
      <p:grpSp>
        <p:nvGrpSpPr>
          <p:cNvPr id="6" name="Group 5">
            <a:extLst>
              <a:ext uri="{FF2B5EF4-FFF2-40B4-BE49-F238E27FC236}">
                <a16:creationId xmlns:a16="http://schemas.microsoft.com/office/drawing/2014/main" id="{615DA816-E60F-0E84-464E-39E323B77B17}"/>
              </a:ext>
            </a:extLst>
          </p:cNvPr>
          <p:cNvGrpSpPr/>
          <p:nvPr/>
        </p:nvGrpSpPr>
        <p:grpSpPr>
          <a:xfrm>
            <a:off x="1493196" y="2825486"/>
            <a:ext cx="9205607" cy="3913154"/>
            <a:chOff x="1493196" y="2745973"/>
            <a:chExt cx="9205607" cy="3913154"/>
          </a:xfrm>
        </p:grpSpPr>
        <p:pic>
          <p:nvPicPr>
            <p:cNvPr id="5" name="Picture 4">
              <a:extLst>
                <a:ext uri="{FF2B5EF4-FFF2-40B4-BE49-F238E27FC236}">
                  <a16:creationId xmlns:a16="http://schemas.microsoft.com/office/drawing/2014/main" id="{97EFEEFF-5149-F577-87FF-4C176093FB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93196" y="2745973"/>
              <a:ext cx="9205607" cy="3913154"/>
            </a:xfrm>
            <a:prstGeom prst="rect">
              <a:avLst/>
            </a:prstGeom>
            <a:ln>
              <a:solidFill>
                <a:schemeClr val="tx1"/>
              </a:solidFill>
            </a:ln>
          </p:spPr>
        </p:pic>
        <p:sp>
          <p:nvSpPr>
            <p:cNvPr id="4" name="Rectangle 3">
              <a:extLst>
                <a:ext uri="{FF2B5EF4-FFF2-40B4-BE49-F238E27FC236}">
                  <a16:creationId xmlns:a16="http://schemas.microsoft.com/office/drawing/2014/main" id="{7C7DA0B6-D7C9-8924-283D-5D02FCB3C084}"/>
                </a:ext>
              </a:extLst>
            </p:cNvPr>
            <p:cNvSpPr/>
            <p:nvPr/>
          </p:nvSpPr>
          <p:spPr>
            <a:xfrm>
              <a:off x="1493196" y="3537767"/>
              <a:ext cx="2462578" cy="3121359"/>
            </a:xfrm>
            <a:prstGeom prst="rect">
              <a:avLst/>
            </a:prstGeom>
            <a:noFill/>
            <a:ln w="38100">
              <a:solidFill>
                <a:srgbClr val="D60A87"/>
              </a:solidFill>
            </a:ln>
            <a:effectLst>
              <a:glow rad="101600">
                <a:srgbClr val="D60A87">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41329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92863-D109-1C75-8181-D9BD8CB2A85D}"/>
              </a:ext>
            </a:extLst>
          </p:cNvPr>
          <p:cNvSpPr>
            <a:spLocks noGrp="1"/>
          </p:cNvSpPr>
          <p:nvPr>
            <p:ph type="title"/>
          </p:nvPr>
        </p:nvSpPr>
        <p:spPr/>
        <p:txBody>
          <a:bodyPr/>
          <a:lstStyle/>
          <a:p>
            <a:r>
              <a:rPr lang="en-US" dirty="0"/>
              <a:t>Record Status Dashboard – Accessing your country survey</a:t>
            </a:r>
          </a:p>
        </p:txBody>
      </p:sp>
      <p:sp>
        <p:nvSpPr>
          <p:cNvPr id="6" name="Content Placeholder 5">
            <a:extLst>
              <a:ext uri="{FF2B5EF4-FFF2-40B4-BE49-F238E27FC236}">
                <a16:creationId xmlns:a16="http://schemas.microsoft.com/office/drawing/2014/main" id="{C145143A-5AEB-FE55-1BE1-2CD13676B031}"/>
              </a:ext>
            </a:extLst>
          </p:cNvPr>
          <p:cNvSpPr>
            <a:spLocks noGrp="1"/>
          </p:cNvSpPr>
          <p:nvPr>
            <p:ph idx="1"/>
          </p:nvPr>
        </p:nvSpPr>
        <p:spPr>
          <a:xfrm>
            <a:off x="609600" y="1159628"/>
            <a:ext cx="10972800" cy="2239256"/>
          </a:xfrm>
        </p:spPr>
        <p:txBody>
          <a:bodyPr>
            <a:normAutofit fontScale="92500" lnSpcReduction="20000"/>
          </a:bodyPr>
          <a:lstStyle/>
          <a:p>
            <a:r>
              <a:rPr lang="en-US" dirty="0"/>
              <a:t>Use this to access your country survey. </a:t>
            </a:r>
          </a:p>
          <a:p>
            <a:r>
              <a:rPr lang="en-US" dirty="0"/>
              <a:t>When you click on </a:t>
            </a:r>
            <a:r>
              <a:rPr lang="en-US" i="1" dirty="0"/>
              <a:t>Record Status Dashboard </a:t>
            </a:r>
            <a:r>
              <a:rPr lang="en-US" dirty="0"/>
              <a:t>from the </a:t>
            </a:r>
            <a:r>
              <a:rPr lang="en-US" i="1" dirty="0"/>
              <a:t>Project Home </a:t>
            </a:r>
            <a:r>
              <a:rPr lang="en-US" dirty="0"/>
              <a:t>page you will see the status of each question in your eGLAAS country survey.  </a:t>
            </a:r>
          </a:p>
          <a:p>
            <a:r>
              <a:rPr lang="en-US" dirty="0"/>
              <a:t>You can access your country survey from this page by:</a:t>
            </a:r>
          </a:p>
          <a:p>
            <a:pPr lvl="1"/>
            <a:r>
              <a:rPr lang="en-US" dirty="0"/>
              <a:t>Clicking on the </a:t>
            </a:r>
            <a:r>
              <a:rPr lang="en-US" b="1" dirty="0"/>
              <a:t>country name </a:t>
            </a:r>
            <a:r>
              <a:rPr lang="en-US" dirty="0"/>
              <a:t>(e.g. ‘GLAAS demo’ in the screenshot below); </a:t>
            </a:r>
            <a:r>
              <a:rPr lang="en-US" i="1" dirty="0"/>
              <a:t>or</a:t>
            </a:r>
          </a:p>
          <a:p>
            <a:pPr lvl="1"/>
            <a:r>
              <a:rPr lang="en-US" dirty="0"/>
              <a:t>Clicking on the </a:t>
            </a:r>
            <a:r>
              <a:rPr lang="en-US" b="1" dirty="0"/>
              <a:t>status icon button </a:t>
            </a:r>
            <a:r>
              <a:rPr lang="en-US" dirty="0"/>
              <a:t>underneath a specific question to complete data entry (e.g. to access question A1, click on the dot beneath A1.)</a:t>
            </a:r>
          </a:p>
        </p:txBody>
      </p:sp>
      <p:grpSp>
        <p:nvGrpSpPr>
          <p:cNvPr id="9" name="Group 8">
            <a:extLst>
              <a:ext uri="{FF2B5EF4-FFF2-40B4-BE49-F238E27FC236}">
                <a16:creationId xmlns:a16="http://schemas.microsoft.com/office/drawing/2014/main" id="{91E4CB87-4FE3-9591-E40E-9AE5A39BED96}"/>
              </a:ext>
            </a:extLst>
          </p:cNvPr>
          <p:cNvGrpSpPr/>
          <p:nvPr/>
        </p:nvGrpSpPr>
        <p:grpSpPr>
          <a:xfrm>
            <a:off x="1770710" y="3398884"/>
            <a:ext cx="8650579" cy="3429000"/>
            <a:chOff x="1327609" y="3024782"/>
            <a:chExt cx="9536781" cy="3833218"/>
          </a:xfrm>
        </p:grpSpPr>
        <p:pic>
          <p:nvPicPr>
            <p:cNvPr id="5" name="Picture 4">
              <a:extLst>
                <a:ext uri="{FF2B5EF4-FFF2-40B4-BE49-F238E27FC236}">
                  <a16:creationId xmlns:a16="http://schemas.microsoft.com/office/drawing/2014/main" id="{70E6467E-9F7B-42AD-120F-5DACAE99F09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27609" y="3024782"/>
              <a:ext cx="9536781" cy="3833218"/>
            </a:xfrm>
            <a:prstGeom prst="rect">
              <a:avLst/>
            </a:prstGeom>
            <a:ln>
              <a:solidFill>
                <a:schemeClr val="tx1"/>
              </a:solidFill>
            </a:ln>
          </p:spPr>
        </p:pic>
        <p:sp>
          <p:nvSpPr>
            <p:cNvPr id="7" name="Rectangle: Rounded Corners 6">
              <a:extLst>
                <a:ext uri="{FF2B5EF4-FFF2-40B4-BE49-F238E27FC236}">
                  <a16:creationId xmlns:a16="http://schemas.microsoft.com/office/drawing/2014/main" id="{B6BA9B90-3852-B019-AA70-C4174F26BB5D}"/>
                </a:ext>
              </a:extLst>
            </p:cNvPr>
            <p:cNvSpPr/>
            <p:nvPr/>
          </p:nvSpPr>
          <p:spPr>
            <a:xfrm>
              <a:off x="1387766" y="6466624"/>
              <a:ext cx="741823" cy="264695"/>
            </a:xfrm>
            <a:prstGeom prst="roundRect">
              <a:avLst/>
            </a:prstGeom>
            <a:noFill/>
            <a:ln w="38100">
              <a:solidFill>
                <a:srgbClr val="D60A87"/>
              </a:solidFill>
            </a:ln>
            <a:effectLst>
              <a:glow rad="88900">
                <a:srgbClr val="D60A87">
                  <a:alpha val="3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A42596C-E5EB-07AB-21DB-EB070602653E}"/>
                </a:ext>
              </a:extLst>
            </p:cNvPr>
            <p:cNvSpPr/>
            <p:nvPr/>
          </p:nvSpPr>
          <p:spPr>
            <a:xfrm>
              <a:off x="3140242" y="6466623"/>
              <a:ext cx="445169" cy="264695"/>
            </a:xfrm>
            <a:prstGeom prst="roundRect">
              <a:avLst/>
            </a:prstGeom>
            <a:noFill/>
            <a:ln w="38100">
              <a:solidFill>
                <a:srgbClr val="D60A87"/>
              </a:solidFill>
            </a:ln>
            <a:effectLst>
              <a:glow rad="88900">
                <a:srgbClr val="D60A87">
                  <a:alpha val="3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39993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6059D-5425-AC30-FB0C-CE47E078DD05}"/>
              </a:ext>
            </a:extLst>
          </p:cNvPr>
          <p:cNvSpPr>
            <a:spLocks noGrp="1"/>
          </p:cNvSpPr>
          <p:nvPr>
            <p:ph type="title"/>
          </p:nvPr>
        </p:nvSpPr>
        <p:spPr/>
        <p:txBody>
          <a:bodyPr/>
          <a:lstStyle/>
          <a:p>
            <a:r>
              <a:rPr lang="en-US"/>
              <a:t>View / Edit Records</a:t>
            </a:r>
          </a:p>
        </p:txBody>
      </p:sp>
      <p:sp>
        <p:nvSpPr>
          <p:cNvPr id="3" name="Content Placeholder 2">
            <a:extLst>
              <a:ext uri="{FF2B5EF4-FFF2-40B4-BE49-F238E27FC236}">
                <a16:creationId xmlns:a16="http://schemas.microsoft.com/office/drawing/2014/main" id="{D349051C-8545-5851-668D-19B30D8F9FA5}"/>
              </a:ext>
            </a:extLst>
          </p:cNvPr>
          <p:cNvSpPr>
            <a:spLocks noGrp="1"/>
          </p:cNvSpPr>
          <p:nvPr>
            <p:ph idx="1"/>
          </p:nvPr>
        </p:nvSpPr>
        <p:spPr/>
        <p:txBody>
          <a:bodyPr>
            <a:normAutofit/>
          </a:bodyPr>
          <a:lstStyle/>
          <a:p>
            <a:r>
              <a:rPr lang="en-US" sz="2800" dirty="0"/>
              <a:t>Another way to access your eGLAAS country survey is through </a:t>
            </a:r>
            <a:r>
              <a:rPr lang="en-US" sz="2800" i="1" dirty="0"/>
              <a:t>View / Edit Records </a:t>
            </a:r>
            <a:r>
              <a:rPr lang="en-US" sz="2800" dirty="0"/>
              <a:t>from the </a:t>
            </a:r>
            <a:r>
              <a:rPr lang="en-US" sz="2800" i="1" dirty="0"/>
              <a:t>Project Home </a:t>
            </a:r>
            <a:r>
              <a:rPr lang="en-US" sz="2800" dirty="0"/>
              <a:t>page. </a:t>
            </a:r>
          </a:p>
          <a:p>
            <a:r>
              <a:rPr lang="en-US" sz="2800" dirty="0"/>
              <a:t>When you click on </a:t>
            </a:r>
            <a:r>
              <a:rPr lang="en-US" sz="2800" i="1" dirty="0"/>
              <a:t>View / Edit Records, </a:t>
            </a:r>
            <a:r>
              <a:rPr lang="en-US" sz="2800" dirty="0"/>
              <a:t>select the Country name of your survey from the dropdown menu that reads ‘Choose an existing Country name’. </a:t>
            </a:r>
          </a:p>
        </p:txBody>
      </p:sp>
      <p:pic>
        <p:nvPicPr>
          <p:cNvPr id="5" name="Picture 4">
            <a:extLst>
              <a:ext uri="{FF2B5EF4-FFF2-40B4-BE49-F238E27FC236}">
                <a16:creationId xmlns:a16="http://schemas.microsoft.com/office/drawing/2014/main" id="{BC098B67-4E63-5DB4-5843-8302BA5E951C}"/>
              </a:ext>
            </a:extLst>
          </p:cNvPr>
          <p:cNvPicPr>
            <a:picLocks noChangeAspect="1"/>
          </p:cNvPicPr>
          <p:nvPr/>
        </p:nvPicPr>
        <p:blipFill>
          <a:blip r:embed="rId2"/>
          <a:stretch>
            <a:fillRect/>
          </a:stretch>
        </p:blipFill>
        <p:spPr>
          <a:xfrm>
            <a:off x="2640030" y="3919179"/>
            <a:ext cx="6911939" cy="929721"/>
          </a:xfrm>
          <a:prstGeom prst="rect">
            <a:avLst/>
          </a:prstGeom>
          <a:ln>
            <a:solidFill>
              <a:schemeClr val="tx1"/>
            </a:solidFill>
          </a:ln>
        </p:spPr>
      </p:pic>
    </p:spTree>
    <p:extLst>
      <p:ext uri="{BB962C8B-B14F-4D97-AF65-F5344CB8AC3E}">
        <p14:creationId xmlns:p14="http://schemas.microsoft.com/office/powerpoint/2010/main" val="172070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F6939-FFE4-1831-441E-AE0B432CA489}"/>
              </a:ext>
            </a:extLst>
          </p:cNvPr>
          <p:cNvSpPr>
            <a:spLocks noGrp="1"/>
          </p:cNvSpPr>
          <p:nvPr>
            <p:ph type="title"/>
          </p:nvPr>
        </p:nvSpPr>
        <p:spPr/>
        <p:txBody>
          <a:bodyPr/>
          <a:lstStyle/>
          <a:p>
            <a:r>
              <a:rPr lang="en-US"/>
              <a:t>Data Exports, Reports, and Stats</a:t>
            </a:r>
          </a:p>
        </p:txBody>
      </p:sp>
      <p:sp>
        <p:nvSpPr>
          <p:cNvPr id="3" name="Content Placeholder 2">
            <a:extLst>
              <a:ext uri="{FF2B5EF4-FFF2-40B4-BE49-F238E27FC236}">
                <a16:creationId xmlns:a16="http://schemas.microsoft.com/office/drawing/2014/main" id="{8FF42E85-892D-511D-39F2-C7FCED879477}"/>
              </a:ext>
            </a:extLst>
          </p:cNvPr>
          <p:cNvSpPr>
            <a:spLocks noGrp="1"/>
          </p:cNvSpPr>
          <p:nvPr>
            <p:ph idx="1"/>
          </p:nvPr>
        </p:nvSpPr>
        <p:spPr/>
        <p:txBody>
          <a:bodyPr/>
          <a:lstStyle/>
          <a:p>
            <a:r>
              <a:rPr lang="en-US"/>
              <a:t>This is where you can export raw data from your GLAAS 2024 country survey.</a:t>
            </a:r>
          </a:p>
          <a:p>
            <a:r>
              <a:rPr lang="en-US"/>
              <a:t>Select ‘Export data’ followed by the export format. </a:t>
            </a:r>
          </a:p>
          <a:p>
            <a:pPr lvl="1"/>
            <a:r>
              <a:rPr lang="en-US"/>
              <a:t>Data can be exported to Excel, SPSS, SAS, R, STATA. </a:t>
            </a:r>
          </a:p>
        </p:txBody>
      </p:sp>
      <p:grpSp>
        <p:nvGrpSpPr>
          <p:cNvPr id="7" name="Group 6">
            <a:extLst>
              <a:ext uri="{FF2B5EF4-FFF2-40B4-BE49-F238E27FC236}">
                <a16:creationId xmlns:a16="http://schemas.microsoft.com/office/drawing/2014/main" id="{70F429E4-B711-6EEB-784F-60F6E923B9AF}"/>
              </a:ext>
            </a:extLst>
          </p:cNvPr>
          <p:cNvGrpSpPr/>
          <p:nvPr/>
        </p:nvGrpSpPr>
        <p:grpSpPr>
          <a:xfrm>
            <a:off x="1503948" y="2634916"/>
            <a:ext cx="9184104" cy="3939990"/>
            <a:chOff x="1227221" y="2251244"/>
            <a:chExt cx="9737557" cy="4313869"/>
          </a:xfrm>
        </p:grpSpPr>
        <p:pic>
          <p:nvPicPr>
            <p:cNvPr id="5" name="Picture 4">
              <a:extLst>
                <a:ext uri="{FF2B5EF4-FFF2-40B4-BE49-F238E27FC236}">
                  <a16:creationId xmlns:a16="http://schemas.microsoft.com/office/drawing/2014/main" id="{5125458E-1DD6-B076-71C1-4A443DC9DEF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27221" y="2251244"/>
              <a:ext cx="9737557" cy="4313869"/>
            </a:xfrm>
            <a:prstGeom prst="rect">
              <a:avLst/>
            </a:prstGeom>
            <a:ln>
              <a:solidFill>
                <a:schemeClr val="tx1"/>
              </a:solidFill>
            </a:ln>
          </p:spPr>
        </p:pic>
        <p:sp>
          <p:nvSpPr>
            <p:cNvPr id="6" name="Rectangle: Rounded Corners 5">
              <a:extLst>
                <a:ext uri="{FF2B5EF4-FFF2-40B4-BE49-F238E27FC236}">
                  <a16:creationId xmlns:a16="http://schemas.microsoft.com/office/drawing/2014/main" id="{4861218F-6A71-4DEE-0684-9A054AEF40FE}"/>
                </a:ext>
              </a:extLst>
            </p:cNvPr>
            <p:cNvSpPr/>
            <p:nvPr/>
          </p:nvSpPr>
          <p:spPr>
            <a:xfrm>
              <a:off x="5613157" y="5401266"/>
              <a:ext cx="871864" cy="271937"/>
            </a:xfrm>
            <a:prstGeom prst="roundRect">
              <a:avLst/>
            </a:prstGeom>
            <a:noFill/>
            <a:ln w="38100">
              <a:solidFill>
                <a:srgbClr val="D60A87"/>
              </a:solidFill>
            </a:ln>
            <a:effectLst>
              <a:glow rad="88900">
                <a:srgbClr val="D60A87">
                  <a:alpha val="3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19519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06C2-1F5B-B53A-A41E-4EA977AFD4BE}"/>
              </a:ext>
            </a:extLst>
          </p:cNvPr>
          <p:cNvSpPr>
            <a:spLocks noGrp="1"/>
          </p:cNvSpPr>
          <p:nvPr>
            <p:ph type="title"/>
          </p:nvPr>
        </p:nvSpPr>
        <p:spPr/>
        <p:txBody>
          <a:bodyPr/>
          <a:lstStyle/>
          <a:p>
            <a:r>
              <a:rPr lang="en-US"/>
              <a:t>Resolve issues – Add or read queries </a:t>
            </a:r>
          </a:p>
        </p:txBody>
      </p:sp>
      <p:sp>
        <p:nvSpPr>
          <p:cNvPr id="3" name="Content Placeholder 2">
            <a:extLst>
              <a:ext uri="{FF2B5EF4-FFF2-40B4-BE49-F238E27FC236}">
                <a16:creationId xmlns:a16="http://schemas.microsoft.com/office/drawing/2014/main" id="{E3522641-868B-7523-4032-6C64EF2EB84F}"/>
              </a:ext>
            </a:extLst>
          </p:cNvPr>
          <p:cNvSpPr>
            <a:spLocks noGrp="1"/>
          </p:cNvSpPr>
          <p:nvPr>
            <p:ph idx="1"/>
          </p:nvPr>
        </p:nvSpPr>
        <p:spPr/>
        <p:txBody>
          <a:bodyPr/>
          <a:lstStyle/>
          <a:p>
            <a:r>
              <a:rPr lang="en-US"/>
              <a:t>On this page you can add or read queries (comments) from other users about responses to your eGLAAS survey questions. </a:t>
            </a:r>
          </a:p>
          <a:p>
            <a:r>
              <a:rPr lang="en-US"/>
              <a:t>Click on the ‘Comment’ button to read and respond to the query.</a:t>
            </a:r>
          </a:p>
          <a:p>
            <a:r>
              <a:rPr lang="en-US"/>
              <a:t>Click on the ‘Record’ name (e.g. GLAAS demo) to see the comment in the context of the survey. </a:t>
            </a:r>
          </a:p>
          <a:p>
            <a:pPr marL="0" indent="0">
              <a:buNone/>
            </a:pPr>
            <a:endParaRPr lang="en-US"/>
          </a:p>
        </p:txBody>
      </p:sp>
      <p:grpSp>
        <p:nvGrpSpPr>
          <p:cNvPr id="9" name="Group 8">
            <a:extLst>
              <a:ext uri="{FF2B5EF4-FFF2-40B4-BE49-F238E27FC236}">
                <a16:creationId xmlns:a16="http://schemas.microsoft.com/office/drawing/2014/main" id="{802EF3D5-AB09-A1AB-1976-806AA72BA180}"/>
              </a:ext>
            </a:extLst>
          </p:cNvPr>
          <p:cNvGrpSpPr/>
          <p:nvPr/>
        </p:nvGrpSpPr>
        <p:grpSpPr>
          <a:xfrm>
            <a:off x="2765157" y="3188368"/>
            <a:ext cx="6661685" cy="3362474"/>
            <a:chOff x="3753852" y="2959769"/>
            <a:chExt cx="7443738" cy="3553117"/>
          </a:xfrm>
        </p:grpSpPr>
        <p:grpSp>
          <p:nvGrpSpPr>
            <p:cNvPr id="7" name="Group 6">
              <a:extLst>
                <a:ext uri="{FF2B5EF4-FFF2-40B4-BE49-F238E27FC236}">
                  <a16:creationId xmlns:a16="http://schemas.microsoft.com/office/drawing/2014/main" id="{00D1523B-8632-C29B-798A-93F484CF5679}"/>
                </a:ext>
              </a:extLst>
            </p:cNvPr>
            <p:cNvGrpSpPr/>
            <p:nvPr/>
          </p:nvGrpSpPr>
          <p:grpSpPr>
            <a:xfrm>
              <a:off x="3753852" y="2959769"/>
              <a:ext cx="7443738" cy="3553117"/>
              <a:chOff x="2029124" y="2560497"/>
              <a:chExt cx="8133751" cy="3880199"/>
            </a:xfrm>
          </p:grpSpPr>
          <p:pic>
            <p:nvPicPr>
              <p:cNvPr id="5" name="Picture 4">
                <a:extLst>
                  <a:ext uri="{FF2B5EF4-FFF2-40B4-BE49-F238E27FC236}">
                    <a16:creationId xmlns:a16="http://schemas.microsoft.com/office/drawing/2014/main" id="{11A40D43-E9D8-5F85-88C4-722CDE0D09E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29124" y="2560497"/>
                <a:ext cx="8133751" cy="3880199"/>
              </a:xfrm>
              <a:prstGeom prst="rect">
                <a:avLst/>
              </a:prstGeom>
              <a:ln>
                <a:solidFill>
                  <a:schemeClr val="tx1"/>
                </a:solidFill>
              </a:ln>
            </p:spPr>
          </p:pic>
          <p:sp>
            <p:nvSpPr>
              <p:cNvPr id="6" name="Rectangle: Rounded Corners 5">
                <a:extLst>
                  <a:ext uri="{FF2B5EF4-FFF2-40B4-BE49-F238E27FC236}">
                    <a16:creationId xmlns:a16="http://schemas.microsoft.com/office/drawing/2014/main" id="{26885675-9B8C-9E18-F059-DE199BEA7656}"/>
                  </a:ext>
                </a:extLst>
              </p:cNvPr>
              <p:cNvSpPr/>
              <p:nvPr/>
            </p:nvSpPr>
            <p:spPr>
              <a:xfrm>
                <a:off x="2232284" y="5908340"/>
                <a:ext cx="859832" cy="251828"/>
              </a:xfrm>
              <a:prstGeom prst="roundRect">
                <a:avLst/>
              </a:prstGeom>
              <a:noFill/>
              <a:ln w="38100">
                <a:solidFill>
                  <a:srgbClr val="D60A87"/>
                </a:solidFill>
              </a:ln>
              <a:effectLst>
                <a:glow rad="88900">
                  <a:srgbClr val="D60A87">
                    <a:alpha val="3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Rounded Corners 7">
              <a:extLst>
                <a:ext uri="{FF2B5EF4-FFF2-40B4-BE49-F238E27FC236}">
                  <a16:creationId xmlns:a16="http://schemas.microsoft.com/office/drawing/2014/main" id="{2550A85A-4BE7-A784-E48F-606A35F09015}"/>
                </a:ext>
              </a:extLst>
            </p:cNvPr>
            <p:cNvSpPr/>
            <p:nvPr/>
          </p:nvSpPr>
          <p:spPr>
            <a:xfrm>
              <a:off x="4726667" y="6026513"/>
              <a:ext cx="786890" cy="230600"/>
            </a:xfrm>
            <a:prstGeom prst="roundRect">
              <a:avLst/>
            </a:prstGeom>
            <a:noFill/>
            <a:ln w="38100">
              <a:solidFill>
                <a:srgbClr val="D60A87"/>
              </a:solidFill>
            </a:ln>
            <a:effectLst>
              <a:glow rad="88900">
                <a:srgbClr val="D60A87">
                  <a:alpha val="3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32213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06C2-1F5B-B53A-A41E-4EA977AFD4BE}"/>
              </a:ext>
            </a:extLst>
          </p:cNvPr>
          <p:cNvSpPr>
            <a:spLocks noGrp="1"/>
          </p:cNvSpPr>
          <p:nvPr>
            <p:ph type="title"/>
          </p:nvPr>
        </p:nvSpPr>
        <p:spPr/>
        <p:txBody>
          <a:bodyPr/>
          <a:lstStyle/>
          <a:p>
            <a:r>
              <a:rPr lang="en-US"/>
              <a:t>Resolve issues – Respond and resolve queries</a:t>
            </a:r>
          </a:p>
        </p:txBody>
      </p:sp>
      <p:sp>
        <p:nvSpPr>
          <p:cNvPr id="3" name="Content Placeholder 2">
            <a:extLst>
              <a:ext uri="{FF2B5EF4-FFF2-40B4-BE49-F238E27FC236}">
                <a16:creationId xmlns:a16="http://schemas.microsoft.com/office/drawing/2014/main" id="{E3522641-868B-7523-4032-6C64EF2EB84F}"/>
              </a:ext>
            </a:extLst>
          </p:cNvPr>
          <p:cNvSpPr>
            <a:spLocks noGrp="1"/>
          </p:cNvSpPr>
          <p:nvPr>
            <p:ph idx="1"/>
          </p:nvPr>
        </p:nvSpPr>
        <p:spPr>
          <a:xfrm>
            <a:off x="612913" y="2716484"/>
            <a:ext cx="5936974" cy="4505491"/>
          </a:xfrm>
        </p:spPr>
        <p:txBody>
          <a:bodyPr>
            <a:normAutofit/>
          </a:bodyPr>
          <a:lstStyle/>
          <a:p>
            <a:r>
              <a:rPr lang="en-US"/>
              <a:t>To respond to a query: </a:t>
            </a:r>
          </a:p>
          <a:p>
            <a:pPr marL="914400" lvl="1" indent="-457200">
              <a:buFont typeface="+mj-lt"/>
              <a:buAutoNum type="arabicParenR"/>
            </a:pPr>
            <a:r>
              <a:rPr lang="en-US"/>
              <a:t>Choose ‘Reply with a response’ and select a response option. And add a comment. </a:t>
            </a:r>
          </a:p>
          <a:p>
            <a:pPr marL="914400" lvl="1" indent="-457200">
              <a:buFont typeface="+mj-lt"/>
              <a:buAutoNum type="arabicParenR"/>
            </a:pPr>
            <a:r>
              <a:rPr lang="en-US"/>
              <a:t>Click on ‘Respond to query’ at the bottom of the window to post a response. </a:t>
            </a:r>
          </a:p>
          <a:p>
            <a:r>
              <a:rPr lang="en-US"/>
              <a:t>To close a query: </a:t>
            </a:r>
          </a:p>
          <a:p>
            <a:pPr marL="914400" lvl="1" indent="-457200">
              <a:buFont typeface="+mj-lt"/>
              <a:buAutoNum type="arabicParenR"/>
            </a:pPr>
            <a:r>
              <a:rPr lang="en-US"/>
              <a:t>Make any necessary changes in the country survey before closing a comment. </a:t>
            </a:r>
          </a:p>
          <a:p>
            <a:pPr marL="914400" lvl="1" indent="-457200">
              <a:buFont typeface="+mj-lt"/>
              <a:buAutoNum type="arabicParenR"/>
            </a:pPr>
            <a:r>
              <a:rPr lang="en-US"/>
              <a:t>Choose ‘Close the query’ and add a comment describe why the query is being closed. </a:t>
            </a:r>
          </a:p>
          <a:p>
            <a:pPr marL="914400" lvl="1" indent="-457200">
              <a:buFont typeface="+mj-lt"/>
              <a:buAutoNum type="arabicParenR"/>
            </a:pPr>
            <a:r>
              <a:rPr lang="en-US"/>
              <a:t>Click on ‘Close the query’ at the bottom of the window. </a:t>
            </a:r>
          </a:p>
          <a:p>
            <a:pPr marL="914400" lvl="1" indent="-457200">
              <a:buFont typeface="+mj-lt"/>
              <a:buAutoNum type="arabicParenR"/>
            </a:pPr>
            <a:endParaRPr lang="en-US"/>
          </a:p>
          <a:p>
            <a:pPr marL="0" indent="0">
              <a:buNone/>
            </a:pPr>
            <a:endParaRPr lang="en-US"/>
          </a:p>
        </p:txBody>
      </p:sp>
      <p:sp>
        <p:nvSpPr>
          <p:cNvPr id="15" name="Content Placeholder 2">
            <a:extLst>
              <a:ext uri="{FF2B5EF4-FFF2-40B4-BE49-F238E27FC236}">
                <a16:creationId xmlns:a16="http://schemas.microsoft.com/office/drawing/2014/main" id="{0C51A983-D150-B44C-F49A-D312A1DB1A26}"/>
              </a:ext>
            </a:extLst>
          </p:cNvPr>
          <p:cNvSpPr txBox="1">
            <a:spLocks/>
          </p:cNvSpPr>
          <p:nvPr/>
        </p:nvSpPr>
        <p:spPr>
          <a:xfrm>
            <a:off x="612911" y="1100180"/>
            <a:ext cx="11115262" cy="152669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634A94"/>
              </a:buClr>
              <a:buFont typeface="Wingdings" panose="05000000000000000000" pitchFamily="2" charset="2"/>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634A94"/>
              </a:buClr>
              <a:buFont typeface="Wingdings" panose="05000000000000000000" pitchFamily="2" charset="2"/>
              <a:buChar char="§"/>
              <a:defRPr sz="20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634A94"/>
              </a:buClr>
              <a:buFont typeface="Wingdings" panose="05000000000000000000" pitchFamily="2" charset="2"/>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634A94"/>
              </a:buClr>
              <a:buFont typeface="Wingdings" panose="05000000000000000000" pitchFamily="2" charset="2"/>
              <a:buChar char="§"/>
              <a:defRPr sz="16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634A94"/>
              </a:buClr>
              <a:buFont typeface="Wingdings" panose="05000000000000000000" pitchFamily="2" charset="2"/>
              <a:buChar char="§"/>
              <a:defRPr sz="16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Through the </a:t>
            </a:r>
            <a:r>
              <a:rPr lang="en-US" i="1"/>
              <a:t>Resolve Issues </a:t>
            </a:r>
            <a:r>
              <a:rPr lang="en-US"/>
              <a:t>page or in the eGLAAS country survey, queries can be responded to and resolved. </a:t>
            </a:r>
          </a:p>
          <a:p>
            <a:r>
              <a:rPr lang="en-US"/>
              <a:t>Click on ‘Comment’ on the </a:t>
            </a:r>
            <a:r>
              <a:rPr lang="en-US" i="1"/>
              <a:t>Resolve issues </a:t>
            </a:r>
            <a:r>
              <a:rPr lang="en-US"/>
              <a:t>page </a:t>
            </a:r>
            <a:r>
              <a:rPr lang="en-US" u="sng"/>
              <a:t>or</a:t>
            </a:r>
            <a:r>
              <a:rPr lang="en-US"/>
              <a:t> Click on the      comment symbol in the eGLAAS country survey. </a:t>
            </a:r>
          </a:p>
          <a:p>
            <a:pPr marL="0" indent="0">
              <a:buFont typeface="Wingdings" panose="05000000000000000000" pitchFamily="2" charset="2"/>
              <a:buNone/>
            </a:pPr>
            <a:endParaRPr lang="en-US"/>
          </a:p>
        </p:txBody>
      </p:sp>
      <p:sp>
        <p:nvSpPr>
          <p:cNvPr id="16" name="Speech Bubble: Oval 15">
            <a:extLst>
              <a:ext uri="{FF2B5EF4-FFF2-40B4-BE49-F238E27FC236}">
                <a16:creationId xmlns:a16="http://schemas.microsoft.com/office/drawing/2014/main" id="{505D3AE4-373E-234D-CA0E-E39A446D9DA8}"/>
              </a:ext>
            </a:extLst>
          </p:cNvPr>
          <p:cNvSpPr/>
          <p:nvPr/>
        </p:nvSpPr>
        <p:spPr>
          <a:xfrm>
            <a:off x="8610082" y="1876182"/>
            <a:ext cx="249438" cy="208939"/>
          </a:xfrm>
          <a:prstGeom prst="wedgeEllipseCallout">
            <a:avLst>
              <a:gd name="adj1" fmla="val -40833"/>
              <a:gd name="adj2" fmla="val 77500"/>
            </a:avLst>
          </a:prstGeom>
          <a:solidFill>
            <a:srgbClr val="D60A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1E91027F-5352-54FD-CDAD-4EA3E67F4BA2}"/>
              </a:ext>
            </a:extLst>
          </p:cNvPr>
          <p:cNvGrpSpPr/>
          <p:nvPr/>
        </p:nvGrpSpPr>
        <p:grpSpPr>
          <a:xfrm>
            <a:off x="6782707" y="5348216"/>
            <a:ext cx="3812406" cy="1298307"/>
            <a:chOff x="6929652" y="5311687"/>
            <a:chExt cx="4798522" cy="1445832"/>
          </a:xfrm>
        </p:grpSpPr>
        <p:pic>
          <p:nvPicPr>
            <p:cNvPr id="18" name="Picture 17">
              <a:extLst>
                <a:ext uri="{FF2B5EF4-FFF2-40B4-BE49-F238E27FC236}">
                  <a16:creationId xmlns:a16="http://schemas.microsoft.com/office/drawing/2014/main" id="{A1C7358F-4677-AC28-5FC6-283E443FA09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29652" y="5311687"/>
              <a:ext cx="4798522" cy="1445832"/>
            </a:xfrm>
            <a:prstGeom prst="rect">
              <a:avLst/>
            </a:prstGeom>
            <a:ln>
              <a:solidFill>
                <a:schemeClr val="tx1"/>
              </a:solidFill>
            </a:ln>
          </p:spPr>
        </p:pic>
        <p:sp>
          <p:nvSpPr>
            <p:cNvPr id="19" name="Rectangle: Rounded Corners 18">
              <a:extLst>
                <a:ext uri="{FF2B5EF4-FFF2-40B4-BE49-F238E27FC236}">
                  <a16:creationId xmlns:a16="http://schemas.microsoft.com/office/drawing/2014/main" id="{7619577A-20D6-3A5B-6A4C-8DF4C4DE175B}"/>
                </a:ext>
              </a:extLst>
            </p:cNvPr>
            <p:cNvSpPr/>
            <p:nvPr/>
          </p:nvSpPr>
          <p:spPr>
            <a:xfrm>
              <a:off x="8899743" y="5708046"/>
              <a:ext cx="2828431" cy="260070"/>
            </a:xfrm>
            <a:prstGeom prst="roundRect">
              <a:avLst/>
            </a:prstGeom>
            <a:noFill/>
            <a:ln w="38100">
              <a:solidFill>
                <a:srgbClr val="D60A87"/>
              </a:solidFill>
            </a:ln>
            <a:effectLst>
              <a:glow rad="88900">
                <a:srgbClr val="D60A87">
                  <a:alpha val="3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12A70CE3-8518-3A69-AF4C-9A208A0F1F69}"/>
                </a:ext>
              </a:extLst>
            </p:cNvPr>
            <p:cNvSpPr/>
            <p:nvPr/>
          </p:nvSpPr>
          <p:spPr>
            <a:xfrm>
              <a:off x="10356574" y="6486600"/>
              <a:ext cx="834887" cy="260070"/>
            </a:xfrm>
            <a:prstGeom prst="roundRect">
              <a:avLst/>
            </a:prstGeom>
            <a:noFill/>
            <a:ln w="38100">
              <a:solidFill>
                <a:srgbClr val="D60A87"/>
              </a:solidFill>
            </a:ln>
            <a:effectLst>
              <a:glow rad="88900">
                <a:srgbClr val="D60A87">
                  <a:alpha val="3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82A2BA71-ADEA-1884-B485-F38AA51D2D56}"/>
              </a:ext>
            </a:extLst>
          </p:cNvPr>
          <p:cNvGrpSpPr/>
          <p:nvPr/>
        </p:nvGrpSpPr>
        <p:grpSpPr>
          <a:xfrm>
            <a:off x="6782707" y="2415752"/>
            <a:ext cx="3687787" cy="2689365"/>
            <a:chOff x="6929652" y="3160755"/>
            <a:chExt cx="4798522" cy="3616950"/>
          </a:xfrm>
        </p:grpSpPr>
        <p:pic>
          <p:nvPicPr>
            <p:cNvPr id="10" name="Picture 9">
              <a:extLst>
                <a:ext uri="{FF2B5EF4-FFF2-40B4-BE49-F238E27FC236}">
                  <a16:creationId xmlns:a16="http://schemas.microsoft.com/office/drawing/2014/main" id="{745FF978-615D-61C7-6E52-FF632179EF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9652" y="3160755"/>
              <a:ext cx="4798522" cy="3616950"/>
            </a:xfrm>
            <a:prstGeom prst="rect">
              <a:avLst/>
            </a:prstGeom>
            <a:ln>
              <a:solidFill>
                <a:schemeClr val="tx1"/>
              </a:solidFill>
            </a:ln>
          </p:spPr>
        </p:pic>
        <p:sp>
          <p:nvSpPr>
            <p:cNvPr id="11" name="Rectangle: Rounded Corners 10">
              <a:extLst>
                <a:ext uri="{FF2B5EF4-FFF2-40B4-BE49-F238E27FC236}">
                  <a16:creationId xmlns:a16="http://schemas.microsoft.com/office/drawing/2014/main" id="{9A4E5136-72DE-0435-515F-52ED4859560F}"/>
                </a:ext>
              </a:extLst>
            </p:cNvPr>
            <p:cNvSpPr/>
            <p:nvPr/>
          </p:nvSpPr>
          <p:spPr>
            <a:xfrm>
              <a:off x="8899743" y="5345600"/>
              <a:ext cx="2828431" cy="260070"/>
            </a:xfrm>
            <a:prstGeom prst="roundRect">
              <a:avLst/>
            </a:prstGeom>
            <a:noFill/>
            <a:ln w="38100">
              <a:solidFill>
                <a:srgbClr val="D60A87"/>
              </a:solidFill>
            </a:ln>
            <a:effectLst>
              <a:glow rad="88900">
                <a:srgbClr val="D60A87">
                  <a:alpha val="3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39839164-AD8D-3807-566C-C85F17345C78}"/>
                </a:ext>
              </a:extLst>
            </p:cNvPr>
            <p:cNvSpPr/>
            <p:nvPr/>
          </p:nvSpPr>
          <p:spPr>
            <a:xfrm>
              <a:off x="10356574" y="6486600"/>
              <a:ext cx="834887" cy="260070"/>
            </a:xfrm>
            <a:prstGeom prst="roundRect">
              <a:avLst/>
            </a:prstGeom>
            <a:noFill/>
            <a:ln w="38100">
              <a:solidFill>
                <a:srgbClr val="D60A87"/>
              </a:solidFill>
            </a:ln>
            <a:effectLst>
              <a:glow rad="88900">
                <a:srgbClr val="D60A87">
                  <a:alpha val="3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87626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5F1C5-F6F2-134E-634C-9B567F1CA26E}"/>
              </a:ext>
            </a:extLst>
          </p:cNvPr>
          <p:cNvSpPr>
            <a:spLocks noGrp="1"/>
          </p:cNvSpPr>
          <p:nvPr>
            <p:ph type="title"/>
          </p:nvPr>
        </p:nvSpPr>
        <p:spPr/>
        <p:txBody>
          <a:bodyPr/>
          <a:lstStyle/>
          <a:p>
            <a:r>
              <a:rPr lang="en-US"/>
              <a:t>Project Bookmarks</a:t>
            </a:r>
          </a:p>
        </p:txBody>
      </p:sp>
      <p:sp>
        <p:nvSpPr>
          <p:cNvPr id="3" name="Content Placeholder 2">
            <a:extLst>
              <a:ext uri="{FF2B5EF4-FFF2-40B4-BE49-F238E27FC236}">
                <a16:creationId xmlns:a16="http://schemas.microsoft.com/office/drawing/2014/main" id="{1D533D48-CD52-6611-491E-1D91CA318F6A}"/>
              </a:ext>
            </a:extLst>
          </p:cNvPr>
          <p:cNvSpPr>
            <a:spLocks noGrp="1"/>
          </p:cNvSpPr>
          <p:nvPr>
            <p:ph idx="1"/>
          </p:nvPr>
        </p:nvSpPr>
        <p:spPr/>
        <p:txBody>
          <a:bodyPr/>
          <a:lstStyle/>
          <a:p>
            <a:r>
              <a:rPr lang="en-US"/>
              <a:t>Access links to important information and resources about the GLAAS 2024/2025 cycle including the </a:t>
            </a:r>
            <a:r>
              <a:rPr lang="en-US" b="1">
                <a:solidFill>
                  <a:srgbClr val="D60A87"/>
                </a:solidFill>
              </a:rPr>
              <a:t>survey guidance document </a:t>
            </a:r>
            <a:r>
              <a:rPr lang="en-US"/>
              <a:t>and </a:t>
            </a:r>
            <a:r>
              <a:rPr lang="en-US" b="1">
                <a:solidFill>
                  <a:srgbClr val="D60A87"/>
                </a:solidFill>
              </a:rPr>
              <a:t>GLAAS data portal</a:t>
            </a:r>
            <a:r>
              <a:rPr lang="en-US"/>
              <a:t>.  </a:t>
            </a:r>
          </a:p>
          <a:p>
            <a:endParaRPr lang="en-US"/>
          </a:p>
        </p:txBody>
      </p:sp>
      <p:pic>
        <p:nvPicPr>
          <p:cNvPr id="5" name="Picture 4">
            <a:extLst>
              <a:ext uri="{FF2B5EF4-FFF2-40B4-BE49-F238E27FC236}">
                <a16:creationId xmlns:a16="http://schemas.microsoft.com/office/drawing/2014/main" id="{12528659-BD45-E42D-BED4-365F85D195F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07055" y="3022278"/>
            <a:ext cx="3177889" cy="1021265"/>
          </a:xfrm>
          <a:prstGeom prst="rect">
            <a:avLst/>
          </a:prstGeom>
          <a:ln>
            <a:solidFill>
              <a:schemeClr val="tx1"/>
            </a:solidFill>
          </a:ln>
        </p:spPr>
      </p:pic>
    </p:spTree>
    <p:extLst>
      <p:ext uri="{BB962C8B-B14F-4D97-AF65-F5344CB8AC3E}">
        <p14:creationId xmlns:p14="http://schemas.microsoft.com/office/powerpoint/2010/main" val="558144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F6213-09F8-473A-A567-A9F9E5BCEF54}"/>
              </a:ext>
            </a:extLst>
          </p:cNvPr>
          <p:cNvSpPr>
            <a:spLocks noGrp="1"/>
          </p:cNvSpPr>
          <p:nvPr>
            <p:ph type="title"/>
          </p:nvPr>
        </p:nvSpPr>
        <p:spPr/>
        <p:txBody>
          <a:bodyPr/>
          <a:lstStyle/>
          <a:p>
            <a:r>
              <a:rPr lang="en-US"/>
              <a:t>Introduction to eGLAAS</a:t>
            </a:r>
          </a:p>
        </p:txBody>
      </p:sp>
    </p:spTree>
    <p:extLst>
      <p:ext uri="{BB962C8B-B14F-4D97-AF65-F5344CB8AC3E}">
        <p14:creationId xmlns:p14="http://schemas.microsoft.com/office/powerpoint/2010/main" val="39317031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64924-D3F4-4EB4-90B9-F3F2784B2CDC}"/>
              </a:ext>
            </a:extLst>
          </p:cNvPr>
          <p:cNvSpPr>
            <a:spLocks noGrp="1"/>
          </p:cNvSpPr>
          <p:nvPr>
            <p:ph type="title"/>
          </p:nvPr>
        </p:nvSpPr>
        <p:spPr/>
        <p:txBody>
          <a:bodyPr/>
          <a:lstStyle/>
          <a:p>
            <a:r>
              <a:rPr lang="en-US"/>
              <a:t>The eGLAAS process</a:t>
            </a:r>
          </a:p>
        </p:txBody>
      </p:sp>
      <p:sp>
        <p:nvSpPr>
          <p:cNvPr id="3" name="Text Placeholder 2">
            <a:extLst>
              <a:ext uri="{FF2B5EF4-FFF2-40B4-BE49-F238E27FC236}">
                <a16:creationId xmlns:a16="http://schemas.microsoft.com/office/drawing/2014/main" id="{74609ACB-35E6-4B1F-9282-EB51478C427F}"/>
              </a:ext>
            </a:extLst>
          </p:cNvPr>
          <p:cNvSpPr>
            <a:spLocks noGrp="1"/>
          </p:cNvSpPr>
          <p:nvPr>
            <p:ph type="body" idx="1"/>
          </p:nvPr>
        </p:nvSpPr>
        <p:spPr/>
        <p:txBody>
          <a:bodyPr/>
          <a:lstStyle/>
          <a:p>
            <a:r>
              <a:rPr lang="en-US"/>
              <a:t>How to complete and submit the eGLAAS country survey</a:t>
            </a:r>
          </a:p>
        </p:txBody>
      </p:sp>
    </p:spTree>
    <p:extLst>
      <p:ext uri="{BB962C8B-B14F-4D97-AF65-F5344CB8AC3E}">
        <p14:creationId xmlns:p14="http://schemas.microsoft.com/office/powerpoint/2010/main" val="28748207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04D9664-0E24-4EAA-90E7-DF09293839AA}"/>
              </a:ext>
            </a:extLst>
          </p:cNvPr>
          <p:cNvSpPr>
            <a:spLocks noGrp="1"/>
          </p:cNvSpPr>
          <p:nvPr>
            <p:ph type="title"/>
          </p:nvPr>
        </p:nvSpPr>
        <p:spPr/>
        <p:txBody>
          <a:bodyPr/>
          <a:lstStyle/>
          <a:p>
            <a:r>
              <a:rPr lang="en-US"/>
              <a:t>eGLAAS process on eGLAAS platform (REDCap)</a:t>
            </a:r>
          </a:p>
        </p:txBody>
      </p:sp>
      <p:sp>
        <p:nvSpPr>
          <p:cNvPr id="7" name="Content Placeholder 6">
            <a:extLst>
              <a:ext uri="{FF2B5EF4-FFF2-40B4-BE49-F238E27FC236}">
                <a16:creationId xmlns:a16="http://schemas.microsoft.com/office/drawing/2014/main" id="{4B082FF8-8666-4353-8CA6-BAEECCD9F3AD}"/>
              </a:ext>
            </a:extLst>
          </p:cNvPr>
          <p:cNvSpPr>
            <a:spLocks noGrp="1"/>
          </p:cNvSpPr>
          <p:nvPr>
            <p:ph idx="1"/>
          </p:nvPr>
        </p:nvSpPr>
        <p:spPr/>
        <p:txBody>
          <a:bodyPr>
            <a:normAutofit/>
          </a:bodyPr>
          <a:lstStyle/>
          <a:p>
            <a:pPr>
              <a:spcAft>
                <a:spcPts val="600"/>
              </a:spcAft>
            </a:pPr>
            <a:r>
              <a:rPr lang="en-US" sz="3200"/>
              <a:t>You will be able to access your eGLAAS country record when</a:t>
            </a:r>
          </a:p>
          <a:p>
            <a:pPr lvl="1">
              <a:spcAft>
                <a:spcPts val="600"/>
              </a:spcAft>
            </a:pPr>
            <a:r>
              <a:rPr lang="en-US" sz="2800"/>
              <a:t>your country has confirmed participation in eGLAAS with the WHO regional advisor and/or GLAAS team; </a:t>
            </a:r>
            <a:r>
              <a:rPr lang="en-US" sz="2800" b="1" i="1"/>
              <a:t>and</a:t>
            </a:r>
          </a:p>
          <a:p>
            <a:pPr lvl="1">
              <a:spcAft>
                <a:spcPts val="600"/>
              </a:spcAft>
            </a:pPr>
            <a:r>
              <a:rPr lang="en-US" sz="2800"/>
              <a:t>you and all contributors have registered on the eGLAAS platform. </a:t>
            </a:r>
          </a:p>
          <a:p>
            <a:r>
              <a:rPr lang="en-US" sz="3200"/>
              <a:t>Multiple users, including the GLAAS focal point, from your country team will be able to access and work on different questions within the country record simultaneously. </a:t>
            </a:r>
          </a:p>
          <a:p>
            <a:pPr marL="0" indent="0">
              <a:buNone/>
            </a:pPr>
            <a:endParaRPr lang="en-US" sz="1800"/>
          </a:p>
        </p:txBody>
      </p:sp>
      <p:sp>
        <p:nvSpPr>
          <p:cNvPr id="3" name="TextBox 2">
            <a:extLst>
              <a:ext uri="{FF2B5EF4-FFF2-40B4-BE49-F238E27FC236}">
                <a16:creationId xmlns:a16="http://schemas.microsoft.com/office/drawing/2014/main" id="{BDC24461-1993-FB12-BB6D-B2B7313684C6}"/>
              </a:ext>
            </a:extLst>
          </p:cNvPr>
          <p:cNvSpPr txBox="1"/>
          <p:nvPr/>
        </p:nvSpPr>
        <p:spPr>
          <a:xfrm>
            <a:off x="2903621" y="5062136"/>
            <a:ext cx="6384758" cy="830997"/>
          </a:xfrm>
          <a:prstGeom prst="rect">
            <a:avLst/>
          </a:prstGeom>
          <a:noFill/>
        </p:spPr>
        <p:txBody>
          <a:bodyPr wrap="square">
            <a:spAutoFit/>
          </a:bodyPr>
          <a:lstStyle/>
          <a:p>
            <a:pPr marL="0" indent="0" algn="ctr">
              <a:buNone/>
            </a:pPr>
            <a:r>
              <a:rPr lang="en-US" sz="2400" b="1">
                <a:solidFill>
                  <a:srgbClr val="D60A87"/>
                </a:solidFill>
              </a:rPr>
              <a:t>It is up to each country team to determine their approach for completing the eGLAAS survey. </a:t>
            </a:r>
          </a:p>
        </p:txBody>
      </p:sp>
    </p:spTree>
    <p:extLst>
      <p:ext uri="{BB962C8B-B14F-4D97-AF65-F5344CB8AC3E}">
        <p14:creationId xmlns:p14="http://schemas.microsoft.com/office/powerpoint/2010/main" val="36659410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9A3D5-6C8A-BFAA-A1B5-04FDC5C8C22F}"/>
              </a:ext>
            </a:extLst>
          </p:cNvPr>
          <p:cNvSpPr>
            <a:spLocks noGrp="1"/>
          </p:cNvSpPr>
          <p:nvPr>
            <p:ph type="title"/>
          </p:nvPr>
        </p:nvSpPr>
        <p:spPr/>
        <p:txBody>
          <a:bodyPr/>
          <a:lstStyle/>
          <a:p>
            <a:r>
              <a:rPr lang="en-US" dirty="0"/>
              <a:t>Completing the country survey on eGLAAS</a:t>
            </a:r>
          </a:p>
        </p:txBody>
      </p:sp>
      <p:sp>
        <p:nvSpPr>
          <p:cNvPr id="3" name="Content Placeholder 2">
            <a:extLst>
              <a:ext uri="{FF2B5EF4-FFF2-40B4-BE49-F238E27FC236}">
                <a16:creationId xmlns:a16="http://schemas.microsoft.com/office/drawing/2014/main" id="{DD6B73FC-BBE8-8EFB-4D4F-799B9943527C}"/>
              </a:ext>
            </a:extLst>
          </p:cNvPr>
          <p:cNvSpPr>
            <a:spLocks noGrp="1"/>
          </p:cNvSpPr>
          <p:nvPr>
            <p:ph idx="1"/>
          </p:nvPr>
        </p:nvSpPr>
        <p:spPr>
          <a:xfrm>
            <a:off x="609600" y="1280166"/>
            <a:ext cx="6031832" cy="5130259"/>
          </a:xfrm>
        </p:spPr>
        <p:txBody>
          <a:bodyPr/>
          <a:lstStyle/>
          <a:p>
            <a:r>
              <a:rPr lang="en-US" dirty="0"/>
              <a:t>Open your country survey on the eGLAAS platform through </a:t>
            </a:r>
            <a:r>
              <a:rPr lang="en-US" i="1" dirty="0"/>
              <a:t>Record Status Dashboard </a:t>
            </a:r>
            <a:r>
              <a:rPr lang="en-US" dirty="0"/>
              <a:t>or </a:t>
            </a:r>
            <a:r>
              <a:rPr lang="en-US" i="1" dirty="0"/>
              <a:t>View / Edit Records</a:t>
            </a:r>
            <a:r>
              <a:rPr lang="en-US" dirty="0"/>
              <a:t>. </a:t>
            </a:r>
          </a:p>
          <a:p>
            <a:r>
              <a:rPr lang="en-US" dirty="0"/>
              <a:t>Select the instrument (question) that you want to complete (e.g. A5). </a:t>
            </a:r>
          </a:p>
          <a:p>
            <a:endParaRPr lang="en-US" dirty="0"/>
          </a:p>
          <a:p>
            <a:pPr marL="0" indent="0">
              <a:buNone/>
            </a:pPr>
            <a:endParaRPr lang="en-US" dirty="0"/>
          </a:p>
          <a:p>
            <a:r>
              <a:rPr lang="en-US" dirty="0"/>
              <a:t>To enter data, use the dropdown menus, radio buttons and text fields to complete the survey. </a:t>
            </a:r>
          </a:p>
          <a:p>
            <a:r>
              <a:rPr lang="en-US" dirty="0"/>
              <a:t>Remember to save the survey at regular intervals (see slide 34).</a:t>
            </a:r>
          </a:p>
        </p:txBody>
      </p:sp>
      <p:grpSp>
        <p:nvGrpSpPr>
          <p:cNvPr id="10" name="Group 9">
            <a:extLst>
              <a:ext uri="{FF2B5EF4-FFF2-40B4-BE49-F238E27FC236}">
                <a16:creationId xmlns:a16="http://schemas.microsoft.com/office/drawing/2014/main" id="{3AC42AC6-7B12-23FD-815B-0A8BDE2D1FA2}"/>
              </a:ext>
            </a:extLst>
          </p:cNvPr>
          <p:cNvGrpSpPr/>
          <p:nvPr/>
        </p:nvGrpSpPr>
        <p:grpSpPr>
          <a:xfrm>
            <a:off x="7023571" y="1181555"/>
            <a:ext cx="2981041" cy="2359505"/>
            <a:chOff x="7794535" y="1280166"/>
            <a:chExt cx="3787865" cy="3004963"/>
          </a:xfrm>
        </p:grpSpPr>
        <p:pic>
          <p:nvPicPr>
            <p:cNvPr id="7" name="Picture 6">
              <a:extLst>
                <a:ext uri="{FF2B5EF4-FFF2-40B4-BE49-F238E27FC236}">
                  <a16:creationId xmlns:a16="http://schemas.microsoft.com/office/drawing/2014/main" id="{0680299F-8992-65CA-6E77-9DBF05370C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94535" y="1280166"/>
              <a:ext cx="3787865" cy="3004963"/>
            </a:xfrm>
            <a:prstGeom prst="rect">
              <a:avLst/>
            </a:prstGeom>
            <a:ln>
              <a:solidFill>
                <a:schemeClr val="tx1"/>
              </a:solidFill>
            </a:ln>
          </p:spPr>
        </p:pic>
        <p:sp>
          <p:nvSpPr>
            <p:cNvPr id="8" name="Rectangle: Rounded Corners 7">
              <a:extLst>
                <a:ext uri="{FF2B5EF4-FFF2-40B4-BE49-F238E27FC236}">
                  <a16:creationId xmlns:a16="http://schemas.microsoft.com/office/drawing/2014/main" id="{8E84B1FF-704F-80A8-74AB-B471C0FDAB90}"/>
                </a:ext>
              </a:extLst>
            </p:cNvPr>
            <p:cNvSpPr/>
            <p:nvPr/>
          </p:nvSpPr>
          <p:spPr>
            <a:xfrm>
              <a:off x="7794535" y="2823882"/>
              <a:ext cx="1699089" cy="493059"/>
            </a:xfrm>
            <a:prstGeom prst="roundRect">
              <a:avLst/>
            </a:prstGeom>
            <a:noFill/>
            <a:ln w="38100">
              <a:solidFill>
                <a:srgbClr val="D60A87"/>
              </a:solidFill>
            </a:ln>
            <a:effectLst>
              <a:glow rad="88900">
                <a:srgbClr val="D60A87">
                  <a:alpha val="3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44DD61D1-58EF-89DB-6E82-60827DA70E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23570" y="3683523"/>
            <a:ext cx="3935099" cy="2975603"/>
          </a:xfrm>
          <a:prstGeom prst="rect">
            <a:avLst/>
          </a:prstGeom>
          <a:ln>
            <a:solidFill>
              <a:schemeClr val="tx1"/>
            </a:solidFill>
          </a:ln>
        </p:spPr>
      </p:pic>
      <p:sp>
        <p:nvSpPr>
          <p:cNvPr id="13" name="Rectangle: Rounded Corners 12">
            <a:extLst>
              <a:ext uri="{FF2B5EF4-FFF2-40B4-BE49-F238E27FC236}">
                <a16:creationId xmlns:a16="http://schemas.microsoft.com/office/drawing/2014/main" id="{80FC1F86-A4D3-3C78-DF8C-51795BB0E58C}"/>
              </a:ext>
            </a:extLst>
          </p:cNvPr>
          <p:cNvSpPr/>
          <p:nvPr/>
        </p:nvSpPr>
        <p:spPr>
          <a:xfrm>
            <a:off x="8845617" y="2780836"/>
            <a:ext cx="1158995" cy="747819"/>
          </a:xfrm>
          <a:prstGeom prst="roundRect">
            <a:avLst/>
          </a:prstGeom>
          <a:noFill/>
          <a:ln w="38100">
            <a:solidFill>
              <a:srgbClr val="D60A87"/>
            </a:solidFill>
          </a:ln>
          <a:effectLst>
            <a:glow rad="88900">
              <a:srgbClr val="D60A87">
                <a:alpha val="3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12861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5E84A-1631-E666-88E8-854C5EC70DF6}"/>
              </a:ext>
            </a:extLst>
          </p:cNvPr>
          <p:cNvSpPr>
            <a:spLocks noGrp="1"/>
          </p:cNvSpPr>
          <p:nvPr>
            <p:ph type="title"/>
          </p:nvPr>
        </p:nvSpPr>
        <p:spPr/>
        <p:txBody>
          <a:bodyPr/>
          <a:lstStyle/>
          <a:p>
            <a:r>
              <a:rPr lang="en-US"/>
              <a:t>Selecting the language of the country survey</a:t>
            </a:r>
          </a:p>
        </p:txBody>
      </p:sp>
      <p:sp>
        <p:nvSpPr>
          <p:cNvPr id="3" name="Content Placeholder 2">
            <a:extLst>
              <a:ext uri="{FF2B5EF4-FFF2-40B4-BE49-F238E27FC236}">
                <a16:creationId xmlns:a16="http://schemas.microsoft.com/office/drawing/2014/main" id="{7052F33B-2C44-81B7-52D0-76D10E430494}"/>
              </a:ext>
            </a:extLst>
          </p:cNvPr>
          <p:cNvSpPr>
            <a:spLocks noGrp="1"/>
          </p:cNvSpPr>
          <p:nvPr>
            <p:ph idx="1"/>
          </p:nvPr>
        </p:nvSpPr>
        <p:spPr/>
        <p:txBody>
          <a:bodyPr/>
          <a:lstStyle/>
          <a:p>
            <a:r>
              <a:rPr lang="en-US" dirty="0"/>
              <a:t>Once you have selected the instrument, the survey will appear in the default language of your country – either English, French or Spanish. </a:t>
            </a:r>
          </a:p>
          <a:p>
            <a:r>
              <a:rPr lang="en-US" dirty="0"/>
              <a:t>If the questions are not appearing in your preferred language, you can change the language through the dropdown menu at the top of each instrument.  </a:t>
            </a:r>
          </a:p>
        </p:txBody>
      </p:sp>
      <p:pic>
        <p:nvPicPr>
          <p:cNvPr id="5" name="Picture 4">
            <a:extLst>
              <a:ext uri="{FF2B5EF4-FFF2-40B4-BE49-F238E27FC236}">
                <a16:creationId xmlns:a16="http://schemas.microsoft.com/office/drawing/2014/main" id="{E46DE846-DC72-60CF-CEA0-976D8C1D980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19648" y="3100652"/>
            <a:ext cx="7542512" cy="3350948"/>
          </a:xfrm>
          <a:prstGeom prst="rect">
            <a:avLst/>
          </a:prstGeom>
          <a:ln>
            <a:solidFill>
              <a:schemeClr val="tx1"/>
            </a:solidFill>
          </a:ln>
        </p:spPr>
      </p:pic>
      <p:sp>
        <p:nvSpPr>
          <p:cNvPr id="6" name="Rectangle: Rounded Corners 5">
            <a:extLst>
              <a:ext uri="{FF2B5EF4-FFF2-40B4-BE49-F238E27FC236}">
                <a16:creationId xmlns:a16="http://schemas.microsoft.com/office/drawing/2014/main" id="{8F1A1BDD-DC88-C19E-B98A-ED1AAA713C8A}"/>
              </a:ext>
            </a:extLst>
          </p:cNvPr>
          <p:cNvSpPr/>
          <p:nvPr/>
        </p:nvSpPr>
        <p:spPr>
          <a:xfrm>
            <a:off x="8456131" y="3339335"/>
            <a:ext cx="1124749" cy="1252985"/>
          </a:xfrm>
          <a:prstGeom prst="roundRect">
            <a:avLst/>
          </a:prstGeom>
          <a:noFill/>
          <a:ln w="38100">
            <a:solidFill>
              <a:srgbClr val="D60A87"/>
            </a:solidFill>
          </a:ln>
          <a:effectLst>
            <a:glow rad="88900">
              <a:srgbClr val="D60A87">
                <a:alpha val="3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5290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6EF4A-1431-409C-AE17-99EA2F937B38}"/>
              </a:ext>
            </a:extLst>
          </p:cNvPr>
          <p:cNvSpPr>
            <a:spLocks noGrp="1"/>
          </p:cNvSpPr>
          <p:nvPr>
            <p:ph type="title"/>
          </p:nvPr>
        </p:nvSpPr>
        <p:spPr/>
        <p:txBody>
          <a:bodyPr/>
          <a:lstStyle/>
          <a:p>
            <a:r>
              <a:rPr lang="en-US"/>
              <a:t>Saving each instrument </a:t>
            </a:r>
          </a:p>
        </p:txBody>
      </p:sp>
      <p:sp>
        <p:nvSpPr>
          <p:cNvPr id="3" name="Content Placeholder 2">
            <a:extLst>
              <a:ext uri="{FF2B5EF4-FFF2-40B4-BE49-F238E27FC236}">
                <a16:creationId xmlns:a16="http://schemas.microsoft.com/office/drawing/2014/main" id="{5ECDFEA0-2006-4B7D-9B63-5F862C814124}"/>
              </a:ext>
            </a:extLst>
          </p:cNvPr>
          <p:cNvSpPr>
            <a:spLocks noGrp="1"/>
          </p:cNvSpPr>
          <p:nvPr>
            <p:ph idx="1"/>
          </p:nvPr>
        </p:nvSpPr>
        <p:spPr>
          <a:xfrm>
            <a:off x="439882" y="1280166"/>
            <a:ext cx="6425045" cy="5577834"/>
          </a:xfrm>
        </p:spPr>
        <p:txBody>
          <a:bodyPr>
            <a:normAutofit/>
          </a:bodyPr>
          <a:lstStyle/>
          <a:p>
            <a:r>
              <a:rPr lang="en-US" dirty="0"/>
              <a:t>At the </a:t>
            </a:r>
            <a:r>
              <a:rPr lang="en-US" b="1" dirty="0"/>
              <a:t>top right </a:t>
            </a:r>
            <a:r>
              <a:rPr lang="en-US" dirty="0"/>
              <a:t>and </a:t>
            </a:r>
            <a:r>
              <a:rPr lang="en-US" b="1" dirty="0"/>
              <a:t>bottom of each instrument </a:t>
            </a:r>
            <a:r>
              <a:rPr lang="en-US" dirty="0"/>
              <a:t>there are various save options. </a:t>
            </a:r>
          </a:p>
          <a:p>
            <a:pPr marL="0" indent="0" algn="ctr">
              <a:buNone/>
            </a:pPr>
            <a:r>
              <a:rPr lang="en-US" b="1" dirty="0">
                <a:solidFill>
                  <a:srgbClr val="D60A87"/>
                </a:solidFill>
              </a:rPr>
              <a:t>Remember to save the instrument at regular intervals while working. </a:t>
            </a:r>
          </a:p>
          <a:p>
            <a:pPr marL="0" indent="0" algn="ctr">
              <a:buNone/>
            </a:pPr>
            <a:r>
              <a:rPr lang="en-US" sz="2000" b="1" dirty="0">
                <a:solidFill>
                  <a:srgbClr val="D60A87"/>
                </a:solidFill>
              </a:rPr>
              <a:t>If you lose internet connection while working on a question, data may be lost if not saved regularly. </a:t>
            </a:r>
          </a:p>
          <a:p>
            <a:r>
              <a:rPr lang="en-US" dirty="0"/>
              <a:t>‘</a:t>
            </a:r>
            <a:r>
              <a:rPr lang="en-US" b="1" dirty="0"/>
              <a:t>Save and Stay</a:t>
            </a:r>
            <a:r>
              <a:rPr lang="en-US" dirty="0"/>
              <a:t>’: Saves the instrument and keeps you on the instrument.</a:t>
            </a:r>
          </a:p>
          <a:p>
            <a:r>
              <a:rPr lang="en-US" dirty="0"/>
              <a:t>‘</a:t>
            </a:r>
            <a:r>
              <a:rPr lang="en-US" b="1" dirty="0"/>
              <a:t>Save and Exit Form</a:t>
            </a:r>
            <a:r>
              <a:rPr lang="en-US" dirty="0"/>
              <a:t>’: Saves the instrument and brings you back to the Record Home Page where you will see an overview of the status of each instrument. </a:t>
            </a:r>
          </a:p>
          <a:p>
            <a:r>
              <a:rPr lang="en-US" dirty="0"/>
              <a:t>‘</a:t>
            </a:r>
            <a:r>
              <a:rPr lang="en-US" b="1" dirty="0"/>
              <a:t>Save and Go To Next Form</a:t>
            </a:r>
            <a:r>
              <a:rPr lang="en-US" dirty="0"/>
              <a:t>’: Saves the instrument and continues to the next instrument in the record. </a:t>
            </a:r>
          </a:p>
        </p:txBody>
      </p:sp>
      <p:pic>
        <p:nvPicPr>
          <p:cNvPr id="8" name="Picture 7">
            <a:extLst>
              <a:ext uri="{FF2B5EF4-FFF2-40B4-BE49-F238E27FC236}">
                <a16:creationId xmlns:a16="http://schemas.microsoft.com/office/drawing/2014/main" id="{E743627F-1EC6-4A41-82EA-FB232279400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55935" y="1116922"/>
            <a:ext cx="3113378" cy="2054756"/>
          </a:xfrm>
          <a:prstGeom prst="rect">
            <a:avLst/>
          </a:prstGeom>
          <a:ln>
            <a:solidFill>
              <a:schemeClr val="tx1"/>
            </a:solidFill>
          </a:ln>
        </p:spPr>
      </p:pic>
      <p:pic>
        <p:nvPicPr>
          <p:cNvPr id="10" name="Picture 9">
            <a:extLst>
              <a:ext uri="{FF2B5EF4-FFF2-40B4-BE49-F238E27FC236}">
                <a16:creationId xmlns:a16="http://schemas.microsoft.com/office/drawing/2014/main" id="{8021C3CE-E40F-402A-AA25-D445F3BA1A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12411" y="3249510"/>
            <a:ext cx="3400427" cy="3409617"/>
          </a:xfrm>
          <a:prstGeom prst="rect">
            <a:avLst/>
          </a:prstGeom>
          <a:ln>
            <a:solidFill>
              <a:schemeClr val="tx1"/>
            </a:solidFill>
          </a:ln>
        </p:spPr>
      </p:pic>
    </p:spTree>
    <p:extLst>
      <p:ext uri="{BB962C8B-B14F-4D97-AF65-F5344CB8AC3E}">
        <p14:creationId xmlns:p14="http://schemas.microsoft.com/office/powerpoint/2010/main" val="852138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BA3F21-D04C-46C8-BFCB-9CC07C585D6E}"/>
              </a:ext>
            </a:extLst>
          </p:cNvPr>
          <p:cNvSpPr>
            <a:spLocks noGrp="1"/>
          </p:cNvSpPr>
          <p:nvPr>
            <p:ph type="title"/>
          </p:nvPr>
        </p:nvSpPr>
        <p:spPr/>
        <p:txBody>
          <a:bodyPr/>
          <a:lstStyle/>
          <a:p>
            <a:r>
              <a:rPr lang="en-US"/>
              <a:t>Alerts – Simultaneous users </a:t>
            </a:r>
          </a:p>
        </p:txBody>
      </p:sp>
      <p:sp>
        <p:nvSpPr>
          <p:cNvPr id="6" name="Content Placeholder 5">
            <a:extLst>
              <a:ext uri="{FF2B5EF4-FFF2-40B4-BE49-F238E27FC236}">
                <a16:creationId xmlns:a16="http://schemas.microsoft.com/office/drawing/2014/main" id="{8EFA6611-5A0B-4A79-8826-86693839D5F4}"/>
              </a:ext>
            </a:extLst>
          </p:cNvPr>
          <p:cNvSpPr>
            <a:spLocks noGrp="1"/>
          </p:cNvSpPr>
          <p:nvPr>
            <p:ph idx="1"/>
          </p:nvPr>
        </p:nvSpPr>
        <p:spPr/>
        <p:txBody>
          <a:bodyPr/>
          <a:lstStyle/>
          <a:p>
            <a:r>
              <a:rPr lang="en-US"/>
              <a:t>If another user is actively editing a specific instrument, for example instrument A1, other users will be unable to edit that instrument at the same time.  </a:t>
            </a:r>
          </a:p>
          <a:p>
            <a:r>
              <a:rPr lang="en-US"/>
              <a:t>This feature prevents conflicts in data entry on the form. </a:t>
            </a:r>
          </a:p>
          <a:p>
            <a:r>
              <a:rPr lang="en-US"/>
              <a:t>The alert will appear at the top of your screen when you open the instrument.  </a:t>
            </a:r>
          </a:p>
          <a:p>
            <a:r>
              <a:rPr lang="en-US"/>
              <a:t>Click ‘Check again’ to refresh the page and see if your colleague has finished editing.</a:t>
            </a:r>
          </a:p>
          <a:p>
            <a:r>
              <a:rPr lang="en-US" b="1"/>
              <a:t>When you are not actively working on </a:t>
            </a:r>
            <a:r>
              <a:rPr lang="en-US" b="1" err="1"/>
              <a:t>eGLAAS</a:t>
            </a:r>
            <a:r>
              <a:rPr lang="en-US" b="1"/>
              <a:t>, we encourage you to save and close </a:t>
            </a:r>
            <a:r>
              <a:rPr lang="en-US" b="1" err="1"/>
              <a:t>REDCap</a:t>
            </a:r>
            <a:r>
              <a:rPr lang="en-US" b="1"/>
              <a:t>. </a:t>
            </a:r>
            <a:r>
              <a:rPr lang="en-US"/>
              <a:t>Otherwise, you may be blocking your colleagues from continuing their work.  </a:t>
            </a:r>
          </a:p>
        </p:txBody>
      </p:sp>
      <p:pic>
        <p:nvPicPr>
          <p:cNvPr id="3" name="Picture 2">
            <a:extLst>
              <a:ext uri="{FF2B5EF4-FFF2-40B4-BE49-F238E27FC236}">
                <a16:creationId xmlns:a16="http://schemas.microsoft.com/office/drawing/2014/main" id="{149669A3-459F-49D2-A054-982E9EBE1A31}"/>
              </a:ext>
            </a:extLst>
          </p:cNvPr>
          <p:cNvPicPr>
            <a:picLocks noChangeAspect="1"/>
          </p:cNvPicPr>
          <p:nvPr/>
        </p:nvPicPr>
        <p:blipFill>
          <a:blip r:embed="rId2"/>
          <a:stretch>
            <a:fillRect/>
          </a:stretch>
        </p:blipFill>
        <p:spPr>
          <a:xfrm>
            <a:off x="1004923" y="4563565"/>
            <a:ext cx="10577477" cy="1463167"/>
          </a:xfrm>
          <a:prstGeom prst="rect">
            <a:avLst/>
          </a:prstGeom>
          <a:ln>
            <a:solidFill>
              <a:schemeClr val="tx1"/>
            </a:solidFill>
          </a:ln>
        </p:spPr>
      </p:pic>
    </p:spTree>
    <p:extLst>
      <p:ext uri="{BB962C8B-B14F-4D97-AF65-F5344CB8AC3E}">
        <p14:creationId xmlns:p14="http://schemas.microsoft.com/office/powerpoint/2010/main" val="458668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42E2259-83F7-4F32-8DF8-A27ECD09AA23}"/>
              </a:ext>
            </a:extLst>
          </p:cNvPr>
          <p:cNvSpPr>
            <a:spLocks noGrp="1"/>
          </p:cNvSpPr>
          <p:nvPr>
            <p:ph type="title"/>
          </p:nvPr>
        </p:nvSpPr>
        <p:spPr/>
        <p:txBody>
          <a:bodyPr/>
          <a:lstStyle/>
          <a:p>
            <a:r>
              <a:rPr lang="en-US"/>
              <a:t>Planning teamwork in country eGLAAS processes</a:t>
            </a:r>
          </a:p>
        </p:txBody>
      </p:sp>
      <p:sp>
        <p:nvSpPr>
          <p:cNvPr id="2" name="Content Placeholder 1">
            <a:extLst>
              <a:ext uri="{FF2B5EF4-FFF2-40B4-BE49-F238E27FC236}">
                <a16:creationId xmlns:a16="http://schemas.microsoft.com/office/drawing/2014/main" id="{1654D70B-D1D9-463D-8E7D-418F4EED27D0}"/>
              </a:ext>
            </a:extLst>
          </p:cNvPr>
          <p:cNvSpPr>
            <a:spLocks noGrp="1"/>
          </p:cNvSpPr>
          <p:nvPr>
            <p:ph idx="1"/>
          </p:nvPr>
        </p:nvSpPr>
        <p:spPr/>
        <p:txBody>
          <a:bodyPr>
            <a:normAutofit/>
          </a:bodyPr>
          <a:lstStyle/>
          <a:p>
            <a:pPr marL="0" indent="0">
              <a:buNone/>
            </a:pPr>
            <a:r>
              <a:rPr lang="en-US" dirty="0"/>
              <a:t>There are </a:t>
            </a:r>
            <a:r>
              <a:rPr lang="en-US"/>
              <a:t>three</a:t>
            </a:r>
            <a:r>
              <a:rPr lang="en-US" dirty="0"/>
              <a:t> main discussions specific to </a:t>
            </a:r>
            <a:r>
              <a:rPr lang="en-US" err="1"/>
              <a:t>eGLAAS</a:t>
            </a:r>
            <a:r>
              <a:rPr lang="en-US" dirty="0"/>
              <a:t> for country teams to have in planning their process:</a:t>
            </a:r>
          </a:p>
          <a:p>
            <a:pPr marL="0" indent="0">
              <a:buNone/>
            </a:pPr>
            <a:endParaRPr lang="en-US" dirty="0"/>
          </a:p>
          <a:p>
            <a:pPr marL="342900" indent="-342900">
              <a:buFont typeface="+mj-lt"/>
              <a:buAutoNum type="arabicPeriod"/>
            </a:pPr>
            <a:r>
              <a:rPr lang="en-US" sz="2800" b="1" dirty="0"/>
              <a:t>How to work together and share responsibilities on </a:t>
            </a:r>
            <a:r>
              <a:rPr lang="en-US" sz="2800" b="1" err="1"/>
              <a:t>eGLAAS</a:t>
            </a:r>
            <a:r>
              <a:rPr lang="en-US" sz="2800" b="1" dirty="0"/>
              <a:t>? </a:t>
            </a:r>
            <a:r>
              <a:rPr lang="en-US" sz="2800" dirty="0"/>
              <a:t> </a:t>
            </a:r>
          </a:p>
          <a:p>
            <a:pPr marL="0" indent="0">
              <a:buNone/>
            </a:pPr>
            <a:endParaRPr lang="en-US" sz="2800" dirty="0"/>
          </a:p>
          <a:p>
            <a:pPr marL="342900" indent="-342900">
              <a:buFont typeface="+mj-lt"/>
              <a:buAutoNum type="arabicPeriod" startAt="2"/>
            </a:pPr>
            <a:r>
              <a:rPr lang="en-US" sz="2800" b="1" dirty="0"/>
              <a:t>How to use the ‘Record status’ function in </a:t>
            </a:r>
            <a:r>
              <a:rPr lang="en-US" sz="2800" b="1" err="1"/>
              <a:t>eGLAAS</a:t>
            </a:r>
            <a:r>
              <a:rPr lang="en-US" sz="2800" b="1" dirty="0"/>
              <a:t>?</a:t>
            </a:r>
          </a:p>
          <a:p>
            <a:pPr marL="342900" indent="-342900">
              <a:buFont typeface="+mj-lt"/>
              <a:buAutoNum type="arabicPeriod" startAt="2"/>
            </a:pPr>
            <a:endParaRPr lang="en-US" sz="2800" b="1"/>
          </a:p>
          <a:p>
            <a:pPr marL="342900" indent="-342900">
              <a:buFont typeface="+mj-lt"/>
              <a:buAutoNum type="arabicPeriod" startAt="2"/>
            </a:pPr>
            <a:r>
              <a:rPr lang="en-US" sz="2800" b="1" dirty="0"/>
              <a:t>How to use the ‘Data Resolution Workflow’ function in </a:t>
            </a:r>
            <a:r>
              <a:rPr lang="en-US" sz="2800" b="1" err="1"/>
              <a:t>eGLAAS</a:t>
            </a:r>
            <a:r>
              <a:rPr lang="en-US" sz="2800" b="1" dirty="0"/>
              <a:t>? </a:t>
            </a:r>
          </a:p>
        </p:txBody>
      </p:sp>
    </p:spTree>
    <p:extLst>
      <p:ext uri="{BB962C8B-B14F-4D97-AF65-F5344CB8AC3E}">
        <p14:creationId xmlns:p14="http://schemas.microsoft.com/office/powerpoint/2010/main" val="29040264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42E2259-83F7-4F32-8DF8-A27ECD09AA23}"/>
              </a:ext>
            </a:extLst>
          </p:cNvPr>
          <p:cNvSpPr>
            <a:spLocks noGrp="1"/>
          </p:cNvSpPr>
          <p:nvPr>
            <p:ph type="title"/>
          </p:nvPr>
        </p:nvSpPr>
        <p:spPr/>
        <p:txBody>
          <a:bodyPr/>
          <a:lstStyle/>
          <a:p>
            <a:r>
              <a:rPr lang="en-US" dirty="0"/>
              <a:t>Planning teamwork in country eGLAAS processes</a:t>
            </a:r>
          </a:p>
        </p:txBody>
      </p:sp>
      <p:sp>
        <p:nvSpPr>
          <p:cNvPr id="2" name="Content Placeholder 1">
            <a:extLst>
              <a:ext uri="{FF2B5EF4-FFF2-40B4-BE49-F238E27FC236}">
                <a16:creationId xmlns:a16="http://schemas.microsoft.com/office/drawing/2014/main" id="{1654D70B-D1D9-463D-8E7D-418F4EED27D0}"/>
              </a:ext>
            </a:extLst>
          </p:cNvPr>
          <p:cNvSpPr>
            <a:spLocks noGrp="1"/>
          </p:cNvSpPr>
          <p:nvPr>
            <p:ph idx="1"/>
          </p:nvPr>
        </p:nvSpPr>
        <p:spPr/>
        <p:txBody>
          <a:bodyPr>
            <a:normAutofit/>
          </a:bodyPr>
          <a:lstStyle/>
          <a:p>
            <a:pPr marL="342900" indent="-342900">
              <a:buFont typeface="+mj-lt"/>
              <a:buAutoNum type="arabicPeriod"/>
            </a:pPr>
            <a:r>
              <a:rPr lang="en-US" sz="3200" b="1" dirty="0"/>
              <a:t>How to work together and share responsibilities on eGLAAS? </a:t>
            </a:r>
            <a:r>
              <a:rPr lang="en-US" sz="3200" dirty="0"/>
              <a:t> </a:t>
            </a:r>
          </a:p>
          <a:p>
            <a:r>
              <a:rPr lang="en-US" sz="2800" dirty="0"/>
              <a:t>Some teams may only want one team member to enter data into the electronic country survey. </a:t>
            </a:r>
          </a:p>
          <a:p>
            <a:r>
              <a:rPr lang="en-US" sz="2800" dirty="0"/>
              <a:t>Other teams may choose to assign different eGLAAS questions to different team members to share data entry. Multiple team members can work simultaneously on the same record on the eGLAAS platform, but cannot have the same instrument (question) open at the same time.   </a:t>
            </a:r>
          </a:p>
        </p:txBody>
      </p:sp>
    </p:spTree>
    <p:extLst>
      <p:ext uri="{BB962C8B-B14F-4D97-AF65-F5344CB8AC3E}">
        <p14:creationId xmlns:p14="http://schemas.microsoft.com/office/powerpoint/2010/main" val="34451530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5277A6-8946-4FF6-8AA2-B4C115BE7A55}"/>
              </a:ext>
            </a:extLst>
          </p:cNvPr>
          <p:cNvSpPr>
            <a:spLocks noGrp="1"/>
          </p:cNvSpPr>
          <p:nvPr>
            <p:ph type="title"/>
          </p:nvPr>
        </p:nvSpPr>
        <p:spPr/>
        <p:txBody>
          <a:bodyPr/>
          <a:lstStyle/>
          <a:p>
            <a:r>
              <a:rPr lang="en-US">
                <a:solidFill>
                  <a:srgbClr val="D60A87"/>
                </a:solidFill>
              </a:rPr>
              <a:t>Reminder</a:t>
            </a:r>
            <a:r>
              <a:rPr lang="en-US"/>
              <a:t>: The GLAAS process is collaborative </a:t>
            </a:r>
          </a:p>
        </p:txBody>
      </p:sp>
      <p:sp>
        <p:nvSpPr>
          <p:cNvPr id="2" name="Content Placeholder 1">
            <a:extLst>
              <a:ext uri="{FF2B5EF4-FFF2-40B4-BE49-F238E27FC236}">
                <a16:creationId xmlns:a16="http://schemas.microsoft.com/office/drawing/2014/main" id="{33D564F0-10C3-405A-8135-0F13C6E81AAB}"/>
              </a:ext>
            </a:extLst>
          </p:cNvPr>
          <p:cNvSpPr>
            <a:spLocks noGrp="1"/>
          </p:cNvSpPr>
          <p:nvPr>
            <p:ph idx="1"/>
          </p:nvPr>
        </p:nvSpPr>
        <p:spPr/>
        <p:txBody>
          <a:bodyPr/>
          <a:lstStyle/>
          <a:p>
            <a:pPr>
              <a:spcAft>
                <a:spcPts val="600"/>
              </a:spcAft>
            </a:pPr>
            <a:r>
              <a:rPr lang="en-GB" sz="2400"/>
              <a:t>Regardless of the format of the country survey (PDF or online), the GLAAS process for gathering data and compiling responses should be collaborative, participatory and multistakeholder. </a:t>
            </a:r>
          </a:p>
          <a:p>
            <a:pPr>
              <a:spcAft>
                <a:spcPts val="600"/>
              </a:spcAft>
            </a:pPr>
            <a:r>
              <a:rPr lang="en-GB"/>
              <a:t>With multiple</a:t>
            </a:r>
            <a:r>
              <a:rPr lang="en-GB" sz="2400"/>
              <a:t> stakeholders involved in completing the GLAAS survey, it is important to have a final government validation meeting with everyone involved in GLAAS to ensure that everyone agrees with the information in the survey. </a:t>
            </a:r>
          </a:p>
          <a:p>
            <a:pPr>
              <a:spcAft>
                <a:spcPts val="600"/>
              </a:spcAft>
            </a:pPr>
            <a:r>
              <a:rPr lang="en-US" sz="2400"/>
              <a:t>The lead government ministry/agency reviews the data and signs off on the results before submission.</a:t>
            </a:r>
          </a:p>
          <a:p>
            <a:pPr>
              <a:spcAft>
                <a:spcPts val="600"/>
              </a:spcAft>
            </a:pPr>
            <a:r>
              <a:rPr lang="en-US" sz="2400"/>
              <a:t>Several features of eGLAAS </a:t>
            </a:r>
            <a:r>
              <a:rPr lang="en-US"/>
              <a:t>support and enhance the ability of teams to work collaboratively to complete the eGLAAS country survey such as record status dashboards, data resolution workflows and printing capabilities.</a:t>
            </a:r>
          </a:p>
        </p:txBody>
      </p:sp>
    </p:spTree>
    <p:extLst>
      <p:ext uri="{BB962C8B-B14F-4D97-AF65-F5344CB8AC3E}">
        <p14:creationId xmlns:p14="http://schemas.microsoft.com/office/powerpoint/2010/main" val="24516806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42E2259-83F7-4F32-8DF8-A27ECD09AA23}"/>
              </a:ext>
            </a:extLst>
          </p:cNvPr>
          <p:cNvSpPr>
            <a:spLocks noGrp="1"/>
          </p:cNvSpPr>
          <p:nvPr>
            <p:ph type="title"/>
          </p:nvPr>
        </p:nvSpPr>
        <p:spPr/>
        <p:txBody>
          <a:bodyPr/>
          <a:lstStyle/>
          <a:p>
            <a:r>
              <a:rPr lang="en-US"/>
              <a:t>Planning teamwork in country eGLAAS processes</a:t>
            </a:r>
          </a:p>
        </p:txBody>
      </p:sp>
      <p:sp>
        <p:nvSpPr>
          <p:cNvPr id="2" name="Content Placeholder 1">
            <a:extLst>
              <a:ext uri="{FF2B5EF4-FFF2-40B4-BE49-F238E27FC236}">
                <a16:creationId xmlns:a16="http://schemas.microsoft.com/office/drawing/2014/main" id="{1654D70B-D1D9-463D-8E7D-418F4EED27D0}"/>
              </a:ext>
            </a:extLst>
          </p:cNvPr>
          <p:cNvSpPr>
            <a:spLocks noGrp="1"/>
          </p:cNvSpPr>
          <p:nvPr>
            <p:ph idx="1"/>
          </p:nvPr>
        </p:nvSpPr>
        <p:spPr>
          <a:xfrm>
            <a:off x="609600" y="1280166"/>
            <a:ext cx="10972800" cy="4764499"/>
          </a:xfrm>
        </p:spPr>
        <p:txBody>
          <a:bodyPr>
            <a:normAutofit/>
          </a:bodyPr>
          <a:lstStyle/>
          <a:p>
            <a:pPr marL="342900" indent="-342900">
              <a:buFont typeface="+mj-lt"/>
              <a:buAutoNum type="arabicPeriod" startAt="2"/>
            </a:pPr>
            <a:r>
              <a:rPr lang="en-US" sz="2800" b="1" dirty="0"/>
              <a:t>How to use the ‘Record status’ function in eGLAAS? </a:t>
            </a:r>
          </a:p>
          <a:p>
            <a:r>
              <a:rPr lang="en-US" dirty="0"/>
              <a:t>If you are multiple team members working on eGLAAS, you should carefully consider how you want to use:</a:t>
            </a:r>
          </a:p>
          <a:p>
            <a:pPr lvl="1"/>
            <a:r>
              <a:rPr lang="en-US" sz="2400" b="1" dirty="0">
                <a:solidFill>
                  <a:srgbClr val="D60A87"/>
                </a:solidFill>
              </a:rPr>
              <a:t>Record Status</a:t>
            </a:r>
            <a:r>
              <a:rPr lang="en-US" sz="2400" dirty="0"/>
              <a:t>: The record status shows the status of each question in the eGLAAS survey (e.g., Incomplete or Complete). </a:t>
            </a:r>
          </a:p>
          <a:p>
            <a:pPr marL="457200" lvl="1" indent="0">
              <a:buNone/>
            </a:pPr>
            <a:endParaRPr lang="en-US" dirty="0"/>
          </a:p>
          <a:p>
            <a:pPr marL="457200" lvl="1" indent="0" algn="ctr">
              <a:buNone/>
            </a:pPr>
            <a:r>
              <a:rPr lang="en-US" dirty="0"/>
              <a:t>See next slide for details</a:t>
            </a:r>
            <a:endParaRPr lang="en-US" sz="2400" dirty="0"/>
          </a:p>
        </p:txBody>
      </p:sp>
    </p:spTree>
    <p:extLst>
      <p:ext uri="{BB962C8B-B14F-4D97-AF65-F5344CB8AC3E}">
        <p14:creationId xmlns:p14="http://schemas.microsoft.com/office/powerpoint/2010/main" val="1177133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059C55-7D97-4CC3-8485-01FB9A14A30B}"/>
              </a:ext>
            </a:extLst>
          </p:cNvPr>
          <p:cNvSpPr>
            <a:spLocks noGrp="1"/>
          </p:cNvSpPr>
          <p:nvPr>
            <p:ph type="title"/>
          </p:nvPr>
        </p:nvSpPr>
        <p:spPr/>
        <p:txBody>
          <a:bodyPr/>
          <a:lstStyle/>
          <a:p>
            <a:r>
              <a:rPr lang="en-US"/>
              <a:t>UN-Water GLAAS and the 2024 country survey</a:t>
            </a:r>
          </a:p>
        </p:txBody>
      </p:sp>
      <p:sp>
        <p:nvSpPr>
          <p:cNvPr id="5" name="Content Placeholder 4">
            <a:extLst>
              <a:ext uri="{FF2B5EF4-FFF2-40B4-BE49-F238E27FC236}">
                <a16:creationId xmlns:a16="http://schemas.microsoft.com/office/drawing/2014/main" id="{E03D33BF-C218-4997-B881-E18147FB218E}"/>
              </a:ext>
            </a:extLst>
          </p:cNvPr>
          <p:cNvSpPr>
            <a:spLocks noGrp="1"/>
          </p:cNvSpPr>
          <p:nvPr>
            <p:ph idx="1"/>
          </p:nvPr>
        </p:nvSpPr>
        <p:spPr>
          <a:xfrm>
            <a:off x="609600" y="1280166"/>
            <a:ext cx="10972800" cy="5378961"/>
          </a:xfrm>
        </p:spPr>
        <p:txBody>
          <a:bodyPr>
            <a:normAutofit/>
          </a:bodyPr>
          <a:lstStyle/>
          <a:p>
            <a:pPr marL="0" indent="0">
              <a:buNone/>
            </a:pPr>
            <a:r>
              <a:rPr lang="en-GB" sz="2800" b="1">
                <a:solidFill>
                  <a:srgbClr val="D60A87"/>
                </a:solidFill>
              </a:rPr>
              <a:t>GLAAS:</a:t>
            </a:r>
            <a:r>
              <a:rPr lang="en-GB" sz="2800" b="1">
                <a:solidFill>
                  <a:schemeClr val="accent2"/>
                </a:solidFill>
              </a:rPr>
              <a:t> </a:t>
            </a:r>
            <a:r>
              <a:rPr lang="en-GB" sz="2800"/>
              <a:t>UN-Water Global Analysis and Assessment of Sanitation and Drinking-Water</a:t>
            </a:r>
          </a:p>
          <a:p>
            <a:r>
              <a:rPr lang="en-GB" sz="2800"/>
              <a:t>Implemented by the World Health Organization on behalf of UN-Water.</a:t>
            </a:r>
          </a:p>
          <a:p>
            <a:r>
              <a:rPr lang="en-GB" sz="2800"/>
              <a:t>A global update on WASH systems, including policy frameworks, institutional arrangements, monitoring systems, regulation, human resources and finance. </a:t>
            </a:r>
          </a:p>
          <a:p>
            <a:r>
              <a:rPr lang="en-GB" sz="2800"/>
              <a:t>GLAAS collects information directly from national governments through the GLAAS country survey administered every 2-3 years by WHO reaching 100+ countries. </a:t>
            </a:r>
          </a:p>
        </p:txBody>
      </p:sp>
    </p:spTree>
    <p:extLst>
      <p:ext uri="{BB962C8B-B14F-4D97-AF65-F5344CB8AC3E}">
        <p14:creationId xmlns:p14="http://schemas.microsoft.com/office/powerpoint/2010/main" val="38159696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27D2B-E218-4DED-804E-199E5971B047}"/>
              </a:ext>
            </a:extLst>
          </p:cNvPr>
          <p:cNvSpPr>
            <a:spLocks noGrp="1"/>
          </p:cNvSpPr>
          <p:nvPr>
            <p:ph type="title"/>
          </p:nvPr>
        </p:nvSpPr>
        <p:spPr/>
        <p:txBody>
          <a:bodyPr/>
          <a:lstStyle/>
          <a:p>
            <a:r>
              <a:rPr lang="en-US"/>
              <a:t>Determine how to use the ‘Record status’</a:t>
            </a:r>
          </a:p>
        </p:txBody>
      </p:sp>
      <p:sp>
        <p:nvSpPr>
          <p:cNvPr id="3" name="Content Placeholder 2">
            <a:extLst>
              <a:ext uri="{FF2B5EF4-FFF2-40B4-BE49-F238E27FC236}">
                <a16:creationId xmlns:a16="http://schemas.microsoft.com/office/drawing/2014/main" id="{923DAC6F-B56D-4547-988C-8FD7EB8ED364}"/>
              </a:ext>
            </a:extLst>
          </p:cNvPr>
          <p:cNvSpPr>
            <a:spLocks noGrp="1"/>
          </p:cNvSpPr>
          <p:nvPr>
            <p:ph idx="1"/>
          </p:nvPr>
        </p:nvSpPr>
        <p:spPr>
          <a:xfrm>
            <a:off x="609600" y="1244636"/>
            <a:ext cx="5652129" cy="3988462"/>
          </a:xfrm>
        </p:spPr>
        <p:txBody>
          <a:bodyPr>
            <a:normAutofit/>
          </a:bodyPr>
          <a:lstStyle/>
          <a:p>
            <a:r>
              <a:rPr lang="en-US" dirty="0"/>
              <a:t>Decide how to use the ‘Record status’ to manage the survey process. </a:t>
            </a:r>
          </a:p>
          <a:p>
            <a:r>
              <a:rPr lang="en-US" dirty="0"/>
              <a:t>The available record status icons are: </a:t>
            </a:r>
          </a:p>
          <a:p>
            <a:pPr lvl="1"/>
            <a:r>
              <a:rPr lang="en-US" b="1" dirty="0">
                <a:solidFill>
                  <a:schemeClr val="tx1">
                    <a:lumMod val="50000"/>
                    <a:lumOff val="50000"/>
                  </a:schemeClr>
                </a:solidFill>
              </a:rPr>
              <a:t>Incomplete (no data saved)</a:t>
            </a:r>
            <a:r>
              <a:rPr lang="en-US" dirty="0"/>
              <a:t> indicates that the instrument has not been started. </a:t>
            </a:r>
          </a:p>
          <a:p>
            <a:pPr lvl="1"/>
            <a:r>
              <a:rPr lang="en-US" b="1" dirty="0">
                <a:solidFill>
                  <a:srgbClr val="C00000"/>
                </a:solidFill>
              </a:rPr>
              <a:t>Incomplete</a:t>
            </a:r>
            <a:r>
              <a:rPr lang="en-US" dirty="0"/>
              <a:t> indicates that there is saved data in the instrument, but it is not complete. </a:t>
            </a:r>
          </a:p>
          <a:p>
            <a:pPr lvl="1"/>
            <a:r>
              <a:rPr lang="en-US" b="1" dirty="0">
                <a:solidFill>
                  <a:schemeClr val="accent4">
                    <a:lumMod val="75000"/>
                  </a:schemeClr>
                </a:solidFill>
              </a:rPr>
              <a:t>Unverified</a:t>
            </a:r>
            <a:r>
              <a:rPr lang="en-US" dirty="0"/>
              <a:t> indicates there is saved data in the instrument, but it requires verification. </a:t>
            </a:r>
          </a:p>
          <a:p>
            <a:pPr lvl="1"/>
            <a:r>
              <a:rPr lang="en-US" b="1" dirty="0">
                <a:solidFill>
                  <a:schemeClr val="accent6">
                    <a:lumMod val="75000"/>
                  </a:schemeClr>
                </a:solidFill>
              </a:rPr>
              <a:t>Complete</a:t>
            </a:r>
            <a:r>
              <a:rPr lang="en-US" dirty="0"/>
              <a:t> indicates that the instrument is ready to submit to WHO. </a:t>
            </a:r>
          </a:p>
        </p:txBody>
      </p:sp>
      <p:pic>
        <p:nvPicPr>
          <p:cNvPr id="4" name="Picture 3">
            <a:extLst>
              <a:ext uri="{FF2B5EF4-FFF2-40B4-BE49-F238E27FC236}">
                <a16:creationId xmlns:a16="http://schemas.microsoft.com/office/drawing/2014/main" id="{F4B6B09F-46D1-43CB-9E85-AD63A76BDC0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6669"/>
          <a:stretch/>
        </p:blipFill>
        <p:spPr>
          <a:xfrm>
            <a:off x="6554110" y="1321003"/>
            <a:ext cx="5556680" cy="3003457"/>
          </a:xfrm>
          <a:prstGeom prst="rect">
            <a:avLst/>
          </a:prstGeom>
          <a:ln>
            <a:solidFill>
              <a:schemeClr val="tx1"/>
            </a:solidFill>
          </a:ln>
          <a:effectLst>
            <a:outerShdw blurRad="50800" dist="38100" dir="5400000" algn="t" rotWithShape="0">
              <a:prstClr val="black">
                <a:alpha val="40000"/>
              </a:prstClr>
            </a:outerShdw>
          </a:effectLst>
        </p:spPr>
      </p:pic>
      <p:sp>
        <p:nvSpPr>
          <p:cNvPr id="10" name="Content Placeholder 2">
            <a:extLst>
              <a:ext uri="{FF2B5EF4-FFF2-40B4-BE49-F238E27FC236}">
                <a16:creationId xmlns:a16="http://schemas.microsoft.com/office/drawing/2014/main" id="{4B8FABF8-FC8C-7CFC-0E55-6B147CD7D8E6}"/>
              </a:ext>
            </a:extLst>
          </p:cNvPr>
          <p:cNvSpPr txBox="1">
            <a:spLocks/>
          </p:cNvSpPr>
          <p:nvPr/>
        </p:nvSpPr>
        <p:spPr>
          <a:xfrm>
            <a:off x="609600" y="4975344"/>
            <a:ext cx="5486399" cy="179121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634A94"/>
              </a:buClr>
              <a:buFont typeface="Wingdings" panose="05000000000000000000" pitchFamily="2" charset="2"/>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634A94"/>
              </a:buClr>
              <a:buFont typeface="Wingdings" panose="05000000000000000000" pitchFamily="2" charset="2"/>
              <a:buChar char="§"/>
              <a:defRPr sz="20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634A94"/>
              </a:buClr>
              <a:buFont typeface="Wingdings" panose="05000000000000000000" pitchFamily="2" charset="2"/>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634A94"/>
              </a:buClr>
              <a:buFont typeface="Wingdings" panose="05000000000000000000" pitchFamily="2" charset="2"/>
              <a:buChar char="§"/>
              <a:defRPr sz="16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634A94"/>
              </a:buClr>
              <a:buFont typeface="Wingdings" panose="05000000000000000000" pitchFamily="2" charset="2"/>
              <a:buChar char="§"/>
              <a:defRPr sz="16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See each status </a:t>
            </a:r>
            <a:r>
              <a:rPr lang="en-US" dirty="0"/>
              <a:t>by clicking ‘Record Status Dashboard’ or ‘View / Edit Records’ on the eGLAAS platform. </a:t>
            </a:r>
          </a:p>
          <a:p>
            <a:r>
              <a:rPr lang="en-US" b="1" dirty="0"/>
              <a:t>Change the record status in the dropdown menu at the bottom of each instrument (question).  </a:t>
            </a:r>
          </a:p>
        </p:txBody>
      </p:sp>
      <p:grpSp>
        <p:nvGrpSpPr>
          <p:cNvPr id="12" name="Group 11">
            <a:extLst>
              <a:ext uri="{FF2B5EF4-FFF2-40B4-BE49-F238E27FC236}">
                <a16:creationId xmlns:a16="http://schemas.microsoft.com/office/drawing/2014/main" id="{429CBB12-AEAE-A71B-21A6-29AC1264BDE5}"/>
              </a:ext>
            </a:extLst>
          </p:cNvPr>
          <p:cNvGrpSpPr/>
          <p:nvPr/>
        </p:nvGrpSpPr>
        <p:grpSpPr>
          <a:xfrm>
            <a:off x="6261729" y="5104220"/>
            <a:ext cx="5834791" cy="1413251"/>
            <a:chOff x="3686604" y="5313691"/>
            <a:chExt cx="5834791" cy="1413251"/>
          </a:xfrm>
        </p:grpSpPr>
        <p:pic>
          <p:nvPicPr>
            <p:cNvPr id="9" name="Picture 8">
              <a:extLst>
                <a:ext uri="{FF2B5EF4-FFF2-40B4-BE49-F238E27FC236}">
                  <a16:creationId xmlns:a16="http://schemas.microsoft.com/office/drawing/2014/main" id="{F1774B5B-F486-745E-5824-F784A97EF7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86604" y="5313691"/>
              <a:ext cx="5834791" cy="1413251"/>
            </a:xfrm>
            <a:prstGeom prst="rect">
              <a:avLst/>
            </a:prstGeom>
            <a:ln>
              <a:solidFill>
                <a:schemeClr val="tx1"/>
              </a:solidFill>
            </a:ln>
          </p:spPr>
        </p:pic>
        <p:sp>
          <p:nvSpPr>
            <p:cNvPr id="11" name="Rectangle 10">
              <a:extLst>
                <a:ext uri="{FF2B5EF4-FFF2-40B4-BE49-F238E27FC236}">
                  <a16:creationId xmlns:a16="http://schemas.microsoft.com/office/drawing/2014/main" id="{197ACE38-402C-2BD9-A761-7F522F676388}"/>
                </a:ext>
              </a:extLst>
            </p:cNvPr>
            <p:cNvSpPr/>
            <p:nvPr/>
          </p:nvSpPr>
          <p:spPr>
            <a:xfrm>
              <a:off x="6923054" y="5573101"/>
              <a:ext cx="1052546" cy="302765"/>
            </a:xfrm>
            <a:prstGeom prst="rect">
              <a:avLst/>
            </a:prstGeom>
            <a:noFill/>
            <a:ln w="38100">
              <a:solidFill>
                <a:srgbClr val="D60A87"/>
              </a:solidFill>
            </a:ln>
            <a:effectLst>
              <a:glow rad="101600">
                <a:srgbClr val="D60A87">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5461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42E2259-83F7-4F32-8DF8-A27ECD09AA23}"/>
              </a:ext>
            </a:extLst>
          </p:cNvPr>
          <p:cNvSpPr>
            <a:spLocks noGrp="1"/>
          </p:cNvSpPr>
          <p:nvPr>
            <p:ph type="title"/>
          </p:nvPr>
        </p:nvSpPr>
        <p:spPr/>
        <p:txBody>
          <a:bodyPr/>
          <a:lstStyle/>
          <a:p>
            <a:r>
              <a:rPr lang="en-US"/>
              <a:t>Planning teamwork in country eGLAAS processes</a:t>
            </a:r>
          </a:p>
        </p:txBody>
      </p:sp>
      <p:sp>
        <p:nvSpPr>
          <p:cNvPr id="2" name="Content Placeholder 1">
            <a:extLst>
              <a:ext uri="{FF2B5EF4-FFF2-40B4-BE49-F238E27FC236}">
                <a16:creationId xmlns:a16="http://schemas.microsoft.com/office/drawing/2014/main" id="{1654D70B-D1D9-463D-8E7D-418F4EED27D0}"/>
              </a:ext>
            </a:extLst>
          </p:cNvPr>
          <p:cNvSpPr>
            <a:spLocks noGrp="1"/>
          </p:cNvSpPr>
          <p:nvPr>
            <p:ph idx="1"/>
          </p:nvPr>
        </p:nvSpPr>
        <p:spPr>
          <a:xfrm>
            <a:off x="609600" y="1280166"/>
            <a:ext cx="10972800" cy="4764499"/>
          </a:xfrm>
        </p:spPr>
        <p:txBody>
          <a:bodyPr>
            <a:normAutofit/>
          </a:bodyPr>
          <a:lstStyle/>
          <a:p>
            <a:pPr marL="514350" indent="-514350">
              <a:buFont typeface="+mj-lt"/>
              <a:buAutoNum type="arabicPeriod" startAt="3"/>
            </a:pPr>
            <a:r>
              <a:rPr lang="en-US" sz="2800" b="1" dirty="0"/>
              <a:t>How to use the ‘Data Resolution Workflow’ function in </a:t>
            </a:r>
            <a:r>
              <a:rPr lang="en-US" sz="2800" b="1" err="1"/>
              <a:t>eGLAAS</a:t>
            </a:r>
            <a:r>
              <a:rPr lang="en-US" sz="2800" b="1" dirty="0"/>
              <a:t>? </a:t>
            </a:r>
            <a:endParaRPr lang="en-US" sz="2800" b="1"/>
          </a:p>
          <a:p>
            <a:r>
              <a:rPr lang="en-US" dirty="0"/>
              <a:t>If you are multiple team members working on </a:t>
            </a:r>
            <a:r>
              <a:rPr lang="en-US" err="1"/>
              <a:t>eGLAAS</a:t>
            </a:r>
            <a:r>
              <a:rPr lang="en-US" dirty="0"/>
              <a:t>, you should carefully consider how you want to use:</a:t>
            </a:r>
          </a:p>
          <a:p>
            <a:pPr lvl="1"/>
            <a:r>
              <a:rPr lang="en-US" sz="2400" b="1" dirty="0">
                <a:solidFill>
                  <a:srgbClr val="D60A87"/>
                </a:solidFill>
              </a:rPr>
              <a:t>Data Resolution Workflow: </a:t>
            </a:r>
            <a:r>
              <a:rPr lang="en-US" sz="2400" dirty="0"/>
              <a:t>To add or read queries/comments from other users about responses to your </a:t>
            </a:r>
            <a:r>
              <a:rPr lang="en-US" sz="2400" err="1"/>
              <a:t>eGLAAS</a:t>
            </a:r>
            <a:r>
              <a:rPr lang="en-US" sz="2400" dirty="0"/>
              <a:t> survey questions. Comments can be assigned to other team members, the WHO regional advisor or members of the GLAAS team for follow-up.</a:t>
            </a:r>
            <a:endParaRPr lang="en-US" sz="2800" dirty="0"/>
          </a:p>
          <a:p>
            <a:pPr marL="457200" lvl="1" indent="0">
              <a:buNone/>
            </a:pPr>
            <a:endParaRPr lang="en-US" dirty="0"/>
          </a:p>
          <a:p>
            <a:pPr marL="457200" lvl="1" indent="0" algn="ctr">
              <a:buNone/>
            </a:pPr>
            <a:r>
              <a:rPr lang="en-US" dirty="0"/>
              <a:t>See next slides for details</a:t>
            </a:r>
            <a:endParaRPr lang="en-US" sz="2400" dirty="0"/>
          </a:p>
        </p:txBody>
      </p:sp>
    </p:spTree>
    <p:extLst>
      <p:ext uri="{BB962C8B-B14F-4D97-AF65-F5344CB8AC3E}">
        <p14:creationId xmlns:p14="http://schemas.microsoft.com/office/powerpoint/2010/main" val="41200123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27D2B-E218-4DED-804E-199E5971B047}"/>
              </a:ext>
            </a:extLst>
          </p:cNvPr>
          <p:cNvSpPr>
            <a:spLocks noGrp="1"/>
          </p:cNvSpPr>
          <p:nvPr>
            <p:ph type="title"/>
          </p:nvPr>
        </p:nvSpPr>
        <p:spPr/>
        <p:txBody>
          <a:bodyPr/>
          <a:lstStyle/>
          <a:p>
            <a:r>
              <a:rPr lang="en-US" dirty="0"/>
              <a:t>How to leave comments using ‘Data Resolution Workflow’</a:t>
            </a:r>
          </a:p>
        </p:txBody>
      </p:sp>
      <p:sp>
        <p:nvSpPr>
          <p:cNvPr id="3" name="Content Placeholder 2">
            <a:extLst>
              <a:ext uri="{FF2B5EF4-FFF2-40B4-BE49-F238E27FC236}">
                <a16:creationId xmlns:a16="http://schemas.microsoft.com/office/drawing/2014/main" id="{923DAC6F-B56D-4547-988C-8FD7EB8ED364}"/>
              </a:ext>
            </a:extLst>
          </p:cNvPr>
          <p:cNvSpPr>
            <a:spLocks noGrp="1"/>
          </p:cNvSpPr>
          <p:nvPr>
            <p:ph idx="1"/>
          </p:nvPr>
        </p:nvSpPr>
        <p:spPr>
          <a:xfrm>
            <a:off x="749451" y="1255539"/>
            <a:ext cx="6387160" cy="5274353"/>
          </a:xfrm>
        </p:spPr>
        <p:txBody>
          <a:bodyPr>
            <a:normAutofit/>
          </a:bodyPr>
          <a:lstStyle/>
          <a:p>
            <a:pPr marL="0" indent="0">
              <a:buNone/>
            </a:pPr>
            <a:r>
              <a:rPr lang="en-US" dirty="0"/>
              <a:t>There are two places where you can add a comment on an instrument: </a:t>
            </a:r>
          </a:p>
          <a:p>
            <a:r>
              <a:rPr lang="en-US" dirty="0"/>
              <a:t>In most instruments, the comment icon is found directly next to the eGLAAS question. </a:t>
            </a:r>
          </a:p>
          <a:p>
            <a:pPr lvl="1"/>
            <a:r>
              <a:rPr lang="en-US" dirty="0"/>
              <a:t>The     comment icon allows you leave and assign comments for follow-up.</a:t>
            </a:r>
          </a:p>
          <a:p>
            <a:pPr lvl="1"/>
            <a:r>
              <a:rPr lang="en-US" dirty="0"/>
              <a:t>The </a:t>
            </a:r>
            <a:r>
              <a:rPr lang="en-US" b="1" dirty="0">
                <a:solidFill>
                  <a:srgbClr val="D60A87"/>
                </a:solidFill>
              </a:rPr>
              <a:t>H</a:t>
            </a:r>
            <a:r>
              <a:rPr lang="en-US" dirty="0"/>
              <a:t> shows you the data entry history. </a:t>
            </a:r>
          </a:p>
          <a:p>
            <a:r>
              <a:rPr lang="en-US" dirty="0"/>
              <a:t>In some instruments, the comment field will only appear at the bottom of the instrument under ‘Form status’. </a:t>
            </a:r>
          </a:p>
          <a:p>
            <a:pPr lvl="1"/>
            <a:r>
              <a:rPr lang="en-US" b="1" i="1" dirty="0">
                <a:solidFill>
                  <a:srgbClr val="D60A87"/>
                </a:solidFill>
              </a:rPr>
              <a:t>Note</a:t>
            </a:r>
            <a:r>
              <a:rPr lang="en-US" dirty="0"/>
              <a:t>: </a:t>
            </a:r>
            <a:r>
              <a:rPr lang="en-US" b="1" dirty="0"/>
              <a:t>Specify the question number </a:t>
            </a:r>
            <a:r>
              <a:rPr lang="en-US" dirty="0"/>
              <a:t>that you are referring to in any comments left at the bottom of the instrument. </a:t>
            </a:r>
            <a:endParaRPr lang="en-US" i="1" dirty="0">
              <a:highlight>
                <a:srgbClr val="FFFF00"/>
              </a:highlight>
            </a:endParaRPr>
          </a:p>
        </p:txBody>
      </p:sp>
      <p:grpSp>
        <p:nvGrpSpPr>
          <p:cNvPr id="12" name="Group 11">
            <a:extLst>
              <a:ext uri="{FF2B5EF4-FFF2-40B4-BE49-F238E27FC236}">
                <a16:creationId xmlns:a16="http://schemas.microsoft.com/office/drawing/2014/main" id="{C0D983D7-1774-4E5B-BE2A-257A160FEA1A}"/>
              </a:ext>
            </a:extLst>
          </p:cNvPr>
          <p:cNvGrpSpPr/>
          <p:nvPr/>
        </p:nvGrpSpPr>
        <p:grpSpPr>
          <a:xfrm>
            <a:off x="6795436" y="4727958"/>
            <a:ext cx="4996341" cy="840920"/>
            <a:chOff x="1747851" y="4763178"/>
            <a:chExt cx="8591908" cy="1564214"/>
          </a:xfrm>
        </p:grpSpPr>
        <p:pic>
          <p:nvPicPr>
            <p:cNvPr id="10" name="Picture 9">
              <a:extLst>
                <a:ext uri="{FF2B5EF4-FFF2-40B4-BE49-F238E27FC236}">
                  <a16:creationId xmlns:a16="http://schemas.microsoft.com/office/drawing/2014/main" id="{4DE24B7B-F217-4E04-B43A-62B3748E1C8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34911"/>
            <a:stretch/>
          </p:blipFill>
          <p:spPr>
            <a:xfrm>
              <a:off x="1747851" y="4763178"/>
              <a:ext cx="8591908" cy="1564214"/>
            </a:xfrm>
            <a:prstGeom prst="rect">
              <a:avLst/>
            </a:prstGeom>
            <a:ln>
              <a:solidFill>
                <a:schemeClr val="tx1"/>
              </a:solidFill>
            </a:ln>
          </p:spPr>
        </p:pic>
        <p:sp>
          <p:nvSpPr>
            <p:cNvPr id="11" name="Rectangle 10">
              <a:extLst>
                <a:ext uri="{FF2B5EF4-FFF2-40B4-BE49-F238E27FC236}">
                  <a16:creationId xmlns:a16="http://schemas.microsoft.com/office/drawing/2014/main" id="{A900FADF-3570-4C42-87E3-B974A96B685B}"/>
                </a:ext>
              </a:extLst>
            </p:cNvPr>
            <p:cNvSpPr/>
            <p:nvPr/>
          </p:nvSpPr>
          <p:spPr>
            <a:xfrm>
              <a:off x="6443244" y="5142154"/>
              <a:ext cx="398620" cy="483403"/>
            </a:xfrm>
            <a:prstGeom prst="rect">
              <a:avLst/>
            </a:prstGeom>
            <a:noFill/>
            <a:ln w="38100">
              <a:solidFill>
                <a:srgbClr val="D60A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peech Bubble: Oval 5">
            <a:extLst>
              <a:ext uri="{FF2B5EF4-FFF2-40B4-BE49-F238E27FC236}">
                <a16:creationId xmlns:a16="http://schemas.microsoft.com/office/drawing/2014/main" id="{38C16E30-72D0-8E93-494A-1B64F1FF8353}"/>
              </a:ext>
            </a:extLst>
          </p:cNvPr>
          <p:cNvSpPr/>
          <p:nvPr/>
        </p:nvSpPr>
        <p:spPr>
          <a:xfrm>
            <a:off x="1943458" y="2855499"/>
            <a:ext cx="226925" cy="165004"/>
          </a:xfrm>
          <a:prstGeom prst="wedgeEllipseCallout">
            <a:avLst>
              <a:gd name="adj1" fmla="val -40833"/>
              <a:gd name="adj2" fmla="val 77500"/>
            </a:avLst>
          </a:prstGeom>
          <a:solidFill>
            <a:srgbClr val="D60A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4858F73E-1308-2964-3009-6382FFBB55B4}"/>
              </a:ext>
            </a:extLst>
          </p:cNvPr>
          <p:cNvGrpSpPr/>
          <p:nvPr/>
        </p:nvGrpSpPr>
        <p:grpSpPr>
          <a:xfrm>
            <a:off x="6712087" y="2842974"/>
            <a:ext cx="5079690" cy="766098"/>
            <a:chOff x="2274012" y="1720063"/>
            <a:chExt cx="7590178" cy="1204065"/>
          </a:xfrm>
        </p:grpSpPr>
        <p:pic>
          <p:nvPicPr>
            <p:cNvPr id="9" name="Picture 8">
              <a:extLst>
                <a:ext uri="{FF2B5EF4-FFF2-40B4-BE49-F238E27FC236}">
                  <a16:creationId xmlns:a16="http://schemas.microsoft.com/office/drawing/2014/main" id="{4C8C5B73-063B-320B-5DB8-E2B3946223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4012" y="1720063"/>
              <a:ext cx="7590178" cy="1204064"/>
            </a:xfrm>
            <a:prstGeom prst="rect">
              <a:avLst/>
            </a:prstGeom>
            <a:ln>
              <a:solidFill>
                <a:schemeClr val="tx1"/>
              </a:solidFill>
            </a:ln>
          </p:spPr>
        </p:pic>
        <p:sp>
          <p:nvSpPr>
            <p:cNvPr id="13" name="Rectangle: Rounded Corners 12">
              <a:extLst>
                <a:ext uri="{FF2B5EF4-FFF2-40B4-BE49-F238E27FC236}">
                  <a16:creationId xmlns:a16="http://schemas.microsoft.com/office/drawing/2014/main" id="{6B8A1995-A429-A9D4-7EC5-E0DD9CE21636}"/>
                </a:ext>
              </a:extLst>
            </p:cNvPr>
            <p:cNvSpPr/>
            <p:nvPr/>
          </p:nvSpPr>
          <p:spPr>
            <a:xfrm>
              <a:off x="6429675" y="1944304"/>
              <a:ext cx="298383" cy="979824"/>
            </a:xfrm>
            <a:prstGeom prst="roundRect">
              <a:avLst/>
            </a:prstGeom>
            <a:noFill/>
            <a:ln w="38100">
              <a:solidFill>
                <a:srgbClr val="D60A87"/>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118528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06C2-1F5B-B53A-A41E-4EA977AFD4BE}"/>
              </a:ext>
            </a:extLst>
          </p:cNvPr>
          <p:cNvSpPr>
            <a:spLocks noGrp="1"/>
          </p:cNvSpPr>
          <p:nvPr>
            <p:ph type="title"/>
          </p:nvPr>
        </p:nvSpPr>
        <p:spPr/>
        <p:txBody>
          <a:bodyPr/>
          <a:lstStyle/>
          <a:p>
            <a:r>
              <a:rPr lang="en-US" dirty="0"/>
              <a:t>How to respond and resolve queries/comments</a:t>
            </a:r>
          </a:p>
        </p:txBody>
      </p:sp>
      <p:sp>
        <p:nvSpPr>
          <p:cNvPr id="3" name="Content Placeholder 2">
            <a:extLst>
              <a:ext uri="{FF2B5EF4-FFF2-40B4-BE49-F238E27FC236}">
                <a16:creationId xmlns:a16="http://schemas.microsoft.com/office/drawing/2014/main" id="{E3522641-868B-7523-4032-6C64EF2EB84F}"/>
              </a:ext>
            </a:extLst>
          </p:cNvPr>
          <p:cNvSpPr>
            <a:spLocks noGrp="1"/>
          </p:cNvSpPr>
          <p:nvPr>
            <p:ph idx="1"/>
          </p:nvPr>
        </p:nvSpPr>
        <p:spPr>
          <a:xfrm>
            <a:off x="609600" y="2533604"/>
            <a:ext cx="5936974" cy="4505491"/>
          </a:xfrm>
        </p:spPr>
        <p:txBody>
          <a:bodyPr>
            <a:normAutofit/>
          </a:bodyPr>
          <a:lstStyle/>
          <a:p>
            <a:r>
              <a:rPr lang="en-US" dirty="0"/>
              <a:t>To respond to a query: </a:t>
            </a:r>
          </a:p>
          <a:p>
            <a:pPr marL="914400" lvl="1" indent="-457200">
              <a:buFont typeface="+mj-lt"/>
              <a:buAutoNum type="arabicParenR"/>
            </a:pPr>
            <a:r>
              <a:rPr lang="en-US" dirty="0"/>
              <a:t>Choose ‘Reply with a response’ and select a response option. And add a comment. </a:t>
            </a:r>
          </a:p>
          <a:p>
            <a:pPr marL="914400" lvl="1" indent="-457200">
              <a:buFont typeface="+mj-lt"/>
              <a:buAutoNum type="arabicParenR"/>
            </a:pPr>
            <a:r>
              <a:rPr lang="en-US" dirty="0"/>
              <a:t>Click on ‘Respond to query’ at the bottom of the window to post a response. </a:t>
            </a:r>
          </a:p>
          <a:p>
            <a:r>
              <a:rPr lang="en-US" dirty="0"/>
              <a:t>To close a query: </a:t>
            </a:r>
          </a:p>
          <a:p>
            <a:pPr marL="914400" lvl="1" indent="-457200">
              <a:buFont typeface="+mj-lt"/>
              <a:buAutoNum type="arabicParenR"/>
            </a:pPr>
            <a:r>
              <a:rPr lang="en-US" dirty="0"/>
              <a:t>Make any necessary changes in the country survey before closing a comment. </a:t>
            </a:r>
          </a:p>
          <a:p>
            <a:pPr marL="914400" lvl="1" indent="-457200">
              <a:buFont typeface="+mj-lt"/>
              <a:buAutoNum type="arabicParenR"/>
            </a:pPr>
            <a:r>
              <a:rPr lang="en-US" dirty="0"/>
              <a:t>Choose ‘Close the query’ and add a comment describe why the query is being closed. </a:t>
            </a:r>
          </a:p>
          <a:p>
            <a:pPr marL="914400" lvl="1" indent="-457200">
              <a:buFont typeface="+mj-lt"/>
              <a:buAutoNum type="arabicParenR"/>
            </a:pPr>
            <a:r>
              <a:rPr lang="en-US" dirty="0"/>
              <a:t>Click on ‘Close the query’ at the bottom of the window. </a:t>
            </a:r>
          </a:p>
          <a:p>
            <a:pPr marL="914400" lvl="1" indent="-457200">
              <a:buFont typeface="+mj-lt"/>
              <a:buAutoNum type="arabicParenR"/>
            </a:pPr>
            <a:endParaRPr lang="en-US" dirty="0"/>
          </a:p>
          <a:p>
            <a:pPr marL="0" indent="0">
              <a:buNone/>
            </a:pPr>
            <a:endParaRPr lang="en-US" dirty="0"/>
          </a:p>
        </p:txBody>
      </p:sp>
      <p:sp>
        <p:nvSpPr>
          <p:cNvPr id="15" name="Content Placeholder 2">
            <a:extLst>
              <a:ext uri="{FF2B5EF4-FFF2-40B4-BE49-F238E27FC236}">
                <a16:creationId xmlns:a16="http://schemas.microsoft.com/office/drawing/2014/main" id="{0C51A983-D150-B44C-F49A-D312A1DB1A26}"/>
              </a:ext>
            </a:extLst>
          </p:cNvPr>
          <p:cNvSpPr txBox="1">
            <a:spLocks/>
          </p:cNvSpPr>
          <p:nvPr/>
        </p:nvSpPr>
        <p:spPr>
          <a:xfrm>
            <a:off x="612911" y="1100180"/>
            <a:ext cx="11115262" cy="152669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634A94"/>
              </a:buClr>
              <a:buFont typeface="Wingdings" panose="05000000000000000000" pitchFamily="2" charset="2"/>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634A94"/>
              </a:buClr>
              <a:buFont typeface="Wingdings" panose="05000000000000000000" pitchFamily="2" charset="2"/>
              <a:buChar char="§"/>
              <a:defRPr sz="20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634A94"/>
              </a:buClr>
              <a:buFont typeface="Wingdings" panose="05000000000000000000" pitchFamily="2" charset="2"/>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634A94"/>
              </a:buClr>
              <a:buFont typeface="Wingdings" panose="05000000000000000000" pitchFamily="2" charset="2"/>
              <a:buChar char="§"/>
              <a:defRPr sz="16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634A94"/>
              </a:buClr>
              <a:buFont typeface="Wingdings" panose="05000000000000000000" pitchFamily="2" charset="2"/>
              <a:buChar char="§"/>
              <a:defRPr sz="16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Through the </a:t>
            </a:r>
            <a:r>
              <a:rPr lang="en-US" i="1" dirty="0"/>
              <a:t>Resolve Issues </a:t>
            </a:r>
            <a:r>
              <a:rPr lang="en-US" dirty="0"/>
              <a:t>page or in the eGLAAS country survey, queries can be responded to and resolved. </a:t>
            </a:r>
          </a:p>
          <a:p>
            <a:r>
              <a:rPr lang="en-US" dirty="0"/>
              <a:t>Click on ‘Comment’ on the </a:t>
            </a:r>
            <a:r>
              <a:rPr lang="en-US" i="1" dirty="0"/>
              <a:t>Resolve issues </a:t>
            </a:r>
            <a:r>
              <a:rPr lang="en-US" dirty="0"/>
              <a:t>page </a:t>
            </a:r>
            <a:r>
              <a:rPr lang="en-US" u="sng" dirty="0"/>
              <a:t>or</a:t>
            </a:r>
            <a:r>
              <a:rPr lang="en-US" dirty="0"/>
              <a:t> Click on the      comment symbol in the eGLAAS country survey. </a:t>
            </a:r>
          </a:p>
          <a:p>
            <a:pPr marL="0" indent="0">
              <a:buFont typeface="Wingdings" panose="05000000000000000000" pitchFamily="2" charset="2"/>
              <a:buNone/>
            </a:pPr>
            <a:endParaRPr lang="en-US" dirty="0"/>
          </a:p>
        </p:txBody>
      </p:sp>
      <p:sp>
        <p:nvSpPr>
          <p:cNvPr id="16" name="Speech Bubble: Oval 15">
            <a:extLst>
              <a:ext uri="{FF2B5EF4-FFF2-40B4-BE49-F238E27FC236}">
                <a16:creationId xmlns:a16="http://schemas.microsoft.com/office/drawing/2014/main" id="{505D3AE4-373E-234D-CA0E-E39A446D9DA8}"/>
              </a:ext>
            </a:extLst>
          </p:cNvPr>
          <p:cNvSpPr/>
          <p:nvPr/>
        </p:nvSpPr>
        <p:spPr>
          <a:xfrm>
            <a:off x="8610082" y="1876182"/>
            <a:ext cx="249438" cy="208939"/>
          </a:xfrm>
          <a:prstGeom prst="wedgeEllipseCallout">
            <a:avLst>
              <a:gd name="adj1" fmla="val -40833"/>
              <a:gd name="adj2" fmla="val 77500"/>
            </a:avLst>
          </a:prstGeom>
          <a:solidFill>
            <a:srgbClr val="D60A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1E91027F-5352-54FD-CDAD-4EA3E67F4BA2}"/>
              </a:ext>
            </a:extLst>
          </p:cNvPr>
          <p:cNvGrpSpPr/>
          <p:nvPr/>
        </p:nvGrpSpPr>
        <p:grpSpPr>
          <a:xfrm>
            <a:off x="6782707" y="5348216"/>
            <a:ext cx="3812406" cy="1298307"/>
            <a:chOff x="6929652" y="5311687"/>
            <a:chExt cx="4798522" cy="1445832"/>
          </a:xfrm>
        </p:grpSpPr>
        <p:pic>
          <p:nvPicPr>
            <p:cNvPr id="18" name="Picture 17">
              <a:extLst>
                <a:ext uri="{FF2B5EF4-FFF2-40B4-BE49-F238E27FC236}">
                  <a16:creationId xmlns:a16="http://schemas.microsoft.com/office/drawing/2014/main" id="{A1C7358F-4677-AC28-5FC6-283E443FA09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29652" y="5311687"/>
              <a:ext cx="4798522" cy="1445832"/>
            </a:xfrm>
            <a:prstGeom prst="rect">
              <a:avLst/>
            </a:prstGeom>
            <a:ln>
              <a:solidFill>
                <a:schemeClr val="tx1"/>
              </a:solidFill>
            </a:ln>
          </p:spPr>
        </p:pic>
        <p:sp>
          <p:nvSpPr>
            <p:cNvPr id="19" name="Rectangle: Rounded Corners 18">
              <a:extLst>
                <a:ext uri="{FF2B5EF4-FFF2-40B4-BE49-F238E27FC236}">
                  <a16:creationId xmlns:a16="http://schemas.microsoft.com/office/drawing/2014/main" id="{7619577A-20D6-3A5B-6A4C-8DF4C4DE175B}"/>
                </a:ext>
              </a:extLst>
            </p:cNvPr>
            <p:cNvSpPr/>
            <p:nvPr/>
          </p:nvSpPr>
          <p:spPr>
            <a:xfrm>
              <a:off x="8899743" y="5708046"/>
              <a:ext cx="2828431" cy="260070"/>
            </a:xfrm>
            <a:prstGeom prst="roundRect">
              <a:avLst/>
            </a:prstGeom>
            <a:noFill/>
            <a:ln w="38100">
              <a:solidFill>
                <a:srgbClr val="D60A87"/>
              </a:solidFill>
            </a:ln>
            <a:effectLst>
              <a:glow rad="88900">
                <a:srgbClr val="D60A87">
                  <a:alpha val="3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12A70CE3-8518-3A69-AF4C-9A208A0F1F69}"/>
                </a:ext>
              </a:extLst>
            </p:cNvPr>
            <p:cNvSpPr/>
            <p:nvPr/>
          </p:nvSpPr>
          <p:spPr>
            <a:xfrm>
              <a:off x="10356574" y="6486600"/>
              <a:ext cx="834887" cy="260070"/>
            </a:xfrm>
            <a:prstGeom prst="roundRect">
              <a:avLst/>
            </a:prstGeom>
            <a:noFill/>
            <a:ln w="38100">
              <a:solidFill>
                <a:srgbClr val="D60A87"/>
              </a:solidFill>
            </a:ln>
            <a:effectLst>
              <a:glow rad="88900">
                <a:srgbClr val="D60A87">
                  <a:alpha val="3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82A2BA71-ADEA-1884-B485-F38AA51D2D56}"/>
              </a:ext>
            </a:extLst>
          </p:cNvPr>
          <p:cNvGrpSpPr/>
          <p:nvPr/>
        </p:nvGrpSpPr>
        <p:grpSpPr>
          <a:xfrm>
            <a:off x="6782707" y="2415752"/>
            <a:ext cx="3687787" cy="2689365"/>
            <a:chOff x="6929652" y="3160755"/>
            <a:chExt cx="4798522" cy="3616950"/>
          </a:xfrm>
        </p:grpSpPr>
        <p:pic>
          <p:nvPicPr>
            <p:cNvPr id="10" name="Picture 9">
              <a:extLst>
                <a:ext uri="{FF2B5EF4-FFF2-40B4-BE49-F238E27FC236}">
                  <a16:creationId xmlns:a16="http://schemas.microsoft.com/office/drawing/2014/main" id="{745FF978-615D-61C7-6E52-FF632179EF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9652" y="3160755"/>
              <a:ext cx="4798522" cy="3616950"/>
            </a:xfrm>
            <a:prstGeom prst="rect">
              <a:avLst/>
            </a:prstGeom>
            <a:ln>
              <a:solidFill>
                <a:schemeClr val="tx1"/>
              </a:solidFill>
            </a:ln>
          </p:spPr>
        </p:pic>
        <p:sp>
          <p:nvSpPr>
            <p:cNvPr id="11" name="Rectangle: Rounded Corners 10">
              <a:extLst>
                <a:ext uri="{FF2B5EF4-FFF2-40B4-BE49-F238E27FC236}">
                  <a16:creationId xmlns:a16="http://schemas.microsoft.com/office/drawing/2014/main" id="{9A4E5136-72DE-0435-515F-52ED4859560F}"/>
                </a:ext>
              </a:extLst>
            </p:cNvPr>
            <p:cNvSpPr/>
            <p:nvPr/>
          </p:nvSpPr>
          <p:spPr>
            <a:xfrm>
              <a:off x="8899743" y="5345600"/>
              <a:ext cx="2828431" cy="260070"/>
            </a:xfrm>
            <a:prstGeom prst="roundRect">
              <a:avLst/>
            </a:prstGeom>
            <a:noFill/>
            <a:ln w="38100">
              <a:solidFill>
                <a:srgbClr val="D60A87"/>
              </a:solidFill>
            </a:ln>
            <a:effectLst>
              <a:glow rad="88900">
                <a:srgbClr val="D60A87">
                  <a:alpha val="3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39839164-AD8D-3807-566C-C85F17345C78}"/>
                </a:ext>
              </a:extLst>
            </p:cNvPr>
            <p:cNvSpPr/>
            <p:nvPr/>
          </p:nvSpPr>
          <p:spPr>
            <a:xfrm>
              <a:off x="10356574" y="6486600"/>
              <a:ext cx="834887" cy="260070"/>
            </a:xfrm>
            <a:prstGeom prst="roundRect">
              <a:avLst/>
            </a:prstGeom>
            <a:noFill/>
            <a:ln w="38100">
              <a:solidFill>
                <a:srgbClr val="D60A87"/>
              </a:solidFill>
            </a:ln>
            <a:effectLst>
              <a:glow rad="88900">
                <a:srgbClr val="D60A87">
                  <a:alpha val="3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028623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7D0958-B285-4AAB-B67B-58F90BC08A55}"/>
              </a:ext>
            </a:extLst>
          </p:cNvPr>
          <p:cNvSpPr>
            <a:spLocks noGrp="1"/>
          </p:cNvSpPr>
          <p:nvPr>
            <p:ph type="title"/>
          </p:nvPr>
        </p:nvSpPr>
        <p:spPr/>
        <p:txBody>
          <a:bodyPr>
            <a:normAutofit/>
          </a:bodyPr>
          <a:lstStyle/>
          <a:p>
            <a:r>
              <a:rPr lang="en-US"/>
              <a:t>Notes on using Data Resolution Workflow </a:t>
            </a:r>
          </a:p>
        </p:txBody>
      </p:sp>
      <p:sp>
        <p:nvSpPr>
          <p:cNvPr id="2" name="Content Placeholder 1">
            <a:extLst>
              <a:ext uri="{FF2B5EF4-FFF2-40B4-BE49-F238E27FC236}">
                <a16:creationId xmlns:a16="http://schemas.microsoft.com/office/drawing/2014/main" id="{C499148F-699B-76CA-6230-1C122090BB8A}"/>
              </a:ext>
            </a:extLst>
          </p:cNvPr>
          <p:cNvSpPr>
            <a:spLocks noGrp="1"/>
          </p:cNvSpPr>
          <p:nvPr>
            <p:ph idx="1"/>
          </p:nvPr>
        </p:nvSpPr>
        <p:spPr>
          <a:xfrm>
            <a:off x="609600" y="1280166"/>
            <a:ext cx="6705600" cy="4505491"/>
          </a:xfrm>
        </p:spPr>
        <p:txBody>
          <a:bodyPr/>
          <a:lstStyle/>
          <a:p>
            <a:r>
              <a:rPr lang="en-US" sz="2800" dirty="0"/>
              <a:t>It is good practice to regularly check for open queries on the ‘</a:t>
            </a:r>
            <a:r>
              <a:rPr lang="en-US" sz="2800" b="1" i="1" dirty="0"/>
              <a:t>Resolve issues</a:t>
            </a:r>
            <a:r>
              <a:rPr lang="en-US" sz="2800" dirty="0"/>
              <a:t>’ page. </a:t>
            </a:r>
          </a:p>
          <a:p>
            <a:pPr lvl="1"/>
            <a:r>
              <a:rPr lang="en-US" sz="2400" dirty="0"/>
              <a:t>Do not rely on the messenger or email function. If you send ‘email’ via queries be aware that it may end up in your spam folder. </a:t>
            </a:r>
          </a:p>
          <a:p>
            <a:r>
              <a:rPr lang="en-US" sz="2800" dirty="0"/>
              <a:t>There are several options when responding to a query. If unsure which to use, select ‘Other’. </a:t>
            </a:r>
          </a:p>
          <a:p>
            <a:r>
              <a:rPr lang="en-US" sz="2800" dirty="0"/>
              <a:t>‘</a:t>
            </a:r>
            <a:r>
              <a:rPr lang="en-US" sz="2800" b="1" dirty="0"/>
              <a:t>Close the query</a:t>
            </a:r>
            <a:r>
              <a:rPr lang="en-US" sz="2800" dirty="0"/>
              <a:t>’ when a comment has been addressed.</a:t>
            </a:r>
          </a:p>
          <a:p>
            <a:pPr marL="0" indent="0">
              <a:buNone/>
            </a:pPr>
            <a:endParaRPr lang="en-US" dirty="0"/>
          </a:p>
        </p:txBody>
      </p:sp>
      <p:pic>
        <p:nvPicPr>
          <p:cNvPr id="7" name="Picture 6">
            <a:extLst>
              <a:ext uri="{FF2B5EF4-FFF2-40B4-BE49-F238E27FC236}">
                <a16:creationId xmlns:a16="http://schemas.microsoft.com/office/drawing/2014/main" id="{80B6CA6C-5BBA-44EB-9ED8-AFACDB0BF2A1}"/>
              </a:ext>
            </a:extLst>
          </p:cNvPr>
          <p:cNvPicPr>
            <a:picLocks noChangeAspect="1"/>
          </p:cNvPicPr>
          <p:nvPr/>
        </p:nvPicPr>
        <p:blipFill>
          <a:blip r:embed="rId2"/>
          <a:stretch>
            <a:fillRect/>
          </a:stretch>
        </p:blipFill>
        <p:spPr>
          <a:xfrm>
            <a:off x="7584812" y="1426028"/>
            <a:ext cx="3593607" cy="1826259"/>
          </a:xfrm>
          <a:prstGeom prst="rect">
            <a:avLst/>
          </a:prstGeom>
          <a:ln>
            <a:solidFill>
              <a:schemeClr val="tx1"/>
            </a:solidFill>
          </a:ln>
        </p:spPr>
      </p:pic>
      <p:grpSp>
        <p:nvGrpSpPr>
          <p:cNvPr id="16" name="Group 15">
            <a:extLst>
              <a:ext uri="{FF2B5EF4-FFF2-40B4-BE49-F238E27FC236}">
                <a16:creationId xmlns:a16="http://schemas.microsoft.com/office/drawing/2014/main" id="{A9AB10B9-EF0F-47B8-9925-5FD839FBAD6A}"/>
              </a:ext>
            </a:extLst>
          </p:cNvPr>
          <p:cNvGrpSpPr/>
          <p:nvPr/>
        </p:nvGrpSpPr>
        <p:grpSpPr>
          <a:xfrm>
            <a:off x="7315200" y="4559293"/>
            <a:ext cx="4586101" cy="2037082"/>
            <a:chOff x="7466279" y="4609373"/>
            <a:chExt cx="4586101" cy="2037082"/>
          </a:xfrm>
        </p:grpSpPr>
        <p:pic>
          <p:nvPicPr>
            <p:cNvPr id="13" name="Picture 12">
              <a:extLst>
                <a:ext uri="{FF2B5EF4-FFF2-40B4-BE49-F238E27FC236}">
                  <a16:creationId xmlns:a16="http://schemas.microsoft.com/office/drawing/2014/main" id="{88BE6B13-4639-4405-83AB-879D8CB4F591}"/>
                </a:ext>
              </a:extLst>
            </p:cNvPr>
            <p:cNvPicPr>
              <a:picLocks noChangeAspect="1"/>
            </p:cNvPicPr>
            <p:nvPr/>
          </p:nvPicPr>
          <p:blipFill>
            <a:blip r:embed="rId3"/>
            <a:stretch>
              <a:fillRect/>
            </a:stretch>
          </p:blipFill>
          <p:spPr>
            <a:xfrm>
              <a:off x="7466279" y="4609373"/>
              <a:ext cx="4586101" cy="2037082"/>
            </a:xfrm>
            <a:prstGeom prst="rect">
              <a:avLst/>
            </a:prstGeom>
            <a:ln>
              <a:solidFill>
                <a:schemeClr val="tx1"/>
              </a:solidFill>
            </a:ln>
          </p:spPr>
        </p:pic>
        <p:sp>
          <p:nvSpPr>
            <p:cNvPr id="15" name="Rectangle 14">
              <a:extLst>
                <a:ext uri="{FF2B5EF4-FFF2-40B4-BE49-F238E27FC236}">
                  <a16:creationId xmlns:a16="http://schemas.microsoft.com/office/drawing/2014/main" id="{359AFABE-7D92-4EBB-BF4A-93A13E33F985}"/>
                </a:ext>
              </a:extLst>
            </p:cNvPr>
            <p:cNvSpPr/>
            <p:nvPr/>
          </p:nvSpPr>
          <p:spPr>
            <a:xfrm>
              <a:off x="7466279" y="5497286"/>
              <a:ext cx="1546362" cy="283029"/>
            </a:xfrm>
            <a:prstGeom prst="rect">
              <a:avLst/>
            </a:prstGeom>
            <a:noFill/>
            <a:ln w="38100">
              <a:solidFill>
                <a:srgbClr val="D60A87"/>
              </a:solidFill>
            </a:ln>
            <a:effectLst>
              <a:glow rad="101600">
                <a:srgbClr val="D60A87">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81690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1FBC2B-E93B-41AD-A688-1AA2AC0AFC56}"/>
              </a:ext>
            </a:extLst>
          </p:cNvPr>
          <p:cNvSpPr>
            <a:spLocks noGrp="1"/>
          </p:cNvSpPr>
          <p:nvPr>
            <p:ph type="title"/>
          </p:nvPr>
        </p:nvSpPr>
        <p:spPr/>
        <p:txBody>
          <a:bodyPr/>
          <a:lstStyle/>
          <a:p>
            <a:r>
              <a:rPr lang="en-US" dirty="0"/>
              <a:t>PDF / Printing eGLAAS record</a:t>
            </a:r>
          </a:p>
        </p:txBody>
      </p:sp>
      <p:sp>
        <p:nvSpPr>
          <p:cNvPr id="7" name="Content Placeholder 2">
            <a:extLst>
              <a:ext uri="{FF2B5EF4-FFF2-40B4-BE49-F238E27FC236}">
                <a16:creationId xmlns:a16="http://schemas.microsoft.com/office/drawing/2014/main" id="{600F7322-906D-4096-A073-605A0FE1D977}"/>
              </a:ext>
            </a:extLst>
          </p:cNvPr>
          <p:cNvSpPr txBox="1">
            <a:spLocks/>
          </p:cNvSpPr>
          <p:nvPr/>
        </p:nvSpPr>
        <p:spPr>
          <a:xfrm>
            <a:off x="609600" y="1280166"/>
            <a:ext cx="5252185" cy="51495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375987"/>
              </a:buClr>
              <a:buFont typeface="Wingdings" panose="05000000000000000000" pitchFamily="2" charset="2"/>
              <a:buChar char="§"/>
              <a:defRPr sz="20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375987"/>
              </a:buClr>
              <a:buFont typeface="Wingdings" panose="05000000000000000000" pitchFamily="2" charset="2"/>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375987"/>
              </a:buClr>
              <a:buFont typeface="Wingdings" panose="05000000000000000000" pitchFamily="2" charset="2"/>
              <a:buChar char="§"/>
              <a:defRPr sz="16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375987"/>
              </a:buClr>
              <a:buFont typeface="Wingdings" panose="05000000000000000000" pitchFamily="2" charset="2"/>
              <a:buChar char="§"/>
              <a:defRPr sz="16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7030A0"/>
              </a:buClr>
            </a:pPr>
            <a:r>
              <a:rPr lang="en-US" dirty="0"/>
              <a:t>To validate responses with multiple stakeholders, it can be useful to print the eGLAAS instruments as a PDF with the responses. </a:t>
            </a:r>
          </a:p>
          <a:p>
            <a:pPr>
              <a:buClr>
                <a:srgbClr val="7030A0"/>
              </a:buClr>
            </a:pPr>
            <a:r>
              <a:rPr lang="en-US" dirty="0"/>
              <a:t>To generate a PDF of your eGLAAS survey with responses:</a:t>
            </a:r>
          </a:p>
          <a:p>
            <a:pPr lvl="1">
              <a:buClr>
                <a:srgbClr val="7030A0"/>
              </a:buClr>
            </a:pPr>
            <a:r>
              <a:rPr lang="en-US" dirty="0"/>
              <a:t>Go to the eGLAAS platform and click on Record status dashboard.</a:t>
            </a:r>
          </a:p>
          <a:p>
            <a:pPr lvl="1">
              <a:buClr>
                <a:srgbClr val="7030A0"/>
              </a:buClr>
            </a:pPr>
            <a:r>
              <a:rPr lang="en-US" dirty="0"/>
              <a:t>Click on your country name (e.g. GLAAS demo).  	</a:t>
            </a:r>
          </a:p>
          <a:p>
            <a:pPr lvl="1">
              <a:buClr>
                <a:srgbClr val="7030A0"/>
              </a:buClr>
            </a:pPr>
            <a:r>
              <a:rPr lang="en-US" dirty="0"/>
              <a:t>In the new window, click on the dropdown menu ‘Choose action for record’ and select </a:t>
            </a:r>
            <a:r>
              <a:rPr lang="en-US" b="1" i="1" dirty="0">
                <a:solidFill>
                  <a:srgbClr val="D60A87"/>
                </a:solidFill>
              </a:rPr>
              <a:t>Download PDF of record data for all instruments</a:t>
            </a:r>
            <a:r>
              <a:rPr lang="en-US" i="1" dirty="0"/>
              <a:t>. </a:t>
            </a:r>
          </a:p>
        </p:txBody>
      </p:sp>
      <p:pic>
        <p:nvPicPr>
          <p:cNvPr id="12" name="Picture 11">
            <a:extLst>
              <a:ext uri="{FF2B5EF4-FFF2-40B4-BE49-F238E27FC236}">
                <a16:creationId xmlns:a16="http://schemas.microsoft.com/office/drawing/2014/main" id="{32A3186F-4947-ACF9-31D2-D8BC2412588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14687" y="4019857"/>
            <a:ext cx="3397718" cy="2768138"/>
          </a:xfrm>
          <a:prstGeom prst="rect">
            <a:avLst/>
          </a:prstGeom>
          <a:ln>
            <a:solidFill>
              <a:schemeClr val="tx1"/>
            </a:solidFill>
          </a:ln>
        </p:spPr>
      </p:pic>
      <p:grpSp>
        <p:nvGrpSpPr>
          <p:cNvPr id="17" name="Group 16">
            <a:extLst>
              <a:ext uri="{FF2B5EF4-FFF2-40B4-BE49-F238E27FC236}">
                <a16:creationId xmlns:a16="http://schemas.microsoft.com/office/drawing/2014/main" id="{E6E5C43C-43C1-798B-6AA4-464A2A3CAFC6}"/>
              </a:ext>
            </a:extLst>
          </p:cNvPr>
          <p:cNvGrpSpPr/>
          <p:nvPr/>
        </p:nvGrpSpPr>
        <p:grpSpPr>
          <a:xfrm>
            <a:off x="6602930" y="1145405"/>
            <a:ext cx="3811605" cy="2768138"/>
            <a:chOff x="6602930" y="1145405"/>
            <a:chExt cx="4196615" cy="3076522"/>
          </a:xfrm>
        </p:grpSpPr>
        <p:pic>
          <p:nvPicPr>
            <p:cNvPr id="14" name="Picture 13">
              <a:extLst>
                <a:ext uri="{FF2B5EF4-FFF2-40B4-BE49-F238E27FC236}">
                  <a16:creationId xmlns:a16="http://schemas.microsoft.com/office/drawing/2014/main" id="{4180D601-8A2E-A48E-38F6-302100D083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02930" y="1145405"/>
              <a:ext cx="4196615" cy="3076522"/>
            </a:xfrm>
            <a:prstGeom prst="rect">
              <a:avLst/>
            </a:prstGeom>
            <a:ln>
              <a:solidFill>
                <a:schemeClr val="tx1"/>
              </a:solidFill>
            </a:ln>
          </p:spPr>
        </p:pic>
        <p:sp>
          <p:nvSpPr>
            <p:cNvPr id="15" name="Rectangle: Rounded Corners 14">
              <a:extLst>
                <a:ext uri="{FF2B5EF4-FFF2-40B4-BE49-F238E27FC236}">
                  <a16:creationId xmlns:a16="http://schemas.microsoft.com/office/drawing/2014/main" id="{D5F84526-605E-597B-0480-9278668C8106}"/>
                </a:ext>
              </a:extLst>
            </p:cNvPr>
            <p:cNvSpPr/>
            <p:nvPr/>
          </p:nvSpPr>
          <p:spPr>
            <a:xfrm>
              <a:off x="6602930" y="2825015"/>
              <a:ext cx="1819175" cy="245444"/>
            </a:xfrm>
            <a:prstGeom prst="roundRect">
              <a:avLst/>
            </a:prstGeom>
            <a:noFill/>
            <a:ln w="38100">
              <a:solidFill>
                <a:srgbClr val="D60A87"/>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04FEE24-5DB2-1EF4-1D8C-21BD922A0599}"/>
                </a:ext>
              </a:extLst>
            </p:cNvPr>
            <p:cNvSpPr/>
            <p:nvPr/>
          </p:nvSpPr>
          <p:spPr>
            <a:xfrm>
              <a:off x="8532797" y="4031673"/>
              <a:ext cx="582328" cy="182880"/>
            </a:xfrm>
            <a:prstGeom prst="roundRect">
              <a:avLst/>
            </a:prstGeom>
            <a:noFill/>
            <a:ln w="38100">
              <a:solidFill>
                <a:srgbClr val="D60A87"/>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Rounded Corners 18">
            <a:extLst>
              <a:ext uri="{FF2B5EF4-FFF2-40B4-BE49-F238E27FC236}">
                <a16:creationId xmlns:a16="http://schemas.microsoft.com/office/drawing/2014/main" id="{FA80280C-4DC1-AC77-FA85-6DCED8E515B2}"/>
              </a:ext>
            </a:extLst>
          </p:cNvPr>
          <p:cNvSpPr/>
          <p:nvPr/>
        </p:nvSpPr>
        <p:spPr>
          <a:xfrm>
            <a:off x="6814687" y="4966165"/>
            <a:ext cx="3288573" cy="1011123"/>
          </a:xfrm>
          <a:prstGeom prst="roundRect">
            <a:avLst/>
          </a:prstGeom>
          <a:noFill/>
          <a:ln w="38100">
            <a:solidFill>
              <a:srgbClr val="D60A87"/>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72838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42E2259-83F7-4F32-8DF8-A27ECD09AA23}"/>
              </a:ext>
            </a:extLst>
          </p:cNvPr>
          <p:cNvSpPr>
            <a:spLocks noGrp="1"/>
          </p:cNvSpPr>
          <p:nvPr>
            <p:ph type="title"/>
          </p:nvPr>
        </p:nvSpPr>
        <p:spPr/>
        <p:txBody>
          <a:bodyPr/>
          <a:lstStyle/>
          <a:p>
            <a:r>
              <a:rPr lang="en-US"/>
              <a:t>Submitting the eGLAAS survey</a:t>
            </a:r>
          </a:p>
        </p:txBody>
      </p:sp>
      <p:sp>
        <p:nvSpPr>
          <p:cNvPr id="2" name="Content Placeholder 1">
            <a:extLst>
              <a:ext uri="{FF2B5EF4-FFF2-40B4-BE49-F238E27FC236}">
                <a16:creationId xmlns:a16="http://schemas.microsoft.com/office/drawing/2014/main" id="{1654D70B-D1D9-463D-8E7D-418F4EED27D0}"/>
              </a:ext>
            </a:extLst>
          </p:cNvPr>
          <p:cNvSpPr>
            <a:spLocks noGrp="1"/>
          </p:cNvSpPr>
          <p:nvPr>
            <p:ph idx="1"/>
          </p:nvPr>
        </p:nvSpPr>
        <p:spPr>
          <a:xfrm>
            <a:off x="609600" y="1280166"/>
            <a:ext cx="6637375" cy="5120633"/>
          </a:xfrm>
        </p:spPr>
        <p:txBody>
          <a:bodyPr>
            <a:normAutofit/>
          </a:bodyPr>
          <a:lstStyle/>
          <a:p>
            <a:pPr marL="0" indent="0">
              <a:buNone/>
            </a:pPr>
            <a:r>
              <a:rPr lang="en-US"/>
              <a:t>When the eGLAAS survey is ready for submission, we request that country teams:  </a:t>
            </a:r>
          </a:p>
          <a:p>
            <a:pPr marL="457200" indent="-457200">
              <a:buFont typeface="+mj-lt"/>
              <a:buAutoNum type="arabicPeriod"/>
            </a:pPr>
            <a:r>
              <a:rPr lang="en-US" b="1"/>
              <a:t>Mark ALL instruments as ‘Complete’ </a:t>
            </a:r>
            <a:r>
              <a:rPr lang="en-US" b="1">
                <a:solidFill>
                  <a:schemeClr val="tx2"/>
                </a:solidFill>
              </a:rPr>
              <a:t>(</a:t>
            </a:r>
            <a:r>
              <a:rPr lang="en-US" b="1">
                <a:solidFill>
                  <a:schemeClr val="accent6">
                    <a:lumMod val="75000"/>
                  </a:schemeClr>
                </a:solidFill>
              </a:rPr>
              <a:t>green</a:t>
            </a:r>
            <a:r>
              <a:rPr lang="en-US" b="1">
                <a:solidFill>
                  <a:schemeClr val="tx2"/>
                </a:solidFill>
              </a:rPr>
              <a:t>) </a:t>
            </a:r>
            <a:r>
              <a:rPr lang="en-US" b="1"/>
              <a:t>and</a:t>
            </a:r>
          </a:p>
          <a:p>
            <a:pPr marL="457200" indent="-457200">
              <a:buFont typeface="+mj-lt"/>
              <a:buAutoNum type="arabicPeriod"/>
            </a:pPr>
            <a:r>
              <a:rPr lang="en-US" b="1"/>
              <a:t>Complete the instrument called ‘Survey submission’. </a:t>
            </a:r>
            <a:endParaRPr lang="en-US"/>
          </a:p>
          <a:p>
            <a:r>
              <a:rPr lang="en-US"/>
              <a:t>This will notify the WHO regional advisors and WHO GLAAS team that the survey has been submitted.</a:t>
            </a:r>
          </a:p>
          <a:p>
            <a:pPr marL="0" indent="0" algn="ctr">
              <a:buNone/>
            </a:pPr>
            <a:endParaRPr lang="en-US" sz="1200" b="1"/>
          </a:p>
          <a:p>
            <a:pPr marL="0" indent="0" algn="ctr">
              <a:buNone/>
            </a:pPr>
            <a:r>
              <a:rPr lang="en-US" b="1"/>
              <a:t>The deadline for submitting the eGLAAS country survey is 15 October 2024.</a:t>
            </a:r>
          </a:p>
          <a:p>
            <a:pPr marL="0" indent="0">
              <a:buNone/>
            </a:pPr>
            <a:endParaRPr lang="en-US" sz="2400" b="1">
              <a:solidFill>
                <a:schemeClr val="accent2"/>
              </a:solidFill>
            </a:endParaRPr>
          </a:p>
        </p:txBody>
      </p:sp>
      <p:pic>
        <p:nvPicPr>
          <p:cNvPr id="7" name="Picture 6">
            <a:extLst>
              <a:ext uri="{FF2B5EF4-FFF2-40B4-BE49-F238E27FC236}">
                <a16:creationId xmlns:a16="http://schemas.microsoft.com/office/drawing/2014/main" id="{C5E25E5E-DB3E-4129-9EEF-83E10EE545F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46975" y="1121229"/>
            <a:ext cx="4429658" cy="5736771"/>
          </a:xfrm>
          <a:prstGeom prst="rect">
            <a:avLst/>
          </a:prstGeom>
          <a:ln>
            <a:solidFill>
              <a:schemeClr val="tx1"/>
            </a:solidFill>
          </a:ln>
        </p:spPr>
      </p:pic>
      <p:grpSp>
        <p:nvGrpSpPr>
          <p:cNvPr id="12" name="Group 11">
            <a:extLst>
              <a:ext uri="{FF2B5EF4-FFF2-40B4-BE49-F238E27FC236}">
                <a16:creationId xmlns:a16="http://schemas.microsoft.com/office/drawing/2014/main" id="{E2802A6B-CE83-4497-9C9C-4E166E76FF74}"/>
              </a:ext>
            </a:extLst>
          </p:cNvPr>
          <p:cNvGrpSpPr/>
          <p:nvPr/>
        </p:nvGrpSpPr>
        <p:grpSpPr>
          <a:xfrm>
            <a:off x="7025328" y="3449589"/>
            <a:ext cx="4560286" cy="2619357"/>
            <a:chOff x="7025328" y="3449589"/>
            <a:chExt cx="4560286" cy="2619357"/>
          </a:xfrm>
        </p:grpSpPr>
        <p:pic>
          <p:nvPicPr>
            <p:cNvPr id="8" name="Picture 7">
              <a:extLst>
                <a:ext uri="{FF2B5EF4-FFF2-40B4-BE49-F238E27FC236}">
                  <a16:creationId xmlns:a16="http://schemas.microsoft.com/office/drawing/2014/main" id="{BCDDB9DC-4C21-47C5-86C1-3EC83020C5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25328" y="3449589"/>
              <a:ext cx="4560286" cy="2619357"/>
            </a:xfrm>
            <a:prstGeom prst="rect">
              <a:avLst/>
            </a:prstGeom>
            <a:ln>
              <a:solidFill>
                <a:schemeClr val="tx1"/>
              </a:solidFill>
            </a:ln>
          </p:spPr>
        </p:pic>
        <p:sp>
          <p:nvSpPr>
            <p:cNvPr id="9" name="Rectangle 8">
              <a:extLst>
                <a:ext uri="{FF2B5EF4-FFF2-40B4-BE49-F238E27FC236}">
                  <a16:creationId xmlns:a16="http://schemas.microsoft.com/office/drawing/2014/main" id="{0FEFC2B1-A03F-412C-BE7E-EC77ED9584DC}"/>
                </a:ext>
              </a:extLst>
            </p:cNvPr>
            <p:cNvSpPr/>
            <p:nvPr/>
          </p:nvSpPr>
          <p:spPr>
            <a:xfrm>
              <a:off x="9621651" y="3869871"/>
              <a:ext cx="1546362" cy="283029"/>
            </a:xfrm>
            <a:prstGeom prst="rect">
              <a:avLst/>
            </a:prstGeom>
            <a:noFill/>
            <a:ln w="38100">
              <a:solidFill>
                <a:schemeClr val="tx1"/>
              </a:solidFill>
            </a:ln>
            <a:effectLst>
              <a:glow rad="101600">
                <a:srgbClr val="D60A87">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92F1B324-2E51-4171-A8AF-2B2B393CF08E}"/>
              </a:ext>
            </a:extLst>
          </p:cNvPr>
          <p:cNvGrpSpPr/>
          <p:nvPr/>
        </p:nvGrpSpPr>
        <p:grpSpPr>
          <a:xfrm>
            <a:off x="7025328" y="2426117"/>
            <a:ext cx="4872951" cy="1023472"/>
            <a:chOff x="7025328" y="2426117"/>
            <a:chExt cx="4872951" cy="1023472"/>
          </a:xfrm>
        </p:grpSpPr>
        <p:pic>
          <p:nvPicPr>
            <p:cNvPr id="4" name="Picture 3">
              <a:extLst>
                <a:ext uri="{FF2B5EF4-FFF2-40B4-BE49-F238E27FC236}">
                  <a16:creationId xmlns:a16="http://schemas.microsoft.com/office/drawing/2014/main" id="{C4A79084-CB7D-4048-9592-8E7EEE379D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25328" y="2426117"/>
              <a:ext cx="4872951" cy="1023472"/>
            </a:xfrm>
            <a:prstGeom prst="rect">
              <a:avLst/>
            </a:prstGeom>
            <a:ln>
              <a:solidFill>
                <a:schemeClr val="tx1"/>
              </a:solidFill>
            </a:ln>
          </p:spPr>
        </p:pic>
        <p:sp>
          <p:nvSpPr>
            <p:cNvPr id="10" name="Rectangle 9">
              <a:extLst>
                <a:ext uri="{FF2B5EF4-FFF2-40B4-BE49-F238E27FC236}">
                  <a16:creationId xmlns:a16="http://schemas.microsoft.com/office/drawing/2014/main" id="{FBCC66B2-A4C4-484F-A2C2-F10B57DE93C6}"/>
                </a:ext>
              </a:extLst>
            </p:cNvPr>
            <p:cNvSpPr/>
            <p:nvPr/>
          </p:nvSpPr>
          <p:spPr>
            <a:xfrm>
              <a:off x="7246975" y="3147264"/>
              <a:ext cx="1546362" cy="205538"/>
            </a:xfrm>
            <a:prstGeom prst="rect">
              <a:avLst/>
            </a:prstGeom>
            <a:noFill/>
            <a:ln w="38100">
              <a:solidFill>
                <a:schemeClr val="tx1"/>
              </a:solidFill>
            </a:ln>
            <a:effectLst>
              <a:glow rad="101600">
                <a:srgbClr val="D60A87">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855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E6DFAF-CD31-46C1-A510-E5D5205DD3EE}"/>
              </a:ext>
            </a:extLst>
          </p:cNvPr>
          <p:cNvSpPr>
            <a:spLocks noGrp="1"/>
          </p:cNvSpPr>
          <p:nvPr>
            <p:ph type="title"/>
          </p:nvPr>
        </p:nvSpPr>
        <p:spPr/>
        <p:txBody>
          <a:bodyPr>
            <a:normAutofit fontScale="90000"/>
          </a:bodyPr>
          <a:lstStyle/>
          <a:p>
            <a:r>
              <a:rPr lang="en-US"/>
              <a:t>Quality assurance through WHO regional office and HQ team</a:t>
            </a:r>
          </a:p>
        </p:txBody>
      </p:sp>
      <p:sp>
        <p:nvSpPr>
          <p:cNvPr id="2" name="Content Placeholder 1">
            <a:extLst>
              <a:ext uri="{FF2B5EF4-FFF2-40B4-BE49-F238E27FC236}">
                <a16:creationId xmlns:a16="http://schemas.microsoft.com/office/drawing/2014/main" id="{2645C72D-430A-4823-91FB-B8A549F7F71D}"/>
              </a:ext>
            </a:extLst>
          </p:cNvPr>
          <p:cNvSpPr>
            <a:spLocks noGrp="1"/>
          </p:cNvSpPr>
          <p:nvPr>
            <p:ph idx="1"/>
          </p:nvPr>
        </p:nvSpPr>
        <p:spPr>
          <a:xfrm>
            <a:off x="609600" y="1356366"/>
            <a:ext cx="10972800" cy="4993634"/>
          </a:xfrm>
        </p:spPr>
        <p:txBody>
          <a:bodyPr>
            <a:normAutofit/>
          </a:bodyPr>
          <a:lstStyle/>
          <a:p>
            <a:r>
              <a:rPr lang="en-US" sz="2800" dirty="0"/>
              <a:t>The WHO regional advisor and GLAAS team will have access to your record in order to conduct </a:t>
            </a:r>
            <a:r>
              <a:rPr lang="en-US" sz="2800" b="1" dirty="0">
                <a:solidFill>
                  <a:srgbClr val="D60A87"/>
                </a:solidFill>
              </a:rPr>
              <a:t>Quality Assurance once the survey has been submitted</a:t>
            </a:r>
            <a:r>
              <a:rPr lang="en-US" sz="2800" dirty="0"/>
              <a:t>. </a:t>
            </a:r>
          </a:p>
          <a:p>
            <a:r>
              <a:rPr lang="en-US" sz="2800" dirty="0"/>
              <a:t>The WHO regional advisor and GLAAS team will use the </a:t>
            </a:r>
            <a:r>
              <a:rPr lang="en-US" sz="2800" b="1" dirty="0">
                <a:solidFill>
                  <a:srgbClr val="D60A87"/>
                </a:solidFill>
              </a:rPr>
              <a:t>Data Resolution Workflow </a:t>
            </a:r>
            <a:r>
              <a:rPr lang="en-US" sz="2800" dirty="0"/>
              <a:t>(comments) to communicate with country teams about responses to the eGLAAS country survey. </a:t>
            </a:r>
          </a:p>
          <a:p>
            <a:r>
              <a:rPr lang="en-US" sz="2800" b="1" dirty="0">
                <a:solidFill>
                  <a:srgbClr val="D60A87"/>
                </a:solidFill>
              </a:rPr>
              <a:t>WHO regional advisor and GLAAS team will send an email </a:t>
            </a:r>
            <a:r>
              <a:rPr lang="en-US" sz="2800" dirty="0"/>
              <a:t>when review of entire eGLAAS country survey is complete. </a:t>
            </a:r>
          </a:p>
        </p:txBody>
      </p:sp>
    </p:spTree>
    <p:extLst>
      <p:ext uri="{BB962C8B-B14F-4D97-AF65-F5344CB8AC3E}">
        <p14:creationId xmlns:p14="http://schemas.microsoft.com/office/powerpoint/2010/main" val="35256788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2C6FD-6E73-4EAE-9216-8B658C7C7097}"/>
              </a:ext>
            </a:extLst>
          </p:cNvPr>
          <p:cNvSpPr>
            <a:spLocks noGrp="1"/>
          </p:cNvSpPr>
          <p:nvPr>
            <p:ph type="title"/>
          </p:nvPr>
        </p:nvSpPr>
        <p:spPr/>
        <p:txBody>
          <a:bodyPr/>
          <a:lstStyle/>
          <a:p>
            <a:r>
              <a:rPr lang="en-US"/>
              <a:t>Additional tips on eGLAAS</a:t>
            </a:r>
          </a:p>
        </p:txBody>
      </p:sp>
    </p:spTree>
    <p:extLst>
      <p:ext uri="{BB962C8B-B14F-4D97-AF65-F5344CB8AC3E}">
        <p14:creationId xmlns:p14="http://schemas.microsoft.com/office/powerpoint/2010/main" val="7490451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B6F65-722E-4917-9D02-5E2FE1709B2F}"/>
              </a:ext>
            </a:extLst>
          </p:cNvPr>
          <p:cNvSpPr>
            <a:spLocks noGrp="1"/>
          </p:cNvSpPr>
          <p:nvPr>
            <p:ph type="title"/>
          </p:nvPr>
        </p:nvSpPr>
        <p:spPr/>
        <p:txBody>
          <a:bodyPr/>
          <a:lstStyle/>
          <a:p>
            <a:r>
              <a:rPr lang="en-US"/>
              <a:t>Alerts – Invalid response</a:t>
            </a:r>
          </a:p>
        </p:txBody>
      </p:sp>
      <p:sp>
        <p:nvSpPr>
          <p:cNvPr id="4" name="Content Placeholder 2">
            <a:extLst>
              <a:ext uri="{FF2B5EF4-FFF2-40B4-BE49-F238E27FC236}">
                <a16:creationId xmlns:a16="http://schemas.microsoft.com/office/drawing/2014/main" id="{CDA585B0-5359-4603-A521-A5E8D3ABA2F2}"/>
              </a:ext>
            </a:extLst>
          </p:cNvPr>
          <p:cNvSpPr>
            <a:spLocks noGrp="1"/>
          </p:cNvSpPr>
          <p:nvPr>
            <p:ph idx="1"/>
          </p:nvPr>
        </p:nvSpPr>
        <p:spPr>
          <a:xfrm>
            <a:off x="609600" y="1391003"/>
            <a:ext cx="11102109" cy="4505491"/>
          </a:xfrm>
        </p:spPr>
        <p:txBody>
          <a:bodyPr/>
          <a:lstStyle/>
          <a:p>
            <a:r>
              <a:rPr lang="en-US"/>
              <a:t>Alerts will appear when a response is invalid. </a:t>
            </a:r>
          </a:p>
          <a:p>
            <a:pPr lvl="1"/>
            <a:r>
              <a:rPr lang="en-US" i="1"/>
              <a:t>Note</a:t>
            </a:r>
            <a:r>
              <a:rPr lang="en-US"/>
              <a:t>: These are similar to the alerts that appear in the fillable PDF of the GLAAS survey. </a:t>
            </a:r>
          </a:p>
          <a:p>
            <a:r>
              <a:rPr lang="en-US"/>
              <a:t>For example, some questions require:</a:t>
            </a:r>
          </a:p>
          <a:p>
            <a:pPr lvl="1"/>
            <a:r>
              <a:rPr lang="en-US"/>
              <a:t>Integers (whole numbers) such as 1, 2, 45, 110. </a:t>
            </a:r>
          </a:p>
          <a:p>
            <a:pPr lvl="1"/>
            <a:r>
              <a:rPr lang="en-US"/>
              <a:t>A year within a specific range such as between the year 1900 and 2023.</a:t>
            </a:r>
          </a:p>
          <a:p>
            <a:pPr lvl="1"/>
            <a:r>
              <a:rPr lang="en-US"/>
              <a:t>A percentage between 0 and 100. </a:t>
            </a:r>
          </a:p>
        </p:txBody>
      </p:sp>
      <p:pic>
        <p:nvPicPr>
          <p:cNvPr id="5" name="Picture 4">
            <a:extLst>
              <a:ext uri="{FF2B5EF4-FFF2-40B4-BE49-F238E27FC236}">
                <a16:creationId xmlns:a16="http://schemas.microsoft.com/office/drawing/2014/main" id="{9D65C162-D099-44E2-9A92-54F1E1CF38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60533" y="4111720"/>
            <a:ext cx="5015796" cy="1625601"/>
          </a:xfrm>
          <a:prstGeom prst="rect">
            <a:avLst/>
          </a:prstGeom>
          <a:ln>
            <a:solidFill>
              <a:schemeClr val="tx1"/>
            </a:solidFill>
          </a:ln>
        </p:spPr>
      </p:pic>
    </p:spTree>
    <p:extLst>
      <p:ext uri="{BB962C8B-B14F-4D97-AF65-F5344CB8AC3E}">
        <p14:creationId xmlns:p14="http://schemas.microsoft.com/office/powerpoint/2010/main" val="3900779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059C55-7D97-4CC3-8485-01FB9A14A30B}"/>
              </a:ext>
            </a:extLst>
          </p:cNvPr>
          <p:cNvSpPr>
            <a:spLocks noGrp="1"/>
          </p:cNvSpPr>
          <p:nvPr>
            <p:ph type="title"/>
          </p:nvPr>
        </p:nvSpPr>
        <p:spPr/>
        <p:txBody>
          <a:bodyPr/>
          <a:lstStyle/>
          <a:p>
            <a:r>
              <a:rPr lang="en-US"/>
              <a:t>The GLAAS 2024 country survey</a:t>
            </a:r>
          </a:p>
        </p:txBody>
      </p:sp>
      <p:sp>
        <p:nvSpPr>
          <p:cNvPr id="5" name="Content Placeholder 4">
            <a:extLst>
              <a:ext uri="{FF2B5EF4-FFF2-40B4-BE49-F238E27FC236}">
                <a16:creationId xmlns:a16="http://schemas.microsoft.com/office/drawing/2014/main" id="{E03D33BF-C218-4997-B881-E18147FB218E}"/>
              </a:ext>
            </a:extLst>
          </p:cNvPr>
          <p:cNvSpPr>
            <a:spLocks noGrp="1"/>
          </p:cNvSpPr>
          <p:nvPr>
            <p:ph idx="1"/>
          </p:nvPr>
        </p:nvSpPr>
        <p:spPr>
          <a:xfrm>
            <a:off x="609600" y="1280167"/>
            <a:ext cx="10972800" cy="4714234"/>
          </a:xfrm>
        </p:spPr>
        <p:txBody>
          <a:bodyPr>
            <a:normAutofit/>
          </a:bodyPr>
          <a:lstStyle/>
          <a:p>
            <a:r>
              <a:rPr lang="en-GB" sz="3200"/>
              <a:t>In the 2024/2025 GLAAS cycle, countries can complete the GLAAS 2024 country either as </a:t>
            </a:r>
          </a:p>
          <a:p>
            <a:pPr lvl="1"/>
            <a:r>
              <a:rPr lang="en-GB" sz="3200"/>
              <a:t>Fillable </a:t>
            </a:r>
            <a:r>
              <a:rPr lang="en-GB" sz="3200" b="1"/>
              <a:t>PDF</a:t>
            </a:r>
            <a:r>
              <a:rPr lang="en-GB" sz="3200"/>
              <a:t>; </a:t>
            </a:r>
            <a:r>
              <a:rPr lang="en-GB" sz="3200" b="1" i="1"/>
              <a:t>or</a:t>
            </a:r>
            <a:r>
              <a:rPr lang="en-GB" sz="3200"/>
              <a:t> </a:t>
            </a:r>
          </a:p>
          <a:p>
            <a:pPr lvl="1"/>
            <a:r>
              <a:rPr lang="en-GB" sz="3200" b="1"/>
              <a:t>eGLAAS (online)</a:t>
            </a:r>
          </a:p>
          <a:p>
            <a:pPr marL="457200" lvl="1" indent="0">
              <a:buNone/>
            </a:pPr>
            <a:endParaRPr lang="en-GB" sz="3200" b="1"/>
          </a:p>
          <a:p>
            <a:r>
              <a:rPr lang="en-GB" sz="3200"/>
              <a:t>The data collection in 2024 will </a:t>
            </a:r>
            <a:r>
              <a:rPr lang="en-GB" sz="3200" b="1">
                <a:solidFill>
                  <a:srgbClr val="D60A87"/>
                </a:solidFill>
              </a:rPr>
              <a:t>begin April 1</a:t>
            </a:r>
            <a:r>
              <a:rPr lang="en-GB" sz="3200" b="1" baseline="30000">
                <a:solidFill>
                  <a:srgbClr val="D60A87"/>
                </a:solidFill>
              </a:rPr>
              <a:t>st</a:t>
            </a:r>
            <a:r>
              <a:rPr lang="en-GB" sz="3200" b="1">
                <a:solidFill>
                  <a:srgbClr val="D60A87"/>
                </a:solidFill>
              </a:rPr>
              <a:t> </a:t>
            </a:r>
            <a:r>
              <a:rPr lang="en-GB" sz="3200"/>
              <a:t>with a</a:t>
            </a:r>
            <a:r>
              <a:rPr lang="en-GB" sz="3200" b="1">
                <a:solidFill>
                  <a:srgbClr val="D60A87"/>
                </a:solidFill>
              </a:rPr>
              <a:t> deadline of October 15</a:t>
            </a:r>
            <a:r>
              <a:rPr lang="en-GB" sz="3200" b="1" baseline="30000">
                <a:solidFill>
                  <a:srgbClr val="D60A87"/>
                </a:solidFill>
              </a:rPr>
              <a:t>th</a:t>
            </a:r>
            <a:r>
              <a:rPr lang="en-GB" sz="3200" b="1">
                <a:solidFill>
                  <a:srgbClr val="D60A87"/>
                </a:solidFill>
              </a:rPr>
              <a:t>, 2024</a:t>
            </a:r>
            <a:r>
              <a:rPr lang="en-GB" sz="3200"/>
              <a:t>.</a:t>
            </a:r>
          </a:p>
        </p:txBody>
      </p:sp>
    </p:spTree>
    <p:extLst>
      <p:ext uri="{BB962C8B-B14F-4D97-AF65-F5344CB8AC3E}">
        <p14:creationId xmlns:p14="http://schemas.microsoft.com/office/powerpoint/2010/main" val="22663670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E0E65A-C33F-4526-A7DA-ADC570FE8D5A}"/>
              </a:ext>
            </a:extLst>
          </p:cNvPr>
          <p:cNvSpPr>
            <a:spLocks noGrp="1"/>
          </p:cNvSpPr>
          <p:nvPr>
            <p:ph type="title"/>
          </p:nvPr>
        </p:nvSpPr>
        <p:spPr/>
        <p:txBody>
          <a:bodyPr/>
          <a:lstStyle/>
          <a:p>
            <a:r>
              <a:rPr lang="en-US"/>
              <a:t>Uploading documents</a:t>
            </a:r>
          </a:p>
        </p:txBody>
      </p:sp>
      <p:sp>
        <p:nvSpPr>
          <p:cNvPr id="5" name="Content Placeholder 4">
            <a:extLst>
              <a:ext uri="{FF2B5EF4-FFF2-40B4-BE49-F238E27FC236}">
                <a16:creationId xmlns:a16="http://schemas.microsoft.com/office/drawing/2014/main" id="{738D48D6-5D7F-400D-8022-66551D422B0E}"/>
              </a:ext>
            </a:extLst>
          </p:cNvPr>
          <p:cNvSpPr>
            <a:spLocks noGrp="1"/>
          </p:cNvSpPr>
          <p:nvPr>
            <p:ph idx="1"/>
          </p:nvPr>
        </p:nvSpPr>
        <p:spPr/>
        <p:txBody>
          <a:bodyPr/>
          <a:lstStyle/>
          <a:p>
            <a:r>
              <a:rPr lang="en-US"/>
              <a:t>Some questions will ask you to upload a supporting document or evidence.</a:t>
            </a:r>
          </a:p>
          <a:p>
            <a:r>
              <a:rPr lang="en-US"/>
              <a:t>Documents can be uploaded as PDF or Word files. </a:t>
            </a:r>
          </a:p>
          <a:p>
            <a:r>
              <a:rPr lang="en-US"/>
              <a:t>To ensure you do not face any connectivity and upload issues, it is recommended that you </a:t>
            </a:r>
            <a:r>
              <a:rPr lang="en-US" b="1"/>
              <a:t>do not upload documents larger than 50 MB</a:t>
            </a:r>
            <a:r>
              <a:rPr lang="en-US"/>
              <a:t>.   </a:t>
            </a:r>
          </a:p>
        </p:txBody>
      </p:sp>
      <p:pic>
        <p:nvPicPr>
          <p:cNvPr id="3" name="Picture 2" descr="Graphical user interface, text, application, email&#10;&#10;Description automatically generated">
            <a:extLst>
              <a:ext uri="{FF2B5EF4-FFF2-40B4-BE49-F238E27FC236}">
                <a16:creationId xmlns:a16="http://schemas.microsoft.com/office/drawing/2014/main" id="{BA8BD51C-31AA-4FA7-94C8-B46640AF767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9841" y="3429000"/>
            <a:ext cx="5302144" cy="2685707"/>
          </a:xfrm>
          <a:prstGeom prst="rect">
            <a:avLst/>
          </a:prstGeom>
          <a:ln>
            <a:solidFill>
              <a:schemeClr val="tx1"/>
            </a:solidFill>
          </a:ln>
        </p:spPr>
      </p:pic>
      <p:pic>
        <p:nvPicPr>
          <p:cNvPr id="7" name="Picture 6" descr="Graphical user interface, text, application, email&#10;&#10;Description automatically generated">
            <a:extLst>
              <a:ext uri="{FF2B5EF4-FFF2-40B4-BE49-F238E27FC236}">
                <a16:creationId xmlns:a16="http://schemas.microsoft.com/office/drawing/2014/main" id="{68E4F612-9959-40BA-8710-5609DCEFDE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20268" y="3429001"/>
            <a:ext cx="5662132" cy="2685706"/>
          </a:xfrm>
          <a:prstGeom prst="rect">
            <a:avLst/>
          </a:prstGeom>
          <a:ln>
            <a:solidFill>
              <a:schemeClr val="tx1"/>
            </a:solidFill>
          </a:ln>
        </p:spPr>
      </p:pic>
    </p:spTree>
    <p:extLst>
      <p:ext uri="{BB962C8B-B14F-4D97-AF65-F5344CB8AC3E}">
        <p14:creationId xmlns:p14="http://schemas.microsoft.com/office/powerpoint/2010/main" val="40318805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0ACF6-5BC3-4797-824D-75A69436E649}"/>
              </a:ext>
            </a:extLst>
          </p:cNvPr>
          <p:cNvSpPr>
            <a:spLocks noGrp="1"/>
          </p:cNvSpPr>
          <p:nvPr>
            <p:ph type="title"/>
          </p:nvPr>
        </p:nvSpPr>
        <p:spPr/>
        <p:txBody>
          <a:bodyPr/>
          <a:lstStyle/>
          <a:p>
            <a:r>
              <a:rPr lang="en-US"/>
              <a:t>Extra notes on visibility and response fields</a:t>
            </a:r>
          </a:p>
        </p:txBody>
      </p:sp>
      <p:sp>
        <p:nvSpPr>
          <p:cNvPr id="3" name="Content Placeholder 2">
            <a:extLst>
              <a:ext uri="{FF2B5EF4-FFF2-40B4-BE49-F238E27FC236}">
                <a16:creationId xmlns:a16="http://schemas.microsoft.com/office/drawing/2014/main" id="{C3C4CF3F-7E13-4BC5-AA08-C4D7C4CB19A9}"/>
              </a:ext>
            </a:extLst>
          </p:cNvPr>
          <p:cNvSpPr>
            <a:spLocks noGrp="1"/>
          </p:cNvSpPr>
          <p:nvPr>
            <p:ph idx="1"/>
          </p:nvPr>
        </p:nvSpPr>
        <p:spPr/>
        <p:txBody>
          <a:bodyPr/>
          <a:lstStyle/>
          <a:p>
            <a:r>
              <a:rPr lang="en-US"/>
              <a:t>The eGLAAS country survey is optimally viewed on a larger screen. If you are opening the survey on a small screen, some of the response fields will be smaller and questions in tables may be narrow.  </a:t>
            </a:r>
          </a:p>
          <a:p>
            <a:r>
              <a:rPr lang="en-US"/>
              <a:t>It is possible to expand some, but not all, response fields. </a:t>
            </a:r>
          </a:p>
          <a:p>
            <a:pPr lvl="1"/>
            <a:r>
              <a:rPr lang="en-US"/>
              <a:t>Cells will turn green when clicking on ‘Expand’. Sometimes they expand, sometimes they will not. </a:t>
            </a:r>
          </a:p>
          <a:p>
            <a:pPr lvl="1"/>
            <a:r>
              <a:rPr lang="en-US"/>
              <a:t>Cells will turn green when clicking on ‘Upload’ to upload a document to the form. </a:t>
            </a:r>
          </a:p>
        </p:txBody>
      </p:sp>
      <p:pic>
        <p:nvPicPr>
          <p:cNvPr id="5" name="Picture 4">
            <a:extLst>
              <a:ext uri="{FF2B5EF4-FFF2-40B4-BE49-F238E27FC236}">
                <a16:creationId xmlns:a16="http://schemas.microsoft.com/office/drawing/2014/main" id="{E30992E5-03F8-EF8F-765B-04D9408C54A1}"/>
              </a:ext>
            </a:extLst>
          </p:cNvPr>
          <p:cNvPicPr>
            <a:picLocks noChangeAspect="1"/>
          </p:cNvPicPr>
          <p:nvPr/>
        </p:nvPicPr>
        <p:blipFill>
          <a:blip r:embed="rId2"/>
          <a:stretch>
            <a:fillRect/>
          </a:stretch>
        </p:blipFill>
        <p:spPr>
          <a:xfrm>
            <a:off x="2350032" y="3801499"/>
            <a:ext cx="7780694" cy="2225233"/>
          </a:xfrm>
          <a:prstGeom prst="rect">
            <a:avLst/>
          </a:prstGeom>
          <a:ln>
            <a:solidFill>
              <a:schemeClr val="tx1"/>
            </a:solidFill>
          </a:ln>
        </p:spPr>
      </p:pic>
      <p:sp>
        <p:nvSpPr>
          <p:cNvPr id="6" name="Rectangle: Rounded Corners 5">
            <a:extLst>
              <a:ext uri="{FF2B5EF4-FFF2-40B4-BE49-F238E27FC236}">
                <a16:creationId xmlns:a16="http://schemas.microsoft.com/office/drawing/2014/main" id="{2E764433-2955-5516-62EB-5C1E05E919DD}"/>
              </a:ext>
            </a:extLst>
          </p:cNvPr>
          <p:cNvSpPr/>
          <p:nvPr/>
        </p:nvSpPr>
        <p:spPr>
          <a:xfrm>
            <a:off x="9471258" y="4803694"/>
            <a:ext cx="659467" cy="268820"/>
          </a:xfrm>
          <a:prstGeom prst="roundRect">
            <a:avLst/>
          </a:prstGeom>
          <a:noFill/>
          <a:ln w="38100">
            <a:solidFill>
              <a:srgbClr val="D60A87"/>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28907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F7A5F8-E21A-411C-AC60-DC303598657D}"/>
              </a:ext>
            </a:extLst>
          </p:cNvPr>
          <p:cNvSpPr>
            <a:spLocks noGrp="1"/>
          </p:cNvSpPr>
          <p:nvPr>
            <p:ph type="title"/>
          </p:nvPr>
        </p:nvSpPr>
        <p:spPr/>
        <p:txBody>
          <a:bodyPr/>
          <a:lstStyle/>
          <a:p>
            <a:r>
              <a:rPr lang="en-US"/>
              <a:t>Final reminders</a:t>
            </a:r>
          </a:p>
        </p:txBody>
      </p:sp>
    </p:spTree>
    <p:extLst>
      <p:ext uri="{BB962C8B-B14F-4D97-AF65-F5344CB8AC3E}">
        <p14:creationId xmlns:p14="http://schemas.microsoft.com/office/powerpoint/2010/main" val="7222114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58719-770A-45C5-A071-D1621B61D13E}"/>
              </a:ext>
            </a:extLst>
          </p:cNvPr>
          <p:cNvSpPr>
            <a:spLocks noGrp="1"/>
          </p:cNvSpPr>
          <p:nvPr>
            <p:ph type="title"/>
          </p:nvPr>
        </p:nvSpPr>
        <p:spPr/>
        <p:txBody>
          <a:bodyPr/>
          <a:lstStyle/>
          <a:p>
            <a:r>
              <a:rPr lang="en-US"/>
              <a:t>Final reminders</a:t>
            </a:r>
          </a:p>
        </p:txBody>
      </p:sp>
      <p:sp>
        <p:nvSpPr>
          <p:cNvPr id="3" name="Content Placeholder 2">
            <a:extLst>
              <a:ext uri="{FF2B5EF4-FFF2-40B4-BE49-F238E27FC236}">
                <a16:creationId xmlns:a16="http://schemas.microsoft.com/office/drawing/2014/main" id="{78A6C814-D0B5-428C-A7E0-1FC5B935E80A}"/>
              </a:ext>
            </a:extLst>
          </p:cNvPr>
          <p:cNvSpPr>
            <a:spLocks noGrp="1"/>
          </p:cNvSpPr>
          <p:nvPr>
            <p:ph idx="1"/>
          </p:nvPr>
        </p:nvSpPr>
        <p:spPr>
          <a:xfrm>
            <a:off x="609600" y="1280165"/>
            <a:ext cx="10972800" cy="4561835"/>
          </a:xfrm>
        </p:spPr>
        <p:txBody>
          <a:bodyPr>
            <a:normAutofit lnSpcReduction="10000"/>
          </a:bodyPr>
          <a:lstStyle/>
          <a:p>
            <a:r>
              <a:rPr lang="en-US" sz="2800" dirty="0"/>
              <a:t>To register, </a:t>
            </a:r>
            <a:r>
              <a:rPr lang="en-US" sz="2800" b="1" dirty="0">
                <a:solidFill>
                  <a:srgbClr val="D60A87"/>
                </a:solidFill>
              </a:rPr>
              <a:t>the GLAAS focal point</a:t>
            </a:r>
            <a:r>
              <a:rPr lang="en-US" sz="2800" dirty="0"/>
              <a:t> must contact the WHO regional advisor and GLAAS (</a:t>
            </a:r>
            <a:r>
              <a:rPr lang="en-US" sz="2800" dirty="0">
                <a:hlinkClick r:id="rId2"/>
              </a:rPr>
              <a:t>glaas@who.int</a:t>
            </a:r>
            <a:r>
              <a:rPr lang="en-US" sz="2800" dirty="0"/>
              <a:t>) </a:t>
            </a:r>
            <a:r>
              <a:rPr lang="en-US" sz="2800" b="1" dirty="0"/>
              <a:t>as soon as possible </a:t>
            </a:r>
            <a:r>
              <a:rPr lang="en-US" sz="2800" dirty="0"/>
              <a:t>with a </a:t>
            </a:r>
            <a:r>
              <a:rPr lang="en-US" sz="2800" b="1" dirty="0">
                <a:solidFill>
                  <a:srgbClr val="D60A87"/>
                </a:solidFill>
              </a:rPr>
              <a:t>list of email addresses </a:t>
            </a:r>
            <a:r>
              <a:rPr lang="en-US" sz="2800" dirty="0"/>
              <a:t>of survey contributors. </a:t>
            </a:r>
            <a:endParaRPr lang="en-US" dirty="0"/>
          </a:p>
          <a:p>
            <a:r>
              <a:rPr lang="en-US" sz="2800" dirty="0"/>
              <a:t>As with the GLAAS PDF country survey, the eGLAAS process should be collaborative, inviting multiple stakeholders to contribute to the responses in the country survey. </a:t>
            </a:r>
          </a:p>
          <a:p>
            <a:r>
              <a:rPr lang="en-US" sz="2800" dirty="0"/>
              <a:t>To submit the eGLAAS survey, mark ALL instruments as ‘Complete’ (</a:t>
            </a:r>
            <a:r>
              <a:rPr lang="en-US" sz="2800" dirty="0">
                <a:solidFill>
                  <a:schemeClr val="accent6">
                    <a:lumMod val="75000"/>
                  </a:schemeClr>
                </a:solidFill>
              </a:rPr>
              <a:t>green</a:t>
            </a:r>
            <a:r>
              <a:rPr lang="en-US" sz="2800" dirty="0"/>
              <a:t>) on the ‘Record status home’ page AND complete the instrument called ‘Survey submission’.  </a:t>
            </a:r>
          </a:p>
          <a:p>
            <a:pPr lvl="1"/>
            <a:r>
              <a:rPr lang="en-US" sz="2400" dirty="0"/>
              <a:t>This will notify the WHO regional advisors and WHO GLAAS team that the survey has been submitted.</a:t>
            </a:r>
          </a:p>
          <a:p>
            <a:r>
              <a:rPr lang="en-US" sz="2800" dirty="0"/>
              <a:t>The deadline for submission is 15 October 2024.</a:t>
            </a:r>
          </a:p>
        </p:txBody>
      </p:sp>
      <p:sp>
        <p:nvSpPr>
          <p:cNvPr id="5" name="TextBox 4">
            <a:extLst>
              <a:ext uri="{FF2B5EF4-FFF2-40B4-BE49-F238E27FC236}">
                <a16:creationId xmlns:a16="http://schemas.microsoft.com/office/drawing/2014/main" id="{4D652E90-86A2-C1B3-CD7A-1682607CA3E0}"/>
              </a:ext>
            </a:extLst>
          </p:cNvPr>
          <p:cNvSpPr txBox="1"/>
          <p:nvPr/>
        </p:nvSpPr>
        <p:spPr>
          <a:xfrm>
            <a:off x="3166533" y="5951241"/>
            <a:ext cx="6096000" cy="707886"/>
          </a:xfrm>
          <a:prstGeom prst="rect">
            <a:avLst/>
          </a:prstGeom>
          <a:noFill/>
        </p:spPr>
        <p:txBody>
          <a:bodyPr wrap="square">
            <a:spAutoFit/>
          </a:bodyPr>
          <a:lstStyle/>
          <a:p>
            <a:pPr marL="0" indent="0" algn="ctr">
              <a:buNone/>
            </a:pPr>
            <a:r>
              <a:rPr lang="en-US" sz="2000" b="1" dirty="0">
                <a:solidFill>
                  <a:srgbClr val="D60A87"/>
                </a:solidFill>
              </a:rPr>
              <a:t>Contact</a:t>
            </a:r>
            <a:r>
              <a:rPr lang="en-US" sz="2000" b="1" dirty="0"/>
              <a:t> </a:t>
            </a:r>
            <a:r>
              <a:rPr lang="en-US" sz="2000" b="1" dirty="0">
                <a:hlinkClick r:id="rId2"/>
              </a:rPr>
              <a:t>glaas@who.int</a:t>
            </a:r>
            <a:r>
              <a:rPr lang="en-US" sz="2000" b="1" dirty="0"/>
              <a:t> </a:t>
            </a:r>
            <a:r>
              <a:rPr lang="en-US" sz="2000" b="1" dirty="0">
                <a:solidFill>
                  <a:srgbClr val="D60A87"/>
                </a:solidFill>
              </a:rPr>
              <a:t>for any support or additional information on eGLAAS.</a:t>
            </a:r>
          </a:p>
        </p:txBody>
      </p:sp>
    </p:spTree>
    <p:extLst>
      <p:ext uri="{BB962C8B-B14F-4D97-AF65-F5344CB8AC3E}">
        <p14:creationId xmlns:p14="http://schemas.microsoft.com/office/powerpoint/2010/main" val="19874945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069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2091ED-31F3-B872-B3CE-480CD5892337}"/>
              </a:ext>
            </a:extLst>
          </p:cNvPr>
          <p:cNvSpPr>
            <a:spLocks noGrp="1"/>
          </p:cNvSpPr>
          <p:nvPr>
            <p:ph type="title"/>
          </p:nvPr>
        </p:nvSpPr>
        <p:spPr/>
        <p:txBody>
          <a:bodyPr/>
          <a:lstStyle/>
          <a:p>
            <a:r>
              <a:rPr lang="en-US"/>
              <a:t>User feedback on the eGLAAS pilot</a:t>
            </a:r>
          </a:p>
        </p:txBody>
      </p:sp>
      <p:sp>
        <p:nvSpPr>
          <p:cNvPr id="2" name="Content Placeholder 1">
            <a:extLst>
              <a:ext uri="{FF2B5EF4-FFF2-40B4-BE49-F238E27FC236}">
                <a16:creationId xmlns:a16="http://schemas.microsoft.com/office/drawing/2014/main" id="{DD3A87A8-3F16-D741-5644-53B1CE120673}"/>
              </a:ext>
            </a:extLst>
          </p:cNvPr>
          <p:cNvSpPr>
            <a:spLocks noGrp="1"/>
          </p:cNvSpPr>
          <p:nvPr>
            <p:ph idx="1"/>
          </p:nvPr>
        </p:nvSpPr>
        <p:spPr/>
        <p:txBody>
          <a:bodyPr>
            <a:normAutofit/>
          </a:bodyPr>
          <a:lstStyle/>
          <a:p>
            <a:r>
              <a:rPr lang="en-US" sz="2800"/>
              <a:t>In the GLAAS 2021/2022 cycle, 11 countries successfully piloted eGLAAS to complete the country survey.</a:t>
            </a:r>
          </a:p>
          <a:p>
            <a:r>
              <a:rPr lang="en-US" sz="2800"/>
              <a:t>Both experienced and first-time GLAAS contributors found the online survey to be </a:t>
            </a:r>
            <a:r>
              <a:rPr lang="en-US" sz="2800" b="1"/>
              <a:t>user-friendly</a:t>
            </a:r>
            <a:r>
              <a:rPr lang="en-US" sz="2800"/>
              <a:t>. </a:t>
            </a:r>
          </a:p>
          <a:p>
            <a:r>
              <a:rPr lang="en-US" sz="2800"/>
              <a:t>Teams found it especially useful that multiple survey contributors could access the platform and contribute responses to survey questions, which </a:t>
            </a:r>
            <a:r>
              <a:rPr lang="en-US" sz="2800" b="1"/>
              <a:t>saved time </a:t>
            </a:r>
            <a:r>
              <a:rPr lang="en-US" sz="2800"/>
              <a:t>and made the process </a:t>
            </a:r>
            <a:r>
              <a:rPr lang="en-US" sz="2800" b="1"/>
              <a:t>more efficient</a:t>
            </a:r>
            <a:r>
              <a:rPr lang="en-US" sz="2800"/>
              <a:t>.  </a:t>
            </a:r>
          </a:p>
        </p:txBody>
      </p:sp>
      <p:sp>
        <p:nvSpPr>
          <p:cNvPr id="6" name="Speech Bubble: Rectangle 5">
            <a:extLst>
              <a:ext uri="{FF2B5EF4-FFF2-40B4-BE49-F238E27FC236}">
                <a16:creationId xmlns:a16="http://schemas.microsoft.com/office/drawing/2014/main" id="{8FAFAF73-D116-269C-5C45-FFD55451596A}"/>
              </a:ext>
            </a:extLst>
          </p:cNvPr>
          <p:cNvSpPr/>
          <p:nvPr/>
        </p:nvSpPr>
        <p:spPr>
          <a:xfrm>
            <a:off x="6872604" y="4570092"/>
            <a:ext cx="3611034" cy="1638300"/>
          </a:xfrm>
          <a:prstGeom prst="wedgeRectCallout">
            <a:avLst>
              <a:gd name="adj1" fmla="val -33517"/>
              <a:gd name="adj2" fmla="val 86601"/>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b="1" i="1" u="none" strike="noStrike" kern="1200" cap="none" spc="0" normalizeH="0" baseline="0" noProof="0">
                <a:ln>
                  <a:noFill/>
                </a:ln>
                <a:solidFill>
                  <a:schemeClr val="bg1"/>
                </a:solidFill>
                <a:effectLst/>
                <a:uLnTx/>
                <a:uFillTx/>
                <a:latin typeface="Calibri"/>
                <a:ea typeface="+mn-ea"/>
                <a:cs typeface="+mn-cs"/>
              </a:rPr>
              <a:t>In general, eGLAAS is user-friendly and facilitates the data collection process</a:t>
            </a:r>
            <a:endParaRPr lang="en-US">
              <a:solidFill>
                <a:schemeClr val="bg1"/>
              </a:solidFill>
            </a:endParaRPr>
          </a:p>
        </p:txBody>
      </p:sp>
      <p:sp>
        <p:nvSpPr>
          <p:cNvPr id="7" name="Speech Bubble: Rectangle 6">
            <a:extLst>
              <a:ext uri="{FF2B5EF4-FFF2-40B4-BE49-F238E27FC236}">
                <a16:creationId xmlns:a16="http://schemas.microsoft.com/office/drawing/2014/main" id="{FBBDBE9E-4083-5E65-A228-F9B51539FAC8}"/>
              </a:ext>
            </a:extLst>
          </p:cNvPr>
          <p:cNvSpPr/>
          <p:nvPr/>
        </p:nvSpPr>
        <p:spPr>
          <a:xfrm>
            <a:off x="1271482" y="4472934"/>
            <a:ext cx="4724400" cy="1832616"/>
          </a:xfrm>
          <a:prstGeom prst="wedgeRectCallout">
            <a:avLst>
              <a:gd name="adj1" fmla="val 33602"/>
              <a:gd name="adj2" fmla="val 76914"/>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b="1" i="1" u="none" strike="noStrike" kern="1200" cap="none" spc="0" normalizeH="0" baseline="0" noProof="0">
                <a:ln>
                  <a:noFill/>
                </a:ln>
                <a:solidFill>
                  <a:schemeClr val="bg1"/>
                </a:solidFill>
                <a:effectLst/>
                <a:uLnTx/>
                <a:uFillTx/>
                <a:latin typeface="Calibri"/>
                <a:ea typeface="+mn-ea"/>
                <a:cs typeface="+mn-cs"/>
              </a:rPr>
              <a:t>The process of checking errors and communicating them through eGLAAS platform was excellent. It allowed the reviewers time to consult the country team virtually until a consensus was reached.</a:t>
            </a:r>
            <a:endParaRPr lang="en-US">
              <a:solidFill>
                <a:schemeClr val="bg1"/>
              </a:solidFill>
            </a:endParaRPr>
          </a:p>
        </p:txBody>
      </p:sp>
    </p:spTree>
    <p:extLst>
      <p:ext uri="{BB962C8B-B14F-4D97-AF65-F5344CB8AC3E}">
        <p14:creationId xmlns:p14="http://schemas.microsoft.com/office/powerpoint/2010/main" val="2773012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345244-013F-4C76-8466-ABE1847A60CC}"/>
              </a:ext>
            </a:extLst>
          </p:cNvPr>
          <p:cNvSpPr>
            <a:spLocks noGrp="1"/>
          </p:cNvSpPr>
          <p:nvPr>
            <p:ph type="title"/>
          </p:nvPr>
        </p:nvSpPr>
        <p:spPr/>
        <p:txBody>
          <a:bodyPr/>
          <a:lstStyle/>
          <a:p>
            <a:r>
              <a:rPr lang="en-US"/>
              <a:t>eGLAAS on the REDCap platform</a:t>
            </a:r>
          </a:p>
        </p:txBody>
      </p:sp>
      <p:sp>
        <p:nvSpPr>
          <p:cNvPr id="2" name="Content Placeholder 1">
            <a:extLst>
              <a:ext uri="{FF2B5EF4-FFF2-40B4-BE49-F238E27FC236}">
                <a16:creationId xmlns:a16="http://schemas.microsoft.com/office/drawing/2014/main" id="{62EE5A07-6FA9-4DF5-B7A5-F8D3FDD8597C}"/>
              </a:ext>
            </a:extLst>
          </p:cNvPr>
          <p:cNvSpPr>
            <a:spLocks noGrp="1"/>
          </p:cNvSpPr>
          <p:nvPr>
            <p:ph idx="1"/>
          </p:nvPr>
        </p:nvSpPr>
        <p:spPr>
          <a:xfrm>
            <a:off x="609600" y="1280165"/>
            <a:ext cx="10972800" cy="5378961"/>
          </a:xfrm>
        </p:spPr>
        <p:txBody>
          <a:bodyPr>
            <a:noAutofit/>
          </a:bodyPr>
          <a:lstStyle/>
          <a:p>
            <a:r>
              <a:rPr lang="en-US" sz="2600"/>
              <a:t>The eGLAAS 2024 country survey is </a:t>
            </a:r>
            <a:r>
              <a:rPr lang="en-US" sz="2600" b="1">
                <a:solidFill>
                  <a:srgbClr val="D60A87"/>
                </a:solidFill>
              </a:rPr>
              <a:t>available in English, French and Spanish. </a:t>
            </a:r>
          </a:p>
          <a:p>
            <a:r>
              <a:rPr lang="en-US" sz="2600"/>
              <a:t>eGLAAS is hosted on the </a:t>
            </a:r>
            <a:r>
              <a:rPr lang="en-US" sz="2600" err="1"/>
              <a:t>REDCap</a:t>
            </a:r>
            <a:r>
              <a:rPr lang="en-US" sz="2600"/>
              <a:t> platform.</a:t>
            </a:r>
            <a:endParaRPr lang="en-GB" sz="2600"/>
          </a:p>
          <a:p>
            <a:pPr lvl="1"/>
            <a:r>
              <a:rPr lang="en-GB" sz="2400"/>
              <a:t>REDCap is a secure online platform for online survey design, data collection and database management that is administered by Vanderbilt University (USA). </a:t>
            </a:r>
          </a:p>
          <a:p>
            <a:pPr lvl="1"/>
            <a:r>
              <a:rPr lang="en-GB" sz="2400"/>
              <a:t>WHO has a unique instance of the platform called EDCRC (Electronic Data Capture REDCap).</a:t>
            </a:r>
          </a:p>
          <a:p>
            <a:r>
              <a:rPr lang="en-GB" sz="2600"/>
              <a:t>Submission of the eGLAAS country survey, country feedback form and additional documents can be done on the REDCap platform. </a:t>
            </a:r>
          </a:p>
          <a:p>
            <a:r>
              <a:rPr lang="en-GB" sz="2600"/>
              <a:t>To access the platform, </a:t>
            </a:r>
            <a:r>
              <a:rPr lang="en-GB" sz="2600" b="1">
                <a:solidFill>
                  <a:srgbClr val="D60A87"/>
                </a:solidFill>
              </a:rPr>
              <a:t>focal points and survey contributors must be registered by contacting the WHO regional advisor and </a:t>
            </a:r>
            <a:r>
              <a:rPr lang="en-GB" sz="2600" b="1">
                <a:hlinkClick r:id="rId2"/>
              </a:rPr>
              <a:t>glaas@who.int</a:t>
            </a:r>
            <a:r>
              <a:rPr lang="en-GB" sz="2600" b="1"/>
              <a:t>. </a:t>
            </a:r>
          </a:p>
        </p:txBody>
      </p:sp>
    </p:spTree>
    <p:extLst>
      <p:ext uri="{BB962C8B-B14F-4D97-AF65-F5344CB8AC3E}">
        <p14:creationId xmlns:p14="http://schemas.microsoft.com/office/powerpoint/2010/main" val="3901756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B624C6-8AF0-44C4-83D8-3A2C2CD4ECF7}"/>
              </a:ext>
            </a:extLst>
          </p:cNvPr>
          <p:cNvSpPr>
            <a:spLocks noGrp="1"/>
          </p:cNvSpPr>
          <p:nvPr>
            <p:ph type="title"/>
          </p:nvPr>
        </p:nvSpPr>
        <p:spPr/>
        <p:txBody>
          <a:bodyPr/>
          <a:lstStyle/>
          <a:p>
            <a:r>
              <a:rPr lang="en-US"/>
              <a:t>Registering and accessing the eGLAAS platform</a:t>
            </a:r>
          </a:p>
        </p:txBody>
      </p:sp>
    </p:spTree>
    <p:extLst>
      <p:ext uri="{BB962C8B-B14F-4D97-AF65-F5344CB8AC3E}">
        <p14:creationId xmlns:p14="http://schemas.microsoft.com/office/powerpoint/2010/main" val="4154322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C0B13-C02B-704C-7181-95D72D363291}"/>
              </a:ext>
            </a:extLst>
          </p:cNvPr>
          <p:cNvSpPr>
            <a:spLocks noGrp="1"/>
          </p:cNvSpPr>
          <p:nvPr>
            <p:ph type="title"/>
          </p:nvPr>
        </p:nvSpPr>
        <p:spPr/>
        <p:txBody>
          <a:bodyPr>
            <a:normAutofit fontScale="90000"/>
          </a:bodyPr>
          <a:lstStyle/>
          <a:p>
            <a:r>
              <a:rPr lang="en-US"/>
              <a:t>Flowchart for registering and accessing the eGLAAS platform</a:t>
            </a:r>
          </a:p>
        </p:txBody>
      </p:sp>
      <p:sp>
        <p:nvSpPr>
          <p:cNvPr id="5" name="Rectangle: Rounded Corners 4">
            <a:extLst>
              <a:ext uri="{FF2B5EF4-FFF2-40B4-BE49-F238E27FC236}">
                <a16:creationId xmlns:a16="http://schemas.microsoft.com/office/drawing/2014/main" id="{E8393DA3-2384-6395-8CE3-B6F52CDEB54C}"/>
              </a:ext>
            </a:extLst>
          </p:cNvPr>
          <p:cNvSpPr/>
          <p:nvPr/>
        </p:nvSpPr>
        <p:spPr>
          <a:xfrm>
            <a:off x="4203903" y="1199463"/>
            <a:ext cx="2232994" cy="108653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WHO sends an invitation to each user</a:t>
            </a:r>
          </a:p>
        </p:txBody>
      </p:sp>
      <p:sp>
        <p:nvSpPr>
          <p:cNvPr id="6" name="Rectangle: Rounded Corners 5">
            <a:extLst>
              <a:ext uri="{FF2B5EF4-FFF2-40B4-BE49-F238E27FC236}">
                <a16:creationId xmlns:a16="http://schemas.microsoft.com/office/drawing/2014/main" id="{25EB84F1-FB0F-F4EB-F743-99372A038DC6}"/>
              </a:ext>
            </a:extLst>
          </p:cNvPr>
          <p:cNvSpPr/>
          <p:nvPr/>
        </p:nvSpPr>
        <p:spPr>
          <a:xfrm>
            <a:off x="6096000" y="2669489"/>
            <a:ext cx="3339484" cy="115462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a:t>Steps 1 - 3: </a:t>
            </a:r>
          </a:p>
          <a:p>
            <a:pPr algn="ctr"/>
            <a:r>
              <a:rPr lang="en-US" sz="1600" b="1"/>
              <a:t>Each user accepts the invitation and follows the process to register their email address in WHO system</a:t>
            </a:r>
          </a:p>
        </p:txBody>
      </p:sp>
      <p:sp>
        <p:nvSpPr>
          <p:cNvPr id="7" name="Rectangle: Rounded Corners 6">
            <a:extLst>
              <a:ext uri="{FF2B5EF4-FFF2-40B4-BE49-F238E27FC236}">
                <a16:creationId xmlns:a16="http://schemas.microsoft.com/office/drawing/2014/main" id="{227AB809-CA4C-CC11-F6E0-7E398D74A214}"/>
              </a:ext>
            </a:extLst>
          </p:cNvPr>
          <p:cNvSpPr/>
          <p:nvPr/>
        </p:nvSpPr>
        <p:spPr>
          <a:xfrm>
            <a:off x="6096000" y="4279087"/>
            <a:ext cx="3339484" cy="1053774"/>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a:t>Step 4 - 5: </a:t>
            </a:r>
          </a:p>
          <a:p>
            <a:pPr algn="ctr"/>
            <a:r>
              <a:rPr lang="en-US" sz="1600" b="1"/>
              <a:t>User registers for eGLAAS platform (REDCap) and verifies their email address</a:t>
            </a:r>
          </a:p>
        </p:txBody>
      </p:sp>
      <p:sp>
        <p:nvSpPr>
          <p:cNvPr id="8" name="Rectangle: Rounded Corners 7">
            <a:extLst>
              <a:ext uri="{FF2B5EF4-FFF2-40B4-BE49-F238E27FC236}">
                <a16:creationId xmlns:a16="http://schemas.microsoft.com/office/drawing/2014/main" id="{93F4EC0F-E917-3332-1D61-CA90962F3E83}"/>
              </a:ext>
            </a:extLst>
          </p:cNvPr>
          <p:cNvSpPr/>
          <p:nvPr/>
        </p:nvSpPr>
        <p:spPr>
          <a:xfrm>
            <a:off x="5700321" y="5777766"/>
            <a:ext cx="4130842" cy="939682"/>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User accesses eGLAAS 2024 country survey at https://extranet.who.int/edcrc</a:t>
            </a:r>
          </a:p>
        </p:txBody>
      </p:sp>
      <p:sp>
        <p:nvSpPr>
          <p:cNvPr id="12" name="TextBox 11">
            <a:extLst>
              <a:ext uri="{FF2B5EF4-FFF2-40B4-BE49-F238E27FC236}">
                <a16:creationId xmlns:a16="http://schemas.microsoft.com/office/drawing/2014/main" id="{AE1DEF18-2BA3-5961-AFA0-BA21D3BBDAB5}"/>
              </a:ext>
            </a:extLst>
          </p:cNvPr>
          <p:cNvSpPr txBox="1"/>
          <p:nvPr/>
        </p:nvSpPr>
        <p:spPr>
          <a:xfrm>
            <a:off x="9435484" y="3015967"/>
            <a:ext cx="2343432" cy="461665"/>
          </a:xfrm>
          <a:prstGeom prst="rect">
            <a:avLst/>
          </a:prstGeom>
          <a:noFill/>
        </p:spPr>
        <p:txBody>
          <a:bodyPr wrap="square" rtlCol="0">
            <a:spAutoFit/>
          </a:bodyPr>
          <a:lstStyle/>
          <a:p>
            <a:r>
              <a:rPr lang="en-US" sz="1200" b="1" i="1"/>
              <a:t>Users who are already registered in WHO system </a:t>
            </a:r>
            <a:r>
              <a:rPr lang="en-US" sz="1200" b="1" i="1">
                <a:solidFill>
                  <a:srgbClr val="D60A87"/>
                </a:solidFill>
              </a:rPr>
              <a:t>skip</a:t>
            </a:r>
            <a:r>
              <a:rPr lang="en-US" sz="1200" b="1" i="1"/>
              <a:t> this step</a:t>
            </a:r>
          </a:p>
        </p:txBody>
      </p:sp>
      <p:sp>
        <p:nvSpPr>
          <p:cNvPr id="13" name="TextBox 12">
            <a:extLst>
              <a:ext uri="{FF2B5EF4-FFF2-40B4-BE49-F238E27FC236}">
                <a16:creationId xmlns:a16="http://schemas.microsoft.com/office/drawing/2014/main" id="{DB16BD87-2E4C-EA39-3A36-2BC7538406FE}"/>
              </a:ext>
            </a:extLst>
          </p:cNvPr>
          <p:cNvSpPr txBox="1"/>
          <p:nvPr/>
        </p:nvSpPr>
        <p:spPr>
          <a:xfrm>
            <a:off x="9435484" y="4559058"/>
            <a:ext cx="2756516" cy="430887"/>
          </a:xfrm>
          <a:prstGeom prst="rect">
            <a:avLst/>
          </a:prstGeom>
          <a:noFill/>
        </p:spPr>
        <p:txBody>
          <a:bodyPr wrap="square" rtlCol="0">
            <a:spAutoFit/>
          </a:bodyPr>
          <a:lstStyle/>
          <a:p>
            <a:r>
              <a:rPr lang="en-US" sz="1100" b="1" i="1"/>
              <a:t>Users who are already registered in the eGLAAS platform/REDCap can </a:t>
            </a:r>
            <a:r>
              <a:rPr lang="en-US" sz="1100" b="1" i="1">
                <a:solidFill>
                  <a:srgbClr val="D60A87"/>
                </a:solidFill>
              </a:rPr>
              <a:t>skip</a:t>
            </a:r>
            <a:r>
              <a:rPr lang="en-US" sz="1100" b="1" i="1"/>
              <a:t> this step</a:t>
            </a:r>
          </a:p>
        </p:txBody>
      </p:sp>
      <p:sp>
        <p:nvSpPr>
          <p:cNvPr id="14" name="Arrow: Bent-Up 13">
            <a:extLst>
              <a:ext uri="{FF2B5EF4-FFF2-40B4-BE49-F238E27FC236}">
                <a16:creationId xmlns:a16="http://schemas.microsoft.com/office/drawing/2014/main" id="{4C5424D5-9E19-AF92-27CB-39F2F6D76B67}"/>
              </a:ext>
            </a:extLst>
          </p:cNvPr>
          <p:cNvSpPr/>
          <p:nvPr/>
        </p:nvSpPr>
        <p:spPr>
          <a:xfrm flipV="1">
            <a:off x="6431681" y="1663200"/>
            <a:ext cx="1449148" cy="1005840"/>
          </a:xfrm>
          <a:prstGeom prst="bentUpArrow">
            <a:avLst>
              <a:gd name="adj1" fmla="val 13039"/>
              <a:gd name="adj2" fmla="val 12138"/>
              <a:gd name="adj3" fmla="val 17824"/>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16" name="Arrow: Right 15">
            <a:extLst>
              <a:ext uri="{FF2B5EF4-FFF2-40B4-BE49-F238E27FC236}">
                <a16:creationId xmlns:a16="http://schemas.microsoft.com/office/drawing/2014/main" id="{F50A5AED-8BAD-BD0F-CFA4-4E866DB65FDD}"/>
              </a:ext>
            </a:extLst>
          </p:cNvPr>
          <p:cNvSpPr/>
          <p:nvPr/>
        </p:nvSpPr>
        <p:spPr>
          <a:xfrm>
            <a:off x="3736897" y="1627643"/>
            <a:ext cx="467006" cy="230174"/>
          </a:xfrm>
          <a:prstGeom prst="rightArrow">
            <a:avLst/>
          </a:prstGeom>
          <a:solidFill>
            <a:srgbClr val="D60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4" name="Rectangle: Rounded Corners 3">
            <a:extLst>
              <a:ext uri="{FF2B5EF4-FFF2-40B4-BE49-F238E27FC236}">
                <a16:creationId xmlns:a16="http://schemas.microsoft.com/office/drawing/2014/main" id="{F52AE65B-3FFE-9D7F-4BB5-25F89E04D62A}"/>
              </a:ext>
            </a:extLst>
          </p:cNvPr>
          <p:cNvSpPr/>
          <p:nvPr/>
        </p:nvSpPr>
        <p:spPr>
          <a:xfrm>
            <a:off x="477078" y="1199462"/>
            <a:ext cx="3259819" cy="1086537"/>
          </a:xfrm>
          <a:prstGeom prst="roundRect">
            <a:avLst/>
          </a:prstGeom>
          <a:solidFill>
            <a:srgbClr val="D60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GLAAS Focal Point provides email addresses of </a:t>
            </a:r>
            <a:r>
              <a:rPr lang="en-US" sz="1600" b="1" err="1"/>
              <a:t>eGLAAS</a:t>
            </a:r>
            <a:r>
              <a:rPr lang="en-US" sz="1600" b="1"/>
              <a:t> users/survey contributors to WHO</a:t>
            </a:r>
          </a:p>
        </p:txBody>
      </p:sp>
      <p:sp>
        <p:nvSpPr>
          <p:cNvPr id="17" name="Arrow: Right 16">
            <a:extLst>
              <a:ext uri="{FF2B5EF4-FFF2-40B4-BE49-F238E27FC236}">
                <a16:creationId xmlns:a16="http://schemas.microsoft.com/office/drawing/2014/main" id="{EAB90E61-3B1B-479F-69AB-7839E1933766}"/>
              </a:ext>
            </a:extLst>
          </p:cNvPr>
          <p:cNvSpPr/>
          <p:nvPr/>
        </p:nvSpPr>
        <p:spPr>
          <a:xfrm rot="5400000">
            <a:off x="7532239" y="3930061"/>
            <a:ext cx="467006" cy="230174"/>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18" name="Arrow: Right 17">
            <a:extLst>
              <a:ext uri="{FF2B5EF4-FFF2-40B4-BE49-F238E27FC236}">
                <a16:creationId xmlns:a16="http://schemas.microsoft.com/office/drawing/2014/main" id="{9632FEC7-E08B-BE61-908A-DDB728830FB8}"/>
              </a:ext>
            </a:extLst>
          </p:cNvPr>
          <p:cNvSpPr/>
          <p:nvPr/>
        </p:nvSpPr>
        <p:spPr>
          <a:xfrm rot="5400000">
            <a:off x="7532239" y="5416273"/>
            <a:ext cx="467006" cy="230174"/>
          </a:xfrm>
          <a:prstGeom prst="righ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21" name="Rectangle 20">
            <a:extLst>
              <a:ext uri="{FF2B5EF4-FFF2-40B4-BE49-F238E27FC236}">
                <a16:creationId xmlns:a16="http://schemas.microsoft.com/office/drawing/2014/main" id="{9D5C9D87-AB13-BF8E-485F-8388E8EAB84D}"/>
              </a:ext>
            </a:extLst>
          </p:cNvPr>
          <p:cNvSpPr/>
          <p:nvPr/>
        </p:nvSpPr>
        <p:spPr>
          <a:xfrm>
            <a:off x="306058" y="5775169"/>
            <a:ext cx="274320" cy="274320"/>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9FBAEA7-A2B9-9296-A581-3789A914DD38}"/>
              </a:ext>
            </a:extLst>
          </p:cNvPr>
          <p:cNvSpPr/>
          <p:nvPr/>
        </p:nvSpPr>
        <p:spPr>
          <a:xfrm>
            <a:off x="313278" y="5364977"/>
            <a:ext cx="274320" cy="274320"/>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549700B-24DA-938C-03A6-2630684EE59C}"/>
              </a:ext>
            </a:extLst>
          </p:cNvPr>
          <p:cNvSpPr/>
          <p:nvPr/>
        </p:nvSpPr>
        <p:spPr>
          <a:xfrm>
            <a:off x="313278" y="4963067"/>
            <a:ext cx="274320" cy="274320"/>
          </a:xfrm>
          <a:prstGeom prst="rect">
            <a:avLst/>
          </a:prstGeom>
          <a:solidFill>
            <a:srgbClr val="D60A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C5C51076-ADEB-6371-6D57-A93255195423}"/>
              </a:ext>
            </a:extLst>
          </p:cNvPr>
          <p:cNvSpPr txBox="1"/>
          <p:nvPr/>
        </p:nvSpPr>
        <p:spPr>
          <a:xfrm>
            <a:off x="580378" y="4930950"/>
            <a:ext cx="4120714" cy="338554"/>
          </a:xfrm>
          <a:prstGeom prst="rect">
            <a:avLst/>
          </a:prstGeom>
          <a:noFill/>
        </p:spPr>
        <p:txBody>
          <a:bodyPr wrap="square" rtlCol="0">
            <a:spAutoFit/>
          </a:bodyPr>
          <a:lstStyle/>
          <a:p>
            <a:r>
              <a:rPr lang="en-US" sz="1600" b="1">
                <a:solidFill>
                  <a:srgbClr val="D60A87"/>
                </a:solidFill>
              </a:rPr>
              <a:t>Action needed by GLAAS country focal point</a:t>
            </a:r>
          </a:p>
        </p:txBody>
      </p:sp>
      <p:sp>
        <p:nvSpPr>
          <p:cNvPr id="25" name="TextBox 24">
            <a:extLst>
              <a:ext uri="{FF2B5EF4-FFF2-40B4-BE49-F238E27FC236}">
                <a16:creationId xmlns:a16="http://schemas.microsoft.com/office/drawing/2014/main" id="{6A6DCB79-07BB-C6B5-F0CC-A15E65E93F9A}"/>
              </a:ext>
            </a:extLst>
          </p:cNvPr>
          <p:cNvSpPr txBox="1"/>
          <p:nvPr/>
        </p:nvSpPr>
        <p:spPr>
          <a:xfrm>
            <a:off x="603472" y="5332860"/>
            <a:ext cx="3597442" cy="338554"/>
          </a:xfrm>
          <a:prstGeom prst="rect">
            <a:avLst/>
          </a:prstGeom>
          <a:noFill/>
        </p:spPr>
        <p:txBody>
          <a:bodyPr wrap="square" rtlCol="0">
            <a:spAutoFit/>
          </a:bodyPr>
          <a:lstStyle/>
          <a:p>
            <a:r>
              <a:rPr lang="en-US" sz="1600" b="1">
                <a:solidFill>
                  <a:srgbClr val="0070C0"/>
                </a:solidFill>
              </a:rPr>
              <a:t>Action needed by WHO</a:t>
            </a:r>
          </a:p>
        </p:txBody>
      </p:sp>
      <p:sp>
        <p:nvSpPr>
          <p:cNvPr id="26" name="TextBox 25">
            <a:extLst>
              <a:ext uri="{FF2B5EF4-FFF2-40B4-BE49-F238E27FC236}">
                <a16:creationId xmlns:a16="http://schemas.microsoft.com/office/drawing/2014/main" id="{2E262474-7A45-FB84-CF96-A1164C8FFF6E}"/>
              </a:ext>
            </a:extLst>
          </p:cNvPr>
          <p:cNvSpPr txBox="1"/>
          <p:nvPr/>
        </p:nvSpPr>
        <p:spPr>
          <a:xfrm>
            <a:off x="587598" y="5775169"/>
            <a:ext cx="3597442" cy="584775"/>
          </a:xfrm>
          <a:prstGeom prst="rect">
            <a:avLst/>
          </a:prstGeom>
          <a:noFill/>
        </p:spPr>
        <p:txBody>
          <a:bodyPr wrap="square" rtlCol="0">
            <a:spAutoFit/>
          </a:bodyPr>
          <a:lstStyle/>
          <a:p>
            <a:r>
              <a:rPr lang="en-US" sz="1600" b="1">
                <a:solidFill>
                  <a:srgbClr val="7030A0"/>
                </a:solidFill>
              </a:rPr>
              <a:t>Action needed by each survey contributor/eGLAAS user</a:t>
            </a:r>
          </a:p>
        </p:txBody>
      </p:sp>
    </p:spTree>
    <p:extLst>
      <p:ext uri="{BB962C8B-B14F-4D97-AF65-F5344CB8AC3E}">
        <p14:creationId xmlns:p14="http://schemas.microsoft.com/office/powerpoint/2010/main" val="1643137969"/>
      </p:ext>
    </p:extLst>
  </p:cSld>
  <p:clrMapOvr>
    <a:masterClrMapping/>
  </p:clrMapOvr>
</p:sld>
</file>

<file path=ppt/theme/theme1.xml><?xml version="1.0" encoding="utf-8"?>
<a:theme xmlns:a="http://schemas.openxmlformats.org/drawingml/2006/main" name="1_GLAAS Main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LAAS 2019 Report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anguage xmlns="7da2a9a0-f64b-4550-95b3-c67d34dbd72d">English</Language>
    <DocumentType xmlns="7da2a9a0-f64b-4550-95b3-c67d34dbd72d">Modules</DocumentTyp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DC33C4DE855BF469F0AA519760570D6" ma:contentTypeVersion="6" ma:contentTypeDescription="Create a new document." ma:contentTypeScope="" ma:versionID="bad07fa54b408453379a771d3404f4f7">
  <xsd:schema xmlns:xsd="http://www.w3.org/2001/XMLSchema" xmlns:xs="http://www.w3.org/2001/XMLSchema" xmlns:p="http://schemas.microsoft.com/office/2006/metadata/properties" xmlns:ns2="7da2a9a0-f64b-4550-95b3-c67d34dbd72d" targetNamespace="http://schemas.microsoft.com/office/2006/metadata/properties" ma:root="true" ma:fieldsID="55e6771785aeb9f1da98b971c62bface" ns2:_="">
    <xsd:import namespace="7da2a9a0-f64b-4550-95b3-c67d34dbd72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anguage" minOccurs="0"/>
                <xsd:element ref="ns2:Document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a2a9a0-f64b-4550-95b3-c67d34dbd7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anguage" ma:index="12" nillable="true" ma:displayName="Language" ma:format="Dropdown" ma:internalName="Language">
      <xsd:simpleType>
        <xsd:restriction base="dms:Choice">
          <xsd:enumeration value="English"/>
          <xsd:enumeration value="French"/>
          <xsd:enumeration value="Spanish"/>
          <xsd:enumeration value="Russian"/>
          <xsd:enumeration value="Arabic"/>
          <xsd:enumeration value="Chinese"/>
          <xsd:enumeration value="Portuguese"/>
        </xsd:restriction>
      </xsd:simpleType>
    </xsd:element>
    <xsd:element name="DocumentType" ma:index="13" nillable="true" ma:displayName="Document Type" ma:format="Dropdown" ma:internalName="DocumentType">
      <xsd:simpleType>
        <xsd:restriction base="dms:Choice">
          <xsd:enumeration value="Country survey"/>
          <xsd:enumeration value="Survey guidance"/>
          <xsd:enumeration value="Modules"/>
          <xsd:enumeration value="Consent"/>
          <xsd:enumeration value="Feedback form"/>
          <xsd:enumeration value="ToR"/>
          <xsd:enumeration value="Data us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0DB8DF-40A9-4A6A-BD04-7F2BC63AF984}">
  <ds:schemaRefs>
    <ds:schemaRef ds:uri="http://schemas.microsoft.com/sharepoint/v3/contenttype/forms"/>
  </ds:schemaRefs>
</ds:datastoreItem>
</file>

<file path=customXml/itemProps2.xml><?xml version="1.0" encoding="utf-8"?>
<ds:datastoreItem xmlns:ds="http://schemas.openxmlformats.org/officeDocument/2006/customXml" ds:itemID="{F2D5FE5E-37CC-4CE9-96F5-D43556D39C96}">
  <ds:schemaRefs>
    <ds:schemaRef ds:uri="http://schemas.microsoft.com/office/2006/documentManagement/types"/>
    <ds:schemaRef ds:uri="http://schemas.openxmlformats.org/package/2006/metadata/core-properties"/>
    <ds:schemaRef ds:uri="http://purl.org/dc/terms/"/>
    <ds:schemaRef ds:uri="http://schemas.microsoft.com/office/2006/metadata/properties"/>
    <ds:schemaRef ds:uri="http://schemas.microsoft.com/office/infopath/2007/PartnerControls"/>
    <ds:schemaRef ds:uri="http://purl.org/dc/dcmitype/"/>
    <ds:schemaRef ds:uri="http://purl.org/dc/elements/1.1/"/>
    <ds:schemaRef ds:uri="http://www.w3.org/XML/1998/namespace"/>
    <ds:schemaRef ds:uri="7da2a9a0-f64b-4550-95b3-c67d34dbd72d"/>
  </ds:schemaRefs>
</ds:datastoreItem>
</file>

<file path=customXml/itemProps3.xml><?xml version="1.0" encoding="utf-8"?>
<ds:datastoreItem xmlns:ds="http://schemas.openxmlformats.org/officeDocument/2006/customXml" ds:itemID="{8A35129C-9523-48A0-8C5B-7D01673C8A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a2a9a0-f64b-4550-95b3-c67d34dbd7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17</TotalTime>
  <Words>4435</Words>
  <Application>Microsoft Macintosh PowerPoint</Application>
  <PresentationFormat>Widescreen</PresentationFormat>
  <Paragraphs>315</Paragraphs>
  <Slides>54</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54</vt:i4>
      </vt:variant>
    </vt:vector>
  </HeadingPairs>
  <TitlesOfParts>
    <vt:vector size="60" baseType="lpstr">
      <vt:lpstr>Arial</vt:lpstr>
      <vt:lpstr>Calibri</vt:lpstr>
      <vt:lpstr>Segoe UI</vt:lpstr>
      <vt:lpstr>Wingdings</vt:lpstr>
      <vt:lpstr>1_GLAAS Main Template</vt:lpstr>
      <vt:lpstr>GLAAS 2019 Report Template</vt:lpstr>
      <vt:lpstr>Information module eGLAAS 2024 country survey </vt:lpstr>
      <vt:lpstr>Overview of module</vt:lpstr>
      <vt:lpstr>Introduction to eGLAAS</vt:lpstr>
      <vt:lpstr>UN-Water GLAAS and the 2024 country survey</vt:lpstr>
      <vt:lpstr>The GLAAS 2024 country survey</vt:lpstr>
      <vt:lpstr>User feedback on the eGLAAS pilot</vt:lpstr>
      <vt:lpstr>eGLAAS on the REDCap platform</vt:lpstr>
      <vt:lpstr>Registering and accessing the eGLAAS platform</vt:lpstr>
      <vt:lpstr>Flowchart for registering and accessing the eGLAAS platform</vt:lpstr>
      <vt:lpstr>Registering and accessing the eGLAAS platform</vt:lpstr>
      <vt:lpstr>Step 1. Accept the email invitation from WHO</vt:lpstr>
      <vt:lpstr>Step 2. Follow the link and log-in using your email credentials</vt:lpstr>
      <vt:lpstr>Step 3. Verify your email in the WHO system by clicking ‘Accept’</vt:lpstr>
      <vt:lpstr>Step 4. Register on the eGLAAS platform</vt:lpstr>
      <vt:lpstr>Step 5. Go to your email account and verify your email address</vt:lpstr>
      <vt:lpstr>Access the eGLAAS platform anytime</vt:lpstr>
      <vt:lpstr>eGLAAS terminology and demonstration of features</vt:lpstr>
      <vt:lpstr>Terminology used in eGLAAS</vt:lpstr>
      <vt:lpstr>Demonstration of eGLAAS </vt:lpstr>
      <vt:lpstr>Overview of features on eGLAAS</vt:lpstr>
      <vt:lpstr>Overview of features on eGLAAS</vt:lpstr>
      <vt:lpstr>My Projects</vt:lpstr>
      <vt:lpstr>Project Home</vt:lpstr>
      <vt:lpstr>Record Status Dashboard – Accessing your country survey</vt:lpstr>
      <vt:lpstr>View / Edit Records</vt:lpstr>
      <vt:lpstr>Data Exports, Reports, and Stats</vt:lpstr>
      <vt:lpstr>Resolve issues – Add or read queries </vt:lpstr>
      <vt:lpstr>Resolve issues – Respond and resolve queries</vt:lpstr>
      <vt:lpstr>Project Bookmarks</vt:lpstr>
      <vt:lpstr>The eGLAAS process</vt:lpstr>
      <vt:lpstr>eGLAAS process on eGLAAS platform (REDCap)</vt:lpstr>
      <vt:lpstr>Completing the country survey on eGLAAS</vt:lpstr>
      <vt:lpstr>Selecting the language of the country survey</vt:lpstr>
      <vt:lpstr>Saving each instrument </vt:lpstr>
      <vt:lpstr>Alerts – Simultaneous users </vt:lpstr>
      <vt:lpstr>Planning teamwork in country eGLAAS processes</vt:lpstr>
      <vt:lpstr>Planning teamwork in country eGLAAS processes</vt:lpstr>
      <vt:lpstr>Reminder: The GLAAS process is collaborative </vt:lpstr>
      <vt:lpstr>Planning teamwork in country eGLAAS processes</vt:lpstr>
      <vt:lpstr>Determine how to use the ‘Record status’</vt:lpstr>
      <vt:lpstr>Planning teamwork in country eGLAAS processes</vt:lpstr>
      <vt:lpstr>How to leave comments using ‘Data Resolution Workflow’</vt:lpstr>
      <vt:lpstr>How to respond and resolve queries/comments</vt:lpstr>
      <vt:lpstr>Notes on using Data Resolution Workflow </vt:lpstr>
      <vt:lpstr>PDF / Printing eGLAAS record</vt:lpstr>
      <vt:lpstr>Submitting the eGLAAS survey</vt:lpstr>
      <vt:lpstr>Quality assurance through WHO regional office and HQ team</vt:lpstr>
      <vt:lpstr>Additional tips on eGLAAS</vt:lpstr>
      <vt:lpstr>Alerts – Invalid response</vt:lpstr>
      <vt:lpstr>Uploading documents</vt:lpstr>
      <vt:lpstr>Extra notes on visibility and response fields</vt:lpstr>
      <vt:lpstr>Final reminders</vt:lpstr>
      <vt:lpstr>Final reminders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Sofia Murad</dc:creator>
  <cp:lastModifiedBy>Betsy Engebretson</cp:lastModifiedBy>
  <cp:revision>5</cp:revision>
  <cp:lastPrinted>2021-10-05T12:12:42Z</cp:lastPrinted>
  <dcterms:created xsi:type="dcterms:W3CDTF">2019-09-12T12:12:51Z</dcterms:created>
  <dcterms:modified xsi:type="dcterms:W3CDTF">2024-05-07T17:35:12Z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0x0101008DC33C4DE855BF469F0AA519760570D6</vt:lpwstr>
  </property>
</Properties>
</file>