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9"/>
  </p:notesMasterIdLst>
  <p:handoutMasterIdLst>
    <p:handoutMasterId r:id="rId40"/>
  </p:handoutMasterIdLst>
  <p:sldIdLst>
    <p:sldId id="266" r:id="rId5"/>
    <p:sldId id="265" r:id="rId6"/>
    <p:sldId id="276" r:id="rId7"/>
    <p:sldId id="271" r:id="rId8"/>
    <p:sldId id="343" r:id="rId9"/>
    <p:sldId id="344" r:id="rId10"/>
    <p:sldId id="345" r:id="rId11"/>
    <p:sldId id="346" r:id="rId12"/>
    <p:sldId id="347" r:id="rId13"/>
    <p:sldId id="333" r:id="rId14"/>
    <p:sldId id="334" r:id="rId15"/>
    <p:sldId id="348" r:id="rId16"/>
    <p:sldId id="349" r:id="rId17"/>
    <p:sldId id="335" r:id="rId18"/>
    <p:sldId id="350" r:id="rId19"/>
    <p:sldId id="351" r:id="rId20"/>
    <p:sldId id="352" r:id="rId21"/>
    <p:sldId id="353" r:id="rId22"/>
    <p:sldId id="354" r:id="rId23"/>
    <p:sldId id="355" r:id="rId24"/>
    <p:sldId id="356" r:id="rId25"/>
    <p:sldId id="357" r:id="rId26"/>
    <p:sldId id="358" r:id="rId27"/>
    <p:sldId id="359" r:id="rId28"/>
    <p:sldId id="360" r:id="rId29"/>
    <p:sldId id="361" r:id="rId30"/>
    <p:sldId id="362" r:id="rId31"/>
    <p:sldId id="363" r:id="rId32"/>
    <p:sldId id="364" r:id="rId33"/>
    <p:sldId id="365" r:id="rId34"/>
    <p:sldId id="366" r:id="rId35"/>
    <p:sldId id="367" r:id="rId36"/>
    <p:sldId id="368" r:id="rId37"/>
    <p:sldId id="369"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F0E2F0E3-F849-4E47-877B-64B5AF95E161}">
          <p14:sldIdLst>
            <p14:sldId id="266"/>
            <p14:sldId id="265"/>
            <p14:sldId id="276"/>
          </p14:sldIdLst>
        </p14:section>
        <p14:section name="B1" id="{A27B657B-1D9E-4F31-A402-F72208257BC6}">
          <p14:sldIdLst>
            <p14:sldId id="271"/>
            <p14:sldId id="343"/>
            <p14:sldId id="344"/>
            <p14:sldId id="345"/>
            <p14:sldId id="346"/>
          </p14:sldIdLst>
        </p14:section>
        <p14:section name="B2" id="{535A37DE-8562-4E15-8F4F-D8FAF9685BFB}">
          <p14:sldIdLst>
            <p14:sldId id="347"/>
            <p14:sldId id="333"/>
          </p14:sldIdLst>
        </p14:section>
        <p14:section name="B3" id="{E82740D2-5019-424D-A75E-045221BC7EC5}">
          <p14:sldIdLst>
            <p14:sldId id="334"/>
            <p14:sldId id="348"/>
            <p14:sldId id="349"/>
          </p14:sldIdLst>
        </p14:section>
        <p14:section name="B4" id="{4B83FF85-0873-4928-A94A-5E6DFC51C62C}">
          <p14:sldIdLst>
            <p14:sldId id="335"/>
            <p14:sldId id="350"/>
            <p14:sldId id="351"/>
            <p14:sldId id="352"/>
            <p14:sldId id="353"/>
            <p14:sldId id="354"/>
            <p14:sldId id="355"/>
            <p14:sldId id="356"/>
            <p14:sldId id="357"/>
            <p14:sldId id="358"/>
            <p14:sldId id="359"/>
            <p14:sldId id="360"/>
            <p14:sldId id="361"/>
            <p14:sldId id="362"/>
            <p14:sldId id="363"/>
            <p14:sldId id="364"/>
            <p14:sldId id="365"/>
            <p14:sldId id="366"/>
            <p14:sldId id="367"/>
            <p14:sldId id="368"/>
            <p14:sldId id="36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eu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87E3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81" autoAdjust="0"/>
    <p:restoredTop sz="92042" autoAdjust="0"/>
  </p:normalViewPr>
  <p:slideViewPr>
    <p:cSldViewPr snapToGrid="0" snapToObjects="1">
      <p:cViewPr varScale="1">
        <p:scale>
          <a:sx n="73" d="100"/>
          <a:sy n="73" d="100"/>
        </p:scale>
        <p:origin x="78" y="486"/>
      </p:cViewPr>
      <p:guideLst>
        <p:guide orient="horz" pos="2160"/>
        <p:guide pos="2880"/>
      </p:guideLst>
    </p:cSldViewPr>
  </p:slideViewPr>
  <p:outlineViewPr>
    <p:cViewPr>
      <p:scale>
        <a:sx n="33" d="100"/>
        <a:sy n="33" d="100"/>
      </p:scale>
      <p:origin x="0" y="1344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7" d="100"/>
          <a:sy n="67" d="100"/>
        </p:scale>
        <p:origin x="-2352"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3ACDCB5-2247-488B-A7C7-3C8D4D429BD5}" type="datetimeFigureOut">
              <a:rPr lang="en-GB" smtClean="0"/>
              <a:pPr/>
              <a:t>27/01/2021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8B6C2D-1D3D-4AEA-B3F0-AE69F3ABFB11}" type="slidenum">
              <a:rPr lang="en-GB" smtClean="0"/>
              <a:pPr/>
              <a:t>‹N°›</a:t>
            </a:fld>
            <a:endParaRPr lang="en-GB"/>
          </a:p>
        </p:txBody>
      </p:sp>
    </p:spTree>
    <p:extLst>
      <p:ext uri="{BB962C8B-B14F-4D97-AF65-F5344CB8AC3E}">
        <p14:creationId xmlns:p14="http://schemas.microsoft.com/office/powerpoint/2010/main" val="2204631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3F4959-7CAB-4F6C-B5FB-62B7441AF824}" type="datetimeFigureOut">
              <a:rPr lang="en-GB" smtClean="0"/>
              <a:pPr/>
              <a:t>27/01/2021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BE04D0-D349-49E0-A693-77C2D07C03FA}" type="slidenum">
              <a:rPr lang="en-GB" smtClean="0"/>
              <a:pPr/>
              <a:t>‹N°›</a:t>
            </a:fld>
            <a:endParaRPr lang="en-GB"/>
          </a:p>
        </p:txBody>
      </p:sp>
    </p:spTree>
    <p:extLst>
      <p:ext uri="{BB962C8B-B14F-4D97-AF65-F5344CB8AC3E}">
        <p14:creationId xmlns:p14="http://schemas.microsoft.com/office/powerpoint/2010/main" val="2725579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E04D0-D349-49E0-A693-77C2D07C03FA}" type="slidenum">
              <a:rPr lang="en-GB" smtClean="0"/>
              <a:pPr/>
              <a:t>1</a:t>
            </a:fld>
            <a:endParaRPr lang="en-GB"/>
          </a:p>
        </p:txBody>
      </p:sp>
    </p:spTree>
    <p:extLst>
      <p:ext uri="{BB962C8B-B14F-4D97-AF65-F5344CB8AC3E}">
        <p14:creationId xmlns:p14="http://schemas.microsoft.com/office/powerpoint/2010/main" val="2440734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none" kern="1200" dirty="0">
                <a:solidFill>
                  <a:schemeClr val="tx1"/>
                </a:solidFill>
                <a:effectLst/>
                <a:latin typeface="+mn-lt"/>
                <a:ea typeface="+mn-ea"/>
                <a:cs typeface="+mn-cs"/>
              </a:rPr>
              <a:t>B2.e and B2.i refer to Resource allocation. </a:t>
            </a:r>
            <a:r>
              <a:rPr lang="en-GB" sz="1200" kern="1200" dirty="0">
                <a:solidFill>
                  <a:schemeClr val="tx1"/>
                </a:solidFill>
                <a:effectLst/>
                <a:latin typeface="+mn-lt"/>
                <a:ea typeface="+mn-ea"/>
                <a:cs typeface="+mn-cs"/>
              </a:rPr>
              <a:t>Data for resource allocation decision-making could include data on coverage levels, planned population growth, asset status, etc. </a:t>
            </a:r>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10</a:t>
            </a:fld>
            <a:endParaRPr lang="en-GB"/>
          </a:p>
        </p:txBody>
      </p:sp>
    </p:spTree>
    <p:extLst>
      <p:ext uri="{BB962C8B-B14F-4D97-AF65-F5344CB8AC3E}">
        <p14:creationId xmlns:p14="http://schemas.microsoft.com/office/powerpoint/2010/main" val="2628486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11</a:t>
            </a:fld>
            <a:endParaRPr lang="en-GB"/>
          </a:p>
        </p:txBody>
      </p:sp>
    </p:spTree>
    <p:extLst>
      <p:ext uri="{BB962C8B-B14F-4D97-AF65-F5344CB8AC3E}">
        <p14:creationId xmlns:p14="http://schemas.microsoft.com/office/powerpoint/2010/main" val="3544296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E04D0-D349-49E0-A693-77C2D07C03FA}" type="slidenum">
              <a:rPr lang="en-GB" smtClean="0"/>
              <a:pPr/>
              <a:t>12</a:t>
            </a:fld>
            <a:endParaRPr lang="en-GB"/>
          </a:p>
        </p:txBody>
      </p:sp>
    </p:spTree>
    <p:extLst>
      <p:ext uri="{BB962C8B-B14F-4D97-AF65-F5344CB8AC3E}">
        <p14:creationId xmlns:p14="http://schemas.microsoft.com/office/powerpoint/2010/main" val="273386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E04D0-D349-49E0-A693-77C2D07C03FA}" type="slidenum">
              <a:rPr lang="en-GB" smtClean="0"/>
              <a:pPr/>
              <a:t>13</a:t>
            </a:fld>
            <a:endParaRPr lang="en-GB"/>
          </a:p>
        </p:txBody>
      </p:sp>
    </p:spTree>
    <p:extLst>
      <p:ext uri="{BB962C8B-B14F-4D97-AF65-F5344CB8AC3E}">
        <p14:creationId xmlns:p14="http://schemas.microsoft.com/office/powerpoint/2010/main" val="138409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14</a:t>
            </a:fld>
            <a:endParaRPr lang="en-GB"/>
          </a:p>
        </p:txBody>
      </p:sp>
    </p:spTree>
    <p:extLst>
      <p:ext uri="{BB962C8B-B14F-4D97-AF65-F5344CB8AC3E}">
        <p14:creationId xmlns:p14="http://schemas.microsoft.com/office/powerpoint/2010/main" val="4039021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E04D0-D349-49E0-A693-77C2D07C03FA}" type="slidenum">
              <a:rPr lang="en-GB" smtClean="0"/>
              <a:pPr/>
              <a:t>15</a:t>
            </a:fld>
            <a:endParaRPr lang="en-GB"/>
          </a:p>
        </p:txBody>
      </p:sp>
    </p:spTree>
    <p:extLst>
      <p:ext uri="{BB962C8B-B14F-4D97-AF65-F5344CB8AC3E}">
        <p14:creationId xmlns:p14="http://schemas.microsoft.com/office/powerpoint/2010/main" val="1085837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E04D0-D349-49E0-A693-77C2D07C03FA}" type="slidenum">
              <a:rPr lang="en-GB" smtClean="0"/>
              <a:pPr/>
              <a:t>16</a:t>
            </a:fld>
            <a:endParaRPr lang="en-GB"/>
          </a:p>
        </p:txBody>
      </p:sp>
    </p:spTree>
    <p:extLst>
      <p:ext uri="{BB962C8B-B14F-4D97-AF65-F5344CB8AC3E}">
        <p14:creationId xmlns:p14="http://schemas.microsoft.com/office/powerpoint/2010/main" val="3209754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17</a:t>
            </a:fld>
            <a:endParaRPr lang="en-GB"/>
          </a:p>
        </p:txBody>
      </p:sp>
    </p:spTree>
    <p:extLst>
      <p:ext uri="{BB962C8B-B14F-4D97-AF65-F5344CB8AC3E}">
        <p14:creationId xmlns:p14="http://schemas.microsoft.com/office/powerpoint/2010/main" val="3566781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If you would like to include more than one </a:t>
            </a:r>
            <a:r>
              <a:rPr lang="en-GB" sz="1200" u="none" kern="1200" dirty="0">
                <a:solidFill>
                  <a:schemeClr val="tx1"/>
                </a:solidFill>
                <a:effectLst/>
                <a:latin typeface="+mn-lt"/>
                <a:ea typeface="+mn-ea"/>
                <a:cs typeface="+mn-cs"/>
              </a:rPr>
              <a:t>additional </a:t>
            </a:r>
            <a:r>
              <a:rPr lang="en-GB" sz="1200" kern="1200" dirty="0">
                <a:solidFill>
                  <a:schemeClr val="tx1"/>
                </a:solidFill>
                <a:effectLst/>
                <a:latin typeface="+mn-lt"/>
                <a:ea typeface="+mn-ea"/>
                <a:cs typeface="+mn-cs"/>
              </a:rPr>
              <a:t>vulnerable group, please include a response for these groups in the survey annex.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18</a:t>
            </a:fld>
            <a:endParaRPr lang="en-GB"/>
          </a:p>
        </p:txBody>
      </p:sp>
    </p:spTree>
    <p:extLst>
      <p:ext uri="{BB962C8B-B14F-4D97-AF65-F5344CB8AC3E}">
        <p14:creationId xmlns:p14="http://schemas.microsoft.com/office/powerpoint/2010/main" val="548114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19</a:t>
            </a:fld>
            <a:endParaRPr lang="en-GB"/>
          </a:p>
        </p:txBody>
      </p:sp>
    </p:spTree>
    <p:extLst>
      <p:ext uri="{BB962C8B-B14F-4D97-AF65-F5344CB8AC3E}">
        <p14:creationId xmlns:p14="http://schemas.microsoft.com/office/powerpoint/2010/main" val="790147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E04D0-D349-49E0-A693-77C2D07C03FA}" type="slidenum">
              <a:rPr lang="en-GB" smtClean="0"/>
              <a:pPr/>
              <a:t>2</a:t>
            </a:fld>
            <a:endParaRPr lang="en-GB"/>
          </a:p>
        </p:txBody>
      </p:sp>
    </p:spTree>
    <p:extLst>
      <p:ext uri="{BB962C8B-B14F-4D97-AF65-F5344CB8AC3E}">
        <p14:creationId xmlns:p14="http://schemas.microsoft.com/office/powerpoint/2010/main" val="3050366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For </a:t>
            </a:r>
            <a:r>
              <a:rPr lang="en-GB" sz="1200" b="0" kern="1200" dirty="0">
                <a:solidFill>
                  <a:schemeClr val="tx1"/>
                </a:solidFill>
                <a:effectLst/>
                <a:latin typeface="+mn-lt"/>
                <a:ea typeface="+mn-ea"/>
                <a:cs typeface="+mn-cs"/>
              </a:rPr>
              <a:t>B6.a and B6.b</a:t>
            </a:r>
            <a:r>
              <a:rPr lang="en-GB" sz="1200" kern="1200" dirty="0">
                <a:solidFill>
                  <a:schemeClr val="tx1"/>
                </a:solidFill>
                <a:effectLst/>
                <a:latin typeface="+mn-lt"/>
                <a:ea typeface="+mn-ea"/>
                <a:cs typeface="+mn-cs"/>
              </a:rPr>
              <a:t>, please list the main indicator(s) for each category in the last column. For example, main indicators relating to “quality of service delivery” (</a:t>
            </a:r>
            <a:r>
              <a:rPr lang="en-GB" sz="1200" b="0" kern="1200" dirty="0">
                <a:solidFill>
                  <a:schemeClr val="tx1"/>
                </a:solidFill>
                <a:effectLst/>
                <a:latin typeface="+mn-lt"/>
                <a:ea typeface="+mn-ea"/>
                <a:cs typeface="+mn-cs"/>
              </a:rPr>
              <a:t>B6.a.iii) may </a:t>
            </a:r>
            <a:r>
              <a:rPr lang="en-GB" sz="1200" kern="1200" dirty="0">
                <a:solidFill>
                  <a:schemeClr val="tx1"/>
                </a:solidFill>
                <a:effectLst/>
                <a:latin typeface="+mn-lt"/>
                <a:ea typeface="+mn-ea"/>
                <a:cs typeface="+mn-cs"/>
              </a:rPr>
              <a:t>be the frequency of septic tank emptying or response time for addressing complaints.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20</a:t>
            </a:fld>
            <a:endParaRPr lang="en-GB"/>
          </a:p>
        </p:txBody>
      </p:sp>
    </p:spTree>
    <p:extLst>
      <p:ext uri="{BB962C8B-B14F-4D97-AF65-F5344CB8AC3E}">
        <p14:creationId xmlns:p14="http://schemas.microsoft.com/office/powerpoint/2010/main" val="49836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labels for the columns for part b are carried over from part a. </a:t>
            </a:r>
          </a:p>
        </p:txBody>
      </p:sp>
      <p:sp>
        <p:nvSpPr>
          <p:cNvPr id="4" name="Slide Number Placeholder 3"/>
          <p:cNvSpPr>
            <a:spLocks noGrp="1"/>
          </p:cNvSpPr>
          <p:nvPr>
            <p:ph type="sldNum" sz="quarter" idx="10"/>
          </p:nvPr>
        </p:nvSpPr>
        <p:spPr/>
        <p:txBody>
          <a:bodyPr/>
          <a:lstStyle/>
          <a:p>
            <a:fld id="{99BE04D0-D349-49E0-A693-77C2D07C03FA}" type="slidenum">
              <a:rPr lang="en-GB" smtClean="0"/>
              <a:pPr/>
              <a:t>21</a:t>
            </a:fld>
            <a:endParaRPr lang="en-GB"/>
          </a:p>
        </p:txBody>
      </p:sp>
    </p:spTree>
    <p:extLst>
      <p:ext uri="{BB962C8B-B14F-4D97-AF65-F5344CB8AC3E}">
        <p14:creationId xmlns:p14="http://schemas.microsoft.com/office/powerpoint/2010/main" val="3893965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For </a:t>
            </a:r>
            <a:r>
              <a:rPr lang="en-GB" sz="1200" b="0" kern="1200" dirty="0">
                <a:solidFill>
                  <a:schemeClr val="tx1"/>
                </a:solidFill>
                <a:effectLst/>
                <a:latin typeface="+mn-lt"/>
                <a:ea typeface="+mn-ea"/>
                <a:cs typeface="+mn-cs"/>
              </a:rPr>
              <a:t>B6.c.iii, </a:t>
            </a:r>
            <a:r>
              <a:rPr lang="en-GB" sz="1200" i="1" kern="1200" dirty="0">
                <a:solidFill>
                  <a:schemeClr val="tx1"/>
                </a:solidFill>
                <a:effectLst/>
                <a:latin typeface="+mn-lt"/>
                <a:ea typeface="+mn-ea"/>
                <a:cs typeface="+mn-cs"/>
              </a:rPr>
              <a:t>please note that nonrevenue water is not to be used interchangeably with unaccounted for water.</a:t>
            </a:r>
            <a:r>
              <a:rPr lang="en-GB" sz="1200" kern="1200" dirty="0">
                <a:solidFill>
                  <a:schemeClr val="tx1"/>
                </a:solidFill>
                <a:effectLst/>
                <a:latin typeface="+mn-lt"/>
                <a:ea typeface="+mn-ea"/>
                <a:cs typeface="+mn-cs"/>
              </a:rPr>
              <a:t> Nonrevenue water represents water that has been produced and is “lost” before it reaches the customer (either through leaks, through theft, or through legal usage for which no payment is made). It should </a:t>
            </a:r>
            <a:r>
              <a:rPr lang="en-GB" sz="1200" u="sng" kern="1200" dirty="0">
                <a:solidFill>
                  <a:schemeClr val="tx1"/>
                </a:solidFill>
                <a:effectLst/>
                <a:latin typeface="+mn-lt"/>
                <a:ea typeface="+mn-ea"/>
                <a:cs typeface="+mn-cs"/>
              </a:rPr>
              <a:t>not</a:t>
            </a:r>
            <a:r>
              <a:rPr lang="en-GB" sz="1200" kern="1200" dirty="0">
                <a:solidFill>
                  <a:schemeClr val="tx1"/>
                </a:solidFill>
                <a:effectLst/>
                <a:latin typeface="+mn-lt"/>
                <a:ea typeface="+mn-ea"/>
                <a:cs typeface="+mn-cs"/>
              </a:rPr>
              <a:t> be used interchangeably with unaccounted for water (UFW or UAW), which is a component of nonrevenue water. Nonrevenue water (NRW) includes authorized unbilled consumption (such as water used for firefighting), whereas unaccounted for water excludes authorized unbilled consumption. </a:t>
            </a:r>
            <a:r>
              <a:rPr lang="en-GB" sz="1200" i="0" u="none" kern="1200" dirty="0">
                <a:solidFill>
                  <a:schemeClr val="tx1"/>
                </a:solidFill>
                <a:effectLst/>
                <a:latin typeface="+mn-lt"/>
                <a:ea typeface="+mn-ea"/>
                <a:cs typeface="+mn-cs"/>
              </a:rPr>
              <a:t>See the glossary for more information.</a:t>
            </a:r>
            <a:endParaRPr lang="en-US" sz="1200" i="0" u="non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22</a:t>
            </a:fld>
            <a:endParaRPr lang="en-GB"/>
          </a:p>
        </p:txBody>
      </p:sp>
    </p:spTree>
    <p:extLst>
      <p:ext uri="{BB962C8B-B14F-4D97-AF65-F5344CB8AC3E}">
        <p14:creationId xmlns:p14="http://schemas.microsoft.com/office/powerpoint/2010/main" val="28711912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u="none" kern="1200" dirty="0">
                <a:solidFill>
                  <a:schemeClr val="tx1"/>
                </a:solidFill>
                <a:effectLst/>
                <a:latin typeface="+mn-lt"/>
                <a:ea typeface="+mn-ea"/>
                <a:cs typeface="+mn-cs"/>
              </a:rPr>
              <a:t>Regulations (or regulatory instruments): </a:t>
            </a:r>
            <a:r>
              <a:rPr lang="en-GB" sz="1200" kern="1200" dirty="0">
                <a:solidFill>
                  <a:schemeClr val="tx1"/>
                </a:solidFill>
                <a:effectLst/>
                <a:latin typeface="+mn-lt"/>
                <a:ea typeface="+mn-ea"/>
                <a:cs typeface="+mn-cs"/>
              </a:rPr>
              <a:t>Rules created by an administrative agency or body that typically include tangible measures that are necessary to implement and/or enforce the general requirements prescribed in the broader legislation. Regulations may cover water quality standards, service-level standards, required monitoring frequencies, requirements for risk management, surveillance requirements and/or audit guidance, etc.</a:t>
            </a:r>
            <a:endParaRPr lang="en-US" sz="1200" kern="1200" dirty="0">
              <a:solidFill>
                <a:schemeClr val="tx1"/>
              </a:solidFill>
              <a:effectLst/>
              <a:latin typeface="+mn-lt"/>
              <a:ea typeface="+mn-ea"/>
              <a:cs typeface="+mn-cs"/>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Examples of regulatory authorities are the National Water Supply and Sanitation Council (NWASCO) in Zambia, and the Water Services Regulatory Board (WASREB) in Kenya. </a:t>
            </a:r>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23</a:t>
            </a:fld>
            <a:endParaRPr lang="en-GB"/>
          </a:p>
        </p:txBody>
      </p:sp>
    </p:spTree>
    <p:extLst>
      <p:ext uri="{BB962C8B-B14F-4D97-AF65-F5344CB8AC3E}">
        <p14:creationId xmlns:p14="http://schemas.microsoft.com/office/powerpoint/2010/main" val="1917970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24</a:t>
            </a:fld>
            <a:endParaRPr lang="en-GB"/>
          </a:p>
        </p:txBody>
      </p:sp>
    </p:spTree>
    <p:extLst>
      <p:ext uri="{BB962C8B-B14F-4D97-AF65-F5344CB8AC3E}">
        <p14:creationId xmlns:p14="http://schemas.microsoft.com/office/powerpoint/2010/main" val="2805038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25</a:t>
            </a:fld>
            <a:endParaRPr lang="en-GB"/>
          </a:p>
        </p:txBody>
      </p:sp>
    </p:spTree>
    <p:extLst>
      <p:ext uri="{BB962C8B-B14F-4D97-AF65-F5344CB8AC3E}">
        <p14:creationId xmlns:p14="http://schemas.microsoft.com/office/powerpoint/2010/main" val="20157256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E04D0-D349-49E0-A693-77C2D07C03FA}" type="slidenum">
              <a:rPr lang="en-GB" smtClean="0"/>
              <a:pPr/>
              <a:t>26</a:t>
            </a:fld>
            <a:endParaRPr lang="en-GB"/>
          </a:p>
        </p:txBody>
      </p:sp>
    </p:spTree>
    <p:extLst>
      <p:ext uri="{BB962C8B-B14F-4D97-AF65-F5344CB8AC3E}">
        <p14:creationId xmlns:p14="http://schemas.microsoft.com/office/powerpoint/2010/main" val="12951609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27</a:t>
            </a:fld>
            <a:endParaRPr lang="en-GB"/>
          </a:p>
        </p:txBody>
      </p:sp>
    </p:spTree>
    <p:extLst>
      <p:ext uri="{BB962C8B-B14F-4D97-AF65-F5344CB8AC3E}">
        <p14:creationId xmlns:p14="http://schemas.microsoft.com/office/powerpoint/2010/main" val="11928429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parts a-g are different for drinking-water and sanitation/wastewater regulators. </a:t>
            </a:r>
          </a:p>
        </p:txBody>
      </p:sp>
      <p:sp>
        <p:nvSpPr>
          <p:cNvPr id="4" name="Slide Number Placeholder 3"/>
          <p:cNvSpPr>
            <a:spLocks noGrp="1"/>
          </p:cNvSpPr>
          <p:nvPr>
            <p:ph type="sldNum" sz="quarter" idx="10"/>
          </p:nvPr>
        </p:nvSpPr>
        <p:spPr/>
        <p:txBody>
          <a:bodyPr/>
          <a:lstStyle/>
          <a:p>
            <a:fld id="{99BE04D0-D349-49E0-A693-77C2D07C03FA}" type="slidenum">
              <a:rPr lang="en-GB" smtClean="0"/>
              <a:pPr/>
              <a:t>28</a:t>
            </a:fld>
            <a:endParaRPr lang="en-GB"/>
          </a:p>
        </p:txBody>
      </p:sp>
    </p:spTree>
    <p:extLst>
      <p:ext uri="{BB962C8B-B14F-4D97-AF65-F5344CB8AC3E}">
        <p14:creationId xmlns:p14="http://schemas.microsoft.com/office/powerpoint/2010/main" val="38039389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29</a:t>
            </a:fld>
            <a:endParaRPr lang="en-GB"/>
          </a:p>
        </p:txBody>
      </p:sp>
    </p:spTree>
    <p:extLst>
      <p:ext uri="{BB962C8B-B14F-4D97-AF65-F5344CB8AC3E}">
        <p14:creationId xmlns:p14="http://schemas.microsoft.com/office/powerpoint/2010/main" val="2901540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E04D0-D349-49E0-A693-77C2D07C03FA}" type="slidenum">
              <a:rPr lang="en-GB" smtClean="0"/>
              <a:pPr/>
              <a:t>3</a:t>
            </a:fld>
            <a:endParaRPr lang="en-GB"/>
          </a:p>
        </p:txBody>
      </p:sp>
    </p:spTree>
    <p:extLst>
      <p:ext uri="{BB962C8B-B14F-4D97-AF65-F5344CB8AC3E}">
        <p14:creationId xmlns:p14="http://schemas.microsoft.com/office/powerpoint/2010/main" val="21171312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E04D0-D349-49E0-A693-77C2D07C03FA}" type="slidenum">
              <a:rPr lang="en-GB" smtClean="0"/>
              <a:pPr/>
              <a:t>30</a:t>
            </a:fld>
            <a:endParaRPr lang="en-GB"/>
          </a:p>
        </p:txBody>
      </p:sp>
    </p:spTree>
    <p:extLst>
      <p:ext uri="{BB962C8B-B14F-4D97-AF65-F5344CB8AC3E}">
        <p14:creationId xmlns:p14="http://schemas.microsoft.com/office/powerpoint/2010/main" val="27804126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E04D0-D349-49E0-A693-77C2D07C03FA}" type="slidenum">
              <a:rPr lang="en-GB" smtClean="0"/>
              <a:pPr/>
              <a:t>31</a:t>
            </a:fld>
            <a:endParaRPr lang="en-GB"/>
          </a:p>
        </p:txBody>
      </p:sp>
    </p:spTree>
    <p:extLst>
      <p:ext uri="{BB962C8B-B14F-4D97-AF65-F5344CB8AC3E}">
        <p14:creationId xmlns:p14="http://schemas.microsoft.com/office/powerpoint/2010/main" val="7654444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32</a:t>
            </a:fld>
            <a:endParaRPr lang="en-GB"/>
          </a:p>
        </p:txBody>
      </p:sp>
    </p:spTree>
    <p:extLst>
      <p:ext uri="{BB962C8B-B14F-4D97-AF65-F5344CB8AC3E}">
        <p14:creationId xmlns:p14="http://schemas.microsoft.com/office/powerpoint/2010/main" val="36819907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33</a:t>
            </a:fld>
            <a:endParaRPr lang="en-GB"/>
          </a:p>
        </p:txBody>
      </p:sp>
    </p:spTree>
    <p:extLst>
      <p:ext uri="{BB962C8B-B14F-4D97-AF65-F5344CB8AC3E}">
        <p14:creationId xmlns:p14="http://schemas.microsoft.com/office/powerpoint/2010/main" val="5576359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E04D0-D349-49E0-A693-77C2D07C03FA}" type="slidenum">
              <a:rPr lang="en-GB" smtClean="0"/>
              <a:pPr/>
              <a:t>34</a:t>
            </a:fld>
            <a:endParaRPr lang="en-GB"/>
          </a:p>
        </p:txBody>
      </p:sp>
    </p:spTree>
    <p:extLst>
      <p:ext uri="{BB962C8B-B14F-4D97-AF65-F5344CB8AC3E}">
        <p14:creationId xmlns:p14="http://schemas.microsoft.com/office/powerpoint/2010/main" val="1873574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difference between national assessments and joint sector reviews is key when answering this question </a:t>
            </a:r>
          </a:p>
        </p:txBody>
      </p:sp>
      <p:sp>
        <p:nvSpPr>
          <p:cNvPr id="4" name="Slide Number Placeholder 3"/>
          <p:cNvSpPr>
            <a:spLocks noGrp="1"/>
          </p:cNvSpPr>
          <p:nvPr>
            <p:ph type="sldNum" sz="quarter" idx="10"/>
          </p:nvPr>
        </p:nvSpPr>
        <p:spPr/>
        <p:txBody>
          <a:bodyPr/>
          <a:lstStyle/>
          <a:p>
            <a:fld id="{99BE04D0-D349-49E0-A693-77C2D07C03FA}" type="slidenum">
              <a:rPr lang="en-GB" smtClean="0"/>
              <a:pPr/>
              <a:t>4</a:t>
            </a:fld>
            <a:endParaRPr lang="en-GB"/>
          </a:p>
        </p:txBody>
      </p:sp>
    </p:spTree>
    <p:extLst>
      <p:ext uri="{BB962C8B-B14F-4D97-AF65-F5344CB8AC3E}">
        <p14:creationId xmlns:p14="http://schemas.microsoft.com/office/powerpoint/2010/main" val="3990282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5</a:t>
            </a:fld>
            <a:endParaRPr lang="en-GB"/>
          </a:p>
        </p:txBody>
      </p:sp>
    </p:spTree>
    <p:extLst>
      <p:ext uri="{BB962C8B-B14F-4D97-AF65-F5344CB8AC3E}">
        <p14:creationId xmlns:p14="http://schemas.microsoft.com/office/powerpoint/2010/main" val="1844595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E04D0-D349-49E0-A693-77C2D07C03FA}" type="slidenum">
              <a:rPr lang="en-GB" smtClean="0"/>
              <a:pPr/>
              <a:t>6</a:t>
            </a:fld>
            <a:endParaRPr lang="en-GB"/>
          </a:p>
        </p:txBody>
      </p:sp>
    </p:spTree>
    <p:extLst>
      <p:ext uri="{BB962C8B-B14F-4D97-AF65-F5344CB8AC3E}">
        <p14:creationId xmlns:p14="http://schemas.microsoft.com/office/powerpoint/2010/main" val="292764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E04D0-D349-49E0-A693-77C2D07C03FA}" type="slidenum">
              <a:rPr lang="en-GB" smtClean="0"/>
              <a:pPr/>
              <a:t>7</a:t>
            </a:fld>
            <a:endParaRPr lang="en-GB"/>
          </a:p>
        </p:txBody>
      </p:sp>
    </p:spTree>
    <p:extLst>
      <p:ext uri="{BB962C8B-B14F-4D97-AF65-F5344CB8AC3E}">
        <p14:creationId xmlns:p14="http://schemas.microsoft.com/office/powerpoint/2010/main" val="1768022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E04D0-D349-49E0-A693-77C2D07C03FA}" type="slidenum">
              <a:rPr lang="en-GB" smtClean="0"/>
              <a:pPr/>
              <a:t>8</a:t>
            </a:fld>
            <a:endParaRPr lang="en-GB"/>
          </a:p>
        </p:txBody>
      </p:sp>
    </p:spTree>
    <p:extLst>
      <p:ext uri="{BB962C8B-B14F-4D97-AF65-F5344CB8AC3E}">
        <p14:creationId xmlns:p14="http://schemas.microsoft.com/office/powerpoint/2010/main" val="320760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E04D0-D349-49E0-A693-77C2D07C03FA}" type="slidenum">
              <a:rPr lang="en-GB" smtClean="0"/>
              <a:pPr/>
              <a:t>9</a:t>
            </a:fld>
            <a:endParaRPr lang="en-GB"/>
          </a:p>
        </p:txBody>
      </p:sp>
    </p:spTree>
    <p:extLst>
      <p:ext uri="{BB962C8B-B14F-4D97-AF65-F5344CB8AC3E}">
        <p14:creationId xmlns:p14="http://schemas.microsoft.com/office/powerpoint/2010/main" val="21905672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
            <a:ext cx="9143999" cy="6868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971600" y="2924944"/>
            <a:ext cx="7342584" cy="792088"/>
          </a:xfrm>
        </p:spPr>
        <p:txBody>
          <a:bodyPr>
            <a:normAutofit/>
          </a:bodyPr>
          <a:lstStyle>
            <a:lvl1pPr algn="l">
              <a:defRPr lang="en-GB" sz="3600" b="1" kern="1200" dirty="0">
                <a:solidFill>
                  <a:schemeClr val="accent5">
                    <a:lumMod val="60000"/>
                    <a:lumOff val="40000"/>
                  </a:schemeClr>
                </a:solidFill>
                <a:latin typeface="+mj-lt"/>
                <a:ea typeface="+mj-ea"/>
                <a:cs typeface="+mj-cs"/>
              </a:defRPr>
            </a:lvl1pPr>
          </a:lstStyle>
          <a:p>
            <a:r>
              <a:rPr lang="en-US" dirty="0"/>
              <a:t>Click to edit Master title style</a:t>
            </a:r>
            <a:endParaRPr lang="en-GB" dirty="0"/>
          </a:p>
        </p:txBody>
      </p:sp>
      <p:sp>
        <p:nvSpPr>
          <p:cNvPr id="3" name="Subtitle 2"/>
          <p:cNvSpPr>
            <a:spLocks noGrp="1"/>
          </p:cNvSpPr>
          <p:nvPr>
            <p:ph type="subTitle" idx="1"/>
          </p:nvPr>
        </p:nvSpPr>
        <p:spPr>
          <a:xfrm>
            <a:off x="971600" y="3717032"/>
            <a:ext cx="6400800" cy="1752600"/>
          </a:xfrm>
        </p:spPr>
        <p:txBody>
          <a:bodyPr>
            <a:normAutofit/>
          </a:bodyPr>
          <a:lstStyle>
            <a:lvl1pPr marL="0" indent="0" algn="l">
              <a:buNone/>
              <a:defRPr sz="2400" b="1"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1827286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81128"/>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32231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15719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5823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7446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38661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3866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07352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71637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922710"/>
            <a:ext cx="8229600" cy="994122"/>
          </a:xfrm>
        </p:spPr>
        <p:txBody>
          <a:bodyPr/>
          <a:lstStyle/>
          <a:p>
            <a:r>
              <a:rPr lang="en-US" dirty="0"/>
              <a:t>Click to edit Master title style</a:t>
            </a:r>
            <a:endParaRPr lang="en-GB" dirty="0"/>
          </a:p>
        </p:txBody>
      </p:sp>
      <p:sp>
        <p:nvSpPr>
          <p:cNvPr id="16" name="Content Placeholder 15"/>
          <p:cNvSpPr>
            <a:spLocks noGrp="1"/>
          </p:cNvSpPr>
          <p:nvPr userDrawn="1">
            <p:ph sz="quarter" idx="10"/>
          </p:nvPr>
        </p:nvSpPr>
        <p:spPr>
          <a:xfrm>
            <a:off x="468313" y="1989138"/>
            <a:ext cx="8208143" cy="33840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4" name="Group 13"/>
          <p:cNvGrpSpPr/>
          <p:nvPr userDrawn="1"/>
        </p:nvGrpSpPr>
        <p:grpSpPr>
          <a:xfrm>
            <a:off x="60961" y="224072"/>
            <a:ext cx="8911589" cy="324568"/>
            <a:chOff x="131557" y="260648"/>
            <a:chExt cx="8894854" cy="432048"/>
          </a:xfrm>
          <a:effectLst>
            <a:outerShdw blurRad="50800" dist="38100" dir="2700000" algn="tl" rotWithShape="0">
              <a:prstClr val="black">
                <a:alpha val="40000"/>
              </a:prstClr>
            </a:outerShdw>
          </a:effectLst>
        </p:grpSpPr>
        <p:sp>
          <p:nvSpPr>
            <p:cNvPr id="4" name="Rounded Rectangle 3"/>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solidFill>
                    <a:schemeClr val="tx1"/>
                  </a:solidFill>
                </a:rPr>
                <a:t>B1</a:t>
              </a:r>
            </a:p>
          </p:txBody>
        </p:sp>
        <p:sp>
          <p:nvSpPr>
            <p:cNvPr id="5" name="Rounded Rectangle 4"/>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solidFill>
                    <a:schemeClr val="tx1"/>
                  </a:solidFill>
                </a:rPr>
                <a:t>B2</a:t>
              </a:r>
            </a:p>
          </p:txBody>
        </p:sp>
        <p:sp>
          <p:nvSpPr>
            <p:cNvPr id="6" name="Rounded Rectangle 5"/>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solidFill>
                    <a:schemeClr val="tx1"/>
                  </a:solidFill>
                </a:rPr>
                <a:t>B3</a:t>
              </a:r>
            </a:p>
          </p:txBody>
        </p:sp>
        <p:sp>
          <p:nvSpPr>
            <p:cNvPr id="7" name="Rounded Rectangle 6"/>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solidFill>
                    <a:schemeClr val="tx1"/>
                  </a:solidFill>
                </a:rPr>
                <a:t>B4</a:t>
              </a:r>
            </a:p>
          </p:txBody>
        </p:sp>
        <p:sp>
          <p:nvSpPr>
            <p:cNvPr id="8" name="Rounded Rectangle 7"/>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solidFill>
                    <a:schemeClr val="tx1"/>
                  </a:solidFill>
                </a:rPr>
                <a:t>B5</a:t>
              </a:r>
            </a:p>
          </p:txBody>
        </p:sp>
        <p:sp>
          <p:nvSpPr>
            <p:cNvPr id="9" name="Rounded Rectangle 8"/>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solidFill>
                    <a:schemeClr val="tx1"/>
                  </a:solidFill>
                </a:rPr>
                <a:t>B6</a:t>
              </a:r>
            </a:p>
          </p:txBody>
        </p:sp>
        <p:sp>
          <p:nvSpPr>
            <p:cNvPr id="10" name="Rounded Rectangle 9"/>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solidFill>
                    <a:schemeClr val="tx1"/>
                  </a:solidFill>
                </a:rPr>
                <a:t>B7</a:t>
              </a:r>
            </a:p>
          </p:txBody>
        </p:sp>
        <p:sp>
          <p:nvSpPr>
            <p:cNvPr id="11" name="Rounded Rectangle 10"/>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solidFill>
                    <a:schemeClr val="tx1"/>
                  </a:solidFill>
                </a:rPr>
                <a:t>B8</a:t>
              </a:r>
            </a:p>
          </p:txBody>
        </p:sp>
        <p:sp>
          <p:nvSpPr>
            <p:cNvPr id="12" name="Rounded Rectangle 11"/>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solidFill>
                    <a:schemeClr val="tx1"/>
                  </a:solidFill>
                </a:rPr>
                <a:t>B9</a:t>
              </a:r>
            </a:p>
          </p:txBody>
        </p:sp>
        <p:sp>
          <p:nvSpPr>
            <p:cNvPr id="13" name="Rounded Rectangle 12"/>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solidFill>
                    <a:schemeClr val="tx1"/>
                  </a:solidFill>
                </a:rPr>
                <a:t>B10</a:t>
              </a:r>
            </a:p>
          </p:txBody>
        </p:sp>
        <p:sp>
          <p:nvSpPr>
            <p:cNvPr id="15" name="Rounded Rectangle 12"/>
            <p:cNvSpPr/>
            <p:nvPr userDrawn="1"/>
          </p:nvSpPr>
          <p:spPr>
            <a:xfrm>
              <a:off x="8381217" y="260648"/>
              <a:ext cx="645194"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solidFill>
                    <a:schemeClr val="tx1"/>
                  </a:solidFill>
                </a:rPr>
                <a:t>B11</a:t>
              </a:r>
            </a:p>
          </p:txBody>
        </p:sp>
      </p:grpSp>
    </p:spTree>
    <p:extLst>
      <p:ext uri="{BB962C8B-B14F-4D97-AF65-F5344CB8AC3E}">
        <p14:creationId xmlns:p14="http://schemas.microsoft.com/office/powerpoint/2010/main" val="3179000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8869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412776"/>
            <a:ext cx="4038600" cy="41330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12776"/>
            <a:ext cx="4038600" cy="41330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6051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340768"/>
            <a:ext cx="4040188" cy="5959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52538"/>
            <a:ext cx="4040188"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340768"/>
            <a:ext cx="4041775" cy="5959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52538"/>
            <a:ext cx="4041775"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22153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43968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6813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3567"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636714" y="273051"/>
            <a:ext cx="5111750" cy="538819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83567" y="1435101"/>
            <a:ext cx="3008313" cy="42261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9336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457200" y="274638"/>
            <a:ext cx="8229600" cy="99412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userDrawn="1">
            <p:ph type="body" idx="1"/>
          </p:nvPr>
        </p:nvSpPr>
        <p:spPr>
          <a:xfrm>
            <a:off x="457200" y="1412776"/>
            <a:ext cx="8229600" cy="413305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2"/>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1" y="5764522"/>
            <a:ext cx="9144001" cy="1093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3386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spcBef>
          <a:spcPct val="0"/>
        </a:spcBef>
        <a:buNone/>
        <a:defRPr lang="en-GB" sz="3600" b="1" kern="1200" dirty="0">
          <a:solidFill>
            <a:srgbClr val="0F366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Section B: </a:t>
            </a:r>
            <a:r>
              <a:rPr dirty="0"/>
              <a:t>Suivi </a:t>
            </a:r>
            <a:endParaRPr lang="en-GB" dirty="0"/>
          </a:p>
        </p:txBody>
      </p:sp>
      <p:sp>
        <p:nvSpPr>
          <p:cNvPr id="3" name="Subtitle 2"/>
          <p:cNvSpPr>
            <a:spLocks noGrp="1"/>
          </p:cNvSpPr>
          <p:nvPr>
            <p:ph type="subTitle" idx="1"/>
          </p:nvPr>
        </p:nvSpPr>
        <p:spPr/>
        <p:txBody>
          <a:bodyPr/>
          <a:lstStyle/>
          <a:p>
            <a:r>
              <a:rPr lang="en-GB" dirty="0"/>
              <a:t>Module 5: </a:t>
            </a:r>
            <a:r>
              <a:rPr lang="en-GB" dirty="0" err="1"/>
              <a:t>Vue</a:t>
            </a:r>
            <a:r>
              <a:rPr lang="en-GB" dirty="0"/>
              <a:t> </a:t>
            </a:r>
            <a:r>
              <a:rPr lang="en-GB" dirty="0" err="1"/>
              <a:t>d’ensemble</a:t>
            </a:r>
            <a:r>
              <a:rPr lang="en-GB" dirty="0"/>
              <a:t> des questions de la Section B</a:t>
            </a:r>
          </a:p>
          <a:p>
            <a:r>
              <a:rPr lang="en-GB" dirty="0"/>
              <a:t>Cycle GLAAS 2018/2019</a:t>
            </a:r>
          </a:p>
        </p:txBody>
      </p:sp>
    </p:spTree>
    <p:extLst>
      <p:ext uri="{BB962C8B-B14F-4D97-AF65-F5344CB8AC3E}">
        <p14:creationId xmlns:p14="http://schemas.microsoft.com/office/powerpoint/2010/main" val="279277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98905" y="1062317"/>
            <a:ext cx="7441760" cy="4420757"/>
            <a:chOff x="303069" y="1008529"/>
            <a:chExt cx="8938509" cy="6336953"/>
          </a:xfrm>
        </p:grpSpPr>
        <p:pic>
          <p:nvPicPr>
            <p:cNvPr id="512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03069" y="1008529"/>
              <a:ext cx="8938509" cy="5513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13578" y="6521531"/>
              <a:ext cx="8928000" cy="823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3" name="Rounded Rectangle 3">
            <a:extLst>
              <a:ext uri="{FF2B5EF4-FFF2-40B4-BE49-F238E27FC236}">
                <a16:creationId xmlns:a16="http://schemas.microsoft.com/office/drawing/2014/main" id="{0F5DE34C-9DA3-4D9C-B30C-ADC884B4603A}"/>
              </a:ext>
            </a:extLst>
          </p:cNvPr>
          <p:cNvSpPr/>
          <p:nvPr/>
        </p:nvSpPr>
        <p:spPr>
          <a:xfrm>
            <a:off x="892712"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B2</a:t>
            </a:r>
          </a:p>
        </p:txBody>
      </p:sp>
      <p:sp>
        <p:nvSpPr>
          <p:cNvPr id="6" name="Rectangle: Rounded Corners 10">
            <a:extLst>
              <a:ext uri="{FF2B5EF4-FFF2-40B4-BE49-F238E27FC236}">
                <a16:creationId xmlns:a16="http://schemas.microsoft.com/office/drawing/2014/main" id="{D36461A4-AD94-214F-A37F-1E5F9AA28782}"/>
              </a:ext>
            </a:extLst>
          </p:cNvPr>
          <p:cNvSpPr/>
          <p:nvPr/>
        </p:nvSpPr>
        <p:spPr>
          <a:xfrm>
            <a:off x="1361876" y="4131362"/>
            <a:ext cx="2700245" cy="20170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c 6">
            <a:extLst>
              <a:ext uri="{FF2B5EF4-FFF2-40B4-BE49-F238E27FC236}">
                <a16:creationId xmlns:a16="http://schemas.microsoft.com/office/drawing/2014/main" id="{3ACAC530-E93A-A845-B1B9-BA163FBF04B6}"/>
              </a:ext>
            </a:extLst>
          </p:cNvPr>
          <p:cNvSpPr/>
          <p:nvPr/>
        </p:nvSpPr>
        <p:spPr>
          <a:xfrm rot="16709596">
            <a:off x="3681515" y="2566187"/>
            <a:ext cx="2375582" cy="2356131"/>
          </a:xfrm>
          <a:prstGeom prst="arc">
            <a:avLst>
              <a:gd name="adj1" fmla="val 17362042"/>
              <a:gd name="adj2" fmla="val 21038602"/>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a:extLst>
              <a:ext uri="{FF2B5EF4-FFF2-40B4-BE49-F238E27FC236}">
                <a16:creationId xmlns:a16="http://schemas.microsoft.com/office/drawing/2014/main" id="{C25BC38C-202E-054C-A429-EB4230D5445B}"/>
              </a:ext>
            </a:extLst>
          </p:cNvPr>
          <p:cNvSpPr txBox="1"/>
          <p:nvPr/>
        </p:nvSpPr>
        <p:spPr>
          <a:xfrm>
            <a:off x="4842412" y="1878573"/>
            <a:ext cx="1921356" cy="923330"/>
          </a:xfrm>
          <a:prstGeom prst="rect">
            <a:avLst/>
          </a:prstGeom>
          <a:noFill/>
          <a:ln>
            <a:noFill/>
          </a:ln>
        </p:spPr>
        <p:txBody>
          <a:bodyPr wrap="square" rtlCol="0">
            <a:spAutoFit/>
          </a:bodyPr>
          <a:lstStyle/>
          <a:p>
            <a:r>
              <a:rPr lang="en-GB" b="1" dirty="0" err="1">
                <a:ln w="3175" cmpd="sng">
                  <a:noFill/>
                </a:ln>
                <a:solidFill>
                  <a:srgbClr val="C00000"/>
                </a:solidFill>
                <a:effectLst>
                  <a:glow rad="139700">
                    <a:schemeClr val="bg1"/>
                  </a:glow>
                </a:effectLst>
              </a:rPr>
              <a:t>Ceci</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inclut</a:t>
            </a:r>
            <a:r>
              <a:rPr lang="en-GB" b="1" dirty="0">
                <a:ln w="3175" cmpd="sng">
                  <a:noFill/>
                </a:ln>
                <a:solidFill>
                  <a:srgbClr val="C00000"/>
                </a:solidFill>
                <a:effectLst>
                  <a:glow rad="139700">
                    <a:schemeClr val="bg1"/>
                  </a:glow>
                </a:effectLst>
              </a:rPr>
              <a:t> le </a:t>
            </a:r>
            <a:r>
              <a:rPr lang="en-GB" b="1" dirty="0" err="1">
                <a:ln w="3175" cmpd="sng">
                  <a:noFill/>
                </a:ln>
                <a:solidFill>
                  <a:srgbClr val="C00000"/>
                </a:solidFill>
                <a:effectLst>
                  <a:glow rad="139700">
                    <a:schemeClr val="bg1"/>
                  </a:glow>
                </a:effectLst>
              </a:rPr>
              <a:t>ciblage</a:t>
            </a:r>
            <a:r>
              <a:rPr lang="en-GB" b="1" dirty="0">
                <a:ln w="3175" cmpd="sng">
                  <a:noFill/>
                </a:ln>
                <a:solidFill>
                  <a:srgbClr val="C00000"/>
                </a:solidFill>
                <a:effectLst>
                  <a:glow rad="139700">
                    <a:schemeClr val="bg1"/>
                  </a:glow>
                </a:effectLst>
              </a:rPr>
              <a:t> des services. </a:t>
            </a:r>
          </a:p>
        </p:txBody>
      </p:sp>
      <p:sp>
        <p:nvSpPr>
          <p:cNvPr id="9" name="Rectangle: Rounded Corners 10">
            <a:extLst>
              <a:ext uri="{FF2B5EF4-FFF2-40B4-BE49-F238E27FC236}">
                <a16:creationId xmlns:a16="http://schemas.microsoft.com/office/drawing/2014/main" id="{8F7423DD-2BB1-9748-B2B4-28D23EFE32CE}"/>
              </a:ext>
            </a:extLst>
          </p:cNvPr>
          <p:cNvSpPr/>
          <p:nvPr/>
        </p:nvSpPr>
        <p:spPr>
          <a:xfrm>
            <a:off x="1391397" y="3218328"/>
            <a:ext cx="2700245" cy="20170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c 10">
            <a:extLst>
              <a:ext uri="{FF2B5EF4-FFF2-40B4-BE49-F238E27FC236}">
                <a16:creationId xmlns:a16="http://schemas.microsoft.com/office/drawing/2014/main" id="{02FC0A27-2DE4-0A4C-BE6A-20BC5DDC9732}"/>
              </a:ext>
            </a:extLst>
          </p:cNvPr>
          <p:cNvSpPr/>
          <p:nvPr/>
        </p:nvSpPr>
        <p:spPr>
          <a:xfrm rot="14507671">
            <a:off x="4143584" y="2595579"/>
            <a:ext cx="2403331" cy="2664200"/>
          </a:xfrm>
          <a:prstGeom prst="arc">
            <a:avLst>
              <a:gd name="adj1" fmla="val 17307057"/>
              <a:gd name="adj2" fmla="val 1395661"/>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Rectangle: Rounded Corners 10">
            <a:extLst>
              <a:ext uri="{FF2B5EF4-FFF2-40B4-BE49-F238E27FC236}">
                <a16:creationId xmlns:a16="http://schemas.microsoft.com/office/drawing/2014/main" id="{9AEFF9AF-8EC7-B644-9792-439DFC320CC1}"/>
              </a:ext>
            </a:extLst>
          </p:cNvPr>
          <p:cNvSpPr/>
          <p:nvPr/>
        </p:nvSpPr>
        <p:spPr>
          <a:xfrm>
            <a:off x="1207046" y="4909925"/>
            <a:ext cx="3983519" cy="45005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c 14">
            <a:extLst>
              <a:ext uri="{FF2B5EF4-FFF2-40B4-BE49-F238E27FC236}">
                <a16:creationId xmlns:a16="http://schemas.microsoft.com/office/drawing/2014/main" id="{BC74A73B-D52C-9446-99C8-F217A477F03B}"/>
              </a:ext>
            </a:extLst>
          </p:cNvPr>
          <p:cNvSpPr/>
          <p:nvPr/>
        </p:nvSpPr>
        <p:spPr>
          <a:xfrm rot="16709596">
            <a:off x="4000224" y="4406030"/>
            <a:ext cx="2220616" cy="1772895"/>
          </a:xfrm>
          <a:prstGeom prst="arc">
            <a:avLst>
              <a:gd name="adj1" fmla="val 17362042"/>
              <a:gd name="adj2" fmla="val 2103452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TextBox 15">
            <a:extLst>
              <a:ext uri="{FF2B5EF4-FFF2-40B4-BE49-F238E27FC236}">
                <a16:creationId xmlns:a16="http://schemas.microsoft.com/office/drawing/2014/main" id="{A60EA78A-4051-214C-9F67-B55F0E965139}"/>
              </a:ext>
            </a:extLst>
          </p:cNvPr>
          <p:cNvSpPr txBox="1"/>
          <p:nvPr/>
        </p:nvSpPr>
        <p:spPr>
          <a:xfrm>
            <a:off x="5190565" y="3927680"/>
            <a:ext cx="2554264" cy="923330"/>
          </a:xfrm>
          <a:prstGeom prst="rect">
            <a:avLst/>
          </a:prstGeom>
          <a:noFill/>
          <a:ln>
            <a:noFill/>
          </a:ln>
        </p:spPr>
        <p:txBody>
          <a:bodyPr wrap="square" rtlCol="0">
            <a:spAutoFit/>
          </a:bodyPr>
          <a:lstStyle/>
          <a:p>
            <a:r>
              <a:rPr lang="en-GB" b="1" dirty="0" err="1">
                <a:ln w="3175" cmpd="sng">
                  <a:noFill/>
                </a:ln>
                <a:solidFill>
                  <a:srgbClr val="C00000"/>
                </a:solidFill>
                <a:effectLst>
                  <a:glow rad="139700">
                    <a:schemeClr val="bg1"/>
                  </a:glow>
                </a:effectLst>
              </a:rPr>
              <a:t>Une</a:t>
            </a:r>
            <a:r>
              <a:rPr lang="en-GB" b="1" dirty="0">
                <a:ln w="3175" cmpd="sng">
                  <a:noFill/>
                </a:ln>
                <a:solidFill>
                  <a:srgbClr val="C00000"/>
                </a:solidFill>
                <a:effectLst>
                  <a:glow rad="139700">
                    <a:schemeClr val="bg1"/>
                  </a:glow>
                </a:effectLst>
              </a:rPr>
              <a:t> question </a:t>
            </a:r>
            <a:r>
              <a:rPr lang="en-GB" b="1" dirty="0" err="1">
                <a:ln w="3175" cmpd="sng">
                  <a:noFill/>
                </a:ln>
                <a:solidFill>
                  <a:srgbClr val="C00000"/>
                </a:solidFill>
                <a:effectLst>
                  <a:glow rad="139700">
                    <a:schemeClr val="bg1"/>
                  </a:glow>
                </a:effectLst>
              </a:rPr>
              <a:t>portant</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sur</a:t>
            </a:r>
            <a:r>
              <a:rPr lang="en-GB" b="1" dirty="0">
                <a:ln w="3175" cmpd="sng">
                  <a:noFill/>
                </a:ln>
                <a:solidFill>
                  <a:srgbClr val="C00000"/>
                </a:solidFill>
                <a:effectLst>
                  <a:glow rad="139700">
                    <a:schemeClr val="bg1"/>
                  </a:glow>
                </a:effectLst>
              </a:rPr>
              <a:t> les </a:t>
            </a:r>
            <a:r>
              <a:rPr lang="en-GB" b="1" dirty="0" err="1">
                <a:ln w="3175" cmpd="sng">
                  <a:noFill/>
                </a:ln>
                <a:solidFill>
                  <a:srgbClr val="C00000"/>
                </a:solidFill>
                <a:effectLst>
                  <a:glow rad="139700">
                    <a:schemeClr val="bg1"/>
                  </a:glow>
                </a:effectLst>
              </a:rPr>
              <a:t>ressources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humaines</a:t>
            </a:r>
            <a:r>
              <a:rPr lang="en-GB" b="1" dirty="0">
                <a:ln w="3175" cmpd="sng">
                  <a:noFill/>
                </a:ln>
                <a:solidFill>
                  <a:srgbClr val="C00000"/>
                </a:solidFill>
                <a:effectLst>
                  <a:glow rad="139700">
                    <a:schemeClr val="bg1"/>
                  </a:glow>
                </a:effectLst>
              </a:rPr>
              <a:t>. </a:t>
            </a:r>
          </a:p>
        </p:txBody>
      </p:sp>
    </p:spTree>
    <p:extLst>
      <p:ext uri="{BB962C8B-B14F-4D97-AF65-F5344CB8AC3E}">
        <p14:creationId xmlns:p14="http://schemas.microsoft.com/office/powerpoint/2010/main" val="782700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CE9E0BA-5F67-45E9-B707-79DACA3C1CDB}"/>
              </a:ext>
            </a:extLst>
          </p:cNvPr>
          <p:cNvSpPr>
            <a:spLocks noGrp="1"/>
          </p:cNvSpPr>
          <p:nvPr>
            <p:ph type="title"/>
          </p:nvPr>
        </p:nvSpPr>
        <p:spPr/>
        <p:txBody>
          <a:bodyPr>
            <a:normAutofit fontScale="90000"/>
          </a:bodyPr>
          <a:lstStyle/>
          <a:p>
            <a:r>
              <a:rPr lang="en-US" dirty="0"/>
              <a:t>Question B3 </a:t>
            </a:r>
            <a:r>
              <a:rPr lang="en-GB" dirty="0"/>
              <a:t>–</a:t>
            </a:r>
            <a:r>
              <a:rPr lang="en-US" dirty="0"/>
              <a:t> </a:t>
            </a:r>
            <a:r>
              <a:rPr lang="en-US" dirty="0" err="1"/>
              <a:t>Systèmes</a:t>
            </a:r>
            <a:r>
              <a:rPr lang="en-US" dirty="0"/>
              <a:t> de </a:t>
            </a:r>
            <a:r>
              <a:rPr lang="en-US" dirty="0" err="1"/>
              <a:t>gestion</a:t>
            </a:r>
            <a:r>
              <a:rPr lang="en-US" dirty="0"/>
              <a:t> de </a:t>
            </a:r>
            <a:r>
              <a:rPr lang="en-US" dirty="0" err="1"/>
              <a:t>l’information</a:t>
            </a:r>
            <a:r>
              <a:rPr lang="en-US" dirty="0"/>
              <a:t> </a:t>
            </a:r>
          </a:p>
        </p:txBody>
      </p:sp>
      <p:sp>
        <p:nvSpPr>
          <p:cNvPr id="12" name="Content Placeholder 11">
            <a:extLst>
              <a:ext uri="{FF2B5EF4-FFF2-40B4-BE49-F238E27FC236}">
                <a16:creationId xmlns:a16="http://schemas.microsoft.com/office/drawing/2014/main" id="{15424696-BDF9-4904-97BA-4D5DD89D865F}"/>
              </a:ext>
            </a:extLst>
          </p:cNvPr>
          <p:cNvSpPr>
            <a:spLocks noGrp="1"/>
          </p:cNvSpPr>
          <p:nvPr>
            <p:ph sz="quarter" idx="10"/>
          </p:nvPr>
        </p:nvSpPr>
        <p:spPr/>
        <p:txBody>
          <a:bodyPr>
            <a:normAutofit fontScale="77500" lnSpcReduction="20000"/>
          </a:bodyPr>
          <a:lstStyle/>
          <a:p>
            <a:r>
              <a:rPr lang="en-US" dirty="0" err="1">
                <a:solidFill>
                  <a:schemeClr val="tx2"/>
                </a:solidFill>
              </a:rPr>
              <a:t>Cette</a:t>
            </a:r>
            <a:r>
              <a:rPr lang="en-US" dirty="0">
                <a:solidFill>
                  <a:schemeClr val="tx2"/>
                </a:solidFill>
              </a:rPr>
              <a:t> question </a:t>
            </a:r>
            <a:r>
              <a:rPr lang="en-US" dirty="0" err="1">
                <a:solidFill>
                  <a:schemeClr val="tx2"/>
                </a:solidFill>
              </a:rPr>
              <a:t>porte</a:t>
            </a:r>
            <a:r>
              <a:rPr lang="en-US" dirty="0">
                <a:solidFill>
                  <a:schemeClr val="tx2"/>
                </a:solidFill>
              </a:rPr>
              <a:t> sur les </a:t>
            </a:r>
            <a:r>
              <a:rPr lang="en-US" dirty="0" err="1">
                <a:solidFill>
                  <a:schemeClr val="tx2"/>
                </a:solidFill>
              </a:rPr>
              <a:t>systèmes</a:t>
            </a:r>
            <a:r>
              <a:rPr lang="en-US" dirty="0">
                <a:solidFill>
                  <a:schemeClr val="tx2"/>
                </a:solidFill>
              </a:rPr>
              <a:t> de </a:t>
            </a:r>
            <a:r>
              <a:rPr lang="en-US" dirty="0" err="1">
                <a:solidFill>
                  <a:schemeClr val="tx2"/>
                </a:solidFill>
              </a:rPr>
              <a:t>gestion</a:t>
            </a:r>
            <a:r>
              <a:rPr lang="en-US" dirty="0">
                <a:solidFill>
                  <a:schemeClr val="tx2"/>
                </a:solidFill>
              </a:rPr>
              <a:t> de </a:t>
            </a:r>
            <a:r>
              <a:rPr lang="en-US" dirty="0" err="1">
                <a:solidFill>
                  <a:schemeClr val="tx2"/>
                </a:solidFill>
              </a:rPr>
              <a:t>l’information</a:t>
            </a:r>
            <a:r>
              <a:rPr lang="en-US" dirty="0">
                <a:solidFill>
                  <a:schemeClr val="tx2"/>
                </a:solidFill>
              </a:rPr>
              <a:t> (SGI) qui </a:t>
            </a:r>
            <a:r>
              <a:rPr lang="en-US" dirty="0" err="1">
                <a:solidFill>
                  <a:schemeClr val="tx2"/>
                </a:solidFill>
              </a:rPr>
              <a:t>contiennent</a:t>
            </a:r>
            <a:r>
              <a:rPr lang="en-US" dirty="0">
                <a:solidFill>
                  <a:schemeClr val="tx2"/>
                </a:solidFill>
              </a:rPr>
              <a:t> des </a:t>
            </a:r>
            <a:r>
              <a:rPr lang="en-US" dirty="0" err="1">
                <a:solidFill>
                  <a:schemeClr val="tx2"/>
                </a:solidFill>
              </a:rPr>
              <a:t>données</a:t>
            </a:r>
            <a:r>
              <a:rPr lang="en-US" dirty="0">
                <a:solidFill>
                  <a:schemeClr val="tx2"/>
                </a:solidFill>
              </a:rPr>
              <a:t> </a:t>
            </a:r>
            <a:r>
              <a:rPr lang="en-US" dirty="0" err="1">
                <a:solidFill>
                  <a:schemeClr val="tx2"/>
                </a:solidFill>
              </a:rPr>
              <a:t>clés</a:t>
            </a:r>
            <a:r>
              <a:rPr lang="en-US" dirty="0">
                <a:solidFill>
                  <a:schemeClr val="tx2"/>
                </a:solidFill>
              </a:rPr>
              <a:t> du </a:t>
            </a:r>
            <a:r>
              <a:rPr lang="en-US" dirty="0" err="1">
                <a:solidFill>
                  <a:schemeClr val="tx2"/>
                </a:solidFill>
              </a:rPr>
              <a:t>secteur</a:t>
            </a:r>
            <a:r>
              <a:rPr lang="en-US" dirty="0">
                <a:solidFill>
                  <a:schemeClr val="tx2"/>
                </a:solidFill>
              </a:rPr>
              <a:t> WASH. </a:t>
            </a:r>
          </a:p>
          <a:p>
            <a:r>
              <a:rPr lang="en-US" dirty="0">
                <a:solidFill>
                  <a:schemeClr val="tx2"/>
                </a:solidFill>
              </a:rPr>
              <a:t>Un </a:t>
            </a:r>
            <a:r>
              <a:rPr lang="en-US" dirty="0" err="1">
                <a:solidFill>
                  <a:schemeClr val="tx2"/>
                </a:solidFill>
              </a:rPr>
              <a:t>système</a:t>
            </a:r>
            <a:r>
              <a:rPr lang="en-US" dirty="0">
                <a:solidFill>
                  <a:schemeClr val="tx2"/>
                </a:solidFill>
              </a:rPr>
              <a:t> de </a:t>
            </a:r>
            <a:r>
              <a:rPr lang="en-US" dirty="0" err="1">
                <a:solidFill>
                  <a:schemeClr val="tx2"/>
                </a:solidFill>
              </a:rPr>
              <a:t>gestion</a:t>
            </a:r>
            <a:r>
              <a:rPr lang="en-US" dirty="0">
                <a:solidFill>
                  <a:schemeClr val="tx2"/>
                </a:solidFill>
              </a:rPr>
              <a:t> de </a:t>
            </a:r>
            <a:r>
              <a:rPr lang="en-US" dirty="0" err="1">
                <a:solidFill>
                  <a:schemeClr val="tx2"/>
                </a:solidFill>
              </a:rPr>
              <a:t>l’information</a:t>
            </a:r>
            <a:r>
              <a:rPr lang="en-US" dirty="0">
                <a:solidFill>
                  <a:schemeClr val="tx2"/>
                </a:solidFill>
              </a:rPr>
              <a:t> </a:t>
            </a:r>
            <a:r>
              <a:rPr lang="en-US" dirty="0" err="1">
                <a:solidFill>
                  <a:schemeClr val="tx2"/>
                </a:solidFill>
              </a:rPr>
              <a:t>est</a:t>
            </a:r>
            <a:r>
              <a:rPr lang="en-US" dirty="0">
                <a:solidFill>
                  <a:schemeClr val="tx2"/>
                </a:solidFill>
              </a:rPr>
              <a:t> un </a:t>
            </a:r>
            <a:r>
              <a:rPr lang="en-US" dirty="0" err="1">
                <a:solidFill>
                  <a:schemeClr val="tx2"/>
                </a:solidFill>
              </a:rPr>
              <a:t>système</a:t>
            </a:r>
            <a:r>
              <a:rPr lang="en-US" dirty="0">
                <a:solidFill>
                  <a:schemeClr val="tx2"/>
                </a:solidFill>
              </a:rPr>
              <a:t> </a:t>
            </a:r>
            <a:r>
              <a:rPr lang="en-US" dirty="0" err="1">
                <a:solidFill>
                  <a:schemeClr val="tx2"/>
                </a:solidFill>
              </a:rPr>
              <a:t>informatisé</a:t>
            </a:r>
            <a:r>
              <a:rPr lang="en-US" dirty="0">
                <a:solidFill>
                  <a:schemeClr val="tx2"/>
                </a:solidFill>
              </a:rPr>
              <a:t> </a:t>
            </a:r>
            <a:r>
              <a:rPr lang="en-US" dirty="0" err="1">
                <a:solidFill>
                  <a:schemeClr val="tx2"/>
                </a:solidFill>
              </a:rPr>
              <a:t>ou</a:t>
            </a:r>
            <a:r>
              <a:rPr lang="en-US" dirty="0">
                <a:solidFill>
                  <a:schemeClr val="tx2"/>
                </a:solidFill>
              </a:rPr>
              <a:t> </a:t>
            </a:r>
            <a:r>
              <a:rPr lang="en-US" dirty="0" err="1">
                <a:solidFill>
                  <a:schemeClr val="tx2"/>
                </a:solidFill>
              </a:rPr>
              <a:t>numérique</a:t>
            </a:r>
            <a:r>
              <a:rPr lang="en-US" dirty="0">
                <a:solidFill>
                  <a:schemeClr val="tx2"/>
                </a:solidFill>
              </a:rPr>
              <a:t> </a:t>
            </a:r>
            <a:r>
              <a:rPr lang="en-US" dirty="0" err="1">
                <a:solidFill>
                  <a:schemeClr val="tx2"/>
                </a:solidFill>
              </a:rPr>
              <a:t>dans</a:t>
            </a:r>
            <a:r>
              <a:rPr lang="en-US" dirty="0">
                <a:solidFill>
                  <a:schemeClr val="tx2"/>
                </a:solidFill>
              </a:rPr>
              <a:t> </a:t>
            </a:r>
            <a:r>
              <a:rPr lang="en-US" dirty="0" err="1">
                <a:solidFill>
                  <a:schemeClr val="tx2"/>
                </a:solidFill>
              </a:rPr>
              <a:t>lequel</a:t>
            </a:r>
            <a:r>
              <a:rPr lang="en-US" dirty="0">
                <a:solidFill>
                  <a:schemeClr val="tx2"/>
                </a:solidFill>
              </a:rPr>
              <a:t> les parties </a:t>
            </a:r>
            <a:r>
              <a:rPr lang="en-US" dirty="0" err="1">
                <a:solidFill>
                  <a:schemeClr val="tx2"/>
                </a:solidFill>
              </a:rPr>
              <a:t>prenantes</a:t>
            </a:r>
            <a:r>
              <a:rPr lang="en-US" dirty="0">
                <a:solidFill>
                  <a:schemeClr val="tx2"/>
                </a:solidFill>
              </a:rPr>
              <a:t> </a:t>
            </a:r>
            <a:r>
              <a:rPr lang="en-US" dirty="0" err="1">
                <a:solidFill>
                  <a:schemeClr val="tx2"/>
                </a:solidFill>
              </a:rPr>
              <a:t>concernées</a:t>
            </a:r>
            <a:r>
              <a:rPr lang="en-US" dirty="0">
                <a:solidFill>
                  <a:schemeClr val="tx2"/>
                </a:solidFill>
              </a:rPr>
              <a:t> </a:t>
            </a:r>
            <a:r>
              <a:rPr lang="en-US" dirty="0" err="1">
                <a:solidFill>
                  <a:schemeClr val="tx2"/>
                </a:solidFill>
              </a:rPr>
              <a:t>peuvent</a:t>
            </a:r>
            <a:r>
              <a:rPr lang="en-US" dirty="0">
                <a:solidFill>
                  <a:schemeClr val="tx2"/>
                </a:solidFill>
              </a:rPr>
              <a:t> </a:t>
            </a:r>
            <a:r>
              <a:rPr lang="en-US" dirty="0" err="1">
                <a:solidFill>
                  <a:schemeClr val="tx2"/>
                </a:solidFill>
              </a:rPr>
              <a:t>télécharger</a:t>
            </a:r>
            <a:r>
              <a:rPr lang="en-US" dirty="0">
                <a:solidFill>
                  <a:schemeClr val="tx2"/>
                </a:solidFill>
              </a:rPr>
              <a:t> des </a:t>
            </a:r>
            <a:r>
              <a:rPr lang="en-US" dirty="0" err="1">
                <a:solidFill>
                  <a:schemeClr val="tx2"/>
                </a:solidFill>
              </a:rPr>
              <a:t>données</a:t>
            </a:r>
            <a:r>
              <a:rPr lang="en-US" dirty="0">
                <a:solidFill>
                  <a:schemeClr val="tx2"/>
                </a:solidFill>
              </a:rPr>
              <a:t> </a:t>
            </a:r>
            <a:r>
              <a:rPr lang="en-US" dirty="0" err="1">
                <a:solidFill>
                  <a:schemeClr val="tx2"/>
                </a:solidFill>
              </a:rPr>
              <a:t>conformément</a:t>
            </a:r>
            <a:r>
              <a:rPr lang="en-US" dirty="0">
                <a:solidFill>
                  <a:schemeClr val="tx2"/>
                </a:solidFill>
              </a:rPr>
              <a:t> aux exigences. Les </a:t>
            </a:r>
            <a:r>
              <a:rPr lang="en-US" dirty="0" err="1">
                <a:solidFill>
                  <a:schemeClr val="tx2"/>
                </a:solidFill>
              </a:rPr>
              <a:t>systèmes</a:t>
            </a:r>
            <a:r>
              <a:rPr lang="en-US" dirty="0">
                <a:solidFill>
                  <a:schemeClr val="tx2"/>
                </a:solidFill>
              </a:rPr>
              <a:t> de </a:t>
            </a:r>
            <a:r>
              <a:rPr lang="en-US" dirty="0" err="1">
                <a:solidFill>
                  <a:schemeClr val="tx2"/>
                </a:solidFill>
              </a:rPr>
              <a:t>gestion</a:t>
            </a:r>
            <a:r>
              <a:rPr lang="en-US" dirty="0">
                <a:solidFill>
                  <a:schemeClr val="tx2"/>
                </a:solidFill>
              </a:rPr>
              <a:t> de </a:t>
            </a:r>
            <a:r>
              <a:rPr lang="en-US" dirty="0" err="1">
                <a:solidFill>
                  <a:schemeClr val="tx2"/>
                </a:solidFill>
              </a:rPr>
              <a:t>l’information</a:t>
            </a:r>
            <a:r>
              <a:rPr lang="en-US" dirty="0">
                <a:solidFill>
                  <a:schemeClr val="tx2"/>
                </a:solidFill>
              </a:rPr>
              <a:t> </a:t>
            </a:r>
            <a:r>
              <a:rPr lang="en-US" dirty="0" err="1">
                <a:solidFill>
                  <a:schemeClr val="tx2"/>
                </a:solidFill>
              </a:rPr>
              <a:t>sont</a:t>
            </a:r>
            <a:r>
              <a:rPr lang="en-US" dirty="0">
                <a:solidFill>
                  <a:schemeClr val="tx2"/>
                </a:solidFill>
              </a:rPr>
              <a:t> mis </a:t>
            </a:r>
            <a:r>
              <a:rPr lang="en-US" dirty="0" err="1">
                <a:solidFill>
                  <a:schemeClr val="tx2"/>
                </a:solidFill>
              </a:rPr>
              <a:t>à</a:t>
            </a:r>
            <a:r>
              <a:rPr lang="en-US" dirty="0">
                <a:solidFill>
                  <a:schemeClr val="tx2"/>
                </a:solidFill>
              </a:rPr>
              <a:t> jour </a:t>
            </a:r>
            <a:r>
              <a:rPr lang="en-US" dirty="0" err="1">
                <a:solidFill>
                  <a:schemeClr val="tx2"/>
                </a:solidFill>
              </a:rPr>
              <a:t>régulièrement</a:t>
            </a:r>
            <a:r>
              <a:rPr lang="en-US" dirty="0">
                <a:solidFill>
                  <a:schemeClr val="tx2"/>
                </a:solidFill>
              </a:rPr>
              <a:t> et constituent </a:t>
            </a:r>
            <a:r>
              <a:rPr lang="en-US" dirty="0" err="1">
                <a:solidFill>
                  <a:schemeClr val="tx2"/>
                </a:solidFill>
              </a:rPr>
              <a:t>souvent</a:t>
            </a:r>
            <a:r>
              <a:rPr lang="en-US" dirty="0">
                <a:solidFill>
                  <a:schemeClr val="tx2"/>
                </a:solidFill>
              </a:rPr>
              <a:t> la base de divers rapports de </a:t>
            </a:r>
            <a:r>
              <a:rPr lang="en-US" dirty="0" err="1">
                <a:solidFill>
                  <a:schemeClr val="tx2"/>
                </a:solidFill>
              </a:rPr>
              <a:t>gestion</a:t>
            </a:r>
            <a:r>
              <a:rPr lang="en-GB" dirty="0">
                <a:solidFill>
                  <a:schemeClr val="tx2"/>
                </a:solidFill>
              </a:rPr>
              <a:t>. </a:t>
            </a:r>
            <a:endParaRPr lang="en-US" dirty="0">
              <a:solidFill>
                <a:schemeClr val="tx2"/>
              </a:solidFill>
            </a:endParaRPr>
          </a:p>
        </p:txBody>
      </p:sp>
      <p:sp>
        <p:nvSpPr>
          <p:cNvPr id="5" name="Rounded Rectangle 3">
            <a:extLst>
              <a:ext uri="{FF2B5EF4-FFF2-40B4-BE49-F238E27FC236}">
                <a16:creationId xmlns:a16="http://schemas.microsoft.com/office/drawing/2014/main" id="{5D67EF44-CB27-416D-B5FE-0A99CF848393}"/>
              </a:ext>
            </a:extLst>
          </p:cNvPr>
          <p:cNvSpPr/>
          <p:nvPr/>
        </p:nvSpPr>
        <p:spPr>
          <a:xfrm>
            <a:off x="1721387"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B3</a:t>
            </a:r>
          </a:p>
        </p:txBody>
      </p:sp>
    </p:spTree>
    <p:extLst>
      <p:ext uri="{BB962C8B-B14F-4D97-AF65-F5344CB8AC3E}">
        <p14:creationId xmlns:p14="http://schemas.microsoft.com/office/powerpoint/2010/main" val="88342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62993" y="658128"/>
            <a:ext cx="6837799" cy="5080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a:extLst>
              <a:ext uri="{FF2B5EF4-FFF2-40B4-BE49-F238E27FC236}">
                <a16:creationId xmlns:a16="http://schemas.microsoft.com/office/drawing/2014/main" id="{CC1497E8-0B07-9C4F-8EA5-FCEDC1F3D88D}"/>
              </a:ext>
            </a:extLst>
          </p:cNvPr>
          <p:cNvSpPr/>
          <p:nvPr/>
        </p:nvSpPr>
        <p:spPr>
          <a:xfrm>
            <a:off x="1721387"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B3</a:t>
            </a:r>
          </a:p>
        </p:txBody>
      </p:sp>
      <p:sp>
        <p:nvSpPr>
          <p:cNvPr id="6" name="Rectangle: Rounded Corners 10">
            <a:extLst>
              <a:ext uri="{FF2B5EF4-FFF2-40B4-BE49-F238E27FC236}">
                <a16:creationId xmlns:a16="http://schemas.microsoft.com/office/drawing/2014/main" id="{FE7BAF0E-0EBE-0C44-8ECA-15B34613BDCE}"/>
              </a:ext>
            </a:extLst>
          </p:cNvPr>
          <p:cNvSpPr/>
          <p:nvPr/>
        </p:nvSpPr>
        <p:spPr>
          <a:xfrm>
            <a:off x="1042880" y="904717"/>
            <a:ext cx="5220000" cy="43059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c 6">
            <a:extLst>
              <a:ext uri="{FF2B5EF4-FFF2-40B4-BE49-F238E27FC236}">
                <a16:creationId xmlns:a16="http://schemas.microsoft.com/office/drawing/2014/main" id="{08501774-8C44-1543-9037-8216BC989362}"/>
              </a:ext>
            </a:extLst>
          </p:cNvPr>
          <p:cNvSpPr/>
          <p:nvPr/>
        </p:nvSpPr>
        <p:spPr>
          <a:xfrm rot="15368739">
            <a:off x="4833379" y="1533448"/>
            <a:ext cx="1719374" cy="1254062"/>
          </a:xfrm>
          <a:prstGeom prst="arc">
            <a:avLst>
              <a:gd name="adj1" fmla="val 18604300"/>
              <a:gd name="adj2" fmla="val 27739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a:extLst>
              <a:ext uri="{FF2B5EF4-FFF2-40B4-BE49-F238E27FC236}">
                <a16:creationId xmlns:a16="http://schemas.microsoft.com/office/drawing/2014/main" id="{65790A32-1CD9-9A46-967B-007BEED4AA7C}"/>
              </a:ext>
            </a:extLst>
          </p:cNvPr>
          <p:cNvSpPr txBox="1"/>
          <p:nvPr/>
        </p:nvSpPr>
        <p:spPr>
          <a:xfrm>
            <a:off x="1430789" y="1795363"/>
            <a:ext cx="6377897" cy="1754326"/>
          </a:xfrm>
          <a:prstGeom prst="rect">
            <a:avLst/>
          </a:prstGeom>
          <a:noFill/>
          <a:ln>
            <a:noFill/>
          </a:ln>
        </p:spPr>
        <p:txBody>
          <a:bodyPr wrap="square" rtlCol="0">
            <a:spAutoFit/>
          </a:bodyPr>
          <a:lstStyle/>
          <a:p>
            <a:r>
              <a:rPr lang="en-US" b="1" dirty="0" err="1">
                <a:ln w="3175" cmpd="sng">
                  <a:noFill/>
                </a:ln>
                <a:solidFill>
                  <a:srgbClr val="C00000"/>
                </a:solidFill>
                <a:effectLst>
                  <a:glow rad="139700">
                    <a:schemeClr val="bg1"/>
                  </a:glow>
                </a:effectLst>
              </a:rPr>
              <a:t>Répondez</a:t>
            </a:r>
            <a:r>
              <a:rPr lang="en-US" b="1" dirty="0">
                <a:ln w="3175" cmpd="sng">
                  <a:noFill/>
                </a:ln>
                <a:solidFill>
                  <a:srgbClr val="C00000"/>
                </a:solidFill>
                <a:effectLst>
                  <a:glow rad="139700">
                    <a:schemeClr val="bg1"/>
                  </a:glow>
                </a:effectLst>
              </a:rPr>
              <a:t> à </a:t>
            </a:r>
            <a:r>
              <a:rPr lang="en-US" b="1" dirty="0" err="1">
                <a:ln w="3175" cmpd="sng">
                  <a:noFill/>
                </a:ln>
                <a:solidFill>
                  <a:srgbClr val="C00000"/>
                </a:solidFill>
                <a:effectLst>
                  <a:glow rad="139700">
                    <a:schemeClr val="bg1"/>
                  </a:glow>
                </a:effectLst>
              </a:rPr>
              <a:t>cette</a:t>
            </a:r>
            <a:r>
              <a:rPr lang="en-US" b="1" dirty="0">
                <a:ln w="3175" cmpd="sng">
                  <a:noFill/>
                </a:ln>
                <a:solidFill>
                  <a:srgbClr val="C00000"/>
                </a:solidFill>
                <a:effectLst>
                  <a:glow rad="139700">
                    <a:schemeClr val="bg1"/>
                  </a:glow>
                </a:effectLst>
              </a:rPr>
              <a:t> question pour le SGI le plus </a:t>
            </a:r>
            <a:r>
              <a:rPr lang="en-US" b="1" dirty="0" err="1">
                <a:ln w="3175" cmpd="sng">
                  <a:noFill/>
                </a:ln>
                <a:solidFill>
                  <a:srgbClr val="C00000"/>
                </a:solidFill>
                <a:effectLst>
                  <a:glow rad="139700">
                    <a:schemeClr val="bg1"/>
                  </a:glow>
                </a:effectLst>
              </a:rPr>
              <a:t>utilisé</a:t>
            </a:r>
            <a:r>
              <a:rPr lang="en-US" b="1" dirty="0">
                <a:ln w="3175" cmpd="sng">
                  <a:noFill/>
                </a:ln>
                <a:solidFill>
                  <a:srgbClr val="C00000"/>
                </a:solidFill>
                <a:effectLst>
                  <a:glow rad="139700">
                    <a:schemeClr val="bg1"/>
                  </a:glow>
                </a:effectLst>
              </a:rPr>
              <a:t> pour les rapports et la </a:t>
            </a:r>
            <a:r>
              <a:rPr lang="en-US" b="1" dirty="0" err="1">
                <a:ln w="3175" cmpd="sng">
                  <a:noFill/>
                </a:ln>
                <a:solidFill>
                  <a:srgbClr val="C00000"/>
                </a:solidFill>
                <a:effectLst>
                  <a:glow rad="139700">
                    <a:schemeClr val="bg1"/>
                  </a:glow>
                </a:effectLst>
              </a:rPr>
              <a:t>prise</a:t>
            </a:r>
            <a:r>
              <a:rPr lang="en-US" b="1" dirty="0">
                <a:ln w="3175" cmpd="sng">
                  <a:noFill/>
                </a:ln>
                <a:solidFill>
                  <a:srgbClr val="C00000"/>
                </a:solidFill>
                <a:effectLst>
                  <a:glow rad="139700">
                    <a:schemeClr val="bg1"/>
                  </a:glow>
                </a:effectLst>
              </a:rPr>
              <a:t> de </a:t>
            </a:r>
            <a:r>
              <a:rPr lang="en-US" b="1" dirty="0" err="1">
                <a:ln w="3175" cmpd="sng">
                  <a:noFill/>
                </a:ln>
                <a:solidFill>
                  <a:srgbClr val="C00000"/>
                </a:solidFill>
                <a:effectLst>
                  <a:glow rad="139700">
                    <a:schemeClr val="bg1"/>
                  </a:glow>
                </a:effectLst>
              </a:rPr>
              <a:t>décision</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dans</a:t>
            </a:r>
            <a:r>
              <a:rPr lang="en-US" b="1" dirty="0">
                <a:ln w="3175" cmpd="sng">
                  <a:noFill/>
                </a:ln>
                <a:solidFill>
                  <a:srgbClr val="C00000"/>
                </a:solidFill>
                <a:effectLst>
                  <a:glow rad="139700">
                    <a:schemeClr val="bg1"/>
                  </a:glow>
                </a:effectLst>
              </a:rPr>
              <a:t> le </a:t>
            </a:r>
            <a:r>
              <a:rPr lang="en-US" b="1" dirty="0" err="1">
                <a:ln w="3175" cmpd="sng">
                  <a:noFill/>
                </a:ln>
                <a:solidFill>
                  <a:srgbClr val="C00000"/>
                </a:solidFill>
                <a:effectLst>
                  <a:glow rad="139700">
                    <a:schemeClr val="bg1"/>
                  </a:glow>
                </a:effectLst>
              </a:rPr>
              <a:t>secteur</a:t>
            </a:r>
            <a:r>
              <a:rPr lang="en-US" b="1" dirty="0">
                <a:ln w="3175" cmpd="sng">
                  <a:noFill/>
                </a:ln>
                <a:solidFill>
                  <a:srgbClr val="C00000"/>
                </a:solidFill>
                <a:effectLst>
                  <a:glow rad="139700">
                    <a:schemeClr val="bg1"/>
                  </a:glow>
                </a:effectLst>
              </a:rPr>
              <a:t> WASH. </a:t>
            </a:r>
          </a:p>
          <a:p>
            <a:endParaRPr lang="en-US" b="1" dirty="0">
              <a:ln w="3175" cmpd="sng">
                <a:noFill/>
              </a:ln>
              <a:solidFill>
                <a:srgbClr val="C00000"/>
              </a:solidFill>
              <a:effectLst>
                <a:glow rad="139700">
                  <a:schemeClr val="bg1"/>
                </a:glow>
              </a:effectLst>
            </a:endParaRPr>
          </a:p>
          <a:p>
            <a:r>
              <a:rPr lang="en-US" b="1" dirty="0" err="1">
                <a:ln w="3175" cmpd="sng">
                  <a:noFill/>
                </a:ln>
                <a:solidFill>
                  <a:srgbClr val="C00000"/>
                </a:solidFill>
                <a:effectLst>
                  <a:glow rad="139700">
                    <a:schemeClr val="bg1"/>
                  </a:glow>
                </a:effectLst>
              </a:rPr>
              <a:t>Dans</a:t>
            </a:r>
            <a:r>
              <a:rPr lang="en-US" b="1" dirty="0">
                <a:ln w="3175" cmpd="sng">
                  <a:noFill/>
                </a:ln>
                <a:solidFill>
                  <a:srgbClr val="C00000"/>
                </a:solidFill>
                <a:effectLst>
                  <a:glow rad="139700">
                    <a:schemeClr val="bg1"/>
                  </a:glow>
                </a:effectLst>
              </a:rPr>
              <a:t> la </a:t>
            </a:r>
            <a:r>
              <a:rPr lang="en-US" b="1" dirty="0" err="1">
                <a:ln w="3175" cmpd="sng">
                  <a:noFill/>
                </a:ln>
                <a:solidFill>
                  <a:srgbClr val="C00000"/>
                </a:solidFill>
                <a:effectLst>
                  <a:glow rad="139700">
                    <a:schemeClr val="bg1"/>
                  </a:glow>
                </a:effectLst>
              </a:rPr>
              <a:t>partie</a:t>
            </a:r>
            <a:r>
              <a:rPr lang="en-US" b="1" dirty="0">
                <a:ln w="3175" cmpd="sng">
                  <a:noFill/>
                </a:ln>
                <a:solidFill>
                  <a:srgbClr val="C00000"/>
                </a:solidFill>
                <a:effectLst>
                  <a:glow rad="139700">
                    <a:schemeClr val="bg1"/>
                  </a:glow>
                </a:effectLst>
              </a:rPr>
              <a:t> a. </a:t>
            </a:r>
            <a:r>
              <a:rPr lang="en-US" b="1" dirty="0" err="1">
                <a:ln w="3175" cmpd="sng">
                  <a:noFill/>
                </a:ln>
                <a:solidFill>
                  <a:srgbClr val="C00000"/>
                </a:solidFill>
                <a:effectLst>
                  <a:glow rad="139700">
                    <a:schemeClr val="bg1"/>
                  </a:glow>
                </a:effectLst>
              </a:rPr>
              <a:t>veillez</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inclure</a:t>
            </a:r>
            <a:r>
              <a:rPr lang="en-US" b="1" dirty="0">
                <a:ln w="3175" cmpd="sng">
                  <a:noFill/>
                </a:ln>
                <a:solidFill>
                  <a:srgbClr val="C00000"/>
                </a:solidFill>
                <a:effectLst>
                  <a:glow rad="139700">
                    <a:schemeClr val="bg1"/>
                  </a:glow>
                </a:effectLst>
              </a:rPr>
              <a:t> le type de </a:t>
            </a:r>
            <a:r>
              <a:rPr lang="en-US" b="1" dirty="0" err="1">
                <a:ln w="3175" cmpd="sng">
                  <a:noFill/>
                </a:ln>
                <a:solidFill>
                  <a:srgbClr val="C00000"/>
                </a:solidFill>
                <a:effectLst>
                  <a:glow rad="139700">
                    <a:schemeClr val="bg1"/>
                  </a:glow>
                </a:effectLst>
              </a:rPr>
              <a:t>données</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enregistrées</a:t>
            </a:r>
            <a:r>
              <a:rPr lang="en-US" b="1" dirty="0">
                <a:ln w="3175" cmpd="sng">
                  <a:noFill/>
                </a:ln>
                <a:solidFill>
                  <a:srgbClr val="C00000"/>
                </a:solidFill>
                <a:effectLst>
                  <a:glow rad="139700">
                    <a:schemeClr val="bg1"/>
                  </a:glow>
                </a:effectLst>
              </a:rPr>
              <a:t> et le nom des </a:t>
            </a:r>
            <a:r>
              <a:rPr lang="en-US" b="1" dirty="0" err="1">
                <a:ln w="3175" cmpd="sng">
                  <a:noFill/>
                </a:ln>
                <a:solidFill>
                  <a:srgbClr val="C00000"/>
                </a:solidFill>
                <a:effectLst>
                  <a:glow rad="139700">
                    <a:schemeClr val="bg1"/>
                  </a:glow>
                </a:effectLst>
              </a:rPr>
              <a:t>entités</a:t>
            </a:r>
            <a:r>
              <a:rPr lang="en-US" b="1" dirty="0">
                <a:ln w="3175" cmpd="sng">
                  <a:noFill/>
                </a:ln>
                <a:solidFill>
                  <a:srgbClr val="C00000"/>
                </a:solidFill>
                <a:effectLst>
                  <a:glow rad="139700">
                    <a:schemeClr val="bg1"/>
                  </a:glow>
                </a:effectLst>
              </a:rPr>
              <a:t> qui </a:t>
            </a:r>
            <a:r>
              <a:rPr lang="en-US" b="1" dirty="0" err="1">
                <a:ln w="3175" cmpd="sng">
                  <a:noFill/>
                </a:ln>
                <a:solidFill>
                  <a:srgbClr val="C00000"/>
                </a:solidFill>
                <a:effectLst>
                  <a:glow rad="139700">
                    <a:schemeClr val="bg1"/>
                  </a:glow>
                </a:effectLst>
              </a:rPr>
              <a:t>rapportent</a:t>
            </a:r>
            <a:r>
              <a:rPr lang="en-US" b="1" dirty="0">
                <a:ln w="3175" cmpd="sng">
                  <a:noFill/>
                </a:ln>
                <a:solidFill>
                  <a:srgbClr val="C00000"/>
                </a:solidFill>
                <a:effectLst>
                  <a:glow rad="139700">
                    <a:schemeClr val="bg1"/>
                  </a:glow>
                </a:effectLst>
              </a:rPr>
              <a:t> les </a:t>
            </a:r>
            <a:r>
              <a:rPr lang="en-US" b="1" dirty="0" err="1">
                <a:ln w="3175" cmpd="sng">
                  <a:noFill/>
                </a:ln>
                <a:solidFill>
                  <a:srgbClr val="C00000"/>
                </a:solidFill>
                <a:effectLst>
                  <a:glow rad="139700">
                    <a:schemeClr val="bg1"/>
                  </a:glow>
                </a:effectLst>
              </a:rPr>
              <a:t>données</a:t>
            </a:r>
            <a:r>
              <a:rPr lang="en-US" b="1" dirty="0">
                <a:ln w="3175" cmpd="sng">
                  <a:noFill/>
                </a:ln>
                <a:solidFill>
                  <a:srgbClr val="C00000"/>
                </a:solidFill>
                <a:effectLst>
                  <a:glow rad="139700">
                    <a:schemeClr val="bg1"/>
                  </a:glow>
                </a:effectLst>
              </a:rPr>
              <a:t>. </a:t>
            </a:r>
          </a:p>
          <a:p>
            <a:endParaRPr lang="en-GB" b="1" dirty="0">
              <a:ln w="3175" cmpd="sng">
                <a:noFill/>
              </a:ln>
              <a:solidFill>
                <a:srgbClr val="C00000"/>
              </a:solidFill>
              <a:effectLst>
                <a:glow rad="139700">
                  <a:schemeClr val="bg1"/>
                </a:glow>
              </a:effectLst>
            </a:endParaRPr>
          </a:p>
        </p:txBody>
      </p:sp>
      <p:sp>
        <p:nvSpPr>
          <p:cNvPr id="9" name="TextBox 8">
            <a:extLst>
              <a:ext uri="{FF2B5EF4-FFF2-40B4-BE49-F238E27FC236}">
                <a16:creationId xmlns:a16="http://schemas.microsoft.com/office/drawing/2014/main" id="{CAD2D8CF-7D9D-7943-983D-D2706970234E}"/>
              </a:ext>
            </a:extLst>
          </p:cNvPr>
          <p:cNvSpPr txBox="1"/>
          <p:nvPr/>
        </p:nvSpPr>
        <p:spPr>
          <a:xfrm>
            <a:off x="4467447" y="3679370"/>
            <a:ext cx="3490250" cy="369332"/>
          </a:xfrm>
          <a:prstGeom prst="rect">
            <a:avLst/>
          </a:prstGeom>
          <a:noFill/>
          <a:ln>
            <a:noFill/>
          </a:ln>
        </p:spPr>
        <p:txBody>
          <a:bodyPr wrap="square" rtlCol="0">
            <a:spAutoFit/>
          </a:bodyPr>
          <a:lstStyle/>
          <a:p>
            <a:r>
              <a:rPr lang="en-US" b="1" dirty="0" err="1">
                <a:ln w="3175" cmpd="sng">
                  <a:noFill/>
                </a:ln>
                <a:solidFill>
                  <a:srgbClr val="C00000"/>
                </a:solidFill>
                <a:effectLst>
                  <a:glow rad="139700">
                    <a:schemeClr val="bg1"/>
                  </a:glow>
                </a:effectLst>
              </a:rPr>
              <a:t>Inclure</a:t>
            </a:r>
            <a:r>
              <a:rPr lang="en-US" b="1" dirty="0">
                <a:ln w="3175" cmpd="sng">
                  <a:noFill/>
                </a:ln>
                <a:solidFill>
                  <a:srgbClr val="C00000"/>
                </a:solidFill>
                <a:effectLst>
                  <a:glow rad="139700">
                    <a:schemeClr val="bg1"/>
                  </a:glow>
                </a:effectLst>
              </a:rPr>
              <a:t> les </a:t>
            </a:r>
            <a:r>
              <a:rPr lang="en-US" b="1" dirty="0" err="1">
                <a:ln w="3175" cmpd="sng">
                  <a:noFill/>
                </a:ln>
                <a:solidFill>
                  <a:srgbClr val="C00000"/>
                </a:solidFill>
                <a:effectLst>
                  <a:glow rad="139700">
                    <a:schemeClr val="bg1"/>
                  </a:glow>
                </a:effectLst>
              </a:rPr>
              <a:t>unités</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déclarantes</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ici</a:t>
            </a:r>
            <a:r>
              <a:rPr lang="en-US" b="1" dirty="0">
                <a:ln w="3175" cmpd="sng">
                  <a:noFill/>
                </a:ln>
                <a:solidFill>
                  <a:srgbClr val="C00000"/>
                </a:solidFill>
                <a:effectLst>
                  <a:glow rad="139700">
                    <a:schemeClr val="bg1"/>
                  </a:glow>
                </a:effectLst>
              </a:rPr>
              <a:t>. </a:t>
            </a:r>
            <a:endParaRPr lang="en-GB" b="1" dirty="0">
              <a:ln w="3175" cmpd="sng">
                <a:noFill/>
              </a:ln>
              <a:solidFill>
                <a:srgbClr val="C00000"/>
              </a:solidFill>
              <a:effectLst>
                <a:glow rad="139700">
                  <a:schemeClr val="bg1"/>
                </a:glow>
              </a:effectLst>
            </a:endParaRPr>
          </a:p>
        </p:txBody>
      </p:sp>
    </p:spTree>
    <p:extLst>
      <p:ext uri="{BB962C8B-B14F-4D97-AF65-F5344CB8AC3E}">
        <p14:creationId xmlns:p14="http://schemas.microsoft.com/office/powerpoint/2010/main" val="203739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91261" y="981033"/>
            <a:ext cx="8113968" cy="4221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a:extLst>
              <a:ext uri="{FF2B5EF4-FFF2-40B4-BE49-F238E27FC236}">
                <a16:creationId xmlns:a16="http://schemas.microsoft.com/office/drawing/2014/main" id="{AE3C4ECF-88B4-D24B-BF3D-FA55BA52396C}"/>
              </a:ext>
            </a:extLst>
          </p:cNvPr>
          <p:cNvSpPr/>
          <p:nvPr/>
        </p:nvSpPr>
        <p:spPr>
          <a:xfrm>
            <a:off x="1721387"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B3</a:t>
            </a:r>
          </a:p>
        </p:txBody>
      </p:sp>
      <p:sp>
        <p:nvSpPr>
          <p:cNvPr id="6" name="Rectangle: Rounded Corners 10">
            <a:extLst>
              <a:ext uri="{FF2B5EF4-FFF2-40B4-BE49-F238E27FC236}">
                <a16:creationId xmlns:a16="http://schemas.microsoft.com/office/drawing/2014/main" id="{92BCB806-87E3-0E4A-B8CC-C6D336966F9D}"/>
              </a:ext>
            </a:extLst>
          </p:cNvPr>
          <p:cNvSpPr/>
          <p:nvPr/>
        </p:nvSpPr>
        <p:spPr>
          <a:xfrm>
            <a:off x="752594" y="2660946"/>
            <a:ext cx="3356267" cy="43059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c 6">
            <a:extLst>
              <a:ext uri="{FF2B5EF4-FFF2-40B4-BE49-F238E27FC236}">
                <a16:creationId xmlns:a16="http://schemas.microsoft.com/office/drawing/2014/main" id="{34A9F28E-B727-544D-B547-9FB044FCE05D}"/>
              </a:ext>
            </a:extLst>
          </p:cNvPr>
          <p:cNvSpPr/>
          <p:nvPr/>
        </p:nvSpPr>
        <p:spPr>
          <a:xfrm rot="15368739">
            <a:off x="62857" y="3693327"/>
            <a:ext cx="2883861" cy="1688217"/>
          </a:xfrm>
          <a:prstGeom prst="arc">
            <a:avLst>
              <a:gd name="adj1" fmla="val 17362042"/>
              <a:gd name="adj2" fmla="val 27739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a:extLst>
              <a:ext uri="{FF2B5EF4-FFF2-40B4-BE49-F238E27FC236}">
                <a16:creationId xmlns:a16="http://schemas.microsoft.com/office/drawing/2014/main" id="{43F4C6B2-4277-7447-BAE0-9FECD24116F7}"/>
              </a:ext>
            </a:extLst>
          </p:cNvPr>
          <p:cNvSpPr txBox="1"/>
          <p:nvPr/>
        </p:nvSpPr>
        <p:spPr>
          <a:xfrm>
            <a:off x="501142" y="4135931"/>
            <a:ext cx="4201426" cy="1138773"/>
          </a:xfrm>
          <a:prstGeom prst="rect">
            <a:avLst/>
          </a:prstGeom>
          <a:noFill/>
          <a:ln>
            <a:noFill/>
          </a:ln>
        </p:spPr>
        <p:txBody>
          <a:bodyPr wrap="square" rtlCol="0">
            <a:spAutoFit/>
          </a:bodyPr>
          <a:lstStyle/>
          <a:p>
            <a:r>
              <a:rPr lang="en-GB" sz="1700" b="1" dirty="0">
                <a:ln w="3175" cmpd="sng">
                  <a:noFill/>
                </a:ln>
                <a:solidFill>
                  <a:srgbClr val="C00000"/>
                </a:solidFill>
                <a:effectLst>
                  <a:glow rad="139700">
                    <a:schemeClr val="bg1"/>
                  </a:glow>
                </a:effectLst>
              </a:rPr>
              <a:t>‘</a:t>
            </a:r>
            <a:r>
              <a:rPr lang="en-GB" sz="1700" b="1" dirty="0" err="1">
                <a:ln w="3175" cmpd="sng">
                  <a:noFill/>
                </a:ln>
                <a:solidFill>
                  <a:srgbClr val="C00000"/>
                </a:solidFill>
                <a:effectLst>
                  <a:glow rad="139700">
                    <a:schemeClr val="bg1"/>
                  </a:glow>
                </a:effectLst>
              </a:rPr>
              <a:t>Disponible</a:t>
            </a:r>
            <a:r>
              <a:rPr lang="en-GB" sz="1700" b="1" dirty="0">
                <a:ln w="3175" cmpd="sng">
                  <a:noFill/>
                </a:ln>
                <a:solidFill>
                  <a:srgbClr val="C00000"/>
                </a:solidFill>
                <a:effectLst>
                  <a:glow rad="139700">
                    <a:schemeClr val="bg1"/>
                  </a:glow>
                </a:effectLst>
              </a:rPr>
              <a:t> au public’ </a:t>
            </a:r>
            <a:r>
              <a:rPr lang="en-GB" sz="1700" b="1" dirty="0" err="1">
                <a:ln w="3175" cmpd="sng">
                  <a:noFill/>
                </a:ln>
                <a:solidFill>
                  <a:srgbClr val="C00000"/>
                </a:solidFill>
                <a:effectLst>
                  <a:glow rad="139700">
                    <a:schemeClr val="bg1"/>
                  </a:glow>
                </a:effectLst>
              </a:rPr>
              <a:t>signifie</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que</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l’information</a:t>
            </a:r>
            <a:r>
              <a:rPr lang="en-GB" sz="1700" b="1" dirty="0">
                <a:ln w="3175" cmpd="sng">
                  <a:noFill/>
                </a:ln>
                <a:solidFill>
                  <a:srgbClr val="C00000"/>
                </a:solidFill>
                <a:effectLst>
                  <a:glow rad="139700">
                    <a:schemeClr val="bg1"/>
                  </a:glow>
                </a:effectLst>
              </a:rPr>
              <a:t> a </a:t>
            </a:r>
            <a:r>
              <a:rPr lang="en-GB" sz="1700" b="1" dirty="0" err="1">
                <a:ln w="3175" cmpd="sng">
                  <a:noFill/>
                </a:ln>
                <a:solidFill>
                  <a:srgbClr val="C00000"/>
                </a:solidFill>
                <a:effectLst>
                  <a:glow rad="139700">
                    <a:schemeClr val="bg1"/>
                  </a:glow>
                </a:effectLst>
              </a:rPr>
              <a:t>été</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publiée</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ou</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diffusée</a:t>
            </a:r>
            <a:r>
              <a:rPr lang="en-GB" sz="1700" b="1" dirty="0">
                <a:ln w="3175" cmpd="sng">
                  <a:noFill/>
                </a:ln>
                <a:solidFill>
                  <a:srgbClr val="C00000"/>
                </a:solidFill>
                <a:effectLst>
                  <a:glow rad="139700">
                    <a:schemeClr val="bg1"/>
                  </a:glow>
                </a:effectLst>
              </a:rPr>
              <a:t> au public et </a:t>
            </a:r>
            <a:r>
              <a:rPr lang="en-GB" sz="1700" b="1" dirty="0" err="1">
                <a:ln w="3175" cmpd="sng">
                  <a:noFill/>
                </a:ln>
                <a:solidFill>
                  <a:srgbClr val="C00000"/>
                </a:solidFill>
                <a:effectLst>
                  <a:glow rad="139700">
                    <a:schemeClr val="bg1"/>
                  </a:glow>
                </a:effectLst>
              </a:rPr>
              <a:t>peut</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être</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obtenue</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auprès</a:t>
            </a:r>
            <a:r>
              <a:rPr lang="en-GB" sz="1700" b="1" dirty="0">
                <a:ln w="3175" cmpd="sng">
                  <a:noFill/>
                </a:ln>
                <a:solidFill>
                  <a:srgbClr val="C00000"/>
                </a:solidFill>
                <a:effectLst>
                  <a:glow rad="139700">
                    <a:schemeClr val="bg1"/>
                  </a:glow>
                </a:effectLst>
              </a:rPr>
              <a:t> du </a:t>
            </a:r>
            <a:r>
              <a:rPr lang="en-GB" sz="1700" b="1" dirty="0" err="1">
                <a:ln w="3175" cmpd="sng">
                  <a:noFill/>
                </a:ln>
                <a:solidFill>
                  <a:srgbClr val="C00000"/>
                </a:solidFill>
                <a:effectLst>
                  <a:glow rad="139700">
                    <a:schemeClr val="bg1"/>
                  </a:glow>
                </a:effectLst>
              </a:rPr>
              <a:t>gouvernement</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ou</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est</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disponible</a:t>
            </a:r>
            <a:r>
              <a:rPr lang="en-GB" sz="1700" b="1" dirty="0">
                <a:ln w="3175" cmpd="sng">
                  <a:noFill/>
                </a:ln>
                <a:solidFill>
                  <a:srgbClr val="C00000"/>
                </a:solidFill>
                <a:effectLst>
                  <a:glow rad="139700">
                    <a:schemeClr val="bg1"/>
                  </a:glow>
                </a:effectLst>
              </a:rPr>
              <a:t> en </a:t>
            </a:r>
            <a:r>
              <a:rPr lang="en-GB" sz="1700" b="1" dirty="0" err="1">
                <a:ln w="3175" cmpd="sng">
                  <a:noFill/>
                </a:ln>
                <a:solidFill>
                  <a:srgbClr val="C00000"/>
                </a:solidFill>
                <a:effectLst>
                  <a:glow rad="139700">
                    <a:schemeClr val="bg1"/>
                  </a:glow>
                </a:effectLst>
              </a:rPr>
              <a:t>ligne</a:t>
            </a:r>
            <a:r>
              <a:rPr lang="en-GB" sz="1700" b="1" dirty="0">
                <a:ln w="3175" cmpd="sng">
                  <a:noFill/>
                </a:ln>
                <a:solidFill>
                  <a:srgbClr val="C00000"/>
                </a:solidFill>
                <a:effectLst>
                  <a:glow rad="139700">
                    <a:schemeClr val="bg1"/>
                  </a:glow>
                </a:effectLst>
              </a:rPr>
              <a:t>. </a:t>
            </a:r>
            <a:endParaRPr lang="en-US" sz="1700" b="1" dirty="0">
              <a:ln w="3175" cmpd="sng">
                <a:noFill/>
              </a:ln>
              <a:solidFill>
                <a:srgbClr val="C00000"/>
              </a:solidFill>
              <a:effectLst>
                <a:glow rad="139700">
                  <a:schemeClr val="bg1"/>
                </a:glow>
              </a:effectLst>
            </a:endParaRPr>
          </a:p>
          <a:p>
            <a:endParaRPr lang="en-GB" b="1" dirty="0">
              <a:ln w="3175" cmpd="sng">
                <a:noFill/>
              </a:ln>
              <a:solidFill>
                <a:srgbClr val="C00000"/>
              </a:solidFill>
              <a:effectLst>
                <a:glow rad="139700">
                  <a:schemeClr val="bg1"/>
                </a:glow>
              </a:effectLst>
            </a:endParaRPr>
          </a:p>
        </p:txBody>
      </p:sp>
      <p:sp>
        <p:nvSpPr>
          <p:cNvPr id="9" name="TextBox 8">
            <a:extLst>
              <a:ext uri="{FF2B5EF4-FFF2-40B4-BE49-F238E27FC236}">
                <a16:creationId xmlns:a16="http://schemas.microsoft.com/office/drawing/2014/main" id="{C1D90240-FCD2-A34F-A8B1-F1B34DAA9D57}"/>
              </a:ext>
            </a:extLst>
          </p:cNvPr>
          <p:cNvSpPr txBox="1"/>
          <p:nvPr/>
        </p:nvSpPr>
        <p:spPr>
          <a:xfrm>
            <a:off x="4702568" y="1670866"/>
            <a:ext cx="3455780" cy="1200329"/>
          </a:xfrm>
          <a:prstGeom prst="rect">
            <a:avLst/>
          </a:prstGeom>
          <a:noFill/>
          <a:ln>
            <a:noFill/>
          </a:ln>
        </p:spPr>
        <p:txBody>
          <a:bodyPr wrap="square" rtlCol="0">
            <a:spAutoFit/>
          </a:bodyPr>
          <a:lstStyle/>
          <a:p>
            <a:r>
              <a:rPr lang="en-US" b="1" dirty="0">
                <a:ln w="3175" cmpd="sng">
                  <a:noFill/>
                </a:ln>
                <a:solidFill>
                  <a:srgbClr val="C00000"/>
                </a:solidFill>
                <a:effectLst>
                  <a:glow rad="139700">
                    <a:schemeClr val="bg1"/>
                  </a:glow>
                </a:effectLst>
              </a:rPr>
              <a:t>Si </a:t>
            </a:r>
            <a:r>
              <a:rPr lang="en-US" b="1" dirty="0" err="1">
                <a:ln w="3175" cmpd="sng">
                  <a:noFill/>
                </a:ln>
                <a:solidFill>
                  <a:srgbClr val="C00000"/>
                </a:solidFill>
                <a:effectLst>
                  <a:glow rad="139700">
                    <a:schemeClr val="bg1"/>
                  </a:glow>
                </a:effectLst>
              </a:rPr>
              <a:t>votre</a:t>
            </a:r>
            <a:r>
              <a:rPr lang="en-US" b="1" dirty="0">
                <a:ln w="3175" cmpd="sng">
                  <a:noFill/>
                </a:ln>
                <a:solidFill>
                  <a:srgbClr val="C00000"/>
                </a:solidFill>
                <a:effectLst>
                  <a:glow rad="139700">
                    <a:schemeClr val="bg1"/>
                  </a:glow>
                </a:effectLst>
              </a:rPr>
              <a:t> description du </a:t>
            </a:r>
            <a:r>
              <a:rPr lang="en-US" b="1" dirty="0" err="1">
                <a:ln w="3175" cmpd="sng">
                  <a:noFill/>
                </a:ln>
                <a:solidFill>
                  <a:srgbClr val="C00000"/>
                </a:solidFill>
                <a:effectLst>
                  <a:glow rad="139700">
                    <a:schemeClr val="bg1"/>
                  </a:glow>
                </a:effectLst>
              </a:rPr>
              <a:t>mécanisme</a:t>
            </a:r>
            <a:r>
              <a:rPr lang="en-US" b="1" dirty="0">
                <a:ln w="3175" cmpd="sng">
                  <a:noFill/>
                </a:ln>
                <a:solidFill>
                  <a:srgbClr val="C00000"/>
                </a:solidFill>
                <a:effectLst>
                  <a:glow rad="139700">
                    <a:schemeClr val="bg1"/>
                  </a:glow>
                </a:effectLst>
              </a:rPr>
              <a:t> ne </a:t>
            </a:r>
            <a:r>
              <a:rPr lang="en-US" b="1" dirty="0" err="1">
                <a:ln w="3175" cmpd="sng">
                  <a:noFill/>
                </a:ln>
                <a:solidFill>
                  <a:srgbClr val="C00000"/>
                </a:solidFill>
                <a:effectLst>
                  <a:glow rad="139700">
                    <a:schemeClr val="bg1"/>
                  </a:glow>
                </a:effectLst>
              </a:rPr>
              <a:t>tient</a:t>
            </a:r>
            <a:r>
              <a:rPr lang="en-US" b="1" dirty="0">
                <a:ln w="3175" cmpd="sng">
                  <a:noFill/>
                </a:ln>
                <a:solidFill>
                  <a:srgbClr val="C00000"/>
                </a:solidFill>
                <a:effectLst>
                  <a:glow rad="139700">
                    <a:schemeClr val="bg1"/>
                  </a:glow>
                </a:effectLst>
              </a:rPr>
              <a:t> pas </a:t>
            </a:r>
            <a:r>
              <a:rPr lang="en-US" b="1" dirty="0" err="1">
                <a:ln w="3175" cmpd="sng">
                  <a:noFill/>
                </a:ln>
                <a:solidFill>
                  <a:srgbClr val="C00000"/>
                </a:solidFill>
                <a:effectLst>
                  <a:glow rad="139700">
                    <a:schemeClr val="bg1"/>
                  </a:glow>
                </a:effectLst>
              </a:rPr>
              <a:t>dans</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cette</a:t>
            </a:r>
            <a:r>
              <a:rPr lang="en-US" b="1" dirty="0">
                <a:ln w="3175" cmpd="sng">
                  <a:noFill/>
                </a:ln>
                <a:solidFill>
                  <a:srgbClr val="C00000"/>
                </a:solidFill>
                <a:effectLst>
                  <a:glow rad="139700">
                    <a:schemeClr val="bg1"/>
                  </a:glow>
                </a:effectLst>
              </a:rPr>
              <a:t> case, </a:t>
            </a:r>
            <a:r>
              <a:rPr lang="en-US" b="1" dirty="0" err="1">
                <a:ln w="3175" cmpd="sng">
                  <a:noFill/>
                </a:ln>
                <a:solidFill>
                  <a:srgbClr val="C00000"/>
                </a:solidFill>
                <a:effectLst>
                  <a:glow rad="139700">
                    <a:schemeClr val="bg1"/>
                  </a:glow>
                </a:effectLst>
              </a:rPr>
              <a:t>veuillez</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utiliser</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l’annexe</a:t>
            </a:r>
            <a:r>
              <a:rPr lang="en-US" b="1" dirty="0">
                <a:ln w="3175" cmpd="sng">
                  <a:noFill/>
                </a:ln>
                <a:solidFill>
                  <a:srgbClr val="C00000"/>
                </a:solidFill>
                <a:effectLst>
                  <a:glow rad="139700">
                    <a:schemeClr val="bg1"/>
                  </a:glow>
                </a:effectLst>
              </a:rPr>
              <a:t> de </a:t>
            </a:r>
            <a:r>
              <a:rPr lang="en-US" b="1" dirty="0" err="1">
                <a:ln w="3175" cmpd="sng">
                  <a:noFill/>
                </a:ln>
                <a:solidFill>
                  <a:srgbClr val="C00000"/>
                </a:solidFill>
                <a:effectLst>
                  <a:glow rad="139700">
                    <a:schemeClr val="bg1"/>
                  </a:glow>
                </a:effectLst>
              </a:rPr>
              <a:t>l’enquête</a:t>
            </a:r>
            <a:r>
              <a:rPr lang="en-US" b="1" dirty="0">
                <a:ln w="3175" cmpd="sng">
                  <a:noFill/>
                </a:ln>
                <a:solidFill>
                  <a:srgbClr val="C00000"/>
                </a:solidFill>
                <a:effectLst>
                  <a:glow rad="139700">
                    <a:schemeClr val="bg1"/>
                  </a:glow>
                </a:effectLst>
              </a:rPr>
              <a:t>.</a:t>
            </a:r>
            <a:endParaRPr lang="en-GB" b="1" dirty="0">
              <a:ln w="3175" cmpd="sng">
                <a:noFill/>
              </a:ln>
              <a:solidFill>
                <a:srgbClr val="C00000"/>
              </a:solidFill>
              <a:effectLst>
                <a:glow rad="139700">
                  <a:schemeClr val="bg1"/>
                </a:glow>
              </a:effectLst>
            </a:endParaRPr>
          </a:p>
        </p:txBody>
      </p:sp>
      <p:sp>
        <p:nvSpPr>
          <p:cNvPr id="10" name="TextBox 9">
            <a:extLst>
              <a:ext uri="{FF2B5EF4-FFF2-40B4-BE49-F238E27FC236}">
                <a16:creationId xmlns:a16="http://schemas.microsoft.com/office/drawing/2014/main" id="{DE0EC109-9B14-2840-9C63-9493D835025B}"/>
              </a:ext>
            </a:extLst>
          </p:cNvPr>
          <p:cNvSpPr txBox="1"/>
          <p:nvPr/>
        </p:nvSpPr>
        <p:spPr>
          <a:xfrm>
            <a:off x="4834392" y="3843944"/>
            <a:ext cx="3323956" cy="923330"/>
          </a:xfrm>
          <a:prstGeom prst="rect">
            <a:avLst/>
          </a:prstGeom>
          <a:noFill/>
          <a:ln>
            <a:noFill/>
          </a:ln>
        </p:spPr>
        <p:txBody>
          <a:bodyPr wrap="square" rtlCol="0">
            <a:spAutoFit/>
          </a:bodyPr>
          <a:lstStyle/>
          <a:p>
            <a:r>
              <a:rPr lang="en-US" b="1" dirty="0">
                <a:ln w="3175" cmpd="sng">
                  <a:noFill/>
                </a:ln>
                <a:solidFill>
                  <a:srgbClr val="C00000"/>
                </a:solidFill>
                <a:effectLst>
                  <a:glow rad="139700">
                    <a:schemeClr val="bg1"/>
                  </a:glow>
                </a:effectLst>
              </a:rPr>
              <a:t>Si la </a:t>
            </a:r>
            <a:r>
              <a:rPr lang="en-US" b="1" dirty="0" err="1">
                <a:ln w="3175" cmpd="sng">
                  <a:noFill/>
                </a:ln>
                <a:solidFill>
                  <a:srgbClr val="C00000"/>
                </a:solidFill>
                <a:effectLst>
                  <a:glow rad="139700">
                    <a:schemeClr val="bg1"/>
                  </a:glow>
                </a:effectLst>
              </a:rPr>
              <a:t>réponse</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à</a:t>
            </a:r>
            <a:r>
              <a:rPr lang="en-US" b="1" dirty="0">
                <a:ln w="3175" cmpd="sng">
                  <a:noFill/>
                </a:ln>
                <a:solidFill>
                  <a:srgbClr val="C00000"/>
                </a:solidFill>
                <a:effectLst>
                  <a:glow rad="139700">
                    <a:schemeClr val="bg1"/>
                  </a:glow>
                </a:effectLst>
              </a:rPr>
              <a:t> la </a:t>
            </a:r>
            <a:r>
              <a:rPr lang="en-US" b="1" dirty="0" err="1">
                <a:ln w="3175" cmpd="sng">
                  <a:noFill/>
                </a:ln>
                <a:solidFill>
                  <a:srgbClr val="C00000"/>
                </a:solidFill>
                <a:effectLst>
                  <a:glow rad="139700">
                    <a:schemeClr val="bg1"/>
                  </a:glow>
                </a:effectLst>
              </a:rPr>
              <a:t>partie</a:t>
            </a:r>
            <a:r>
              <a:rPr lang="en-US" b="1" dirty="0">
                <a:ln w="3175" cmpd="sng">
                  <a:noFill/>
                </a:ln>
                <a:solidFill>
                  <a:srgbClr val="C00000"/>
                </a:solidFill>
                <a:effectLst>
                  <a:glow rad="139700">
                    <a:schemeClr val="bg1"/>
                  </a:glow>
                </a:effectLst>
              </a:rPr>
              <a:t> e. </a:t>
            </a:r>
            <a:r>
              <a:rPr lang="en-US" b="1" dirty="0" err="1">
                <a:ln w="3175" cmpd="sng">
                  <a:noFill/>
                </a:ln>
                <a:solidFill>
                  <a:srgbClr val="C00000"/>
                </a:solidFill>
                <a:effectLst>
                  <a:glow rad="139700">
                    <a:schemeClr val="bg1"/>
                  </a:glow>
                </a:effectLst>
              </a:rPr>
              <a:t>est</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négative</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précisez</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ici</a:t>
            </a:r>
            <a:r>
              <a:rPr lang="en-US" b="1" dirty="0">
                <a:ln w="3175" cmpd="sng">
                  <a:noFill/>
                </a:ln>
                <a:solidFill>
                  <a:srgbClr val="C00000"/>
                </a:solidFill>
                <a:effectLst>
                  <a:glow rad="139700">
                    <a:schemeClr val="bg1"/>
                  </a:glow>
                </a:effectLst>
              </a:rPr>
              <a:t> qui a </a:t>
            </a:r>
            <a:r>
              <a:rPr lang="en-US" b="1" dirty="0" err="1">
                <a:ln w="3175" cmpd="sng">
                  <a:noFill/>
                </a:ln>
                <a:solidFill>
                  <a:srgbClr val="C00000"/>
                </a:solidFill>
                <a:effectLst>
                  <a:glow rad="139700">
                    <a:schemeClr val="bg1"/>
                  </a:glow>
                </a:effectLst>
              </a:rPr>
              <a:t>accès</a:t>
            </a:r>
            <a:r>
              <a:rPr lang="en-US" b="1" dirty="0">
                <a:ln w="3175" cmpd="sng">
                  <a:noFill/>
                </a:ln>
                <a:solidFill>
                  <a:srgbClr val="C00000"/>
                </a:solidFill>
                <a:effectLst>
                  <a:glow rad="139700">
                    <a:schemeClr val="bg1"/>
                  </a:glow>
                </a:effectLst>
              </a:rPr>
              <a:t> aux </a:t>
            </a:r>
            <a:r>
              <a:rPr lang="en-US" b="1" dirty="0" err="1">
                <a:ln w="3175" cmpd="sng">
                  <a:noFill/>
                </a:ln>
                <a:solidFill>
                  <a:srgbClr val="C00000"/>
                </a:solidFill>
                <a:effectLst>
                  <a:glow rad="139700">
                    <a:schemeClr val="bg1"/>
                  </a:glow>
                </a:effectLst>
              </a:rPr>
              <a:t>données</a:t>
            </a:r>
            <a:r>
              <a:rPr lang="en-US" b="1" dirty="0">
                <a:ln w="3175" cmpd="sng">
                  <a:noFill/>
                </a:ln>
                <a:solidFill>
                  <a:srgbClr val="C00000"/>
                </a:solidFill>
                <a:effectLst>
                  <a:glow rad="139700">
                    <a:schemeClr val="bg1"/>
                  </a:glow>
                </a:effectLst>
              </a:rPr>
              <a:t> du SGI. </a:t>
            </a:r>
            <a:endParaRPr lang="en-GB" b="1" dirty="0">
              <a:ln w="3175" cmpd="sng">
                <a:noFill/>
              </a:ln>
              <a:solidFill>
                <a:srgbClr val="C00000"/>
              </a:solidFill>
              <a:effectLst>
                <a:glow rad="139700">
                  <a:schemeClr val="bg1"/>
                </a:glow>
              </a:effectLst>
            </a:endParaRPr>
          </a:p>
        </p:txBody>
      </p:sp>
    </p:spTree>
    <p:extLst>
      <p:ext uri="{BB962C8B-B14F-4D97-AF65-F5344CB8AC3E}">
        <p14:creationId xmlns:p14="http://schemas.microsoft.com/office/powerpoint/2010/main" val="1478180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CE9E0BA-5F67-45E9-B707-79DACA3C1CDB}"/>
              </a:ext>
            </a:extLst>
          </p:cNvPr>
          <p:cNvSpPr>
            <a:spLocks noGrp="1"/>
          </p:cNvSpPr>
          <p:nvPr>
            <p:ph type="title"/>
          </p:nvPr>
        </p:nvSpPr>
        <p:spPr/>
        <p:txBody>
          <a:bodyPr/>
          <a:lstStyle/>
          <a:p>
            <a:r>
              <a:rPr lang="en-GB" dirty="0"/>
              <a:t>Question B4 – </a:t>
            </a:r>
            <a:r>
              <a:rPr dirty="0"/>
              <a:t>Suivi des cibles nationales</a:t>
            </a:r>
            <a:endParaRPr lang="en-US" dirty="0"/>
          </a:p>
        </p:txBody>
      </p:sp>
      <p:sp>
        <p:nvSpPr>
          <p:cNvPr id="12" name="Content Placeholder 11">
            <a:extLst>
              <a:ext uri="{FF2B5EF4-FFF2-40B4-BE49-F238E27FC236}">
                <a16:creationId xmlns:a16="http://schemas.microsoft.com/office/drawing/2014/main" id="{15424696-BDF9-4904-97BA-4D5DD89D865F}"/>
              </a:ext>
            </a:extLst>
          </p:cNvPr>
          <p:cNvSpPr>
            <a:spLocks noGrp="1"/>
          </p:cNvSpPr>
          <p:nvPr>
            <p:ph sz="quarter" idx="10"/>
          </p:nvPr>
        </p:nvSpPr>
        <p:spPr/>
        <p:txBody>
          <a:bodyPr>
            <a:normAutofit/>
          </a:bodyPr>
          <a:lstStyle/>
          <a:p>
            <a:r>
              <a:rPr lang="en-US" dirty="0" err="1">
                <a:solidFill>
                  <a:schemeClr val="tx2"/>
                </a:solidFill>
              </a:rPr>
              <a:t>Cette</a:t>
            </a:r>
            <a:r>
              <a:rPr lang="en-US" dirty="0">
                <a:solidFill>
                  <a:schemeClr val="tx2"/>
                </a:solidFill>
              </a:rPr>
              <a:t> question se </a:t>
            </a:r>
            <a:r>
              <a:rPr lang="en-US" dirty="0" err="1">
                <a:solidFill>
                  <a:schemeClr val="tx2"/>
                </a:solidFill>
              </a:rPr>
              <a:t>rapporte</a:t>
            </a:r>
            <a:r>
              <a:rPr lang="en-US" dirty="0">
                <a:solidFill>
                  <a:schemeClr val="tx2"/>
                </a:solidFill>
              </a:rPr>
              <a:t> à </a:t>
            </a:r>
            <a:r>
              <a:rPr lang="en-US" dirty="0" err="1">
                <a:solidFill>
                  <a:schemeClr val="tx2"/>
                </a:solidFill>
              </a:rPr>
              <a:t>l’axe</a:t>
            </a:r>
            <a:r>
              <a:rPr lang="en-US" dirty="0">
                <a:solidFill>
                  <a:schemeClr val="tx2"/>
                </a:solidFill>
              </a:rPr>
              <a:t> </a:t>
            </a:r>
            <a:r>
              <a:rPr lang="en-US" dirty="0" err="1">
                <a:solidFill>
                  <a:schemeClr val="tx2"/>
                </a:solidFill>
              </a:rPr>
              <a:t>thématique</a:t>
            </a:r>
            <a:r>
              <a:rPr lang="en-US" dirty="0">
                <a:solidFill>
                  <a:schemeClr val="tx2"/>
                </a:solidFill>
              </a:rPr>
              <a:t> (focus) de </a:t>
            </a:r>
            <a:r>
              <a:rPr lang="en-US" dirty="0" err="1">
                <a:solidFill>
                  <a:schemeClr val="tx2"/>
                </a:solidFill>
              </a:rPr>
              <a:t>ce</a:t>
            </a:r>
            <a:r>
              <a:rPr lang="en-US" dirty="0">
                <a:solidFill>
                  <a:schemeClr val="tx2"/>
                </a:solidFill>
              </a:rPr>
              <a:t> cycle du GLAAS: politiques, plans et </a:t>
            </a:r>
            <a:r>
              <a:rPr lang="en-US" dirty="0" err="1">
                <a:solidFill>
                  <a:schemeClr val="tx2"/>
                </a:solidFill>
              </a:rPr>
              <a:t>cibles</a:t>
            </a:r>
            <a:r>
              <a:rPr lang="en-US" dirty="0">
                <a:solidFill>
                  <a:schemeClr val="tx2"/>
                </a:solidFill>
              </a:rPr>
              <a:t> </a:t>
            </a:r>
            <a:r>
              <a:rPr lang="en-US" dirty="0" err="1">
                <a:solidFill>
                  <a:schemeClr val="tx2"/>
                </a:solidFill>
              </a:rPr>
              <a:t>nationaux</a:t>
            </a:r>
            <a:r>
              <a:rPr lang="en-US" dirty="0">
                <a:solidFill>
                  <a:schemeClr val="tx2"/>
                </a:solidFill>
              </a:rPr>
              <a:t>. </a:t>
            </a:r>
          </a:p>
          <a:p>
            <a:r>
              <a:rPr lang="en-US" dirty="0">
                <a:solidFill>
                  <a:schemeClr val="tx2"/>
                </a:solidFill>
              </a:rPr>
              <a:t>En </a:t>
            </a:r>
            <a:r>
              <a:rPr lang="en-US" dirty="0" err="1">
                <a:solidFill>
                  <a:schemeClr val="tx2"/>
                </a:solidFill>
              </a:rPr>
              <a:t>répondant</a:t>
            </a:r>
            <a:r>
              <a:rPr lang="en-US" dirty="0">
                <a:solidFill>
                  <a:schemeClr val="tx2"/>
                </a:solidFill>
              </a:rPr>
              <a:t> </a:t>
            </a:r>
            <a:r>
              <a:rPr lang="en-US" dirty="0" err="1">
                <a:solidFill>
                  <a:schemeClr val="tx2"/>
                </a:solidFill>
              </a:rPr>
              <a:t>à</a:t>
            </a:r>
            <a:r>
              <a:rPr lang="en-US" dirty="0">
                <a:solidFill>
                  <a:schemeClr val="tx2"/>
                </a:solidFill>
              </a:rPr>
              <a:t> </a:t>
            </a:r>
            <a:r>
              <a:rPr lang="en-US" dirty="0" err="1">
                <a:solidFill>
                  <a:schemeClr val="tx2"/>
                </a:solidFill>
              </a:rPr>
              <a:t>cette</a:t>
            </a:r>
            <a:r>
              <a:rPr lang="en-US" dirty="0">
                <a:solidFill>
                  <a:schemeClr val="tx2"/>
                </a:solidFill>
              </a:rPr>
              <a:t> question, </a:t>
            </a:r>
            <a:r>
              <a:rPr lang="en-US" dirty="0" err="1">
                <a:solidFill>
                  <a:schemeClr val="tx2"/>
                </a:solidFill>
              </a:rPr>
              <a:t>veuillez</a:t>
            </a:r>
            <a:r>
              <a:rPr lang="en-US" dirty="0">
                <a:solidFill>
                  <a:schemeClr val="tx2"/>
                </a:solidFill>
              </a:rPr>
              <a:t> </a:t>
            </a:r>
            <a:r>
              <a:rPr lang="en-US" dirty="0" err="1">
                <a:solidFill>
                  <a:schemeClr val="tx2"/>
                </a:solidFill>
              </a:rPr>
              <a:t>vous</a:t>
            </a:r>
            <a:r>
              <a:rPr lang="en-US" dirty="0">
                <a:solidFill>
                  <a:schemeClr val="tx2"/>
                </a:solidFill>
              </a:rPr>
              <a:t> </a:t>
            </a:r>
            <a:r>
              <a:rPr lang="en-US" dirty="0" err="1">
                <a:solidFill>
                  <a:schemeClr val="tx2"/>
                </a:solidFill>
              </a:rPr>
              <a:t>réferer</a:t>
            </a:r>
            <a:r>
              <a:rPr lang="en-US" dirty="0">
                <a:solidFill>
                  <a:schemeClr val="tx2"/>
                </a:solidFill>
              </a:rPr>
              <a:t> </a:t>
            </a:r>
            <a:r>
              <a:rPr lang="en-US" dirty="0" err="1">
                <a:solidFill>
                  <a:schemeClr val="tx2"/>
                </a:solidFill>
              </a:rPr>
              <a:t>à</a:t>
            </a:r>
            <a:r>
              <a:rPr lang="en-US" dirty="0">
                <a:solidFill>
                  <a:schemeClr val="tx2"/>
                </a:solidFill>
              </a:rPr>
              <a:t> </a:t>
            </a:r>
            <a:r>
              <a:rPr lang="en-US" dirty="0" err="1">
                <a:solidFill>
                  <a:schemeClr val="tx2"/>
                </a:solidFill>
              </a:rPr>
              <a:t>vos</a:t>
            </a:r>
            <a:r>
              <a:rPr lang="en-US" dirty="0">
                <a:solidFill>
                  <a:schemeClr val="tx2"/>
                </a:solidFill>
              </a:rPr>
              <a:t> </a:t>
            </a:r>
            <a:r>
              <a:rPr lang="en-US" dirty="0" err="1">
                <a:solidFill>
                  <a:schemeClr val="tx2"/>
                </a:solidFill>
              </a:rPr>
              <a:t>réponses</a:t>
            </a:r>
            <a:r>
              <a:rPr lang="en-US" dirty="0">
                <a:solidFill>
                  <a:schemeClr val="tx2"/>
                </a:solidFill>
              </a:rPr>
              <a:t> </a:t>
            </a:r>
            <a:r>
              <a:rPr lang="en-US" dirty="0" err="1">
                <a:solidFill>
                  <a:schemeClr val="tx2"/>
                </a:solidFill>
              </a:rPr>
              <a:t>sur</a:t>
            </a:r>
            <a:r>
              <a:rPr lang="en-US" dirty="0">
                <a:solidFill>
                  <a:schemeClr val="tx2"/>
                </a:solidFill>
              </a:rPr>
              <a:t> les </a:t>
            </a:r>
            <a:r>
              <a:rPr lang="en-US" dirty="0" err="1">
                <a:solidFill>
                  <a:schemeClr val="tx2"/>
                </a:solidFill>
              </a:rPr>
              <a:t>cibles</a:t>
            </a:r>
            <a:r>
              <a:rPr lang="en-US" dirty="0">
                <a:solidFill>
                  <a:schemeClr val="tx2"/>
                </a:solidFill>
              </a:rPr>
              <a:t> </a:t>
            </a:r>
            <a:r>
              <a:rPr lang="en-US" dirty="0" err="1">
                <a:solidFill>
                  <a:schemeClr val="tx2"/>
                </a:solidFill>
              </a:rPr>
              <a:t>nationales</a:t>
            </a:r>
            <a:r>
              <a:rPr lang="en-US" dirty="0">
                <a:solidFill>
                  <a:schemeClr val="tx2"/>
                </a:solidFill>
              </a:rPr>
              <a:t> </a:t>
            </a:r>
            <a:r>
              <a:rPr lang="en-US" dirty="0" err="1">
                <a:solidFill>
                  <a:schemeClr val="tx2"/>
                </a:solidFill>
              </a:rPr>
              <a:t>fournies</a:t>
            </a:r>
            <a:r>
              <a:rPr lang="en-US" dirty="0">
                <a:solidFill>
                  <a:schemeClr val="tx2"/>
                </a:solidFill>
              </a:rPr>
              <a:t> en A7. </a:t>
            </a:r>
          </a:p>
        </p:txBody>
      </p:sp>
      <p:sp>
        <p:nvSpPr>
          <p:cNvPr id="5" name="Rounded Rectangle 3">
            <a:extLst>
              <a:ext uri="{FF2B5EF4-FFF2-40B4-BE49-F238E27FC236}">
                <a16:creationId xmlns:a16="http://schemas.microsoft.com/office/drawing/2014/main" id="{B7F195B8-509D-452F-AB70-4CCCEFE7AE03}"/>
              </a:ext>
            </a:extLst>
          </p:cNvPr>
          <p:cNvSpPr/>
          <p:nvPr/>
        </p:nvSpPr>
        <p:spPr>
          <a:xfrm>
            <a:off x="2559587"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B4</a:t>
            </a:r>
          </a:p>
        </p:txBody>
      </p:sp>
    </p:spTree>
    <p:extLst>
      <p:ext uri="{BB962C8B-B14F-4D97-AF65-F5344CB8AC3E}">
        <p14:creationId xmlns:p14="http://schemas.microsoft.com/office/powerpoint/2010/main" val="384142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26571" y="1038684"/>
            <a:ext cx="8620001" cy="3532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a:extLst>
              <a:ext uri="{FF2B5EF4-FFF2-40B4-BE49-F238E27FC236}">
                <a16:creationId xmlns:a16="http://schemas.microsoft.com/office/drawing/2014/main" id="{BB767282-4297-3045-AD83-D2DBF65AB48E}"/>
              </a:ext>
            </a:extLst>
          </p:cNvPr>
          <p:cNvSpPr/>
          <p:nvPr/>
        </p:nvSpPr>
        <p:spPr>
          <a:xfrm>
            <a:off x="2559587"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B4</a:t>
            </a:r>
          </a:p>
        </p:txBody>
      </p:sp>
      <p:sp>
        <p:nvSpPr>
          <p:cNvPr id="7" name="Rectangle: Rounded Corners 10">
            <a:extLst>
              <a:ext uri="{FF2B5EF4-FFF2-40B4-BE49-F238E27FC236}">
                <a16:creationId xmlns:a16="http://schemas.microsoft.com/office/drawing/2014/main" id="{C12CB416-8F79-A24E-9E0B-5F7CB2561E51}"/>
              </a:ext>
            </a:extLst>
          </p:cNvPr>
          <p:cNvSpPr/>
          <p:nvPr/>
        </p:nvSpPr>
        <p:spPr>
          <a:xfrm>
            <a:off x="2471057" y="1071342"/>
            <a:ext cx="1959430" cy="180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c 7">
            <a:extLst>
              <a:ext uri="{FF2B5EF4-FFF2-40B4-BE49-F238E27FC236}">
                <a16:creationId xmlns:a16="http://schemas.microsoft.com/office/drawing/2014/main" id="{BD2E96F3-253F-D543-B71C-CCC68CE29418}"/>
              </a:ext>
            </a:extLst>
          </p:cNvPr>
          <p:cNvSpPr/>
          <p:nvPr/>
        </p:nvSpPr>
        <p:spPr>
          <a:xfrm rot="15368739">
            <a:off x="3876486" y="1150826"/>
            <a:ext cx="444257" cy="659295"/>
          </a:xfrm>
          <a:prstGeom prst="arc">
            <a:avLst>
              <a:gd name="adj1" fmla="val 17362042"/>
              <a:gd name="adj2" fmla="val 27739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a:extLst>
              <a:ext uri="{FF2B5EF4-FFF2-40B4-BE49-F238E27FC236}">
                <a16:creationId xmlns:a16="http://schemas.microsoft.com/office/drawing/2014/main" id="{6662B665-9EC0-DB48-8739-C8AD9EC328AB}"/>
              </a:ext>
            </a:extLst>
          </p:cNvPr>
          <p:cNvSpPr txBox="1"/>
          <p:nvPr/>
        </p:nvSpPr>
        <p:spPr>
          <a:xfrm>
            <a:off x="1016001" y="1355816"/>
            <a:ext cx="6721890" cy="353943"/>
          </a:xfrm>
          <a:prstGeom prst="rect">
            <a:avLst/>
          </a:prstGeom>
          <a:noFill/>
          <a:ln>
            <a:noFill/>
          </a:ln>
        </p:spPr>
        <p:txBody>
          <a:bodyPr wrap="square" rtlCol="0">
            <a:spAutoFit/>
          </a:bodyPr>
          <a:lstStyle/>
          <a:p>
            <a:r>
              <a:rPr lang="en-GB" sz="1700" b="1" dirty="0">
                <a:ln w="3175" cmpd="sng">
                  <a:noFill/>
                </a:ln>
                <a:solidFill>
                  <a:srgbClr val="C00000"/>
                </a:solidFill>
                <a:effectLst>
                  <a:glow rad="139700">
                    <a:schemeClr val="bg1"/>
                  </a:glow>
                </a:effectLst>
              </a:rPr>
              <a:t>Pour </a:t>
            </a:r>
            <a:r>
              <a:rPr lang="en-GB" sz="1700" b="1" dirty="0" err="1">
                <a:ln w="3175" cmpd="sng">
                  <a:noFill/>
                </a:ln>
                <a:solidFill>
                  <a:srgbClr val="C00000"/>
                </a:solidFill>
                <a:effectLst>
                  <a:glow rad="139700">
                    <a:schemeClr val="bg1"/>
                  </a:glow>
                </a:effectLst>
              </a:rPr>
              <a:t>répondre</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oui</a:t>
            </a:r>
            <a:r>
              <a:rPr lang="en-GB" sz="1700" b="1" dirty="0">
                <a:ln w="3175" cmpd="sng">
                  <a:noFill/>
                </a:ln>
                <a:solidFill>
                  <a:srgbClr val="C00000"/>
                </a:solidFill>
                <a:effectLst>
                  <a:glow rad="139700">
                    <a:schemeClr val="bg1"/>
                  </a:glow>
                </a:effectLst>
              </a:rPr>
              <a:t>, le </a:t>
            </a:r>
            <a:r>
              <a:rPr lang="en-GB" sz="1700" b="1" dirty="0" err="1">
                <a:ln w="3175" cmpd="sng">
                  <a:noFill/>
                </a:ln>
                <a:solidFill>
                  <a:srgbClr val="C00000"/>
                </a:solidFill>
                <a:effectLst>
                  <a:glow rad="139700">
                    <a:schemeClr val="bg1"/>
                  </a:glow>
                </a:effectLst>
              </a:rPr>
              <a:t>processus</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doit</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être</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mené</a:t>
            </a:r>
            <a:r>
              <a:rPr lang="en-GB" sz="1700" b="1" dirty="0">
                <a:ln w="3175" cmpd="sng">
                  <a:noFill/>
                </a:ln>
                <a:solidFill>
                  <a:srgbClr val="C00000"/>
                </a:solidFill>
                <a:effectLst>
                  <a:glow rad="139700">
                    <a:schemeClr val="bg1"/>
                  </a:glow>
                </a:effectLst>
              </a:rPr>
              <a:t> par le </a:t>
            </a:r>
            <a:r>
              <a:rPr lang="en-GB" sz="1700" b="1" dirty="0" err="1">
                <a:ln w="3175" cmpd="sng">
                  <a:noFill/>
                </a:ln>
                <a:solidFill>
                  <a:srgbClr val="C00000"/>
                </a:solidFill>
                <a:effectLst>
                  <a:glow rad="139700">
                    <a:schemeClr val="bg1"/>
                  </a:glow>
                </a:effectLst>
              </a:rPr>
              <a:t>gouvernement</a:t>
            </a:r>
            <a:r>
              <a:rPr lang="en-GB" sz="1700" b="1" dirty="0">
                <a:ln w="3175" cmpd="sng">
                  <a:noFill/>
                </a:ln>
                <a:solidFill>
                  <a:srgbClr val="C00000"/>
                </a:solidFill>
                <a:effectLst>
                  <a:glow rad="139700">
                    <a:schemeClr val="bg1"/>
                  </a:glow>
                </a:effectLst>
              </a:rPr>
              <a:t>. </a:t>
            </a:r>
            <a:endParaRPr lang="en-GB" b="1" dirty="0">
              <a:ln w="3175" cmpd="sng">
                <a:noFill/>
              </a:ln>
              <a:solidFill>
                <a:srgbClr val="C00000"/>
              </a:solidFill>
              <a:effectLst>
                <a:glow rad="139700">
                  <a:schemeClr val="bg1"/>
                </a:glow>
              </a:effectLst>
            </a:endParaRPr>
          </a:p>
        </p:txBody>
      </p:sp>
      <p:sp>
        <p:nvSpPr>
          <p:cNvPr id="12" name="TextBox 11">
            <a:extLst>
              <a:ext uri="{FF2B5EF4-FFF2-40B4-BE49-F238E27FC236}">
                <a16:creationId xmlns:a16="http://schemas.microsoft.com/office/drawing/2014/main" id="{E4F10959-62A9-5446-88E9-DD11F7EA5227}"/>
              </a:ext>
            </a:extLst>
          </p:cNvPr>
          <p:cNvSpPr txBox="1"/>
          <p:nvPr/>
        </p:nvSpPr>
        <p:spPr>
          <a:xfrm>
            <a:off x="1284514" y="2160283"/>
            <a:ext cx="6799942" cy="892552"/>
          </a:xfrm>
          <a:prstGeom prst="rect">
            <a:avLst/>
          </a:prstGeom>
          <a:noFill/>
          <a:ln>
            <a:noFill/>
          </a:ln>
        </p:spPr>
        <p:txBody>
          <a:bodyPr wrap="square" rtlCol="0">
            <a:spAutoFit/>
          </a:bodyPr>
          <a:lstStyle/>
          <a:p>
            <a:r>
              <a:rPr lang="en-US" sz="1700" b="1" dirty="0">
                <a:ln w="3175" cmpd="sng">
                  <a:noFill/>
                </a:ln>
                <a:solidFill>
                  <a:srgbClr val="C00000"/>
                </a:solidFill>
                <a:effectLst>
                  <a:glow rad="139700">
                    <a:schemeClr val="bg1"/>
                  </a:glow>
                </a:effectLst>
              </a:rPr>
              <a:t>Si la </a:t>
            </a:r>
            <a:r>
              <a:rPr lang="en-US" sz="1700" b="1" dirty="0" err="1">
                <a:ln w="3175" cmpd="sng">
                  <a:noFill/>
                </a:ln>
                <a:solidFill>
                  <a:srgbClr val="C00000"/>
                </a:solidFill>
                <a:effectLst>
                  <a:glow rad="139700">
                    <a:schemeClr val="bg1"/>
                  </a:glow>
                </a:effectLst>
              </a:rPr>
              <a:t>réponse</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à</a:t>
            </a:r>
            <a:r>
              <a:rPr lang="en-US" sz="1700" b="1" dirty="0">
                <a:ln w="3175" cmpd="sng">
                  <a:noFill/>
                </a:ln>
                <a:solidFill>
                  <a:srgbClr val="C00000"/>
                </a:solidFill>
                <a:effectLst>
                  <a:glow rad="139700">
                    <a:schemeClr val="bg1"/>
                  </a:glow>
                </a:effectLst>
              </a:rPr>
              <a:t> la </a:t>
            </a:r>
            <a:r>
              <a:rPr lang="en-US" sz="1700" b="1" dirty="0" err="1">
                <a:ln w="3175" cmpd="sng">
                  <a:noFill/>
                </a:ln>
                <a:solidFill>
                  <a:srgbClr val="C00000"/>
                </a:solidFill>
                <a:effectLst>
                  <a:glow rad="139700">
                    <a:schemeClr val="bg1"/>
                  </a:glow>
                </a:effectLst>
              </a:rPr>
              <a:t>partie</a:t>
            </a:r>
            <a:r>
              <a:rPr lang="en-US" sz="1700" b="1" dirty="0">
                <a:ln w="3175" cmpd="sng">
                  <a:noFill/>
                </a:ln>
                <a:solidFill>
                  <a:srgbClr val="C00000"/>
                </a:solidFill>
                <a:effectLst>
                  <a:glow rad="139700">
                    <a:schemeClr val="bg1"/>
                  </a:glow>
                </a:effectLst>
              </a:rPr>
              <a:t> a. </a:t>
            </a:r>
            <a:r>
              <a:rPr lang="en-US" sz="1700" b="1" dirty="0" err="1">
                <a:ln w="3175" cmpd="sng">
                  <a:noFill/>
                </a:ln>
                <a:solidFill>
                  <a:srgbClr val="C00000"/>
                </a:solidFill>
                <a:effectLst>
                  <a:glow rad="139700">
                    <a:schemeClr val="bg1"/>
                  </a:glow>
                </a:effectLst>
              </a:rPr>
              <a:t>est</a:t>
            </a:r>
            <a:r>
              <a:rPr lang="en-US" sz="1700" b="1" dirty="0">
                <a:ln w="3175" cmpd="sng">
                  <a:noFill/>
                </a:ln>
                <a:solidFill>
                  <a:srgbClr val="C00000"/>
                </a:solidFill>
                <a:effectLst>
                  <a:glow rad="139700">
                    <a:schemeClr val="bg1"/>
                  </a:glow>
                </a:effectLst>
              </a:rPr>
              <a:t> positive, </a:t>
            </a:r>
            <a:r>
              <a:rPr lang="en-US" sz="1700" b="1" dirty="0" err="1">
                <a:ln w="3175" cmpd="sng">
                  <a:noFill/>
                </a:ln>
                <a:solidFill>
                  <a:srgbClr val="C00000"/>
                </a:solidFill>
                <a:effectLst>
                  <a:glow rad="139700">
                    <a:schemeClr val="bg1"/>
                  </a:glow>
                </a:effectLst>
              </a:rPr>
              <a:t>veuillez</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décrire</a:t>
            </a:r>
            <a:r>
              <a:rPr lang="en-US" sz="1700" b="1" dirty="0">
                <a:ln w="3175" cmpd="sng">
                  <a:noFill/>
                </a:ln>
                <a:solidFill>
                  <a:srgbClr val="C00000"/>
                </a:solidFill>
                <a:effectLst>
                  <a:glow rad="139700">
                    <a:schemeClr val="bg1"/>
                  </a:glow>
                </a:effectLst>
              </a:rPr>
              <a:t> le </a:t>
            </a:r>
            <a:r>
              <a:rPr lang="en-US" sz="1700" b="1" dirty="0" err="1">
                <a:ln w="3175" cmpd="sng">
                  <a:noFill/>
                </a:ln>
                <a:solidFill>
                  <a:srgbClr val="C00000"/>
                </a:solidFill>
                <a:effectLst>
                  <a:glow rad="139700">
                    <a:schemeClr val="bg1"/>
                  </a:glow>
                </a:effectLst>
              </a:rPr>
              <a:t>processus</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ici</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Veuillez</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utilisez</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l’annexe</a:t>
            </a:r>
            <a:r>
              <a:rPr lang="en-US" sz="1700" b="1" dirty="0">
                <a:ln w="3175" cmpd="sng">
                  <a:noFill/>
                </a:ln>
                <a:solidFill>
                  <a:srgbClr val="C00000"/>
                </a:solidFill>
                <a:effectLst>
                  <a:glow rad="139700">
                    <a:schemeClr val="bg1"/>
                  </a:glow>
                </a:effectLst>
              </a:rPr>
              <a:t> de </a:t>
            </a:r>
            <a:r>
              <a:rPr lang="en-US" sz="1700" b="1" dirty="0" err="1">
                <a:ln w="3175" cmpd="sng">
                  <a:noFill/>
                </a:ln>
                <a:solidFill>
                  <a:srgbClr val="C00000"/>
                </a:solidFill>
                <a:effectLst>
                  <a:glow rad="139700">
                    <a:schemeClr val="bg1"/>
                  </a:glow>
                </a:effectLst>
              </a:rPr>
              <a:t>l’enquête</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si</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vous</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manquez</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d’espace</a:t>
            </a:r>
            <a:r>
              <a:rPr lang="en-US" sz="1700" b="1" dirty="0">
                <a:ln w="3175" cmpd="sng">
                  <a:noFill/>
                </a:ln>
                <a:solidFill>
                  <a:srgbClr val="C00000"/>
                </a:solidFill>
                <a:effectLst>
                  <a:glow rad="139700">
                    <a:schemeClr val="bg1"/>
                  </a:glow>
                </a:effectLst>
              </a:rPr>
              <a:t>. </a:t>
            </a:r>
          </a:p>
          <a:p>
            <a:endParaRPr lang="en-GB" b="1" dirty="0">
              <a:ln w="3175" cmpd="sng">
                <a:noFill/>
              </a:ln>
              <a:solidFill>
                <a:srgbClr val="C00000"/>
              </a:solidFill>
              <a:effectLst>
                <a:glow rad="139700">
                  <a:schemeClr val="bg1"/>
                </a:glow>
              </a:effectLst>
            </a:endParaRPr>
          </a:p>
        </p:txBody>
      </p:sp>
    </p:spTree>
    <p:extLst>
      <p:ext uri="{BB962C8B-B14F-4D97-AF65-F5344CB8AC3E}">
        <p14:creationId xmlns:p14="http://schemas.microsoft.com/office/powerpoint/2010/main" val="3376221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464573" y="397598"/>
            <a:ext cx="6856137" cy="5395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Rounded Corners 10">
            <a:extLst>
              <a:ext uri="{FF2B5EF4-FFF2-40B4-BE49-F238E27FC236}">
                <a16:creationId xmlns:a16="http://schemas.microsoft.com/office/drawing/2014/main" id="{54A0AF78-0049-634C-9040-26BF866CC9E8}"/>
              </a:ext>
            </a:extLst>
          </p:cNvPr>
          <p:cNvSpPr/>
          <p:nvPr/>
        </p:nvSpPr>
        <p:spPr>
          <a:xfrm>
            <a:off x="4551357" y="1132114"/>
            <a:ext cx="1584000" cy="39188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c 4">
            <a:extLst>
              <a:ext uri="{FF2B5EF4-FFF2-40B4-BE49-F238E27FC236}">
                <a16:creationId xmlns:a16="http://schemas.microsoft.com/office/drawing/2014/main" id="{9F1F660F-DB95-B945-B074-BDE214A1EE3E}"/>
              </a:ext>
            </a:extLst>
          </p:cNvPr>
          <p:cNvSpPr/>
          <p:nvPr/>
        </p:nvSpPr>
        <p:spPr>
          <a:xfrm rot="20064718">
            <a:off x="4770266" y="1206683"/>
            <a:ext cx="2883861" cy="1688217"/>
          </a:xfrm>
          <a:prstGeom prst="arc">
            <a:avLst>
              <a:gd name="adj1" fmla="val 17362042"/>
              <a:gd name="adj2" fmla="val 27739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a:extLst>
              <a:ext uri="{FF2B5EF4-FFF2-40B4-BE49-F238E27FC236}">
                <a16:creationId xmlns:a16="http://schemas.microsoft.com/office/drawing/2014/main" id="{40BDCAC4-7793-FC41-937D-2F88C551B945}"/>
              </a:ext>
            </a:extLst>
          </p:cNvPr>
          <p:cNvSpPr txBox="1"/>
          <p:nvPr/>
        </p:nvSpPr>
        <p:spPr>
          <a:xfrm>
            <a:off x="6212196" y="1530211"/>
            <a:ext cx="2880289" cy="3493264"/>
          </a:xfrm>
          <a:prstGeom prst="rect">
            <a:avLst/>
          </a:prstGeom>
          <a:noFill/>
          <a:ln>
            <a:noFill/>
          </a:ln>
        </p:spPr>
        <p:txBody>
          <a:bodyPr wrap="square" rtlCol="0">
            <a:spAutoFit/>
          </a:bodyPr>
          <a:lstStyle/>
          <a:p>
            <a:r>
              <a:rPr lang="en-US" sz="1700" b="1" dirty="0">
                <a:ln w="3175" cmpd="sng">
                  <a:noFill/>
                </a:ln>
                <a:solidFill>
                  <a:srgbClr val="C00000"/>
                </a:solidFill>
                <a:effectLst>
                  <a:glow rad="139700">
                    <a:schemeClr val="bg1"/>
                  </a:glow>
                </a:effectLst>
              </a:rPr>
              <a:t>Ne </a:t>
            </a:r>
            <a:r>
              <a:rPr lang="en-US" sz="1700" b="1" dirty="0" err="1">
                <a:ln w="3175" cmpd="sng">
                  <a:noFill/>
                </a:ln>
                <a:solidFill>
                  <a:srgbClr val="C00000"/>
                </a:solidFill>
                <a:effectLst>
                  <a:glow rad="139700">
                    <a:schemeClr val="bg1"/>
                  </a:glow>
                </a:effectLst>
              </a:rPr>
              <a:t>cochez</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ces</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colonnes</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que</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si</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ces</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éléments</a:t>
            </a:r>
            <a:r>
              <a:rPr lang="en-US" sz="1700" b="1" dirty="0">
                <a:ln w="3175" cmpd="sng">
                  <a:noFill/>
                </a:ln>
                <a:solidFill>
                  <a:srgbClr val="C00000"/>
                </a:solidFill>
                <a:effectLst>
                  <a:glow rad="139700">
                    <a:schemeClr val="bg1"/>
                  </a:glow>
                </a:effectLst>
              </a:rPr>
              <a:t> </a:t>
            </a:r>
            <a:r>
              <a:rPr lang="en-US" sz="1700" b="1" u="sng" dirty="0" err="1">
                <a:ln w="3175" cmpd="sng">
                  <a:noFill/>
                </a:ln>
                <a:solidFill>
                  <a:srgbClr val="C00000"/>
                </a:solidFill>
                <a:effectLst>
                  <a:glow rad="139700">
                    <a:schemeClr val="bg1"/>
                  </a:glow>
                </a:effectLst>
              </a:rPr>
              <a:t>sont</a:t>
            </a:r>
            <a:r>
              <a:rPr lang="en-US" sz="1700" b="1" u="sng" dirty="0">
                <a:ln w="3175" cmpd="sng">
                  <a:noFill/>
                </a:ln>
                <a:solidFill>
                  <a:srgbClr val="C00000"/>
                </a:solidFill>
                <a:effectLst>
                  <a:glow rad="139700">
                    <a:schemeClr val="bg1"/>
                  </a:glow>
                </a:effectLst>
              </a:rPr>
              <a:t> </a:t>
            </a:r>
            <a:r>
              <a:rPr lang="en-US" sz="1700" b="1" u="sng" dirty="0" err="1">
                <a:ln w="3175" cmpd="sng">
                  <a:noFill/>
                </a:ln>
                <a:solidFill>
                  <a:srgbClr val="C00000"/>
                </a:solidFill>
                <a:effectLst>
                  <a:glow rad="139700">
                    <a:schemeClr val="bg1"/>
                  </a:glow>
                </a:effectLst>
              </a:rPr>
              <a:t>inclus</a:t>
            </a:r>
            <a:r>
              <a:rPr lang="en-US" sz="1700" b="1" u="sng"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dans</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vos</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définitions</a:t>
            </a:r>
            <a:r>
              <a:rPr lang="en-US" sz="1700" b="1" dirty="0">
                <a:ln w="3175" cmpd="sng">
                  <a:noFill/>
                </a:ln>
                <a:solidFill>
                  <a:srgbClr val="C00000"/>
                </a:solidFill>
                <a:effectLst>
                  <a:glow rad="139700">
                    <a:schemeClr val="bg1"/>
                  </a:glow>
                </a:effectLst>
              </a:rPr>
              <a:t> du </a:t>
            </a:r>
            <a:r>
              <a:rPr lang="en-US" sz="1700" b="1" dirty="0" err="1">
                <a:ln w="3175" cmpd="sng">
                  <a:noFill/>
                </a:ln>
                <a:solidFill>
                  <a:srgbClr val="C00000"/>
                </a:solidFill>
                <a:effectLst>
                  <a:glow rad="139700">
                    <a:schemeClr val="bg1"/>
                  </a:glow>
                </a:effectLst>
              </a:rPr>
              <a:t>taux</a:t>
            </a:r>
            <a:r>
              <a:rPr lang="en-US" sz="1700" b="1" dirty="0">
                <a:ln w="3175" cmpd="sng">
                  <a:noFill/>
                </a:ln>
                <a:solidFill>
                  <a:srgbClr val="C00000"/>
                </a:solidFill>
                <a:effectLst>
                  <a:glow rad="139700">
                    <a:schemeClr val="bg1"/>
                  </a:glow>
                </a:effectLst>
              </a:rPr>
              <a:t> de </a:t>
            </a:r>
            <a:r>
              <a:rPr lang="en-US" sz="1700" b="1" dirty="0" err="1">
                <a:ln w="3175" cmpd="sng">
                  <a:noFill/>
                </a:ln>
                <a:solidFill>
                  <a:srgbClr val="C00000"/>
                </a:solidFill>
                <a:effectLst>
                  <a:glow rad="139700">
                    <a:schemeClr val="bg1"/>
                  </a:glow>
                </a:effectLst>
              </a:rPr>
              <a:t>couverture</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tel</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que</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répondu</a:t>
            </a:r>
            <a:r>
              <a:rPr lang="en-US" sz="1700" b="1" dirty="0">
                <a:ln w="3175" cmpd="sng">
                  <a:noFill/>
                </a:ln>
                <a:solidFill>
                  <a:srgbClr val="C00000"/>
                </a:solidFill>
                <a:effectLst>
                  <a:glow rad="139700">
                    <a:schemeClr val="bg1"/>
                  </a:glow>
                </a:effectLst>
              </a:rPr>
              <a:t> aux questions </a:t>
            </a:r>
            <a:r>
              <a:rPr lang="en-GB" sz="1700" b="1" dirty="0">
                <a:ln w="3175" cmpd="sng">
                  <a:noFill/>
                </a:ln>
                <a:solidFill>
                  <a:srgbClr val="C00000"/>
                </a:solidFill>
                <a:effectLst>
                  <a:glow rad="139700">
                    <a:schemeClr val="bg1"/>
                  </a:glow>
                </a:effectLst>
              </a:rPr>
              <a:t>A7I.b, A7I.e, A7II.b and A7II.e.</a:t>
            </a:r>
          </a:p>
          <a:p>
            <a:endParaRPr lang="en-GB" sz="1700" b="1" dirty="0">
              <a:ln w="3175" cmpd="sng">
                <a:noFill/>
              </a:ln>
              <a:solidFill>
                <a:srgbClr val="C00000"/>
              </a:solidFill>
              <a:effectLst>
                <a:glow rad="139700">
                  <a:schemeClr val="bg1"/>
                </a:glow>
              </a:effectLst>
            </a:endParaRPr>
          </a:p>
          <a:p>
            <a:r>
              <a:rPr lang="en-GB" sz="1700" b="1" dirty="0">
                <a:ln w="3175" cmpd="sng">
                  <a:noFill/>
                </a:ln>
                <a:solidFill>
                  <a:srgbClr val="C00000"/>
                </a:solidFill>
                <a:effectLst>
                  <a:glow rad="139700">
                    <a:schemeClr val="bg1"/>
                  </a:glow>
                </a:effectLst>
              </a:rPr>
              <a:t>“</a:t>
            </a:r>
            <a:r>
              <a:rPr lang="en-GB" sz="1700" b="1" dirty="0" err="1">
                <a:ln w="3175" cmpd="sng">
                  <a:noFill/>
                </a:ln>
                <a:solidFill>
                  <a:srgbClr val="C00000"/>
                </a:solidFill>
                <a:effectLst>
                  <a:glow rad="139700">
                    <a:schemeClr val="bg1"/>
                  </a:glow>
                </a:effectLst>
              </a:rPr>
              <a:t>Oui</a:t>
            </a:r>
            <a:r>
              <a:rPr lang="en-GB" sz="1700" b="1" dirty="0">
                <a:ln w="3175" cmpd="sng">
                  <a:noFill/>
                </a:ln>
                <a:solidFill>
                  <a:srgbClr val="C00000"/>
                </a:solidFill>
                <a:effectLst>
                  <a:glow rad="139700">
                    <a:schemeClr val="bg1"/>
                  </a:glow>
                </a:effectLst>
              </a:rPr>
              <a:t>” se </a:t>
            </a:r>
            <a:r>
              <a:rPr lang="en-GB" sz="1700" b="1" dirty="0" err="1">
                <a:ln w="3175" cmpd="sng">
                  <a:noFill/>
                </a:ln>
                <a:solidFill>
                  <a:srgbClr val="C00000"/>
                </a:solidFill>
                <a:effectLst>
                  <a:glow rad="139700">
                    <a:schemeClr val="bg1"/>
                  </a:glow>
                </a:effectLst>
              </a:rPr>
              <a:t>réfère</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à</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inclus</a:t>
            </a:r>
            <a:r>
              <a:rPr lang="en-GB" sz="1700" b="1" dirty="0">
                <a:ln w="3175" cmpd="sng">
                  <a:noFill/>
                </a:ln>
                <a:solidFill>
                  <a:srgbClr val="C00000"/>
                </a:solidFill>
                <a:effectLst>
                  <a:glow rad="139700">
                    <a:schemeClr val="bg1"/>
                  </a:glow>
                </a:effectLst>
              </a:rPr>
              <a:t> et </a:t>
            </a:r>
            <a:r>
              <a:rPr lang="en-GB" sz="1700" b="1" dirty="0" err="1">
                <a:ln w="3175" cmpd="sng">
                  <a:noFill/>
                </a:ln>
                <a:solidFill>
                  <a:srgbClr val="C00000"/>
                </a:solidFill>
                <a:effectLst>
                  <a:glow rad="139700">
                    <a:schemeClr val="bg1"/>
                  </a:glow>
                </a:effectLst>
              </a:rPr>
              <a:t>suivi</a:t>
            </a:r>
            <a:r>
              <a:rPr lang="en-GB" sz="1700" b="1" dirty="0">
                <a:ln w="3175" cmpd="sng">
                  <a:noFill/>
                </a:ln>
                <a:solidFill>
                  <a:srgbClr val="C00000"/>
                </a:solidFill>
                <a:effectLst>
                  <a:glow rad="139700">
                    <a:schemeClr val="bg1"/>
                  </a:glow>
                </a:effectLst>
              </a:rPr>
              <a:t>. </a:t>
            </a:r>
          </a:p>
          <a:p>
            <a:endParaRPr lang="en-GB" sz="1700" b="1" dirty="0">
              <a:ln w="3175" cmpd="sng">
                <a:noFill/>
              </a:ln>
              <a:solidFill>
                <a:srgbClr val="C00000"/>
              </a:solidFill>
              <a:effectLst>
                <a:glow rad="139700">
                  <a:schemeClr val="bg1"/>
                </a:glow>
              </a:effectLst>
            </a:endParaRPr>
          </a:p>
          <a:p>
            <a:r>
              <a:rPr lang="en-GB" sz="1700" b="1" dirty="0">
                <a:ln w="3175" cmpd="sng">
                  <a:noFill/>
                </a:ln>
                <a:solidFill>
                  <a:srgbClr val="C00000"/>
                </a:solidFill>
                <a:effectLst>
                  <a:glow rad="139700">
                    <a:schemeClr val="bg1"/>
                  </a:glow>
                </a:effectLst>
              </a:rPr>
              <a:t>“Non” se </a:t>
            </a:r>
            <a:r>
              <a:rPr lang="en-GB" sz="1700" b="1" dirty="0" err="1">
                <a:ln w="3175" cmpd="sng">
                  <a:noFill/>
                </a:ln>
                <a:solidFill>
                  <a:srgbClr val="C00000"/>
                </a:solidFill>
                <a:effectLst>
                  <a:glow rad="139700">
                    <a:schemeClr val="bg1"/>
                  </a:glow>
                </a:effectLst>
              </a:rPr>
              <a:t>réfère</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à</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inclus</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mais</a:t>
            </a:r>
            <a:r>
              <a:rPr lang="en-GB" sz="1700" b="1" dirty="0">
                <a:ln w="3175" cmpd="sng">
                  <a:noFill/>
                </a:ln>
                <a:solidFill>
                  <a:srgbClr val="C00000"/>
                </a:solidFill>
                <a:effectLst>
                  <a:glow rad="139700">
                    <a:schemeClr val="bg1"/>
                  </a:glow>
                </a:effectLst>
              </a:rPr>
              <a:t> non </a:t>
            </a:r>
            <a:r>
              <a:rPr lang="en-GB" sz="1700" b="1" dirty="0" err="1">
                <a:ln w="3175" cmpd="sng">
                  <a:noFill/>
                </a:ln>
                <a:solidFill>
                  <a:srgbClr val="C00000"/>
                </a:solidFill>
                <a:effectLst>
                  <a:glow rad="139700">
                    <a:schemeClr val="bg1"/>
                  </a:glow>
                </a:effectLst>
              </a:rPr>
              <a:t>suivi</a:t>
            </a:r>
            <a:r>
              <a:rPr lang="en-GB" sz="1700" b="1" dirty="0">
                <a:ln w="3175" cmpd="sng">
                  <a:noFill/>
                </a:ln>
                <a:solidFill>
                  <a:srgbClr val="C00000"/>
                </a:solidFill>
                <a:effectLst>
                  <a:glow rad="139700">
                    <a:schemeClr val="bg1"/>
                  </a:glow>
                </a:effectLst>
              </a:rPr>
              <a:t>. </a:t>
            </a:r>
          </a:p>
          <a:p>
            <a:endParaRPr lang="en-GB" sz="1700" b="1" dirty="0">
              <a:ln w="3175" cmpd="sng">
                <a:noFill/>
              </a:ln>
              <a:solidFill>
                <a:srgbClr val="C00000"/>
              </a:solidFill>
              <a:effectLst>
                <a:glow rad="139700">
                  <a:schemeClr val="bg1"/>
                </a:glow>
              </a:effectLst>
            </a:endParaRPr>
          </a:p>
        </p:txBody>
      </p:sp>
      <p:sp>
        <p:nvSpPr>
          <p:cNvPr id="9" name="Rectangle: Rounded Corners 10">
            <a:extLst>
              <a:ext uri="{FF2B5EF4-FFF2-40B4-BE49-F238E27FC236}">
                <a16:creationId xmlns:a16="http://schemas.microsoft.com/office/drawing/2014/main" id="{2BC63EFF-862D-5244-8F2D-7FA45915C816}"/>
              </a:ext>
            </a:extLst>
          </p:cNvPr>
          <p:cNvSpPr/>
          <p:nvPr/>
        </p:nvSpPr>
        <p:spPr>
          <a:xfrm>
            <a:off x="3991429" y="1132114"/>
            <a:ext cx="540000" cy="39188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066DCE3-B15B-E64D-935F-1C8814C0CE8B}"/>
              </a:ext>
            </a:extLst>
          </p:cNvPr>
          <p:cNvSpPr txBox="1"/>
          <p:nvPr/>
        </p:nvSpPr>
        <p:spPr>
          <a:xfrm>
            <a:off x="46982" y="2178071"/>
            <a:ext cx="1912447" cy="1661993"/>
          </a:xfrm>
          <a:prstGeom prst="rect">
            <a:avLst/>
          </a:prstGeom>
          <a:noFill/>
          <a:ln>
            <a:noFill/>
          </a:ln>
        </p:spPr>
        <p:txBody>
          <a:bodyPr wrap="square" rtlCol="0">
            <a:spAutoFit/>
          </a:bodyPr>
          <a:lstStyle/>
          <a:p>
            <a:r>
              <a:rPr lang="en-GB" sz="1700" b="1" dirty="0">
                <a:ln w="3175" cmpd="sng">
                  <a:noFill/>
                </a:ln>
                <a:solidFill>
                  <a:srgbClr val="C00000"/>
                </a:solidFill>
                <a:effectLst>
                  <a:glow rad="139700">
                    <a:schemeClr val="bg1"/>
                  </a:glow>
                </a:effectLst>
              </a:rPr>
              <a:t>Si </a:t>
            </a:r>
            <a:r>
              <a:rPr lang="en-GB" sz="1700" b="1" dirty="0" err="1">
                <a:ln w="3175" cmpd="sng">
                  <a:noFill/>
                </a:ln>
                <a:solidFill>
                  <a:srgbClr val="C00000"/>
                </a:solidFill>
                <a:effectLst>
                  <a:glow rad="139700">
                    <a:schemeClr val="bg1"/>
                  </a:glow>
                </a:effectLst>
              </a:rPr>
              <a:t>l’élement</a:t>
            </a:r>
            <a:r>
              <a:rPr lang="en-GB" sz="1700" b="1" dirty="0">
                <a:ln w="3175" cmpd="sng">
                  <a:noFill/>
                </a:ln>
                <a:solidFill>
                  <a:srgbClr val="C00000"/>
                </a:solidFill>
                <a:effectLst>
                  <a:glow rad="139700">
                    <a:schemeClr val="bg1"/>
                  </a:glow>
                </a:effectLst>
              </a:rPr>
              <a:t> </a:t>
            </a:r>
            <a:r>
              <a:rPr lang="en-GB" sz="1700" b="1" u="sng" dirty="0" err="1">
                <a:ln w="3175" cmpd="sng">
                  <a:noFill/>
                </a:ln>
                <a:solidFill>
                  <a:srgbClr val="C00000"/>
                </a:solidFill>
                <a:effectLst>
                  <a:glow rad="139700">
                    <a:schemeClr val="bg1"/>
                  </a:glow>
                </a:effectLst>
              </a:rPr>
              <a:t>n’est</a:t>
            </a:r>
            <a:r>
              <a:rPr lang="en-GB" sz="1700" b="1" u="sng" dirty="0">
                <a:ln w="3175" cmpd="sng">
                  <a:noFill/>
                </a:ln>
                <a:solidFill>
                  <a:srgbClr val="C00000"/>
                </a:solidFill>
                <a:effectLst>
                  <a:glow rad="139700">
                    <a:schemeClr val="bg1"/>
                  </a:glow>
                </a:effectLst>
              </a:rPr>
              <a:t> pas</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inclus</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dans</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votre</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définition</a:t>
            </a:r>
            <a:r>
              <a:rPr lang="en-GB" sz="1700" b="1" dirty="0">
                <a:ln w="3175" cmpd="sng">
                  <a:noFill/>
                </a:ln>
                <a:solidFill>
                  <a:srgbClr val="C00000"/>
                </a:solidFill>
                <a:effectLst>
                  <a:glow rad="139700">
                    <a:schemeClr val="bg1"/>
                  </a:glow>
                </a:effectLst>
              </a:rPr>
              <a:t> du </a:t>
            </a:r>
            <a:r>
              <a:rPr lang="en-GB" sz="1700" b="1" dirty="0" err="1">
                <a:ln w="3175" cmpd="sng">
                  <a:noFill/>
                </a:ln>
                <a:solidFill>
                  <a:srgbClr val="C00000"/>
                </a:solidFill>
                <a:effectLst>
                  <a:glow rad="139700">
                    <a:schemeClr val="bg1"/>
                  </a:glow>
                </a:effectLst>
              </a:rPr>
              <a:t>taux</a:t>
            </a:r>
            <a:r>
              <a:rPr lang="en-GB" sz="1700" b="1" dirty="0">
                <a:ln w="3175" cmpd="sng">
                  <a:noFill/>
                </a:ln>
                <a:solidFill>
                  <a:srgbClr val="C00000"/>
                </a:solidFill>
                <a:effectLst>
                  <a:glow rad="139700">
                    <a:schemeClr val="bg1"/>
                  </a:glow>
                </a:effectLst>
              </a:rPr>
              <a:t> de couverture, </a:t>
            </a:r>
            <a:r>
              <a:rPr lang="en-GB" sz="1700" b="1" dirty="0" err="1">
                <a:ln w="3175" cmpd="sng">
                  <a:noFill/>
                </a:ln>
                <a:solidFill>
                  <a:srgbClr val="C00000"/>
                </a:solidFill>
                <a:effectLst>
                  <a:glow rad="139700">
                    <a:schemeClr val="bg1"/>
                  </a:glow>
                </a:effectLst>
              </a:rPr>
              <a:t>cochez</a:t>
            </a:r>
            <a:r>
              <a:rPr lang="en-GB" sz="1700" b="1" dirty="0">
                <a:ln w="3175" cmpd="sng">
                  <a:noFill/>
                </a:ln>
                <a:solidFill>
                  <a:srgbClr val="C00000"/>
                </a:solidFill>
                <a:effectLst>
                  <a:glow rad="139700">
                    <a:schemeClr val="bg1"/>
                  </a:glow>
                </a:effectLst>
              </a:rPr>
              <a:t> “sans objet”. </a:t>
            </a:r>
          </a:p>
        </p:txBody>
      </p:sp>
      <p:sp>
        <p:nvSpPr>
          <p:cNvPr id="11" name="Arc 10">
            <a:extLst>
              <a:ext uri="{FF2B5EF4-FFF2-40B4-BE49-F238E27FC236}">
                <a16:creationId xmlns:a16="http://schemas.microsoft.com/office/drawing/2014/main" id="{9C582D71-853B-D040-A11D-D43422BC15C7}"/>
              </a:ext>
            </a:extLst>
          </p:cNvPr>
          <p:cNvSpPr/>
          <p:nvPr/>
        </p:nvSpPr>
        <p:spPr>
          <a:xfrm rot="17430291">
            <a:off x="735321" y="1474134"/>
            <a:ext cx="4554431" cy="3921491"/>
          </a:xfrm>
          <a:prstGeom prst="arc">
            <a:avLst>
              <a:gd name="adj1" fmla="val 17362042"/>
              <a:gd name="adj2" fmla="val 27739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Rounded Rectangle 3">
            <a:extLst>
              <a:ext uri="{FF2B5EF4-FFF2-40B4-BE49-F238E27FC236}">
                <a16:creationId xmlns:a16="http://schemas.microsoft.com/office/drawing/2014/main" id="{1AC84E38-6E99-814B-A283-3E7B65B5AE50}"/>
              </a:ext>
            </a:extLst>
          </p:cNvPr>
          <p:cNvSpPr/>
          <p:nvPr/>
        </p:nvSpPr>
        <p:spPr>
          <a:xfrm>
            <a:off x="2559587"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B4</a:t>
            </a:r>
          </a:p>
        </p:txBody>
      </p:sp>
    </p:spTree>
    <p:extLst>
      <p:ext uri="{BB962C8B-B14F-4D97-AF65-F5344CB8AC3E}">
        <p14:creationId xmlns:p14="http://schemas.microsoft.com/office/powerpoint/2010/main" val="2476307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CE9E0BA-5F67-45E9-B707-79DACA3C1CDB}"/>
              </a:ext>
            </a:extLst>
          </p:cNvPr>
          <p:cNvSpPr>
            <a:spLocks noGrp="1"/>
          </p:cNvSpPr>
          <p:nvPr>
            <p:ph type="title"/>
          </p:nvPr>
        </p:nvSpPr>
        <p:spPr/>
        <p:txBody>
          <a:bodyPr>
            <a:normAutofit fontScale="90000"/>
          </a:bodyPr>
          <a:lstStyle/>
          <a:p>
            <a:r>
              <a:rPr lang="en-GB" dirty="0"/>
              <a:t>Question B5 – </a:t>
            </a:r>
            <a:r>
              <a:rPr dirty="0" err="1"/>
              <a:t>Suivi</a:t>
            </a:r>
            <a:r>
              <a:rPr dirty="0"/>
              <a:t> des</a:t>
            </a:r>
            <a:r>
              <a:rPr lang="fr-FR" dirty="0"/>
              <a:t> progrès parmi les</a:t>
            </a:r>
            <a:r>
              <a:rPr dirty="0"/>
              <a:t> groupes vulnérables</a:t>
            </a:r>
            <a:endParaRPr lang="en-US" dirty="0"/>
          </a:p>
        </p:txBody>
      </p:sp>
      <p:sp>
        <p:nvSpPr>
          <p:cNvPr id="12" name="Content Placeholder 11">
            <a:extLst>
              <a:ext uri="{FF2B5EF4-FFF2-40B4-BE49-F238E27FC236}">
                <a16:creationId xmlns:a16="http://schemas.microsoft.com/office/drawing/2014/main" id="{15424696-BDF9-4904-97BA-4D5DD89D865F}"/>
              </a:ext>
            </a:extLst>
          </p:cNvPr>
          <p:cNvSpPr>
            <a:spLocks noGrp="1"/>
          </p:cNvSpPr>
          <p:nvPr>
            <p:ph sz="quarter" idx="10"/>
          </p:nvPr>
        </p:nvSpPr>
        <p:spPr/>
        <p:txBody>
          <a:bodyPr/>
          <a:lstStyle/>
          <a:p>
            <a:r>
              <a:rPr lang="en-US" dirty="0">
                <a:solidFill>
                  <a:schemeClr val="tx2"/>
                </a:solidFill>
              </a:rPr>
              <a:t>La question fait suite à A9 et vise à </a:t>
            </a:r>
            <a:r>
              <a:rPr lang="en-US" dirty="0" err="1">
                <a:solidFill>
                  <a:schemeClr val="tx2"/>
                </a:solidFill>
              </a:rPr>
              <a:t>déterminer</a:t>
            </a:r>
            <a:r>
              <a:rPr lang="en-US" dirty="0">
                <a:solidFill>
                  <a:schemeClr val="tx2"/>
                </a:solidFill>
              </a:rPr>
              <a:t> </a:t>
            </a:r>
            <a:r>
              <a:rPr lang="en-US" dirty="0" err="1">
                <a:solidFill>
                  <a:schemeClr val="tx2"/>
                </a:solidFill>
              </a:rPr>
              <a:t>si</a:t>
            </a:r>
            <a:r>
              <a:rPr lang="en-US" dirty="0">
                <a:solidFill>
                  <a:schemeClr val="tx2"/>
                </a:solidFill>
              </a:rPr>
              <a:t> les </a:t>
            </a:r>
            <a:r>
              <a:rPr lang="en-US" dirty="0" err="1">
                <a:solidFill>
                  <a:schemeClr val="tx2"/>
                </a:solidFill>
              </a:rPr>
              <a:t>mesures</a:t>
            </a:r>
            <a:r>
              <a:rPr lang="en-US" dirty="0">
                <a:solidFill>
                  <a:schemeClr val="tx2"/>
                </a:solidFill>
              </a:rPr>
              <a:t> </a:t>
            </a:r>
            <a:r>
              <a:rPr lang="en-US" dirty="0" err="1">
                <a:solidFill>
                  <a:schemeClr val="tx2"/>
                </a:solidFill>
              </a:rPr>
              <a:t>destinées</a:t>
            </a:r>
            <a:r>
              <a:rPr lang="en-US" dirty="0">
                <a:solidFill>
                  <a:schemeClr val="tx2"/>
                </a:solidFill>
              </a:rPr>
              <a:t> à </a:t>
            </a:r>
            <a:r>
              <a:rPr lang="en-US" dirty="0" err="1">
                <a:solidFill>
                  <a:schemeClr val="tx2"/>
                </a:solidFill>
              </a:rPr>
              <a:t>venir</a:t>
            </a:r>
            <a:r>
              <a:rPr lang="en-US" dirty="0">
                <a:solidFill>
                  <a:schemeClr val="tx2"/>
                </a:solidFill>
              </a:rPr>
              <a:t> </a:t>
            </a:r>
            <a:r>
              <a:rPr lang="en-US" dirty="0" err="1">
                <a:solidFill>
                  <a:schemeClr val="tx2"/>
                </a:solidFill>
              </a:rPr>
              <a:t>en</a:t>
            </a:r>
            <a:r>
              <a:rPr lang="en-US" dirty="0">
                <a:solidFill>
                  <a:schemeClr val="tx2"/>
                </a:solidFill>
              </a:rPr>
              <a:t> aide aux populations </a:t>
            </a:r>
            <a:r>
              <a:rPr lang="en-US" dirty="0" err="1">
                <a:solidFill>
                  <a:schemeClr val="tx2"/>
                </a:solidFill>
              </a:rPr>
              <a:t>vulnérables</a:t>
            </a:r>
            <a:r>
              <a:rPr lang="en-US" dirty="0">
                <a:solidFill>
                  <a:schemeClr val="tx2"/>
                </a:solidFill>
              </a:rPr>
              <a:t> font </a:t>
            </a:r>
            <a:r>
              <a:rPr lang="en-US" dirty="0" err="1">
                <a:solidFill>
                  <a:schemeClr val="tx2"/>
                </a:solidFill>
              </a:rPr>
              <a:t>l’objet</a:t>
            </a:r>
            <a:r>
              <a:rPr lang="en-US" dirty="0">
                <a:solidFill>
                  <a:schemeClr val="tx2"/>
                </a:solidFill>
              </a:rPr>
              <a:t> d’un </a:t>
            </a:r>
            <a:r>
              <a:rPr lang="en-US" dirty="0" err="1">
                <a:solidFill>
                  <a:schemeClr val="tx2"/>
                </a:solidFill>
              </a:rPr>
              <a:t>suivi</a:t>
            </a:r>
            <a:r>
              <a:rPr lang="en-US" dirty="0">
                <a:solidFill>
                  <a:schemeClr val="tx2"/>
                </a:solidFill>
              </a:rPr>
              <a:t>. </a:t>
            </a:r>
          </a:p>
        </p:txBody>
      </p:sp>
      <p:sp>
        <p:nvSpPr>
          <p:cNvPr id="5" name="Rounded Rectangle 3">
            <a:extLst>
              <a:ext uri="{FF2B5EF4-FFF2-40B4-BE49-F238E27FC236}">
                <a16:creationId xmlns:a16="http://schemas.microsoft.com/office/drawing/2014/main" id="{95D51AE8-70DE-4579-9FF3-63DB8370BCD6}"/>
              </a:ext>
            </a:extLst>
          </p:cNvPr>
          <p:cNvSpPr/>
          <p:nvPr/>
        </p:nvSpPr>
        <p:spPr>
          <a:xfrm>
            <a:off x="3369212"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B5</a:t>
            </a:r>
          </a:p>
        </p:txBody>
      </p:sp>
    </p:spTree>
    <p:extLst>
      <p:ext uri="{BB962C8B-B14F-4D97-AF65-F5344CB8AC3E}">
        <p14:creationId xmlns:p14="http://schemas.microsoft.com/office/powerpoint/2010/main" val="164972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205343" y="702670"/>
            <a:ext cx="6497782" cy="4963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a:extLst>
              <a:ext uri="{FF2B5EF4-FFF2-40B4-BE49-F238E27FC236}">
                <a16:creationId xmlns:a16="http://schemas.microsoft.com/office/drawing/2014/main" id="{AA5FA5B2-98B6-664D-8609-810FB21D00F3}"/>
              </a:ext>
            </a:extLst>
          </p:cNvPr>
          <p:cNvSpPr/>
          <p:nvPr/>
        </p:nvSpPr>
        <p:spPr>
          <a:xfrm>
            <a:off x="3369212"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B5</a:t>
            </a:r>
          </a:p>
        </p:txBody>
      </p:sp>
      <p:sp>
        <p:nvSpPr>
          <p:cNvPr id="8" name="Rectangle: Rounded Corners 10">
            <a:extLst>
              <a:ext uri="{FF2B5EF4-FFF2-40B4-BE49-F238E27FC236}">
                <a16:creationId xmlns:a16="http://schemas.microsoft.com/office/drawing/2014/main" id="{3FF4F6F2-31C1-1845-A90A-B683BC3FD6A4}"/>
              </a:ext>
            </a:extLst>
          </p:cNvPr>
          <p:cNvSpPr/>
          <p:nvPr/>
        </p:nvSpPr>
        <p:spPr>
          <a:xfrm>
            <a:off x="4362857" y="1164439"/>
            <a:ext cx="656102" cy="4064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F415D7B-16C9-5541-AC13-D53F131BCE2E}"/>
              </a:ext>
            </a:extLst>
          </p:cNvPr>
          <p:cNvSpPr txBox="1"/>
          <p:nvPr/>
        </p:nvSpPr>
        <p:spPr>
          <a:xfrm>
            <a:off x="145286" y="1118528"/>
            <a:ext cx="1912447" cy="1400383"/>
          </a:xfrm>
          <a:prstGeom prst="rect">
            <a:avLst/>
          </a:prstGeom>
          <a:noFill/>
          <a:ln>
            <a:noFill/>
          </a:ln>
        </p:spPr>
        <p:txBody>
          <a:bodyPr wrap="square" rtlCol="0">
            <a:spAutoFit/>
          </a:bodyPr>
          <a:lstStyle/>
          <a:p>
            <a:r>
              <a:rPr lang="en-GB" sz="1700" b="1" dirty="0">
                <a:ln w="3175" cmpd="sng">
                  <a:noFill/>
                </a:ln>
                <a:solidFill>
                  <a:srgbClr val="C00000"/>
                </a:solidFill>
                <a:effectLst>
                  <a:glow rad="139700">
                    <a:schemeClr val="bg1"/>
                  </a:glow>
                </a:effectLst>
              </a:rPr>
              <a:t>Si le </a:t>
            </a:r>
            <a:r>
              <a:rPr lang="en-GB" sz="1700" b="1" dirty="0" err="1">
                <a:ln w="3175" cmpd="sng">
                  <a:noFill/>
                </a:ln>
                <a:solidFill>
                  <a:srgbClr val="C00000"/>
                </a:solidFill>
                <a:effectLst>
                  <a:glow rad="139700">
                    <a:schemeClr val="bg1"/>
                  </a:glow>
                </a:effectLst>
              </a:rPr>
              <a:t>groupe</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vulnérable</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n’est</a:t>
            </a:r>
            <a:r>
              <a:rPr lang="en-GB" sz="1700" b="1" dirty="0">
                <a:ln w="3175" cmpd="sng">
                  <a:noFill/>
                </a:ln>
                <a:solidFill>
                  <a:srgbClr val="C00000"/>
                </a:solidFill>
                <a:effectLst>
                  <a:glow rad="139700">
                    <a:schemeClr val="bg1"/>
                  </a:glow>
                </a:effectLst>
              </a:rPr>
              <a:t> pas </a:t>
            </a:r>
            <a:r>
              <a:rPr lang="en-GB" sz="1700" b="1" dirty="0" err="1">
                <a:ln w="3175" cmpd="sng">
                  <a:noFill/>
                </a:ln>
                <a:solidFill>
                  <a:srgbClr val="C00000"/>
                </a:solidFill>
                <a:effectLst>
                  <a:glow rad="139700">
                    <a:schemeClr val="bg1"/>
                  </a:glow>
                </a:effectLst>
              </a:rPr>
              <a:t>présent</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dans</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votre</a:t>
            </a:r>
            <a:r>
              <a:rPr lang="en-GB" sz="1700" b="1" dirty="0">
                <a:ln w="3175" cmpd="sng">
                  <a:noFill/>
                </a:ln>
                <a:solidFill>
                  <a:srgbClr val="C00000"/>
                </a:solidFill>
                <a:effectLst>
                  <a:glow rad="139700">
                    <a:schemeClr val="bg1"/>
                  </a:glow>
                </a:effectLst>
              </a:rPr>
              <a:t> pays, </a:t>
            </a:r>
            <a:r>
              <a:rPr lang="en-GB" sz="1700" b="1" dirty="0" err="1">
                <a:ln w="3175" cmpd="sng">
                  <a:noFill/>
                </a:ln>
                <a:solidFill>
                  <a:srgbClr val="C00000"/>
                </a:solidFill>
                <a:effectLst>
                  <a:glow rad="139700">
                    <a:schemeClr val="bg1"/>
                  </a:glow>
                </a:effectLst>
              </a:rPr>
              <a:t>cochez</a:t>
            </a:r>
            <a:r>
              <a:rPr lang="en-GB" sz="1700" b="1" dirty="0">
                <a:ln w="3175" cmpd="sng">
                  <a:noFill/>
                </a:ln>
                <a:solidFill>
                  <a:srgbClr val="C00000"/>
                </a:solidFill>
                <a:effectLst>
                  <a:glow rad="139700">
                    <a:schemeClr val="bg1"/>
                  </a:glow>
                </a:effectLst>
              </a:rPr>
              <a:t> “sans objet”.</a:t>
            </a:r>
          </a:p>
        </p:txBody>
      </p:sp>
      <p:sp>
        <p:nvSpPr>
          <p:cNvPr id="10" name="Arc 9">
            <a:extLst>
              <a:ext uri="{FF2B5EF4-FFF2-40B4-BE49-F238E27FC236}">
                <a16:creationId xmlns:a16="http://schemas.microsoft.com/office/drawing/2014/main" id="{86525B8E-FEB3-084A-AB7A-F742CE7CF517}"/>
              </a:ext>
            </a:extLst>
          </p:cNvPr>
          <p:cNvSpPr/>
          <p:nvPr/>
        </p:nvSpPr>
        <p:spPr>
          <a:xfrm rot="17430291">
            <a:off x="1468453" y="869191"/>
            <a:ext cx="4073618" cy="4452263"/>
          </a:xfrm>
          <a:prstGeom prst="arc">
            <a:avLst>
              <a:gd name="adj1" fmla="val 17362042"/>
              <a:gd name="adj2" fmla="val 27739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a:extLst>
              <a:ext uri="{FF2B5EF4-FFF2-40B4-BE49-F238E27FC236}">
                <a16:creationId xmlns:a16="http://schemas.microsoft.com/office/drawing/2014/main" id="{F5E9BAD5-A877-7E4B-9ABD-6D9CA59D2FCF}"/>
              </a:ext>
            </a:extLst>
          </p:cNvPr>
          <p:cNvSpPr txBox="1"/>
          <p:nvPr/>
        </p:nvSpPr>
        <p:spPr>
          <a:xfrm>
            <a:off x="1524001" y="3850625"/>
            <a:ext cx="5738524" cy="307777"/>
          </a:xfrm>
          <a:prstGeom prst="rect">
            <a:avLst/>
          </a:prstGeom>
          <a:noFill/>
          <a:ln>
            <a:noFill/>
          </a:ln>
        </p:spPr>
        <p:txBody>
          <a:bodyPr wrap="square" rtlCol="0">
            <a:spAutoFit/>
          </a:bodyPr>
          <a:lstStyle/>
          <a:p>
            <a:r>
              <a:rPr lang="en-GB" sz="1400" b="1" dirty="0" err="1">
                <a:ln w="3175" cmpd="sng">
                  <a:noFill/>
                </a:ln>
                <a:solidFill>
                  <a:srgbClr val="C00000"/>
                </a:solidFill>
                <a:effectLst>
                  <a:glow rad="139700">
                    <a:schemeClr val="bg1"/>
                  </a:glow>
                </a:effectLst>
              </a:rPr>
              <a:t>Indiquez</a:t>
            </a:r>
            <a:r>
              <a:rPr lang="en-GB" sz="1400" b="1" dirty="0">
                <a:ln w="3175" cmpd="sng">
                  <a:noFill/>
                </a:ln>
                <a:solidFill>
                  <a:srgbClr val="C00000"/>
                </a:solidFill>
                <a:effectLst>
                  <a:glow rad="139700">
                    <a:schemeClr val="bg1"/>
                  </a:glow>
                </a:effectLst>
              </a:rPr>
              <a:t> </a:t>
            </a:r>
            <a:r>
              <a:rPr lang="en-GB" sz="1400" b="1" dirty="0" err="1">
                <a:ln w="3175" cmpd="sng">
                  <a:noFill/>
                </a:ln>
                <a:solidFill>
                  <a:srgbClr val="C00000"/>
                </a:solidFill>
                <a:effectLst>
                  <a:glow rad="139700">
                    <a:schemeClr val="bg1"/>
                  </a:glow>
                </a:effectLst>
              </a:rPr>
              <a:t>d’autres</a:t>
            </a:r>
            <a:r>
              <a:rPr lang="en-GB" sz="1400" b="1" dirty="0">
                <a:ln w="3175" cmpd="sng">
                  <a:noFill/>
                </a:ln>
                <a:solidFill>
                  <a:srgbClr val="C00000"/>
                </a:solidFill>
                <a:effectLst>
                  <a:glow rad="139700">
                    <a:schemeClr val="bg1"/>
                  </a:glow>
                </a:effectLst>
              </a:rPr>
              <a:t> populations </a:t>
            </a:r>
            <a:r>
              <a:rPr lang="en-GB" sz="1400" b="1" dirty="0" err="1">
                <a:ln w="3175" cmpd="sng">
                  <a:noFill/>
                </a:ln>
                <a:solidFill>
                  <a:srgbClr val="C00000"/>
                </a:solidFill>
                <a:effectLst>
                  <a:glow rad="139700">
                    <a:schemeClr val="bg1"/>
                  </a:glow>
                </a:effectLst>
              </a:rPr>
              <a:t>vulnérables</a:t>
            </a:r>
            <a:r>
              <a:rPr lang="en-GB" sz="1400" b="1" dirty="0">
                <a:ln w="3175" cmpd="sng">
                  <a:noFill/>
                </a:ln>
                <a:solidFill>
                  <a:srgbClr val="C00000"/>
                </a:solidFill>
                <a:effectLst>
                  <a:glow rad="139700">
                    <a:schemeClr val="bg1"/>
                  </a:glow>
                </a:effectLst>
              </a:rPr>
              <a:t> </a:t>
            </a:r>
            <a:r>
              <a:rPr lang="en-GB" sz="1400" b="1" dirty="0" err="1">
                <a:ln w="3175" cmpd="sng">
                  <a:noFill/>
                </a:ln>
                <a:solidFill>
                  <a:srgbClr val="C00000"/>
                </a:solidFill>
                <a:effectLst>
                  <a:glow rad="139700">
                    <a:schemeClr val="bg1"/>
                  </a:glow>
                </a:effectLst>
              </a:rPr>
              <a:t>si</a:t>
            </a:r>
            <a:r>
              <a:rPr lang="en-GB" sz="1400" b="1" dirty="0">
                <a:ln w="3175" cmpd="sng">
                  <a:noFill/>
                </a:ln>
                <a:solidFill>
                  <a:srgbClr val="C00000"/>
                </a:solidFill>
                <a:effectLst>
                  <a:glow rad="139700">
                    <a:schemeClr val="bg1"/>
                  </a:glow>
                </a:effectLst>
              </a:rPr>
              <a:t> applicable</a:t>
            </a:r>
          </a:p>
        </p:txBody>
      </p:sp>
      <p:sp>
        <p:nvSpPr>
          <p:cNvPr id="12" name="TextBox 11">
            <a:extLst>
              <a:ext uri="{FF2B5EF4-FFF2-40B4-BE49-F238E27FC236}">
                <a16:creationId xmlns:a16="http://schemas.microsoft.com/office/drawing/2014/main" id="{E9AF2AE4-BA0B-974C-9AA8-36711436CA51}"/>
              </a:ext>
            </a:extLst>
          </p:cNvPr>
          <p:cNvSpPr txBox="1"/>
          <p:nvPr/>
        </p:nvSpPr>
        <p:spPr>
          <a:xfrm>
            <a:off x="1524001" y="4579720"/>
            <a:ext cx="5738524" cy="877163"/>
          </a:xfrm>
          <a:prstGeom prst="rect">
            <a:avLst/>
          </a:prstGeom>
          <a:noFill/>
          <a:ln>
            <a:noFill/>
          </a:ln>
        </p:spPr>
        <p:txBody>
          <a:bodyPr wrap="square" rtlCol="0">
            <a:spAutoFit/>
          </a:bodyPr>
          <a:lstStyle/>
          <a:p>
            <a:r>
              <a:rPr lang="en-GB" sz="1700" b="1" dirty="0" err="1">
                <a:ln w="3175" cmpd="sng">
                  <a:noFill/>
                </a:ln>
                <a:solidFill>
                  <a:srgbClr val="C00000"/>
                </a:solidFill>
                <a:effectLst>
                  <a:glow rad="139700">
                    <a:schemeClr val="bg1"/>
                  </a:glow>
                </a:effectLst>
              </a:rPr>
              <a:t>Décrivez</a:t>
            </a:r>
            <a:r>
              <a:rPr lang="en-GB" sz="1700" b="1" dirty="0">
                <a:ln w="3175" cmpd="sng">
                  <a:noFill/>
                </a:ln>
                <a:solidFill>
                  <a:srgbClr val="C00000"/>
                </a:solidFill>
                <a:effectLst>
                  <a:glow rad="139700">
                    <a:schemeClr val="bg1"/>
                  </a:glow>
                </a:effectLst>
              </a:rPr>
              <a:t> comment les </a:t>
            </a:r>
            <a:r>
              <a:rPr lang="en-GB" sz="1700" b="1" dirty="0" err="1">
                <a:ln w="3175" cmpd="sng">
                  <a:noFill/>
                </a:ln>
                <a:solidFill>
                  <a:srgbClr val="C00000"/>
                </a:solidFill>
                <a:effectLst>
                  <a:glow rad="139700">
                    <a:schemeClr val="bg1"/>
                  </a:glow>
                </a:effectLst>
              </a:rPr>
              <a:t>mesures</a:t>
            </a:r>
            <a:r>
              <a:rPr lang="en-GB" sz="1700" b="1" dirty="0">
                <a:ln w="3175" cmpd="sng">
                  <a:noFill/>
                </a:ln>
                <a:solidFill>
                  <a:srgbClr val="C00000"/>
                </a:solidFill>
                <a:effectLst>
                  <a:glow rad="139700">
                    <a:schemeClr val="bg1"/>
                  </a:glow>
                </a:effectLst>
              </a:rPr>
              <a:t> pour </a:t>
            </a:r>
            <a:r>
              <a:rPr lang="en-GB" sz="1700" b="1" dirty="0" err="1">
                <a:ln w="3175" cmpd="sng">
                  <a:noFill/>
                </a:ln>
                <a:solidFill>
                  <a:srgbClr val="C00000"/>
                </a:solidFill>
                <a:effectLst>
                  <a:glow rad="139700">
                    <a:schemeClr val="bg1"/>
                  </a:glow>
                </a:effectLst>
              </a:rPr>
              <a:t>atteindre</a:t>
            </a:r>
            <a:r>
              <a:rPr lang="en-GB" sz="1700" b="1" dirty="0">
                <a:ln w="3175" cmpd="sng">
                  <a:noFill/>
                </a:ln>
                <a:solidFill>
                  <a:srgbClr val="C00000"/>
                </a:solidFill>
                <a:effectLst>
                  <a:glow rad="139700">
                    <a:schemeClr val="bg1"/>
                  </a:glow>
                </a:effectLst>
              </a:rPr>
              <a:t> les populations </a:t>
            </a:r>
            <a:r>
              <a:rPr lang="en-GB" sz="1700" b="1" dirty="0" err="1">
                <a:ln w="3175" cmpd="sng">
                  <a:noFill/>
                </a:ln>
                <a:solidFill>
                  <a:srgbClr val="C00000"/>
                </a:solidFill>
                <a:effectLst>
                  <a:glow rad="139700">
                    <a:schemeClr val="bg1"/>
                  </a:glow>
                </a:effectLst>
              </a:rPr>
              <a:t>vulnérables</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sont</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suivies</a:t>
            </a:r>
            <a:r>
              <a:rPr lang="en-GB" sz="1700" b="1" dirty="0">
                <a:ln w="3175" cmpd="sng">
                  <a:noFill/>
                </a:ln>
                <a:solidFill>
                  <a:srgbClr val="C00000"/>
                </a:solidFill>
                <a:effectLst>
                  <a:glow rad="139700">
                    <a:schemeClr val="bg1"/>
                  </a:glow>
                </a:effectLst>
              </a:rPr>
              <a:t>, avec </a:t>
            </a:r>
            <a:r>
              <a:rPr lang="en-GB" sz="1700" b="1" dirty="0" err="1">
                <a:ln w="3175" cmpd="sng">
                  <a:noFill/>
                </a:ln>
                <a:solidFill>
                  <a:srgbClr val="C00000"/>
                </a:solidFill>
                <a:effectLst>
                  <a:glow rad="139700">
                    <a:schemeClr val="bg1"/>
                  </a:glow>
                </a:effectLst>
              </a:rPr>
              <a:t>autant</a:t>
            </a:r>
            <a:r>
              <a:rPr lang="en-GB" sz="1700" b="1" dirty="0">
                <a:ln w="3175" cmpd="sng">
                  <a:noFill/>
                </a:ln>
                <a:solidFill>
                  <a:srgbClr val="C00000"/>
                </a:solidFill>
                <a:effectLst>
                  <a:glow rad="139700">
                    <a:schemeClr val="bg1"/>
                  </a:glow>
                </a:effectLst>
              </a:rPr>
              <a:t> de </a:t>
            </a:r>
            <a:r>
              <a:rPr lang="en-GB" sz="1700" b="1" dirty="0" err="1">
                <a:ln w="3175" cmpd="sng">
                  <a:noFill/>
                </a:ln>
                <a:solidFill>
                  <a:srgbClr val="C00000"/>
                </a:solidFill>
                <a:effectLst>
                  <a:glow rad="139700">
                    <a:schemeClr val="bg1"/>
                  </a:glow>
                </a:effectLst>
              </a:rPr>
              <a:t>détails</a:t>
            </a:r>
            <a:r>
              <a:rPr lang="en-GB" sz="1700" b="1" dirty="0">
                <a:ln w="3175" cmpd="sng">
                  <a:noFill/>
                </a:ln>
                <a:solidFill>
                  <a:srgbClr val="C00000"/>
                </a:solidFill>
                <a:effectLst>
                  <a:glow rad="139700">
                    <a:schemeClr val="bg1"/>
                  </a:glow>
                </a:effectLst>
              </a:rPr>
              <a:t> que possible. </a:t>
            </a:r>
            <a:r>
              <a:rPr lang="en-GB" sz="1700" b="1" dirty="0" err="1">
                <a:ln w="3175" cmpd="sng">
                  <a:noFill/>
                </a:ln>
                <a:solidFill>
                  <a:srgbClr val="C00000"/>
                </a:solidFill>
                <a:effectLst>
                  <a:glow rad="139700">
                    <a:schemeClr val="bg1"/>
                  </a:glow>
                </a:effectLst>
              </a:rPr>
              <a:t>Veuillez</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fournir</a:t>
            </a:r>
            <a:r>
              <a:rPr lang="en-GB" sz="1700" b="1" dirty="0">
                <a:ln w="3175" cmpd="sng">
                  <a:noFill/>
                </a:ln>
                <a:solidFill>
                  <a:srgbClr val="C00000"/>
                </a:solidFill>
                <a:effectLst>
                  <a:glow rad="139700">
                    <a:schemeClr val="bg1"/>
                  </a:glow>
                </a:effectLst>
              </a:rPr>
              <a:t> les rapports </a:t>
            </a:r>
            <a:r>
              <a:rPr lang="en-GB" sz="1700" b="1" dirty="0" err="1">
                <a:ln w="3175" cmpd="sng">
                  <a:noFill/>
                </a:ln>
                <a:solidFill>
                  <a:srgbClr val="C00000"/>
                </a:solidFill>
                <a:effectLst>
                  <a:glow rad="139700">
                    <a:schemeClr val="bg1"/>
                  </a:glow>
                </a:effectLst>
              </a:rPr>
              <a:t>associés</a:t>
            </a:r>
            <a:r>
              <a:rPr lang="en-GB" sz="1700" b="1" dirty="0">
                <a:ln w="3175" cmpd="sng">
                  <a:noFill/>
                </a:ln>
                <a:solidFill>
                  <a:srgbClr val="C00000"/>
                </a:solidFill>
                <a:effectLst>
                  <a:glow rad="139700">
                    <a:schemeClr val="bg1"/>
                  </a:glow>
                </a:effectLst>
              </a:rPr>
              <a:t>. </a:t>
            </a:r>
          </a:p>
        </p:txBody>
      </p:sp>
    </p:spTree>
    <p:extLst>
      <p:ext uri="{BB962C8B-B14F-4D97-AF65-F5344CB8AC3E}">
        <p14:creationId xmlns:p14="http://schemas.microsoft.com/office/powerpoint/2010/main" val="4145820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CE9E0BA-5F67-45E9-B707-79DACA3C1CDB}"/>
              </a:ext>
            </a:extLst>
          </p:cNvPr>
          <p:cNvSpPr>
            <a:spLocks noGrp="1"/>
          </p:cNvSpPr>
          <p:nvPr>
            <p:ph type="title"/>
          </p:nvPr>
        </p:nvSpPr>
        <p:spPr/>
        <p:txBody>
          <a:bodyPr/>
          <a:lstStyle/>
          <a:p>
            <a:r>
              <a:rPr lang="en-GB" dirty="0"/>
              <a:t>Question B6 – </a:t>
            </a:r>
            <a:r>
              <a:rPr dirty="0"/>
              <a:t>Indicateurs de performance</a:t>
            </a:r>
            <a:endParaRPr lang="en-US" dirty="0"/>
          </a:p>
        </p:txBody>
      </p:sp>
      <p:sp>
        <p:nvSpPr>
          <p:cNvPr id="12" name="Content Placeholder 11">
            <a:extLst>
              <a:ext uri="{FF2B5EF4-FFF2-40B4-BE49-F238E27FC236}">
                <a16:creationId xmlns:a16="http://schemas.microsoft.com/office/drawing/2014/main" id="{15424696-BDF9-4904-97BA-4D5DD89D865F}"/>
              </a:ext>
            </a:extLst>
          </p:cNvPr>
          <p:cNvSpPr>
            <a:spLocks noGrp="1"/>
          </p:cNvSpPr>
          <p:nvPr>
            <p:ph sz="quarter" idx="10"/>
          </p:nvPr>
        </p:nvSpPr>
        <p:spPr/>
        <p:txBody>
          <a:bodyPr>
            <a:normAutofit lnSpcReduction="10000"/>
          </a:bodyPr>
          <a:lstStyle/>
          <a:p>
            <a:r>
              <a:rPr lang="en-US" dirty="0" err="1">
                <a:solidFill>
                  <a:schemeClr val="tx2"/>
                </a:solidFill>
              </a:rPr>
              <a:t>Cette</a:t>
            </a:r>
            <a:r>
              <a:rPr lang="en-US" dirty="0">
                <a:solidFill>
                  <a:schemeClr val="tx2"/>
                </a:solidFill>
              </a:rPr>
              <a:t> question </a:t>
            </a:r>
            <a:r>
              <a:rPr lang="en-US" dirty="0" err="1">
                <a:solidFill>
                  <a:schemeClr val="tx2"/>
                </a:solidFill>
              </a:rPr>
              <a:t>recueille</a:t>
            </a:r>
            <a:r>
              <a:rPr lang="en-US" dirty="0">
                <a:solidFill>
                  <a:schemeClr val="tx2"/>
                </a:solidFill>
              </a:rPr>
              <a:t> des </a:t>
            </a:r>
            <a:r>
              <a:rPr lang="en-US" dirty="0" err="1">
                <a:solidFill>
                  <a:schemeClr val="tx2"/>
                </a:solidFill>
              </a:rPr>
              <a:t>informations</a:t>
            </a:r>
            <a:r>
              <a:rPr lang="en-US" dirty="0">
                <a:solidFill>
                  <a:schemeClr val="tx2"/>
                </a:solidFill>
              </a:rPr>
              <a:t> sur les </a:t>
            </a:r>
            <a:r>
              <a:rPr lang="en-US" dirty="0" err="1">
                <a:solidFill>
                  <a:schemeClr val="tx2"/>
                </a:solidFill>
              </a:rPr>
              <a:t>indicateurs</a:t>
            </a:r>
            <a:r>
              <a:rPr lang="en-US" dirty="0">
                <a:solidFill>
                  <a:schemeClr val="tx2"/>
                </a:solidFill>
              </a:rPr>
              <a:t> de performance pour le </a:t>
            </a:r>
            <a:r>
              <a:rPr lang="en-US" dirty="0" err="1">
                <a:solidFill>
                  <a:schemeClr val="tx2"/>
                </a:solidFill>
              </a:rPr>
              <a:t>suivi</a:t>
            </a:r>
            <a:r>
              <a:rPr lang="en-US" dirty="0">
                <a:solidFill>
                  <a:schemeClr val="tx2"/>
                </a:solidFill>
              </a:rPr>
              <a:t> des </a:t>
            </a:r>
            <a:r>
              <a:rPr lang="en-US" dirty="0" err="1">
                <a:solidFill>
                  <a:schemeClr val="tx2"/>
                </a:solidFill>
              </a:rPr>
              <a:t>progrès</a:t>
            </a:r>
            <a:r>
              <a:rPr lang="en-US" dirty="0">
                <a:solidFill>
                  <a:schemeClr val="tx2"/>
                </a:solidFill>
              </a:rPr>
              <a:t> </a:t>
            </a:r>
            <a:r>
              <a:rPr lang="en-US" dirty="0" err="1">
                <a:solidFill>
                  <a:schemeClr val="tx2"/>
                </a:solidFill>
              </a:rPr>
              <a:t>accomplis</a:t>
            </a:r>
            <a:r>
              <a:rPr lang="en-US" dirty="0">
                <a:solidFill>
                  <a:schemeClr val="tx2"/>
                </a:solidFill>
              </a:rPr>
              <a:t> en </a:t>
            </a:r>
            <a:r>
              <a:rPr lang="en-US" dirty="0" err="1">
                <a:solidFill>
                  <a:schemeClr val="tx2"/>
                </a:solidFill>
              </a:rPr>
              <a:t>matière</a:t>
            </a:r>
            <a:r>
              <a:rPr lang="en-US" dirty="0">
                <a:solidFill>
                  <a:schemeClr val="tx2"/>
                </a:solidFill>
              </a:rPr>
              <a:t> </a:t>
            </a:r>
            <a:r>
              <a:rPr lang="en-US" dirty="0" err="1">
                <a:solidFill>
                  <a:schemeClr val="tx2"/>
                </a:solidFill>
              </a:rPr>
              <a:t>d’eau</a:t>
            </a:r>
            <a:r>
              <a:rPr lang="en-US" dirty="0">
                <a:solidFill>
                  <a:schemeClr val="tx2"/>
                </a:solidFill>
              </a:rPr>
              <a:t> potable et </a:t>
            </a:r>
            <a:r>
              <a:rPr lang="en-US" dirty="0" err="1">
                <a:solidFill>
                  <a:schemeClr val="tx2"/>
                </a:solidFill>
              </a:rPr>
              <a:t>d’assainissement</a:t>
            </a:r>
            <a:r>
              <a:rPr lang="en-US" dirty="0">
                <a:solidFill>
                  <a:schemeClr val="tx2"/>
                </a:solidFill>
              </a:rPr>
              <a:t>. </a:t>
            </a:r>
          </a:p>
          <a:p>
            <a:r>
              <a:rPr lang="en-US" dirty="0" err="1">
                <a:solidFill>
                  <a:schemeClr val="tx2"/>
                </a:solidFill>
              </a:rPr>
              <a:t>Veuillez</a:t>
            </a:r>
            <a:r>
              <a:rPr lang="en-US" dirty="0">
                <a:solidFill>
                  <a:schemeClr val="tx2"/>
                </a:solidFill>
              </a:rPr>
              <a:t> </a:t>
            </a:r>
            <a:r>
              <a:rPr lang="en-US" dirty="0" err="1">
                <a:solidFill>
                  <a:schemeClr val="tx2"/>
                </a:solidFill>
              </a:rPr>
              <a:t>utiliser</a:t>
            </a:r>
            <a:r>
              <a:rPr lang="en-US" dirty="0">
                <a:solidFill>
                  <a:schemeClr val="tx2"/>
                </a:solidFill>
              </a:rPr>
              <a:t> </a:t>
            </a:r>
            <a:r>
              <a:rPr lang="en-US" dirty="0" err="1">
                <a:solidFill>
                  <a:schemeClr val="tx2"/>
                </a:solidFill>
              </a:rPr>
              <a:t>l’annexe</a:t>
            </a:r>
            <a:r>
              <a:rPr lang="en-US" dirty="0">
                <a:solidFill>
                  <a:schemeClr val="tx2"/>
                </a:solidFill>
              </a:rPr>
              <a:t> de </a:t>
            </a:r>
            <a:r>
              <a:rPr lang="en-US" dirty="0" err="1">
                <a:solidFill>
                  <a:schemeClr val="tx2"/>
                </a:solidFill>
              </a:rPr>
              <a:t>l’enquête</a:t>
            </a:r>
            <a:r>
              <a:rPr lang="en-US" dirty="0">
                <a:solidFill>
                  <a:schemeClr val="tx2"/>
                </a:solidFill>
              </a:rPr>
              <a:t> </a:t>
            </a:r>
            <a:r>
              <a:rPr lang="en-US" dirty="0" err="1">
                <a:solidFill>
                  <a:schemeClr val="tx2"/>
                </a:solidFill>
              </a:rPr>
              <a:t>si</a:t>
            </a:r>
            <a:r>
              <a:rPr lang="en-US" dirty="0">
                <a:solidFill>
                  <a:schemeClr val="tx2"/>
                </a:solidFill>
              </a:rPr>
              <a:t> </a:t>
            </a:r>
            <a:r>
              <a:rPr lang="en-US" dirty="0" err="1">
                <a:solidFill>
                  <a:schemeClr val="tx2"/>
                </a:solidFill>
              </a:rPr>
              <a:t>vous</a:t>
            </a:r>
            <a:r>
              <a:rPr lang="en-US" dirty="0">
                <a:solidFill>
                  <a:schemeClr val="tx2"/>
                </a:solidFill>
              </a:rPr>
              <a:t> </a:t>
            </a:r>
            <a:r>
              <a:rPr lang="en-US" dirty="0" err="1">
                <a:solidFill>
                  <a:schemeClr val="tx2"/>
                </a:solidFill>
              </a:rPr>
              <a:t>avez</a:t>
            </a:r>
            <a:r>
              <a:rPr lang="en-US" dirty="0">
                <a:solidFill>
                  <a:schemeClr val="tx2"/>
                </a:solidFill>
              </a:rPr>
              <a:t> </a:t>
            </a:r>
            <a:r>
              <a:rPr lang="en-US" dirty="0" err="1">
                <a:solidFill>
                  <a:schemeClr val="tx2"/>
                </a:solidFill>
              </a:rPr>
              <a:t>besoin</a:t>
            </a:r>
            <a:r>
              <a:rPr lang="en-US" dirty="0">
                <a:solidFill>
                  <a:schemeClr val="tx2"/>
                </a:solidFill>
              </a:rPr>
              <a:t> de plus </a:t>
            </a:r>
            <a:r>
              <a:rPr lang="en-US" dirty="0" err="1">
                <a:solidFill>
                  <a:schemeClr val="tx2"/>
                </a:solidFill>
              </a:rPr>
              <a:t>d’espace</a:t>
            </a:r>
            <a:r>
              <a:rPr lang="en-US" dirty="0">
                <a:solidFill>
                  <a:schemeClr val="tx2"/>
                </a:solidFill>
              </a:rPr>
              <a:t> pour </a:t>
            </a:r>
            <a:r>
              <a:rPr lang="en-US" dirty="0" err="1">
                <a:solidFill>
                  <a:schemeClr val="tx2"/>
                </a:solidFill>
              </a:rPr>
              <a:t>répondre</a:t>
            </a:r>
            <a:r>
              <a:rPr lang="en-US" dirty="0">
                <a:solidFill>
                  <a:schemeClr val="tx2"/>
                </a:solidFill>
              </a:rPr>
              <a:t> à la question. </a:t>
            </a:r>
          </a:p>
        </p:txBody>
      </p:sp>
      <p:sp>
        <p:nvSpPr>
          <p:cNvPr id="5" name="Rounded Rectangle 3">
            <a:extLst>
              <a:ext uri="{FF2B5EF4-FFF2-40B4-BE49-F238E27FC236}">
                <a16:creationId xmlns:a16="http://schemas.microsoft.com/office/drawing/2014/main" id="{4E328671-43F3-44D0-A6D4-911BBE2C167B}"/>
              </a:ext>
            </a:extLst>
          </p:cNvPr>
          <p:cNvSpPr/>
          <p:nvPr/>
        </p:nvSpPr>
        <p:spPr>
          <a:xfrm>
            <a:off x="4197887"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B6</a:t>
            </a:r>
          </a:p>
        </p:txBody>
      </p:sp>
    </p:spTree>
    <p:extLst>
      <p:ext uri="{BB962C8B-B14F-4D97-AF65-F5344CB8AC3E}">
        <p14:creationId xmlns:p14="http://schemas.microsoft.com/office/powerpoint/2010/main" val="149932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Vue</a:t>
            </a:r>
            <a:r>
              <a:rPr lang="en-GB" dirty="0"/>
              <a:t> </a:t>
            </a:r>
            <a:r>
              <a:rPr lang="en-GB" dirty="0" err="1"/>
              <a:t>d’ensemble</a:t>
            </a:r>
            <a:endParaRPr lang="en-GB" dirty="0"/>
          </a:p>
        </p:txBody>
      </p:sp>
      <p:sp>
        <p:nvSpPr>
          <p:cNvPr id="3" name="Content Placeholder 2"/>
          <p:cNvSpPr>
            <a:spLocks noGrp="1"/>
          </p:cNvSpPr>
          <p:nvPr>
            <p:ph idx="1"/>
          </p:nvPr>
        </p:nvSpPr>
        <p:spPr/>
        <p:txBody>
          <a:bodyPr>
            <a:normAutofit fontScale="92500"/>
          </a:bodyPr>
          <a:lstStyle/>
          <a:p>
            <a:r>
              <a:rPr lang="en-GB" dirty="0">
                <a:solidFill>
                  <a:schemeClr val="tx2"/>
                </a:solidFill>
              </a:rPr>
              <a:t>La Section B </a:t>
            </a:r>
            <a:r>
              <a:rPr lang="en-GB" dirty="0" err="1">
                <a:solidFill>
                  <a:schemeClr val="tx2"/>
                </a:solidFill>
              </a:rPr>
              <a:t>comprend</a:t>
            </a:r>
            <a:r>
              <a:rPr lang="en-GB" dirty="0">
                <a:solidFill>
                  <a:schemeClr val="tx2"/>
                </a:solidFill>
              </a:rPr>
              <a:t> </a:t>
            </a:r>
            <a:r>
              <a:rPr lang="en-GB" b="1" dirty="0">
                <a:solidFill>
                  <a:schemeClr val="tx2"/>
                </a:solidFill>
              </a:rPr>
              <a:t>11 questions</a:t>
            </a:r>
            <a:r>
              <a:rPr lang="en-GB" dirty="0">
                <a:solidFill>
                  <a:schemeClr val="tx2"/>
                </a:solidFill>
              </a:rPr>
              <a:t> sur le </a:t>
            </a:r>
            <a:r>
              <a:rPr lang="en-GB" dirty="0" err="1">
                <a:solidFill>
                  <a:schemeClr val="tx2"/>
                </a:solidFill>
              </a:rPr>
              <a:t>suivi</a:t>
            </a:r>
            <a:r>
              <a:rPr lang="en-GB" dirty="0">
                <a:solidFill>
                  <a:schemeClr val="tx2"/>
                </a:solidFill>
              </a:rPr>
              <a:t>, y </a:t>
            </a:r>
            <a:r>
              <a:rPr lang="en-GB" dirty="0" err="1">
                <a:solidFill>
                  <a:schemeClr val="tx2"/>
                </a:solidFill>
              </a:rPr>
              <a:t>compris</a:t>
            </a:r>
            <a:r>
              <a:rPr lang="en-GB" dirty="0">
                <a:solidFill>
                  <a:schemeClr val="tx2"/>
                </a:solidFill>
              </a:rPr>
              <a:t> sur la </a:t>
            </a:r>
            <a:r>
              <a:rPr lang="en-GB" dirty="0" err="1">
                <a:solidFill>
                  <a:schemeClr val="tx2"/>
                </a:solidFill>
              </a:rPr>
              <a:t>disponibilité</a:t>
            </a:r>
            <a:r>
              <a:rPr lang="en-GB" dirty="0">
                <a:solidFill>
                  <a:schemeClr val="tx2"/>
                </a:solidFill>
              </a:rPr>
              <a:t> et </a:t>
            </a:r>
            <a:r>
              <a:rPr lang="en-GB" dirty="0" err="1">
                <a:solidFill>
                  <a:schemeClr val="tx2"/>
                </a:solidFill>
              </a:rPr>
              <a:t>l’utilisation</a:t>
            </a:r>
            <a:r>
              <a:rPr lang="en-GB" dirty="0">
                <a:solidFill>
                  <a:schemeClr val="tx2"/>
                </a:solidFill>
              </a:rPr>
              <a:t> des </a:t>
            </a:r>
            <a:r>
              <a:rPr lang="en-GB" dirty="0" err="1">
                <a:solidFill>
                  <a:schemeClr val="tx2"/>
                </a:solidFill>
              </a:rPr>
              <a:t>données</a:t>
            </a:r>
            <a:r>
              <a:rPr lang="en-GB" dirty="0">
                <a:solidFill>
                  <a:schemeClr val="tx2"/>
                </a:solidFill>
              </a:rPr>
              <a:t>, les </a:t>
            </a:r>
            <a:r>
              <a:rPr lang="en-GB" dirty="0" err="1">
                <a:solidFill>
                  <a:schemeClr val="tx2"/>
                </a:solidFill>
              </a:rPr>
              <a:t>indicateurs</a:t>
            </a:r>
            <a:r>
              <a:rPr lang="en-GB" dirty="0">
                <a:solidFill>
                  <a:schemeClr val="tx2"/>
                </a:solidFill>
              </a:rPr>
              <a:t> de performance et les </a:t>
            </a:r>
            <a:r>
              <a:rPr lang="en-GB" dirty="0" err="1">
                <a:solidFill>
                  <a:schemeClr val="tx2"/>
                </a:solidFill>
              </a:rPr>
              <a:t>autorités</a:t>
            </a:r>
            <a:r>
              <a:rPr lang="en-GB" dirty="0">
                <a:solidFill>
                  <a:schemeClr val="tx2"/>
                </a:solidFill>
              </a:rPr>
              <a:t> de </a:t>
            </a:r>
            <a:r>
              <a:rPr lang="en-GB" dirty="0" err="1">
                <a:solidFill>
                  <a:schemeClr val="tx2"/>
                </a:solidFill>
              </a:rPr>
              <a:t>règlementation</a:t>
            </a:r>
            <a:r>
              <a:rPr lang="en-GB" dirty="0">
                <a:solidFill>
                  <a:schemeClr val="tx2"/>
                </a:solidFill>
              </a:rPr>
              <a:t>. </a:t>
            </a:r>
          </a:p>
          <a:p>
            <a:r>
              <a:rPr lang="en-GB" dirty="0">
                <a:solidFill>
                  <a:schemeClr val="tx2"/>
                </a:solidFill>
              </a:rPr>
              <a:t>Ce module </a:t>
            </a:r>
            <a:r>
              <a:rPr lang="en-GB" dirty="0" err="1">
                <a:solidFill>
                  <a:schemeClr val="tx2"/>
                </a:solidFill>
              </a:rPr>
              <a:t>passe</a:t>
            </a:r>
            <a:r>
              <a:rPr lang="en-GB" dirty="0">
                <a:solidFill>
                  <a:schemeClr val="tx2"/>
                </a:solidFill>
              </a:rPr>
              <a:t> </a:t>
            </a:r>
            <a:r>
              <a:rPr lang="en-GB" dirty="0" err="1">
                <a:solidFill>
                  <a:schemeClr val="tx2"/>
                </a:solidFill>
              </a:rPr>
              <a:t>chaque</a:t>
            </a:r>
            <a:r>
              <a:rPr lang="en-GB" dirty="0">
                <a:solidFill>
                  <a:schemeClr val="tx2"/>
                </a:solidFill>
              </a:rPr>
              <a:t> question en revue. </a:t>
            </a:r>
          </a:p>
          <a:p>
            <a:r>
              <a:rPr lang="en-GB" dirty="0" err="1">
                <a:solidFill>
                  <a:schemeClr val="tx2"/>
                </a:solidFill>
              </a:rPr>
              <a:t>Merci</a:t>
            </a:r>
            <a:r>
              <a:rPr lang="en-GB" dirty="0">
                <a:solidFill>
                  <a:schemeClr val="tx2"/>
                </a:solidFill>
              </a:rPr>
              <a:t> de </a:t>
            </a:r>
            <a:r>
              <a:rPr lang="en-GB" dirty="0" err="1">
                <a:solidFill>
                  <a:schemeClr val="tx2"/>
                </a:solidFill>
              </a:rPr>
              <a:t>vous</a:t>
            </a:r>
            <a:r>
              <a:rPr lang="en-GB" dirty="0">
                <a:solidFill>
                  <a:schemeClr val="tx2"/>
                </a:solidFill>
              </a:rPr>
              <a:t> </a:t>
            </a:r>
            <a:r>
              <a:rPr lang="en-GB" dirty="0" err="1">
                <a:solidFill>
                  <a:schemeClr val="tx2"/>
                </a:solidFill>
              </a:rPr>
              <a:t>réferer</a:t>
            </a:r>
            <a:r>
              <a:rPr lang="en-GB" dirty="0">
                <a:solidFill>
                  <a:schemeClr val="tx2"/>
                </a:solidFill>
              </a:rPr>
              <a:t> </a:t>
            </a:r>
            <a:r>
              <a:rPr lang="en-GB" dirty="0" err="1">
                <a:solidFill>
                  <a:schemeClr val="tx2"/>
                </a:solidFill>
              </a:rPr>
              <a:t>également</a:t>
            </a:r>
            <a:r>
              <a:rPr lang="en-GB" dirty="0">
                <a:solidFill>
                  <a:schemeClr val="tx2"/>
                </a:solidFill>
              </a:rPr>
              <a:t> au guide </a:t>
            </a:r>
            <a:r>
              <a:rPr lang="en-GB" dirty="0" err="1">
                <a:solidFill>
                  <a:schemeClr val="tx2"/>
                </a:solidFill>
              </a:rPr>
              <a:t>d’orientation</a:t>
            </a:r>
            <a:r>
              <a:rPr lang="en-GB" dirty="0">
                <a:solidFill>
                  <a:schemeClr val="tx2"/>
                </a:solidFill>
              </a:rPr>
              <a:t> de </a:t>
            </a:r>
            <a:r>
              <a:rPr lang="en-GB" dirty="0" err="1">
                <a:solidFill>
                  <a:schemeClr val="tx2"/>
                </a:solidFill>
              </a:rPr>
              <a:t>l’enquête</a:t>
            </a:r>
            <a:r>
              <a:rPr lang="en-GB" dirty="0">
                <a:solidFill>
                  <a:schemeClr val="tx2"/>
                </a:solidFill>
              </a:rPr>
              <a:t> pour plus </a:t>
            </a:r>
            <a:r>
              <a:rPr lang="en-GB" dirty="0" err="1">
                <a:solidFill>
                  <a:schemeClr val="tx2"/>
                </a:solidFill>
              </a:rPr>
              <a:t>d’information</a:t>
            </a:r>
            <a:r>
              <a:rPr lang="en-GB" dirty="0">
                <a:solidFill>
                  <a:schemeClr val="tx2"/>
                </a:solidFill>
              </a:rPr>
              <a:t>.</a:t>
            </a:r>
            <a:endParaRPr lang="en-GB" dirty="0" err="1">
              <a:solidFill>
                <a:schemeClr val="tx2"/>
              </a:solidFill>
            </a:endParaRPr>
          </a:p>
        </p:txBody>
      </p:sp>
    </p:spTree>
    <p:extLst>
      <p:ext uri="{BB962C8B-B14F-4D97-AF65-F5344CB8AC3E}">
        <p14:creationId xmlns:p14="http://schemas.microsoft.com/office/powerpoint/2010/main" val="414652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91688" y="665584"/>
            <a:ext cx="5958113" cy="4884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a:extLst>
              <a:ext uri="{FF2B5EF4-FFF2-40B4-BE49-F238E27FC236}">
                <a16:creationId xmlns:a16="http://schemas.microsoft.com/office/drawing/2014/main" id="{5BA4F2BB-F790-264B-A868-5F7EAD71B1FC}"/>
              </a:ext>
            </a:extLst>
          </p:cNvPr>
          <p:cNvSpPr/>
          <p:nvPr/>
        </p:nvSpPr>
        <p:spPr>
          <a:xfrm>
            <a:off x="4197887"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B6</a:t>
            </a:r>
          </a:p>
        </p:txBody>
      </p:sp>
      <p:sp>
        <p:nvSpPr>
          <p:cNvPr id="7" name="Rectangle: Rounded Corners 10">
            <a:extLst>
              <a:ext uri="{FF2B5EF4-FFF2-40B4-BE49-F238E27FC236}">
                <a16:creationId xmlns:a16="http://schemas.microsoft.com/office/drawing/2014/main" id="{1907A0F4-52CF-2B4C-9BA5-FB07EB01D54F}"/>
              </a:ext>
            </a:extLst>
          </p:cNvPr>
          <p:cNvSpPr/>
          <p:nvPr/>
        </p:nvSpPr>
        <p:spPr>
          <a:xfrm>
            <a:off x="4871899" y="1335315"/>
            <a:ext cx="1654255" cy="39188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c 7">
            <a:extLst>
              <a:ext uri="{FF2B5EF4-FFF2-40B4-BE49-F238E27FC236}">
                <a16:creationId xmlns:a16="http://schemas.microsoft.com/office/drawing/2014/main" id="{506EE6A6-F3CC-6149-B491-2A4C5BBEA3C8}"/>
              </a:ext>
            </a:extLst>
          </p:cNvPr>
          <p:cNvSpPr/>
          <p:nvPr/>
        </p:nvSpPr>
        <p:spPr>
          <a:xfrm rot="1373825">
            <a:off x="4146257" y="1511587"/>
            <a:ext cx="2883861" cy="1688217"/>
          </a:xfrm>
          <a:prstGeom prst="arc">
            <a:avLst>
              <a:gd name="adj1" fmla="val 17362042"/>
              <a:gd name="adj2" fmla="val 27739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a:extLst>
              <a:ext uri="{FF2B5EF4-FFF2-40B4-BE49-F238E27FC236}">
                <a16:creationId xmlns:a16="http://schemas.microsoft.com/office/drawing/2014/main" id="{1821F74B-E1EB-FE4A-B7D9-2CF53BF708D4}"/>
              </a:ext>
            </a:extLst>
          </p:cNvPr>
          <p:cNvSpPr txBox="1"/>
          <p:nvPr/>
        </p:nvSpPr>
        <p:spPr>
          <a:xfrm>
            <a:off x="5056818" y="2951920"/>
            <a:ext cx="2188107" cy="1923604"/>
          </a:xfrm>
          <a:prstGeom prst="rect">
            <a:avLst/>
          </a:prstGeom>
          <a:noFill/>
          <a:ln>
            <a:noFill/>
          </a:ln>
        </p:spPr>
        <p:txBody>
          <a:bodyPr wrap="square" rtlCol="0">
            <a:spAutoFit/>
          </a:bodyPr>
          <a:lstStyle/>
          <a:p>
            <a:r>
              <a:rPr lang="en-GB" sz="1700" b="1" dirty="0" err="1">
                <a:ln w="3175" cmpd="sng">
                  <a:noFill/>
                </a:ln>
                <a:solidFill>
                  <a:srgbClr val="C00000"/>
                </a:solidFill>
                <a:effectLst>
                  <a:glow rad="139700">
                    <a:schemeClr val="bg1"/>
                  </a:glow>
                </a:effectLst>
              </a:rPr>
              <a:t>Veuillez</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lister</a:t>
            </a:r>
            <a:r>
              <a:rPr lang="en-GB" sz="1700" b="1" dirty="0">
                <a:ln w="3175" cmpd="sng">
                  <a:noFill/>
                </a:ln>
                <a:solidFill>
                  <a:srgbClr val="C00000"/>
                </a:solidFill>
                <a:effectLst>
                  <a:glow rad="139700">
                    <a:schemeClr val="bg1"/>
                  </a:glow>
                </a:effectLst>
              </a:rPr>
              <a:t> les </a:t>
            </a:r>
            <a:r>
              <a:rPr lang="en-GB" sz="1700" b="1" dirty="0" err="1">
                <a:ln w="3175" cmpd="sng">
                  <a:noFill/>
                </a:ln>
                <a:solidFill>
                  <a:srgbClr val="C00000"/>
                </a:solidFill>
                <a:effectLst>
                  <a:glow rad="139700">
                    <a:schemeClr val="bg1"/>
                  </a:glow>
                </a:effectLst>
              </a:rPr>
              <a:t>principaux</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indicateurs</a:t>
            </a:r>
            <a:r>
              <a:rPr lang="en-GB" sz="1700" b="1" dirty="0">
                <a:ln w="3175" cmpd="sng">
                  <a:noFill/>
                </a:ln>
                <a:solidFill>
                  <a:srgbClr val="C00000"/>
                </a:solidFill>
                <a:effectLst>
                  <a:glow rad="139700">
                    <a:schemeClr val="bg1"/>
                  </a:glow>
                </a:effectLst>
              </a:rPr>
              <a:t> pour </a:t>
            </a:r>
            <a:r>
              <a:rPr lang="en-GB" sz="1700" b="1" dirty="0" err="1">
                <a:ln w="3175" cmpd="sng">
                  <a:noFill/>
                </a:ln>
                <a:solidFill>
                  <a:srgbClr val="C00000"/>
                </a:solidFill>
                <a:effectLst>
                  <a:glow rad="139700">
                    <a:schemeClr val="bg1"/>
                  </a:glow>
                </a:effectLst>
              </a:rPr>
              <a:t>chaque</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catégorie</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Utilisez</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l’annexe</a:t>
            </a:r>
            <a:r>
              <a:rPr lang="en-GB" sz="1700" b="1" dirty="0">
                <a:ln w="3175" cmpd="sng">
                  <a:noFill/>
                </a:ln>
                <a:solidFill>
                  <a:srgbClr val="C00000"/>
                </a:solidFill>
                <a:effectLst>
                  <a:glow rad="139700">
                    <a:schemeClr val="bg1"/>
                  </a:glow>
                </a:effectLst>
              </a:rPr>
              <a:t> de </a:t>
            </a:r>
            <a:r>
              <a:rPr lang="en-GB" sz="1700" b="1" dirty="0" err="1">
                <a:ln w="3175" cmpd="sng">
                  <a:noFill/>
                </a:ln>
                <a:solidFill>
                  <a:srgbClr val="C00000"/>
                </a:solidFill>
                <a:effectLst>
                  <a:glow rad="139700">
                    <a:schemeClr val="bg1"/>
                  </a:glow>
                </a:effectLst>
              </a:rPr>
              <a:t>l’enquête</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si</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vous</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manquez</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d’espace</a:t>
            </a:r>
            <a:r>
              <a:rPr lang="en-GB" sz="1700" b="1" dirty="0">
                <a:ln w="3175" cmpd="sng">
                  <a:noFill/>
                </a:ln>
                <a:solidFill>
                  <a:srgbClr val="C00000"/>
                </a:solidFill>
                <a:effectLst>
                  <a:glow rad="139700">
                    <a:schemeClr val="bg1"/>
                  </a:glow>
                </a:effectLst>
              </a:rPr>
              <a:t>. </a:t>
            </a:r>
          </a:p>
        </p:txBody>
      </p:sp>
      <p:sp>
        <p:nvSpPr>
          <p:cNvPr id="17" name="Rectangle: Rounded Corners 10">
            <a:extLst>
              <a:ext uri="{FF2B5EF4-FFF2-40B4-BE49-F238E27FC236}">
                <a16:creationId xmlns:a16="http://schemas.microsoft.com/office/drawing/2014/main" id="{2CBA44F3-3059-B149-B2FF-0517A8431553}"/>
              </a:ext>
            </a:extLst>
          </p:cNvPr>
          <p:cNvSpPr/>
          <p:nvPr/>
        </p:nvSpPr>
        <p:spPr>
          <a:xfrm>
            <a:off x="2673926" y="1232805"/>
            <a:ext cx="2161741" cy="72398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c 17">
            <a:extLst>
              <a:ext uri="{FF2B5EF4-FFF2-40B4-BE49-F238E27FC236}">
                <a16:creationId xmlns:a16="http://schemas.microsoft.com/office/drawing/2014/main" id="{4D8DD098-F85B-C349-8E36-7C8796A42FFF}"/>
              </a:ext>
            </a:extLst>
          </p:cNvPr>
          <p:cNvSpPr/>
          <p:nvPr/>
        </p:nvSpPr>
        <p:spPr>
          <a:xfrm rot="1373825">
            <a:off x="1339527" y="1794823"/>
            <a:ext cx="2883861" cy="1688217"/>
          </a:xfrm>
          <a:prstGeom prst="arc">
            <a:avLst>
              <a:gd name="adj1" fmla="val 17362042"/>
              <a:gd name="adj2" fmla="val 27739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TextBox 18">
            <a:extLst>
              <a:ext uri="{FF2B5EF4-FFF2-40B4-BE49-F238E27FC236}">
                <a16:creationId xmlns:a16="http://schemas.microsoft.com/office/drawing/2014/main" id="{3C62267E-42D6-FA43-B887-C45192986883}"/>
              </a:ext>
            </a:extLst>
          </p:cNvPr>
          <p:cNvSpPr txBox="1"/>
          <p:nvPr/>
        </p:nvSpPr>
        <p:spPr>
          <a:xfrm>
            <a:off x="2162288" y="3217458"/>
            <a:ext cx="2350494" cy="615553"/>
          </a:xfrm>
          <a:prstGeom prst="rect">
            <a:avLst/>
          </a:prstGeom>
          <a:noFill/>
          <a:ln>
            <a:noFill/>
          </a:ln>
        </p:spPr>
        <p:txBody>
          <a:bodyPr wrap="square" rtlCol="0">
            <a:spAutoFit/>
          </a:bodyPr>
          <a:lstStyle/>
          <a:p>
            <a:r>
              <a:rPr lang="en-GB" sz="1700" b="1" dirty="0" err="1">
                <a:ln w="3175" cmpd="sng">
                  <a:noFill/>
                </a:ln>
                <a:solidFill>
                  <a:srgbClr val="C00000"/>
                </a:solidFill>
                <a:effectLst>
                  <a:glow rad="139700">
                    <a:schemeClr val="bg1"/>
                  </a:glow>
                </a:effectLst>
              </a:rPr>
              <a:t>Cochez</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une</a:t>
            </a:r>
            <a:r>
              <a:rPr lang="en-GB" sz="1700" b="1" dirty="0">
                <a:ln w="3175" cmpd="sng">
                  <a:noFill/>
                </a:ln>
                <a:solidFill>
                  <a:srgbClr val="C00000"/>
                </a:solidFill>
                <a:effectLst>
                  <a:glow rad="139700">
                    <a:schemeClr val="bg1"/>
                  </a:glow>
                </a:effectLst>
              </a:rPr>
              <a:t> case par </a:t>
            </a:r>
            <a:r>
              <a:rPr lang="en-GB" sz="1700" b="1" dirty="0" err="1">
                <a:ln w="3175" cmpd="sng">
                  <a:noFill/>
                </a:ln>
                <a:solidFill>
                  <a:srgbClr val="C00000"/>
                </a:solidFill>
                <a:effectLst>
                  <a:glow rad="139700">
                    <a:schemeClr val="bg1"/>
                  </a:glow>
                </a:effectLst>
              </a:rPr>
              <a:t>ligne</a:t>
            </a:r>
            <a:r>
              <a:rPr lang="en-GB" sz="1700" b="1" dirty="0">
                <a:ln w="3175" cmpd="sng">
                  <a:noFill/>
                </a:ln>
                <a:solidFill>
                  <a:srgbClr val="C00000"/>
                </a:solidFill>
                <a:effectLst>
                  <a:glow rad="139700">
                    <a:schemeClr val="bg1"/>
                  </a:glow>
                </a:effectLst>
              </a:rPr>
              <a:t>. </a:t>
            </a:r>
          </a:p>
        </p:txBody>
      </p:sp>
      <p:sp>
        <p:nvSpPr>
          <p:cNvPr id="10" name="Rectangle: Rounded Corners 10">
            <a:extLst>
              <a:ext uri="{FF2B5EF4-FFF2-40B4-BE49-F238E27FC236}">
                <a16:creationId xmlns:a16="http://schemas.microsoft.com/office/drawing/2014/main" id="{962F900F-9478-0047-9781-1681B4CC24B8}"/>
              </a:ext>
            </a:extLst>
          </p:cNvPr>
          <p:cNvSpPr/>
          <p:nvPr/>
        </p:nvSpPr>
        <p:spPr>
          <a:xfrm>
            <a:off x="1124720" y="1232805"/>
            <a:ext cx="925754" cy="33781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CDA08F4B-2191-8542-9115-185D737085A2}"/>
              </a:ext>
            </a:extLst>
          </p:cNvPr>
          <p:cNvSpPr/>
          <p:nvPr/>
        </p:nvSpPr>
        <p:spPr>
          <a:xfrm rot="15368739">
            <a:off x="1687569" y="913013"/>
            <a:ext cx="438140" cy="717905"/>
          </a:xfrm>
          <a:prstGeom prst="arc">
            <a:avLst>
              <a:gd name="adj1" fmla="val 17362042"/>
              <a:gd name="adj2" fmla="val 27739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TextBox 11">
            <a:extLst>
              <a:ext uri="{FF2B5EF4-FFF2-40B4-BE49-F238E27FC236}">
                <a16:creationId xmlns:a16="http://schemas.microsoft.com/office/drawing/2014/main" id="{94D75AC1-1007-9B47-8DC2-E66FCF0399A9}"/>
              </a:ext>
            </a:extLst>
          </p:cNvPr>
          <p:cNvSpPr txBox="1"/>
          <p:nvPr/>
        </p:nvSpPr>
        <p:spPr>
          <a:xfrm>
            <a:off x="1828534" y="837535"/>
            <a:ext cx="4203966" cy="353943"/>
          </a:xfrm>
          <a:prstGeom prst="rect">
            <a:avLst/>
          </a:prstGeom>
          <a:noFill/>
          <a:ln>
            <a:noFill/>
          </a:ln>
        </p:spPr>
        <p:txBody>
          <a:bodyPr wrap="square" rtlCol="0">
            <a:spAutoFit/>
          </a:bodyPr>
          <a:lstStyle/>
          <a:p>
            <a:r>
              <a:rPr lang="en-GB" sz="1700" b="1" dirty="0">
                <a:ln w="3175" cmpd="sng">
                  <a:noFill/>
                </a:ln>
                <a:solidFill>
                  <a:srgbClr val="C00000"/>
                </a:solidFill>
                <a:effectLst>
                  <a:glow rad="139700">
                    <a:schemeClr val="bg1"/>
                  </a:glow>
                </a:effectLst>
              </a:rPr>
              <a:t>La </a:t>
            </a:r>
            <a:r>
              <a:rPr lang="en-GB" sz="1700" b="1" dirty="0" err="1">
                <a:ln w="3175" cmpd="sng">
                  <a:noFill/>
                </a:ln>
                <a:solidFill>
                  <a:srgbClr val="C00000"/>
                </a:solidFill>
                <a:effectLst>
                  <a:glow rad="139700">
                    <a:schemeClr val="bg1"/>
                  </a:glow>
                </a:effectLst>
              </a:rPr>
              <a:t>partie</a:t>
            </a:r>
            <a:r>
              <a:rPr lang="en-GB" sz="1700" b="1" dirty="0">
                <a:ln w="3175" cmpd="sng">
                  <a:noFill/>
                </a:ln>
                <a:solidFill>
                  <a:srgbClr val="C00000"/>
                </a:solidFill>
                <a:effectLst>
                  <a:glow rad="139700">
                    <a:schemeClr val="bg1"/>
                  </a:glow>
                </a:effectLst>
              </a:rPr>
              <a:t> a. se </a:t>
            </a:r>
            <a:r>
              <a:rPr lang="en-GB" sz="1700" b="1" dirty="0" err="1">
                <a:ln w="3175" cmpd="sng">
                  <a:noFill/>
                </a:ln>
                <a:solidFill>
                  <a:srgbClr val="C00000"/>
                </a:solidFill>
                <a:effectLst>
                  <a:glow rad="139700">
                    <a:schemeClr val="bg1"/>
                  </a:glow>
                </a:effectLst>
              </a:rPr>
              <a:t>réfère</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à</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l’assainissement</a:t>
            </a:r>
            <a:r>
              <a:rPr lang="en-GB" sz="1700" b="1" dirty="0">
                <a:ln w="3175" cmpd="sng">
                  <a:noFill/>
                </a:ln>
                <a:solidFill>
                  <a:srgbClr val="C00000"/>
                </a:solidFill>
                <a:effectLst>
                  <a:glow rad="139700">
                    <a:schemeClr val="bg1"/>
                  </a:glow>
                </a:effectLst>
              </a:rPr>
              <a:t>.</a:t>
            </a:r>
            <a:endParaRPr lang="en-GB" b="1" dirty="0">
              <a:ln w="3175" cmpd="sng">
                <a:noFill/>
              </a:ln>
              <a:solidFill>
                <a:srgbClr val="C00000"/>
              </a:solidFill>
              <a:effectLst>
                <a:glow rad="139700">
                  <a:schemeClr val="bg1"/>
                </a:glow>
              </a:effectLst>
            </a:endParaRPr>
          </a:p>
        </p:txBody>
      </p:sp>
    </p:spTree>
    <p:extLst>
      <p:ext uri="{BB962C8B-B14F-4D97-AF65-F5344CB8AC3E}">
        <p14:creationId xmlns:p14="http://schemas.microsoft.com/office/powerpoint/2010/main" val="1629498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56565" y="716719"/>
            <a:ext cx="7484152" cy="4790701"/>
            <a:chOff x="356565" y="716720"/>
            <a:chExt cx="7947902" cy="5397176"/>
          </a:xfrm>
        </p:grpSpPr>
        <p:pic>
          <p:nvPicPr>
            <p:cNvPr id="1229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67076" y="716720"/>
              <a:ext cx="7937391" cy="3761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56565" y="4430259"/>
              <a:ext cx="7937391" cy="1683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Rounded Rectangle 3">
            <a:extLst>
              <a:ext uri="{FF2B5EF4-FFF2-40B4-BE49-F238E27FC236}">
                <a16:creationId xmlns:a16="http://schemas.microsoft.com/office/drawing/2014/main" id="{916A62DB-98D8-1045-A89F-3F55AD9DCAE1}"/>
              </a:ext>
            </a:extLst>
          </p:cNvPr>
          <p:cNvSpPr/>
          <p:nvPr/>
        </p:nvSpPr>
        <p:spPr>
          <a:xfrm>
            <a:off x="4197887"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B6</a:t>
            </a:r>
          </a:p>
        </p:txBody>
      </p:sp>
      <p:sp>
        <p:nvSpPr>
          <p:cNvPr id="6" name="TextBox 5">
            <a:extLst>
              <a:ext uri="{FF2B5EF4-FFF2-40B4-BE49-F238E27FC236}">
                <a16:creationId xmlns:a16="http://schemas.microsoft.com/office/drawing/2014/main" id="{221E5C7A-7D93-4F42-AE49-207F4F5C4629}"/>
              </a:ext>
            </a:extLst>
          </p:cNvPr>
          <p:cNvSpPr txBox="1"/>
          <p:nvPr/>
        </p:nvSpPr>
        <p:spPr>
          <a:xfrm>
            <a:off x="5499341" y="1000155"/>
            <a:ext cx="2188107" cy="1138773"/>
          </a:xfrm>
          <a:prstGeom prst="rect">
            <a:avLst/>
          </a:prstGeom>
          <a:noFill/>
          <a:ln>
            <a:noFill/>
          </a:ln>
        </p:spPr>
        <p:txBody>
          <a:bodyPr wrap="square" rtlCol="0">
            <a:spAutoFit/>
          </a:bodyPr>
          <a:lstStyle/>
          <a:p>
            <a:r>
              <a:rPr lang="en-GB" sz="1700" b="1" dirty="0" err="1">
                <a:ln w="3175" cmpd="sng">
                  <a:noFill/>
                </a:ln>
                <a:solidFill>
                  <a:srgbClr val="C00000"/>
                </a:solidFill>
                <a:effectLst>
                  <a:glow rad="139700">
                    <a:schemeClr val="bg1"/>
                  </a:glow>
                </a:effectLst>
              </a:rPr>
              <a:t>Veuillez</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lister</a:t>
            </a:r>
            <a:r>
              <a:rPr lang="en-GB" sz="1700" b="1" dirty="0">
                <a:ln w="3175" cmpd="sng">
                  <a:noFill/>
                </a:ln>
                <a:solidFill>
                  <a:srgbClr val="C00000"/>
                </a:solidFill>
                <a:effectLst>
                  <a:glow rad="139700">
                    <a:schemeClr val="bg1"/>
                  </a:glow>
                </a:effectLst>
              </a:rPr>
              <a:t> les </a:t>
            </a:r>
            <a:r>
              <a:rPr lang="en-GB" sz="1700" b="1" dirty="0" err="1">
                <a:ln w="3175" cmpd="sng">
                  <a:noFill/>
                </a:ln>
                <a:solidFill>
                  <a:srgbClr val="C00000"/>
                </a:solidFill>
                <a:effectLst>
                  <a:glow rad="139700">
                    <a:schemeClr val="bg1"/>
                  </a:glow>
                </a:effectLst>
              </a:rPr>
              <a:t>principaux</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indicateurs</a:t>
            </a:r>
            <a:r>
              <a:rPr lang="en-GB" sz="1700" b="1" dirty="0">
                <a:ln w="3175" cmpd="sng">
                  <a:noFill/>
                </a:ln>
                <a:solidFill>
                  <a:srgbClr val="C00000"/>
                </a:solidFill>
                <a:effectLst>
                  <a:glow rad="139700">
                    <a:schemeClr val="bg1"/>
                  </a:glow>
                </a:effectLst>
              </a:rPr>
              <a:t> pour </a:t>
            </a:r>
            <a:r>
              <a:rPr lang="en-GB" sz="1700" b="1" dirty="0" err="1">
                <a:ln w="3175" cmpd="sng">
                  <a:noFill/>
                </a:ln>
                <a:solidFill>
                  <a:srgbClr val="C00000"/>
                </a:solidFill>
                <a:effectLst>
                  <a:glow rad="139700">
                    <a:schemeClr val="bg1"/>
                  </a:glow>
                </a:effectLst>
              </a:rPr>
              <a:t>chaque</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catégorie</a:t>
            </a:r>
            <a:r>
              <a:rPr lang="en-GB" sz="1700" b="1" dirty="0">
                <a:ln w="3175" cmpd="sng">
                  <a:noFill/>
                </a:ln>
                <a:solidFill>
                  <a:srgbClr val="C00000"/>
                </a:solidFill>
                <a:effectLst>
                  <a:glow rad="139700">
                    <a:schemeClr val="bg1"/>
                  </a:glow>
                </a:effectLst>
              </a:rPr>
              <a:t>.</a:t>
            </a:r>
          </a:p>
        </p:txBody>
      </p:sp>
      <p:sp>
        <p:nvSpPr>
          <p:cNvPr id="7" name="TextBox 6">
            <a:extLst>
              <a:ext uri="{FF2B5EF4-FFF2-40B4-BE49-F238E27FC236}">
                <a16:creationId xmlns:a16="http://schemas.microsoft.com/office/drawing/2014/main" id="{B543FCC9-1C7C-A745-87A0-FFCD480EED79}"/>
              </a:ext>
            </a:extLst>
          </p:cNvPr>
          <p:cNvSpPr txBox="1"/>
          <p:nvPr/>
        </p:nvSpPr>
        <p:spPr>
          <a:xfrm>
            <a:off x="3270575" y="3254829"/>
            <a:ext cx="2879803" cy="353943"/>
          </a:xfrm>
          <a:prstGeom prst="rect">
            <a:avLst/>
          </a:prstGeom>
          <a:noFill/>
          <a:ln>
            <a:noFill/>
          </a:ln>
        </p:spPr>
        <p:txBody>
          <a:bodyPr wrap="square" rtlCol="0">
            <a:spAutoFit/>
          </a:bodyPr>
          <a:lstStyle/>
          <a:p>
            <a:r>
              <a:rPr lang="en-GB" sz="1700" b="1" dirty="0" err="1">
                <a:ln w="3175" cmpd="sng">
                  <a:noFill/>
                </a:ln>
                <a:solidFill>
                  <a:srgbClr val="C00000"/>
                </a:solidFill>
                <a:effectLst>
                  <a:glow rad="139700">
                    <a:schemeClr val="bg1"/>
                  </a:glow>
                </a:effectLst>
              </a:rPr>
              <a:t>Cochez</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une</a:t>
            </a:r>
            <a:r>
              <a:rPr lang="en-GB" sz="1700" b="1" dirty="0">
                <a:ln w="3175" cmpd="sng">
                  <a:noFill/>
                </a:ln>
                <a:solidFill>
                  <a:srgbClr val="C00000"/>
                </a:solidFill>
                <a:effectLst>
                  <a:glow rad="139700">
                    <a:schemeClr val="bg1"/>
                  </a:glow>
                </a:effectLst>
              </a:rPr>
              <a:t> case par </a:t>
            </a:r>
            <a:r>
              <a:rPr lang="en-GB" sz="1700" b="1" dirty="0" err="1">
                <a:ln w="3175" cmpd="sng">
                  <a:noFill/>
                </a:ln>
                <a:solidFill>
                  <a:srgbClr val="C00000"/>
                </a:solidFill>
                <a:effectLst>
                  <a:glow rad="139700">
                    <a:schemeClr val="bg1"/>
                  </a:glow>
                </a:effectLst>
              </a:rPr>
              <a:t>ligne</a:t>
            </a:r>
            <a:r>
              <a:rPr lang="en-GB" sz="1700" b="1" dirty="0">
                <a:ln w="3175" cmpd="sng">
                  <a:noFill/>
                </a:ln>
                <a:solidFill>
                  <a:srgbClr val="C00000"/>
                </a:solidFill>
                <a:effectLst>
                  <a:glow rad="139700">
                    <a:schemeClr val="bg1"/>
                  </a:glow>
                </a:effectLst>
              </a:rPr>
              <a:t>.</a:t>
            </a:r>
          </a:p>
        </p:txBody>
      </p:sp>
      <p:sp>
        <p:nvSpPr>
          <p:cNvPr id="8" name="Rectangle: Rounded Corners 10">
            <a:extLst>
              <a:ext uri="{FF2B5EF4-FFF2-40B4-BE49-F238E27FC236}">
                <a16:creationId xmlns:a16="http://schemas.microsoft.com/office/drawing/2014/main" id="{6F5EB26C-9A6E-1C44-AD51-D68A7553A3AF}"/>
              </a:ext>
            </a:extLst>
          </p:cNvPr>
          <p:cNvSpPr/>
          <p:nvPr/>
        </p:nvSpPr>
        <p:spPr>
          <a:xfrm>
            <a:off x="468758" y="716720"/>
            <a:ext cx="1654255" cy="324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7CF55F30-5D3D-D24C-9747-879723BDEC52}"/>
              </a:ext>
            </a:extLst>
          </p:cNvPr>
          <p:cNvSpPr/>
          <p:nvPr/>
        </p:nvSpPr>
        <p:spPr>
          <a:xfrm rot="15368739">
            <a:off x="2251962" y="641203"/>
            <a:ext cx="438140" cy="717905"/>
          </a:xfrm>
          <a:prstGeom prst="arc">
            <a:avLst>
              <a:gd name="adj1" fmla="val 17362042"/>
              <a:gd name="adj2" fmla="val 27739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a:extLst>
              <a:ext uri="{FF2B5EF4-FFF2-40B4-BE49-F238E27FC236}">
                <a16:creationId xmlns:a16="http://schemas.microsoft.com/office/drawing/2014/main" id="{65C165E3-43E8-BE4B-AB93-6C1DDEA160B2}"/>
              </a:ext>
            </a:extLst>
          </p:cNvPr>
          <p:cNvSpPr txBox="1"/>
          <p:nvPr/>
        </p:nvSpPr>
        <p:spPr>
          <a:xfrm>
            <a:off x="2452978" y="646212"/>
            <a:ext cx="6092727" cy="353943"/>
          </a:xfrm>
          <a:prstGeom prst="rect">
            <a:avLst/>
          </a:prstGeom>
          <a:noFill/>
          <a:ln>
            <a:noFill/>
          </a:ln>
        </p:spPr>
        <p:txBody>
          <a:bodyPr wrap="square" rtlCol="0">
            <a:spAutoFit/>
          </a:bodyPr>
          <a:lstStyle/>
          <a:p>
            <a:r>
              <a:rPr lang="en-GB" sz="1700" b="1" dirty="0">
                <a:ln w="3175" cmpd="sng">
                  <a:noFill/>
                </a:ln>
                <a:solidFill>
                  <a:srgbClr val="C00000"/>
                </a:solidFill>
                <a:effectLst>
                  <a:glow rad="139700">
                    <a:schemeClr val="bg1"/>
                  </a:glow>
                </a:effectLst>
              </a:rPr>
              <a:t>La </a:t>
            </a:r>
            <a:r>
              <a:rPr lang="en-GB" sz="1700" b="1" dirty="0" err="1">
                <a:ln w="3175" cmpd="sng">
                  <a:noFill/>
                </a:ln>
                <a:solidFill>
                  <a:srgbClr val="C00000"/>
                </a:solidFill>
                <a:effectLst>
                  <a:glow rad="139700">
                    <a:schemeClr val="bg1"/>
                  </a:glow>
                </a:effectLst>
              </a:rPr>
              <a:t>partie</a:t>
            </a:r>
            <a:r>
              <a:rPr lang="en-GB" sz="1700" b="1" dirty="0">
                <a:ln w="3175" cmpd="sng">
                  <a:noFill/>
                </a:ln>
                <a:solidFill>
                  <a:srgbClr val="C00000"/>
                </a:solidFill>
                <a:effectLst>
                  <a:glow rad="139700">
                    <a:schemeClr val="bg1"/>
                  </a:glow>
                </a:effectLst>
              </a:rPr>
              <a:t> b se </a:t>
            </a:r>
            <a:r>
              <a:rPr lang="en-GB" sz="1700" b="1" dirty="0" err="1">
                <a:ln w="3175" cmpd="sng">
                  <a:noFill/>
                </a:ln>
                <a:solidFill>
                  <a:srgbClr val="C00000"/>
                </a:solidFill>
                <a:effectLst>
                  <a:glow rad="139700">
                    <a:schemeClr val="bg1"/>
                  </a:glow>
                </a:effectLst>
              </a:rPr>
              <a:t>réfère</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à</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l’eau</a:t>
            </a:r>
            <a:r>
              <a:rPr lang="en-GB" sz="1700" b="1" dirty="0">
                <a:ln w="3175" cmpd="sng">
                  <a:noFill/>
                </a:ln>
                <a:solidFill>
                  <a:srgbClr val="C00000"/>
                </a:solidFill>
                <a:effectLst>
                  <a:glow rad="139700">
                    <a:schemeClr val="bg1"/>
                  </a:glow>
                </a:effectLst>
              </a:rPr>
              <a:t> potable. </a:t>
            </a:r>
            <a:endParaRPr lang="en-GB" b="1" dirty="0">
              <a:ln w="3175" cmpd="sng">
                <a:noFill/>
              </a:ln>
              <a:solidFill>
                <a:srgbClr val="C00000"/>
              </a:solidFill>
              <a:effectLst>
                <a:glow rad="139700">
                  <a:schemeClr val="bg1"/>
                </a:glow>
              </a:effectLst>
            </a:endParaRPr>
          </a:p>
        </p:txBody>
      </p:sp>
    </p:spTree>
    <p:extLst>
      <p:ext uri="{BB962C8B-B14F-4D97-AF65-F5344CB8AC3E}">
        <p14:creationId xmlns:p14="http://schemas.microsoft.com/office/powerpoint/2010/main" val="4160941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27964" y="1017364"/>
            <a:ext cx="8749478" cy="4701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a:extLst>
              <a:ext uri="{FF2B5EF4-FFF2-40B4-BE49-F238E27FC236}">
                <a16:creationId xmlns:a16="http://schemas.microsoft.com/office/drawing/2014/main" id="{ACC27906-74EF-EC41-BFE8-5405CC2C0F06}"/>
              </a:ext>
            </a:extLst>
          </p:cNvPr>
          <p:cNvSpPr/>
          <p:nvPr/>
        </p:nvSpPr>
        <p:spPr>
          <a:xfrm>
            <a:off x="4197887"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B6</a:t>
            </a:r>
          </a:p>
        </p:txBody>
      </p:sp>
      <p:sp>
        <p:nvSpPr>
          <p:cNvPr id="6" name="TextBox 5">
            <a:extLst>
              <a:ext uri="{FF2B5EF4-FFF2-40B4-BE49-F238E27FC236}">
                <a16:creationId xmlns:a16="http://schemas.microsoft.com/office/drawing/2014/main" id="{3B8FE142-EA3E-8A43-A5A9-F74E7D7EA27C}"/>
              </a:ext>
            </a:extLst>
          </p:cNvPr>
          <p:cNvSpPr txBox="1"/>
          <p:nvPr/>
        </p:nvSpPr>
        <p:spPr>
          <a:xfrm>
            <a:off x="5084861" y="1469572"/>
            <a:ext cx="3667253" cy="877163"/>
          </a:xfrm>
          <a:prstGeom prst="rect">
            <a:avLst/>
          </a:prstGeom>
          <a:noFill/>
          <a:ln>
            <a:noFill/>
          </a:ln>
        </p:spPr>
        <p:txBody>
          <a:bodyPr wrap="square" rtlCol="0">
            <a:spAutoFit/>
          </a:bodyPr>
          <a:lstStyle/>
          <a:p>
            <a:r>
              <a:rPr lang="en-GB" sz="1700" b="1" dirty="0" err="1">
                <a:ln w="3175" cmpd="sng">
                  <a:noFill/>
                </a:ln>
                <a:solidFill>
                  <a:srgbClr val="C00000"/>
                </a:solidFill>
                <a:effectLst>
                  <a:glow rad="139700">
                    <a:schemeClr val="bg1"/>
                  </a:glow>
                </a:effectLst>
              </a:rPr>
              <a:t>Indiquez</a:t>
            </a:r>
            <a:r>
              <a:rPr lang="en-GB" sz="1700" b="1" dirty="0">
                <a:ln w="3175" cmpd="sng">
                  <a:noFill/>
                </a:ln>
                <a:solidFill>
                  <a:srgbClr val="C00000"/>
                </a:solidFill>
                <a:effectLst>
                  <a:glow rad="139700">
                    <a:schemeClr val="bg1"/>
                  </a:glow>
                </a:effectLst>
              </a:rPr>
              <a:t> des </a:t>
            </a:r>
            <a:r>
              <a:rPr lang="en-GB" sz="1700" b="1" dirty="0" err="1">
                <a:ln w="3175" cmpd="sng">
                  <a:noFill/>
                </a:ln>
                <a:solidFill>
                  <a:srgbClr val="C00000"/>
                </a:solidFill>
                <a:effectLst>
                  <a:glow rad="139700">
                    <a:schemeClr val="bg1"/>
                  </a:glow>
                </a:effectLst>
              </a:rPr>
              <a:t>valeurs</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approximatives</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si</a:t>
            </a:r>
            <a:r>
              <a:rPr lang="en-GB" sz="1700" b="1" dirty="0">
                <a:ln w="3175" cmpd="sng">
                  <a:noFill/>
                </a:ln>
                <a:solidFill>
                  <a:srgbClr val="C00000"/>
                </a:solidFill>
                <a:effectLst>
                  <a:glow rad="139700">
                    <a:schemeClr val="bg1"/>
                  </a:glow>
                </a:effectLst>
              </a:rPr>
              <a:t> des </a:t>
            </a:r>
            <a:r>
              <a:rPr lang="en-GB" sz="1700" b="1" dirty="0" err="1">
                <a:ln w="3175" cmpd="sng">
                  <a:noFill/>
                </a:ln>
                <a:solidFill>
                  <a:srgbClr val="C00000"/>
                </a:solidFill>
                <a:effectLst>
                  <a:glow rad="139700">
                    <a:schemeClr val="bg1"/>
                  </a:glow>
                </a:effectLst>
              </a:rPr>
              <a:t>indicateurs</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sont</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mesurés</a:t>
            </a:r>
            <a:r>
              <a:rPr lang="en-GB" sz="1700" b="1" dirty="0">
                <a:ln w="3175" cmpd="sng">
                  <a:noFill/>
                </a:ln>
                <a:solidFill>
                  <a:srgbClr val="C00000"/>
                </a:solidFill>
                <a:effectLst>
                  <a:glow rad="139700">
                    <a:schemeClr val="bg1"/>
                  </a:glow>
                </a:effectLst>
              </a:rPr>
              <a:t> pour </a:t>
            </a:r>
            <a:r>
              <a:rPr lang="en-GB" sz="1700" b="1" dirty="0" err="1">
                <a:ln w="3175" cmpd="sng">
                  <a:noFill/>
                </a:ln>
                <a:solidFill>
                  <a:srgbClr val="C00000"/>
                </a:solidFill>
                <a:effectLst>
                  <a:glow rad="139700">
                    <a:schemeClr val="bg1"/>
                  </a:glow>
                </a:effectLst>
              </a:rPr>
              <a:t>i</a:t>
            </a:r>
            <a:r>
              <a:rPr lang="en-GB" sz="1700" b="1" dirty="0">
                <a:ln w="3175" cmpd="sng">
                  <a:noFill/>
                </a:ln>
                <a:solidFill>
                  <a:srgbClr val="C00000"/>
                </a:solidFill>
                <a:effectLst>
                  <a:glow rad="139700">
                    <a:schemeClr val="bg1"/>
                  </a:glow>
                </a:effectLst>
              </a:rPr>
              <a:t> – iii. </a:t>
            </a:r>
          </a:p>
        </p:txBody>
      </p:sp>
      <p:sp>
        <p:nvSpPr>
          <p:cNvPr id="8" name="Rectangle: Rounded Corners 10">
            <a:extLst>
              <a:ext uri="{FF2B5EF4-FFF2-40B4-BE49-F238E27FC236}">
                <a16:creationId xmlns:a16="http://schemas.microsoft.com/office/drawing/2014/main" id="{89CEF2FF-B156-6E48-A73C-D8A8FF9F2206}"/>
              </a:ext>
            </a:extLst>
          </p:cNvPr>
          <p:cNvSpPr/>
          <p:nvPr/>
        </p:nvSpPr>
        <p:spPr>
          <a:xfrm>
            <a:off x="1150178" y="2826390"/>
            <a:ext cx="3717097" cy="900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B7423B8E-C60B-B74C-A38F-9990B73D7149}"/>
              </a:ext>
            </a:extLst>
          </p:cNvPr>
          <p:cNvSpPr/>
          <p:nvPr/>
        </p:nvSpPr>
        <p:spPr>
          <a:xfrm rot="18809588">
            <a:off x="3184159" y="2681943"/>
            <a:ext cx="2779361" cy="2509459"/>
          </a:xfrm>
          <a:prstGeom prst="arc">
            <a:avLst>
              <a:gd name="adj1" fmla="val 17362042"/>
              <a:gd name="adj2" fmla="val 27739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a:extLst>
              <a:ext uri="{FF2B5EF4-FFF2-40B4-BE49-F238E27FC236}">
                <a16:creationId xmlns:a16="http://schemas.microsoft.com/office/drawing/2014/main" id="{F14DA47E-DB08-8244-B080-5A0F96CEC899}"/>
              </a:ext>
            </a:extLst>
          </p:cNvPr>
          <p:cNvSpPr txBox="1"/>
          <p:nvPr/>
        </p:nvSpPr>
        <p:spPr>
          <a:xfrm>
            <a:off x="5581650" y="2868965"/>
            <a:ext cx="3295791" cy="877163"/>
          </a:xfrm>
          <a:prstGeom prst="rect">
            <a:avLst/>
          </a:prstGeom>
          <a:noFill/>
          <a:ln>
            <a:noFill/>
          </a:ln>
        </p:spPr>
        <p:txBody>
          <a:bodyPr wrap="square" rtlCol="0">
            <a:spAutoFit/>
          </a:bodyPr>
          <a:lstStyle/>
          <a:p>
            <a:r>
              <a:rPr lang="en-US" sz="1700" b="1" dirty="0">
                <a:ln w="3175" cmpd="sng">
                  <a:noFill/>
                </a:ln>
                <a:solidFill>
                  <a:srgbClr val="C00000"/>
                </a:solidFill>
                <a:effectLst>
                  <a:glow rad="139700">
                    <a:schemeClr val="bg1"/>
                  </a:glow>
                </a:effectLst>
              </a:rPr>
              <a:t>“Eau non génératrices de revenu” </a:t>
            </a:r>
            <a:r>
              <a:rPr lang="en-US" sz="1700" b="1" dirty="0" err="1">
                <a:ln w="3175" cmpd="sng">
                  <a:noFill/>
                </a:ln>
                <a:solidFill>
                  <a:srgbClr val="C00000"/>
                </a:solidFill>
                <a:effectLst>
                  <a:glow rad="139700">
                    <a:schemeClr val="bg1"/>
                  </a:glow>
                </a:effectLst>
              </a:rPr>
              <a:t>n’est</a:t>
            </a:r>
            <a:r>
              <a:rPr lang="en-US" sz="1700" b="1" dirty="0">
                <a:ln w="3175" cmpd="sng">
                  <a:noFill/>
                </a:ln>
                <a:solidFill>
                  <a:srgbClr val="C00000"/>
                </a:solidFill>
                <a:effectLst>
                  <a:glow rad="139700">
                    <a:schemeClr val="bg1"/>
                  </a:glow>
                </a:effectLst>
              </a:rPr>
              <a:t> pas </a:t>
            </a:r>
            <a:r>
              <a:rPr lang="en-US" sz="1700" b="1" dirty="0" err="1">
                <a:ln w="3175" cmpd="sng">
                  <a:noFill/>
                </a:ln>
                <a:solidFill>
                  <a:srgbClr val="C00000"/>
                </a:solidFill>
                <a:effectLst>
                  <a:glow rad="139700">
                    <a:schemeClr val="bg1"/>
                  </a:glow>
                </a:effectLst>
              </a:rPr>
              <a:t>équivalent</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à</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l’eau</a:t>
            </a:r>
            <a:r>
              <a:rPr lang="en-US" sz="1700" b="1" dirty="0">
                <a:ln w="3175" cmpd="sng">
                  <a:noFill/>
                </a:ln>
                <a:solidFill>
                  <a:srgbClr val="C00000"/>
                </a:solidFill>
                <a:effectLst>
                  <a:glow rad="139700">
                    <a:schemeClr val="bg1"/>
                  </a:glow>
                </a:effectLst>
              </a:rPr>
              <a:t> non comptabilisée”. </a:t>
            </a:r>
            <a:endParaRPr lang="en-GB" sz="1700" b="1" dirty="0">
              <a:ln w="3175" cmpd="sng">
                <a:noFill/>
              </a:ln>
              <a:solidFill>
                <a:srgbClr val="C00000"/>
              </a:solidFill>
              <a:effectLst>
                <a:glow rad="139700">
                  <a:schemeClr val="bg1"/>
                </a:glow>
              </a:effectLst>
            </a:endParaRPr>
          </a:p>
        </p:txBody>
      </p:sp>
      <p:sp>
        <p:nvSpPr>
          <p:cNvPr id="11" name="TextBox 10">
            <a:extLst>
              <a:ext uri="{FF2B5EF4-FFF2-40B4-BE49-F238E27FC236}">
                <a16:creationId xmlns:a16="http://schemas.microsoft.com/office/drawing/2014/main" id="{73FE9076-4D0A-7541-B879-AE1FD6F6288A}"/>
              </a:ext>
            </a:extLst>
          </p:cNvPr>
          <p:cNvSpPr txBox="1"/>
          <p:nvPr/>
        </p:nvSpPr>
        <p:spPr>
          <a:xfrm>
            <a:off x="1309379" y="4549730"/>
            <a:ext cx="6446404" cy="353943"/>
          </a:xfrm>
          <a:prstGeom prst="rect">
            <a:avLst/>
          </a:prstGeom>
          <a:noFill/>
          <a:ln>
            <a:noFill/>
          </a:ln>
        </p:spPr>
        <p:txBody>
          <a:bodyPr wrap="square" rtlCol="0">
            <a:spAutoFit/>
          </a:bodyPr>
          <a:lstStyle/>
          <a:p>
            <a:r>
              <a:rPr lang="en-GB" sz="1700" b="1" dirty="0" err="1">
                <a:ln w="3175" cmpd="sng">
                  <a:noFill/>
                </a:ln>
                <a:solidFill>
                  <a:srgbClr val="C00000"/>
                </a:solidFill>
                <a:effectLst>
                  <a:glow rad="139700">
                    <a:schemeClr val="bg1"/>
                  </a:glow>
                </a:effectLst>
              </a:rPr>
              <a:t>Veuillez</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utiliser</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l’annexe</a:t>
            </a:r>
            <a:r>
              <a:rPr lang="en-GB" sz="1700" b="1" dirty="0">
                <a:ln w="3175" cmpd="sng">
                  <a:noFill/>
                </a:ln>
                <a:solidFill>
                  <a:srgbClr val="C00000"/>
                </a:solidFill>
                <a:effectLst>
                  <a:glow rad="139700">
                    <a:schemeClr val="bg1"/>
                  </a:glow>
                </a:effectLst>
              </a:rPr>
              <a:t> de </a:t>
            </a:r>
            <a:r>
              <a:rPr lang="en-GB" sz="1700" b="1" dirty="0" err="1">
                <a:ln w="3175" cmpd="sng">
                  <a:noFill/>
                </a:ln>
                <a:solidFill>
                  <a:srgbClr val="C00000"/>
                </a:solidFill>
                <a:effectLst>
                  <a:glow rad="139700">
                    <a:schemeClr val="bg1"/>
                  </a:glow>
                </a:effectLst>
              </a:rPr>
              <a:t>l’enquête</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si</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vous</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manquez</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d’espace</a:t>
            </a:r>
            <a:r>
              <a:rPr lang="en-GB" sz="1700" b="1" dirty="0">
                <a:ln w="3175" cmpd="sng">
                  <a:noFill/>
                </a:ln>
                <a:solidFill>
                  <a:srgbClr val="C00000"/>
                </a:solidFill>
                <a:effectLst>
                  <a:glow rad="139700">
                    <a:schemeClr val="bg1"/>
                  </a:glow>
                </a:effectLst>
              </a:rPr>
              <a:t>. </a:t>
            </a:r>
          </a:p>
        </p:txBody>
      </p:sp>
    </p:spTree>
    <p:extLst>
      <p:ext uri="{BB962C8B-B14F-4D97-AF65-F5344CB8AC3E}">
        <p14:creationId xmlns:p14="http://schemas.microsoft.com/office/powerpoint/2010/main" val="659407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CE9E0BA-5F67-45E9-B707-79DACA3C1CDB}"/>
              </a:ext>
            </a:extLst>
          </p:cNvPr>
          <p:cNvSpPr>
            <a:spLocks noGrp="1"/>
          </p:cNvSpPr>
          <p:nvPr>
            <p:ph type="title"/>
          </p:nvPr>
        </p:nvSpPr>
        <p:spPr>
          <a:xfrm>
            <a:off x="368300" y="808410"/>
            <a:ext cx="8686800" cy="994122"/>
          </a:xfrm>
        </p:spPr>
        <p:txBody>
          <a:bodyPr>
            <a:normAutofit fontScale="90000"/>
          </a:bodyPr>
          <a:lstStyle/>
          <a:p>
            <a:r>
              <a:rPr lang="en-GB" dirty="0">
                <a:solidFill>
                  <a:schemeClr val="tx2"/>
                </a:solidFill>
              </a:rPr>
              <a:t>Question B7 –</a:t>
            </a:r>
            <a:r>
              <a:rPr dirty="0">
                <a:solidFill>
                  <a:schemeClr val="tx2"/>
                </a:solidFill>
              </a:rPr>
              <a:t>Réglementation des services d’eau potable, d’assainissement et de traitement des eaux usées</a:t>
            </a:r>
            <a:r>
              <a:rPr lang="en-GB" dirty="0">
                <a:solidFill>
                  <a:schemeClr val="tx2"/>
                </a:solidFill>
              </a:rPr>
              <a:t> </a:t>
            </a:r>
            <a:endParaRPr lang="en-US" dirty="0">
              <a:solidFill>
                <a:schemeClr val="tx2"/>
              </a:solidFill>
            </a:endParaRPr>
          </a:p>
        </p:txBody>
      </p:sp>
      <p:sp>
        <p:nvSpPr>
          <p:cNvPr id="12" name="Content Placeholder 11">
            <a:extLst>
              <a:ext uri="{FF2B5EF4-FFF2-40B4-BE49-F238E27FC236}">
                <a16:creationId xmlns:a16="http://schemas.microsoft.com/office/drawing/2014/main" id="{15424696-BDF9-4904-97BA-4D5DD89D865F}"/>
              </a:ext>
            </a:extLst>
          </p:cNvPr>
          <p:cNvSpPr>
            <a:spLocks noGrp="1"/>
          </p:cNvSpPr>
          <p:nvPr>
            <p:ph sz="quarter" idx="10"/>
          </p:nvPr>
        </p:nvSpPr>
        <p:spPr/>
        <p:txBody>
          <a:bodyPr>
            <a:normAutofit lnSpcReduction="10000"/>
          </a:bodyPr>
          <a:lstStyle/>
          <a:p>
            <a:r>
              <a:rPr lang="en-US" dirty="0" err="1">
                <a:solidFill>
                  <a:schemeClr val="tx2"/>
                </a:solidFill>
              </a:rPr>
              <a:t>Cette</a:t>
            </a:r>
            <a:r>
              <a:rPr lang="en-US" dirty="0">
                <a:solidFill>
                  <a:schemeClr val="tx2"/>
                </a:solidFill>
              </a:rPr>
              <a:t> question se </a:t>
            </a:r>
            <a:r>
              <a:rPr lang="en-US" dirty="0" err="1">
                <a:solidFill>
                  <a:schemeClr val="tx2"/>
                </a:solidFill>
              </a:rPr>
              <a:t>rapporte</a:t>
            </a:r>
            <a:r>
              <a:rPr lang="en-US" dirty="0">
                <a:solidFill>
                  <a:schemeClr val="tx2"/>
                </a:solidFill>
              </a:rPr>
              <a:t> aux types </a:t>
            </a:r>
            <a:r>
              <a:rPr lang="en-US" dirty="0" err="1">
                <a:solidFill>
                  <a:schemeClr val="tx2"/>
                </a:solidFill>
              </a:rPr>
              <a:t>d’autorités</a:t>
            </a:r>
            <a:r>
              <a:rPr lang="en-US" dirty="0">
                <a:solidFill>
                  <a:schemeClr val="tx2"/>
                </a:solidFill>
              </a:rPr>
              <a:t> de </a:t>
            </a:r>
            <a:r>
              <a:rPr lang="en-US" dirty="0" err="1">
                <a:solidFill>
                  <a:schemeClr val="tx2"/>
                </a:solidFill>
              </a:rPr>
              <a:t>réglementation</a:t>
            </a:r>
            <a:r>
              <a:rPr lang="en-US" dirty="0">
                <a:solidFill>
                  <a:schemeClr val="tx2"/>
                </a:solidFill>
              </a:rPr>
              <a:t> pour </a:t>
            </a:r>
            <a:r>
              <a:rPr lang="en-US" dirty="0" err="1">
                <a:solidFill>
                  <a:schemeClr val="tx2"/>
                </a:solidFill>
              </a:rPr>
              <a:t>l’eau</a:t>
            </a:r>
            <a:r>
              <a:rPr lang="en-US" dirty="0">
                <a:solidFill>
                  <a:schemeClr val="tx2"/>
                </a:solidFill>
              </a:rPr>
              <a:t> potable et </a:t>
            </a:r>
            <a:r>
              <a:rPr lang="en-US" dirty="0" err="1">
                <a:solidFill>
                  <a:schemeClr val="tx2"/>
                </a:solidFill>
              </a:rPr>
              <a:t>l’assainissement</a:t>
            </a:r>
            <a:r>
              <a:rPr lang="en-US" dirty="0">
                <a:solidFill>
                  <a:schemeClr val="tx2"/>
                </a:solidFill>
              </a:rPr>
              <a:t> </a:t>
            </a:r>
          </a:p>
          <a:p>
            <a:r>
              <a:rPr lang="en-GB" dirty="0">
                <a:solidFill>
                  <a:schemeClr val="tx2"/>
                </a:solidFill>
              </a:rPr>
              <a:t>Une </a:t>
            </a:r>
            <a:r>
              <a:rPr lang="en-GB" dirty="0" err="1">
                <a:solidFill>
                  <a:schemeClr val="tx2"/>
                </a:solidFill>
              </a:rPr>
              <a:t>autorité</a:t>
            </a:r>
            <a:r>
              <a:rPr lang="en-GB" dirty="0">
                <a:solidFill>
                  <a:schemeClr val="tx2"/>
                </a:solidFill>
              </a:rPr>
              <a:t> de </a:t>
            </a:r>
            <a:r>
              <a:rPr lang="en-GB" dirty="0" err="1">
                <a:solidFill>
                  <a:schemeClr val="tx2"/>
                </a:solidFill>
              </a:rPr>
              <a:t>réglementation</a:t>
            </a:r>
            <a:r>
              <a:rPr lang="en-GB" dirty="0">
                <a:solidFill>
                  <a:schemeClr val="tx2"/>
                </a:solidFill>
              </a:rPr>
              <a:t> </a:t>
            </a:r>
            <a:r>
              <a:rPr lang="en-GB" dirty="0" err="1">
                <a:solidFill>
                  <a:schemeClr val="tx2"/>
                </a:solidFill>
              </a:rPr>
              <a:t>est</a:t>
            </a:r>
            <a:r>
              <a:rPr lang="en-GB" dirty="0">
                <a:solidFill>
                  <a:schemeClr val="tx2"/>
                </a:solidFill>
              </a:rPr>
              <a:t> </a:t>
            </a:r>
            <a:r>
              <a:rPr lang="en-GB" dirty="0" err="1">
                <a:solidFill>
                  <a:schemeClr val="tx2"/>
                </a:solidFill>
              </a:rPr>
              <a:t>une</a:t>
            </a:r>
            <a:r>
              <a:rPr lang="en-GB" dirty="0">
                <a:solidFill>
                  <a:schemeClr val="tx2"/>
                </a:solidFill>
              </a:rPr>
              <a:t> </a:t>
            </a:r>
            <a:r>
              <a:rPr lang="en-GB" dirty="0" err="1">
                <a:solidFill>
                  <a:schemeClr val="tx2"/>
                </a:solidFill>
              </a:rPr>
              <a:t>entité</a:t>
            </a:r>
            <a:r>
              <a:rPr lang="en-GB" dirty="0">
                <a:solidFill>
                  <a:schemeClr val="tx2"/>
                </a:solidFill>
              </a:rPr>
              <a:t> </a:t>
            </a:r>
            <a:r>
              <a:rPr lang="en-GB" dirty="0" err="1">
                <a:solidFill>
                  <a:schemeClr val="tx2"/>
                </a:solidFill>
              </a:rPr>
              <a:t>ou</a:t>
            </a:r>
            <a:r>
              <a:rPr lang="en-GB" dirty="0">
                <a:solidFill>
                  <a:schemeClr val="tx2"/>
                </a:solidFill>
              </a:rPr>
              <a:t> un </a:t>
            </a:r>
            <a:r>
              <a:rPr lang="en-GB" dirty="0" err="1">
                <a:solidFill>
                  <a:schemeClr val="tx2"/>
                </a:solidFill>
              </a:rPr>
              <a:t>organisme</a:t>
            </a:r>
            <a:r>
              <a:rPr lang="en-GB" dirty="0">
                <a:solidFill>
                  <a:schemeClr val="tx2"/>
                </a:solidFill>
              </a:rPr>
              <a:t> </a:t>
            </a:r>
            <a:r>
              <a:rPr lang="en-GB" dirty="0" err="1">
                <a:solidFill>
                  <a:schemeClr val="tx2"/>
                </a:solidFill>
              </a:rPr>
              <a:t>responsable</a:t>
            </a:r>
            <a:r>
              <a:rPr lang="en-GB" dirty="0">
                <a:solidFill>
                  <a:schemeClr val="tx2"/>
                </a:solidFill>
              </a:rPr>
              <a:t> de la supervision </a:t>
            </a:r>
            <a:r>
              <a:rPr lang="fr-FR" dirty="0">
                <a:solidFill>
                  <a:schemeClr val="tx2"/>
                </a:solidFill>
              </a:rPr>
              <a:t>et qui a l'autorité en matière de réglementation.</a:t>
            </a:r>
            <a:endParaRPr lang="en-US" dirty="0">
              <a:solidFill>
                <a:schemeClr val="tx2"/>
              </a:solidFill>
            </a:endParaRPr>
          </a:p>
        </p:txBody>
      </p:sp>
      <p:sp>
        <p:nvSpPr>
          <p:cNvPr id="5" name="Rounded Rectangle 3">
            <a:extLst>
              <a:ext uri="{FF2B5EF4-FFF2-40B4-BE49-F238E27FC236}">
                <a16:creationId xmlns:a16="http://schemas.microsoft.com/office/drawing/2014/main" id="{52FB1718-B847-44E2-BD07-E8303362A17E}"/>
              </a:ext>
            </a:extLst>
          </p:cNvPr>
          <p:cNvSpPr/>
          <p:nvPr/>
        </p:nvSpPr>
        <p:spPr>
          <a:xfrm>
            <a:off x="5026562"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B7</a:t>
            </a:r>
          </a:p>
        </p:txBody>
      </p:sp>
    </p:spTree>
    <p:extLst>
      <p:ext uri="{BB962C8B-B14F-4D97-AF65-F5344CB8AC3E}">
        <p14:creationId xmlns:p14="http://schemas.microsoft.com/office/powerpoint/2010/main" val="114322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30748" y="767072"/>
            <a:ext cx="7006999" cy="4978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3">
            <a:extLst>
              <a:ext uri="{FF2B5EF4-FFF2-40B4-BE49-F238E27FC236}">
                <a16:creationId xmlns:a16="http://schemas.microsoft.com/office/drawing/2014/main" id="{74EDA3D6-04FD-B64D-A292-2EB16742D6C9}"/>
              </a:ext>
            </a:extLst>
          </p:cNvPr>
          <p:cNvSpPr/>
          <p:nvPr/>
        </p:nvSpPr>
        <p:spPr>
          <a:xfrm>
            <a:off x="5026562"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B7</a:t>
            </a:r>
          </a:p>
        </p:txBody>
      </p:sp>
      <p:sp>
        <p:nvSpPr>
          <p:cNvPr id="6" name="Rectangle: Rounded Corners 10">
            <a:extLst>
              <a:ext uri="{FF2B5EF4-FFF2-40B4-BE49-F238E27FC236}">
                <a16:creationId xmlns:a16="http://schemas.microsoft.com/office/drawing/2014/main" id="{D11BAA44-9374-FE43-AF4A-4CD59A753DD2}"/>
              </a:ext>
            </a:extLst>
          </p:cNvPr>
          <p:cNvSpPr/>
          <p:nvPr/>
        </p:nvSpPr>
        <p:spPr>
          <a:xfrm>
            <a:off x="5620579" y="1050471"/>
            <a:ext cx="1296000" cy="33382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c 6">
            <a:extLst>
              <a:ext uri="{FF2B5EF4-FFF2-40B4-BE49-F238E27FC236}">
                <a16:creationId xmlns:a16="http://schemas.microsoft.com/office/drawing/2014/main" id="{13FB947A-9F2D-8140-8B6E-5E7502F2FF30}"/>
              </a:ext>
            </a:extLst>
          </p:cNvPr>
          <p:cNvSpPr/>
          <p:nvPr/>
        </p:nvSpPr>
        <p:spPr>
          <a:xfrm rot="19313835">
            <a:off x="6105247" y="1110077"/>
            <a:ext cx="2052211" cy="1372427"/>
          </a:xfrm>
          <a:prstGeom prst="arc">
            <a:avLst>
              <a:gd name="adj1" fmla="val 17362042"/>
              <a:gd name="adj2" fmla="val 27739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a:extLst>
              <a:ext uri="{FF2B5EF4-FFF2-40B4-BE49-F238E27FC236}">
                <a16:creationId xmlns:a16="http://schemas.microsoft.com/office/drawing/2014/main" id="{71AD3800-7C15-F84A-A439-0AE501821AA9}"/>
              </a:ext>
            </a:extLst>
          </p:cNvPr>
          <p:cNvSpPr txBox="1"/>
          <p:nvPr/>
        </p:nvSpPr>
        <p:spPr>
          <a:xfrm>
            <a:off x="7131352" y="1197661"/>
            <a:ext cx="2105080" cy="3754874"/>
          </a:xfrm>
          <a:prstGeom prst="rect">
            <a:avLst/>
          </a:prstGeom>
          <a:noFill/>
          <a:ln>
            <a:noFill/>
          </a:ln>
        </p:spPr>
        <p:txBody>
          <a:bodyPr wrap="square" rtlCol="0">
            <a:spAutoFit/>
          </a:bodyPr>
          <a:lstStyle/>
          <a:p>
            <a:r>
              <a:rPr lang="en-GB" sz="1700" b="1" dirty="0">
                <a:ln w="3175" cmpd="sng">
                  <a:noFill/>
                </a:ln>
                <a:solidFill>
                  <a:srgbClr val="C00000"/>
                </a:solidFill>
                <a:effectLst>
                  <a:glow rad="139700">
                    <a:schemeClr val="bg1"/>
                  </a:glow>
                </a:effectLst>
              </a:rPr>
              <a:t>Assainissement/</a:t>
            </a:r>
            <a:r>
              <a:rPr lang="en-GB" sz="1700" b="1" dirty="0" err="1">
                <a:ln w="3175" cmpd="sng">
                  <a:noFill/>
                </a:ln>
                <a:solidFill>
                  <a:srgbClr val="C00000"/>
                </a:solidFill>
                <a:effectLst>
                  <a:glow rad="139700">
                    <a:schemeClr val="bg1"/>
                  </a:glow>
                </a:effectLst>
              </a:rPr>
              <a:t>eaux</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usées</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recouvrent</a:t>
            </a:r>
            <a:r>
              <a:rPr lang="en-GB" sz="1700" b="1" dirty="0">
                <a:ln w="3175" cmpd="sng">
                  <a:noFill/>
                </a:ln>
                <a:solidFill>
                  <a:srgbClr val="C00000"/>
                </a:solidFill>
                <a:effectLst>
                  <a:glow rad="139700">
                    <a:schemeClr val="bg1"/>
                  </a:glow>
                </a:effectLst>
              </a:rPr>
              <a:t> les services </a:t>
            </a:r>
            <a:r>
              <a:rPr lang="en-GB" sz="1700" b="1" dirty="0" err="1">
                <a:ln w="3175" cmpd="sng">
                  <a:noFill/>
                </a:ln>
                <a:solidFill>
                  <a:srgbClr val="C00000"/>
                </a:solidFill>
                <a:effectLst>
                  <a:glow rad="139700">
                    <a:schemeClr val="bg1"/>
                  </a:glow>
                </a:effectLst>
              </a:rPr>
              <a:t>d’égoûts</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connectés</a:t>
            </a:r>
            <a:r>
              <a:rPr lang="en-GB" sz="1700" b="1" dirty="0">
                <a:ln w="3175" cmpd="sng">
                  <a:noFill/>
                </a:ln>
                <a:solidFill>
                  <a:srgbClr val="C00000"/>
                </a:solidFill>
                <a:effectLst>
                  <a:glow rad="139700">
                    <a:schemeClr val="bg1"/>
                  </a:glow>
                </a:effectLst>
              </a:rPr>
              <a:t> à </a:t>
            </a:r>
            <a:r>
              <a:rPr lang="en-GB" sz="1700" b="1" dirty="0" err="1">
                <a:ln w="3175" cmpd="sng">
                  <a:noFill/>
                </a:ln>
                <a:solidFill>
                  <a:srgbClr val="C00000"/>
                </a:solidFill>
                <a:effectLst>
                  <a:glow rad="139700">
                    <a:schemeClr val="bg1"/>
                  </a:glow>
                </a:effectLst>
              </a:rPr>
              <a:t>une</a:t>
            </a:r>
            <a:r>
              <a:rPr lang="en-GB" sz="1700" b="1" dirty="0">
                <a:ln w="3175" cmpd="sng">
                  <a:noFill/>
                </a:ln>
                <a:solidFill>
                  <a:srgbClr val="C00000"/>
                </a:solidFill>
                <a:effectLst>
                  <a:glow rad="139700">
                    <a:schemeClr val="bg1"/>
                  </a:glow>
                </a:effectLst>
              </a:rPr>
              <a:t> station de </a:t>
            </a:r>
            <a:r>
              <a:rPr lang="en-GB" sz="1700" b="1" dirty="0" err="1">
                <a:ln w="3175" cmpd="sng">
                  <a:noFill/>
                </a:ln>
                <a:solidFill>
                  <a:srgbClr val="C00000"/>
                </a:solidFill>
                <a:effectLst>
                  <a:glow rad="139700">
                    <a:schemeClr val="bg1"/>
                  </a:glow>
                </a:effectLst>
              </a:rPr>
              <a:t>traitement</a:t>
            </a:r>
            <a:r>
              <a:rPr lang="en-GB" sz="1700" b="1" dirty="0">
                <a:ln w="3175" cmpd="sng">
                  <a:noFill/>
                </a:ln>
                <a:solidFill>
                  <a:srgbClr val="C00000"/>
                </a:solidFill>
                <a:effectLst>
                  <a:glow rad="139700">
                    <a:schemeClr val="bg1"/>
                  </a:glow>
                </a:effectLst>
              </a:rPr>
              <a:t> des </a:t>
            </a:r>
            <a:r>
              <a:rPr lang="en-GB" sz="1700" b="1" dirty="0" err="1">
                <a:ln w="3175" cmpd="sng">
                  <a:noFill/>
                </a:ln>
                <a:solidFill>
                  <a:srgbClr val="C00000"/>
                </a:solidFill>
                <a:effectLst>
                  <a:glow rad="139700">
                    <a:schemeClr val="bg1"/>
                  </a:glow>
                </a:effectLst>
              </a:rPr>
              <a:t>eaux</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ainsi</a:t>
            </a:r>
            <a:r>
              <a:rPr lang="en-GB" sz="1700" b="1" dirty="0">
                <a:ln w="3175" cmpd="sng">
                  <a:noFill/>
                </a:ln>
                <a:solidFill>
                  <a:srgbClr val="C00000"/>
                </a:solidFill>
                <a:effectLst>
                  <a:glow rad="139700">
                    <a:schemeClr val="bg1"/>
                  </a:glow>
                </a:effectLst>
              </a:rPr>
              <a:t> que les services </a:t>
            </a:r>
            <a:r>
              <a:rPr lang="fr-FR" sz="1700" b="1" dirty="0">
                <a:ln w="3175" cmpd="sng">
                  <a:noFill/>
                </a:ln>
                <a:solidFill>
                  <a:srgbClr val="C00000"/>
                </a:solidFill>
                <a:effectLst>
                  <a:glow rad="139700">
                    <a:schemeClr val="bg1"/>
                  </a:glow>
                </a:effectLst>
              </a:rPr>
              <a:t>de planification, de vidange et d'élimination pour l'assainissement sur place, tels que les fosses septiques et les latrines.</a:t>
            </a:r>
            <a:r>
              <a:rPr lang="en-US" sz="1600" dirty="0"/>
              <a:t> </a:t>
            </a:r>
            <a:endParaRPr lang="en-GB" sz="1700" b="1" dirty="0">
              <a:ln w="3175" cmpd="sng">
                <a:noFill/>
              </a:ln>
              <a:solidFill>
                <a:srgbClr val="C00000"/>
              </a:solidFill>
              <a:effectLst>
                <a:glow rad="139700">
                  <a:schemeClr val="bg1"/>
                </a:glow>
              </a:effectLst>
            </a:endParaRPr>
          </a:p>
        </p:txBody>
      </p:sp>
      <p:sp>
        <p:nvSpPr>
          <p:cNvPr id="13" name="Rectangle: Rounded Corners 10">
            <a:extLst>
              <a:ext uri="{FF2B5EF4-FFF2-40B4-BE49-F238E27FC236}">
                <a16:creationId xmlns:a16="http://schemas.microsoft.com/office/drawing/2014/main" id="{6276FB9A-C055-064E-B3E3-6CA26ACA9E79}"/>
              </a:ext>
            </a:extLst>
          </p:cNvPr>
          <p:cNvSpPr/>
          <p:nvPr/>
        </p:nvSpPr>
        <p:spPr>
          <a:xfrm>
            <a:off x="458480" y="3256318"/>
            <a:ext cx="3367242" cy="117299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id="{6E21DC5A-7A10-8B4E-A7AE-1013B6B4B649}"/>
              </a:ext>
            </a:extLst>
          </p:cNvPr>
          <p:cNvSpPr/>
          <p:nvPr/>
        </p:nvSpPr>
        <p:spPr>
          <a:xfrm rot="15368739">
            <a:off x="2025901" y="4268916"/>
            <a:ext cx="1002129" cy="1296647"/>
          </a:xfrm>
          <a:prstGeom prst="arc">
            <a:avLst>
              <a:gd name="adj1" fmla="val 17362042"/>
              <a:gd name="adj2" fmla="val 27739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TextBox 15">
            <a:extLst>
              <a:ext uri="{FF2B5EF4-FFF2-40B4-BE49-F238E27FC236}">
                <a16:creationId xmlns:a16="http://schemas.microsoft.com/office/drawing/2014/main" id="{ABB695A3-2421-1147-A01B-5D073C50CDE0}"/>
              </a:ext>
            </a:extLst>
          </p:cNvPr>
          <p:cNvSpPr txBox="1"/>
          <p:nvPr/>
        </p:nvSpPr>
        <p:spPr>
          <a:xfrm>
            <a:off x="569168" y="4693747"/>
            <a:ext cx="6562183" cy="1323439"/>
          </a:xfrm>
          <a:prstGeom prst="rect">
            <a:avLst/>
          </a:prstGeom>
          <a:noFill/>
          <a:ln>
            <a:noFill/>
          </a:ln>
        </p:spPr>
        <p:txBody>
          <a:bodyPr wrap="square" rtlCol="0">
            <a:spAutoFit/>
          </a:bodyPr>
          <a:lstStyle/>
          <a:p>
            <a:r>
              <a:rPr lang="en-US" sz="1600" b="1" dirty="0" err="1">
                <a:ln w="3175" cmpd="sng">
                  <a:noFill/>
                </a:ln>
                <a:solidFill>
                  <a:srgbClr val="C00000"/>
                </a:solidFill>
                <a:effectLst>
                  <a:glow rad="139700">
                    <a:schemeClr val="bg1"/>
                  </a:glow>
                </a:effectLst>
              </a:rPr>
              <a:t>Répondez</a:t>
            </a:r>
            <a:r>
              <a:rPr lang="en-US" sz="1600" b="1" dirty="0">
                <a:ln w="3175" cmpd="sng">
                  <a:noFill/>
                </a:ln>
                <a:solidFill>
                  <a:srgbClr val="C00000"/>
                </a:solidFill>
                <a:effectLst>
                  <a:glow rad="139700">
                    <a:schemeClr val="bg1"/>
                  </a:glow>
                </a:effectLst>
              </a:rPr>
              <a:t> </a:t>
            </a:r>
            <a:r>
              <a:rPr lang="en-US" sz="1600" b="1" dirty="0" err="1">
                <a:ln w="3175" cmpd="sng">
                  <a:noFill/>
                </a:ln>
                <a:solidFill>
                  <a:srgbClr val="C00000"/>
                </a:solidFill>
                <a:effectLst>
                  <a:glow rad="139700">
                    <a:schemeClr val="bg1"/>
                  </a:glow>
                </a:effectLst>
              </a:rPr>
              <a:t>à</a:t>
            </a:r>
            <a:r>
              <a:rPr lang="en-US" sz="1600" b="1" dirty="0">
                <a:ln w="3175" cmpd="sng">
                  <a:noFill/>
                </a:ln>
                <a:solidFill>
                  <a:srgbClr val="C00000"/>
                </a:solidFill>
                <a:effectLst>
                  <a:glow rad="139700">
                    <a:schemeClr val="bg1"/>
                  </a:glow>
                </a:effectLst>
              </a:rPr>
              <a:t> </a:t>
            </a:r>
            <a:r>
              <a:rPr lang="en-US" sz="1600" b="1" dirty="0" err="1">
                <a:ln w="3175" cmpd="sng">
                  <a:noFill/>
                </a:ln>
                <a:solidFill>
                  <a:srgbClr val="C00000"/>
                </a:solidFill>
                <a:effectLst>
                  <a:glow rad="139700">
                    <a:schemeClr val="bg1"/>
                  </a:glow>
                </a:effectLst>
              </a:rPr>
              <a:t>ces</a:t>
            </a:r>
            <a:r>
              <a:rPr lang="en-US" sz="1600" b="1" dirty="0">
                <a:ln w="3175" cmpd="sng">
                  <a:noFill/>
                </a:ln>
                <a:solidFill>
                  <a:srgbClr val="C00000"/>
                </a:solidFill>
                <a:effectLst>
                  <a:glow rad="139700">
                    <a:schemeClr val="bg1"/>
                  </a:glow>
                </a:effectLst>
              </a:rPr>
              <a:t> questions </a:t>
            </a:r>
            <a:r>
              <a:rPr lang="en-US" sz="1600" b="1" dirty="0" err="1">
                <a:ln w="3175" cmpd="sng">
                  <a:noFill/>
                </a:ln>
                <a:solidFill>
                  <a:srgbClr val="C00000"/>
                </a:solidFill>
                <a:effectLst>
                  <a:glow rad="139700">
                    <a:schemeClr val="bg1"/>
                  </a:glow>
                </a:effectLst>
              </a:rPr>
              <a:t>s’il</a:t>
            </a:r>
            <a:r>
              <a:rPr lang="en-US" sz="1600" b="1" dirty="0">
                <a:ln w="3175" cmpd="sng">
                  <a:noFill/>
                </a:ln>
                <a:solidFill>
                  <a:srgbClr val="C00000"/>
                </a:solidFill>
                <a:effectLst>
                  <a:glow rad="139700">
                    <a:schemeClr val="bg1"/>
                  </a:glow>
                </a:effectLst>
              </a:rPr>
              <a:t> </a:t>
            </a:r>
            <a:r>
              <a:rPr lang="en-US" sz="1600" b="1" dirty="0" err="1">
                <a:ln w="3175" cmpd="sng">
                  <a:noFill/>
                </a:ln>
                <a:solidFill>
                  <a:srgbClr val="C00000"/>
                </a:solidFill>
                <a:effectLst>
                  <a:glow rad="139700">
                    <a:schemeClr val="bg1"/>
                  </a:glow>
                </a:effectLst>
              </a:rPr>
              <a:t>existe</a:t>
            </a:r>
            <a:r>
              <a:rPr lang="en-US" sz="1600" b="1" dirty="0">
                <a:ln w="3175" cmpd="sng">
                  <a:noFill/>
                </a:ln>
                <a:solidFill>
                  <a:srgbClr val="C00000"/>
                </a:solidFill>
                <a:effectLst>
                  <a:glow rad="139700">
                    <a:schemeClr val="bg1"/>
                  </a:glow>
                </a:effectLst>
              </a:rPr>
              <a:t> </a:t>
            </a:r>
            <a:r>
              <a:rPr lang="en-US" sz="1600" b="1" dirty="0" err="1">
                <a:ln w="3175" cmpd="sng">
                  <a:noFill/>
                </a:ln>
                <a:solidFill>
                  <a:srgbClr val="C00000"/>
                </a:solidFill>
                <a:effectLst>
                  <a:glow rad="139700">
                    <a:schemeClr val="bg1"/>
                  </a:glow>
                </a:effectLst>
              </a:rPr>
              <a:t>une</a:t>
            </a:r>
            <a:r>
              <a:rPr lang="en-US" sz="1600" b="1" dirty="0">
                <a:ln w="3175" cmpd="sng">
                  <a:noFill/>
                </a:ln>
                <a:solidFill>
                  <a:srgbClr val="C00000"/>
                </a:solidFill>
                <a:effectLst>
                  <a:glow rad="139700">
                    <a:schemeClr val="bg1"/>
                  </a:glow>
                </a:effectLst>
              </a:rPr>
              <a:t> </a:t>
            </a:r>
            <a:r>
              <a:rPr lang="en-US" sz="1600" b="1" dirty="0" err="1">
                <a:ln w="3175" cmpd="sng">
                  <a:noFill/>
                </a:ln>
                <a:solidFill>
                  <a:srgbClr val="C00000"/>
                </a:solidFill>
                <a:effectLst>
                  <a:glow rad="139700">
                    <a:schemeClr val="bg1"/>
                  </a:glow>
                </a:effectLst>
              </a:rPr>
              <a:t>autorité</a:t>
            </a:r>
            <a:r>
              <a:rPr lang="en-US" sz="1600" b="1" dirty="0">
                <a:ln w="3175" cmpd="sng">
                  <a:noFill/>
                </a:ln>
                <a:solidFill>
                  <a:srgbClr val="C00000"/>
                </a:solidFill>
                <a:effectLst>
                  <a:glow rad="139700">
                    <a:schemeClr val="bg1"/>
                  </a:glow>
                </a:effectLst>
              </a:rPr>
              <a:t> de </a:t>
            </a:r>
            <a:r>
              <a:rPr lang="en-US" sz="1600" b="1" dirty="0" err="1">
                <a:ln w="3175" cmpd="sng">
                  <a:noFill/>
                </a:ln>
                <a:solidFill>
                  <a:srgbClr val="C00000"/>
                </a:solidFill>
                <a:effectLst>
                  <a:glow rad="139700">
                    <a:schemeClr val="bg1"/>
                  </a:glow>
                </a:effectLst>
              </a:rPr>
              <a:t>réglementation</a:t>
            </a:r>
            <a:r>
              <a:rPr lang="en-US" sz="1600" b="1" dirty="0">
                <a:ln w="3175" cmpd="sng">
                  <a:noFill/>
                </a:ln>
                <a:solidFill>
                  <a:srgbClr val="C00000"/>
                </a:solidFill>
                <a:effectLst>
                  <a:glow rad="139700">
                    <a:schemeClr val="bg1"/>
                  </a:glow>
                </a:effectLst>
              </a:rPr>
              <a:t> pour </a:t>
            </a:r>
            <a:r>
              <a:rPr lang="en-US" sz="1600" b="1" dirty="0" err="1">
                <a:ln w="3175" cmpd="sng">
                  <a:noFill/>
                </a:ln>
                <a:solidFill>
                  <a:srgbClr val="C00000"/>
                </a:solidFill>
                <a:effectLst>
                  <a:glow rad="139700">
                    <a:schemeClr val="bg1"/>
                  </a:glow>
                </a:effectLst>
              </a:rPr>
              <a:t>l’eau</a:t>
            </a:r>
            <a:r>
              <a:rPr lang="en-US" sz="1600" b="1" dirty="0">
                <a:ln w="3175" cmpd="sng">
                  <a:noFill/>
                </a:ln>
                <a:solidFill>
                  <a:srgbClr val="C00000"/>
                </a:solidFill>
                <a:effectLst>
                  <a:glow rad="139700">
                    <a:schemeClr val="bg1"/>
                  </a:glow>
                </a:effectLst>
              </a:rPr>
              <a:t> potable </a:t>
            </a:r>
            <a:r>
              <a:rPr lang="en-US" sz="1600" b="1" dirty="0" err="1">
                <a:ln w="3175" cmpd="sng">
                  <a:noFill/>
                </a:ln>
                <a:solidFill>
                  <a:srgbClr val="C00000"/>
                </a:solidFill>
                <a:effectLst>
                  <a:glow rad="139700">
                    <a:schemeClr val="bg1"/>
                  </a:glow>
                </a:effectLst>
              </a:rPr>
              <a:t>ou</a:t>
            </a:r>
            <a:r>
              <a:rPr lang="en-US" sz="1600" b="1" dirty="0">
                <a:ln w="3175" cmpd="sng">
                  <a:noFill/>
                </a:ln>
                <a:solidFill>
                  <a:srgbClr val="C00000"/>
                </a:solidFill>
                <a:effectLst>
                  <a:glow rad="139700">
                    <a:schemeClr val="bg1"/>
                  </a:glow>
                </a:effectLst>
              </a:rPr>
              <a:t> </a:t>
            </a:r>
            <a:r>
              <a:rPr lang="en-US" sz="1600" b="1" dirty="0" err="1">
                <a:ln w="3175" cmpd="sng">
                  <a:noFill/>
                </a:ln>
                <a:solidFill>
                  <a:srgbClr val="C00000"/>
                </a:solidFill>
                <a:effectLst>
                  <a:glow rad="139700">
                    <a:schemeClr val="bg1"/>
                  </a:glow>
                </a:effectLst>
              </a:rPr>
              <a:t>l’assainissement/eaux</a:t>
            </a:r>
            <a:r>
              <a:rPr lang="en-US" sz="1600" b="1" dirty="0">
                <a:ln w="3175" cmpd="sng">
                  <a:noFill/>
                </a:ln>
                <a:solidFill>
                  <a:srgbClr val="C00000"/>
                </a:solidFill>
                <a:effectLst>
                  <a:glow rad="139700">
                    <a:schemeClr val="bg1"/>
                  </a:glow>
                </a:effectLst>
              </a:rPr>
              <a:t> </a:t>
            </a:r>
            <a:r>
              <a:rPr lang="en-US" sz="1600" b="1" dirty="0" err="1">
                <a:ln w="3175" cmpd="sng">
                  <a:noFill/>
                </a:ln>
                <a:solidFill>
                  <a:srgbClr val="C00000"/>
                </a:solidFill>
                <a:effectLst>
                  <a:glow rad="139700">
                    <a:schemeClr val="bg1"/>
                  </a:glow>
                </a:effectLst>
              </a:rPr>
              <a:t>usées</a:t>
            </a:r>
            <a:r>
              <a:rPr lang="en-US" sz="1600" b="1" dirty="0">
                <a:ln w="3175" cmpd="sng">
                  <a:noFill/>
                </a:ln>
                <a:solidFill>
                  <a:srgbClr val="C00000"/>
                </a:solidFill>
                <a:effectLst>
                  <a:glow rad="139700">
                    <a:schemeClr val="bg1"/>
                  </a:glow>
                </a:effectLst>
              </a:rPr>
              <a:t> en milieu </a:t>
            </a:r>
            <a:r>
              <a:rPr lang="en-US" sz="1600" b="1" dirty="0" err="1">
                <a:ln w="3175" cmpd="sng">
                  <a:noFill/>
                </a:ln>
                <a:solidFill>
                  <a:srgbClr val="C00000"/>
                </a:solidFill>
                <a:effectLst>
                  <a:glow rad="139700">
                    <a:schemeClr val="bg1"/>
                  </a:glow>
                </a:effectLst>
              </a:rPr>
              <a:t>urbain</a:t>
            </a:r>
            <a:r>
              <a:rPr lang="en-US" sz="1600" b="1" dirty="0">
                <a:ln w="3175" cmpd="sng">
                  <a:noFill/>
                </a:ln>
                <a:solidFill>
                  <a:srgbClr val="C00000"/>
                </a:solidFill>
                <a:effectLst>
                  <a:glow rad="139700">
                    <a:schemeClr val="bg1"/>
                  </a:glow>
                </a:effectLst>
              </a:rPr>
              <a:t>/rural. Les </a:t>
            </a:r>
            <a:r>
              <a:rPr lang="en-US" sz="1600" b="1" dirty="0" err="1">
                <a:ln w="3175" cmpd="sng">
                  <a:noFill/>
                </a:ln>
                <a:solidFill>
                  <a:srgbClr val="C00000"/>
                </a:solidFill>
                <a:effectLst>
                  <a:glow rad="139700">
                    <a:schemeClr val="bg1"/>
                  </a:glow>
                </a:effectLst>
              </a:rPr>
              <a:t>réponses</a:t>
            </a:r>
            <a:r>
              <a:rPr lang="en-US" sz="1600" b="1" dirty="0">
                <a:ln w="3175" cmpd="sng">
                  <a:noFill/>
                </a:ln>
                <a:solidFill>
                  <a:srgbClr val="C00000"/>
                </a:solidFill>
                <a:effectLst>
                  <a:glow rad="139700">
                    <a:schemeClr val="bg1"/>
                  </a:glow>
                </a:effectLst>
              </a:rPr>
              <a:t> </a:t>
            </a:r>
            <a:r>
              <a:rPr lang="en-US" sz="1600" b="1" dirty="0" err="1">
                <a:ln w="3175" cmpd="sng">
                  <a:noFill/>
                </a:ln>
                <a:solidFill>
                  <a:srgbClr val="C00000"/>
                </a:solidFill>
                <a:effectLst>
                  <a:glow rad="139700">
                    <a:schemeClr val="bg1"/>
                  </a:glow>
                </a:effectLst>
              </a:rPr>
              <a:t>doivent</a:t>
            </a:r>
            <a:r>
              <a:rPr lang="en-US" sz="1600" b="1" dirty="0">
                <a:ln w="3175" cmpd="sng">
                  <a:noFill/>
                </a:ln>
                <a:solidFill>
                  <a:srgbClr val="C00000"/>
                </a:solidFill>
                <a:effectLst>
                  <a:glow rad="139700">
                    <a:schemeClr val="bg1"/>
                  </a:glow>
                </a:effectLst>
              </a:rPr>
              <a:t> </a:t>
            </a:r>
            <a:r>
              <a:rPr lang="en-US" sz="1600" b="1" dirty="0" err="1">
                <a:ln w="3175" cmpd="sng">
                  <a:noFill/>
                </a:ln>
                <a:solidFill>
                  <a:srgbClr val="C00000"/>
                </a:solidFill>
                <a:effectLst>
                  <a:glow rad="139700">
                    <a:schemeClr val="bg1"/>
                  </a:glow>
                </a:effectLst>
              </a:rPr>
              <a:t>correspondre</a:t>
            </a:r>
            <a:r>
              <a:rPr lang="en-US" sz="1600" b="1" dirty="0">
                <a:ln w="3175" cmpd="sng">
                  <a:noFill/>
                </a:ln>
                <a:solidFill>
                  <a:srgbClr val="C00000"/>
                </a:solidFill>
                <a:effectLst>
                  <a:glow rad="139700">
                    <a:schemeClr val="bg1"/>
                  </a:glow>
                </a:effectLst>
              </a:rPr>
              <a:t> </a:t>
            </a:r>
            <a:r>
              <a:rPr lang="en-US" sz="1600" b="1" dirty="0" err="1">
                <a:ln w="3175" cmpd="sng">
                  <a:noFill/>
                </a:ln>
                <a:solidFill>
                  <a:srgbClr val="C00000"/>
                </a:solidFill>
                <a:effectLst>
                  <a:glow rad="139700">
                    <a:schemeClr val="bg1"/>
                  </a:glow>
                </a:effectLst>
              </a:rPr>
              <a:t>à</a:t>
            </a:r>
            <a:r>
              <a:rPr lang="en-US" sz="1600" b="1" dirty="0">
                <a:ln w="3175" cmpd="sng">
                  <a:noFill/>
                </a:ln>
                <a:solidFill>
                  <a:srgbClr val="C00000"/>
                </a:solidFill>
                <a:effectLst>
                  <a:glow rad="139700">
                    <a:schemeClr val="bg1"/>
                  </a:glow>
                </a:effectLst>
              </a:rPr>
              <a:t> </a:t>
            </a:r>
            <a:r>
              <a:rPr lang="en-US" sz="1600" b="1" dirty="0" err="1">
                <a:ln w="3175" cmpd="sng">
                  <a:noFill/>
                </a:ln>
                <a:solidFill>
                  <a:srgbClr val="C00000"/>
                </a:solidFill>
                <a:effectLst>
                  <a:glow rad="139700">
                    <a:schemeClr val="bg1"/>
                  </a:glow>
                </a:effectLst>
              </a:rPr>
              <a:t>l’autorité</a:t>
            </a:r>
            <a:r>
              <a:rPr lang="en-US" sz="1600" b="1" dirty="0">
                <a:ln w="3175" cmpd="sng">
                  <a:noFill/>
                </a:ln>
                <a:solidFill>
                  <a:srgbClr val="C00000"/>
                </a:solidFill>
                <a:effectLst>
                  <a:glow rad="139700">
                    <a:schemeClr val="bg1"/>
                  </a:glow>
                </a:effectLst>
              </a:rPr>
              <a:t> de </a:t>
            </a:r>
            <a:r>
              <a:rPr lang="en-US" sz="1600" b="1" dirty="0" err="1">
                <a:ln w="3175" cmpd="sng">
                  <a:noFill/>
                </a:ln>
                <a:solidFill>
                  <a:srgbClr val="C00000"/>
                </a:solidFill>
                <a:effectLst>
                  <a:glow rad="139700">
                    <a:schemeClr val="bg1"/>
                  </a:glow>
                </a:effectLst>
              </a:rPr>
              <a:t>réglementation</a:t>
            </a:r>
            <a:r>
              <a:rPr lang="en-US" sz="1600" b="1" dirty="0">
                <a:ln w="3175" cmpd="sng">
                  <a:noFill/>
                </a:ln>
                <a:solidFill>
                  <a:srgbClr val="C00000"/>
                </a:solidFill>
                <a:effectLst>
                  <a:glow rad="139700">
                    <a:schemeClr val="bg1"/>
                  </a:glow>
                </a:effectLst>
              </a:rPr>
              <a:t> </a:t>
            </a:r>
            <a:r>
              <a:rPr lang="en-US" sz="1600" b="1" dirty="0" err="1">
                <a:ln w="3175" cmpd="sng">
                  <a:noFill/>
                </a:ln>
                <a:solidFill>
                  <a:srgbClr val="C00000"/>
                </a:solidFill>
                <a:effectLst>
                  <a:glow rad="139700">
                    <a:schemeClr val="bg1"/>
                  </a:glow>
                </a:effectLst>
              </a:rPr>
              <a:t>ayant</a:t>
            </a:r>
            <a:r>
              <a:rPr lang="en-US" sz="1600" b="1" dirty="0">
                <a:ln w="3175" cmpd="sng">
                  <a:noFill/>
                </a:ln>
                <a:solidFill>
                  <a:srgbClr val="C00000"/>
                </a:solidFill>
                <a:effectLst>
                  <a:glow rad="139700">
                    <a:schemeClr val="bg1"/>
                  </a:glow>
                </a:effectLst>
              </a:rPr>
              <a:t> la </a:t>
            </a:r>
            <a:r>
              <a:rPr lang="en-US" sz="1600" b="1" dirty="0" err="1">
                <a:ln w="3175" cmpd="sng">
                  <a:noFill/>
                </a:ln>
                <a:solidFill>
                  <a:srgbClr val="C00000"/>
                </a:solidFill>
                <a:effectLst>
                  <a:glow rad="139700">
                    <a:schemeClr val="bg1"/>
                  </a:glow>
                </a:effectLst>
              </a:rPr>
              <a:t>responsabilité</a:t>
            </a:r>
            <a:r>
              <a:rPr lang="en-US" sz="1600" b="1" dirty="0">
                <a:ln w="3175" cmpd="sng">
                  <a:noFill/>
                </a:ln>
                <a:solidFill>
                  <a:srgbClr val="C00000"/>
                </a:solidFill>
                <a:effectLst>
                  <a:glow rad="139700">
                    <a:schemeClr val="bg1"/>
                  </a:glow>
                </a:effectLst>
              </a:rPr>
              <a:t> </a:t>
            </a:r>
            <a:r>
              <a:rPr lang="en-US" sz="1600" b="1" dirty="0" err="1">
                <a:ln w="3175" cmpd="sng">
                  <a:noFill/>
                </a:ln>
                <a:solidFill>
                  <a:srgbClr val="C00000"/>
                </a:solidFill>
                <a:effectLst>
                  <a:glow rad="139700">
                    <a:schemeClr val="bg1"/>
                  </a:glow>
                </a:effectLst>
              </a:rPr>
              <a:t>principale</a:t>
            </a:r>
            <a:r>
              <a:rPr lang="en-US" sz="1600" b="1" dirty="0">
                <a:ln w="3175" cmpd="sng">
                  <a:noFill/>
                </a:ln>
                <a:solidFill>
                  <a:srgbClr val="C00000"/>
                </a:solidFill>
                <a:effectLst>
                  <a:glow rad="139700">
                    <a:schemeClr val="bg1"/>
                  </a:glow>
                </a:effectLst>
              </a:rPr>
              <a:t> </a:t>
            </a:r>
            <a:r>
              <a:rPr lang="en-US" sz="1600" b="1" dirty="0" err="1">
                <a:ln w="3175" cmpd="sng">
                  <a:noFill/>
                </a:ln>
                <a:solidFill>
                  <a:srgbClr val="C00000"/>
                </a:solidFill>
                <a:effectLst>
                  <a:glow rad="139700">
                    <a:schemeClr val="bg1"/>
                  </a:glow>
                </a:effectLst>
              </a:rPr>
              <a:t>dans</a:t>
            </a:r>
            <a:r>
              <a:rPr lang="en-US" sz="1600" b="1" dirty="0">
                <a:ln w="3175" cmpd="sng">
                  <a:noFill/>
                </a:ln>
                <a:solidFill>
                  <a:srgbClr val="C00000"/>
                </a:solidFill>
                <a:effectLst>
                  <a:glow rad="139700">
                    <a:schemeClr val="bg1"/>
                  </a:glow>
                </a:effectLst>
              </a:rPr>
              <a:t> </a:t>
            </a:r>
            <a:r>
              <a:rPr lang="en-US" sz="1600" b="1" dirty="0" err="1">
                <a:ln w="3175" cmpd="sng">
                  <a:noFill/>
                </a:ln>
                <a:solidFill>
                  <a:srgbClr val="C00000"/>
                </a:solidFill>
                <a:effectLst>
                  <a:glow rad="139700">
                    <a:schemeClr val="bg1"/>
                  </a:glow>
                </a:effectLst>
              </a:rPr>
              <a:t>chaque</a:t>
            </a:r>
            <a:r>
              <a:rPr lang="en-US" sz="1600" b="1" dirty="0">
                <a:ln w="3175" cmpd="sng">
                  <a:noFill/>
                </a:ln>
                <a:solidFill>
                  <a:srgbClr val="C00000"/>
                </a:solidFill>
                <a:effectLst>
                  <a:glow rad="139700">
                    <a:schemeClr val="bg1"/>
                  </a:glow>
                </a:effectLst>
              </a:rPr>
              <a:t> sous-</a:t>
            </a:r>
            <a:r>
              <a:rPr lang="en-US" sz="1600" b="1" dirty="0" err="1">
                <a:ln w="3175" cmpd="sng">
                  <a:noFill/>
                </a:ln>
                <a:solidFill>
                  <a:srgbClr val="C00000"/>
                </a:solidFill>
                <a:effectLst>
                  <a:glow rad="139700">
                    <a:schemeClr val="bg1"/>
                  </a:glow>
                </a:effectLst>
              </a:rPr>
              <a:t>secteur</a:t>
            </a:r>
            <a:r>
              <a:rPr lang="en-US" sz="1600" b="1" dirty="0">
                <a:ln w="3175" cmpd="sng">
                  <a:noFill/>
                </a:ln>
                <a:solidFill>
                  <a:srgbClr val="C00000"/>
                </a:solidFill>
                <a:effectLst>
                  <a:glow rad="139700">
                    <a:schemeClr val="bg1"/>
                  </a:glow>
                </a:effectLst>
              </a:rPr>
              <a:t>.   </a:t>
            </a:r>
          </a:p>
          <a:p>
            <a:endParaRPr lang="en-US" sz="1600" b="1" dirty="0">
              <a:ln w="3175" cmpd="sng">
                <a:noFill/>
              </a:ln>
              <a:solidFill>
                <a:srgbClr val="C00000"/>
              </a:solidFill>
              <a:effectLst>
                <a:glow rad="139700">
                  <a:schemeClr val="bg1"/>
                </a:glow>
              </a:effectLst>
            </a:endParaRPr>
          </a:p>
        </p:txBody>
      </p:sp>
    </p:spTree>
    <p:extLst>
      <p:ext uri="{BB962C8B-B14F-4D97-AF65-F5344CB8AC3E}">
        <p14:creationId xmlns:p14="http://schemas.microsoft.com/office/powerpoint/2010/main" val="1181327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CE9E0BA-5F67-45E9-B707-79DACA3C1CDB}"/>
              </a:ext>
            </a:extLst>
          </p:cNvPr>
          <p:cNvSpPr>
            <a:spLocks noGrp="1"/>
          </p:cNvSpPr>
          <p:nvPr>
            <p:ph type="title"/>
          </p:nvPr>
        </p:nvSpPr>
        <p:spPr/>
        <p:txBody>
          <a:bodyPr>
            <a:normAutofit fontScale="90000"/>
          </a:bodyPr>
          <a:lstStyle/>
          <a:p>
            <a:r>
              <a:rPr lang="en-GB" dirty="0"/>
              <a:t>Question B8 – </a:t>
            </a:r>
            <a:r>
              <a:rPr dirty="0"/>
              <a:t>Fonction des autorités de réglementation des services d'eau potable</a:t>
            </a:r>
            <a:endParaRPr lang="en-US" dirty="0"/>
          </a:p>
        </p:txBody>
      </p:sp>
      <p:sp>
        <p:nvSpPr>
          <p:cNvPr id="12" name="Content Placeholder 11">
            <a:extLst>
              <a:ext uri="{FF2B5EF4-FFF2-40B4-BE49-F238E27FC236}">
                <a16:creationId xmlns:a16="http://schemas.microsoft.com/office/drawing/2014/main" id="{15424696-BDF9-4904-97BA-4D5DD89D865F}"/>
              </a:ext>
            </a:extLst>
          </p:cNvPr>
          <p:cNvSpPr>
            <a:spLocks noGrp="1"/>
          </p:cNvSpPr>
          <p:nvPr>
            <p:ph sz="quarter" idx="10"/>
          </p:nvPr>
        </p:nvSpPr>
        <p:spPr/>
        <p:txBody>
          <a:bodyPr>
            <a:normAutofit fontScale="85000" lnSpcReduction="10000"/>
          </a:bodyPr>
          <a:lstStyle/>
          <a:p>
            <a:r>
              <a:rPr lang="en-US" dirty="0" err="1">
                <a:solidFill>
                  <a:schemeClr val="tx2"/>
                </a:solidFill>
              </a:rPr>
              <a:t>Cette</a:t>
            </a:r>
            <a:r>
              <a:rPr lang="en-US" dirty="0">
                <a:solidFill>
                  <a:schemeClr val="tx2"/>
                </a:solidFill>
              </a:rPr>
              <a:t> question </a:t>
            </a:r>
            <a:r>
              <a:rPr lang="en-US" dirty="0" err="1">
                <a:solidFill>
                  <a:schemeClr val="tx2"/>
                </a:solidFill>
              </a:rPr>
              <a:t>porte</a:t>
            </a:r>
            <a:r>
              <a:rPr lang="en-US" dirty="0">
                <a:solidFill>
                  <a:schemeClr val="tx2"/>
                </a:solidFill>
              </a:rPr>
              <a:t> sur les </a:t>
            </a:r>
            <a:r>
              <a:rPr lang="en-US" dirty="0" err="1">
                <a:solidFill>
                  <a:schemeClr val="tx2"/>
                </a:solidFill>
              </a:rPr>
              <a:t>autorités</a:t>
            </a:r>
            <a:r>
              <a:rPr lang="en-US" dirty="0">
                <a:solidFill>
                  <a:schemeClr val="tx2"/>
                </a:solidFill>
              </a:rPr>
              <a:t> de </a:t>
            </a:r>
            <a:r>
              <a:rPr lang="en-US" dirty="0" err="1">
                <a:solidFill>
                  <a:schemeClr val="tx2"/>
                </a:solidFill>
              </a:rPr>
              <a:t>réglementation</a:t>
            </a:r>
            <a:r>
              <a:rPr lang="en-US" dirty="0">
                <a:solidFill>
                  <a:schemeClr val="tx2"/>
                </a:solidFill>
              </a:rPr>
              <a:t> des services </a:t>
            </a:r>
            <a:r>
              <a:rPr lang="en-US" dirty="0" err="1">
                <a:solidFill>
                  <a:schemeClr val="tx2"/>
                </a:solidFill>
              </a:rPr>
              <a:t>d’eau</a:t>
            </a:r>
            <a:r>
              <a:rPr lang="en-US" dirty="0">
                <a:solidFill>
                  <a:schemeClr val="tx2"/>
                </a:solidFill>
              </a:rPr>
              <a:t> potable.</a:t>
            </a:r>
          </a:p>
          <a:p>
            <a:r>
              <a:rPr lang="en-US" dirty="0" err="1">
                <a:solidFill>
                  <a:schemeClr val="tx2"/>
                </a:solidFill>
              </a:rPr>
              <a:t>L’objectif</a:t>
            </a:r>
            <a:r>
              <a:rPr lang="en-US" dirty="0">
                <a:solidFill>
                  <a:schemeClr val="tx2"/>
                </a:solidFill>
              </a:rPr>
              <a:t> de </a:t>
            </a:r>
            <a:r>
              <a:rPr lang="en-US" dirty="0" err="1">
                <a:solidFill>
                  <a:schemeClr val="tx2"/>
                </a:solidFill>
              </a:rPr>
              <a:t>cette</a:t>
            </a:r>
            <a:r>
              <a:rPr lang="en-US" dirty="0">
                <a:solidFill>
                  <a:schemeClr val="tx2"/>
                </a:solidFill>
              </a:rPr>
              <a:t> question </a:t>
            </a:r>
            <a:r>
              <a:rPr lang="en-US" dirty="0" err="1">
                <a:solidFill>
                  <a:schemeClr val="tx2"/>
                </a:solidFill>
              </a:rPr>
              <a:t>est</a:t>
            </a:r>
            <a:r>
              <a:rPr lang="en-US" dirty="0">
                <a:solidFill>
                  <a:schemeClr val="tx2"/>
                </a:solidFill>
              </a:rPr>
              <a:t> de </a:t>
            </a:r>
            <a:r>
              <a:rPr lang="en-US" dirty="0" err="1">
                <a:solidFill>
                  <a:schemeClr val="tx2"/>
                </a:solidFill>
              </a:rPr>
              <a:t>comprendre</a:t>
            </a:r>
            <a:r>
              <a:rPr lang="en-US" dirty="0">
                <a:solidFill>
                  <a:schemeClr val="tx2"/>
                </a:solidFill>
              </a:rPr>
              <a:t> les actions </a:t>
            </a:r>
            <a:r>
              <a:rPr lang="en-US" dirty="0" err="1">
                <a:solidFill>
                  <a:schemeClr val="tx2"/>
                </a:solidFill>
              </a:rPr>
              <a:t>menées</a:t>
            </a:r>
            <a:r>
              <a:rPr lang="en-US" dirty="0">
                <a:solidFill>
                  <a:schemeClr val="tx2"/>
                </a:solidFill>
              </a:rPr>
              <a:t> par les </a:t>
            </a:r>
            <a:r>
              <a:rPr lang="en-US" dirty="0" err="1">
                <a:solidFill>
                  <a:schemeClr val="tx2"/>
                </a:solidFill>
              </a:rPr>
              <a:t>autorités</a:t>
            </a:r>
            <a:r>
              <a:rPr lang="en-US" dirty="0">
                <a:solidFill>
                  <a:schemeClr val="tx2"/>
                </a:solidFill>
              </a:rPr>
              <a:t> de </a:t>
            </a:r>
            <a:r>
              <a:rPr lang="en-US" dirty="0" err="1">
                <a:solidFill>
                  <a:schemeClr val="tx2"/>
                </a:solidFill>
              </a:rPr>
              <a:t>réglementation</a:t>
            </a:r>
            <a:r>
              <a:rPr lang="en-US" dirty="0">
                <a:solidFill>
                  <a:schemeClr val="tx2"/>
                </a:solidFill>
              </a:rPr>
              <a:t> des services </a:t>
            </a:r>
            <a:r>
              <a:rPr lang="en-US" dirty="0" err="1">
                <a:solidFill>
                  <a:schemeClr val="tx2"/>
                </a:solidFill>
              </a:rPr>
              <a:t>d’eau</a:t>
            </a:r>
            <a:r>
              <a:rPr lang="en-US" dirty="0">
                <a:solidFill>
                  <a:schemeClr val="tx2"/>
                </a:solidFill>
              </a:rPr>
              <a:t> potable en milieu </a:t>
            </a:r>
            <a:r>
              <a:rPr lang="en-US" dirty="0" err="1">
                <a:solidFill>
                  <a:schemeClr val="tx2"/>
                </a:solidFill>
              </a:rPr>
              <a:t>urbain</a:t>
            </a:r>
            <a:r>
              <a:rPr lang="en-US" dirty="0">
                <a:solidFill>
                  <a:schemeClr val="tx2"/>
                </a:solidFill>
              </a:rPr>
              <a:t> et rural. </a:t>
            </a:r>
          </a:p>
          <a:p>
            <a:r>
              <a:rPr lang="en-US" dirty="0" err="1">
                <a:solidFill>
                  <a:schemeClr val="tx2"/>
                </a:solidFill>
              </a:rPr>
              <a:t>Répondez</a:t>
            </a:r>
            <a:r>
              <a:rPr lang="en-US" dirty="0">
                <a:solidFill>
                  <a:schemeClr val="tx2"/>
                </a:solidFill>
              </a:rPr>
              <a:t> </a:t>
            </a:r>
            <a:r>
              <a:rPr lang="en-US" dirty="0" err="1">
                <a:solidFill>
                  <a:schemeClr val="tx2"/>
                </a:solidFill>
              </a:rPr>
              <a:t>à</a:t>
            </a:r>
            <a:r>
              <a:rPr lang="en-US" dirty="0">
                <a:solidFill>
                  <a:schemeClr val="tx2"/>
                </a:solidFill>
              </a:rPr>
              <a:t> </a:t>
            </a:r>
            <a:r>
              <a:rPr lang="en-US" dirty="0" err="1">
                <a:solidFill>
                  <a:schemeClr val="tx2"/>
                </a:solidFill>
              </a:rPr>
              <a:t>cette</a:t>
            </a:r>
            <a:r>
              <a:rPr lang="en-US" dirty="0">
                <a:solidFill>
                  <a:schemeClr val="tx2"/>
                </a:solidFill>
              </a:rPr>
              <a:t> question </a:t>
            </a:r>
            <a:r>
              <a:rPr lang="en-US" dirty="0" err="1">
                <a:solidFill>
                  <a:schemeClr val="tx2"/>
                </a:solidFill>
              </a:rPr>
              <a:t>seulement</a:t>
            </a:r>
            <a:r>
              <a:rPr lang="en-US" dirty="0">
                <a:solidFill>
                  <a:schemeClr val="tx2"/>
                </a:solidFill>
              </a:rPr>
              <a:t> </a:t>
            </a:r>
            <a:r>
              <a:rPr lang="en-US" dirty="0" err="1">
                <a:solidFill>
                  <a:schemeClr val="tx2"/>
                </a:solidFill>
              </a:rPr>
              <a:t>s’il</a:t>
            </a:r>
            <a:r>
              <a:rPr lang="en-US" dirty="0">
                <a:solidFill>
                  <a:schemeClr val="tx2"/>
                </a:solidFill>
              </a:rPr>
              <a:t> </a:t>
            </a:r>
            <a:r>
              <a:rPr lang="en-US" dirty="0" err="1">
                <a:solidFill>
                  <a:schemeClr val="tx2"/>
                </a:solidFill>
              </a:rPr>
              <a:t>existe</a:t>
            </a:r>
            <a:r>
              <a:rPr lang="en-US" dirty="0">
                <a:solidFill>
                  <a:schemeClr val="tx2"/>
                </a:solidFill>
              </a:rPr>
              <a:t> </a:t>
            </a:r>
            <a:r>
              <a:rPr lang="en-US" dirty="0" err="1">
                <a:solidFill>
                  <a:schemeClr val="tx2"/>
                </a:solidFill>
              </a:rPr>
              <a:t>une</a:t>
            </a:r>
            <a:r>
              <a:rPr lang="en-US" dirty="0">
                <a:solidFill>
                  <a:schemeClr val="tx2"/>
                </a:solidFill>
              </a:rPr>
              <a:t> </a:t>
            </a:r>
            <a:r>
              <a:rPr lang="en-US" dirty="0" err="1">
                <a:solidFill>
                  <a:schemeClr val="tx2"/>
                </a:solidFill>
              </a:rPr>
              <a:t>autorité</a:t>
            </a:r>
            <a:r>
              <a:rPr lang="en-US" dirty="0">
                <a:solidFill>
                  <a:schemeClr val="tx2"/>
                </a:solidFill>
              </a:rPr>
              <a:t> de </a:t>
            </a:r>
            <a:r>
              <a:rPr lang="en-US" dirty="0" err="1">
                <a:solidFill>
                  <a:schemeClr val="tx2"/>
                </a:solidFill>
              </a:rPr>
              <a:t>réglementation</a:t>
            </a:r>
            <a:r>
              <a:rPr lang="en-US" dirty="0">
                <a:solidFill>
                  <a:schemeClr val="tx2"/>
                </a:solidFill>
              </a:rPr>
              <a:t> </a:t>
            </a:r>
            <a:r>
              <a:rPr lang="en-US" dirty="0" err="1">
                <a:solidFill>
                  <a:schemeClr val="tx2"/>
                </a:solidFill>
              </a:rPr>
              <a:t>responsable</a:t>
            </a:r>
            <a:r>
              <a:rPr lang="en-US" dirty="0">
                <a:solidFill>
                  <a:schemeClr val="tx2"/>
                </a:solidFill>
              </a:rPr>
              <a:t> de </a:t>
            </a:r>
            <a:r>
              <a:rPr lang="en-US" dirty="0" err="1">
                <a:solidFill>
                  <a:schemeClr val="tx2"/>
                </a:solidFill>
              </a:rPr>
              <a:t>l’eau</a:t>
            </a:r>
            <a:r>
              <a:rPr lang="en-US" dirty="0">
                <a:solidFill>
                  <a:schemeClr val="tx2"/>
                </a:solidFill>
              </a:rPr>
              <a:t> potable pour le milieu </a:t>
            </a:r>
            <a:r>
              <a:rPr lang="en-US" dirty="0" err="1">
                <a:solidFill>
                  <a:schemeClr val="tx2"/>
                </a:solidFill>
              </a:rPr>
              <a:t>urbain</a:t>
            </a:r>
            <a:r>
              <a:rPr lang="en-US" dirty="0">
                <a:solidFill>
                  <a:schemeClr val="tx2"/>
                </a:solidFill>
              </a:rPr>
              <a:t> et/</a:t>
            </a:r>
            <a:r>
              <a:rPr lang="en-US" dirty="0" err="1">
                <a:solidFill>
                  <a:schemeClr val="tx2"/>
                </a:solidFill>
              </a:rPr>
              <a:t>ou</a:t>
            </a:r>
            <a:r>
              <a:rPr lang="en-US" dirty="0">
                <a:solidFill>
                  <a:schemeClr val="tx2"/>
                </a:solidFill>
              </a:rPr>
              <a:t> rural. </a:t>
            </a:r>
          </a:p>
        </p:txBody>
      </p:sp>
      <p:sp>
        <p:nvSpPr>
          <p:cNvPr id="5" name="Rounded Rectangle 3">
            <a:extLst>
              <a:ext uri="{FF2B5EF4-FFF2-40B4-BE49-F238E27FC236}">
                <a16:creationId xmlns:a16="http://schemas.microsoft.com/office/drawing/2014/main" id="{CAD18ED9-E648-4294-8B8A-1EBF1E4D7ADA}"/>
              </a:ext>
            </a:extLst>
          </p:cNvPr>
          <p:cNvSpPr/>
          <p:nvPr/>
        </p:nvSpPr>
        <p:spPr>
          <a:xfrm>
            <a:off x="5826662"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B8</a:t>
            </a:r>
          </a:p>
        </p:txBody>
      </p:sp>
    </p:spTree>
    <p:extLst>
      <p:ext uri="{BB962C8B-B14F-4D97-AF65-F5344CB8AC3E}">
        <p14:creationId xmlns:p14="http://schemas.microsoft.com/office/powerpoint/2010/main" val="125293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14880" y="760036"/>
            <a:ext cx="6912000" cy="4825307"/>
            <a:chOff x="297014" y="580479"/>
            <a:chExt cx="6912000" cy="4825307"/>
          </a:xfrm>
        </p:grpSpPr>
        <p:pic>
          <p:nvPicPr>
            <p:cNvPr id="1536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46364" y="580479"/>
              <a:ext cx="6802582" cy="3952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97014" y="4532755"/>
              <a:ext cx="6912000" cy="873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Rounded Rectangle 3">
            <a:extLst>
              <a:ext uri="{FF2B5EF4-FFF2-40B4-BE49-F238E27FC236}">
                <a16:creationId xmlns:a16="http://schemas.microsoft.com/office/drawing/2014/main" id="{F9D858AD-48ED-3B47-BA13-8EF1BA3C7B8F}"/>
              </a:ext>
            </a:extLst>
          </p:cNvPr>
          <p:cNvSpPr/>
          <p:nvPr/>
        </p:nvSpPr>
        <p:spPr>
          <a:xfrm>
            <a:off x="5826662"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B8</a:t>
            </a:r>
          </a:p>
        </p:txBody>
      </p:sp>
      <p:sp>
        <p:nvSpPr>
          <p:cNvPr id="6" name="Rectangle: Rounded Corners 10">
            <a:extLst>
              <a:ext uri="{FF2B5EF4-FFF2-40B4-BE49-F238E27FC236}">
                <a16:creationId xmlns:a16="http://schemas.microsoft.com/office/drawing/2014/main" id="{CB505145-1F15-FE42-9401-6CBC21BE8E15}"/>
              </a:ext>
            </a:extLst>
          </p:cNvPr>
          <p:cNvSpPr/>
          <p:nvPr/>
        </p:nvSpPr>
        <p:spPr>
          <a:xfrm>
            <a:off x="5632569" y="1609776"/>
            <a:ext cx="2448000" cy="288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c 6">
            <a:extLst>
              <a:ext uri="{FF2B5EF4-FFF2-40B4-BE49-F238E27FC236}">
                <a16:creationId xmlns:a16="http://schemas.microsoft.com/office/drawing/2014/main" id="{E244072B-4B48-B348-B0F4-D1ED0B7EC0B3}"/>
              </a:ext>
            </a:extLst>
          </p:cNvPr>
          <p:cNvSpPr/>
          <p:nvPr/>
        </p:nvSpPr>
        <p:spPr>
          <a:xfrm rot="15368739">
            <a:off x="6476965" y="2007779"/>
            <a:ext cx="1719374" cy="1478892"/>
          </a:xfrm>
          <a:prstGeom prst="arc">
            <a:avLst>
              <a:gd name="adj1" fmla="val 17362042"/>
              <a:gd name="adj2" fmla="val 27739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a:extLst>
              <a:ext uri="{FF2B5EF4-FFF2-40B4-BE49-F238E27FC236}">
                <a16:creationId xmlns:a16="http://schemas.microsoft.com/office/drawing/2014/main" id="{5F9A3E5B-C3F1-7445-A15C-3E3A172D7A50}"/>
              </a:ext>
            </a:extLst>
          </p:cNvPr>
          <p:cNvSpPr txBox="1"/>
          <p:nvPr/>
        </p:nvSpPr>
        <p:spPr>
          <a:xfrm>
            <a:off x="5506360" y="2608270"/>
            <a:ext cx="2880289" cy="877163"/>
          </a:xfrm>
          <a:prstGeom prst="rect">
            <a:avLst/>
          </a:prstGeom>
          <a:noFill/>
          <a:ln>
            <a:noFill/>
          </a:ln>
        </p:spPr>
        <p:txBody>
          <a:bodyPr wrap="square" rtlCol="0">
            <a:spAutoFit/>
          </a:bodyPr>
          <a:lstStyle/>
          <a:p>
            <a:r>
              <a:rPr lang="en-US" sz="1700" b="1" dirty="0" err="1">
                <a:ln w="3175" cmpd="sng">
                  <a:noFill/>
                </a:ln>
                <a:solidFill>
                  <a:srgbClr val="C00000"/>
                </a:solidFill>
                <a:effectLst>
                  <a:glow rad="139700">
                    <a:schemeClr val="bg1"/>
                  </a:glow>
                </a:effectLst>
              </a:rPr>
              <a:t>Cochez</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deux</a:t>
            </a:r>
            <a:r>
              <a:rPr lang="en-US" sz="1700" b="1" dirty="0">
                <a:ln w="3175" cmpd="sng">
                  <a:noFill/>
                </a:ln>
                <a:solidFill>
                  <a:srgbClr val="C00000"/>
                </a:solidFill>
                <a:effectLst>
                  <a:glow rad="139700">
                    <a:schemeClr val="bg1"/>
                  </a:glow>
                </a:effectLst>
              </a:rPr>
              <a:t> cases par </a:t>
            </a:r>
            <a:r>
              <a:rPr lang="en-US" sz="1700" b="1" dirty="0" err="1">
                <a:ln w="3175" cmpd="sng">
                  <a:noFill/>
                </a:ln>
                <a:solidFill>
                  <a:srgbClr val="C00000"/>
                </a:solidFill>
                <a:effectLst>
                  <a:glow rad="139700">
                    <a:schemeClr val="bg1"/>
                  </a:glow>
                </a:effectLst>
              </a:rPr>
              <a:t>ligne</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une</a:t>
            </a:r>
            <a:r>
              <a:rPr lang="en-US" sz="1700" b="1" dirty="0">
                <a:ln w="3175" cmpd="sng">
                  <a:noFill/>
                </a:ln>
                <a:solidFill>
                  <a:srgbClr val="C00000"/>
                </a:solidFill>
                <a:effectLst>
                  <a:glow rad="139700">
                    <a:schemeClr val="bg1"/>
                  </a:glow>
                </a:effectLst>
              </a:rPr>
              <a:t> pour le milieu </a:t>
            </a:r>
            <a:r>
              <a:rPr lang="en-US" sz="1700" b="1" dirty="0" err="1">
                <a:ln w="3175" cmpd="sng">
                  <a:noFill/>
                </a:ln>
                <a:solidFill>
                  <a:srgbClr val="C00000"/>
                </a:solidFill>
                <a:effectLst>
                  <a:glow rad="139700">
                    <a:schemeClr val="bg1"/>
                  </a:glow>
                </a:effectLst>
              </a:rPr>
              <a:t>urbain</a:t>
            </a:r>
            <a:r>
              <a:rPr lang="en-US" sz="1700" b="1" dirty="0">
                <a:ln w="3175" cmpd="sng">
                  <a:noFill/>
                </a:ln>
                <a:solidFill>
                  <a:srgbClr val="C00000"/>
                </a:solidFill>
                <a:effectLst>
                  <a:glow rad="139700">
                    <a:schemeClr val="bg1"/>
                  </a:glow>
                </a:effectLst>
              </a:rPr>
              <a:t> et </a:t>
            </a:r>
            <a:r>
              <a:rPr lang="en-US" sz="1700" b="1" dirty="0" err="1">
                <a:ln w="3175" cmpd="sng">
                  <a:noFill/>
                </a:ln>
                <a:solidFill>
                  <a:srgbClr val="C00000"/>
                </a:solidFill>
                <a:effectLst>
                  <a:glow rad="139700">
                    <a:schemeClr val="bg1"/>
                  </a:glow>
                </a:effectLst>
              </a:rPr>
              <a:t>une</a:t>
            </a:r>
            <a:r>
              <a:rPr lang="en-US" sz="1700" b="1" dirty="0">
                <a:ln w="3175" cmpd="sng">
                  <a:noFill/>
                </a:ln>
                <a:solidFill>
                  <a:srgbClr val="C00000"/>
                </a:solidFill>
                <a:effectLst>
                  <a:glow rad="139700">
                    <a:schemeClr val="bg1"/>
                  </a:glow>
                </a:effectLst>
              </a:rPr>
              <a:t> pour le milieu rural. </a:t>
            </a:r>
            <a:endParaRPr lang="en-GB" sz="1700" b="1" dirty="0">
              <a:ln w="3175" cmpd="sng">
                <a:noFill/>
              </a:ln>
              <a:solidFill>
                <a:srgbClr val="C00000"/>
              </a:solidFill>
              <a:effectLst>
                <a:glow rad="139700">
                  <a:schemeClr val="bg1"/>
                </a:glow>
              </a:effectLst>
            </a:endParaRPr>
          </a:p>
        </p:txBody>
      </p:sp>
      <p:sp>
        <p:nvSpPr>
          <p:cNvPr id="9" name="TextBox 8">
            <a:extLst>
              <a:ext uri="{FF2B5EF4-FFF2-40B4-BE49-F238E27FC236}">
                <a16:creationId xmlns:a16="http://schemas.microsoft.com/office/drawing/2014/main" id="{6ADC5E04-140F-9149-855C-A37C77A599D6}"/>
              </a:ext>
            </a:extLst>
          </p:cNvPr>
          <p:cNvSpPr txBox="1"/>
          <p:nvPr/>
        </p:nvSpPr>
        <p:spPr>
          <a:xfrm>
            <a:off x="1870531" y="4133075"/>
            <a:ext cx="5096326" cy="615553"/>
          </a:xfrm>
          <a:prstGeom prst="rect">
            <a:avLst/>
          </a:prstGeom>
          <a:noFill/>
          <a:ln>
            <a:noFill/>
          </a:ln>
        </p:spPr>
        <p:txBody>
          <a:bodyPr wrap="square" rtlCol="0">
            <a:spAutoFit/>
          </a:bodyPr>
          <a:lstStyle/>
          <a:p>
            <a:r>
              <a:rPr lang="en-US" sz="1700" b="1" dirty="0" err="1">
                <a:ln w="3175" cmpd="sng">
                  <a:noFill/>
                </a:ln>
                <a:solidFill>
                  <a:srgbClr val="C00000"/>
                </a:solidFill>
                <a:effectLst>
                  <a:glow rad="139700">
                    <a:schemeClr val="bg1"/>
                  </a:glow>
                </a:effectLst>
              </a:rPr>
              <a:t>Ici</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veuillez</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décrire</a:t>
            </a:r>
            <a:r>
              <a:rPr lang="en-US" sz="1700" b="1" dirty="0">
                <a:ln w="3175" cmpd="sng">
                  <a:noFill/>
                </a:ln>
                <a:solidFill>
                  <a:srgbClr val="C00000"/>
                </a:solidFill>
                <a:effectLst>
                  <a:glow rad="139700">
                    <a:schemeClr val="bg1"/>
                  </a:glow>
                </a:effectLst>
              </a:rPr>
              <a:t> les </a:t>
            </a:r>
            <a:r>
              <a:rPr lang="en-US" sz="1700" b="1" dirty="0" err="1">
                <a:ln w="3175" cmpd="sng">
                  <a:noFill/>
                </a:ln>
                <a:solidFill>
                  <a:srgbClr val="C00000"/>
                </a:solidFill>
                <a:effectLst>
                  <a:glow rad="139700">
                    <a:schemeClr val="bg1"/>
                  </a:glow>
                </a:effectLst>
              </a:rPr>
              <a:t>conséquences</a:t>
            </a:r>
            <a:r>
              <a:rPr lang="en-US" sz="1700" b="1" dirty="0">
                <a:ln w="3175" cmpd="sng">
                  <a:noFill/>
                </a:ln>
                <a:solidFill>
                  <a:srgbClr val="C00000"/>
                </a:solidFill>
                <a:effectLst>
                  <a:glow rad="139700">
                    <a:schemeClr val="bg1"/>
                  </a:glow>
                </a:effectLst>
              </a:rPr>
              <a:t> de la non-performance et les </a:t>
            </a:r>
            <a:r>
              <a:rPr lang="en-US" sz="1700" b="1" dirty="0" err="1">
                <a:ln w="3175" cmpd="sng">
                  <a:noFill/>
                </a:ln>
                <a:solidFill>
                  <a:srgbClr val="C00000"/>
                </a:solidFill>
                <a:effectLst>
                  <a:glow rad="139700">
                    <a:schemeClr val="bg1"/>
                  </a:glow>
                </a:effectLst>
              </a:rPr>
              <a:t>mesures</a:t>
            </a:r>
            <a:r>
              <a:rPr lang="en-US" sz="1700" b="1" dirty="0">
                <a:ln w="3175" cmpd="sng">
                  <a:noFill/>
                </a:ln>
                <a:solidFill>
                  <a:srgbClr val="C00000"/>
                </a:solidFill>
                <a:effectLst>
                  <a:glow rad="139700">
                    <a:schemeClr val="bg1"/>
                  </a:glow>
                </a:effectLst>
              </a:rPr>
              <a:t> correctives </a:t>
            </a:r>
            <a:r>
              <a:rPr lang="en-US" sz="1700" b="1" dirty="0" err="1">
                <a:ln w="3175" cmpd="sng">
                  <a:noFill/>
                </a:ln>
                <a:solidFill>
                  <a:srgbClr val="C00000"/>
                </a:solidFill>
                <a:effectLst>
                  <a:glow rad="139700">
                    <a:schemeClr val="bg1"/>
                  </a:glow>
                </a:effectLst>
              </a:rPr>
              <a:t>prises</a:t>
            </a:r>
            <a:r>
              <a:rPr lang="en-US" sz="1700" b="1" dirty="0">
                <a:ln w="3175" cmpd="sng">
                  <a:noFill/>
                </a:ln>
                <a:solidFill>
                  <a:srgbClr val="C00000"/>
                </a:solidFill>
                <a:effectLst>
                  <a:glow rad="139700">
                    <a:schemeClr val="bg1"/>
                  </a:glow>
                </a:effectLst>
              </a:rPr>
              <a:t>.</a:t>
            </a:r>
            <a:endParaRPr lang="en-GB" sz="1700" b="1" dirty="0">
              <a:ln w="3175" cmpd="sng">
                <a:noFill/>
              </a:ln>
              <a:solidFill>
                <a:srgbClr val="C00000"/>
              </a:solidFill>
              <a:effectLst>
                <a:glow rad="139700">
                  <a:schemeClr val="bg1"/>
                </a:glow>
              </a:effectLst>
            </a:endParaRPr>
          </a:p>
        </p:txBody>
      </p:sp>
      <p:sp>
        <p:nvSpPr>
          <p:cNvPr id="10" name="TextBox 9">
            <a:extLst>
              <a:ext uri="{FF2B5EF4-FFF2-40B4-BE49-F238E27FC236}">
                <a16:creationId xmlns:a16="http://schemas.microsoft.com/office/drawing/2014/main" id="{29AB6E20-7F70-DA42-9159-1297F83E0422}"/>
              </a:ext>
            </a:extLst>
          </p:cNvPr>
          <p:cNvSpPr txBox="1"/>
          <p:nvPr/>
        </p:nvSpPr>
        <p:spPr>
          <a:xfrm>
            <a:off x="1475016" y="5134602"/>
            <a:ext cx="6785425" cy="353943"/>
          </a:xfrm>
          <a:prstGeom prst="rect">
            <a:avLst/>
          </a:prstGeom>
          <a:noFill/>
          <a:ln>
            <a:noFill/>
          </a:ln>
        </p:spPr>
        <p:txBody>
          <a:bodyPr wrap="square" rtlCol="0">
            <a:spAutoFit/>
          </a:bodyPr>
          <a:lstStyle/>
          <a:p>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Veuillez</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inclure</a:t>
            </a:r>
            <a:r>
              <a:rPr lang="en-US" sz="1700" b="1" dirty="0">
                <a:ln w="3175" cmpd="sng">
                  <a:noFill/>
                </a:ln>
                <a:solidFill>
                  <a:srgbClr val="C00000"/>
                </a:solidFill>
                <a:effectLst>
                  <a:glow rad="139700">
                    <a:schemeClr val="bg1"/>
                  </a:glow>
                </a:effectLst>
              </a:rPr>
              <a:t> un lien </a:t>
            </a:r>
            <a:r>
              <a:rPr lang="en-US" sz="1700" b="1" dirty="0" err="1">
                <a:ln w="3175" cmpd="sng">
                  <a:noFill/>
                </a:ln>
                <a:solidFill>
                  <a:srgbClr val="C00000"/>
                </a:solidFill>
                <a:effectLst>
                  <a:glow rad="139700">
                    <a:schemeClr val="bg1"/>
                  </a:glow>
                </a:effectLst>
              </a:rPr>
              <a:t>vers</a:t>
            </a:r>
            <a:r>
              <a:rPr lang="en-US" sz="1700" b="1" dirty="0">
                <a:ln w="3175" cmpd="sng">
                  <a:noFill/>
                </a:ln>
                <a:solidFill>
                  <a:srgbClr val="C00000"/>
                </a:solidFill>
                <a:effectLst>
                  <a:glow rad="139700">
                    <a:schemeClr val="bg1"/>
                  </a:glow>
                </a:effectLst>
              </a:rPr>
              <a:t> le rapport le plus </a:t>
            </a:r>
            <a:r>
              <a:rPr lang="en-US" sz="1700" b="1" dirty="0" err="1">
                <a:ln w="3175" cmpd="sng">
                  <a:noFill/>
                </a:ln>
                <a:solidFill>
                  <a:srgbClr val="C00000"/>
                </a:solidFill>
                <a:effectLst>
                  <a:glow rad="139700">
                    <a:schemeClr val="bg1"/>
                  </a:glow>
                </a:effectLst>
              </a:rPr>
              <a:t>récent</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ou</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joindre</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une</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copie</a:t>
            </a:r>
            <a:r>
              <a:rPr lang="en-US" sz="1700" b="1" dirty="0">
                <a:ln w="3175" cmpd="sng">
                  <a:noFill/>
                </a:ln>
                <a:solidFill>
                  <a:srgbClr val="C00000"/>
                </a:solidFill>
                <a:effectLst>
                  <a:glow rad="139700">
                    <a:schemeClr val="bg1"/>
                  </a:glow>
                </a:effectLst>
              </a:rPr>
              <a:t>. </a:t>
            </a:r>
            <a:endParaRPr lang="en-GB" sz="1700" b="1" dirty="0">
              <a:ln w="3175" cmpd="sng">
                <a:noFill/>
              </a:ln>
              <a:solidFill>
                <a:srgbClr val="C00000"/>
              </a:solidFill>
              <a:effectLst>
                <a:glow rad="139700">
                  <a:schemeClr val="bg1"/>
                </a:glow>
              </a:effectLst>
            </a:endParaRPr>
          </a:p>
        </p:txBody>
      </p:sp>
    </p:spTree>
    <p:extLst>
      <p:ext uri="{BB962C8B-B14F-4D97-AF65-F5344CB8AC3E}">
        <p14:creationId xmlns:p14="http://schemas.microsoft.com/office/powerpoint/2010/main" val="2537851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CE9E0BA-5F67-45E9-B707-79DACA3C1CDB}"/>
              </a:ext>
            </a:extLst>
          </p:cNvPr>
          <p:cNvSpPr>
            <a:spLocks noGrp="1"/>
          </p:cNvSpPr>
          <p:nvPr>
            <p:ph type="title"/>
          </p:nvPr>
        </p:nvSpPr>
        <p:spPr>
          <a:xfrm>
            <a:off x="457200" y="859210"/>
            <a:ext cx="8483600" cy="994122"/>
          </a:xfrm>
        </p:spPr>
        <p:txBody>
          <a:bodyPr>
            <a:normAutofit fontScale="90000"/>
          </a:bodyPr>
          <a:lstStyle/>
          <a:p>
            <a:r>
              <a:rPr lang="en-GB" dirty="0"/>
              <a:t>Question B9 – </a:t>
            </a:r>
            <a:r>
              <a:rPr dirty="0"/>
              <a:t>Fonctions des autorités de réglementation des services d'assainissement et de traitement des eaux usées</a:t>
            </a:r>
            <a:endParaRPr lang="en-US" dirty="0"/>
          </a:p>
        </p:txBody>
      </p:sp>
      <p:sp>
        <p:nvSpPr>
          <p:cNvPr id="12" name="Content Placeholder 11">
            <a:extLst>
              <a:ext uri="{FF2B5EF4-FFF2-40B4-BE49-F238E27FC236}">
                <a16:creationId xmlns:a16="http://schemas.microsoft.com/office/drawing/2014/main" id="{15424696-BDF9-4904-97BA-4D5DD89D865F}"/>
              </a:ext>
            </a:extLst>
          </p:cNvPr>
          <p:cNvSpPr>
            <a:spLocks noGrp="1"/>
          </p:cNvSpPr>
          <p:nvPr>
            <p:ph sz="quarter" idx="10"/>
          </p:nvPr>
        </p:nvSpPr>
        <p:spPr>
          <a:xfrm>
            <a:off x="468313" y="2205038"/>
            <a:ext cx="8208143" cy="3384078"/>
          </a:xfrm>
        </p:spPr>
        <p:txBody>
          <a:bodyPr>
            <a:normAutofit fontScale="77500" lnSpcReduction="20000"/>
          </a:bodyPr>
          <a:lstStyle/>
          <a:p>
            <a:r>
              <a:rPr lang="en-US" dirty="0" err="1">
                <a:solidFill>
                  <a:schemeClr val="tx2"/>
                </a:solidFill>
              </a:rPr>
              <a:t>Cette</a:t>
            </a:r>
            <a:r>
              <a:rPr lang="en-US" dirty="0">
                <a:solidFill>
                  <a:schemeClr val="tx2"/>
                </a:solidFill>
              </a:rPr>
              <a:t> question </a:t>
            </a:r>
            <a:r>
              <a:rPr lang="en-US" dirty="0" err="1">
                <a:solidFill>
                  <a:schemeClr val="tx2"/>
                </a:solidFill>
              </a:rPr>
              <a:t>porte</a:t>
            </a:r>
            <a:r>
              <a:rPr lang="en-US" dirty="0">
                <a:solidFill>
                  <a:schemeClr val="tx2"/>
                </a:solidFill>
              </a:rPr>
              <a:t> sur les </a:t>
            </a:r>
            <a:r>
              <a:rPr lang="en-US" dirty="0" err="1">
                <a:solidFill>
                  <a:schemeClr val="tx2"/>
                </a:solidFill>
              </a:rPr>
              <a:t>organismes</a:t>
            </a:r>
            <a:r>
              <a:rPr lang="en-US" dirty="0">
                <a:solidFill>
                  <a:schemeClr val="tx2"/>
                </a:solidFill>
              </a:rPr>
              <a:t> de </a:t>
            </a:r>
            <a:r>
              <a:rPr lang="en-US" dirty="0" err="1">
                <a:solidFill>
                  <a:schemeClr val="tx2"/>
                </a:solidFill>
              </a:rPr>
              <a:t>réglementation</a:t>
            </a:r>
            <a:r>
              <a:rPr lang="en-US" dirty="0">
                <a:solidFill>
                  <a:schemeClr val="tx2"/>
                </a:solidFill>
              </a:rPr>
              <a:t> des services </a:t>
            </a:r>
            <a:r>
              <a:rPr lang="en-US" dirty="0" err="1">
                <a:solidFill>
                  <a:schemeClr val="tx2"/>
                </a:solidFill>
              </a:rPr>
              <a:t>d’assainissement</a:t>
            </a:r>
            <a:r>
              <a:rPr lang="en-US" dirty="0">
                <a:solidFill>
                  <a:schemeClr val="tx2"/>
                </a:solidFill>
              </a:rPr>
              <a:t> et de </a:t>
            </a:r>
            <a:r>
              <a:rPr lang="en-US" dirty="0" err="1">
                <a:solidFill>
                  <a:schemeClr val="tx2"/>
                </a:solidFill>
              </a:rPr>
              <a:t>traitement</a:t>
            </a:r>
            <a:r>
              <a:rPr lang="en-US" dirty="0">
                <a:solidFill>
                  <a:schemeClr val="tx2"/>
                </a:solidFill>
              </a:rPr>
              <a:t> des </a:t>
            </a:r>
            <a:r>
              <a:rPr lang="en-US" dirty="0" err="1">
                <a:solidFill>
                  <a:schemeClr val="tx2"/>
                </a:solidFill>
              </a:rPr>
              <a:t>eaux</a:t>
            </a:r>
            <a:r>
              <a:rPr lang="en-US" dirty="0">
                <a:solidFill>
                  <a:schemeClr val="tx2"/>
                </a:solidFill>
              </a:rPr>
              <a:t> </a:t>
            </a:r>
            <a:r>
              <a:rPr lang="en-US" dirty="0" err="1">
                <a:solidFill>
                  <a:schemeClr val="tx2"/>
                </a:solidFill>
              </a:rPr>
              <a:t>usées</a:t>
            </a:r>
            <a:r>
              <a:rPr lang="en-US" dirty="0">
                <a:solidFill>
                  <a:schemeClr val="tx2"/>
                </a:solidFill>
              </a:rPr>
              <a:t>.</a:t>
            </a:r>
          </a:p>
          <a:p>
            <a:r>
              <a:rPr lang="en-US" dirty="0" err="1">
                <a:solidFill>
                  <a:schemeClr val="tx2"/>
                </a:solidFill>
              </a:rPr>
              <a:t>L’objectif</a:t>
            </a:r>
            <a:r>
              <a:rPr lang="en-US" dirty="0">
                <a:solidFill>
                  <a:schemeClr val="tx2"/>
                </a:solidFill>
              </a:rPr>
              <a:t> de </a:t>
            </a:r>
            <a:r>
              <a:rPr lang="en-US" dirty="0" err="1">
                <a:solidFill>
                  <a:schemeClr val="tx2"/>
                </a:solidFill>
              </a:rPr>
              <a:t>cette</a:t>
            </a:r>
            <a:r>
              <a:rPr lang="en-US" dirty="0">
                <a:solidFill>
                  <a:schemeClr val="tx2"/>
                </a:solidFill>
              </a:rPr>
              <a:t> question </a:t>
            </a:r>
            <a:r>
              <a:rPr lang="en-US" dirty="0" err="1">
                <a:solidFill>
                  <a:schemeClr val="tx2"/>
                </a:solidFill>
              </a:rPr>
              <a:t>est</a:t>
            </a:r>
            <a:r>
              <a:rPr lang="en-US" dirty="0">
                <a:solidFill>
                  <a:schemeClr val="tx2"/>
                </a:solidFill>
              </a:rPr>
              <a:t> de </a:t>
            </a:r>
            <a:r>
              <a:rPr lang="en-US" dirty="0" err="1">
                <a:solidFill>
                  <a:schemeClr val="tx2"/>
                </a:solidFill>
              </a:rPr>
              <a:t>comprendre</a:t>
            </a:r>
            <a:r>
              <a:rPr lang="en-US" dirty="0">
                <a:solidFill>
                  <a:schemeClr val="tx2"/>
                </a:solidFill>
              </a:rPr>
              <a:t> les </a:t>
            </a:r>
            <a:r>
              <a:rPr lang="en-US" dirty="0" err="1">
                <a:solidFill>
                  <a:schemeClr val="tx2"/>
                </a:solidFill>
              </a:rPr>
              <a:t>activités</a:t>
            </a:r>
            <a:r>
              <a:rPr lang="en-US" dirty="0">
                <a:solidFill>
                  <a:schemeClr val="tx2"/>
                </a:solidFill>
              </a:rPr>
              <a:t> </a:t>
            </a:r>
            <a:r>
              <a:rPr lang="en-US" dirty="0" err="1">
                <a:solidFill>
                  <a:schemeClr val="tx2"/>
                </a:solidFill>
              </a:rPr>
              <a:t>menées</a:t>
            </a:r>
            <a:r>
              <a:rPr lang="en-US" dirty="0">
                <a:solidFill>
                  <a:schemeClr val="tx2"/>
                </a:solidFill>
              </a:rPr>
              <a:t> par les </a:t>
            </a:r>
            <a:r>
              <a:rPr lang="en-US" dirty="0" err="1">
                <a:solidFill>
                  <a:schemeClr val="tx2"/>
                </a:solidFill>
              </a:rPr>
              <a:t>autorités</a:t>
            </a:r>
            <a:r>
              <a:rPr lang="en-US" dirty="0">
                <a:solidFill>
                  <a:schemeClr val="tx2"/>
                </a:solidFill>
              </a:rPr>
              <a:t> de </a:t>
            </a:r>
            <a:r>
              <a:rPr lang="en-US" dirty="0" err="1">
                <a:solidFill>
                  <a:schemeClr val="tx2"/>
                </a:solidFill>
              </a:rPr>
              <a:t>réglementation</a:t>
            </a:r>
            <a:r>
              <a:rPr lang="en-US" dirty="0">
                <a:solidFill>
                  <a:schemeClr val="tx2"/>
                </a:solidFill>
              </a:rPr>
              <a:t> des services </a:t>
            </a:r>
            <a:r>
              <a:rPr lang="en-US" dirty="0" err="1">
                <a:solidFill>
                  <a:schemeClr val="tx2"/>
                </a:solidFill>
              </a:rPr>
              <a:t>assainissement/eaux</a:t>
            </a:r>
            <a:r>
              <a:rPr lang="en-US" dirty="0">
                <a:solidFill>
                  <a:schemeClr val="tx2"/>
                </a:solidFill>
              </a:rPr>
              <a:t> </a:t>
            </a:r>
            <a:r>
              <a:rPr lang="en-US" dirty="0" err="1">
                <a:solidFill>
                  <a:schemeClr val="tx2"/>
                </a:solidFill>
              </a:rPr>
              <a:t>usées</a:t>
            </a:r>
            <a:r>
              <a:rPr lang="en-US" dirty="0">
                <a:solidFill>
                  <a:schemeClr val="tx2"/>
                </a:solidFill>
              </a:rPr>
              <a:t> </a:t>
            </a:r>
            <a:r>
              <a:rPr lang="en-US" dirty="0" err="1">
                <a:solidFill>
                  <a:schemeClr val="tx2"/>
                </a:solidFill>
              </a:rPr>
              <a:t>dans</a:t>
            </a:r>
            <a:r>
              <a:rPr lang="en-US" dirty="0">
                <a:solidFill>
                  <a:schemeClr val="tx2"/>
                </a:solidFill>
              </a:rPr>
              <a:t> le milieu </a:t>
            </a:r>
            <a:r>
              <a:rPr lang="en-US" dirty="0" err="1">
                <a:solidFill>
                  <a:schemeClr val="tx2"/>
                </a:solidFill>
              </a:rPr>
              <a:t>urbain</a:t>
            </a:r>
            <a:r>
              <a:rPr lang="en-US" dirty="0">
                <a:solidFill>
                  <a:schemeClr val="tx2"/>
                </a:solidFill>
              </a:rPr>
              <a:t> et rural.</a:t>
            </a:r>
          </a:p>
          <a:p>
            <a:r>
              <a:rPr lang="en-US" dirty="0" err="1">
                <a:solidFill>
                  <a:schemeClr val="tx2"/>
                </a:solidFill>
              </a:rPr>
              <a:t>Répondez</a:t>
            </a:r>
            <a:r>
              <a:rPr lang="en-US" dirty="0">
                <a:solidFill>
                  <a:schemeClr val="tx2"/>
                </a:solidFill>
              </a:rPr>
              <a:t> </a:t>
            </a:r>
            <a:r>
              <a:rPr lang="en-US" dirty="0" err="1">
                <a:solidFill>
                  <a:schemeClr val="tx2"/>
                </a:solidFill>
              </a:rPr>
              <a:t>à</a:t>
            </a:r>
            <a:r>
              <a:rPr lang="en-US" dirty="0">
                <a:solidFill>
                  <a:schemeClr val="tx2"/>
                </a:solidFill>
              </a:rPr>
              <a:t> </a:t>
            </a:r>
            <a:r>
              <a:rPr lang="en-US" dirty="0" err="1">
                <a:solidFill>
                  <a:schemeClr val="tx2"/>
                </a:solidFill>
              </a:rPr>
              <a:t>cette</a:t>
            </a:r>
            <a:r>
              <a:rPr lang="en-US" dirty="0">
                <a:solidFill>
                  <a:schemeClr val="tx2"/>
                </a:solidFill>
              </a:rPr>
              <a:t> question </a:t>
            </a:r>
            <a:r>
              <a:rPr lang="en-US" dirty="0" err="1">
                <a:solidFill>
                  <a:schemeClr val="tx2"/>
                </a:solidFill>
              </a:rPr>
              <a:t>seulement</a:t>
            </a:r>
            <a:r>
              <a:rPr lang="en-US" dirty="0">
                <a:solidFill>
                  <a:schemeClr val="tx2"/>
                </a:solidFill>
              </a:rPr>
              <a:t> </a:t>
            </a:r>
            <a:r>
              <a:rPr lang="en-US" dirty="0" err="1">
                <a:solidFill>
                  <a:schemeClr val="tx2"/>
                </a:solidFill>
              </a:rPr>
              <a:t>s’il</a:t>
            </a:r>
            <a:r>
              <a:rPr lang="en-US" dirty="0">
                <a:solidFill>
                  <a:schemeClr val="tx2"/>
                </a:solidFill>
              </a:rPr>
              <a:t> </a:t>
            </a:r>
            <a:r>
              <a:rPr lang="en-US" dirty="0" err="1">
                <a:solidFill>
                  <a:schemeClr val="tx2"/>
                </a:solidFill>
              </a:rPr>
              <a:t>existe</a:t>
            </a:r>
            <a:r>
              <a:rPr lang="en-US" dirty="0">
                <a:solidFill>
                  <a:schemeClr val="tx2"/>
                </a:solidFill>
              </a:rPr>
              <a:t> </a:t>
            </a:r>
            <a:r>
              <a:rPr lang="en-US" dirty="0" err="1">
                <a:solidFill>
                  <a:schemeClr val="tx2"/>
                </a:solidFill>
              </a:rPr>
              <a:t>une</a:t>
            </a:r>
            <a:r>
              <a:rPr lang="en-US" dirty="0">
                <a:solidFill>
                  <a:schemeClr val="tx2"/>
                </a:solidFill>
              </a:rPr>
              <a:t> </a:t>
            </a:r>
            <a:r>
              <a:rPr lang="en-US" dirty="0" err="1">
                <a:solidFill>
                  <a:schemeClr val="tx2"/>
                </a:solidFill>
              </a:rPr>
              <a:t>autorité</a:t>
            </a:r>
            <a:r>
              <a:rPr lang="en-US" dirty="0">
                <a:solidFill>
                  <a:schemeClr val="tx2"/>
                </a:solidFill>
              </a:rPr>
              <a:t> de </a:t>
            </a:r>
            <a:r>
              <a:rPr lang="en-US" dirty="0" err="1">
                <a:solidFill>
                  <a:schemeClr val="tx2"/>
                </a:solidFill>
              </a:rPr>
              <a:t>réglementation</a:t>
            </a:r>
            <a:r>
              <a:rPr lang="en-US" dirty="0">
                <a:solidFill>
                  <a:schemeClr val="tx2"/>
                </a:solidFill>
              </a:rPr>
              <a:t> </a:t>
            </a:r>
            <a:r>
              <a:rPr lang="en-US" dirty="0" err="1">
                <a:solidFill>
                  <a:schemeClr val="tx2"/>
                </a:solidFill>
              </a:rPr>
              <a:t>responsable</a:t>
            </a:r>
            <a:r>
              <a:rPr lang="en-US" dirty="0">
                <a:solidFill>
                  <a:schemeClr val="tx2"/>
                </a:solidFill>
              </a:rPr>
              <a:t> de </a:t>
            </a:r>
            <a:r>
              <a:rPr lang="en-US" dirty="0" err="1">
                <a:solidFill>
                  <a:schemeClr val="tx2"/>
                </a:solidFill>
              </a:rPr>
              <a:t>l’assainissement/eaux</a:t>
            </a:r>
            <a:r>
              <a:rPr lang="en-US" dirty="0">
                <a:solidFill>
                  <a:schemeClr val="tx2"/>
                </a:solidFill>
              </a:rPr>
              <a:t> </a:t>
            </a:r>
            <a:r>
              <a:rPr lang="en-US" dirty="0" err="1">
                <a:solidFill>
                  <a:schemeClr val="tx2"/>
                </a:solidFill>
              </a:rPr>
              <a:t>usées</a:t>
            </a:r>
            <a:r>
              <a:rPr lang="en-US" dirty="0">
                <a:solidFill>
                  <a:schemeClr val="tx2"/>
                </a:solidFill>
              </a:rPr>
              <a:t> en milieu </a:t>
            </a:r>
            <a:r>
              <a:rPr lang="en-US" dirty="0" err="1">
                <a:solidFill>
                  <a:schemeClr val="tx2"/>
                </a:solidFill>
              </a:rPr>
              <a:t>urbain</a:t>
            </a:r>
            <a:r>
              <a:rPr lang="en-US" dirty="0">
                <a:solidFill>
                  <a:schemeClr val="tx2"/>
                </a:solidFill>
              </a:rPr>
              <a:t> et/</a:t>
            </a:r>
            <a:r>
              <a:rPr lang="en-US" dirty="0" err="1">
                <a:solidFill>
                  <a:schemeClr val="tx2"/>
                </a:solidFill>
              </a:rPr>
              <a:t>ou</a:t>
            </a:r>
            <a:r>
              <a:rPr lang="en-US" dirty="0">
                <a:solidFill>
                  <a:schemeClr val="tx2"/>
                </a:solidFill>
              </a:rPr>
              <a:t> rural. </a:t>
            </a:r>
          </a:p>
          <a:p>
            <a:endParaRPr lang="en-US" dirty="0"/>
          </a:p>
        </p:txBody>
      </p:sp>
      <p:sp>
        <p:nvSpPr>
          <p:cNvPr id="5" name="Rounded Rectangle 3">
            <a:extLst>
              <a:ext uri="{FF2B5EF4-FFF2-40B4-BE49-F238E27FC236}">
                <a16:creationId xmlns:a16="http://schemas.microsoft.com/office/drawing/2014/main" id="{A24D3A94-C02F-46F3-A102-9B27D1EF6952}"/>
              </a:ext>
            </a:extLst>
          </p:cNvPr>
          <p:cNvSpPr/>
          <p:nvPr/>
        </p:nvSpPr>
        <p:spPr>
          <a:xfrm>
            <a:off x="6683912"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B9</a:t>
            </a:r>
          </a:p>
        </p:txBody>
      </p:sp>
    </p:spTree>
    <p:extLst>
      <p:ext uri="{BB962C8B-B14F-4D97-AF65-F5344CB8AC3E}">
        <p14:creationId xmlns:p14="http://schemas.microsoft.com/office/powerpoint/2010/main" val="313420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62884" y="772390"/>
            <a:ext cx="7711620" cy="4892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a:extLst>
              <a:ext uri="{FF2B5EF4-FFF2-40B4-BE49-F238E27FC236}">
                <a16:creationId xmlns:a16="http://schemas.microsoft.com/office/drawing/2014/main" id="{E7D3CD8A-8635-9F42-BBD5-CEF5ED0B6E11}"/>
              </a:ext>
            </a:extLst>
          </p:cNvPr>
          <p:cNvSpPr/>
          <p:nvPr/>
        </p:nvSpPr>
        <p:spPr>
          <a:xfrm>
            <a:off x="6683912"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B9</a:t>
            </a:r>
          </a:p>
        </p:txBody>
      </p:sp>
      <p:sp>
        <p:nvSpPr>
          <p:cNvPr id="6" name="Rectangle: Rounded Corners 10">
            <a:extLst>
              <a:ext uri="{FF2B5EF4-FFF2-40B4-BE49-F238E27FC236}">
                <a16:creationId xmlns:a16="http://schemas.microsoft.com/office/drawing/2014/main" id="{EDAA4B85-637E-4E4B-90E2-F1C4E2FF148E}"/>
              </a:ext>
            </a:extLst>
          </p:cNvPr>
          <p:cNvSpPr/>
          <p:nvPr/>
        </p:nvSpPr>
        <p:spPr>
          <a:xfrm>
            <a:off x="5530968" y="1564620"/>
            <a:ext cx="2754080" cy="31915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c 6">
            <a:extLst>
              <a:ext uri="{FF2B5EF4-FFF2-40B4-BE49-F238E27FC236}">
                <a16:creationId xmlns:a16="http://schemas.microsoft.com/office/drawing/2014/main" id="{FB6B0C3B-93F1-5740-A914-0E77B02A9079}"/>
              </a:ext>
            </a:extLst>
          </p:cNvPr>
          <p:cNvSpPr/>
          <p:nvPr/>
        </p:nvSpPr>
        <p:spPr>
          <a:xfrm rot="15368739">
            <a:off x="6375364" y="1996490"/>
            <a:ext cx="1719374" cy="1478892"/>
          </a:xfrm>
          <a:prstGeom prst="arc">
            <a:avLst>
              <a:gd name="adj1" fmla="val 17362042"/>
              <a:gd name="adj2" fmla="val 27739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a:extLst>
              <a:ext uri="{FF2B5EF4-FFF2-40B4-BE49-F238E27FC236}">
                <a16:creationId xmlns:a16="http://schemas.microsoft.com/office/drawing/2014/main" id="{523E1923-C591-C44E-875D-792E29491784}"/>
              </a:ext>
            </a:extLst>
          </p:cNvPr>
          <p:cNvSpPr txBox="1"/>
          <p:nvPr/>
        </p:nvSpPr>
        <p:spPr>
          <a:xfrm>
            <a:off x="5404759" y="2574403"/>
            <a:ext cx="2880289" cy="877163"/>
          </a:xfrm>
          <a:prstGeom prst="rect">
            <a:avLst/>
          </a:prstGeom>
          <a:noFill/>
          <a:ln>
            <a:noFill/>
          </a:ln>
        </p:spPr>
        <p:txBody>
          <a:bodyPr wrap="square" rtlCol="0">
            <a:spAutoFit/>
          </a:bodyPr>
          <a:lstStyle/>
          <a:p>
            <a:r>
              <a:rPr lang="en-US" sz="1700" b="1" dirty="0" err="1">
                <a:ln w="3175" cmpd="sng">
                  <a:noFill/>
                </a:ln>
                <a:solidFill>
                  <a:srgbClr val="C00000"/>
                </a:solidFill>
                <a:effectLst>
                  <a:glow rad="139700">
                    <a:schemeClr val="bg1"/>
                  </a:glow>
                </a:effectLst>
              </a:rPr>
              <a:t>Cochez</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deux</a:t>
            </a:r>
            <a:r>
              <a:rPr lang="en-US" sz="1700" b="1" dirty="0">
                <a:ln w="3175" cmpd="sng">
                  <a:noFill/>
                </a:ln>
                <a:solidFill>
                  <a:srgbClr val="C00000"/>
                </a:solidFill>
                <a:effectLst>
                  <a:glow rad="139700">
                    <a:schemeClr val="bg1"/>
                  </a:glow>
                </a:effectLst>
              </a:rPr>
              <a:t> cases par </a:t>
            </a:r>
            <a:r>
              <a:rPr lang="en-US" sz="1700" b="1" dirty="0" err="1">
                <a:ln w="3175" cmpd="sng">
                  <a:noFill/>
                </a:ln>
                <a:solidFill>
                  <a:srgbClr val="C00000"/>
                </a:solidFill>
                <a:effectLst>
                  <a:glow rad="139700">
                    <a:schemeClr val="bg1"/>
                  </a:glow>
                </a:effectLst>
              </a:rPr>
              <a:t>ligne</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une</a:t>
            </a:r>
            <a:r>
              <a:rPr lang="en-US" sz="1700" b="1" dirty="0">
                <a:ln w="3175" cmpd="sng">
                  <a:noFill/>
                </a:ln>
                <a:solidFill>
                  <a:srgbClr val="C00000"/>
                </a:solidFill>
                <a:effectLst>
                  <a:glow rad="139700">
                    <a:schemeClr val="bg1"/>
                  </a:glow>
                </a:effectLst>
              </a:rPr>
              <a:t> pour le milieu </a:t>
            </a:r>
            <a:r>
              <a:rPr lang="en-US" sz="1700" b="1" dirty="0" err="1">
                <a:ln w="3175" cmpd="sng">
                  <a:noFill/>
                </a:ln>
                <a:solidFill>
                  <a:srgbClr val="C00000"/>
                </a:solidFill>
                <a:effectLst>
                  <a:glow rad="139700">
                    <a:schemeClr val="bg1"/>
                  </a:glow>
                </a:effectLst>
              </a:rPr>
              <a:t>urbain</a:t>
            </a:r>
            <a:r>
              <a:rPr lang="en-US" sz="1700" b="1" dirty="0">
                <a:ln w="3175" cmpd="sng">
                  <a:noFill/>
                </a:ln>
                <a:solidFill>
                  <a:srgbClr val="C00000"/>
                </a:solidFill>
                <a:effectLst>
                  <a:glow rad="139700">
                    <a:schemeClr val="bg1"/>
                  </a:glow>
                </a:effectLst>
              </a:rPr>
              <a:t> et </a:t>
            </a:r>
            <a:r>
              <a:rPr lang="en-US" sz="1700" b="1" dirty="0" err="1">
                <a:ln w="3175" cmpd="sng">
                  <a:noFill/>
                </a:ln>
                <a:solidFill>
                  <a:srgbClr val="C00000"/>
                </a:solidFill>
                <a:effectLst>
                  <a:glow rad="139700">
                    <a:schemeClr val="bg1"/>
                  </a:glow>
                </a:effectLst>
              </a:rPr>
              <a:t>une</a:t>
            </a:r>
            <a:r>
              <a:rPr lang="en-US" sz="1700" b="1" dirty="0">
                <a:ln w="3175" cmpd="sng">
                  <a:noFill/>
                </a:ln>
                <a:solidFill>
                  <a:srgbClr val="C00000"/>
                </a:solidFill>
                <a:effectLst>
                  <a:glow rad="139700">
                    <a:schemeClr val="bg1"/>
                  </a:glow>
                </a:effectLst>
              </a:rPr>
              <a:t> pour le milieu rural. </a:t>
            </a:r>
            <a:endParaRPr lang="en-GB" sz="1700" b="1" dirty="0">
              <a:ln w="3175" cmpd="sng">
                <a:noFill/>
              </a:ln>
              <a:solidFill>
                <a:srgbClr val="C00000"/>
              </a:solidFill>
              <a:effectLst>
                <a:glow rad="139700">
                  <a:schemeClr val="bg1"/>
                </a:glow>
              </a:effectLst>
            </a:endParaRPr>
          </a:p>
        </p:txBody>
      </p:sp>
      <p:sp>
        <p:nvSpPr>
          <p:cNvPr id="9" name="TextBox 8">
            <a:extLst>
              <a:ext uri="{FF2B5EF4-FFF2-40B4-BE49-F238E27FC236}">
                <a16:creationId xmlns:a16="http://schemas.microsoft.com/office/drawing/2014/main" id="{A50E75CD-2171-BD45-B518-E36CA277F835}"/>
              </a:ext>
            </a:extLst>
          </p:cNvPr>
          <p:cNvSpPr txBox="1"/>
          <p:nvPr/>
        </p:nvSpPr>
        <p:spPr>
          <a:xfrm>
            <a:off x="1295400" y="4020185"/>
            <a:ext cx="6571343" cy="615553"/>
          </a:xfrm>
          <a:prstGeom prst="rect">
            <a:avLst/>
          </a:prstGeom>
          <a:noFill/>
          <a:ln>
            <a:noFill/>
          </a:ln>
        </p:spPr>
        <p:txBody>
          <a:bodyPr wrap="square" rtlCol="0">
            <a:spAutoFit/>
          </a:bodyPr>
          <a:lstStyle/>
          <a:p>
            <a:r>
              <a:rPr lang="en-US" sz="1700" b="1" dirty="0" err="1">
                <a:ln w="3175" cmpd="sng">
                  <a:noFill/>
                </a:ln>
                <a:solidFill>
                  <a:srgbClr val="C00000"/>
                </a:solidFill>
                <a:effectLst>
                  <a:glow rad="139700">
                    <a:schemeClr val="bg1"/>
                  </a:glow>
                </a:effectLst>
              </a:rPr>
              <a:t>Ici</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veuillez</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décrire</a:t>
            </a:r>
            <a:r>
              <a:rPr lang="en-US" sz="1700" b="1" dirty="0">
                <a:ln w="3175" cmpd="sng">
                  <a:noFill/>
                </a:ln>
                <a:solidFill>
                  <a:srgbClr val="C00000"/>
                </a:solidFill>
                <a:effectLst>
                  <a:glow rad="139700">
                    <a:schemeClr val="bg1"/>
                  </a:glow>
                </a:effectLst>
              </a:rPr>
              <a:t> les </a:t>
            </a:r>
            <a:r>
              <a:rPr lang="en-US" sz="1700" b="1" dirty="0" err="1">
                <a:ln w="3175" cmpd="sng">
                  <a:noFill/>
                </a:ln>
                <a:solidFill>
                  <a:srgbClr val="C00000"/>
                </a:solidFill>
                <a:effectLst>
                  <a:glow rad="139700">
                    <a:schemeClr val="bg1"/>
                  </a:glow>
                </a:effectLst>
              </a:rPr>
              <a:t>conséquences</a:t>
            </a:r>
            <a:r>
              <a:rPr lang="en-US" sz="1700" b="1" dirty="0">
                <a:ln w="3175" cmpd="sng">
                  <a:noFill/>
                </a:ln>
                <a:solidFill>
                  <a:srgbClr val="C00000"/>
                </a:solidFill>
                <a:effectLst>
                  <a:glow rad="139700">
                    <a:schemeClr val="bg1"/>
                  </a:glow>
                </a:effectLst>
              </a:rPr>
              <a:t> de la non-performance et les </a:t>
            </a:r>
            <a:r>
              <a:rPr lang="en-US" sz="1700" b="1" dirty="0" err="1">
                <a:ln w="3175" cmpd="sng">
                  <a:noFill/>
                </a:ln>
                <a:solidFill>
                  <a:srgbClr val="C00000"/>
                </a:solidFill>
                <a:effectLst>
                  <a:glow rad="139700">
                    <a:schemeClr val="bg1"/>
                  </a:glow>
                </a:effectLst>
              </a:rPr>
              <a:t>mesures</a:t>
            </a:r>
            <a:r>
              <a:rPr lang="en-US" sz="1700" b="1" dirty="0">
                <a:ln w="3175" cmpd="sng">
                  <a:noFill/>
                </a:ln>
                <a:solidFill>
                  <a:srgbClr val="C00000"/>
                </a:solidFill>
                <a:effectLst>
                  <a:glow rad="139700">
                    <a:schemeClr val="bg1"/>
                  </a:glow>
                </a:effectLst>
              </a:rPr>
              <a:t> correctives </a:t>
            </a:r>
            <a:r>
              <a:rPr lang="en-US" sz="1700" b="1" dirty="0" err="1">
                <a:ln w="3175" cmpd="sng">
                  <a:noFill/>
                </a:ln>
                <a:solidFill>
                  <a:srgbClr val="C00000"/>
                </a:solidFill>
                <a:effectLst>
                  <a:glow rad="139700">
                    <a:schemeClr val="bg1"/>
                  </a:glow>
                </a:effectLst>
              </a:rPr>
              <a:t>prises</a:t>
            </a:r>
            <a:r>
              <a:rPr lang="en-US" sz="1700" b="1" dirty="0">
                <a:ln w="3175" cmpd="sng">
                  <a:noFill/>
                </a:ln>
                <a:solidFill>
                  <a:srgbClr val="C00000"/>
                </a:solidFill>
                <a:effectLst>
                  <a:glow rad="139700">
                    <a:schemeClr val="bg1"/>
                  </a:glow>
                </a:effectLst>
              </a:rPr>
              <a:t>. </a:t>
            </a:r>
            <a:endParaRPr lang="en-GB" sz="1700" b="1" dirty="0">
              <a:ln w="3175" cmpd="sng">
                <a:noFill/>
              </a:ln>
              <a:solidFill>
                <a:srgbClr val="C00000"/>
              </a:solidFill>
              <a:effectLst>
                <a:glow rad="139700">
                  <a:schemeClr val="bg1"/>
                </a:glow>
              </a:effectLst>
            </a:endParaRPr>
          </a:p>
        </p:txBody>
      </p:sp>
      <p:sp>
        <p:nvSpPr>
          <p:cNvPr id="10" name="TextBox 9">
            <a:extLst>
              <a:ext uri="{FF2B5EF4-FFF2-40B4-BE49-F238E27FC236}">
                <a16:creationId xmlns:a16="http://schemas.microsoft.com/office/drawing/2014/main" id="{815D2D35-0AB2-BA4C-AF03-3946F3FB3F5D}"/>
              </a:ext>
            </a:extLst>
          </p:cNvPr>
          <p:cNvSpPr txBox="1"/>
          <p:nvPr/>
        </p:nvSpPr>
        <p:spPr>
          <a:xfrm>
            <a:off x="961573" y="5007602"/>
            <a:ext cx="6905169" cy="353943"/>
          </a:xfrm>
          <a:prstGeom prst="rect">
            <a:avLst/>
          </a:prstGeom>
          <a:noFill/>
          <a:ln>
            <a:noFill/>
          </a:ln>
        </p:spPr>
        <p:txBody>
          <a:bodyPr wrap="square" rtlCol="0">
            <a:spAutoFit/>
          </a:bodyPr>
          <a:lstStyle/>
          <a:p>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Veuillez</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inclure</a:t>
            </a:r>
            <a:r>
              <a:rPr lang="en-US" sz="1700" b="1" dirty="0">
                <a:ln w="3175" cmpd="sng">
                  <a:noFill/>
                </a:ln>
                <a:solidFill>
                  <a:srgbClr val="C00000"/>
                </a:solidFill>
                <a:effectLst>
                  <a:glow rad="139700">
                    <a:schemeClr val="bg1"/>
                  </a:glow>
                </a:effectLst>
              </a:rPr>
              <a:t> un lien </a:t>
            </a:r>
            <a:r>
              <a:rPr lang="en-US" sz="1700" b="1" dirty="0" err="1">
                <a:ln w="3175" cmpd="sng">
                  <a:noFill/>
                </a:ln>
                <a:solidFill>
                  <a:srgbClr val="C00000"/>
                </a:solidFill>
                <a:effectLst>
                  <a:glow rad="139700">
                    <a:schemeClr val="bg1"/>
                  </a:glow>
                </a:effectLst>
              </a:rPr>
              <a:t>vers</a:t>
            </a:r>
            <a:r>
              <a:rPr lang="en-US" sz="1700" b="1" dirty="0">
                <a:ln w="3175" cmpd="sng">
                  <a:noFill/>
                </a:ln>
                <a:solidFill>
                  <a:srgbClr val="C00000"/>
                </a:solidFill>
                <a:effectLst>
                  <a:glow rad="139700">
                    <a:schemeClr val="bg1"/>
                  </a:glow>
                </a:effectLst>
              </a:rPr>
              <a:t> le rapport le plus </a:t>
            </a:r>
            <a:r>
              <a:rPr lang="en-US" sz="1700" b="1" dirty="0" err="1">
                <a:ln w="3175" cmpd="sng">
                  <a:noFill/>
                </a:ln>
                <a:solidFill>
                  <a:srgbClr val="C00000"/>
                </a:solidFill>
                <a:effectLst>
                  <a:glow rad="139700">
                    <a:schemeClr val="bg1"/>
                  </a:glow>
                </a:effectLst>
              </a:rPr>
              <a:t>récent</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ou</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joindre</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une</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copie</a:t>
            </a:r>
            <a:r>
              <a:rPr lang="en-US" sz="1700" b="1" dirty="0">
                <a:ln w="3175" cmpd="sng">
                  <a:noFill/>
                </a:ln>
                <a:solidFill>
                  <a:srgbClr val="C00000"/>
                </a:solidFill>
                <a:effectLst>
                  <a:glow rad="139700">
                    <a:schemeClr val="bg1"/>
                  </a:glow>
                </a:effectLst>
              </a:rPr>
              <a:t>. </a:t>
            </a:r>
            <a:endParaRPr lang="en-GB" sz="1700" b="1" dirty="0">
              <a:ln w="3175" cmpd="sng">
                <a:noFill/>
              </a:ln>
              <a:solidFill>
                <a:srgbClr val="C00000"/>
              </a:solidFill>
              <a:effectLst>
                <a:glow rad="139700">
                  <a:schemeClr val="bg1"/>
                </a:glow>
              </a:effectLst>
            </a:endParaRPr>
          </a:p>
        </p:txBody>
      </p:sp>
    </p:spTree>
    <p:extLst>
      <p:ext uri="{BB962C8B-B14F-4D97-AF65-F5344CB8AC3E}">
        <p14:creationId xmlns:p14="http://schemas.microsoft.com/office/powerpoint/2010/main" val="4202762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CE9E0BA-5F67-45E9-B707-79DACA3C1CDB}"/>
              </a:ext>
            </a:extLst>
          </p:cNvPr>
          <p:cNvSpPr>
            <a:spLocks noGrp="1"/>
          </p:cNvSpPr>
          <p:nvPr>
            <p:ph type="title"/>
          </p:nvPr>
        </p:nvSpPr>
        <p:spPr/>
        <p:txBody>
          <a:bodyPr>
            <a:normAutofit fontScale="90000"/>
          </a:bodyPr>
          <a:lstStyle/>
          <a:p>
            <a:r>
              <a:rPr lang="en-GB" dirty="0"/>
              <a:t>Question B10 – </a:t>
            </a:r>
            <a:r>
              <a:rPr dirty="0"/>
              <a:t>Surveillance</a:t>
            </a:r>
            <a:r>
              <a:rPr lang="fr-FR" dirty="0"/>
              <a:t> indépendante</a:t>
            </a:r>
            <a:r>
              <a:rPr dirty="0"/>
              <a:t> de la qualité de l'eau potable</a:t>
            </a:r>
            <a:endParaRPr lang="en-US" dirty="0"/>
          </a:p>
        </p:txBody>
      </p:sp>
      <p:sp>
        <p:nvSpPr>
          <p:cNvPr id="12" name="Content Placeholder 11">
            <a:extLst>
              <a:ext uri="{FF2B5EF4-FFF2-40B4-BE49-F238E27FC236}">
                <a16:creationId xmlns:a16="http://schemas.microsoft.com/office/drawing/2014/main" id="{15424696-BDF9-4904-97BA-4D5DD89D865F}"/>
              </a:ext>
            </a:extLst>
          </p:cNvPr>
          <p:cNvSpPr>
            <a:spLocks noGrp="1"/>
          </p:cNvSpPr>
          <p:nvPr>
            <p:ph sz="quarter" idx="10"/>
          </p:nvPr>
        </p:nvSpPr>
        <p:spPr/>
        <p:txBody>
          <a:bodyPr>
            <a:normAutofit fontScale="62500" lnSpcReduction="20000"/>
          </a:bodyPr>
          <a:lstStyle/>
          <a:p>
            <a:r>
              <a:rPr lang="en-US" dirty="0" err="1">
                <a:solidFill>
                  <a:schemeClr val="tx2"/>
                </a:solidFill>
              </a:rPr>
              <a:t>Cette</a:t>
            </a:r>
            <a:r>
              <a:rPr lang="en-US" dirty="0">
                <a:solidFill>
                  <a:schemeClr val="tx2"/>
                </a:solidFill>
              </a:rPr>
              <a:t> question vise </a:t>
            </a:r>
            <a:r>
              <a:rPr lang="en-US" dirty="0" err="1">
                <a:solidFill>
                  <a:schemeClr val="tx2"/>
                </a:solidFill>
              </a:rPr>
              <a:t>à</a:t>
            </a:r>
            <a:r>
              <a:rPr lang="en-US" dirty="0">
                <a:solidFill>
                  <a:schemeClr val="tx2"/>
                </a:solidFill>
              </a:rPr>
              <a:t> </a:t>
            </a:r>
            <a:r>
              <a:rPr lang="en-US" dirty="0" err="1">
                <a:solidFill>
                  <a:schemeClr val="tx2"/>
                </a:solidFill>
              </a:rPr>
              <a:t>comprendre</a:t>
            </a:r>
            <a:r>
              <a:rPr lang="en-US" dirty="0">
                <a:solidFill>
                  <a:schemeClr val="tx2"/>
                </a:solidFill>
              </a:rPr>
              <a:t> les </a:t>
            </a:r>
            <a:r>
              <a:rPr lang="en-US" dirty="0" err="1">
                <a:solidFill>
                  <a:schemeClr val="tx2"/>
                </a:solidFill>
              </a:rPr>
              <a:t>activités</a:t>
            </a:r>
            <a:r>
              <a:rPr lang="en-US" dirty="0">
                <a:solidFill>
                  <a:schemeClr val="tx2"/>
                </a:solidFill>
              </a:rPr>
              <a:t> de surveillance de </a:t>
            </a:r>
            <a:r>
              <a:rPr lang="en-US" dirty="0" err="1">
                <a:solidFill>
                  <a:schemeClr val="tx2"/>
                </a:solidFill>
              </a:rPr>
              <a:t>l’eau</a:t>
            </a:r>
            <a:r>
              <a:rPr lang="en-US" dirty="0">
                <a:solidFill>
                  <a:schemeClr val="tx2"/>
                </a:solidFill>
              </a:rPr>
              <a:t> potable. </a:t>
            </a:r>
          </a:p>
          <a:p>
            <a:r>
              <a:rPr lang="en-GB" dirty="0">
                <a:solidFill>
                  <a:schemeClr val="tx2"/>
                </a:solidFill>
              </a:rPr>
              <a:t>La surveillance de </a:t>
            </a:r>
            <a:r>
              <a:rPr lang="en-GB" dirty="0" err="1">
                <a:solidFill>
                  <a:schemeClr val="tx2"/>
                </a:solidFill>
              </a:rPr>
              <a:t>l’approvisionnement</a:t>
            </a:r>
            <a:r>
              <a:rPr lang="en-GB" dirty="0">
                <a:solidFill>
                  <a:schemeClr val="tx2"/>
                </a:solidFill>
              </a:rPr>
              <a:t> </a:t>
            </a:r>
            <a:r>
              <a:rPr lang="en-GB" dirty="0" err="1">
                <a:solidFill>
                  <a:schemeClr val="tx2"/>
                </a:solidFill>
              </a:rPr>
              <a:t>en</a:t>
            </a:r>
            <a:r>
              <a:rPr lang="en-GB" dirty="0">
                <a:solidFill>
                  <a:schemeClr val="tx2"/>
                </a:solidFill>
              </a:rPr>
              <a:t> </a:t>
            </a:r>
            <a:r>
              <a:rPr lang="en-GB" dirty="0" err="1">
                <a:solidFill>
                  <a:schemeClr val="tx2"/>
                </a:solidFill>
              </a:rPr>
              <a:t>eau</a:t>
            </a:r>
            <a:r>
              <a:rPr lang="en-GB" dirty="0">
                <a:solidFill>
                  <a:schemeClr val="tx2"/>
                </a:solidFill>
              </a:rPr>
              <a:t> potable </a:t>
            </a:r>
            <a:r>
              <a:rPr lang="en-GB" dirty="0" err="1">
                <a:solidFill>
                  <a:schemeClr val="tx2"/>
                </a:solidFill>
              </a:rPr>
              <a:t>est</a:t>
            </a:r>
            <a:r>
              <a:rPr lang="en-GB" dirty="0">
                <a:solidFill>
                  <a:schemeClr val="tx2"/>
                </a:solidFill>
              </a:rPr>
              <a:t> </a:t>
            </a:r>
            <a:r>
              <a:rPr lang="en-GB" dirty="0" err="1">
                <a:solidFill>
                  <a:schemeClr val="tx2"/>
                </a:solidFill>
              </a:rPr>
              <a:t>l’évaluation</a:t>
            </a:r>
            <a:r>
              <a:rPr lang="en-GB" dirty="0">
                <a:solidFill>
                  <a:schemeClr val="tx2"/>
                </a:solidFill>
              </a:rPr>
              <a:t> continue et vigilante de la santé </a:t>
            </a:r>
            <a:r>
              <a:rPr lang="en-GB" dirty="0" err="1">
                <a:solidFill>
                  <a:schemeClr val="tx2"/>
                </a:solidFill>
              </a:rPr>
              <a:t>publique</a:t>
            </a:r>
            <a:r>
              <a:rPr lang="en-GB" dirty="0">
                <a:solidFill>
                  <a:schemeClr val="tx2"/>
                </a:solidFill>
              </a:rPr>
              <a:t> et la revue </a:t>
            </a:r>
            <a:r>
              <a:rPr lang="en-GB" dirty="0" err="1">
                <a:solidFill>
                  <a:schemeClr val="tx2"/>
                </a:solidFill>
              </a:rPr>
              <a:t>périodique</a:t>
            </a:r>
            <a:r>
              <a:rPr lang="en-GB" dirty="0">
                <a:solidFill>
                  <a:schemeClr val="tx2"/>
                </a:solidFill>
              </a:rPr>
              <a:t> de la </a:t>
            </a:r>
            <a:r>
              <a:rPr lang="en-GB" dirty="0" err="1">
                <a:solidFill>
                  <a:schemeClr val="tx2"/>
                </a:solidFill>
              </a:rPr>
              <a:t>sécurité</a:t>
            </a:r>
            <a:r>
              <a:rPr lang="en-GB" dirty="0">
                <a:solidFill>
                  <a:schemeClr val="tx2"/>
                </a:solidFill>
              </a:rPr>
              <a:t> et de </a:t>
            </a:r>
            <a:r>
              <a:rPr lang="en-GB" dirty="0" err="1">
                <a:solidFill>
                  <a:schemeClr val="tx2"/>
                </a:solidFill>
              </a:rPr>
              <a:t>l’acceptabilité</a:t>
            </a:r>
            <a:r>
              <a:rPr lang="en-GB" dirty="0">
                <a:solidFill>
                  <a:schemeClr val="tx2"/>
                </a:solidFill>
              </a:rPr>
              <a:t> des </a:t>
            </a:r>
            <a:r>
              <a:rPr lang="en-GB" dirty="0" err="1">
                <a:solidFill>
                  <a:schemeClr val="tx2"/>
                </a:solidFill>
              </a:rPr>
              <a:t>approvisionnements</a:t>
            </a:r>
            <a:r>
              <a:rPr lang="en-GB" dirty="0">
                <a:solidFill>
                  <a:schemeClr val="tx2"/>
                </a:solidFill>
              </a:rPr>
              <a:t> </a:t>
            </a:r>
            <a:r>
              <a:rPr lang="en-GB" dirty="0" err="1">
                <a:solidFill>
                  <a:schemeClr val="tx2"/>
                </a:solidFill>
              </a:rPr>
              <a:t>en</a:t>
            </a:r>
            <a:r>
              <a:rPr lang="en-GB" dirty="0">
                <a:solidFill>
                  <a:schemeClr val="tx2"/>
                </a:solidFill>
              </a:rPr>
              <a:t> </a:t>
            </a:r>
            <a:r>
              <a:rPr lang="en-GB" dirty="0" err="1">
                <a:solidFill>
                  <a:schemeClr val="tx2"/>
                </a:solidFill>
              </a:rPr>
              <a:t>eau</a:t>
            </a:r>
            <a:r>
              <a:rPr lang="en-GB" dirty="0">
                <a:solidFill>
                  <a:schemeClr val="tx2"/>
                </a:solidFill>
              </a:rPr>
              <a:t> potable. La surveillance de </a:t>
            </a:r>
            <a:r>
              <a:rPr lang="en-GB" dirty="0" err="1">
                <a:solidFill>
                  <a:schemeClr val="tx2"/>
                </a:solidFill>
              </a:rPr>
              <a:t>l’eau</a:t>
            </a:r>
            <a:r>
              <a:rPr lang="en-GB" dirty="0">
                <a:solidFill>
                  <a:schemeClr val="tx2"/>
                </a:solidFill>
              </a:rPr>
              <a:t> potable </a:t>
            </a:r>
            <a:r>
              <a:rPr lang="en-GB" dirty="0" err="1">
                <a:solidFill>
                  <a:schemeClr val="tx2"/>
                </a:solidFill>
              </a:rPr>
              <a:t>comprend</a:t>
            </a:r>
            <a:r>
              <a:rPr lang="en-GB" dirty="0">
                <a:solidFill>
                  <a:schemeClr val="tx2"/>
                </a:solidFill>
              </a:rPr>
              <a:t> des inspections </a:t>
            </a:r>
            <a:r>
              <a:rPr lang="en-GB" dirty="0" err="1">
                <a:solidFill>
                  <a:schemeClr val="tx2"/>
                </a:solidFill>
              </a:rPr>
              <a:t>sanitaires</a:t>
            </a:r>
            <a:r>
              <a:rPr lang="en-GB" dirty="0">
                <a:solidFill>
                  <a:schemeClr val="tx2"/>
                </a:solidFill>
              </a:rPr>
              <a:t>, la </a:t>
            </a:r>
            <a:r>
              <a:rPr lang="en-GB" dirty="0" err="1">
                <a:solidFill>
                  <a:schemeClr val="tx2"/>
                </a:solidFill>
              </a:rPr>
              <a:t>vérification</a:t>
            </a:r>
            <a:r>
              <a:rPr lang="en-GB" dirty="0">
                <a:solidFill>
                  <a:schemeClr val="tx2"/>
                </a:solidFill>
              </a:rPr>
              <a:t> des </a:t>
            </a:r>
            <a:r>
              <a:rPr lang="en-GB" dirty="0" err="1">
                <a:solidFill>
                  <a:schemeClr val="tx2"/>
                </a:solidFill>
              </a:rPr>
              <a:t>approches</a:t>
            </a:r>
            <a:r>
              <a:rPr lang="en-GB" dirty="0">
                <a:solidFill>
                  <a:schemeClr val="tx2"/>
                </a:solidFill>
              </a:rPr>
              <a:t> de </a:t>
            </a:r>
            <a:r>
              <a:rPr lang="en-GB" dirty="0" err="1">
                <a:solidFill>
                  <a:schemeClr val="tx2"/>
                </a:solidFill>
              </a:rPr>
              <a:t>gestion</a:t>
            </a:r>
            <a:r>
              <a:rPr lang="en-GB" dirty="0">
                <a:solidFill>
                  <a:schemeClr val="tx2"/>
                </a:solidFill>
              </a:rPr>
              <a:t> </a:t>
            </a:r>
            <a:r>
              <a:rPr lang="en-GB" dirty="0" err="1">
                <a:solidFill>
                  <a:schemeClr val="tx2"/>
                </a:solidFill>
              </a:rPr>
              <a:t>préventive</a:t>
            </a:r>
            <a:r>
              <a:rPr lang="en-GB" dirty="0">
                <a:solidFill>
                  <a:schemeClr val="tx2"/>
                </a:solidFill>
              </a:rPr>
              <a:t> des </a:t>
            </a:r>
            <a:r>
              <a:rPr lang="en-GB" dirty="0" err="1">
                <a:solidFill>
                  <a:schemeClr val="tx2"/>
                </a:solidFill>
              </a:rPr>
              <a:t>risques</a:t>
            </a:r>
            <a:r>
              <a:rPr lang="en-GB" dirty="0">
                <a:solidFill>
                  <a:schemeClr val="tx2"/>
                </a:solidFill>
              </a:rPr>
              <a:t> et des plans de </a:t>
            </a:r>
            <a:r>
              <a:rPr lang="en-GB" dirty="0" err="1">
                <a:solidFill>
                  <a:schemeClr val="tx2"/>
                </a:solidFill>
              </a:rPr>
              <a:t>gestion</a:t>
            </a:r>
            <a:r>
              <a:rPr lang="en-GB" dirty="0">
                <a:solidFill>
                  <a:schemeClr val="tx2"/>
                </a:solidFill>
              </a:rPr>
              <a:t> de </a:t>
            </a:r>
            <a:r>
              <a:rPr lang="en-GB" dirty="0" err="1">
                <a:solidFill>
                  <a:schemeClr val="tx2"/>
                </a:solidFill>
              </a:rPr>
              <a:t>salubrité</a:t>
            </a:r>
            <a:r>
              <a:rPr lang="en-GB" dirty="0">
                <a:solidFill>
                  <a:schemeClr val="tx2"/>
                </a:solidFill>
              </a:rPr>
              <a:t> de </a:t>
            </a:r>
            <a:r>
              <a:rPr lang="en-GB" dirty="0" err="1">
                <a:solidFill>
                  <a:schemeClr val="tx2"/>
                </a:solidFill>
              </a:rPr>
              <a:t>l’eau</a:t>
            </a:r>
            <a:r>
              <a:rPr lang="en-GB" dirty="0">
                <a:solidFill>
                  <a:schemeClr val="tx2"/>
                </a:solidFill>
              </a:rPr>
              <a:t>, la revue des </a:t>
            </a:r>
            <a:r>
              <a:rPr lang="en-GB" dirty="0" err="1">
                <a:solidFill>
                  <a:schemeClr val="tx2"/>
                </a:solidFill>
              </a:rPr>
              <a:t>résultats</a:t>
            </a:r>
            <a:r>
              <a:rPr lang="en-GB" dirty="0">
                <a:solidFill>
                  <a:schemeClr val="tx2"/>
                </a:solidFill>
              </a:rPr>
              <a:t> de la surveillance interne de la </a:t>
            </a:r>
            <a:r>
              <a:rPr lang="en-GB" dirty="0" err="1">
                <a:solidFill>
                  <a:schemeClr val="tx2"/>
                </a:solidFill>
              </a:rPr>
              <a:t>qualité</a:t>
            </a:r>
            <a:r>
              <a:rPr lang="en-GB" dirty="0">
                <a:solidFill>
                  <a:schemeClr val="tx2"/>
                </a:solidFill>
              </a:rPr>
              <a:t> de </a:t>
            </a:r>
            <a:r>
              <a:rPr lang="en-GB" dirty="0" err="1">
                <a:solidFill>
                  <a:schemeClr val="tx2"/>
                </a:solidFill>
              </a:rPr>
              <a:t>l’eau</a:t>
            </a:r>
            <a:r>
              <a:rPr lang="en-GB" dirty="0">
                <a:solidFill>
                  <a:schemeClr val="tx2"/>
                </a:solidFill>
              </a:rPr>
              <a:t> des </a:t>
            </a:r>
            <a:r>
              <a:rPr lang="en-GB" dirty="0" err="1">
                <a:solidFill>
                  <a:schemeClr val="tx2"/>
                </a:solidFill>
              </a:rPr>
              <a:t>pourvoyeurs</a:t>
            </a:r>
            <a:r>
              <a:rPr lang="en-GB" dirty="0">
                <a:solidFill>
                  <a:schemeClr val="tx2"/>
                </a:solidFill>
              </a:rPr>
              <a:t> </a:t>
            </a:r>
            <a:r>
              <a:rPr lang="en-GB" dirty="0" err="1">
                <a:solidFill>
                  <a:schemeClr val="tx2"/>
                </a:solidFill>
              </a:rPr>
              <a:t>d’eau</a:t>
            </a:r>
            <a:r>
              <a:rPr lang="en-GB" dirty="0">
                <a:solidFill>
                  <a:schemeClr val="tx2"/>
                </a:solidFill>
              </a:rPr>
              <a:t> et/</a:t>
            </a:r>
            <a:r>
              <a:rPr lang="en-GB" dirty="0" err="1">
                <a:solidFill>
                  <a:schemeClr val="tx2"/>
                </a:solidFill>
              </a:rPr>
              <a:t>ou</a:t>
            </a:r>
            <a:r>
              <a:rPr lang="en-GB" dirty="0">
                <a:solidFill>
                  <a:schemeClr val="tx2"/>
                </a:solidFill>
              </a:rPr>
              <a:t> des analyses </a:t>
            </a:r>
            <a:r>
              <a:rPr lang="en-GB" dirty="0" err="1">
                <a:solidFill>
                  <a:schemeClr val="tx2"/>
                </a:solidFill>
              </a:rPr>
              <a:t>indépendantes</a:t>
            </a:r>
            <a:r>
              <a:rPr lang="en-GB" dirty="0">
                <a:solidFill>
                  <a:schemeClr val="tx2"/>
                </a:solidFill>
              </a:rPr>
              <a:t> des </a:t>
            </a:r>
            <a:r>
              <a:rPr lang="en-GB" dirty="0" err="1">
                <a:solidFill>
                  <a:schemeClr val="tx2"/>
                </a:solidFill>
              </a:rPr>
              <a:t>approvisionnements</a:t>
            </a:r>
            <a:r>
              <a:rPr lang="en-GB" dirty="0">
                <a:solidFill>
                  <a:schemeClr val="tx2"/>
                </a:solidFill>
              </a:rPr>
              <a:t> </a:t>
            </a:r>
            <a:r>
              <a:rPr lang="en-GB" dirty="0" err="1">
                <a:solidFill>
                  <a:schemeClr val="tx2"/>
                </a:solidFill>
              </a:rPr>
              <a:t>en</a:t>
            </a:r>
            <a:r>
              <a:rPr lang="en-GB" dirty="0">
                <a:solidFill>
                  <a:schemeClr val="tx2"/>
                </a:solidFill>
              </a:rPr>
              <a:t> </a:t>
            </a:r>
            <a:r>
              <a:rPr lang="en-GB" dirty="0" err="1">
                <a:solidFill>
                  <a:schemeClr val="tx2"/>
                </a:solidFill>
              </a:rPr>
              <a:t>eau</a:t>
            </a:r>
            <a:r>
              <a:rPr lang="en-GB" dirty="0">
                <a:solidFill>
                  <a:schemeClr val="tx2"/>
                </a:solidFill>
              </a:rPr>
              <a:t>.</a:t>
            </a:r>
          </a:p>
          <a:p>
            <a:r>
              <a:rPr lang="en-GB" dirty="0">
                <a:solidFill>
                  <a:schemeClr val="tx2"/>
                </a:solidFill>
              </a:rPr>
              <a:t>La surveillance </a:t>
            </a:r>
            <a:r>
              <a:rPr lang="en-GB" dirty="0" err="1">
                <a:solidFill>
                  <a:schemeClr val="tx2"/>
                </a:solidFill>
              </a:rPr>
              <a:t>devrait</a:t>
            </a:r>
            <a:r>
              <a:rPr lang="en-GB" dirty="0">
                <a:solidFill>
                  <a:schemeClr val="tx2"/>
                </a:solidFill>
              </a:rPr>
              <a:t> </a:t>
            </a:r>
            <a:r>
              <a:rPr lang="en-GB" dirty="0" err="1">
                <a:solidFill>
                  <a:schemeClr val="tx2"/>
                </a:solidFill>
              </a:rPr>
              <a:t>être</a:t>
            </a:r>
            <a:r>
              <a:rPr lang="en-GB" dirty="0">
                <a:solidFill>
                  <a:schemeClr val="tx2"/>
                </a:solidFill>
              </a:rPr>
              <a:t> </a:t>
            </a:r>
            <a:r>
              <a:rPr lang="en-GB" dirty="0" err="1">
                <a:solidFill>
                  <a:schemeClr val="tx2"/>
                </a:solidFill>
              </a:rPr>
              <a:t>effectuée</a:t>
            </a:r>
            <a:r>
              <a:rPr lang="en-GB" dirty="0">
                <a:solidFill>
                  <a:schemeClr val="tx2"/>
                </a:solidFill>
              </a:rPr>
              <a:t> par </a:t>
            </a:r>
            <a:r>
              <a:rPr lang="en-GB" dirty="0" err="1">
                <a:solidFill>
                  <a:schemeClr val="tx2"/>
                </a:solidFill>
              </a:rPr>
              <a:t>une</a:t>
            </a:r>
            <a:r>
              <a:rPr lang="en-GB" dirty="0">
                <a:solidFill>
                  <a:schemeClr val="tx2"/>
                </a:solidFill>
              </a:rPr>
              <a:t> </a:t>
            </a:r>
            <a:r>
              <a:rPr lang="en-GB" dirty="0" err="1">
                <a:solidFill>
                  <a:schemeClr val="tx2"/>
                </a:solidFill>
              </a:rPr>
              <a:t>entité</a:t>
            </a:r>
            <a:r>
              <a:rPr lang="en-GB" dirty="0">
                <a:solidFill>
                  <a:schemeClr val="tx2"/>
                </a:solidFill>
              </a:rPr>
              <a:t> </a:t>
            </a:r>
            <a:r>
              <a:rPr lang="en-GB" dirty="0" err="1">
                <a:solidFill>
                  <a:schemeClr val="tx2"/>
                </a:solidFill>
              </a:rPr>
              <a:t>indépendante</a:t>
            </a:r>
            <a:r>
              <a:rPr lang="en-GB" dirty="0">
                <a:solidFill>
                  <a:schemeClr val="tx2"/>
                </a:solidFill>
              </a:rPr>
              <a:t> (par ex. le </a:t>
            </a:r>
            <a:r>
              <a:rPr lang="en-GB" dirty="0" err="1">
                <a:solidFill>
                  <a:schemeClr val="tx2"/>
                </a:solidFill>
              </a:rPr>
              <a:t>ministère</a:t>
            </a:r>
            <a:r>
              <a:rPr lang="en-GB" dirty="0">
                <a:solidFill>
                  <a:schemeClr val="tx2"/>
                </a:solidFill>
              </a:rPr>
              <a:t> de la Santé) du </a:t>
            </a:r>
            <a:r>
              <a:rPr lang="en-GB" dirty="0" err="1">
                <a:solidFill>
                  <a:schemeClr val="tx2"/>
                </a:solidFill>
              </a:rPr>
              <a:t>prestataire</a:t>
            </a:r>
            <a:r>
              <a:rPr lang="en-GB" dirty="0">
                <a:solidFill>
                  <a:schemeClr val="tx2"/>
                </a:solidFill>
              </a:rPr>
              <a:t> de services. </a:t>
            </a:r>
            <a:endParaRPr lang="en-US" dirty="0">
              <a:solidFill>
                <a:schemeClr val="tx2"/>
              </a:solidFill>
            </a:endParaRPr>
          </a:p>
          <a:p>
            <a:endParaRPr lang="en-US" dirty="0">
              <a:solidFill>
                <a:schemeClr val="tx2"/>
              </a:solidFill>
            </a:endParaRPr>
          </a:p>
        </p:txBody>
      </p:sp>
      <p:sp>
        <p:nvSpPr>
          <p:cNvPr id="5" name="Rounded Rectangle 3">
            <a:extLst>
              <a:ext uri="{FF2B5EF4-FFF2-40B4-BE49-F238E27FC236}">
                <a16:creationId xmlns:a16="http://schemas.microsoft.com/office/drawing/2014/main" id="{4D8F35C7-765B-4DC9-9941-11E9E62CCF13}"/>
              </a:ext>
            </a:extLst>
          </p:cNvPr>
          <p:cNvSpPr/>
          <p:nvPr/>
        </p:nvSpPr>
        <p:spPr>
          <a:xfrm>
            <a:off x="7503062"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B10</a:t>
            </a:r>
          </a:p>
        </p:txBody>
      </p:sp>
    </p:spTree>
    <p:extLst>
      <p:ext uri="{BB962C8B-B14F-4D97-AF65-F5344CB8AC3E}">
        <p14:creationId xmlns:p14="http://schemas.microsoft.com/office/powerpoint/2010/main" val="373824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057" y="-13394"/>
            <a:ext cx="8229600" cy="994122"/>
          </a:xfrm>
        </p:spPr>
        <p:txBody>
          <a:bodyPr/>
          <a:lstStyle/>
          <a:p>
            <a:r>
              <a:rPr lang="en-GB" dirty="0"/>
              <a:t>Questions</a:t>
            </a:r>
          </a:p>
        </p:txBody>
      </p:sp>
      <p:sp>
        <p:nvSpPr>
          <p:cNvPr id="4" name="Content Placeholder 3"/>
          <p:cNvSpPr>
            <a:spLocks noGrp="1"/>
          </p:cNvSpPr>
          <p:nvPr>
            <p:ph sz="half" idx="2"/>
          </p:nvPr>
        </p:nvSpPr>
        <p:spPr>
          <a:xfrm>
            <a:off x="4197392" y="760399"/>
            <a:ext cx="4976771" cy="4464496"/>
          </a:xfrm>
        </p:spPr>
        <p:txBody>
          <a:bodyPr>
            <a:noAutofit/>
          </a:bodyPr>
          <a:lstStyle/>
          <a:p>
            <a:pPr marL="0" indent="0">
              <a:lnSpc>
                <a:spcPct val="150000"/>
              </a:lnSpc>
              <a:buNone/>
            </a:pPr>
            <a:r>
              <a:rPr lang="en-GB" sz="2000" b="1" dirty="0">
                <a:solidFill>
                  <a:schemeClr val="tx2"/>
                </a:solidFill>
              </a:rPr>
              <a:t>B8: </a:t>
            </a:r>
            <a:r>
              <a:rPr lang="en-GB" sz="2000" dirty="0" err="1">
                <a:solidFill>
                  <a:schemeClr val="tx2"/>
                </a:solidFill>
              </a:rPr>
              <a:t>Fonctions</a:t>
            </a:r>
            <a:r>
              <a:rPr lang="en-GB" sz="2000" dirty="0">
                <a:solidFill>
                  <a:schemeClr val="tx2"/>
                </a:solidFill>
              </a:rPr>
              <a:t> des </a:t>
            </a:r>
            <a:r>
              <a:rPr lang="en-GB" sz="2000" dirty="0" err="1">
                <a:solidFill>
                  <a:schemeClr val="tx2"/>
                </a:solidFill>
              </a:rPr>
              <a:t>autorités</a:t>
            </a:r>
            <a:r>
              <a:rPr lang="en-GB" sz="2000" dirty="0">
                <a:solidFill>
                  <a:schemeClr val="tx2"/>
                </a:solidFill>
              </a:rPr>
              <a:t> de </a:t>
            </a:r>
            <a:r>
              <a:rPr lang="en-GB" sz="2000" dirty="0" err="1">
                <a:solidFill>
                  <a:schemeClr val="tx2"/>
                </a:solidFill>
              </a:rPr>
              <a:t>réglementation</a:t>
            </a:r>
            <a:r>
              <a:rPr lang="en-GB" sz="2000" dirty="0">
                <a:solidFill>
                  <a:schemeClr val="tx2"/>
                </a:solidFill>
              </a:rPr>
              <a:t> des services </a:t>
            </a:r>
            <a:r>
              <a:rPr lang="en-GB" sz="2000" dirty="0" err="1">
                <a:solidFill>
                  <a:schemeClr val="tx2"/>
                </a:solidFill>
              </a:rPr>
              <a:t>d’eau</a:t>
            </a:r>
            <a:r>
              <a:rPr lang="en-GB" sz="2000" dirty="0">
                <a:solidFill>
                  <a:schemeClr val="tx2"/>
                </a:solidFill>
              </a:rPr>
              <a:t> potable</a:t>
            </a:r>
          </a:p>
          <a:p>
            <a:pPr marL="0" indent="0">
              <a:lnSpc>
                <a:spcPct val="150000"/>
              </a:lnSpc>
              <a:buNone/>
            </a:pPr>
            <a:r>
              <a:rPr lang="en-GB" sz="2000" b="1" dirty="0">
                <a:solidFill>
                  <a:schemeClr val="tx2"/>
                </a:solidFill>
              </a:rPr>
              <a:t>B9: </a:t>
            </a:r>
            <a:r>
              <a:rPr lang="en-GB" sz="2000" dirty="0" err="1">
                <a:solidFill>
                  <a:schemeClr val="tx2"/>
                </a:solidFill>
              </a:rPr>
              <a:t>Fonctions</a:t>
            </a:r>
            <a:r>
              <a:rPr lang="en-GB" sz="2000" dirty="0">
                <a:solidFill>
                  <a:schemeClr val="tx2"/>
                </a:solidFill>
              </a:rPr>
              <a:t> des </a:t>
            </a:r>
            <a:r>
              <a:rPr lang="en-GB" sz="2000" dirty="0" err="1">
                <a:solidFill>
                  <a:schemeClr val="tx2"/>
                </a:solidFill>
              </a:rPr>
              <a:t>autorités</a:t>
            </a:r>
            <a:r>
              <a:rPr lang="en-GB" sz="2000" dirty="0">
                <a:solidFill>
                  <a:schemeClr val="tx2"/>
                </a:solidFill>
              </a:rPr>
              <a:t> de </a:t>
            </a:r>
            <a:r>
              <a:rPr lang="en-GB" sz="2000" dirty="0" err="1">
                <a:solidFill>
                  <a:schemeClr val="tx2"/>
                </a:solidFill>
              </a:rPr>
              <a:t>réglementation</a:t>
            </a:r>
            <a:r>
              <a:rPr lang="en-GB" sz="2000" dirty="0">
                <a:solidFill>
                  <a:schemeClr val="tx2"/>
                </a:solidFill>
              </a:rPr>
              <a:t> des services </a:t>
            </a:r>
            <a:r>
              <a:rPr lang="en-GB" sz="2000" dirty="0" err="1">
                <a:solidFill>
                  <a:schemeClr val="tx2"/>
                </a:solidFill>
              </a:rPr>
              <a:t>d’assainissement</a:t>
            </a:r>
            <a:r>
              <a:rPr lang="en-GB" sz="2000" dirty="0">
                <a:solidFill>
                  <a:schemeClr val="tx2"/>
                </a:solidFill>
              </a:rPr>
              <a:t> et de </a:t>
            </a:r>
            <a:r>
              <a:rPr lang="en-GB" sz="2000" dirty="0" err="1">
                <a:solidFill>
                  <a:schemeClr val="tx2"/>
                </a:solidFill>
              </a:rPr>
              <a:t>traitement</a:t>
            </a:r>
            <a:r>
              <a:rPr lang="en-GB" sz="2000" dirty="0">
                <a:solidFill>
                  <a:schemeClr val="tx2"/>
                </a:solidFill>
              </a:rPr>
              <a:t> des </a:t>
            </a:r>
            <a:r>
              <a:rPr lang="en-GB" sz="2000" dirty="0" err="1">
                <a:solidFill>
                  <a:schemeClr val="tx2"/>
                </a:solidFill>
              </a:rPr>
              <a:t>eaux</a:t>
            </a:r>
            <a:r>
              <a:rPr lang="en-GB" sz="2000" dirty="0">
                <a:solidFill>
                  <a:schemeClr val="tx2"/>
                </a:solidFill>
              </a:rPr>
              <a:t> </a:t>
            </a:r>
            <a:r>
              <a:rPr lang="en-GB" sz="2000" dirty="0" err="1">
                <a:solidFill>
                  <a:schemeClr val="tx2"/>
                </a:solidFill>
              </a:rPr>
              <a:t>usées</a:t>
            </a:r>
            <a:endParaRPr lang="en-GB" sz="2000" dirty="0">
              <a:solidFill>
                <a:schemeClr val="tx2"/>
              </a:solidFill>
            </a:endParaRPr>
          </a:p>
          <a:p>
            <a:pPr marL="0" indent="0">
              <a:lnSpc>
                <a:spcPct val="150000"/>
              </a:lnSpc>
              <a:buNone/>
            </a:pPr>
            <a:r>
              <a:rPr lang="en-GB" sz="2000" b="1" dirty="0">
                <a:solidFill>
                  <a:schemeClr val="tx2"/>
                </a:solidFill>
              </a:rPr>
              <a:t>B10: </a:t>
            </a:r>
            <a:r>
              <a:rPr lang="en-GB" sz="2000" dirty="0">
                <a:solidFill>
                  <a:schemeClr val="tx2"/>
                </a:solidFill>
              </a:rPr>
              <a:t>Surveillance </a:t>
            </a:r>
            <a:r>
              <a:rPr lang="en-GB" sz="2000" dirty="0" err="1">
                <a:solidFill>
                  <a:schemeClr val="tx2"/>
                </a:solidFill>
              </a:rPr>
              <a:t>indépendante</a:t>
            </a:r>
            <a:r>
              <a:rPr lang="en-GB" sz="2000" dirty="0">
                <a:solidFill>
                  <a:schemeClr val="tx2"/>
                </a:solidFill>
              </a:rPr>
              <a:t> de la </a:t>
            </a:r>
            <a:r>
              <a:rPr lang="en-GB" sz="2000" dirty="0" err="1">
                <a:solidFill>
                  <a:schemeClr val="tx2"/>
                </a:solidFill>
              </a:rPr>
              <a:t>qualité</a:t>
            </a:r>
            <a:r>
              <a:rPr lang="en-GB" sz="2000" dirty="0">
                <a:solidFill>
                  <a:schemeClr val="tx2"/>
                </a:solidFill>
              </a:rPr>
              <a:t> de </a:t>
            </a:r>
            <a:r>
              <a:rPr lang="en-GB" sz="2000" dirty="0" err="1">
                <a:solidFill>
                  <a:schemeClr val="tx2"/>
                </a:solidFill>
              </a:rPr>
              <a:t>l’eau</a:t>
            </a:r>
            <a:r>
              <a:rPr lang="en-GB" sz="2000" dirty="0">
                <a:solidFill>
                  <a:schemeClr val="tx2"/>
                </a:solidFill>
              </a:rPr>
              <a:t> potable</a:t>
            </a:r>
          </a:p>
          <a:p>
            <a:pPr marL="0" indent="0">
              <a:lnSpc>
                <a:spcPct val="150000"/>
              </a:lnSpc>
              <a:buNone/>
            </a:pPr>
            <a:r>
              <a:rPr lang="en-GB" sz="2000" b="1" dirty="0">
                <a:solidFill>
                  <a:schemeClr val="tx2"/>
                </a:solidFill>
              </a:rPr>
              <a:t>B11: </a:t>
            </a:r>
            <a:r>
              <a:rPr lang="en-GB" sz="2000" dirty="0">
                <a:solidFill>
                  <a:schemeClr val="tx2"/>
                </a:solidFill>
              </a:rPr>
              <a:t>Surveillance des effluents </a:t>
            </a:r>
            <a:r>
              <a:rPr lang="en-GB" sz="2000" dirty="0" err="1">
                <a:solidFill>
                  <a:schemeClr val="tx2"/>
                </a:solidFill>
              </a:rPr>
              <a:t>d’eaux</a:t>
            </a:r>
            <a:r>
              <a:rPr lang="en-GB" sz="2000" dirty="0">
                <a:solidFill>
                  <a:schemeClr val="tx2"/>
                </a:solidFill>
              </a:rPr>
              <a:t> </a:t>
            </a:r>
            <a:r>
              <a:rPr lang="en-GB" sz="2000" dirty="0" err="1">
                <a:solidFill>
                  <a:schemeClr val="tx2"/>
                </a:solidFill>
              </a:rPr>
              <a:t>usées</a:t>
            </a:r>
            <a:endParaRPr lang="en-GB" sz="2000" dirty="0">
              <a:solidFill>
                <a:schemeClr val="tx2"/>
              </a:solidFill>
            </a:endParaRPr>
          </a:p>
        </p:txBody>
      </p:sp>
      <p:sp>
        <p:nvSpPr>
          <p:cNvPr id="7" name="Content Placeholder 3"/>
          <p:cNvSpPr>
            <a:spLocks noGrp="1"/>
          </p:cNvSpPr>
          <p:nvPr>
            <p:ph sz="half" idx="2"/>
          </p:nvPr>
        </p:nvSpPr>
        <p:spPr>
          <a:xfrm>
            <a:off x="121792" y="760399"/>
            <a:ext cx="4464496" cy="5215535"/>
          </a:xfrm>
        </p:spPr>
        <p:txBody>
          <a:bodyPr>
            <a:noAutofit/>
          </a:bodyPr>
          <a:lstStyle/>
          <a:p>
            <a:pPr marL="0" indent="0">
              <a:lnSpc>
                <a:spcPct val="150000"/>
              </a:lnSpc>
              <a:buNone/>
            </a:pPr>
            <a:r>
              <a:rPr lang="en-GB" sz="1800" b="1" dirty="0">
                <a:solidFill>
                  <a:schemeClr val="tx2"/>
                </a:solidFill>
              </a:rPr>
              <a:t>B1: </a:t>
            </a:r>
            <a:r>
              <a:rPr lang="en-GB" sz="1800" dirty="0" err="1">
                <a:solidFill>
                  <a:schemeClr val="tx2"/>
                </a:solidFill>
              </a:rPr>
              <a:t>Évaluations</a:t>
            </a:r>
            <a:r>
              <a:rPr lang="en-GB" sz="1800" dirty="0">
                <a:solidFill>
                  <a:schemeClr val="tx2"/>
                </a:solidFill>
              </a:rPr>
              <a:t> </a:t>
            </a:r>
            <a:r>
              <a:rPr lang="en-GB" sz="1800" dirty="0" err="1">
                <a:solidFill>
                  <a:schemeClr val="tx2"/>
                </a:solidFill>
              </a:rPr>
              <a:t>nationales</a:t>
            </a:r>
            <a:r>
              <a:rPr lang="en-GB" sz="1800" dirty="0">
                <a:solidFill>
                  <a:schemeClr val="tx2"/>
                </a:solidFill>
              </a:rPr>
              <a:t> et revues </a:t>
            </a:r>
            <a:r>
              <a:rPr lang="en-GB" sz="1800" dirty="0" err="1">
                <a:solidFill>
                  <a:schemeClr val="tx2"/>
                </a:solidFill>
              </a:rPr>
              <a:t>Sectorielles</a:t>
            </a:r>
            <a:r>
              <a:rPr lang="en-GB" sz="1800" dirty="0">
                <a:solidFill>
                  <a:schemeClr val="tx2"/>
                </a:solidFill>
              </a:rPr>
              <a:t> </a:t>
            </a:r>
            <a:r>
              <a:rPr lang="en-GB" sz="1800" dirty="0" err="1">
                <a:solidFill>
                  <a:schemeClr val="tx2"/>
                </a:solidFill>
              </a:rPr>
              <a:t>Conjointes</a:t>
            </a:r>
            <a:r>
              <a:rPr lang="en-GB" sz="1800" dirty="0">
                <a:solidFill>
                  <a:schemeClr val="tx2"/>
                </a:solidFill>
              </a:rPr>
              <a:t> (</a:t>
            </a:r>
            <a:r>
              <a:rPr lang="en-GB" sz="1800" dirty="0" err="1">
                <a:solidFill>
                  <a:schemeClr val="tx2"/>
                </a:solidFill>
              </a:rPr>
              <a:t>RSCs</a:t>
            </a:r>
            <a:r>
              <a:rPr lang="en-GB" sz="1800" dirty="0">
                <a:solidFill>
                  <a:schemeClr val="tx2"/>
                </a:solidFill>
              </a:rPr>
              <a:t>)</a:t>
            </a:r>
          </a:p>
          <a:p>
            <a:pPr marL="0" indent="0">
              <a:lnSpc>
                <a:spcPct val="150000"/>
              </a:lnSpc>
              <a:buNone/>
            </a:pPr>
            <a:r>
              <a:rPr lang="en-GB" sz="1800" b="1" dirty="0">
                <a:solidFill>
                  <a:schemeClr val="tx2"/>
                </a:solidFill>
              </a:rPr>
              <a:t>B2: </a:t>
            </a:r>
            <a:r>
              <a:rPr lang="en-GB" sz="1800" dirty="0">
                <a:solidFill>
                  <a:schemeClr val="tx2"/>
                </a:solidFill>
              </a:rPr>
              <a:t>Utilisation des </a:t>
            </a:r>
            <a:r>
              <a:rPr lang="en-GB" sz="1800" dirty="0" err="1">
                <a:solidFill>
                  <a:schemeClr val="tx2"/>
                </a:solidFill>
              </a:rPr>
              <a:t>données</a:t>
            </a:r>
            <a:r>
              <a:rPr lang="en-GB" sz="1800" dirty="0">
                <a:solidFill>
                  <a:schemeClr val="tx2"/>
                </a:solidFill>
              </a:rPr>
              <a:t> du </a:t>
            </a:r>
            <a:r>
              <a:rPr lang="en-GB" sz="1800" dirty="0" err="1">
                <a:solidFill>
                  <a:schemeClr val="tx2"/>
                </a:solidFill>
              </a:rPr>
              <a:t>suivi</a:t>
            </a:r>
            <a:endParaRPr lang="en-GB" sz="1800" dirty="0">
              <a:solidFill>
                <a:schemeClr val="tx2"/>
              </a:solidFill>
            </a:endParaRPr>
          </a:p>
          <a:p>
            <a:pPr marL="0" indent="0">
              <a:lnSpc>
                <a:spcPct val="150000"/>
              </a:lnSpc>
              <a:buNone/>
            </a:pPr>
            <a:r>
              <a:rPr lang="en-GB" sz="1800" b="1" dirty="0">
                <a:solidFill>
                  <a:schemeClr val="tx2"/>
                </a:solidFill>
              </a:rPr>
              <a:t>B3: </a:t>
            </a:r>
            <a:r>
              <a:rPr lang="en-GB" sz="1800" dirty="0" err="1">
                <a:solidFill>
                  <a:schemeClr val="tx2"/>
                </a:solidFill>
              </a:rPr>
              <a:t>Systèmes</a:t>
            </a:r>
            <a:r>
              <a:rPr lang="en-GB" sz="1800" dirty="0">
                <a:solidFill>
                  <a:schemeClr val="tx2"/>
                </a:solidFill>
              </a:rPr>
              <a:t> de </a:t>
            </a:r>
            <a:r>
              <a:rPr lang="en-GB" sz="1800" dirty="0" err="1">
                <a:solidFill>
                  <a:schemeClr val="tx2"/>
                </a:solidFill>
              </a:rPr>
              <a:t>gestion</a:t>
            </a:r>
            <a:r>
              <a:rPr lang="en-GB" sz="1800" dirty="0">
                <a:solidFill>
                  <a:schemeClr val="tx2"/>
                </a:solidFill>
              </a:rPr>
              <a:t> de </a:t>
            </a:r>
            <a:r>
              <a:rPr lang="en-GB" sz="1800" dirty="0" err="1">
                <a:solidFill>
                  <a:schemeClr val="tx2"/>
                </a:solidFill>
              </a:rPr>
              <a:t>l’information</a:t>
            </a:r>
            <a:endParaRPr lang="en-GB" sz="1800" dirty="0">
              <a:solidFill>
                <a:schemeClr val="tx2"/>
              </a:solidFill>
            </a:endParaRPr>
          </a:p>
          <a:p>
            <a:pPr marL="0" indent="0">
              <a:lnSpc>
                <a:spcPct val="150000"/>
              </a:lnSpc>
              <a:buNone/>
            </a:pPr>
            <a:r>
              <a:rPr lang="en-GB" sz="1800" b="1" dirty="0">
                <a:solidFill>
                  <a:schemeClr val="tx2"/>
                </a:solidFill>
              </a:rPr>
              <a:t>B4: </a:t>
            </a:r>
            <a:r>
              <a:rPr lang="en-GB" sz="1800" dirty="0" err="1">
                <a:solidFill>
                  <a:schemeClr val="tx2"/>
                </a:solidFill>
              </a:rPr>
              <a:t>Suivi</a:t>
            </a:r>
            <a:r>
              <a:rPr lang="en-GB" sz="1800" dirty="0">
                <a:solidFill>
                  <a:schemeClr val="tx2"/>
                </a:solidFill>
              </a:rPr>
              <a:t> des </a:t>
            </a:r>
            <a:r>
              <a:rPr lang="en-GB" sz="1800" dirty="0" err="1">
                <a:solidFill>
                  <a:schemeClr val="tx2"/>
                </a:solidFill>
              </a:rPr>
              <a:t>cibles</a:t>
            </a:r>
            <a:r>
              <a:rPr lang="en-GB" sz="1800" dirty="0">
                <a:solidFill>
                  <a:schemeClr val="tx2"/>
                </a:solidFill>
              </a:rPr>
              <a:t> </a:t>
            </a:r>
            <a:r>
              <a:rPr lang="en-GB" sz="1800" dirty="0" err="1">
                <a:solidFill>
                  <a:schemeClr val="tx2"/>
                </a:solidFill>
              </a:rPr>
              <a:t>nationales</a:t>
            </a:r>
            <a:endParaRPr lang="en-GB" sz="1800" dirty="0">
              <a:solidFill>
                <a:schemeClr val="tx2"/>
              </a:solidFill>
            </a:endParaRPr>
          </a:p>
          <a:p>
            <a:pPr marL="0" indent="0">
              <a:lnSpc>
                <a:spcPct val="150000"/>
              </a:lnSpc>
              <a:buNone/>
            </a:pPr>
            <a:r>
              <a:rPr lang="en-GB" sz="1800" b="1" dirty="0">
                <a:solidFill>
                  <a:schemeClr val="tx2"/>
                </a:solidFill>
              </a:rPr>
              <a:t>B5: </a:t>
            </a:r>
            <a:r>
              <a:rPr lang="en-GB" sz="1800" dirty="0" err="1">
                <a:solidFill>
                  <a:schemeClr val="tx2"/>
                </a:solidFill>
              </a:rPr>
              <a:t>Suivi</a:t>
            </a:r>
            <a:r>
              <a:rPr lang="en-GB" sz="1800" dirty="0">
                <a:solidFill>
                  <a:schemeClr val="tx2"/>
                </a:solidFill>
              </a:rPr>
              <a:t> des </a:t>
            </a:r>
            <a:r>
              <a:rPr lang="en-GB" sz="1800" dirty="0" err="1">
                <a:solidFill>
                  <a:schemeClr val="tx2"/>
                </a:solidFill>
              </a:rPr>
              <a:t>groupes</a:t>
            </a:r>
            <a:r>
              <a:rPr lang="en-GB" sz="1800" dirty="0">
                <a:solidFill>
                  <a:schemeClr val="tx2"/>
                </a:solidFill>
              </a:rPr>
              <a:t> </a:t>
            </a:r>
            <a:r>
              <a:rPr lang="en-GB" sz="1800" dirty="0" err="1">
                <a:solidFill>
                  <a:schemeClr val="tx2"/>
                </a:solidFill>
              </a:rPr>
              <a:t>vulnérables</a:t>
            </a:r>
            <a:endParaRPr lang="en-GB" sz="1800" dirty="0">
              <a:solidFill>
                <a:schemeClr val="tx2"/>
              </a:solidFill>
            </a:endParaRPr>
          </a:p>
          <a:p>
            <a:pPr marL="0" indent="0">
              <a:lnSpc>
                <a:spcPct val="150000"/>
              </a:lnSpc>
              <a:buNone/>
            </a:pPr>
            <a:r>
              <a:rPr lang="en-GB" sz="1800" b="1" dirty="0">
                <a:solidFill>
                  <a:schemeClr val="tx2"/>
                </a:solidFill>
              </a:rPr>
              <a:t>B6: </a:t>
            </a:r>
            <a:r>
              <a:rPr lang="en-GB" sz="1800" dirty="0" err="1">
                <a:solidFill>
                  <a:schemeClr val="tx2"/>
                </a:solidFill>
              </a:rPr>
              <a:t>Indicateurs</a:t>
            </a:r>
            <a:r>
              <a:rPr lang="en-GB" sz="1800" dirty="0">
                <a:solidFill>
                  <a:schemeClr val="tx2"/>
                </a:solidFill>
              </a:rPr>
              <a:t> de performance</a:t>
            </a:r>
          </a:p>
          <a:p>
            <a:pPr marL="0" indent="0">
              <a:lnSpc>
                <a:spcPct val="150000"/>
              </a:lnSpc>
              <a:buNone/>
            </a:pPr>
            <a:r>
              <a:rPr lang="en-GB" sz="1800" b="1" dirty="0">
                <a:solidFill>
                  <a:schemeClr val="tx2"/>
                </a:solidFill>
              </a:rPr>
              <a:t>B7: </a:t>
            </a:r>
            <a:r>
              <a:rPr lang="en-GB" sz="1800" dirty="0" err="1">
                <a:solidFill>
                  <a:schemeClr val="tx2"/>
                </a:solidFill>
              </a:rPr>
              <a:t>Réglementation</a:t>
            </a:r>
            <a:r>
              <a:rPr lang="en-GB" sz="1800" dirty="0">
                <a:solidFill>
                  <a:schemeClr val="tx2"/>
                </a:solidFill>
              </a:rPr>
              <a:t> des services de </a:t>
            </a:r>
            <a:r>
              <a:rPr lang="en-GB" sz="1800" dirty="0" err="1">
                <a:solidFill>
                  <a:schemeClr val="tx2"/>
                </a:solidFill>
              </a:rPr>
              <a:t>l’eau</a:t>
            </a:r>
            <a:r>
              <a:rPr lang="en-GB" sz="1800" dirty="0">
                <a:solidFill>
                  <a:schemeClr val="tx2"/>
                </a:solidFill>
              </a:rPr>
              <a:t> potable, </a:t>
            </a:r>
            <a:r>
              <a:rPr lang="en-GB" sz="1800" dirty="0" err="1">
                <a:solidFill>
                  <a:schemeClr val="tx2"/>
                </a:solidFill>
              </a:rPr>
              <a:t>d’assainissement</a:t>
            </a:r>
            <a:r>
              <a:rPr lang="en-GB" sz="1800" dirty="0">
                <a:solidFill>
                  <a:schemeClr val="tx2"/>
                </a:solidFill>
              </a:rPr>
              <a:t> et de </a:t>
            </a:r>
            <a:r>
              <a:rPr lang="en-GB" sz="1800" dirty="0" err="1">
                <a:solidFill>
                  <a:schemeClr val="tx2"/>
                </a:solidFill>
              </a:rPr>
              <a:t>traitement</a:t>
            </a:r>
            <a:r>
              <a:rPr lang="en-GB" sz="1800" dirty="0">
                <a:solidFill>
                  <a:schemeClr val="tx2"/>
                </a:solidFill>
              </a:rPr>
              <a:t> des </a:t>
            </a:r>
            <a:r>
              <a:rPr lang="en-GB" sz="1800" dirty="0" err="1">
                <a:solidFill>
                  <a:schemeClr val="tx2"/>
                </a:solidFill>
              </a:rPr>
              <a:t>eaux</a:t>
            </a:r>
            <a:r>
              <a:rPr lang="en-GB" sz="1800" dirty="0">
                <a:solidFill>
                  <a:schemeClr val="tx2"/>
                </a:solidFill>
              </a:rPr>
              <a:t> </a:t>
            </a:r>
            <a:r>
              <a:rPr lang="en-GB" sz="1800" dirty="0" err="1">
                <a:solidFill>
                  <a:schemeClr val="tx2"/>
                </a:solidFill>
              </a:rPr>
              <a:t>usées</a:t>
            </a:r>
            <a:endParaRPr lang="en-GB" sz="1800" dirty="0">
              <a:solidFill>
                <a:schemeClr val="tx2"/>
              </a:solidFill>
            </a:endParaRPr>
          </a:p>
          <a:p>
            <a:pPr marL="0" indent="0">
              <a:lnSpc>
                <a:spcPct val="150000"/>
              </a:lnSpc>
              <a:buNone/>
            </a:pPr>
            <a:endParaRPr lang="en-GB" sz="1800" b="1" dirty="0">
              <a:solidFill>
                <a:schemeClr val="tx2"/>
              </a:solidFill>
            </a:endParaRPr>
          </a:p>
          <a:p>
            <a:pPr marL="0" indent="0">
              <a:lnSpc>
                <a:spcPct val="150000"/>
              </a:lnSpc>
              <a:buNone/>
            </a:pPr>
            <a:endParaRPr lang="en-GB" sz="1800" dirty="0">
              <a:solidFill>
                <a:schemeClr val="tx2"/>
              </a:solidFill>
            </a:endParaRPr>
          </a:p>
          <a:p>
            <a:pPr marL="0" indent="0">
              <a:lnSpc>
                <a:spcPct val="150000"/>
              </a:lnSpc>
              <a:buNone/>
            </a:pPr>
            <a:endParaRPr lang="en-GB" sz="1800" dirty="0"/>
          </a:p>
          <a:p>
            <a:pPr marL="0" indent="0">
              <a:lnSpc>
                <a:spcPct val="150000"/>
              </a:lnSpc>
              <a:buNone/>
            </a:pPr>
            <a:endParaRPr lang="en-GB" sz="1800" dirty="0"/>
          </a:p>
        </p:txBody>
      </p:sp>
    </p:spTree>
    <p:extLst>
      <p:ext uri="{BB962C8B-B14F-4D97-AF65-F5344CB8AC3E}">
        <p14:creationId xmlns:p14="http://schemas.microsoft.com/office/powerpoint/2010/main" val="40886007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37380" y="778006"/>
            <a:ext cx="8411215" cy="4668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3">
            <a:extLst>
              <a:ext uri="{FF2B5EF4-FFF2-40B4-BE49-F238E27FC236}">
                <a16:creationId xmlns:a16="http://schemas.microsoft.com/office/drawing/2014/main" id="{CD7502AE-1A92-D34E-A70E-8BD5592D1E46}"/>
              </a:ext>
            </a:extLst>
          </p:cNvPr>
          <p:cNvSpPr/>
          <p:nvPr/>
        </p:nvSpPr>
        <p:spPr>
          <a:xfrm>
            <a:off x="7503062"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B10</a:t>
            </a:r>
          </a:p>
        </p:txBody>
      </p:sp>
      <p:sp>
        <p:nvSpPr>
          <p:cNvPr id="10" name="Rectangle: Rounded Corners 10">
            <a:extLst>
              <a:ext uri="{FF2B5EF4-FFF2-40B4-BE49-F238E27FC236}">
                <a16:creationId xmlns:a16="http://schemas.microsoft.com/office/drawing/2014/main" id="{08F2AB05-5DB8-354C-A337-5F9C48379624}"/>
              </a:ext>
            </a:extLst>
          </p:cNvPr>
          <p:cNvSpPr/>
          <p:nvPr/>
        </p:nvSpPr>
        <p:spPr>
          <a:xfrm>
            <a:off x="337380" y="4663347"/>
            <a:ext cx="3417497" cy="31721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920064A3-D03E-B345-A3CC-54A93F151E22}"/>
              </a:ext>
            </a:extLst>
          </p:cNvPr>
          <p:cNvSpPr/>
          <p:nvPr/>
        </p:nvSpPr>
        <p:spPr>
          <a:xfrm rot="15368739">
            <a:off x="2308780" y="3999486"/>
            <a:ext cx="1719374" cy="1478892"/>
          </a:xfrm>
          <a:prstGeom prst="arc">
            <a:avLst>
              <a:gd name="adj1" fmla="val 17362042"/>
              <a:gd name="adj2" fmla="val 27739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TextBox 11">
            <a:extLst>
              <a:ext uri="{FF2B5EF4-FFF2-40B4-BE49-F238E27FC236}">
                <a16:creationId xmlns:a16="http://schemas.microsoft.com/office/drawing/2014/main" id="{2525FFC3-C21F-2B4B-874A-69EE6C8D5F60}"/>
              </a:ext>
            </a:extLst>
          </p:cNvPr>
          <p:cNvSpPr txBox="1"/>
          <p:nvPr/>
        </p:nvSpPr>
        <p:spPr>
          <a:xfrm>
            <a:off x="2761294" y="3550219"/>
            <a:ext cx="2880289" cy="615553"/>
          </a:xfrm>
          <a:prstGeom prst="rect">
            <a:avLst/>
          </a:prstGeom>
          <a:noFill/>
          <a:ln>
            <a:noFill/>
          </a:ln>
        </p:spPr>
        <p:txBody>
          <a:bodyPr wrap="square" rtlCol="0">
            <a:spAutoFit/>
          </a:bodyPr>
          <a:lstStyle/>
          <a:p>
            <a:r>
              <a:rPr lang="en-US" sz="1700" b="1" dirty="0" err="1">
                <a:ln w="3175" cmpd="sng">
                  <a:noFill/>
                </a:ln>
                <a:solidFill>
                  <a:srgbClr val="C00000"/>
                </a:solidFill>
                <a:effectLst>
                  <a:glow rad="139700">
                    <a:schemeClr val="bg1"/>
                  </a:glow>
                </a:effectLst>
              </a:rPr>
              <a:t>Une</a:t>
            </a:r>
            <a:r>
              <a:rPr lang="en-US" sz="1700" b="1" dirty="0">
                <a:ln w="3175" cmpd="sng">
                  <a:noFill/>
                </a:ln>
                <a:solidFill>
                  <a:srgbClr val="C00000"/>
                </a:solidFill>
                <a:effectLst>
                  <a:glow rad="139700">
                    <a:schemeClr val="bg1"/>
                  </a:glow>
                </a:effectLst>
              </a:rPr>
              <a:t> question relative aux </a:t>
            </a:r>
            <a:r>
              <a:rPr lang="en-US" sz="1700" b="1" dirty="0" err="1">
                <a:ln w="3175" cmpd="sng">
                  <a:noFill/>
                </a:ln>
                <a:solidFill>
                  <a:srgbClr val="C00000"/>
                </a:solidFill>
                <a:effectLst>
                  <a:glow rad="139700">
                    <a:schemeClr val="bg1"/>
                  </a:glow>
                </a:effectLst>
              </a:rPr>
              <a:t>ressources</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humaines</a:t>
            </a:r>
            <a:r>
              <a:rPr lang="en-US" sz="1700" b="1" dirty="0">
                <a:ln w="3175" cmpd="sng">
                  <a:noFill/>
                </a:ln>
                <a:solidFill>
                  <a:srgbClr val="C00000"/>
                </a:solidFill>
                <a:effectLst>
                  <a:glow rad="139700">
                    <a:schemeClr val="bg1"/>
                  </a:glow>
                </a:effectLst>
              </a:rPr>
              <a:t>. </a:t>
            </a:r>
            <a:endParaRPr lang="en-GB" sz="1700" b="1" dirty="0">
              <a:ln w="3175" cmpd="sng">
                <a:noFill/>
              </a:ln>
              <a:solidFill>
                <a:srgbClr val="C00000"/>
              </a:solidFill>
              <a:effectLst>
                <a:glow rad="139700">
                  <a:schemeClr val="bg1"/>
                </a:glow>
              </a:effectLst>
            </a:endParaRPr>
          </a:p>
        </p:txBody>
      </p:sp>
      <p:sp>
        <p:nvSpPr>
          <p:cNvPr id="13" name="Rectangle: Rounded Corners 10">
            <a:extLst>
              <a:ext uri="{FF2B5EF4-FFF2-40B4-BE49-F238E27FC236}">
                <a16:creationId xmlns:a16="http://schemas.microsoft.com/office/drawing/2014/main" id="{0A110896-75A5-6A49-9660-5696B2BB926B}"/>
              </a:ext>
            </a:extLst>
          </p:cNvPr>
          <p:cNvSpPr/>
          <p:nvPr/>
        </p:nvSpPr>
        <p:spPr>
          <a:xfrm>
            <a:off x="1828801" y="2146323"/>
            <a:ext cx="6766560" cy="36020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C7CB461-D44B-0A42-B76B-6CD44CE9CC96}"/>
              </a:ext>
            </a:extLst>
          </p:cNvPr>
          <p:cNvSpPr txBox="1"/>
          <p:nvPr/>
        </p:nvSpPr>
        <p:spPr>
          <a:xfrm>
            <a:off x="6062917" y="3094546"/>
            <a:ext cx="2880289" cy="877163"/>
          </a:xfrm>
          <a:prstGeom prst="rect">
            <a:avLst/>
          </a:prstGeom>
          <a:noFill/>
          <a:ln>
            <a:noFill/>
          </a:ln>
        </p:spPr>
        <p:txBody>
          <a:bodyPr wrap="square" rtlCol="0">
            <a:spAutoFit/>
          </a:bodyPr>
          <a:lstStyle/>
          <a:p>
            <a:r>
              <a:rPr lang="en-US" sz="1700" b="1" dirty="0" err="1">
                <a:ln w="3175" cmpd="sng">
                  <a:noFill/>
                </a:ln>
                <a:solidFill>
                  <a:srgbClr val="C00000"/>
                </a:solidFill>
                <a:effectLst>
                  <a:glow rad="139700">
                    <a:schemeClr val="bg1"/>
                  </a:glow>
                </a:effectLst>
              </a:rPr>
              <a:t>Indiquez</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une</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réponse</a:t>
            </a:r>
            <a:r>
              <a:rPr lang="en-US" sz="1700" b="1" dirty="0">
                <a:ln w="3175" cmpd="sng">
                  <a:noFill/>
                </a:ln>
                <a:solidFill>
                  <a:srgbClr val="C00000"/>
                </a:solidFill>
                <a:effectLst>
                  <a:glow rad="139700">
                    <a:schemeClr val="bg1"/>
                  </a:glow>
                </a:effectLst>
              </a:rPr>
              <a:t> par </a:t>
            </a:r>
            <a:r>
              <a:rPr lang="en-US" sz="1700" b="1" dirty="0" err="1">
                <a:ln w="3175" cmpd="sng">
                  <a:noFill/>
                </a:ln>
                <a:solidFill>
                  <a:srgbClr val="C00000"/>
                </a:solidFill>
                <a:effectLst>
                  <a:glow rad="139700">
                    <a:schemeClr val="bg1"/>
                  </a:glow>
                </a:effectLst>
              </a:rPr>
              <a:t>colonne</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Chaque</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ligne</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devrait</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contenir</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quatre</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réponses</a:t>
            </a:r>
            <a:r>
              <a:rPr lang="en-US" sz="1700" b="1" dirty="0">
                <a:ln w="3175" cmpd="sng">
                  <a:noFill/>
                </a:ln>
                <a:solidFill>
                  <a:srgbClr val="C00000"/>
                </a:solidFill>
                <a:effectLst>
                  <a:glow rad="139700">
                    <a:schemeClr val="bg1"/>
                  </a:glow>
                </a:effectLst>
              </a:rPr>
              <a:t>. </a:t>
            </a:r>
            <a:endParaRPr lang="en-GB" sz="1700" b="1" dirty="0">
              <a:ln w="3175" cmpd="sng">
                <a:noFill/>
              </a:ln>
              <a:solidFill>
                <a:srgbClr val="C00000"/>
              </a:solidFill>
              <a:effectLst>
                <a:glow rad="139700">
                  <a:schemeClr val="bg1"/>
                </a:glow>
              </a:effectLst>
            </a:endParaRPr>
          </a:p>
        </p:txBody>
      </p:sp>
      <p:sp>
        <p:nvSpPr>
          <p:cNvPr id="16" name="Arc 15">
            <a:extLst>
              <a:ext uri="{FF2B5EF4-FFF2-40B4-BE49-F238E27FC236}">
                <a16:creationId xmlns:a16="http://schemas.microsoft.com/office/drawing/2014/main" id="{7988A1D7-A5C0-B345-BE42-1E054245B271}"/>
              </a:ext>
            </a:extLst>
          </p:cNvPr>
          <p:cNvSpPr/>
          <p:nvPr/>
        </p:nvSpPr>
        <p:spPr>
          <a:xfrm rot="321027">
            <a:off x="6553283" y="2472616"/>
            <a:ext cx="1639140" cy="1267567"/>
          </a:xfrm>
          <a:prstGeom prst="arc">
            <a:avLst>
              <a:gd name="adj1" fmla="val 17362042"/>
              <a:gd name="adj2" fmla="val 27739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726273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61127" y="674607"/>
            <a:ext cx="5075758" cy="5017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a:extLst>
              <a:ext uri="{FF2B5EF4-FFF2-40B4-BE49-F238E27FC236}">
                <a16:creationId xmlns:a16="http://schemas.microsoft.com/office/drawing/2014/main" id="{E9EB3E98-A15A-BD48-8880-05DE30D7FCFF}"/>
              </a:ext>
            </a:extLst>
          </p:cNvPr>
          <p:cNvSpPr/>
          <p:nvPr/>
        </p:nvSpPr>
        <p:spPr>
          <a:xfrm>
            <a:off x="7503062"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B10</a:t>
            </a:r>
          </a:p>
        </p:txBody>
      </p:sp>
      <p:sp>
        <p:nvSpPr>
          <p:cNvPr id="7" name="Rectangle: Rounded Corners 10">
            <a:extLst>
              <a:ext uri="{FF2B5EF4-FFF2-40B4-BE49-F238E27FC236}">
                <a16:creationId xmlns:a16="http://schemas.microsoft.com/office/drawing/2014/main" id="{66C4EB73-9FB3-784E-8529-A6747CEDBACF}"/>
              </a:ext>
            </a:extLst>
          </p:cNvPr>
          <p:cNvSpPr/>
          <p:nvPr/>
        </p:nvSpPr>
        <p:spPr>
          <a:xfrm>
            <a:off x="487505" y="785309"/>
            <a:ext cx="4849380" cy="1915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4ECD1841-0783-4048-8D5B-234EFD1FA4F2}"/>
              </a:ext>
            </a:extLst>
          </p:cNvPr>
          <p:cNvSpPr/>
          <p:nvPr/>
        </p:nvSpPr>
        <p:spPr>
          <a:xfrm rot="18264945">
            <a:off x="4689293" y="374578"/>
            <a:ext cx="2630900" cy="3641165"/>
          </a:xfrm>
          <a:prstGeom prst="arc">
            <a:avLst>
              <a:gd name="adj1" fmla="val 17453269"/>
              <a:gd name="adj2" fmla="val 27739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TextBox 11">
            <a:extLst>
              <a:ext uri="{FF2B5EF4-FFF2-40B4-BE49-F238E27FC236}">
                <a16:creationId xmlns:a16="http://schemas.microsoft.com/office/drawing/2014/main" id="{AB088293-1E33-1B46-8D56-0DE773665436}"/>
              </a:ext>
            </a:extLst>
          </p:cNvPr>
          <p:cNvSpPr txBox="1"/>
          <p:nvPr/>
        </p:nvSpPr>
        <p:spPr>
          <a:xfrm>
            <a:off x="5737010" y="1158763"/>
            <a:ext cx="2880289" cy="2708433"/>
          </a:xfrm>
          <a:prstGeom prst="rect">
            <a:avLst/>
          </a:prstGeom>
          <a:noFill/>
          <a:ln>
            <a:noFill/>
          </a:ln>
        </p:spPr>
        <p:txBody>
          <a:bodyPr wrap="square" rtlCol="0">
            <a:spAutoFit/>
          </a:bodyPr>
          <a:lstStyle/>
          <a:p>
            <a:r>
              <a:rPr lang="en-GB" sz="1700" b="1" dirty="0">
                <a:ln w="3175" cmpd="sng">
                  <a:noFill/>
                </a:ln>
                <a:solidFill>
                  <a:srgbClr val="C00000"/>
                </a:solidFill>
                <a:effectLst>
                  <a:glow rad="139700">
                    <a:schemeClr val="bg1"/>
                  </a:glow>
                </a:effectLst>
              </a:rPr>
              <a:t>La </a:t>
            </a:r>
            <a:r>
              <a:rPr lang="en-GB" sz="1700" b="1" dirty="0" err="1">
                <a:ln w="3175" cmpd="sng">
                  <a:noFill/>
                </a:ln>
                <a:solidFill>
                  <a:srgbClr val="C00000"/>
                </a:solidFill>
                <a:effectLst>
                  <a:glow rad="139700">
                    <a:schemeClr val="bg1"/>
                  </a:glow>
                </a:effectLst>
              </a:rPr>
              <a:t>partie</a:t>
            </a:r>
            <a:r>
              <a:rPr lang="en-GB" sz="1700" b="1" dirty="0">
                <a:ln w="3175" cmpd="sng">
                  <a:noFill/>
                </a:ln>
                <a:solidFill>
                  <a:srgbClr val="C00000"/>
                </a:solidFill>
                <a:effectLst>
                  <a:glow rad="139700">
                    <a:schemeClr val="bg1"/>
                  </a:glow>
                </a:effectLst>
              </a:rPr>
              <a:t> g </a:t>
            </a:r>
            <a:r>
              <a:rPr lang="en-GB" sz="1700" b="1" dirty="0" err="1">
                <a:ln w="3175" cmpd="sng">
                  <a:noFill/>
                </a:ln>
                <a:solidFill>
                  <a:srgbClr val="C00000"/>
                </a:solidFill>
                <a:effectLst>
                  <a:glow rad="139700">
                    <a:schemeClr val="bg1"/>
                  </a:glow>
                </a:effectLst>
              </a:rPr>
              <a:t>demande</a:t>
            </a:r>
            <a:r>
              <a:rPr lang="en-GB" sz="1700" b="1" dirty="0">
                <a:ln w="3175" cmpd="sng">
                  <a:noFill/>
                </a:ln>
                <a:solidFill>
                  <a:srgbClr val="C00000"/>
                </a:solidFill>
                <a:effectLst>
                  <a:glow rad="139700">
                    <a:schemeClr val="bg1"/>
                  </a:glow>
                </a:effectLst>
              </a:rPr>
              <a:t> les raisons </a:t>
            </a:r>
            <a:r>
              <a:rPr lang="en-GB" sz="1700" b="1" dirty="0" err="1">
                <a:ln w="3175" cmpd="sng">
                  <a:noFill/>
                </a:ln>
                <a:solidFill>
                  <a:srgbClr val="C00000"/>
                </a:solidFill>
                <a:effectLst>
                  <a:glow rad="139700">
                    <a:schemeClr val="bg1"/>
                  </a:glow>
                </a:effectLst>
              </a:rPr>
              <a:t>spécifiques</a:t>
            </a:r>
            <a:r>
              <a:rPr lang="en-GB" sz="1700" b="1" dirty="0">
                <a:ln w="3175" cmpd="sng">
                  <a:noFill/>
                </a:ln>
                <a:solidFill>
                  <a:srgbClr val="C00000"/>
                </a:solidFill>
                <a:effectLst>
                  <a:glow rad="139700">
                    <a:schemeClr val="bg1"/>
                  </a:glow>
                </a:effectLst>
              </a:rPr>
              <a:t> de la </a:t>
            </a:r>
            <a:r>
              <a:rPr lang="en-GB" sz="1700" b="1" dirty="0" err="1">
                <a:ln w="3175" cmpd="sng">
                  <a:noFill/>
                </a:ln>
                <a:solidFill>
                  <a:srgbClr val="C00000"/>
                </a:solidFill>
                <a:effectLst>
                  <a:glow rad="139700">
                    <a:schemeClr val="bg1"/>
                  </a:glow>
                </a:effectLst>
              </a:rPr>
              <a:t>mise</a:t>
            </a:r>
            <a:r>
              <a:rPr lang="en-GB" sz="1700" b="1" dirty="0">
                <a:ln w="3175" cmpd="sng">
                  <a:noFill/>
                </a:ln>
                <a:solidFill>
                  <a:srgbClr val="C00000"/>
                </a:solidFill>
                <a:effectLst>
                  <a:glow rad="139700">
                    <a:schemeClr val="bg1"/>
                  </a:glow>
                </a:effectLst>
              </a:rPr>
              <a:t> en oeuvre </a:t>
            </a:r>
            <a:r>
              <a:rPr lang="en-GB" sz="1700" b="1" dirty="0" err="1">
                <a:ln w="3175" cmpd="sng">
                  <a:noFill/>
                </a:ln>
                <a:solidFill>
                  <a:srgbClr val="C00000"/>
                </a:solidFill>
                <a:effectLst>
                  <a:glow rad="139700">
                    <a:schemeClr val="bg1"/>
                  </a:glow>
                </a:effectLst>
              </a:rPr>
              <a:t>limitée</a:t>
            </a:r>
            <a:r>
              <a:rPr lang="en-GB" sz="1700" b="1" dirty="0">
                <a:ln w="3175" cmpd="sng">
                  <a:noFill/>
                </a:ln>
                <a:solidFill>
                  <a:srgbClr val="C00000"/>
                </a:solidFill>
                <a:effectLst>
                  <a:glow rad="139700">
                    <a:schemeClr val="bg1"/>
                  </a:glow>
                </a:effectLst>
              </a:rPr>
              <a:t> de la surveillance de la </a:t>
            </a:r>
            <a:r>
              <a:rPr lang="en-GB" sz="1700" b="1" dirty="0" err="1">
                <a:ln w="3175" cmpd="sng">
                  <a:noFill/>
                </a:ln>
                <a:solidFill>
                  <a:srgbClr val="C00000"/>
                </a:solidFill>
                <a:effectLst>
                  <a:glow rad="139700">
                    <a:schemeClr val="bg1"/>
                  </a:glow>
                </a:effectLst>
              </a:rPr>
              <a:t>qualité</a:t>
            </a:r>
            <a:r>
              <a:rPr lang="en-GB" sz="1700" b="1" dirty="0">
                <a:ln w="3175" cmpd="sng">
                  <a:noFill/>
                </a:ln>
                <a:solidFill>
                  <a:srgbClr val="C00000"/>
                </a:solidFill>
                <a:effectLst>
                  <a:glow rad="139700">
                    <a:schemeClr val="bg1"/>
                  </a:glow>
                </a:effectLst>
              </a:rPr>
              <a:t> de </a:t>
            </a:r>
            <a:r>
              <a:rPr lang="en-GB" sz="1700" b="1" dirty="0" err="1">
                <a:ln w="3175" cmpd="sng">
                  <a:noFill/>
                </a:ln>
                <a:solidFill>
                  <a:srgbClr val="C00000"/>
                </a:solidFill>
                <a:effectLst>
                  <a:glow rad="139700">
                    <a:schemeClr val="bg1"/>
                  </a:glow>
                </a:effectLst>
              </a:rPr>
              <a:t>l’eau</a:t>
            </a:r>
            <a:r>
              <a:rPr lang="en-GB" sz="1700" b="1" dirty="0">
                <a:ln w="3175" cmpd="sng">
                  <a:noFill/>
                </a:ln>
                <a:solidFill>
                  <a:srgbClr val="C00000"/>
                </a:solidFill>
                <a:effectLst>
                  <a:glow rad="139700">
                    <a:schemeClr val="bg1"/>
                  </a:glow>
                </a:effectLst>
              </a:rPr>
              <a:t> potable. </a:t>
            </a:r>
          </a:p>
          <a:p>
            <a:endParaRPr lang="en-GB" sz="1700" b="1" dirty="0">
              <a:ln w="3175" cmpd="sng">
                <a:noFill/>
              </a:ln>
              <a:solidFill>
                <a:srgbClr val="C00000"/>
              </a:solidFill>
              <a:effectLst>
                <a:glow rad="139700">
                  <a:schemeClr val="bg1"/>
                </a:glow>
              </a:effectLst>
            </a:endParaRPr>
          </a:p>
          <a:p>
            <a:r>
              <a:rPr lang="en-GB" sz="1700" b="1" dirty="0" err="1">
                <a:ln w="3175" cmpd="sng">
                  <a:noFill/>
                </a:ln>
                <a:solidFill>
                  <a:srgbClr val="C00000"/>
                </a:solidFill>
                <a:effectLst>
                  <a:glow rad="139700">
                    <a:schemeClr val="bg1"/>
                  </a:glow>
                </a:effectLst>
              </a:rPr>
              <a:t>Deux</a:t>
            </a:r>
            <a:r>
              <a:rPr lang="en-GB" sz="1700" b="1" dirty="0">
                <a:ln w="3175" cmpd="sng">
                  <a:noFill/>
                </a:ln>
                <a:solidFill>
                  <a:srgbClr val="C00000"/>
                </a:solidFill>
                <a:effectLst>
                  <a:glow rad="139700">
                    <a:schemeClr val="bg1"/>
                  </a:glow>
                </a:effectLst>
              </a:rPr>
              <a:t> cases par </a:t>
            </a:r>
            <a:r>
              <a:rPr lang="en-GB" sz="1700" b="1" dirty="0" err="1">
                <a:ln w="3175" cmpd="sng">
                  <a:noFill/>
                </a:ln>
                <a:solidFill>
                  <a:srgbClr val="C00000"/>
                </a:solidFill>
                <a:effectLst>
                  <a:glow rad="139700">
                    <a:schemeClr val="bg1"/>
                  </a:glow>
                </a:effectLst>
              </a:rPr>
              <a:t>ligne</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doivent</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être</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cochées</a:t>
            </a:r>
            <a:r>
              <a:rPr lang="en-GB" sz="1700" b="1" dirty="0">
                <a:ln w="3175" cmpd="sng">
                  <a:noFill/>
                </a:ln>
                <a:solidFill>
                  <a:srgbClr val="C00000"/>
                </a:solidFill>
                <a:effectLst>
                  <a:glow rad="139700">
                    <a:schemeClr val="bg1"/>
                  </a:glow>
                </a:effectLst>
              </a:rPr>
              <a:t>—</a:t>
            </a:r>
            <a:r>
              <a:rPr lang="en-GB" sz="1700" b="1" dirty="0" err="1">
                <a:ln w="3175" cmpd="sng">
                  <a:noFill/>
                </a:ln>
                <a:solidFill>
                  <a:srgbClr val="C00000"/>
                </a:solidFill>
                <a:effectLst>
                  <a:glow rad="139700">
                    <a:schemeClr val="bg1"/>
                  </a:glow>
                </a:effectLst>
              </a:rPr>
              <a:t>une</a:t>
            </a:r>
            <a:r>
              <a:rPr lang="en-GB" sz="1700" b="1" dirty="0">
                <a:ln w="3175" cmpd="sng">
                  <a:noFill/>
                </a:ln>
                <a:solidFill>
                  <a:srgbClr val="C00000"/>
                </a:solidFill>
                <a:effectLst>
                  <a:glow rad="139700">
                    <a:schemeClr val="bg1"/>
                  </a:glow>
                </a:effectLst>
              </a:rPr>
              <a:t> pour le milieu </a:t>
            </a:r>
            <a:r>
              <a:rPr lang="en-GB" sz="1700" b="1" dirty="0" err="1">
                <a:ln w="3175" cmpd="sng">
                  <a:noFill/>
                </a:ln>
                <a:solidFill>
                  <a:srgbClr val="C00000"/>
                </a:solidFill>
                <a:effectLst>
                  <a:glow rad="139700">
                    <a:schemeClr val="bg1"/>
                  </a:glow>
                </a:effectLst>
              </a:rPr>
              <a:t>urbain</a:t>
            </a:r>
            <a:r>
              <a:rPr lang="en-GB" sz="1700" b="1" dirty="0">
                <a:ln w="3175" cmpd="sng">
                  <a:noFill/>
                </a:ln>
                <a:solidFill>
                  <a:srgbClr val="C00000"/>
                </a:solidFill>
                <a:effectLst>
                  <a:glow rad="139700">
                    <a:schemeClr val="bg1"/>
                  </a:glow>
                </a:effectLst>
              </a:rPr>
              <a:t> et </a:t>
            </a:r>
            <a:r>
              <a:rPr lang="en-GB" sz="1700" b="1" dirty="0" err="1">
                <a:ln w="3175" cmpd="sng">
                  <a:noFill/>
                </a:ln>
                <a:solidFill>
                  <a:srgbClr val="C00000"/>
                </a:solidFill>
                <a:effectLst>
                  <a:glow rad="139700">
                    <a:schemeClr val="bg1"/>
                  </a:glow>
                </a:effectLst>
              </a:rPr>
              <a:t>une</a:t>
            </a:r>
            <a:r>
              <a:rPr lang="en-GB" sz="1700" b="1" dirty="0">
                <a:ln w="3175" cmpd="sng">
                  <a:noFill/>
                </a:ln>
                <a:solidFill>
                  <a:srgbClr val="C00000"/>
                </a:solidFill>
                <a:effectLst>
                  <a:glow rad="139700">
                    <a:schemeClr val="bg1"/>
                  </a:glow>
                </a:effectLst>
              </a:rPr>
              <a:t> pour le milieu rural. </a:t>
            </a:r>
          </a:p>
        </p:txBody>
      </p:sp>
      <p:sp>
        <p:nvSpPr>
          <p:cNvPr id="13" name="Rectangle: Rounded Corners 10">
            <a:extLst>
              <a:ext uri="{FF2B5EF4-FFF2-40B4-BE49-F238E27FC236}">
                <a16:creationId xmlns:a16="http://schemas.microsoft.com/office/drawing/2014/main" id="{572434E8-EDDB-774F-8042-FB0780B25983}"/>
              </a:ext>
            </a:extLst>
          </p:cNvPr>
          <p:cNvSpPr/>
          <p:nvPr/>
        </p:nvSpPr>
        <p:spPr>
          <a:xfrm>
            <a:off x="661641" y="5360184"/>
            <a:ext cx="1383361" cy="15688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id="{08D8FA17-6912-7B41-AC8F-62130AE61457}"/>
              </a:ext>
            </a:extLst>
          </p:cNvPr>
          <p:cNvSpPr/>
          <p:nvPr/>
        </p:nvSpPr>
        <p:spPr>
          <a:xfrm rot="16753839">
            <a:off x="1608110" y="4160845"/>
            <a:ext cx="3508518" cy="3980241"/>
          </a:xfrm>
          <a:prstGeom prst="arc">
            <a:avLst>
              <a:gd name="adj1" fmla="val 17063409"/>
              <a:gd name="adj2" fmla="val 27739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TextBox 15">
            <a:extLst>
              <a:ext uri="{FF2B5EF4-FFF2-40B4-BE49-F238E27FC236}">
                <a16:creationId xmlns:a16="http://schemas.microsoft.com/office/drawing/2014/main" id="{6A3BE4BE-B60F-F94D-BCAA-D289C49E86C9}"/>
              </a:ext>
            </a:extLst>
          </p:cNvPr>
          <p:cNvSpPr txBox="1"/>
          <p:nvPr/>
        </p:nvSpPr>
        <p:spPr>
          <a:xfrm>
            <a:off x="3759355" y="4305620"/>
            <a:ext cx="4250112" cy="1400383"/>
          </a:xfrm>
          <a:prstGeom prst="rect">
            <a:avLst/>
          </a:prstGeom>
          <a:noFill/>
          <a:ln>
            <a:noFill/>
          </a:ln>
        </p:spPr>
        <p:txBody>
          <a:bodyPr wrap="square" rtlCol="0">
            <a:spAutoFit/>
          </a:bodyPr>
          <a:lstStyle/>
          <a:p>
            <a:r>
              <a:rPr lang="en-GB" sz="1700" b="1" dirty="0">
                <a:ln w="3175" cmpd="sng">
                  <a:noFill/>
                </a:ln>
                <a:solidFill>
                  <a:srgbClr val="C00000"/>
                </a:solidFill>
                <a:effectLst>
                  <a:glow rad="139700">
                    <a:schemeClr val="bg1"/>
                  </a:glow>
                </a:effectLst>
              </a:rPr>
              <a:t>“</a:t>
            </a:r>
            <a:r>
              <a:rPr lang="en-GB" sz="1700" b="1" dirty="0" err="1">
                <a:ln w="3175" cmpd="sng">
                  <a:noFill/>
                </a:ln>
                <a:solidFill>
                  <a:srgbClr val="C00000"/>
                </a:solidFill>
                <a:effectLst>
                  <a:glow rad="139700">
                    <a:schemeClr val="bg1"/>
                  </a:glow>
                </a:effectLst>
              </a:rPr>
              <a:t>Autres</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peut</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être</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utilisé</a:t>
            </a:r>
            <a:r>
              <a:rPr lang="en-GB" sz="1700" b="1" dirty="0">
                <a:ln w="3175" cmpd="sng">
                  <a:noFill/>
                </a:ln>
                <a:solidFill>
                  <a:srgbClr val="C00000"/>
                </a:solidFill>
                <a:effectLst>
                  <a:glow rad="139700">
                    <a:schemeClr val="bg1"/>
                  </a:glow>
                </a:effectLst>
              </a:rPr>
              <a:t> pour </a:t>
            </a:r>
            <a:r>
              <a:rPr lang="en-GB" sz="1700" b="1" dirty="0" err="1">
                <a:ln w="3175" cmpd="sng">
                  <a:noFill/>
                </a:ln>
                <a:solidFill>
                  <a:srgbClr val="C00000"/>
                </a:solidFill>
                <a:effectLst>
                  <a:glow rad="139700">
                    <a:schemeClr val="bg1"/>
                  </a:glow>
                </a:effectLst>
              </a:rPr>
              <a:t>indiquer</a:t>
            </a:r>
            <a:r>
              <a:rPr lang="en-GB" sz="1700" b="1" dirty="0">
                <a:ln w="3175" cmpd="sng">
                  <a:noFill/>
                </a:ln>
                <a:solidFill>
                  <a:srgbClr val="C00000"/>
                </a:solidFill>
                <a:effectLst>
                  <a:glow rad="139700">
                    <a:schemeClr val="bg1"/>
                  </a:glow>
                </a:effectLst>
              </a:rPr>
              <a:t> des </a:t>
            </a:r>
            <a:r>
              <a:rPr lang="en-GB" sz="1700" b="1" dirty="0" err="1">
                <a:ln w="3175" cmpd="sng">
                  <a:noFill/>
                </a:ln>
                <a:solidFill>
                  <a:srgbClr val="C00000"/>
                </a:solidFill>
                <a:effectLst>
                  <a:glow rad="139700">
                    <a:schemeClr val="bg1"/>
                  </a:glow>
                </a:effectLst>
              </a:rPr>
              <a:t>contraintes/limites</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additionnelles</a:t>
            </a:r>
            <a:r>
              <a:rPr lang="en-GB" sz="1700" b="1" dirty="0">
                <a:ln w="3175" cmpd="sng">
                  <a:noFill/>
                </a:ln>
                <a:solidFill>
                  <a:srgbClr val="C00000"/>
                </a:solidFill>
                <a:effectLst>
                  <a:glow rad="139700">
                    <a:schemeClr val="bg1"/>
                  </a:glow>
                </a:effectLst>
              </a:rPr>
              <a:t> non </a:t>
            </a:r>
            <a:r>
              <a:rPr lang="en-GB" sz="1700" b="1" dirty="0" err="1">
                <a:ln w="3175" cmpd="sng">
                  <a:noFill/>
                </a:ln>
                <a:solidFill>
                  <a:srgbClr val="C00000"/>
                </a:solidFill>
                <a:effectLst>
                  <a:glow rad="139700">
                    <a:schemeClr val="bg1"/>
                  </a:glow>
                </a:effectLst>
              </a:rPr>
              <a:t>listées</a:t>
            </a:r>
            <a:r>
              <a:rPr lang="en-GB" sz="1700" b="1" dirty="0">
                <a:ln w="3175" cmpd="sng">
                  <a:noFill/>
                </a:ln>
                <a:solidFill>
                  <a:srgbClr val="C00000"/>
                </a:solidFill>
                <a:effectLst>
                  <a:glow rad="139700">
                    <a:schemeClr val="bg1"/>
                  </a:glow>
                </a:effectLst>
              </a:rPr>
              <a:t>. Les </a:t>
            </a:r>
            <a:r>
              <a:rPr lang="en-GB" sz="1700" b="1" dirty="0" err="1">
                <a:ln w="3175" cmpd="sng">
                  <a:noFill/>
                </a:ln>
                <a:solidFill>
                  <a:srgbClr val="C00000"/>
                </a:solidFill>
                <a:effectLst>
                  <a:glow rad="139700">
                    <a:schemeClr val="bg1"/>
                  </a:glow>
                </a:effectLst>
              </a:rPr>
              <a:t>contraintes/limites</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additionnelles</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peuvent</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être</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listées</a:t>
            </a:r>
            <a:r>
              <a:rPr lang="en-GB" sz="1700" b="1" dirty="0">
                <a:ln w="3175" cmpd="sng">
                  <a:noFill/>
                </a:ln>
                <a:solidFill>
                  <a:srgbClr val="C00000"/>
                </a:solidFill>
                <a:effectLst>
                  <a:glow rad="139700">
                    <a:schemeClr val="bg1"/>
                  </a:glow>
                </a:effectLst>
              </a:rPr>
              <a:t> en </a:t>
            </a:r>
            <a:r>
              <a:rPr lang="en-GB" sz="1700" b="1" dirty="0" err="1">
                <a:ln w="3175" cmpd="sng">
                  <a:noFill/>
                </a:ln>
                <a:solidFill>
                  <a:srgbClr val="C00000"/>
                </a:solidFill>
                <a:effectLst>
                  <a:glow rad="139700">
                    <a:schemeClr val="bg1"/>
                  </a:glow>
                </a:effectLst>
              </a:rPr>
              <a:t>partie</a:t>
            </a:r>
            <a:r>
              <a:rPr lang="en-GB" sz="1700" b="1" dirty="0">
                <a:ln w="3175" cmpd="sng">
                  <a:noFill/>
                </a:ln>
                <a:solidFill>
                  <a:srgbClr val="C00000"/>
                </a:solidFill>
                <a:effectLst>
                  <a:glow rad="139700">
                    <a:schemeClr val="bg1"/>
                  </a:glow>
                </a:effectLst>
              </a:rPr>
              <a:t> xiv, qui </a:t>
            </a:r>
            <a:r>
              <a:rPr lang="en-GB" sz="1700" b="1" dirty="0" err="1">
                <a:ln w="3175" cmpd="sng">
                  <a:noFill/>
                </a:ln>
                <a:solidFill>
                  <a:srgbClr val="C00000"/>
                </a:solidFill>
                <a:effectLst>
                  <a:glow rad="139700">
                    <a:schemeClr val="bg1"/>
                  </a:glow>
                </a:effectLst>
              </a:rPr>
              <a:t>est</a:t>
            </a:r>
            <a:r>
              <a:rPr lang="en-GB" sz="1700" b="1" dirty="0">
                <a:ln w="3175" cmpd="sng">
                  <a:noFill/>
                </a:ln>
                <a:solidFill>
                  <a:srgbClr val="C00000"/>
                </a:solidFill>
                <a:effectLst>
                  <a:glow rad="139700">
                    <a:schemeClr val="bg1"/>
                  </a:glow>
                </a:effectLst>
              </a:rPr>
              <a:t> </a:t>
            </a:r>
            <a:r>
              <a:rPr lang="en-GB" sz="1700" b="1" dirty="0" err="1">
                <a:ln w="3175" cmpd="sng">
                  <a:noFill/>
                </a:ln>
                <a:solidFill>
                  <a:srgbClr val="C00000"/>
                </a:solidFill>
                <a:effectLst>
                  <a:glow rad="139700">
                    <a:schemeClr val="bg1"/>
                  </a:glow>
                </a:effectLst>
              </a:rPr>
              <a:t>une</a:t>
            </a:r>
            <a:r>
              <a:rPr lang="en-GB" sz="1700" b="1" dirty="0">
                <a:ln w="3175" cmpd="sng">
                  <a:noFill/>
                </a:ln>
                <a:solidFill>
                  <a:srgbClr val="C00000"/>
                </a:solidFill>
                <a:effectLst>
                  <a:glow rad="139700">
                    <a:schemeClr val="bg1"/>
                  </a:glow>
                </a:effectLst>
              </a:rPr>
              <a:t> question </a:t>
            </a:r>
            <a:r>
              <a:rPr lang="en-GB" sz="1700" b="1" dirty="0" err="1">
                <a:ln w="3175" cmpd="sng">
                  <a:noFill/>
                </a:ln>
                <a:solidFill>
                  <a:srgbClr val="C00000"/>
                </a:solidFill>
                <a:effectLst>
                  <a:glow rad="139700">
                    <a:schemeClr val="bg1"/>
                  </a:glow>
                </a:effectLst>
              </a:rPr>
              <a:t>ouverte</a:t>
            </a:r>
            <a:r>
              <a:rPr lang="en-GB" sz="1700" b="1" dirty="0">
                <a:ln w="3175" cmpd="sng">
                  <a:noFill/>
                </a:ln>
                <a:solidFill>
                  <a:srgbClr val="C00000"/>
                </a:solidFill>
                <a:effectLst>
                  <a:glow rad="139700">
                    <a:schemeClr val="bg1"/>
                  </a:glow>
                </a:effectLst>
              </a:rPr>
              <a:t>.    </a:t>
            </a:r>
          </a:p>
          <a:p>
            <a:endParaRPr lang="en-GB" sz="1700" b="1" dirty="0">
              <a:ln w="3175" cmpd="sng">
                <a:noFill/>
              </a:ln>
              <a:solidFill>
                <a:srgbClr val="C00000"/>
              </a:solidFill>
              <a:effectLst>
                <a:glow rad="139700">
                  <a:schemeClr val="bg1"/>
                </a:glow>
              </a:effectLst>
            </a:endParaRPr>
          </a:p>
        </p:txBody>
      </p:sp>
    </p:spTree>
    <p:extLst>
      <p:ext uri="{BB962C8B-B14F-4D97-AF65-F5344CB8AC3E}">
        <p14:creationId xmlns:p14="http://schemas.microsoft.com/office/powerpoint/2010/main" val="54683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331737"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B11</a:t>
            </a:r>
          </a:p>
        </p:txBody>
      </p:sp>
      <p:sp>
        <p:nvSpPr>
          <p:cNvPr id="10" name="Title 9">
            <a:extLst>
              <a:ext uri="{FF2B5EF4-FFF2-40B4-BE49-F238E27FC236}">
                <a16:creationId xmlns:a16="http://schemas.microsoft.com/office/drawing/2014/main" id="{FCE9E0BA-5F67-45E9-B707-79DACA3C1CDB}"/>
              </a:ext>
            </a:extLst>
          </p:cNvPr>
          <p:cNvSpPr>
            <a:spLocks noGrp="1"/>
          </p:cNvSpPr>
          <p:nvPr>
            <p:ph type="title"/>
          </p:nvPr>
        </p:nvSpPr>
        <p:spPr/>
        <p:txBody>
          <a:bodyPr>
            <a:normAutofit fontScale="90000"/>
          </a:bodyPr>
          <a:lstStyle/>
          <a:p>
            <a:r>
              <a:rPr lang="en-GB" dirty="0"/>
              <a:t>Question B11 – </a:t>
            </a:r>
            <a:r>
              <a:rPr dirty="0"/>
              <a:t>Surveillance des effluents d'eaux usées</a:t>
            </a:r>
            <a:endParaRPr lang="en-US" dirty="0"/>
          </a:p>
        </p:txBody>
      </p:sp>
      <p:sp>
        <p:nvSpPr>
          <p:cNvPr id="12" name="Content Placeholder 11">
            <a:extLst>
              <a:ext uri="{FF2B5EF4-FFF2-40B4-BE49-F238E27FC236}">
                <a16:creationId xmlns:a16="http://schemas.microsoft.com/office/drawing/2014/main" id="{15424696-BDF9-4904-97BA-4D5DD89D865F}"/>
              </a:ext>
            </a:extLst>
          </p:cNvPr>
          <p:cNvSpPr>
            <a:spLocks noGrp="1"/>
          </p:cNvSpPr>
          <p:nvPr>
            <p:ph sz="quarter" idx="10"/>
          </p:nvPr>
        </p:nvSpPr>
        <p:spPr/>
        <p:txBody>
          <a:bodyPr>
            <a:normAutofit/>
          </a:bodyPr>
          <a:lstStyle/>
          <a:p>
            <a:r>
              <a:rPr lang="en-US" dirty="0" err="1">
                <a:solidFill>
                  <a:schemeClr val="tx2"/>
                </a:solidFill>
              </a:rPr>
              <a:t>Cette</a:t>
            </a:r>
            <a:r>
              <a:rPr lang="en-US" dirty="0">
                <a:solidFill>
                  <a:schemeClr val="tx2"/>
                </a:solidFill>
              </a:rPr>
              <a:t> question </a:t>
            </a:r>
            <a:r>
              <a:rPr lang="en-US" dirty="0" err="1">
                <a:solidFill>
                  <a:schemeClr val="tx2"/>
                </a:solidFill>
              </a:rPr>
              <a:t>porte</a:t>
            </a:r>
            <a:r>
              <a:rPr lang="en-US" dirty="0">
                <a:solidFill>
                  <a:schemeClr val="tx2"/>
                </a:solidFill>
              </a:rPr>
              <a:t> sur la surveillance </a:t>
            </a:r>
            <a:r>
              <a:rPr lang="en-US" dirty="0" err="1">
                <a:solidFill>
                  <a:schemeClr val="tx2"/>
                </a:solidFill>
              </a:rPr>
              <a:t>indépendante</a:t>
            </a:r>
            <a:r>
              <a:rPr lang="en-US" dirty="0">
                <a:solidFill>
                  <a:schemeClr val="tx2"/>
                </a:solidFill>
              </a:rPr>
              <a:t> des effluents </a:t>
            </a:r>
            <a:r>
              <a:rPr lang="en-US" dirty="0" err="1">
                <a:solidFill>
                  <a:schemeClr val="tx2"/>
                </a:solidFill>
              </a:rPr>
              <a:t>d’eaux</a:t>
            </a:r>
            <a:r>
              <a:rPr lang="en-US" dirty="0">
                <a:solidFill>
                  <a:schemeClr val="tx2"/>
                </a:solidFill>
              </a:rPr>
              <a:t> </a:t>
            </a:r>
            <a:r>
              <a:rPr lang="en-US" dirty="0" err="1">
                <a:solidFill>
                  <a:schemeClr val="tx2"/>
                </a:solidFill>
              </a:rPr>
              <a:t>usées</a:t>
            </a:r>
            <a:r>
              <a:rPr lang="en-US" dirty="0">
                <a:solidFill>
                  <a:schemeClr val="tx2"/>
                </a:solidFill>
              </a:rPr>
              <a:t>. </a:t>
            </a:r>
          </a:p>
          <a:p>
            <a:r>
              <a:rPr lang="en-US" dirty="0">
                <a:solidFill>
                  <a:schemeClr val="tx2"/>
                </a:solidFill>
              </a:rPr>
              <a:t>La surveillance </a:t>
            </a:r>
            <a:r>
              <a:rPr lang="en-US" dirty="0" err="1">
                <a:solidFill>
                  <a:schemeClr val="tx2"/>
                </a:solidFill>
              </a:rPr>
              <a:t>devrait</a:t>
            </a:r>
            <a:r>
              <a:rPr lang="en-US" dirty="0">
                <a:solidFill>
                  <a:schemeClr val="tx2"/>
                </a:solidFill>
              </a:rPr>
              <a:t> </a:t>
            </a:r>
            <a:r>
              <a:rPr lang="en-US" dirty="0" err="1">
                <a:solidFill>
                  <a:schemeClr val="tx2"/>
                </a:solidFill>
              </a:rPr>
              <a:t>être</a:t>
            </a:r>
            <a:r>
              <a:rPr lang="en-US" dirty="0">
                <a:solidFill>
                  <a:schemeClr val="tx2"/>
                </a:solidFill>
              </a:rPr>
              <a:t> </a:t>
            </a:r>
            <a:r>
              <a:rPr lang="fr-FR" dirty="0">
                <a:solidFill>
                  <a:schemeClr val="tx2"/>
                </a:solidFill>
              </a:rPr>
              <a:t>effectuée par un organisme indépendant (p. ex. le Ministère de la santé) du prestataire de services. </a:t>
            </a:r>
            <a:endParaRPr lang="en-US" dirty="0">
              <a:solidFill>
                <a:schemeClr val="tx2"/>
              </a:solidFill>
            </a:endParaRPr>
          </a:p>
        </p:txBody>
      </p:sp>
    </p:spTree>
    <p:extLst>
      <p:ext uri="{BB962C8B-B14F-4D97-AF65-F5344CB8AC3E}">
        <p14:creationId xmlns:p14="http://schemas.microsoft.com/office/powerpoint/2010/main" val="259055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2" grpI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55377" y="703383"/>
            <a:ext cx="8020248" cy="4982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3">
            <a:extLst>
              <a:ext uri="{FF2B5EF4-FFF2-40B4-BE49-F238E27FC236}">
                <a16:creationId xmlns:a16="http://schemas.microsoft.com/office/drawing/2014/main" id="{D703C718-62F9-8546-9D7E-EBF57246BAA8}"/>
              </a:ext>
            </a:extLst>
          </p:cNvPr>
          <p:cNvSpPr/>
          <p:nvPr/>
        </p:nvSpPr>
        <p:spPr>
          <a:xfrm>
            <a:off x="8331737"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B11</a:t>
            </a:r>
          </a:p>
        </p:txBody>
      </p:sp>
      <p:sp>
        <p:nvSpPr>
          <p:cNvPr id="11" name="Rectangle: Rounded Corners 10">
            <a:extLst>
              <a:ext uri="{FF2B5EF4-FFF2-40B4-BE49-F238E27FC236}">
                <a16:creationId xmlns:a16="http://schemas.microsoft.com/office/drawing/2014/main" id="{6923CC79-77E6-924E-B5F6-D8A9A6CD4B6B}"/>
              </a:ext>
            </a:extLst>
          </p:cNvPr>
          <p:cNvSpPr/>
          <p:nvPr/>
        </p:nvSpPr>
        <p:spPr>
          <a:xfrm>
            <a:off x="2106653" y="2431643"/>
            <a:ext cx="6492675" cy="40956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8C0EDE5-2422-174F-AEC6-1F857867E052}"/>
              </a:ext>
            </a:extLst>
          </p:cNvPr>
          <p:cNvSpPr txBox="1"/>
          <p:nvPr/>
        </p:nvSpPr>
        <p:spPr>
          <a:xfrm>
            <a:off x="2179456" y="2431643"/>
            <a:ext cx="6513317" cy="615553"/>
          </a:xfrm>
          <a:prstGeom prst="rect">
            <a:avLst/>
          </a:prstGeom>
          <a:noFill/>
          <a:ln>
            <a:noFill/>
          </a:ln>
        </p:spPr>
        <p:txBody>
          <a:bodyPr wrap="square" rtlCol="0">
            <a:spAutoFit/>
          </a:bodyPr>
          <a:lstStyle/>
          <a:p>
            <a:r>
              <a:rPr lang="en-US" sz="1700" b="1" dirty="0" err="1">
                <a:ln w="3175" cmpd="sng">
                  <a:noFill/>
                </a:ln>
                <a:solidFill>
                  <a:srgbClr val="C00000"/>
                </a:solidFill>
                <a:effectLst>
                  <a:glow rad="139700">
                    <a:schemeClr val="bg1"/>
                  </a:glow>
                </a:effectLst>
              </a:rPr>
              <a:t>Indiquez</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une</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réponse</a:t>
            </a:r>
            <a:r>
              <a:rPr lang="en-US" sz="1700" b="1" dirty="0">
                <a:ln w="3175" cmpd="sng">
                  <a:noFill/>
                </a:ln>
                <a:solidFill>
                  <a:srgbClr val="C00000"/>
                </a:solidFill>
                <a:effectLst>
                  <a:glow rad="139700">
                    <a:schemeClr val="bg1"/>
                  </a:glow>
                </a:effectLst>
              </a:rPr>
              <a:t> par </a:t>
            </a:r>
            <a:r>
              <a:rPr lang="en-US" sz="1700" b="1" dirty="0" err="1">
                <a:ln w="3175" cmpd="sng">
                  <a:noFill/>
                </a:ln>
                <a:solidFill>
                  <a:srgbClr val="C00000"/>
                </a:solidFill>
                <a:effectLst>
                  <a:glow rad="139700">
                    <a:schemeClr val="bg1"/>
                  </a:glow>
                </a:effectLst>
              </a:rPr>
              <a:t>colonne</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Chaque</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ligne</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doit</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contenir</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quatre</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réponses</a:t>
            </a:r>
            <a:r>
              <a:rPr lang="en-US" sz="1700" b="1" dirty="0">
                <a:ln w="3175" cmpd="sng">
                  <a:noFill/>
                </a:ln>
                <a:solidFill>
                  <a:srgbClr val="C00000"/>
                </a:solidFill>
                <a:effectLst>
                  <a:glow rad="139700">
                    <a:schemeClr val="bg1"/>
                  </a:glow>
                </a:effectLst>
              </a:rPr>
              <a:t>. </a:t>
            </a:r>
            <a:endParaRPr lang="en-GB" sz="1700" b="1" dirty="0">
              <a:ln w="3175" cmpd="sng">
                <a:noFill/>
              </a:ln>
              <a:solidFill>
                <a:srgbClr val="C00000"/>
              </a:solidFill>
              <a:effectLst>
                <a:glow rad="139700">
                  <a:schemeClr val="bg1"/>
                </a:glow>
              </a:effectLst>
            </a:endParaRPr>
          </a:p>
        </p:txBody>
      </p:sp>
      <p:sp>
        <p:nvSpPr>
          <p:cNvPr id="14" name="TextBox 13">
            <a:extLst>
              <a:ext uri="{FF2B5EF4-FFF2-40B4-BE49-F238E27FC236}">
                <a16:creationId xmlns:a16="http://schemas.microsoft.com/office/drawing/2014/main" id="{828E886D-E437-9240-B21E-AA3079F1058B}"/>
              </a:ext>
            </a:extLst>
          </p:cNvPr>
          <p:cNvSpPr txBox="1"/>
          <p:nvPr/>
        </p:nvSpPr>
        <p:spPr>
          <a:xfrm>
            <a:off x="3785028" y="4883566"/>
            <a:ext cx="4890597" cy="615553"/>
          </a:xfrm>
          <a:prstGeom prst="rect">
            <a:avLst/>
          </a:prstGeom>
          <a:noFill/>
          <a:ln>
            <a:noFill/>
          </a:ln>
        </p:spPr>
        <p:txBody>
          <a:bodyPr wrap="square" rtlCol="0">
            <a:spAutoFit/>
          </a:bodyPr>
          <a:lstStyle/>
          <a:p>
            <a:pPr algn="r"/>
            <a:r>
              <a:rPr lang="en-US" sz="1700" b="1" dirty="0" err="1">
                <a:ln w="3175" cmpd="sng">
                  <a:noFill/>
                </a:ln>
                <a:solidFill>
                  <a:srgbClr val="C00000"/>
                </a:solidFill>
                <a:effectLst>
                  <a:glow rad="139700">
                    <a:schemeClr val="bg1"/>
                  </a:glow>
                </a:effectLst>
              </a:rPr>
              <a:t>Veuillez</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utiliser</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l’annexe</a:t>
            </a:r>
            <a:r>
              <a:rPr lang="en-US" sz="1700" b="1" dirty="0">
                <a:ln w="3175" cmpd="sng">
                  <a:noFill/>
                </a:ln>
                <a:solidFill>
                  <a:srgbClr val="C00000"/>
                </a:solidFill>
                <a:effectLst>
                  <a:glow rad="139700">
                    <a:schemeClr val="bg1"/>
                  </a:glow>
                </a:effectLst>
              </a:rPr>
              <a:t> de </a:t>
            </a:r>
            <a:r>
              <a:rPr lang="en-US" sz="1700" b="1" dirty="0" err="1">
                <a:ln w="3175" cmpd="sng">
                  <a:noFill/>
                </a:ln>
                <a:solidFill>
                  <a:srgbClr val="C00000"/>
                </a:solidFill>
                <a:effectLst>
                  <a:glow rad="139700">
                    <a:schemeClr val="bg1"/>
                  </a:glow>
                </a:effectLst>
              </a:rPr>
              <a:t>l’enquête</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si</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vous</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manquez</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d’espace</a:t>
            </a:r>
            <a:r>
              <a:rPr lang="en-US" sz="1700" b="1" dirty="0">
                <a:ln w="3175" cmpd="sng">
                  <a:noFill/>
                </a:ln>
                <a:solidFill>
                  <a:srgbClr val="C00000"/>
                </a:solidFill>
                <a:effectLst>
                  <a:glow rad="139700">
                    <a:schemeClr val="bg1"/>
                  </a:glow>
                </a:effectLst>
              </a:rPr>
              <a:t> pour </a:t>
            </a:r>
            <a:r>
              <a:rPr lang="en-US" sz="1700" b="1" dirty="0" err="1">
                <a:ln w="3175" cmpd="sng">
                  <a:noFill/>
                </a:ln>
                <a:solidFill>
                  <a:srgbClr val="C00000"/>
                </a:solidFill>
                <a:effectLst>
                  <a:glow rad="139700">
                    <a:schemeClr val="bg1"/>
                  </a:glow>
                </a:effectLst>
              </a:rPr>
              <a:t>décrire</a:t>
            </a:r>
            <a:r>
              <a:rPr lang="en-US" sz="1700" b="1" dirty="0">
                <a:ln w="3175" cmpd="sng">
                  <a:noFill/>
                </a:ln>
                <a:solidFill>
                  <a:srgbClr val="C00000"/>
                </a:solidFill>
                <a:effectLst>
                  <a:glow rad="139700">
                    <a:schemeClr val="bg1"/>
                  </a:glow>
                </a:effectLst>
              </a:rPr>
              <a:t> les </a:t>
            </a:r>
            <a:r>
              <a:rPr lang="en-US" sz="1700" b="1" dirty="0" err="1">
                <a:ln w="3175" cmpd="sng">
                  <a:noFill/>
                </a:ln>
                <a:solidFill>
                  <a:srgbClr val="C00000"/>
                </a:solidFill>
                <a:effectLst>
                  <a:glow rad="139700">
                    <a:schemeClr val="bg1"/>
                  </a:glow>
                </a:effectLst>
              </a:rPr>
              <a:t>insuffisances</a:t>
            </a:r>
            <a:r>
              <a:rPr lang="en-US" sz="1700" b="1" dirty="0">
                <a:ln w="3175" cmpd="sng">
                  <a:noFill/>
                </a:ln>
                <a:solidFill>
                  <a:srgbClr val="C00000"/>
                </a:solidFill>
                <a:effectLst>
                  <a:glow rad="139700">
                    <a:schemeClr val="bg1"/>
                  </a:glow>
                </a:effectLst>
              </a:rPr>
              <a:t>. </a:t>
            </a:r>
            <a:endParaRPr lang="en-GB" sz="1700" b="1" dirty="0">
              <a:ln w="3175" cmpd="sng">
                <a:noFill/>
              </a:ln>
              <a:solidFill>
                <a:srgbClr val="C00000"/>
              </a:solidFill>
              <a:effectLst>
                <a:glow rad="139700">
                  <a:schemeClr val="bg1"/>
                </a:glow>
              </a:effectLst>
            </a:endParaRPr>
          </a:p>
        </p:txBody>
      </p:sp>
      <p:sp>
        <p:nvSpPr>
          <p:cNvPr id="16" name="Rectangle: Rounded Corners 10">
            <a:extLst>
              <a:ext uri="{FF2B5EF4-FFF2-40B4-BE49-F238E27FC236}">
                <a16:creationId xmlns:a16="http://schemas.microsoft.com/office/drawing/2014/main" id="{01B312F6-EE64-9B43-A33B-2C0F534E5A4B}"/>
              </a:ext>
            </a:extLst>
          </p:cNvPr>
          <p:cNvSpPr/>
          <p:nvPr/>
        </p:nvSpPr>
        <p:spPr>
          <a:xfrm>
            <a:off x="821627" y="4093032"/>
            <a:ext cx="3148894" cy="26088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a:extLst>
              <a:ext uri="{FF2B5EF4-FFF2-40B4-BE49-F238E27FC236}">
                <a16:creationId xmlns:a16="http://schemas.microsoft.com/office/drawing/2014/main" id="{C9A5B13F-7134-7749-B964-93085FCC9F73}"/>
              </a:ext>
            </a:extLst>
          </p:cNvPr>
          <p:cNvSpPr/>
          <p:nvPr/>
        </p:nvSpPr>
        <p:spPr>
          <a:xfrm rot="15368739">
            <a:off x="1780765" y="4343345"/>
            <a:ext cx="1588430" cy="1606352"/>
          </a:xfrm>
          <a:prstGeom prst="arc">
            <a:avLst>
              <a:gd name="adj1" fmla="val 17362042"/>
              <a:gd name="adj2" fmla="val 27739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TextBox 17">
            <a:extLst>
              <a:ext uri="{FF2B5EF4-FFF2-40B4-BE49-F238E27FC236}">
                <a16:creationId xmlns:a16="http://schemas.microsoft.com/office/drawing/2014/main" id="{A1268D9C-97D8-7645-AE33-6EFA04E82A62}"/>
              </a:ext>
            </a:extLst>
          </p:cNvPr>
          <p:cNvSpPr txBox="1"/>
          <p:nvPr/>
        </p:nvSpPr>
        <p:spPr>
          <a:xfrm>
            <a:off x="1284739" y="4986793"/>
            <a:ext cx="2880289" cy="615553"/>
          </a:xfrm>
          <a:prstGeom prst="rect">
            <a:avLst/>
          </a:prstGeom>
          <a:noFill/>
          <a:ln>
            <a:noFill/>
          </a:ln>
        </p:spPr>
        <p:txBody>
          <a:bodyPr wrap="square" rtlCol="0">
            <a:spAutoFit/>
          </a:bodyPr>
          <a:lstStyle/>
          <a:p>
            <a:r>
              <a:rPr lang="en-US" sz="1700" b="1" dirty="0" err="1">
                <a:ln w="3175" cmpd="sng">
                  <a:noFill/>
                </a:ln>
                <a:solidFill>
                  <a:srgbClr val="C00000"/>
                </a:solidFill>
                <a:effectLst>
                  <a:glow rad="139700">
                    <a:schemeClr val="bg1"/>
                  </a:glow>
                </a:effectLst>
              </a:rPr>
              <a:t>Une</a:t>
            </a:r>
            <a:r>
              <a:rPr lang="en-US" sz="1700" b="1" dirty="0">
                <a:ln w="3175" cmpd="sng">
                  <a:noFill/>
                </a:ln>
                <a:solidFill>
                  <a:srgbClr val="C00000"/>
                </a:solidFill>
                <a:effectLst>
                  <a:glow rad="139700">
                    <a:schemeClr val="bg1"/>
                  </a:glow>
                </a:effectLst>
              </a:rPr>
              <a:t> question relative aux </a:t>
            </a:r>
            <a:r>
              <a:rPr lang="en-US" sz="1700" b="1" dirty="0" err="1">
                <a:ln w="3175" cmpd="sng">
                  <a:noFill/>
                </a:ln>
                <a:solidFill>
                  <a:srgbClr val="C00000"/>
                </a:solidFill>
                <a:effectLst>
                  <a:glow rad="139700">
                    <a:schemeClr val="bg1"/>
                  </a:glow>
                </a:effectLst>
              </a:rPr>
              <a:t>ressources</a:t>
            </a:r>
            <a:r>
              <a:rPr lang="en-US" sz="1700" b="1" dirty="0">
                <a:ln w="3175" cmpd="sng">
                  <a:noFill/>
                </a:ln>
                <a:solidFill>
                  <a:srgbClr val="C00000"/>
                </a:solidFill>
                <a:effectLst>
                  <a:glow rad="139700">
                    <a:schemeClr val="bg1"/>
                  </a:glow>
                </a:effectLst>
              </a:rPr>
              <a:t> </a:t>
            </a:r>
            <a:r>
              <a:rPr lang="en-US" sz="1700" b="1" dirty="0" err="1">
                <a:ln w="3175" cmpd="sng">
                  <a:noFill/>
                </a:ln>
                <a:solidFill>
                  <a:srgbClr val="C00000"/>
                </a:solidFill>
                <a:effectLst>
                  <a:glow rad="139700">
                    <a:schemeClr val="bg1"/>
                  </a:glow>
                </a:effectLst>
              </a:rPr>
              <a:t>humaines</a:t>
            </a:r>
            <a:r>
              <a:rPr lang="en-US" sz="1700" b="1" dirty="0">
                <a:ln w="3175" cmpd="sng">
                  <a:noFill/>
                </a:ln>
                <a:solidFill>
                  <a:srgbClr val="C00000"/>
                </a:solidFill>
                <a:effectLst>
                  <a:glow rad="139700">
                    <a:schemeClr val="bg1"/>
                  </a:glow>
                </a:effectLst>
              </a:rPr>
              <a:t>. </a:t>
            </a:r>
            <a:endParaRPr lang="en-GB" sz="1700" b="1" dirty="0">
              <a:ln w="3175" cmpd="sng">
                <a:noFill/>
              </a:ln>
              <a:solidFill>
                <a:srgbClr val="C00000"/>
              </a:solidFill>
              <a:effectLst>
                <a:glow rad="139700">
                  <a:schemeClr val="bg1"/>
                </a:glow>
              </a:effectLst>
            </a:endParaRPr>
          </a:p>
        </p:txBody>
      </p:sp>
    </p:spTree>
    <p:extLst>
      <p:ext uri="{BB962C8B-B14F-4D97-AF65-F5344CB8AC3E}">
        <p14:creationId xmlns:p14="http://schemas.microsoft.com/office/powerpoint/2010/main" val="792940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dirty="0"/>
              <a:t>Merci</a:t>
            </a:r>
            <a:r>
              <a:rPr lang="en-GB" dirty="0"/>
              <a:t>!</a:t>
            </a:r>
          </a:p>
        </p:txBody>
      </p:sp>
      <p:sp>
        <p:nvSpPr>
          <p:cNvPr id="3" name="Subtitle 2"/>
          <p:cNvSpPr>
            <a:spLocks noGrp="1"/>
          </p:cNvSpPr>
          <p:nvPr>
            <p:ph type="subTitle" idx="1"/>
          </p:nvPr>
        </p:nvSpPr>
        <p:spPr>
          <a:xfrm>
            <a:off x="1475656" y="3764632"/>
            <a:ext cx="6400800" cy="1752600"/>
          </a:xfrm>
        </p:spPr>
        <p:txBody>
          <a:bodyPr/>
          <a:lstStyle/>
          <a:p>
            <a:pPr algn="ctr"/>
            <a:r>
              <a:rPr lang="en-GB" dirty="0"/>
              <a:t>Pour plus </a:t>
            </a:r>
            <a:r>
              <a:rPr lang="en-GB" dirty="0" err="1"/>
              <a:t>d’information</a:t>
            </a:r>
            <a:r>
              <a:rPr lang="en-GB" dirty="0"/>
              <a:t> </a:t>
            </a:r>
            <a:r>
              <a:rPr lang="en-GB" dirty="0" err="1"/>
              <a:t>ou</a:t>
            </a:r>
            <a:r>
              <a:rPr lang="en-GB" dirty="0"/>
              <a:t> </a:t>
            </a:r>
            <a:r>
              <a:rPr lang="en-GB" dirty="0" err="1"/>
              <a:t>appui</a:t>
            </a:r>
            <a:r>
              <a:rPr lang="en-GB" dirty="0"/>
              <a:t> </a:t>
            </a:r>
            <a:r>
              <a:rPr lang="en-GB" dirty="0" err="1"/>
              <a:t>veuillez</a:t>
            </a:r>
            <a:r>
              <a:rPr lang="en-GB" dirty="0"/>
              <a:t> </a:t>
            </a:r>
            <a:r>
              <a:rPr lang="en-GB" dirty="0" err="1"/>
              <a:t>contacter</a:t>
            </a:r>
            <a:r>
              <a:rPr lang="en-GB" dirty="0"/>
              <a:t> </a:t>
            </a:r>
            <a:r>
              <a:rPr lang="en-GB" dirty="0" err="1"/>
              <a:t>glaas@who.int</a:t>
            </a:r>
            <a:r>
              <a:rPr lang="en-GB" dirty="0"/>
              <a:t> </a:t>
            </a:r>
          </a:p>
        </p:txBody>
      </p:sp>
    </p:spTree>
    <p:extLst>
      <p:ext uri="{BB962C8B-B14F-4D97-AF65-F5344CB8AC3E}">
        <p14:creationId xmlns:p14="http://schemas.microsoft.com/office/powerpoint/2010/main" val="2487907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62" y="440986"/>
            <a:ext cx="8974644" cy="994122"/>
          </a:xfrm>
        </p:spPr>
        <p:txBody>
          <a:bodyPr>
            <a:normAutofit fontScale="90000"/>
          </a:bodyPr>
          <a:lstStyle/>
          <a:p>
            <a:r>
              <a:rPr lang="en-GB" dirty="0"/>
              <a:t>Question B1 – </a:t>
            </a:r>
            <a:r>
              <a:rPr dirty="0"/>
              <a:t>Evaluations nationales et revues sectorielles conjointes</a:t>
            </a:r>
            <a:endParaRPr lang="en-GB" dirty="0"/>
          </a:p>
        </p:txBody>
      </p:sp>
      <p:sp>
        <p:nvSpPr>
          <p:cNvPr id="3" name="Content Placeholder 2"/>
          <p:cNvSpPr>
            <a:spLocks noGrp="1"/>
          </p:cNvSpPr>
          <p:nvPr>
            <p:ph sz="quarter" idx="10"/>
          </p:nvPr>
        </p:nvSpPr>
        <p:spPr>
          <a:xfrm>
            <a:off x="73562" y="1289265"/>
            <a:ext cx="8838209" cy="5267109"/>
          </a:xfrm>
        </p:spPr>
        <p:txBody>
          <a:bodyPr>
            <a:noAutofit/>
          </a:bodyPr>
          <a:lstStyle/>
          <a:p>
            <a:r>
              <a:rPr lang="en-GB" sz="2000" dirty="0" err="1">
                <a:solidFill>
                  <a:schemeClr val="tx2"/>
                </a:solidFill>
              </a:rPr>
              <a:t>Définitions</a:t>
            </a:r>
            <a:r>
              <a:rPr lang="en-GB" sz="2000" dirty="0">
                <a:solidFill>
                  <a:schemeClr val="tx2"/>
                </a:solidFill>
              </a:rPr>
              <a:t> </a:t>
            </a:r>
            <a:r>
              <a:rPr lang="en-GB" sz="2000" dirty="0" err="1">
                <a:solidFill>
                  <a:schemeClr val="tx2"/>
                </a:solidFill>
              </a:rPr>
              <a:t>clés</a:t>
            </a:r>
            <a:r>
              <a:rPr lang="en-GB" sz="2000" dirty="0">
                <a:solidFill>
                  <a:schemeClr val="tx2"/>
                </a:solidFill>
              </a:rPr>
              <a:t> pour </a:t>
            </a:r>
            <a:r>
              <a:rPr lang="en-GB" sz="2000" dirty="0" err="1">
                <a:solidFill>
                  <a:schemeClr val="tx2"/>
                </a:solidFill>
              </a:rPr>
              <a:t>répondre</a:t>
            </a:r>
            <a:r>
              <a:rPr lang="en-GB" sz="2000" dirty="0">
                <a:solidFill>
                  <a:schemeClr val="tx2"/>
                </a:solidFill>
              </a:rPr>
              <a:t> </a:t>
            </a:r>
            <a:r>
              <a:rPr lang="en-GB" sz="2000" dirty="0" err="1">
                <a:solidFill>
                  <a:schemeClr val="tx2"/>
                </a:solidFill>
              </a:rPr>
              <a:t>à</a:t>
            </a:r>
            <a:r>
              <a:rPr lang="en-GB" sz="2000" dirty="0">
                <a:solidFill>
                  <a:schemeClr val="tx2"/>
                </a:solidFill>
              </a:rPr>
              <a:t> la question: </a:t>
            </a:r>
          </a:p>
          <a:p>
            <a:pPr lvl="1"/>
            <a:r>
              <a:rPr lang="en-GB" sz="1600" u="sng" dirty="0" err="1">
                <a:solidFill>
                  <a:schemeClr val="tx2"/>
                </a:solidFill>
              </a:rPr>
              <a:t>Évaluation</a:t>
            </a:r>
            <a:r>
              <a:rPr lang="en-GB" sz="1600" u="sng" dirty="0">
                <a:solidFill>
                  <a:schemeClr val="tx2"/>
                </a:solidFill>
              </a:rPr>
              <a:t> </a:t>
            </a:r>
            <a:r>
              <a:rPr lang="en-GB" sz="1600" u="sng" dirty="0" err="1">
                <a:solidFill>
                  <a:schemeClr val="tx2"/>
                </a:solidFill>
              </a:rPr>
              <a:t>nationale</a:t>
            </a:r>
            <a:r>
              <a:rPr lang="en-GB" sz="1600" u="sng" dirty="0">
                <a:solidFill>
                  <a:schemeClr val="tx2"/>
                </a:solidFill>
              </a:rPr>
              <a:t> </a:t>
            </a:r>
            <a:r>
              <a:rPr lang="en-GB" sz="1600" dirty="0">
                <a:solidFill>
                  <a:schemeClr val="tx2"/>
                </a:solidFill>
              </a:rPr>
              <a:t>: Les </a:t>
            </a:r>
            <a:r>
              <a:rPr lang="en-GB" sz="1600" dirty="0" err="1">
                <a:solidFill>
                  <a:schemeClr val="tx2"/>
                </a:solidFill>
              </a:rPr>
              <a:t>évaluations</a:t>
            </a:r>
            <a:r>
              <a:rPr lang="en-GB" sz="1600" dirty="0">
                <a:solidFill>
                  <a:schemeClr val="tx2"/>
                </a:solidFill>
              </a:rPr>
              <a:t> </a:t>
            </a:r>
            <a:r>
              <a:rPr lang="en-GB" sz="1600" dirty="0" err="1">
                <a:solidFill>
                  <a:schemeClr val="tx2"/>
                </a:solidFill>
              </a:rPr>
              <a:t>nationales</a:t>
            </a:r>
            <a:r>
              <a:rPr lang="en-GB" sz="1600" dirty="0">
                <a:solidFill>
                  <a:schemeClr val="tx2"/>
                </a:solidFill>
              </a:rPr>
              <a:t> </a:t>
            </a:r>
            <a:r>
              <a:rPr lang="en-GB" sz="1600" dirty="0" err="1">
                <a:solidFill>
                  <a:schemeClr val="tx2"/>
                </a:solidFill>
              </a:rPr>
              <a:t>peuvent</a:t>
            </a:r>
            <a:r>
              <a:rPr lang="en-GB" sz="1600" dirty="0">
                <a:solidFill>
                  <a:schemeClr val="tx2"/>
                </a:solidFill>
              </a:rPr>
              <a:t> porter sur des revues </a:t>
            </a:r>
            <a:r>
              <a:rPr lang="en-GB" sz="1600" dirty="0" err="1">
                <a:solidFill>
                  <a:schemeClr val="tx2"/>
                </a:solidFill>
              </a:rPr>
              <a:t>périodiques</a:t>
            </a:r>
            <a:r>
              <a:rPr lang="en-GB" sz="1600" dirty="0">
                <a:solidFill>
                  <a:schemeClr val="tx2"/>
                </a:solidFill>
              </a:rPr>
              <a:t> </a:t>
            </a:r>
            <a:r>
              <a:rPr lang="en-GB" sz="1600" dirty="0" err="1">
                <a:solidFill>
                  <a:schemeClr val="tx2"/>
                </a:solidFill>
              </a:rPr>
              <a:t>dirigées</a:t>
            </a:r>
            <a:r>
              <a:rPr lang="en-GB" sz="1600" dirty="0">
                <a:solidFill>
                  <a:schemeClr val="tx2"/>
                </a:solidFill>
              </a:rPr>
              <a:t> par les </a:t>
            </a:r>
            <a:r>
              <a:rPr lang="en-GB" sz="1600" dirty="0" err="1">
                <a:solidFill>
                  <a:schemeClr val="tx2"/>
                </a:solidFill>
              </a:rPr>
              <a:t>pouvoirs</a:t>
            </a:r>
            <a:r>
              <a:rPr lang="en-GB" sz="1600" dirty="0">
                <a:solidFill>
                  <a:schemeClr val="tx2"/>
                </a:solidFill>
              </a:rPr>
              <a:t> publics, </a:t>
            </a:r>
            <a:r>
              <a:rPr lang="en-GB" sz="1600" dirty="0" err="1">
                <a:solidFill>
                  <a:schemeClr val="tx2"/>
                </a:solidFill>
              </a:rPr>
              <a:t>tels</a:t>
            </a:r>
            <a:r>
              <a:rPr lang="en-GB" sz="1600" dirty="0">
                <a:solidFill>
                  <a:schemeClr val="tx2"/>
                </a:solidFill>
              </a:rPr>
              <a:t> que des revues </a:t>
            </a:r>
            <a:r>
              <a:rPr lang="en-GB" sz="1600" dirty="0" err="1">
                <a:solidFill>
                  <a:schemeClr val="tx2"/>
                </a:solidFill>
              </a:rPr>
              <a:t>sectorielles</a:t>
            </a:r>
            <a:r>
              <a:rPr lang="en-GB" sz="1600" dirty="0">
                <a:solidFill>
                  <a:schemeClr val="tx2"/>
                </a:solidFill>
              </a:rPr>
              <a:t> </a:t>
            </a:r>
            <a:r>
              <a:rPr lang="en-GB" sz="1600" dirty="0" err="1">
                <a:solidFill>
                  <a:schemeClr val="tx2"/>
                </a:solidFill>
              </a:rPr>
              <a:t>conjointes</a:t>
            </a:r>
            <a:r>
              <a:rPr lang="en-GB" sz="1600" dirty="0">
                <a:solidFill>
                  <a:schemeClr val="tx2"/>
                </a:solidFill>
              </a:rPr>
              <a:t> et des </a:t>
            </a:r>
            <a:r>
              <a:rPr lang="en-GB" sz="1600" dirty="0" err="1">
                <a:solidFill>
                  <a:schemeClr val="tx2"/>
                </a:solidFill>
              </a:rPr>
              <a:t>évaluations</a:t>
            </a:r>
            <a:r>
              <a:rPr lang="en-GB" sz="1600" dirty="0">
                <a:solidFill>
                  <a:schemeClr val="tx2"/>
                </a:solidFill>
              </a:rPr>
              <a:t> </a:t>
            </a:r>
            <a:r>
              <a:rPr lang="en-GB" sz="1600" dirty="0" err="1">
                <a:solidFill>
                  <a:schemeClr val="tx2"/>
                </a:solidFill>
              </a:rPr>
              <a:t>menées</a:t>
            </a:r>
            <a:r>
              <a:rPr lang="en-GB" sz="1600" dirty="0">
                <a:solidFill>
                  <a:schemeClr val="tx2"/>
                </a:solidFill>
              </a:rPr>
              <a:t> </a:t>
            </a:r>
            <a:r>
              <a:rPr lang="en-GB" sz="1600" dirty="0" err="1">
                <a:solidFill>
                  <a:schemeClr val="tx2"/>
                </a:solidFill>
              </a:rPr>
              <a:t>ou</a:t>
            </a:r>
            <a:r>
              <a:rPr lang="en-GB" sz="1600" dirty="0">
                <a:solidFill>
                  <a:schemeClr val="tx2"/>
                </a:solidFill>
              </a:rPr>
              <a:t> </a:t>
            </a:r>
            <a:r>
              <a:rPr lang="en-GB" sz="1600" dirty="0" err="1">
                <a:solidFill>
                  <a:schemeClr val="tx2"/>
                </a:solidFill>
              </a:rPr>
              <a:t>lancées</a:t>
            </a:r>
            <a:r>
              <a:rPr lang="en-GB" sz="1600" dirty="0">
                <a:solidFill>
                  <a:schemeClr val="tx2"/>
                </a:solidFill>
              </a:rPr>
              <a:t> par les </a:t>
            </a:r>
            <a:r>
              <a:rPr lang="en-GB" sz="1600" dirty="0" err="1">
                <a:solidFill>
                  <a:schemeClr val="tx2"/>
                </a:solidFill>
              </a:rPr>
              <a:t>partenaires</a:t>
            </a:r>
            <a:r>
              <a:rPr lang="en-GB" sz="1600" dirty="0">
                <a:solidFill>
                  <a:schemeClr val="tx2"/>
                </a:solidFill>
              </a:rPr>
              <a:t> (Analyses des </a:t>
            </a:r>
            <a:r>
              <a:rPr lang="en-GB" sz="1600" dirty="0" err="1">
                <a:solidFill>
                  <a:schemeClr val="tx2"/>
                </a:solidFill>
              </a:rPr>
              <a:t>goulots</a:t>
            </a:r>
            <a:r>
              <a:rPr lang="en-GB" sz="1600" dirty="0">
                <a:solidFill>
                  <a:schemeClr val="tx2"/>
                </a:solidFill>
              </a:rPr>
              <a:t> </a:t>
            </a:r>
            <a:r>
              <a:rPr lang="en-GB" sz="1600" dirty="0" err="1">
                <a:solidFill>
                  <a:schemeClr val="tx2"/>
                </a:solidFill>
              </a:rPr>
              <a:t>d’étranglement</a:t>
            </a:r>
            <a:r>
              <a:rPr lang="en-GB" sz="1600" dirty="0">
                <a:solidFill>
                  <a:schemeClr val="tx2"/>
                </a:solidFill>
              </a:rPr>
              <a:t> </a:t>
            </a:r>
            <a:r>
              <a:rPr lang="en-GB" sz="1600" dirty="0" err="1">
                <a:solidFill>
                  <a:schemeClr val="tx2"/>
                </a:solidFill>
              </a:rPr>
              <a:t>dans</a:t>
            </a:r>
            <a:r>
              <a:rPr lang="en-GB" sz="1600" dirty="0">
                <a:solidFill>
                  <a:schemeClr val="tx2"/>
                </a:solidFill>
              </a:rPr>
              <a:t> le </a:t>
            </a:r>
            <a:r>
              <a:rPr lang="en-GB" sz="1600" dirty="0" err="1">
                <a:solidFill>
                  <a:schemeClr val="tx2"/>
                </a:solidFill>
              </a:rPr>
              <a:t>secteur</a:t>
            </a:r>
            <a:r>
              <a:rPr lang="en-GB" sz="1600" dirty="0">
                <a:solidFill>
                  <a:schemeClr val="tx2"/>
                </a:solidFill>
              </a:rPr>
              <a:t> WASH (WASH-BAT), GLAAS, analyses de la situation </a:t>
            </a:r>
            <a:r>
              <a:rPr lang="en-GB" sz="1600" dirty="0" err="1">
                <a:solidFill>
                  <a:schemeClr val="tx2"/>
                </a:solidFill>
              </a:rPr>
              <a:t>nationale</a:t>
            </a:r>
            <a:r>
              <a:rPr lang="en-GB" sz="1600" dirty="0">
                <a:solidFill>
                  <a:schemeClr val="tx2"/>
                </a:solidFill>
              </a:rPr>
              <a:t> (CSO), estimations de la couverture des services WASH du programme JMP de </a:t>
            </a:r>
            <a:r>
              <a:rPr lang="en-GB" sz="1600" dirty="0" err="1">
                <a:solidFill>
                  <a:schemeClr val="tx2"/>
                </a:solidFill>
              </a:rPr>
              <a:t>l’OMS</a:t>
            </a:r>
            <a:r>
              <a:rPr lang="en-GB" sz="1600" dirty="0">
                <a:solidFill>
                  <a:schemeClr val="tx2"/>
                </a:solidFill>
              </a:rPr>
              <a:t> et de </a:t>
            </a:r>
            <a:r>
              <a:rPr lang="en-GB" sz="1600" dirty="0" err="1">
                <a:solidFill>
                  <a:schemeClr val="tx2"/>
                </a:solidFill>
              </a:rPr>
              <a:t>l’UNICEF</a:t>
            </a:r>
            <a:r>
              <a:rPr lang="en-GB" sz="1600" dirty="0">
                <a:solidFill>
                  <a:schemeClr val="tx2"/>
                </a:solidFill>
              </a:rPr>
              <a:t>, </a:t>
            </a:r>
            <a:r>
              <a:rPr lang="en-GB" sz="1600" dirty="0" err="1">
                <a:solidFill>
                  <a:schemeClr val="tx2"/>
                </a:solidFill>
              </a:rPr>
              <a:t>Protocole</a:t>
            </a:r>
            <a:r>
              <a:rPr lang="en-GB" sz="1600" dirty="0">
                <a:solidFill>
                  <a:schemeClr val="tx2"/>
                </a:solidFill>
              </a:rPr>
              <a:t> OMS/UNECE sur </a:t>
            </a:r>
            <a:r>
              <a:rPr lang="en-GB" sz="1600" dirty="0" err="1">
                <a:solidFill>
                  <a:schemeClr val="tx2"/>
                </a:solidFill>
              </a:rPr>
              <a:t>l’eau</a:t>
            </a:r>
            <a:r>
              <a:rPr lang="en-GB" sz="1600" dirty="0">
                <a:solidFill>
                  <a:schemeClr val="tx2"/>
                </a:solidFill>
              </a:rPr>
              <a:t> et la santé, etc.)</a:t>
            </a:r>
          </a:p>
          <a:p>
            <a:pPr lvl="1"/>
            <a:endParaRPr lang="en-GB" sz="1600" dirty="0">
              <a:solidFill>
                <a:schemeClr val="tx2"/>
              </a:solidFill>
            </a:endParaRPr>
          </a:p>
          <a:p>
            <a:pPr lvl="1"/>
            <a:r>
              <a:rPr lang="en-GB" sz="1600" u="sng" dirty="0">
                <a:solidFill>
                  <a:schemeClr val="tx2"/>
                </a:solidFill>
              </a:rPr>
              <a:t>Revue </a:t>
            </a:r>
            <a:r>
              <a:rPr lang="en-GB" sz="1600" u="sng" dirty="0" err="1">
                <a:solidFill>
                  <a:schemeClr val="tx2"/>
                </a:solidFill>
              </a:rPr>
              <a:t>sectorielle</a:t>
            </a:r>
            <a:r>
              <a:rPr lang="en-GB" sz="1600" u="sng" dirty="0">
                <a:solidFill>
                  <a:schemeClr val="tx2"/>
                </a:solidFill>
              </a:rPr>
              <a:t> </a:t>
            </a:r>
            <a:r>
              <a:rPr lang="en-GB" sz="1600" u="sng" dirty="0" err="1">
                <a:solidFill>
                  <a:schemeClr val="tx2"/>
                </a:solidFill>
              </a:rPr>
              <a:t>conjointe</a:t>
            </a:r>
            <a:r>
              <a:rPr lang="en-GB" sz="1600" u="sng" dirty="0">
                <a:solidFill>
                  <a:schemeClr val="tx2"/>
                </a:solidFill>
              </a:rPr>
              <a:t> </a:t>
            </a:r>
            <a:r>
              <a:rPr lang="en-GB" sz="1600" dirty="0">
                <a:solidFill>
                  <a:schemeClr val="tx2"/>
                </a:solidFill>
              </a:rPr>
              <a:t>: Une revue </a:t>
            </a:r>
            <a:r>
              <a:rPr lang="en-GB" sz="1600" dirty="0" err="1">
                <a:solidFill>
                  <a:schemeClr val="tx2"/>
                </a:solidFill>
              </a:rPr>
              <a:t>sectorielle</a:t>
            </a:r>
            <a:r>
              <a:rPr lang="en-GB" sz="1600" dirty="0">
                <a:solidFill>
                  <a:schemeClr val="tx2"/>
                </a:solidFill>
              </a:rPr>
              <a:t> </a:t>
            </a:r>
            <a:r>
              <a:rPr lang="en-GB" sz="1600" dirty="0" err="1">
                <a:solidFill>
                  <a:schemeClr val="tx2"/>
                </a:solidFill>
              </a:rPr>
              <a:t>conjointe</a:t>
            </a:r>
            <a:r>
              <a:rPr lang="en-GB" sz="1600" dirty="0">
                <a:solidFill>
                  <a:schemeClr val="tx2"/>
                </a:solidFill>
              </a:rPr>
              <a:t> </a:t>
            </a:r>
            <a:r>
              <a:rPr lang="en-GB" sz="1600" dirty="0" err="1">
                <a:solidFill>
                  <a:schemeClr val="tx2"/>
                </a:solidFill>
              </a:rPr>
              <a:t>est</a:t>
            </a:r>
            <a:r>
              <a:rPr lang="en-GB" sz="1600" dirty="0">
                <a:solidFill>
                  <a:schemeClr val="tx2"/>
                </a:solidFill>
              </a:rPr>
              <a:t> </a:t>
            </a:r>
            <a:r>
              <a:rPr lang="en-GB" sz="1600" dirty="0" err="1">
                <a:solidFill>
                  <a:schemeClr val="tx2"/>
                </a:solidFill>
              </a:rPr>
              <a:t>une</a:t>
            </a:r>
            <a:r>
              <a:rPr lang="en-GB" sz="1600" dirty="0">
                <a:solidFill>
                  <a:schemeClr val="tx2"/>
                </a:solidFill>
              </a:rPr>
              <a:t> initiative </a:t>
            </a:r>
            <a:r>
              <a:rPr lang="en-GB" sz="1600" dirty="0" err="1">
                <a:solidFill>
                  <a:schemeClr val="tx2"/>
                </a:solidFill>
              </a:rPr>
              <a:t>périodique</a:t>
            </a:r>
            <a:r>
              <a:rPr lang="en-GB" sz="1600" dirty="0">
                <a:solidFill>
                  <a:schemeClr val="tx2"/>
                </a:solidFill>
              </a:rPr>
              <a:t> </a:t>
            </a:r>
            <a:r>
              <a:rPr lang="en-GB" sz="1600" b="1" dirty="0" err="1">
                <a:solidFill>
                  <a:schemeClr val="tx2"/>
                </a:solidFill>
              </a:rPr>
              <a:t>dirigée</a:t>
            </a:r>
            <a:r>
              <a:rPr lang="en-GB" sz="1600" b="1" dirty="0">
                <a:solidFill>
                  <a:schemeClr val="tx2"/>
                </a:solidFill>
              </a:rPr>
              <a:t> par les </a:t>
            </a:r>
            <a:r>
              <a:rPr lang="en-GB" sz="1600" b="1" dirty="0" err="1">
                <a:solidFill>
                  <a:schemeClr val="tx2"/>
                </a:solidFill>
              </a:rPr>
              <a:t>pouvoirs</a:t>
            </a:r>
            <a:r>
              <a:rPr lang="en-GB" sz="1600" b="1" dirty="0">
                <a:solidFill>
                  <a:schemeClr val="tx2"/>
                </a:solidFill>
              </a:rPr>
              <a:t> publics, qui </a:t>
            </a:r>
            <a:r>
              <a:rPr lang="en-GB" sz="1600" b="1" dirty="0" err="1">
                <a:solidFill>
                  <a:schemeClr val="tx2"/>
                </a:solidFill>
              </a:rPr>
              <a:t>réunit</a:t>
            </a:r>
            <a:r>
              <a:rPr lang="en-GB" sz="1600" b="1" dirty="0">
                <a:solidFill>
                  <a:schemeClr val="tx2"/>
                </a:solidFill>
              </a:rPr>
              <a:t> </a:t>
            </a:r>
            <a:r>
              <a:rPr lang="en-GB" sz="1600" b="1" dirty="0" err="1">
                <a:solidFill>
                  <a:schemeClr val="tx2"/>
                </a:solidFill>
              </a:rPr>
              <a:t>différentes</a:t>
            </a:r>
            <a:r>
              <a:rPr lang="en-GB" sz="1600" b="1" dirty="0">
                <a:solidFill>
                  <a:schemeClr val="tx2"/>
                </a:solidFill>
              </a:rPr>
              <a:t> parties </a:t>
            </a:r>
            <a:r>
              <a:rPr lang="en-GB" sz="1600" b="1" dirty="0" err="1">
                <a:solidFill>
                  <a:schemeClr val="tx2"/>
                </a:solidFill>
              </a:rPr>
              <a:t>prenantes</a:t>
            </a:r>
            <a:r>
              <a:rPr lang="en-GB" sz="1600" b="1" dirty="0">
                <a:solidFill>
                  <a:schemeClr val="tx2"/>
                </a:solidFill>
              </a:rPr>
              <a:t> d’un </a:t>
            </a:r>
            <a:r>
              <a:rPr lang="en-GB" sz="1600" b="1" dirty="0" err="1">
                <a:solidFill>
                  <a:schemeClr val="tx2"/>
                </a:solidFill>
              </a:rPr>
              <a:t>même</a:t>
            </a:r>
            <a:r>
              <a:rPr lang="en-GB" sz="1600" b="1" dirty="0">
                <a:solidFill>
                  <a:schemeClr val="tx2"/>
                </a:solidFill>
              </a:rPr>
              <a:t> </a:t>
            </a:r>
            <a:r>
              <a:rPr lang="en-GB" sz="1600" b="1" dirty="0" err="1">
                <a:solidFill>
                  <a:schemeClr val="tx2"/>
                </a:solidFill>
              </a:rPr>
              <a:t>secteur</a:t>
            </a:r>
            <a:r>
              <a:rPr lang="en-GB" sz="1600" b="1" dirty="0">
                <a:solidFill>
                  <a:schemeClr val="tx2"/>
                </a:solidFill>
              </a:rPr>
              <a:t> pour engager le dialogue, examiner </a:t>
            </a:r>
            <a:r>
              <a:rPr lang="en-GB" sz="1600" b="1" dirty="0" err="1">
                <a:solidFill>
                  <a:schemeClr val="tx2"/>
                </a:solidFill>
              </a:rPr>
              <a:t>l’état</a:t>
            </a:r>
            <a:r>
              <a:rPr lang="en-GB" sz="1600" b="1" dirty="0">
                <a:solidFill>
                  <a:schemeClr val="tx2"/>
                </a:solidFill>
              </a:rPr>
              <a:t> </a:t>
            </a:r>
            <a:r>
              <a:rPr lang="en-GB" sz="1600" b="1" dirty="0" err="1">
                <a:solidFill>
                  <a:schemeClr val="tx2"/>
                </a:solidFill>
              </a:rPr>
              <a:t>d’avancement</a:t>
            </a:r>
            <a:r>
              <a:rPr lang="en-GB" sz="1600" b="1" dirty="0">
                <a:solidFill>
                  <a:schemeClr val="tx2"/>
                </a:solidFill>
              </a:rPr>
              <a:t> des </a:t>
            </a:r>
            <a:r>
              <a:rPr lang="en-GB" sz="1600" b="1" dirty="0" err="1">
                <a:solidFill>
                  <a:schemeClr val="tx2"/>
                </a:solidFill>
              </a:rPr>
              <a:t>activités</a:t>
            </a:r>
            <a:r>
              <a:rPr lang="en-GB" sz="1600" b="1" dirty="0">
                <a:solidFill>
                  <a:schemeClr val="tx2"/>
                </a:solidFill>
              </a:rPr>
              <a:t>, les </a:t>
            </a:r>
            <a:r>
              <a:rPr lang="en-GB" sz="1600" b="1" dirty="0" err="1">
                <a:solidFill>
                  <a:schemeClr val="tx2"/>
                </a:solidFill>
              </a:rPr>
              <a:t>progrès</a:t>
            </a:r>
            <a:r>
              <a:rPr lang="en-GB" sz="1600" b="1" dirty="0">
                <a:solidFill>
                  <a:schemeClr val="tx2"/>
                </a:solidFill>
              </a:rPr>
              <a:t> </a:t>
            </a:r>
            <a:r>
              <a:rPr lang="en-GB" sz="1600" b="1" dirty="0" err="1">
                <a:solidFill>
                  <a:schemeClr val="tx2"/>
                </a:solidFill>
              </a:rPr>
              <a:t>accomplis</a:t>
            </a:r>
            <a:r>
              <a:rPr lang="en-GB" sz="1600" b="1" dirty="0">
                <a:solidFill>
                  <a:schemeClr val="tx2"/>
                </a:solidFill>
              </a:rPr>
              <a:t> et les </a:t>
            </a:r>
            <a:r>
              <a:rPr lang="en-GB" sz="1600" b="1" dirty="0" err="1">
                <a:solidFill>
                  <a:schemeClr val="tx2"/>
                </a:solidFill>
              </a:rPr>
              <a:t>résultats</a:t>
            </a:r>
            <a:r>
              <a:rPr lang="en-GB" sz="1600" b="1" dirty="0">
                <a:solidFill>
                  <a:schemeClr val="tx2"/>
                </a:solidFill>
              </a:rPr>
              <a:t> </a:t>
            </a:r>
            <a:r>
              <a:rPr lang="en-GB" sz="1600" b="1" dirty="0" err="1">
                <a:solidFill>
                  <a:schemeClr val="tx2"/>
                </a:solidFill>
              </a:rPr>
              <a:t>obtenus</a:t>
            </a:r>
            <a:r>
              <a:rPr lang="en-GB" sz="1600" b="1" dirty="0">
                <a:solidFill>
                  <a:schemeClr val="tx2"/>
                </a:solidFill>
              </a:rPr>
              <a:t> et </a:t>
            </a:r>
            <a:r>
              <a:rPr lang="en-GB" sz="1600" b="1" dirty="0" err="1">
                <a:solidFill>
                  <a:schemeClr val="tx2"/>
                </a:solidFill>
              </a:rPr>
              <a:t>décider</a:t>
            </a:r>
            <a:r>
              <a:rPr lang="en-GB" sz="1600" b="1" dirty="0">
                <a:solidFill>
                  <a:schemeClr val="tx2"/>
                </a:solidFill>
              </a:rPr>
              <a:t> des </a:t>
            </a:r>
            <a:r>
              <a:rPr lang="en-GB" sz="1600" b="1" dirty="0" err="1">
                <a:solidFill>
                  <a:schemeClr val="tx2"/>
                </a:solidFill>
              </a:rPr>
              <a:t>mesures</a:t>
            </a:r>
            <a:r>
              <a:rPr lang="en-GB" sz="1600" b="1" dirty="0">
                <a:solidFill>
                  <a:schemeClr val="tx2"/>
                </a:solidFill>
              </a:rPr>
              <a:t> </a:t>
            </a:r>
            <a:r>
              <a:rPr lang="en-GB" sz="1600" b="1" dirty="0" err="1">
                <a:solidFill>
                  <a:schemeClr val="tx2"/>
                </a:solidFill>
              </a:rPr>
              <a:t>prioritaires</a:t>
            </a:r>
            <a:r>
              <a:rPr lang="en-GB" sz="1600" b="1" dirty="0">
                <a:solidFill>
                  <a:schemeClr val="tx2"/>
                </a:solidFill>
              </a:rPr>
              <a:t> à </a:t>
            </a:r>
            <a:r>
              <a:rPr lang="en-GB" sz="1600" b="1" dirty="0" err="1">
                <a:solidFill>
                  <a:schemeClr val="tx2"/>
                </a:solidFill>
              </a:rPr>
              <a:t>prendre</a:t>
            </a:r>
            <a:r>
              <a:rPr lang="en-GB" sz="1600" dirty="0">
                <a:solidFill>
                  <a:schemeClr val="tx2"/>
                </a:solidFill>
              </a:rPr>
              <a:t>. </a:t>
            </a:r>
            <a:r>
              <a:rPr lang="en-GB" sz="1600" dirty="0" err="1">
                <a:solidFill>
                  <a:schemeClr val="tx2"/>
                </a:solidFill>
              </a:rPr>
              <a:t>Parmi</a:t>
            </a:r>
            <a:r>
              <a:rPr lang="en-GB" sz="1600" dirty="0">
                <a:solidFill>
                  <a:schemeClr val="tx2"/>
                </a:solidFill>
              </a:rPr>
              <a:t> les </a:t>
            </a:r>
            <a:r>
              <a:rPr lang="en-GB" sz="1600" dirty="0" err="1">
                <a:solidFill>
                  <a:schemeClr val="tx2"/>
                </a:solidFill>
              </a:rPr>
              <a:t>autres</a:t>
            </a:r>
            <a:r>
              <a:rPr lang="en-GB" sz="1600" dirty="0">
                <a:solidFill>
                  <a:schemeClr val="tx2"/>
                </a:solidFill>
              </a:rPr>
              <a:t> </a:t>
            </a:r>
            <a:r>
              <a:rPr lang="en-GB" sz="1600" dirty="0" err="1">
                <a:solidFill>
                  <a:schemeClr val="tx2"/>
                </a:solidFill>
              </a:rPr>
              <a:t>noms</a:t>
            </a:r>
            <a:r>
              <a:rPr lang="en-GB" sz="1600" dirty="0">
                <a:solidFill>
                  <a:schemeClr val="tx2"/>
                </a:solidFill>
              </a:rPr>
              <a:t> </a:t>
            </a:r>
            <a:r>
              <a:rPr lang="en-GB" sz="1600" dirty="0" err="1">
                <a:solidFill>
                  <a:schemeClr val="tx2"/>
                </a:solidFill>
              </a:rPr>
              <a:t>utilisés</a:t>
            </a:r>
            <a:r>
              <a:rPr lang="en-GB" sz="1600" dirty="0">
                <a:solidFill>
                  <a:schemeClr val="tx2"/>
                </a:solidFill>
              </a:rPr>
              <a:t> pour les revues </a:t>
            </a:r>
            <a:r>
              <a:rPr lang="en-GB" sz="1600" dirty="0" err="1">
                <a:solidFill>
                  <a:schemeClr val="tx2"/>
                </a:solidFill>
              </a:rPr>
              <a:t>sectorielles</a:t>
            </a:r>
            <a:r>
              <a:rPr lang="en-GB" sz="1600" dirty="0">
                <a:solidFill>
                  <a:schemeClr val="tx2"/>
                </a:solidFill>
              </a:rPr>
              <a:t> </a:t>
            </a:r>
            <a:r>
              <a:rPr lang="en-GB" sz="1600" dirty="0" err="1">
                <a:solidFill>
                  <a:schemeClr val="tx2"/>
                </a:solidFill>
              </a:rPr>
              <a:t>conjointes</a:t>
            </a:r>
            <a:r>
              <a:rPr lang="en-GB" sz="1600" dirty="0">
                <a:solidFill>
                  <a:schemeClr val="tx2"/>
                </a:solidFill>
              </a:rPr>
              <a:t> on </a:t>
            </a:r>
            <a:r>
              <a:rPr lang="en-GB" sz="1600" dirty="0" err="1">
                <a:solidFill>
                  <a:schemeClr val="tx2"/>
                </a:solidFill>
              </a:rPr>
              <a:t>peut</a:t>
            </a:r>
            <a:r>
              <a:rPr lang="en-GB" sz="1600" dirty="0">
                <a:solidFill>
                  <a:schemeClr val="tx2"/>
                </a:solidFill>
              </a:rPr>
              <a:t> citer :la </a:t>
            </a:r>
            <a:r>
              <a:rPr lang="en-GB" sz="1600" dirty="0" err="1">
                <a:solidFill>
                  <a:schemeClr val="tx2"/>
                </a:solidFill>
              </a:rPr>
              <a:t>Conférence</a:t>
            </a:r>
            <a:r>
              <a:rPr lang="en-GB" sz="1600" dirty="0">
                <a:solidFill>
                  <a:schemeClr val="tx2"/>
                </a:solidFill>
              </a:rPr>
              <a:t> </a:t>
            </a:r>
            <a:r>
              <a:rPr lang="en-GB" sz="1600" dirty="0" err="1">
                <a:solidFill>
                  <a:schemeClr val="tx2"/>
                </a:solidFill>
              </a:rPr>
              <a:t>annuelle</a:t>
            </a:r>
            <a:r>
              <a:rPr lang="en-GB" sz="1600" dirty="0">
                <a:solidFill>
                  <a:schemeClr val="tx2"/>
                </a:solidFill>
              </a:rPr>
              <a:t> du </a:t>
            </a:r>
            <a:r>
              <a:rPr lang="en-GB" sz="1600" dirty="0" err="1">
                <a:solidFill>
                  <a:schemeClr val="tx2"/>
                </a:solidFill>
              </a:rPr>
              <a:t>secteur</a:t>
            </a:r>
            <a:r>
              <a:rPr lang="en-GB" sz="1600" dirty="0">
                <a:solidFill>
                  <a:schemeClr val="tx2"/>
                </a:solidFill>
              </a:rPr>
              <a:t> de </a:t>
            </a:r>
            <a:r>
              <a:rPr lang="en-GB" sz="1600" dirty="0" err="1">
                <a:solidFill>
                  <a:schemeClr val="tx2"/>
                </a:solidFill>
              </a:rPr>
              <a:t>l’eau</a:t>
            </a:r>
            <a:r>
              <a:rPr lang="en-GB" sz="1600" dirty="0">
                <a:solidFill>
                  <a:schemeClr val="tx2"/>
                </a:solidFill>
              </a:rPr>
              <a:t>, la Revue </a:t>
            </a:r>
            <a:r>
              <a:rPr lang="en-GB" sz="1600" dirty="0" err="1">
                <a:solidFill>
                  <a:schemeClr val="tx2"/>
                </a:solidFill>
              </a:rPr>
              <a:t>conjointe</a:t>
            </a:r>
            <a:r>
              <a:rPr lang="en-GB" sz="1600" dirty="0">
                <a:solidFill>
                  <a:schemeClr val="tx2"/>
                </a:solidFill>
              </a:rPr>
              <a:t> du </a:t>
            </a:r>
            <a:r>
              <a:rPr lang="en-GB" sz="1600" dirty="0" err="1">
                <a:solidFill>
                  <a:schemeClr val="tx2"/>
                </a:solidFill>
              </a:rPr>
              <a:t>secteur</a:t>
            </a:r>
            <a:r>
              <a:rPr lang="en-GB" sz="1600" dirty="0">
                <a:solidFill>
                  <a:schemeClr val="tx2"/>
                </a:solidFill>
              </a:rPr>
              <a:t> de </a:t>
            </a:r>
            <a:r>
              <a:rPr lang="en-GB" sz="1600" dirty="0" err="1">
                <a:solidFill>
                  <a:schemeClr val="tx2"/>
                </a:solidFill>
              </a:rPr>
              <a:t>l’eau</a:t>
            </a:r>
            <a:r>
              <a:rPr lang="en-GB" sz="1600" dirty="0">
                <a:solidFill>
                  <a:schemeClr val="tx2"/>
                </a:solidFill>
              </a:rPr>
              <a:t>, le Forum multipartite, la </a:t>
            </a:r>
            <a:r>
              <a:rPr lang="en-GB" sz="1600" dirty="0" err="1">
                <a:solidFill>
                  <a:schemeClr val="tx2"/>
                </a:solidFill>
              </a:rPr>
              <a:t>Conférence</a:t>
            </a:r>
            <a:r>
              <a:rPr lang="en-GB" sz="1600" dirty="0">
                <a:solidFill>
                  <a:schemeClr val="tx2"/>
                </a:solidFill>
              </a:rPr>
              <a:t> WASH, la Revue </a:t>
            </a:r>
            <a:r>
              <a:rPr lang="en-GB" sz="1600" dirty="0" err="1">
                <a:solidFill>
                  <a:schemeClr val="tx2"/>
                </a:solidFill>
              </a:rPr>
              <a:t>annuelle</a:t>
            </a:r>
            <a:r>
              <a:rPr lang="en-GB" sz="1600" dirty="0">
                <a:solidFill>
                  <a:schemeClr val="tx2"/>
                </a:solidFill>
              </a:rPr>
              <a:t> </a:t>
            </a:r>
            <a:r>
              <a:rPr lang="en-GB" sz="1600" dirty="0" err="1">
                <a:solidFill>
                  <a:schemeClr val="tx2"/>
                </a:solidFill>
              </a:rPr>
              <a:t>conjointe</a:t>
            </a:r>
            <a:r>
              <a:rPr lang="en-GB" sz="1600" dirty="0">
                <a:solidFill>
                  <a:schemeClr val="tx2"/>
                </a:solidFill>
              </a:rPr>
              <a:t>. </a:t>
            </a:r>
          </a:p>
          <a:p>
            <a:endParaRPr lang="en-GB" sz="2000" dirty="0">
              <a:solidFill>
                <a:schemeClr val="tx2"/>
              </a:solidFill>
            </a:endParaRPr>
          </a:p>
          <a:p>
            <a:endParaRPr lang="en-GB" sz="2000" dirty="0">
              <a:solidFill>
                <a:schemeClr val="tx2"/>
              </a:solidFill>
            </a:endParaRPr>
          </a:p>
        </p:txBody>
      </p:sp>
      <p:sp>
        <p:nvSpPr>
          <p:cNvPr id="5" name="Rounded Rectangle 3">
            <a:extLst>
              <a:ext uri="{FF2B5EF4-FFF2-40B4-BE49-F238E27FC236}">
                <a16:creationId xmlns:a16="http://schemas.microsoft.com/office/drawing/2014/main" id="{5A793C25-1DA6-4B18-90CE-3FD15FDF55B3}"/>
              </a:ext>
            </a:extLst>
          </p:cNvPr>
          <p:cNvSpPr/>
          <p:nvPr/>
        </p:nvSpPr>
        <p:spPr>
          <a:xfrm>
            <a:off x="73562"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B1</a:t>
            </a:r>
          </a:p>
        </p:txBody>
      </p:sp>
    </p:spTree>
    <p:extLst>
      <p:ext uri="{BB962C8B-B14F-4D97-AF65-F5344CB8AC3E}">
        <p14:creationId xmlns:p14="http://schemas.microsoft.com/office/powerpoint/2010/main" val="307178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98943" y="1025720"/>
            <a:ext cx="8864302" cy="3614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3">
            <a:extLst>
              <a:ext uri="{FF2B5EF4-FFF2-40B4-BE49-F238E27FC236}">
                <a16:creationId xmlns:a16="http://schemas.microsoft.com/office/drawing/2014/main" id="{3A39EA7D-9D35-0947-A633-F5D4335C5C47}"/>
              </a:ext>
            </a:extLst>
          </p:cNvPr>
          <p:cNvSpPr/>
          <p:nvPr/>
        </p:nvSpPr>
        <p:spPr>
          <a:xfrm>
            <a:off x="73562"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B1</a:t>
            </a:r>
          </a:p>
        </p:txBody>
      </p:sp>
      <p:sp>
        <p:nvSpPr>
          <p:cNvPr id="8" name="Rectangle: Rounded Corners 10">
            <a:extLst>
              <a:ext uri="{FF2B5EF4-FFF2-40B4-BE49-F238E27FC236}">
                <a16:creationId xmlns:a16="http://schemas.microsoft.com/office/drawing/2014/main" id="{D3D37651-4447-874D-BD10-1B3C2FF77288}"/>
              </a:ext>
            </a:extLst>
          </p:cNvPr>
          <p:cNvSpPr/>
          <p:nvPr/>
        </p:nvSpPr>
        <p:spPr>
          <a:xfrm>
            <a:off x="4206240" y="2388198"/>
            <a:ext cx="2924070" cy="216228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50BB835D-3BE9-B344-976B-2152283EF2FD}"/>
              </a:ext>
            </a:extLst>
          </p:cNvPr>
          <p:cNvSpPr/>
          <p:nvPr/>
        </p:nvSpPr>
        <p:spPr>
          <a:xfrm rot="16200000">
            <a:off x="3314463" y="4435965"/>
            <a:ext cx="1686205" cy="947057"/>
          </a:xfrm>
          <a:prstGeom prst="arc">
            <a:avLst>
              <a:gd name="adj1" fmla="val 17362042"/>
              <a:gd name="adj2" fmla="val 27739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B31CD5FC-8F2D-A04C-A0A8-59D16EB5CCE0}"/>
              </a:ext>
            </a:extLst>
          </p:cNvPr>
          <p:cNvSpPr txBox="1"/>
          <p:nvPr/>
        </p:nvSpPr>
        <p:spPr>
          <a:xfrm>
            <a:off x="767480" y="4891567"/>
            <a:ext cx="4505455" cy="646331"/>
          </a:xfrm>
          <a:prstGeom prst="rect">
            <a:avLst/>
          </a:prstGeom>
          <a:noFill/>
          <a:ln>
            <a:noFill/>
          </a:ln>
        </p:spPr>
        <p:txBody>
          <a:bodyPr wrap="square" rtlCol="0">
            <a:spAutoFit/>
          </a:bodyPr>
          <a:lstStyle/>
          <a:p>
            <a:r>
              <a:rPr lang="en-GB" b="1" dirty="0">
                <a:ln w="3175" cmpd="sng">
                  <a:noFill/>
                </a:ln>
                <a:solidFill>
                  <a:srgbClr val="C00000"/>
                </a:solidFill>
                <a:effectLst>
                  <a:glow rad="139700">
                    <a:schemeClr val="bg1"/>
                  </a:glow>
                </a:effectLst>
              </a:rPr>
              <a:t>Pour </a:t>
            </a:r>
            <a:r>
              <a:rPr lang="en-GB" b="1" dirty="0" err="1">
                <a:ln w="3175" cmpd="sng">
                  <a:noFill/>
                </a:ln>
                <a:solidFill>
                  <a:srgbClr val="C00000"/>
                </a:solidFill>
                <a:effectLst>
                  <a:glow rad="139700">
                    <a:schemeClr val="bg1"/>
                  </a:glow>
                </a:effectLst>
              </a:rPr>
              <a:t>ces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colonnes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répondez</a:t>
            </a:r>
            <a:r>
              <a:rPr lang="en-GB" b="1" dirty="0">
                <a:ln w="3175" cmpd="sng">
                  <a:noFill/>
                </a:ln>
                <a:solidFill>
                  <a:srgbClr val="C00000"/>
                </a:solidFill>
                <a:effectLst>
                  <a:glow rad="139700">
                    <a:schemeClr val="bg1"/>
                  </a:glow>
                </a:effectLst>
              </a:rPr>
              <a:t> pour la </a:t>
            </a:r>
            <a:r>
              <a:rPr lang="en-GB" b="1" dirty="0" err="1">
                <a:ln w="3175" cmpd="sng">
                  <a:noFill/>
                </a:ln>
                <a:solidFill>
                  <a:srgbClr val="C00000"/>
                </a:solidFill>
                <a:effectLst>
                  <a:glow rad="139700">
                    <a:schemeClr val="bg1"/>
                  </a:glow>
                </a:effectLst>
              </a:rPr>
              <a:t>dernière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évaluation</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nationale</a:t>
            </a:r>
            <a:r>
              <a:rPr lang="en-GB" b="1" dirty="0">
                <a:ln w="3175" cmpd="sng">
                  <a:noFill/>
                </a:ln>
                <a:solidFill>
                  <a:srgbClr val="C00000"/>
                </a:solidFill>
                <a:effectLst>
                  <a:glow rad="139700">
                    <a:schemeClr val="bg1"/>
                  </a:glow>
                </a:effectLst>
              </a:rPr>
              <a:t>. </a:t>
            </a:r>
          </a:p>
        </p:txBody>
      </p:sp>
      <p:sp>
        <p:nvSpPr>
          <p:cNvPr id="11" name="Rectangle: Rounded Corners 10">
            <a:extLst>
              <a:ext uri="{FF2B5EF4-FFF2-40B4-BE49-F238E27FC236}">
                <a16:creationId xmlns:a16="http://schemas.microsoft.com/office/drawing/2014/main" id="{2E5E8908-24AE-FC43-93B6-7C628C78DF4F}"/>
              </a:ext>
            </a:extLst>
          </p:cNvPr>
          <p:cNvSpPr/>
          <p:nvPr/>
        </p:nvSpPr>
        <p:spPr>
          <a:xfrm>
            <a:off x="7143077" y="2388198"/>
            <a:ext cx="1830129" cy="225209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132672F1-D1F1-8344-A566-7119DE991EA6}"/>
              </a:ext>
            </a:extLst>
          </p:cNvPr>
          <p:cNvSpPr/>
          <p:nvPr/>
        </p:nvSpPr>
        <p:spPr>
          <a:xfrm rot="16200000">
            <a:off x="6858134" y="4759903"/>
            <a:ext cx="1408841" cy="1186968"/>
          </a:xfrm>
          <a:prstGeom prst="arc">
            <a:avLst>
              <a:gd name="adj1" fmla="val 17362042"/>
              <a:gd name="adj2" fmla="val 27739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FAAD6A99-A7DD-5946-8556-247FA80F74C5}"/>
              </a:ext>
            </a:extLst>
          </p:cNvPr>
          <p:cNvSpPr txBox="1"/>
          <p:nvPr/>
        </p:nvSpPr>
        <p:spPr>
          <a:xfrm>
            <a:off x="5414963" y="5051173"/>
            <a:ext cx="3800474" cy="646331"/>
          </a:xfrm>
          <a:prstGeom prst="rect">
            <a:avLst/>
          </a:prstGeom>
          <a:noFill/>
          <a:ln>
            <a:noFill/>
          </a:ln>
        </p:spPr>
        <p:txBody>
          <a:bodyPr wrap="square" rtlCol="0">
            <a:spAutoFit/>
          </a:bodyPr>
          <a:lstStyle/>
          <a:p>
            <a:r>
              <a:rPr lang="en-GB" b="1" dirty="0" err="1">
                <a:ln w="3175" cmpd="sng">
                  <a:noFill/>
                </a:ln>
                <a:solidFill>
                  <a:srgbClr val="C00000"/>
                </a:solidFill>
                <a:effectLst>
                  <a:glow rad="139700">
                    <a:schemeClr val="bg1"/>
                  </a:glow>
                </a:effectLst>
              </a:rPr>
              <a:t>Ici</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listez</a:t>
            </a:r>
            <a:r>
              <a:rPr lang="en-GB" b="1" dirty="0">
                <a:ln w="3175" cmpd="sng">
                  <a:noFill/>
                </a:ln>
                <a:solidFill>
                  <a:srgbClr val="C00000"/>
                </a:solidFill>
                <a:effectLst>
                  <a:glow rad="139700">
                    <a:schemeClr val="bg1"/>
                  </a:glow>
                </a:effectLst>
              </a:rPr>
              <a:t> le </a:t>
            </a:r>
            <a:r>
              <a:rPr lang="en-GB" b="1" dirty="0" err="1">
                <a:ln w="3175" cmpd="sng">
                  <a:noFill/>
                </a:ln>
                <a:solidFill>
                  <a:srgbClr val="C00000"/>
                </a:solidFill>
                <a:effectLst>
                  <a:glow rad="139700">
                    <a:schemeClr val="bg1"/>
                  </a:glow>
                </a:effectLst>
              </a:rPr>
              <a:t>nombre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d’évaluations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nationales</a:t>
            </a:r>
            <a:r>
              <a:rPr lang="en-GB" b="1" dirty="0">
                <a:ln w="3175" cmpd="sng">
                  <a:noFill/>
                </a:ln>
                <a:solidFill>
                  <a:srgbClr val="C00000"/>
                </a:solidFill>
                <a:effectLst>
                  <a:glow rad="139700">
                    <a:schemeClr val="bg1"/>
                  </a:glow>
                </a:effectLst>
              </a:rPr>
              <a:t> entre 2012 et 2018.</a:t>
            </a:r>
          </a:p>
        </p:txBody>
      </p:sp>
    </p:spTree>
    <p:extLst>
      <p:ext uri="{BB962C8B-B14F-4D97-AF65-F5344CB8AC3E}">
        <p14:creationId xmlns:p14="http://schemas.microsoft.com/office/powerpoint/2010/main" val="3720559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22877" y="645597"/>
            <a:ext cx="7745306" cy="4742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3">
            <a:extLst>
              <a:ext uri="{FF2B5EF4-FFF2-40B4-BE49-F238E27FC236}">
                <a16:creationId xmlns:a16="http://schemas.microsoft.com/office/drawing/2014/main" id="{5D3F3043-4C9E-F34A-8388-473A039A878B}"/>
              </a:ext>
            </a:extLst>
          </p:cNvPr>
          <p:cNvSpPr/>
          <p:nvPr/>
        </p:nvSpPr>
        <p:spPr>
          <a:xfrm>
            <a:off x="73562"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B1</a:t>
            </a:r>
          </a:p>
        </p:txBody>
      </p:sp>
      <p:sp>
        <p:nvSpPr>
          <p:cNvPr id="7" name="TextBox 6">
            <a:extLst>
              <a:ext uri="{FF2B5EF4-FFF2-40B4-BE49-F238E27FC236}">
                <a16:creationId xmlns:a16="http://schemas.microsoft.com/office/drawing/2014/main" id="{F869E6AF-4E81-194C-8688-5BD6065A9B9C}"/>
              </a:ext>
            </a:extLst>
          </p:cNvPr>
          <p:cNvSpPr txBox="1"/>
          <p:nvPr/>
        </p:nvSpPr>
        <p:spPr>
          <a:xfrm>
            <a:off x="4595530" y="3545411"/>
            <a:ext cx="3738843" cy="1200329"/>
          </a:xfrm>
          <a:prstGeom prst="rect">
            <a:avLst/>
          </a:prstGeom>
          <a:noFill/>
          <a:effectLst/>
        </p:spPr>
        <p:txBody>
          <a:bodyPr wrap="square" rtlCol="0">
            <a:spAutoFit/>
          </a:bodyPr>
          <a:lstStyle/>
          <a:p>
            <a:r>
              <a:rPr lang="en-GB" b="1" dirty="0">
                <a:ln w="3175" cmpd="sng">
                  <a:noFill/>
                </a:ln>
                <a:solidFill>
                  <a:srgbClr val="C00000"/>
                </a:solidFill>
                <a:effectLst>
                  <a:glow rad="139700">
                    <a:schemeClr val="bg1"/>
                  </a:glow>
                </a:effectLst>
              </a:rPr>
              <a:t>Ne </a:t>
            </a:r>
            <a:r>
              <a:rPr lang="en-GB" b="1" dirty="0" err="1">
                <a:ln w="3175" cmpd="sng">
                  <a:noFill/>
                </a:ln>
                <a:solidFill>
                  <a:srgbClr val="C00000"/>
                </a:solidFill>
                <a:effectLst>
                  <a:glow rad="139700">
                    <a:schemeClr val="bg1"/>
                  </a:glow>
                </a:effectLst>
              </a:rPr>
              <a:t>répondez</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qu’aux</a:t>
            </a:r>
            <a:r>
              <a:rPr lang="en-GB" b="1" dirty="0">
                <a:ln w="3175" cmpd="sng">
                  <a:noFill/>
                </a:ln>
                <a:solidFill>
                  <a:srgbClr val="C00000"/>
                </a:solidFill>
                <a:effectLst>
                  <a:glow rad="139700">
                    <a:schemeClr val="bg1"/>
                  </a:glow>
                </a:effectLst>
              </a:rPr>
              <a:t> parties </a:t>
            </a:r>
            <a:r>
              <a:rPr lang="en-GB" b="1" dirty="0" err="1">
                <a:ln w="3175" cmpd="sng">
                  <a:noFill/>
                </a:ln>
                <a:solidFill>
                  <a:srgbClr val="C00000"/>
                </a:solidFill>
                <a:effectLst>
                  <a:glow rad="139700">
                    <a:schemeClr val="bg1"/>
                  </a:glow>
                </a:effectLst>
              </a:rPr>
              <a:t>i</a:t>
            </a:r>
            <a:r>
              <a:rPr lang="en-GB" b="1" dirty="0">
                <a:ln w="3175" cmpd="sng">
                  <a:noFill/>
                </a:ln>
                <a:solidFill>
                  <a:srgbClr val="C00000"/>
                </a:solidFill>
                <a:effectLst>
                  <a:glow rad="139700">
                    <a:schemeClr val="bg1"/>
                  </a:glow>
                </a:effectLst>
              </a:rPr>
              <a:t>-v </a:t>
            </a:r>
            <a:r>
              <a:rPr lang="en-GB" b="1" dirty="0" err="1">
                <a:ln w="3175" cmpd="sng">
                  <a:noFill/>
                </a:ln>
                <a:solidFill>
                  <a:srgbClr val="C00000"/>
                </a:solidFill>
                <a:effectLst>
                  <a:glow rad="139700">
                    <a:schemeClr val="bg1"/>
                  </a:glow>
                </a:effectLst>
              </a:rPr>
              <a:t>si</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votre</a:t>
            </a:r>
            <a:r>
              <a:rPr lang="en-GB" b="1" dirty="0">
                <a:ln w="3175" cmpd="sng">
                  <a:noFill/>
                </a:ln>
                <a:solidFill>
                  <a:srgbClr val="C00000"/>
                </a:solidFill>
                <a:effectLst>
                  <a:glow rad="139700">
                    <a:schemeClr val="bg1"/>
                  </a:glow>
                </a:effectLst>
              </a:rPr>
              <a:t> pays organise des RSC. Les questions se </a:t>
            </a:r>
            <a:r>
              <a:rPr lang="en-GB" b="1" dirty="0" err="1">
                <a:ln w="3175" cmpd="sng">
                  <a:noFill/>
                </a:ln>
                <a:solidFill>
                  <a:srgbClr val="C00000"/>
                </a:solidFill>
                <a:effectLst>
                  <a:glow rad="139700">
                    <a:schemeClr val="bg1"/>
                  </a:glow>
                </a:effectLst>
              </a:rPr>
              <a:t>réfèrent</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à</a:t>
            </a:r>
            <a:r>
              <a:rPr lang="en-GB" b="1" dirty="0">
                <a:ln w="3175" cmpd="sng">
                  <a:noFill/>
                </a:ln>
                <a:solidFill>
                  <a:srgbClr val="C00000"/>
                </a:solidFill>
                <a:effectLst>
                  <a:glow rad="139700">
                    <a:schemeClr val="bg1"/>
                  </a:glow>
                </a:effectLst>
              </a:rPr>
              <a:t> la </a:t>
            </a:r>
            <a:r>
              <a:rPr lang="en-GB" b="1" dirty="0" err="1">
                <a:ln w="3175" cmpd="sng">
                  <a:noFill/>
                </a:ln>
                <a:solidFill>
                  <a:srgbClr val="C00000"/>
                </a:solidFill>
                <a:effectLst>
                  <a:glow rad="139700">
                    <a:schemeClr val="bg1"/>
                  </a:glow>
                </a:effectLst>
              </a:rPr>
              <a:t>dernière</a:t>
            </a:r>
            <a:r>
              <a:rPr lang="en-GB" b="1" dirty="0">
                <a:ln w="3175" cmpd="sng">
                  <a:noFill/>
                </a:ln>
                <a:solidFill>
                  <a:srgbClr val="C00000"/>
                </a:solidFill>
                <a:effectLst>
                  <a:glow rad="139700">
                    <a:schemeClr val="bg1"/>
                  </a:glow>
                </a:effectLst>
              </a:rPr>
              <a:t> RSC. </a:t>
            </a:r>
          </a:p>
        </p:txBody>
      </p:sp>
      <p:sp>
        <p:nvSpPr>
          <p:cNvPr id="8" name="Rectangle: Rounded Corners 10">
            <a:extLst>
              <a:ext uri="{FF2B5EF4-FFF2-40B4-BE49-F238E27FC236}">
                <a16:creationId xmlns:a16="http://schemas.microsoft.com/office/drawing/2014/main" id="{03E3D228-F2DC-B744-A291-BB450A8E519E}"/>
              </a:ext>
            </a:extLst>
          </p:cNvPr>
          <p:cNvSpPr/>
          <p:nvPr/>
        </p:nvSpPr>
        <p:spPr>
          <a:xfrm>
            <a:off x="367915" y="1022087"/>
            <a:ext cx="8388000" cy="1188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10E242A5-0AC8-0640-9339-39FD758CD273}"/>
              </a:ext>
            </a:extLst>
          </p:cNvPr>
          <p:cNvSpPr/>
          <p:nvPr/>
        </p:nvSpPr>
        <p:spPr>
          <a:xfrm rot="15368739">
            <a:off x="4883543" y="2275526"/>
            <a:ext cx="1231513" cy="1084413"/>
          </a:xfrm>
          <a:prstGeom prst="arc">
            <a:avLst>
              <a:gd name="adj1" fmla="val 17362042"/>
              <a:gd name="adj2" fmla="val 27739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C81AD38E-C472-4647-9486-F376EA5FA0B5}"/>
              </a:ext>
            </a:extLst>
          </p:cNvPr>
          <p:cNvSpPr txBox="1"/>
          <p:nvPr/>
        </p:nvSpPr>
        <p:spPr>
          <a:xfrm>
            <a:off x="4545305" y="2832388"/>
            <a:ext cx="4422234" cy="646331"/>
          </a:xfrm>
          <a:prstGeom prst="rect">
            <a:avLst/>
          </a:prstGeom>
          <a:noFill/>
          <a:ln>
            <a:noFill/>
          </a:ln>
        </p:spPr>
        <p:txBody>
          <a:bodyPr wrap="square" rtlCol="0">
            <a:spAutoFit/>
          </a:bodyPr>
          <a:lstStyle/>
          <a:p>
            <a:r>
              <a:rPr lang="en-GB" b="1" dirty="0">
                <a:ln w="3175" cmpd="sng">
                  <a:noFill/>
                </a:ln>
                <a:solidFill>
                  <a:srgbClr val="C00000"/>
                </a:solidFill>
                <a:effectLst>
                  <a:glow rad="139700">
                    <a:schemeClr val="bg1"/>
                  </a:glow>
                </a:effectLst>
              </a:rPr>
              <a:t>La </a:t>
            </a:r>
            <a:r>
              <a:rPr lang="en-GB" b="1" dirty="0" err="1">
                <a:ln w="3175" cmpd="sng">
                  <a:noFill/>
                </a:ln>
                <a:solidFill>
                  <a:srgbClr val="C00000"/>
                </a:solidFill>
                <a:effectLst>
                  <a:glow rad="139700">
                    <a:schemeClr val="bg1"/>
                  </a:glow>
                </a:effectLst>
              </a:rPr>
              <a:t>définition</a:t>
            </a:r>
            <a:r>
              <a:rPr lang="en-GB" b="1" dirty="0">
                <a:ln w="3175" cmpd="sng">
                  <a:noFill/>
                </a:ln>
                <a:solidFill>
                  <a:srgbClr val="C00000"/>
                </a:solidFill>
                <a:effectLst>
                  <a:glow rad="139700">
                    <a:schemeClr val="bg1"/>
                  </a:glow>
                </a:effectLst>
              </a:rPr>
              <a:t> des RSC </a:t>
            </a:r>
            <a:r>
              <a:rPr lang="en-GB" b="1" dirty="0" err="1">
                <a:ln w="3175" cmpd="sng">
                  <a:noFill/>
                </a:ln>
                <a:solidFill>
                  <a:srgbClr val="C00000"/>
                </a:solidFill>
                <a:effectLst>
                  <a:glow rad="139700">
                    <a:schemeClr val="bg1"/>
                  </a:glow>
                </a:effectLst>
              </a:rPr>
              <a:t>est</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incluse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dans</a:t>
            </a:r>
            <a:r>
              <a:rPr lang="en-GB" b="1" dirty="0">
                <a:ln w="3175" cmpd="sng">
                  <a:noFill/>
                </a:ln>
                <a:solidFill>
                  <a:srgbClr val="C00000"/>
                </a:solidFill>
                <a:effectLst>
                  <a:glow rad="139700">
                    <a:schemeClr val="bg1"/>
                  </a:glow>
                </a:effectLst>
              </a:rPr>
              <a:t> la question. </a:t>
            </a:r>
          </a:p>
        </p:txBody>
      </p:sp>
    </p:spTree>
    <p:extLst>
      <p:ext uri="{BB962C8B-B14F-4D97-AF65-F5344CB8AC3E}">
        <p14:creationId xmlns:p14="http://schemas.microsoft.com/office/powerpoint/2010/main" val="1991959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81005" y="2761582"/>
            <a:ext cx="8607638" cy="1340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81005" y="4087160"/>
            <a:ext cx="8582562" cy="1350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3">
            <a:extLst>
              <a:ext uri="{FF2B5EF4-FFF2-40B4-BE49-F238E27FC236}">
                <a16:creationId xmlns:a16="http://schemas.microsoft.com/office/drawing/2014/main" id="{29710AEB-D0F3-2442-A502-4462F60D6313}"/>
              </a:ext>
            </a:extLst>
          </p:cNvPr>
          <p:cNvSpPr/>
          <p:nvPr/>
        </p:nvSpPr>
        <p:spPr>
          <a:xfrm>
            <a:off x="73562"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B1</a:t>
            </a:r>
          </a:p>
        </p:txBody>
      </p:sp>
      <p:sp>
        <p:nvSpPr>
          <p:cNvPr id="10" name="TextBox 9">
            <a:extLst>
              <a:ext uri="{FF2B5EF4-FFF2-40B4-BE49-F238E27FC236}">
                <a16:creationId xmlns:a16="http://schemas.microsoft.com/office/drawing/2014/main" id="{E3EFF3A6-81A8-BE40-8814-B8783E953E49}"/>
              </a:ext>
            </a:extLst>
          </p:cNvPr>
          <p:cNvSpPr txBox="1"/>
          <p:nvPr/>
        </p:nvSpPr>
        <p:spPr>
          <a:xfrm>
            <a:off x="73561" y="963549"/>
            <a:ext cx="8236719" cy="707886"/>
          </a:xfrm>
          <a:prstGeom prst="rect">
            <a:avLst/>
          </a:prstGeom>
          <a:noFill/>
          <a:effectLst/>
        </p:spPr>
        <p:txBody>
          <a:bodyPr wrap="square" rtlCol="0">
            <a:spAutoFit/>
          </a:bodyPr>
          <a:lstStyle/>
          <a:p>
            <a:r>
              <a:rPr lang="en-GB" sz="2000" b="1" dirty="0">
                <a:ln w="3175" cmpd="sng">
                  <a:noFill/>
                </a:ln>
                <a:solidFill>
                  <a:schemeClr val="tx2"/>
                </a:solidFill>
                <a:effectLst>
                  <a:glow rad="139700">
                    <a:schemeClr val="bg1"/>
                  </a:glow>
                </a:effectLst>
              </a:rPr>
              <a:t>Les questions </a:t>
            </a:r>
            <a:r>
              <a:rPr lang="en-GB" sz="2000" b="1" dirty="0" err="1">
                <a:ln w="3175" cmpd="sng">
                  <a:noFill/>
                </a:ln>
                <a:solidFill>
                  <a:schemeClr val="tx2"/>
                </a:solidFill>
                <a:effectLst>
                  <a:glow rad="139700">
                    <a:schemeClr val="bg1"/>
                  </a:glow>
                </a:effectLst>
              </a:rPr>
              <a:t>sur</a:t>
            </a:r>
            <a:r>
              <a:rPr lang="en-GB" sz="2000" b="1" dirty="0">
                <a:ln w="3175" cmpd="sng">
                  <a:noFill/>
                </a:ln>
                <a:solidFill>
                  <a:schemeClr val="tx2"/>
                </a:solidFill>
                <a:effectLst>
                  <a:glow rad="139700">
                    <a:schemeClr val="bg1"/>
                  </a:glow>
                </a:effectLst>
              </a:rPr>
              <a:t> les </a:t>
            </a:r>
            <a:r>
              <a:rPr lang="en-GB" sz="2000" b="1" dirty="0" err="1">
                <a:ln w="3175" cmpd="sng">
                  <a:noFill/>
                </a:ln>
                <a:solidFill>
                  <a:schemeClr val="tx2"/>
                </a:solidFill>
                <a:effectLst>
                  <a:glow rad="139700">
                    <a:schemeClr val="bg1"/>
                  </a:glow>
                </a:effectLst>
              </a:rPr>
              <a:t>RSCs</a:t>
            </a:r>
            <a:r>
              <a:rPr lang="en-GB" sz="2000" b="1" dirty="0">
                <a:ln w="3175" cmpd="sng">
                  <a:noFill/>
                </a:ln>
                <a:solidFill>
                  <a:schemeClr val="tx2"/>
                </a:solidFill>
                <a:effectLst>
                  <a:glow rad="139700">
                    <a:schemeClr val="bg1"/>
                  </a:glow>
                </a:effectLst>
              </a:rPr>
              <a:t>- suite. Ne </a:t>
            </a:r>
            <a:r>
              <a:rPr lang="en-GB" sz="2000" b="1" dirty="0" err="1">
                <a:ln w="3175" cmpd="sng">
                  <a:noFill/>
                </a:ln>
                <a:solidFill>
                  <a:schemeClr val="tx2"/>
                </a:solidFill>
                <a:effectLst>
                  <a:glow rad="139700">
                    <a:schemeClr val="bg1"/>
                  </a:glow>
                </a:effectLst>
              </a:rPr>
              <a:t>répondez</a:t>
            </a:r>
            <a:r>
              <a:rPr lang="en-GB" sz="2000" b="1" dirty="0">
                <a:ln w="3175" cmpd="sng">
                  <a:noFill/>
                </a:ln>
                <a:solidFill>
                  <a:schemeClr val="tx2"/>
                </a:solidFill>
                <a:effectLst>
                  <a:glow rad="139700">
                    <a:schemeClr val="bg1"/>
                  </a:glow>
                </a:effectLst>
              </a:rPr>
              <a:t> </a:t>
            </a:r>
            <a:r>
              <a:rPr lang="en-GB" sz="2000" b="1" dirty="0" err="1">
                <a:ln w="3175" cmpd="sng">
                  <a:noFill/>
                </a:ln>
                <a:solidFill>
                  <a:schemeClr val="tx2"/>
                </a:solidFill>
                <a:effectLst>
                  <a:glow rad="139700">
                    <a:schemeClr val="bg1"/>
                  </a:glow>
                </a:effectLst>
              </a:rPr>
              <a:t>que</a:t>
            </a:r>
            <a:r>
              <a:rPr lang="en-GB" sz="2000" b="1" dirty="0">
                <a:ln w="3175" cmpd="sng">
                  <a:noFill/>
                </a:ln>
                <a:solidFill>
                  <a:schemeClr val="tx2"/>
                </a:solidFill>
                <a:effectLst>
                  <a:glow rad="139700">
                    <a:schemeClr val="bg1"/>
                  </a:glow>
                </a:effectLst>
              </a:rPr>
              <a:t> </a:t>
            </a:r>
            <a:r>
              <a:rPr lang="en-GB" sz="2000" b="1" dirty="0" err="1">
                <a:ln w="3175" cmpd="sng">
                  <a:noFill/>
                </a:ln>
                <a:solidFill>
                  <a:schemeClr val="tx2"/>
                </a:solidFill>
                <a:effectLst>
                  <a:glow rad="139700">
                    <a:schemeClr val="bg1"/>
                  </a:glow>
                </a:effectLst>
              </a:rPr>
              <a:t>si</a:t>
            </a:r>
            <a:r>
              <a:rPr lang="en-GB" sz="2000" b="1" dirty="0">
                <a:ln w="3175" cmpd="sng">
                  <a:noFill/>
                </a:ln>
                <a:solidFill>
                  <a:schemeClr val="tx2"/>
                </a:solidFill>
                <a:effectLst>
                  <a:glow rad="139700">
                    <a:schemeClr val="bg1"/>
                  </a:glow>
                </a:effectLst>
              </a:rPr>
              <a:t> </a:t>
            </a:r>
            <a:r>
              <a:rPr lang="en-GB" sz="2000" b="1" dirty="0" err="1">
                <a:ln w="3175" cmpd="sng">
                  <a:noFill/>
                </a:ln>
                <a:solidFill>
                  <a:schemeClr val="tx2"/>
                </a:solidFill>
                <a:effectLst>
                  <a:glow rad="139700">
                    <a:schemeClr val="bg1"/>
                  </a:glow>
                </a:effectLst>
              </a:rPr>
              <a:t>votre</a:t>
            </a:r>
            <a:r>
              <a:rPr lang="en-GB" sz="2000" b="1" dirty="0">
                <a:ln w="3175" cmpd="sng">
                  <a:noFill/>
                </a:ln>
                <a:solidFill>
                  <a:schemeClr val="tx2"/>
                </a:solidFill>
                <a:effectLst>
                  <a:glow rad="139700">
                    <a:schemeClr val="bg1"/>
                  </a:glow>
                </a:effectLst>
              </a:rPr>
              <a:t> pays organise des </a:t>
            </a:r>
            <a:r>
              <a:rPr lang="en-GB" sz="2000" b="1" dirty="0" err="1">
                <a:ln w="3175" cmpd="sng">
                  <a:noFill/>
                </a:ln>
                <a:solidFill>
                  <a:schemeClr val="tx2"/>
                </a:solidFill>
                <a:effectLst>
                  <a:glow rad="139700">
                    <a:schemeClr val="bg1"/>
                  </a:glow>
                </a:effectLst>
              </a:rPr>
              <a:t>RSCs</a:t>
            </a:r>
            <a:r>
              <a:rPr lang="en-GB" sz="2000" b="1" dirty="0">
                <a:ln w="3175" cmpd="sng">
                  <a:noFill/>
                </a:ln>
                <a:solidFill>
                  <a:schemeClr val="tx2"/>
                </a:solidFill>
                <a:effectLst>
                  <a:glow rad="139700">
                    <a:schemeClr val="bg1"/>
                  </a:glow>
                </a:effectLst>
              </a:rPr>
              <a:t>. </a:t>
            </a:r>
          </a:p>
        </p:txBody>
      </p:sp>
      <p:sp>
        <p:nvSpPr>
          <p:cNvPr id="15" name="Rectangle: Rounded Corners 10">
            <a:extLst>
              <a:ext uri="{FF2B5EF4-FFF2-40B4-BE49-F238E27FC236}">
                <a16:creationId xmlns:a16="http://schemas.microsoft.com/office/drawing/2014/main" id="{A1350AC0-5638-0445-890E-AC136FE1CABD}"/>
              </a:ext>
            </a:extLst>
          </p:cNvPr>
          <p:cNvSpPr/>
          <p:nvPr/>
        </p:nvSpPr>
        <p:spPr>
          <a:xfrm>
            <a:off x="588705" y="2803812"/>
            <a:ext cx="8354779" cy="125563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c 15">
            <a:extLst>
              <a:ext uri="{FF2B5EF4-FFF2-40B4-BE49-F238E27FC236}">
                <a16:creationId xmlns:a16="http://schemas.microsoft.com/office/drawing/2014/main" id="{93A304BE-3E80-3C4F-8BCE-A46305AC2862}"/>
              </a:ext>
            </a:extLst>
          </p:cNvPr>
          <p:cNvSpPr/>
          <p:nvPr/>
        </p:nvSpPr>
        <p:spPr>
          <a:xfrm rot="15368739">
            <a:off x="5618806" y="2381157"/>
            <a:ext cx="1549601" cy="976198"/>
          </a:xfrm>
          <a:prstGeom prst="arc">
            <a:avLst>
              <a:gd name="adj1" fmla="val 17362042"/>
              <a:gd name="adj2" fmla="val 27739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D985AF39-8B1A-B44A-B84F-4535156FE24C}"/>
              </a:ext>
            </a:extLst>
          </p:cNvPr>
          <p:cNvSpPr txBox="1"/>
          <p:nvPr/>
        </p:nvSpPr>
        <p:spPr>
          <a:xfrm>
            <a:off x="4393799" y="1737696"/>
            <a:ext cx="4750201" cy="646331"/>
          </a:xfrm>
          <a:prstGeom prst="rect">
            <a:avLst/>
          </a:prstGeom>
          <a:noFill/>
          <a:ln>
            <a:noFill/>
          </a:ln>
        </p:spPr>
        <p:txBody>
          <a:bodyPr wrap="square" rtlCol="0">
            <a:spAutoFit/>
          </a:bodyPr>
          <a:lstStyle/>
          <a:p>
            <a:r>
              <a:rPr lang="en-GB" b="1" dirty="0" err="1">
                <a:ln w="3175" cmpd="sng">
                  <a:noFill/>
                </a:ln>
                <a:solidFill>
                  <a:srgbClr val="C00000"/>
                </a:solidFill>
                <a:effectLst>
                  <a:glow rad="139700">
                    <a:schemeClr val="bg1"/>
                  </a:glow>
                </a:effectLst>
              </a:rPr>
              <a:t>Ces</a:t>
            </a:r>
            <a:r>
              <a:rPr lang="en-GB" b="1" dirty="0">
                <a:ln w="3175" cmpd="sng">
                  <a:noFill/>
                </a:ln>
                <a:solidFill>
                  <a:srgbClr val="C00000"/>
                </a:solidFill>
                <a:effectLst>
                  <a:glow rad="139700">
                    <a:schemeClr val="bg1"/>
                  </a:glow>
                </a:effectLst>
              </a:rPr>
              <a:t> questions portent </a:t>
            </a:r>
            <a:r>
              <a:rPr lang="en-GB" b="1" dirty="0" err="1">
                <a:ln w="3175" cmpd="sng">
                  <a:noFill/>
                </a:ln>
                <a:solidFill>
                  <a:srgbClr val="C00000"/>
                </a:solidFill>
                <a:effectLst>
                  <a:glow rad="139700">
                    <a:schemeClr val="bg1"/>
                  </a:glow>
                </a:effectLst>
              </a:rPr>
              <a:t>sur</a:t>
            </a:r>
            <a:r>
              <a:rPr lang="en-GB" b="1" dirty="0">
                <a:ln w="3175" cmpd="sng">
                  <a:noFill/>
                </a:ln>
                <a:solidFill>
                  <a:srgbClr val="C00000"/>
                </a:solidFill>
                <a:effectLst>
                  <a:glow rad="139700">
                    <a:schemeClr val="bg1"/>
                  </a:glow>
                </a:effectLst>
              </a:rPr>
              <a:t> les </a:t>
            </a:r>
            <a:r>
              <a:rPr lang="en-GB" b="1" dirty="0" err="1">
                <a:ln w="3175" cmpd="sng">
                  <a:noFill/>
                </a:ln>
                <a:solidFill>
                  <a:srgbClr val="C00000"/>
                </a:solidFill>
                <a:effectLst>
                  <a:glow rad="139700">
                    <a:schemeClr val="bg1"/>
                  </a:glow>
                </a:effectLst>
              </a:rPr>
              <a:t>résultats</a:t>
            </a:r>
            <a:r>
              <a:rPr lang="en-GB" b="1" dirty="0">
                <a:ln w="3175" cmpd="sng">
                  <a:noFill/>
                </a:ln>
                <a:solidFill>
                  <a:srgbClr val="C00000"/>
                </a:solidFill>
                <a:effectLst>
                  <a:glow rad="139700">
                    <a:schemeClr val="bg1"/>
                  </a:glow>
                </a:effectLst>
              </a:rPr>
              <a:t> de la RSC. </a:t>
            </a:r>
          </a:p>
        </p:txBody>
      </p:sp>
      <p:sp>
        <p:nvSpPr>
          <p:cNvPr id="18" name="TextBox 17">
            <a:extLst>
              <a:ext uri="{FF2B5EF4-FFF2-40B4-BE49-F238E27FC236}">
                <a16:creationId xmlns:a16="http://schemas.microsoft.com/office/drawing/2014/main" id="{BEE15A1F-9718-8A43-969A-948E99CA4537}"/>
              </a:ext>
            </a:extLst>
          </p:cNvPr>
          <p:cNvSpPr txBox="1"/>
          <p:nvPr/>
        </p:nvSpPr>
        <p:spPr>
          <a:xfrm>
            <a:off x="1282466" y="4658971"/>
            <a:ext cx="6967255" cy="646331"/>
          </a:xfrm>
          <a:prstGeom prst="rect">
            <a:avLst/>
          </a:prstGeom>
          <a:noFill/>
          <a:ln>
            <a:noFill/>
          </a:ln>
        </p:spPr>
        <p:txBody>
          <a:bodyPr wrap="square" rtlCol="0">
            <a:spAutoFit/>
          </a:bodyPr>
          <a:lstStyle/>
          <a:p>
            <a:r>
              <a:rPr lang="en-GB" b="1" dirty="0" err="1">
                <a:ln w="3175" cmpd="sng">
                  <a:noFill/>
                </a:ln>
                <a:solidFill>
                  <a:srgbClr val="C00000"/>
                </a:solidFill>
                <a:effectLst>
                  <a:glow rad="139700">
                    <a:schemeClr val="bg1"/>
                  </a:glow>
                </a:effectLst>
              </a:rPr>
              <a:t>Cette</a:t>
            </a:r>
            <a:r>
              <a:rPr lang="en-GB" b="1" dirty="0">
                <a:ln w="3175" cmpd="sng">
                  <a:noFill/>
                </a:ln>
                <a:solidFill>
                  <a:srgbClr val="C00000"/>
                </a:solidFill>
                <a:effectLst>
                  <a:glow rad="139700">
                    <a:schemeClr val="bg1"/>
                  </a:glow>
                </a:effectLst>
              </a:rPr>
              <a:t> question </a:t>
            </a:r>
            <a:r>
              <a:rPr lang="en-GB" b="1" dirty="0" err="1">
                <a:ln w="3175" cmpd="sng">
                  <a:noFill/>
                </a:ln>
                <a:solidFill>
                  <a:srgbClr val="C00000"/>
                </a:solidFill>
                <a:effectLst>
                  <a:glow rad="139700">
                    <a:schemeClr val="bg1"/>
                  </a:glow>
                </a:effectLst>
              </a:rPr>
              <a:t>porte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sur</a:t>
            </a:r>
            <a:r>
              <a:rPr lang="en-GB" b="1" dirty="0">
                <a:ln w="3175" cmpd="sng">
                  <a:noFill/>
                </a:ln>
                <a:solidFill>
                  <a:srgbClr val="C00000"/>
                </a:solidFill>
                <a:effectLst>
                  <a:glow rad="139700">
                    <a:schemeClr val="bg1"/>
                  </a:glow>
                </a:effectLst>
              </a:rPr>
              <a:t> les documents </a:t>
            </a:r>
            <a:r>
              <a:rPr lang="en-GB" b="1" dirty="0" err="1">
                <a:ln w="3175" cmpd="sng">
                  <a:noFill/>
                </a:ln>
                <a:solidFill>
                  <a:srgbClr val="C00000"/>
                </a:solidFill>
                <a:effectLst>
                  <a:glow rad="139700">
                    <a:schemeClr val="bg1"/>
                  </a:glow>
                </a:effectLst>
              </a:rPr>
              <a:t>utilisés</a:t>
            </a:r>
            <a:r>
              <a:rPr lang="en-GB" b="1" dirty="0">
                <a:ln w="3175" cmpd="sng">
                  <a:noFill/>
                </a:ln>
                <a:solidFill>
                  <a:srgbClr val="C00000"/>
                </a:solidFill>
                <a:effectLst>
                  <a:glow rad="139700">
                    <a:schemeClr val="bg1"/>
                  </a:glow>
                </a:effectLst>
              </a:rPr>
              <a:t> pour la RSC et </a:t>
            </a:r>
            <a:r>
              <a:rPr lang="en-GB" b="1" dirty="0" err="1">
                <a:ln w="3175" cmpd="sng">
                  <a:noFill/>
                </a:ln>
                <a:solidFill>
                  <a:srgbClr val="C00000"/>
                </a:solidFill>
                <a:effectLst>
                  <a:glow rad="139700">
                    <a:schemeClr val="bg1"/>
                  </a:glow>
                </a:effectLst>
              </a:rPr>
              <a:t>ceux</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produits</a:t>
            </a:r>
            <a:r>
              <a:rPr lang="en-GB" b="1" dirty="0">
                <a:ln w="3175" cmpd="sng">
                  <a:noFill/>
                </a:ln>
                <a:solidFill>
                  <a:srgbClr val="C00000"/>
                </a:solidFill>
                <a:effectLst>
                  <a:glow rad="139700">
                    <a:schemeClr val="bg1"/>
                  </a:glow>
                </a:effectLst>
              </a:rPr>
              <a:t> après la RSC. </a:t>
            </a:r>
          </a:p>
        </p:txBody>
      </p:sp>
    </p:spTree>
    <p:extLst>
      <p:ext uri="{BB962C8B-B14F-4D97-AF65-F5344CB8AC3E}">
        <p14:creationId xmlns:p14="http://schemas.microsoft.com/office/powerpoint/2010/main" val="2488887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721" y="1332301"/>
            <a:ext cx="8943563" cy="4077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3">
            <a:extLst>
              <a:ext uri="{FF2B5EF4-FFF2-40B4-BE49-F238E27FC236}">
                <a16:creationId xmlns:a16="http://schemas.microsoft.com/office/drawing/2014/main" id="{DE25CF7F-4D89-AE48-A778-1EBCF6574C0A}"/>
              </a:ext>
            </a:extLst>
          </p:cNvPr>
          <p:cNvSpPr/>
          <p:nvPr/>
        </p:nvSpPr>
        <p:spPr>
          <a:xfrm>
            <a:off x="73562"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B1</a:t>
            </a:r>
          </a:p>
        </p:txBody>
      </p:sp>
      <p:sp>
        <p:nvSpPr>
          <p:cNvPr id="6" name="TextBox 5">
            <a:extLst>
              <a:ext uri="{FF2B5EF4-FFF2-40B4-BE49-F238E27FC236}">
                <a16:creationId xmlns:a16="http://schemas.microsoft.com/office/drawing/2014/main" id="{BABB2B55-B369-3E48-8D10-1EE27660152B}"/>
              </a:ext>
            </a:extLst>
          </p:cNvPr>
          <p:cNvSpPr txBox="1"/>
          <p:nvPr/>
        </p:nvSpPr>
        <p:spPr>
          <a:xfrm>
            <a:off x="0" y="734369"/>
            <a:ext cx="7533718" cy="646331"/>
          </a:xfrm>
          <a:prstGeom prst="rect">
            <a:avLst/>
          </a:prstGeom>
          <a:noFill/>
          <a:effectLst/>
        </p:spPr>
        <p:txBody>
          <a:bodyPr wrap="square" rtlCol="0">
            <a:spAutoFit/>
          </a:bodyPr>
          <a:lstStyle/>
          <a:p>
            <a:r>
              <a:rPr lang="en-GB" b="1" dirty="0">
                <a:ln w="3175" cmpd="sng">
                  <a:noFill/>
                </a:ln>
                <a:solidFill>
                  <a:srgbClr val="C00000"/>
                </a:solidFill>
                <a:effectLst>
                  <a:glow rad="139700">
                    <a:schemeClr val="bg1"/>
                  </a:glow>
                </a:effectLst>
              </a:rPr>
              <a:t>Questions </a:t>
            </a:r>
            <a:r>
              <a:rPr lang="en-GB" b="1" dirty="0" err="1">
                <a:ln w="3175" cmpd="sng">
                  <a:noFill/>
                </a:ln>
                <a:solidFill>
                  <a:srgbClr val="C00000"/>
                </a:solidFill>
                <a:effectLst>
                  <a:glow rad="139700">
                    <a:schemeClr val="bg1"/>
                  </a:glow>
                </a:effectLst>
              </a:rPr>
              <a:t>sur</a:t>
            </a:r>
            <a:r>
              <a:rPr lang="en-GB" b="1" dirty="0">
                <a:ln w="3175" cmpd="sng">
                  <a:noFill/>
                </a:ln>
                <a:solidFill>
                  <a:srgbClr val="C00000"/>
                </a:solidFill>
                <a:effectLst>
                  <a:glow rad="139700">
                    <a:schemeClr val="bg1"/>
                  </a:glow>
                </a:effectLst>
              </a:rPr>
              <a:t> les </a:t>
            </a:r>
            <a:r>
              <a:rPr lang="en-GB" b="1" dirty="0" err="1">
                <a:ln w="3175" cmpd="sng">
                  <a:noFill/>
                </a:ln>
                <a:solidFill>
                  <a:srgbClr val="C00000"/>
                </a:solidFill>
                <a:effectLst>
                  <a:glow rad="139700">
                    <a:schemeClr val="bg1"/>
                  </a:glow>
                </a:effectLst>
              </a:rPr>
              <a:t>RSCs</a:t>
            </a:r>
            <a:r>
              <a:rPr lang="en-GB" b="1" dirty="0">
                <a:ln w="3175" cmpd="sng">
                  <a:noFill/>
                </a:ln>
                <a:solidFill>
                  <a:srgbClr val="C00000"/>
                </a:solidFill>
                <a:effectLst>
                  <a:glow rad="139700">
                    <a:schemeClr val="bg1"/>
                  </a:glow>
                </a:effectLst>
              </a:rPr>
              <a:t>- suite. Ne </a:t>
            </a:r>
            <a:r>
              <a:rPr lang="en-GB" b="1" dirty="0" err="1">
                <a:ln w="3175" cmpd="sng">
                  <a:noFill/>
                </a:ln>
                <a:solidFill>
                  <a:srgbClr val="C00000"/>
                </a:solidFill>
                <a:effectLst>
                  <a:glow rad="139700">
                    <a:schemeClr val="bg1"/>
                  </a:glow>
                </a:effectLst>
              </a:rPr>
              <a:t>répondez</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que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si</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votre</a:t>
            </a:r>
            <a:r>
              <a:rPr lang="en-GB" b="1" dirty="0">
                <a:ln w="3175" cmpd="sng">
                  <a:noFill/>
                </a:ln>
                <a:solidFill>
                  <a:srgbClr val="C00000"/>
                </a:solidFill>
                <a:effectLst>
                  <a:glow rad="139700">
                    <a:schemeClr val="bg1"/>
                  </a:glow>
                </a:effectLst>
              </a:rPr>
              <a:t> pays organise des </a:t>
            </a:r>
            <a:r>
              <a:rPr lang="en-GB" b="1" dirty="0" err="1">
                <a:ln w="3175" cmpd="sng">
                  <a:noFill/>
                </a:ln>
                <a:solidFill>
                  <a:srgbClr val="C00000"/>
                </a:solidFill>
                <a:effectLst>
                  <a:glow rad="139700">
                    <a:schemeClr val="bg1"/>
                  </a:glow>
                </a:effectLst>
              </a:rPr>
              <a:t>RSCs</a:t>
            </a:r>
            <a:r>
              <a:rPr lang="en-GB" b="1" dirty="0">
                <a:ln w="3175" cmpd="sng">
                  <a:noFill/>
                </a:ln>
                <a:solidFill>
                  <a:srgbClr val="C00000"/>
                </a:solidFill>
                <a:effectLst>
                  <a:glow rad="139700">
                    <a:schemeClr val="bg1"/>
                  </a:glow>
                </a:effectLst>
              </a:rPr>
              <a:t>. </a:t>
            </a:r>
          </a:p>
        </p:txBody>
      </p:sp>
      <p:sp>
        <p:nvSpPr>
          <p:cNvPr id="9" name="Rectangle: Rounded Corners 10">
            <a:extLst>
              <a:ext uri="{FF2B5EF4-FFF2-40B4-BE49-F238E27FC236}">
                <a16:creationId xmlns:a16="http://schemas.microsoft.com/office/drawing/2014/main" id="{799BBAEE-AE87-8A45-B5BE-0012D5714227}"/>
              </a:ext>
            </a:extLst>
          </p:cNvPr>
          <p:cNvSpPr/>
          <p:nvPr/>
        </p:nvSpPr>
        <p:spPr>
          <a:xfrm>
            <a:off x="735094" y="1543345"/>
            <a:ext cx="4908176" cy="53817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9F9DE82F-E82B-1E49-A600-8521FCE44343}"/>
              </a:ext>
            </a:extLst>
          </p:cNvPr>
          <p:cNvSpPr/>
          <p:nvPr/>
        </p:nvSpPr>
        <p:spPr>
          <a:xfrm rot="15368739">
            <a:off x="3923271" y="2513577"/>
            <a:ext cx="2104280" cy="1239176"/>
          </a:xfrm>
          <a:prstGeom prst="arc">
            <a:avLst>
              <a:gd name="adj1" fmla="val 17362042"/>
              <a:gd name="adj2" fmla="val 27739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a:extLst>
              <a:ext uri="{FF2B5EF4-FFF2-40B4-BE49-F238E27FC236}">
                <a16:creationId xmlns:a16="http://schemas.microsoft.com/office/drawing/2014/main" id="{DC9CD795-7C8A-AC4A-A5A5-B6B734DA974E}"/>
              </a:ext>
            </a:extLst>
          </p:cNvPr>
          <p:cNvSpPr txBox="1"/>
          <p:nvPr/>
        </p:nvSpPr>
        <p:spPr>
          <a:xfrm>
            <a:off x="1195573" y="2937494"/>
            <a:ext cx="6523039" cy="923330"/>
          </a:xfrm>
          <a:prstGeom prst="rect">
            <a:avLst/>
          </a:prstGeom>
          <a:noFill/>
          <a:ln>
            <a:noFill/>
          </a:ln>
        </p:spPr>
        <p:txBody>
          <a:bodyPr wrap="square" rtlCol="0">
            <a:spAutoFit/>
          </a:bodyPr>
          <a:lstStyle/>
          <a:p>
            <a:r>
              <a:rPr lang="en-GB" b="1" dirty="0">
                <a:ln w="3175" cmpd="sng">
                  <a:noFill/>
                </a:ln>
                <a:solidFill>
                  <a:srgbClr val="C00000"/>
                </a:solidFill>
                <a:effectLst>
                  <a:glow rad="139700">
                    <a:schemeClr val="bg1"/>
                  </a:glow>
                </a:effectLst>
              </a:rPr>
              <a:t>’</a:t>
            </a:r>
            <a:r>
              <a:rPr lang="fr-FR" b="1" dirty="0">
                <a:ln w="3175" cmpd="sng">
                  <a:noFill/>
                </a:ln>
                <a:solidFill>
                  <a:srgbClr val="C00000"/>
                </a:solidFill>
                <a:effectLst>
                  <a:glow rad="139700">
                    <a:schemeClr val="bg1"/>
                  </a:glow>
                </a:effectLst>
              </a:rPr>
              <a:t>Accessible au public’ signifie que l’information a été publiée ou diffusée au public et peut être obtenue auprès du gouvernement </a:t>
            </a:r>
            <a:r>
              <a:rPr lang="en-US" b="1" dirty="0" err="1">
                <a:ln w="3175" cmpd="sng">
                  <a:noFill/>
                </a:ln>
                <a:solidFill>
                  <a:srgbClr val="C00000"/>
                </a:solidFill>
                <a:effectLst>
                  <a:glow rad="139700">
                    <a:schemeClr val="bg1"/>
                  </a:glow>
                </a:effectLst>
              </a:rPr>
              <a:t>ou</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est</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disponible</a:t>
            </a:r>
            <a:r>
              <a:rPr lang="en-US" b="1" dirty="0">
                <a:ln w="3175" cmpd="sng">
                  <a:noFill/>
                </a:ln>
                <a:solidFill>
                  <a:srgbClr val="C00000"/>
                </a:solidFill>
                <a:effectLst>
                  <a:glow rad="139700">
                    <a:schemeClr val="bg1"/>
                  </a:glow>
                </a:effectLst>
              </a:rPr>
              <a:t> en </a:t>
            </a:r>
            <a:r>
              <a:rPr lang="en-US" b="1" dirty="0" err="1">
                <a:ln w="3175" cmpd="sng">
                  <a:noFill/>
                </a:ln>
                <a:solidFill>
                  <a:srgbClr val="C00000"/>
                </a:solidFill>
                <a:effectLst>
                  <a:glow rad="139700">
                    <a:schemeClr val="bg1"/>
                  </a:glow>
                </a:effectLst>
              </a:rPr>
              <a:t>ligne</a:t>
            </a:r>
            <a:r>
              <a:rPr lang="en-US" b="1" dirty="0">
                <a:ln w="3175" cmpd="sng">
                  <a:noFill/>
                </a:ln>
                <a:solidFill>
                  <a:srgbClr val="C00000"/>
                </a:solidFill>
                <a:effectLst>
                  <a:glow rad="139700">
                    <a:schemeClr val="bg1"/>
                  </a:glow>
                </a:effectLst>
              </a:rPr>
              <a:t>. </a:t>
            </a:r>
          </a:p>
          <a:p>
            <a:endParaRPr lang="en-GB" b="1" dirty="0">
              <a:ln w="3175" cmpd="sng">
                <a:noFill/>
              </a:ln>
              <a:solidFill>
                <a:srgbClr val="C00000"/>
              </a:solidFill>
              <a:effectLst>
                <a:glow rad="139700">
                  <a:schemeClr val="bg1"/>
                </a:glow>
              </a:effectLst>
            </a:endParaRPr>
          </a:p>
        </p:txBody>
      </p:sp>
      <p:sp>
        <p:nvSpPr>
          <p:cNvPr id="12" name="TextBox 11">
            <a:extLst>
              <a:ext uri="{FF2B5EF4-FFF2-40B4-BE49-F238E27FC236}">
                <a16:creationId xmlns:a16="http://schemas.microsoft.com/office/drawing/2014/main" id="{125FA74A-3F98-4545-9247-3AD4B614A10D}"/>
              </a:ext>
            </a:extLst>
          </p:cNvPr>
          <p:cNvSpPr txBox="1"/>
          <p:nvPr/>
        </p:nvSpPr>
        <p:spPr>
          <a:xfrm>
            <a:off x="835867" y="4630951"/>
            <a:ext cx="6882745" cy="1200329"/>
          </a:xfrm>
          <a:prstGeom prst="rect">
            <a:avLst/>
          </a:prstGeom>
          <a:noFill/>
          <a:ln>
            <a:noFill/>
          </a:ln>
        </p:spPr>
        <p:txBody>
          <a:bodyPr wrap="square" rtlCol="0">
            <a:spAutoFit/>
          </a:bodyPr>
          <a:lstStyle/>
          <a:p>
            <a:r>
              <a:rPr lang="en-US" b="1" dirty="0" err="1">
                <a:ln w="3175" cmpd="sng">
                  <a:noFill/>
                </a:ln>
                <a:solidFill>
                  <a:srgbClr val="C00000"/>
                </a:solidFill>
                <a:effectLst>
                  <a:glow rad="139700">
                    <a:schemeClr val="bg1"/>
                  </a:glow>
                </a:effectLst>
              </a:rPr>
              <a:t>Fournissez</a:t>
            </a:r>
            <a:r>
              <a:rPr lang="en-US" b="1" dirty="0">
                <a:ln w="3175" cmpd="sng">
                  <a:noFill/>
                </a:ln>
                <a:solidFill>
                  <a:srgbClr val="C00000"/>
                </a:solidFill>
                <a:effectLst>
                  <a:glow rad="139700">
                    <a:schemeClr val="bg1"/>
                  </a:glow>
                </a:effectLst>
              </a:rPr>
              <a:t> un </a:t>
            </a:r>
            <a:r>
              <a:rPr lang="en-US" b="1" dirty="0" err="1">
                <a:ln w="3175" cmpd="sng">
                  <a:noFill/>
                </a:ln>
                <a:solidFill>
                  <a:srgbClr val="C00000"/>
                </a:solidFill>
                <a:effectLst>
                  <a:glow rad="139700">
                    <a:schemeClr val="bg1"/>
                  </a:glow>
                </a:effectLst>
              </a:rPr>
              <a:t>ou</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plusieurs</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exemples</a:t>
            </a:r>
            <a:r>
              <a:rPr lang="en-US" b="1" dirty="0">
                <a:ln w="3175" cmpd="sng">
                  <a:noFill/>
                </a:ln>
                <a:solidFill>
                  <a:srgbClr val="C00000"/>
                </a:solidFill>
                <a:effectLst>
                  <a:glow rad="139700">
                    <a:schemeClr val="bg1"/>
                  </a:glow>
                </a:effectLst>
              </a:rPr>
              <a:t> de situation </a:t>
            </a:r>
            <a:r>
              <a:rPr lang="en-US" b="1" dirty="0" err="1">
                <a:ln w="3175" cmpd="sng">
                  <a:noFill/>
                </a:ln>
                <a:solidFill>
                  <a:srgbClr val="C00000"/>
                </a:solidFill>
                <a:effectLst>
                  <a:glow rad="139700">
                    <a:schemeClr val="bg1"/>
                  </a:glow>
                </a:effectLst>
              </a:rPr>
              <a:t>dans</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laquelle</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une</a:t>
            </a:r>
            <a:r>
              <a:rPr lang="en-US" b="1" dirty="0">
                <a:ln w="3175" cmpd="sng">
                  <a:noFill/>
                </a:ln>
                <a:solidFill>
                  <a:srgbClr val="C00000"/>
                </a:solidFill>
                <a:effectLst>
                  <a:glow rad="139700">
                    <a:schemeClr val="bg1"/>
                  </a:glow>
                </a:effectLst>
              </a:rPr>
              <a:t> </a:t>
            </a:r>
            <a:r>
              <a:rPr lang="en-US" b="1" u="sng" dirty="0" err="1">
                <a:ln w="3175" cmpd="sng">
                  <a:noFill/>
                </a:ln>
                <a:solidFill>
                  <a:srgbClr val="C00000"/>
                </a:solidFill>
                <a:effectLst>
                  <a:glow rad="139700">
                    <a:schemeClr val="bg1"/>
                  </a:glow>
                </a:effectLst>
              </a:rPr>
              <a:t>évaluation</a:t>
            </a:r>
            <a:r>
              <a:rPr lang="en-US" b="1" u="sng" dirty="0">
                <a:ln w="3175" cmpd="sng">
                  <a:noFill/>
                </a:ln>
                <a:solidFill>
                  <a:srgbClr val="C00000"/>
                </a:solidFill>
                <a:effectLst>
                  <a:glow rad="139700">
                    <a:schemeClr val="bg1"/>
                  </a:glow>
                </a:effectLst>
              </a:rPr>
              <a:t> </a:t>
            </a:r>
            <a:r>
              <a:rPr lang="en-US" b="1" u="sng" dirty="0" err="1">
                <a:ln w="3175" cmpd="sng">
                  <a:noFill/>
                </a:ln>
                <a:solidFill>
                  <a:srgbClr val="C00000"/>
                </a:solidFill>
                <a:effectLst>
                  <a:glow rad="139700">
                    <a:schemeClr val="bg1"/>
                  </a:glow>
                </a:effectLst>
              </a:rPr>
              <a:t>nationale</a:t>
            </a:r>
            <a:r>
              <a:rPr lang="en-US" b="1" u="sng" dirty="0">
                <a:ln w="3175" cmpd="sng">
                  <a:noFill/>
                </a:ln>
                <a:solidFill>
                  <a:srgbClr val="C00000"/>
                </a:solidFill>
                <a:effectLst>
                  <a:glow rad="139700">
                    <a:schemeClr val="bg1"/>
                  </a:glow>
                </a:effectLst>
              </a:rPr>
              <a:t> </a:t>
            </a:r>
            <a:r>
              <a:rPr lang="en-US" b="1" u="sng" dirty="0" err="1">
                <a:ln w="3175" cmpd="sng">
                  <a:noFill/>
                </a:ln>
                <a:solidFill>
                  <a:srgbClr val="C00000"/>
                </a:solidFill>
                <a:effectLst>
                  <a:glow rad="139700">
                    <a:schemeClr val="bg1"/>
                  </a:glow>
                </a:effectLst>
              </a:rPr>
              <a:t>ou</a:t>
            </a:r>
            <a:r>
              <a:rPr lang="en-US" b="1" u="sng" dirty="0">
                <a:ln w="3175" cmpd="sng">
                  <a:noFill/>
                </a:ln>
                <a:solidFill>
                  <a:srgbClr val="C00000"/>
                </a:solidFill>
                <a:effectLst>
                  <a:glow rad="139700">
                    <a:schemeClr val="bg1"/>
                  </a:glow>
                </a:effectLst>
              </a:rPr>
              <a:t> </a:t>
            </a:r>
            <a:r>
              <a:rPr lang="en-US" b="1" u="sng" dirty="0" err="1">
                <a:ln w="3175" cmpd="sng">
                  <a:noFill/>
                </a:ln>
                <a:solidFill>
                  <a:srgbClr val="C00000"/>
                </a:solidFill>
                <a:effectLst>
                  <a:glow rad="139700">
                    <a:schemeClr val="bg1"/>
                  </a:glow>
                </a:effectLst>
              </a:rPr>
              <a:t>une</a:t>
            </a:r>
            <a:r>
              <a:rPr lang="en-US" b="1" u="sng" dirty="0">
                <a:ln w="3175" cmpd="sng">
                  <a:noFill/>
                </a:ln>
                <a:solidFill>
                  <a:srgbClr val="C00000"/>
                </a:solidFill>
                <a:effectLst>
                  <a:glow rad="139700">
                    <a:schemeClr val="bg1"/>
                  </a:glow>
                </a:effectLst>
              </a:rPr>
              <a:t> RSC </a:t>
            </a:r>
            <a:r>
              <a:rPr lang="en-US" b="1" dirty="0">
                <a:ln w="3175" cmpd="sng">
                  <a:noFill/>
                </a:ln>
                <a:solidFill>
                  <a:srgbClr val="C00000"/>
                </a:solidFill>
                <a:effectLst>
                  <a:glow rad="139700">
                    <a:schemeClr val="bg1"/>
                  </a:glow>
                </a:effectLst>
              </a:rPr>
              <a:t>a </a:t>
            </a:r>
            <a:r>
              <a:rPr lang="en-US" b="1" dirty="0" err="1">
                <a:ln w="3175" cmpd="sng">
                  <a:noFill/>
                </a:ln>
                <a:solidFill>
                  <a:srgbClr val="C00000"/>
                </a:solidFill>
                <a:effectLst>
                  <a:glow rad="139700">
                    <a:schemeClr val="bg1"/>
                  </a:glow>
                </a:effectLst>
              </a:rPr>
              <a:t>eu</a:t>
            </a:r>
            <a:r>
              <a:rPr lang="en-US" b="1" dirty="0">
                <a:ln w="3175" cmpd="sng">
                  <a:noFill/>
                </a:ln>
                <a:solidFill>
                  <a:srgbClr val="C00000"/>
                </a:solidFill>
                <a:effectLst>
                  <a:glow rad="139700">
                    <a:schemeClr val="bg1"/>
                  </a:glow>
                </a:effectLst>
              </a:rPr>
              <a:t> un impact </a:t>
            </a:r>
            <a:r>
              <a:rPr lang="en-US" b="1" dirty="0" err="1">
                <a:ln w="3175" cmpd="sng">
                  <a:noFill/>
                </a:ln>
                <a:solidFill>
                  <a:srgbClr val="C00000"/>
                </a:solidFill>
                <a:effectLst>
                  <a:glow rad="139700">
                    <a:schemeClr val="bg1"/>
                  </a:glow>
                </a:effectLst>
              </a:rPr>
              <a:t>sur</a:t>
            </a:r>
            <a:r>
              <a:rPr lang="en-US" b="1" dirty="0">
                <a:ln w="3175" cmpd="sng">
                  <a:noFill/>
                </a:ln>
                <a:solidFill>
                  <a:srgbClr val="C00000"/>
                </a:solidFill>
                <a:effectLst>
                  <a:glow rad="139700">
                    <a:schemeClr val="bg1"/>
                  </a:glow>
                </a:effectLst>
              </a:rPr>
              <a:t> la </a:t>
            </a:r>
            <a:r>
              <a:rPr lang="en-US" b="1" dirty="0" err="1">
                <a:ln w="3175" cmpd="sng">
                  <a:noFill/>
                </a:ln>
                <a:solidFill>
                  <a:srgbClr val="C00000"/>
                </a:solidFill>
                <a:effectLst>
                  <a:glow rad="139700">
                    <a:schemeClr val="bg1"/>
                  </a:glow>
                </a:effectLst>
              </a:rPr>
              <a:t>gouvernance</a:t>
            </a:r>
            <a:r>
              <a:rPr lang="en-US" b="1" dirty="0">
                <a:ln w="3175" cmpd="sng">
                  <a:noFill/>
                </a:ln>
                <a:solidFill>
                  <a:srgbClr val="C00000"/>
                </a:solidFill>
                <a:effectLst>
                  <a:glow rad="139700">
                    <a:schemeClr val="bg1"/>
                  </a:glow>
                </a:effectLst>
              </a:rPr>
              <a:t> du </a:t>
            </a:r>
            <a:r>
              <a:rPr lang="en-US" b="1" dirty="0" err="1">
                <a:ln w="3175" cmpd="sng">
                  <a:noFill/>
                </a:ln>
                <a:solidFill>
                  <a:srgbClr val="C00000"/>
                </a:solidFill>
                <a:effectLst>
                  <a:glow rad="139700">
                    <a:schemeClr val="bg1"/>
                  </a:glow>
                </a:effectLst>
              </a:rPr>
              <a:t>secteur</a:t>
            </a:r>
            <a:r>
              <a:rPr lang="en-US" b="1" dirty="0">
                <a:ln w="3175" cmpd="sng">
                  <a:noFill/>
                </a:ln>
                <a:solidFill>
                  <a:srgbClr val="C00000"/>
                </a:solidFill>
                <a:effectLst>
                  <a:glow rad="139700">
                    <a:schemeClr val="bg1"/>
                  </a:glow>
                </a:effectLst>
              </a:rPr>
              <a:t> WASH. </a:t>
            </a:r>
            <a:endParaRPr lang="en-US" b="1" u="sng" dirty="0">
              <a:ln w="3175" cmpd="sng">
                <a:noFill/>
              </a:ln>
              <a:solidFill>
                <a:srgbClr val="C00000"/>
              </a:solidFill>
              <a:effectLst>
                <a:glow rad="139700">
                  <a:schemeClr val="bg1"/>
                </a:glow>
              </a:effectLst>
            </a:endParaRPr>
          </a:p>
          <a:p>
            <a:endParaRPr lang="en-GB" b="1" dirty="0">
              <a:ln w="3175" cmpd="sng">
                <a:noFill/>
              </a:ln>
              <a:solidFill>
                <a:srgbClr val="C00000"/>
              </a:solidFill>
              <a:effectLst>
                <a:glow rad="139700">
                  <a:schemeClr val="bg1"/>
                </a:glow>
              </a:effectLst>
            </a:endParaRPr>
          </a:p>
        </p:txBody>
      </p:sp>
    </p:spTree>
    <p:extLst>
      <p:ext uri="{BB962C8B-B14F-4D97-AF65-F5344CB8AC3E}">
        <p14:creationId xmlns:p14="http://schemas.microsoft.com/office/powerpoint/2010/main" val="674709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9396A-4B63-2B4E-B01C-ADFA50393443}"/>
              </a:ext>
            </a:extLst>
          </p:cNvPr>
          <p:cNvSpPr>
            <a:spLocks noGrp="1"/>
          </p:cNvSpPr>
          <p:nvPr>
            <p:ph type="title"/>
          </p:nvPr>
        </p:nvSpPr>
        <p:spPr/>
        <p:txBody>
          <a:bodyPr>
            <a:normAutofit fontScale="90000"/>
          </a:bodyPr>
          <a:lstStyle/>
          <a:p>
            <a:r>
              <a:rPr lang="en-GB" dirty="0"/>
              <a:t>Question B2 – </a:t>
            </a:r>
            <a:r>
              <a:rPr dirty="0"/>
              <a:t>Utilisation des données du suivi</a:t>
            </a:r>
            <a:endParaRPr lang="en-US" dirty="0"/>
          </a:p>
        </p:txBody>
      </p:sp>
      <p:sp>
        <p:nvSpPr>
          <p:cNvPr id="3" name="Content Placeholder 2">
            <a:extLst>
              <a:ext uri="{FF2B5EF4-FFF2-40B4-BE49-F238E27FC236}">
                <a16:creationId xmlns:a16="http://schemas.microsoft.com/office/drawing/2014/main" id="{FBF3B95E-3E7D-534A-A77D-969089503023}"/>
              </a:ext>
            </a:extLst>
          </p:cNvPr>
          <p:cNvSpPr>
            <a:spLocks noGrp="1"/>
          </p:cNvSpPr>
          <p:nvPr>
            <p:ph sz="quarter" idx="10"/>
          </p:nvPr>
        </p:nvSpPr>
        <p:spPr/>
        <p:txBody>
          <a:bodyPr>
            <a:normAutofit fontScale="85000" lnSpcReduction="20000"/>
          </a:bodyPr>
          <a:lstStyle/>
          <a:p>
            <a:r>
              <a:rPr lang="en-US" dirty="0" err="1">
                <a:solidFill>
                  <a:schemeClr val="tx2"/>
                </a:solidFill>
              </a:rPr>
              <a:t>Cette</a:t>
            </a:r>
            <a:r>
              <a:rPr lang="en-US" dirty="0">
                <a:solidFill>
                  <a:schemeClr val="tx2"/>
                </a:solidFill>
              </a:rPr>
              <a:t> question </a:t>
            </a:r>
            <a:r>
              <a:rPr lang="en-US" dirty="0" err="1">
                <a:solidFill>
                  <a:schemeClr val="tx2"/>
                </a:solidFill>
              </a:rPr>
              <a:t>porte</a:t>
            </a:r>
            <a:r>
              <a:rPr lang="en-US" dirty="0">
                <a:solidFill>
                  <a:schemeClr val="tx2"/>
                </a:solidFill>
              </a:rPr>
              <a:t> </a:t>
            </a:r>
            <a:r>
              <a:rPr lang="en-US" dirty="0" err="1">
                <a:solidFill>
                  <a:schemeClr val="tx2"/>
                </a:solidFill>
              </a:rPr>
              <a:t>sur</a:t>
            </a:r>
            <a:r>
              <a:rPr lang="en-US" dirty="0">
                <a:solidFill>
                  <a:schemeClr val="tx2"/>
                </a:solidFill>
              </a:rPr>
              <a:t> </a:t>
            </a:r>
            <a:r>
              <a:rPr lang="en-US" dirty="0" err="1">
                <a:solidFill>
                  <a:schemeClr val="tx2"/>
                </a:solidFill>
              </a:rPr>
              <a:t>l’utilisation</a:t>
            </a:r>
            <a:r>
              <a:rPr lang="en-US" dirty="0">
                <a:solidFill>
                  <a:schemeClr val="tx2"/>
                </a:solidFill>
              </a:rPr>
              <a:t> des </a:t>
            </a:r>
            <a:r>
              <a:rPr lang="en-US" dirty="0" err="1">
                <a:solidFill>
                  <a:schemeClr val="tx2"/>
                </a:solidFill>
              </a:rPr>
              <a:t>données</a:t>
            </a:r>
            <a:r>
              <a:rPr lang="en-US" dirty="0">
                <a:solidFill>
                  <a:schemeClr val="tx2"/>
                </a:solidFill>
              </a:rPr>
              <a:t> </a:t>
            </a:r>
            <a:r>
              <a:rPr lang="en-US" dirty="0" err="1">
                <a:solidFill>
                  <a:schemeClr val="tx2"/>
                </a:solidFill>
              </a:rPr>
              <a:t>dans</a:t>
            </a:r>
            <a:r>
              <a:rPr lang="en-US" dirty="0">
                <a:solidFill>
                  <a:schemeClr val="tx2"/>
                </a:solidFill>
              </a:rPr>
              <a:t> la </a:t>
            </a:r>
            <a:r>
              <a:rPr lang="en-US" dirty="0" err="1">
                <a:solidFill>
                  <a:schemeClr val="tx2"/>
                </a:solidFill>
              </a:rPr>
              <a:t>prise</a:t>
            </a:r>
            <a:r>
              <a:rPr lang="en-US" dirty="0">
                <a:solidFill>
                  <a:schemeClr val="tx2"/>
                </a:solidFill>
              </a:rPr>
              <a:t> de </a:t>
            </a:r>
            <a:r>
              <a:rPr lang="en-US" dirty="0" err="1">
                <a:solidFill>
                  <a:schemeClr val="tx2"/>
                </a:solidFill>
              </a:rPr>
              <a:t>décision</a:t>
            </a:r>
            <a:r>
              <a:rPr lang="en-US" dirty="0">
                <a:solidFill>
                  <a:schemeClr val="tx2"/>
                </a:solidFill>
              </a:rPr>
              <a:t>. </a:t>
            </a:r>
          </a:p>
          <a:p>
            <a:r>
              <a:rPr lang="en-US" dirty="0">
                <a:solidFill>
                  <a:schemeClr val="tx2"/>
                </a:solidFill>
              </a:rPr>
              <a:t>“Les </a:t>
            </a:r>
            <a:r>
              <a:rPr lang="en-US" dirty="0" err="1">
                <a:solidFill>
                  <a:schemeClr val="tx2"/>
                </a:solidFill>
              </a:rPr>
              <a:t>données</a:t>
            </a:r>
            <a:r>
              <a:rPr lang="en-US" dirty="0">
                <a:solidFill>
                  <a:schemeClr val="tx2"/>
                </a:solidFill>
              </a:rPr>
              <a:t>” </a:t>
            </a:r>
            <a:r>
              <a:rPr lang="en-US" dirty="0" err="1">
                <a:solidFill>
                  <a:schemeClr val="tx2"/>
                </a:solidFill>
              </a:rPr>
              <a:t>peuvent</a:t>
            </a:r>
            <a:r>
              <a:rPr lang="en-US" dirty="0">
                <a:solidFill>
                  <a:schemeClr val="tx2"/>
                </a:solidFill>
              </a:rPr>
              <a:t> se </a:t>
            </a:r>
            <a:r>
              <a:rPr lang="en-US" dirty="0" err="1">
                <a:solidFill>
                  <a:schemeClr val="tx2"/>
                </a:solidFill>
              </a:rPr>
              <a:t>refèrer</a:t>
            </a:r>
            <a:r>
              <a:rPr lang="en-US" dirty="0">
                <a:solidFill>
                  <a:schemeClr val="tx2"/>
                </a:solidFill>
              </a:rPr>
              <a:t> </a:t>
            </a:r>
            <a:r>
              <a:rPr lang="en-US" dirty="0" err="1">
                <a:solidFill>
                  <a:schemeClr val="tx2"/>
                </a:solidFill>
              </a:rPr>
              <a:t>ici</a:t>
            </a:r>
            <a:r>
              <a:rPr lang="en-US" dirty="0">
                <a:solidFill>
                  <a:schemeClr val="tx2"/>
                </a:solidFill>
              </a:rPr>
              <a:t> aux </a:t>
            </a:r>
            <a:r>
              <a:rPr lang="en-US" dirty="0" err="1">
                <a:solidFill>
                  <a:schemeClr val="tx2"/>
                </a:solidFill>
              </a:rPr>
              <a:t>données</a:t>
            </a:r>
            <a:r>
              <a:rPr lang="en-US" dirty="0">
                <a:solidFill>
                  <a:schemeClr val="tx2"/>
                </a:solidFill>
              </a:rPr>
              <a:t> </a:t>
            </a:r>
            <a:r>
              <a:rPr lang="en-US" dirty="0" err="1">
                <a:solidFill>
                  <a:schemeClr val="tx2"/>
                </a:solidFill>
              </a:rPr>
              <a:t>telles</a:t>
            </a:r>
            <a:r>
              <a:rPr lang="en-US" dirty="0">
                <a:solidFill>
                  <a:schemeClr val="tx2"/>
                </a:solidFill>
              </a:rPr>
              <a:t> que le </a:t>
            </a:r>
            <a:r>
              <a:rPr lang="en-US" dirty="0" err="1">
                <a:solidFill>
                  <a:schemeClr val="tx2"/>
                </a:solidFill>
              </a:rPr>
              <a:t>taux</a:t>
            </a:r>
            <a:r>
              <a:rPr lang="en-US" dirty="0">
                <a:solidFill>
                  <a:schemeClr val="tx2"/>
                </a:solidFill>
              </a:rPr>
              <a:t> de couverture, la </a:t>
            </a:r>
            <a:r>
              <a:rPr lang="en-US" dirty="0" err="1">
                <a:solidFill>
                  <a:schemeClr val="tx2"/>
                </a:solidFill>
              </a:rPr>
              <a:t>croissance</a:t>
            </a:r>
            <a:r>
              <a:rPr lang="en-US" dirty="0">
                <a:solidFill>
                  <a:schemeClr val="tx2"/>
                </a:solidFill>
              </a:rPr>
              <a:t> de la population, les </a:t>
            </a:r>
            <a:r>
              <a:rPr lang="en-US" dirty="0" err="1">
                <a:solidFill>
                  <a:schemeClr val="tx2"/>
                </a:solidFill>
              </a:rPr>
              <a:t>données</a:t>
            </a:r>
            <a:r>
              <a:rPr lang="en-US" dirty="0">
                <a:solidFill>
                  <a:schemeClr val="tx2"/>
                </a:solidFill>
              </a:rPr>
              <a:t> </a:t>
            </a:r>
            <a:r>
              <a:rPr lang="en-US" dirty="0" err="1">
                <a:solidFill>
                  <a:schemeClr val="tx2"/>
                </a:solidFill>
              </a:rPr>
              <a:t>financières</a:t>
            </a:r>
            <a:r>
              <a:rPr lang="en-US" dirty="0">
                <a:solidFill>
                  <a:schemeClr val="tx2"/>
                </a:solidFill>
              </a:rPr>
              <a:t>, etc.</a:t>
            </a:r>
          </a:p>
          <a:p>
            <a:r>
              <a:rPr lang="en-GB" dirty="0">
                <a:solidFill>
                  <a:schemeClr val="tx2"/>
                </a:solidFill>
              </a:rPr>
              <a:t>Les </a:t>
            </a:r>
            <a:r>
              <a:rPr lang="en-GB" dirty="0" err="1">
                <a:solidFill>
                  <a:schemeClr val="tx2"/>
                </a:solidFill>
              </a:rPr>
              <a:t>données</a:t>
            </a:r>
            <a:r>
              <a:rPr lang="en-GB" dirty="0">
                <a:solidFill>
                  <a:schemeClr val="tx2"/>
                </a:solidFill>
              </a:rPr>
              <a:t> </a:t>
            </a:r>
            <a:r>
              <a:rPr lang="en-GB" dirty="0" err="1">
                <a:solidFill>
                  <a:schemeClr val="tx2"/>
                </a:solidFill>
              </a:rPr>
              <a:t>peuvent</a:t>
            </a:r>
            <a:r>
              <a:rPr lang="en-GB" dirty="0">
                <a:solidFill>
                  <a:schemeClr val="tx2"/>
                </a:solidFill>
              </a:rPr>
              <a:t> </a:t>
            </a:r>
            <a:r>
              <a:rPr lang="en-GB" dirty="0" err="1">
                <a:solidFill>
                  <a:schemeClr val="tx2"/>
                </a:solidFill>
              </a:rPr>
              <a:t>provenir</a:t>
            </a:r>
            <a:r>
              <a:rPr lang="en-GB" dirty="0">
                <a:solidFill>
                  <a:schemeClr val="tx2"/>
                </a:solidFill>
              </a:rPr>
              <a:t> </a:t>
            </a:r>
            <a:r>
              <a:rPr lang="en-GB" dirty="0" err="1">
                <a:solidFill>
                  <a:schemeClr val="tx2"/>
                </a:solidFill>
              </a:rPr>
              <a:t>d’organismes</a:t>
            </a:r>
            <a:r>
              <a:rPr lang="en-GB" dirty="0">
                <a:solidFill>
                  <a:schemeClr val="tx2"/>
                </a:solidFill>
              </a:rPr>
              <a:t> </a:t>
            </a:r>
            <a:r>
              <a:rPr lang="en-GB" dirty="0" err="1">
                <a:solidFill>
                  <a:schemeClr val="tx2"/>
                </a:solidFill>
              </a:rPr>
              <a:t>nationaux</a:t>
            </a:r>
            <a:r>
              <a:rPr lang="en-GB" dirty="0">
                <a:solidFill>
                  <a:schemeClr val="tx2"/>
                </a:solidFill>
              </a:rPr>
              <a:t> de surveillance, de </a:t>
            </a:r>
            <a:r>
              <a:rPr lang="en-GB" dirty="0" err="1">
                <a:solidFill>
                  <a:schemeClr val="tx2"/>
                </a:solidFill>
              </a:rPr>
              <a:t>systèmes</a:t>
            </a:r>
            <a:r>
              <a:rPr lang="en-GB" dirty="0">
                <a:solidFill>
                  <a:schemeClr val="tx2"/>
                </a:solidFill>
              </a:rPr>
              <a:t> de </a:t>
            </a:r>
            <a:r>
              <a:rPr lang="en-GB" dirty="0" err="1">
                <a:solidFill>
                  <a:schemeClr val="tx2"/>
                </a:solidFill>
              </a:rPr>
              <a:t>gestion</a:t>
            </a:r>
            <a:r>
              <a:rPr lang="en-GB" dirty="0">
                <a:solidFill>
                  <a:schemeClr val="tx2"/>
                </a:solidFill>
              </a:rPr>
              <a:t> de </a:t>
            </a:r>
            <a:r>
              <a:rPr lang="en-GB" dirty="0" err="1">
                <a:solidFill>
                  <a:schemeClr val="tx2"/>
                </a:solidFill>
              </a:rPr>
              <a:t>l’information</a:t>
            </a:r>
            <a:r>
              <a:rPr lang="en-GB" dirty="0">
                <a:solidFill>
                  <a:schemeClr val="tx2"/>
                </a:solidFill>
              </a:rPr>
              <a:t> de </a:t>
            </a:r>
            <a:r>
              <a:rPr lang="en-GB" dirty="0" err="1">
                <a:solidFill>
                  <a:schemeClr val="tx2"/>
                </a:solidFill>
              </a:rPr>
              <a:t>gestion</a:t>
            </a:r>
            <a:r>
              <a:rPr lang="en-GB" dirty="0">
                <a:solidFill>
                  <a:schemeClr val="tx2"/>
                </a:solidFill>
              </a:rPr>
              <a:t> (SIG) —en lien avec la question B3—</a:t>
            </a:r>
            <a:r>
              <a:rPr lang="en-GB" dirty="0" err="1">
                <a:solidFill>
                  <a:schemeClr val="tx2"/>
                </a:solidFill>
              </a:rPr>
              <a:t>d’enquêtes</a:t>
            </a:r>
            <a:r>
              <a:rPr lang="en-GB" dirty="0">
                <a:solidFill>
                  <a:schemeClr val="tx2"/>
                </a:solidFill>
              </a:rPr>
              <a:t> </a:t>
            </a:r>
            <a:r>
              <a:rPr lang="en-GB" dirty="0" err="1">
                <a:solidFill>
                  <a:schemeClr val="tx2"/>
                </a:solidFill>
              </a:rPr>
              <a:t>auprès</a:t>
            </a:r>
            <a:r>
              <a:rPr lang="en-GB" dirty="0">
                <a:solidFill>
                  <a:schemeClr val="tx2"/>
                </a:solidFill>
              </a:rPr>
              <a:t> des ménages, etc. </a:t>
            </a:r>
            <a:endParaRPr lang="en-US" dirty="0">
              <a:solidFill>
                <a:schemeClr val="tx2"/>
              </a:solidFill>
            </a:endParaRPr>
          </a:p>
          <a:p>
            <a:endParaRPr lang="en-US" dirty="0">
              <a:solidFill>
                <a:schemeClr val="tx2"/>
              </a:solidFill>
            </a:endParaRPr>
          </a:p>
        </p:txBody>
      </p:sp>
      <p:sp>
        <p:nvSpPr>
          <p:cNvPr id="5" name="Rounded Rectangle 3">
            <a:extLst>
              <a:ext uri="{FF2B5EF4-FFF2-40B4-BE49-F238E27FC236}">
                <a16:creationId xmlns:a16="http://schemas.microsoft.com/office/drawing/2014/main" id="{1919A74F-7B86-0641-B775-9917959728E3}"/>
              </a:ext>
            </a:extLst>
          </p:cNvPr>
          <p:cNvSpPr/>
          <p:nvPr/>
        </p:nvSpPr>
        <p:spPr>
          <a:xfrm>
            <a:off x="892712" y="214718"/>
            <a:ext cx="669388"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B2</a:t>
            </a:r>
          </a:p>
        </p:txBody>
      </p:sp>
    </p:spTree>
    <p:extLst>
      <p:ext uri="{BB962C8B-B14F-4D97-AF65-F5344CB8AC3E}">
        <p14:creationId xmlns:p14="http://schemas.microsoft.com/office/powerpoint/2010/main" val="317776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11C1E2F4AD8D841955B6BA115BE5139" ma:contentTypeVersion="3" ma:contentTypeDescription="Create a new document." ma:contentTypeScope="" ma:versionID="f96ad4b796357da0ce9ddc3650fe70c5">
  <xsd:schema xmlns:xsd="http://www.w3.org/2001/XMLSchema" xmlns:xs="http://www.w3.org/2001/XMLSchema" xmlns:p="http://schemas.microsoft.com/office/2006/metadata/properties" xmlns:ns2="60b4bf67-67a2-4fd3-9e4c-e4e6c07aa615" targetNamespace="http://schemas.microsoft.com/office/2006/metadata/properties" ma:root="true" ma:fieldsID="989e1f8236dce710c52e96dfef42587d" ns2:_="">
    <xsd:import namespace="60b4bf67-67a2-4fd3-9e4c-e4e6c07aa615"/>
    <xsd:element name="properties">
      <xsd:complexType>
        <xsd:sequence>
          <xsd:element name="documentManagement">
            <xsd:complexType>
              <xsd:all>
                <xsd:element ref="ns2:Language" minOccurs="0"/>
                <xsd:element ref="ns2:Status_x0020_of_x0020_Document_x0020_Validation" minOccurs="0"/>
                <xsd:element ref="ns2: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4bf67-67a2-4fd3-9e4c-e4e6c07aa615" elementFormDefault="qualified">
    <xsd:import namespace="http://schemas.microsoft.com/office/2006/documentManagement/types"/>
    <xsd:import namespace="http://schemas.microsoft.com/office/infopath/2007/PartnerControls"/>
    <xsd:element name="Language" ma:index="8" nillable="true" ma:displayName="Language" ma:description="Language of document" ma:internalName="Language">
      <xsd:simpleType>
        <xsd:restriction base="dms:Text">
          <xsd:maxLength value="255"/>
        </xsd:restriction>
      </xsd:simpleType>
    </xsd:element>
    <xsd:element name="Status_x0020_of_x0020_Document_x0020_Validation" ma:index="9" nillable="true" ma:displayName="Status of Document Validation" ma:description="Describe the status in regards to the validation process." ma:internalName="Status_x0020_of_x0020_Document_x0020_Validation">
      <xsd:simpleType>
        <xsd:restriction base="dms:Note">
          <xsd:maxLength value="255"/>
        </xsd:restriction>
      </xsd:simpleType>
    </xsd:element>
    <xsd:element name="Document_x0020_Type" ma:index="10" nillable="true" ma:displayName="Document Type" ma:internalName="Document_x0020_Typ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60b4bf67-67a2-4fd3-9e4c-e4e6c07aa615">French</Language>
    <Status_x0020_of_x0020_Document_x0020_Validation xmlns="60b4bf67-67a2-4fd3-9e4c-e4e6c07aa615">Needs to be compressed before posting</Status_x0020_of_x0020_Document_x0020_Validation>
    <Document_x0020_Type xmlns="60b4bf67-67a2-4fd3-9e4c-e4e6c07aa615">Informational modules</Document_x0020_Type>
  </documentManagement>
</p:properties>
</file>

<file path=customXml/itemProps1.xml><?xml version="1.0" encoding="utf-8"?>
<ds:datastoreItem xmlns:ds="http://schemas.openxmlformats.org/officeDocument/2006/customXml" ds:itemID="{92B0644C-4055-447A-B7C7-ABD1A69E61F3}">
  <ds:schemaRefs>
    <ds:schemaRef ds:uri="http://schemas.microsoft.com/sharepoint/v3/contenttype/forms"/>
  </ds:schemaRefs>
</ds:datastoreItem>
</file>

<file path=customXml/itemProps2.xml><?xml version="1.0" encoding="utf-8"?>
<ds:datastoreItem xmlns:ds="http://schemas.openxmlformats.org/officeDocument/2006/customXml" ds:itemID="{01F0CB3D-86BC-4E12-8F9A-73558346F6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b4bf67-67a2-4fd3-9e4c-e4e6c07aa6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4619F9-A557-417F-8D4D-C8FCF6AD2513}">
  <ds:schemaRefs>
    <ds:schemaRef ds:uri="http://purl.org/dc/terms/"/>
    <ds:schemaRef ds:uri="http://schemas.openxmlformats.org/package/2006/metadata/core-properties"/>
    <ds:schemaRef ds:uri="http://purl.org/dc/dcmitype/"/>
    <ds:schemaRef ds:uri="http://purl.org/dc/elements/1.1/"/>
    <ds:schemaRef ds:uri="http://www.w3.org/XML/1998/namespace"/>
    <ds:schemaRef ds:uri="http://schemas.microsoft.com/office/2006/documentManagement/types"/>
    <ds:schemaRef ds:uri="http://schemas.microsoft.com/office/infopath/2007/PartnerControls"/>
    <ds:schemaRef ds:uri="907ffec7-7b0e-4a98-b1bc-f86b9dc9c70e"/>
    <ds:schemaRef ds:uri="http://schemas.microsoft.com/office/2006/metadata/properties"/>
    <ds:schemaRef ds:uri="60b4bf67-67a2-4fd3-9e4c-e4e6c07aa615"/>
  </ds:schemaRefs>
</ds:datastoreItem>
</file>

<file path=docProps/app.xml><?xml version="1.0" encoding="utf-8"?>
<Properties xmlns="http://schemas.openxmlformats.org/officeDocument/2006/extended-properties" xmlns:vt="http://schemas.openxmlformats.org/officeDocument/2006/docPropsVTypes">
  <TotalTime>0</TotalTime>
  <Words>2386</Words>
  <Application>Microsoft Office PowerPoint</Application>
  <PresentationFormat>Affichage à l'écran (4:3)</PresentationFormat>
  <Paragraphs>191</Paragraphs>
  <Slides>34</Slides>
  <Notes>34</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34</vt:i4>
      </vt:variant>
    </vt:vector>
  </HeadingPairs>
  <TitlesOfParts>
    <vt:vector size="37" baseType="lpstr">
      <vt:lpstr>Arial</vt:lpstr>
      <vt:lpstr>Calibri</vt:lpstr>
      <vt:lpstr>Office Theme</vt:lpstr>
      <vt:lpstr>Section B: Suivi </vt:lpstr>
      <vt:lpstr>Vue d’ensemble</vt:lpstr>
      <vt:lpstr>Questions</vt:lpstr>
      <vt:lpstr>Question B1 – Evaluations nationales et revues sectorielles conjointes</vt:lpstr>
      <vt:lpstr>Présentation PowerPoint</vt:lpstr>
      <vt:lpstr>Présentation PowerPoint</vt:lpstr>
      <vt:lpstr>Présentation PowerPoint</vt:lpstr>
      <vt:lpstr>Présentation PowerPoint</vt:lpstr>
      <vt:lpstr>Question B2 – Utilisation des données du suivi</vt:lpstr>
      <vt:lpstr>Présentation PowerPoint</vt:lpstr>
      <vt:lpstr>Question B3 – Systèmes de gestion de l’information </vt:lpstr>
      <vt:lpstr>Présentation PowerPoint</vt:lpstr>
      <vt:lpstr>Présentation PowerPoint</vt:lpstr>
      <vt:lpstr>Question B4 – Suivi des cibles nationales</vt:lpstr>
      <vt:lpstr>Présentation PowerPoint</vt:lpstr>
      <vt:lpstr>Présentation PowerPoint</vt:lpstr>
      <vt:lpstr>Question B5 – Suivi des progrès parmi les groupes vulnérables</vt:lpstr>
      <vt:lpstr>Présentation PowerPoint</vt:lpstr>
      <vt:lpstr>Question B6 – Indicateurs de performance</vt:lpstr>
      <vt:lpstr>Présentation PowerPoint</vt:lpstr>
      <vt:lpstr>Présentation PowerPoint</vt:lpstr>
      <vt:lpstr>Présentation PowerPoint</vt:lpstr>
      <vt:lpstr>Question B7 –Réglementation des services d’eau potable, d’assainissement et de traitement des eaux usées </vt:lpstr>
      <vt:lpstr>Présentation PowerPoint</vt:lpstr>
      <vt:lpstr>Question B8 – Fonction des autorités de réglementation des services d'eau potable</vt:lpstr>
      <vt:lpstr>Présentation PowerPoint</vt:lpstr>
      <vt:lpstr>Question B9 – Fonctions des autorités de réglementation des services d'assainissement et de traitement des eaux usées</vt:lpstr>
      <vt:lpstr>Présentation PowerPoint</vt:lpstr>
      <vt:lpstr>Question B10 – Surveillance indépendante de la qualité de l'eau potable</vt:lpstr>
      <vt:lpstr>Présentation PowerPoint</vt:lpstr>
      <vt:lpstr>Présentation PowerPoint</vt:lpstr>
      <vt:lpstr>Question B11 – Surveillance des effluents d'eaux usées</vt:lpstr>
      <vt:lpstr>Présentation PowerPoint</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5. Section-B-Suivi-Questions</dc:title>
  <dc:creator/>
  <cp:lastModifiedBy/>
  <cp:revision>8</cp:revision>
  <cp:lastPrinted>2018-09-20T17:41:42Z</cp:lastPrinted>
  <dcterms:created xsi:type="dcterms:W3CDTF">2018-08-28T09:01:57Z</dcterms:created>
  <dcterms:modified xsi:type="dcterms:W3CDTF">2021-01-27T11:47:55Z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0x010100511C1E2F4AD8D841955B6BA115BE5139</vt:lpwstr>
  </property>
</Properties>
</file>