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266" r:id="rId5"/>
    <p:sldId id="265" r:id="rId6"/>
    <p:sldId id="276" r:id="rId7"/>
    <p:sldId id="271" r:id="rId8"/>
    <p:sldId id="343" r:id="rId9"/>
    <p:sldId id="344" r:id="rId10"/>
    <p:sldId id="345" r:id="rId11"/>
    <p:sldId id="346" r:id="rId12"/>
    <p:sldId id="347" r:id="rId13"/>
    <p:sldId id="333" r:id="rId14"/>
    <p:sldId id="334" r:id="rId15"/>
    <p:sldId id="348" r:id="rId16"/>
    <p:sldId id="349" r:id="rId17"/>
    <p:sldId id="335" r:id="rId18"/>
    <p:sldId id="350" r:id="rId19"/>
    <p:sldId id="351" r:id="rId20"/>
    <p:sldId id="336" r:id="rId21"/>
    <p:sldId id="352" r:id="rId22"/>
    <p:sldId id="337" r:id="rId23"/>
    <p:sldId id="353" r:id="rId24"/>
    <p:sldId id="354" r:id="rId25"/>
    <p:sldId id="355" r:id="rId26"/>
    <p:sldId id="338" r:id="rId27"/>
    <p:sldId id="356" r:id="rId28"/>
    <p:sldId id="339" r:id="rId29"/>
    <p:sldId id="357" r:id="rId30"/>
    <p:sldId id="340" r:id="rId31"/>
    <p:sldId id="358" r:id="rId32"/>
    <p:sldId id="341" r:id="rId33"/>
    <p:sldId id="359" r:id="rId34"/>
    <p:sldId id="360" r:id="rId35"/>
    <p:sldId id="342" r:id="rId36"/>
    <p:sldId id="361" r:id="rId37"/>
    <p:sldId id="26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0E2F0E3-F849-4E47-877B-64B5AF95E161}">
          <p14:sldIdLst>
            <p14:sldId id="266"/>
            <p14:sldId id="265"/>
            <p14:sldId id="276"/>
          </p14:sldIdLst>
        </p14:section>
        <p14:section name="B1" id="{A27B657B-1D9E-4F31-A402-F72208257BC6}">
          <p14:sldIdLst>
            <p14:sldId id="271"/>
            <p14:sldId id="343"/>
            <p14:sldId id="344"/>
            <p14:sldId id="345"/>
            <p14:sldId id="346"/>
          </p14:sldIdLst>
        </p14:section>
        <p14:section name="B2" id="{535A37DE-8562-4E15-8F4F-D8FAF9685BFB}">
          <p14:sldIdLst>
            <p14:sldId id="347"/>
            <p14:sldId id="333"/>
          </p14:sldIdLst>
        </p14:section>
        <p14:section name="B3" id="{E82740D2-5019-424D-A75E-045221BC7EC5}">
          <p14:sldIdLst>
            <p14:sldId id="334"/>
            <p14:sldId id="348"/>
            <p14:sldId id="349"/>
          </p14:sldIdLst>
        </p14:section>
        <p14:section name="B4" id="{4B83FF85-0873-4928-A94A-5E6DFC51C62C}">
          <p14:sldIdLst>
            <p14:sldId id="335"/>
            <p14:sldId id="350"/>
            <p14:sldId id="351"/>
          </p14:sldIdLst>
        </p14:section>
        <p14:section name="B5" id="{87348559-0A2B-4EE9-9B83-57E9C603CEE3}">
          <p14:sldIdLst>
            <p14:sldId id="336"/>
            <p14:sldId id="352"/>
          </p14:sldIdLst>
        </p14:section>
        <p14:section name="B6" id="{71BFCA11-8856-462A-A6A7-7EE3A41FFFC1}">
          <p14:sldIdLst>
            <p14:sldId id="337"/>
            <p14:sldId id="353"/>
            <p14:sldId id="354"/>
            <p14:sldId id="355"/>
          </p14:sldIdLst>
        </p14:section>
        <p14:section name="B7" id="{37B59049-898A-448E-B834-F0D9B69B960C}">
          <p14:sldIdLst>
            <p14:sldId id="338"/>
            <p14:sldId id="356"/>
          </p14:sldIdLst>
        </p14:section>
        <p14:section name="B8" id="{DE253701-EB60-45AB-930B-19E62FAC4A00}">
          <p14:sldIdLst>
            <p14:sldId id="339"/>
            <p14:sldId id="357"/>
          </p14:sldIdLst>
        </p14:section>
        <p14:section name="B9" id="{6FFD4E5D-8810-4621-A558-458D11789AB9}">
          <p14:sldIdLst>
            <p14:sldId id="340"/>
            <p14:sldId id="358"/>
          </p14:sldIdLst>
        </p14:section>
        <p14:section name="B10" id="{1921A7B4-10E9-4FA5-AD57-5E7EAD596688}">
          <p14:sldIdLst>
            <p14:sldId id="341"/>
            <p14:sldId id="359"/>
            <p14:sldId id="360"/>
          </p14:sldIdLst>
        </p14:section>
        <p14:section name="B11" id="{B7A75B5D-FB5D-43FE-B6EF-391894F8F6A3}">
          <p14:sldIdLst>
            <p14:sldId id="342"/>
            <p14:sldId id="361"/>
          </p14:sldIdLst>
        </p14:section>
        <p14:section name="Conclusion" id="{6EA27EDB-5E9C-4432-B598-9679BACE761F}">
          <p14:sldIdLst>
            <p14:sldId id="26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7E3F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5" autoAdjust="0"/>
    <p:restoredTop sz="76910" autoAdjust="0"/>
  </p:normalViewPr>
  <p:slideViewPr>
    <p:cSldViewPr snapToGrid="0" snapToObjects="1">
      <p:cViewPr varScale="1">
        <p:scale>
          <a:sx n="102" d="100"/>
          <a:sy n="102" d="100"/>
        </p:scale>
        <p:origin x="-1884" y="-90"/>
      </p:cViewPr>
      <p:guideLst>
        <p:guide orient="horz" pos="2160"/>
        <p:guide pos="2880"/>
      </p:guideLst>
    </p:cSldViewPr>
  </p:slideViewPr>
  <p:outlineViewPr>
    <p:cViewPr>
      <p:scale>
        <a:sx n="33" d="100"/>
        <a:sy n="33" d="100"/>
      </p:scale>
      <p:origin x="0" y="1344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3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CDCB5-2247-488B-A7C7-3C8D4D429BD5}" type="datetimeFigureOut">
              <a:rPr lang="en-GB" smtClean="0"/>
              <a:t>18/07/2018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B6C2D-1D3D-4AEA-B3F0-AE69F3ABFB11}" type="slidenum">
              <a:rPr lang="en-GB" smtClean="0"/>
              <a:t>‹#›</a:t>
            </a:fld>
            <a:endParaRPr lang="en-GB"/>
          </a:p>
        </p:txBody>
      </p:sp>
    </p:spTree>
    <p:extLst>
      <p:ext uri="{BB962C8B-B14F-4D97-AF65-F5344CB8AC3E}">
        <p14:creationId xmlns:p14="http://schemas.microsoft.com/office/powerpoint/2010/main" val="220463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F4959-7CAB-4F6C-B5FB-62B7441AF824}" type="datetimeFigureOut">
              <a:rPr lang="en-GB" smtClean="0"/>
              <a:t>18/07/2018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E04D0-D349-49E0-A693-77C2D07C03FA}" type="slidenum">
              <a:rPr lang="en-GB" smtClean="0"/>
              <a:t>‹#›</a:t>
            </a:fld>
            <a:endParaRPr lang="en-GB"/>
          </a:p>
        </p:txBody>
      </p:sp>
    </p:spTree>
    <p:extLst>
      <p:ext uri="{BB962C8B-B14F-4D97-AF65-F5344CB8AC3E}">
        <p14:creationId xmlns:p14="http://schemas.microsoft.com/office/powerpoint/2010/main" val="272557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1</a:t>
            </a:fld>
            <a:endParaRPr lang="en-GB"/>
          </a:p>
        </p:txBody>
      </p:sp>
    </p:spTree>
    <p:extLst>
      <p:ext uri="{BB962C8B-B14F-4D97-AF65-F5344CB8AC3E}">
        <p14:creationId xmlns:p14="http://schemas.microsoft.com/office/powerpoint/2010/main" val="244073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B2.e and B2.i refer to Resource allocation. </a:t>
            </a:r>
            <a:r>
              <a:rPr lang="en-GB" sz="1200" kern="1200" dirty="0">
                <a:solidFill>
                  <a:schemeClr val="tx1"/>
                </a:solidFill>
                <a:effectLst/>
                <a:latin typeface="+mn-lt"/>
                <a:ea typeface="+mn-ea"/>
                <a:cs typeface="+mn-cs"/>
              </a:rPr>
              <a:t>Data for resource allocation decision-making could include data on coverage levels, planned population growth, asset status, etc.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10</a:t>
            </a:fld>
            <a:endParaRPr lang="en-GB"/>
          </a:p>
        </p:txBody>
      </p:sp>
    </p:spTree>
    <p:extLst>
      <p:ext uri="{BB962C8B-B14F-4D97-AF65-F5344CB8AC3E}">
        <p14:creationId xmlns:p14="http://schemas.microsoft.com/office/powerpoint/2010/main" val="262848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11</a:t>
            </a:fld>
            <a:endParaRPr lang="en-GB"/>
          </a:p>
        </p:txBody>
      </p:sp>
    </p:spTree>
    <p:extLst>
      <p:ext uri="{BB962C8B-B14F-4D97-AF65-F5344CB8AC3E}">
        <p14:creationId xmlns:p14="http://schemas.microsoft.com/office/powerpoint/2010/main" val="354429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12</a:t>
            </a:fld>
            <a:endParaRPr lang="en-GB"/>
          </a:p>
        </p:txBody>
      </p:sp>
    </p:spTree>
    <p:extLst>
      <p:ext uri="{BB962C8B-B14F-4D97-AF65-F5344CB8AC3E}">
        <p14:creationId xmlns:p14="http://schemas.microsoft.com/office/powerpoint/2010/main" val="27338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13</a:t>
            </a:fld>
            <a:endParaRPr lang="en-GB"/>
          </a:p>
        </p:txBody>
      </p:sp>
    </p:spTree>
    <p:extLst>
      <p:ext uri="{BB962C8B-B14F-4D97-AF65-F5344CB8AC3E}">
        <p14:creationId xmlns:p14="http://schemas.microsoft.com/office/powerpoint/2010/main" val="13840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14</a:t>
            </a:fld>
            <a:endParaRPr lang="en-GB"/>
          </a:p>
        </p:txBody>
      </p:sp>
    </p:spTree>
    <p:extLst>
      <p:ext uri="{BB962C8B-B14F-4D97-AF65-F5344CB8AC3E}">
        <p14:creationId xmlns:p14="http://schemas.microsoft.com/office/powerpoint/2010/main" val="403902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15</a:t>
            </a:fld>
            <a:endParaRPr lang="en-GB"/>
          </a:p>
        </p:txBody>
      </p:sp>
    </p:spTree>
    <p:extLst>
      <p:ext uri="{BB962C8B-B14F-4D97-AF65-F5344CB8AC3E}">
        <p14:creationId xmlns:p14="http://schemas.microsoft.com/office/powerpoint/2010/main" val="108583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16</a:t>
            </a:fld>
            <a:endParaRPr lang="en-GB"/>
          </a:p>
        </p:txBody>
      </p:sp>
    </p:spTree>
    <p:extLst>
      <p:ext uri="{BB962C8B-B14F-4D97-AF65-F5344CB8AC3E}">
        <p14:creationId xmlns:p14="http://schemas.microsoft.com/office/powerpoint/2010/main" val="3209754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17</a:t>
            </a:fld>
            <a:endParaRPr lang="en-GB"/>
          </a:p>
        </p:txBody>
      </p:sp>
    </p:spTree>
    <p:extLst>
      <p:ext uri="{BB962C8B-B14F-4D97-AF65-F5344CB8AC3E}">
        <p14:creationId xmlns:p14="http://schemas.microsoft.com/office/powerpoint/2010/main" val="356678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would like to include more than one </a:t>
            </a:r>
            <a:r>
              <a:rPr lang="en-GB" sz="1200" u="none" kern="1200" dirty="0">
                <a:solidFill>
                  <a:schemeClr val="tx1"/>
                </a:solidFill>
                <a:effectLst/>
                <a:latin typeface="+mn-lt"/>
                <a:ea typeface="+mn-ea"/>
                <a:cs typeface="+mn-cs"/>
              </a:rPr>
              <a:t>additional </a:t>
            </a:r>
            <a:r>
              <a:rPr lang="en-GB" sz="1200" kern="1200" dirty="0">
                <a:solidFill>
                  <a:schemeClr val="tx1"/>
                </a:solidFill>
                <a:effectLst/>
                <a:latin typeface="+mn-lt"/>
                <a:ea typeface="+mn-ea"/>
                <a:cs typeface="+mn-cs"/>
              </a:rPr>
              <a:t>vulnerable group, please include a response for these groups in the survey annex.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t>18</a:t>
            </a:fld>
            <a:endParaRPr lang="en-GB"/>
          </a:p>
        </p:txBody>
      </p:sp>
    </p:spTree>
    <p:extLst>
      <p:ext uri="{BB962C8B-B14F-4D97-AF65-F5344CB8AC3E}">
        <p14:creationId xmlns:p14="http://schemas.microsoft.com/office/powerpoint/2010/main" val="548114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19</a:t>
            </a:fld>
            <a:endParaRPr lang="en-GB"/>
          </a:p>
        </p:txBody>
      </p:sp>
    </p:spTree>
    <p:extLst>
      <p:ext uri="{BB962C8B-B14F-4D97-AF65-F5344CB8AC3E}">
        <p14:creationId xmlns:p14="http://schemas.microsoft.com/office/powerpoint/2010/main" val="79014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2</a:t>
            </a:fld>
            <a:endParaRPr lang="en-GB"/>
          </a:p>
        </p:txBody>
      </p:sp>
    </p:spTree>
    <p:extLst>
      <p:ext uri="{BB962C8B-B14F-4D97-AF65-F5344CB8AC3E}">
        <p14:creationId xmlns:p14="http://schemas.microsoft.com/office/powerpoint/2010/main" val="305036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t>
            </a:r>
            <a:r>
              <a:rPr lang="en-GB" sz="1200" b="0" kern="1200" dirty="0">
                <a:solidFill>
                  <a:schemeClr val="tx1"/>
                </a:solidFill>
                <a:effectLst/>
                <a:latin typeface="+mn-lt"/>
                <a:ea typeface="+mn-ea"/>
                <a:cs typeface="+mn-cs"/>
              </a:rPr>
              <a:t>B6.a and B6.b</a:t>
            </a:r>
            <a:r>
              <a:rPr lang="en-GB" sz="1200" kern="1200" dirty="0">
                <a:solidFill>
                  <a:schemeClr val="tx1"/>
                </a:solidFill>
                <a:effectLst/>
                <a:latin typeface="+mn-lt"/>
                <a:ea typeface="+mn-ea"/>
                <a:cs typeface="+mn-cs"/>
              </a:rPr>
              <a:t>, please list the main indicator(s) for each category in the last column. For example, main indicators relating to “quality of service delivery” (</a:t>
            </a:r>
            <a:r>
              <a:rPr lang="en-GB" sz="1200" b="0" kern="1200" dirty="0">
                <a:solidFill>
                  <a:schemeClr val="tx1"/>
                </a:solidFill>
                <a:effectLst/>
                <a:latin typeface="+mn-lt"/>
                <a:ea typeface="+mn-ea"/>
                <a:cs typeface="+mn-cs"/>
              </a:rPr>
              <a:t>B6.a.iii) may </a:t>
            </a:r>
            <a:r>
              <a:rPr lang="en-GB" sz="1200" kern="1200" dirty="0">
                <a:solidFill>
                  <a:schemeClr val="tx1"/>
                </a:solidFill>
                <a:effectLst/>
                <a:latin typeface="+mn-lt"/>
                <a:ea typeface="+mn-ea"/>
                <a:cs typeface="+mn-cs"/>
              </a:rPr>
              <a:t>be the frequency of septic tank emptying or response time for addressing complaints.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t>20</a:t>
            </a:fld>
            <a:endParaRPr lang="en-GB"/>
          </a:p>
        </p:txBody>
      </p:sp>
    </p:spTree>
    <p:extLst>
      <p:ext uri="{BB962C8B-B14F-4D97-AF65-F5344CB8AC3E}">
        <p14:creationId xmlns:p14="http://schemas.microsoft.com/office/powerpoint/2010/main" val="4983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labels for the columns for part b are carried over from part a. </a:t>
            </a:r>
          </a:p>
        </p:txBody>
      </p:sp>
      <p:sp>
        <p:nvSpPr>
          <p:cNvPr id="4" name="Slide Number Placeholder 3"/>
          <p:cNvSpPr>
            <a:spLocks noGrp="1"/>
          </p:cNvSpPr>
          <p:nvPr>
            <p:ph type="sldNum" sz="quarter" idx="10"/>
          </p:nvPr>
        </p:nvSpPr>
        <p:spPr/>
        <p:txBody>
          <a:bodyPr/>
          <a:lstStyle/>
          <a:p>
            <a:fld id="{99BE04D0-D349-49E0-A693-77C2D07C03FA}" type="slidenum">
              <a:rPr lang="en-GB" smtClean="0"/>
              <a:t>21</a:t>
            </a:fld>
            <a:endParaRPr lang="en-GB"/>
          </a:p>
        </p:txBody>
      </p:sp>
    </p:spTree>
    <p:extLst>
      <p:ext uri="{BB962C8B-B14F-4D97-AF65-F5344CB8AC3E}">
        <p14:creationId xmlns:p14="http://schemas.microsoft.com/office/powerpoint/2010/main" val="3893965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t>
            </a:r>
            <a:r>
              <a:rPr lang="en-GB" sz="1200" b="0" kern="1200" dirty="0">
                <a:solidFill>
                  <a:schemeClr val="tx1"/>
                </a:solidFill>
                <a:effectLst/>
                <a:latin typeface="+mn-lt"/>
                <a:ea typeface="+mn-ea"/>
                <a:cs typeface="+mn-cs"/>
              </a:rPr>
              <a:t>B6.c.iii, </a:t>
            </a:r>
            <a:r>
              <a:rPr lang="en-GB" sz="1200" i="1" kern="1200" dirty="0">
                <a:solidFill>
                  <a:schemeClr val="tx1"/>
                </a:solidFill>
                <a:effectLst/>
                <a:latin typeface="+mn-lt"/>
                <a:ea typeface="+mn-ea"/>
                <a:cs typeface="+mn-cs"/>
              </a:rPr>
              <a:t>please note that nonrevenue water is not to be used interchangeably with unaccounted for water.</a:t>
            </a:r>
            <a:r>
              <a:rPr lang="en-GB" sz="1200" kern="1200" dirty="0">
                <a:solidFill>
                  <a:schemeClr val="tx1"/>
                </a:solidFill>
                <a:effectLst/>
                <a:latin typeface="+mn-lt"/>
                <a:ea typeface="+mn-ea"/>
                <a:cs typeface="+mn-cs"/>
              </a:rPr>
              <a:t> Nonrevenue water represents water that has been produced and is “lost” before it reaches the customer (either through leaks, through theft, or through legal usage for which no payment is made). It should </a:t>
            </a:r>
            <a:r>
              <a:rPr lang="en-GB" sz="1200" u="sng"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be used interchangeably with unaccounted for water (UFW or UAW), which is a component of nonrevenue water. Nonrevenue water (NRW) includes authorized unbilled consumption (such as water used for firefighting), whereas unaccounted for water excludes authorized unbilled consumption. </a:t>
            </a:r>
            <a:r>
              <a:rPr lang="en-GB" sz="1200" i="0" u="none" kern="1200" dirty="0">
                <a:solidFill>
                  <a:schemeClr val="tx1"/>
                </a:solidFill>
                <a:effectLst/>
                <a:latin typeface="+mn-lt"/>
                <a:ea typeface="+mn-ea"/>
                <a:cs typeface="+mn-cs"/>
              </a:rPr>
              <a:t>See the glossary for more information.</a:t>
            </a:r>
            <a:endParaRPr lang="en-US" sz="120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t>22</a:t>
            </a:fld>
            <a:endParaRPr lang="en-GB"/>
          </a:p>
        </p:txBody>
      </p:sp>
    </p:spTree>
    <p:extLst>
      <p:ext uri="{BB962C8B-B14F-4D97-AF65-F5344CB8AC3E}">
        <p14:creationId xmlns:p14="http://schemas.microsoft.com/office/powerpoint/2010/main" val="287119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Regulations (or regulatory instruments): </a:t>
            </a:r>
            <a:r>
              <a:rPr lang="en-GB" sz="1200" kern="1200" dirty="0">
                <a:solidFill>
                  <a:schemeClr val="tx1"/>
                </a:solidFill>
                <a:effectLst/>
                <a:latin typeface="+mn-lt"/>
                <a:ea typeface="+mn-ea"/>
                <a:cs typeface="+mn-cs"/>
              </a:rPr>
              <a:t>Rules created by an administrative agency or body that typically include tangible measures that are necessary to implement and/or enforce the general requirements prescribed in the broader legislation. Regulations may cover water quality standards, service-level standards, required monitoring frequencies, requirements for risk management, surveillance requirements and/or audit guidance, etc.</a:t>
            </a:r>
            <a:endParaRPr lang="en-US"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Examples of regulatory authorities are the National Water Supply and Sanitation Council (NWASCO) in Zambia, and the Water Services Regulatory Board (WASREB) in Kenya.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23</a:t>
            </a:fld>
            <a:endParaRPr lang="en-GB"/>
          </a:p>
        </p:txBody>
      </p:sp>
    </p:spTree>
    <p:extLst>
      <p:ext uri="{BB962C8B-B14F-4D97-AF65-F5344CB8AC3E}">
        <p14:creationId xmlns:p14="http://schemas.microsoft.com/office/powerpoint/2010/main" val="191797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t>24</a:t>
            </a:fld>
            <a:endParaRPr lang="en-GB"/>
          </a:p>
        </p:txBody>
      </p:sp>
    </p:spTree>
    <p:extLst>
      <p:ext uri="{BB962C8B-B14F-4D97-AF65-F5344CB8AC3E}">
        <p14:creationId xmlns:p14="http://schemas.microsoft.com/office/powerpoint/2010/main" val="28050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25</a:t>
            </a:fld>
            <a:endParaRPr lang="en-GB"/>
          </a:p>
        </p:txBody>
      </p:sp>
    </p:spTree>
    <p:extLst>
      <p:ext uri="{BB962C8B-B14F-4D97-AF65-F5344CB8AC3E}">
        <p14:creationId xmlns:p14="http://schemas.microsoft.com/office/powerpoint/2010/main" val="2015725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26</a:t>
            </a:fld>
            <a:endParaRPr lang="en-GB"/>
          </a:p>
        </p:txBody>
      </p:sp>
    </p:spTree>
    <p:extLst>
      <p:ext uri="{BB962C8B-B14F-4D97-AF65-F5344CB8AC3E}">
        <p14:creationId xmlns:p14="http://schemas.microsoft.com/office/powerpoint/2010/main" val="1295160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27</a:t>
            </a:fld>
            <a:endParaRPr lang="en-GB"/>
          </a:p>
        </p:txBody>
      </p:sp>
    </p:spTree>
    <p:extLst>
      <p:ext uri="{BB962C8B-B14F-4D97-AF65-F5344CB8AC3E}">
        <p14:creationId xmlns:p14="http://schemas.microsoft.com/office/powerpoint/2010/main" val="119284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parts a-g are different for drinking-water and sanitation/wastewater regulators. </a:t>
            </a:r>
          </a:p>
        </p:txBody>
      </p:sp>
      <p:sp>
        <p:nvSpPr>
          <p:cNvPr id="4" name="Slide Number Placeholder 3"/>
          <p:cNvSpPr>
            <a:spLocks noGrp="1"/>
          </p:cNvSpPr>
          <p:nvPr>
            <p:ph type="sldNum" sz="quarter" idx="10"/>
          </p:nvPr>
        </p:nvSpPr>
        <p:spPr/>
        <p:txBody>
          <a:bodyPr/>
          <a:lstStyle/>
          <a:p>
            <a:fld id="{99BE04D0-D349-49E0-A693-77C2D07C03FA}" type="slidenum">
              <a:rPr lang="en-GB" smtClean="0"/>
              <a:t>28</a:t>
            </a:fld>
            <a:endParaRPr lang="en-GB"/>
          </a:p>
        </p:txBody>
      </p:sp>
    </p:spTree>
    <p:extLst>
      <p:ext uri="{BB962C8B-B14F-4D97-AF65-F5344CB8AC3E}">
        <p14:creationId xmlns:p14="http://schemas.microsoft.com/office/powerpoint/2010/main" val="3803938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29</a:t>
            </a:fld>
            <a:endParaRPr lang="en-GB"/>
          </a:p>
        </p:txBody>
      </p:sp>
    </p:spTree>
    <p:extLst>
      <p:ext uri="{BB962C8B-B14F-4D97-AF65-F5344CB8AC3E}">
        <p14:creationId xmlns:p14="http://schemas.microsoft.com/office/powerpoint/2010/main" val="290154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3</a:t>
            </a:fld>
            <a:endParaRPr lang="en-GB"/>
          </a:p>
        </p:txBody>
      </p:sp>
    </p:spTree>
    <p:extLst>
      <p:ext uri="{BB962C8B-B14F-4D97-AF65-F5344CB8AC3E}">
        <p14:creationId xmlns:p14="http://schemas.microsoft.com/office/powerpoint/2010/main" val="211713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30</a:t>
            </a:fld>
            <a:endParaRPr lang="en-GB"/>
          </a:p>
        </p:txBody>
      </p:sp>
    </p:spTree>
    <p:extLst>
      <p:ext uri="{BB962C8B-B14F-4D97-AF65-F5344CB8AC3E}">
        <p14:creationId xmlns:p14="http://schemas.microsoft.com/office/powerpoint/2010/main" val="2780412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31</a:t>
            </a:fld>
            <a:endParaRPr lang="en-GB"/>
          </a:p>
        </p:txBody>
      </p:sp>
    </p:spTree>
    <p:extLst>
      <p:ext uri="{BB962C8B-B14F-4D97-AF65-F5344CB8AC3E}">
        <p14:creationId xmlns:p14="http://schemas.microsoft.com/office/powerpoint/2010/main" val="76544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32</a:t>
            </a:fld>
            <a:endParaRPr lang="en-GB"/>
          </a:p>
        </p:txBody>
      </p:sp>
    </p:spTree>
    <p:extLst>
      <p:ext uri="{BB962C8B-B14F-4D97-AF65-F5344CB8AC3E}">
        <p14:creationId xmlns:p14="http://schemas.microsoft.com/office/powerpoint/2010/main" val="3681990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t>33</a:t>
            </a:fld>
            <a:endParaRPr lang="en-GB"/>
          </a:p>
        </p:txBody>
      </p:sp>
    </p:spTree>
    <p:extLst>
      <p:ext uri="{BB962C8B-B14F-4D97-AF65-F5344CB8AC3E}">
        <p14:creationId xmlns:p14="http://schemas.microsoft.com/office/powerpoint/2010/main" val="55763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34</a:t>
            </a:fld>
            <a:endParaRPr lang="en-GB"/>
          </a:p>
        </p:txBody>
      </p:sp>
    </p:spTree>
    <p:extLst>
      <p:ext uri="{BB962C8B-B14F-4D97-AF65-F5344CB8AC3E}">
        <p14:creationId xmlns:p14="http://schemas.microsoft.com/office/powerpoint/2010/main" val="18735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difference between national assessments and joint sector reviews is key when answering this question </a:t>
            </a:r>
          </a:p>
        </p:txBody>
      </p:sp>
      <p:sp>
        <p:nvSpPr>
          <p:cNvPr id="4" name="Slide Number Placeholder 3"/>
          <p:cNvSpPr>
            <a:spLocks noGrp="1"/>
          </p:cNvSpPr>
          <p:nvPr>
            <p:ph type="sldNum" sz="quarter" idx="10"/>
          </p:nvPr>
        </p:nvSpPr>
        <p:spPr/>
        <p:txBody>
          <a:bodyPr/>
          <a:lstStyle/>
          <a:p>
            <a:fld id="{99BE04D0-D349-49E0-A693-77C2D07C03FA}" type="slidenum">
              <a:rPr lang="en-GB" smtClean="0"/>
              <a:t>4</a:t>
            </a:fld>
            <a:endParaRPr lang="en-GB"/>
          </a:p>
        </p:txBody>
      </p:sp>
    </p:spTree>
    <p:extLst>
      <p:ext uri="{BB962C8B-B14F-4D97-AF65-F5344CB8AC3E}">
        <p14:creationId xmlns:p14="http://schemas.microsoft.com/office/powerpoint/2010/main" val="399028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t>5</a:t>
            </a:fld>
            <a:endParaRPr lang="en-GB"/>
          </a:p>
        </p:txBody>
      </p:sp>
    </p:spTree>
    <p:extLst>
      <p:ext uri="{BB962C8B-B14F-4D97-AF65-F5344CB8AC3E}">
        <p14:creationId xmlns:p14="http://schemas.microsoft.com/office/powerpoint/2010/main" val="184459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6</a:t>
            </a:fld>
            <a:endParaRPr lang="en-GB"/>
          </a:p>
        </p:txBody>
      </p:sp>
    </p:spTree>
    <p:extLst>
      <p:ext uri="{BB962C8B-B14F-4D97-AF65-F5344CB8AC3E}">
        <p14:creationId xmlns:p14="http://schemas.microsoft.com/office/powerpoint/2010/main" val="29276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7</a:t>
            </a:fld>
            <a:endParaRPr lang="en-GB"/>
          </a:p>
        </p:txBody>
      </p:sp>
    </p:spTree>
    <p:extLst>
      <p:ext uri="{BB962C8B-B14F-4D97-AF65-F5344CB8AC3E}">
        <p14:creationId xmlns:p14="http://schemas.microsoft.com/office/powerpoint/2010/main" val="176802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8</a:t>
            </a:fld>
            <a:endParaRPr lang="en-GB"/>
          </a:p>
        </p:txBody>
      </p:sp>
    </p:spTree>
    <p:extLst>
      <p:ext uri="{BB962C8B-B14F-4D97-AF65-F5344CB8AC3E}">
        <p14:creationId xmlns:p14="http://schemas.microsoft.com/office/powerpoint/2010/main" val="32076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9</a:t>
            </a:fld>
            <a:endParaRPr lang="en-GB"/>
          </a:p>
        </p:txBody>
      </p:sp>
    </p:spTree>
    <p:extLst>
      <p:ext uri="{BB962C8B-B14F-4D97-AF65-F5344CB8AC3E}">
        <p14:creationId xmlns:p14="http://schemas.microsoft.com/office/powerpoint/2010/main" val="219056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8272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8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4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35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16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229600" cy="994122"/>
          </a:xfrm>
        </p:spPr>
        <p:txBody>
          <a:bodyPr/>
          <a:lstStyle/>
          <a:p>
            <a:r>
              <a:rPr lang="en-US" dirty="0"/>
              <a:t>Click to edit Master title style</a:t>
            </a:r>
            <a:endParaRPr lang="en-GB" dirty="0"/>
          </a:p>
        </p:txBody>
      </p:sp>
      <p:sp>
        <p:nvSpPr>
          <p:cNvPr id="16" name="Content Placeholder 15"/>
          <p:cNvSpPr>
            <a:spLocks noGrp="1"/>
          </p:cNvSpPr>
          <p:nvPr userDrawn="1">
            <p:ph sz="quarter" idx="10"/>
          </p:nvPr>
        </p:nvSpPr>
        <p:spPr>
          <a:xfrm>
            <a:off x="468313" y="1989138"/>
            <a:ext cx="8208143" cy="33840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13"/>
          <p:cNvGrpSpPr/>
          <p:nvPr userDrawn="1"/>
        </p:nvGrpSpPr>
        <p:grpSpPr>
          <a:xfrm>
            <a:off x="60961" y="224072"/>
            <a:ext cx="8911589" cy="324568"/>
            <a:chOff x="131557" y="260648"/>
            <a:chExt cx="8894854" cy="432048"/>
          </a:xfrm>
          <a:effectLst>
            <a:outerShdw blurRad="50800" dist="38100" dir="2700000" algn="tl" rotWithShape="0">
              <a:prstClr val="black">
                <a:alpha val="40000"/>
              </a:prstClr>
            </a:outerShdw>
          </a:effectLst>
        </p:grpSpPr>
        <p:sp>
          <p:nvSpPr>
            <p:cNvPr id="4" name="Rounded Rectangle 3"/>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B1</a:t>
              </a:r>
            </a:p>
          </p:txBody>
        </p:sp>
        <p:sp>
          <p:nvSpPr>
            <p:cNvPr id="5" name="Rounded Rectangle 4"/>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B2</a:t>
              </a:r>
            </a:p>
          </p:txBody>
        </p:sp>
        <p:sp>
          <p:nvSpPr>
            <p:cNvPr id="6" name="Rounded Rectangle 5"/>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B3</a:t>
              </a:r>
            </a:p>
          </p:txBody>
        </p:sp>
        <p:sp>
          <p:nvSpPr>
            <p:cNvPr id="7" name="Rounded Rectangle 6"/>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B4</a:t>
              </a:r>
            </a:p>
          </p:txBody>
        </p:sp>
        <p:sp>
          <p:nvSpPr>
            <p:cNvPr id="8" name="Rounded Rectangle 7"/>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B5</a:t>
              </a:r>
            </a:p>
          </p:txBody>
        </p:sp>
        <p:sp>
          <p:nvSpPr>
            <p:cNvPr id="9" name="Rounded Rectangle 8"/>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B6</a:t>
              </a:r>
            </a:p>
          </p:txBody>
        </p:sp>
        <p:sp>
          <p:nvSpPr>
            <p:cNvPr id="10" name="Rounded Rectangle 9"/>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B7</a:t>
              </a:r>
            </a:p>
          </p:txBody>
        </p:sp>
        <p:sp>
          <p:nvSpPr>
            <p:cNvPr id="11" name="Rounded Rectangle 10"/>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B8</a:t>
              </a:r>
            </a:p>
          </p:txBody>
        </p:sp>
        <p:sp>
          <p:nvSpPr>
            <p:cNvPr id="12" name="Rounded Rectangle 11"/>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B9</a:t>
              </a:r>
            </a:p>
          </p:txBody>
        </p:sp>
        <p:sp>
          <p:nvSpPr>
            <p:cNvPr id="13" name="Rounded Rectangle 12"/>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B10</a:t>
              </a:r>
            </a:p>
          </p:txBody>
        </p:sp>
        <p:sp>
          <p:nvSpPr>
            <p:cNvPr id="15" name="Rounded Rectangle 12"/>
            <p:cNvSpPr/>
            <p:nvPr userDrawn="1"/>
          </p:nvSpPr>
          <p:spPr>
            <a:xfrm>
              <a:off x="8381217" y="260648"/>
              <a:ext cx="645194"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B11</a:t>
              </a:r>
            </a:p>
          </p:txBody>
        </p:sp>
      </p:grpSp>
    </p:spTree>
    <p:extLst>
      <p:ext uri="{BB962C8B-B14F-4D97-AF65-F5344CB8AC3E}">
        <p14:creationId xmlns:p14="http://schemas.microsoft.com/office/powerpoint/2010/main" val="317900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86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5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21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39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33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userDrawn="1">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8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B: Monitoring</a:t>
            </a:r>
          </a:p>
        </p:txBody>
      </p:sp>
      <p:sp>
        <p:nvSpPr>
          <p:cNvPr id="3" name="Subtitle 2"/>
          <p:cNvSpPr>
            <a:spLocks noGrp="1"/>
          </p:cNvSpPr>
          <p:nvPr>
            <p:ph type="subTitle" idx="1"/>
          </p:nvPr>
        </p:nvSpPr>
        <p:spPr/>
        <p:txBody>
          <a:bodyPr/>
          <a:lstStyle/>
          <a:p>
            <a:r>
              <a:rPr lang="en-GB" dirty="0"/>
              <a:t>Module 5: Overview of questions in Section B</a:t>
            </a:r>
          </a:p>
          <a:p>
            <a:r>
              <a:rPr lang="en-GB" dirty="0"/>
              <a:t>GLAAS 2018/2019 cycle</a:t>
            </a:r>
          </a:p>
        </p:txBody>
      </p:sp>
    </p:spTree>
    <p:extLst>
      <p:ext uri="{BB962C8B-B14F-4D97-AF65-F5344CB8AC3E}">
        <p14:creationId xmlns:p14="http://schemas.microsoft.com/office/powerpoint/2010/main" val="27927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4626" y="656795"/>
            <a:ext cx="7805597" cy="477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3">
            <a:extLst>
              <a:ext uri="{FF2B5EF4-FFF2-40B4-BE49-F238E27FC236}">
                <a16:creationId xmlns:a16="http://schemas.microsoft.com/office/drawing/2014/main" xmlns="" id="{0F5DE34C-9DA3-4D9C-B30C-ADC884B4603A}"/>
              </a:ext>
            </a:extLst>
          </p:cNvPr>
          <p:cNvSpPr/>
          <p:nvPr/>
        </p:nvSpPr>
        <p:spPr>
          <a:xfrm>
            <a:off x="8927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B2</a:t>
            </a:r>
          </a:p>
        </p:txBody>
      </p:sp>
      <p:sp>
        <p:nvSpPr>
          <p:cNvPr id="6" name="Rectangle: Rounded Corners 10">
            <a:extLst>
              <a:ext uri="{FF2B5EF4-FFF2-40B4-BE49-F238E27FC236}">
                <a16:creationId xmlns:a16="http://schemas.microsoft.com/office/drawing/2014/main" xmlns="" id="{D36461A4-AD94-214F-A37F-1E5F9AA28782}"/>
              </a:ext>
            </a:extLst>
          </p:cNvPr>
          <p:cNvSpPr/>
          <p:nvPr/>
        </p:nvSpPr>
        <p:spPr>
          <a:xfrm>
            <a:off x="1227406" y="3943104"/>
            <a:ext cx="2700245" cy="2017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c 6">
            <a:extLst>
              <a:ext uri="{FF2B5EF4-FFF2-40B4-BE49-F238E27FC236}">
                <a16:creationId xmlns:a16="http://schemas.microsoft.com/office/drawing/2014/main" xmlns="" id="{3ACAC530-E93A-A845-B1B9-BA163FBF04B6}"/>
              </a:ext>
            </a:extLst>
          </p:cNvPr>
          <p:cNvSpPr/>
          <p:nvPr/>
        </p:nvSpPr>
        <p:spPr>
          <a:xfrm rot="16709596">
            <a:off x="3654621" y="2324141"/>
            <a:ext cx="2375582" cy="2356131"/>
          </a:xfrm>
          <a:prstGeom prst="arc">
            <a:avLst>
              <a:gd name="adj1" fmla="val 17362042"/>
              <a:gd name="adj2" fmla="val 2103860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C25BC38C-202E-054C-A429-EB4230D5445B}"/>
              </a:ext>
            </a:extLst>
          </p:cNvPr>
          <p:cNvSpPr txBox="1"/>
          <p:nvPr/>
        </p:nvSpPr>
        <p:spPr>
          <a:xfrm>
            <a:off x="4842412" y="1878573"/>
            <a:ext cx="1921356" cy="923330"/>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This also includes targeting of services. </a:t>
            </a:r>
          </a:p>
        </p:txBody>
      </p:sp>
      <p:sp>
        <p:nvSpPr>
          <p:cNvPr id="9" name="Rectangle: Rounded Corners 10">
            <a:extLst>
              <a:ext uri="{FF2B5EF4-FFF2-40B4-BE49-F238E27FC236}">
                <a16:creationId xmlns:a16="http://schemas.microsoft.com/office/drawing/2014/main" xmlns="" id="{8F7423DD-2BB1-9748-B2B4-28D23EFE32CE}"/>
              </a:ext>
            </a:extLst>
          </p:cNvPr>
          <p:cNvSpPr/>
          <p:nvPr/>
        </p:nvSpPr>
        <p:spPr>
          <a:xfrm>
            <a:off x="1256927" y="2976282"/>
            <a:ext cx="2700245" cy="2017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xmlns="" id="{02FC0A27-2DE4-0A4C-BE6A-20BC5DDC9732}"/>
              </a:ext>
            </a:extLst>
          </p:cNvPr>
          <p:cNvSpPr/>
          <p:nvPr/>
        </p:nvSpPr>
        <p:spPr>
          <a:xfrm rot="14507671">
            <a:off x="3861196" y="2408611"/>
            <a:ext cx="2403331" cy="2664200"/>
          </a:xfrm>
          <a:prstGeom prst="arc">
            <a:avLst>
              <a:gd name="adj1" fmla="val 17362042"/>
              <a:gd name="adj2" fmla="val 139566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ectangle: Rounded Corners 10">
            <a:extLst>
              <a:ext uri="{FF2B5EF4-FFF2-40B4-BE49-F238E27FC236}">
                <a16:creationId xmlns:a16="http://schemas.microsoft.com/office/drawing/2014/main" xmlns="" id="{9AEFF9AF-8EC7-B644-9792-439DFC320CC1}"/>
              </a:ext>
            </a:extLst>
          </p:cNvPr>
          <p:cNvSpPr/>
          <p:nvPr/>
        </p:nvSpPr>
        <p:spPr>
          <a:xfrm>
            <a:off x="1207046" y="4909925"/>
            <a:ext cx="3983519" cy="4500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c 14">
            <a:extLst>
              <a:ext uri="{FF2B5EF4-FFF2-40B4-BE49-F238E27FC236}">
                <a16:creationId xmlns:a16="http://schemas.microsoft.com/office/drawing/2014/main" xmlns="" id="{BC74A73B-D52C-9446-99C8-F217A477F03B}"/>
              </a:ext>
            </a:extLst>
          </p:cNvPr>
          <p:cNvSpPr/>
          <p:nvPr/>
        </p:nvSpPr>
        <p:spPr>
          <a:xfrm rot="16709596">
            <a:off x="4000224" y="4406030"/>
            <a:ext cx="2220616" cy="1772895"/>
          </a:xfrm>
          <a:prstGeom prst="arc">
            <a:avLst>
              <a:gd name="adj1" fmla="val 17362042"/>
              <a:gd name="adj2" fmla="val 210345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A60EA78A-4051-214C-9F67-B55F0E965139}"/>
              </a:ext>
            </a:extLst>
          </p:cNvPr>
          <p:cNvSpPr txBox="1"/>
          <p:nvPr/>
        </p:nvSpPr>
        <p:spPr>
          <a:xfrm>
            <a:off x="5190565" y="3927680"/>
            <a:ext cx="2554264" cy="646331"/>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A human resources question. </a:t>
            </a:r>
          </a:p>
        </p:txBody>
      </p:sp>
    </p:spTree>
    <p:extLst>
      <p:ext uri="{BB962C8B-B14F-4D97-AF65-F5344CB8AC3E}">
        <p14:creationId xmlns:p14="http://schemas.microsoft.com/office/powerpoint/2010/main" val="78270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normAutofit fontScale="90000"/>
          </a:bodyPr>
          <a:lstStyle/>
          <a:p>
            <a:r>
              <a:rPr lang="en-US" dirty="0"/>
              <a:t>Question B3 </a:t>
            </a:r>
            <a:r>
              <a:rPr lang="en-GB" dirty="0"/>
              <a:t>–</a:t>
            </a:r>
            <a:r>
              <a:rPr lang="en-US" dirty="0"/>
              <a:t> Management information system</a:t>
            </a:r>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normAutofit fontScale="92500"/>
          </a:bodyPr>
          <a:lstStyle/>
          <a:p>
            <a:r>
              <a:rPr lang="en-US" dirty="0">
                <a:solidFill>
                  <a:schemeClr val="tx2"/>
                </a:solidFill>
              </a:rPr>
              <a:t>This question refers to management information systems (MIS) that hold key WASH data. </a:t>
            </a:r>
          </a:p>
          <a:p>
            <a:r>
              <a:rPr lang="en-US" dirty="0">
                <a:solidFill>
                  <a:schemeClr val="tx2"/>
                </a:solidFill>
              </a:rPr>
              <a:t>A MIS </a:t>
            </a:r>
            <a:r>
              <a:rPr lang="en-GB" dirty="0">
                <a:solidFill>
                  <a:schemeClr val="tx2"/>
                </a:solidFill>
              </a:rPr>
              <a:t>is a computer-based or digital system where relevant stakeholders can upload data as per requirements. </a:t>
            </a:r>
            <a:r>
              <a:rPr lang="en-US" dirty="0">
                <a:solidFill>
                  <a:schemeClr val="tx2"/>
                </a:solidFill>
              </a:rPr>
              <a:t>MIS </a:t>
            </a:r>
            <a:r>
              <a:rPr lang="en-GB" dirty="0">
                <a:solidFill>
                  <a:schemeClr val="tx2"/>
                </a:solidFill>
              </a:rPr>
              <a:t>are updated regularly and often form the basis for a variety of management reports. </a:t>
            </a:r>
            <a:endParaRPr lang="en-US" dirty="0">
              <a:solidFill>
                <a:schemeClr val="tx2"/>
              </a:solidFill>
            </a:endParaRPr>
          </a:p>
        </p:txBody>
      </p:sp>
      <p:sp>
        <p:nvSpPr>
          <p:cNvPr id="5" name="Rounded Rectangle 3">
            <a:extLst>
              <a:ext uri="{FF2B5EF4-FFF2-40B4-BE49-F238E27FC236}">
                <a16:creationId xmlns:a16="http://schemas.microsoft.com/office/drawing/2014/main" xmlns="" id="{5D67EF44-CB27-416D-B5FE-0A99CF848393}"/>
              </a:ext>
            </a:extLst>
          </p:cNvPr>
          <p:cNvSpPr/>
          <p:nvPr/>
        </p:nvSpPr>
        <p:spPr>
          <a:xfrm>
            <a:off x="17213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B3</a:t>
            </a:r>
          </a:p>
        </p:txBody>
      </p:sp>
    </p:spTree>
    <p:extLst>
      <p:ext uri="{BB962C8B-B14F-4D97-AF65-F5344CB8AC3E}">
        <p14:creationId xmlns:p14="http://schemas.microsoft.com/office/powerpoint/2010/main" val="8834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54136" y="682078"/>
            <a:ext cx="7653692" cy="453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CC1497E8-0B07-9C4F-8EA5-FCEDC1F3D88D}"/>
              </a:ext>
            </a:extLst>
          </p:cNvPr>
          <p:cNvSpPr/>
          <p:nvPr/>
        </p:nvSpPr>
        <p:spPr>
          <a:xfrm>
            <a:off x="17213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B3</a:t>
            </a:r>
          </a:p>
        </p:txBody>
      </p:sp>
      <p:sp>
        <p:nvSpPr>
          <p:cNvPr id="6" name="Rectangle: Rounded Corners 10">
            <a:extLst>
              <a:ext uri="{FF2B5EF4-FFF2-40B4-BE49-F238E27FC236}">
                <a16:creationId xmlns:a16="http://schemas.microsoft.com/office/drawing/2014/main" xmlns="" id="{FE7BAF0E-0EBE-0C44-8ECA-15B34613BDCE}"/>
              </a:ext>
            </a:extLst>
          </p:cNvPr>
          <p:cNvSpPr/>
          <p:nvPr/>
        </p:nvSpPr>
        <p:spPr>
          <a:xfrm>
            <a:off x="1042880" y="904717"/>
            <a:ext cx="5474033" cy="4305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xmlns="" id="{08501774-8C44-1543-9037-8216BC989362}"/>
              </a:ext>
            </a:extLst>
          </p:cNvPr>
          <p:cNvSpPr/>
          <p:nvPr/>
        </p:nvSpPr>
        <p:spPr>
          <a:xfrm rot="15368739">
            <a:off x="4724235" y="1447951"/>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65790A32-1CD9-9A46-967B-007BEED4AA7C}"/>
              </a:ext>
            </a:extLst>
          </p:cNvPr>
          <p:cNvSpPr txBox="1"/>
          <p:nvPr/>
        </p:nvSpPr>
        <p:spPr>
          <a:xfrm>
            <a:off x="1430789" y="2103836"/>
            <a:ext cx="6377897" cy="1754326"/>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Respond to this question for the MIS that is most used for reporting and decision-making in the WASH sector. </a:t>
            </a:r>
          </a:p>
          <a:p>
            <a:endParaRPr lang="en-US" b="1" dirty="0">
              <a:ln w="3175" cmpd="sng">
                <a:noFill/>
              </a:ln>
              <a:solidFill>
                <a:srgbClr val="C00000"/>
              </a:solidFill>
              <a:effectLst>
                <a:glow rad="139700">
                  <a:schemeClr val="bg1"/>
                </a:glow>
              </a:effectLst>
            </a:endParaRPr>
          </a:p>
          <a:p>
            <a:r>
              <a:rPr lang="en-US" b="1" dirty="0">
                <a:ln w="3175" cmpd="sng">
                  <a:noFill/>
                </a:ln>
                <a:solidFill>
                  <a:srgbClr val="C00000"/>
                </a:solidFill>
                <a:effectLst>
                  <a:glow rad="139700">
                    <a:schemeClr val="bg1"/>
                  </a:glow>
                </a:effectLst>
              </a:rPr>
              <a:t>In part a be sure to include the type of data reported and who reports them. </a:t>
            </a:r>
          </a:p>
          <a:p>
            <a:endParaRPr lang="en-GB"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xmlns="" id="{CAD2D8CF-7D9D-7943-983D-D2706970234E}"/>
              </a:ext>
            </a:extLst>
          </p:cNvPr>
          <p:cNvSpPr txBox="1"/>
          <p:nvPr/>
        </p:nvSpPr>
        <p:spPr>
          <a:xfrm>
            <a:off x="4810064" y="3963189"/>
            <a:ext cx="3245364" cy="369332"/>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Include the reporting units here.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20373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59792" y="792527"/>
            <a:ext cx="7019308" cy="492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AE3C4ECF-88B4-D24B-BF3D-FA55BA52396C}"/>
              </a:ext>
            </a:extLst>
          </p:cNvPr>
          <p:cNvSpPr/>
          <p:nvPr/>
        </p:nvSpPr>
        <p:spPr>
          <a:xfrm>
            <a:off x="17213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B3</a:t>
            </a:r>
          </a:p>
        </p:txBody>
      </p:sp>
      <p:sp>
        <p:nvSpPr>
          <p:cNvPr id="6" name="Rectangle: Rounded Corners 10">
            <a:extLst>
              <a:ext uri="{FF2B5EF4-FFF2-40B4-BE49-F238E27FC236}">
                <a16:creationId xmlns:a16="http://schemas.microsoft.com/office/drawing/2014/main" xmlns="" id="{92BCB806-87E3-0E4A-B8CC-C6D336966F9D}"/>
              </a:ext>
            </a:extLst>
          </p:cNvPr>
          <p:cNvSpPr/>
          <p:nvPr/>
        </p:nvSpPr>
        <p:spPr>
          <a:xfrm>
            <a:off x="752595" y="2660946"/>
            <a:ext cx="2817920" cy="4305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xmlns="" id="{34A9F28E-B727-544D-B547-9FB044FCE05D}"/>
              </a:ext>
            </a:extLst>
          </p:cNvPr>
          <p:cNvSpPr/>
          <p:nvPr/>
        </p:nvSpPr>
        <p:spPr>
          <a:xfrm rot="15368739">
            <a:off x="62857" y="3693327"/>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43F4C6B2-4277-7447-BAE0-9FECD24116F7}"/>
              </a:ext>
            </a:extLst>
          </p:cNvPr>
          <p:cNvSpPr txBox="1"/>
          <p:nvPr/>
        </p:nvSpPr>
        <p:spPr>
          <a:xfrm>
            <a:off x="632966" y="4135931"/>
            <a:ext cx="4201426" cy="1415772"/>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‘Publicly available’ means that information has been published or broadcast for public consumption and may be obtained through government offices or is available online.</a:t>
            </a:r>
            <a:endParaRPr lang="en-US" sz="1700" b="1" dirty="0">
              <a:ln w="3175" cmpd="sng">
                <a:noFill/>
              </a:ln>
              <a:solidFill>
                <a:srgbClr val="C00000"/>
              </a:solidFill>
              <a:effectLst>
                <a:glow rad="139700">
                  <a:schemeClr val="bg1"/>
                </a:glow>
              </a:effectLst>
            </a:endParaRPr>
          </a:p>
          <a:p>
            <a:endParaRPr lang="en-GB"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xmlns="" id="{C1D90240-FCD2-A34F-A8B1-F1B34DAA9D57}"/>
              </a:ext>
            </a:extLst>
          </p:cNvPr>
          <p:cNvSpPr txBox="1"/>
          <p:nvPr/>
        </p:nvSpPr>
        <p:spPr>
          <a:xfrm>
            <a:off x="4809446" y="1301236"/>
            <a:ext cx="2689221" cy="1200329"/>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If your description of the mechanism doesn’t fit in the text box, use the survey annex. </a:t>
            </a:r>
            <a:endParaRPr lang="en-GB" b="1" dirty="0">
              <a:ln w="3175" cmpd="sng">
                <a:noFill/>
              </a:ln>
              <a:solidFill>
                <a:srgbClr val="C00000"/>
              </a:solidFill>
              <a:effectLst>
                <a:glow rad="139700">
                  <a:schemeClr val="bg1"/>
                </a:glow>
              </a:effectLst>
            </a:endParaRPr>
          </a:p>
        </p:txBody>
      </p:sp>
      <p:sp>
        <p:nvSpPr>
          <p:cNvPr id="10" name="TextBox 9">
            <a:extLst>
              <a:ext uri="{FF2B5EF4-FFF2-40B4-BE49-F238E27FC236}">
                <a16:creationId xmlns:a16="http://schemas.microsoft.com/office/drawing/2014/main" xmlns="" id="{DE0EC109-9B14-2840-9C63-9493D835025B}"/>
              </a:ext>
            </a:extLst>
          </p:cNvPr>
          <p:cNvSpPr txBox="1"/>
          <p:nvPr/>
        </p:nvSpPr>
        <p:spPr>
          <a:xfrm>
            <a:off x="4834392" y="3843944"/>
            <a:ext cx="2689221" cy="923330"/>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If the answer to part e is no, state who has access to the MIS data here.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147818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lstStyle/>
          <a:p>
            <a:r>
              <a:rPr lang="en-GB" dirty="0"/>
              <a:t>Question B4 – Monitoring national targets</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lstStyle/>
          <a:p>
            <a:r>
              <a:rPr lang="en-US" dirty="0">
                <a:solidFill>
                  <a:schemeClr val="tx2"/>
                </a:solidFill>
              </a:rPr>
              <a:t>This questions relates to the focus of this GLAAS cycle: national policies, plans and targets. </a:t>
            </a:r>
          </a:p>
          <a:p>
            <a:r>
              <a:rPr lang="en-US" dirty="0">
                <a:solidFill>
                  <a:schemeClr val="tx2"/>
                </a:solidFill>
              </a:rPr>
              <a:t>When answering this question, refer to your answers on national targets in A7. </a:t>
            </a:r>
          </a:p>
        </p:txBody>
      </p:sp>
      <p:sp>
        <p:nvSpPr>
          <p:cNvPr id="5" name="Rounded Rectangle 3">
            <a:extLst>
              <a:ext uri="{FF2B5EF4-FFF2-40B4-BE49-F238E27FC236}">
                <a16:creationId xmlns:a16="http://schemas.microsoft.com/office/drawing/2014/main" xmlns="" id="{B7F195B8-509D-452F-AB70-4CCCEFE7AE03}"/>
              </a:ext>
            </a:extLst>
          </p:cNvPr>
          <p:cNvSpPr/>
          <p:nvPr/>
        </p:nvSpPr>
        <p:spPr>
          <a:xfrm>
            <a:off x="25595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B4</a:t>
            </a:r>
          </a:p>
        </p:txBody>
      </p:sp>
    </p:spTree>
    <p:extLst>
      <p:ext uri="{BB962C8B-B14F-4D97-AF65-F5344CB8AC3E}">
        <p14:creationId xmlns:p14="http://schemas.microsoft.com/office/powerpoint/2010/main" val="38414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30701" y="960866"/>
            <a:ext cx="8979877" cy="362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BB767282-4297-3045-AD83-D2DBF65AB48E}"/>
              </a:ext>
            </a:extLst>
          </p:cNvPr>
          <p:cNvSpPr/>
          <p:nvPr/>
        </p:nvSpPr>
        <p:spPr>
          <a:xfrm>
            <a:off x="25595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B4</a:t>
            </a:r>
          </a:p>
        </p:txBody>
      </p:sp>
      <p:sp>
        <p:nvSpPr>
          <p:cNvPr id="7" name="Rectangle: Rounded Corners 10">
            <a:extLst>
              <a:ext uri="{FF2B5EF4-FFF2-40B4-BE49-F238E27FC236}">
                <a16:creationId xmlns:a16="http://schemas.microsoft.com/office/drawing/2014/main" xmlns="" id="{C12CB416-8F79-A24E-9E0B-5F7CB2561E51}"/>
              </a:ext>
            </a:extLst>
          </p:cNvPr>
          <p:cNvSpPr/>
          <p:nvPr/>
        </p:nvSpPr>
        <p:spPr>
          <a:xfrm>
            <a:off x="2096659" y="1038685"/>
            <a:ext cx="3971498" cy="2781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xmlns="" id="{BD2E96F3-253F-D543-B71C-CCC68CE29418}"/>
              </a:ext>
            </a:extLst>
          </p:cNvPr>
          <p:cNvSpPr/>
          <p:nvPr/>
        </p:nvSpPr>
        <p:spPr>
          <a:xfrm rot="15368739">
            <a:off x="4744096" y="1214284"/>
            <a:ext cx="438140" cy="697714"/>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6662B665-9EC0-DB48-8739-C8AD9EC328AB}"/>
              </a:ext>
            </a:extLst>
          </p:cNvPr>
          <p:cNvSpPr txBox="1"/>
          <p:nvPr/>
        </p:nvSpPr>
        <p:spPr>
          <a:xfrm>
            <a:off x="2559587" y="1421132"/>
            <a:ext cx="5921373"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To answer yes, the process should be government led. </a:t>
            </a:r>
            <a:endParaRPr lang="en-GB" b="1" dirty="0">
              <a:ln w="3175" cmpd="sng">
                <a:noFill/>
              </a:ln>
              <a:solidFill>
                <a:srgbClr val="C00000"/>
              </a:solidFill>
              <a:effectLst>
                <a:glow rad="139700">
                  <a:schemeClr val="bg1"/>
                </a:glow>
              </a:effectLst>
            </a:endParaRPr>
          </a:p>
        </p:txBody>
      </p:sp>
      <p:sp>
        <p:nvSpPr>
          <p:cNvPr id="12" name="TextBox 11">
            <a:extLst>
              <a:ext uri="{FF2B5EF4-FFF2-40B4-BE49-F238E27FC236}">
                <a16:creationId xmlns:a16="http://schemas.microsoft.com/office/drawing/2014/main" xmlns="" id="{E4F10959-62A9-5446-88E9-DD11F7EA5227}"/>
              </a:ext>
            </a:extLst>
          </p:cNvPr>
          <p:cNvSpPr txBox="1"/>
          <p:nvPr/>
        </p:nvSpPr>
        <p:spPr>
          <a:xfrm>
            <a:off x="1029081" y="2328871"/>
            <a:ext cx="7085837" cy="892552"/>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If the answer to part a is yes, describe the process here. If additional space is needed, use the survey annex. </a:t>
            </a:r>
          </a:p>
          <a:p>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337622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893438" y="678279"/>
            <a:ext cx="6243564" cy="506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Rounded Corners 10">
            <a:extLst>
              <a:ext uri="{FF2B5EF4-FFF2-40B4-BE49-F238E27FC236}">
                <a16:creationId xmlns:a16="http://schemas.microsoft.com/office/drawing/2014/main" xmlns="" id="{54A0AF78-0049-634C-9040-26BF866CC9E8}"/>
              </a:ext>
            </a:extLst>
          </p:cNvPr>
          <p:cNvSpPr/>
          <p:nvPr/>
        </p:nvSpPr>
        <p:spPr>
          <a:xfrm>
            <a:off x="4720693" y="1132114"/>
            <a:ext cx="1383361"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xmlns="" id="{9F1F660F-DB95-B945-B074-BDE214A1EE3E}"/>
              </a:ext>
            </a:extLst>
          </p:cNvPr>
          <p:cNvSpPr/>
          <p:nvPr/>
        </p:nvSpPr>
        <p:spPr>
          <a:xfrm rot="20064718">
            <a:off x="4770266" y="1206683"/>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40BDCAC4-7793-FC41-937D-2F88C551B945}"/>
              </a:ext>
            </a:extLst>
          </p:cNvPr>
          <p:cNvSpPr txBox="1"/>
          <p:nvPr/>
        </p:nvSpPr>
        <p:spPr>
          <a:xfrm>
            <a:off x="6212196" y="1530211"/>
            <a:ext cx="2880289" cy="3231654"/>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Only answer these columns if the elements </a:t>
            </a:r>
            <a:r>
              <a:rPr lang="en-US" sz="1700" b="1" u="sng" dirty="0">
                <a:ln w="3175" cmpd="sng">
                  <a:noFill/>
                </a:ln>
                <a:solidFill>
                  <a:srgbClr val="C00000"/>
                </a:solidFill>
                <a:effectLst>
                  <a:glow rad="139700">
                    <a:schemeClr val="bg1"/>
                  </a:glow>
                </a:effectLst>
              </a:rPr>
              <a:t>are included </a:t>
            </a:r>
            <a:r>
              <a:rPr lang="en-US" sz="1700" b="1" dirty="0">
                <a:ln w="3175" cmpd="sng">
                  <a:noFill/>
                </a:ln>
                <a:solidFill>
                  <a:srgbClr val="C00000"/>
                </a:solidFill>
                <a:effectLst>
                  <a:glow rad="139700">
                    <a:schemeClr val="bg1"/>
                  </a:glow>
                </a:effectLst>
              </a:rPr>
              <a:t>in your coverage definitions as answered in </a:t>
            </a:r>
            <a:r>
              <a:rPr lang="en-GB" sz="1700" b="1" dirty="0">
                <a:ln w="3175" cmpd="sng">
                  <a:noFill/>
                </a:ln>
                <a:solidFill>
                  <a:srgbClr val="C00000"/>
                </a:solidFill>
                <a:effectLst>
                  <a:glow rad="139700">
                    <a:schemeClr val="bg1"/>
                  </a:glow>
                </a:effectLst>
              </a:rPr>
              <a:t>questions A7I.b, A7I.e, A7II.b and A7II.e.</a:t>
            </a:r>
          </a:p>
          <a:p>
            <a:endParaRPr lang="en-GB" sz="1700" b="1" dirty="0">
              <a:ln w="3175" cmpd="sng">
                <a:noFill/>
              </a:ln>
              <a:solidFill>
                <a:srgbClr val="C00000"/>
              </a:solidFill>
              <a:effectLst>
                <a:glow rad="139700">
                  <a:schemeClr val="bg1"/>
                </a:glow>
              </a:effectLst>
            </a:endParaRPr>
          </a:p>
          <a:p>
            <a:r>
              <a:rPr lang="en-GB" sz="1700" b="1" dirty="0">
                <a:ln w="3175" cmpd="sng">
                  <a:noFill/>
                </a:ln>
                <a:solidFill>
                  <a:srgbClr val="C00000"/>
                </a:solidFill>
                <a:effectLst>
                  <a:glow rad="139700">
                    <a:schemeClr val="bg1"/>
                  </a:glow>
                </a:effectLst>
              </a:rPr>
              <a:t>Yes refers to included and being monitored.</a:t>
            </a:r>
          </a:p>
          <a:p>
            <a:endParaRPr lang="en-GB" sz="1700" b="1" dirty="0">
              <a:ln w="3175" cmpd="sng">
                <a:noFill/>
              </a:ln>
              <a:solidFill>
                <a:srgbClr val="C00000"/>
              </a:solidFill>
              <a:effectLst>
                <a:glow rad="139700">
                  <a:schemeClr val="bg1"/>
                </a:glow>
              </a:effectLst>
            </a:endParaRPr>
          </a:p>
          <a:p>
            <a:r>
              <a:rPr lang="en-GB" sz="1700" b="1" dirty="0">
                <a:ln w="3175" cmpd="sng">
                  <a:noFill/>
                </a:ln>
                <a:solidFill>
                  <a:srgbClr val="C00000"/>
                </a:solidFill>
                <a:effectLst>
                  <a:glow rad="139700">
                    <a:schemeClr val="bg1"/>
                  </a:glow>
                </a:effectLst>
              </a:rPr>
              <a:t>No refers to included, but not monitored. </a:t>
            </a:r>
          </a:p>
          <a:p>
            <a:endParaRPr lang="en-GB" sz="1700" b="1" dirty="0">
              <a:ln w="3175" cmpd="sng">
                <a:noFill/>
              </a:ln>
              <a:solidFill>
                <a:srgbClr val="C00000"/>
              </a:solidFill>
              <a:effectLst>
                <a:glow rad="139700">
                  <a:schemeClr val="bg1"/>
                </a:glow>
              </a:effectLst>
            </a:endParaRPr>
          </a:p>
        </p:txBody>
      </p:sp>
      <p:sp>
        <p:nvSpPr>
          <p:cNvPr id="9" name="Rectangle: Rounded Corners 10">
            <a:extLst>
              <a:ext uri="{FF2B5EF4-FFF2-40B4-BE49-F238E27FC236}">
                <a16:creationId xmlns:a16="http://schemas.microsoft.com/office/drawing/2014/main" xmlns="" id="{2BC63EFF-862D-5244-8F2D-7FA45915C816}"/>
              </a:ext>
            </a:extLst>
          </p:cNvPr>
          <p:cNvSpPr/>
          <p:nvPr/>
        </p:nvSpPr>
        <p:spPr>
          <a:xfrm>
            <a:off x="3991429" y="1132114"/>
            <a:ext cx="656102"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066DCE3-B15B-E64D-935F-1C8814C0CE8B}"/>
              </a:ext>
            </a:extLst>
          </p:cNvPr>
          <p:cNvSpPr txBox="1"/>
          <p:nvPr/>
        </p:nvSpPr>
        <p:spPr>
          <a:xfrm>
            <a:off x="46982" y="2178071"/>
            <a:ext cx="1912447" cy="140038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If the element is </a:t>
            </a:r>
            <a:r>
              <a:rPr lang="en-GB" sz="1700" b="1" u="sng" dirty="0">
                <a:ln w="3175" cmpd="sng">
                  <a:noFill/>
                </a:ln>
                <a:solidFill>
                  <a:srgbClr val="C00000"/>
                </a:solidFill>
                <a:effectLst>
                  <a:glow rad="139700">
                    <a:schemeClr val="bg1"/>
                  </a:glow>
                </a:effectLst>
              </a:rPr>
              <a:t>not</a:t>
            </a:r>
            <a:r>
              <a:rPr lang="en-GB" sz="1700" b="1" dirty="0">
                <a:ln w="3175" cmpd="sng">
                  <a:noFill/>
                </a:ln>
                <a:solidFill>
                  <a:srgbClr val="C00000"/>
                </a:solidFill>
                <a:effectLst>
                  <a:glow rad="139700">
                    <a:schemeClr val="bg1"/>
                  </a:glow>
                </a:effectLst>
              </a:rPr>
              <a:t> included in your definition for coverage, mark 'not applicable'. </a:t>
            </a:r>
          </a:p>
        </p:txBody>
      </p:sp>
      <p:sp>
        <p:nvSpPr>
          <p:cNvPr id="11" name="Arc 10">
            <a:extLst>
              <a:ext uri="{FF2B5EF4-FFF2-40B4-BE49-F238E27FC236}">
                <a16:creationId xmlns:a16="http://schemas.microsoft.com/office/drawing/2014/main" xmlns="" id="{9C582D71-853B-D040-A11D-D43422BC15C7}"/>
              </a:ext>
            </a:extLst>
          </p:cNvPr>
          <p:cNvSpPr/>
          <p:nvPr/>
        </p:nvSpPr>
        <p:spPr>
          <a:xfrm rot="17430291">
            <a:off x="735321" y="1474134"/>
            <a:ext cx="4554431" cy="3921491"/>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ounded Rectangle 3">
            <a:extLst>
              <a:ext uri="{FF2B5EF4-FFF2-40B4-BE49-F238E27FC236}">
                <a16:creationId xmlns:a16="http://schemas.microsoft.com/office/drawing/2014/main" xmlns="" id="{1AC84E38-6E99-814B-A283-3E7B65B5AE50}"/>
              </a:ext>
            </a:extLst>
          </p:cNvPr>
          <p:cNvSpPr/>
          <p:nvPr/>
        </p:nvSpPr>
        <p:spPr>
          <a:xfrm>
            <a:off x="25595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B4</a:t>
            </a:r>
          </a:p>
        </p:txBody>
      </p:sp>
    </p:spTree>
    <p:extLst>
      <p:ext uri="{BB962C8B-B14F-4D97-AF65-F5344CB8AC3E}">
        <p14:creationId xmlns:p14="http://schemas.microsoft.com/office/powerpoint/2010/main" val="247630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normAutofit fontScale="90000"/>
          </a:bodyPr>
          <a:lstStyle/>
          <a:p>
            <a:r>
              <a:rPr lang="en-GB" dirty="0"/>
              <a:t>Question B5 – Tracking progress among vulnerable groups</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lstStyle/>
          <a:p>
            <a:r>
              <a:rPr lang="en-US" dirty="0">
                <a:solidFill>
                  <a:schemeClr val="tx2"/>
                </a:solidFill>
              </a:rPr>
              <a:t>The question extends from A9 to understand if measures to reach vulnerable populations are monitored. </a:t>
            </a:r>
          </a:p>
        </p:txBody>
      </p:sp>
      <p:sp>
        <p:nvSpPr>
          <p:cNvPr id="5" name="Rounded Rectangle 3">
            <a:extLst>
              <a:ext uri="{FF2B5EF4-FFF2-40B4-BE49-F238E27FC236}">
                <a16:creationId xmlns:a16="http://schemas.microsoft.com/office/drawing/2014/main" xmlns="" id="{95D51AE8-70DE-4579-9FF3-63DB8370BCD6}"/>
              </a:ext>
            </a:extLst>
          </p:cNvPr>
          <p:cNvSpPr/>
          <p:nvPr/>
        </p:nvSpPr>
        <p:spPr>
          <a:xfrm>
            <a:off x="33692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B5</a:t>
            </a:r>
          </a:p>
        </p:txBody>
      </p:sp>
    </p:spTree>
    <p:extLst>
      <p:ext uri="{BB962C8B-B14F-4D97-AF65-F5344CB8AC3E}">
        <p14:creationId xmlns:p14="http://schemas.microsoft.com/office/powerpoint/2010/main" val="16497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218236" y="736120"/>
            <a:ext cx="6881754" cy="476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AA5FA5B2-98B6-664D-8609-810FB21D00F3}"/>
              </a:ext>
            </a:extLst>
          </p:cNvPr>
          <p:cNvSpPr/>
          <p:nvPr/>
        </p:nvSpPr>
        <p:spPr>
          <a:xfrm>
            <a:off x="33692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B5</a:t>
            </a:r>
          </a:p>
        </p:txBody>
      </p:sp>
      <p:sp>
        <p:nvSpPr>
          <p:cNvPr id="8" name="Rectangle: Rounded Corners 10">
            <a:extLst>
              <a:ext uri="{FF2B5EF4-FFF2-40B4-BE49-F238E27FC236}">
                <a16:creationId xmlns:a16="http://schemas.microsoft.com/office/drawing/2014/main" xmlns="" id="{3FF4F6F2-31C1-1845-A90A-B683BC3FD6A4}"/>
              </a:ext>
            </a:extLst>
          </p:cNvPr>
          <p:cNvSpPr/>
          <p:nvPr/>
        </p:nvSpPr>
        <p:spPr>
          <a:xfrm>
            <a:off x="4542972" y="1233714"/>
            <a:ext cx="656102" cy="406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F415D7B-16C9-5541-AC13-D53F131BCE2E}"/>
              </a:ext>
            </a:extLst>
          </p:cNvPr>
          <p:cNvSpPr txBox="1"/>
          <p:nvPr/>
        </p:nvSpPr>
        <p:spPr>
          <a:xfrm>
            <a:off x="145286" y="1118528"/>
            <a:ext cx="1912447" cy="140038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If the vulnerable population does not reside in your country, mark not applicable. </a:t>
            </a:r>
          </a:p>
        </p:txBody>
      </p:sp>
      <p:sp>
        <p:nvSpPr>
          <p:cNvPr id="10" name="Arc 9">
            <a:extLst>
              <a:ext uri="{FF2B5EF4-FFF2-40B4-BE49-F238E27FC236}">
                <a16:creationId xmlns:a16="http://schemas.microsoft.com/office/drawing/2014/main" xmlns="" id="{86525B8E-FEB3-084A-AB7A-F742CE7CF517}"/>
              </a:ext>
            </a:extLst>
          </p:cNvPr>
          <p:cNvSpPr/>
          <p:nvPr/>
        </p:nvSpPr>
        <p:spPr>
          <a:xfrm rot="17430291">
            <a:off x="1661613" y="727596"/>
            <a:ext cx="4084585" cy="4872323"/>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F5E9BAD5-A877-7E4B-9ABD-6D9CA59D2FCF}"/>
              </a:ext>
            </a:extLst>
          </p:cNvPr>
          <p:cNvSpPr txBox="1"/>
          <p:nvPr/>
        </p:nvSpPr>
        <p:spPr>
          <a:xfrm>
            <a:off x="1524001" y="3906045"/>
            <a:ext cx="4020456" cy="307777"/>
          </a:xfrm>
          <a:prstGeom prst="rect">
            <a:avLst/>
          </a:prstGeom>
          <a:noFill/>
          <a:ln>
            <a:noFill/>
          </a:ln>
        </p:spPr>
        <p:txBody>
          <a:bodyPr wrap="square" rtlCol="0">
            <a:spAutoFit/>
          </a:bodyPr>
          <a:lstStyle/>
          <a:p>
            <a:r>
              <a:rPr lang="en-GB" sz="1400" b="1" dirty="0">
                <a:ln w="3175" cmpd="sng">
                  <a:noFill/>
                </a:ln>
                <a:solidFill>
                  <a:srgbClr val="C00000"/>
                </a:solidFill>
                <a:effectLst>
                  <a:glow rad="139700">
                    <a:schemeClr val="bg1"/>
                  </a:glow>
                </a:effectLst>
              </a:rPr>
              <a:t>Add other vulnerable population(s) if applicable. </a:t>
            </a:r>
          </a:p>
        </p:txBody>
      </p:sp>
      <p:sp>
        <p:nvSpPr>
          <p:cNvPr id="12" name="TextBox 11">
            <a:extLst>
              <a:ext uri="{FF2B5EF4-FFF2-40B4-BE49-F238E27FC236}">
                <a16:creationId xmlns:a16="http://schemas.microsoft.com/office/drawing/2014/main" xmlns="" id="{E9AF2AE4-BA0B-974C-9AA8-36711436CA51}"/>
              </a:ext>
            </a:extLst>
          </p:cNvPr>
          <p:cNvSpPr txBox="1"/>
          <p:nvPr/>
        </p:nvSpPr>
        <p:spPr>
          <a:xfrm>
            <a:off x="1524001" y="4579720"/>
            <a:ext cx="5738524" cy="87716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In as much detail as possible, describe how measures to reach vulnerable populations are being monitored. Include or attach any reports. </a:t>
            </a:r>
          </a:p>
        </p:txBody>
      </p:sp>
    </p:spTree>
    <p:extLst>
      <p:ext uri="{BB962C8B-B14F-4D97-AF65-F5344CB8AC3E}">
        <p14:creationId xmlns:p14="http://schemas.microsoft.com/office/powerpoint/2010/main" val="414582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lstStyle/>
          <a:p>
            <a:r>
              <a:rPr lang="en-GB" dirty="0"/>
              <a:t>Question B6 – Performance indicators</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lstStyle/>
          <a:p>
            <a:r>
              <a:rPr lang="en-US" dirty="0">
                <a:solidFill>
                  <a:schemeClr val="tx2"/>
                </a:solidFill>
              </a:rPr>
              <a:t>This question asks about select performance indicators for tracking progress for drinking-water and sanitation.</a:t>
            </a:r>
          </a:p>
          <a:p>
            <a:r>
              <a:rPr lang="en-US" dirty="0">
                <a:solidFill>
                  <a:schemeClr val="tx2"/>
                </a:solidFill>
              </a:rPr>
              <a:t>If more space is needed for answering this question, please use the survey annex.</a:t>
            </a:r>
          </a:p>
        </p:txBody>
      </p:sp>
      <p:sp>
        <p:nvSpPr>
          <p:cNvPr id="5" name="Rounded Rectangle 3">
            <a:extLst>
              <a:ext uri="{FF2B5EF4-FFF2-40B4-BE49-F238E27FC236}">
                <a16:creationId xmlns:a16="http://schemas.microsoft.com/office/drawing/2014/main" xmlns="" id="{4E328671-43F3-44D0-A6D4-911BBE2C167B}"/>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Tree>
    <p:extLst>
      <p:ext uri="{BB962C8B-B14F-4D97-AF65-F5344CB8AC3E}">
        <p14:creationId xmlns:p14="http://schemas.microsoft.com/office/powerpoint/2010/main" val="14993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solidFill>
                  <a:schemeClr val="tx2"/>
                </a:solidFill>
              </a:rPr>
              <a:t>Section B consists of </a:t>
            </a:r>
            <a:r>
              <a:rPr lang="en-GB" b="1" dirty="0">
                <a:solidFill>
                  <a:schemeClr val="tx2"/>
                </a:solidFill>
              </a:rPr>
              <a:t>11 questions</a:t>
            </a:r>
            <a:r>
              <a:rPr lang="en-GB" dirty="0">
                <a:solidFill>
                  <a:schemeClr val="tx2"/>
                </a:solidFill>
              </a:rPr>
              <a:t> covering monitoring, including data availability and use, performance indicators and regulators. </a:t>
            </a:r>
          </a:p>
          <a:p>
            <a:r>
              <a:rPr lang="en-GB" dirty="0">
                <a:solidFill>
                  <a:schemeClr val="tx2"/>
                </a:solidFill>
              </a:rPr>
              <a:t>This module will go through each of the questions. </a:t>
            </a:r>
          </a:p>
          <a:p>
            <a:r>
              <a:rPr lang="en-GB" dirty="0">
                <a:solidFill>
                  <a:schemeClr val="tx2"/>
                </a:solidFill>
              </a:rPr>
              <a:t>Please also reference the survey guidance for additional information.</a:t>
            </a:r>
          </a:p>
        </p:txBody>
      </p:sp>
    </p:spTree>
    <p:extLst>
      <p:ext uri="{BB962C8B-B14F-4D97-AF65-F5344CB8AC3E}">
        <p14:creationId xmlns:p14="http://schemas.microsoft.com/office/powerpoint/2010/main" val="4146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14533" y="580478"/>
            <a:ext cx="6652838" cy="508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5BA4F2BB-F790-264B-A868-5F7EAD71B1FC}"/>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
        <p:nvSpPr>
          <p:cNvPr id="7" name="Rectangle: Rounded Corners 10">
            <a:extLst>
              <a:ext uri="{FF2B5EF4-FFF2-40B4-BE49-F238E27FC236}">
                <a16:creationId xmlns:a16="http://schemas.microsoft.com/office/drawing/2014/main" xmlns="" id="{1907A0F4-52CF-2B4C-9BA5-FB07EB01D54F}"/>
              </a:ext>
            </a:extLst>
          </p:cNvPr>
          <p:cNvSpPr/>
          <p:nvPr/>
        </p:nvSpPr>
        <p:spPr>
          <a:xfrm>
            <a:off x="4761059" y="1335315"/>
            <a:ext cx="1654255"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xmlns="" id="{506EE6A6-F3CC-6149-B491-2A4C5BBEA3C8}"/>
              </a:ext>
            </a:extLst>
          </p:cNvPr>
          <p:cNvSpPr/>
          <p:nvPr/>
        </p:nvSpPr>
        <p:spPr>
          <a:xfrm rot="1373825">
            <a:off x="4146257" y="1511587"/>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1821F74B-E1EB-FE4A-B7D9-2CF53BF708D4}"/>
              </a:ext>
            </a:extLst>
          </p:cNvPr>
          <p:cNvSpPr txBox="1"/>
          <p:nvPr/>
        </p:nvSpPr>
        <p:spPr>
          <a:xfrm>
            <a:off x="5056818" y="2951920"/>
            <a:ext cx="2188107" cy="140038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Please list the main indicator(s) for each category. Use the survey annex if more space is needed.</a:t>
            </a:r>
          </a:p>
        </p:txBody>
      </p:sp>
      <p:sp>
        <p:nvSpPr>
          <p:cNvPr id="17" name="Rectangle: Rounded Corners 10">
            <a:extLst>
              <a:ext uri="{FF2B5EF4-FFF2-40B4-BE49-F238E27FC236}">
                <a16:creationId xmlns:a16="http://schemas.microsoft.com/office/drawing/2014/main" xmlns="" id="{2CBA44F3-3059-B149-B2FF-0517A8431553}"/>
              </a:ext>
            </a:extLst>
          </p:cNvPr>
          <p:cNvSpPr/>
          <p:nvPr/>
        </p:nvSpPr>
        <p:spPr>
          <a:xfrm>
            <a:off x="2240964" y="1232805"/>
            <a:ext cx="2483864" cy="7239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xmlns="" id="{4D8DD098-F85B-C349-8E36-7C8796A42FFF}"/>
              </a:ext>
            </a:extLst>
          </p:cNvPr>
          <p:cNvSpPr/>
          <p:nvPr/>
        </p:nvSpPr>
        <p:spPr>
          <a:xfrm rot="1373825">
            <a:off x="1339527" y="1794823"/>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xmlns="" id="{3C62267E-42D6-FA43-B887-C45192986883}"/>
              </a:ext>
            </a:extLst>
          </p:cNvPr>
          <p:cNvSpPr txBox="1"/>
          <p:nvPr/>
        </p:nvSpPr>
        <p:spPr>
          <a:xfrm>
            <a:off x="2162288" y="3217458"/>
            <a:ext cx="2350494"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Check one box per row. </a:t>
            </a:r>
          </a:p>
        </p:txBody>
      </p:sp>
      <p:sp>
        <p:nvSpPr>
          <p:cNvPr id="10" name="Rectangle: Rounded Corners 10">
            <a:extLst>
              <a:ext uri="{FF2B5EF4-FFF2-40B4-BE49-F238E27FC236}">
                <a16:creationId xmlns:a16="http://schemas.microsoft.com/office/drawing/2014/main" xmlns="" id="{962F900F-9478-0047-9781-1681B4CC24B8}"/>
              </a:ext>
            </a:extLst>
          </p:cNvPr>
          <p:cNvSpPr/>
          <p:nvPr/>
        </p:nvSpPr>
        <p:spPr>
          <a:xfrm>
            <a:off x="506097" y="1232805"/>
            <a:ext cx="1448234" cy="3378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xmlns="" id="{CDA08F4B-2191-8542-9115-185D737085A2}"/>
              </a:ext>
            </a:extLst>
          </p:cNvPr>
          <p:cNvSpPr/>
          <p:nvPr/>
        </p:nvSpPr>
        <p:spPr>
          <a:xfrm rot="15368739">
            <a:off x="1687569" y="913013"/>
            <a:ext cx="438140" cy="717905"/>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94D75AC1-1007-9B47-8DC2-E66FCF0399A9}"/>
              </a:ext>
            </a:extLst>
          </p:cNvPr>
          <p:cNvSpPr txBox="1"/>
          <p:nvPr/>
        </p:nvSpPr>
        <p:spPr>
          <a:xfrm>
            <a:off x="1828534" y="837535"/>
            <a:ext cx="2718544"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Part a refers to sanitation.</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162949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4510" y="760837"/>
            <a:ext cx="8756142" cy="484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916A62DB-98D8-1045-A89F-3F55AD9DCAE1}"/>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
        <p:nvSpPr>
          <p:cNvPr id="6" name="TextBox 5">
            <a:extLst>
              <a:ext uri="{FF2B5EF4-FFF2-40B4-BE49-F238E27FC236}">
                <a16:creationId xmlns:a16="http://schemas.microsoft.com/office/drawing/2014/main" xmlns="" id="{221E5C7A-7D93-4F42-AE49-207F4F5C4629}"/>
              </a:ext>
            </a:extLst>
          </p:cNvPr>
          <p:cNvSpPr txBox="1"/>
          <p:nvPr/>
        </p:nvSpPr>
        <p:spPr>
          <a:xfrm>
            <a:off x="6116360" y="1108606"/>
            <a:ext cx="2188107" cy="87716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Please list the main indicator(s) for each category. </a:t>
            </a:r>
          </a:p>
        </p:txBody>
      </p:sp>
      <p:sp>
        <p:nvSpPr>
          <p:cNvPr id="7" name="TextBox 6">
            <a:extLst>
              <a:ext uri="{FF2B5EF4-FFF2-40B4-BE49-F238E27FC236}">
                <a16:creationId xmlns:a16="http://schemas.microsoft.com/office/drawing/2014/main" xmlns="" id="{B543FCC9-1C7C-A745-87A0-FFCD480EED79}"/>
              </a:ext>
            </a:extLst>
          </p:cNvPr>
          <p:cNvSpPr txBox="1"/>
          <p:nvPr/>
        </p:nvSpPr>
        <p:spPr>
          <a:xfrm>
            <a:off x="3270575" y="3254829"/>
            <a:ext cx="2879803"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Check one box per row. </a:t>
            </a:r>
          </a:p>
        </p:txBody>
      </p:sp>
      <p:sp>
        <p:nvSpPr>
          <p:cNvPr id="8" name="Rectangle: Rounded Corners 10">
            <a:extLst>
              <a:ext uri="{FF2B5EF4-FFF2-40B4-BE49-F238E27FC236}">
                <a16:creationId xmlns:a16="http://schemas.microsoft.com/office/drawing/2014/main" xmlns="" id="{6F5EB26C-9A6E-1C44-AD51-D68A7553A3AF}"/>
              </a:ext>
            </a:extLst>
          </p:cNvPr>
          <p:cNvSpPr/>
          <p:nvPr/>
        </p:nvSpPr>
        <p:spPr>
          <a:xfrm>
            <a:off x="468758" y="716720"/>
            <a:ext cx="1654255"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7CF55F30-5D3D-D24C-9747-879723BDEC52}"/>
              </a:ext>
            </a:extLst>
          </p:cNvPr>
          <p:cNvSpPr/>
          <p:nvPr/>
        </p:nvSpPr>
        <p:spPr>
          <a:xfrm rot="15368739">
            <a:off x="2251962" y="641203"/>
            <a:ext cx="438140" cy="717905"/>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65C165E3-43E8-BE4B-AB93-6C1DDEA160B2}"/>
              </a:ext>
            </a:extLst>
          </p:cNvPr>
          <p:cNvSpPr txBox="1"/>
          <p:nvPr/>
        </p:nvSpPr>
        <p:spPr>
          <a:xfrm>
            <a:off x="2452978" y="646212"/>
            <a:ext cx="6092727"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Part b refers to drinking-water.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416094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89694" y="875770"/>
            <a:ext cx="8488582" cy="469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ACC27906-74EF-EC41-BFE8-5405CC2C0F06}"/>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
        <p:nvSpPr>
          <p:cNvPr id="6" name="TextBox 5">
            <a:extLst>
              <a:ext uri="{FF2B5EF4-FFF2-40B4-BE49-F238E27FC236}">
                <a16:creationId xmlns:a16="http://schemas.microsoft.com/office/drawing/2014/main" xmlns="" id="{3B8FE142-EA3E-8A43-A5A9-F74E7D7EA27C}"/>
              </a:ext>
            </a:extLst>
          </p:cNvPr>
          <p:cNvSpPr txBox="1"/>
          <p:nvPr/>
        </p:nvSpPr>
        <p:spPr>
          <a:xfrm>
            <a:off x="5084861" y="1587910"/>
            <a:ext cx="3667253" cy="61555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List approximate values if the indicators are measured for </a:t>
            </a:r>
            <a:r>
              <a:rPr lang="en-GB" sz="1700" b="1" dirty="0" err="1">
                <a:ln w="3175" cmpd="sng">
                  <a:noFill/>
                </a:ln>
                <a:solidFill>
                  <a:srgbClr val="C00000"/>
                </a:solidFill>
                <a:effectLst>
                  <a:glow rad="139700">
                    <a:schemeClr val="bg1"/>
                  </a:glow>
                </a:effectLst>
              </a:rPr>
              <a:t>i</a:t>
            </a:r>
            <a:r>
              <a:rPr lang="en-GB" sz="1700" b="1" dirty="0">
                <a:ln w="3175" cmpd="sng">
                  <a:noFill/>
                </a:ln>
                <a:solidFill>
                  <a:srgbClr val="C00000"/>
                </a:solidFill>
                <a:effectLst>
                  <a:glow rad="139700">
                    <a:schemeClr val="bg1"/>
                  </a:glow>
                </a:effectLst>
              </a:rPr>
              <a:t> – iii. </a:t>
            </a:r>
          </a:p>
        </p:txBody>
      </p:sp>
      <p:sp>
        <p:nvSpPr>
          <p:cNvPr id="8" name="Rectangle: Rounded Corners 10">
            <a:extLst>
              <a:ext uri="{FF2B5EF4-FFF2-40B4-BE49-F238E27FC236}">
                <a16:creationId xmlns:a16="http://schemas.microsoft.com/office/drawing/2014/main" xmlns="" id="{89CEF2FF-B156-6E48-A73C-D8A8FF9F2206}"/>
              </a:ext>
            </a:extLst>
          </p:cNvPr>
          <p:cNvSpPr/>
          <p:nvPr/>
        </p:nvSpPr>
        <p:spPr>
          <a:xfrm>
            <a:off x="1150178" y="2905413"/>
            <a:ext cx="3717097" cy="7812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B7423B8E-C60B-B74C-A38F-9990B73D7149}"/>
              </a:ext>
            </a:extLst>
          </p:cNvPr>
          <p:cNvSpPr/>
          <p:nvPr/>
        </p:nvSpPr>
        <p:spPr>
          <a:xfrm rot="18809588">
            <a:off x="3184159" y="2760966"/>
            <a:ext cx="2779361" cy="2509459"/>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F14DA47E-DB08-8244-B080-5A0F96CEC899}"/>
              </a:ext>
            </a:extLst>
          </p:cNvPr>
          <p:cNvSpPr txBox="1"/>
          <p:nvPr/>
        </p:nvSpPr>
        <p:spPr>
          <a:xfrm>
            <a:off x="5581650" y="2947988"/>
            <a:ext cx="3295791" cy="61555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'Nonrevenue water' does not equal 'unaccounted for water'. </a:t>
            </a:r>
            <a:endParaRPr lang="en-GB" sz="1700" b="1" dirty="0">
              <a:ln w="3175" cmpd="sng">
                <a:noFill/>
              </a:ln>
              <a:solidFill>
                <a:srgbClr val="C00000"/>
              </a:solidFill>
              <a:effectLst>
                <a:glow rad="139700">
                  <a:schemeClr val="bg1"/>
                </a:glow>
              </a:effectLst>
            </a:endParaRPr>
          </a:p>
        </p:txBody>
      </p:sp>
      <p:sp>
        <p:nvSpPr>
          <p:cNvPr id="11" name="TextBox 10">
            <a:extLst>
              <a:ext uri="{FF2B5EF4-FFF2-40B4-BE49-F238E27FC236}">
                <a16:creationId xmlns:a16="http://schemas.microsoft.com/office/drawing/2014/main" xmlns="" id="{73FE9076-4D0A-7541-B879-AE1FD6F6288A}"/>
              </a:ext>
            </a:extLst>
          </p:cNvPr>
          <p:cNvSpPr txBox="1"/>
          <p:nvPr/>
        </p:nvSpPr>
        <p:spPr>
          <a:xfrm>
            <a:off x="1309379" y="4549730"/>
            <a:ext cx="6446404"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If additional space is needed for indicators, use the survey annex. </a:t>
            </a:r>
          </a:p>
        </p:txBody>
      </p:sp>
    </p:spTree>
    <p:extLst>
      <p:ext uri="{BB962C8B-B14F-4D97-AF65-F5344CB8AC3E}">
        <p14:creationId xmlns:p14="http://schemas.microsoft.com/office/powerpoint/2010/main" val="65940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lstStyle/>
          <a:p>
            <a:r>
              <a:rPr lang="en-GB" dirty="0"/>
              <a:t>Question B7 – </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lstStyle/>
          <a:p>
            <a:r>
              <a:rPr lang="en-US" dirty="0">
                <a:solidFill>
                  <a:schemeClr val="tx2"/>
                </a:solidFill>
              </a:rPr>
              <a:t>This question focuses on types of regulatory authorities for drinking-water and sanitation. </a:t>
            </a:r>
          </a:p>
          <a:p>
            <a:r>
              <a:rPr lang="en-GB" dirty="0">
                <a:solidFill>
                  <a:schemeClr val="tx2"/>
                </a:solidFill>
              </a:rPr>
              <a:t>A regulatory authority is an agency or body responsible for oversight and authority over regulations.</a:t>
            </a:r>
            <a:r>
              <a:rPr lang="en-US" dirty="0">
                <a:solidFill>
                  <a:schemeClr val="tx2"/>
                </a:solidFill>
              </a:rPr>
              <a:t>  </a:t>
            </a:r>
          </a:p>
        </p:txBody>
      </p:sp>
      <p:sp>
        <p:nvSpPr>
          <p:cNvPr id="5" name="Rounded Rectangle 3">
            <a:extLst>
              <a:ext uri="{FF2B5EF4-FFF2-40B4-BE49-F238E27FC236}">
                <a16:creationId xmlns:a16="http://schemas.microsoft.com/office/drawing/2014/main" xmlns="" id="{52FB1718-B847-44E2-BD07-E8303362A17E}"/>
              </a:ext>
            </a:extLst>
          </p:cNvPr>
          <p:cNvSpPr/>
          <p:nvPr/>
        </p:nvSpPr>
        <p:spPr>
          <a:xfrm>
            <a:off x="5026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B7</a:t>
            </a:r>
          </a:p>
        </p:txBody>
      </p:sp>
    </p:spTree>
    <p:extLst>
      <p:ext uri="{BB962C8B-B14F-4D97-AF65-F5344CB8AC3E}">
        <p14:creationId xmlns:p14="http://schemas.microsoft.com/office/powerpoint/2010/main" val="11432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4889" y="623122"/>
            <a:ext cx="7020446" cy="514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xmlns="" id="{74EDA3D6-04FD-B64D-A292-2EB16742D6C9}"/>
              </a:ext>
            </a:extLst>
          </p:cNvPr>
          <p:cNvSpPr/>
          <p:nvPr/>
        </p:nvSpPr>
        <p:spPr>
          <a:xfrm>
            <a:off x="5026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B7</a:t>
            </a:r>
          </a:p>
        </p:txBody>
      </p:sp>
      <p:sp>
        <p:nvSpPr>
          <p:cNvPr id="6" name="Rectangle: Rounded Corners 10">
            <a:extLst>
              <a:ext uri="{FF2B5EF4-FFF2-40B4-BE49-F238E27FC236}">
                <a16:creationId xmlns:a16="http://schemas.microsoft.com/office/drawing/2014/main" xmlns="" id="{D11BAA44-9374-FE43-AF4A-4CD59A753DD2}"/>
              </a:ext>
            </a:extLst>
          </p:cNvPr>
          <p:cNvSpPr/>
          <p:nvPr/>
        </p:nvSpPr>
        <p:spPr>
          <a:xfrm>
            <a:off x="5518979" y="878502"/>
            <a:ext cx="1383361" cy="3338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xmlns="" id="{13FB947A-9F2D-8140-8B6E-5E7502F2FF30}"/>
              </a:ext>
            </a:extLst>
          </p:cNvPr>
          <p:cNvSpPr/>
          <p:nvPr/>
        </p:nvSpPr>
        <p:spPr>
          <a:xfrm rot="19313835">
            <a:off x="6105247" y="900008"/>
            <a:ext cx="2052211" cy="137242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71AD3800-7C15-F84A-A439-0AE501821AA9}"/>
              </a:ext>
            </a:extLst>
          </p:cNvPr>
          <p:cNvSpPr txBox="1"/>
          <p:nvPr/>
        </p:nvSpPr>
        <p:spPr>
          <a:xfrm>
            <a:off x="7131352" y="987592"/>
            <a:ext cx="2105080" cy="3231654"/>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Sanitation/</a:t>
            </a:r>
          </a:p>
          <a:p>
            <a:r>
              <a:rPr lang="en-GB" sz="1700" b="1" dirty="0">
                <a:ln w="3175" cmpd="sng">
                  <a:noFill/>
                </a:ln>
                <a:solidFill>
                  <a:srgbClr val="C00000"/>
                </a:solidFill>
                <a:effectLst>
                  <a:glow rad="139700">
                    <a:schemeClr val="bg1"/>
                  </a:glow>
                </a:effectLst>
              </a:rPr>
              <a:t>wastewater includes sewered services connected to a wastewater treatment plant as well as planning, emptying and disposal services for on-site sanitation such as septic tanks and latrines.</a:t>
            </a:r>
            <a:r>
              <a:rPr lang="en-US" sz="1600" dirty="0"/>
              <a:t> </a:t>
            </a:r>
            <a:endParaRPr lang="en-GB" sz="1700" b="1" dirty="0">
              <a:ln w="3175" cmpd="sng">
                <a:noFill/>
              </a:ln>
              <a:solidFill>
                <a:srgbClr val="C00000"/>
              </a:solidFill>
              <a:effectLst>
                <a:glow rad="139700">
                  <a:schemeClr val="bg1"/>
                </a:glow>
              </a:effectLst>
            </a:endParaRPr>
          </a:p>
        </p:txBody>
      </p:sp>
      <p:sp>
        <p:nvSpPr>
          <p:cNvPr id="13" name="Rectangle: Rounded Corners 10">
            <a:extLst>
              <a:ext uri="{FF2B5EF4-FFF2-40B4-BE49-F238E27FC236}">
                <a16:creationId xmlns:a16="http://schemas.microsoft.com/office/drawing/2014/main" xmlns="" id="{6276FB9A-C055-064E-B3E3-6CA26ACA9E79}"/>
              </a:ext>
            </a:extLst>
          </p:cNvPr>
          <p:cNvSpPr/>
          <p:nvPr/>
        </p:nvSpPr>
        <p:spPr>
          <a:xfrm>
            <a:off x="458480" y="3224905"/>
            <a:ext cx="3367242" cy="1006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xmlns="" id="{6E21DC5A-7A10-8B4E-A7AE-1013B6B4B649}"/>
              </a:ext>
            </a:extLst>
          </p:cNvPr>
          <p:cNvSpPr/>
          <p:nvPr/>
        </p:nvSpPr>
        <p:spPr>
          <a:xfrm rot="15368739">
            <a:off x="2025901" y="4071204"/>
            <a:ext cx="1002129" cy="129664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ABB695A3-2421-1147-A01B-5D073C50CDE0}"/>
              </a:ext>
            </a:extLst>
          </p:cNvPr>
          <p:cNvSpPr txBox="1"/>
          <p:nvPr/>
        </p:nvSpPr>
        <p:spPr>
          <a:xfrm>
            <a:off x="569169" y="4496035"/>
            <a:ext cx="6078374" cy="1077218"/>
          </a:xfrm>
          <a:prstGeom prst="rect">
            <a:avLst/>
          </a:prstGeom>
          <a:noFill/>
          <a:ln>
            <a:noFill/>
          </a:ln>
        </p:spPr>
        <p:txBody>
          <a:bodyPr wrap="square" rtlCol="0">
            <a:spAutoFit/>
          </a:bodyPr>
          <a:lstStyle/>
          <a:p>
            <a:r>
              <a:rPr lang="en-US" sz="1600" b="1" dirty="0">
                <a:ln w="3175" cmpd="sng">
                  <a:noFill/>
                </a:ln>
                <a:solidFill>
                  <a:srgbClr val="C00000"/>
                </a:solidFill>
                <a:effectLst>
                  <a:glow rad="139700">
                    <a:schemeClr val="bg1"/>
                  </a:glow>
                </a:effectLst>
              </a:rPr>
              <a:t>Answer these questions if there is a regulatory authority for urban/rural drinking-water or sanitation/wastewater. Answers should correspond to the </a:t>
            </a:r>
            <a:r>
              <a:rPr lang="en-GB" sz="1600" b="1" dirty="0">
                <a:ln w="3175" cmpd="sng">
                  <a:noFill/>
                </a:ln>
                <a:solidFill>
                  <a:srgbClr val="C00000"/>
                </a:solidFill>
                <a:effectLst>
                  <a:glow rad="139700">
                    <a:schemeClr val="bg1"/>
                  </a:glow>
                </a:effectLst>
              </a:rPr>
              <a:t>regulatory authority with primary responsibility in each subsector.</a:t>
            </a:r>
          </a:p>
        </p:txBody>
      </p:sp>
    </p:spTree>
    <p:extLst>
      <p:ext uri="{BB962C8B-B14F-4D97-AF65-F5344CB8AC3E}">
        <p14:creationId xmlns:p14="http://schemas.microsoft.com/office/powerpoint/2010/main" val="118132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normAutofit fontScale="90000"/>
          </a:bodyPr>
          <a:lstStyle/>
          <a:p>
            <a:r>
              <a:rPr lang="en-GB" dirty="0"/>
              <a:t>Question B8 – Functions of drinking-water regulatory authorities </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normAutofit fontScale="92500" lnSpcReduction="20000"/>
          </a:bodyPr>
          <a:lstStyle/>
          <a:p>
            <a:r>
              <a:rPr lang="en-US" dirty="0">
                <a:solidFill>
                  <a:schemeClr val="tx2"/>
                </a:solidFill>
              </a:rPr>
              <a:t>This question focuses on drinking-water regulators.</a:t>
            </a:r>
          </a:p>
          <a:p>
            <a:r>
              <a:rPr lang="en-US" dirty="0">
                <a:solidFill>
                  <a:schemeClr val="tx2"/>
                </a:solidFill>
              </a:rPr>
              <a:t>The aim of the question is to understand what actions drinking-water regulators are taking in urban and rural areas.</a:t>
            </a:r>
          </a:p>
          <a:p>
            <a:r>
              <a:rPr lang="en-US" dirty="0">
                <a:solidFill>
                  <a:schemeClr val="tx2"/>
                </a:solidFill>
              </a:rPr>
              <a:t>Answer this question only if there is a regulatory authority with responsibilities for urban and/or rural drinking-water.</a:t>
            </a:r>
          </a:p>
        </p:txBody>
      </p:sp>
      <p:sp>
        <p:nvSpPr>
          <p:cNvPr id="5" name="Rounded Rectangle 3">
            <a:extLst>
              <a:ext uri="{FF2B5EF4-FFF2-40B4-BE49-F238E27FC236}">
                <a16:creationId xmlns:a16="http://schemas.microsoft.com/office/drawing/2014/main" xmlns="" id="{CAD18ED9-E648-4294-8B8A-1EBF1E4D7ADA}"/>
              </a:ext>
            </a:extLst>
          </p:cNvPr>
          <p:cNvSpPr/>
          <p:nvPr/>
        </p:nvSpPr>
        <p:spPr>
          <a:xfrm>
            <a:off x="58266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B8</a:t>
            </a:r>
          </a:p>
        </p:txBody>
      </p:sp>
    </p:spTree>
    <p:extLst>
      <p:ext uri="{BB962C8B-B14F-4D97-AF65-F5344CB8AC3E}">
        <p14:creationId xmlns:p14="http://schemas.microsoft.com/office/powerpoint/2010/main" val="12529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87400" y="580478"/>
            <a:ext cx="7651777"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F9D858AD-48ED-3B47-BA13-8EF1BA3C7B8F}"/>
              </a:ext>
            </a:extLst>
          </p:cNvPr>
          <p:cNvSpPr/>
          <p:nvPr/>
        </p:nvSpPr>
        <p:spPr>
          <a:xfrm>
            <a:off x="58266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B8</a:t>
            </a:r>
          </a:p>
        </p:txBody>
      </p:sp>
      <p:sp>
        <p:nvSpPr>
          <p:cNvPr id="6" name="Rectangle: Rounded Corners 10">
            <a:extLst>
              <a:ext uri="{FF2B5EF4-FFF2-40B4-BE49-F238E27FC236}">
                <a16:creationId xmlns:a16="http://schemas.microsoft.com/office/drawing/2014/main" xmlns="" id="{CB505145-1F15-FE42-9401-6CBC21BE8E15}"/>
              </a:ext>
            </a:extLst>
          </p:cNvPr>
          <p:cNvSpPr/>
          <p:nvPr/>
        </p:nvSpPr>
        <p:spPr>
          <a:xfrm>
            <a:off x="5784969" y="1106006"/>
            <a:ext cx="2627873" cy="319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xmlns="" id="{E244072B-4B48-B348-B0F4-D1ED0B7EC0B3}"/>
              </a:ext>
            </a:extLst>
          </p:cNvPr>
          <p:cNvSpPr/>
          <p:nvPr/>
        </p:nvSpPr>
        <p:spPr>
          <a:xfrm rot="15368739">
            <a:off x="6629365" y="1537876"/>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5F9A3E5B-C3F1-7445-A15C-3E3A172D7A50}"/>
              </a:ext>
            </a:extLst>
          </p:cNvPr>
          <p:cNvSpPr txBox="1"/>
          <p:nvPr/>
        </p:nvSpPr>
        <p:spPr>
          <a:xfrm>
            <a:off x="5658760" y="2115789"/>
            <a:ext cx="2880289" cy="61555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Check two boxes per row—one for urban, one for rural.</a:t>
            </a:r>
            <a:endParaRPr lang="en-GB" sz="1700"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xmlns="" id="{6ADC5E04-140F-9149-855C-A37C77A599D6}"/>
              </a:ext>
            </a:extLst>
          </p:cNvPr>
          <p:cNvSpPr txBox="1"/>
          <p:nvPr/>
        </p:nvSpPr>
        <p:spPr>
          <a:xfrm>
            <a:off x="1870531" y="3884717"/>
            <a:ext cx="5096326" cy="61555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Here, please describe the consequences of non-performance and the corrective actions that are taken. </a:t>
            </a:r>
            <a:endParaRPr lang="en-GB" sz="1700" b="1" dirty="0">
              <a:ln w="3175" cmpd="sng">
                <a:noFill/>
              </a:ln>
              <a:solidFill>
                <a:srgbClr val="C00000"/>
              </a:solidFill>
              <a:effectLst>
                <a:glow rad="139700">
                  <a:schemeClr val="bg1"/>
                </a:glow>
              </a:effectLst>
            </a:endParaRPr>
          </a:p>
        </p:txBody>
      </p:sp>
      <p:sp>
        <p:nvSpPr>
          <p:cNvPr id="10" name="TextBox 9">
            <a:extLst>
              <a:ext uri="{FF2B5EF4-FFF2-40B4-BE49-F238E27FC236}">
                <a16:creationId xmlns:a16="http://schemas.microsoft.com/office/drawing/2014/main" xmlns="" id="{29AB6E20-7F70-DA42-9159-1297F83E0422}"/>
              </a:ext>
            </a:extLst>
          </p:cNvPr>
          <p:cNvSpPr txBox="1"/>
          <p:nvPr/>
        </p:nvSpPr>
        <p:spPr>
          <a:xfrm>
            <a:off x="1475017" y="5134602"/>
            <a:ext cx="6391726" cy="35394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 Be sure to include a link of the most recent report or attach a copy. </a:t>
            </a:r>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253785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normAutofit fontScale="90000"/>
          </a:bodyPr>
          <a:lstStyle/>
          <a:p>
            <a:r>
              <a:rPr lang="en-GB" dirty="0"/>
              <a:t>Question B9 – Functions of sanitation/wastewater regulatory authorities </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normAutofit fontScale="92500" lnSpcReduction="20000"/>
          </a:bodyPr>
          <a:lstStyle/>
          <a:p>
            <a:r>
              <a:rPr lang="en-US" dirty="0">
                <a:solidFill>
                  <a:schemeClr val="tx2"/>
                </a:solidFill>
              </a:rPr>
              <a:t>This question focuses on sanitation/wastewater regulators.</a:t>
            </a:r>
          </a:p>
          <a:p>
            <a:r>
              <a:rPr lang="en-US" dirty="0">
                <a:solidFill>
                  <a:schemeClr val="tx2"/>
                </a:solidFill>
              </a:rPr>
              <a:t>The aim of the question is to understand what actions sanitation/wastewater regulators are taking in urban and rural areas.</a:t>
            </a:r>
          </a:p>
          <a:p>
            <a:r>
              <a:rPr lang="en-US" dirty="0">
                <a:solidFill>
                  <a:schemeClr val="tx2"/>
                </a:solidFill>
              </a:rPr>
              <a:t>Answer this question only if there is a regulatory authority with some responsibilities for urban and/or rural sanitation/wastewater.</a:t>
            </a:r>
          </a:p>
          <a:p>
            <a:endParaRPr lang="en-US" dirty="0"/>
          </a:p>
        </p:txBody>
      </p:sp>
      <p:sp>
        <p:nvSpPr>
          <p:cNvPr id="5" name="Rounded Rectangle 3">
            <a:extLst>
              <a:ext uri="{FF2B5EF4-FFF2-40B4-BE49-F238E27FC236}">
                <a16:creationId xmlns:a16="http://schemas.microsoft.com/office/drawing/2014/main" xmlns="" id="{A24D3A94-C02F-46F3-A102-9B27D1EF6952}"/>
              </a:ext>
            </a:extLst>
          </p:cNvPr>
          <p:cNvSpPr/>
          <p:nvPr/>
        </p:nvSpPr>
        <p:spPr>
          <a:xfrm>
            <a:off x="66839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B9</a:t>
            </a:r>
          </a:p>
        </p:txBody>
      </p:sp>
    </p:spTree>
    <p:extLst>
      <p:ext uri="{BB962C8B-B14F-4D97-AF65-F5344CB8AC3E}">
        <p14:creationId xmlns:p14="http://schemas.microsoft.com/office/powerpoint/2010/main" val="31342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72979" y="739864"/>
            <a:ext cx="7195801" cy="48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E7D3CD8A-8635-9F42-BBD5-CEF5ED0B6E11}"/>
              </a:ext>
            </a:extLst>
          </p:cNvPr>
          <p:cNvSpPr/>
          <p:nvPr/>
        </p:nvSpPr>
        <p:spPr>
          <a:xfrm>
            <a:off x="66839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B9</a:t>
            </a:r>
          </a:p>
        </p:txBody>
      </p:sp>
      <p:sp>
        <p:nvSpPr>
          <p:cNvPr id="6" name="Rectangle: Rounded Corners 10">
            <a:extLst>
              <a:ext uri="{FF2B5EF4-FFF2-40B4-BE49-F238E27FC236}">
                <a16:creationId xmlns:a16="http://schemas.microsoft.com/office/drawing/2014/main" xmlns="" id="{EDAA4B85-637E-4E4B-90E2-F1C4E2FF148E}"/>
              </a:ext>
            </a:extLst>
          </p:cNvPr>
          <p:cNvSpPr/>
          <p:nvPr/>
        </p:nvSpPr>
        <p:spPr>
          <a:xfrm>
            <a:off x="5632569" y="1271106"/>
            <a:ext cx="2627873" cy="319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xmlns="" id="{FB6B0C3B-93F1-5740-A914-0E77B02A9079}"/>
              </a:ext>
            </a:extLst>
          </p:cNvPr>
          <p:cNvSpPr/>
          <p:nvPr/>
        </p:nvSpPr>
        <p:spPr>
          <a:xfrm rot="15368739">
            <a:off x="6476965" y="1702976"/>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523E1923-C591-C44E-875D-792E29491784}"/>
              </a:ext>
            </a:extLst>
          </p:cNvPr>
          <p:cNvSpPr txBox="1"/>
          <p:nvPr/>
        </p:nvSpPr>
        <p:spPr>
          <a:xfrm>
            <a:off x="5506360" y="2280889"/>
            <a:ext cx="2880289" cy="61555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Check two boxes per row—one for urban, one for rural.</a:t>
            </a:r>
            <a:endParaRPr lang="en-GB" sz="1700"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xmlns="" id="{A50E75CD-2171-BD45-B518-E36CA277F835}"/>
              </a:ext>
            </a:extLst>
          </p:cNvPr>
          <p:cNvSpPr txBox="1"/>
          <p:nvPr/>
        </p:nvSpPr>
        <p:spPr>
          <a:xfrm>
            <a:off x="1870531" y="3884717"/>
            <a:ext cx="5096326" cy="61555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Here describe the consequences of non-performance and the corrective actions that are taken. </a:t>
            </a:r>
            <a:endParaRPr lang="en-GB" sz="1700" b="1" dirty="0">
              <a:ln w="3175" cmpd="sng">
                <a:noFill/>
              </a:ln>
              <a:solidFill>
                <a:srgbClr val="C00000"/>
              </a:solidFill>
              <a:effectLst>
                <a:glow rad="139700">
                  <a:schemeClr val="bg1"/>
                </a:glow>
              </a:effectLst>
            </a:endParaRPr>
          </a:p>
        </p:txBody>
      </p:sp>
      <p:sp>
        <p:nvSpPr>
          <p:cNvPr id="10" name="TextBox 9">
            <a:extLst>
              <a:ext uri="{FF2B5EF4-FFF2-40B4-BE49-F238E27FC236}">
                <a16:creationId xmlns:a16="http://schemas.microsoft.com/office/drawing/2014/main" xmlns="" id="{815D2D35-0AB2-BA4C-AF03-3946F3FB3F5D}"/>
              </a:ext>
            </a:extLst>
          </p:cNvPr>
          <p:cNvSpPr txBox="1"/>
          <p:nvPr/>
        </p:nvSpPr>
        <p:spPr>
          <a:xfrm>
            <a:off x="1475017" y="5134602"/>
            <a:ext cx="6391726" cy="35394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 Be sure to include a link of the most recent report or attach a copy. </a:t>
            </a:r>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420276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normAutofit fontScale="90000"/>
          </a:bodyPr>
          <a:lstStyle/>
          <a:p>
            <a:r>
              <a:rPr lang="en-GB" dirty="0"/>
              <a:t>Question B10 – Independent drinking-water quality surveillance </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normAutofit fontScale="70000" lnSpcReduction="20000"/>
          </a:bodyPr>
          <a:lstStyle/>
          <a:p>
            <a:r>
              <a:rPr lang="en-US" dirty="0">
                <a:solidFill>
                  <a:schemeClr val="tx2"/>
                </a:solidFill>
              </a:rPr>
              <a:t>This question aims to understand drinking-water surveillance activities.</a:t>
            </a:r>
          </a:p>
          <a:p>
            <a:r>
              <a:rPr lang="en-GB" dirty="0">
                <a:solidFill>
                  <a:schemeClr val="tx2"/>
                </a:solidFill>
              </a:rPr>
              <a:t>Drinking-water supply surveillance is the continuous and vigilant public health assessment and periodic review of the safety and acceptability of drinking-water supplies. Drinking-water surveillance consists of sanitary inspections, auditing of preventive risk management approaches/water safety plans (WSPs), reviewing water suppliers’ internal water quality monitoring results, and/or independent testing of water supplies.</a:t>
            </a:r>
          </a:p>
          <a:p>
            <a:r>
              <a:rPr lang="en-GB" dirty="0">
                <a:solidFill>
                  <a:schemeClr val="tx2"/>
                </a:solidFill>
              </a:rPr>
              <a:t>Surveillance should be performed by an agency that is independent (e.g. Ministry of Health) from the service provider. </a:t>
            </a:r>
            <a:endParaRPr lang="en-US" dirty="0">
              <a:solidFill>
                <a:schemeClr val="tx2"/>
              </a:solidFill>
            </a:endParaRPr>
          </a:p>
          <a:p>
            <a:endParaRPr lang="en-US" dirty="0">
              <a:solidFill>
                <a:schemeClr val="tx2"/>
              </a:solidFill>
            </a:endParaRPr>
          </a:p>
        </p:txBody>
      </p:sp>
      <p:sp>
        <p:nvSpPr>
          <p:cNvPr id="5" name="Rounded Rectangle 3">
            <a:extLst>
              <a:ext uri="{FF2B5EF4-FFF2-40B4-BE49-F238E27FC236}">
                <a16:creationId xmlns:a16="http://schemas.microsoft.com/office/drawing/2014/main" xmlns="" id="{4D8F35C7-765B-4DC9-9941-11E9E62CCF13}"/>
              </a:ext>
            </a:extLst>
          </p:cNvPr>
          <p:cNvSpPr/>
          <p:nvPr/>
        </p:nvSpPr>
        <p:spPr>
          <a:xfrm>
            <a:off x="75030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B10</a:t>
            </a:r>
          </a:p>
        </p:txBody>
      </p:sp>
    </p:spTree>
    <p:extLst>
      <p:ext uri="{BB962C8B-B14F-4D97-AF65-F5344CB8AC3E}">
        <p14:creationId xmlns:p14="http://schemas.microsoft.com/office/powerpoint/2010/main" val="37382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 y="-13394"/>
            <a:ext cx="8229600" cy="994122"/>
          </a:xfrm>
        </p:spPr>
        <p:txBody>
          <a:bodyPr/>
          <a:lstStyle/>
          <a:p>
            <a:r>
              <a:rPr lang="en-GB" dirty="0"/>
              <a:t>Questions</a:t>
            </a:r>
          </a:p>
        </p:txBody>
      </p:sp>
      <p:sp>
        <p:nvSpPr>
          <p:cNvPr id="4" name="Content Placeholder 3"/>
          <p:cNvSpPr>
            <a:spLocks noGrp="1"/>
          </p:cNvSpPr>
          <p:nvPr>
            <p:ph sz="half" idx="2"/>
          </p:nvPr>
        </p:nvSpPr>
        <p:spPr>
          <a:xfrm>
            <a:off x="4324392" y="760399"/>
            <a:ext cx="4976771" cy="4464496"/>
          </a:xfrm>
        </p:spPr>
        <p:txBody>
          <a:bodyPr>
            <a:noAutofit/>
          </a:bodyPr>
          <a:lstStyle/>
          <a:p>
            <a:pPr marL="0" indent="0">
              <a:lnSpc>
                <a:spcPct val="150000"/>
              </a:lnSpc>
              <a:buNone/>
            </a:pPr>
            <a:r>
              <a:rPr lang="en-GB" sz="2200" b="1" dirty="0">
                <a:solidFill>
                  <a:schemeClr val="tx2"/>
                </a:solidFill>
              </a:rPr>
              <a:t>B7: </a:t>
            </a:r>
            <a:r>
              <a:rPr lang="en-GB" sz="2200" dirty="0">
                <a:solidFill>
                  <a:schemeClr val="tx2"/>
                </a:solidFill>
              </a:rPr>
              <a:t>Regulation of drinking-water and sanitation/wastewater services</a:t>
            </a:r>
          </a:p>
          <a:p>
            <a:pPr marL="0" indent="0">
              <a:lnSpc>
                <a:spcPct val="150000"/>
              </a:lnSpc>
              <a:buNone/>
            </a:pPr>
            <a:r>
              <a:rPr lang="en-GB" sz="2200" b="1" dirty="0">
                <a:solidFill>
                  <a:schemeClr val="tx2"/>
                </a:solidFill>
              </a:rPr>
              <a:t>B8: </a:t>
            </a:r>
            <a:r>
              <a:rPr lang="en-GB" sz="2200" dirty="0">
                <a:solidFill>
                  <a:schemeClr val="tx2"/>
                </a:solidFill>
              </a:rPr>
              <a:t>Functions of drinking-water regulators</a:t>
            </a:r>
          </a:p>
          <a:p>
            <a:pPr marL="0" indent="0">
              <a:lnSpc>
                <a:spcPct val="150000"/>
              </a:lnSpc>
              <a:buNone/>
            </a:pPr>
            <a:r>
              <a:rPr lang="en-GB" sz="2200" b="1" dirty="0">
                <a:solidFill>
                  <a:schemeClr val="tx2"/>
                </a:solidFill>
              </a:rPr>
              <a:t>B9: </a:t>
            </a:r>
            <a:r>
              <a:rPr lang="en-GB" sz="2200" dirty="0">
                <a:solidFill>
                  <a:schemeClr val="tx2"/>
                </a:solidFill>
              </a:rPr>
              <a:t>Functions of sanitation/wastewater regulators</a:t>
            </a:r>
          </a:p>
          <a:p>
            <a:pPr marL="0" indent="0">
              <a:lnSpc>
                <a:spcPct val="150000"/>
              </a:lnSpc>
              <a:buNone/>
            </a:pPr>
            <a:r>
              <a:rPr lang="en-GB" sz="2200" b="1" dirty="0">
                <a:solidFill>
                  <a:schemeClr val="tx2"/>
                </a:solidFill>
              </a:rPr>
              <a:t>B10: </a:t>
            </a:r>
            <a:r>
              <a:rPr lang="en-GB" sz="2200" dirty="0">
                <a:solidFill>
                  <a:schemeClr val="tx2"/>
                </a:solidFill>
              </a:rPr>
              <a:t>Drinking-water quality surveillance</a:t>
            </a:r>
          </a:p>
          <a:p>
            <a:pPr marL="0" indent="0">
              <a:lnSpc>
                <a:spcPct val="150000"/>
              </a:lnSpc>
              <a:buNone/>
            </a:pPr>
            <a:r>
              <a:rPr lang="en-GB" sz="2200" b="1" dirty="0">
                <a:solidFill>
                  <a:schemeClr val="tx2"/>
                </a:solidFill>
              </a:rPr>
              <a:t>B11: </a:t>
            </a:r>
            <a:r>
              <a:rPr lang="en-GB" sz="2200" dirty="0">
                <a:solidFill>
                  <a:schemeClr val="tx2"/>
                </a:solidFill>
              </a:rPr>
              <a:t>Wastewater effluent surveillance</a:t>
            </a:r>
          </a:p>
        </p:txBody>
      </p:sp>
      <p:sp>
        <p:nvSpPr>
          <p:cNvPr id="7" name="Content Placeholder 3"/>
          <p:cNvSpPr>
            <a:spLocks noGrp="1"/>
          </p:cNvSpPr>
          <p:nvPr>
            <p:ph sz="half" idx="2"/>
          </p:nvPr>
        </p:nvSpPr>
        <p:spPr>
          <a:xfrm>
            <a:off x="121792" y="760399"/>
            <a:ext cx="4464496" cy="5215535"/>
          </a:xfrm>
        </p:spPr>
        <p:txBody>
          <a:bodyPr>
            <a:noAutofit/>
          </a:bodyPr>
          <a:lstStyle/>
          <a:p>
            <a:pPr marL="0" indent="0">
              <a:lnSpc>
                <a:spcPct val="150000"/>
              </a:lnSpc>
              <a:buNone/>
            </a:pPr>
            <a:r>
              <a:rPr lang="en-GB" sz="2200" b="1" dirty="0">
                <a:solidFill>
                  <a:schemeClr val="tx2"/>
                </a:solidFill>
              </a:rPr>
              <a:t>B1: </a:t>
            </a:r>
            <a:r>
              <a:rPr lang="en-GB" sz="2200" dirty="0">
                <a:solidFill>
                  <a:schemeClr val="tx2"/>
                </a:solidFill>
              </a:rPr>
              <a:t>National assessments and joint sector reviews (JSRs)</a:t>
            </a:r>
          </a:p>
          <a:p>
            <a:pPr marL="0" indent="0">
              <a:lnSpc>
                <a:spcPct val="150000"/>
              </a:lnSpc>
              <a:buNone/>
            </a:pPr>
            <a:r>
              <a:rPr lang="en-GB" sz="2200" b="1" dirty="0">
                <a:solidFill>
                  <a:schemeClr val="tx2"/>
                </a:solidFill>
              </a:rPr>
              <a:t>B2: </a:t>
            </a:r>
            <a:r>
              <a:rPr lang="en-GB" sz="2200" dirty="0">
                <a:solidFill>
                  <a:schemeClr val="tx2"/>
                </a:solidFill>
              </a:rPr>
              <a:t>Use of monitoring data</a:t>
            </a:r>
          </a:p>
          <a:p>
            <a:pPr marL="0" indent="0">
              <a:lnSpc>
                <a:spcPct val="150000"/>
              </a:lnSpc>
              <a:buNone/>
            </a:pPr>
            <a:r>
              <a:rPr lang="en-GB" sz="2200" b="1" dirty="0">
                <a:solidFill>
                  <a:schemeClr val="tx2"/>
                </a:solidFill>
              </a:rPr>
              <a:t>B3: </a:t>
            </a:r>
            <a:r>
              <a:rPr lang="en-GB" sz="2200" dirty="0">
                <a:solidFill>
                  <a:schemeClr val="tx2"/>
                </a:solidFill>
              </a:rPr>
              <a:t>Management information systems</a:t>
            </a:r>
          </a:p>
          <a:p>
            <a:pPr marL="0" indent="0">
              <a:lnSpc>
                <a:spcPct val="150000"/>
              </a:lnSpc>
              <a:buNone/>
            </a:pPr>
            <a:r>
              <a:rPr lang="en-GB" sz="2200" b="1" dirty="0">
                <a:solidFill>
                  <a:schemeClr val="tx2"/>
                </a:solidFill>
              </a:rPr>
              <a:t>B4: </a:t>
            </a:r>
            <a:r>
              <a:rPr lang="en-GB" sz="2200" dirty="0">
                <a:solidFill>
                  <a:schemeClr val="tx2"/>
                </a:solidFill>
              </a:rPr>
              <a:t>Monitoring national targets</a:t>
            </a:r>
          </a:p>
          <a:p>
            <a:pPr marL="0" indent="0">
              <a:lnSpc>
                <a:spcPct val="150000"/>
              </a:lnSpc>
              <a:buNone/>
            </a:pPr>
            <a:r>
              <a:rPr lang="en-GB" sz="2200" b="1" dirty="0">
                <a:solidFill>
                  <a:schemeClr val="tx2"/>
                </a:solidFill>
              </a:rPr>
              <a:t>B5: </a:t>
            </a:r>
            <a:r>
              <a:rPr lang="en-GB" sz="2200" dirty="0">
                <a:solidFill>
                  <a:schemeClr val="tx2"/>
                </a:solidFill>
              </a:rPr>
              <a:t>Monitoring vulnerable populations</a:t>
            </a:r>
          </a:p>
          <a:p>
            <a:pPr marL="0" indent="0">
              <a:lnSpc>
                <a:spcPct val="150000"/>
              </a:lnSpc>
              <a:buNone/>
            </a:pPr>
            <a:r>
              <a:rPr lang="en-GB" sz="2200" b="1" dirty="0">
                <a:solidFill>
                  <a:schemeClr val="tx2"/>
                </a:solidFill>
              </a:rPr>
              <a:t>B6: </a:t>
            </a:r>
            <a:r>
              <a:rPr lang="en-GB" sz="2200" dirty="0">
                <a:solidFill>
                  <a:schemeClr val="tx2"/>
                </a:solidFill>
              </a:rPr>
              <a:t>Performance indicators</a:t>
            </a:r>
            <a:endParaRPr lang="en-GB" sz="2200" b="1" dirty="0">
              <a:solidFill>
                <a:schemeClr val="tx2"/>
              </a:solidFill>
            </a:endParaRPr>
          </a:p>
          <a:p>
            <a:pPr marL="0" indent="0">
              <a:lnSpc>
                <a:spcPct val="150000"/>
              </a:lnSpc>
              <a:buNone/>
            </a:pPr>
            <a:endParaRPr lang="en-GB" sz="2200" dirty="0">
              <a:solidFill>
                <a:schemeClr val="tx2"/>
              </a:solidFill>
            </a:endParaRPr>
          </a:p>
          <a:p>
            <a:pPr marL="0" indent="0">
              <a:lnSpc>
                <a:spcPct val="150000"/>
              </a:lnSpc>
              <a:buNone/>
            </a:pPr>
            <a:endParaRPr lang="en-GB" sz="2600" dirty="0"/>
          </a:p>
          <a:p>
            <a:pPr marL="0" indent="0">
              <a:lnSpc>
                <a:spcPct val="150000"/>
              </a:lnSpc>
              <a:buNone/>
            </a:pPr>
            <a:endParaRPr lang="en-GB" sz="2600" dirty="0"/>
          </a:p>
        </p:txBody>
      </p:sp>
    </p:spTree>
    <p:extLst>
      <p:ext uri="{BB962C8B-B14F-4D97-AF65-F5344CB8AC3E}">
        <p14:creationId xmlns:p14="http://schemas.microsoft.com/office/powerpoint/2010/main" val="408860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2236" y="872908"/>
            <a:ext cx="8920346" cy="42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xmlns="" id="{CD7502AE-1A92-D34E-A70E-8BD5592D1E46}"/>
              </a:ext>
            </a:extLst>
          </p:cNvPr>
          <p:cNvSpPr/>
          <p:nvPr/>
        </p:nvSpPr>
        <p:spPr>
          <a:xfrm>
            <a:off x="75030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B10</a:t>
            </a:r>
          </a:p>
        </p:txBody>
      </p:sp>
      <p:sp>
        <p:nvSpPr>
          <p:cNvPr id="10" name="Rectangle: Rounded Corners 10">
            <a:extLst>
              <a:ext uri="{FF2B5EF4-FFF2-40B4-BE49-F238E27FC236}">
                <a16:creationId xmlns:a16="http://schemas.microsoft.com/office/drawing/2014/main" xmlns="" id="{08F2AB05-5DB8-354C-A337-5F9C48379624}"/>
              </a:ext>
            </a:extLst>
          </p:cNvPr>
          <p:cNvSpPr/>
          <p:nvPr/>
        </p:nvSpPr>
        <p:spPr>
          <a:xfrm>
            <a:off x="337380" y="4318972"/>
            <a:ext cx="3384000" cy="3172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xmlns="" id="{920064A3-D03E-B345-A3CC-54A93F151E22}"/>
              </a:ext>
            </a:extLst>
          </p:cNvPr>
          <p:cNvSpPr/>
          <p:nvPr/>
        </p:nvSpPr>
        <p:spPr>
          <a:xfrm rot="15368739">
            <a:off x="2308780" y="3999486"/>
            <a:ext cx="1719374" cy="1478892"/>
          </a:xfrm>
          <a:prstGeom prst="arc">
            <a:avLst>
              <a:gd name="adj1" fmla="val 19073560"/>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2525FFC3-C21F-2B4B-874A-69EE6C8D5F60}"/>
              </a:ext>
            </a:extLst>
          </p:cNvPr>
          <p:cNvSpPr txBox="1"/>
          <p:nvPr/>
        </p:nvSpPr>
        <p:spPr>
          <a:xfrm>
            <a:off x="2761294" y="3550219"/>
            <a:ext cx="2880289" cy="35394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A human resources question. </a:t>
            </a:r>
            <a:endParaRPr lang="en-GB" sz="1700" b="1" dirty="0">
              <a:ln w="3175" cmpd="sng">
                <a:noFill/>
              </a:ln>
              <a:solidFill>
                <a:srgbClr val="C00000"/>
              </a:solidFill>
              <a:effectLst>
                <a:glow rad="139700">
                  <a:schemeClr val="bg1"/>
                </a:glow>
              </a:effectLst>
            </a:endParaRPr>
          </a:p>
        </p:txBody>
      </p:sp>
      <p:sp>
        <p:nvSpPr>
          <p:cNvPr id="13" name="Rectangle: Rounded Corners 10">
            <a:extLst>
              <a:ext uri="{FF2B5EF4-FFF2-40B4-BE49-F238E27FC236}">
                <a16:creationId xmlns:a16="http://schemas.microsoft.com/office/drawing/2014/main" xmlns="" id="{0A110896-75A5-6A49-9660-5696B2BB926B}"/>
              </a:ext>
            </a:extLst>
          </p:cNvPr>
          <p:cNvSpPr/>
          <p:nvPr/>
        </p:nvSpPr>
        <p:spPr>
          <a:xfrm>
            <a:off x="1696806" y="2060260"/>
            <a:ext cx="7092000" cy="2416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EC7CB461-D44B-0A42-B76B-6CD44CE9CC96}"/>
              </a:ext>
            </a:extLst>
          </p:cNvPr>
          <p:cNvSpPr txBox="1"/>
          <p:nvPr/>
        </p:nvSpPr>
        <p:spPr>
          <a:xfrm>
            <a:off x="6062917" y="3094546"/>
            <a:ext cx="2880289" cy="87716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Provide one answer for each column. Each row should have four answers. </a:t>
            </a:r>
            <a:endParaRPr lang="en-GB" sz="1700" b="1" dirty="0">
              <a:ln w="3175" cmpd="sng">
                <a:noFill/>
              </a:ln>
              <a:solidFill>
                <a:srgbClr val="C00000"/>
              </a:solidFill>
              <a:effectLst>
                <a:glow rad="139700">
                  <a:schemeClr val="bg1"/>
                </a:glow>
              </a:effectLst>
            </a:endParaRPr>
          </a:p>
        </p:txBody>
      </p:sp>
      <p:sp>
        <p:nvSpPr>
          <p:cNvPr id="16" name="Arc 15">
            <a:extLst>
              <a:ext uri="{FF2B5EF4-FFF2-40B4-BE49-F238E27FC236}">
                <a16:creationId xmlns:a16="http://schemas.microsoft.com/office/drawing/2014/main" xmlns="" id="{7988A1D7-A5C0-B345-BE42-1E054245B271}"/>
              </a:ext>
            </a:extLst>
          </p:cNvPr>
          <p:cNvSpPr/>
          <p:nvPr/>
        </p:nvSpPr>
        <p:spPr>
          <a:xfrm rot="321027">
            <a:off x="6483077" y="2258011"/>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2627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50750" y="697880"/>
            <a:ext cx="5321391" cy="485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xmlns="" id="{E9EB3E98-A15A-BD48-8880-05DE30D7FCFF}"/>
              </a:ext>
            </a:extLst>
          </p:cNvPr>
          <p:cNvSpPr/>
          <p:nvPr/>
        </p:nvSpPr>
        <p:spPr>
          <a:xfrm>
            <a:off x="75030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B10</a:t>
            </a:r>
          </a:p>
        </p:txBody>
      </p:sp>
      <p:sp>
        <p:nvSpPr>
          <p:cNvPr id="7" name="Rectangle: Rounded Corners 10">
            <a:extLst>
              <a:ext uri="{FF2B5EF4-FFF2-40B4-BE49-F238E27FC236}">
                <a16:creationId xmlns:a16="http://schemas.microsoft.com/office/drawing/2014/main" xmlns="" id="{66C4EB73-9FB3-784E-8529-A6747CEDBACF}"/>
              </a:ext>
            </a:extLst>
          </p:cNvPr>
          <p:cNvSpPr/>
          <p:nvPr/>
        </p:nvSpPr>
        <p:spPr>
          <a:xfrm>
            <a:off x="487505" y="846161"/>
            <a:ext cx="3961665" cy="2183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4ECD1841-0783-4048-8D5B-234EFD1FA4F2}"/>
              </a:ext>
            </a:extLst>
          </p:cNvPr>
          <p:cNvSpPr/>
          <p:nvPr/>
        </p:nvSpPr>
        <p:spPr>
          <a:xfrm rot="18264945">
            <a:off x="3862611" y="471217"/>
            <a:ext cx="3508518" cy="3980241"/>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AB088293-1E33-1B46-8D56-0DE773665436}"/>
              </a:ext>
            </a:extLst>
          </p:cNvPr>
          <p:cNvSpPr txBox="1"/>
          <p:nvPr/>
        </p:nvSpPr>
        <p:spPr>
          <a:xfrm>
            <a:off x="5737010" y="1158763"/>
            <a:ext cx="2880289" cy="2185214"/>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Part g asks for specific reasons for limited implementation of drinking-water quality surveillance. </a:t>
            </a:r>
          </a:p>
          <a:p>
            <a:endParaRPr lang="en-GB" sz="1700" b="1" dirty="0">
              <a:ln w="3175" cmpd="sng">
                <a:noFill/>
              </a:ln>
              <a:solidFill>
                <a:srgbClr val="C00000"/>
              </a:solidFill>
              <a:effectLst>
                <a:glow rad="139700">
                  <a:schemeClr val="bg1"/>
                </a:glow>
              </a:effectLst>
            </a:endParaRPr>
          </a:p>
          <a:p>
            <a:r>
              <a:rPr lang="en-GB" sz="1700" b="1" dirty="0">
                <a:ln w="3175" cmpd="sng">
                  <a:noFill/>
                </a:ln>
                <a:solidFill>
                  <a:srgbClr val="C00000"/>
                </a:solidFill>
                <a:effectLst>
                  <a:glow rad="139700">
                    <a:schemeClr val="bg1"/>
                  </a:glow>
                </a:effectLst>
              </a:rPr>
              <a:t>Two boxes per row should be checked—one for urban, one for rural. </a:t>
            </a:r>
          </a:p>
        </p:txBody>
      </p:sp>
      <p:sp>
        <p:nvSpPr>
          <p:cNvPr id="13" name="Rectangle: Rounded Corners 10">
            <a:extLst>
              <a:ext uri="{FF2B5EF4-FFF2-40B4-BE49-F238E27FC236}">
                <a16:creationId xmlns:a16="http://schemas.microsoft.com/office/drawing/2014/main" xmlns="" id="{572434E8-EDDB-774F-8042-FB0780B25983}"/>
              </a:ext>
            </a:extLst>
          </p:cNvPr>
          <p:cNvSpPr/>
          <p:nvPr/>
        </p:nvSpPr>
        <p:spPr>
          <a:xfrm>
            <a:off x="672399" y="5220330"/>
            <a:ext cx="1383361" cy="1568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xmlns="" id="{08D8FA17-6912-7B41-AC8F-62130AE61457}"/>
              </a:ext>
            </a:extLst>
          </p:cNvPr>
          <p:cNvSpPr/>
          <p:nvPr/>
        </p:nvSpPr>
        <p:spPr>
          <a:xfrm rot="16753839">
            <a:off x="1608110" y="4160845"/>
            <a:ext cx="3508518" cy="3980241"/>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6A3BE4BE-B60F-F94D-BCAA-D289C49E86C9}"/>
              </a:ext>
            </a:extLst>
          </p:cNvPr>
          <p:cNvSpPr txBox="1"/>
          <p:nvPr/>
        </p:nvSpPr>
        <p:spPr>
          <a:xfrm>
            <a:off x="3759355" y="4305620"/>
            <a:ext cx="3625573" cy="140038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Other can be for any additional constraint/limitation not listed. Additional constraints/limitations can be listed in part xiv, which is an open ended question.  </a:t>
            </a:r>
          </a:p>
        </p:txBody>
      </p:sp>
    </p:spTree>
    <p:extLst>
      <p:ext uri="{BB962C8B-B14F-4D97-AF65-F5344CB8AC3E}">
        <p14:creationId xmlns:p14="http://schemas.microsoft.com/office/powerpoint/2010/main" val="5468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3173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B11</a:t>
            </a:r>
          </a:p>
        </p:txBody>
      </p:sp>
      <p:sp>
        <p:nvSpPr>
          <p:cNvPr id="10" name="Title 9">
            <a:extLst>
              <a:ext uri="{FF2B5EF4-FFF2-40B4-BE49-F238E27FC236}">
                <a16:creationId xmlns:a16="http://schemas.microsoft.com/office/drawing/2014/main" xmlns="" id="{FCE9E0BA-5F67-45E9-B707-79DACA3C1CDB}"/>
              </a:ext>
            </a:extLst>
          </p:cNvPr>
          <p:cNvSpPr>
            <a:spLocks noGrp="1"/>
          </p:cNvSpPr>
          <p:nvPr>
            <p:ph type="title"/>
          </p:nvPr>
        </p:nvSpPr>
        <p:spPr/>
        <p:txBody>
          <a:bodyPr>
            <a:normAutofit fontScale="90000"/>
          </a:bodyPr>
          <a:lstStyle/>
          <a:p>
            <a:r>
              <a:rPr lang="en-GB" dirty="0"/>
              <a:t>Question B11 – Independent wastewater effluent surveillance </a:t>
            </a:r>
            <a:endParaRPr lang="en-US" dirty="0"/>
          </a:p>
        </p:txBody>
      </p:sp>
      <p:sp>
        <p:nvSpPr>
          <p:cNvPr id="12" name="Content Placeholder 11">
            <a:extLst>
              <a:ext uri="{FF2B5EF4-FFF2-40B4-BE49-F238E27FC236}">
                <a16:creationId xmlns:a16="http://schemas.microsoft.com/office/drawing/2014/main" xmlns="" id="{15424696-BDF9-4904-97BA-4D5DD89D865F}"/>
              </a:ext>
            </a:extLst>
          </p:cNvPr>
          <p:cNvSpPr>
            <a:spLocks noGrp="1"/>
          </p:cNvSpPr>
          <p:nvPr>
            <p:ph sz="quarter" idx="10"/>
          </p:nvPr>
        </p:nvSpPr>
        <p:spPr/>
        <p:txBody>
          <a:bodyPr/>
          <a:lstStyle/>
          <a:p>
            <a:r>
              <a:rPr lang="en-US" dirty="0">
                <a:solidFill>
                  <a:schemeClr val="tx2"/>
                </a:solidFill>
              </a:rPr>
              <a:t>This question focuses on the independent surveillance of wastewater effluent.</a:t>
            </a:r>
          </a:p>
          <a:p>
            <a:r>
              <a:rPr lang="en-US" dirty="0">
                <a:solidFill>
                  <a:schemeClr val="tx2"/>
                </a:solidFill>
              </a:rPr>
              <a:t>Surveillance should be conducted by an agency that is independent from the service provider. </a:t>
            </a:r>
          </a:p>
        </p:txBody>
      </p:sp>
    </p:spTree>
    <p:extLst>
      <p:ext uri="{BB962C8B-B14F-4D97-AF65-F5344CB8AC3E}">
        <p14:creationId xmlns:p14="http://schemas.microsoft.com/office/powerpoint/2010/main" val="25905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82037" y="875292"/>
            <a:ext cx="8287389" cy="484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3">
            <a:extLst>
              <a:ext uri="{FF2B5EF4-FFF2-40B4-BE49-F238E27FC236}">
                <a16:creationId xmlns:a16="http://schemas.microsoft.com/office/drawing/2014/main" xmlns="" id="{D703C718-62F9-8546-9D7E-EBF57246BAA8}"/>
              </a:ext>
            </a:extLst>
          </p:cNvPr>
          <p:cNvSpPr/>
          <p:nvPr/>
        </p:nvSpPr>
        <p:spPr>
          <a:xfrm>
            <a:off x="833173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B11</a:t>
            </a:r>
          </a:p>
        </p:txBody>
      </p:sp>
      <p:sp>
        <p:nvSpPr>
          <p:cNvPr id="11" name="Rectangle: Rounded Corners 10">
            <a:extLst>
              <a:ext uri="{FF2B5EF4-FFF2-40B4-BE49-F238E27FC236}">
                <a16:creationId xmlns:a16="http://schemas.microsoft.com/office/drawing/2014/main" xmlns="" id="{6923CC79-77E6-924E-B5F6-D8A9A6CD4B6B}"/>
              </a:ext>
            </a:extLst>
          </p:cNvPr>
          <p:cNvSpPr/>
          <p:nvPr/>
        </p:nvSpPr>
        <p:spPr>
          <a:xfrm>
            <a:off x="2089630" y="2364546"/>
            <a:ext cx="6492675" cy="4095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08C0EDE5-2422-174F-AEC6-1F857867E052}"/>
              </a:ext>
            </a:extLst>
          </p:cNvPr>
          <p:cNvSpPr txBox="1"/>
          <p:nvPr/>
        </p:nvSpPr>
        <p:spPr>
          <a:xfrm>
            <a:off x="2079308" y="2742747"/>
            <a:ext cx="6513317" cy="61555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Provide one answer for each column. Each row should have four answers. </a:t>
            </a:r>
            <a:endParaRPr lang="en-GB" sz="1700" b="1" dirty="0">
              <a:ln w="3175" cmpd="sng">
                <a:noFill/>
              </a:ln>
              <a:solidFill>
                <a:srgbClr val="C00000"/>
              </a:solidFill>
              <a:effectLst>
                <a:glow rad="139700">
                  <a:schemeClr val="bg1"/>
                </a:glow>
              </a:effectLst>
            </a:endParaRPr>
          </a:p>
        </p:txBody>
      </p:sp>
      <p:sp>
        <p:nvSpPr>
          <p:cNvPr id="14" name="TextBox 13">
            <a:extLst>
              <a:ext uri="{FF2B5EF4-FFF2-40B4-BE49-F238E27FC236}">
                <a16:creationId xmlns:a16="http://schemas.microsoft.com/office/drawing/2014/main" xmlns="" id="{828E886D-E437-9240-B21E-AA3079F1058B}"/>
              </a:ext>
            </a:extLst>
          </p:cNvPr>
          <p:cNvSpPr txBox="1"/>
          <p:nvPr/>
        </p:nvSpPr>
        <p:spPr>
          <a:xfrm>
            <a:off x="3998778" y="4764816"/>
            <a:ext cx="4527745" cy="615553"/>
          </a:xfrm>
          <a:prstGeom prst="rect">
            <a:avLst/>
          </a:prstGeom>
          <a:noFill/>
          <a:ln>
            <a:noFill/>
          </a:ln>
        </p:spPr>
        <p:txBody>
          <a:bodyPr wrap="square" rtlCol="0">
            <a:spAutoFit/>
          </a:bodyPr>
          <a:lstStyle/>
          <a:p>
            <a:pPr algn="r"/>
            <a:r>
              <a:rPr lang="en-US" sz="1700" b="1" dirty="0">
                <a:ln w="3175" cmpd="sng">
                  <a:noFill/>
                </a:ln>
                <a:solidFill>
                  <a:srgbClr val="C00000"/>
                </a:solidFill>
                <a:effectLst>
                  <a:glow rad="139700">
                    <a:schemeClr val="bg1"/>
                  </a:glow>
                </a:effectLst>
              </a:rPr>
              <a:t>If extra space is needed to describe insufficiencies, use the survey annex. </a:t>
            </a:r>
            <a:endParaRPr lang="en-GB" sz="1700" b="1" dirty="0">
              <a:ln w="3175" cmpd="sng">
                <a:noFill/>
              </a:ln>
              <a:solidFill>
                <a:srgbClr val="C00000"/>
              </a:solidFill>
              <a:effectLst>
                <a:glow rad="139700">
                  <a:schemeClr val="bg1"/>
                </a:glow>
              </a:effectLst>
            </a:endParaRPr>
          </a:p>
        </p:txBody>
      </p:sp>
      <p:sp>
        <p:nvSpPr>
          <p:cNvPr id="16" name="Rectangle: Rounded Corners 10">
            <a:extLst>
              <a:ext uri="{FF2B5EF4-FFF2-40B4-BE49-F238E27FC236}">
                <a16:creationId xmlns:a16="http://schemas.microsoft.com/office/drawing/2014/main" xmlns="" id="{01B312F6-EE64-9B43-A33B-2C0F534E5A4B}"/>
              </a:ext>
            </a:extLst>
          </p:cNvPr>
          <p:cNvSpPr/>
          <p:nvPr/>
        </p:nvSpPr>
        <p:spPr>
          <a:xfrm>
            <a:off x="655377" y="3974282"/>
            <a:ext cx="3148894" cy="2608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xmlns="" id="{C9A5B13F-7134-7749-B964-93085FCC9F73}"/>
              </a:ext>
            </a:extLst>
          </p:cNvPr>
          <p:cNvSpPr/>
          <p:nvPr/>
        </p:nvSpPr>
        <p:spPr>
          <a:xfrm rot="15368739">
            <a:off x="1768890" y="4188970"/>
            <a:ext cx="1588430" cy="160635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A1268D9C-97D8-7645-AE33-6EFA04E82A62}"/>
              </a:ext>
            </a:extLst>
          </p:cNvPr>
          <p:cNvSpPr txBox="1"/>
          <p:nvPr/>
        </p:nvSpPr>
        <p:spPr>
          <a:xfrm>
            <a:off x="1118489" y="4868043"/>
            <a:ext cx="2880289" cy="35394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A human resources question. </a:t>
            </a:r>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792940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Thank you!</a:t>
            </a:r>
          </a:p>
        </p:txBody>
      </p:sp>
      <p:sp>
        <p:nvSpPr>
          <p:cNvPr id="3" name="Subtitle 2"/>
          <p:cNvSpPr>
            <a:spLocks noGrp="1"/>
          </p:cNvSpPr>
          <p:nvPr>
            <p:ph type="subTitle" idx="1"/>
          </p:nvPr>
        </p:nvSpPr>
        <p:spPr>
          <a:xfrm>
            <a:off x="1475656" y="3764632"/>
            <a:ext cx="6400800" cy="1752600"/>
          </a:xfrm>
        </p:spPr>
        <p:txBody>
          <a:bodyPr/>
          <a:lstStyle/>
          <a:p>
            <a:pPr algn="ctr"/>
            <a:r>
              <a:rPr lang="en-GB" dirty="0"/>
              <a:t>For additional information or assistance please contact glaas@who.int </a:t>
            </a:r>
          </a:p>
        </p:txBody>
      </p:sp>
    </p:spTree>
    <p:extLst>
      <p:ext uri="{BB962C8B-B14F-4D97-AF65-F5344CB8AC3E}">
        <p14:creationId xmlns:p14="http://schemas.microsoft.com/office/powerpoint/2010/main" val="248790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2" y="390186"/>
            <a:ext cx="8974644" cy="994122"/>
          </a:xfrm>
        </p:spPr>
        <p:txBody>
          <a:bodyPr>
            <a:normAutofit/>
          </a:bodyPr>
          <a:lstStyle/>
          <a:p>
            <a:r>
              <a:rPr lang="en-GB" dirty="0"/>
              <a:t>Question B1 – National assessments and JSRs</a:t>
            </a:r>
          </a:p>
        </p:txBody>
      </p:sp>
      <p:sp>
        <p:nvSpPr>
          <p:cNvPr id="3" name="Content Placeholder 2"/>
          <p:cNvSpPr>
            <a:spLocks noGrp="1"/>
          </p:cNvSpPr>
          <p:nvPr>
            <p:ph sz="quarter" idx="10"/>
          </p:nvPr>
        </p:nvSpPr>
        <p:spPr>
          <a:xfrm>
            <a:off x="73562" y="1194016"/>
            <a:ext cx="8838209" cy="4281714"/>
          </a:xfrm>
        </p:spPr>
        <p:txBody>
          <a:bodyPr>
            <a:noAutofit/>
          </a:bodyPr>
          <a:lstStyle/>
          <a:p>
            <a:r>
              <a:rPr lang="en-GB" sz="2200" dirty="0">
                <a:solidFill>
                  <a:schemeClr val="tx2"/>
                </a:solidFill>
              </a:rPr>
              <a:t>Key definitions for answering this question: </a:t>
            </a:r>
          </a:p>
          <a:p>
            <a:pPr lvl="1"/>
            <a:r>
              <a:rPr lang="en-GB" sz="2200" u="sng" dirty="0">
                <a:solidFill>
                  <a:schemeClr val="tx2"/>
                </a:solidFill>
              </a:rPr>
              <a:t>National assessment:</a:t>
            </a:r>
            <a:r>
              <a:rPr lang="en-GB" sz="2200" dirty="0">
                <a:solidFill>
                  <a:schemeClr val="tx2"/>
                </a:solidFill>
              </a:rPr>
              <a:t> National assessments may refer to government-led periodic reviews such as joint sector reviews (JSRs), as well as partner-led or -initiated assessments such as WASH BATs, GLAAS, CSOs, JMP coverage estimates, and Health Scorecards, etc.</a:t>
            </a:r>
            <a:endParaRPr lang="en-US" sz="2200" dirty="0">
              <a:solidFill>
                <a:schemeClr val="tx2"/>
              </a:solidFill>
            </a:endParaRPr>
          </a:p>
          <a:p>
            <a:pPr lvl="1"/>
            <a:r>
              <a:rPr lang="en-US" sz="2200" u="sng" dirty="0">
                <a:solidFill>
                  <a:schemeClr val="tx2"/>
                </a:solidFill>
              </a:rPr>
              <a:t>Joint </a:t>
            </a:r>
            <a:r>
              <a:rPr lang="en-GB" sz="2200" u="sng" dirty="0">
                <a:solidFill>
                  <a:schemeClr val="tx2"/>
                </a:solidFill>
              </a:rPr>
              <a:t>sector review </a:t>
            </a:r>
            <a:r>
              <a:rPr lang="en-US" sz="2200" u="sng" dirty="0">
                <a:solidFill>
                  <a:schemeClr val="tx2"/>
                </a:solidFill>
              </a:rPr>
              <a:t>(JSR):</a:t>
            </a:r>
            <a:r>
              <a:rPr lang="en-US" sz="2200" dirty="0">
                <a:solidFill>
                  <a:schemeClr val="tx2"/>
                </a:solidFill>
              </a:rPr>
              <a:t> A joint sector review is a </a:t>
            </a:r>
            <a:r>
              <a:rPr lang="en-US" sz="2200" b="1" dirty="0">
                <a:solidFill>
                  <a:schemeClr val="tx2"/>
                </a:solidFill>
              </a:rPr>
              <a:t>government-led periodic process</a:t>
            </a:r>
            <a:r>
              <a:rPr lang="en-US" sz="2200" dirty="0">
                <a:solidFill>
                  <a:schemeClr val="tx2"/>
                </a:solidFill>
              </a:rPr>
              <a:t> that </a:t>
            </a:r>
            <a:r>
              <a:rPr lang="en-US" sz="2200" b="1" dirty="0">
                <a:solidFill>
                  <a:schemeClr val="tx2"/>
                </a:solidFill>
              </a:rPr>
              <a:t>brings different stakeholders in a particular sector together</a:t>
            </a:r>
            <a:r>
              <a:rPr lang="en-US" sz="2200" dirty="0">
                <a:solidFill>
                  <a:schemeClr val="tx2"/>
                </a:solidFill>
              </a:rPr>
              <a:t> to </a:t>
            </a:r>
            <a:r>
              <a:rPr lang="en-US" sz="2200" b="1" dirty="0">
                <a:solidFill>
                  <a:schemeClr val="tx2"/>
                </a:solidFill>
              </a:rPr>
              <a:t>engage in dialogue,</a:t>
            </a:r>
            <a:r>
              <a:rPr lang="en-US" sz="2200" dirty="0">
                <a:solidFill>
                  <a:schemeClr val="tx2"/>
                </a:solidFill>
              </a:rPr>
              <a:t> </a:t>
            </a:r>
            <a:r>
              <a:rPr lang="en-US" sz="2200" b="1" dirty="0">
                <a:solidFill>
                  <a:schemeClr val="tx2"/>
                </a:solidFill>
              </a:rPr>
              <a:t>review status, progress and performance,</a:t>
            </a:r>
            <a:r>
              <a:rPr lang="en-US" sz="2200" dirty="0">
                <a:solidFill>
                  <a:schemeClr val="tx2"/>
                </a:solidFill>
              </a:rPr>
              <a:t> and </a:t>
            </a:r>
            <a:r>
              <a:rPr lang="en-US" sz="2200" b="1" dirty="0">
                <a:solidFill>
                  <a:schemeClr val="tx2"/>
                </a:solidFill>
              </a:rPr>
              <a:t>take decisions on priority actions</a:t>
            </a:r>
            <a:r>
              <a:rPr lang="en-US" sz="2200" dirty="0">
                <a:solidFill>
                  <a:schemeClr val="tx2"/>
                </a:solidFill>
              </a:rPr>
              <a:t>. Note that alternative names for joint sector reviews include: Annual </a:t>
            </a:r>
            <a:r>
              <a:rPr lang="en-GB" sz="2200" dirty="0">
                <a:solidFill>
                  <a:schemeClr val="tx2"/>
                </a:solidFill>
              </a:rPr>
              <a:t>water sector conference</a:t>
            </a:r>
            <a:r>
              <a:rPr lang="en-US" sz="2200" dirty="0">
                <a:solidFill>
                  <a:schemeClr val="tx2"/>
                </a:solidFill>
              </a:rPr>
              <a:t>, Joint </a:t>
            </a:r>
            <a:r>
              <a:rPr lang="en-GB" sz="2200" dirty="0">
                <a:solidFill>
                  <a:schemeClr val="tx2"/>
                </a:solidFill>
              </a:rPr>
              <a:t>water sector review</a:t>
            </a:r>
            <a:r>
              <a:rPr lang="en-US" sz="2200" dirty="0">
                <a:solidFill>
                  <a:schemeClr val="tx2"/>
                </a:solidFill>
              </a:rPr>
              <a:t>, </a:t>
            </a:r>
            <a:r>
              <a:rPr lang="en-GB" sz="2200" dirty="0">
                <a:solidFill>
                  <a:schemeClr val="tx2"/>
                </a:solidFill>
              </a:rPr>
              <a:t>Multi-stakeholder forum</a:t>
            </a:r>
            <a:r>
              <a:rPr lang="en-US" sz="2200" dirty="0">
                <a:solidFill>
                  <a:schemeClr val="tx2"/>
                </a:solidFill>
              </a:rPr>
              <a:t>, Joint </a:t>
            </a:r>
            <a:r>
              <a:rPr lang="en-GB" sz="2200" dirty="0">
                <a:solidFill>
                  <a:schemeClr val="tx2"/>
                </a:solidFill>
              </a:rPr>
              <a:t>annual review</a:t>
            </a:r>
            <a:r>
              <a:rPr lang="en-US" sz="2200" dirty="0">
                <a:solidFill>
                  <a:schemeClr val="tx2"/>
                </a:solidFill>
              </a:rPr>
              <a:t>, WASH </a:t>
            </a:r>
            <a:r>
              <a:rPr lang="en-GB" sz="2200" dirty="0">
                <a:solidFill>
                  <a:schemeClr val="tx2"/>
                </a:solidFill>
              </a:rPr>
              <a:t>conference</a:t>
            </a:r>
            <a:r>
              <a:rPr lang="en-US" sz="2200" dirty="0">
                <a:solidFill>
                  <a:schemeClr val="tx2"/>
                </a:solidFill>
              </a:rPr>
              <a:t>, Revue </a:t>
            </a:r>
            <a:r>
              <a:rPr lang="en-GB" sz="2200" dirty="0">
                <a:solidFill>
                  <a:schemeClr val="tx2"/>
                </a:solidFill>
              </a:rPr>
              <a:t>annuelle conjointe </a:t>
            </a:r>
            <a:r>
              <a:rPr lang="en-US" sz="2200" dirty="0">
                <a:solidFill>
                  <a:schemeClr val="tx2"/>
                </a:solidFill>
              </a:rPr>
              <a:t>and Revue </a:t>
            </a:r>
            <a:r>
              <a:rPr lang="en-GB" sz="2200" dirty="0">
                <a:solidFill>
                  <a:schemeClr val="tx2"/>
                </a:solidFill>
              </a:rPr>
              <a:t>annuelle sectorielle conjointe</a:t>
            </a:r>
            <a:r>
              <a:rPr lang="en-US" sz="2200" dirty="0">
                <a:solidFill>
                  <a:schemeClr val="tx2"/>
                </a:solidFill>
              </a:rPr>
              <a:t>. </a:t>
            </a:r>
          </a:p>
        </p:txBody>
      </p:sp>
      <p:sp>
        <p:nvSpPr>
          <p:cNvPr id="5" name="Rounded Rectangle 3">
            <a:extLst>
              <a:ext uri="{FF2B5EF4-FFF2-40B4-BE49-F238E27FC236}">
                <a16:creationId xmlns:a16="http://schemas.microsoft.com/office/drawing/2014/main" xmlns="" id="{5A793C25-1DA6-4B18-90CE-3FD15FDF55B3}"/>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Tree>
    <p:extLst>
      <p:ext uri="{BB962C8B-B14F-4D97-AF65-F5344CB8AC3E}">
        <p14:creationId xmlns:p14="http://schemas.microsoft.com/office/powerpoint/2010/main" val="30717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13904" y="1277471"/>
            <a:ext cx="8930150" cy="289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xmlns="" id="{3A39EA7D-9D35-0947-A633-F5D4335C5C47}"/>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8" name="Rectangle: Rounded Corners 10">
            <a:extLst>
              <a:ext uri="{FF2B5EF4-FFF2-40B4-BE49-F238E27FC236}">
                <a16:creationId xmlns:a16="http://schemas.microsoft.com/office/drawing/2014/main" xmlns="" id="{D3D37651-4447-874D-BD10-1B3C2FF77288}"/>
              </a:ext>
            </a:extLst>
          </p:cNvPr>
          <p:cNvSpPr/>
          <p:nvPr/>
        </p:nvSpPr>
        <p:spPr>
          <a:xfrm>
            <a:off x="4114800" y="2106126"/>
            <a:ext cx="2800350" cy="25254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50BB835D-3BE9-B344-976B-2152283EF2FD}"/>
              </a:ext>
            </a:extLst>
          </p:cNvPr>
          <p:cNvSpPr/>
          <p:nvPr/>
        </p:nvSpPr>
        <p:spPr>
          <a:xfrm rot="16200000">
            <a:off x="3410380" y="4499948"/>
            <a:ext cx="1408841" cy="1186968"/>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B31CD5FC-8F2D-A04C-A0A8-59D16EB5CCE0}"/>
              </a:ext>
            </a:extLst>
          </p:cNvPr>
          <p:cNvSpPr txBox="1"/>
          <p:nvPr/>
        </p:nvSpPr>
        <p:spPr>
          <a:xfrm>
            <a:off x="742950" y="4891567"/>
            <a:ext cx="4314825" cy="646331"/>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For these columns, answer for the most recent national assessment. </a:t>
            </a:r>
          </a:p>
        </p:txBody>
      </p:sp>
      <p:sp>
        <p:nvSpPr>
          <p:cNvPr id="11" name="Rectangle: Rounded Corners 10">
            <a:extLst>
              <a:ext uri="{FF2B5EF4-FFF2-40B4-BE49-F238E27FC236}">
                <a16:creationId xmlns:a16="http://schemas.microsoft.com/office/drawing/2014/main" xmlns="" id="{2E5E8908-24AE-FC43-93B6-7C628C78DF4F}"/>
              </a:ext>
            </a:extLst>
          </p:cNvPr>
          <p:cNvSpPr/>
          <p:nvPr/>
        </p:nvSpPr>
        <p:spPr>
          <a:xfrm>
            <a:off x="7058025" y="2114804"/>
            <a:ext cx="1915182" cy="25254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xmlns="" id="{132672F1-D1F1-8344-A566-7119DE991EA6}"/>
              </a:ext>
            </a:extLst>
          </p:cNvPr>
          <p:cNvSpPr/>
          <p:nvPr/>
        </p:nvSpPr>
        <p:spPr>
          <a:xfrm rot="16200000">
            <a:off x="6858134" y="4759903"/>
            <a:ext cx="1408841" cy="1186968"/>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xmlns="" id="{FAAD6A99-A7DD-5946-8556-247FA80F74C5}"/>
              </a:ext>
            </a:extLst>
          </p:cNvPr>
          <p:cNvSpPr txBox="1"/>
          <p:nvPr/>
        </p:nvSpPr>
        <p:spPr>
          <a:xfrm>
            <a:off x="5414963" y="5051173"/>
            <a:ext cx="3800474" cy="646331"/>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Here list the number of national assessments between 2012 and 2018. </a:t>
            </a:r>
          </a:p>
        </p:txBody>
      </p:sp>
    </p:spTree>
    <p:extLst>
      <p:ext uri="{BB962C8B-B14F-4D97-AF65-F5344CB8AC3E}">
        <p14:creationId xmlns:p14="http://schemas.microsoft.com/office/powerpoint/2010/main" val="372055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08256" y="699610"/>
            <a:ext cx="8224589" cy="502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xmlns="" id="{5D3F3043-4C9E-F34A-8388-473A039A878B}"/>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7" name="TextBox 6">
            <a:extLst>
              <a:ext uri="{FF2B5EF4-FFF2-40B4-BE49-F238E27FC236}">
                <a16:creationId xmlns:a16="http://schemas.microsoft.com/office/drawing/2014/main" xmlns="" id="{F869E6AF-4E81-194C-8688-5BD6065A9B9C}"/>
              </a:ext>
            </a:extLst>
          </p:cNvPr>
          <p:cNvSpPr txBox="1"/>
          <p:nvPr/>
        </p:nvSpPr>
        <p:spPr>
          <a:xfrm>
            <a:off x="4595530" y="3545411"/>
            <a:ext cx="3738843"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Only answer parts </a:t>
            </a:r>
            <a:r>
              <a:rPr lang="en-GB" b="1" dirty="0" err="1">
                <a:ln w="3175" cmpd="sng">
                  <a:noFill/>
                </a:ln>
                <a:solidFill>
                  <a:srgbClr val="C00000"/>
                </a:solidFill>
                <a:effectLst>
                  <a:glow rad="139700">
                    <a:schemeClr val="bg1"/>
                  </a:glow>
                </a:effectLst>
              </a:rPr>
              <a:t>i</a:t>
            </a:r>
            <a:r>
              <a:rPr lang="en-GB" b="1" dirty="0">
                <a:ln w="3175" cmpd="sng">
                  <a:noFill/>
                </a:ln>
                <a:solidFill>
                  <a:srgbClr val="C00000"/>
                </a:solidFill>
                <a:effectLst>
                  <a:glow rad="139700">
                    <a:schemeClr val="bg1"/>
                  </a:glow>
                </a:effectLst>
              </a:rPr>
              <a:t>-v if your country conducts JSRs. They refer to your country’s most recent JSR.</a:t>
            </a:r>
          </a:p>
        </p:txBody>
      </p:sp>
      <p:sp>
        <p:nvSpPr>
          <p:cNvPr id="8" name="Rectangle: Rounded Corners 10">
            <a:extLst>
              <a:ext uri="{FF2B5EF4-FFF2-40B4-BE49-F238E27FC236}">
                <a16:creationId xmlns:a16="http://schemas.microsoft.com/office/drawing/2014/main" xmlns="" id="{03E3D228-F2DC-B744-A291-BB450A8E519E}"/>
              </a:ext>
            </a:extLst>
          </p:cNvPr>
          <p:cNvSpPr/>
          <p:nvPr/>
        </p:nvSpPr>
        <p:spPr>
          <a:xfrm>
            <a:off x="367916" y="1022087"/>
            <a:ext cx="8354779" cy="12556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10E242A5-0AC8-0640-9339-39FD758CD273}"/>
              </a:ext>
            </a:extLst>
          </p:cNvPr>
          <p:cNvSpPr/>
          <p:nvPr/>
        </p:nvSpPr>
        <p:spPr>
          <a:xfrm rot="15368739">
            <a:off x="4816914" y="2416086"/>
            <a:ext cx="1188037" cy="891661"/>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C81AD38E-C472-4647-9486-F376EA5FA0B5}"/>
              </a:ext>
            </a:extLst>
          </p:cNvPr>
          <p:cNvSpPr txBox="1"/>
          <p:nvPr/>
        </p:nvSpPr>
        <p:spPr>
          <a:xfrm>
            <a:off x="4545305" y="2832388"/>
            <a:ext cx="4422234" cy="369332"/>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JSR definition included in the question. </a:t>
            </a:r>
          </a:p>
        </p:txBody>
      </p:sp>
    </p:spTree>
    <p:extLst>
      <p:ext uri="{BB962C8B-B14F-4D97-AF65-F5344CB8AC3E}">
        <p14:creationId xmlns:p14="http://schemas.microsoft.com/office/powerpoint/2010/main" val="199195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6710" y="3007012"/>
            <a:ext cx="8892190" cy="228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3">
            <a:extLst>
              <a:ext uri="{FF2B5EF4-FFF2-40B4-BE49-F238E27FC236}">
                <a16:creationId xmlns:a16="http://schemas.microsoft.com/office/drawing/2014/main" xmlns="" id="{29710AEB-D0F3-2442-A502-4462F60D6313}"/>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10" name="TextBox 9">
            <a:extLst>
              <a:ext uri="{FF2B5EF4-FFF2-40B4-BE49-F238E27FC236}">
                <a16:creationId xmlns:a16="http://schemas.microsoft.com/office/drawing/2014/main" xmlns="" id="{E3EFF3A6-81A8-BE40-8814-B8783E953E49}"/>
              </a:ext>
            </a:extLst>
          </p:cNvPr>
          <p:cNvSpPr txBox="1"/>
          <p:nvPr/>
        </p:nvSpPr>
        <p:spPr>
          <a:xfrm>
            <a:off x="73561" y="963549"/>
            <a:ext cx="8236719" cy="400110"/>
          </a:xfrm>
          <a:prstGeom prst="rect">
            <a:avLst/>
          </a:prstGeom>
          <a:noFill/>
          <a:effectLst/>
        </p:spPr>
        <p:txBody>
          <a:bodyPr wrap="square" rtlCol="0">
            <a:spAutoFit/>
          </a:bodyPr>
          <a:lstStyle/>
          <a:p>
            <a:r>
              <a:rPr lang="en-GB" sz="2000" b="1" dirty="0">
                <a:ln w="3175" cmpd="sng">
                  <a:noFill/>
                </a:ln>
                <a:solidFill>
                  <a:schemeClr val="tx2"/>
                </a:solidFill>
                <a:effectLst>
                  <a:glow rad="139700">
                    <a:schemeClr val="bg1"/>
                  </a:glow>
                </a:effectLst>
              </a:rPr>
              <a:t>Questions on JSRs continued. Only answer if your country conducts JSRs. </a:t>
            </a:r>
          </a:p>
        </p:txBody>
      </p:sp>
      <p:sp>
        <p:nvSpPr>
          <p:cNvPr id="15" name="Rectangle: Rounded Corners 10">
            <a:extLst>
              <a:ext uri="{FF2B5EF4-FFF2-40B4-BE49-F238E27FC236}">
                <a16:creationId xmlns:a16="http://schemas.microsoft.com/office/drawing/2014/main" xmlns="" id="{A1350AC0-5638-0445-890E-AC136FE1CABD}"/>
              </a:ext>
            </a:extLst>
          </p:cNvPr>
          <p:cNvSpPr/>
          <p:nvPr/>
        </p:nvSpPr>
        <p:spPr>
          <a:xfrm>
            <a:off x="588705" y="2803812"/>
            <a:ext cx="8354779" cy="12556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xmlns="" id="{93A304BE-3E80-3C4F-8BCE-A46305AC2862}"/>
              </a:ext>
            </a:extLst>
          </p:cNvPr>
          <p:cNvSpPr/>
          <p:nvPr/>
        </p:nvSpPr>
        <p:spPr>
          <a:xfrm rot="15368739">
            <a:off x="5618806" y="2381157"/>
            <a:ext cx="1549601" cy="976198"/>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D985AF39-8B1A-B44A-B84F-4535156FE24C}"/>
              </a:ext>
            </a:extLst>
          </p:cNvPr>
          <p:cNvSpPr txBox="1"/>
          <p:nvPr/>
        </p:nvSpPr>
        <p:spPr>
          <a:xfrm>
            <a:off x="4393799" y="1737696"/>
            <a:ext cx="4750201" cy="369332"/>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These questions focus on outcomes of the JSR.</a:t>
            </a:r>
          </a:p>
        </p:txBody>
      </p:sp>
      <p:sp>
        <p:nvSpPr>
          <p:cNvPr id="18" name="TextBox 17">
            <a:extLst>
              <a:ext uri="{FF2B5EF4-FFF2-40B4-BE49-F238E27FC236}">
                <a16:creationId xmlns:a16="http://schemas.microsoft.com/office/drawing/2014/main" xmlns="" id="{BEE15A1F-9718-8A43-969A-948E99CA4537}"/>
              </a:ext>
            </a:extLst>
          </p:cNvPr>
          <p:cNvSpPr txBox="1"/>
          <p:nvPr/>
        </p:nvSpPr>
        <p:spPr>
          <a:xfrm>
            <a:off x="1282466" y="4658971"/>
            <a:ext cx="6967255" cy="646331"/>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This question focuses on documents used for and those prepared after the JSR. </a:t>
            </a:r>
          </a:p>
        </p:txBody>
      </p:sp>
    </p:spTree>
    <p:extLst>
      <p:ext uri="{BB962C8B-B14F-4D97-AF65-F5344CB8AC3E}">
        <p14:creationId xmlns:p14="http://schemas.microsoft.com/office/powerpoint/2010/main" val="248888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08256" y="1567729"/>
            <a:ext cx="8386628" cy="365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xmlns="" id="{DE25CF7F-4D89-AE48-A778-1EBCF6574C0A}"/>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6" name="TextBox 5">
            <a:extLst>
              <a:ext uri="{FF2B5EF4-FFF2-40B4-BE49-F238E27FC236}">
                <a16:creationId xmlns:a16="http://schemas.microsoft.com/office/drawing/2014/main" xmlns="" id="{BABB2B55-B369-3E48-8D10-1EE27660152B}"/>
              </a:ext>
            </a:extLst>
          </p:cNvPr>
          <p:cNvSpPr txBox="1"/>
          <p:nvPr/>
        </p:nvSpPr>
        <p:spPr>
          <a:xfrm>
            <a:off x="0" y="734369"/>
            <a:ext cx="7533718" cy="369332"/>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Questions on JSRs continued. Only answer if your country conducts JSRs. </a:t>
            </a:r>
          </a:p>
        </p:txBody>
      </p:sp>
      <p:sp>
        <p:nvSpPr>
          <p:cNvPr id="9" name="Rectangle: Rounded Corners 10">
            <a:extLst>
              <a:ext uri="{FF2B5EF4-FFF2-40B4-BE49-F238E27FC236}">
                <a16:creationId xmlns:a16="http://schemas.microsoft.com/office/drawing/2014/main" xmlns="" id="{799BBAEE-AE87-8A45-B5BE-0012D5714227}"/>
              </a:ext>
            </a:extLst>
          </p:cNvPr>
          <p:cNvSpPr/>
          <p:nvPr/>
        </p:nvSpPr>
        <p:spPr>
          <a:xfrm>
            <a:off x="735094" y="1543345"/>
            <a:ext cx="4908176" cy="5381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xmlns="" id="{9F9DE82F-E82B-1E49-A600-8521FCE44343}"/>
              </a:ext>
            </a:extLst>
          </p:cNvPr>
          <p:cNvSpPr/>
          <p:nvPr/>
        </p:nvSpPr>
        <p:spPr>
          <a:xfrm rot="15368739">
            <a:off x="3923271" y="2513577"/>
            <a:ext cx="2104280" cy="1239176"/>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DC9CD795-7C8A-AC4A-A5A5-B6B734DA974E}"/>
              </a:ext>
            </a:extLst>
          </p:cNvPr>
          <p:cNvSpPr txBox="1"/>
          <p:nvPr/>
        </p:nvSpPr>
        <p:spPr>
          <a:xfrm>
            <a:off x="1195573" y="2937494"/>
            <a:ext cx="6523039" cy="1200329"/>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'Publicly available'</a:t>
            </a:r>
            <a:r>
              <a:rPr lang="en-US" b="1" dirty="0">
                <a:ln w="3175" cmpd="sng">
                  <a:noFill/>
                </a:ln>
                <a:solidFill>
                  <a:srgbClr val="C00000"/>
                </a:solidFill>
                <a:effectLst>
                  <a:glow rad="139700">
                    <a:schemeClr val="bg1"/>
                  </a:glow>
                </a:effectLst>
              </a:rPr>
              <a:t>means that information has been published or broadcast for public consumption and may be obtained through government offices or is available online.</a:t>
            </a:r>
          </a:p>
          <a:p>
            <a:endParaRPr lang="en-GB" b="1" dirty="0">
              <a:ln w="3175" cmpd="sng">
                <a:noFill/>
              </a:ln>
              <a:solidFill>
                <a:srgbClr val="C00000"/>
              </a:solidFill>
              <a:effectLst>
                <a:glow rad="139700">
                  <a:schemeClr val="bg1"/>
                </a:glow>
              </a:effectLst>
            </a:endParaRPr>
          </a:p>
        </p:txBody>
      </p:sp>
      <p:sp>
        <p:nvSpPr>
          <p:cNvPr id="12" name="TextBox 11">
            <a:extLst>
              <a:ext uri="{FF2B5EF4-FFF2-40B4-BE49-F238E27FC236}">
                <a16:creationId xmlns:a16="http://schemas.microsoft.com/office/drawing/2014/main" xmlns="" id="{125FA74A-3F98-4545-9247-3AD4B614A10D}"/>
              </a:ext>
            </a:extLst>
          </p:cNvPr>
          <p:cNvSpPr txBox="1"/>
          <p:nvPr/>
        </p:nvSpPr>
        <p:spPr>
          <a:xfrm>
            <a:off x="835867" y="4630951"/>
            <a:ext cx="6882745" cy="923330"/>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Provide an example(s) when either a </a:t>
            </a:r>
            <a:r>
              <a:rPr lang="en-US" b="1" u="sng" dirty="0">
                <a:ln w="3175" cmpd="sng">
                  <a:noFill/>
                </a:ln>
                <a:solidFill>
                  <a:srgbClr val="C00000"/>
                </a:solidFill>
                <a:effectLst>
                  <a:glow rad="139700">
                    <a:schemeClr val="bg1"/>
                  </a:glow>
                </a:effectLst>
              </a:rPr>
              <a:t>national assessment or JSR </a:t>
            </a:r>
            <a:r>
              <a:rPr lang="en-US" b="1" dirty="0">
                <a:ln w="3175" cmpd="sng">
                  <a:noFill/>
                </a:ln>
                <a:solidFill>
                  <a:srgbClr val="C00000"/>
                </a:solidFill>
                <a:effectLst>
                  <a:glow rad="139700">
                    <a:schemeClr val="bg1"/>
                  </a:glow>
                </a:effectLst>
              </a:rPr>
              <a:t>had an impact on governance in the WASH sector. </a:t>
            </a:r>
            <a:endParaRPr lang="en-US" b="1" u="sng" dirty="0">
              <a:ln w="3175" cmpd="sng">
                <a:noFill/>
              </a:ln>
              <a:solidFill>
                <a:srgbClr val="C00000"/>
              </a:solidFill>
              <a:effectLst>
                <a:glow rad="139700">
                  <a:schemeClr val="bg1"/>
                </a:glow>
              </a:effectLst>
            </a:endParaRPr>
          </a:p>
          <a:p>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67470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9396A-4B63-2B4E-B01C-ADFA50393443}"/>
              </a:ext>
            </a:extLst>
          </p:cNvPr>
          <p:cNvSpPr>
            <a:spLocks noGrp="1"/>
          </p:cNvSpPr>
          <p:nvPr>
            <p:ph type="title"/>
          </p:nvPr>
        </p:nvSpPr>
        <p:spPr/>
        <p:txBody>
          <a:bodyPr/>
          <a:lstStyle/>
          <a:p>
            <a:r>
              <a:rPr lang="en-GB" dirty="0"/>
              <a:t>Question B2 – Use of monitoring data</a:t>
            </a:r>
            <a:endParaRPr lang="en-US" dirty="0"/>
          </a:p>
        </p:txBody>
      </p:sp>
      <p:sp>
        <p:nvSpPr>
          <p:cNvPr id="3" name="Content Placeholder 2">
            <a:extLst>
              <a:ext uri="{FF2B5EF4-FFF2-40B4-BE49-F238E27FC236}">
                <a16:creationId xmlns:a16="http://schemas.microsoft.com/office/drawing/2014/main" xmlns="" id="{FBF3B95E-3E7D-534A-A77D-969089503023}"/>
              </a:ext>
            </a:extLst>
          </p:cNvPr>
          <p:cNvSpPr>
            <a:spLocks noGrp="1"/>
          </p:cNvSpPr>
          <p:nvPr>
            <p:ph sz="quarter" idx="10"/>
          </p:nvPr>
        </p:nvSpPr>
        <p:spPr/>
        <p:txBody>
          <a:bodyPr>
            <a:normAutofit fontScale="85000" lnSpcReduction="10000"/>
          </a:bodyPr>
          <a:lstStyle/>
          <a:p>
            <a:r>
              <a:rPr lang="en-US" dirty="0">
                <a:solidFill>
                  <a:schemeClr val="tx2"/>
                </a:solidFill>
              </a:rPr>
              <a:t>This question focuses on the extent that data are used for decision-making. </a:t>
            </a:r>
          </a:p>
          <a:p>
            <a:r>
              <a:rPr lang="en-US" dirty="0">
                <a:solidFill>
                  <a:schemeClr val="tx2"/>
                </a:solidFill>
              </a:rPr>
              <a:t>Data in this question could refer to </a:t>
            </a:r>
            <a:r>
              <a:rPr lang="en-GB" dirty="0">
                <a:solidFill>
                  <a:schemeClr val="tx2"/>
                </a:solidFill>
              </a:rPr>
              <a:t>data such as coverage levels, population growth, financial data, etc. </a:t>
            </a:r>
          </a:p>
          <a:p>
            <a:r>
              <a:rPr lang="en-GB" dirty="0">
                <a:solidFill>
                  <a:schemeClr val="tx2"/>
                </a:solidFill>
              </a:rPr>
              <a:t>Data may be sourced from national surveillance agencies, management information systems (MIS)—a link with question B3—household surveys, etc. </a:t>
            </a:r>
            <a:endParaRPr lang="en-US" dirty="0">
              <a:solidFill>
                <a:schemeClr val="tx2"/>
              </a:solidFill>
            </a:endParaRPr>
          </a:p>
          <a:p>
            <a:endParaRPr lang="en-US" dirty="0">
              <a:solidFill>
                <a:schemeClr val="tx2"/>
              </a:solidFill>
            </a:endParaRPr>
          </a:p>
        </p:txBody>
      </p:sp>
      <p:sp>
        <p:nvSpPr>
          <p:cNvPr id="5" name="Rounded Rectangle 3">
            <a:extLst>
              <a:ext uri="{FF2B5EF4-FFF2-40B4-BE49-F238E27FC236}">
                <a16:creationId xmlns:a16="http://schemas.microsoft.com/office/drawing/2014/main" xmlns="" id="{1919A74F-7B86-0641-B775-9917959728E3}"/>
              </a:ext>
            </a:extLst>
          </p:cNvPr>
          <p:cNvSpPr/>
          <p:nvPr/>
        </p:nvSpPr>
        <p:spPr>
          <a:xfrm>
            <a:off x="8927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B2</a:t>
            </a:r>
          </a:p>
        </p:txBody>
      </p:sp>
    </p:spTree>
    <p:extLst>
      <p:ext uri="{BB962C8B-B14F-4D97-AF65-F5344CB8AC3E}">
        <p14:creationId xmlns:p14="http://schemas.microsoft.com/office/powerpoint/2010/main" val="31777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0F8941E5C6CF488C82253EC666FA6C" ma:contentTypeVersion="2" ma:contentTypeDescription="Create a new document." ma:contentTypeScope="" ma:versionID="d43e5a4f60a120bf8e28d9e36b56ebab">
  <xsd:schema xmlns:xsd="http://www.w3.org/2001/XMLSchema" xmlns:xs="http://www.w3.org/2001/XMLSchema" xmlns:p="http://schemas.microsoft.com/office/2006/metadata/properties" xmlns:ns2="907ffec7-7b0e-4a98-b1bc-f86b9dc9c70e" targetNamespace="http://schemas.microsoft.com/office/2006/metadata/properties" ma:root="true" ma:fieldsID="a92d20c0b35795a1d150f0646163b4f5" ns2:_="">
    <xsd:import namespace="907ffec7-7b0e-4a98-b1bc-f86b9dc9c70e"/>
    <xsd:element name="properties">
      <xsd:complexType>
        <xsd:sequence>
          <xsd:element name="documentManagement">
            <xsd:complexType>
              <xsd:all>
                <xsd:element ref="ns2:Language" minOccurs="0"/>
                <xsd:element ref="ns2:w7mq"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ffec7-7b0e-4a98-b1bc-f86b9dc9c70e" elementFormDefault="qualified">
    <xsd:import namespace="http://schemas.microsoft.com/office/2006/documentManagement/types"/>
    <xsd:import namespace="http://schemas.microsoft.com/office/infopath/2007/PartnerControls"/>
    <xsd:element name="Language" ma:index="8" nillable="true" ma:displayName="Language" ma:internalName="Language">
      <xsd:simpleType>
        <xsd:restriction base="dms:Text">
          <xsd:maxLength value="255"/>
        </xsd:restriction>
      </xsd:simpleType>
    </xsd:element>
    <xsd:element name="w7mq" ma:index="9" nillable="true" ma:displayName="Category" ma:internalName="w7mq">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907ffec7-7b0e-4a98-b1bc-f86b9dc9c70e">English</Language>
    <w7mq xmlns="907ffec7-7b0e-4a98-b1bc-f86b9dc9c70e">Module</w7mq>
  </documentManagement>
</p:properties>
</file>

<file path=customXml/itemProps1.xml><?xml version="1.0" encoding="utf-8"?>
<ds:datastoreItem xmlns:ds="http://schemas.openxmlformats.org/officeDocument/2006/customXml" ds:itemID="{92B0644C-4055-447A-B7C7-ABD1A69E61F3}">
  <ds:schemaRefs>
    <ds:schemaRef ds:uri="http://schemas.microsoft.com/sharepoint/v3/contenttype/forms"/>
  </ds:schemaRefs>
</ds:datastoreItem>
</file>

<file path=customXml/itemProps2.xml><?xml version="1.0" encoding="utf-8"?>
<ds:datastoreItem xmlns:ds="http://schemas.openxmlformats.org/officeDocument/2006/customXml" ds:itemID="{C601364B-1C4A-4352-9ECD-55A7E8183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ffec7-7b0e-4a98-b1bc-f86b9dc9c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4619F9-A557-417F-8D4D-C8FCF6AD2513}">
  <ds:schemaRefs>
    <ds:schemaRef ds:uri="http://schemas.openxmlformats.org/package/2006/metadata/core-propertie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schemas.microsoft.com/office/2006/documentManagement/types"/>
    <ds:schemaRef ds:uri="907ffec7-7b0e-4a98-b1bc-f86b9dc9c70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1883</Words>
  <Application>Microsoft Office PowerPoint</Application>
  <PresentationFormat>On-screen Show (4:3)</PresentationFormat>
  <Paragraphs>190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Section B: Monitoring</vt:lpstr>
      <vt:lpstr>Overview</vt:lpstr>
      <vt:lpstr>Questions</vt:lpstr>
      <vt:lpstr>Question B1 – National assessments and JSRs</vt:lpstr>
      <vt:lpstr>PowerPoint Presentation</vt:lpstr>
      <vt:lpstr>PowerPoint Presentation</vt:lpstr>
      <vt:lpstr>PowerPoint Presentation</vt:lpstr>
      <vt:lpstr>PowerPoint Presentation</vt:lpstr>
      <vt:lpstr>Question B2 – Use of monitoring data</vt:lpstr>
      <vt:lpstr>PowerPoint Presentation</vt:lpstr>
      <vt:lpstr>Question B3 – Management information system</vt:lpstr>
      <vt:lpstr>PowerPoint Presentation</vt:lpstr>
      <vt:lpstr>PowerPoint Presentation</vt:lpstr>
      <vt:lpstr>Question B4 – Monitoring national targets</vt:lpstr>
      <vt:lpstr>PowerPoint Presentation</vt:lpstr>
      <vt:lpstr>PowerPoint Presentation</vt:lpstr>
      <vt:lpstr>Question B5 – Tracking progress among vulnerable groups</vt:lpstr>
      <vt:lpstr>PowerPoint Presentation</vt:lpstr>
      <vt:lpstr>Question B6 – Performance indicators</vt:lpstr>
      <vt:lpstr>PowerPoint Presentation</vt:lpstr>
      <vt:lpstr>PowerPoint Presentation</vt:lpstr>
      <vt:lpstr>PowerPoint Presentation</vt:lpstr>
      <vt:lpstr>Question B7 – </vt:lpstr>
      <vt:lpstr>PowerPoint Presentation</vt:lpstr>
      <vt:lpstr>Question B8 – Functions of drinking-water regulatory authorities </vt:lpstr>
      <vt:lpstr>PowerPoint Presentation</vt:lpstr>
      <vt:lpstr>Question B9 – Functions of sanitation/wastewater regulatory authorities </vt:lpstr>
      <vt:lpstr>PowerPoint Presentation</vt:lpstr>
      <vt:lpstr>Question B10 – Independent drinking-water quality surveillance </vt:lpstr>
      <vt:lpstr>PowerPoint Presentation</vt:lpstr>
      <vt:lpstr>PowerPoint Presentation</vt:lpstr>
      <vt:lpstr>Question B11 – Independent wastewater effluent surveillance </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B: Monitoring</dc:title>
  <dc:creator/>
  <cp:lastModifiedBy/>
  <cp:revision>8</cp:revision>
  <dcterms:created xsi:type="dcterms:W3CDTF">2016-10-24T13:24:33Z</dcterms:created>
  <dcterms:modified xsi:type="dcterms:W3CDTF">2018-07-18T08:12:04Z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0x0101002A0F8941E5C6CF488C82253EC666FA6C</vt:lpwstr>
  </property>
  <property fmtid="{D5CDD505-2E9C-101B-9397-08002B2CF9AE}" pid="3" name="_MarkAsFinal">
    <vt:bool>true</vt:bool>
  </property>
</Properties>
</file>