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66" r:id="rId2"/>
    <p:sldId id="367" r:id="rId3"/>
    <p:sldId id="264" r:id="rId4"/>
    <p:sldId id="314" r:id="rId5"/>
    <p:sldId id="256" r:id="rId6"/>
    <p:sldId id="258" r:id="rId7"/>
    <p:sldId id="356" r:id="rId8"/>
    <p:sldId id="300" r:id="rId9"/>
    <p:sldId id="276" r:id="rId10"/>
    <p:sldId id="311" r:id="rId11"/>
    <p:sldId id="277" r:id="rId12"/>
    <p:sldId id="278" r:id="rId13"/>
    <p:sldId id="353" r:id="rId14"/>
    <p:sldId id="265" r:id="rId15"/>
    <p:sldId id="281" r:id="rId16"/>
    <p:sldId id="315" r:id="rId17"/>
    <p:sldId id="317" r:id="rId18"/>
    <p:sldId id="303" r:id="rId19"/>
    <p:sldId id="304" r:id="rId20"/>
    <p:sldId id="305" r:id="rId21"/>
    <p:sldId id="318" r:id="rId22"/>
    <p:sldId id="321" r:id="rId23"/>
    <p:sldId id="325" r:id="rId24"/>
    <p:sldId id="327" r:id="rId25"/>
    <p:sldId id="322" r:id="rId26"/>
    <p:sldId id="326" r:id="rId27"/>
    <p:sldId id="309" r:id="rId28"/>
    <p:sldId id="328" r:id="rId29"/>
    <p:sldId id="357" r:id="rId30"/>
    <p:sldId id="329" r:id="rId31"/>
    <p:sldId id="330" r:id="rId32"/>
    <p:sldId id="331" r:id="rId33"/>
    <p:sldId id="273" r:id="rId34"/>
    <p:sldId id="295" r:id="rId35"/>
    <p:sldId id="332" r:id="rId36"/>
    <p:sldId id="333" r:id="rId37"/>
    <p:sldId id="335" r:id="rId38"/>
    <p:sldId id="336" r:id="rId39"/>
    <p:sldId id="285" r:id="rId40"/>
    <p:sldId id="337" r:id="rId41"/>
    <p:sldId id="338" r:id="rId42"/>
    <p:sldId id="339" r:id="rId43"/>
    <p:sldId id="340" r:id="rId44"/>
    <p:sldId id="341" r:id="rId45"/>
    <p:sldId id="348" r:id="rId46"/>
    <p:sldId id="349" r:id="rId47"/>
    <p:sldId id="342" r:id="rId48"/>
    <p:sldId id="343" r:id="rId49"/>
    <p:sldId id="350" r:id="rId50"/>
    <p:sldId id="344" r:id="rId51"/>
    <p:sldId id="345" r:id="rId52"/>
    <p:sldId id="351" r:id="rId53"/>
    <p:sldId id="346" r:id="rId54"/>
    <p:sldId id="347" r:id="rId55"/>
    <p:sldId id="352" r:id="rId56"/>
    <p:sldId id="35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000"/>
    <a:srgbClr val="EEECC2"/>
    <a:srgbClr val="EEEC84"/>
    <a:srgbClr val="9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86" autoAdjust="0"/>
    <p:restoredTop sz="88351" autoAdjust="0"/>
  </p:normalViewPr>
  <p:slideViewPr>
    <p:cSldViewPr>
      <p:cViewPr varScale="1">
        <p:scale>
          <a:sx n="79" d="100"/>
          <a:sy n="79" d="100"/>
        </p:scale>
        <p:origin x="1624" y="192"/>
      </p:cViewPr>
      <p:guideLst>
        <p:guide orient="horz" pos="2160"/>
        <p:guide pos="29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62026F-5FC1-9441-9FEF-279F43C972F7}" type="datetimeFigureOut">
              <a:rPr lang="en-US" smtClean="0"/>
              <a:t>3/6/19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0FED37-6BA4-9A43-B2F2-EE3C09A54425}" type="slidenum">
              <a:rPr lang="en-US" smtClean="0"/>
              <a:t>‹#›</a:t>
            </a:fld>
            <a:endParaRPr lang="en-US"/>
          </a:p>
        </p:txBody>
      </p:sp>
    </p:spTree>
    <p:extLst>
      <p:ext uri="{BB962C8B-B14F-4D97-AF65-F5344CB8AC3E}">
        <p14:creationId xmlns:p14="http://schemas.microsoft.com/office/powerpoint/2010/main" val="1133038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8E590D-F82A-49ED-B0BD-D4E9813FCD6D}" type="datetimeFigureOut">
              <a:rPr lang="en-AU" smtClean="0"/>
              <a:t>6/3/19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79890C-05A4-4CC0-ACA7-68EFEFD1337F}" type="slidenum">
              <a:rPr lang="en-AU" smtClean="0"/>
              <a:t>‹#›</a:t>
            </a:fld>
            <a:endParaRPr lang="en-AU"/>
          </a:p>
        </p:txBody>
      </p:sp>
    </p:spTree>
    <p:extLst>
      <p:ext uri="{BB962C8B-B14F-4D97-AF65-F5344CB8AC3E}">
        <p14:creationId xmlns:p14="http://schemas.microsoft.com/office/powerpoint/2010/main" val="172217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image" Target="../media/image8.jpeg"/></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image" Target="../media/image8.jpeg"/></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9890C-05A4-4CC0-ACA7-68EFEFD1337F}" type="slidenum">
              <a:rPr lang="en-AU" smtClean="0"/>
              <a:t>1</a:t>
            </a:fld>
            <a:endParaRPr lang="en-AU"/>
          </a:p>
        </p:txBody>
      </p:sp>
    </p:spTree>
    <p:extLst>
      <p:ext uri="{BB962C8B-B14F-4D97-AF65-F5344CB8AC3E}">
        <p14:creationId xmlns:p14="http://schemas.microsoft.com/office/powerpoint/2010/main" val="579183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endParaRPr lang="en-AU" baseline="0" dirty="0" smtClean="0"/>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0879890C-05A4-4CC0-ACA7-68EFEFD1337F}" type="slidenum">
              <a:rPr lang="en-AU" smtClean="0"/>
              <a:t>10</a:t>
            </a:fld>
            <a:endParaRPr lang="en-AU"/>
          </a:p>
        </p:txBody>
      </p:sp>
    </p:spTree>
    <p:extLst>
      <p:ext uri="{BB962C8B-B14F-4D97-AF65-F5344CB8AC3E}">
        <p14:creationId xmlns:p14="http://schemas.microsoft.com/office/powerpoint/2010/main" val="144278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0879890C-05A4-4CC0-ACA7-68EFEFD1337F}" type="slidenum">
              <a:rPr lang="en-AU" smtClean="0"/>
              <a:t>11</a:t>
            </a:fld>
            <a:endParaRPr lang="en-AU"/>
          </a:p>
        </p:txBody>
      </p:sp>
    </p:spTree>
    <p:extLst>
      <p:ext uri="{BB962C8B-B14F-4D97-AF65-F5344CB8AC3E}">
        <p14:creationId xmlns:p14="http://schemas.microsoft.com/office/powerpoint/2010/main" val="2245854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685800" y="3924300"/>
            <a:ext cx="4398963" cy="45339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smtClean="0">
              <a:latin typeface="Arial" charset="0"/>
              <a:ea typeface="ＭＳ Ｐゴシック" pitchFamily="34" charset="-128"/>
              <a:cs typeface="Arial" charset="0"/>
            </a:endParaRPr>
          </a:p>
          <a:p>
            <a:pPr eaLnBrk="1" hangingPunct="1">
              <a:spcBef>
                <a:spcPct val="0"/>
              </a:spcBef>
            </a:pPr>
            <a:endParaRPr lang="en-AU" altLang="en-US" dirty="0" smtClean="0">
              <a:latin typeface="Arial" charset="0"/>
              <a:ea typeface="ＭＳ Ｐゴシック" pitchFamily="34" charset="-128"/>
              <a:cs typeface="Arial" charset="0"/>
            </a:endParaRPr>
          </a:p>
          <a:p>
            <a:pPr eaLnBrk="1" hangingPunct="1">
              <a:spcBef>
                <a:spcPct val="0"/>
              </a:spcBef>
            </a:pPr>
            <a:endParaRPr lang="en-AU" altLang="en-US" dirty="0" smtClean="0">
              <a:latin typeface="Arial" charset="0"/>
              <a:ea typeface="ＭＳ Ｐゴシック" pitchFamily="34" charset="-128"/>
              <a:cs typeface="Arial" charset="0"/>
            </a:endParaRPr>
          </a:p>
          <a:p>
            <a:pPr eaLnBrk="1" hangingPunct="1">
              <a:spcBef>
                <a:spcPct val="0"/>
              </a:spcBef>
            </a:pPr>
            <a:endParaRPr lang="en-AU" altLang="en-US" dirty="0" smtClean="0">
              <a:latin typeface="Arial" charset="0"/>
              <a:ea typeface="ＭＳ Ｐゴシック" pitchFamily="34" charset="-128"/>
              <a:cs typeface="Arial" charset="0"/>
            </a:endParaRPr>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Arial" charset="0"/>
                <a:ea typeface="ＭＳ Ｐゴシック" pitchFamily="34" charset="-128"/>
                <a:cs typeface="Arial" charset="0"/>
              </a:defRPr>
            </a:lvl1pPr>
            <a:lvl2pPr marL="742950" indent="-285750" eaLnBrk="0" hangingPunct="0">
              <a:spcBef>
                <a:spcPct val="30000"/>
              </a:spcBef>
              <a:defRPr sz="1400">
                <a:solidFill>
                  <a:schemeClr val="tx1"/>
                </a:solidFill>
                <a:latin typeface="Arial" charset="0"/>
                <a:ea typeface="Arial" charset="0"/>
                <a:cs typeface="Arial" charset="0"/>
              </a:defRPr>
            </a:lvl2pPr>
            <a:lvl3pPr marL="1143000" indent="-228600" eaLnBrk="0" hangingPunct="0">
              <a:spcBef>
                <a:spcPct val="30000"/>
              </a:spcBef>
              <a:defRPr sz="1400">
                <a:solidFill>
                  <a:schemeClr val="tx1"/>
                </a:solidFill>
                <a:latin typeface="Arial" charset="0"/>
                <a:ea typeface="Arial" charset="0"/>
                <a:cs typeface="Arial" charset="0"/>
              </a:defRPr>
            </a:lvl3pPr>
            <a:lvl4pPr marL="1600200" indent="-228600" eaLnBrk="0" hangingPunct="0">
              <a:spcBef>
                <a:spcPct val="30000"/>
              </a:spcBef>
              <a:defRPr sz="1400">
                <a:solidFill>
                  <a:schemeClr val="tx1"/>
                </a:solidFill>
                <a:latin typeface="Arial" charset="0"/>
                <a:ea typeface="Arial" charset="0"/>
                <a:cs typeface="Arial" charset="0"/>
              </a:defRPr>
            </a:lvl4pPr>
            <a:lvl5pPr marL="2057400" indent="-228600" eaLnBrk="0" hangingPunct="0">
              <a:spcBef>
                <a:spcPct val="30000"/>
              </a:spcBef>
              <a:defRPr sz="14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4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4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4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400">
                <a:solidFill>
                  <a:schemeClr val="tx1"/>
                </a:solidFill>
                <a:latin typeface="Arial" charset="0"/>
                <a:ea typeface="Arial" charset="0"/>
                <a:cs typeface="Arial" charset="0"/>
              </a:defRPr>
            </a:lvl9pPr>
          </a:lstStyle>
          <a:p>
            <a:pPr eaLnBrk="1" hangingPunct="1">
              <a:spcBef>
                <a:spcPct val="0"/>
              </a:spcBef>
            </a:pPr>
            <a:fld id="{63F3A59B-CAB2-4473-BB1E-A78EC23D1273}" type="slidenum">
              <a:rPr lang="en-GB" altLang="en-US" sz="1200">
                <a:latin typeface="Calibri" pitchFamily="34" charset="0"/>
              </a:rPr>
              <a:pPr eaLnBrk="1" hangingPunct="1">
                <a:spcBef>
                  <a:spcPct val="0"/>
                </a:spcBef>
              </a:pPr>
              <a:t>12</a:t>
            </a:fld>
            <a:endParaRPr lang="en-GB" altLang="en-US" sz="1200">
              <a:latin typeface="Calibri" pitchFamily="34" charset="0"/>
            </a:endParaRPr>
          </a:p>
        </p:txBody>
      </p:sp>
      <p:sp>
        <p:nvSpPr>
          <p:cNvPr id="59396"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AU" dirty="0" smtClean="0">
                <a:cs typeface="Arial" pitchFamily="34" charset="0"/>
              </a:rPr>
              <a:t>Intro-4_WSP Frameworks and Familiarity with References</a:t>
            </a:r>
          </a:p>
        </p:txBody>
      </p:sp>
      <p:sp>
        <p:nvSpPr>
          <p:cNvPr id="16390" name="Date Placeholder 5"/>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Arial" charset="0"/>
                <a:ea typeface="ＭＳ Ｐゴシック" pitchFamily="34" charset="-128"/>
                <a:cs typeface="Arial" charset="0"/>
              </a:defRPr>
            </a:lvl1pPr>
            <a:lvl2pPr marL="742950" indent="-285750" eaLnBrk="0" hangingPunct="0">
              <a:spcBef>
                <a:spcPct val="30000"/>
              </a:spcBef>
              <a:defRPr sz="1400">
                <a:solidFill>
                  <a:schemeClr val="tx1"/>
                </a:solidFill>
                <a:latin typeface="Arial" charset="0"/>
                <a:ea typeface="Arial" charset="0"/>
                <a:cs typeface="Arial" charset="0"/>
              </a:defRPr>
            </a:lvl2pPr>
            <a:lvl3pPr marL="1143000" indent="-228600" eaLnBrk="0" hangingPunct="0">
              <a:spcBef>
                <a:spcPct val="30000"/>
              </a:spcBef>
              <a:defRPr sz="1400">
                <a:solidFill>
                  <a:schemeClr val="tx1"/>
                </a:solidFill>
                <a:latin typeface="Arial" charset="0"/>
                <a:ea typeface="Arial" charset="0"/>
                <a:cs typeface="Arial" charset="0"/>
              </a:defRPr>
            </a:lvl3pPr>
            <a:lvl4pPr marL="1600200" indent="-228600" eaLnBrk="0" hangingPunct="0">
              <a:spcBef>
                <a:spcPct val="30000"/>
              </a:spcBef>
              <a:defRPr sz="1400">
                <a:solidFill>
                  <a:schemeClr val="tx1"/>
                </a:solidFill>
                <a:latin typeface="Arial" charset="0"/>
                <a:ea typeface="Arial" charset="0"/>
                <a:cs typeface="Arial" charset="0"/>
              </a:defRPr>
            </a:lvl4pPr>
            <a:lvl5pPr marL="2057400" indent="-228600" eaLnBrk="0" hangingPunct="0">
              <a:spcBef>
                <a:spcPct val="30000"/>
              </a:spcBef>
              <a:defRPr sz="14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4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4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4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400">
                <a:solidFill>
                  <a:schemeClr val="tx1"/>
                </a:solidFill>
                <a:latin typeface="Arial" charset="0"/>
                <a:ea typeface="Arial" charset="0"/>
                <a:cs typeface="Arial" charset="0"/>
              </a:defRPr>
            </a:lvl9pPr>
          </a:lstStyle>
          <a:p>
            <a:pPr eaLnBrk="1" hangingPunct="1">
              <a:spcBef>
                <a:spcPct val="0"/>
              </a:spcBef>
            </a:pPr>
            <a:r>
              <a:rPr lang="en-AU" altLang="en-US" sz="1200">
                <a:latin typeface="Calibri" pitchFamily="34" charset="0"/>
              </a:rPr>
              <a:t>Slide No. </a:t>
            </a:r>
            <a:fld id="{3304840B-4F6A-48AB-BC14-AD54C274CF0E}" type="slidenum">
              <a:rPr lang="en-AU" altLang="en-US" sz="1200">
                <a:latin typeface="Calibri" pitchFamily="34" charset="0"/>
              </a:rPr>
              <a:pPr eaLnBrk="1" hangingPunct="1">
                <a:spcBef>
                  <a:spcPct val="0"/>
                </a:spcBef>
              </a:pPr>
              <a:t>12</a:t>
            </a:fld>
            <a:endParaRPr lang="en-AU" altLang="en-US" sz="1200">
              <a:latin typeface="Calibri" pitchFamily="34" charset="0"/>
            </a:endParaRPr>
          </a:p>
        </p:txBody>
      </p:sp>
      <p:pic>
        <p:nvPicPr>
          <p:cNvPr id="16391" name="Picture 2" descr="C:\Users\Darryl_Lyn\Documents\Current files\Darryl Work\WHO WSP Training Pckg\Graphics\phood-optio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688" y="4427538"/>
            <a:ext cx="1055687" cy="1246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328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685800" y="3924300"/>
            <a:ext cx="4398963" cy="45339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smtClean="0">
              <a:latin typeface="Arial" charset="0"/>
              <a:ea typeface="ＭＳ Ｐゴシック" pitchFamily="34" charset="-128"/>
              <a:cs typeface="Arial" charset="0"/>
            </a:endParaRPr>
          </a:p>
          <a:p>
            <a:pPr eaLnBrk="1" hangingPunct="1">
              <a:spcBef>
                <a:spcPct val="0"/>
              </a:spcBef>
            </a:pPr>
            <a:endParaRPr lang="en-AU" altLang="en-US" dirty="0" smtClean="0">
              <a:latin typeface="Arial" charset="0"/>
              <a:ea typeface="ＭＳ Ｐゴシック" pitchFamily="34" charset="-128"/>
              <a:cs typeface="Arial" charset="0"/>
            </a:endParaRPr>
          </a:p>
          <a:p>
            <a:pPr eaLnBrk="1" hangingPunct="1">
              <a:spcBef>
                <a:spcPct val="0"/>
              </a:spcBef>
            </a:pPr>
            <a:endParaRPr lang="en-AU" altLang="en-US" dirty="0" smtClean="0">
              <a:latin typeface="Arial" charset="0"/>
              <a:ea typeface="ＭＳ Ｐゴシック" pitchFamily="34" charset="-128"/>
              <a:cs typeface="Arial" charset="0"/>
            </a:endParaRPr>
          </a:p>
          <a:p>
            <a:pPr eaLnBrk="1" hangingPunct="1">
              <a:spcBef>
                <a:spcPct val="0"/>
              </a:spcBef>
            </a:pPr>
            <a:endParaRPr lang="en-AU" altLang="en-US" dirty="0" smtClean="0">
              <a:latin typeface="Arial" charset="0"/>
              <a:ea typeface="ＭＳ Ｐゴシック" pitchFamily="34" charset="-128"/>
              <a:cs typeface="Arial" charset="0"/>
            </a:endParaRPr>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Arial" charset="0"/>
                <a:ea typeface="ＭＳ Ｐゴシック" pitchFamily="34" charset="-128"/>
                <a:cs typeface="Arial" charset="0"/>
              </a:defRPr>
            </a:lvl1pPr>
            <a:lvl2pPr marL="742950" indent="-285750" eaLnBrk="0" hangingPunct="0">
              <a:spcBef>
                <a:spcPct val="30000"/>
              </a:spcBef>
              <a:defRPr sz="1400">
                <a:solidFill>
                  <a:schemeClr val="tx1"/>
                </a:solidFill>
                <a:latin typeface="Arial" charset="0"/>
                <a:ea typeface="Arial" charset="0"/>
                <a:cs typeface="Arial" charset="0"/>
              </a:defRPr>
            </a:lvl2pPr>
            <a:lvl3pPr marL="1143000" indent="-228600" eaLnBrk="0" hangingPunct="0">
              <a:spcBef>
                <a:spcPct val="30000"/>
              </a:spcBef>
              <a:defRPr sz="1400">
                <a:solidFill>
                  <a:schemeClr val="tx1"/>
                </a:solidFill>
                <a:latin typeface="Arial" charset="0"/>
                <a:ea typeface="Arial" charset="0"/>
                <a:cs typeface="Arial" charset="0"/>
              </a:defRPr>
            </a:lvl3pPr>
            <a:lvl4pPr marL="1600200" indent="-228600" eaLnBrk="0" hangingPunct="0">
              <a:spcBef>
                <a:spcPct val="30000"/>
              </a:spcBef>
              <a:defRPr sz="1400">
                <a:solidFill>
                  <a:schemeClr val="tx1"/>
                </a:solidFill>
                <a:latin typeface="Arial" charset="0"/>
                <a:ea typeface="Arial" charset="0"/>
                <a:cs typeface="Arial" charset="0"/>
              </a:defRPr>
            </a:lvl4pPr>
            <a:lvl5pPr marL="2057400" indent="-228600" eaLnBrk="0" hangingPunct="0">
              <a:spcBef>
                <a:spcPct val="30000"/>
              </a:spcBef>
              <a:defRPr sz="14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4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4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4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400">
                <a:solidFill>
                  <a:schemeClr val="tx1"/>
                </a:solidFill>
                <a:latin typeface="Arial" charset="0"/>
                <a:ea typeface="Arial" charset="0"/>
                <a:cs typeface="Arial" charset="0"/>
              </a:defRPr>
            </a:lvl9pPr>
          </a:lstStyle>
          <a:p>
            <a:pPr eaLnBrk="1" hangingPunct="1">
              <a:spcBef>
                <a:spcPct val="0"/>
              </a:spcBef>
            </a:pPr>
            <a:fld id="{63F3A59B-CAB2-4473-BB1E-A78EC23D1273}" type="slidenum">
              <a:rPr lang="en-GB" altLang="en-US" sz="1200">
                <a:latin typeface="Calibri" pitchFamily="34" charset="0"/>
              </a:rPr>
              <a:pPr eaLnBrk="1" hangingPunct="1">
                <a:spcBef>
                  <a:spcPct val="0"/>
                </a:spcBef>
              </a:pPr>
              <a:t>13</a:t>
            </a:fld>
            <a:endParaRPr lang="en-GB" altLang="en-US" sz="1200">
              <a:latin typeface="Calibri" pitchFamily="34" charset="0"/>
            </a:endParaRPr>
          </a:p>
        </p:txBody>
      </p:sp>
      <p:sp>
        <p:nvSpPr>
          <p:cNvPr id="59396"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AU" dirty="0" smtClean="0">
                <a:cs typeface="Arial" pitchFamily="34" charset="0"/>
              </a:rPr>
              <a:t>Intro-4_WSP Frameworks and Familiarity with References</a:t>
            </a:r>
          </a:p>
        </p:txBody>
      </p:sp>
      <p:sp>
        <p:nvSpPr>
          <p:cNvPr id="16390" name="Date Placeholder 5"/>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Arial" charset="0"/>
                <a:ea typeface="ＭＳ Ｐゴシック" pitchFamily="34" charset="-128"/>
                <a:cs typeface="Arial" charset="0"/>
              </a:defRPr>
            </a:lvl1pPr>
            <a:lvl2pPr marL="742950" indent="-285750" eaLnBrk="0" hangingPunct="0">
              <a:spcBef>
                <a:spcPct val="30000"/>
              </a:spcBef>
              <a:defRPr sz="1400">
                <a:solidFill>
                  <a:schemeClr val="tx1"/>
                </a:solidFill>
                <a:latin typeface="Arial" charset="0"/>
                <a:ea typeface="Arial" charset="0"/>
                <a:cs typeface="Arial" charset="0"/>
              </a:defRPr>
            </a:lvl2pPr>
            <a:lvl3pPr marL="1143000" indent="-228600" eaLnBrk="0" hangingPunct="0">
              <a:spcBef>
                <a:spcPct val="30000"/>
              </a:spcBef>
              <a:defRPr sz="1400">
                <a:solidFill>
                  <a:schemeClr val="tx1"/>
                </a:solidFill>
                <a:latin typeface="Arial" charset="0"/>
                <a:ea typeface="Arial" charset="0"/>
                <a:cs typeface="Arial" charset="0"/>
              </a:defRPr>
            </a:lvl3pPr>
            <a:lvl4pPr marL="1600200" indent="-228600" eaLnBrk="0" hangingPunct="0">
              <a:spcBef>
                <a:spcPct val="30000"/>
              </a:spcBef>
              <a:defRPr sz="1400">
                <a:solidFill>
                  <a:schemeClr val="tx1"/>
                </a:solidFill>
                <a:latin typeface="Arial" charset="0"/>
                <a:ea typeface="Arial" charset="0"/>
                <a:cs typeface="Arial" charset="0"/>
              </a:defRPr>
            </a:lvl4pPr>
            <a:lvl5pPr marL="2057400" indent="-228600" eaLnBrk="0" hangingPunct="0">
              <a:spcBef>
                <a:spcPct val="30000"/>
              </a:spcBef>
              <a:defRPr sz="14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4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4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4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400">
                <a:solidFill>
                  <a:schemeClr val="tx1"/>
                </a:solidFill>
                <a:latin typeface="Arial" charset="0"/>
                <a:ea typeface="Arial" charset="0"/>
                <a:cs typeface="Arial" charset="0"/>
              </a:defRPr>
            </a:lvl9pPr>
          </a:lstStyle>
          <a:p>
            <a:pPr eaLnBrk="1" hangingPunct="1">
              <a:spcBef>
                <a:spcPct val="0"/>
              </a:spcBef>
            </a:pPr>
            <a:r>
              <a:rPr lang="en-AU" altLang="en-US" sz="1200">
                <a:latin typeface="Calibri" pitchFamily="34" charset="0"/>
              </a:rPr>
              <a:t>Slide No. </a:t>
            </a:r>
            <a:fld id="{3304840B-4F6A-48AB-BC14-AD54C274CF0E}" type="slidenum">
              <a:rPr lang="en-AU" altLang="en-US" sz="1200">
                <a:latin typeface="Calibri" pitchFamily="34" charset="0"/>
              </a:rPr>
              <a:pPr eaLnBrk="1" hangingPunct="1">
                <a:spcBef>
                  <a:spcPct val="0"/>
                </a:spcBef>
              </a:pPr>
              <a:t>13</a:t>
            </a:fld>
            <a:endParaRPr lang="en-AU" altLang="en-US" sz="1200">
              <a:latin typeface="Calibri" pitchFamily="34" charset="0"/>
            </a:endParaRPr>
          </a:p>
        </p:txBody>
      </p:sp>
      <p:pic>
        <p:nvPicPr>
          <p:cNvPr id="16391" name="Picture 2" descr="C:\Users\Darryl_Lyn\Documents\Current files\Darryl Work\WHO WSP Training Pckg\Graphics\phood-optio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688" y="4427538"/>
            <a:ext cx="1055687" cy="1246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44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14</a:t>
            </a:fld>
            <a:endParaRPr lang="en-AU"/>
          </a:p>
        </p:txBody>
      </p:sp>
    </p:spTree>
    <p:extLst>
      <p:ext uri="{BB962C8B-B14F-4D97-AF65-F5344CB8AC3E}">
        <p14:creationId xmlns:p14="http://schemas.microsoft.com/office/powerpoint/2010/main" val="323014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fld id="{0879890C-05A4-4CC0-ACA7-68EFEFD1337F}" type="slidenum">
              <a:rPr lang="en-AU" smtClean="0"/>
              <a:t>15</a:t>
            </a:fld>
            <a:endParaRPr lang="en-AU"/>
          </a:p>
        </p:txBody>
      </p:sp>
    </p:spTree>
    <p:extLst>
      <p:ext uri="{BB962C8B-B14F-4D97-AF65-F5344CB8AC3E}">
        <p14:creationId xmlns:p14="http://schemas.microsoft.com/office/powerpoint/2010/main" val="2607980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9890C-05A4-4CC0-ACA7-68EFEFD1337F}" type="slidenum">
              <a:rPr lang="en-AU" smtClean="0"/>
              <a:t>16</a:t>
            </a:fld>
            <a:endParaRPr lang="en-AU"/>
          </a:p>
        </p:txBody>
      </p:sp>
    </p:spTree>
    <p:extLst>
      <p:ext uri="{BB962C8B-B14F-4D97-AF65-F5344CB8AC3E}">
        <p14:creationId xmlns:p14="http://schemas.microsoft.com/office/powerpoint/2010/main" val="1691618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17</a:t>
            </a:fld>
            <a:endParaRPr lang="en-AU"/>
          </a:p>
        </p:txBody>
      </p:sp>
    </p:spTree>
    <p:extLst>
      <p:ext uri="{BB962C8B-B14F-4D97-AF65-F5344CB8AC3E}">
        <p14:creationId xmlns:p14="http://schemas.microsoft.com/office/powerpoint/2010/main" val="278630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18</a:t>
            </a:fld>
            <a:endParaRPr lang="en-AU"/>
          </a:p>
        </p:txBody>
      </p:sp>
    </p:spTree>
    <p:extLst>
      <p:ext uri="{BB962C8B-B14F-4D97-AF65-F5344CB8AC3E}">
        <p14:creationId xmlns:p14="http://schemas.microsoft.com/office/powerpoint/2010/main" val="1396618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19</a:t>
            </a:fld>
            <a:endParaRPr lang="en-AU"/>
          </a:p>
        </p:txBody>
      </p:sp>
    </p:spTree>
    <p:extLst>
      <p:ext uri="{BB962C8B-B14F-4D97-AF65-F5344CB8AC3E}">
        <p14:creationId xmlns:p14="http://schemas.microsoft.com/office/powerpoint/2010/main" val="1631546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9890C-05A4-4CC0-ACA7-68EFEFD1337F}" type="slidenum">
              <a:rPr lang="en-AU" smtClean="0"/>
              <a:t>2</a:t>
            </a:fld>
            <a:endParaRPr lang="en-AU"/>
          </a:p>
        </p:txBody>
      </p:sp>
    </p:spTree>
    <p:extLst>
      <p:ext uri="{BB962C8B-B14F-4D97-AF65-F5344CB8AC3E}">
        <p14:creationId xmlns:p14="http://schemas.microsoft.com/office/powerpoint/2010/main" val="723146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20</a:t>
            </a:fld>
            <a:endParaRPr lang="en-AU"/>
          </a:p>
        </p:txBody>
      </p:sp>
    </p:spTree>
    <p:extLst>
      <p:ext uri="{BB962C8B-B14F-4D97-AF65-F5344CB8AC3E}">
        <p14:creationId xmlns:p14="http://schemas.microsoft.com/office/powerpoint/2010/main" val="2005310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9890C-05A4-4CC0-ACA7-68EFEFD1337F}" type="slidenum">
              <a:rPr lang="en-AU" smtClean="0"/>
              <a:t>21</a:t>
            </a:fld>
            <a:endParaRPr lang="en-AU"/>
          </a:p>
        </p:txBody>
      </p:sp>
    </p:spTree>
    <p:extLst>
      <p:ext uri="{BB962C8B-B14F-4D97-AF65-F5344CB8AC3E}">
        <p14:creationId xmlns:p14="http://schemas.microsoft.com/office/powerpoint/2010/main" val="1413852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22</a:t>
            </a:fld>
            <a:endParaRPr lang="en-AU"/>
          </a:p>
        </p:txBody>
      </p:sp>
    </p:spTree>
    <p:extLst>
      <p:ext uri="{BB962C8B-B14F-4D97-AF65-F5344CB8AC3E}">
        <p14:creationId xmlns:p14="http://schemas.microsoft.com/office/powerpoint/2010/main" val="146839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23</a:t>
            </a:fld>
            <a:endParaRPr lang="en-AU"/>
          </a:p>
        </p:txBody>
      </p:sp>
    </p:spTree>
    <p:extLst>
      <p:ext uri="{BB962C8B-B14F-4D97-AF65-F5344CB8AC3E}">
        <p14:creationId xmlns:p14="http://schemas.microsoft.com/office/powerpoint/2010/main" val="701280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endParaRPr lang="en-AU" baseline="0" dirty="0" smtClean="0"/>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0879890C-05A4-4CC0-ACA7-68EFEFD1337F}" type="slidenum">
              <a:rPr lang="en-AU" smtClean="0"/>
              <a:t>24</a:t>
            </a:fld>
            <a:endParaRPr lang="en-AU"/>
          </a:p>
        </p:txBody>
      </p:sp>
    </p:spTree>
    <p:extLst>
      <p:ext uri="{BB962C8B-B14F-4D97-AF65-F5344CB8AC3E}">
        <p14:creationId xmlns:p14="http://schemas.microsoft.com/office/powerpoint/2010/main" val="1216941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25</a:t>
            </a:fld>
            <a:endParaRPr lang="en-AU"/>
          </a:p>
        </p:txBody>
      </p:sp>
    </p:spTree>
    <p:extLst>
      <p:ext uri="{BB962C8B-B14F-4D97-AF65-F5344CB8AC3E}">
        <p14:creationId xmlns:p14="http://schemas.microsoft.com/office/powerpoint/2010/main" val="1784907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26</a:t>
            </a:fld>
            <a:endParaRPr lang="en-AU"/>
          </a:p>
        </p:txBody>
      </p:sp>
    </p:spTree>
    <p:extLst>
      <p:ext uri="{BB962C8B-B14F-4D97-AF65-F5344CB8AC3E}">
        <p14:creationId xmlns:p14="http://schemas.microsoft.com/office/powerpoint/2010/main" val="1442656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4F9EF4-6F94-5240-BAE5-846D75F85171}" type="slidenum">
              <a:rPr lang="en-US" smtClean="0"/>
              <a:t>27</a:t>
            </a:fld>
            <a:endParaRPr lang="en-US"/>
          </a:p>
        </p:txBody>
      </p:sp>
    </p:spTree>
    <p:extLst>
      <p:ext uri="{BB962C8B-B14F-4D97-AF65-F5344CB8AC3E}">
        <p14:creationId xmlns:p14="http://schemas.microsoft.com/office/powerpoint/2010/main" val="439598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28</a:t>
            </a:fld>
            <a:endParaRPr lang="en-AU"/>
          </a:p>
        </p:txBody>
      </p:sp>
    </p:spTree>
    <p:extLst>
      <p:ext uri="{BB962C8B-B14F-4D97-AF65-F5344CB8AC3E}">
        <p14:creationId xmlns:p14="http://schemas.microsoft.com/office/powerpoint/2010/main" val="964205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29</a:t>
            </a:fld>
            <a:endParaRPr lang="en-AU"/>
          </a:p>
        </p:txBody>
      </p:sp>
    </p:spTree>
    <p:extLst>
      <p:ext uri="{BB962C8B-B14F-4D97-AF65-F5344CB8AC3E}">
        <p14:creationId xmlns:p14="http://schemas.microsoft.com/office/powerpoint/2010/main" val="887456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9890C-05A4-4CC0-ACA7-68EFEFD1337F}" type="slidenum">
              <a:rPr lang="en-AU" smtClean="0"/>
              <a:t>3</a:t>
            </a:fld>
            <a:endParaRPr lang="en-AU"/>
          </a:p>
        </p:txBody>
      </p:sp>
    </p:spTree>
    <p:extLst>
      <p:ext uri="{BB962C8B-B14F-4D97-AF65-F5344CB8AC3E}">
        <p14:creationId xmlns:p14="http://schemas.microsoft.com/office/powerpoint/2010/main" val="2024748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9890C-05A4-4CC0-ACA7-68EFEFD1337F}" type="slidenum">
              <a:rPr lang="en-AU" smtClean="0"/>
              <a:t>30</a:t>
            </a:fld>
            <a:endParaRPr lang="en-AU"/>
          </a:p>
        </p:txBody>
      </p:sp>
    </p:spTree>
    <p:extLst>
      <p:ext uri="{BB962C8B-B14F-4D97-AF65-F5344CB8AC3E}">
        <p14:creationId xmlns:p14="http://schemas.microsoft.com/office/powerpoint/2010/main" val="527185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31</a:t>
            </a:fld>
            <a:endParaRPr lang="en-AU"/>
          </a:p>
        </p:txBody>
      </p:sp>
    </p:spTree>
    <p:extLst>
      <p:ext uri="{BB962C8B-B14F-4D97-AF65-F5344CB8AC3E}">
        <p14:creationId xmlns:p14="http://schemas.microsoft.com/office/powerpoint/2010/main" val="1009804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32</a:t>
            </a:fld>
            <a:endParaRPr lang="en-AU"/>
          </a:p>
        </p:txBody>
      </p:sp>
    </p:spTree>
    <p:extLst>
      <p:ext uri="{BB962C8B-B14F-4D97-AF65-F5344CB8AC3E}">
        <p14:creationId xmlns:p14="http://schemas.microsoft.com/office/powerpoint/2010/main" val="17372091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u="sng" baseline="0" dirty="0" smtClean="0"/>
          </a:p>
          <a:p>
            <a:endParaRPr lang="en-AU" b="0" u="sng" baseline="0" dirty="0" smtClean="0"/>
          </a:p>
          <a:p>
            <a:endParaRPr lang="en-AU" b="0" u="sng" baseline="0" dirty="0" smtClean="0"/>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33</a:t>
            </a:fld>
            <a:endParaRPr lang="en-AU"/>
          </a:p>
        </p:txBody>
      </p:sp>
    </p:spTree>
    <p:extLst>
      <p:ext uri="{BB962C8B-B14F-4D97-AF65-F5344CB8AC3E}">
        <p14:creationId xmlns:p14="http://schemas.microsoft.com/office/powerpoint/2010/main" val="2375796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34</a:t>
            </a:fld>
            <a:endParaRPr lang="en-AU"/>
          </a:p>
        </p:txBody>
      </p:sp>
    </p:spTree>
    <p:extLst>
      <p:ext uri="{BB962C8B-B14F-4D97-AF65-F5344CB8AC3E}">
        <p14:creationId xmlns:p14="http://schemas.microsoft.com/office/powerpoint/2010/main" val="1501303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9890C-05A4-4CC0-ACA7-68EFEFD1337F}" type="slidenum">
              <a:rPr lang="en-AU" smtClean="0"/>
              <a:t>35</a:t>
            </a:fld>
            <a:endParaRPr lang="en-AU"/>
          </a:p>
        </p:txBody>
      </p:sp>
    </p:spTree>
    <p:extLst>
      <p:ext uri="{BB962C8B-B14F-4D97-AF65-F5344CB8AC3E}">
        <p14:creationId xmlns:p14="http://schemas.microsoft.com/office/powerpoint/2010/main" val="2010800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36</a:t>
            </a:fld>
            <a:endParaRPr lang="en-AU"/>
          </a:p>
        </p:txBody>
      </p:sp>
    </p:spTree>
    <p:extLst>
      <p:ext uri="{BB962C8B-B14F-4D97-AF65-F5344CB8AC3E}">
        <p14:creationId xmlns:p14="http://schemas.microsoft.com/office/powerpoint/2010/main" val="1097466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37</a:t>
            </a:fld>
            <a:endParaRPr lang="en-AU"/>
          </a:p>
        </p:txBody>
      </p:sp>
    </p:spTree>
    <p:extLst>
      <p:ext uri="{BB962C8B-B14F-4D97-AF65-F5344CB8AC3E}">
        <p14:creationId xmlns:p14="http://schemas.microsoft.com/office/powerpoint/2010/main" val="686268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38</a:t>
            </a:fld>
            <a:endParaRPr lang="en-AU"/>
          </a:p>
        </p:txBody>
      </p:sp>
    </p:spTree>
    <p:extLst>
      <p:ext uri="{BB962C8B-B14F-4D97-AF65-F5344CB8AC3E}">
        <p14:creationId xmlns:p14="http://schemas.microsoft.com/office/powerpoint/2010/main" val="757813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79890C-05A4-4CC0-ACA7-68EFEFD1337F}" type="slidenum">
              <a:rPr lang="en-AU" smtClean="0"/>
              <a:t>39</a:t>
            </a:fld>
            <a:endParaRPr lang="en-AU"/>
          </a:p>
        </p:txBody>
      </p:sp>
    </p:spTree>
    <p:extLst>
      <p:ext uri="{BB962C8B-B14F-4D97-AF65-F5344CB8AC3E}">
        <p14:creationId xmlns:p14="http://schemas.microsoft.com/office/powerpoint/2010/main" val="91200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4</a:t>
            </a:fld>
            <a:endParaRPr lang="en-AU"/>
          </a:p>
        </p:txBody>
      </p:sp>
    </p:spTree>
    <p:extLst>
      <p:ext uri="{BB962C8B-B14F-4D97-AF65-F5344CB8AC3E}">
        <p14:creationId xmlns:p14="http://schemas.microsoft.com/office/powerpoint/2010/main" val="6107739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79890C-05A4-4CC0-ACA7-68EFEFD1337F}" type="slidenum">
              <a:rPr lang="en-AU" smtClean="0"/>
              <a:t>40</a:t>
            </a:fld>
            <a:endParaRPr lang="en-AU"/>
          </a:p>
        </p:txBody>
      </p:sp>
    </p:spTree>
    <p:extLst>
      <p:ext uri="{BB962C8B-B14F-4D97-AF65-F5344CB8AC3E}">
        <p14:creationId xmlns:p14="http://schemas.microsoft.com/office/powerpoint/2010/main" val="811278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79890C-05A4-4CC0-ACA7-68EFEFD1337F}" type="slidenum">
              <a:rPr lang="en-AU" smtClean="0"/>
              <a:t>41</a:t>
            </a:fld>
            <a:endParaRPr lang="en-AU"/>
          </a:p>
        </p:txBody>
      </p:sp>
    </p:spTree>
    <p:extLst>
      <p:ext uri="{BB962C8B-B14F-4D97-AF65-F5344CB8AC3E}">
        <p14:creationId xmlns:p14="http://schemas.microsoft.com/office/powerpoint/2010/main" val="1476510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42</a:t>
            </a:fld>
            <a:endParaRPr lang="en-AU"/>
          </a:p>
        </p:txBody>
      </p:sp>
    </p:spTree>
    <p:extLst>
      <p:ext uri="{BB962C8B-B14F-4D97-AF65-F5344CB8AC3E}">
        <p14:creationId xmlns:p14="http://schemas.microsoft.com/office/powerpoint/2010/main" val="10004961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9890C-05A4-4CC0-ACA7-68EFEFD1337F}" type="slidenum">
              <a:rPr lang="en-AU" smtClean="0"/>
              <a:t>43</a:t>
            </a:fld>
            <a:endParaRPr lang="en-AU"/>
          </a:p>
        </p:txBody>
      </p:sp>
    </p:spTree>
    <p:extLst>
      <p:ext uri="{BB962C8B-B14F-4D97-AF65-F5344CB8AC3E}">
        <p14:creationId xmlns:p14="http://schemas.microsoft.com/office/powerpoint/2010/main" val="8467601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44</a:t>
            </a:fld>
            <a:endParaRPr lang="en-AU"/>
          </a:p>
        </p:txBody>
      </p:sp>
    </p:spTree>
    <p:extLst>
      <p:ext uri="{BB962C8B-B14F-4D97-AF65-F5344CB8AC3E}">
        <p14:creationId xmlns:p14="http://schemas.microsoft.com/office/powerpoint/2010/main" val="16541979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45</a:t>
            </a:fld>
            <a:endParaRPr lang="en-AU"/>
          </a:p>
        </p:txBody>
      </p:sp>
    </p:spTree>
    <p:extLst>
      <p:ext uri="{BB962C8B-B14F-4D97-AF65-F5344CB8AC3E}">
        <p14:creationId xmlns:p14="http://schemas.microsoft.com/office/powerpoint/2010/main" val="20805069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46</a:t>
            </a:fld>
            <a:endParaRPr lang="en-AU"/>
          </a:p>
        </p:txBody>
      </p:sp>
    </p:spTree>
    <p:extLst>
      <p:ext uri="{BB962C8B-B14F-4D97-AF65-F5344CB8AC3E}">
        <p14:creationId xmlns:p14="http://schemas.microsoft.com/office/powerpoint/2010/main" val="6843723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9890C-05A4-4CC0-ACA7-68EFEFD1337F}" type="slidenum">
              <a:rPr lang="en-AU" smtClean="0"/>
              <a:t>47</a:t>
            </a:fld>
            <a:endParaRPr lang="en-AU"/>
          </a:p>
        </p:txBody>
      </p:sp>
    </p:spTree>
    <p:extLst>
      <p:ext uri="{BB962C8B-B14F-4D97-AF65-F5344CB8AC3E}">
        <p14:creationId xmlns:p14="http://schemas.microsoft.com/office/powerpoint/2010/main" val="5172545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48</a:t>
            </a:fld>
            <a:endParaRPr lang="en-AU"/>
          </a:p>
        </p:txBody>
      </p:sp>
    </p:spTree>
    <p:extLst>
      <p:ext uri="{BB962C8B-B14F-4D97-AF65-F5344CB8AC3E}">
        <p14:creationId xmlns:p14="http://schemas.microsoft.com/office/powerpoint/2010/main" val="12804689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49</a:t>
            </a:fld>
            <a:endParaRPr lang="en-AU"/>
          </a:p>
        </p:txBody>
      </p:sp>
    </p:spTree>
    <p:extLst>
      <p:ext uri="{BB962C8B-B14F-4D97-AF65-F5344CB8AC3E}">
        <p14:creationId xmlns:p14="http://schemas.microsoft.com/office/powerpoint/2010/main" val="178347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5</a:t>
            </a:fld>
            <a:endParaRPr lang="en-AU"/>
          </a:p>
        </p:txBody>
      </p:sp>
    </p:spTree>
    <p:extLst>
      <p:ext uri="{BB962C8B-B14F-4D97-AF65-F5344CB8AC3E}">
        <p14:creationId xmlns:p14="http://schemas.microsoft.com/office/powerpoint/2010/main" val="11028655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9890C-05A4-4CC0-ACA7-68EFEFD1337F}" type="slidenum">
              <a:rPr lang="en-AU" smtClean="0"/>
              <a:t>50</a:t>
            </a:fld>
            <a:endParaRPr lang="en-AU"/>
          </a:p>
        </p:txBody>
      </p:sp>
    </p:spTree>
    <p:extLst>
      <p:ext uri="{BB962C8B-B14F-4D97-AF65-F5344CB8AC3E}">
        <p14:creationId xmlns:p14="http://schemas.microsoft.com/office/powerpoint/2010/main" val="3365187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51</a:t>
            </a:fld>
            <a:endParaRPr lang="en-AU"/>
          </a:p>
        </p:txBody>
      </p:sp>
    </p:spTree>
    <p:extLst>
      <p:ext uri="{BB962C8B-B14F-4D97-AF65-F5344CB8AC3E}">
        <p14:creationId xmlns:p14="http://schemas.microsoft.com/office/powerpoint/2010/main" val="7711205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52</a:t>
            </a:fld>
            <a:endParaRPr lang="en-AU"/>
          </a:p>
        </p:txBody>
      </p:sp>
    </p:spTree>
    <p:extLst>
      <p:ext uri="{BB962C8B-B14F-4D97-AF65-F5344CB8AC3E}">
        <p14:creationId xmlns:p14="http://schemas.microsoft.com/office/powerpoint/2010/main" val="18377062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9890C-05A4-4CC0-ACA7-68EFEFD1337F}" type="slidenum">
              <a:rPr lang="en-AU" smtClean="0"/>
              <a:t>53</a:t>
            </a:fld>
            <a:endParaRPr lang="en-AU"/>
          </a:p>
        </p:txBody>
      </p:sp>
    </p:spTree>
    <p:extLst>
      <p:ext uri="{BB962C8B-B14F-4D97-AF65-F5344CB8AC3E}">
        <p14:creationId xmlns:p14="http://schemas.microsoft.com/office/powerpoint/2010/main" val="11637960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54</a:t>
            </a:fld>
            <a:endParaRPr lang="en-AU"/>
          </a:p>
        </p:txBody>
      </p:sp>
    </p:spTree>
    <p:extLst>
      <p:ext uri="{BB962C8B-B14F-4D97-AF65-F5344CB8AC3E}">
        <p14:creationId xmlns:p14="http://schemas.microsoft.com/office/powerpoint/2010/main" val="9098042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55</a:t>
            </a:fld>
            <a:endParaRPr lang="en-AU"/>
          </a:p>
        </p:txBody>
      </p:sp>
    </p:spTree>
    <p:extLst>
      <p:ext uri="{BB962C8B-B14F-4D97-AF65-F5344CB8AC3E}">
        <p14:creationId xmlns:p14="http://schemas.microsoft.com/office/powerpoint/2010/main" val="18857137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9890C-05A4-4CC0-ACA7-68EFEFD1337F}" type="slidenum">
              <a:rPr lang="en-AU" smtClean="0"/>
              <a:t>56</a:t>
            </a:fld>
            <a:endParaRPr lang="en-AU"/>
          </a:p>
        </p:txBody>
      </p:sp>
    </p:spTree>
    <p:extLst>
      <p:ext uri="{BB962C8B-B14F-4D97-AF65-F5344CB8AC3E}">
        <p14:creationId xmlns:p14="http://schemas.microsoft.com/office/powerpoint/2010/main" val="514661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6</a:t>
            </a:fld>
            <a:endParaRPr lang="en-AU"/>
          </a:p>
        </p:txBody>
      </p:sp>
    </p:spTree>
    <p:extLst>
      <p:ext uri="{BB962C8B-B14F-4D97-AF65-F5344CB8AC3E}">
        <p14:creationId xmlns:p14="http://schemas.microsoft.com/office/powerpoint/2010/main" val="787594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endParaRPr lang="en-AU" baseline="0" dirty="0" smtClean="0"/>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0879890C-05A4-4CC0-ACA7-68EFEFD1337F}" type="slidenum">
              <a:rPr lang="en-AU" smtClean="0"/>
              <a:t>7</a:t>
            </a:fld>
            <a:endParaRPr lang="en-AU"/>
          </a:p>
        </p:txBody>
      </p:sp>
    </p:spTree>
    <p:extLst>
      <p:ext uri="{BB962C8B-B14F-4D97-AF65-F5344CB8AC3E}">
        <p14:creationId xmlns:p14="http://schemas.microsoft.com/office/powerpoint/2010/main" val="2607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879890C-05A4-4CC0-ACA7-68EFEFD1337F}" type="slidenum">
              <a:rPr lang="en-AU" smtClean="0"/>
              <a:t>8</a:t>
            </a:fld>
            <a:endParaRPr lang="en-AU"/>
          </a:p>
        </p:txBody>
      </p:sp>
    </p:spTree>
    <p:extLst>
      <p:ext uri="{BB962C8B-B14F-4D97-AF65-F5344CB8AC3E}">
        <p14:creationId xmlns:p14="http://schemas.microsoft.com/office/powerpoint/2010/main" val="787594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baseline="0" dirty="0" smtClean="0"/>
          </a:p>
          <a:p>
            <a:endParaRPr lang="en-AU" i="1" baseline="0" dirty="0" smtClean="0"/>
          </a:p>
          <a:p>
            <a:endParaRPr lang="en-AU" i="1" baseline="0" dirty="0" smtClean="0"/>
          </a:p>
        </p:txBody>
      </p:sp>
      <p:sp>
        <p:nvSpPr>
          <p:cNvPr id="4" name="Slide Number Placeholder 3"/>
          <p:cNvSpPr>
            <a:spLocks noGrp="1"/>
          </p:cNvSpPr>
          <p:nvPr>
            <p:ph type="sldNum" sz="quarter" idx="10"/>
          </p:nvPr>
        </p:nvSpPr>
        <p:spPr/>
        <p:txBody>
          <a:bodyPr/>
          <a:lstStyle/>
          <a:p>
            <a:fld id="{0879890C-05A4-4CC0-ACA7-68EFEFD1337F}" type="slidenum">
              <a:rPr lang="en-AU" smtClean="0"/>
              <a:t>9</a:t>
            </a:fld>
            <a:endParaRPr lang="en-AU"/>
          </a:p>
        </p:txBody>
      </p:sp>
    </p:spTree>
    <p:extLst>
      <p:ext uri="{BB962C8B-B14F-4D97-AF65-F5344CB8AC3E}">
        <p14:creationId xmlns:p14="http://schemas.microsoft.com/office/powerpoint/2010/main" val="53669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C233C2F-1B1C-0941-8865-2D83AB809AA2}" type="datetime1">
              <a:rPr lang="en-US" smtClean="0"/>
              <a:t>3/6/19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CB4292-BA3D-4490-BFBD-968D18B4CB62}" type="slidenum">
              <a:rPr lang="en-AU" smtClean="0"/>
              <a:t>‹#›</a:t>
            </a:fld>
            <a:endParaRPr lang="en-AU"/>
          </a:p>
        </p:txBody>
      </p:sp>
    </p:spTree>
    <p:extLst>
      <p:ext uri="{BB962C8B-B14F-4D97-AF65-F5344CB8AC3E}">
        <p14:creationId xmlns:p14="http://schemas.microsoft.com/office/powerpoint/2010/main" val="6844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A71656D-982F-304F-8705-CF68497EF57C}" type="datetime1">
              <a:rPr lang="en-US" smtClean="0"/>
              <a:t>3/6/19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CB4292-BA3D-4490-BFBD-968D18B4CB62}" type="slidenum">
              <a:rPr lang="en-AU" smtClean="0"/>
              <a:t>‹#›</a:t>
            </a:fld>
            <a:endParaRPr lang="en-AU"/>
          </a:p>
        </p:txBody>
      </p:sp>
    </p:spTree>
    <p:extLst>
      <p:ext uri="{BB962C8B-B14F-4D97-AF65-F5344CB8AC3E}">
        <p14:creationId xmlns:p14="http://schemas.microsoft.com/office/powerpoint/2010/main" val="264703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2DD34B3-AFDD-5A4D-AD2E-FFEBF7C18F9C}" type="datetime1">
              <a:rPr lang="en-US" smtClean="0"/>
              <a:t>3/6/19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CB4292-BA3D-4490-BFBD-968D18B4CB62}" type="slidenum">
              <a:rPr lang="en-AU" smtClean="0"/>
              <a:t>‹#›</a:t>
            </a:fld>
            <a:endParaRPr lang="en-AU"/>
          </a:p>
        </p:txBody>
      </p:sp>
    </p:spTree>
    <p:extLst>
      <p:ext uri="{BB962C8B-B14F-4D97-AF65-F5344CB8AC3E}">
        <p14:creationId xmlns:p14="http://schemas.microsoft.com/office/powerpoint/2010/main" val="278350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5E614C7-0971-894A-8CFD-8B59C27048A7}" type="datetime1">
              <a:rPr lang="en-US" smtClean="0"/>
              <a:t>3/6/19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CB4292-BA3D-4490-BFBD-968D18B4CB62}" type="slidenum">
              <a:rPr lang="en-AU" smtClean="0"/>
              <a:t>‹#›</a:t>
            </a:fld>
            <a:endParaRPr lang="en-AU"/>
          </a:p>
        </p:txBody>
      </p:sp>
    </p:spTree>
    <p:extLst>
      <p:ext uri="{BB962C8B-B14F-4D97-AF65-F5344CB8AC3E}">
        <p14:creationId xmlns:p14="http://schemas.microsoft.com/office/powerpoint/2010/main" val="197662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D74966-0B62-FC4C-A751-5B9DA64FAF70}" type="datetime1">
              <a:rPr lang="en-US" smtClean="0"/>
              <a:t>3/6/19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CB4292-BA3D-4490-BFBD-968D18B4CB62}" type="slidenum">
              <a:rPr lang="en-AU" smtClean="0"/>
              <a:t>‹#›</a:t>
            </a:fld>
            <a:endParaRPr lang="en-AU"/>
          </a:p>
        </p:txBody>
      </p:sp>
    </p:spTree>
    <p:extLst>
      <p:ext uri="{BB962C8B-B14F-4D97-AF65-F5344CB8AC3E}">
        <p14:creationId xmlns:p14="http://schemas.microsoft.com/office/powerpoint/2010/main" val="278147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67D01FC-1CC4-9E48-B534-2618EF4B22BF}" type="datetime1">
              <a:rPr lang="en-US" smtClean="0"/>
              <a:t>3/6/19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9CB4292-BA3D-4490-BFBD-968D18B4CB62}" type="slidenum">
              <a:rPr lang="en-AU" smtClean="0"/>
              <a:t>‹#›</a:t>
            </a:fld>
            <a:endParaRPr lang="en-AU"/>
          </a:p>
        </p:txBody>
      </p:sp>
    </p:spTree>
    <p:extLst>
      <p:ext uri="{BB962C8B-B14F-4D97-AF65-F5344CB8AC3E}">
        <p14:creationId xmlns:p14="http://schemas.microsoft.com/office/powerpoint/2010/main" val="2290221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8263D11-3A5C-9C46-B7E8-1CC581A74AAE}" type="datetime1">
              <a:rPr lang="en-US" smtClean="0"/>
              <a:t>3/6/19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9CB4292-BA3D-4490-BFBD-968D18B4CB62}" type="slidenum">
              <a:rPr lang="en-AU" smtClean="0"/>
              <a:t>‹#›</a:t>
            </a:fld>
            <a:endParaRPr lang="en-AU"/>
          </a:p>
        </p:txBody>
      </p:sp>
    </p:spTree>
    <p:extLst>
      <p:ext uri="{BB962C8B-B14F-4D97-AF65-F5344CB8AC3E}">
        <p14:creationId xmlns:p14="http://schemas.microsoft.com/office/powerpoint/2010/main" val="4078277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2949374-F762-9C44-AEEF-FF65DA9787CC}" type="datetime1">
              <a:rPr lang="en-US" smtClean="0"/>
              <a:t>3/6/19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9CB4292-BA3D-4490-BFBD-968D18B4CB62}" type="slidenum">
              <a:rPr lang="en-AU" smtClean="0"/>
              <a:t>‹#›</a:t>
            </a:fld>
            <a:endParaRPr lang="en-AU"/>
          </a:p>
        </p:txBody>
      </p:sp>
    </p:spTree>
    <p:extLst>
      <p:ext uri="{BB962C8B-B14F-4D97-AF65-F5344CB8AC3E}">
        <p14:creationId xmlns:p14="http://schemas.microsoft.com/office/powerpoint/2010/main" val="1783053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13AF6-91FA-7748-84DE-B4AA49B25938}" type="datetime1">
              <a:rPr lang="en-US" smtClean="0"/>
              <a:t>3/6/19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9CB4292-BA3D-4490-BFBD-968D18B4CB62}" type="slidenum">
              <a:rPr lang="en-AU" smtClean="0"/>
              <a:t>‹#›</a:t>
            </a:fld>
            <a:endParaRPr lang="en-AU"/>
          </a:p>
        </p:txBody>
      </p:sp>
    </p:spTree>
    <p:extLst>
      <p:ext uri="{BB962C8B-B14F-4D97-AF65-F5344CB8AC3E}">
        <p14:creationId xmlns:p14="http://schemas.microsoft.com/office/powerpoint/2010/main" val="55020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F0A2E-27E2-024B-880B-F673AFAAC11C}" type="datetime1">
              <a:rPr lang="en-US" smtClean="0"/>
              <a:t>3/6/19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9CB4292-BA3D-4490-BFBD-968D18B4CB62}" type="slidenum">
              <a:rPr lang="en-AU" smtClean="0"/>
              <a:t>‹#›</a:t>
            </a:fld>
            <a:endParaRPr lang="en-AU"/>
          </a:p>
        </p:txBody>
      </p:sp>
    </p:spTree>
    <p:extLst>
      <p:ext uri="{BB962C8B-B14F-4D97-AF65-F5344CB8AC3E}">
        <p14:creationId xmlns:p14="http://schemas.microsoft.com/office/powerpoint/2010/main" val="357341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3439D8-92F0-9641-8736-F2EC6F8DABDB}" type="datetime1">
              <a:rPr lang="en-US" smtClean="0"/>
              <a:t>3/6/19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9CB4292-BA3D-4490-BFBD-968D18B4CB62}" type="slidenum">
              <a:rPr lang="en-AU" smtClean="0"/>
              <a:t>‹#›</a:t>
            </a:fld>
            <a:endParaRPr lang="en-AU"/>
          </a:p>
        </p:txBody>
      </p:sp>
    </p:spTree>
    <p:extLst>
      <p:ext uri="{BB962C8B-B14F-4D97-AF65-F5344CB8AC3E}">
        <p14:creationId xmlns:p14="http://schemas.microsoft.com/office/powerpoint/2010/main" val="8713075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F0671-324B-6143-A121-D9DCD77D6BFC}" type="datetime1">
              <a:rPr lang="en-US" smtClean="0"/>
              <a:t>3/6/19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B4292-BA3D-4490-BFBD-968D18B4CB62}" type="slidenum">
              <a:rPr lang="en-AU" smtClean="0"/>
              <a:t>‹#›</a:t>
            </a:fld>
            <a:endParaRPr lang="en-AU"/>
          </a:p>
        </p:txBody>
      </p:sp>
    </p:spTree>
    <p:extLst>
      <p:ext uri="{BB962C8B-B14F-4D97-AF65-F5344CB8AC3E}">
        <p14:creationId xmlns:p14="http://schemas.microsoft.com/office/powerpoint/2010/main" val="902946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www.who.int/water_sanitation_health/publications/equitable-wsp/en/" TargetMode="External"/><Relationship Id="rId5" Type="http://schemas.openxmlformats.org/officeDocument/2006/relationships/hyperlink" Target="https://creativecommons.org/licenses/by-nc-sa/3.0/igo" TargetMode="External"/><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searo.who.int/entity/water_sanitation/documents/WSP_Training_Modules/en/" TargetMode="External"/><Relationship Id="rId5" Type="http://schemas.openxmlformats.org/officeDocument/2006/relationships/hyperlink" Target="https://www.who.int/water_sanitation_health/publications/wsp_training_package/en/" TargetMode="External"/><Relationship Id="rId6" Type="http://schemas.openxmlformats.org/officeDocument/2006/relationships/hyperlink" Target="https://creativecommons.org/licenses/by-nc-sa/3.0/igo"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814" y="492695"/>
            <a:ext cx="3600400" cy="5096545"/>
          </a:xfrm>
          <a:prstGeom prst="rect">
            <a:avLst/>
          </a:prstGeom>
          <a:ln w="3175">
            <a:solidFill>
              <a:schemeClr val="tx2">
                <a:lumMod val="75000"/>
              </a:schemeClr>
            </a:solidFill>
          </a:ln>
        </p:spPr>
      </p:pic>
      <p:sp>
        <p:nvSpPr>
          <p:cNvPr id="8" name="Title 1"/>
          <p:cNvSpPr txBox="1">
            <a:spLocks/>
          </p:cNvSpPr>
          <p:nvPr/>
        </p:nvSpPr>
        <p:spPr>
          <a:xfrm>
            <a:off x="3923928" y="2276872"/>
            <a:ext cx="4897342" cy="2880320"/>
          </a:xfrm>
          <a:prstGeom prst="rect">
            <a:avLst/>
          </a:prstGeom>
          <a:solidFill>
            <a:srgbClr val="EEECC2">
              <a:alpha val="50000"/>
            </a:srgbClr>
          </a:solid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800" dirty="0" smtClean="0"/>
              <a:t>These slides are available for adaptation and use by WSP stakeholders who wish to integrate equity messages into WSP training events.  </a:t>
            </a:r>
          </a:p>
          <a:p>
            <a:pPr algn="l"/>
            <a:endParaRPr lang="en-AU" sz="1800" dirty="0"/>
          </a:p>
          <a:p>
            <a:pPr algn="l"/>
            <a:r>
              <a:rPr lang="en-AU" sz="1800" dirty="0" smtClean="0"/>
              <a:t>These slides are as published in </a:t>
            </a:r>
            <a:r>
              <a:rPr lang="en-AU" sz="1800" i="1" dirty="0" smtClean="0">
                <a:hlinkClick r:id="rId4"/>
              </a:rPr>
              <a:t>A guide to equitable water safety planning </a:t>
            </a:r>
            <a:r>
              <a:rPr lang="en-AU" sz="1800" dirty="0" smtClean="0"/>
              <a:t>(WHO, 2019). </a:t>
            </a:r>
          </a:p>
          <a:p>
            <a:pPr algn="l"/>
            <a:endParaRPr lang="en-AU" sz="1800" dirty="0"/>
          </a:p>
          <a:p>
            <a:pPr algn="l"/>
            <a:r>
              <a:rPr lang="en-US" sz="1800" dirty="0"/>
              <a:t>This work is available under the Creative Commons Attribution-</a:t>
            </a:r>
            <a:r>
              <a:rPr lang="en-US" sz="1800" dirty="0" err="1"/>
              <a:t>NonCommercial</a:t>
            </a:r>
            <a:r>
              <a:rPr lang="en-US" sz="1800" dirty="0"/>
              <a:t>-</a:t>
            </a:r>
            <a:r>
              <a:rPr lang="en-US" sz="1800" dirty="0" err="1"/>
              <a:t>ShareAlike</a:t>
            </a:r>
            <a:r>
              <a:rPr lang="en-US" sz="1800" dirty="0"/>
              <a:t> 3.0 IGO </a:t>
            </a:r>
            <a:r>
              <a:rPr lang="en-US" sz="1800" dirty="0" err="1"/>
              <a:t>licence</a:t>
            </a:r>
            <a:r>
              <a:rPr lang="en-US" sz="1800" dirty="0"/>
              <a:t> (CC </a:t>
            </a:r>
            <a:r>
              <a:rPr lang="en-US" sz="1800" dirty="0" smtClean="0"/>
              <a:t>BY-NC-SA</a:t>
            </a:r>
            <a:r>
              <a:rPr lang="en-US" sz="1800" dirty="0"/>
              <a:t> 3.0 </a:t>
            </a:r>
            <a:r>
              <a:rPr lang="en-US" sz="1800" dirty="0" smtClean="0"/>
              <a:t>IGO). </a:t>
            </a:r>
            <a:r>
              <a:rPr lang="en-US" sz="1800" baseline="30000" dirty="0" smtClean="0"/>
              <a:t>1</a:t>
            </a:r>
            <a:endParaRPr lang="en-AU" sz="1800" dirty="0"/>
          </a:p>
        </p:txBody>
      </p:sp>
      <p:sp>
        <p:nvSpPr>
          <p:cNvPr id="2" name="Rectangle 1"/>
          <p:cNvSpPr/>
          <p:nvPr/>
        </p:nvSpPr>
        <p:spPr>
          <a:xfrm>
            <a:off x="107504" y="5787261"/>
            <a:ext cx="8928992" cy="954107"/>
          </a:xfrm>
          <a:prstGeom prst="rect">
            <a:avLst/>
          </a:prstGeom>
          <a:solidFill>
            <a:schemeClr val="tx2">
              <a:lumMod val="50000"/>
            </a:schemeClr>
          </a:solidFill>
        </p:spPr>
        <p:txBody>
          <a:bodyPr wrap="square">
            <a:spAutoFit/>
          </a:bodyPr>
          <a:lstStyle/>
          <a:p>
            <a:r>
              <a:rPr lang="en-US" sz="1400" i="1" baseline="30000" dirty="0" smtClean="0">
                <a:solidFill>
                  <a:schemeClr val="bg1"/>
                </a:solidFill>
              </a:rPr>
              <a:t>1 </a:t>
            </a:r>
            <a:r>
              <a:rPr lang="en-US" sz="1400" i="1" dirty="0" smtClean="0">
                <a:solidFill>
                  <a:schemeClr val="bg1"/>
                </a:solidFill>
              </a:rPr>
              <a:t>Under </a:t>
            </a:r>
            <a:r>
              <a:rPr lang="en-US" sz="1400" i="1" dirty="0">
                <a:solidFill>
                  <a:schemeClr val="bg1"/>
                </a:solidFill>
              </a:rPr>
              <a:t>the terms of this </a:t>
            </a:r>
            <a:r>
              <a:rPr lang="en-US" sz="1400" i="1" dirty="0" err="1">
                <a:solidFill>
                  <a:schemeClr val="bg1"/>
                </a:solidFill>
              </a:rPr>
              <a:t>licence</a:t>
            </a:r>
            <a:r>
              <a:rPr lang="en-US" sz="1400" i="1" dirty="0">
                <a:solidFill>
                  <a:schemeClr val="bg1"/>
                </a:solidFill>
              </a:rPr>
              <a:t>, you may copy, redistribute and adapt the work for non-commercial purposes, provided the work is appropriately cited, as indicated below. In any use of this work, there should be no suggestion that WHO endorses any specific organization, products or services. The use of the WHO logo is not permitted</a:t>
            </a:r>
            <a:r>
              <a:rPr lang="en-US" sz="1400" i="1" dirty="0" smtClean="0">
                <a:solidFill>
                  <a:schemeClr val="bg1"/>
                </a:solidFill>
              </a:rPr>
              <a:t>. Refer to the copyright page of the publication for further information.</a:t>
            </a:r>
            <a:endParaRPr lang="en-US" sz="1400" i="1" u="sng" dirty="0">
              <a:solidFill>
                <a:schemeClr val="bg1"/>
              </a:solidFill>
              <a:hlinkClick r:id="rId5"/>
            </a:endParaRPr>
          </a:p>
        </p:txBody>
      </p:sp>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55976" y="658408"/>
            <a:ext cx="3631571" cy="1301001"/>
          </a:xfrm>
          <a:prstGeom prst="rect">
            <a:avLst/>
          </a:prstGeom>
        </p:spPr>
      </p:pic>
    </p:spTree>
    <p:extLst>
      <p:ext uri="{BB962C8B-B14F-4D97-AF65-F5344CB8AC3E}">
        <p14:creationId xmlns:p14="http://schemas.microsoft.com/office/powerpoint/2010/main" val="1591832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 y="116632"/>
            <a:ext cx="9151390" cy="1143000"/>
          </a:xfrm>
        </p:spPr>
        <p:txBody>
          <a:bodyPr>
            <a:noAutofit/>
          </a:bodyPr>
          <a:lstStyle/>
          <a:p>
            <a:r>
              <a:rPr lang="en-US" dirty="0" smtClean="0"/>
              <a:t>Who might experience vulnerability? Or marginalization?</a:t>
            </a:r>
            <a:endParaRPr lang="en-AU" dirty="0"/>
          </a:p>
        </p:txBody>
      </p:sp>
      <p:sp>
        <p:nvSpPr>
          <p:cNvPr id="6" name="Rectangle 5"/>
          <p:cNvSpPr/>
          <p:nvPr/>
        </p:nvSpPr>
        <p:spPr>
          <a:xfrm>
            <a:off x="956903" y="5744666"/>
            <a:ext cx="7117803" cy="954107"/>
          </a:xfrm>
          <a:prstGeom prst="rect">
            <a:avLst/>
          </a:prstGeom>
          <a:ln w="6350">
            <a:solidFill>
              <a:schemeClr val="tx1"/>
            </a:solidFill>
          </a:ln>
        </p:spPr>
        <p:txBody>
          <a:bodyPr wrap="square">
            <a:spAutoFit/>
          </a:bodyPr>
          <a:lstStyle/>
          <a:p>
            <a:r>
              <a:rPr lang="en-US" sz="2800" u="sng" dirty="0" smtClean="0">
                <a:latin typeface="+mj-lt"/>
                <a:ea typeface="ＭＳ 明朝" charset="-128"/>
              </a:rPr>
              <a:t>Activity</a:t>
            </a:r>
            <a:r>
              <a:rPr lang="en-US" sz="2800" dirty="0" smtClean="0">
                <a:latin typeface="+mj-lt"/>
                <a:ea typeface="ＭＳ 明朝" charset="-128"/>
              </a:rPr>
              <a:t>: Discuss who is likely to experience vulnerability. Why? And marginalization? Why? </a:t>
            </a:r>
            <a:endParaRPr lang="en-US" sz="2800" dirty="0">
              <a:latin typeface="+mj-lt"/>
            </a:endParaRPr>
          </a:p>
        </p:txBody>
      </p:sp>
      <p:sp>
        <p:nvSpPr>
          <p:cNvPr id="4" name="Slide Number Placeholder 3"/>
          <p:cNvSpPr>
            <a:spLocks noGrp="1"/>
          </p:cNvSpPr>
          <p:nvPr>
            <p:ph type="sldNum" sz="quarter" idx="12"/>
          </p:nvPr>
        </p:nvSpPr>
        <p:spPr/>
        <p:txBody>
          <a:bodyPr/>
          <a:lstStyle/>
          <a:p>
            <a:r>
              <a:rPr lang="en-AU" sz="1800" dirty="0" smtClean="0">
                <a:solidFill>
                  <a:schemeClr val="tx1"/>
                </a:solidFill>
              </a:rPr>
              <a:t>8</a:t>
            </a:r>
            <a:endParaRPr lang="en-AU" sz="1800" dirty="0">
              <a:solidFill>
                <a:schemeClr val="tx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1720" y="1412776"/>
            <a:ext cx="4936833" cy="4128987"/>
          </a:xfrm>
          <a:prstGeom prst="rect">
            <a:avLst/>
          </a:prstGeom>
          <a:ln w="3175">
            <a:noFill/>
          </a:ln>
        </p:spPr>
      </p:pic>
    </p:spTree>
    <p:extLst>
      <p:ext uri="{BB962C8B-B14F-4D97-AF65-F5344CB8AC3E}">
        <p14:creationId xmlns:p14="http://schemas.microsoft.com/office/powerpoint/2010/main" val="170918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1560" y="1772920"/>
            <a:ext cx="8208912" cy="1608583"/>
          </a:xfrm>
          <a:prstGeom prst="roundRect">
            <a:avLst/>
          </a:prstGeom>
          <a:solidFill>
            <a:srgbClr val="93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5400" dirty="0" smtClean="0"/>
              <a:t>EQUITY </a:t>
            </a:r>
            <a:endParaRPr lang="en-AU" sz="5400" dirty="0"/>
          </a:p>
        </p:txBody>
      </p:sp>
      <p:sp>
        <p:nvSpPr>
          <p:cNvPr id="4" name="TextBox 3"/>
          <p:cNvSpPr txBox="1"/>
          <p:nvPr/>
        </p:nvSpPr>
        <p:spPr>
          <a:xfrm>
            <a:off x="611560" y="3664649"/>
            <a:ext cx="4752528" cy="1532334"/>
          </a:xfrm>
          <a:prstGeom prst="wedgeRoundRectCallout">
            <a:avLst>
              <a:gd name="adj1" fmla="val -2394"/>
              <a:gd name="adj2" fmla="val -85838"/>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T</a:t>
            </a:r>
            <a:r>
              <a:rPr lang="en-US" sz="2800" smtClean="0"/>
              <a:t>he </a:t>
            </a:r>
            <a:r>
              <a:rPr lang="en-US" sz="2800"/>
              <a:t>absence of avoidable or remediable differences among groups of people </a:t>
            </a:r>
            <a:endParaRPr lang="en-AU" sz="2800" dirty="0"/>
          </a:p>
        </p:txBody>
      </p:sp>
      <p:sp>
        <p:nvSpPr>
          <p:cNvPr id="8" name="Rounded Rectangle 7"/>
          <p:cNvSpPr/>
          <p:nvPr/>
        </p:nvSpPr>
        <p:spPr>
          <a:xfrm>
            <a:off x="6177990" y="1966074"/>
            <a:ext cx="2520280" cy="119940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smtClean="0">
                <a:solidFill>
                  <a:schemeClr val="tx1"/>
                </a:solidFill>
              </a:rPr>
              <a:t>Gender equality </a:t>
            </a:r>
            <a:endParaRPr lang="en-AU" sz="3600" dirty="0">
              <a:solidFill>
                <a:schemeClr val="tx1"/>
              </a:solidFill>
            </a:endParaRPr>
          </a:p>
        </p:txBody>
      </p:sp>
      <p:sp>
        <p:nvSpPr>
          <p:cNvPr id="9" name="TextBox 8"/>
          <p:cNvSpPr txBox="1"/>
          <p:nvPr/>
        </p:nvSpPr>
        <p:spPr>
          <a:xfrm>
            <a:off x="2580873" y="5393714"/>
            <a:ext cx="5566430" cy="1055608"/>
          </a:xfrm>
          <a:prstGeom prst="wedgeRoundRectCallout">
            <a:avLst>
              <a:gd name="adj1" fmla="val 56890"/>
              <a:gd name="adj2" fmla="val -290504"/>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t>People’s rights and opportunities do not depend on gender</a:t>
            </a:r>
            <a:endParaRPr lang="en-AU" sz="2800" dirty="0"/>
          </a:p>
        </p:txBody>
      </p:sp>
      <p:sp>
        <p:nvSpPr>
          <p:cNvPr id="6" name="Title 1"/>
          <p:cNvSpPr txBox="1">
            <a:spLocks/>
          </p:cNvSpPr>
          <p:nvPr/>
        </p:nvSpPr>
        <p:spPr>
          <a:xfrm>
            <a:off x="-17562" y="44624"/>
            <a:ext cx="915139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“Equity” includes </a:t>
            </a:r>
            <a:r>
              <a:rPr lang="en-US" smtClean="0"/>
              <a:t>gender considerations</a:t>
            </a:r>
            <a:endParaRPr lang="en-AU" dirty="0"/>
          </a:p>
        </p:txBody>
      </p:sp>
      <p:sp>
        <p:nvSpPr>
          <p:cNvPr id="5" name="Slide Number Placeholder 4"/>
          <p:cNvSpPr>
            <a:spLocks noGrp="1"/>
          </p:cNvSpPr>
          <p:nvPr>
            <p:ph type="sldNum" sz="quarter" idx="12"/>
          </p:nvPr>
        </p:nvSpPr>
        <p:spPr/>
        <p:txBody>
          <a:bodyPr/>
          <a:lstStyle/>
          <a:p>
            <a:r>
              <a:rPr lang="en-AU" sz="1800" dirty="0" smtClean="0">
                <a:solidFill>
                  <a:schemeClr val="tx1"/>
                </a:solidFill>
              </a:rPr>
              <a:t>9</a:t>
            </a:r>
            <a:endParaRPr lang="en-AU" sz="1800" dirty="0">
              <a:solidFill>
                <a:schemeClr val="tx1"/>
              </a:solidFill>
            </a:endParaRPr>
          </a:p>
        </p:txBody>
      </p:sp>
    </p:spTree>
    <p:extLst>
      <p:ext uri="{BB962C8B-B14F-4D97-AF65-F5344CB8AC3E}">
        <p14:creationId xmlns:p14="http://schemas.microsoft.com/office/powerpoint/2010/main" val="3969306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 y="3423540"/>
            <a:ext cx="9144000" cy="2637692"/>
          </a:xfrm>
          <a:prstGeom prst="rect">
            <a:avLst/>
          </a:prstGeom>
        </p:spPr>
      </p:pic>
      <p:sp>
        <p:nvSpPr>
          <p:cNvPr id="13314" name="Text Box 5"/>
          <p:cNvSpPr txBox="1">
            <a:spLocks noChangeArrowheads="1"/>
          </p:cNvSpPr>
          <p:nvPr/>
        </p:nvSpPr>
        <p:spPr bwMode="auto">
          <a:xfrm>
            <a:off x="109538" y="116632"/>
            <a:ext cx="9361288"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ea typeface="Arial" charset="0"/>
                <a:cs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ea typeface="Arial" charset="0"/>
                <a:cs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ea typeface="Arial" charset="0"/>
                <a:cs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ea typeface="Arial" charset="0"/>
                <a:cs typeface="Arial" charset="0"/>
              </a:defRPr>
            </a:lvl9pPr>
          </a:lstStyle>
          <a:p>
            <a:pPr eaLnBrk="1" hangingPunct="1">
              <a:spcBef>
                <a:spcPct val="50000"/>
              </a:spcBef>
              <a:buClrTx/>
              <a:buSzTx/>
              <a:buFontTx/>
              <a:buNone/>
            </a:pPr>
            <a:r>
              <a:rPr lang="en-GB" altLang="en-US" sz="4400" dirty="0" smtClean="0">
                <a:latin typeface="Calibri" pitchFamily="34" charset="0"/>
              </a:rPr>
              <a:t>WSPs </a:t>
            </a:r>
            <a:r>
              <a:rPr lang="en-AU" altLang="en-US" sz="4400" dirty="0" smtClean="0">
                <a:latin typeface="Calibri" pitchFamily="34" charset="0"/>
              </a:rPr>
              <a:t>go </a:t>
            </a:r>
            <a:r>
              <a:rPr lang="en-AU" altLang="en-US" sz="4400" dirty="0">
                <a:latin typeface="Calibri" pitchFamily="34" charset="0"/>
              </a:rPr>
              <a:t>from </a:t>
            </a:r>
            <a:r>
              <a:rPr lang="en-AU" altLang="en-US" sz="4400" dirty="0" smtClean="0">
                <a:latin typeface="Calibri" pitchFamily="34" charset="0"/>
              </a:rPr>
              <a:t>catchment </a:t>
            </a:r>
            <a:r>
              <a:rPr lang="en-AU" altLang="en-US" sz="4400" dirty="0">
                <a:latin typeface="Calibri" pitchFamily="34" charset="0"/>
              </a:rPr>
              <a:t>to </a:t>
            </a:r>
            <a:r>
              <a:rPr lang="en-AU" altLang="en-US" sz="4400" dirty="0" smtClean="0">
                <a:latin typeface="Calibri" pitchFamily="34" charset="0"/>
              </a:rPr>
              <a:t>consumer </a:t>
            </a:r>
            <a:r>
              <a:rPr lang="en-AU" altLang="en-US" sz="4400" dirty="0">
                <a:latin typeface="Calibri" pitchFamily="34" charset="0"/>
              </a:rPr>
              <a:t/>
            </a:r>
            <a:br>
              <a:rPr lang="en-AU" altLang="en-US" sz="4400" dirty="0">
                <a:latin typeface="Calibri" pitchFamily="34" charset="0"/>
              </a:rPr>
            </a:br>
            <a:endParaRPr lang="en-AU" altLang="en-US" sz="4400" dirty="0">
              <a:latin typeface="Calibri" pitchFamily="34" charset="0"/>
            </a:endParaRPr>
          </a:p>
        </p:txBody>
      </p:sp>
      <p:sp>
        <p:nvSpPr>
          <p:cNvPr id="19" name="Title 1"/>
          <p:cNvSpPr txBox="1">
            <a:spLocks/>
          </p:cNvSpPr>
          <p:nvPr/>
        </p:nvSpPr>
        <p:spPr>
          <a:xfrm>
            <a:off x="109538" y="1349896"/>
            <a:ext cx="712675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i="1" dirty="0" smtClean="0"/>
              <a:t>WSPs should consider diverse experiences with water along the water supply chain, especially at the catchment and user levels.</a:t>
            </a:r>
            <a:endParaRPr lang="en-AU" sz="2800" i="1" dirty="0"/>
          </a:p>
        </p:txBody>
      </p:sp>
      <p:sp>
        <p:nvSpPr>
          <p:cNvPr id="9" name="Slide Number Placeholder 8"/>
          <p:cNvSpPr>
            <a:spLocks noGrp="1"/>
          </p:cNvSpPr>
          <p:nvPr>
            <p:ph type="sldNum" sz="quarter" idx="12"/>
          </p:nvPr>
        </p:nvSpPr>
        <p:spPr/>
        <p:txBody>
          <a:bodyPr/>
          <a:lstStyle/>
          <a:p>
            <a:r>
              <a:rPr lang="en-AU" sz="1800" dirty="0" smtClean="0">
                <a:solidFill>
                  <a:schemeClr val="tx1"/>
                </a:solidFill>
              </a:rPr>
              <a:t>10</a:t>
            </a:r>
            <a:endParaRPr lang="en-AU" sz="1800" dirty="0">
              <a:solidFill>
                <a:schemeClr val="tx1"/>
              </a:solidFill>
            </a:endParaRPr>
          </a:p>
        </p:txBody>
      </p:sp>
      <p:sp>
        <p:nvSpPr>
          <p:cNvPr id="32" name="Title 1"/>
          <p:cNvSpPr txBox="1">
            <a:spLocks/>
          </p:cNvSpPr>
          <p:nvPr/>
        </p:nvSpPr>
        <p:spPr>
          <a:xfrm>
            <a:off x="6653436" y="2420888"/>
            <a:ext cx="2490564" cy="157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t>How are different users interacting with water at/near the point of use?</a:t>
            </a:r>
            <a:endParaRPr lang="en-AU" sz="2200" b="1" dirty="0"/>
          </a:p>
        </p:txBody>
      </p:sp>
      <p:sp>
        <p:nvSpPr>
          <p:cNvPr id="25" name="Title 1"/>
          <p:cNvSpPr txBox="1">
            <a:spLocks/>
          </p:cNvSpPr>
          <p:nvPr/>
        </p:nvSpPr>
        <p:spPr>
          <a:xfrm>
            <a:off x="89372" y="5282392"/>
            <a:ext cx="2490564" cy="157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t>How are different groups interacting with water in the catchment?</a:t>
            </a:r>
            <a:endParaRPr lang="en-AU" sz="2200" b="1" dirty="0"/>
          </a:p>
        </p:txBody>
      </p:sp>
    </p:spTree>
    <p:extLst>
      <p:ext uri="{BB962C8B-B14F-4D97-AF65-F5344CB8AC3E}">
        <p14:creationId xmlns:p14="http://schemas.microsoft.com/office/powerpoint/2010/main" val="9492561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129316" y="107289"/>
            <a:ext cx="9361288"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ea typeface="Arial" charset="0"/>
                <a:cs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ea typeface="Arial" charset="0"/>
                <a:cs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ea typeface="Arial" charset="0"/>
                <a:cs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ea typeface="Arial" charset="0"/>
                <a:cs typeface="Arial" charset="0"/>
              </a:defRPr>
            </a:lvl9pPr>
          </a:lstStyle>
          <a:p>
            <a:pPr algn="ctr" eaLnBrk="1" hangingPunct="1">
              <a:spcBef>
                <a:spcPct val="50000"/>
              </a:spcBef>
              <a:buClrTx/>
              <a:buSzTx/>
              <a:buFontTx/>
              <a:buNone/>
            </a:pPr>
            <a:r>
              <a:rPr lang="en-GB" altLang="en-US" sz="4400" dirty="0" smtClean="0">
                <a:latin typeface="Calibri" pitchFamily="34" charset="0"/>
              </a:rPr>
              <a:t>Inputs to an equitable WSP</a:t>
            </a:r>
            <a:r>
              <a:rPr lang="en-AU" altLang="en-US" sz="4400" dirty="0">
                <a:latin typeface="Calibri" pitchFamily="34" charset="0"/>
              </a:rPr>
              <a:t/>
            </a:r>
            <a:br>
              <a:rPr lang="en-AU" altLang="en-US" sz="4400" dirty="0">
                <a:latin typeface="Calibri" pitchFamily="34" charset="0"/>
              </a:rPr>
            </a:br>
            <a:endParaRPr lang="en-AU" altLang="en-US" sz="4400" dirty="0">
              <a:latin typeface="Calibri" pitchFamily="34" charset="0"/>
            </a:endParaRPr>
          </a:p>
        </p:txBody>
      </p:sp>
      <p:sp>
        <p:nvSpPr>
          <p:cNvPr id="8" name="Right Arrow 7"/>
          <p:cNvSpPr/>
          <p:nvPr/>
        </p:nvSpPr>
        <p:spPr>
          <a:xfrm rot="2851594">
            <a:off x="1879383" y="4449631"/>
            <a:ext cx="1101560" cy="737568"/>
          </a:xfrm>
          <a:prstGeom prst="right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ight Arrow 8"/>
          <p:cNvSpPr/>
          <p:nvPr/>
        </p:nvSpPr>
        <p:spPr>
          <a:xfrm rot="8530595">
            <a:off x="6132918" y="4466001"/>
            <a:ext cx="1063870" cy="704827"/>
          </a:xfrm>
          <a:prstGeom prst="right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3345498" y="1553839"/>
            <a:ext cx="2411653" cy="2062103"/>
          </a:xfrm>
          <a:prstGeom prst="rect">
            <a:avLst/>
          </a:prstGeom>
          <a:noFill/>
        </p:spPr>
        <p:txBody>
          <a:bodyPr wrap="square" rtlCol="0">
            <a:spAutoFit/>
          </a:bodyPr>
          <a:lstStyle/>
          <a:p>
            <a:pPr algn="ctr"/>
            <a:r>
              <a:rPr lang="en-AU" sz="3200" dirty="0"/>
              <a:t>R</a:t>
            </a:r>
            <a:r>
              <a:rPr lang="en-AU" sz="3200" dirty="0" smtClean="0"/>
              <a:t>isks experienced by all groups are identified </a:t>
            </a:r>
            <a:endParaRPr lang="en-AU" sz="3200" dirty="0"/>
          </a:p>
        </p:txBody>
      </p:sp>
      <p:sp>
        <p:nvSpPr>
          <p:cNvPr id="11" name="TextBox 10"/>
          <p:cNvSpPr txBox="1"/>
          <p:nvPr/>
        </p:nvSpPr>
        <p:spPr>
          <a:xfrm>
            <a:off x="16560" y="2101041"/>
            <a:ext cx="3074084" cy="2062103"/>
          </a:xfrm>
          <a:prstGeom prst="rect">
            <a:avLst/>
          </a:prstGeom>
          <a:noFill/>
        </p:spPr>
        <p:txBody>
          <a:bodyPr wrap="square" rtlCol="0">
            <a:spAutoFit/>
          </a:bodyPr>
          <a:lstStyle/>
          <a:p>
            <a:pPr algn="ctr"/>
            <a:r>
              <a:rPr lang="en-AU" sz="3200" dirty="0" smtClean="0"/>
              <a:t>All </a:t>
            </a:r>
            <a:r>
              <a:rPr lang="en-AU" sz="3200" smtClean="0"/>
              <a:t>groups are given the </a:t>
            </a:r>
            <a:r>
              <a:rPr lang="en-AU" sz="3200" dirty="0" smtClean="0"/>
              <a:t>opportunity to</a:t>
            </a:r>
            <a:r>
              <a:rPr lang="en-AU" sz="3200" dirty="0"/>
              <a:t> </a:t>
            </a:r>
            <a:r>
              <a:rPr lang="en-AU" sz="3200" dirty="0" smtClean="0"/>
              <a:t>participate</a:t>
            </a:r>
            <a:endParaRPr lang="en-AU" sz="3200" dirty="0"/>
          </a:p>
        </p:txBody>
      </p:sp>
      <p:sp>
        <p:nvSpPr>
          <p:cNvPr id="12" name="TextBox 11"/>
          <p:cNvSpPr txBox="1"/>
          <p:nvPr/>
        </p:nvSpPr>
        <p:spPr>
          <a:xfrm>
            <a:off x="5940152" y="2042876"/>
            <a:ext cx="3180357" cy="2062103"/>
          </a:xfrm>
          <a:prstGeom prst="rect">
            <a:avLst/>
          </a:prstGeom>
          <a:noFill/>
        </p:spPr>
        <p:txBody>
          <a:bodyPr wrap="square" rtlCol="0">
            <a:spAutoFit/>
          </a:bodyPr>
          <a:lstStyle/>
          <a:p>
            <a:pPr algn="ctr"/>
            <a:r>
              <a:rPr lang="en-AU" sz="3200" dirty="0" smtClean="0"/>
              <a:t>Improvement</a:t>
            </a:r>
          </a:p>
          <a:p>
            <a:pPr algn="ctr"/>
            <a:r>
              <a:rPr lang="en-AU" sz="3200" dirty="0" smtClean="0"/>
              <a:t>and management plans target benefits for all</a:t>
            </a:r>
            <a:endParaRPr lang="en-AU" sz="3200" dirty="0"/>
          </a:p>
        </p:txBody>
      </p:sp>
      <p:sp>
        <p:nvSpPr>
          <p:cNvPr id="13" name="Right Arrow 12"/>
          <p:cNvSpPr/>
          <p:nvPr/>
        </p:nvSpPr>
        <p:spPr>
          <a:xfrm rot="5400000">
            <a:off x="4038797" y="4148235"/>
            <a:ext cx="1025059" cy="704827"/>
          </a:xfrm>
          <a:prstGeom prst="rightArrow">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ed Rectangle 13"/>
          <p:cNvSpPr/>
          <p:nvPr/>
        </p:nvSpPr>
        <p:spPr>
          <a:xfrm>
            <a:off x="2621207" y="5519844"/>
            <a:ext cx="3860237" cy="913283"/>
          </a:xfrm>
          <a:prstGeom prst="roundRect">
            <a:avLst/>
          </a:prstGeom>
          <a:solidFill>
            <a:srgbClr val="9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smtClean="0"/>
              <a:t>Equitable WSP</a:t>
            </a:r>
            <a:endParaRPr lang="en-AU" sz="4400" dirty="0"/>
          </a:p>
        </p:txBody>
      </p:sp>
      <p:sp>
        <p:nvSpPr>
          <p:cNvPr id="3" name="Slide Number Placeholder 2"/>
          <p:cNvSpPr>
            <a:spLocks noGrp="1"/>
          </p:cNvSpPr>
          <p:nvPr>
            <p:ph type="sldNum" sz="quarter" idx="12"/>
          </p:nvPr>
        </p:nvSpPr>
        <p:spPr/>
        <p:txBody>
          <a:bodyPr/>
          <a:lstStyle/>
          <a:p>
            <a:r>
              <a:rPr lang="en-AU" sz="1800" dirty="0" smtClean="0">
                <a:solidFill>
                  <a:schemeClr val="tx1"/>
                </a:solidFill>
              </a:rPr>
              <a:t>11</a:t>
            </a:r>
            <a:endParaRPr lang="en-AU" sz="1800" dirty="0">
              <a:solidFill>
                <a:schemeClr val="tx1"/>
              </a:solidFill>
            </a:endParaRPr>
          </a:p>
        </p:txBody>
      </p:sp>
    </p:spTree>
    <p:extLst>
      <p:ext uri="{BB962C8B-B14F-4D97-AF65-F5344CB8AC3E}">
        <p14:creationId xmlns:p14="http://schemas.microsoft.com/office/powerpoint/2010/main" val="59109770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1176" y="3186297"/>
            <a:ext cx="2760833" cy="1646293"/>
          </a:xfrm>
          <a:prstGeom prst="round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2400" dirty="0" smtClean="0">
                <a:solidFill>
                  <a:schemeClr val="tx1"/>
                </a:solidFill>
              </a:rPr>
              <a:t>Equitable realization of WSP benefits</a:t>
            </a:r>
            <a:endParaRPr lang="en-AU" sz="2400" dirty="0">
              <a:solidFill>
                <a:schemeClr val="tx1"/>
              </a:solidFill>
            </a:endParaRPr>
          </a:p>
        </p:txBody>
      </p:sp>
      <p:sp>
        <p:nvSpPr>
          <p:cNvPr id="6" name="Rounded Rectangle 5"/>
          <p:cNvSpPr/>
          <p:nvPr/>
        </p:nvSpPr>
        <p:spPr>
          <a:xfrm>
            <a:off x="3174409" y="3173688"/>
            <a:ext cx="2753837" cy="1646293"/>
          </a:xfrm>
          <a:prstGeom prst="round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2400" dirty="0" smtClean="0">
                <a:solidFill>
                  <a:schemeClr val="tx1"/>
                </a:solidFill>
              </a:rPr>
              <a:t>No one is made worse off in the process of managing risk</a:t>
            </a:r>
            <a:endParaRPr lang="en-AU" sz="2400" dirty="0">
              <a:solidFill>
                <a:schemeClr val="tx1"/>
              </a:solidFill>
            </a:endParaRPr>
          </a:p>
        </p:txBody>
      </p:sp>
      <p:sp>
        <p:nvSpPr>
          <p:cNvPr id="7" name="Rounded Rectangle 6"/>
          <p:cNvSpPr/>
          <p:nvPr/>
        </p:nvSpPr>
        <p:spPr>
          <a:xfrm>
            <a:off x="6160510" y="3144277"/>
            <a:ext cx="2767951" cy="1646293"/>
          </a:xfrm>
          <a:prstGeom prst="round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2400" dirty="0" smtClean="0">
                <a:solidFill>
                  <a:schemeClr val="tx1"/>
                </a:solidFill>
              </a:rPr>
              <a:t>WSP is made more effective through an inclusive approach</a:t>
            </a:r>
            <a:endParaRPr lang="en-AU" sz="2400" dirty="0">
              <a:solidFill>
                <a:schemeClr val="tx1"/>
              </a:solidFill>
            </a:endParaRPr>
          </a:p>
        </p:txBody>
      </p:sp>
      <p:sp>
        <p:nvSpPr>
          <p:cNvPr id="9" name="Right Arrow 8"/>
          <p:cNvSpPr/>
          <p:nvPr/>
        </p:nvSpPr>
        <p:spPr>
          <a:xfrm rot="2636203">
            <a:off x="6525544" y="2298998"/>
            <a:ext cx="864096" cy="68407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ight Arrow 9"/>
          <p:cNvSpPr/>
          <p:nvPr/>
        </p:nvSpPr>
        <p:spPr>
          <a:xfrm rot="8113984">
            <a:off x="1792135" y="2308113"/>
            <a:ext cx="864096" cy="68407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Arrow 11"/>
          <p:cNvSpPr/>
          <p:nvPr/>
        </p:nvSpPr>
        <p:spPr>
          <a:xfrm rot="5400000">
            <a:off x="4176598" y="2268755"/>
            <a:ext cx="864096" cy="68407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5"/>
          <p:cNvSpPr txBox="1">
            <a:spLocks noChangeArrowheads="1"/>
          </p:cNvSpPr>
          <p:nvPr/>
        </p:nvSpPr>
        <p:spPr bwMode="auto">
          <a:xfrm>
            <a:off x="-71998" y="95109"/>
            <a:ext cx="9361288"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ea typeface="Arial" charset="0"/>
                <a:cs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ea typeface="Arial" charset="0"/>
                <a:cs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ea typeface="Arial" charset="0"/>
                <a:cs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ea typeface="Arial" charset="0"/>
                <a:cs typeface="Arial" charset="0"/>
              </a:defRPr>
            </a:lvl9pPr>
          </a:lstStyle>
          <a:p>
            <a:pPr algn="ctr" eaLnBrk="1" hangingPunct="1">
              <a:spcBef>
                <a:spcPct val="50000"/>
              </a:spcBef>
              <a:buClrTx/>
              <a:buSzTx/>
              <a:buFontTx/>
              <a:buNone/>
            </a:pPr>
            <a:r>
              <a:rPr lang="en-GB" altLang="en-US" sz="4400" dirty="0" smtClean="0">
                <a:latin typeface="Calibri" pitchFamily="34" charset="0"/>
              </a:rPr>
              <a:t>Outcomes of an equitable WSP</a:t>
            </a:r>
            <a:r>
              <a:rPr lang="en-AU" altLang="en-US" sz="4400" dirty="0">
                <a:latin typeface="Calibri" pitchFamily="34" charset="0"/>
              </a:rPr>
              <a:t/>
            </a:r>
            <a:br>
              <a:rPr lang="en-AU" altLang="en-US" sz="4400" dirty="0">
                <a:latin typeface="Calibri" pitchFamily="34" charset="0"/>
              </a:rPr>
            </a:br>
            <a:endParaRPr lang="en-AU" altLang="en-US" sz="4400" dirty="0">
              <a:latin typeface="Calibri" pitchFamily="34" charset="0"/>
            </a:endParaRPr>
          </a:p>
        </p:txBody>
      </p:sp>
      <p:sp>
        <p:nvSpPr>
          <p:cNvPr id="15" name="Rounded Rectangle 14"/>
          <p:cNvSpPr/>
          <p:nvPr/>
        </p:nvSpPr>
        <p:spPr>
          <a:xfrm>
            <a:off x="2621210" y="1052736"/>
            <a:ext cx="3860237" cy="913283"/>
          </a:xfrm>
          <a:prstGeom prst="roundRect">
            <a:avLst/>
          </a:prstGeom>
          <a:solidFill>
            <a:srgbClr val="9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smtClean="0"/>
              <a:t>Equitable WSP</a:t>
            </a:r>
            <a:endParaRPr lang="en-AU" sz="4400" dirty="0"/>
          </a:p>
        </p:txBody>
      </p:sp>
      <p:sp>
        <p:nvSpPr>
          <p:cNvPr id="16" name="Title 1"/>
          <p:cNvSpPr txBox="1">
            <a:spLocks/>
          </p:cNvSpPr>
          <p:nvPr/>
        </p:nvSpPr>
        <p:spPr>
          <a:xfrm>
            <a:off x="141865" y="5172351"/>
            <a:ext cx="8818923" cy="1143000"/>
          </a:xfrm>
          <a:prstGeom prst="rect">
            <a:avLst/>
          </a:prstGeom>
          <a:solidFill>
            <a:srgbClr val="EEECC2">
              <a:alpha val="50980"/>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smtClean="0"/>
              <a:t>All WASH initiatives have equity outcomes, whether intentional or not. Let us contribute to positive outcomes!</a:t>
            </a:r>
            <a:endParaRPr lang="en-AU" sz="2800" i="1" dirty="0"/>
          </a:p>
        </p:txBody>
      </p:sp>
      <p:sp>
        <p:nvSpPr>
          <p:cNvPr id="4" name="Slide Number Placeholder 3"/>
          <p:cNvSpPr>
            <a:spLocks noGrp="1"/>
          </p:cNvSpPr>
          <p:nvPr>
            <p:ph type="sldNum" sz="quarter" idx="12"/>
          </p:nvPr>
        </p:nvSpPr>
        <p:spPr/>
        <p:txBody>
          <a:bodyPr/>
          <a:lstStyle/>
          <a:p>
            <a:r>
              <a:rPr lang="en-AU" sz="1800" dirty="0" smtClean="0">
                <a:solidFill>
                  <a:schemeClr val="tx1"/>
                </a:solidFill>
              </a:rPr>
              <a:t>12</a:t>
            </a:r>
            <a:endParaRPr lang="en-AU" sz="1800" dirty="0">
              <a:solidFill>
                <a:schemeClr val="tx1"/>
              </a:solidFill>
            </a:endParaRPr>
          </a:p>
        </p:txBody>
      </p:sp>
    </p:spTree>
    <p:extLst>
      <p:ext uri="{BB962C8B-B14F-4D97-AF65-F5344CB8AC3E}">
        <p14:creationId xmlns:p14="http://schemas.microsoft.com/office/powerpoint/2010/main" val="1934879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2174874"/>
            <a:ext cx="4040188" cy="4683126"/>
          </a:xfrm>
        </p:spPr>
        <p:txBody>
          <a:bodyPr>
            <a:normAutofit/>
          </a:bodyPr>
          <a:lstStyle/>
          <a:p>
            <a:endParaRPr lang="en-AU" dirty="0" smtClean="0"/>
          </a:p>
          <a:p>
            <a:endParaRPr lang="en-AU" dirty="0" smtClean="0"/>
          </a:p>
          <a:p>
            <a:endParaRPr lang="en-AU" dirty="0" smtClean="0"/>
          </a:p>
          <a:p>
            <a:endParaRPr lang="en-AU" dirty="0" smtClean="0"/>
          </a:p>
          <a:p>
            <a:endParaRPr lang="en-AU" dirty="0"/>
          </a:p>
        </p:txBody>
      </p:sp>
      <p:sp>
        <p:nvSpPr>
          <p:cNvPr id="6" name="Content Placeholder 5"/>
          <p:cNvSpPr>
            <a:spLocks noGrp="1"/>
          </p:cNvSpPr>
          <p:nvPr>
            <p:ph sz="quarter" idx="4"/>
          </p:nvPr>
        </p:nvSpPr>
        <p:spPr>
          <a:xfrm>
            <a:off x="530224" y="3748266"/>
            <a:ext cx="8518525" cy="4683125"/>
          </a:xfrm>
        </p:spPr>
        <p:txBody>
          <a:bodyPr>
            <a:noAutofit/>
          </a:bodyPr>
          <a:lstStyle/>
          <a:p>
            <a:pPr marL="0" indent="0" algn="ctr">
              <a:buNone/>
            </a:pPr>
            <a:r>
              <a:rPr lang="en-AU" sz="4400" i="1" dirty="0"/>
              <a:t/>
            </a:r>
            <a:br>
              <a:rPr lang="en-AU" sz="4400" i="1" dirty="0"/>
            </a:br>
            <a:endParaRPr lang="en-AU" sz="4400" dirty="0"/>
          </a:p>
        </p:txBody>
      </p:sp>
      <p:sp>
        <p:nvSpPr>
          <p:cNvPr id="7" name="TextBox 6"/>
          <p:cNvSpPr txBox="1"/>
          <p:nvPr/>
        </p:nvSpPr>
        <p:spPr>
          <a:xfrm>
            <a:off x="695634" y="545524"/>
            <a:ext cx="7749555" cy="4832092"/>
          </a:xfrm>
          <a:prstGeom prst="rect">
            <a:avLst/>
          </a:prstGeom>
          <a:noFill/>
        </p:spPr>
        <p:txBody>
          <a:bodyPr wrap="square" rtlCol="0">
            <a:spAutoFit/>
          </a:bodyPr>
          <a:lstStyle/>
          <a:p>
            <a:pPr algn="ctr"/>
            <a:r>
              <a:rPr lang="en-AU" sz="4400" dirty="0" smtClean="0"/>
              <a:t>Can </a:t>
            </a:r>
            <a:r>
              <a:rPr lang="en-AU" sz="4400" dirty="0"/>
              <a:t>you </a:t>
            </a:r>
            <a:r>
              <a:rPr lang="en-AU" sz="4400" dirty="0" smtClean="0"/>
              <a:t>identify any </a:t>
            </a:r>
            <a:r>
              <a:rPr lang="en-AU" sz="4400" dirty="0"/>
              <a:t>examples </a:t>
            </a:r>
            <a:r>
              <a:rPr lang="en-AU" sz="4400" dirty="0" smtClean="0"/>
              <a:t>of how </a:t>
            </a:r>
            <a:r>
              <a:rPr lang="en-AU" sz="4400" dirty="0"/>
              <a:t>discrimination may result from a </a:t>
            </a:r>
            <a:r>
              <a:rPr lang="en-AU" sz="4400" dirty="0" smtClean="0"/>
              <a:t>WSP?</a:t>
            </a:r>
          </a:p>
          <a:p>
            <a:pPr algn="ctr"/>
            <a:endParaRPr lang="en-AU" sz="4400" dirty="0" smtClean="0"/>
          </a:p>
          <a:p>
            <a:pPr algn="ctr"/>
            <a:r>
              <a:rPr lang="en-AU" sz="4400" dirty="0"/>
              <a:t>Any examples of how a WSP can contribute to positive  equity outcomes</a:t>
            </a:r>
            <a:r>
              <a:rPr lang="en-AU" sz="4400" dirty="0" smtClean="0"/>
              <a:t>?</a:t>
            </a:r>
            <a:endParaRPr lang="en-AU" sz="4400" dirty="0"/>
          </a:p>
        </p:txBody>
      </p:sp>
      <p:sp>
        <p:nvSpPr>
          <p:cNvPr id="12" name="Rectangle 11"/>
          <p:cNvSpPr/>
          <p:nvPr/>
        </p:nvSpPr>
        <p:spPr>
          <a:xfrm>
            <a:off x="899592" y="5584805"/>
            <a:ext cx="7304906" cy="954107"/>
          </a:xfrm>
          <a:prstGeom prst="rect">
            <a:avLst/>
          </a:prstGeom>
          <a:ln w="6350">
            <a:solidFill>
              <a:schemeClr val="tx1"/>
            </a:solidFill>
          </a:ln>
        </p:spPr>
        <p:txBody>
          <a:bodyPr wrap="square">
            <a:spAutoFit/>
          </a:bodyPr>
          <a:lstStyle/>
          <a:p>
            <a:r>
              <a:rPr lang="en-US" sz="2800" u="sng" dirty="0" smtClean="0">
                <a:latin typeface="+mj-lt"/>
                <a:ea typeface="ＭＳ 明朝" charset="-128"/>
              </a:rPr>
              <a:t>Activity</a:t>
            </a:r>
            <a:r>
              <a:rPr lang="en-US" sz="2800" dirty="0" smtClean="0">
                <a:latin typeface="+mj-lt"/>
                <a:ea typeface="ＭＳ 明朝" charset="-128"/>
              </a:rPr>
              <a:t>: Discuss these questions in table groups, and write </a:t>
            </a:r>
            <a:r>
              <a:rPr lang="en-US" sz="2800" smtClean="0">
                <a:latin typeface="+mj-lt"/>
                <a:ea typeface="ＭＳ 明朝" charset="-128"/>
              </a:rPr>
              <a:t>down the examples </a:t>
            </a:r>
            <a:r>
              <a:rPr lang="en-US" sz="2800" dirty="0" smtClean="0">
                <a:latin typeface="+mj-lt"/>
                <a:ea typeface="ＭＳ 明朝" charset="-128"/>
              </a:rPr>
              <a:t>identified.</a:t>
            </a:r>
            <a:endParaRPr lang="en-US" sz="2800" dirty="0">
              <a:latin typeface="+mj-lt"/>
            </a:endParaRPr>
          </a:p>
        </p:txBody>
      </p:sp>
      <p:sp>
        <p:nvSpPr>
          <p:cNvPr id="14" name="Slide Number Placeholder 13"/>
          <p:cNvSpPr>
            <a:spLocks noGrp="1"/>
          </p:cNvSpPr>
          <p:nvPr>
            <p:ph type="sldNum" sz="quarter" idx="12"/>
          </p:nvPr>
        </p:nvSpPr>
        <p:spPr/>
        <p:txBody>
          <a:bodyPr/>
          <a:lstStyle/>
          <a:p>
            <a:r>
              <a:rPr lang="en-AU" sz="1800" dirty="0" smtClean="0">
                <a:solidFill>
                  <a:schemeClr val="tx1"/>
                </a:solidFill>
              </a:rPr>
              <a:t>13</a:t>
            </a:r>
            <a:endParaRPr lang="en-AU" sz="1800" dirty="0">
              <a:solidFill>
                <a:schemeClr val="tx1"/>
              </a:solidFill>
            </a:endParaRPr>
          </a:p>
        </p:txBody>
      </p:sp>
    </p:spTree>
    <p:extLst>
      <p:ext uri="{BB962C8B-B14F-4D97-AF65-F5344CB8AC3E}">
        <p14:creationId xmlns:p14="http://schemas.microsoft.com/office/powerpoint/2010/main" val="3252823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628800"/>
            <a:ext cx="8712968" cy="1370583"/>
          </a:xfrm>
        </p:spPr>
        <p:txBody>
          <a:bodyPr>
            <a:normAutofit/>
          </a:bodyPr>
          <a:lstStyle/>
          <a:p>
            <a:r>
              <a:rPr lang="en-AU" sz="3200" dirty="0" smtClean="0"/>
              <a:t>CONSIDERING EQUITY IN</a:t>
            </a:r>
            <a:endParaRPr lang="en-AU" sz="3200" b="1" dirty="0"/>
          </a:p>
        </p:txBody>
      </p:sp>
      <p:sp>
        <p:nvSpPr>
          <p:cNvPr id="5" name="Slide Number Placeholder 4"/>
          <p:cNvSpPr>
            <a:spLocks noGrp="1"/>
          </p:cNvSpPr>
          <p:nvPr>
            <p:ph type="sldNum" sz="quarter" idx="12"/>
          </p:nvPr>
        </p:nvSpPr>
        <p:spPr/>
        <p:txBody>
          <a:bodyPr/>
          <a:lstStyle/>
          <a:p>
            <a:r>
              <a:rPr lang="en-AU" sz="1800" dirty="0" smtClean="0">
                <a:solidFill>
                  <a:schemeClr val="tx1"/>
                </a:solidFill>
              </a:rPr>
              <a:t>14</a:t>
            </a:r>
            <a:endParaRPr lang="en-AU" sz="1800" dirty="0">
              <a:solidFill>
                <a:schemeClr val="tx1"/>
              </a:solidFill>
            </a:endParaRPr>
          </a:p>
        </p:txBody>
      </p:sp>
      <p:sp>
        <p:nvSpPr>
          <p:cNvPr id="6" name="Title 1"/>
          <p:cNvSpPr txBox="1">
            <a:spLocks/>
          </p:cNvSpPr>
          <p:nvPr/>
        </p:nvSpPr>
        <p:spPr>
          <a:xfrm>
            <a:off x="210394" y="2780928"/>
            <a:ext cx="871296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b="1" dirty="0" smtClean="0"/>
              <a:t>MODULE 1:</a:t>
            </a:r>
          </a:p>
          <a:p>
            <a:r>
              <a:rPr lang="en-AU" sz="4800" dirty="0" smtClean="0"/>
              <a:t>ASSEMBLING THE WSP TEAM</a:t>
            </a:r>
            <a:endParaRPr lang="en-AU" sz="4800" dirty="0"/>
          </a:p>
        </p:txBody>
      </p:sp>
      <p:sp>
        <p:nvSpPr>
          <p:cNvPr id="7" name="Rectangle 6"/>
          <p:cNvSpPr/>
          <p:nvPr/>
        </p:nvSpPr>
        <p:spPr>
          <a:xfrm>
            <a:off x="114300" y="152400"/>
            <a:ext cx="8915400" cy="6591300"/>
          </a:xfrm>
          <a:prstGeom prst="rect">
            <a:avLst/>
          </a:prstGeom>
          <a:noFill/>
          <a:ln w="1524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462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3568" y="1628800"/>
            <a:ext cx="8280920" cy="22322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b="1" dirty="0"/>
              <a:t>C</a:t>
            </a:r>
            <a:r>
              <a:rPr lang="en-AU" b="1" dirty="0" smtClean="0"/>
              <a:t>onsidering equity here means:</a:t>
            </a:r>
          </a:p>
          <a:p>
            <a:pPr algn="l"/>
            <a:endParaRPr lang="en-AU" sz="1200" dirty="0"/>
          </a:p>
          <a:p>
            <a:pPr marL="466725" indent="-392113" algn="l">
              <a:buFont typeface="Arial" charset="0"/>
              <a:buChar char="•"/>
            </a:pPr>
            <a:r>
              <a:rPr lang="en-AU" sz="3600" dirty="0" smtClean="0"/>
              <a:t>Seeking meaningful participation of diverse groups in the WSP team</a:t>
            </a:r>
            <a:endParaRPr lang="en-AU" sz="3600" dirty="0"/>
          </a:p>
        </p:txBody>
      </p:sp>
      <p:sp>
        <p:nvSpPr>
          <p:cNvPr id="5" name="Slide Number Placeholder 4"/>
          <p:cNvSpPr>
            <a:spLocks noGrp="1"/>
          </p:cNvSpPr>
          <p:nvPr>
            <p:ph type="sldNum" sz="quarter" idx="12"/>
          </p:nvPr>
        </p:nvSpPr>
        <p:spPr/>
        <p:txBody>
          <a:bodyPr/>
          <a:lstStyle/>
          <a:p>
            <a:r>
              <a:rPr lang="en-AU" sz="1800" dirty="0" smtClean="0">
                <a:solidFill>
                  <a:schemeClr val="tx1"/>
                </a:solidFill>
              </a:rPr>
              <a:t>15</a:t>
            </a:r>
            <a:endParaRPr lang="en-AU" sz="1800" dirty="0">
              <a:solidFill>
                <a:schemeClr val="tx1"/>
              </a:solidFill>
            </a:endParaRPr>
          </a:p>
        </p:txBody>
      </p:sp>
    </p:spTree>
    <p:extLst>
      <p:ext uri="{BB962C8B-B14F-4D97-AF65-F5344CB8AC3E}">
        <p14:creationId xmlns:p14="http://schemas.microsoft.com/office/powerpoint/2010/main" val="2019343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9804" y="692697"/>
            <a:ext cx="8296996" cy="43204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t>Thinking about the diverse range of water user groups…</a:t>
            </a:r>
          </a:p>
          <a:p>
            <a:endParaRPr lang="en-AU" dirty="0"/>
          </a:p>
          <a:p>
            <a:r>
              <a:rPr lang="en-AU" dirty="0"/>
              <a:t>Who </a:t>
            </a:r>
            <a:r>
              <a:rPr lang="en-US" dirty="0" smtClean="0"/>
              <a:t>should </a:t>
            </a:r>
            <a:r>
              <a:rPr lang="en-US" dirty="0"/>
              <a:t>participate </a:t>
            </a:r>
            <a:r>
              <a:rPr lang="en-US" dirty="0" smtClean="0"/>
              <a:t>in the WSP team? How can the different groups contribute?</a:t>
            </a:r>
            <a:endParaRPr lang="en-AU" dirty="0"/>
          </a:p>
        </p:txBody>
      </p:sp>
      <p:sp>
        <p:nvSpPr>
          <p:cNvPr id="4" name="Slide Number Placeholder 3"/>
          <p:cNvSpPr>
            <a:spLocks noGrp="1"/>
          </p:cNvSpPr>
          <p:nvPr>
            <p:ph type="sldNum" sz="quarter" idx="12"/>
          </p:nvPr>
        </p:nvSpPr>
        <p:spPr/>
        <p:txBody>
          <a:bodyPr/>
          <a:lstStyle/>
          <a:p>
            <a:r>
              <a:rPr lang="en-AU" sz="1800" dirty="0" smtClean="0">
                <a:solidFill>
                  <a:schemeClr val="tx1"/>
                </a:solidFill>
              </a:rPr>
              <a:t>16</a:t>
            </a:r>
            <a:endParaRPr lang="en-AU" sz="1800" dirty="0">
              <a:solidFill>
                <a:schemeClr val="tx1"/>
              </a:solidFill>
            </a:endParaRPr>
          </a:p>
        </p:txBody>
      </p:sp>
      <p:sp>
        <p:nvSpPr>
          <p:cNvPr id="5" name="Rectangle 4"/>
          <p:cNvSpPr/>
          <p:nvPr/>
        </p:nvSpPr>
        <p:spPr>
          <a:xfrm>
            <a:off x="885849" y="5234350"/>
            <a:ext cx="7304906" cy="954107"/>
          </a:xfrm>
          <a:prstGeom prst="rect">
            <a:avLst/>
          </a:prstGeom>
          <a:ln w="6350">
            <a:solidFill>
              <a:schemeClr val="tx1"/>
            </a:solidFill>
          </a:ln>
        </p:spPr>
        <p:txBody>
          <a:bodyPr wrap="square">
            <a:spAutoFit/>
          </a:bodyPr>
          <a:lstStyle/>
          <a:p>
            <a:r>
              <a:rPr lang="en-US" sz="2800" u="sng" dirty="0" smtClean="0">
                <a:latin typeface="+mj-lt"/>
                <a:ea typeface="ＭＳ 明朝" charset="-128"/>
              </a:rPr>
              <a:t>Activity</a:t>
            </a:r>
            <a:r>
              <a:rPr lang="en-US" sz="2800" dirty="0" smtClean="0">
                <a:latin typeface="+mj-lt"/>
                <a:ea typeface="ＭＳ 明朝" charset="-128"/>
              </a:rPr>
              <a:t>: Discuss these questions in table groups, and write down different groups’ contributions.</a:t>
            </a:r>
            <a:endParaRPr lang="en-US" sz="2800" dirty="0">
              <a:latin typeface="+mj-lt"/>
            </a:endParaRPr>
          </a:p>
        </p:txBody>
      </p:sp>
    </p:spTree>
    <p:extLst>
      <p:ext uri="{BB962C8B-B14F-4D97-AF65-F5344CB8AC3E}">
        <p14:creationId xmlns:p14="http://schemas.microsoft.com/office/powerpoint/2010/main" val="137567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03076" y="116632"/>
            <a:ext cx="7920880" cy="1656184"/>
          </a:xfrm>
          <a:prstGeom prst="roundRect">
            <a:avLst/>
          </a:prstGeom>
          <a:solidFill>
            <a:srgbClr val="9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b="1" dirty="0" smtClean="0"/>
              <a:t>Equitable participation </a:t>
            </a:r>
            <a:r>
              <a:rPr lang="en-AU" sz="3200" dirty="0" smtClean="0"/>
              <a:t/>
            </a:r>
            <a:br>
              <a:rPr lang="en-AU" sz="3200" dirty="0" smtClean="0"/>
            </a:br>
            <a:r>
              <a:rPr lang="en-AU" sz="2800" dirty="0" smtClean="0"/>
              <a:t> (representation of women, men and disadvantaged </a:t>
            </a:r>
            <a:r>
              <a:rPr lang="en-AU" sz="2800" dirty="0" smtClean="0">
                <a:solidFill>
                  <a:schemeClr val="bg1"/>
                </a:solidFill>
              </a:rPr>
              <a:t>groups in </a:t>
            </a:r>
            <a:r>
              <a:rPr lang="en-AU" sz="2800" dirty="0" smtClean="0"/>
              <a:t>the WSP </a:t>
            </a:r>
            <a:r>
              <a:rPr lang="en-AU" sz="2800" dirty="0"/>
              <a:t>t</a:t>
            </a:r>
            <a:r>
              <a:rPr lang="en-AU" sz="2800" dirty="0" smtClean="0"/>
              <a:t>eam)</a:t>
            </a:r>
            <a:endParaRPr lang="en-AU" sz="2800" dirty="0"/>
          </a:p>
        </p:txBody>
      </p:sp>
      <p:sp>
        <p:nvSpPr>
          <p:cNvPr id="5" name="Rounded Rectangle 4"/>
          <p:cNvSpPr/>
          <p:nvPr/>
        </p:nvSpPr>
        <p:spPr>
          <a:xfrm>
            <a:off x="265305" y="2729200"/>
            <a:ext cx="3824858" cy="2164398"/>
          </a:xfrm>
          <a:prstGeom prst="round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2400" dirty="0" smtClean="0">
                <a:solidFill>
                  <a:schemeClr val="tx1"/>
                </a:solidFill>
              </a:rPr>
              <a:t>Experiences and interests of diverse groups are taken into account during risk assessment and management planning</a:t>
            </a:r>
            <a:endParaRPr lang="en-AU" sz="2400" dirty="0">
              <a:solidFill>
                <a:schemeClr val="tx1"/>
              </a:solidFill>
            </a:endParaRPr>
          </a:p>
        </p:txBody>
      </p:sp>
      <p:sp>
        <p:nvSpPr>
          <p:cNvPr id="7" name="Rounded Rectangle 6"/>
          <p:cNvSpPr/>
          <p:nvPr/>
        </p:nvSpPr>
        <p:spPr>
          <a:xfrm>
            <a:off x="5056913" y="2796478"/>
            <a:ext cx="3785773" cy="2144690"/>
          </a:xfrm>
          <a:prstGeom prst="round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2400" dirty="0" smtClean="0">
                <a:solidFill>
                  <a:schemeClr val="tx1"/>
                </a:solidFill>
              </a:rPr>
              <a:t>WSPs can be communicated and shared with different parts of the community through WSP team members</a:t>
            </a:r>
            <a:endParaRPr lang="en-AU" sz="2400" dirty="0">
              <a:solidFill>
                <a:schemeClr val="tx1"/>
              </a:solidFill>
            </a:endParaRPr>
          </a:p>
        </p:txBody>
      </p:sp>
      <p:sp>
        <p:nvSpPr>
          <p:cNvPr id="9" name="Right Arrow 8"/>
          <p:cNvSpPr/>
          <p:nvPr/>
        </p:nvSpPr>
        <p:spPr>
          <a:xfrm rot="5400000">
            <a:off x="6597957" y="1949099"/>
            <a:ext cx="703684" cy="68407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ight Arrow 9"/>
          <p:cNvSpPr/>
          <p:nvPr/>
        </p:nvSpPr>
        <p:spPr>
          <a:xfrm rot="5400000">
            <a:off x="1825892" y="1896920"/>
            <a:ext cx="703684" cy="68407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ounded Rectangle 10"/>
          <p:cNvSpPr/>
          <p:nvPr/>
        </p:nvSpPr>
        <p:spPr>
          <a:xfrm>
            <a:off x="0" y="5229200"/>
            <a:ext cx="9136310" cy="936104"/>
          </a:xfrm>
          <a:prstGeom prst="roundRect">
            <a:avLst/>
          </a:prstGeom>
          <a:solidFill>
            <a:srgbClr val="EEECC2">
              <a:alpha val="49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sz="2800" i="1" dirty="0" smtClean="0">
                <a:solidFill>
                  <a:schemeClr val="tx1"/>
                </a:solidFill>
              </a:rPr>
              <a:t>Risks to water safety are better understood and controlled by understanding different perspectives within the community.</a:t>
            </a:r>
            <a:endParaRPr lang="en-AU" sz="2800" i="1" dirty="0">
              <a:solidFill>
                <a:schemeClr val="tx1"/>
              </a:solidFill>
            </a:endParaRPr>
          </a:p>
        </p:txBody>
      </p:sp>
      <p:sp>
        <p:nvSpPr>
          <p:cNvPr id="4" name="Slide Number Placeholder 3"/>
          <p:cNvSpPr>
            <a:spLocks noGrp="1"/>
          </p:cNvSpPr>
          <p:nvPr>
            <p:ph type="sldNum" sz="quarter" idx="12"/>
          </p:nvPr>
        </p:nvSpPr>
        <p:spPr/>
        <p:txBody>
          <a:bodyPr/>
          <a:lstStyle/>
          <a:p>
            <a:r>
              <a:rPr lang="en-AU" sz="1800" dirty="0" smtClean="0">
                <a:solidFill>
                  <a:schemeClr val="tx1"/>
                </a:solidFill>
              </a:rPr>
              <a:t>17</a:t>
            </a:r>
            <a:endParaRPr lang="en-AU" sz="1800" dirty="0">
              <a:solidFill>
                <a:schemeClr val="tx1"/>
              </a:solidFill>
            </a:endParaRPr>
          </a:p>
        </p:txBody>
      </p:sp>
    </p:spTree>
    <p:extLst>
      <p:ext uri="{BB962C8B-B14F-4D97-AF65-F5344CB8AC3E}">
        <p14:creationId xmlns:p14="http://schemas.microsoft.com/office/powerpoint/2010/main" val="972834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602" y="95122"/>
            <a:ext cx="5551770" cy="6237312"/>
          </a:xfrm>
          <a:prstGeom prst="rect">
            <a:avLst/>
          </a:prstGeom>
          <a:ln w="3175">
            <a:solidFill>
              <a:srgbClr val="930000"/>
            </a:solidFill>
          </a:ln>
        </p:spPr>
      </p:pic>
      <p:sp>
        <p:nvSpPr>
          <p:cNvPr id="4" name="Title 1"/>
          <p:cNvSpPr txBox="1">
            <a:spLocks/>
          </p:cNvSpPr>
          <p:nvPr/>
        </p:nvSpPr>
        <p:spPr>
          <a:xfrm>
            <a:off x="5841338" y="548680"/>
            <a:ext cx="3096344" cy="3384160"/>
          </a:xfrm>
          <a:prstGeom prst="rect">
            <a:avLst/>
          </a:prstGeom>
          <a:solidFill>
            <a:srgbClr val="EEECC2">
              <a:alpha val="48000"/>
            </a:srgb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1800" dirty="0" smtClean="0"/>
              <a:t>These slides focus on equity specifically and are designed to be integrated into a standard WSP training programme, i.e. general WSP training slides are not included here. </a:t>
            </a:r>
            <a:r>
              <a:rPr lang="en-AU" sz="1800" baseline="30000" dirty="0" smtClean="0"/>
              <a:t>1</a:t>
            </a:r>
          </a:p>
          <a:p>
            <a:pPr algn="l"/>
            <a:endParaRPr lang="en-AU" sz="1800" dirty="0"/>
          </a:p>
          <a:p>
            <a:pPr algn="l"/>
            <a:r>
              <a:rPr lang="en-AU" sz="1800" dirty="0"/>
              <a:t>These slides correspond to the </a:t>
            </a:r>
            <a:r>
              <a:rPr lang="en-AU" sz="1800" dirty="0" smtClean="0"/>
              <a:t>three-day </a:t>
            </a:r>
            <a:r>
              <a:rPr lang="en-AU" sz="1800" dirty="0"/>
              <a:t>WSP training programme shown </a:t>
            </a:r>
            <a:r>
              <a:rPr lang="en-AU" sz="1800" dirty="0" smtClean="0"/>
              <a:t>here, with particular points of equity integration flagged. </a:t>
            </a:r>
            <a:endParaRPr lang="en-US" sz="1800" dirty="0" smtClean="0"/>
          </a:p>
          <a:p>
            <a:pPr algn="l"/>
            <a:endParaRPr lang="en-US" sz="1800" dirty="0"/>
          </a:p>
          <a:p>
            <a:pPr algn="l"/>
            <a:endParaRPr lang="en-AU" sz="1800" dirty="0"/>
          </a:p>
        </p:txBody>
      </p:sp>
      <p:sp>
        <p:nvSpPr>
          <p:cNvPr id="6" name="Rectangle 5"/>
          <p:cNvSpPr/>
          <p:nvPr/>
        </p:nvSpPr>
        <p:spPr>
          <a:xfrm>
            <a:off x="5768372" y="4147348"/>
            <a:ext cx="3228302" cy="2246769"/>
          </a:xfrm>
          <a:prstGeom prst="rect">
            <a:avLst/>
          </a:prstGeom>
          <a:solidFill>
            <a:schemeClr val="bg1">
              <a:lumMod val="95000"/>
            </a:schemeClr>
          </a:solidFill>
        </p:spPr>
        <p:txBody>
          <a:bodyPr wrap="square">
            <a:spAutoFit/>
          </a:bodyPr>
          <a:lstStyle/>
          <a:p>
            <a:r>
              <a:rPr lang="en-US" sz="1400" i="1" baseline="30000" dirty="0" smtClean="0"/>
              <a:t>1 </a:t>
            </a:r>
            <a:r>
              <a:rPr lang="en-US" sz="1400" i="1" dirty="0" smtClean="0"/>
              <a:t>For broader WSP training materials into which these equity slides could be incorporated, please refer to </a:t>
            </a:r>
            <a:r>
              <a:rPr lang="en-US" sz="1400" i="1" dirty="0" smtClean="0">
                <a:hlinkClick r:id="rId4"/>
              </a:rPr>
              <a:t>Capacity </a:t>
            </a:r>
            <a:r>
              <a:rPr lang="en-US" sz="1400" i="1" dirty="0">
                <a:hlinkClick r:id="rId4"/>
              </a:rPr>
              <a:t>training on urban water safety planning </a:t>
            </a:r>
            <a:r>
              <a:rPr lang="mr-IN" sz="1400" i="1" dirty="0">
                <a:hlinkClick r:id="rId4"/>
              </a:rPr>
              <a:t>–</a:t>
            </a:r>
            <a:r>
              <a:rPr lang="en-US" sz="1400" i="1" dirty="0">
                <a:hlinkClick r:id="rId4"/>
              </a:rPr>
              <a:t> training </a:t>
            </a:r>
            <a:r>
              <a:rPr lang="en-US" sz="1400" i="1" dirty="0" smtClean="0">
                <a:hlinkClick r:id="rId4"/>
              </a:rPr>
              <a:t>modules</a:t>
            </a:r>
            <a:r>
              <a:rPr lang="en-US" sz="1400" i="1" dirty="0"/>
              <a:t> </a:t>
            </a:r>
            <a:r>
              <a:rPr lang="en-US" sz="1400" i="1" dirty="0" smtClean="0"/>
              <a:t>(WHO SEARO, 2016) and the </a:t>
            </a:r>
            <a:r>
              <a:rPr lang="en-US" sz="1400" i="1" dirty="0" smtClean="0">
                <a:hlinkClick r:id="rId5"/>
              </a:rPr>
              <a:t>WSP training package</a:t>
            </a:r>
            <a:r>
              <a:rPr lang="en-US" sz="1400" i="1" dirty="0" smtClean="0"/>
              <a:t> (WHO/IWA, 2012). Note also that an updated standardized WSP training package is anticipated for publication by WHO and IWA in 2020.</a:t>
            </a:r>
            <a:endParaRPr lang="en-US" sz="1400" i="1" u="sng" dirty="0">
              <a:hlinkClick r:id="rId6"/>
            </a:endParaRPr>
          </a:p>
        </p:txBody>
      </p:sp>
    </p:spTree>
    <p:extLst>
      <p:ext uri="{BB962C8B-B14F-4D97-AF65-F5344CB8AC3E}">
        <p14:creationId xmlns:p14="http://schemas.microsoft.com/office/powerpoint/2010/main" val="1940406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3067" y="404664"/>
            <a:ext cx="8208913" cy="446778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dirty="0"/>
          </a:p>
          <a:p>
            <a:endParaRPr lang="en-US" dirty="0" smtClean="0"/>
          </a:p>
          <a:p>
            <a:r>
              <a:rPr lang="en-US" dirty="0" smtClean="0"/>
              <a:t>What </a:t>
            </a:r>
            <a:r>
              <a:rPr lang="en-US" dirty="0"/>
              <a:t>are ways to support </a:t>
            </a:r>
            <a:r>
              <a:rPr lang="en-US" dirty="0" smtClean="0"/>
              <a:t>meaningful participation of diverse groups in the WSP team?</a:t>
            </a:r>
            <a:endParaRPr lang="en-AU" dirty="0"/>
          </a:p>
        </p:txBody>
      </p:sp>
      <p:sp>
        <p:nvSpPr>
          <p:cNvPr id="4" name="Slide Number Placeholder 3"/>
          <p:cNvSpPr>
            <a:spLocks noGrp="1"/>
          </p:cNvSpPr>
          <p:nvPr>
            <p:ph type="sldNum" sz="quarter" idx="12"/>
          </p:nvPr>
        </p:nvSpPr>
        <p:spPr/>
        <p:txBody>
          <a:bodyPr/>
          <a:lstStyle/>
          <a:p>
            <a:r>
              <a:rPr lang="en-AU" sz="1800" dirty="0" smtClean="0">
                <a:solidFill>
                  <a:schemeClr val="tx1"/>
                </a:solidFill>
              </a:rPr>
              <a:t>18</a:t>
            </a:r>
            <a:endParaRPr lang="en-AU" sz="1800" dirty="0">
              <a:solidFill>
                <a:schemeClr val="tx1"/>
              </a:solidFill>
            </a:endParaRPr>
          </a:p>
        </p:txBody>
      </p:sp>
      <p:sp>
        <p:nvSpPr>
          <p:cNvPr id="5" name="Rectangle 4"/>
          <p:cNvSpPr/>
          <p:nvPr/>
        </p:nvSpPr>
        <p:spPr>
          <a:xfrm>
            <a:off x="1178520" y="5028751"/>
            <a:ext cx="6926511" cy="523220"/>
          </a:xfrm>
          <a:prstGeom prst="rect">
            <a:avLst/>
          </a:prstGeom>
          <a:ln w="6350">
            <a:solidFill>
              <a:schemeClr val="tx1"/>
            </a:solidFill>
          </a:ln>
        </p:spPr>
        <p:txBody>
          <a:bodyPr wrap="square">
            <a:spAutoFit/>
          </a:bodyPr>
          <a:lstStyle/>
          <a:p>
            <a:r>
              <a:rPr lang="en-US" sz="2800" u="sng" dirty="0" smtClean="0">
                <a:latin typeface="+mj-lt"/>
                <a:ea typeface="ＭＳ 明朝" charset="-128"/>
              </a:rPr>
              <a:t>Activity</a:t>
            </a:r>
            <a:r>
              <a:rPr lang="en-US" sz="2800" dirty="0" smtClean="0">
                <a:latin typeface="+mj-lt"/>
                <a:ea typeface="ＭＳ 明朝" charset="-128"/>
              </a:rPr>
              <a:t>: Discuss this </a:t>
            </a:r>
            <a:r>
              <a:rPr lang="en-US" sz="2800" smtClean="0">
                <a:latin typeface="+mj-lt"/>
                <a:ea typeface="ＭＳ 明朝" charset="-128"/>
              </a:rPr>
              <a:t>question in table groups.</a:t>
            </a:r>
            <a:endParaRPr lang="en-US" sz="2800" dirty="0">
              <a:latin typeface="+mj-lt"/>
            </a:endParaRPr>
          </a:p>
        </p:txBody>
      </p:sp>
    </p:spTree>
    <p:extLst>
      <p:ext uri="{BB962C8B-B14F-4D97-AF65-F5344CB8AC3E}">
        <p14:creationId xmlns:p14="http://schemas.microsoft.com/office/powerpoint/2010/main" val="175807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628800"/>
            <a:ext cx="8712968" cy="1370583"/>
          </a:xfrm>
        </p:spPr>
        <p:txBody>
          <a:bodyPr>
            <a:normAutofit/>
          </a:bodyPr>
          <a:lstStyle/>
          <a:p>
            <a:r>
              <a:rPr lang="en-AU" sz="3200" dirty="0" smtClean="0"/>
              <a:t>CONSIDERING EQUITY IN</a:t>
            </a:r>
            <a:endParaRPr lang="en-AU" sz="3200" b="1" dirty="0"/>
          </a:p>
        </p:txBody>
      </p:sp>
      <p:sp>
        <p:nvSpPr>
          <p:cNvPr id="5" name="Slide Number Placeholder 4"/>
          <p:cNvSpPr>
            <a:spLocks noGrp="1"/>
          </p:cNvSpPr>
          <p:nvPr>
            <p:ph type="sldNum" sz="quarter" idx="12"/>
          </p:nvPr>
        </p:nvSpPr>
        <p:spPr/>
        <p:txBody>
          <a:bodyPr/>
          <a:lstStyle/>
          <a:p>
            <a:r>
              <a:rPr lang="en-AU" sz="1800" dirty="0" smtClean="0">
                <a:solidFill>
                  <a:schemeClr val="tx1"/>
                </a:solidFill>
              </a:rPr>
              <a:t>19</a:t>
            </a:r>
            <a:endParaRPr lang="en-AU" sz="1800" dirty="0">
              <a:solidFill>
                <a:schemeClr val="tx1"/>
              </a:solidFill>
            </a:endParaRPr>
          </a:p>
        </p:txBody>
      </p:sp>
      <p:sp>
        <p:nvSpPr>
          <p:cNvPr id="6" name="Title 1"/>
          <p:cNvSpPr txBox="1">
            <a:spLocks/>
          </p:cNvSpPr>
          <p:nvPr/>
        </p:nvSpPr>
        <p:spPr>
          <a:xfrm>
            <a:off x="210394" y="2780928"/>
            <a:ext cx="871296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b="1" dirty="0" smtClean="0"/>
              <a:t>MODULE 2:</a:t>
            </a:r>
          </a:p>
          <a:p>
            <a:r>
              <a:rPr lang="en-AU" sz="4800" smtClean="0"/>
              <a:t>DESCRIBING </a:t>
            </a:r>
            <a:r>
              <a:rPr lang="en-AU" sz="4800" dirty="0" smtClean="0"/>
              <a:t>THE SYSTEM </a:t>
            </a:r>
            <a:endParaRPr lang="en-AU" sz="4800" dirty="0"/>
          </a:p>
        </p:txBody>
      </p:sp>
      <p:sp>
        <p:nvSpPr>
          <p:cNvPr id="7" name="Rectangle 6"/>
          <p:cNvSpPr/>
          <p:nvPr/>
        </p:nvSpPr>
        <p:spPr>
          <a:xfrm>
            <a:off x="114300" y="152400"/>
            <a:ext cx="8915400" cy="6591300"/>
          </a:xfrm>
          <a:prstGeom prst="rect">
            <a:avLst/>
          </a:prstGeom>
          <a:noFill/>
          <a:ln w="1524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02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5576" y="1412776"/>
            <a:ext cx="7828184" cy="22322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b="1" dirty="0"/>
              <a:t>C</a:t>
            </a:r>
            <a:r>
              <a:rPr lang="en-AU" b="1" dirty="0" smtClean="0"/>
              <a:t>onsidering equity here means:</a:t>
            </a:r>
          </a:p>
          <a:p>
            <a:pPr algn="l"/>
            <a:endParaRPr lang="en-AU" sz="1200" dirty="0"/>
          </a:p>
          <a:p>
            <a:pPr marL="466725" indent="-392113" algn="l">
              <a:buFont typeface="Arial" charset="0"/>
              <a:buChar char="•"/>
            </a:pPr>
            <a:r>
              <a:rPr lang="en-AU" sz="3600" dirty="0" smtClean="0"/>
              <a:t>Identifying diverse user (and non-user) groups</a:t>
            </a:r>
          </a:p>
          <a:p>
            <a:pPr marL="466725" indent="-392113" algn="l">
              <a:buFont typeface="Arial" charset="0"/>
              <a:buChar char="•"/>
            </a:pPr>
            <a:r>
              <a:rPr lang="en-AU" sz="3600" dirty="0" smtClean="0"/>
              <a:t>Understanding different experiences with water</a:t>
            </a:r>
            <a:endParaRPr lang="en-AU" sz="3600" dirty="0"/>
          </a:p>
        </p:txBody>
      </p:sp>
      <p:sp>
        <p:nvSpPr>
          <p:cNvPr id="5" name="Slide Number Placeholder 4"/>
          <p:cNvSpPr>
            <a:spLocks noGrp="1"/>
          </p:cNvSpPr>
          <p:nvPr>
            <p:ph type="sldNum" sz="quarter" idx="12"/>
          </p:nvPr>
        </p:nvSpPr>
        <p:spPr/>
        <p:txBody>
          <a:bodyPr/>
          <a:lstStyle/>
          <a:p>
            <a:r>
              <a:rPr lang="en-AU" sz="1800" dirty="0" smtClean="0">
                <a:solidFill>
                  <a:schemeClr val="tx1"/>
                </a:solidFill>
              </a:rPr>
              <a:t>20</a:t>
            </a:r>
            <a:endParaRPr lang="en-AU" sz="1800" dirty="0">
              <a:solidFill>
                <a:schemeClr val="tx1"/>
              </a:solidFill>
            </a:endParaRPr>
          </a:p>
        </p:txBody>
      </p:sp>
    </p:spTree>
    <p:extLst>
      <p:ext uri="{BB962C8B-B14F-4D97-AF65-F5344CB8AC3E}">
        <p14:creationId xmlns:p14="http://schemas.microsoft.com/office/powerpoint/2010/main" val="248527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AU" sz="1800" dirty="0" smtClean="0">
                <a:solidFill>
                  <a:schemeClr val="tx1"/>
                </a:solidFill>
              </a:rPr>
              <a:t>21</a:t>
            </a:r>
            <a:endParaRPr lang="en-AU" sz="1800" dirty="0">
              <a:solidFill>
                <a:schemeClr val="tx1"/>
              </a:solidFill>
            </a:endParaRPr>
          </a:p>
        </p:txBody>
      </p:sp>
      <p:graphicFrame>
        <p:nvGraphicFramePr>
          <p:cNvPr id="4" name="Group 22"/>
          <p:cNvGraphicFramePr>
            <a:graphicFrameLocks noGrp="1"/>
          </p:cNvGraphicFramePr>
          <p:nvPr>
            <p:extLst>
              <p:ext uri="{D42A27DB-BD31-4B8C-83A1-F6EECF244321}">
                <p14:modId xmlns:p14="http://schemas.microsoft.com/office/powerpoint/2010/main" val="1622403224"/>
              </p:ext>
            </p:extLst>
          </p:nvPr>
        </p:nvGraphicFramePr>
        <p:xfrm>
          <a:off x="274826" y="2986662"/>
          <a:ext cx="8586788" cy="2098522"/>
        </p:xfrm>
        <a:graphic>
          <a:graphicData uri="http://schemas.openxmlformats.org/drawingml/2006/table">
            <a:tbl>
              <a:tblPr/>
              <a:tblGrid>
                <a:gridCol w="2929022">
                  <a:extLst>
                    <a:ext uri="{9D8B030D-6E8A-4147-A177-3AD203B41FA5}">
                      <a16:colId xmlns="" xmlns:a16="http://schemas.microsoft.com/office/drawing/2014/main" val="20000"/>
                    </a:ext>
                  </a:extLst>
                </a:gridCol>
                <a:gridCol w="5657766">
                  <a:extLst>
                    <a:ext uri="{9D8B030D-6E8A-4147-A177-3AD203B41FA5}">
                      <a16:colId xmlns="" xmlns:a16="http://schemas.microsoft.com/office/drawing/2014/main" val="20001"/>
                    </a:ext>
                  </a:extLst>
                </a:gridCol>
              </a:tblGrid>
              <a:tr h="4319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rgbClr val="FFFFFF"/>
                          </a:solidFill>
                          <a:effectLst/>
                          <a:latin typeface="+mn-lt"/>
                          <a:ea typeface="Arial" charset="0"/>
                          <a:cs typeface="Arial" charset="0"/>
                        </a:rPr>
                        <a:t>Intended use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rgbClr val="FFFFFF"/>
                          </a:solidFill>
                          <a:effectLst/>
                          <a:latin typeface="+mn-lt"/>
                          <a:ea typeface="Arial" charset="0"/>
                          <a:cs typeface="Arial" charset="0"/>
                        </a:rPr>
                        <a:t>Intended users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0000"/>
                    </a:solidFill>
                  </a:tcPr>
                </a:tc>
                <a:extLst>
                  <a:ext uri="{0D108BD9-81ED-4DB2-BD59-A6C34878D82A}">
                    <a16:rowId xmlns="" xmlns:a16="http://schemas.microsoft.com/office/drawing/2014/main" val="10000"/>
                  </a:ext>
                </a:extLst>
              </a:tr>
              <a:tr h="16413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2400" kern="1200" dirty="0" smtClean="0">
                          <a:solidFill>
                            <a:schemeClr val="tx1"/>
                          </a:solidFill>
                          <a:effectLst/>
                          <a:latin typeface="+mn-lt"/>
                          <a:ea typeface="Arial" charset="0"/>
                          <a:cs typeface="Arial" charset="0"/>
                        </a:rPr>
                        <a:t>Intended </a:t>
                      </a:r>
                      <a:r>
                        <a:rPr lang="en-GB" sz="2400" kern="1200" dirty="0">
                          <a:solidFill>
                            <a:schemeClr val="tx1"/>
                          </a:solidFill>
                          <a:effectLst/>
                          <a:latin typeface="+mn-lt"/>
                          <a:ea typeface="Arial" charset="0"/>
                          <a:cs typeface="Arial" charset="0"/>
                        </a:rPr>
                        <a:t>for consumption, food preparation, bathing and laundry. </a:t>
                      </a:r>
                      <a:endParaRPr kumimoji="0" lang="en-GB" sz="2400" b="0" i="0" u="none" strike="noStrike" cap="none" normalizeH="0" baseline="0" dirty="0">
                        <a:ln>
                          <a:noFill/>
                        </a:ln>
                        <a:solidFill>
                          <a:srgbClr val="000000"/>
                        </a:solidFill>
                        <a:effectLst/>
                        <a:latin typeface="+mn-lt"/>
                        <a:ea typeface="Arial" charset="0"/>
                        <a:cs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fontAlgn="auto">
                        <a:spcBef>
                          <a:spcPts val="0"/>
                        </a:spcBef>
                        <a:spcAft>
                          <a:spcPts val="0"/>
                        </a:spcAft>
                        <a:defRPr/>
                      </a:pPr>
                      <a:r>
                        <a:rPr lang="en-GB" sz="2400" kern="1200" dirty="0">
                          <a:solidFill>
                            <a:schemeClr val="tx1"/>
                          </a:solidFill>
                          <a:effectLst/>
                          <a:latin typeface="+mn-lt"/>
                          <a:ea typeface="Arial" charset="0"/>
                          <a:cs typeface="Arial" charset="0"/>
                        </a:rPr>
                        <a:t>General population. </a:t>
                      </a:r>
                      <a:r>
                        <a:rPr lang="en-AU" sz="2400" kern="1200" dirty="0" smtClean="0">
                          <a:solidFill>
                            <a:schemeClr val="accent1">
                              <a:lumMod val="25000"/>
                            </a:schemeClr>
                          </a:solidFill>
                          <a:effectLst/>
                          <a:latin typeface="+mn-lt"/>
                          <a:ea typeface="Arial" charset="0"/>
                          <a:cs typeface="Arial" charset="0"/>
                        </a:rPr>
                        <a:t>I</a:t>
                      </a:r>
                      <a:r>
                        <a:rPr lang="en-AU" sz="2400" kern="1200" dirty="0" smtClean="0">
                          <a:solidFill>
                            <a:schemeClr val="accent1">
                              <a:lumMod val="25000"/>
                            </a:schemeClr>
                          </a:solidFill>
                          <a:latin typeface="+mn-lt"/>
                          <a:ea typeface="Arial" charset="0"/>
                          <a:cs typeface="Arial" charset="0"/>
                        </a:rPr>
                        <a:t>ntended </a:t>
                      </a:r>
                      <a:r>
                        <a:rPr lang="en-AU" sz="2400" kern="1200" dirty="0">
                          <a:solidFill>
                            <a:schemeClr val="accent1">
                              <a:lumMod val="25000"/>
                            </a:schemeClr>
                          </a:solidFill>
                          <a:latin typeface="+mn-lt"/>
                          <a:ea typeface="Arial" charset="0"/>
                          <a:cs typeface="Arial" charset="0"/>
                        </a:rPr>
                        <a:t>consumers </a:t>
                      </a:r>
                      <a:r>
                        <a:rPr lang="en-AU" sz="2400" i="0" kern="1200" dirty="0">
                          <a:solidFill>
                            <a:schemeClr val="accent1">
                              <a:lumMod val="25000"/>
                            </a:schemeClr>
                          </a:solidFill>
                          <a:latin typeface="+mn-lt"/>
                          <a:ea typeface="Arial" charset="0"/>
                          <a:cs typeface="Arial" charset="0"/>
                        </a:rPr>
                        <a:t>do not include </a:t>
                      </a:r>
                      <a:r>
                        <a:rPr lang="en-AU" sz="2400" kern="1200" dirty="0">
                          <a:solidFill>
                            <a:schemeClr val="accent1">
                              <a:lumMod val="25000"/>
                            </a:schemeClr>
                          </a:solidFill>
                          <a:latin typeface="+mn-lt"/>
                          <a:ea typeface="Arial" charset="0"/>
                          <a:cs typeface="Arial" charset="0"/>
                        </a:rPr>
                        <a:t>those that are significantly </a:t>
                      </a:r>
                      <a:r>
                        <a:rPr lang="en-AU" sz="2400" kern="1200" dirty="0" smtClean="0">
                          <a:solidFill>
                            <a:schemeClr val="accent1">
                              <a:lumMod val="25000"/>
                            </a:schemeClr>
                          </a:solidFill>
                          <a:latin typeface="+mn-lt"/>
                          <a:ea typeface="Arial" charset="0"/>
                          <a:cs typeface="Arial" charset="0"/>
                        </a:rPr>
                        <a:t>immuno-compromised </a:t>
                      </a:r>
                      <a:r>
                        <a:rPr lang="en-AU" sz="2400" kern="1200" dirty="0">
                          <a:solidFill>
                            <a:schemeClr val="accent1">
                              <a:lumMod val="25000"/>
                            </a:schemeClr>
                          </a:solidFill>
                          <a:latin typeface="+mn-lt"/>
                          <a:ea typeface="Arial" charset="0"/>
                          <a:cs typeface="Arial" charset="0"/>
                        </a:rPr>
                        <a:t>or industries with special water quality needs.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sp>
        <p:nvSpPr>
          <p:cNvPr id="6" name="Text Box 63"/>
          <p:cNvSpPr txBox="1">
            <a:spLocks noChangeArrowheads="1"/>
          </p:cNvSpPr>
          <p:nvPr/>
        </p:nvSpPr>
        <p:spPr bwMode="auto">
          <a:xfrm>
            <a:off x="274826" y="2350041"/>
            <a:ext cx="7991475"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algn="l">
              <a:spcBef>
                <a:spcPct val="50000"/>
              </a:spcBef>
              <a:defRPr/>
            </a:pPr>
            <a:r>
              <a:rPr lang="en-US" sz="2200" b="1" smtClean="0">
                <a:latin typeface="Arial" charset="0"/>
              </a:rPr>
              <a:t>A typical example:</a:t>
            </a:r>
            <a:endParaRPr lang="en-US" sz="2200" i="1" dirty="0">
              <a:latin typeface="Arial" charset="0"/>
            </a:endParaRPr>
          </a:p>
        </p:txBody>
      </p:sp>
      <p:sp>
        <p:nvSpPr>
          <p:cNvPr id="7" name="TextBox 6"/>
          <p:cNvSpPr txBox="1"/>
          <p:nvPr/>
        </p:nvSpPr>
        <p:spPr>
          <a:xfrm>
            <a:off x="167447" y="5301208"/>
            <a:ext cx="8877299" cy="954107"/>
          </a:xfrm>
          <a:prstGeom prst="rect">
            <a:avLst/>
          </a:prstGeom>
          <a:solidFill>
            <a:srgbClr val="EEECC2">
              <a:alpha val="51000"/>
            </a:srgbClr>
          </a:solidFill>
          <a:effectLst>
            <a:softEdge rad="63500"/>
          </a:effectLst>
        </p:spPr>
        <p:txBody>
          <a:bodyPr wrap="square" rtlCol="0">
            <a:spAutoFit/>
          </a:bodyPr>
          <a:lstStyle/>
          <a:p>
            <a:pPr algn="ctr"/>
            <a:r>
              <a:rPr lang="en-US" sz="2800" i="1" dirty="0" smtClean="0"/>
              <a:t>But what </a:t>
            </a:r>
            <a:r>
              <a:rPr lang="en-US" sz="2800" i="1" dirty="0"/>
              <a:t>is meant by “general population”?</a:t>
            </a:r>
          </a:p>
          <a:p>
            <a:pPr algn="ctr"/>
            <a:r>
              <a:rPr lang="en-US" sz="2800" i="1" dirty="0"/>
              <a:t>Do we need to be more specific to ensure equitable benefit?</a:t>
            </a:r>
          </a:p>
        </p:txBody>
      </p:sp>
      <p:sp>
        <p:nvSpPr>
          <p:cNvPr id="8" name="Oval 7"/>
          <p:cNvSpPr/>
          <p:nvPr/>
        </p:nvSpPr>
        <p:spPr>
          <a:xfrm>
            <a:off x="3131840" y="3468148"/>
            <a:ext cx="2736304" cy="432691"/>
          </a:xfrm>
          <a:prstGeom prst="ellipse">
            <a:avLst/>
          </a:prstGeom>
          <a:noFill/>
          <a:ln w="25400">
            <a:solidFill>
              <a:srgbClr val="93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5"/>
          <p:cNvSpPr txBox="1">
            <a:spLocks noChangeArrowheads="1"/>
          </p:cNvSpPr>
          <p:nvPr/>
        </p:nvSpPr>
        <p:spPr bwMode="auto">
          <a:xfrm>
            <a:off x="-129316" y="107289"/>
            <a:ext cx="9361288"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Arial" charset="0"/>
                <a:ea typeface="Arial" charset="0"/>
                <a:cs typeface="Arial"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Arial" charset="0"/>
                <a:ea typeface="Arial" charset="0"/>
                <a:cs typeface="Arial"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Arial" charset="0"/>
                <a:ea typeface="Arial" charset="0"/>
                <a:cs typeface="Arial"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Arial" charset="0"/>
                <a:ea typeface="Arial" charset="0"/>
                <a:cs typeface="Arial" charset="0"/>
              </a:defRPr>
            </a:lvl9pPr>
          </a:lstStyle>
          <a:p>
            <a:pPr algn="ctr" eaLnBrk="1" hangingPunct="1">
              <a:spcBef>
                <a:spcPct val="50000"/>
              </a:spcBef>
              <a:buClrTx/>
              <a:buSzTx/>
              <a:buFontTx/>
              <a:buNone/>
            </a:pPr>
            <a:r>
              <a:rPr lang="en-GB" altLang="en-US" sz="4400" dirty="0" smtClean="0">
                <a:latin typeface="Calibri" pitchFamily="34" charset="0"/>
              </a:rPr>
              <a:t>Who are the users?</a:t>
            </a:r>
            <a:r>
              <a:rPr lang="en-AU" altLang="en-US" sz="4400" dirty="0">
                <a:latin typeface="Calibri" pitchFamily="34" charset="0"/>
              </a:rPr>
              <a:t/>
            </a:r>
            <a:br>
              <a:rPr lang="en-AU" altLang="en-US" sz="4400" dirty="0">
                <a:latin typeface="Calibri" pitchFamily="34" charset="0"/>
              </a:rPr>
            </a:br>
            <a:endParaRPr lang="en-AU" altLang="en-US" sz="4400" dirty="0">
              <a:latin typeface="Calibri" pitchFamily="34" charset="0"/>
            </a:endParaRPr>
          </a:p>
        </p:txBody>
      </p:sp>
      <p:sp>
        <p:nvSpPr>
          <p:cNvPr id="10" name="Title 1"/>
          <p:cNvSpPr txBox="1">
            <a:spLocks/>
          </p:cNvSpPr>
          <p:nvPr/>
        </p:nvSpPr>
        <p:spPr>
          <a:xfrm>
            <a:off x="167447" y="1052736"/>
            <a:ext cx="897655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i="1" dirty="0" smtClean="0"/>
              <a:t>Defining intended </a:t>
            </a:r>
            <a:r>
              <a:rPr lang="en-US" sz="2800" i="1" u="sng" dirty="0" smtClean="0"/>
              <a:t>water uses and users </a:t>
            </a:r>
            <a:r>
              <a:rPr lang="en-US" sz="2800" i="1" dirty="0" smtClean="0"/>
              <a:t>is an important part of describing the water supply system.</a:t>
            </a:r>
            <a:endParaRPr lang="en-AU" sz="2800" i="1" dirty="0"/>
          </a:p>
        </p:txBody>
      </p:sp>
    </p:spTree>
    <p:extLst>
      <p:ext uri="{BB962C8B-B14F-4D97-AF65-F5344CB8AC3E}">
        <p14:creationId xmlns:p14="http://schemas.microsoft.com/office/powerpoint/2010/main" val="1580723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 y="-27384"/>
            <a:ext cx="9151390" cy="1143000"/>
          </a:xfrm>
        </p:spPr>
        <p:txBody>
          <a:bodyPr>
            <a:noAutofit/>
          </a:bodyPr>
          <a:lstStyle/>
          <a:p>
            <a:r>
              <a:rPr lang="en-US" smtClean="0"/>
              <a:t>User diversity</a:t>
            </a:r>
            <a:endParaRPr lang="en-AU" dirty="0"/>
          </a:p>
        </p:txBody>
      </p:sp>
      <p:sp>
        <p:nvSpPr>
          <p:cNvPr id="4" name="Slide Number Placeholder 3"/>
          <p:cNvSpPr>
            <a:spLocks noGrp="1"/>
          </p:cNvSpPr>
          <p:nvPr>
            <p:ph type="sldNum" sz="quarter" idx="12"/>
          </p:nvPr>
        </p:nvSpPr>
        <p:spPr/>
        <p:txBody>
          <a:bodyPr/>
          <a:lstStyle/>
          <a:p>
            <a:r>
              <a:rPr lang="en-AU" sz="1800" dirty="0" smtClean="0">
                <a:solidFill>
                  <a:schemeClr val="tx1"/>
                </a:solidFill>
              </a:rPr>
              <a:t>22</a:t>
            </a:r>
            <a:endParaRPr lang="en-AU" sz="1800" dirty="0">
              <a:solidFill>
                <a:schemeClr val="tx1"/>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6948" y="1300146"/>
            <a:ext cx="4692503" cy="3924638"/>
          </a:xfrm>
          <a:prstGeom prst="rect">
            <a:avLst/>
          </a:prstGeom>
          <a:ln w="3175">
            <a:noFill/>
          </a:ln>
        </p:spPr>
      </p:pic>
      <p:sp>
        <p:nvSpPr>
          <p:cNvPr id="3" name="Rectangle 2"/>
          <p:cNvSpPr/>
          <p:nvPr/>
        </p:nvSpPr>
        <p:spPr>
          <a:xfrm>
            <a:off x="251520" y="1700808"/>
            <a:ext cx="3816424" cy="3539430"/>
          </a:xfrm>
          <a:prstGeom prst="rect">
            <a:avLst/>
          </a:prstGeom>
        </p:spPr>
        <p:txBody>
          <a:bodyPr wrap="square">
            <a:spAutoFit/>
          </a:bodyPr>
          <a:lstStyle/>
          <a:p>
            <a:r>
              <a:rPr lang="en-US" sz="2800" i="1" dirty="0" smtClean="0">
                <a:ea typeface="ＭＳ 明朝" charset="-128"/>
              </a:rPr>
              <a:t>In a community, there </a:t>
            </a:r>
            <a:r>
              <a:rPr lang="en-US" sz="2800" i="1" dirty="0">
                <a:ea typeface="ＭＳ 明朝" charset="-128"/>
              </a:rPr>
              <a:t>may be wealth disparities, health inequities, gender inequalities and/or other forms of </a:t>
            </a:r>
            <a:r>
              <a:rPr lang="en-US" sz="2800" i="1" dirty="0" smtClean="0">
                <a:ea typeface="ＭＳ 明朝" charset="-128"/>
              </a:rPr>
              <a:t>disadvantage</a:t>
            </a:r>
            <a:r>
              <a:rPr lang="en-US" sz="2800" i="1" dirty="0">
                <a:ea typeface="ＭＳ 明朝" charset="-128"/>
              </a:rPr>
              <a:t> </a:t>
            </a:r>
            <a:r>
              <a:rPr lang="en-US" sz="2800" i="1" dirty="0" smtClean="0">
                <a:ea typeface="ＭＳ 明朝" charset="-128"/>
              </a:rPr>
              <a:t>that </a:t>
            </a:r>
            <a:r>
              <a:rPr lang="en-US" sz="2800" i="1" smtClean="0">
                <a:ea typeface="ＭＳ 明朝" charset="-128"/>
              </a:rPr>
              <a:t>impact experiences with water.</a:t>
            </a:r>
            <a:endParaRPr lang="en-US" sz="2800" i="1" dirty="0"/>
          </a:p>
        </p:txBody>
      </p:sp>
    </p:spTree>
    <p:extLst>
      <p:ext uri="{BB962C8B-B14F-4D97-AF65-F5344CB8AC3E}">
        <p14:creationId xmlns:p14="http://schemas.microsoft.com/office/powerpoint/2010/main" val="1284448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07813" y="1648970"/>
            <a:ext cx="7128793" cy="3027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Why is it important to understand user diversity for an equitable WSP?</a:t>
            </a:r>
          </a:p>
          <a:p>
            <a:endParaRPr lang="en-US" dirty="0"/>
          </a:p>
          <a:p>
            <a:r>
              <a:rPr lang="en-US" dirty="0" smtClean="0"/>
              <a:t> </a:t>
            </a:r>
            <a:endParaRPr lang="en-AU" dirty="0"/>
          </a:p>
        </p:txBody>
      </p:sp>
      <p:sp>
        <p:nvSpPr>
          <p:cNvPr id="4" name="Slide Number Placeholder 3"/>
          <p:cNvSpPr>
            <a:spLocks noGrp="1"/>
          </p:cNvSpPr>
          <p:nvPr>
            <p:ph type="sldNum" sz="quarter" idx="12"/>
          </p:nvPr>
        </p:nvSpPr>
        <p:spPr/>
        <p:txBody>
          <a:bodyPr/>
          <a:lstStyle/>
          <a:p>
            <a:r>
              <a:rPr lang="en-AU" sz="1800" dirty="0" smtClean="0">
                <a:solidFill>
                  <a:schemeClr val="tx1"/>
                </a:solidFill>
              </a:rPr>
              <a:t>23</a:t>
            </a:r>
            <a:endParaRPr lang="en-AU" sz="1800" dirty="0">
              <a:solidFill>
                <a:schemeClr val="tx1"/>
              </a:solidFill>
            </a:endParaRPr>
          </a:p>
        </p:txBody>
      </p:sp>
      <p:sp>
        <p:nvSpPr>
          <p:cNvPr id="5" name="Rectangle 4"/>
          <p:cNvSpPr/>
          <p:nvPr/>
        </p:nvSpPr>
        <p:spPr>
          <a:xfrm>
            <a:off x="1178519" y="4655259"/>
            <a:ext cx="6926511" cy="954107"/>
          </a:xfrm>
          <a:prstGeom prst="rect">
            <a:avLst/>
          </a:prstGeom>
          <a:ln w="6350">
            <a:solidFill>
              <a:schemeClr val="tx1"/>
            </a:solidFill>
          </a:ln>
        </p:spPr>
        <p:txBody>
          <a:bodyPr wrap="square">
            <a:spAutoFit/>
          </a:bodyPr>
          <a:lstStyle/>
          <a:p>
            <a:r>
              <a:rPr lang="en-US" sz="2800" u="sng" dirty="0" smtClean="0">
                <a:latin typeface="+mj-lt"/>
                <a:ea typeface="ＭＳ 明朝" charset="-128"/>
              </a:rPr>
              <a:t>Activity</a:t>
            </a:r>
            <a:r>
              <a:rPr lang="en-US" sz="2800" dirty="0" smtClean="0">
                <a:latin typeface="+mj-lt"/>
                <a:ea typeface="ＭＳ 明朝" charset="-128"/>
              </a:rPr>
              <a:t>: Discuss this question in table groups, and write down reasons discussed.</a:t>
            </a:r>
            <a:endParaRPr lang="en-US" sz="2800" dirty="0">
              <a:latin typeface="+mj-lt"/>
            </a:endParaRPr>
          </a:p>
        </p:txBody>
      </p:sp>
    </p:spTree>
    <p:extLst>
      <p:ext uri="{BB962C8B-B14F-4D97-AF65-F5344CB8AC3E}">
        <p14:creationId xmlns:p14="http://schemas.microsoft.com/office/powerpoint/2010/main" val="1381078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AU" sz="1800" dirty="0" smtClean="0">
                <a:solidFill>
                  <a:schemeClr val="tx1"/>
                </a:solidFill>
              </a:rPr>
              <a:t>24</a:t>
            </a:r>
            <a:endParaRPr lang="en-AU" sz="1800" dirty="0">
              <a:solidFill>
                <a:schemeClr val="tx1"/>
              </a:solidFill>
            </a:endParaRPr>
          </a:p>
        </p:txBody>
      </p:sp>
      <p:sp>
        <p:nvSpPr>
          <p:cNvPr id="6" name="Rectangle 5"/>
          <p:cNvSpPr/>
          <p:nvPr/>
        </p:nvSpPr>
        <p:spPr>
          <a:xfrm>
            <a:off x="360040" y="1179909"/>
            <a:ext cx="8676456" cy="1384995"/>
          </a:xfrm>
          <a:prstGeom prst="rect">
            <a:avLst/>
          </a:prstGeom>
        </p:spPr>
        <p:txBody>
          <a:bodyPr wrap="square">
            <a:spAutoFit/>
          </a:bodyPr>
          <a:lstStyle/>
          <a:p>
            <a:r>
              <a:rPr lang="en-US" sz="2800" i="1" dirty="0">
                <a:solidFill>
                  <a:srgbClr val="000000"/>
                </a:solidFill>
              </a:rPr>
              <a:t>If the diverse </a:t>
            </a:r>
            <a:r>
              <a:rPr lang="en-US" sz="2800" i="1" dirty="0" smtClean="0">
                <a:solidFill>
                  <a:srgbClr val="000000"/>
                </a:solidFill>
              </a:rPr>
              <a:t>groups and their different experiences with water are </a:t>
            </a:r>
            <a:r>
              <a:rPr lang="en-US" sz="2800" i="1" dirty="0">
                <a:solidFill>
                  <a:srgbClr val="000000"/>
                </a:solidFill>
              </a:rPr>
              <a:t>not considered through the WSP process, the </a:t>
            </a:r>
            <a:r>
              <a:rPr lang="en-US" sz="2800" b="1" i="1" dirty="0">
                <a:solidFill>
                  <a:srgbClr val="000000"/>
                </a:solidFill>
              </a:rPr>
              <a:t>WSP </a:t>
            </a:r>
            <a:r>
              <a:rPr lang="en-US" sz="2800" b="1" i="1">
                <a:solidFill>
                  <a:srgbClr val="000000"/>
                </a:solidFill>
              </a:rPr>
              <a:t>may </a:t>
            </a:r>
            <a:r>
              <a:rPr lang="en-US" sz="2800" b="1" i="1" smtClean="0">
                <a:solidFill>
                  <a:srgbClr val="000000"/>
                </a:solidFill>
              </a:rPr>
              <a:t>overlook </a:t>
            </a:r>
            <a:r>
              <a:rPr lang="en-US" sz="2800" b="1" i="1" dirty="0">
                <a:solidFill>
                  <a:srgbClr val="000000"/>
                </a:solidFill>
              </a:rPr>
              <a:t>important risks affecting some </a:t>
            </a:r>
            <a:r>
              <a:rPr lang="en-US" sz="2800" b="1" i="1" dirty="0" smtClean="0">
                <a:solidFill>
                  <a:srgbClr val="000000"/>
                </a:solidFill>
              </a:rPr>
              <a:t>users.</a:t>
            </a:r>
            <a:endParaRPr lang="en-GB" sz="2800" i="1" dirty="0">
              <a:solidFill>
                <a:srgbClr val="000000"/>
              </a:solidFill>
            </a:endParaRPr>
          </a:p>
        </p:txBody>
      </p:sp>
      <p:sp>
        <p:nvSpPr>
          <p:cNvPr id="9" name="Rectangle 8"/>
          <p:cNvSpPr/>
          <p:nvPr/>
        </p:nvSpPr>
        <p:spPr>
          <a:xfrm>
            <a:off x="5020916" y="3981124"/>
            <a:ext cx="3871563" cy="1938992"/>
          </a:xfrm>
          <a:prstGeom prst="rect">
            <a:avLst/>
          </a:prstGeom>
        </p:spPr>
        <p:txBody>
          <a:bodyPr wrap="square">
            <a:spAutoFit/>
          </a:bodyPr>
          <a:lstStyle/>
          <a:p>
            <a:r>
              <a:rPr lang="en-US" sz="2400" b="1" dirty="0" smtClean="0">
                <a:solidFill>
                  <a:srgbClr val="000000"/>
                </a:solidFill>
              </a:rPr>
              <a:t>Users of this public tap stand in an informal settlement face different risks than users with a household connection.</a:t>
            </a:r>
            <a:endParaRPr lang="en-GB" sz="2400" b="1" dirty="0">
              <a:solidFill>
                <a:srgbClr val="000000"/>
              </a:solidFill>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5297" y="3092333"/>
            <a:ext cx="3412727" cy="2842828"/>
          </a:xfrm>
          <a:prstGeom prst="rect">
            <a:avLst/>
          </a:prstGeom>
          <a:effectLst>
            <a:softEdge rad="0"/>
          </a:effectLst>
        </p:spPr>
      </p:pic>
      <p:sp>
        <p:nvSpPr>
          <p:cNvPr id="12" name="TextBox 11"/>
          <p:cNvSpPr txBox="1"/>
          <p:nvPr/>
        </p:nvSpPr>
        <p:spPr>
          <a:xfrm>
            <a:off x="539552" y="2912745"/>
            <a:ext cx="504056" cy="3108543"/>
          </a:xfrm>
          <a:prstGeom prst="rect">
            <a:avLst/>
          </a:prstGeom>
          <a:solidFill>
            <a:srgbClr val="EEECC2">
              <a:alpha val="44000"/>
            </a:srgbClr>
          </a:solidFill>
          <a:ln w="3175">
            <a:solidFill>
              <a:schemeClr val="tx1"/>
            </a:solidFill>
          </a:ln>
        </p:spPr>
        <p:txBody>
          <a:bodyPr wrap="square" rtlCol="0">
            <a:spAutoFit/>
          </a:bodyPr>
          <a:lstStyle/>
          <a:p>
            <a:r>
              <a:rPr lang="en-US" sz="2800" b="1" dirty="0"/>
              <a:t>EXAMPLE</a:t>
            </a:r>
          </a:p>
        </p:txBody>
      </p:sp>
      <p:sp>
        <p:nvSpPr>
          <p:cNvPr id="13" name="Title 1"/>
          <p:cNvSpPr txBox="1">
            <a:spLocks/>
          </p:cNvSpPr>
          <p:nvPr/>
        </p:nvSpPr>
        <p:spPr>
          <a:xfrm>
            <a:off x="-17562" y="-27384"/>
            <a:ext cx="915139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Diverse water experiences</a:t>
            </a:r>
            <a:endParaRPr lang="en-AU" dirty="0"/>
          </a:p>
        </p:txBody>
      </p:sp>
    </p:spTree>
    <p:extLst>
      <p:ext uri="{BB962C8B-B14F-4D97-AF65-F5344CB8AC3E}">
        <p14:creationId xmlns:p14="http://schemas.microsoft.com/office/powerpoint/2010/main" val="812850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AU" sz="1800" dirty="0" smtClean="0">
                <a:solidFill>
                  <a:schemeClr val="tx1"/>
                </a:solidFill>
              </a:rPr>
              <a:t>25</a:t>
            </a:r>
            <a:endParaRPr lang="en-AU" sz="1800" dirty="0">
              <a:solidFill>
                <a:schemeClr val="tx1"/>
              </a:solidFill>
            </a:endParaRPr>
          </a:p>
        </p:txBody>
      </p:sp>
      <p:grpSp>
        <p:nvGrpSpPr>
          <p:cNvPr id="10" name="Group 9"/>
          <p:cNvGrpSpPr/>
          <p:nvPr/>
        </p:nvGrpSpPr>
        <p:grpSpPr>
          <a:xfrm>
            <a:off x="0" y="1839896"/>
            <a:ext cx="9144000" cy="3389304"/>
            <a:chOff x="-194675" y="339754"/>
            <a:chExt cx="9144000" cy="3450474"/>
          </a:xfrm>
        </p:grpSpPr>
        <p:sp>
          <p:nvSpPr>
            <p:cNvPr id="11" name="Rounded Rectangle 10"/>
            <p:cNvSpPr/>
            <p:nvPr/>
          </p:nvSpPr>
          <p:spPr>
            <a:xfrm>
              <a:off x="6577780" y="339755"/>
              <a:ext cx="2299517" cy="3445457"/>
            </a:xfrm>
            <a:prstGeom prst="roundRect">
              <a:avLst/>
            </a:prstGeom>
            <a:noFill/>
            <a:ln>
              <a:solidFill>
                <a:schemeClr val="tx1"/>
              </a:solidFill>
            </a:ln>
            <a:effectLst/>
          </p:spPr>
          <p:style>
            <a:lnRef idx="1">
              <a:schemeClr val="accent2"/>
            </a:lnRef>
            <a:fillRef idx="2">
              <a:schemeClr val="accent2"/>
            </a:fillRef>
            <a:effectRef idx="1">
              <a:schemeClr val="accent2"/>
            </a:effectRef>
            <a:fontRef idx="minor">
              <a:schemeClr val="dk1"/>
            </a:fontRef>
          </p:style>
          <p:txBody>
            <a:bodyPr rtlCol="0" anchor="t" anchorCtr="0"/>
            <a:lstStyle/>
            <a:p>
              <a:pPr algn="ctr"/>
              <a:endParaRPr lang="en-US" b="1" dirty="0" smtClean="0"/>
            </a:p>
            <a:p>
              <a:pPr algn="ctr"/>
              <a:r>
                <a:rPr lang="en-US" b="1" dirty="0" smtClean="0">
                  <a:solidFill>
                    <a:schemeClr val="tx1"/>
                  </a:solidFill>
                </a:rPr>
                <a:t>PARTICIPATION</a:t>
              </a:r>
            </a:p>
            <a:p>
              <a:pPr algn="ctr"/>
              <a:endParaRPr lang="en-US" dirty="0" smtClean="0"/>
            </a:p>
            <a:p>
              <a:pPr algn="ctr"/>
              <a:endParaRPr lang="en-US" dirty="0" smtClean="0"/>
            </a:p>
            <a:p>
              <a:pPr algn="ctr"/>
              <a:r>
                <a:rPr lang="en-US" dirty="0" smtClean="0"/>
                <a:t>Identify practices and barriers related to participation.</a:t>
              </a:r>
            </a:p>
            <a:p>
              <a:endParaRPr lang="en-US" dirty="0" smtClean="0"/>
            </a:p>
            <a:p>
              <a:endParaRPr lang="en-US" dirty="0" smtClean="0"/>
            </a:p>
          </p:txBody>
        </p:sp>
        <p:sp>
          <p:nvSpPr>
            <p:cNvPr id="12" name="Rounded Rectangle 11"/>
            <p:cNvSpPr/>
            <p:nvPr/>
          </p:nvSpPr>
          <p:spPr>
            <a:xfrm>
              <a:off x="-103235" y="339754"/>
              <a:ext cx="2241752" cy="3445458"/>
            </a:xfrm>
            <a:prstGeom prst="roundRect">
              <a:avLst/>
            </a:prstGeom>
            <a:noFill/>
            <a:ln>
              <a:solidFill>
                <a:schemeClr val="tx1"/>
              </a:solidFill>
            </a:ln>
            <a:effectLst/>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b="1" dirty="0" smtClean="0">
                  <a:solidFill>
                    <a:schemeClr val="tx1"/>
                  </a:solidFill>
                </a:rPr>
                <a:t>COLLECTION POINT INFRASTRUCTURE</a:t>
              </a:r>
            </a:p>
            <a:p>
              <a:pPr algn="ctr"/>
              <a:endParaRPr lang="en-US" sz="1000" dirty="0" smtClean="0"/>
            </a:p>
            <a:p>
              <a:pPr algn="ctr"/>
              <a:endParaRPr lang="en-US" dirty="0" smtClean="0"/>
            </a:p>
            <a:p>
              <a:pPr algn="ctr"/>
              <a:r>
                <a:rPr lang="en-US" dirty="0" smtClean="0"/>
                <a:t>Map all different collection point types and qualities.</a:t>
              </a:r>
            </a:p>
            <a:p>
              <a:pPr algn="ctr"/>
              <a:r>
                <a:rPr lang="en-US" dirty="0" smtClean="0"/>
                <a:t> </a:t>
              </a:r>
            </a:p>
          </p:txBody>
        </p:sp>
        <p:sp>
          <p:nvSpPr>
            <p:cNvPr id="13" name="Rounded Rectangle 12"/>
            <p:cNvSpPr/>
            <p:nvPr/>
          </p:nvSpPr>
          <p:spPr>
            <a:xfrm>
              <a:off x="2138517" y="339755"/>
              <a:ext cx="2197510" cy="3445457"/>
            </a:xfrm>
            <a:prstGeom prst="roundRect">
              <a:avLst/>
            </a:prstGeom>
            <a:noFill/>
            <a:ln>
              <a:solidFill>
                <a:schemeClr val="tx1"/>
              </a:solidFill>
            </a:ln>
            <a:effectLst/>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sz="1700" b="1" dirty="0" smtClean="0">
                  <a:solidFill>
                    <a:schemeClr val="tx1"/>
                  </a:solidFill>
                </a:rPr>
                <a:t>WATER QUALITY AND SERVICE DELIVERY</a:t>
              </a:r>
            </a:p>
            <a:p>
              <a:pPr algn="ctr"/>
              <a:endParaRPr lang="en-US" sz="1000" b="1" dirty="0"/>
            </a:p>
            <a:p>
              <a:pPr algn="ctr"/>
              <a:r>
                <a:rPr lang="en-US" dirty="0" smtClean="0"/>
                <a:t>Explore differences in water quality and service delivery.</a:t>
              </a:r>
            </a:p>
            <a:p>
              <a:pPr algn="ctr"/>
              <a:endParaRPr lang="en-US" dirty="0" smtClean="0"/>
            </a:p>
          </p:txBody>
        </p:sp>
        <p:sp>
          <p:nvSpPr>
            <p:cNvPr id="14" name="Rounded Rectangle 13"/>
            <p:cNvSpPr/>
            <p:nvPr/>
          </p:nvSpPr>
          <p:spPr>
            <a:xfrm>
              <a:off x="4336026" y="339756"/>
              <a:ext cx="2241754" cy="3450472"/>
            </a:xfrm>
            <a:prstGeom prst="roundRect">
              <a:avLst/>
            </a:prstGeom>
            <a:noFill/>
            <a:ln>
              <a:solidFill>
                <a:schemeClr val="tx1"/>
              </a:solidFill>
            </a:ln>
            <a:effectLst/>
          </p:spPr>
          <p:style>
            <a:lnRef idx="1">
              <a:schemeClr val="accent2"/>
            </a:lnRef>
            <a:fillRef idx="2">
              <a:schemeClr val="accent2"/>
            </a:fillRef>
            <a:effectRef idx="1">
              <a:schemeClr val="accent2"/>
            </a:effectRef>
            <a:fontRef idx="minor">
              <a:schemeClr val="dk1"/>
            </a:fontRef>
          </p:style>
          <p:txBody>
            <a:bodyPr rtlCol="0" anchor="t" anchorCtr="0"/>
            <a:lstStyle/>
            <a:p>
              <a:pPr algn="ctr"/>
              <a:endParaRPr lang="en-US" b="1" dirty="0" smtClean="0"/>
            </a:p>
            <a:p>
              <a:pPr algn="ctr"/>
              <a:r>
                <a:rPr lang="en-US" b="1" dirty="0" smtClean="0">
                  <a:solidFill>
                    <a:schemeClr val="tx1"/>
                  </a:solidFill>
                </a:rPr>
                <a:t>WATER PRACTICES</a:t>
              </a:r>
            </a:p>
            <a:p>
              <a:pPr algn="ctr"/>
              <a:endParaRPr lang="en-US" sz="1000" dirty="0" smtClean="0"/>
            </a:p>
            <a:p>
              <a:pPr algn="ctr"/>
              <a:endParaRPr lang="en-US" dirty="0" smtClean="0"/>
            </a:p>
            <a:p>
              <a:pPr algn="ctr"/>
              <a:r>
                <a:rPr lang="en-US" dirty="0" smtClean="0"/>
                <a:t>Explore differences in how water is collected, managed and used.</a:t>
              </a:r>
            </a:p>
            <a:p>
              <a:endParaRPr lang="en-US" dirty="0" smtClean="0"/>
            </a:p>
            <a:p>
              <a:endParaRPr lang="en-US" dirty="0" smtClean="0"/>
            </a:p>
          </p:txBody>
        </p:sp>
        <p:sp>
          <p:nvSpPr>
            <p:cNvPr id="15" name="Rectangle 14"/>
            <p:cNvSpPr/>
            <p:nvPr/>
          </p:nvSpPr>
          <p:spPr>
            <a:xfrm>
              <a:off x="-194675" y="2690614"/>
              <a:ext cx="9144000" cy="95299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chemeClr val="tx1"/>
                  </a:solidFill>
                </a:rPr>
                <a:t>Explore these topics for </a:t>
              </a:r>
              <a:r>
                <a:rPr lang="en-US" sz="2400" b="1" dirty="0" smtClean="0">
                  <a:solidFill>
                    <a:srgbClr val="930000"/>
                  </a:solidFill>
                </a:rPr>
                <a:t>all user groups </a:t>
              </a:r>
              <a:r>
                <a:rPr lang="en-US" sz="2400" b="1" dirty="0" smtClean="0">
                  <a:solidFill>
                    <a:schemeClr val="tx1"/>
                  </a:solidFill>
                </a:rPr>
                <a:t>to identify </a:t>
              </a:r>
              <a:r>
                <a:rPr lang="en-US" sz="2400" b="1" dirty="0" smtClean="0">
                  <a:solidFill>
                    <a:srgbClr val="930000"/>
                  </a:solidFill>
                </a:rPr>
                <a:t>different or inequitable experiences </a:t>
              </a:r>
              <a:r>
                <a:rPr lang="en-US" sz="2400" b="1" dirty="0" smtClean="0">
                  <a:solidFill>
                    <a:schemeClr val="tx1"/>
                  </a:solidFill>
                </a:rPr>
                <a:t>of water and water management. </a:t>
              </a:r>
              <a:endParaRPr lang="en-US" sz="2400" b="1" dirty="0">
                <a:solidFill>
                  <a:schemeClr val="tx1"/>
                </a:solidFill>
              </a:endParaRPr>
            </a:p>
          </p:txBody>
        </p:sp>
      </p:grpSp>
      <p:sp>
        <p:nvSpPr>
          <p:cNvPr id="16" name="Title 1"/>
          <p:cNvSpPr txBox="1">
            <a:spLocks/>
          </p:cNvSpPr>
          <p:nvPr/>
        </p:nvSpPr>
        <p:spPr>
          <a:xfrm>
            <a:off x="-17562" y="188640"/>
            <a:ext cx="9151390" cy="13681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Why is it important to understand these experiences?</a:t>
            </a:r>
            <a:endParaRPr lang="en-AU" dirty="0"/>
          </a:p>
        </p:txBody>
      </p:sp>
      <p:sp>
        <p:nvSpPr>
          <p:cNvPr id="18" name="Rectangle 17"/>
          <p:cNvSpPr/>
          <p:nvPr/>
        </p:nvSpPr>
        <p:spPr>
          <a:xfrm>
            <a:off x="1241198" y="5514328"/>
            <a:ext cx="6681015" cy="954107"/>
          </a:xfrm>
          <a:prstGeom prst="rect">
            <a:avLst/>
          </a:prstGeom>
          <a:ln w="6350">
            <a:solidFill>
              <a:schemeClr val="tx1"/>
            </a:solidFill>
          </a:ln>
        </p:spPr>
        <p:txBody>
          <a:bodyPr wrap="square">
            <a:spAutoFit/>
          </a:bodyPr>
          <a:lstStyle/>
          <a:p>
            <a:r>
              <a:rPr lang="en-US" sz="2800" u="sng" dirty="0" smtClean="0">
                <a:latin typeface="+mj-lt"/>
                <a:ea typeface="ＭＳ 明朝" charset="-128"/>
              </a:rPr>
              <a:t>Activity</a:t>
            </a:r>
            <a:r>
              <a:rPr lang="en-US" sz="2800" dirty="0" smtClean="0">
                <a:latin typeface="+mj-lt"/>
                <a:ea typeface="ＭＳ 明朝" charset="-128"/>
              </a:rPr>
              <a:t>: In table groups, </a:t>
            </a:r>
            <a:r>
              <a:rPr lang="en-US" sz="2800" smtClean="0">
                <a:latin typeface="+mj-lt"/>
                <a:ea typeface="ＭＳ 明朝" charset="-128"/>
              </a:rPr>
              <a:t>discuss how each of these points is relevant to a WSP.</a:t>
            </a:r>
            <a:endParaRPr lang="en-US" sz="2800" dirty="0">
              <a:latin typeface="+mj-lt"/>
            </a:endParaRPr>
          </a:p>
        </p:txBody>
      </p:sp>
    </p:spTree>
    <p:extLst>
      <p:ext uri="{BB962C8B-B14F-4D97-AF65-F5344CB8AC3E}">
        <p14:creationId xmlns:p14="http://schemas.microsoft.com/office/powerpoint/2010/main" val="172903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520" y="476672"/>
            <a:ext cx="8652793" cy="486751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Looking at the system map on the next slide, do you see</a:t>
            </a:r>
            <a:r>
              <a:rPr lang="mr-IN" dirty="0" smtClean="0"/>
              <a:t>…</a:t>
            </a:r>
            <a:endParaRPr lang="en-US" dirty="0" smtClean="0"/>
          </a:p>
          <a:p>
            <a:endParaRPr lang="en-US" sz="3200" dirty="0" smtClean="0"/>
          </a:p>
          <a:p>
            <a:pPr marL="514350" indent="-514350" algn="l">
              <a:spcBef>
                <a:spcPts val="0"/>
              </a:spcBef>
              <a:buFont typeface="+mj-lt"/>
              <a:buAutoNum type="arabicPeriod"/>
              <a:defRPr/>
            </a:pPr>
            <a:r>
              <a:rPr lang="en-AU" sz="3000" dirty="0" smtClean="0"/>
              <a:t>Different types of </a:t>
            </a:r>
            <a:r>
              <a:rPr lang="en-AU" sz="3000" b="1" u="sng" dirty="0"/>
              <a:t>collection </a:t>
            </a:r>
            <a:r>
              <a:rPr lang="en-AU" sz="3000" b="1" u="sng" dirty="0" smtClean="0"/>
              <a:t>points</a:t>
            </a:r>
            <a:r>
              <a:rPr lang="en-AU" sz="3000" dirty="0" smtClean="0"/>
              <a:t>?</a:t>
            </a:r>
          </a:p>
          <a:p>
            <a:pPr marL="514350" indent="-514350" algn="l">
              <a:spcBef>
                <a:spcPts val="0"/>
              </a:spcBef>
              <a:buFont typeface="+mj-lt"/>
              <a:buAutoNum type="arabicPeriod"/>
              <a:defRPr/>
            </a:pPr>
            <a:r>
              <a:rPr lang="en-AU" sz="3000" dirty="0" smtClean="0"/>
              <a:t>How </a:t>
            </a:r>
            <a:r>
              <a:rPr lang="en-AU" sz="3000" b="1" u="sng" dirty="0" smtClean="0"/>
              <a:t>water </a:t>
            </a:r>
            <a:r>
              <a:rPr lang="en-AU" sz="3000" b="1" u="sng" dirty="0"/>
              <a:t>quality </a:t>
            </a:r>
            <a:r>
              <a:rPr lang="en-AU" sz="3000" dirty="0" smtClean="0"/>
              <a:t>may differ by </a:t>
            </a:r>
            <a:r>
              <a:rPr lang="en-AU" sz="3000" dirty="0"/>
              <a:t>collection </a:t>
            </a:r>
            <a:r>
              <a:rPr lang="en-AU" sz="3000" dirty="0" smtClean="0"/>
              <a:t>point?</a:t>
            </a:r>
          </a:p>
          <a:p>
            <a:pPr marL="514350" indent="-514350" algn="l">
              <a:spcBef>
                <a:spcPts val="0"/>
              </a:spcBef>
              <a:buFont typeface="+mj-lt"/>
              <a:buAutoNum type="arabicPeriod"/>
              <a:defRPr/>
            </a:pPr>
            <a:r>
              <a:rPr lang="en-AU" sz="3000" dirty="0" smtClean="0"/>
              <a:t>Different water </a:t>
            </a:r>
            <a:r>
              <a:rPr lang="en-AU" sz="3000" b="1" u="sng" dirty="0" smtClean="0"/>
              <a:t>user practices</a:t>
            </a:r>
            <a:r>
              <a:rPr lang="en-AU" sz="3000" dirty="0" smtClean="0"/>
              <a:t>?</a:t>
            </a:r>
          </a:p>
          <a:p>
            <a:pPr marL="514350" indent="-514350" algn="l">
              <a:spcBef>
                <a:spcPts val="0"/>
              </a:spcBef>
              <a:buFont typeface="+mj-lt"/>
              <a:buAutoNum type="arabicPeriod"/>
              <a:defRPr/>
            </a:pPr>
            <a:r>
              <a:rPr lang="en-AU" sz="3000" dirty="0" smtClean="0"/>
              <a:t>Different </a:t>
            </a:r>
            <a:r>
              <a:rPr lang="en-AU" sz="3000" b="1" u="sng" dirty="0" smtClean="0"/>
              <a:t>opportunities for participation </a:t>
            </a:r>
            <a:r>
              <a:rPr lang="en-AU" sz="3000" dirty="0" smtClean="0"/>
              <a:t>in decision-making </a:t>
            </a:r>
            <a:r>
              <a:rPr lang="en-AU" sz="3000" dirty="0"/>
              <a:t>relating to water management? </a:t>
            </a:r>
          </a:p>
          <a:p>
            <a:endParaRPr lang="en-US" dirty="0" smtClean="0"/>
          </a:p>
          <a:p>
            <a:endParaRPr lang="en-US" dirty="0"/>
          </a:p>
          <a:p>
            <a:endParaRPr lang="en-US" dirty="0" smtClean="0"/>
          </a:p>
          <a:p>
            <a:endParaRPr lang="en-US" dirty="0"/>
          </a:p>
          <a:p>
            <a:r>
              <a:rPr lang="en-US" dirty="0" smtClean="0"/>
              <a:t> </a:t>
            </a:r>
            <a:endParaRPr lang="en-AU" dirty="0"/>
          </a:p>
        </p:txBody>
      </p:sp>
      <p:sp>
        <p:nvSpPr>
          <p:cNvPr id="4" name="Slide Number Placeholder 3"/>
          <p:cNvSpPr>
            <a:spLocks noGrp="1"/>
          </p:cNvSpPr>
          <p:nvPr>
            <p:ph type="sldNum" sz="quarter" idx="12"/>
          </p:nvPr>
        </p:nvSpPr>
        <p:spPr/>
        <p:txBody>
          <a:bodyPr/>
          <a:lstStyle/>
          <a:p>
            <a:r>
              <a:rPr lang="en-AU" sz="1800" dirty="0" smtClean="0">
                <a:solidFill>
                  <a:schemeClr val="tx1"/>
                </a:solidFill>
              </a:rPr>
              <a:t>26</a:t>
            </a:r>
            <a:endParaRPr lang="en-AU" sz="1800" dirty="0">
              <a:solidFill>
                <a:schemeClr val="tx1"/>
              </a:solidFill>
            </a:endParaRPr>
          </a:p>
        </p:txBody>
      </p:sp>
      <p:sp>
        <p:nvSpPr>
          <p:cNvPr id="5" name="Rectangle 4"/>
          <p:cNvSpPr/>
          <p:nvPr/>
        </p:nvSpPr>
        <p:spPr>
          <a:xfrm>
            <a:off x="1187624" y="5229200"/>
            <a:ext cx="6926511" cy="954107"/>
          </a:xfrm>
          <a:prstGeom prst="rect">
            <a:avLst/>
          </a:prstGeom>
          <a:ln w="6350">
            <a:solidFill>
              <a:schemeClr val="tx1"/>
            </a:solidFill>
          </a:ln>
        </p:spPr>
        <p:txBody>
          <a:bodyPr wrap="square">
            <a:spAutoFit/>
          </a:bodyPr>
          <a:lstStyle/>
          <a:p>
            <a:r>
              <a:rPr lang="en-US" sz="2800" u="sng" dirty="0" smtClean="0">
                <a:latin typeface="+mj-lt"/>
                <a:ea typeface="ＭＳ 明朝" charset="-128"/>
              </a:rPr>
              <a:t>Activity</a:t>
            </a:r>
            <a:r>
              <a:rPr lang="en-US" sz="2800" dirty="0" smtClean="0">
                <a:latin typeface="+mj-lt"/>
                <a:ea typeface="ＭＳ 明朝" charset="-128"/>
              </a:rPr>
              <a:t>: Discuss these questions in table groups, and write </a:t>
            </a:r>
            <a:r>
              <a:rPr lang="en-US" sz="2800" smtClean="0">
                <a:latin typeface="+mj-lt"/>
                <a:ea typeface="ＭＳ 明朝" charset="-128"/>
              </a:rPr>
              <a:t>down differences </a:t>
            </a:r>
            <a:r>
              <a:rPr lang="en-US" sz="2800" dirty="0" smtClean="0">
                <a:latin typeface="+mj-lt"/>
                <a:ea typeface="ＭＳ 明朝" charset="-128"/>
              </a:rPr>
              <a:t>identified.</a:t>
            </a:r>
            <a:endParaRPr lang="en-US" sz="2800" dirty="0">
              <a:latin typeface="+mj-lt"/>
            </a:endParaRPr>
          </a:p>
        </p:txBody>
      </p:sp>
    </p:spTree>
    <p:extLst>
      <p:ext uri="{BB962C8B-B14F-4D97-AF65-F5344CB8AC3E}">
        <p14:creationId xmlns:p14="http://schemas.microsoft.com/office/powerpoint/2010/main" val="280775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311587"/>
            <a:ext cx="8508437" cy="6381328"/>
          </a:xfrm>
          <a:prstGeom prst="rect">
            <a:avLst/>
          </a:prstGeom>
        </p:spPr>
      </p:pic>
      <p:sp>
        <p:nvSpPr>
          <p:cNvPr id="4" name="Slide Number Placeholder 3"/>
          <p:cNvSpPr>
            <a:spLocks noGrp="1"/>
          </p:cNvSpPr>
          <p:nvPr>
            <p:ph type="sldNum" sz="quarter" idx="12"/>
          </p:nvPr>
        </p:nvSpPr>
        <p:spPr/>
        <p:txBody>
          <a:bodyPr/>
          <a:lstStyle/>
          <a:p>
            <a:r>
              <a:rPr lang="en-AU" sz="2000" dirty="0" smtClean="0">
                <a:solidFill>
                  <a:schemeClr val="tx1"/>
                </a:solidFill>
              </a:rPr>
              <a:t>27</a:t>
            </a:r>
            <a:endParaRPr lang="en-AU" sz="2000" dirty="0">
              <a:solidFill>
                <a:schemeClr val="tx1"/>
              </a:solidFill>
            </a:endParaRPr>
          </a:p>
        </p:txBody>
      </p:sp>
      <p:sp>
        <p:nvSpPr>
          <p:cNvPr id="5" name="TextBox 4"/>
          <p:cNvSpPr txBox="1"/>
          <p:nvPr/>
        </p:nvSpPr>
        <p:spPr>
          <a:xfrm>
            <a:off x="179512" y="4149080"/>
            <a:ext cx="2664296" cy="1938992"/>
          </a:xfrm>
          <a:prstGeom prst="rect">
            <a:avLst/>
          </a:prstGeom>
          <a:solidFill>
            <a:schemeClr val="bg1">
              <a:alpha val="94000"/>
            </a:schemeClr>
          </a:solidFill>
          <a:ln w="50800">
            <a:noFill/>
          </a:ln>
          <a:effectLst>
            <a:softEdge rad="101600"/>
          </a:effectLst>
        </p:spPr>
        <p:txBody>
          <a:bodyPr wrap="square" rtlCol="0">
            <a:spAutoFit/>
          </a:bodyPr>
          <a:lstStyle/>
          <a:p>
            <a:r>
              <a:rPr lang="en-US" sz="2400" b="1" u="sng" dirty="0" smtClean="0"/>
              <a:t>Spot differences in</a:t>
            </a:r>
            <a:r>
              <a:rPr lang="en-US" sz="2400" b="1" dirty="0" smtClean="0"/>
              <a:t>:</a:t>
            </a:r>
          </a:p>
          <a:p>
            <a:pPr marL="230188" indent="-214313">
              <a:buFont typeface="Arial" charset="0"/>
              <a:buChar char="•"/>
            </a:pPr>
            <a:r>
              <a:rPr lang="en-US" sz="2400" dirty="0" smtClean="0"/>
              <a:t>collection point</a:t>
            </a:r>
          </a:p>
          <a:p>
            <a:pPr marL="230188" indent="-214313">
              <a:buFont typeface="Arial" charset="0"/>
              <a:buChar char="•"/>
            </a:pPr>
            <a:r>
              <a:rPr lang="en-US" sz="2400" dirty="0" smtClean="0"/>
              <a:t>water quality</a:t>
            </a:r>
          </a:p>
          <a:p>
            <a:pPr marL="230188" indent="-214313">
              <a:buFont typeface="Arial" charset="0"/>
              <a:buChar char="•"/>
            </a:pPr>
            <a:r>
              <a:rPr lang="en-US" sz="2400" dirty="0" smtClean="0"/>
              <a:t>user practices</a:t>
            </a:r>
          </a:p>
          <a:p>
            <a:pPr marL="230188" indent="-214313">
              <a:buFont typeface="Arial" charset="0"/>
              <a:buChar char="•"/>
            </a:pPr>
            <a:r>
              <a:rPr lang="en-US" sz="2400" dirty="0" smtClean="0"/>
              <a:t>participation</a:t>
            </a:r>
            <a:endParaRPr lang="en-US" sz="2400" dirty="0"/>
          </a:p>
        </p:txBody>
      </p:sp>
    </p:spTree>
    <p:extLst>
      <p:ext uri="{BB962C8B-B14F-4D97-AF65-F5344CB8AC3E}">
        <p14:creationId xmlns:p14="http://schemas.microsoft.com/office/powerpoint/2010/main" val="1511609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628800"/>
            <a:ext cx="8712968" cy="1370583"/>
          </a:xfrm>
        </p:spPr>
        <p:txBody>
          <a:bodyPr>
            <a:normAutofit/>
          </a:bodyPr>
          <a:lstStyle/>
          <a:p>
            <a:r>
              <a:rPr lang="en-AU" sz="3600" dirty="0" smtClean="0"/>
              <a:t>AN INTRODUCTION TO </a:t>
            </a:r>
            <a:endParaRPr lang="en-AU" sz="3600" b="1" dirty="0"/>
          </a:p>
        </p:txBody>
      </p:sp>
      <p:sp>
        <p:nvSpPr>
          <p:cNvPr id="5" name="Slide Number Placeholder 4"/>
          <p:cNvSpPr>
            <a:spLocks noGrp="1"/>
          </p:cNvSpPr>
          <p:nvPr>
            <p:ph type="sldNum" sz="quarter" idx="12"/>
          </p:nvPr>
        </p:nvSpPr>
        <p:spPr/>
        <p:txBody>
          <a:bodyPr/>
          <a:lstStyle/>
          <a:p>
            <a:r>
              <a:rPr lang="en-AU" sz="1800" dirty="0">
                <a:solidFill>
                  <a:schemeClr val="tx1"/>
                </a:solidFill>
              </a:rPr>
              <a:t>1</a:t>
            </a:r>
          </a:p>
        </p:txBody>
      </p:sp>
      <p:sp>
        <p:nvSpPr>
          <p:cNvPr id="6" name="Title 1"/>
          <p:cNvSpPr txBox="1">
            <a:spLocks/>
          </p:cNvSpPr>
          <p:nvPr/>
        </p:nvSpPr>
        <p:spPr>
          <a:xfrm>
            <a:off x="210394" y="2780928"/>
            <a:ext cx="871296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b="1" dirty="0" smtClean="0"/>
              <a:t>EQUITABLE WATER SAFETY PLANNING</a:t>
            </a:r>
            <a:endParaRPr lang="en-AU" sz="4800" b="1" dirty="0"/>
          </a:p>
        </p:txBody>
      </p:sp>
      <p:sp>
        <p:nvSpPr>
          <p:cNvPr id="7" name="Rectangle 6"/>
          <p:cNvSpPr/>
          <p:nvPr/>
        </p:nvSpPr>
        <p:spPr>
          <a:xfrm>
            <a:off x="114300" y="152400"/>
            <a:ext cx="8915400" cy="6591300"/>
          </a:xfrm>
          <a:prstGeom prst="rect">
            <a:avLst/>
          </a:prstGeom>
          <a:noFill/>
          <a:ln w="1524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87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340768"/>
            <a:ext cx="8712968" cy="1370583"/>
          </a:xfrm>
        </p:spPr>
        <p:txBody>
          <a:bodyPr>
            <a:normAutofit/>
          </a:bodyPr>
          <a:lstStyle/>
          <a:p>
            <a:r>
              <a:rPr lang="en-AU" sz="3200" dirty="0" smtClean="0"/>
              <a:t>CONSIDERING EQUITY IN</a:t>
            </a:r>
            <a:endParaRPr lang="en-AU" sz="3200" b="1" dirty="0"/>
          </a:p>
        </p:txBody>
      </p:sp>
      <p:sp>
        <p:nvSpPr>
          <p:cNvPr id="5" name="Slide Number Placeholder 4"/>
          <p:cNvSpPr>
            <a:spLocks noGrp="1"/>
          </p:cNvSpPr>
          <p:nvPr>
            <p:ph type="sldNum" sz="quarter" idx="12"/>
          </p:nvPr>
        </p:nvSpPr>
        <p:spPr/>
        <p:txBody>
          <a:bodyPr/>
          <a:lstStyle/>
          <a:p>
            <a:r>
              <a:rPr lang="en-AU" sz="1800" dirty="0" smtClean="0">
                <a:solidFill>
                  <a:schemeClr val="tx1"/>
                </a:solidFill>
              </a:rPr>
              <a:t>28</a:t>
            </a:r>
            <a:endParaRPr lang="en-AU" sz="1800" dirty="0">
              <a:solidFill>
                <a:schemeClr val="tx1"/>
              </a:solidFill>
            </a:endParaRPr>
          </a:p>
        </p:txBody>
      </p:sp>
      <p:sp>
        <p:nvSpPr>
          <p:cNvPr id="6" name="Title 1"/>
          <p:cNvSpPr txBox="1">
            <a:spLocks/>
          </p:cNvSpPr>
          <p:nvPr/>
        </p:nvSpPr>
        <p:spPr>
          <a:xfrm>
            <a:off x="210394" y="2825502"/>
            <a:ext cx="871296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b="1" dirty="0" smtClean="0"/>
              <a:t>MODULE 3:</a:t>
            </a:r>
          </a:p>
          <a:p>
            <a:r>
              <a:rPr lang="en-AU" sz="4800" dirty="0" smtClean="0"/>
              <a:t>IDENTIFYING HAZARDS &amp; ASSESSING RISK</a:t>
            </a:r>
          </a:p>
        </p:txBody>
      </p:sp>
      <p:sp>
        <p:nvSpPr>
          <p:cNvPr id="7" name="Rectangle 6"/>
          <p:cNvSpPr/>
          <p:nvPr/>
        </p:nvSpPr>
        <p:spPr>
          <a:xfrm>
            <a:off x="114300" y="152400"/>
            <a:ext cx="8915400" cy="6591300"/>
          </a:xfrm>
          <a:prstGeom prst="rect">
            <a:avLst/>
          </a:prstGeom>
          <a:noFill/>
          <a:ln w="1524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2662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2304" y="1628800"/>
            <a:ext cx="8280920" cy="22322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b="1" dirty="0"/>
              <a:t>C</a:t>
            </a:r>
            <a:r>
              <a:rPr lang="en-AU" b="1" dirty="0" smtClean="0"/>
              <a:t>onsidering equity here means:</a:t>
            </a:r>
          </a:p>
          <a:p>
            <a:pPr algn="l"/>
            <a:endParaRPr lang="en-AU" sz="1200" dirty="0"/>
          </a:p>
          <a:p>
            <a:pPr marL="466725" indent="-392113" algn="l">
              <a:buFont typeface="Arial" charset="0"/>
              <a:buChar char="•"/>
            </a:pPr>
            <a:r>
              <a:rPr lang="en-AU" sz="3600" dirty="0" smtClean="0"/>
              <a:t>Bearing in mind diverse user experiences when identifying hazardous events</a:t>
            </a:r>
            <a:endParaRPr lang="en-AU" sz="3600" dirty="0"/>
          </a:p>
        </p:txBody>
      </p:sp>
      <p:sp>
        <p:nvSpPr>
          <p:cNvPr id="5" name="Slide Number Placeholder 4"/>
          <p:cNvSpPr>
            <a:spLocks noGrp="1"/>
          </p:cNvSpPr>
          <p:nvPr>
            <p:ph type="sldNum" sz="quarter" idx="12"/>
          </p:nvPr>
        </p:nvSpPr>
        <p:spPr/>
        <p:txBody>
          <a:bodyPr/>
          <a:lstStyle/>
          <a:p>
            <a:r>
              <a:rPr lang="en-AU" sz="1800" dirty="0" smtClean="0">
                <a:solidFill>
                  <a:schemeClr val="tx1"/>
                </a:solidFill>
              </a:rPr>
              <a:t>29</a:t>
            </a:r>
            <a:endParaRPr lang="en-AU" sz="1800" dirty="0">
              <a:solidFill>
                <a:schemeClr val="tx1"/>
              </a:solidFill>
            </a:endParaRPr>
          </a:p>
        </p:txBody>
      </p:sp>
    </p:spTree>
    <p:extLst>
      <p:ext uri="{BB962C8B-B14F-4D97-AF65-F5344CB8AC3E}">
        <p14:creationId xmlns:p14="http://schemas.microsoft.com/office/powerpoint/2010/main" val="2040469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3992" y="866084"/>
            <a:ext cx="7272808" cy="486751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mn-lt"/>
              </a:rPr>
              <a:t>Looking at the system map on the next slide</a:t>
            </a:r>
            <a:r>
              <a:rPr lang="mr-IN" dirty="0" smtClean="0">
                <a:latin typeface="+mn-lt"/>
              </a:rPr>
              <a:t>…</a:t>
            </a:r>
            <a:endParaRPr lang="en-US" dirty="0" smtClean="0">
              <a:latin typeface="+mn-lt"/>
            </a:endParaRPr>
          </a:p>
          <a:p>
            <a:endParaRPr lang="en-US" dirty="0">
              <a:latin typeface="+mn-lt"/>
            </a:endParaRPr>
          </a:p>
          <a:p>
            <a:r>
              <a:rPr lang="en-US" dirty="0" smtClean="0">
                <a:latin typeface="+mn-lt"/>
              </a:rPr>
              <a:t>What different hazardous events do you see?</a:t>
            </a:r>
            <a:endParaRPr lang="en-US" dirty="0">
              <a:latin typeface="+mn-lt"/>
            </a:endParaRPr>
          </a:p>
          <a:p>
            <a:endParaRPr lang="en-AU" dirty="0">
              <a:latin typeface="+mn-lt"/>
            </a:endParaRPr>
          </a:p>
          <a:p>
            <a:endParaRPr lang="en-US" dirty="0" smtClean="0">
              <a:latin typeface="+mn-lt"/>
            </a:endParaRPr>
          </a:p>
          <a:p>
            <a:endParaRPr lang="en-US" dirty="0">
              <a:latin typeface="+mn-lt"/>
            </a:endParaRPr>
          </a:p>
          <a:p>
            <a:endParaRPr lang="en-US" dirty="0" smtClean="0">
              <a:latin typeface="+mn-lt"/>
            </a:endParaRPr>
          </a:p>
          <a:p>
            <a:endParaRPr lang="en-US" dirty="0">
              <a:latin typeface="+mn-lt"/>
            </a:endParaRPr>
          </a:p>
          <a:p>
            <a:r>
              <a:rPr lang="en-US" dirty="0" smtClean="0">
                <a:latin typeface="+mn-lt"/>
              </a:rPr>
              <a:t> </a:t>
            </a:r>
            <a:endParaRPr lang="en-AU" dirty="0">
              <a:latin typeface="+mn-lt"/>
            </a:endParaRPr>
          </a:p>
        </p:txBody>
      </p:sp>
      <p:sp>
        <p:nvSpPr>
          <p:cNvPr id="4" name="Slide Number Placeholder 3"/>
          <p:cNvSpPr>
            <a:spLocks noGrp="1"/>
          </p:cNvSpPr>
          <p:nvPr>
            <p:ph type="sldNum" sz="quarter" idx="12"/>
          </p:nvPr>
        </p:nvSpPr>
        <p:spPr/>
        <p:txBody>
          <a:bodyPr/>
          <a:lstStyle/>
          <a:p>
            <a:r>
              <a:rPr lang="en-AU" sz="1800" dirty="0" smtClean="0">
                <a:solidFill>
                  <a:schemeClr val="tx1"/>
                </a:solidFill>
              </a:rPr>
              <a:t>30</a:t>
            </a:r>
            <a:endParaRPr lang="en-AU" sz="1800" dirty="0">
              <a:solidFill>
                <a:schemeClr val="tx1"/>
              </a:solidFill>
            </a:endParaRPr>
          </a:p>
        </p:txBody>
      </p:sp>
      <p:sp>
        <p:nvSpPr>
          <p:cNvPr id="5" name="Rectangle 4"/>
          <p:cNvSpPr/>
          <p:nvPr/>
        </p:nvSpPr>
        <p:spPr>
          <a:xfrm>
            <a:off x="1187624" y="5229200"/>
            <a:ext cx="6926511" cy="954107"/>
          </a:xfrm>
          <a:prstGeom prst="rect">
            <a:avLst/>
          </a:prstGeom>
          <a:ln w="6350">
            <a:solidFill>
              <a:schemeClr val="tx1"/>
            </a:solidFill>
          </a:ln>
        </p:spPr>
        <p:txBody>
          <a:bodyPr wrap="square">
            <a:spAutoFit/>
          </a:bodyPr>
          <a:lstStyle/>
          <a:p>
            <a:r>
              <a:rPr lang="en-US" sz="2800" u="sng" dirty="0" smtClean="0">
                <a:latin typeface="+mj-lt"/>
                <a:ea typeface="ＭＳ 明朝" charset="-128"/>
              </a:rPr>
              <a:t>Activity</a:t>
            </a:r>
            <a:r>
              <a:rPr lang="en-US" sz="2800" dirty="0" smtClean="0">
                <a:latin typeface="+mj-lt"/>
                <a:ea typeface="ＭＳ 明朝" charset="-128"/>
              </a:rPr>
              <a:t>: Discuss this question in table groups, and write down hazardous events identified.</a:t>
            </a:r>
            <a:endParaRPr lang="en-US" sz="2800" dirty="0">
              <a:latin typeface="+mj-lt"/>
            </a:endParaRPr>
          </a:p>
        </p:txBody>
      </p:sp>
    </p:spTree>
    <p:extLst>
      <p:ext uri="{BB962C8B-B14F-4D97-AF65-F5344CB8AC3E}">
        <p14:creationId xmlns:p14="http://schemas.microsoft.com/office/powerpoint/2010/main" val="642802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p:spPr>
      </p:pic>
      <p:sp>
        <p:nvSpPr>
          <p:cNvPr id="3" name="Slide Number Placeholder 2"/>
          <p:cNvSpPr>
            <a:spLocks noGrp="1"/>
          </p:cNvSpPr>
          <p:nvPr>
            <p:ph type="sldNum" sz="quarter" idx="12"/>
          </p:nvPr>
        </p:nvSpPr>
        <p:spPr/>
        <p:txBody>
          <a:bodyPr/>
          <a:lstStyle/>
          <a:p>
            <a:r>
              <a:rPr lang="en-AU" sz="1800" dirty="0" smtClean="0">
                <a:solidFill>
                  <a:schemeClr val="tx1"/>
                </a:solidFill>
              </a:rPr>
              <a:t>31</a:t>
            </a:r>
            <a:endParaRPr lang="en-AU" sz="1800" dirty="0">
              <a:solidFill>
                <a:schemeClr val="tx1"/>
              </a:solidFill>
            </a:endParaRPr>
          </a:p>
        </p:txBody>
      </p:sp>
      <p:sp>
        <p:nvSpPr>
          <p:cNvPr id="6" name="TextBox 5"/>
          <p:cNvSpPr txBox="1"/>
          <p:nvPr/>
        </p:nvSpPr>
        <p:spPr>
          <a:xfrm>
            <a:off x="107504" y="260648"/>
            <a:ext cx="2592288" cy="830997"/>
          </a:xfrm>
          <a:prstGeom prst="rect">
            <a:avLst/>
          </a:prstGeom>
          <a:solidFill>
            <a:schemeClr val="bg1">
              <a:alpha val="89000"/>
            </a:schemeClr>
          </a:solidFill>
          <a:effectLst>
            <a:softEdge rad="63500"/>
          </a:effectLst>
        </p:spPr>
        <p:txBody>
          <a:bodyPr wrap="square" rtlCol="0">
            <a:spAutoFit/>
          </a:bodyPr>
          <a:lstStyle/>
          <a:p>
            <a:r>
              <a:rPr lang="en-US" sz="2400" b="1" dirty="0" smtClean="0"/>
              <a:t>Spot </a:t>
            </a:r>
            <a:r>
              <a:rPr lang="en-US" sz="2400" b="1" smtClean="0"/>
              <a:t>the hazardous events</a:t>
            </a:r>
            <a:endParaRPr lang="en-US" sz="2400" dirty="0"/>
          </a:p>
        </p:txBody>
      </p:sp>
    </p:spTree>
    <p:extLst>
      <p:ext uri="{BB962C8B-B14F-4D97-AF65-F5344CB8AC3E}">
        <p14:creationId xmlns:p14="http://schemas.microsoft.com/office/powerpoint/2010/main" val="125106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264"/>
            <a:ext cx="9144000" cy="1143000"/>
          </a:xfrm>
        </p:spPr>
        <p:txBody>
          <a:bodyPr>
            <a:normAutofit/>
          </a:bodyPr>
          <a:lstStyle/>
          <a:p>
            <a:r>
              <a:rPr lang="en-AU" dirty="0" smtClean="0"/>
              <a:t>From the map, we can see</a:t>
            </a:r>
            <a:r>
              <a:rPr lang="mr-IN" dirty="0" smtClean="0"/>
              <a:t>…</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8394912"/>
              </p:ext>
            </p:extLst>
          </p:nvPr>
        </p:nvGraphicFramePr>
        <p:xfrm>
          <a:off x="179874" y="1015782"/>
          <a:ext cx="8752893" cy="5341260"/>
        </p:xfrm>
        <a:graphic>
          <a:graphicData uri="http://schemas.openxmlformats.org/drawingml/2006/table">
            <a:tbl>
              <a:tblPr>
                <a:tableStyleId>{616DA210-FB5B-4158-B5E0-FEB733F419BA}</a:tableStyleId>
              </a:tblPr>
              <a:tblGrid>
                <a:gridCol w="1583814"/>
                <a:gridCol w="7169079"/>
              </a:tblGrid>
              <a:tr h="341812">
                <a:tc>
                  <a:txBody>
                    <a:bodyPr/>
                    <a:lstStyle/>
                    <a:p>
                      <a:pPr>
                        <a:spcBef>
                          <a:spcPts val="200"/>
                        </a:spcBef>
                        <a:spcAft>
                          <a:spcPts val="200"/>
                        </a:spcAft>
                      </a:pPr>
                      <a:r>
                        <a:rPr lang="en-AU" sz="2200" b="1" dirty="0" smtClean="0">
                          <a:solidFill>
                            <a:schemeClr val="bg1"/>
                          </a:solidFill>
                          <a:effectLst/>
                        </a:rPr>
                        <a:t>LOCATION</a:t>
                      </a:r>
                      <a:endParaRPr lang="en-AU" sz="2200" b="1" dirty="0">
                        <a:solidFill>
                          <a:schemeClr val="bg1"/>
                        </a:solidFill>
                        <a:effectLst/>
                        <a:latin typeface="arial"/>
                      </a:endParaRPr>
                    </a:p>
                  </a:txBody>
                  <a:tcPr marL="45260" marR="45260" marT="30173" marB="30173" anchor="ctr">
                    <a:solidFill>
                      <a:srgbClr val="930000"/>
                    </a:solidFill>
                  </a:tcPr>
                </a:tc>
                <a:tc>
                  <a:txBody>
                    <a:bodyPr/>
                    <a:lstStyle/>
                    <a:p>
                      <a:pPr>
                        <a:spcBef>
                          <a:spcPts val="200"/>
                        </a:spcBef>
                        <a:spcAft>
                          <a:spcPts val="200"/>
                        </a:spcAft>
                      </a:pPr>
                      <a:r>
                        <a:rPr lang="en-AU" sz="2200" b="1" dirty="0" smtClean="0">
                          <a:solidFill>
                            <a:schemeClr val="bg1"/>
                          </a:solidFill>
                          <a:effectLst/>
                        </a:rPr>
                        <a:t>HAZARDOUS EVENT</a:t>
                      </a:r>
                      <a:endParaRPr lang="en-AU" sz="2200" b="1" dirty="0">
                        <a:solidFill>
                          <a:schemeClr val="bg1"/>
                        </a:solidFill>
                        <a:effectLst/>
                        <a:latin typeface="arial"/>
                      </a:endParaRPr>
                    </a:p>
                  </a:txBody>
                  <a:tcPr marL="45260" marR="45260" marT="30173" marB="30173" anchor="ctr">
                    <a:solidFill>
                      <a:srgbClr val="930000"/>
                    </a:solidFill>
                  </a:tcPr>
                </a:tc>
              </a:tr>
              <a:tr h="640292">
                <a:tc>
                  <a:txBody>
                    <a:bodyPr/>
                    <a:lstStyle/>
                    <a:p>
                      <a:pPr>
                        <a:spcBef>
                          <a:spcPts val="200"/>
                        </a:spcBef>
                        <a:spcAft>
                          <a:spcPts val="200"/>
                        </a:spcAft>
                      </a:pPr>
                      <a:r>
                        <a:rPr lang="en-AU" sz="2200" b="1" dirty="0" smtClean="0">
                          <a:effectLst/>
                        </a:rPr>
                        <a:t>Catchment</a:t>
                      </a:r>
                      <a:endParaRPr lang="en-AU" sz="2200" b="1" dirty="0">
                        <a:effectLst/>
                        <a:latin typeface="arial"/>
                      </a:endParaRPr>
                    </a:p>
                  </a:txBody>
                  <a:tcPr marL="45260" marR="45260" marT="30173" marB="30173" anchor="ctr"/>
                </a:tc>
                <a:tc>
                  <a:txBody>
                    <a:bodyPr/>
                    <a:lstStyle/>
                    <a:p>
                      <a:pPr>
                        <a:spcBef>
                          <a:spcPts val="200"/>
                        </a:spcBef>
                        <a:spcAft>
                          <a:spcPts val="200"/>
                        </a:spcAft>
                      </a:pPr>
                      <a:r>
                        <a:rPr lang="en-AU" sz="2200" dirty="0" smtClean="0">
                          <a:effectLst/>
                        </a:rPr>
                        <a:t>Landslide</a:t>
                      </a:r>
                      <a:r>
                        <a:rPr lang="en-AU" sz="2200" baseline="0" dirty="0" smtClean="0">
                          <a:effectLst/>
                        </a:rPr>
                        <a:t> in remote area threatens raw water quality/quantity </a:t>
                      </a:r>
                      <a:endParaRPr lang="en-AU" sz="2200" dirty="0">
                        <a:effectLst/>
                        <a:latin typeface="arial"/>
                      </a:endParaRPr>
                    </a:p>
                  </a:txBody>
                  <a:tcPr marL="45260" marR="45260" marT="30173" marB="30173" anchor="ctr"/>
                </a:tc>
              </a:tr>
              <a:tr h="640292">
                <a:tc rowSpan="3">
                  <a:txBody>
                    <a:bodyPr/>
                    <a:lstStyle/>
                    <a:p>
                      <a:pPr>
                        <a:spcBef>
                          <a:spcPts val="200"/>
                        </a:spcBef>
                        <a:spcAft>
                          <a:spcPts val="200"/>
                        </a:spcAft>
                      </a:pPr>
                      <a:r>
                        <a:rPr lang="en-AU" sz="2200" b="1" dirty="0">
                          <a:solidFill>
                            <a:schemeClr val="tx1"/>
                          </a:solidFill>
                          <a:effectLst/>
                        </a:rPr>
                        <a:t>Distribution system</a:t>
                      </a:r>
                      <a:endParaRPr lang="en-AU" sz="2200" b="1" dirty="0">
                        <a:solidFill>
                          <a:schemeClr val="tx1"/>
                        </a:solidFill>
                        <a:effectLst/>
                        <a:latin typeface="arial"/>
                      </a:endParaRPr>
                    </a:p>
                  </a:txBody>
                  <a:tcPr marL="45260" marR="45260" marT="30173" marB="30173" anchor="ctr"/>
                </a:tc>
                <a:tc>
                  <a:txBody>
                    <a:bodyPr/>
                    <a:lstStyle/>
                    <a:p>
                      <a:pPr>
                        <a:spcBef>
                          <a:spcPts val="200"/>
                        </a:spcBef>
                        <a:spcAft>
                          <a:spcPts val="200"/>
                        </a:spcAft>
                      </a:pPr>
                      <a:r>
                        <a:rPr lang="en-AU" sz="2200" kern="1200" dirty="0" smtClean="0">
                          <a:solidFill>
                            <a:schemeClr val="tx1"/>
                          </a:solidFill>
                          <a:effectLst/>
                          <a:latin typeface="+mn-lt"/>
                          <a:ea typeface="+mn-ea"/>
                          <a:cs typeface="+mn-cs"/>
                        </a:rPr>
                        <a:t>Contamination enters the pipe network due to low pressure</a:t>
                      </a:r>
                      <a:endParaRPr lang="en-AU" sz="2200" kern="1200" dirty="0">
                        <a:solidFill>
                          <a:schemeClr val="tx1"/>
                        </a:solidFill>
                        <a:effectLst/>
                        <a:latin typeface="+mn-lt"/>
                        <a:ea typeface="+mn-ea"/>
                        <a:cs typeface="+mn-cs"/>
                      </a:endParaRPr>
                    </a:p>
                  </a:txBody>
                  <a:tcPr marL="45260" marR="45260" marT="30173" marB="30173" anchor="ctr"/>
                </a:tc>
              </a:tr>
              <a:tr h="788052">
                <a:tc vMerge="1">
                  <a:txBody>
                    <a:bodyPr/>
                    <a:lstStyle/>
                    <a:p>
                      <a:endParaRPr lang="en-AU"/>
                    </a:p>
                  </a:txBody>
                  <a:tcPr/>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AU" sz="2200" dirty="0" smtClean="0">
                          <a:effectLst/>
                        </a:rPr>
                        <a:t>Illegal connections in informal settlements allow contaminants</a:t>
                      </a:r>
                      <a:r>
                        <a:rPr lang="en-AU" sz="2200" baseline="0" dirty="0" smtClean="0">
                          <a:effectLst/>
                        </a:rPr>
                        <a:t> to enter </a:t>
                      </a:r>
                      <a:r>
                        <a:rPr lang="en-AU" sz="2200" dirty="0" smtClean="0">
                          <a:effectLst/>
                        </a:rPr>
                        <a:t>the pipe network</a:t>
                      </a:r>
                      <a:endParaRPr lang="en-AU" sz="2200" dirty="0" smtClean="0">
                        <a:effectLst/>
                        <a:latin typeface="arial"/>
                      </a:endParaRPr>
                    </a:p>
                  </a:txBody>
                  <a:tcPr marL="45260" marR="45260" marT="30173" marB="30173" anchor="ctr"/>
                </a:tc>
              </a:tr>
              <a:tr h="788052">
                <a:tc vMerge="1">
                  <a:txBody>
                    <a:bodyPr/>
                    <a:lstStyle/>
                    <a:p>
                      <a:endParaRPr lang="en-AU"/>
                    </a:p>
                  </a:txBody>
                  <a:tcPr/>
                </a:tc>
                <a:tc>
                  <a:txBody>
                    <a:bodyPr/>
                    <a:lstStyle/>
                    <a:p>
                      <a:pPr>
                        <a:spcBef>
                          <a:spcPts val="200"/>
                        </a:spcBef>
                        <a:spcAft>
                          <a:spcPts val="200"/>
                        </a:spcAft>
                      </a:pPr>
                      <a:r>
                        <a:rPr lang="en-AU" sz="2200" dirty="0" smtClean="0">
                          <a:effectLst/>
                        </a:rPr>
                        <a:t>Improper pipe </a:t>
                      </a:r>
                      <a:r>
                        <a:rPr lang="en-AU" sz="2200" dirty="0">
                          <a:effectLst/>
                        </a:rPr>
                        <a:t>materials used for illegal connections in the informal settlement </a:t>
                      </a:r>
                      <a:r>
                        <a:rPr lang="en-AU" sz="2200" dirty="0" smtClean="0">
                          <a:effectLst/>
                        </a:rPr>
                        <a:t>leach chemicals into the water supply</a:t>
                      </a:r>
                      <a:endParaRPr lang="en-AU" sz="2200" dirty="0">
                        <a:effectLst/>
                        <a:latin typeface="arial"/>
                      </a:endParaRPr>
                    </a:p>
                  </a:txBody>
                  <a:tcPr marL="45260" marR="45260" marT="30173" marB="30173" anchor="ctr"/>
                </a:tc>
              </a:tr>
              <a:tr h="627134">
                <a:tc rowSpan="2">
                  <a:txBody>
                    <a:bodyPr/>
                    <a:lstStyle/>
                    <a:p>
                      <a:pPr>
                        <a:spcBef>
                          <a:spcPts val="200"/>
                        </a:spcBef>
                        <a:spcAft>
                          <a:spcPts val="200"/>
                        </a:spcAft>
                      </a:pPr>
                      <a:r>
                        <a:rPr lang="en-AU" sz="2200" b="1" dirty="0">
                          <a:effectLst/>
                        </a:rPr>
                        <a:t>Collection point</a:t>
                      </a:r>
                      <a:endParaRPr lang="en-AU" sz="2200" b="1" dirty="0">
                        <a:effectLst/>
                        <a:latin typeface="arial"/>
                      </a:endParaRPr>
                    </a:p>
                  </a:txBody>
                  <a:tcPr marL="45260" marR="45260" marT="30173" marB="30173" anchor="ctr"/>
                </a:tc>
                <a:tc>
                  <a:txBody>
                    <a:bodyPr/>
                    <a:lstStyle/>
                    <a:p>
                      <a:pPr>
                        <a:spcBef>
                          <a:spcPts val="200"/>
                        </a:spcBef>
                        <a:spcAft>
                          <a:spcPts val="200"/>
                        </a:spcAft>
                      </a:pPr>
                      <a:r>
                        <a:rPr lang="en-AU" sz="2200" dirty="0" smtClean="0">
                          <a:effectLst/>
                        </a:rPr>
                        <a:t>Degrading public tap stands threaten </a:t>
                      </a:r>
                      <a:r>
                        <a:rPr lang="en-AU" sz="2200" dirty="0">
                          <a:effectLst/>
                        </a:rPr>
                        <a:t>water </a:t>
                      </a:r>
                      <a:r>
                        <a:rPr lang="en-AU" sz="2200" dirty="0" smtClean="0">
                          <a:effectLst/>
                        </a:rPr>
                        <a:t>quality/quality</a:t>
                      </a:r>
                      <a:endParaRPr lang="en-AU" sz="2200" dirty="0">
                        <a:effectLst/>
                        <a:latin typeface="arial"/>
                      </a:endParaRPr>
                    </a:p>
                  </a:txBody>
                  <a:tcPr marL="45260" marR="45260" marT="30173" marB="30173" anchor="ctr"/>
                </a:tc>
              </a:tr>
              <a:tr h="640292">
                <a:tc vMerge="1">
                  <a:txBody>
                    <a:bodyPr/>
                    <a:lstStyle/>
                    <a:p>
                      <a:endParaRPr lang="en-AU"/>
                    </a:p>
                  </a:txBody>
                  <a:tcPr/>
                </a:tc>
                <a:tc>
                  <a:txBody>
                    <a:bodyPr/>
                    <a:lstStyle/>
                    <a:p>
                      <a:pPr>
                        <a:spcBef>
                          <a:spcPts val="200"/>
                        </a:spcBef>
                        <a:spcAft>
                          <a:spcPts val="200"/>
                        </a:spcAft>
                      </a:pPr>
                      <a:r>
                        <a:rPr lang="en-AU" sz="2200">
                          <a:effectLst/>
                        </a:rPr>
                        <a:t>Water collection from tap stands in open containers could allow contamination during collection and transport</a:t>
                      </a:r>
                      <a:endParaRPr lang="en-AU" sz="2200">
                        <a:effectLst/>
                        <a:latin typeface="arial"/>
                      </a:endParaRPr>
                    </a:p>
                  </a:txBody>
                  <a:tcPr marL="45260" marR="45260" marT="30173" marB="30173" anchor="ctr"/>
                </a:tc>
              </a:tr>
              <a:tr h="720973">
                <a:tc>
                  <a:txBody>
                    <a:bodyPr/>
                    <a:lstStyle/>
                    <a:p>
                      <a:pPr>
                        <a:spcBef>
                          <a:spcPts val="200"/>
                        </a:spcBef>
                        <a:spcAft>
                          <a:spcPts val="200"/>
                        </a:spcAft>
                      </a:pPr>
                      <a:r>
                        <a:rPr lang="en-AU" sz="2200" b="1" dirty="0">
                          <a:effectLst/>
                        </a:rPr>
                        <a:t>Household</a:t>
                      </a:r>
                      <a:endParaRPr lang="en-AU" sz="2200" b="1" dirty="0">
                        <a:effectLst/>
                        <a:latin typeface="arial"/>
                      </a:endParaRPr>
                    </a:p>
                  </a:txBody>
                  <a:tcPr marL="45260" marR="45260" marT="30173" marB="30173" anchor="ctr"/>
                </a:tc>
                <a:tc>
                  <a:txBody>
                    <a:bodyPr/>
                    <a:lstStyle/>
                    <a:p>
                      <a:pPr>
                        <a:spcBef>
                          <a:spcPts val="200"/>
                        </a:spcBef>
                        <a:spcAft>
                          <a:spcPts val="200"/>
                        </a:spcAft>
                      </a:pPr>
                      <a:r>
                        <a:rPr lang="en-AU" sz="2200" dirty="0" smtClean="0">
                          <a:effectLst/>
                        </a:rPr>
                        <a:t>Household </a:t>
                      </a:r>
                      <a:r>
                        <a:rPr lang="en-AU" sz="2200" dirty="0">
                          <a:effectLst/>
                        </a:rPr>
                        <a:t>storage of water in </a:t>
                      </a:r>
                      <a:r>
                        <a:rPr lang="en-AU" sz="2200" dirty="0" smtClean="0">
                          <a:effectLst/>
                        </a:rPr>
                        <a:t>underground</a:t>
                      </a:r>
                      <a:r>
                        <a:rPr lang="en-AU" sz="2200" baseline="0" dirty="0" smtClean="0">
                          <a:effectLst/>
                        </a:rPr>
                        <a:t> tanks </a:t>
                      </a:r>
                      <a:r>
                        <a:rPr lang="en-AU" sz="2200" dirty="0" smtClean="0">
                          <a:effectLst/>
                        </a:rPr>
                        <a:t>could </a:t>
                      </a:r>
                      <a:r>
                        <a:rPr lang="en-AU" sz="2200" dirty="0">
                          <a:effectLst/>
                        </a:rPr>
                        <a:t>allow </a:t>
                      </a:r>
                      <a:r>
                        <a:rPr lang="en-AU" sz="2200" dirty="0" smtClean="0">
                          <a:effectLst/>
                        </a:rPr>
                        <a:t>contamination from</a:t>
                      </a:r>
                      <a:r>
                        <a:rPr lang="en-AU" sz="2200" baseline="0" dirty="0" smtClean="0">
                          <a:effectLst/>
                        </a:rPr>
                        <a:t> surface runoff</a:t>
                      </a:r>
                      <a:endParaRPr lang="en-AU" sz="2200" dirty="0">
                        <a:effectLst/>
                        <a:latin typeface="arial"/>
                      </a:endParaRPr>
                    </a:p>
                  </a:txBody>
                  <a:tcPr marL="45260" marR="45260" marT="30173" marB="30173" anchor="ctr"/>
                </a:tc>
              </a:tr>
            </a:tbl>
          </a:graphicData>
        </a:graphic>
      </p:graphicFrame>
      <p:sp>
        <p:nvSpPr>
          <p:cNvPr id="5" name="Slide Number Placeholder 4"/>
          <p:cNvSpPr>
            <a:spLocks noGrp="1"/>
          </p:cNvSpPr>
          <p:nvPr>
            <p:ph type="sldNum" sz="quarter" idx="12"/>
          </p:nvPr>
        </p:nvSpPr>
        <p:spPr/>
        <p:txBody>
          <a:bodyPr/>
          <a:lstStyle/>
          <a:p>
            <a:r>
              <a:rPr lang="en-AU" sz="1800" dirty="0" smtClean="0">
                <a:solidFill>
                  <a:schemeClr val="tx1"/>
                </a:solidFill>
              </a:rPr>
              <a:t>32</a:t>
            </a:r>
            <a:endParaRPr lang="en-AU" sz="1800" dirty="0">
              <a:solidFill>
                <a:schemeClr val="tx1"/>
              </a:solidFill>
            </a:endParaRPr>
          </a:p>
        </p:txBody>
      </p:sp>
    </p:spTree>
    <p:extLst>
      <p:ext uri="{BB962C8B-B14F-4D97-AF65-F5344CB8AC3E}">
        <p14:creationId xmlns:p14="http://schemas.microsoft.com/office/powerpoint/2010/main" val="1124675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628800"/>
            <a:ext cx="8712968" cy="1370583"/>
          </a:xfrm>
        </p:spPr>
        <p:txBody>
          <a:bodyPr>
            <a:normAutofit/>
          </a:bodyPr>
          <a:lstStyle/>
          <a:p>
            <a:r>
              <a:rPr lang="en-AU" sz="3200" dirty="0" smtClean="0"/>
              <a:t>CONSIDERING EQUITY IN</a:t>
            </a:r>
            <a:endParaRPr lang="en-AU" sz="3200" b="1" dirty="0"/>
          </a:p>
        </p:txBody>
      </p:sp>
      <p:sp>
        <p:nvSpPr>
          <p:cNvPr id="5" name="Slide Number Placeholder 4"/>
          <p:cNvSpPr>
            <a:spLocks noGrp="1"/>
          </p:cNvSpPr>
          <p:nvPr>
            <p:ph type="sldNum" sz="quarter" idx="12"/>
          </p:nvPr>
        </p:nvSpPr>
        <p:spPr/>
        <p:txBody>
          <a:bodyPr/>
          <a:lstStyle/>
          <a:p>
            <a:r>
              <a:rPr lang="en-AU" sz="1800" dirty="0" smtClean="0">
                <a:solidFill>
                  <a:schemeClr val="tx1"/>
                </a:solidFill>
              </a:rPr>
              <a:t>33</a:t>
            </a:r>
            <a:endParaRPr lang="en-AU" sz="1800" dirty="0">
              <a:solidFill>
                <a:schemeClr val="tx1"/>
              </a:solidFill>
            </a:endParaRPr>
          </a:p>
        </p:txBody>
      </p:sp>
      <p:sp>
        <p:nvSpPr>
          <p:cNvPr id="6" name="Title 1"/>
          <p:cNvSpPr txBox="1">
            <a:spLocks/>
          </p:cNvSpPr>
          <p:nvPr/>
        </p:nvSpPr>
        <p:spPr>
          <a:xfrm>
            <a:off x="210394" y="2751063"/>
            <a:ext cx="871296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b="1" dirty="0" smtClean="0"/>
              <a:t>MODULE 5:</a:t>
            </a:r>
          </a:p>
          <a:p>
            <a:r>
              <a:rPr lang="en-AU" sz="4800" dirty="0" smtClean="0"/>
              <a:t>IMPROVEMENT PLANNING</a:t>
            </a:r>
          </a:p>
        </p:txBody>
      </p:sp>
      <p:sp>
        <p:nvSpPr>
          <p:cNvPr id="7" name="Rectangle 6"/>
          <p:cNvSpPr/>
          <p:nvPr/>
        </p:nvSpPr>
        <p:spPr>
          <a:xfrm>
            <a:off x="114300" y="152400"/>
            <a:ext cx="8915400" cy="6591300"/>
          </a:xfrm>
          <a:prstGeom prst="rect">
            <a:avLst/>
          </a:prstGeom>
          <a:noFill/>
          <a:ln w="1524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708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836712"/>
            <a:ext cx="8712968" cy="22322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b="1" dirty="0"/>
              <a:t>C</a:t>
            </a:r>
            <a:r>
              <a:rPr lang="en-AU" b="1" dirty="0" smtClean="0"/>
              <a:t>onsidering equity here means:</a:t>
            </a:r>
          </a:p>
          <a:p>
            <a:pPr algn="l"/>
            <a:endParaRPr lang="en-AU" sz="1200" dirty="0"/>
          </a:p>
          <a:p>
            <a:pPr marL="466725" indent="-392113" algn="l">
              <a:buFont typeface="Arial" charset="0"/>
              <a:buChar char="•"/>
            </a:pPr>
            <a:r>
              <a:rPr lang="en-AU" sz="3600" dirty="0" smtClean="0"/>
              <a:t>Prioritize improvements that benefit the disadvantaged</a:t>
            </a:r>
          </a:p>
          <a:p>
            <a:pPr marL="466725" indent="-392113" algn="l">
              <a:buFont typeface="Arial" charset="0"/>
              <a:buChar char="•"/>
            </a:pPr>
            <a:r>
              <a:rPr lang="en-AU" sz="3600" dirty="0" smtClean="0"/>
              <a:t>Ensure root causes are addressed</a:t>
            </a:r>
          </a:p>
          <a:p>
            <a:pPr marL="466725" indent="-392113" algn="l">
              <a:buFont typeface="Arial" charset="0"/>
              <a:buChar char="•"/>
            </a:pPr>
            <a:r>
              <a:rPr lang="en-AU" sz="3600" dirty="0" smtClean="0"/>
              <a:t>Identify positive and negative equity outcomes</a:t>
            </a:r>
          </a:p>
          <a:p>
            <a:pPr marL="466725" indent="-392113" algn="l">
              <a:buFont typeface="Arial" charset="0"/>
              <a:buChar char="•"/>
            </a:pPr>
            <a:r>
              <a:rPr lang="en-AU" sz="3600" dirty="0" smtClean="0"/>
              <a:t>Ensure equitable control measure participation and communication </a:t>
            </a:r>
            <a:endParaRPr lang="en-AU" sz="3600" dirty="0"/>
          </a:p>
        </p:txBody>
      </p:sp>
      <p:sp>
        <p:nvSpPr>
          <p:cNvPr id="5" name="Slide Number Placeholder 4"/>
          <p:cNvSpPr>
            <a:spLocks noGrp="1"/>
          </p:cNvSpPr>
          <p:nvPr>
            <p:ph type="sldNum" sz="quarter" idx="12"/>
          </p:nvPr>
        </p:nvSpPr>
        <p:spPr/>
        <p:txBody>
          <a:bodyPr/>
          <a:lstStyle/>
          <a:p>
            <a:r>
              <a:rPr lang="en-AU" sz="1800" dirty="0" smtClean="0">
                <a:solidFill>
                  <a:schemeClr val="tx1"/>
                </a:solidFill>
              </a:rPr>
              <a:t>34</a:t>
            </a:r>
            <a:endParaRPr lang="en-AU" sz="1800" dirty="0">
              <a:solidFill>
                <a:schemeClr val="tx1"/>
              </a:solidFill>
            </a:endParaRPr>
          </a:p>
        </p:txBody>
      </p:sp>
    </p:spTree>
    <p:extLst>
      <p:ext uri="{BB962C8B-B14F-4D97-AF65-F5344CB8AC3E}">
        <p14:creationId xmlns:p14="http://schemas.microsoft.com/office/powerpoint/2010/main" val="573127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AU" sz="1800" dirty="0" smtClean="0">
                <a:solidFill>
                  <a:schemeClr val="tx1"/>
                </a:solidFill>
              </a:rPr>
              <a:t>35</a:t>
            </a:r>
            <a:endParaRPr lang="en-AU" sz="1800" dirty="0">
              <a:solidFill>
                <a:schemeClr val="tx1"/>
              </a:solidFill>
            </a:endParaRPr>
          </a:p>
        </p:txBody>
      </p:sp>
      <p:sp>
        <p:nvSpPr>
          <p:cNvPr id="6" name="Rectangle 5"/>
          <p:cNvSpPr/>
          <p:nvPr/>
        </p:nvSpPr>
        <p:spPr>
          <a:xfrm>
            <a:off x="360040" y="1323925"/>
            <a:ext cx="8676456" cy="1384995"/>
          </a:xfrm>
          <a:prstGeom prst="rect">
            <a:avLst/>
          </a:prstGeom>
        </p:spPr>
        <p:txBody>
          <a:bodyPr wrap="square">
            <a:spAutoFit/>
          </a:bodyPr>
          <a:lstStyle/>
          <a:p>
            <a:r>
              <a:rPr lang="en-US" sz="2800" i="1" dirty="0"/>
              <a:t>H</a:t>
            </a:r>
            <a:r>
              <a:rPr lang="en-US" sz="2800" i="1" dirty="0" smtClean="0"/>
              <a:t>azardous </a:t>
            </a:r>
            <a:r>
              <a:rPr lang="en-US" sz="2800" i="1" dirty="0"/>
              <a:t>events that disproportionately affect disadvantaged groups should be identified and prioritized </a:t>
            </a:r>
            <a:r>
              <a:rPr lang="en-US" sz="2800" i="1" dirty="0" smtClean="0"/>
              <a:t>(as appropriate) </a:t>
            </a:r>
            <a:r>
              <a:rPr lang="en-US" sz="2800" i="1" dirty="0"/>
              <a:t>to ensure equity outcomes are achieved. </a:t>
            </a:r>
            <a:endParaRPr lang="en-GB" sz="2800" i="1" dirty="0">
              <a:solidFill>
                <a:srgbClr val="000000"/>
              </a:solidFill>
            </a:endParaRPr>
          </a:p>
        </p:txBody>
      </p:sp>
      <p:sp>
        <p:nvSpPr>
          <p:cNvPr id="13" name="Title 1"/>
          <p:cNvSpPr txBox="1">
            <a:spLocks/>
          </p:cNvSpPr>
          <p:nvPr/>
        </p:nvSpPr>
        <p:spPr>
          <a:xfrm>
            <a:off x="-17562" y="197768"/>
            <a:ext cx="915139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Prioritizing disadvantaged groups</a:t>
            </a:r>
            <a:endParaRPr lang="en-AU" dirty="0"/>
          </a:p>
        </p:txBody>
      </p:sp>
      <p:sp>
        <p:nvSpPr>
          <p:cNvPr id="2" name="Oval 1"/>
          <p:cNvSpPr/>
          <p:nvPr/>
        </p:nvSpPr>
        <p:spPr>
          <a:xfrm>
            <a:off x="467544" y="3025353"/>
            <a:ext cx="2913756" cy="1656184"/>
          </a:xfrm>
          <a:prstGeom prst="ellipse">
            <a:avLst/>
          </a:prstGeom>
          <a:solidFill>
            <a:srgbClr val="9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The WSP team should ask:</a:t>
            </a:r>
            <a:endParaRPr lang="en-US" sz="2800" b="1" dirty="0"/>
          </a:p>
        </p:txBody>
      </p:sp>
      <p:sp>
        <p:nvSpPr>
          <p:cNvPr id="8" name="Rounded Rectangular Callout 7"/>
          <p:cNvSpPr/>
          <p:nvPr/>
        </p:nvSpPr>
        <p:spPr>
          <a:xfrm>
            <a:off x="3612160" y="4162648"/>
            <a:ext cx="4968552" cy="1930648"/>
          </a:xfrm>
          <a:prstGeom prst="wedgeRoundRectCallout">
            <a:avLst>
              <a:gd name="adj1" fmla="val -67090"/>
              <a:gd name="adj2" fmla="val -4643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AU" sz="2400" b="1" dirty="0" smtClean="0"/>
              <a:t>How </a:t>
            </a:r>
            <a:r>
              <a:rPr lang="en-AU" sz="2400" b="1" dirty="0"/>
              <a:t>might we be able to </a:t>
            </a:r>
            <a:r>
              <a:rPr lang="en-AU" sz="2400" b="1" dirty="0" smtClean="0"/>
              <a:t>prioritize </a:t>
            </a:r>
            <a:r>
              <a:rPr lang="en-AU" sz="2400" b="1" dirty="0"/>
              <a:t>management of </a:t>
            </a:r>
            <a:r>
              <a:rPr lang="en-AU" sz="2400" b="1" dirty="0" smtClean="0"/>
              <a:t>hazardous events affecting the </a:t>
            </a:r>
            <a:r>
              <a:rPr lang="en-AU" sz="2400" b="1" dirty="0"/>
              <a:t>most disadvantaged in the </a:t>
            </a:r>
            <a:r>
              <a:rPr lang="en-AU" sz="2400" b="1" dirty="0" smtClean="0"/>
              <a:t>community</a:t>
            </a:r>
            <a:r>
              <a:rPr lang="en-AU" sz="2400" b="1" dirty="0"/>
              <a:t>?</a:t>
            </a:r>
            <a:endParaRPr lang="en-AU" sz="2400" b="1" dirty="0">
              <a:solidFill>
                <a:schemeClr val="tx1"/>
              </a:solidFill>
            </a:endParaRPr>
          </a:p>
        </p:txBody>
      </p:sp>
    </p:spTree>
    <p:extLst>
      <p:ext uri="{BB962C8B-B14F-4D97-AF65-F5344CB8AC3E}">
        <p14:creationId xmlns:p14="http://schemas.microsoft.com/office/powerpoint/2010/main" val="535921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AU" sz="1800" dirty="0" smtClean="0">
                <a:solidFill>
                  <a:schemeClr val="tx1"/>
                </a:solidFill>
              </a:rPr>
              <a:t>36</a:t>
            </a:r>
            <a:endParaRPr lang="en-AU" sz="1800" dirty="0">
              <a:solidFill>
                <a:schemeClr val="tx1"/>
              </a:solidFill>
            </a:endParaRPr>
          </a:p>
        </p:txBody>
      </p:sp>
      <p:sp>
        <p:nvSpPr>
          <p:cNvPr id="6" name="Rectangle 5"/>
          <p:cNvSpPr/>
          <p:nvPr/>
        </p:nvSpPr>
        <p:spPr>
          <a:xfrm>
            <a:off x="453380" y="1340768"/>
            <a:ext cx="8676456" cy="1384995"/>
          </a:xfrm>
          <a:prstGeom prst="rect">
            <a:avLst/>
          </a:prstGeom>
        </p:spPr>
        <p:txBody>
          <a:bodyPr wrap="square">
            <a:spAutoFit/>
          </a:bodyPr>
          <a:lstStyle/>
          <a:p>
            <a:r>
              <a:rPr lang="en-US" sz="2800" i="1" dirty="0" smtClean="0"/>
              <a:t>Understanding systemic </a:t>
            </a:r>
            <a:r>
              <a:rPr lang="en-US" sz="2800" i="1" dirty="0"/>
              <a:t>causes </a:t>
            </a:r>
            <a:r>
              <a:rPr lang="en-US" sz="2800" i="1" dirty="0" smtClean="0"/>
              <a:t>of </a:t>
            </a:r>
            <a:r>
              <a:rPr lang="en-US" sz="2800" i="1" dirty="0"/>
              <a:t>hazardous events will increase </a:t>
            </a:r>
            <a:r>
              <a:rPr lang="en-US" sz="2800" i="1" dirty="0" smtClean="0"/>
              <a:t>control measure effectiveness and may address discrimination </a:t>
            </a:r>
            <a:r>
              <a:rPr lang="en-US" sz="2800" i="1" dirty="0"/>
              <a:t>of the most disadvantaged.  </a:t>
            </a:r>
            <a:endParaRPr lang="en-US" sz="2800" i="1" dirty="0" smtClean="0"/>
          </a:p>
        </p:txBody>
      </p:sp>
      <p:sp>
        <p:nvSpPr>
          <p:cNvPr id="13" name="Title 1"/>
          <p:cNvSpPr txBox="1">
            <a:spLocks/>
          </p:cNvSpPr>
          <p:nvPr/>
        </p:nvSpPr>
        <p:spPr>
          <a:xfrm>
            <a:off x="-17562" y="197768"/>
            <a:ext cx="915139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Addressing root causes</a:t>
            </a:r>
            <a:endParaRPr lang="en-AU" dirty="0"/>
          </a:p>
        </p:txBody>
      </p:sp>
      <p:sp>
        <p:nvSpPr>
          <p:cNvPr id="3" name="Rectangle 2"/>
          <p:cNvSpPr/>
          <p:nvPr/>
        </p:nvSpPr>
        <p:spPr>
          <a:xfrm>
            <a:off x="669701" y="3202228"/>
            <a:ext cx="7776864" cy="2677656"/>
          </a:xfrm>
          <a:prstGeom prst="rect">
            <a:avLst/>
          </a:prstGeom>
          <a:ln>
            <a:solidFill>
              <a:schemeClr val="tx1"/>
            </a:solidFill>
          </a:ln>
        </p:spPr>
        <p:txBody>
          <a:bodyPr wrap="square">
            <a:spAutoFit/>
          </a:bodyPr>
          <a:lstStyle/>
          <a:p>
            <a:pPr>
              <a:spcAft>
                <a:spcPts val="0"/>
              </a:spcAft>
            </a:pPr>
            <a:r>
              <a:rPr lang="en-US" sz="2400" b="1" dirty="0" smtClean="0">
                <a:latin typeface="+mj-lt"/>
                <a:ea typeface="ＭＳ 明朝" charset="-128"/>
              </a:rPr>
              <a:t>To do this, the </a:t>
            </a:r>
            <a:r>
              <a:rPr lang="en-US" sz="2400" b="1" dirty="0">
                <a:latin typeface="+mj-lt"/>
                <a:ea typeface="ＭＳ 明朝" charset="-128"/>
              </a:rPr>
              <a:t>WSP team should</a:t>
            </a:r>
            <a:r>
              <a:rPr lang="en-US" sz="2400" b="1" dirty="0" smtClean="0">
                <a:latin typeface="+mj-lt"/>
                <a:ea typeface="ＭＳ 明朝" charset="-128"/>
              </a:rPr>
              <a:t>:</a:t>
            </a:r>
          </a:p>
          <a:p>
            <a:pPr marL="342900" indent="-342900">
              <a:spcAft>
                <a:spcPts val="0"/>
              </a:spcAft>
              <a:buClr>
                <a:srgbClr val="930000"/>
              </a:buClr>
              <a:buSzPct val="200000"/>
              <a:buFont typeface="Wingdings" charset="2"/>
              <a:buChar char="ü"/>
            </a:pPr>
            <a:endParaRPr lang="en-US" sz="2400" dirty="0">
              <a:latin typeface="+mj-lt"/>
              <a:ea typeface="ＭＳ 明朝" charset="-128"/>
            </a:endParaRPr>
          </a:p>
          <a:p>
            <a:pPr marL="342900" lvl="0" indent="-342900">
              <a:spcAft>
                <a:spcPts val="0"/>
              </a:spcAft>
              <a:buClr>
                <a:srgbClr val="930000"/>
              </a:buClr>
              <a:buSzPct val="200000"/>
              <a:buFont typeface="Wingdings" charset="2"/>
              <a:buChar char="ü"/>
            </a:pPr>
            <a:r>
              <a:rPr lang="en-US" sz="2400" dirty="0">
                <a:latin typeface="+mj-lt"/>
                <a:ea typeface="ＭＳ 明朝" charset="-128"/>
                <a:cs typeface="Arial" charset="0"/>
              </a:rPr>
              <a:t>Explore patterns of exposure to hazardous events across different </a:t>
            </a:r>
            <a:r>
              <a:rPr lang="en-US" sz="2400" dirty="0" smtClean="0">
                <a:latin typeface="+mj-lt"/>
                <a:ea typeface="ＭＳ 明朝" charset="-128"/>
                <a:cs typeface="Arial" charset="0"/>
              </a:rPr>
              <a:t>groups </a:t>
            </a:r>
            <a:r>
              <a:rPr lang="en-US" sz="2400" dirty="0">
                <a:latin typeface="+mj-lt"/>
                <a:ea typeface="ＭＳ 明朝" charset="-128"/>
                <a:cs typeface="Arial" charset="0"/>
              </a:rPr>
              <a:t>to </a:t>
            </a:r>
            <a:r>
              <a:rPr lang="en-US" sz="2400" dirty="0" smtClean="0">
                <a:latin typeface="+mj-lt"/>
                <a:ea typeface="ＭＳ 明朝" charset="-128"/>
                <a:cs typeface="Arial" charset="0"/>
              </a:rPr>
              <a:t>identify systemic causes</a:t>
            </a:r>
          </a:p>
          <a:p>
            <a:pPr lvl="0">
              <a:spcAft>
                <a:spcPts val="0"/>
              </a:spcAft>
              <a:buClr>
                <a:srgbClr val="930000"/>
              </a:buClr>
              <a:buSzPct val="200000"/>
            </a:pPr>
            <a:endParaRPr lang="en-US" sz="2400" dirty="0">
              <a:latin typeface="+mj-lt"/>
              <a:ea typeface="ＭＳ 明朝" charset="-128"/>
              <a:cs typeface="Arial" charset="0"/>
            </a:endParaRPr>
          </a:p>
          <a:p>
            <a:pPr marL="342900" lvl="0" indent="-342900">
              <a:spcAft>
                <a:spcPts val="0"/>
              </a:spcAft>
              <a:buClr>
                <a:srgbClr val="930000"/>
              </a:buClr>
              <a:buSzPct val="200000"/>
              <a:buFont typeface="Wingdings" charset="2"/>
              <a:buChar char="ü"/>
            </a:pPr>
            <a:r>
              <a:rPr lang="en-US" sz="2400" dirty="0">
                <a:latin typeface="+mj-lt"/>
                <a:ea typeface="ＭＳ 明朝" charset="-128"/>
                <a:cs typeface="Arial" charset="0"/>
              </a:rPr>
              <a:t>Identify control measures that address </a:t>
            </a:r>
            <a:r>
              <a:rPr lang="en-US" sz="2400" dirty="0" smtClean="0">
                <a:latin typeface="+mj-lt"/>
                <a:ea typeface="ＭＳ 明朝" charset="-128"/>
                <a:cs typeface="Arial" charset="0"/>
              </a:rPr>
              <a:t>systemic </a:t>
            </a:r>
            <a:r>
              <a:rPr lang="en-US" sz="2400" dirty="0">
                <a:latin typeface="+mj-lt"/>
                <a:ea typeface="ＭＳ 明朝" charset="-128"/>
                <a:cs typeface="Arial" charset="0"/>
              </a:rPr>
              <a:t>causes, mitigating any embedded inequity or </a:t>
            </a:r>
            <a:r>
              <a:rPr lang="en-US" sz="2400" dirty="0" smtClean="0">
                <a:latin typeface="+mj-lt"/>
                <a:ea typeface="ＭＳ 明朝" charset="-128"/>
                <a:cs typeface="Arial" charset="0"/>
              </a:rPr>
              <a:t>discrimination</a:t>
            </a:r>
            <a:endParaRPr lang="en-US" sz="2400" dirty="0">
              <a:effectLst/>
              <a:latin typeface="+mj-lt"/>
              <a:ea typeface="ＭＳ 明朝" charset="-128"/>
              <a:cs typeface="Arial" charset="0"/>
            </a:endParaRPr>
          </a:p>
        </p:txBody>
      </p:sp>
    </p:spTree>
    <p:extLst>
      <p:ext uri="{BB962C8B-B14F-4D97-AF65-F5344CB8AC3E}">
        <p14:creationId xmlns:p14="http://schemas.microsoft.com/office/powerpoint/2010/main" val="17983246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797" y="1052736"/>
            <a:ext cx="8631216" cy="1481519"/>
          </a:xfrm>
        </p:spPr>
        <p:txBody>
          <a:bodyPr>
            <a:normAutofit/>
          </a:bodyPr>
          <a:lstStyle/>
          <a:p>
            <a:pPr marL="0" indent="0">
              <a:buNone/>
            </a:pPr>
            <a:r>
              <a:rPr lang="en-US" sz="2800" i="1" dirty="0" smtClean="0"/>
              <a:t>Some control </a:t>
            </a:r>
            <a:r>
              <a:rPr lang="en-US" sz="2800" i="1" dirty="0"/>
              <a:t>measures </a:t>
            </a:r>
            <a:r>
              <a:rPr lang="en-US" sz="2800" i="1" dirty="0" smtClean="0"/>
              <a:t>can directly </a:t>
            </a:r>
            <a:r>
              <a:rPr lang="en-US" sz="2800" i="1" dirty="0"/>
              <a:t>impact </a:t>
            </a:r>
            <a:r>
              <a:rPr lang="en-US" sz="2800" i="1" dirty="0" smtClean="0"/>
              <a:t>people. Assessing </a:t>
            </a:r>
            <a:r>
              <a:rPr lang="en-US" sz="2800" i="1" dirty="0"/>
              <a:t>human </a:t>
            </a:r>
            <a:r>
              <a:rPr lang="en-US" sz="2800" i="1" dirty="0" smtClean="0"/>
              <a:t>impact </a:t>
            </a:r>
            <a:r>
              <a:rPr lang="en-US" sz="2800" i="1" dirty="0"/>
              <a:t>is important </a:t>
            </a:r>
            <a:r>
              <a:rPr lang="en-US" sz="2800" i="1" dirty="0" smtClean="0"/>
              <a:t>to avoid inadvertent discrimination and to maximize effectiveness.</a:t>
            </a:r>
            <a:endParaRPr lang="en-US" sz="2800" i="1" dirty="0"/>
          </a:p>
        </p:txBody>
      </p:sp>
      <p:sp>
        <p:nvSpPr>
          <p:cNvPr id="5" name="Slide Number Placeholder 4"/>
          <p:cNvSpPr>
            <a:spLocks noGrp="1"/>
          </p:cNvSpPr>
          <p:nvPr>
            <p:ph type="sldNum" sz="quarter" idx="12"/>
          </p:nvPr>
        </p:nvSpPr>
        <p:spPr/>
        <p:txBody>
          <a:bodyPr/>
          <a:lstStyle/>
          <a:p>
            <a:r>
              <a:rPr lang="en-AU" sz="1800" dirty="0" smtClean="0">
                <a:solidFill>
                  <a:schemeClr val="tx1"/>
                </a:solidFill>
              </a:rPr>
              <a:t>37</a:t>
            </a:r>
            <a:endParaRPr lang="en-AU" sz="1800" dirty="0">
              <a:solidFill>
                <a:schemeClr val="tx1"/>
              </a:solidFill>
            </a:endParaRPr>
          </a:p>
        </p:txBody>
      </p:sp>
      <p:sp>
        <p:nvSpPr>
          <p:cNvPr id="6" name="Rectangle 5"/>
          <p:cNvSpPr/>
          <p:nvPr/>
        </p:nvSpPr>
        <p:spPr>
          <a:xfrm>
            <a:off x="395536" y="2755364"/>
            <a:ext cx="8395738" cy="3600986"/>
          </a:xfrm>
          <a:prstGeom prst="rect">
            <a:avLst/>
          </a:prstGeom>
          <a:ln>
            <a:solidFill>
              <a:schemeClr val="tx1"/>
            </a:solidFill>
          </a:ln>
        </p:spPr>
        <p:txBody>
          <a:bodyPr wrap="square">
            <a:spAutoFit/>
          </a:bodyPr>
          <a:lstStyle/>
          <a:p>
            <a:pPr>
              <a:spcAft>
                <a:spcPts val="0"/>
              </a:spcAft>
            </a:pPr>
            <a:r>
              <a:rPr lang="en-US" sz="2400" b="1" dirty="0" smtClean="0">
                <a:latin typeface="+mj-lt"/>
                <a:ea typeface="ＭＳ 明朝" charset="-128"/>
              </a:rPr>
              <a:t>To do this, the </a:t>
            </a:r>
            <a:r>
              <a:rPr lang="en-US" sz="2400" b="1" dirty="0">
                <a:latin typeface="+mj-lt"/>
                <a:ea typeface="ＭＳ 明朝" charset="-128"/>
              </a:rPr>
              <a:t>WSP team </a:t>
            </a:r>
            <a:r>
              <a:rPr lang="en-US" sz="2400" b="1" dirty="0" smtClean="0">
                <a:latin typeface="+mj-lt"/>
                <a:ea typeface="ＭＳ 明朝" charset="-128"/>
              </a:rPr>
              <a:t>should</a:t>
            </a:r>
            <a:r>
              <a:rPr lang="en-US" sz="2400" b="1" dirty="0">
                <a:latin typeface="+mj-lt"/>
                <a:ea typeface="ＭＳ 明朝" charset="-128"/>
              </a:rPr>
              <a:t> </a:t>
            </a:r>
            <a:r>
              <a:rPr lang="en-US" sz="2400" b="1" dirty="0" smtClean="0">
                <a:latin typeface="+mj-lt"/>
                <a:ea typeface="ＭＳ 明朝" charset="-128"/>
              </a:rPr>
              <a:t>assess each control measure to:</a:t>
            </a:r>
          </a:p>
          <a:p>
            <a:pPr marL="342900" indent="-342900">
              <a:spcAft>
                <a:spcPts val="0"/>
              </a:spcAft>
              <a:buClr>
                <a:srgbClr val="930000"/>
              </a:buClr>
              <a:buSzPct val="200000"/>
              <a:buFont typeface="Wingdings" charset="2"/>
              <a:buChar char="ü"/>
            </a:pPr>
            <a:endParaRPr lang="en-US" sz="2400" dirty="0">
              <a:latin typeface="+mj-lt"/>
              <a:ea typeface="ＭＳ 明朝" charset="-128"/>
            </a:endParaRPr>
          </a:p>
          <a:p>
            <a:pPr marL="342900" indent="-342900">
              <a:buClr>
                <a:srgbClr val="930000"/>
              </a:buClr>
              <a:buSzPct val="200000"/>
              <a:buFont typeface="Wingdings" charset="2"/>
              <a:buChar char="ü"/>
            </a:pPr>
            <a:r>
              <a:rPr lang="en-US" sz="2400" dirty="0">
                <a:latin typeface="+mj-lt"/>
                <a:ea typeface="ＭＳ 明朝" charset="-128"/>
                <a:cs typeface="Arial" charset="0"/>
              </a:rPr>
              <a:t>Determine if all groups will benefit </a:t>
            </a:r>
            <a:r>
              <a:rPr lang="en-US" sz="2400" dirty="0" smtClean="0">
                <a:latin typeface="+mj-lt"/>
                <a:ea typeface="ＭＳ 明朝" charset="-128"/>
                <a:cs typeface="Arial" charset="0"/>
              </a:rPr>
              <a:t>equitably</a:t>
            </a:r>
          </a:p>
          <a:p>
            <a:pPr>
              <a:buClr>
                <a:srgbClr val="930000"/>
              </a:buClr>
              <a:buSzPct val="200000"/>
            </a:pPr>
            <a:endParaRPr lang="en-US" sz="1200" dirty="0">
              <a:latin typeface="+mj-lt"/>
              <a:ea typeface="ＭＳ 明朝" charset="-128"/>
              <a:cs typeface="Arial" charset="0"/>
            </a:endParaRPr>
          </a:p>
          <a:p>
            <a:pPr marL="342900" lvl="0" indent="-342900">
              <a:spcAft>
                <a:spcPts val="0"/>
              </a:spcAft>
              <a:buClr>
                <a:srgbClr val="930000"/>
              </a:buClr>
              <a:buSzPct val="200000"/>
              <a:buFont typeface="Wingdings" charset="2"/>
              <a:buChar char="ü"/>
            </a:pPr>
            <a:r>
              <a:rPr lang="en-US" sz="2400" dirty="0" smtClean="0">
                <a:latin typeface="+mj-lt"/>
                <a:ea typeface="ＭＳ 明朝" charset="-128"/>
                <a:cs typeface="Arial" charset="0"/>
              </a:rPr>
              <a:t>Identify potentially negative impacts on any group</a:t>
            </a:r>
          </a:p>
          <a:p>
            <a:pPr lvl="0">
              <a:spcAft>
                <a:spcPts val="0"/>
              </a:spcAft>
              <a:buClr>
                <a:srgbClr val="930000"/>
              </a:buClr>
              <a:buSzPct val="200000"/>
            </a:pPr>
            <a:endParaRPr lang="en-US" sz="1200" dirty="0" smtClean="0">
              <a:latin typeface="+mj-lt"/>
              <a:ea typeface="ＭＳ 明朝" charset="-128"/>
              <a:cs typeface="Arial" charset="0"/>
            </a:endParaRPr>
          </a:p>
          <a:p>
            <a:pPr marL="342900" lvl="0" indent="-342900">
              <a:spcAft>
                <a:spcPts val="0"/>
              </a:spcAft>
              <a:buClr>
                <a:srgbClr val="930000"/>
              </a:buClr>
              <a:buSzPct val="200000"/>
              <a:buFont typeface="Wingdings" charset="2"/>
              <a:buChar char="ü"/>
            </a:pPr>
            <a:r>
              <a:rPr lang="en-US" sz="2400" dirty="0" smtClean="0">
                <a:latin typeface="+mj-lt"/>
                <a:ea typeface="ＭＳ 明朝" charset="-128"/>
                <a:cs typeface="Arial" charset="0"/>
              </a:rPr>
              <a:t>Identify alternatives or </a:t>
            </a:r>
            <a:r>
              <a:rPr lang="en-US" sz="2400" dirty="0">
                <a:latin typeface="+mj-lt"/>
                <a:ea typeface="ＭＳ 明朝" charset="-128"/>
                <a:cs typeface="Arial" charset="0"/>
              </a:rPr>
              <a:t>compensation measures </a:t>
            </a:r>
            <a:r>
              <a:rPr lang="en-US" sz="2400" dirty="0" smtClean="0">
                <a:latin typeface="+mj-lt"/>
                <a:ea typeface="ＭＳ 明朝" charset="-128"/>
                <a:cs typeface="Arial" charset="0"/>
              </a:rPr>
              <a:t>in cases of potential harm </a:t>
            </a:r>
            <a:r>
              <a:rPr lang="en-US" sz="2400" dirty="0">
                <a:latin typeface="+mj-lt"/>
                <a:ea typeface="ＭＳ 明朝" charset="-128"/>
                <a:cs typeface="Arial" charset="0"/>
              </a:rPr>
              <a:t>or inequitable </a:t>
            </a:r>
            <a:r>
              <a:rPr lang="en-US" sz="2400" dirty="0" smtClean="0">
                <a:latin typeface="+mj-lt"/>
                <a:ea typeface="ＭＳ 明朝" charset="-128"/>
                <a:cs typeface="Arial" charset="0"/>
              </a:rPr>
              <a:t>benefit</a:t>
            </a:r>
          </a:p>
          <a:p>
            <a:pPr lvl="0">
              <a:spcAft>
                <a:spcPts val="0"/>
              </a:spcAft>
              <a:buClr>
                <a:srgbClr val="930000"/>
              </a:buClr>
              <a:buSzPct val="200000"/>
            </a:pPr>
            <a:endParaRPr lang="en-US" sz="1200" dirty="0">
              <a:latin typeface="+mj-lt"/>
              <a:ea typeface="ＭＳ 明朝" charset="-128"/>
              <a:cs typeface="Arial" charset="0"/>
            </a:endParaRPr>
          </a:p>
          <a:p>
            <a:pPr marL="342900" lvl="0" indent="-342900">
              <a:spcAft>
                <a:spcPts val="0"/>
              </a:spcAft>
              <a:buClr>
                <a:srgbClr val="930000"/>
              </a:buClr>
              <a:buSzPct val="200000"/>
              <a:buFont typeface="Wingdings" charset="2"/>
              <a:buChar char="ü"/>
            </a:pPr>
            <a:r>
              <a:rPr lang="en-US" sz="2400" dirty="0" smtClean="0">
                <a:latin typeface="+mj-lt"/>
                <a:ea typeface="ＭＳ 明朝" charset="-128"/>
                <a:cs typeface="Arial" charset="0"/>
              </a:rPr>
              <a:t>Determine if different solutions are needed </a:t>
            </a:r>
            <a:r>
              <a:rPr lang="en-US" sz="2400" dirty="0">
                <a:latin typeface="+mj-lt"/>
                <a:ea typeface="ＭＳ 明朝" charset="-128"/>
                <a:cs typeface="Arial" charset="0"/>
              </a:rPr>
              <a:t>for different </a:t>
            </a:r>
            <a:r>
              <a:rPr lang="en-US" sz="2400" dirty="0" smtClean="0">
                <a:latin typeface="+mj-lt"/>
                <a:ea typeface="ＭＳ 明朝" charset="-128"/>
                <a:cs typeface="Arial" charset="0"/>
              </a:rPr>
              <a:t>groups </a:t>
            </a:r>
            <a:r>
              <a:rPr lang="en-US" sz="2400" dirty="0">
                <a:latin typeface="+mj-lt"/>
                <a:ea typeface="ＭＳ 明朝" charset="-128"/>
                <a:cs typeface="Arial" charset="0"/>
              </a:rPr>
              <a:t>based on their unique </a:t>
            </a:r>
            <a:r>
              <a:rPr lang="en-US" sz="2400" dirty="0" smtClean="0">
                <a:latin typeface="+mj-lt"/>
                <a:ea typeface="ＭＳ 明朝" charset="-128"/>
                <a:cs typeface="Arial" charset="0"/>
              </a:rPr>
              <a:t>needs</a:t>
            </a:r>
            <a:endParaRPr lang="en-US" sz="2400" dirty="0">
              <a:effectLst/>
              <a:latin typeface="+mj-lt"/>
              <a:ea typeface="ＭＳ 明朝" charset="-128"/>
              <a:cs typeface="Arial" charset="0"/>
            </a:endParaRPr>
          </a:p>
        </p:txBody>
      </p:sp>
      <p:sp>
        <p:nvSpPr>
          <p:cNvPr id="7" name="Title 1"/>
          <p:cNvSpPr txBox="1">
            <a:spLocks/>
          </p:cNvSpPr>
          <p:nvPr/>
        </p:nvSpPr>
        <p:spPr>
          <a:xfrm>
            <a:off x="80210" y="269776"/>
            <a:ext cx="896448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t>Considering equity outcomes  </a:t>
            </a:r>
            <a:br>
              <a:rPr lang="en-AU" smtClean="0"/>
            </a:br>
            <a:endParaRPr lang="en-AU" dirty="0"/>
          </a:p>
        </p:txBody>
      </p:sp>
    </p:spTree>
    <p:extLst>
      <p:ext uri="{BB962C8B-B14F-4D97-AF65-F5344CB8AC3E}">
        <p14:creationId xmlns:p14="http://schemas.microsoft.com/office/powerpoint/2010/main" val="2216021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1916832"/>
            <a:ext cx="8500045" cy="22322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b="1" dirty="0" smtClean="0"/>
              <a:t>Objective:</a:t>
            </a:r>
            <a:endParaRPr lang="en-AU" dirty="0" smtClean="0"/>
          </a:p>
          <a:p>
            <a:pPr algn="l"/>
            <a:r>
              <a:rPr lang="en-AU" sz="3600" dirty="0" smtClean="0"/>
              <a:t>This introduction aims to explain what is meant by equitable water safety planning and why it is important.</a:t>
            </a:r>
            <a:endParaRPr lang="en-AU" sz="3600" dirty="0"/>
          </a:p>
        </p:txBody>
      </p:sp>
      <p:sp>
        <p:nvSpPr>
          <p:cNvPr id="5" name="Slide Number Placeholder 4"/>
          <p:cNvSpPr>
            <a:spLocks noGrp="1"/>
          </p:cNvSpPr>
          <p:nvPr>
            <p:ph type="sldNum" sz="quarter" idx="12"/>
          </p:nvPr>
        </p:nvSpPr>
        <p:spPr/>
        <p:txBody>
          <a:bodyPr/>
          <a:lstStyle/>
          <a:p>
            <a:r>
              <a:rPr lang="en-AU" sz="1800" dirty="0">
                <a:solidFill>
                  <a:schemeClr val="tx1"/>
                </a:solidFill>
              </a:rPr>
              <a:t>2</a:t>
            </a:r>
          </a:p>
        </p:txBody>
      </p:sp>
    </p:spTree>
    <p:extLst>
      <p:ext uri="{BB962C8B-B14F-4D97-AF65-F5344CB8AC3E}">
        <p14:creationId xmlns:p14="http://schemas.microsoft.com/office/powerpoint/2010/main" val="1513381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0" y="269776"/>
            <a:ext cx="8964488" cy="1143000"/>
          </a:xfrm>
        </p:spPr>
        <p:txBody>
          <a:bodyPr>
            <a:noAutofit/>
          </a:bodyPr>
          <a:lstStyle/>
          <a:p>
            <a:r>
              <a:rPr lang="en-AU" dirty="0" smtClean="0"/>
              <a:t>Considering equity outcomes  </a:t>
            </a:r>
            <a:r>
              <a:rPr lang="en-AU" dirty="0"/>
              <a:t/>
            </a:r>
            <a:br>
              <a:rPr lang="en-AU" dirty="0"/>
            </a:br>
            <a:endParaRPr lang="en-AU" dirty="0"/>
          </a:p>
        </p:txBody>
      </p:sp>
      <p:sp>
        <p:nvSpPr>
          <p:cNvPr id="5" name="Slide Number Placeholder 4"/>
          <p:cNvSpPr>
            <a:spLocks noGrp="1"/>
          </p:cNvSpPr>
          <p:nvPr>
            <p:ph type="sldNum" sz="quarter" idx="12"/>
          </p:nvPr>
        </p:nvSpPr>
        <p:spPr/>
        <p:txBody>
          <a:bodyPr/>
          <a:lstStyle/>
          <a:p>
            <a:r>
              <a:rPr lang="en-AU" sz="1800" dirty="0" smtClean="0">
                <a:solidFill>
                  <a:schemeClr val="tx1"/>
                </a:solidFill>
              </a:rPr>
              <a:t>38</a:t>
            </a:r>
            <a:endParaRPr lang="en-AU" sz="1800"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304071003"/>
              </p:ext>
            </p:extLst>
          </p:nvPr>
        </p:nvGraphicFramePr>
        <p:xfrm>
          <a:off x="1007150" y="1266745"/>
          <a:ext cx="7785974" cy="4389120"/>
        </p:xfrm>
        <a:graphic>
          <a:graphicData uri="http://schemas.openxmlformats.org/drawingml/2006/table">
            <a:tbl>
              <a:tblPr firstRow="1" firstCol="1" bandRow="1"/>
              <a:tblGrid>
                <a:gridCol w="4057371"/>
                <a:gridCol w="3728603"/>
              </a:tblGrid>
              <a:tr h="0">
                <a:tc>
                  <a:txBody>
                    <a:bodyPr/>
                    <a:lstStyle/>
                    <a:p>
                      <a:pPr>
                        <a:spcAft>
                          <a:spcPts val="0"/>
                        </a:spcAft>
                      </a:pPr>
                      <a:r>
                        <a:rPr lang="en-US" sz="2400" b="1" dirty="0">
                          <a:solidFill>
                            <a:schemeClr val="bg1"/>
                          </a:solidFill>
                          <a:effectLst/>
                          <a:latin typeface="+mn-lt"/>
                          <a:ea typeface="ＭＳ 明朝" charset="-128"/>
                        </a:rPr>
                        <a:t>Catchment</a:t>
                      </a:r>
                      <a:endParaRPr lang="en-US" sz="2400" dirty="0">
                        <a:solidFill>
                          <a:schemeClr val="bg1"/>
                        </a:solidFill>
                        <a:effectLst/>
                        <a:latin typeface="+mn-lt"/>
                        <a:ea typeface="ＭＳ 明朝" charset="-128"/>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0000"/>
                    </a:solidFill>
                  </a:tcPr>
                </a:tc>
                <a:tc>
                  <a:txBody>
                    <a:bodyPr/>
                    <a:lstStyle/>
                    <a:p>
                      <a:pPr>
                        <a:spcAft>
                          <a:spcPts val="0"/>
                        </a:spcAft>
                      </a:pPr>
                      <a:r>
                        <a:rPr lang="en-US" sz="2400" dirty="0">
                          <a:solidFill>
                            <a:schemeClr val="bg1"/>
                          </a:solidFill>
                          <a:effectLst/>
                          <a:latin typeface="+mn-lt"/>
                          <a:ea typeface="ＭＳ 明朝" charset="-128"/>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0000"/>
                    </a:solidFill>
                  </a:tcPr>
                </a:tc>
              </a:tr>
              <a:tr h="0">
                <a:tc gridSpan="2">
                  <a:txBody>
                    <a:bodyPr/>
                    <a:lstStyle/>
                    <a:p>
                      <a:pPr>
                        <a:spcAft>
                          <a:spcPts val="0"/>
                        </a:spcAft>
                      </a:pPr>
                      <a:r>
                        <a:rPr lang="en-US" sz="2400" dirty="0" smtClean="0">
                          <a:effectLst/>
                          <a:latin typeface="+mn-lt"/>
                          <a:ea typeface="ＭＳ 明朝" charset="-128"/>
                        </a:rPr>
                        <a:t>If </a:t>
                      </a:r>
                      <a:r>
                        <a:rPr lang="en-US" sz="2400" b="1" dirty="0">
                          <a:effectLst/>
                          <a:latin typeface="+mn-lt"/>
                          <a:ea typeface="ＭＳ 明朝" charset="-128"/>
                        </a:rPr>
                        <a:t>restricting farming operations </a:t>
                      </a:r>
                      <a:r>
                        <a:rPr lang="en-US" sz="2400" dirty="0">
                          <a:effectLst/>
                          <a:latin typeface="+mn-lt"/>
                          <a:ea typeface="ＭＳ 明朝" charset="-128"/>
                        </a:rPr>
                        <a:t>near a water intake is proposed, the following equity questions could be explored: </a:t>
                      </a:r>
                      <a:r>
                        <a:rPr lang="en-US" sz="2400" i="1" dirty="0">
                          <a:effectLst/>
                          <a:latin typeface="+mn-lt"/>
                          <a:ea typeface="ＭＳ 明朝" charset="-128"/>
                        </a:rPr>
                        <a:t>How can disadvantage to farmers be avoided? Is there a form of compensation that could be offered to farmers? Can farming practices be changed to reduce hazards? </a:t>
                      </a:r>
                      <a:endParaRPr lang="en-US" sz="2400" dirty="0">
                        <a:effectLst/>
                        <a:latin typeface="+mn-lt"/>
                        <a:ea typeface="ＭＳ 明朝"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0">
                <a:tc>
                  <a:txBody>
                    <a:bodyPr/>
                    <a:lstStyle/>
                    <a:p>
                      <a:pPr>
                        <a:spcAft>
                          <a:spcPts val="0"/>
                        </a:spcAft>
                      </a:pPr>
                      <a:r>
                        <a:rPr lang="en-US" sz="2400" b="1" dirty="0">
                          <a:solidFill>
                            <a:schemeClr val="bg1"/>
                          </a:solidFill>
                          <a:effectLst/>
                          <a:latin typeface="+mn-lt"/>
                          <a:ea typeface="ＭＳ 明朝" charset="-128"/>
                        </a:rPr>
                        <a:t>Consumer</a:t>
                      </a:r>
                      <a:endParaRPr lang="en-US" sz="2400" dirty="0">
                        <a:solidFill>
                          <a:schemeClr val="bg1"/>
                        </a:solidFill>
                        <a:effectLst/>
                        <a:latin typeface="+mn-lt"/>
                        <a:ea typeface="ＭＳ 明朝" charset="-128"/>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0000"/>
                    </a:solidFill>
                  </a:tcPr>
                </a:tc>
                <a:tc>
                  <a:txBody>
                    <a:bodyPr/>
                    <a:lstStyle/>
                    <a:p>
                      <a:pPr>
                        <a:spcAft>
                          <a:spcPts val="0"/>
                        </a:spcAft>
                      </a:pPr>
                      <a:r>
                        <a:rPr lang="en-US" sz="2400" dirty="0">
                          <a:solidFill>
                            <a:schemeClr val="bg1"/>
                          </a:solidFill>
                          <a:effectLst/>
                          <a:latin typeface="+mn-lt"/>
                          <a:ea typeface="ＭＳ 明朝" charset="-128"/>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0000"/>
                    </a:solidFill>
                  </a:tcPr>
                </a:tc>
              </a:tr>
              <a:tr h="0">
                <a:tc gridSpan="2">
                  <a:txBody>
                    <a:bodyPr/>
                    <a:lstStyle/>
                    <a:p>
                      <a:pPr>
                        <a:spcAft>
                          <a:spcPts val="0"/>
                        </a:spcAft>
                      </a:pPr>
                      <a:r>
                        <a:rPr lang="en-US" sz="2400" dirty="0" smtClean="0">
                          <a:effectLst/>
                          <a:latin typeface="+mn-lt"/>
                          <a:ea typeface="ＭＳ 明朝" charset="-128"/>
                        </a:rPr>
                        <a:t>If </a:t>
                      </a:r>
                      <a:r>
                        <a:rPr lang="en-US" sz="2400" b="1" dirty="0">
                          <a:effectLst/>
                          <a:latin typeface="+mn-lt"/>
                          <a:ea typeface="ＭＳ 明朝" charset="-128"/>
                        </a:rPr>
                        <a:t>removal of illegal connections </a:t>
                      </a:r>
                      <a:r>
                        <a:rPr lang="en-US" sz="2400" dirty="0">
                          <a:effectLst/>
                          <a:latin typeface="+mn-lt"/>
                          <a:ea typeface="ＭＳ 明朝" charset="-128"/>
                        </a:rPr>
                        <a:t>is proposed, an equity assessment could ask: </a:t>
                      </a:r>
                      <a:r>
                        <a:rPr lang="en-US" sz="2400" i="1" dirty="0">
                          <a:effectLst/>
                          <a:latin typeface="+mn-lt"/>
                          <a:ea typeface="ＭＳ 明朝" charset="-128"/>
                        </a:rPr>
                        <a:t>What is driving the illegal connections? What will be the impact of removing the illegal connections on those who have connected illegally? Can solutions be found in which those needing water can still access water? </a:t>
                      </a:r>
                      <a:endParaRPr lang="en-US" sz="2400" dirty="0">
                        <a:effectLst/>
                        <a:latin typeface="+mn-lt"/>
                        <a:ea typeface="ＭＳ 明朝"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bl>
          </a:graphicData>
        </a:graphic>
      </p:graphicFrame>
      <p:sp>
        <p:nvSpPr>
          <p:cNvPr id="8" name="TextBox 7"/>
          <p:cNvSpPr txBox="1"/>
          <p:nvPr/>
        </p:nvSpPr>
        <p:spPr>
          <a:xfrm>
            <a:off x="251520" y="1691590"/>
            <a:ext cx="504056" cy="3539430"/>
          </a:xfrm>
          <a:prstGeom prst="rect">
            <a:avLst/>
          </a:prstGeom>
          <a:solidFill>
            <a:srgbClr val="EEECC2">
              <a:alpha val="48000"/>
            </a:srgbClr>
          </a:solidFill>
          <a:ln>
            <a:solidFill>
              <a:schemeClr val="tx1"/>
            </a:solidFill>
          </a:ln>
        </p:spPr>
        <p:txBody>
          <a:bodyPr wrap="square" rtlCol="0">
            <a:spAutoFit/>
          </a:bodyPr>
          <a:lstStyle/>
          <a:p>
            <a:r>
              <a:rPr lang="en-US" sz="2800" b="1" dirty="0" smtClean="0"/>
              <a:t>EXAMPLE</a:t>
            </a:r>
          </a:p>
          <a:p>
            <a:r>
              <a:rPr lang="en-US" sz="2800" b="1" dirty="0"/>
              <a:t>S</a:t>
            </a:r>
          </a:p>
        </p:txBody>
      </p:sp>
    </p:spTree>
    <p:extLst>
      <p:ext uri="{BB962C8B-B14F-4D97-AF65-F5344CB8AC3E}">
        <p14:creationId xmlns:p14="http://schemas.microsoft.com/office/powerpoint/2010/main" val="1361343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147" y="1758057"/>
            <a:ext cx="3721962" cy="2648964"/>
          </a:xfrm>
          <a:prstGeom prst="rect">
            <a:avLst/>
          </a:prstGeom>
        </p:spPr>
      </p:pic>
      <p:sp>
        <p:nvSpPr>
          <p:cNvPr id="5" name="Slide Number Placeholder 4"/>
          <p:cNvSpPr>
            <a:spLocks noGrp="1"/>
          </p:cNvSpPr>
          <p:nvPr>
            <p:ph type="sldNum" sz="quarter" idx="12"/>
          </p:nvPr>
        </p:nvSpPr>
        <p:spPr/>
        <p:txBody>
          <a:bodyPr/>
          <a:lstStyle/>
          <a:p>
            <a:r>
              <a:rPr lang="en-AU" sz="1800" dirty="0" smtClean="0">
                <a:solidFill>
                  <a:schemeClr val="tx1"/>
                </a:solidFill>
              </a:rPr>
              <a:t>39</a:t>
            </a:r>
            <a:endParaRPr lang="en-AU" sz="1800" dirty="0">
              <a:solidFill>
                <a:schemeClr val="tx1"/>
              </a:solidFill>
            </a:endParaRPr>
          </a:p>
        </p:txBody>
      </p:sp>
      <p:sp>
        <p:nvSpPr>
          <p:cNvPr id="8" name="TextBox 7"/>
          <p:cNvSpPr txBox="1"/>
          <p:nvPr/>
        </p:nvSpPr>
        <p:spPr>
          <a:xfrm>
            <a:off x="251520" y="1257722"/>
            <a:ext cx="504056" cy="3108543"/>
          </a:xfrm>
          <a:prstGeom prst="rect">
            <a:avLst/>
          </a:prstGeom>
          <a:solidFill>
            <a:schemeClr val="tx1"/>
          </a:solidFill>
          <a:ln>
            <a:solidFill>
              <a:schemeClr val="tx1"/>
            </a:solidFill>
          </a:ln>
        </p:spPr>
        <p:txBody>
          <a:bodyPr wrap="square" rtlCol="0">
            <a:spAutoFit/>
          </a:bodyPr>
          <a:lstStyle/>
          <a:p>
            <a:r>
              <a:rPr lang="en-US" sz="2800" b="1" dirty="0" smtClean="0">
                <a:solidFill>
                  <a:schemeClr val="bg1"/>
                </a:solidFill>
              </a:rPr>
              <a:t>EXAMPLE</a:t>
            </a:r>
          </a:p>
        </p:txBody>
      </p:sp>
      <p:sp>
        <p:nvSpPr>
          <p:cNvPr id="9" name="Title 1"/>
          <p:cNvSpPr txBox="1">
            <a:spLocks/>
          </p:cNvSpPr>
          <p:nvPr/>
        </p:nvSpPr>
        <p:spPr>
          <a:xfrm>
            <a:off x="161970" y="5100343"/>
            <a:ext cx="8818923" cy="776929"/>
          </a:xfrm>
          <a:prstGeom prst="rect">
            <a:avLst/>
          </a:prstGeom>
          <a:solidFill>
            <a:srgbClr val="EEECC2">
              <a:alpha val="51000"/>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smtClean="0"/>
              <a:t>People are more likely to participate in control measures that do not contribute to disadvantage!</a:t>
            </a:r>
            <a:endParaRPr lang="en-AU" sz="2800" i="1" dirty="0"/>
          </a:p>
        </p:txBody>
      </p:sp>
      <p:sp>
        <p:nvSpPr>
          <p:cNvPr id="6" name="Chevron 5"/>
          <p:cNvSpPr/>
          <p:nvPr/>
        </p:nvSpPr>
        <p:spPr>
          <a:xfrm>
            <a:off x="4283968" y="2568206"/>
            <a:ext cx="432048" cy="72008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1"/>
          <p:cNvSpPr txBox="1">
            <a:spLocks/>
          </p:cNvSpPr>
          <p:nvPr/>
        </p:nvSpPr>
        <p:spPr>
          <a:xfrm>
            <a:off x="80210" y="269776"/>
            <a:ext cx="896448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t>Considering equity outcomes  </a:t>
            </a:r>
            <a:br>
              <a:rPr lang="en-AU" dirty="0" smtClean="0"/>
            </a:br>
            <a:endParaRPr lang="en-AU"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0032" y="1426889"/>
            <a:ext cx="4166846" cy="3310917"/>
          </a:xfrm>
          <a:prstGeom prst="rect">
            <a:avLst/>
          </a:prstGeom>
        </p:spPr>
      </p:pic>
    </p:spTree>
    <p:extLst>
      <p:ext uri="{BB962C8B-B14F-4D97-AF65-F5344CB8AC3E}">
        <p14:creationId xmlns:p14="http://schemas.microsoft.com/office/powerpoint/2010/main" val="1886810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AU" sz="1800" dirty="0" smtClean="0">
                <a:solidFill>
                  <a:schemeClr val="tx1"/>
                </a:solidFill>
              </a:rPr>
              <a:t>40</a:t>
            </a:r>
            <a:endParaRPr lang="en-AU" sz="1800" dirty="0">
              <a:solidFill>
                <a:schemeClr val="tx1"/>
              </a:solidFill>
            </a:endParaRPr>
          </a:p>
        </p:txBody>
      </p:sp>
      <p:sp>
        <p:nvSpPr>
          <p:cNvPr id="6" name="Rectangle 5"/>
          <p:cNvSpPr/>
          <p:nvPr/>
        </p:nvSpPr>
        <p:spPr>
          <a:xfrm>
            <a:off x="107504" y="1899989"/>
            <a:ext cx="9001000" cy="1384995"/>
          </a:xfrm>
          <a:prstGeom prst="rect">
            <a:avLst/>
          </a:prstGeom>
        </p:spPr>
        <p:txBody>
          <a:bodyPr wrap="square">
            <a:spAutoFit/>
          </a:bodyPr>
          <a:lstStyle/>
          <a:p>
            <a:r>
              <a:rPr lang="en-US" sz="2800" i="1" dirty="0"/>
              <a:t>S</a:t>
            </a:r>
            <a:r>
              <a:rPr lang="en-US" sz="2800" i="1" dirty="0" smtClean="0"/>
              <a:t>ome </a:t>
            </a:r>
            <a:r>
              <a:rPr lang="en-US" sz="2800" i="1" dirty="0"/>
              <a:t>control measures </a:t>
            </a:r>
            <a:r>
              <a:rPr lang="en-US" sz="2800" i="1" dirty="0" smtClean="0"/>
              <a:t>depend on </a:t>
            </a:r>
            <a:r>
              <a:rPr lang="en-US" sz="2800" i="1" dirty="0"/>
              <a:t>the awareness, support and/or participation of different </a:t>
            </a:r>
            <a:r>
              <a:rPr lang="en-US" sz="2800" i="1" dirty="0" smtClean="0"/>
              <a:t>groups. Appropriate </a:t>
            </a:r>
            <a:r>
              <a:rPr lang="en-US" sz="2800" i="1" dirty="0"/>
              <a:t>communication </a:t>
            </a:r>
            <a:r>
              <a:rPr lang="en-US" sz="2800" i="1" dirty="0" smtClean="0"/>
              <a:t>and meaningful </a:t>
            </a:r>
            <a:r>
              <a:rPr lang="en-US" sz="2800" i="1" dirty="0"/>
              <a:t>participation </a:t>
            </a:r>
            <a:r>
              <a:rPr lang="en-US" sz="2800" i="1" dirty="0" smtClean="0"/>
              <a:t>impact success.</a:t>
            </a:r>
          </a:p>
        </p:txBody>
      </p:sp>
      <p:sp>
        <p:nvSpPr>
          <p:cNvPr id="13" name="Title 1"/>
          <p:cNvSpPr txBox="1">
            <a:spLocks/>
          </p:cNvSpPr>
          <p:nvPr/>
        </p:nvSpPr>
        <p:spPr>
          <a:xfrm>
            <a:off x="-17562" y="197768"/>
            <a:ext cx="915139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Ensuring equitable participation and communication</a:t>
            </a:r>
            <a:endParaRPr lang="en-AU" dirty="0"/>
          </a:p>
        </p:txBody>
      </p:sp>
      <p:sp>
        <p:nvSpPr>
          <p:cNvPr id="7" name="Rectangle 6"/>
          <p:cNvSpPr/>
          <p:nvPr/>
        </p:nvSpPr>
        <p:spPr>
          <a:xfrm>
            <a:off x="426640" y="3609532"/>
            <a:ext cx="8245424" cy="2677656"/>
          </a:xfrm>
          <a:prstGeom prst="rect">
            <a:avLst/>
          </a:prstGeom>
          <a:ln>
            <a:solidFill>
              <a:schemeClr val="tx1"/>
            </a:solidFill>
          </a:ln>
        </p:spPr>
        <p:txBody>
          <a:bodyPr wrap="square">
            <a:spAutoFit/>
          </a:bodyPr>
          <a:lstStyle/>
          <a:p>
            <a:pPr>
              <a:spcAft>
                <a:spcPts val="0"/>
              </a:spcAft>
            </a:pPr>
            <a:r>
              <a:rPr lang="en-US" sz="2400" b="1" dirty="0" smtClean="0">
                <a:latin typeface="+mj-lt"/>
                <a:ea typeface="ＭＳ 明朝" charset="-128"/>
              </a:rPr>
              <a:t>For relevant control measures, the </a:t>
            </a:r>
            <a:r>
              <a:rPr lang="en-US" sz="2400" b="1" dirty="0">
                <a:latin typeface="+mj-lt"/>
                <a:ea typeface="ＭＳ 明朝" charset="-128"/>
              </a:rPr>
              <a:t>WSP team </a:t>
            </a:r>
            <a:r>
              <a:rPr lang="en-US" sz="2400" b="1" dirty="0" smtClean="0">
                <a:latin typeface="+mj-lt"/>
                <a:ea typeface="ＭＳ 明朝" charset="-128"/>
              </a:rPr>
              <a:t>should consider:</a:t>
            </a:r>
          </a:p>
          <a:p>
            <a:pPr marL="342900" indent="-342900">
              <a:spcAft>
                <a:spcPts val="0"/>
              </a:spcAft>
              <a:buClr>
                <a:srgbClr val="930000"/>
              </a:buClr>
              <a:buSzPct val="200000"/>
              <a:buFont typeface="Wingdings" charset="2"/>
              <a:buChar char="ü"/>
            </a:pPr>
            <a:endParaRPr lang="en-US" sz="2400" dirty="0">
              <a:latin typeface="+mj-lt"/>
              <a:ea typeface="ＭＳ 明朝" charset="-128"/>
            </a:endParaRPr>
          </a:p>
          <a:p>
            <a:pPr marL="342900" lvl="0" indent="-342900">
              <a:spcAft>
                <a:spcPts val="0"/>
              </a:spcAft>
              <a:buClr>
                <a:srgbClr val="930000"/>
              </a:buClr>
              <a:buSzPct val="200000"/>
              <a:buFont typeface="Wingdings" charset="2"/>
              <a:buChar char="ü"/>
            </a:pPr>
            <a:r>
              <a:rPr lang="en-US" sz="2400" b="1" dirty="0" smtClean="0">
                <a:latin typeface="+mj-lt"/>
                <a:ea typeface="ＭＳ 明朝" charset="-128"/>
                <a:cs typeface="Arial" charset="0"/>
              </a:rPr>
              <a:t>Communication: </a:t>
            </a:r>
            <a:r>
              <a:rPr lang="en-US" sz="2400" dirty="0" smtClean="0">
                <a:latin typeface="+mj-lt"/>
                <a:ea typeface="ＭＳ 明朝" charset="-128"/>
                <a:cs typeface="Arial" charset="0"/>
              </a:rPr>
              <a:t>Seek feedback on optimal control measures and ensure messages are delivered in ways accessible to all</a:t>
            </a:r>
          </a:p>
          <a:p>
            <a:pPr lvl="0">
              <a:spcAft>
                <a:spcPts val="0"/>
              </a:spcAft>
              <a:buClr>
                <a:srgbClr val="930000"/>
              </a:buClr>
              <a:buSzPct val="200000"/>
            </a:pPr>
            <a:endParaRPr lang="en-US" sz="2400" dirty="0">
              <a:latin typeface="+mj-lt"/>
              <a:ea typeface="ＭＳ 明朝" charset="-128"/>
              <a:cs typeface="Arial" charset="0"/>
            </a:endParaRPr>
          </a:p>
          <a:p>
            <a:pPr marL="342900" lvl="0" indent="-342900">
              <a:spcAft>
                <a:spcPts val="0"/>
              </a:spcAft>
              <a:buClr>
                <a:srgbClr val="930000"/>
              </a:buClr>
              <a:buSzPct val="200000"/>
              <a:buFont typeface="Wingdings" charset="2"/>
              <a:buChar char="ü"/>
            </a:pPr>
            <a:r>
              <a:rPr lang="en-US" sz="2400" b="1" dirty="0" smtClean="0">
                <a:latin typeface="+mj-lt"/>
                <a:ea typeface="ＭＳ 明朝" charset="-128"/>
                <a:cs typeface="Arial" charset="0"/>
              </a:rPr>
              <a:t>Participation: </a:t>
            </a:r>
            <a:r>
              <a:rPr lang="en-US" sz="2400" dirty="0" smtClean="0">
                <a:latin typeface="+mj-lt"/>
                <a:ea typeface="ＭＳ 明朝" charset="-128"/>
                <a:cs typeface="Arial" charset="0"/>
              </a:rPr>
              <a:t>Identify opportunities for diverse groups to participate in control measure implementation</a:t>
            </a:r>
            <a:endParaRPr lang="en-US" sz="2400" dirty="0">
              <a:effectLst/>
              <a:latin typeface="+mj-lt"/>
              <a:ea typeface="ＭＳ 明朝" charset="-128"/>
              <a:cs typeface="Arial" charset="0"/>
            </a:endParaRPr>
          </a:p>
        </p:txBody>
      </p:sp>
    </p:spTree>
    <p:extLst>
      <p:ext uri="{BB962C8B-B14F-4D97-AF65-F5344CB8AC3E}">
        <p14:creationId xmlns:p14="http://schemas.microsoft.com/office/powerpoint/2010/main" val="4395992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554361"/>
            <a:ext cx="8712968" cy="1370583"/>
          </a:xfrm>
        </p:spPr>
        <p:txBody>
          <a:bodyPr>
            <a:normAutofit/>
          </a:bodyPr>
          <a:lstStyle/>
          <a:p>
            <a:r>
              <a:rPr lang="en-AU" sz="3200" dirty="0" smtClean="0"/>
              <a:t>CONSIDERING EQUITY IN</a:t>
            </a:r>
            <a:endParaRPr lang="en-AU" sz="3200" b="1" dirty="0"/>
          </a:p>
        </p:txBody>
      </p:sp>
      <p:sp>
        <p:nvSpPr>
          <p:cNvPr id="5" name="Slide Number Placeholder 4"/>
          <p:cNvSpPr>
            <a:spLocks noGrp="1"/>
          </p:cNvSpPr>
          <p:nvPr>
            <p:ph type="sldNum" sz="quarter" idx="12"/>
          </p:nvPr>
        </p:nvSpPr>
        <p:spPr/>
        <p:txBody>
          <a:bodyPr/>
          <a:lstStyle/>
          <a:p>
            <a:r>
              <a:rPr lang="en-AU" sz="1800" dirty="0" smtClean="0">
                <a:solidFill>
                  <a:schemeClr val="tx1"/>
                </a:solidFill>
              </a:rPr>
              <a:t>41</a:t>
            </a:r>
            <a:endParaRPr lang="en-AU" sz="1800" dirty="0">
              <a:solidFill>
                <a:schemeClr val="tx1"/>
              </a:solidFill>
            </a:endParaRPr>
          </a:p>
        </p:txBody>
      </p:sp>
      <p:sp>
        <p:nvSpPr>
          <p:cNvPr id="6" name="Title 1"/>
          <p:cNvSpPr txBox="1">
            <a:spLocks/>
          </p:cNvSpPr>
          <p:nvPr/>
        </p:nvSpPr>
        <p:spPr>
          <a:xfrm>
            <a:off x="210394" y="2679055"/>
            <a:ext cx="871296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b="1" dirty="0" smtClean="0"/>
              <a:t>MODULE 6:</a:t>
            </a:r>
          </a:p>
          <a:p>
            <a:r>
              <a:rPr lang="en-AU" sz="4800" dirty="0" smtClean="0"/>
              <a:t>OPERATIONAL MONITORING</a:t>
            </a:r>
          </a:p>
        </p:txBody>
      </p:sp>
      <p:sp>
        <p:nvSpPr>
          <p:cNvPr id="7" name="Rectangle 6"/>
          <p:cNvSpPr/>
          <p:nvPr/>
        </p:nvSpPr>
        <p:spPr>
          <a:xfrm>
            <a:off x="114300" y="152400"/>
            <a:ext cx="8915400" cy="6591300"/>
          </a:xfrm>
          <a:prstGeom prst="rect">
            <a:avLst/>
          </a:prstGeom>
          <a:noFill/>
          <a:ln w="1524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640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7351" y="1340768"/>
            <a:ext cx="8289449" cy="22322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b="1" dirty="0"/>
              <a:t>C</a:t>
            </a:r>
            <a:r>
              <a:rPr lang="en-AU" b="1" dirty="0" smtClean="0"/>
              <a:t>onsidering equity here means:</a:t>
            </a:r>
          </a:p>
          <a:p>
            <a:pPr algn="l"/>
            <a:endParaRPr lang="en-AU" sz="1200" dirty="0"/>
          </a:p>
          <a:p>
            <a:pPr marL="466725" indent="-392113" algn="l">
              <a:buFont typeface="Arial" charset="0"/>
              <a:buChar char="•"/>
            </a:pPr>
            <a:r>
              <a:rPr lang="en-AU" sz="3600" dirty="0" smtClean="0"/>
              <a:t>Monitoring control measure effectiveness to ensure equitable benefit</a:t>
            </a:r>
            <a:endParaRPr lang="en-AU" sz="3600" dirty="0"/>
          </a:p>
        </p:txBody>
      </p:sp>
      <p:sp>
        <p:nvSpPr>
          <p:cNvPr id="5" name="Slide Number Placeholder 4"/>
          <p:cNvSpPr>
            <a:spLocks noGrp="1"/>
          </p:cNvSpPr>
          <p:nvPr>
            <p:ph type="sldNum" sz="quarter" idx="12"/>
          </p:nvPr>
        </p:nvSpPr>
        <p:spPr/>
        <p:txBody>
          <a:bodyPr/>
          <a:lstStyle/>
          <a:p>
            <a:r>
              <a:rPr lang="en-AU" sz="1800" dirty="0" smtClean="0">
                <a:solidFill>
                  <a:schemeClr val="tx1"/>
                </a:solidFill>
              </a:rPr>
              <a:t>42</a:t>
            </a:r>
            <a:endParaRPr lang="en-AU" sz="1800" dirty="0">
              <a:solidFill>
                <a:schemeClr val="tx1"/>
              </a:solidFill>
            </a:endParaRPr>
          </a:p>
        </p:txBody>
      </p:sp>
    </p:spTree>
    <p:extLst>
      <p:ext uri="{BB962C8B-B14F-4D97-AF65-F5344CB8AC3E}">
        <p14:creationId xmlns:p14="http://schemas.microsoft.com/office/powerpoint/2010/main" val="124166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AU" sz="1800" dirty="0" smtClean="0">
                <a:solidFill>
                  <a:schemeClr val="tx1"/>
                </a:solidFill>
              </a:rPr>
              <a:t>43</a:t>
            </a:r>
            <a:endParaRPr lang="en-AU" sz="1800" dirty="0">
              <a:solidFill>
                <a:schemeClr val="tx1"/>
              </a:solidFill>
            </a:endParaRPr>
          </a:p>
        </p:txBody>
      </p:sp>
      <p:sp>
        <p:nvSpPr>
          <p:cNvPr id="6" name="Rectangle 5"/>
          <p:cNvSpPr/>
          <p:nvPr/>
        </p:nvSpPr>
        <p:spPr>
          <a:xfrm>
            <a:off x="389877" y="1164480"/>
            <a:ext cx="9001000" cy="1384995"/>
          </a:xfrm>
          <a:prstGeom prst="rect">
            <a:avLst/>
          </a:prstGeom>
        </p:spPr>
        <p:txBody>
          <a:bodyPr wrap="square">
            <a:spAutoFit/>
          </a:bodyPr>
          <a:lstStyle/>
          <a:p>
            <a:r>
              <a:rPr lang="en-US" sz="2800" i="1" dirty="0" smtClean="0"/>
              <a:t>If </a:t>
            </a:r>
            <a:r>
              <a:rPr lang="en-US" sz="2800" i="1" dirty="0"/>
              <a:t>the WSP team does not consider all user groups </a:t>
            </a:r>
            <a:r>
              <a:rPr lang="en-US" sz="2800" i="1" dirty="0" smtClean="0"/>
              <a:t>during control measure </a:t>
            </a:r>
            <a:r>
              <a:rPr lang="en-US" sz="2800" i="1" dirty="0"/>
              <a:t>monitoring, </a:t>
            </a:r>
            <a:r>
              <a:rPr lang="en-US" sz="2800" i="1" dirty="0" smtClean="0"/>
              <a:t>some user groups may be excluded from benefits.</a:t>
            </a:r>
          </a:p>
        </p:txBody>
      </p:sp>
      <p:sp>
        <p:nvSpPr>
          <p:cNvPr id="13" name="Title 1"/>
          <p:cNvSpPr txBox="1">
            <a:spLocks/>
          </p:cNvSpPr>
          <p:nvPr/>
        </p:nvSpPr>
        <p:spPr>
          <a:xfrm>
            <a:off x="-17562" y="197768"/>
            <a:ext cx="915139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Monitoring for equitable benefit</a:t>
            </a:r>
            <a:endParaRPr lang="en-AU" dirty="0"/>
          </a:p>
        </p:txBody>
      </p:sp>
      <p:sp>
        <p:nvSpPr>
          <p:cNvPr id="8" name="Rectangle 7"/>
          <p:cNvSpPr/>
          <p:nvPr/>
        </p:nvSpPr>
        <p:spPr>
          <a:xfrm>
            <a:off x="6179840" y="3533656"/>
            <a:ext cx="2880320" cy="2677656"/>
          </a:xfrm>
          <a:prstGeom prst="rect">
            <a:avLst/>
          </a:prstGeom>
        </p:spPr>
        <p:txBody>
          <a:bodyPr wrap="square">
            <a:spAutoFit/>
          </a:bodyPr>
          <a:lstStyle/>
          <a:p>
            <a:r>
              <a:rPr lang="en-US" sz="2400" b="1" dirty="0" smtClean="0">
                <a:solidFill>
                  <a:srgbClr val="000000"/>
                </a:solidFill>
              </a:rPr>
              <a:t>If Cl</a:t>
            </a:r>
            <a:r>
              <a:rPr lang="en-US" b="1" dirty="0" smtClean="0">
                <a:solidFill>
                  <a:srgbClr val="000000"/>
                </a:solidFill>
              </a:rPr>
              <a:t>2</a:t>
            </a:r>
            <a:r>
              <a:rPr lang="en-US" sz="2400" b="1" dirty="0" smtClean="0">
                <a:solidFill>
                  <a:srgbClr val="000000"/>
                </a:solidFill>
              </a:rPr>
              <a:t> residual monitoring does not include remote households, it may fail to detect areas of inadequate protection.</a:t>
            </a:r>
            <a:endParaRPr lang="en-GB" sz="2400" b="1" dirty="0">
              <a:solidFill>
                <a:srgbClr val="000000"/>
              </a:solidFill>
            </a:endParaRPr>
          </a:p>
        </p:txBody>
      </p:sp>
      <p:sp>
        <p:nvSpPr>
          <p:cNvPr id="10" name="TextBox 9"/>
          <p:cNvSpPr txBox="1"/>
          <p:nvPr/>
        </p:nvSpPr>
        <p:spPr>
          <a:xfrm>
            <a:off x="374963" y="3029349"/>
            <a:ext cx="504056" cy="3108543"/>
          </a:xfrm>
          <a:prstGeom prst="rect">
            <a:avLst/>
          </a:prstGeom>
          <a:solidFill>
            <a:srgbClr val="EEECC2">
              <a:alpha val="44000"/>
            </a:srgbClr>
          </a:solidFill>
          <a:ln w="3175">
            <a:solidFill>
              <a:schemeClr val="tx1"/>
            </a:solidFill>
          </a:ln>
        </p:spPr>
        <p:txBody>
          <a:bodyPr wrap="square" rtlCol="0">
            <a:spAutoFit/>
          </a:bodyPr>
          <a:lstStyle/>
          <a:p>
            <a:r>
              <a:rPr lang="en-US" sz="2800" b="1" dirty="0"/>
              <a:t>EXAMPLE</a:t>
            </a:r>
          </a:p>
        </p:txBody>
      </p:sp>
      <p:grpSp>
        <p:nvGrpSpPr>
          <p:cNvPr id="11" name="Group 10"/>
          <p:cNvGrpSpPr/>
          <p:nvPr/>
        </p:nvGrpSpPr>
        <p:grpSpPr>
          <a:xfrm>
            <a:off x="1331640" y="2968267"/>
            <a:ext cx="4589618" cy="2808997"/>
            <a:chOff x="1278526" y="2860007"/>
            <a:chExt cx="6239875" cy="3522006"/>
          </a:xfrm>
        </p:grpSpPr>
        <p:pic>
          <p:nvPicPr>
            <p:cNvPr id="12" name="Picture 21" descr="cartoon-house-h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3943" y="4403660"/>
              <a:ext cx="369235" cy="39739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Line 22"/>
            <p:cNvSpPr>
              <a:spLocks noChangeShapeType="1"/>
            </p:cNvSpPr>
            <p:nvPr/>
          </p:nvSpPr>
          <p:spPr bwMode="auto">
            <a:xfrm flipV="1">
              <a:off x="1570383" y="3068960"/>
              <a:ext cx="2325007" cy="2786068"/>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endParaRPr lang="en-US"/>
            </a:p>
          </p:txBody>
        </p:sp>
        <p:sp>
          <p:nvSpPr>
            <p:cNvPr id="15" name="Line 23"/>
            <p:cNvSpPr>
              <a:spLocks noChangeShapeType="1"/>
            </p:cNvSpPr>
            <p:nvPr/>
          </p:nvSpPr>
          <p:spPr bwMode="auto">
            <a:xfrm flipH="1" flipV="1">
              <a:off x="3297101" y="3813323"/>
              <a:ext cx="849784" cy="64937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endParaRPr lang="en-US"/>
            </a:p>
          </p:txBody>
        </p:sp>
        <p:sp>
          <p:nvSpPr>
            <p:cNvPr id="16" name="Line 24"/>
            <p:cNvSpPr>
              <a:spLocks noChangeShapeType="1"/>
            </p:cNvSpPr>
            <p:nvPr/>
          </p:nvSpPr>
          <p:spPr bwMode="auto">
            <a:xfrm flipH="1" flipV="1">
              <a:off x="2595283" y="4667152"/>
              <a:ext cx="552228" cy="436472"/>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endParaRPr lang="en-US"/>
            </a:p>
          </p:txBody>
        </p:sp>
        <p:pic>
          <p:nvPicPr>
            <p:cNvPr id="17" name="Picture 25" descr="cartoon-house-h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28755" y="2860007"/>
              <a:ext cx="369235" cy="395959"/>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7" descr="cartoon-house-h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5696" y="4978160"/>
              <a:ext cx="369235" cy="397398"/>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28"/>
            <p:cNvSpPr>
              <a:spLocks noChangeArrowheads="1"/>
            </p:cNvSpPr>
            <p:nvPr/>
          </p:nvSpPr>
          <p:spPr bwMode="auto">
            <a:xfrm>
              <a:off x="1278526" y="5922701"/>
              <a:ext cx="568785" cy="459312"/>
            </a:xfrm>
            <a:prstGeom prst="rect">
              <a:avLst/>
            </a:prstGeom>
            <a:solidFill>
              <a:srgbClr val="91C400">
                <a:alpha val="85001"/>
              </a:srgb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pPr algn="ctr"/>
              <a:r>
                <a:rPr lang="en-GB" sz="1800"/>
                <a:t>WTP</a:t>
              </a:r>
              <a:endParaRPr lang="en-US" sz="1800"/>
            </a:p>
          </p:txBody>
        </p:sp>
        <p:sp>
          <p:nvSpPr>
            <p:cNvPr id="20" name="Line 31"/>
            <p:cNvSpPr>
              <a:spLocks noChangeShapeType="1"/>
            </p:cNvSpPr>
            <p:nvPr/>
          </p:nvSpPr>
          <p:spPr bwMode="auto">
            <a:xfrm flipV="1">
              <a:off x="2286674" y="3256569"/>
              <a:ext cx="927849" cy="1121924"/>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endParaRPr lang="en-US"/>
            </a:p>
          </p:txBody>
        </p:sp>
        <p:sp>
          <p:nvSpPr>
            <p:cNvPr id="21" name="Line 29"/>
            <p:cNvSpPr>
              <a:spLocks noChangeShapeType="1"/>
            </p:cNvSpPr>
            <p:nvPr/>
          </p:nvSpPr>
          <p:spPr bwMode="auto">
            <a:xfrm flipH="1" flipV="1">
              <a:off x="3907703" y="3086429"/>
              <a:ext cx="3262488" cy="239220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endParaRPr lang="en-US"/>
            </a:p>
          </p:txBody>
        </p:sp>
        <p:pic>
          <p:nvPicPr>
            <p:cNvPr id="22" name="Picture 25" descr="cartoon-house-h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9166" y="5311125"/>
              <a:ext cx="369235" cy="395959"/>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5" descr="cartoon-house-h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55032" y="4325249"/>
              <a:ext cx="369235" cy="395959"/>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5" descr="cartoon-house-h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4155" y="4489429"/>
              <a:ext cx="369235" cy="395959"/>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Line 30"/>
            <p:cNvSpPr>
              <a:spLocks noChangeShapeType="1"/>
            </p:cNvSpPr>
            <p:nvPr/>
          </p:nvSpPr>
          <p:spPr bwMode="auto">
            <a:xfrm flipV="1">
              <a:off x="6412434" y="4869160"/>
              <a:ext cx="535830" cy="692045"/>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endParaRPr lang="en-US"/>
            </a:p>
          </p:txBody>
        </p:sp>
        <p:pic>
          <p:nvPicPr>
            <p:cNvPr id="26" name="Picture 25" descr="cartoon-house-h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56772" y="3255966"/>
              <a:ext cx="369235" cy="395959"/>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5" descr="cartoon-house-h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68381" y="4232282"/>
              <a:ext cx="369235" cy="395959"/>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Line 30"/>
            <p:cNvSpPr>
              <a:spLocks noChangeShapeType="1"/>
            </p:cNvSpPr>
            <p:nvPr/>
          </p:nvSpPr>
          <p:spPr bwMode="auto">
            <a:xfrm>
              <a:off x="2339751" y="3642017"/>
              <a:ext cx="837773" cy="72410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0147" tIns="40074" rIns="80147" bIns="40074" anchor="ctr"/>
            <a:lstStyle/>
            <a:p>
              <a:endParaRPr lang="en-US"/>
            </a:p>
          </p:txBody>
        </p:sp>
        <p:sp>
          <p:nvSpPr>
            <p:cNvPr id="29" name="Oval 28"/>
            <p:cNvSpPr/>
            <p:nvPr/>
          </p:nvSpPr>
          <p:spPr bwMode="auto">
            <a:xfrm>
              <a:off x="6366396" y="4920957"/>
              <a:ext cx="577760" cy="474131"/>
            </a:xfrm>
            <a:prstGeom prst="ellipse">
              <a:avLst/>
            </a:prstGeom>
            <a:solidFill>
              <a:srgbClr val="EEECC2"/>
            </a:solidFill>
            <a:ln>
              <a:solidFill>
                <a:schemeClr val="tx1"/>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latin typeface="Californian FB" charset="0"/>
                  <a:ea typeface="ＭＳ Ｐゴシック" charset="0"/>
                </a:rPr>
                <a:t>Cl</a:t>
              </a:r>
              <a:r>
                <a:rPr lang="en-US" sz="2000" baseline="-25000" dirty="0">
                  <a:latin typeface="Californian FB" charset="0"/>
                  <a:ea typeface="ＭＳ Ｐゴシック" charset="0"/>
                </a:rPr>
                <a:t>2</a:t>
              </a:r>
              <a:endParaRPr kumimoji="0" lang="en-US" sz="2000" b="0" i="0" u="none" strike="noStrike" cap="none" normalizeH="0" baseline="-25000" dirty="0">
                <a:ln>
                  <a:noFill/>
                </a:ln>
                <a:effectLst/>
                <a:latin typeface="Californian FB" charset="0"/>
                <a:ea typeface="ＭＳ Ｐゴシック" charset="0"/>
              </a:endParaRPr>
            </a:p>
          </p:txBody>
        </p:sp>
        <p:pic>
          <p:nvPicPr>
            <p:cNvPr id="30" name="Picture 25" descr="cartoon-house-h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6853" y="5539579"/>
              <a:ext cx="369235" cy="395959"/>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749988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AU" sz="1800" dirty="0" smtClean="0">
                <a:solidFill>
                  <a:schemeClr val="tx1"/>
                </a:solidFill>
              </a:rPr>
              <a:t>44</a:t>
            </a:r>
            <a:endParaRPr lang="en-AU" sz="1800" dirty="0">
              <a:solidFill>
                <a:schemeClr val="tx1"/>
              </a:solidFill>
            </a:endParaRPr>
          </a:p>
        </p:txBody>
      </p:sp>
      <p:sp>
        <p:nvSpPr>
          <p:cNvPr id="13" name="Title 1"/>
          <p:cNvSpPr txBox="1">
            <a:spLocks/>
          </p:cNvSpPr>
          <p:nvPr/>
        </p:nvSpPr>
        <p:spPr>
          <a:xfrm>
            <a:off x="-17562" y="197768"/>
            <a:ext cx="915139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Monitoring for equitable benefit</a:t>
            </a:r>
            <a:endParaRPr lang="en-AU" dirty="0"/>
          </a:p>
        </p:txBody>
      </p:sp>
      <p:sp>
        <p:nvSpPr>
          <p:cNvPr id="31" name="Rectangle 30"/>
          <p:cNvSpPr/>
          <p:nvPr/>
        </p:nvSpPr>
        <p:spPr>
          <a:xfrm>
            <a:off x="669701" y="1540235"/>
            <a:ext cx="7776864" cy="2308324"/>
          </a:xfrm>
          <a:prstGeom prst="rect">
            <a:avLst/>
          </a:prstGeom>
          <a:ln>
            <a:solidFill>
              <a:schemeClr val="tx1"/>
            </a:solidFill>
          </a:ln>
        </p:spPr>
        <p:txBody>
          <a:bodyPr wrap="square">
            <a:spAutoFit/>
          </a:bodyPr>
          <a:lstStyle/>
          <a:p>
            <a:pPr>
              <a:spcAft>
                <a:spcPts val="0"/>
              </a:spcAft>
            </a:pPr>
            <a:r>
              <a:rPr lang="en-US" sz="2400" b="1" dirty="0" smtClean="0">
                <a:latin typeface="+mj-lt"/>
                <a:ea typeface="ＭＳ 明朝" charset="-128"/>
              </a:rPr>
              <a:t>To do this, the </a:t>
            </a:r>
            <a:r>
              <a:rPr lang="en-US" sz="2400" b="1" dirty="0">
                <a:latin typeface="+mj-lt"/>
                <a:ea typeface="ＭＳ 明朝" charset="-128"/>
              </a:rPr>
              <a:t>WSP team should</a:t>
            </a:r>
            <a:r>
              <a:rPr lang="en-US" sz="2400" b="1" dirty="0" smtClean="0">
                <a:latin typeface="+mj-lt"/>
                <a:ea typeface="ＭＳ 明朝" charset="-128"/>
              </a:rPr>
              <a:t>:</a:t>
            </a:r>
          </a:p>
          <a:p>
            <a:pPr marL="342900" indent="-342900">
              <a:spcAft>
                <a:spcPts val="0"/>
              </a:spcAft>
              <a:buClr>
                <a:srgbClr val="930000"/>
              </a:buClr>
              <a:buSzPct val="200000"/>
              <a:buFont typeface="Wingdings" charset="2"/>
              <a:buChar char="ü"/>
            </a:pPr>
            <a:endParaRPr lang="en-US" sz="2400" dirty="0">
              <a:latin typeface="+mj-lt"/>
              <a:ea typeface="ＭＳ 明朝" charset="-128"/>
            </a:endParaRPr>
          </a:p>
          <a:p>
            <a:pPr marL="342900" lvl="0" indent="-342900">
              <a:spcAft>
                <a:spcPts val="0"/>
              </a:spcAft>
              <a:buClr>
                <a:srgbClr val="930000"/>
              </a:buClr>
              <a:buSzPct val="200000"/>
              <a:buFont typeface="Wingdings" charset="2"/>
              <a:buChar char="ü"/>
            </a:pPr>
            <a:r>
              <a:rPr lang="en-US" sz="2400" dirty="0" smtClean="0">
                <a:latin typeface="+mj-lt"/>
                <a:ea typeface="ＭＳ 明朝" charset="-128"/>
                <a:cs typeface="Arial" charset="0"/>
              </a:rPr>
              <a:t>Note the intended beneficiaries of each control measure</a:t>
            </a:r>
          </a:p>
          <a:p>
            <a:pPr lvl="0">
              <a:spcAft>
                <a:spcPts val="0"/>
              </a:spcAft>
              <a:buClr>
                <a:srgbClr val="930000"/>
              </a:buClr>
              <a:buSzPct val="200000"/>
            </a:pPr>
            <a:endParaRPr lang="en-US" sz="2400" dirty="0">
              <a:latin typeface="+mj-lt"/>
              <a:ea typeface="ＭＳ 明朝" charset="-128"/>
              <a:cs typeface="Arial" charset="0"/>
            </a:endParaRPr>
          </a:p>
          <a:p>
            <a:pPr marL="342900" lvl="0" indent="-342900">
              <a:spcAft>
                <a:spcPts val="0"/>
              </a:spcAft>
              <a:buClr>
                <a:srgbClr val="930000"/>
              </a:buClr>
              <a:buSzPct val="200000"/>
              <a:buFont typeface="Wingdings" charset="2"/>
              <a:buChar char="ü"/>
            </a:pPr>
            <a:r>
              <a:rPr lang="en-US" sz="2400" dirty="0" smtClean="0">
                <a:latin typeface="+mj-lt"/>
                <a:ea typeface="ＭＳ 明朝" charset="-128"/>
                <a:cs typeface="Arial" charset="0"/>
              </a:rPr>
              <a:t>Confirm that control measure benefits are experienced equitably by diverse users</a:t>
            </a:r>
            <a:endParaRPr lang="en-US" sz="2400" dirty="0">
              <a:effectLst/>
              <a:latin typeface="+mj-lt"/>
              <a:ea typeface="ＭＳ 明朝" charset="-128"/>
              <a:cs typeface="Arial" charset="0"/>
            </a:endParaRPr>
          </a:p>
        </p:txBody>
      </p:sp>
    </p:spTree>
    <p:extLst>
      <p:ext uri="{BB962C8B-B14F-4D97-AF65-F5344CB8AC3E}">
        <p14:creationId xmlns:p14="http://schemas.microsoft.com/office/powerpoint/2010/main" val="12854387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628800"/>
            <a:ext cx="8712968" cy="1370583"/>
          </a:xfrm>
        </p:spPr>
        <p:txBody>
          <a:bodyPr>
            <a:normAutofit/>
          </a:bodyPr>
          <a:lstStyle/>
          <a:p>
            <a:r>
              <a:rPr lang="en-AU" sz="3200" dirty="0" smtClean="0"/>
              <a:t>CONSIDERING EQUITY IN</a:t>
            </a:r>
            <a:endParaRPr lang="en-AU" sz="3200" b="1" dirty="0"/>
          </a:p>
        </p:txBody>
      </p:sp>
      <p:sp>
        <p:nvSpPr>
          <p:cNvPr id="5" name="Slide Number Placeholder 4"/>
          <p:cNvSpPr>
            <a:spLocks noGrp="1"/>
          </p:cNvSpPr>
          <p:nvPr>
            <p:ph type="sldNum" sz="quarter" idx="12"/>
          </p:nvPr>
        </p:nvSpPr>
        <p:spPr/>
        <p:txBody>
          <a:bodyPr/>
          <a:lstStyle/>
          <a:p>
            <a:r>
              <a:rPr lang="en-AU" sz="1800" dirty="0" smtClean="0">
                <a:solidFill>
                  <a:schemeClr val="tx1"/>
                </a:solidFill>
              </a:rPr>
              <a:t>45</a:t>
            </a:r>
            <a:endParaRPr lang="en-AU" sz="1800" dirty="0">
              <a:solidFill>
                <a:schemeClr val="tx1"/>
              </a:solidFill>
            </a:endParaRPr>
          </a:p>
        </p:txBody>
      </p:sp>
      <p:sp>
        <p:nvSpPr>
          <p:cNvPr id="6" name="Title 1"/>
          <p:cNvSpPr txBox="1">
            <a:spLocks/>
          </p:cNvSpPr>
          <p:nvPr/>
        </p:nvSpPr>
        <p:spPr>
          <a:xfrm>
            <a:off x="210394" y="2751063"/>
            <a:ext cx="871296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b="1" dirty="0" smtClean="0"/>
              <a:t>MODULE 7:</a:t>
            </a:r>
          </a:p>
          <a:p>
            <a:r>
              <a:rPr lang="en-AU" sz="4800" dirty="0" smtClean="0"/>
              <a:t>VERIFYING WSP EFFECTIVENESS</a:t>
            </a:r>
          </a:p>
        </p:txBody>
      </p:sp>
      <p:sp>
        <p:nvSpPr>
          <p:cNvPr id="7" name="Rectangle 6"/>
          <p:cNvSpPr/>
          <p:nvPr/>
        </p:nvSpPr>
        <p:spPr>
          <a:xfrm>
            <a:off x="114300" y="152400"/>
            <a:ext cx="8915400" cy="6591300"/>
          </a:xfrm>
          <a:prstGeom prst="rect">
            <a:avLst/>
          </a:prstGeom>
          <a:noFill/>
          <a:ln w="1524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4829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2135" y="1484784"/>
            <a:ext cx="8136904" cy="22322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b="1" dirty="0"/>
              <a:t>C</a:t>
            </a:r>
            <a:r>
              <a:rPr lang="en-AU" b="1" dirty="0" smtClean="0"/>
              <a:t>onsidering equity here means:</a:t>
            </a:r>
          </a:p>
          <a:p>
            <a:pPr algn="l"/>
            <a:endParaRPr lang="en-AU" sz="1200" dirty="0"/>
          </a:p>
          <a:p>
            <a:pPr marL="466725" indent="-392113" algn="l">
              <a:buFont typeface="Arial" charset="0"/>
              <a:buChar char="•"/>
            </a:pPr>
            <a:r>
              <a:rPr lang="en-AU" sz="3600" dirty="0" smtClean="0"/>
              <a:t>Monitoring water quality and consumer satisfaction for all groups</a:t>
            </a:r>
            <a:endParaRPr lang="en-AU" sz="3600" dirty="0"/>
          </a:p>
        </p:txBody>
      </p:sp>
      <p:sp>
        <p:nvSpPr>
          <p:cNvPr id="5" name="Slide Number Placeholder 4"/>
          <p:cNvSpPr>
            <a:spLocks noGrp="1"/>
          </p:cNvSpPr>
          <p:nvPr>
            <p:ph type="sldNum" sz="quarter" idx="12"/>
          </p:nvPr>
        </p:nvSpPr>
        <p:spPr/>
        <p:txBody>
          <a:bodyPr/>
          <a:lstStyle/>
          <a:p>
            <a:r>
              <a:rPr lang="en-AU" sz="1800" dirty="0" smtClean="0">
                <a:solidFill>
                  <a:schemeClr val="tx1"/>
                </a:solidFill>
              </a:rPr>
              <a:t>46</a:t>
            </a:r>
            <a:endParaRPr lang="en-AU" sz="1800" dirty="0">
              <a:solidFill>
                <a:schemeClr val="tx1"/>
              </a:solidFill>
            </a:endParaRPr>
          </a:p>
        </p:txBody>
      </p:sp>
    </p:spTree>
    <p:extLst>
      <p:ext uri="{BB962C8B-B14F-4D97-AF65-F5344CB8AC3E}">
        <p14:creationId xmlns:p14="http://schemas.microsoft.com/office/powerpoint/2010/main" val="4842087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AU" sz="1800" dirty="0" smtClean="0">
                <a:solidFill>
                  <a:schemeClr val="tx1"/>
                </a:solidFill>
              </a:rPr>
              <a:t>47</a:t>
            </a:r>
            <a:endParaRPr lang="en-AU" sz="1800" dirty="0">
              <a:solidFill>
                <a:schemeClr val="tx1"/>
              </a:solidFill>
            </a:endParaRPr>
          </a:p>
        </p:txBody>
      </p:sp>
      <p:sp>
        <p:nvSpPr>
          <p:cNvPr id="6" name="Rectangle 5"/>
          <p:cNvSpPr/>
          <p:nvPr/>
        </p:nvSpPr>
        <p:spPr>
          <a:xfrm>
            <a:off x="460667" y="1362497"/>
            <a:ext cx="8670283" cy="1384995"/>
          </a:xfrm>
          <a:prstGeom prst="rect">
            <a:avLst/>
          </a:prstGeom>
        </p:spPr>
        <p:txBody>
          <a:bodyPr wrap="square">
            <a:spAutoFit/>
          </a:bodyPr>
          <a:lstStyle/>
          <a:p>
            <a:r>
              <a:rPr lang="en-US" sz="2800" i="1" dirty="0" smtClean="0"/>
              <a:t>Compliance monitoring and consumer satisfaction monitoring should confirm that all </a:t>
            </a:r>
            <a:r>
              <a:rPr lang="en-US" sz="2800" i="1"/>
              <a:t>g</a:t>
            </a:r>
            <a:r>
              <a:rPr lang="en-US" sz="2800" i="1" smtClean="0"/>
              <a:t>roups receive safe </a:t>
            </a:r>
            <a:r>
              <a:rPr lang="en-US" sz="2800" i="1" dirty="0" smtClean="0"/>
              <a:t>water </a:t>
            </a:r>
            <a:r>
              <a:rPr lang="en-US" sz="2800" i="1" smtClean="0"/>
              <a:t>and are satisfied with their service.</a:t>
            </a:r>
            <a:endParaRPr lang="en-US" sz="2800" i="1" dirty="0" smtClean="0"/>
          </a:p>
        </p:txBody>
      </p:sp>
      <p:sp>
        <p:nvSpPr>
          <p:cNvPr id="13" name="Title 1"/>
          <p:cNvSpPr txBox="1">
            <a:spLocks/>
          </p:cNvSpPr>
          <p:nvPr/>
        </p:nvSpPr>
        <p:spPr>
          <a:xfrm>
            <a:off x="-17562" y="197768"/>
            <a:ext cx="915139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Verifying WSP effectiveness for all</a:t>
            </a:r>
            <a:endParaRPr lang="en-AU" dirty="0"/>
          </a:p>
        </p:txBody>
      </p:sp>
      <p:sp>
        <p:nvSpPr>
          <p:cNvPr id="31" name="Rectangle 30"/>
          <p:cNvSpPr/>
          <p:nvPr/>
        </p:nvSpPr>
        <p:spPr>
          <a:xfrm>
            <a:off x="464021" y="3140968"/>
            <a:ext cx="8222779" cy="3046988"/>
          </a:xfrm>
          <a:prstGeom prst="rect">
            <a:avLst/>
          </a:prstGeom>
          <a:ln>
            <a:solidFill>
              <a:schemeClr val="tx1"/>
            </a:solidFill>
          </a:ln>
        </p:spPr>
        <p:txBody>
          <a:bodyPr wrap="square">
            <a:spAutoFit/>
          </a:bodyPr>
          <a:lstStyle/>
          <a:p>
            <a:pPr>
              <a:spcAft>
                <a:spcPts val="0"/>
              </a:spcAft>
            </a:pPr>
            <a:r>
              <a:rPr lang="en-US" sz="2400" b="1" dirty="0" smtClean="0">
                <a:latin typeface="+mj-lt"/>
                <a:ea typeface="ＭＳ 明朝" charset="-128"/>
              </a:rPr>
              <a:t>To do this, the </a:t>
            </a:r>
            <a:r>
              <a:rPr lang="en-US" sz="2400" b="1" dirty="0">
                <a:latin typeface="+mj-lt"/>
                <a:ea typeface="ＭＳ 明朝" charset="-128"/>
              </a:rPr>
              <a:t>WSP team should</a:t>
            </a:r>
            <a:r>
              <a:rPr lang="en-US" sz="2400" b="1" dirty="0" smtClean="0">
                <a:latin typeface="+mj-lt"/>
                <a:ea typeface="ＭＳ 明朝" charset="-128"/>
              </a:rPr>
              <a:t>:</a:t>
            </a:r>
          </a:p>
          <a:p>
            <a:pPr marL="342900" indent="-342900">
              <a:spcAft>
                <a:spcPts val="0"/>
              </a:spcAft>
              <a:buClr>
                <a:srgbClr val="930000"/>
              </a:buClr>
              <a:buSzPct val="200000"/>
              <a:buFont typeface="Wingdings" charset="2"/>
              <a:buChar char="ü"/>
            </a:pPr>
            <a:endParaRPr lang="en-US" sz="2400" dirty="0">
              <a:latin typeface="+mj-lt"/>
              <a:ea typeface="ＭＳ 明朝" charset="-128"/>
            </a:endParaRPr>
          </a:p>
          <a:p>
            <a:pPr marL="342900" lvl="0" indent="-342900">
              <a:spcAft>
                <a:spcPts val="0"/>
              </a:spcAft>
              <a:buClr>
                <a:srgbClr val="930000"/>
              </a:buClr>
              <a:buSzPct val="200000"/>
              <a:buFont typeface="Wingdings" charset="2"/>
              <a:buChar char="ü"/>
            </a:pPr>
            <a:r>
              <a:rPr lang="en-US" sz="2400" dirty="0" smtClean="0"/>
              <a:t>Ensure compliance monitoring reflects all user experiences, e.g. different collection point types </a:t>
            </a:r>
            <a:r>
              <a:rPr lang="en-US" sz="2400" dirty="0"/>
              <a:t>and </a:t>
            </a:r>
            <a:r>
              <a:rPr lang="en-US" sz="2400" dirty="0" smtClean="0"/>
              <a:t>user practices</a:t>
            </a:r>
          </a:p>
          <a:p>
            <a:pPr lvl="0">
              <a:spcAft>
                <a:spcPts val="0"/>
              </a:spcAft>
              <a:buClr>
                <a:srgbClr val="930000"/>
              </a:buClr>
              <a:buSzPct val="200000"/>
            </a:pPr>
            <a:endParaRPr lang="en-US" sz="1200" dirty="0" smtClean="0"/>
          </a:p>
          <a:p>
            <a:pPr marL="342900" lvl="0" indent="-342900">
              <a:spcAft>
                <a:spcPts val="0"/>
              </a:spcAft>
              <a:buClr>
                <a:srgbClr val="930000"/>
              </a:buClr>
              <a:buSzPct val="200000"/>
              <a:buFont typeface="Wingdings" charset="2"/>
              <a:buChar char="ü"/>
            </a:pPr>
            <a:r>
              <a:rPr lang="en-US" sz="2400" dirty="0" smtClean="0">
                <a:latin typeface="+mj-lt"/>
                <a:ea typeface="ＭＳ 明朝" charset="-128"/>
                <a:cs typeface="Arial" charset="0"/>
              </a:rPr>
              <a:t>Include all user groups in consumer satisfaction surveys</a:t>
            </a:r>
          </a:p>
          <a:p>
            <a:pPr lvl="0">
              <a:spcAft>
                <a:spcPts val="0"/>
              </a:spcAft>
              <a:buClr>
                <a:srgbClr val="930000"/>
              </a:buClr>
              <a:buSzPct val="200000"/>
            </a:pPr>
            <a:endParaRPr lang="en-US" sz="1200" dirty="0" smtClean="0">
              <a:latin typeface="+mj-lt"/>
              <a:ea typeface="ＭＳ 明朝" charset="-128"/>
              <a:cs typeface="Arial" charset="0"/>
            </a:endParaRPr>
          </a:p>
          <a:p>
            <a:pPr marL="342900" lvl="0" indent="-342900">
              <a:spcAft>
                <a:spcPts val="0"/>
              </a:spcAft>
              <a:buClr>
                <a:srgbClr val="930000"/>
              </a:buClr>
              <a:buSzPct val="200000"/>
              <a:buFont typeface="Wingdings" charset="2"/>
              <a:buChar char="ü"/>
            </a:pPr>
            <a:r>
              <a:rPr lang="en-US" sz="2400" dirty="0" smtClean="0">
                <a:latin typeface="+mj-lt"/>
                <a:ea typeface="ＭＳ 明朝" charset="-128"/>
                <a:cs typeface="Arial" charset="0"/>
              </a:rPr>
              <a:t>Review consumer satisfaction survey data for trends in user perceptions according to social </a:t>
            </a:r>
            <a:r>
              <a:rPr lang="en-US" sz="2400" dirty="0" err="1" smtClean="0">
                <a:latin typeface="+mj-lt"/>
                <a:ea typeface="ＭＳ 明朝" charset="-128"/>
                <a:cs typeface="Arial" charset="0"/>
              </a:rPr>
              <a:t>stratifiers</a:t>
            </a:r>
            <a:r>
              <a:rPr lang="en-US" sz="2400" dirty="0" smtClean="0">
                <a:latin typeface="+mj-lt"/>
                <a:ea typeface="ＭＳ 明朝" charset="-128"/>
                <a:cs typeface="Arial" charset="0"/>
              </a:rPr>
              <a:t> (e.g. level of wealth)</a:t>
            </a:r>
            <a:endParaRPr lang="en-US" sz="2400" dirty="0">
              <a:effectLst/>
              <a:latin typeface="+mj-lt"/>
              <a:ea typeface="ＭＳ 明朝" charset="-128"/>
              <a:cs typeface="Arial" charset="0"/>
            </a:endParaRPr>
          </a:p>
        </p:txBody>
      </p:sp>
    </p:spTree>
    <p:extLst>
      <p:ext uri="{BB962C8B-B14F-4D97-AF65-F5344CB8AC3E}">
        <p14:creationId xmlns:p14="http://schemas.microsoft.com/office/powerpoint/2010/main" val="2072586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72" y="1172095"/>
            <a:ext cx="5351400" cy="5630862"/>
          </a:xfrm>
          <a:prstGeom prst="rect">
            <a:avLst/>
          </a:prstGeom>
        </p:spPr>
      </p:pic>
      <p:sp>
        <p:nvSpPr>
          <p:cNvPr id="2" name="Title 1"/>
          <p:cNvSpPr>
            <a:spLocks noGrp="1"/>
          </p:cNvSpPr>
          <p:nvPr>
            <p:ph type="ctrTitle"/>
          </p:nvPr>
        </p:nvSpPr>
        <p:spPr>
          <a:xfrm>
            <a:off x="760239" y="67350"/>
            <a:ext cx="7772400" cy="1470025"/>
          </a:xfrm>
        </p:spPr>
        <p:txBody>
          <a:bodyPr/>
          <a:lstStyle/>
          <a:p>
            <a:r>
              <a:rPr lang="en-AU" dirty="0" smtClean="0"/>
              <a:t>Who experiences water?</a:t>
            </a:r>
            <a:endParaRPr lang="en-AU" dirty="0"/>
          </a:p>
        </p:txBody>
      </p:sp>
      <p:sp>
        <p:nvSpPr>
          <p:cNvPr id="4" name="AutoShape 6" descr="data:image/jpeg;base64,/9j/4AAQSkZJRgABAQAAAQABAAD/2wCEAAkGBwgHBhUIBwgUFhQVGSEaGRgYGBsbFxoYHh4fHxQkGRUkISwiHh4nJxwVIT0tMSk3Li46GCs/OzMsOCw5MCsBCgoKBQUFDgUFDisZExkrKysrKysrKysrKysrKysrKysrKysrKysrKysrKysrKysrKysrKysrKysrKysrKysrK//AABEIAN0A5AMBIgACEQEDEQH/xAAaAAEBAQADAQAAAAAAAAAAAAAABgUBAwQH/8QAPhAAAgEDAgMEBQoFAwUAAAAAAAECAwQRBQYSITETIkFRFjI3YXQHFCMzVmJxk7PTFYGRobKxweFCUlNyc//EABQBAQAAAAAAAAAAAAAAAAAAAAD/xAAUEQEAAAAAAAAAAAAAAAAAAAAA/9oADAMBAAIRAxEAPwD7iAAAAAAAAAAAAAAAAAAAAAAAAAAAAAAAAAAAAAAAAAAAAAAAAAAAAAAy9f3Bpu37ZVtSr4c3wwhFOVWpNtJRp013pPLXTzMOFfe2tx46FChp9Np/Wr5xcde6+zTjThy8G5MCwBKR2vrU48VxvW7cn14KdCEM+PDDs3wr3Zf4nXK03zpi47fVLW8WcuFWk6E+HyjUg5Rz06x8X06AV4MDQN02uq3L0+6oTt7uKzK3q4U8Za4oPpUhyfejleeDfAAAAAAAAAAAAAAAAAAAAAAAAAAAAAABmbj1q30DSJ6hcRcsYUIR5zqVJcqcILq5SeEaZI6lF6v8oVCxnFOlZ0ncy/8AtNunQ5e6KrST5493ID0bX0K4jW/j24cTvasVlcuG3g+fZUubSSzzecyfPJTAAAABj7m29a7gsuyrSlTqx71KtDlVpT8JQl1/FdGeTaOu3WoSq6XrVFQu7aXDUS9WpB/VVaf3Z4fLPJpplGR27oS0zdNhr9DlxVPmlbGMyp1s9jn3RqcL5c+8/DOQsQAAAAAAAAAAAAAAAAAAAAAAAAAAAAAkNs8U9/6tKpz4Xbxjnwj2OcLyjxOTx0y2V5IXcpaV8pVO4qyXZ3tDsU31Vai3OC9ycZ1PxcfDxCvAAAAACR+VSMXsupNrnGrQafin84pLKfg+b/qVxH70q/P9dsNvUubnWVxU+7St++uLyUp9nHn1/ugsAAAAAAAAAAAAAAAAAAAAAAAAAAAAAAydz6JDXdLdt2jhUjJVKNRY4qdaHOnJZT/B+abXiawAntqbhlqcZadqkFTvaCSrU/B+HaUv+6nLqvLOHzKEw9ybZs9e7OvOc6dei+KjXpvFSnL/AElF+MXyZk09R3pojVLU9JhfU8/XW0o06uOWOO3m8Nt59WWPcsZYWQJCp8oFlQuo2dxouoRqyTap/NZyk0scfDw5UkspNptc+pxLce59TxDQ9qzp5We1vJxpxjnPD9DFuo/B45PweANzcmv6ftvSpajqdXEVyUVznOb9WMI+Mn/y8JZMvZ+l3rr1Nxa7TUbm5SSp9ewoLnTpcWFmSbcpPCy37snOi7UnS1GOsbhv3dXUU1CTjw0qKl6yo0Vyj5cXrPzKcAAAAAAAAAAAAAAAAAAAAAAAAAAAAAAAAAAAJXVPaRZfDXH+VEqiV1T2kWXw1x/lRKoAAAAAAAAAAAAAAAAAAAAAAAAAAAAAAAHTXure3nCFxcQi6kuGClJJylhvEU+rwm8LyA7gAAAMHd2t1dJsVR0+CndV32dvTbXeqYzmSyu5Bd5vyXvAlN3bken78pX9rYzq0bGnKF5UinijGu4OLx1k4qCm0k8J+Hh9GpVIVaaqUpJprKa6NPpgyNtbfoaHon8PnLtJTzKtNr62rPnVlJc/WeeXguRkbcn6Lax6K3M/oJpzspylz4U/paLbeXKGU4+Li/ugWIAAAAAAAAAAAAAAAAAAAAAAAAAAAAAZ2u6LYa9YOz1GjldYyXKcJL1ZU59YyXVNGiAIqx1nU9rXcdL3ZVdShJ4pX2FGPP1YXK6QnnKUvVly8clpGSlHii+TOq7tbe9tpW15QjOEliUZpSi174vkyL7PUtgtyoKpc6b/AONLirWkevdfWpRS4uXrRSWMgWl5dULG0nd3dRRhCLlKT6KKWZN/yJbZtC71m8luzV6LhKquC2pPOaVtnKco9FUqPvPryUUn4Hkv7qhvzWY6RY1FOxo8FW5msOFaTxK3pJ+K6Tl+CTxkuUklhIDkxt2aFDcGkO1VVwqxaqUai5Sp1o/VyT/m0/c2bIAwtoa5PW9NfzylwXNGXZXFPDXDVXVxT/6JcpRflJG6Rm7bevoGqx3fptPMYx4L2mks1Ldc1UX36XefTMlyykjT1vd2l6XQp9nV7arXWaFGj36lbKbi4pdIcn3n3V5gbN7d21hayur2vGFOKzKUmlFL3tmTtzXq2vyldW+nzha4XZVamYzq+bVJrKh0w318jKtdrXmvXa1Le0ozw26dnHvW9JdPpOX088YeWsJ5wiyAAAAAAAAAAAAAAAAAAAAAAAAAAAAT+79auNNtYWekwjO8uHwUIPOE+XHOeE+5TT4n/JeJr6lfW2mWE76+qqNOnFylJ+CXX8f9ya2XZXGo3M926tScatwsUacsZoWyeaa/9p+vL8UuWANjbGg2m29GhptkuUecpP1qlR+vOT85Pn/bojWAAAADhpNYaIDb2l2Wzd6TsZ2seC7WbWs1mUMJdpb9o22orhU4pdefkfQDI3ToVHcOjysqk+GaanSqJZlSqxeac4+9P+qbXiBrgntma5X1fT5W+pwULu3l2VxBPpNdJL7s1ia8OeMvBQgAAAAAAAAAAAAAAAAAAAAAAAAADB3tX1ujtyots2bqXMlwwxKEeDPWeZNJ8Pl54Ay9Sh6Ybh/hab+Z2k1Kv1xWuFiVOlnPOEO7OXJ8+FeDLIhNAvdX0LSYadZ7HuuGC5yde14pyfOcpvtOcpPLb95o+km4PsRc/n237gFUCLjvXVp6nLTY7NuO1jBVHHtrflCTcYvPaY5uMl1zyPV6Sbg+xFz+fbfuAVQJX0k3B9iLn8+2/cHpJuD7EXP59t+4BVAio711aWqPTFs247aMFUce2t/UlJxi89pjrGS655Hr9JNwfYi5/Ptv3AON3W1xpN3HdelUJTnSjw3FOPWtbZzLCyk6lPvTj4vmvEpLG8t9Qs4XlnVUqc4qUZLmmn0Jv0k3B9iLn8+2/cPB8n1DW9O1O4sbjQ6lCyk+1oKdSlLspN/S04xhJ4g23KK6Rw/MC6AAAAAAAAAAAAAAAAAAAAAAAAAAAAASlr7UK/wVH9WsVZKWvtQr/BUf1axVgAABKW/tTrfAUv1qxVkpb+1Ot8BS/WrFWAAAAAAAAAAAAAAAAAAAAAAAAAAAAAAAABKWvtQr/BUf1axVk9b6fdw37W1KVH6KVrTpqWVznGpUlJYznpKL6Y5lCAAAEpb+1Ot8BS/WrFWSlv7U63wFL9asVY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12" descr="http://static.thingfling.com/ImageHandler.ashx?id=NgmIx3naF866RzggVs7msbOSchmvZxbki%2FiBP4ji0MLh3l9zoEg%2BVbEO4rYHvZlFANJ3yhJ4OxHrKG572x18Dv49brIgxLpsU%2BGM66z6YyjeiVrae0wQBKfN4vMxRfxj2mUi7DU50JoW%2BL3il5AI%2FCQSsbO03swuya8IKfPB3eBqRbhbD%2F5W7wm%2FtyvznGmAaeoyhUgq3BqvxXaE95v7nQ%3D%3D"/>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14" descr="http://static.thingfling.com/ImageHandler.ashx?id=NgmIx3naF866RzggVs7msbOSchmvZxbki%2FiBP4ji0MLh3l9zoEg%2BVbEO4rYHvZlFANJ3yhJ4OxHrKG572x18Dv49brIgxLpsU%2BGM66z6YyjeiVrae0wQBKfN4vMxRfxj2mUi7DU50JoW%2BL3il5AI%2FCQSsbO03swuya8IKfPB3eBqRbhbD%2F5W7wm%2FtyvznGmAaeoyhUgq3BqvxXaE95v7nQ%3D%3D"/>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17" descr="data:image/jpeg;base64,/9j/4AAQSkZJRgABAQAAAQABAAD/2wCEAAkGBxISEBQUDxQUFRAUFRQVFxgXFBUUGBUVFxQXFhcYGBQbHCggGB8lHRQVIz0hJSkrOi4uFx8zODMsNzQtLisBCgoKBQUFDgUFDisZExkrKysrKysrKysrKysrKysrKysrKysrKysrKysrKysrKysrKysrKysrKysrKysrKysrK//AABEIAMsA+AMBIgACEQEDEQH/xAAbAAEAAgMBAQAAAAAAAAAAAAAABgcBBAUDAv/EAE0QAAEDAgQCBwMIBgUKBwAAAAEAAgMEEQUSITEGQQcTFCJRYYEycaEVNkJSdZGxxCQzYnKzwSNDgrLRVHN0kpSi0uHw8RYXJjRTVWP/xAAUAQEAAAAAAAAAAAAAAAAAAAAA/8QAFBEBAAAAAAAAAAAAAAAAAAAAAP/aAAwDAQACEQMRAD8AvFERAREQEREBERAREQEREBERAREQEREBERAREQEREBERAREQEREBERAREQF8l4Ud414tjoIm3aZaqU5IIGe3M87C24aLi7uV+ZsFHYuDa3EO/jNU9rHa9kpndXExp+i+QayHb15oLB7Qz6zfvC9GuuoL/wCUWEf5O/8A2io/41pz8L4hho6zCKmSeFvedR1LusDmj6MMu7DbYeO99kFjouDwhxRDXwdZFdsjTllido+GQbse3cag6813kBERAREQEREBERAREQEREBERAREQEREBERAREQEREBfEzgGknQAEnyAC+1w+OXluF1zmkhwpKkgg2IIhdYg8kEU6OoO31M2LzC/WOdDSNcb9VTxnIXAcnOc0/HxVjWUb6Now3CKENFh2aI+rmhxPqST6qSoCwQsogrfjGH5NxGnxKEWhmeKataNA8P0ilI5lp576DzVjtKh3S9E12DVmYXsxrh5ESMIP3qS4KSaaEnUmKO58TkCDdREQEWCVF+JOPaOjk6pznS1JvaGBpmk5e0G6M3G5CCUooCzjbEXC7MFqcp1GaaNjrcszC27T5FfdB0mQdYIsQgnoJi7KO0MIiLvKf2bftGwQTtF8RyBwBaQQQCCDcEHYg819oCIiAiIgIiICIiAiIgIiICIiAiIgLRxuhFRTTwO9maKSM+57C3+a3lghBCeiLETJhscMmlRSF1NK3YsMbiGg/wBjLr5FTdV1xTQVGHVj8ToWGWCQNFbTt3c1o/XxjbM0DUe/xJEwwDiCmrYRLSStkYfD2mnwc3dp8ig6qLF1x+JeJ6WhhMlVIGaHK3d8h5NYzdx/6NkEa6YKkuo2UcR/SK+WOBgABOQPa6R1vAAC55XU4o4QyNjBsxrWj3NFh+CgvB+E1FXV/KmJM6t2QspKc3Jp4nXu9/hI4Hw238BPwEGURCgg/HeOzmaLD8NNq6obndJpamgDrOlIP0twB7+dl1uE+EKagYRE0umcSZJ32dLK4m5Ln76nl/3Uf6N4+0VmJVz/AG31JpWA/QigAFh4XJBt5XVhIMALUxLC4aiMx1EbJInbteA4fHY+a3EQVlQulwOrip5Hvkweqe2OBzzmNJMTpG531DyPL0JNmAqOdIeDirw2pi2d1bpGHwkjGdhvy1ba/mV68B4o6qw2lnf7b4mZvNwGVx9S0n1Qd9ERAREQEREBERAREQEREBERAREQEReFfUGOJ8gY55Yxz8jAC5+UE5Wg7k2sPeg9i1Q3GujilmkM1M6WiqjcmWleYi43vdzBo65vfa9912uGOJIa+ESwE6EtexwyvikHtMkb9FwXYQVH8l1/yscP+Vau3ZO09ZaO9+t6vLlt63updgHR5SU0gmkz1VVoeuqXmZ4I1u2+jdSdd/Nc4fOw/ZX5oKwEGAFlcPiniaKhja6QOkkke2OKKOxklcSBZjSRe17nX+S7THXF0H0iLBQQHoieBFXxnSRmI1OZvMZspb99ip+q2xSX5Kxc1TwRh+INYyZwHdhqm6Me7wa4bnxJJVjsdcIPpEWCUHN4lqWR0dS+Q2Y2CVxPgBGVxeiiMtwaiDhY9UD6Oc5wP3ELj9I9c6sljwmluZZix9S4bQUocC4uP1nWFh4e8Kf0lO2NjWMFmMa1jQNAGtAAA9AEHsiIgIiICIiAiIgIiICIiAiIgIiICwQsoghXE3C0rZzXYW7q60AdZGTaKsa3Zko+ta4D+V/UdThPiuGuY7JeOeIhs0Lxlkhf4EcxcGzhobKQEKKcWcJunkbVUUnZ8RiBDJLXbKz/AOKZv0mG2+ttwg5Q+dZ+yvzQXa4t4tbSlsFOztGIS/qadps43+m87MYLHvG23vtWTeIq6bHf6CmyYl2HssjX/q4H9eHunv8ASjDSCPHMBrztDhHhNlGHySOM9bMc01Q8DPI7wH1GCwAaNrBBp8KcIujkNZiD+uxKQau/q6dp/qoGn2WgaX3OvipeAsogIiINPFsMiqYXxVDGyRPFnNcLg/4Eb3G1lAosKxXCu7h4FfQXOWCR4jmgBIOVkpNntGunwVkrDkFaV/TFDTZRWUNfC830dHGAS0gOyuc8ZgCRqBzXq7HMYxEAUNL2GnfY9pqHNdIGEbsgGztjrf8AmtOowwYti2IB5/R6alNEzS466YZnvB5FpuPQLv8ARNij58NjbNbr6Zz6aUDk6J2Vt/PJkQdDg7hGDD4yI8z55LGWZ5zSTO8XE7DU6fidVJEXjVVTImOfI4NYxpc5x0DWtFySfIAoPZFr4fXRzxMlgcHxSNDmOF7Fp2Ouq2EBERAREQEREBERAREQEREBERAREQEKIgr63/qs/ZX5oKwVX4+dh+yvzQVgICIiAuZxFjTKKmkqJWyOjjALhG3O61wCbX2F7k8gCumsWQaOD4vBVRNlpZGyRO2c0315gjcHyK8+JcVbSUk9Q/aGNz7eJA7o9TYeqi+McDuimdVYNIKWrOr47fo9Rre0kY9k795u1z71F+J+IJ8R7Nhc9PLTVctRH2lhGZhpmXe58co0LSQNf2SEEx6K8IdBhsb5f19S51VKfF8xzC/9nL8VzcFPY+IKun2hrom1UQ5dazuyj3nvO9ArBiaA0AaACwHgOSr/AKW2Op20mIx3zUNQwvsLl0EpDZW6+PdHryQTutq2RRuklcGRsaXOcTYNaBcklQFmfHHgnPHgrHAgG7H1zmndw3bCCNtC78PmkppcbkZNUsfDhDHB0MDxlfVvGoknbfSMHZvPfZWLFGAABYAaADSwQYp4gxoa0ANaAAALAAaAAcgvREQec8zWNLnEBoBJJNgABcknkFAZOkCapc5mCUj6oA5TO89TTh3OznWLwN9LeS8eKw7E8SGGB7m0UDBPWZTlMhcf6KG+4GgJ955gKwKGjZFG2OJrWRsAa1rRYNA0AAQQd+I8RtGY0mHvA1LWTSNc4eDXOdYHzK3eH+Po5agUtZFLR1xF2xTDSTzjkGj+fhsbXUzXD4t4Zgr4DFPcWOaN7dHxPGz2O5EfFB2wVlQzo1xqaaGWCtdetopXQSn64BvHJ6t/BTNAREQEREBERAREQEREBERBX4+dh+yvzQVgKvx87D9lfmgrAQEREBERBhyrzhb9MxyuqyQYqVraGGxv3tHzH3h1x/aUq4xxoUVDUVHOKNzm+b9mD1cWrndGWCGkw2Br79dIDNKTuZJe8b+4ED0QStc7iHDBVUs0Dtpo3x+4uaQD6Gx9F0VgoIb0T4m6bDY2S/r6ZzqaUHk6J2Uf7uX4qZqusF/Q+IKqDUQ18TKqMcutZ3ZQPM6u+5WKgIiIIB0bAGtxl51ea4tJ3OVrTlF/AXNhyU/Va4jUNwrG3VEtm0OJMYySQ3yxVMdw0vOzWuad/EuOwurJa6+yDKItDG8XhpIHzVLxHFGLuJ+AA5k7ADdBEcBaBxHiNtM1NSONuZta58TZT1QLouo5HipxGpYWT18mdrSLFkDO7E038tfdlU7c626A51gofivSfhVO7LJVMc4GxEYdLY+ZYCOXiuFKZsfqJGNe6PBad7o3ljrOrZBa4Dh/VDXY635n2Z7g+A01KwMpYY4mgW7rQCR5u3dtuSgjeH9K2EzOytqmsP8A+jHxD/WcAOXMqZxShzQ5pBBFwQbgjxB5rVxLCoKhpbURMlYdLPa1wsfeNFXddRycPydfSlz8Ge4CeBzi51K577CSEn6N3C4Px0IC0UXlTzte1r2ODmOAc1wNw5pFwQeYIIXqgIiICIiAiIgr8fOw/ZX5oKwFX4+dh+yvzQVgICIiAiLBQV50l2rKqgw1uomlE84H+TxXNneAc74tVhMFlXvBA7Xi2IVx1ZG5tDCf2Y7OlIPO7rH1ViICIiCv+lmMwNo8QZ7VDUMc+wuTBKQyUf3fvU8p5A5ocDcEAg+IIuFpcQ4W2qpZoH+zNE+P3ZmkA+hsfRRzomxMy4bHHLpPSudSygm5DoTlF+fs5d0E0REQaOLYXFUwvhnYHxSCzmnYj+RG9xsVBocCxfDAG4dLHWUTfZgqSWyxjkyOYCxHv2sLBSfjCoro4mSYeyOUxuzSxOuHSxgG7Yncn+/f4H34b4ip66ES07r8nsOj4n82SN+iQghVNx3i01RNTQ4bEKiAR9ZmqwWs6wZmE2aM2ngVu0PBNVVTMqMdnZOYzmjpogW00bhs4g2Mh/e8SLkaLPCXzgxn92h/gld3jLidtFG1rGmWsmJZTwN1dK+25HJg3LuSCQtao90iVbocKrHsNniCQA2vYuGW/wAd12MJMxgj7SGCoyN6wMuWZ7d7KTra60eL8MNVQ1EDTZ0sMjB+8W9342QePAmHtp8NpI2CwEEZPjme0PcT5lziu+oj0YY0KnD4g4Fs9OBTTMIsWSRDJYjlcAH1UuQFqYrRtmhkikF2SMcxw/Zc0g/ittcTjPHWUNFNUP8AoNs0AXL5Hd1jQPNxHpcoOH0M1LpMGpi83LesjH7scr2t+ACm6inRfhD6TC6eGUESZC94O7XSOMhafdmt6KVoCIiAiIgIiIK/HzsP2V+aCsBV+PnYfsr80FYCAiIgKO8f452LDqicGz2MIZ/nHd1nxIPopEqu6V8Qe+po6c01XLSxysqZzDC6Rrw3MGRgjQ6g3B2uN0Et6PMD7FhtPARZ4YHSb/rH95+/mbeikigI6TGf/X4n/sjv8VrnpTd1rYvkzEOtkaXsYY2hz2DdwaTeyCxkUBfx7Wu0gwauc/wkLYW25/0hBA91lp4l0g4pTxPmnwV7Ioxmc41sZDR42Ed0FklV5go7HxBVQG4ir4m1Ud9uuju2UAeJuXegWaPizGp2NkhwmNsbg1zc9Yy5BAIcO6NCD4LjcRUuOVVRSTjD4Yp6SRzmO7UxwLXgB7HC40Nhry1QW4EXnT5sozgB1hcA3ANtbHmF6IBUL4l4VlbP23CnNhrbWkaR/RVbBrllHJ19pN/xE0WCEFIYDxwI8SxKXs8vbagUcUVJYiQzsjc17SbaNaRcv8LKxOEOF3xPdV17xNiUws99u5CzlDCPosHjz3K4/CkDTxFi7i1pe1lEGuIBLc0PeseV7DbwViICwVlYKCCcScK1ENUa/By1tU7SeBxIiqmja/1Xjk7TU++/lT9KdPEMuJU9VRSjcSQvewuG4ZI0d4aGxsLgLu4XxnSz1UtLmMVVE8s6uYdU54BIzx39sG19OWtlx+lKve+OHD6Y/pNe/q7jXq4Bbr5D4DKbeptsg85OlmikFqGOqrJfqQ08lweVy4C19dddivjCeGquvqWVeNNaxkXepqNrs7Yz9eZ2z3jT/lstLF6BuDVtHVU4y0T2R0NSPAAAQTO8Te9z5easiqq2RsL5HtYxou5znBrWjxLjoAg9wFlcrhzH4a6EzUxc6LO5gcWuZmLTYltxq3z/AJ3C6qAiIgIiICwSsqJ9IHEbqWFsVN3q+qd1NMznnOhkI+qy4Nz5IItDj9O7i1zQ8XFEaXwBnEvWlgPPT4iytVV9UdHDPkrs8ZHbWkVDajZzqwd7rC4gmxOnkF2+AuJO3UjXyDLUxkw1DNiydndfccgSLj32QSZERAWMqyiDBCgmLfOWh/0Op/vKeKv+Lu7xBgxbcF7a1jrEjM0RBwafEXN0E/suBx/T9ZhVay1yaacgftCMub8QFIFp4vAJIJWG9nxyNNt7OYQbfeg5XR9UdZhdG++YmniufEhgafiCpCoT0NVJfgtLmIzNEkZA5ZJntAI5HKG/epsgIiICIiCv+EvnBjP7tD/BKsBV/wAJfODGf3aH+CVYCAiIg4HFXDFHWR2q2C7ASyUHLJFbXMyQattYHw02UL6IsLkmklr55ZJ2i9LSPltn7PG8gvNty42F99DqbrrdJ1a+bqMNpiRPXOyyOG8dK3WZx947uu4zBTPDKFkELIoWhscbQxoHJoFgg1eJcGjrKSanlALZWFuovldu11vEOAPoqv4C4efiLS3F6mSbsEnZzSewxro9GvkIN5rhoIJ8Hbq4yq64kvhuLwVzNKWty0tVYaNk/qJTb/VueQ80Fg01O2NobG0NY0ABrQAABsABoF6rAWUBERARFhxQeGIVbIYnyyuDY42l7nE2AaBclQXgGkfW1D8WqgQZQY6ONw/U0wNs1uTn2vfwOhsbLz4mkditeMOiJ7FTlslc4aZ3aOjpw7z3NvvBCsKGMNaGtADQAABoAALAAIPsBVzxQw4ViUeIs0o6ktgrgBYNN7Qz+hNifxurHWni2HR1EMkMzc0UjSxw8QR+KDZjeCARsdQfEHmvtQLo6xGSCSXCqt15qSxgc7eajOkbh5t0afDQcip6gIiICr/joFmM4LLu0S1MVud5YgAfcLFWAoH0h/8Av8G/0x38NBOwhQIUED6He7SVEW/U11Uy+2az73ty3U9UV4JwCWklr3S5MtTVvnjym/ccBbMLCx3UqQEREBFglRPi/ih0L2UtEwTYlMCY4/oxt5zTH6LBr7zoOaDmcJfODGf3aH+CVYCrX/wBPTN7XR1D34xcvlfI49VV39qJ0ega3axG1h6SjhLiqGtY4NBjqYtJ4H6SQvvaxB3Hg4boJEvKpmaxrnPIDGgucTsABck+gXqo3x3w/NX0pp4Kk0webSERiTrIy0gstmBAJI1B5WQcHo5gdWVFTi0oP6QeppQd2UsbrXtyzuF7eR8VYSrii4HxaGNkcOM5I42tY1ooIQA1osB7S5FBS41JiNRRfK7h2eKKTrOxwnN1gvbJfS3jcoLeXF4vwJldRzU79Osb3Xc2SN7zHD3OA9LhQvHMCxqnppp/lou6mN8mXsULc2Rpda9za9vBfHDuDYzVUkFQMaLOuiZJl7FC7LmaDbNcXt7ggknRpjr6qjy1FxWUrjTVAO/WR6Zv7QsbjndS1V7w3wJWUte6rkxHrett17BSsj6/K0hmYh5AIJvcD8VYSAiIgLkcUy1baWT5PjbJVEBrA5wYGlxsXkk2OUHNbnZddEHA4L4abQUrYgc8riZJpOcsztXuJ3PgPIBd9YCygIiII1xJwx2ippKmKTqailkvmDc3WQu0kiIuNHDnyuVI2bL6RAREQF5SQNcQXAEtN23AJabWuDyNiV6ogwAsoiAiIgIiIIrxjxFLB1dPRxGauqMwhBBETA32pJX7Brb3tudF7cIcLNo2vfI8zVsxDp53WzSO8B9Vg2DRspFlWUAhRPi3hV0z21VC4Q4lCO5Jbuyt5wzge2w+P0dwpasIOZw5WzzU7H1UBp5jcOjLmvykEi4cNwbXHvXUWFlBgqEYJTPHEGISFjhG+npQ15aQ1xA1AdsTofuU3KwGoNLHYXPpZ2R5c74pGtzXy3cwgXty1UZ6HqgSYLSEAgNY9mviyR7T+CmbhcarXw+gigYI6eNkUTb2YxoY0XJJs0aC5JPqg2kREBERB//Z"/>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AutoShape 19" descr="data:image/jpeg;base64,/9j/4AAQSkZJRgABAQAAAQABAAD/2wCEAAkGBxISEBQUDxQUFRAUFRQVFxgXFBUUGBUVFxQXFhcYGBQbHCggGB8lHRQVIz0hJSkrOi4uFx8zODMsNzQtLisBCgoKBQUFDgUFDisZExkrKysrKysrKysrKysrKysrKysrKysrKysrKysrKysrKysrKysrKysrKysrKysrKysrK//AABEIAMsA+AMBIgACEQEDEQH/xAAbAAEAAgMBAQAAAAAAAAAAAAAABgcBBAUDAv/EAE0QAAEDAgQCBwMIBgUKBwAAAAEAAgMEEQUSITEGQQcTFCJRYYEycaEVNkJSdZGxxCQzYnKzwSNDgrLRVHN0kpSi0uHw8RYXJjRTVWP/xAAUAQEAAAAAAAAAAAAAAAAAAAAA/8QAFBEBAAAAAAAAAAAAAAAAAAAAAP/aAAwDAQACEQMRAD8AvFERAREQEREBERAREQEREBERAREQEREBERAREQEREBERAREQEREBERAREQF8l4Ud414tjoIm3aZaqU5IIGe3M87C24aLi7uV+ZsFHYuDa3EO/jNU9rHa9kpndXExp+i+QayHb15oLB7Qz6zfvC9GuuoL/wCUWEf5O/8A2io/41pz8L4hho6zCKmSeFvedR1LusDmj6MMu7DbYeO99kFjouDwhxRDXwdZFdsjTllido+GQbse3cag6813kBERAREQEREBERAREQEREBERAREQEREBERAREQEREBfEzgGknQAEnyAC+1w+OXluF1zmkhwpKkgg2IIhdYg8kEU6OoO31M2LzC/WOdDSNcb9VTxnIXAcnOc0/HxVjWUb6Now3CKENFh2aI+rmhxPqST6qSoCwQsogrfjGH5NxGnxKEWhmeKataNA8P0ilI5lp576DzVjtKh3S9E12DVmYXsxrh5ESMIP3qS4KSaaEnUmKO58TkCDdREQEWCVF+JOPaOjk6pznS1JvaGBpmk5e0G6M3G5CCUooCzjbEXC7MFqcp1GaaNjrcszC27T5FfdB0mQdYIsQgnoJi7KO0MIiLvKf2bftGwQTtF8RyBwBaQQQCCDcEHYg819oCIiAiIgIiICIiAiIgIiICIiAiIgLRxuhFRTTwO9maKSM+57C3+a3lghBCeiLETJhscMmlRSF1NK3YsMbiGg/wBjLr5FTdV1xTQVGHVj8ToWGWCQNFbTt3c1o/XxjbM0DUe/xJEwwDiCmrYRLSStkYfD2mnwc3dp8ig6qLF1x+JeJ6WhhMlVIGaHK3d8h5NYzdx/6NkEa6YKkuo2UcR/SK+WOBgABOQPa6R1vAAC55XU4o4QyNjBsxrWj3NFh+CgvB+E1FXV/KmJM6t2QspKc3Jp4nXu9/hI4Hw238BPwEGURCgg/HeOzmaLD8NNq6obndJpamgDrOlIP0twB7+dl1uE+EKagYRE0umcSZJ32dLK4m5Ln76nl/3Uf6N4+0VmJVz/AG31JpWA/QigAFh4XJBt5XVhIMALUxLC4aiMx1EbJInbteA4fHY+a3EQVlQulwOrip5Hvkweqe2OBzzmNJMTpG531DyPL0JNmAqOdIeDirw2pi2d1bpGHwkjGdhvy1ba/mV68B4o6qw2lnf7b4mZvNwGVx9S0n1Qd9ERAREQEREBERAREQEREBERAREQEReFfUGOJ8gY55Yxz8jAC5+UE5Wg7k2sPeg9i1Q3GujilmkM1M6WiqjcmWleYi43vdzBo65vfa9912uGOJIa+ESwE6EtexwyvikHtMkb9FwXYQVH8l1/yscP+Vau3ZO09ZaO9+t6vLlt63updgHR5SU0gmkz1VVoeuqXmZ4I1u2+jdSdd/Nc4fOw/ZX5oKwEGAFlcPiniaKhja6QOkkke2OKKOxklcSBZjSRe17nX+S7THXF0H0iLBQQHoieBFXxnSRmI1OZvMZspb99ip+q2xSX5Kxc1TwRh+INYyZwHdhqm6Me7wa4bnxJJVjsdcIPpEWCUHN4lqWR0dS+Q2Y2CVxPgBGVxeiiMtwaiDhY9UD6Oc5wP3ELj9I9c6sljwmluZZix9S4bQUocC4uP1nWFh4e8Kf0lO2NjWMFmMa1jQNAGtAAA9AEHsiIgIiICIiAiIgIiICIiAiIgIiICwQsoghXE3C0rZzXYW7q60AdZGTaKsa3Zko+ta4D+V/UdThPiuGuY7JeOeIhs0Lxlkhf4EcxcGzhobKQEKKcWcJunkbVUUnZ8RiBDJLXbKz/AOKZv0mG2+ttwg5Q+dZ+yvzQXa4t4tbSlsFOztGIS/qadps43+m87MYLHvG23vtWTeIq6bHf6CmyYl2HssjX/q4H9eHunv8ASjDSCPHMBrztDhHhNlGHySOM9bMc01Q8DPI7wH1GCwAaNrBBp8KcIujkNZiD+uxKQau/q6dp/qoGn2WgaX3OvipeAsogIiINPFsMiqYXxVDGyRPFnNcLg/4Eb3G1lAosKxXCu7h4FfQXOWCR4jmgBIOVkpNntGunwVkrDkFaV/TFDTZRWUNfC830dHGAS0gOyuc8ZgCRqBzXq7HMYxEAUNL2GnfY9pqHNdIGEbsgGztjrf8AmtOowwYti2IB5/R6alNEzS466YZnvB5FpuPQLv8ARNij58NjbNbr6Zz6aUDk6J2Vt/PJkQdDg7hGDD4yI8z55LGWZ5zSTO8XE7DU6fidVJEXjVVTImOfI4NYxpc5x0DWtFySfIAoPZFr4fXRzxMlgcHxSNDmOF7Fp2Ouq2EBERAREQEREBERAREQEREBERAREQEKIgr63/qs/ZX5oKwVX4+dh+yvzQVgICIiAuZxFjTKKmkqJWyOjjALhG3O61wCbX2F7k8gCumsWQaOD4vBVRNlpZGyRO2c0315gjcHyK8+JcVbSUk9Q/aGNz7eJA7o9TYeqi+McDuimdVYNIKWrOr47fo9Rre0kY9k795u1z71F+J+IJ8R7Nhc9PLTVctRH2lhGZhpmXe58co0LSQNf2SEEx6K8IdBhsb5f19S51VKfF8xzC/9nL8VzcFPY+IKun2hrom1UQ5dazuyj3nvO9ArBiaA0AaACwHgOSr/AKW2Op20mIx3zUNQwvsLl0EpDZW6+PdHryQTutq2RRuklcGRsaXOcTYNaBcklQFmfHHgnPHgrHAgG7H1zmndw3bCCNtC78PmkppcbkZNUsfDhDHB0MDxlfVvGoknbfSMHZvPfZWLFGAABYAaADSwQYp4gxoa0ANaAAALAAaAAcgvREQec8zWNLnEBoBJJNgABcknkFAZOkCapc5mCUj6oA5TO89TTh3OznWLwN9LeS8eKw7E8SGGB7m0UDBPWZTlMhcf6KG+4GgJ955gKwKGjZFG2OJrWRsAa1rRYNA0AAQQd+I8RtGY0mHvA1LWTSNc4eDXOdYHzK3eH+Po5agUtZFLR1xF2xTDSTzjkGj+fhsbXUzXD4t4Zgr4DFPcWOaN7dHxPGz2O5EfFB2wVlQzo1xqaaGWCtdetopXQSn64BvHJ6t/BTNAREQEREBERAREQEREBERBX4+dh+yvzQVgKvx87D9lfmgrAQEREBERBhyrzhb9MxyuqyQYqVraGGxv3tHzH3h1x/aUq4xxoUVDUVHOKNzm+b9mD1cWrndGWCGkw2Br79dIDNKTuZJe8b+4ED0QStc7iHDBVUs0Dtpo3x+4uaQD6Gx9F0VgoIb0T4m6bDY2S/r6ZzqaUHk6J2Uf7uX4qZqusF/Q+IKqDUQ18TKqMcutZ3ZQPM6u+5WKgIiIIB0bAGtxl51ea4tJ3OVrTlF/AXNhyU/Va4jUNwrG3VEtm0OJMYySQ3yxVMdw0vOzWuad/EuOwurJa6+yDKItDG8XhpIHzVLxHFGLuJ+AA5k7ADdBEcBaBxHiNtM1NSONuZta58TZT1QLouo5HipxGpYWT18mdrSLFkDO7E038tfdlU7c626A51gofivSfhVO7LJVMc4GxEYdLY+ZYCOXiuFKZsfqJGNe6PBad7o3ljrOrZBa4Dh/VDXY635n2Z7g+A01KwMpYY4mgW7rQCR5u3dtuSgjeH9K2EzOytqmsP8A+jHxD/WcAOXMqZxShzQ5pBBFwQbgjxB5rVxLCoKhpbURMlYdLPa1wsfeNFXddRycPydfSlz8Ge4CeBzi51K577CSEn6N3C4Px0IC0UXlTzte1r2ODmOAc1wNw5pFwQeYIIXqgIiICIiAiIgr8fOw/ZX5oKwFX4+dh+yvzQVgICIiAiLBQV50l2rKqgw1uomlE84H+TxXNneAc74tVhMFlXvBA7Xi2IVx1ZG5tDCf2Y7OlIPO7rH1ViICIiCv+lmMwNo8QZ7VDUMc+wuTBKQyUf3fvU8p5A5ocDcEAg+IIuFpcQ4W2qpZoH+zNE+P3ZmkA+hsfRRzomxMy4bHHLpPSudSygm5DoTlF+fs5d0E0REQaOLYXFUwvhnYHxSCzmnYj+RG9xsVBocCxfDAG4dLHWUTfZgqSWyxjkyOYCxHv2sLBSfjCoro4mSYeyOUxuzSxOuHSxgG7Yncn+/f4H34b4ip66ES07r8nsOj4n82SN+iQghVNx3i01RNTQ4bEKiAR9ZmqwWs6wZmE2aM2ngVu0PBNVVTMqMdnZOYzmjpogW00bhs4g2Mh/e8SLkaLPCXzgxn92h/gld3jLidtFG1rGmWsmJZTwN1dK+25HJg3LuSCQtao90iVbocKrHsNniCQA2vYuGW/wAd12MJMxgj7SGCoyN6wMuWZ7d7KTra60eL8MNVQ1EDTZ0sMjB+8W9342QePAmHtp8NpI2CwEEZPjme0PcT5lziu+oj0YY0KnD4g4Fs9OBTTMIsWSRDJYjlcAH1UuQFqYrRtmhkikF2SMcxw/Zc0g/ittcTjPHWUNFNUP8AoNs0AXL5Hd1jQPNxHpcoOH0M1LpMGpi83LesjH7scr2t+ACm6inRfhD6TC6eGUESZC94O7XSOMhafdmt6KVoCIiAiIgIiIK/HzsP2V+aCsBV+PnYfsr80FYCAiIgKO8f452LDqicGz2MIZ/nHd1nxIPopEqu6V8Qe+po6c01XLSxysqZzDC6Rrw3MGRgjQ6g3B2uN0Et6PMD7FhtPARZ4YHSb/rH95+/mbeikigI6TGf/X4n/sjv8VrnpTd1rYvkzEOtkaXsYY2hz2DdwaTeyCxkUBfx7Wu0gwauc/wkLYW25/0hBA91lp4l0g4pTxPmnwV7Ioxmc41sZDR42Ed0FklV5go7HxBVQG4ir4m1Ud9uuju2UAeJuXegWaPizGp2NkhwmNsbg1zc9Yy5BAIcO6NCD4LjcRUuOVVRSTjD4Yp6SRzmO7UxwLXgB7HC40Nhry1QW4EXnT5sozgB1hcA3ANtbHmF6IBUL4l4VlbP23CnNhrbWkaR/RVbBrllHJ19pN/xE0WCEFIYDxwI8SxKXs8vbagUcUVJYiQzsjc17SbaNaRcv8LKxOEOF3xPdV17xNiUws99u5CzlDCPosHjz3K4/CkDTxFi7i1pe1lEGuIBLc0PeseV7DbwViICwVlYKCCcScK1ENUa/By1tU7SeBxIiqmja/1Xjk7TU++/lT9KdPEMuJU9VRSjcSQvewuG4ZI0d4aGxsLgLu4XxnSz1UtLmMVVE8s6uYdU54BIzx39sG19OWtlx+lKve+OHD6Y/pNe/q7jXq4Bbr5D4DKbeptsg85OlmikFqGOqrJfqQ08lweVy4C19dddivjCeGquvqWVeNNaxkXepqNrs7Yz9eZ2z3jT/lstLF6BuDVtHVU4y0T2R0NSPAAAQTO8Te9z5easiqq2RsL5HtYxou5znBrWjxLjoAg9wFlcrhzH4a6EzUxc6LO5gcWuZmLTYltxq3z/AJ3C6qAiIgIiICwSsqJ9IHEbqWFsVN3q+qd1NMznnOhkI+qy4Nz5IItDj9O7i1zQ8XFEaXwBnEvWlgPPT4iytVV9UdHDPkrs8ZHbWkVDajZzqwd7rC4gmxOnkF2+AuJO3UjXyDLUxkw1DNiydndfccgSLj32QSZERAWMqyiDBCgmLfOWh/0Op/vKeKv+Lu7xBgxbcF7a1jrEjM0RBwafEXN0E/suBx/T9ZhVay1yaacgftCMub8QFIFp4vAJIJWG9nxyNNt7OYQbfeg5XR9UdZhdG++YmniufEhgafiCpCoT0NVJfgtLmIzNEkZA5ZJntAI5HKG/epsgIiICIiCv+EvnBjP7tD/BKsBV/wAJfODGf3aH+CVYCAiIg4HFXDFHWR2q2C7ASyUHLJFbXMyQattYHw02UL6IsLkmklr55ZJ2i9LSPltn7PG8gvNty42F99DqbrrdJ1a+bqMNpiRPXOyyOG8dK3WZx947uu4zBTPDKFkELIoWhscbQxoHJoFgg1eJcGjrKSanlALZWFuovldu11vEOAPoqv4C4efiLS3F6mSbsEnZzSewxro9GvkIN5rhoIJ8Hbq4yq64kvhuLwVzNKWty0tVYaNk/qJTb/VueQ80Fg01O2NobG0NY0ABrQAABsABoF6rAWUBERARFhxQeGIVbIYnyyuDY42l7nE2AaBclQXgGkfW1D8WqgQZQY6ONw/U0wNs1uTn2vfwOhsbLz4mkditeMOiJ7FTlslc4aZ3aOjpw7z3NvvBCsKGMNaGtADQAABoAALAAIPsBVzxQw4ViUeIs0o6ktgrgBYNN7Qz+hNifxurHWni2HR1EMkMzc0UjSxw8QR+KDZjeCARsdQfEHmvtQLo6xGSCSXCqt15qSxgc7eajOkbh5t0afDQcip6gIiICr/joFmM4LLu0S1MVud5YgAfcLFWAoH0h/8Av8G/0x38NBOwhQIUED6He7SVEW/U11Uy+2az73ty3U9UV4JwCWklr3S5MtTVvnjym/ccBbMLCx3UqQEREBFglRPi/ih0L2UtEwTYlMCY4/oxt5zTH6LBr7zoOaDmcJfODGf3aH+CVYCrX/wBPTN7XR1D34xcvlfI49VV39qJ0ega3axG1h6SjhLiqGtY4NBjqYtJ4H6SQvvaxB3Hg4boJEvKpmaxrnPIDGgucTsABck+gXqo3x3w/NX0pp4Kk0webSERiTrIy0gstmBAJI1B5WQcHo5gdWVFTi0oP6QeppQd2UsbrXtyzuF7eR8VYSrii4HxaGNkcOM5I42tY1ooIQA1osB7S5FBS41JiNRRfK7h2eKKTrOxwnN1gvbJfS3jcoLeXF4vwJldRzU79Osb3Xc2SN7zHD3OA9LhQvHMCxqnppp/lou6mN8mXsULc2Rpda9za9vBfHDuDYzVUkFQMaLOuiZJl7FC7LmaDbNcXt7ggknRpjr6qjy1FxWUrjTVAO/WR6Zv7QsbjndS1V7w3wJWUte6rkxHrett17BSsj6/K0hmYh5AIJvcD8VYSAiIgLkcUy1baWT5PjbJVEBrA5wYGlxsXkk2OUHNbnZddEHA4L4abQUrYgc8riZJpOcsztXuJ3PgPIBd9YCygIiII1xJwx2ippKmKTqailkvmDc3WQu0kiIuNHDnyuVI2bL6RAREQF5SQNcQXAEtN23AJabWuDyNiV6ogwAsoiAiIgIiIIrxjxFLB1dPRxGauqMwhBBETA32pJX7Brb3tudF7cIcLNo2vfI8zVsxDp53WzSO8B9Vg2DRspFlWUAhRPi3hV0z21VC4Q4lCO5Jbuyt5wzge2w+P0dwpasIOZw5WzzU7H1UBp5jcOjLmvykEi4cNwbXHvXUWFlBgqEYJTPHEGISFjhG+npQ15aQ1xA1AdsTofuU3KwGoNLHYXPpZ2R5c74pGtzXy3cwgXty1UZ6HqgSYLSEAgNY9mviyR7T+CmbhcarXw+gigYI6eNkUTb2YxoY0XJJs0aC5JPqg2kREBERB//Z"/>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AutoShape 21" descr="data:image/jpeg;base64,/9j/4AAQSkZJRgABAQAAAQABAAD/2wCEAAkGBxISEBQUDxQUFRAUFRQVFxgXFBUUGBUVFxQXFhcYGBQbHCggGB8lHRQVIz0hJSkrOi4uFx8zODMsNzQtLisBCgoKBQUFDgUFDisZExkrKysrKysrKysrKysrKysrKysrKysrKysrKysrKysrKysrKysrKysrKysrKysrKysrK//AABEIAMsA+AMBIgACEQEDEQH/xAAbAAEAAgMBAQAAAAAAAAAAAAAABgcBBAUDAv/EAE0QAAEDAgQCBwMIBgUKBwAAAAEAAgMEEQUSITEGQQcTFCJRYYEycaEVNkJSdZGxxCQzYnKzwSNDgrLRVHN0kpSi0uHw8RYXJjRTVWP/xAAUAQEAAAAAAAAAAAAAAAAAAAAA/8QAFBEBAAAAAAAAAAAAAAAAAAAAAP/aAAwDAQACEQMRAD8AvFERAREQEREBERAREQEREBERAREQEREBERAREQEREBERAREQEREBERAREQF8l4Ud414tjoIm3aZaqU5IIGe3M87C24aLi7uV+ZsFHYuDa3EO/jNU9rHa9kpndXExp+i+QayHb15oLB7Qz6zfvC9GuuoL/wCUWEf5O/8A2io/41pz8L4hho6zCKmSeFvedR1LusDmj6MMu7DbYeO99kFjouDwhxRDXwdZFdsjTllido+GQbse3cag6813kBERAREQEREBERAREQEREBERAREQEREBERAREQEREBfEzgGknQAEnyAC+1w+OXluF1zmkhwpKkgg2IIhdYg8kEU6OoO31M2LzC/WOdDSNcb9VTxnIXAcnOc0/HxVjWUb6Now3CKENFh2aI+rmhxPqST6qSoCwQsogrfjGH5NxGnxKEWhmeKataNA8P0ilI5lp576DzVjtKh3S9E12DVmYXsxrh5ESMIP3qS4KSaaEnUmKO58TkCDdREQEWCVF+JOPaOjk6pznS1JvaGBpmk5e0G6M3G5CCUooCzjbEXC7MFqcp1GaaNjrcszC27T5FfdB0mQdYIsQgnoJi7KO0MIiLvKf2bftGwQTtF8RyBwBaQQQCCDcEHYg819oCIiAiIgIiICIiAiIgIiICIiAiIgLRxuhFRTTwO9maKSM+57C3+a3lghBCeiLETJhscMmlRSF1NK3YsMbiGg/wBjLr5FTdV1xTQVGHVj8ToWGWCQNFbTt3c1o/XxjbM0DUe/xJEwwDiCmrYRLSStkYfD2mnwc3dp8ig6qLF1x+JeJ6WhhMlVIGaHK3d8h5NYzdx/6NkEa6YKkuo2UcR/SK+WOBgABOQPa6R1vAAC55XU4o4QyNjBsxrWj3NFh+CgvB+E1FXV/KmJM6t2QspKc3Jp4nXu9/hI4Hw238BPwEGURCgg/HeOzmaLD8NNq6obndJpamgDrOlIP0twB7+dl1uE+EKagYRE0umcSZJ32dLK4m5Ln76nl/3Uf6N4+0VmJVz/AG31JpWA/QigAFh4XJBt5XVhIMALUxLC4aiMx1EbJInbteA4fHY+a3EQVlQulwOrip5Hvkweqe2OBzzmNJMTpG531DyPL0JNmAqOdIeDirw2pi2d1bpGHwkjGdhvy1ba/mV68B4o6qw2lnf7b4mZvNwGVx9S0n1Qd9ERAREQEREBERAREQEREBERAREQEReFfUGOJ8gY55Yxz8jAC5+UE5Wg7k2sPeg9i1Q3GujilmkM1M6WiqjcmWleYi43vdzBo65vfa9912uGOJIa+ESwE6EtexwyvikHtMkb9FwXYQVH8l1/yscP+Vau3ZO09ZaO9+t6vLlt63updgHR5SU0gmkz1VVoeuqXmZ4I1u2+jdSdd/Nc4fOw/ZX5oKwEGAFlcPiniaKhja6QOkkke2OKKOxklcSBZjSRe17nX+S7THXF0H0iLBQQHoieBFXxnSRmI1OZvMZspb99ip+q2xSX5Kxc1TwRh+INYyZwHdhqm6Me7wa4bnxJJVjsdcIPpEWCUHN4lqWR0dS+Q2Y2CVxPgBGVxeiiMtwaiDhY9UD6Oc5wP3ELj9I9c6sljwmluZZix9S4bQUocC4uP1nWFh4e8Kf0lO2NjWMFmMa1jQNAGtAAA9AEHsiIgIiICIiAiIgIiICIiAiIgIiICwQsoghXE3C0rZzXYW7q60AdZGTaKsa3Zko+ta4D+V/UdThPiuGuY7JeOeIhs0Lxlkhf4EcxcGzhobKQEKKcWcJunkbVUUnZ8RiBDJLXbKz/AOKZv0mG2+ttwg5Q+dZ+yvzQXa4t4tbSlsFOztGIS/qadps43+m87MYLHvG23vtWTeIq6bHf6CmyYl2HssjX/q4H9eHunv8ASjDSCPHMBrztDhHhNlGHySOM9bMc01Q8DPI7wH1GCwAaNrBBp8KcIujkNZiD+uxKQau/q6dp/qoGn2WgaX3OvipeAsogIiINPFsMiqYXxVDGyRPFnNcLg/4Eb3G1lAosKxXCu7h4FfQXOWCR4jmgBIOVkpNntGunwVkrDkFaV/TFDTZRWUNfC830dHGAS0gOyuc8ZgCRqBzXq7HMYxEAUNL2GnfY9pqHNdIGEbsgGztjrf8AmtOowwYti2IB5/R6alNEzS466YZnvB5FpuPQLv8ARNij58NjbNbr6Zz6aUDk6J2Vt/PJkQdDg7hGDD4yI8z55LGWZ5zSTO8XE7DU6fidVJEXjVVTImOfI4NYxpc5x0DWtFySfIAoPZFr4fXRzxMlgcHxSNDmOF7Fp2Ouq2EBERAREQEREBERAREQEREBERAREQEKIgr63/qs/ZX5oKwVX4+dh+yvzQVgICIiAuZxFjTKKmkqJWyOjjALhG3O61wCbX2F7k8gCumsWQaOD4vBVRNlpZGyRO2c0315gjcHyK8+JcVbSUk9Q/aGNz7eJA7o9TYeqi+McDuimdVYNIKWrOr47fo9Rre0kY9k795u1z71F+J+IJ8R7Nhc9PLTVctRH2lhGZhpmXe58co0LSQNf2SEEx6K8IdBhsb5f19S51VKfF8xzC/9nL8VzcFPY+IKun2hrom1UQ5dazuyj3nvO9ArBiaA0AaACwHgOSr/AKW2Op20mIx3zUNQwvsLl0EpDZW6+PdHryQTutq2RRuklcGRsaXOcTYNaBcklQFmfHHgnPHgrHAgG7H1zmndw3bCCNtC78PmkppcbkZNUsfDhDHB0MDxlfVvGoknbfSMHZvPfZWLFGAABYAaADSwQYp4gxoa0ANaAAALAAaAAcgvREQec8zWNLnEBoBJJNgABcknkFAZOkCapc5mCUj6oA5TO89TTh3OznWLwN9LeS8eKw7E8SGGB7m0UDBPWZTlMhcf6KG+4GgJ955gKwKGjZFG2OJrWRsAa1rRYNA0AAQQd+I8RtGY0mHvA1LWTSNc4eDXOdYHzK3eH+Po5agUtZFLR1xF2xTDSTzjkGj+fhsbXUzXD4t4Zgr4DFPcWOaN7dHxPGz2O5EfFB2wVlQzo1xqaaGWCtdetopXQSn64BvHJ6t/BTNAREQEREBERAREQEREBERBX4+dh+yvzQVgKvx87D9lfmgrAQEREBERBhyrzhb9MxyuqyQYqVraGGxv3tHzH3h1x/aUq4xxoUVDUVHOKNzm+b9mD1cWrndGWCGkw2Br79dIDNKTuZJe8b+4ED0QStc7iHDBVUs0Dtpo3x+4uaQD6Gx9F0VgoIb0T4m6bDY2S/r6ZzqaUHk6J2Uf7uX4qZqusF/Q+IKqDUQ18TKqMcutZ3ZQPM6u+5WKgIiIIB0bAGtxl51ea4tJ3OVrTlF/AXNhyU/Va4jUNwrG3VEtm0OJMYySQ3yxVMdw0vOzWuad/EuOwurJa6+yDKItDG8XhpIHzVLxHFGLuJ+AA5k7ADdBEcBaBxHiNtM1NSONuZta58TZT1QLouo5HipxGpYWT18mdrSLFkDO7E038tfdlU7c626A51gofivSfhVO7LJVMc4GxEYdLY+ZYCOXiuFKZsfqJGNe6PBad7o3ljrOrZBa4Dh/VDXY635n2Z7g+A01KwMpYY4mgW7rQCR5u3dtuSgjeH9K2EzOytqmsP8A+jHxD/WcAOXMqZxShzQ5pBBFwQbgjxB5rVxLCoKhpbURMlYdLPa1wsfeNFXddRycPydfSlz8Ge4CeBzi51K577CSEn6N3C4Px0IC0UXlTzte1r2ODmOAc1wNw5pFwQeYIIXqgIiICIiAiIgr8fOw/ZX5oKwFX4+dh+yvzQVgICIiAiLBQV50l2rKqgw1uomlE84H+TxXNneAc74tVhMFlXvBA7Xi2IVx1ZG5tDCf2Y7OlIPO7rH1ViICIiCv+lmMwNo8QZ7VDUMc+wuTBKQyUf3fvU8p5A5ocDcEAg+IIuFpcQ4W2qpZoH+zNE+P3ZmkA+hsfRRzomxMy4bHHLpPSudSygm5DoTlF+fs5d0E0REQaOLYXFUwvhnYHxSCzmnYj+RG9xsVBocCxfDAG4dLHWUTfZgqSWyxjkyOYCxHv2sLBSfjCoro4mSYeyOUxuzSxOuHSxgG7Yncn+/f4H34b4ip66ES07r8nsOj4n82SN+iQghVNx3i01RNTQ4bEKiAR9ZmqwWs6wZmE2aM2ngVu0PBNVVTMqMdnZOYzmjpogW00bhs4g2Mh/e8SLkaLPCXzgxn92h/gld3jLidtFG1rGmWsmJZTwN1dK+25HJg3LuSCQtao90iVbocKrHsNniCQA2vYuGW/wAd12MJMxgj7SGCoyN6wMuWZ7d7KTra60eL8MNVQ1EDTZ0sMjB+8W9342QePAmHtp8NpI2CwEEZPjme0PcT5lziu+oj0YY0KnD4g4Fs9OBTTMIsWSRDJYjlcAH1UuQFqYrRtmhkikF2SMcxw/Zc0g/ittcTjPHWUNFNUP8AoNs0AXL5Hd1jQPNxHpcoOH0M1LpMGpi83LesjH7scr2t+ACm6inRfhD6TC6eGUESZC94O7XSOMhafdmt6KVoCIiAiIgIiIK/HzsP2V+aCsBV+PnYfsr80FYCAiIgKO8f452LDqicGz2MIZ/nHd1nxIPopEqu6V8Qe+po6c01XLSxysqZzDC6Rrw3MGRgjQ6g3B2uN0Et6PMD7FhtPARZ4YHSb/rH95+/mbeikigI6TGf/X4n/sjv8VrnpTd1rYvkzEOtkaXsYY2hz2DdwaTeyCxkUBfx7Wu0gwauc/wkLYW25/0hBA91lp4l0g4pTxPmnwV7Ioxmc41sZDR42Ed0FklV5go7HxBVQG4ir4m1Ud9uuju2UAeJuXegWaPizGp2NkhwmNsbg1zc9Yy5BAIcO6NCD4LjcRUuOVVRSTjD4Yp6SRzmO7UxwLXgB7HC40Nhry1QW4EXnT5sozgB1hcA3ANtbHmF6IBUL4l4VlbP23CnNhrbWkaR/RVbBrllHJ19pN/xE0WCEFIYDxwI8SxKXs8vbagUcUVJYiQzsjc17SbaNaRcv8LKxOEOF3xPdV17xNiUws99u5CzlDCPosHjz3K4/CkDTxFi7i1pe1lEGuIBLc0PeseV7DbwViICwVlYKCCcScK1ENUa/By1tU7SeBxIiqmja/1Xjk7TU++/lT9KdPEMuJU9VRSjcSQvewuG4ZI0d4aGxsLgLu4XxnSz1UtLmMVVE8s6uYdU54BIzx39sG19OWtlx+lKve+OHD6Y/pNe/q7jXq4Bbr5D4DKbeptsg85OlmikFqGOqrJfqQ08lweVy4C19dddivjCeGquvqWVeNNaxkXepqNrs7Yz9eZ2z3jT/lstLF6BuDVtHVU4y0T2R0NSPAAAQTO8Te9z5easiqq2RsL5HtYxou5znBrWjxLjoAg9wFlcrhzH4a6EzUxc6LO5gcWuZmLTYltxq3z/AJ3C6qAiIgIiICwSsqJ9IHEbqWFsVN3q+qd1NMznnOhkI+qy4Nz5IItDj9O7i1zQ8XFEaXwBnEvWlgPPT4iytVV9UdHDPkrs8ZHbWkVDajZzqwd7rC4gmxOnkF2+AuJO3UjXyDLUxkw1DNiydndfccgSLj32QSZERAWMqyiDBCgmLfOWh/0Op/vKeKv+Lu7xBgxbcF7a1jrEjM0RBwafEXN0E/suBx/T9ZhVay1yaacgftCMub8QFIFp4vAJIJWG9nxyNNt7OYQbfeg5XR9UdZhdG++YmniufEhgafiCpCoT0NVJfgtLmIzNEkZA5ZJntAI5HKG/epsgIiICIiCv+EvnBjP7tD/BKsBV/wAJfODGf3aH+CVYCAiIg4HFXDFHWR2q2C7ASyUHLJFbXMyQattYHw02UL6IsLkmklr55ZJ2i9LSPltn7PG8gvNty42F99DqbrrdJ1a+bqMNpiRPXOyyOG8dK3WZx947uu4zBTPDKFkELIoWhscbQxoHJoFgg1eJcGjrKSanlALZWFuovldu11vEOAPoqv4C4efiLS3F6mSbsEnZzSewxro9GvkIN5rhoIJ8Hbq4yq64kvhuLwVzNKWty0tVYaNk/qJTb/VueQ80Fg01O2NobG0NY0ABrQAABsABoF6rAWUBERARFhxQeGIVbIYnyyuDY42l7nE2AaBclQXgGkfW1D8WqgQZQY6ONw/U0wNs1uTn2vfwOhsbLz4mkditeMOiJ7FTlslc4aZ3aOjpw7z3NvvBCsKGMNaGtADQAABoAALAAIPsBVzxQw4ViUeIs0o6ktgrgBYNN7Qz+hNifxurHWni2HR1EMkMzc0UjSxw8QR+KDZjeCARsdQfEHmvtQLo6xGSCSXCqt15qSxgc7eajOkbh5t0afDQcip6gIiICr/joFmM4LLu0S1MVud5YgAfcLFWAoH0h/8Av8G/0x38NBOwhQIUED6He7SVEW/U11Uy+2az73ty3U9UV4JwCWklr3S5MtTVvnjym/ccBbMLCx3UqQEREBFglRPi/ih0L2UtEwTYlMCY4/oxt5zTH6LBr7zoOaDmcJfODGf3aH+CVYCrX/wBPTN7XR1D34xcvlfI49VV39qJ0ega3axG1h6SjhLiqGtY4NBjqYtJ4H6SQvvaxB3Hg4boJEvKpmaxrnPIDGgucTsABck+gXqo3x3w/NX0pp4Kk0webSERiTrIy0gstmBAJI1B5WQcHo5gdWVFTi0oP6QeppQd2UsbrXtyzuF7eR8VYSrii4HxaGNkcOM5I42tY1ooIQA1osB7S5FBS41JiNRRfK7h2eKKTrOxwnN1gvbJfS3jcoLeXF4vwJldRzU79Osb3Xc2SN7zHD3OA9LhQvHMCxqnppp/lou6mN8mXsULc2Rpda9za9vBfHDuDYzVUkFQMaLOuiZJl7FC7LmaDbNcXt7ggknRpjr6qjy1FxWUrjTVAO/WR6Zv7QsbjndS1V7w3wJWUte6rkxHrett17BSsj6/K0hmYh5AIJvcD8VYSAiIgLkcUy1baWT5PjbJVEBrA5wYGlxsXkk2OUHNbnZddEHA4L4abQUrYgc8riZJpOcsztXuJ3PgPIBd9YCygIiII1xJwx2ippKmKTqailkvmDc3WQu0kiIuNHDnyuVI2bL6RAREQF5SQNcQXAEtN23AJabWuDyNiV6ogwAsoiAiIgIiIIrxjxFLB1dPRxGauqMwhBBETA32pJX7Brb3tudF7cIcLNo2vfI8zVsxDp53WzSO8B9Vg2DRspFlWUAhRPi3hV0z21VC4Q4lCO5Jbuyt5wzge2w+P0dwpasIOZw5WzzU7H1UBp5jcOjLmvykEi4cNwbXHvXUWFlBgqEYJTPHEGISFjhG+npQ15aQ1xA1AdsTofuU3KwGoNLHYXPpZ2R5c74pGtzXy3cwgXty1UZ6HqgSYLSEAgNY9mviyR7T+CmbhcarXw+gigYI6eNkUTb2YxoY0XJJs0aC5JPqg2kREBERB//Z"/>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Rectangle 9"/>
          <p:cNvSpPr/>
          <p:nvPr/>
        </p:nvSpPr>
        <p:spPr>
          <a:xfrm>
            <a:off x="5436096" y="2564065"/>
            <a:ext cx="3419872" cy="2677656"/>
          </a:xfrm>
          <a:prstGeom prst="rect">
            <a:avLst/>
          </a:prstGeom>
        </p:spPr>
        <p:txBody>
          <a:bodyPr wrap="square">
            <a:spAutoFit/>
          </a:bodyPr>
          <a:lstStyle/>
          <a:p>
            <a:pPr>
              <a:defRPr/>
            </a:pPr>
            <a:r>
              <a:rPr lang="en-AU" sz="2800" i="1" dirty="0" smtClean="0"/>
              <a:t>A </a:t>
            </a:r>
            <a:r>
              <a:rPr lang="en-AU" sz="2800" i="1" dirty="0"/>
              <a:t>community is made up of different people with different life experiences and different experiences </a:t>
            </a:r>
            <a:r>
              <a:rPr lang="en-AU" sz="2800" i="1" dirty="0" smtClean="0"/>
              <a:t>with water.</a:t>
            </a:r>
            <a:endParaRPr lang="en-AU" sz="2800" i="1" dirty="0"/>
          </a:p>
        </p:txBody>
      </p:sp>
      <p:sp>
        <p:nvSpPr>
          <p:cNvPr id="13" name="Slide Number Placeholder 12"/>
          <p:cNvSpPr>
            <a:spLocks noGrp="1"/>
          </p:cNvSpPr>
          <p:nvPr>
            <p:ph type="sldNum" sz="quarter" idx="12"/>
          </p:nvPr>
        </p:nvSpPr>
        <p:spPr/>
        <p:txBody>
          <a:bodyPr/>
          <a:lstStyle/>
          <a:p>
            <a:r>
              <a:rPr lang="en-AU" sz="1800" dirty="0">
                <a:solidFill>
                  <a:schemeClr val="tx1"/>
                </a:solidFill>
              </a:rPr>
              <a:t>3</a:t>
            </a:r>
          </a:p>
        </p:txBody>
      </p:sp>
    </p:spTree>
    <p:extLst>
      <p:ext uri="{BB962C8B-B14F-4D97-AF65-F5344CB8AC3E}">
        <p14:creationId xmlns:p14="http://schemas.microsoft.com/office/powerpoint/2010/main" val="31175008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1124744"/>
            <a:ext cx="8712968" cy="1370583"/>
          </a:xfrm>
        </p:spPr>
        <p:txBody>
          <a:bodyPr>
            <a:normAutofit/>
          </a:bodyPr>
          <a:lstStyle/>
          <a:p>
            <a:r>
              <a:rPr lang="en-AU" sz="3200" dirty="0" smtClean="0"/>
              <a:t>CONSIDERING EQUITY IN</a:t>
            </a:r>
            <a:endParaRPr lang="en-AU" sz="3200" b="1" dirty="0"/>
          </a:p>
        </p:txBody>
      </p:sp>
      <p:sp>
        <p:nvSpPr>
          <p:cNvPr id="5" name="Slide Number Placeholder 4"/>
          <p:cNvSpPr>
            <a:spLocks noGrp="1"/>
          </p:cNvSpPr>
          <p:nvPr>
            <p:ph type="sldNum" sz="quarter" idx="12"/>
          </p:nvPr>
        </p:nvSpPr>
        <p:spPr/>
        <p:txBody>
          <a:bodyPr/>
          <a:lstStyle/>
          <a:p>
            <a:r>
              <a:rPr lang="en-AU" sz="1800" dirty="0" smtClean="0">
                <a:solidFill>
                  <a:schemeClr val="tx1"/>
                </a:solidFill>
              </a:rPr>
              <a:t>48</a:t>
            </a:r>
            <a:endParaRPr lang="en-AU" sz="1800" dirty="0">
              <a:solidFill>
                <a:schemeClr val="tx1"/>
              </a:solidFill>
            </a:endParaRPr>
          </a:p>
        </p:txBody>
      </p:sp>
      <p:sp>
        <p:nvSpPr>
          <p:cNvPr id="6" name="Title 1"/>
          <p:cNvSpPr txBox="1">
            <a:spLocks/>
          </p:cNvSpPr>
          <p:nvPr/>
        </p:nvSpPr>
        <p:spPr>
          <a:xfrm>
            <a:off x="215516" y="3111103"/>
            <a:ext cx="871296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b="1" dirty="0" smtClean="0"/>
              <a:t>MODULES 8</a:t>
            </a:r>
            <a:r>
              <a:rPr lang="en-US" sz="4800" b="1" dirty="0" smtClean="0"/>
              <a:t> &amp; </a:t>
            </a:r>
            <a:r>
              <a:rPr lang="en-AU" sz="4800" b="1" dirty="0" smtClean="0"/>
              <a:t>9:</a:t>
            </a:r>
          </a:p>
          <a:p>
            <a:r>
              <a:rPr lang="en-AU" sz="4800" dirty="0" smtClean="0"/>
              <a:t>DEVELOPING MANAGEMENT PROCEDURES &amp; SUPPORTING PROGRAMMES</a:t>
            </a:r>
          </a:p>
        </p:txBody>
      </p:sp>
      <p:sp>
        <p:nvSpPr>
          <p:cNvPr id="7" name="Rectangle 6"/>
          <p:cNvSpPr/>
          <p:nvPr/>
        </p:nvSpPr>
        <p:spPr>
          <a:xfrm>
            <a:off x="114300" y="152400"/>
            <a:ext cx="8915400" cy="6591300"/>
          </a:xfrm>
          <a:prstGeom prst="rect">
            <a:avLst/>
          </a:prstGeom>
          <a:noFill/>
          <a:ln w="1524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1137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7351" y="1556792"/>
            <a:ext cx="8746649" cy="22322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b="1" dirty="0"/>
              <a:t>C</a:t>
            </a:r>
            <a:r>
              <a:rPr lang="en-AU" b="1" dirty="0" smtClean="0"/>
              <a:t>onsidering equity here means:</a:t>
            </a:r>
          </a:p>
          <a:p>
            <a:pPr algn="l"/>
            <a:endParaRPr lang="en-AU" sz="1200" dirty="0"/>
          </a:p>
          <a:p>
            <a:pPr marL="466725" indent="-392113" algn="l">
              <a:buFont typeface="Arial" charset="0"/>
              <a:buChar char="•"/>
            </a:pPr>
            <a:r>
              <a:rPr lang="en-AU" sz="3600" dirty="0" smtClean="0"/>
              <a:t>Considering all groups when developing communication plans</a:t>
            </a:r>
            <a:endParaRPr lang="en-AU" sz="3600" dirty="0"/>
          </a:p>
        </p:txBody>
      </p:sp>
      <p:sp>
        <p:nvSpPr>
          <p:cNvPr id="5" name="Slide Number Placeholder 4"/>
          <p:cNvSpPr>
            <a:spLocks noGrp="1"/>
          </p:cNvSpPr>
          <p:nvPr>
            <p:ph type="sldNum" sz="quarter" idx="12"/>
          </p:nvPr>
        </p:nvSpPr>
        <p:spPr/>
        <p:txBody>
          <a:bodyPr/>
          <a:lstStyle/>
          <a:p>
            <a:r>
              <a:rPr lang="en-AU" sz="1800" dirty="0" smtClean="0">
                <a:solidFill>
                  <a:schemeClr val="tx1"/>
                </a:solidFill>
              </a:rPr>
              <a:t>49</a:t>
            </a:r>
            <a:endParaRPr lang="en-AU" sz="1800" dirty="0">
              <a:solidFill>
                <a:schemeClr val="tx1"/>
              </a:solidFill>
            </a:endParaRPr>
          </a:p>
        </p:txBody>
      </p:sp>
    </p:spTree>
    <p:extLst>
      <p:ext uri="{BB962C8B-B14F-4D97-AF65-F5344CB8AC3E}">
        <p14:creationId xmlns:p14="http://schemas.microsoft.com/office/powerpoint/2010/main" val="15463567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AU" sz="1800" dirty="0" smtClean="0">
                <a:solidFill>
                  <a:schemeClr val="tx1"/>
                </a:solidFill>
              </a:rPr>
              <a:t>50</a:t>
            </a:r>
            <a:endParaRPr lang="en-AU" sz="1800" dirty="0">
              <a:solidFill>
                <a:schemeClr val="tx1"/>
              </a:solidFill>
            </a:endParaRPr>
          </a:p>
        </p:txBody>
      </p:sp>
      <p:sp>
        <p:nvSpPr>
          <p:cNvPr id="6" name="Rectangle 5"/>
          <p:cNvSpPr/>
          <p:nvPr/>
        </p:nvSpPr>
        <p:spPr>
          <a:xfrm>
            <a:off x="464021" y="1340768"/>
            <a:ext cx="8640960" cy="1384995"/>
          </a:xfrm>
          <a:prstGeom prst="rect">
            <a:avLst/>
          </a:prstGeom>
        </p:spPr>
        <p:txBody>
          <a:bodyPr wrap="square">
            <a:spAutoFit/>
          </a:bodyPr>
          <a:lstStyle/>
          <a:p>
            <a:r>
              <a:rPr lang="en-US" sz="2800" i="1" dirty="0" smtClean="0"/>
              <a:t>Diverse needs of different users must be considered when developing communication plans and </a:t>
            </a:r>
            <a:r>
              <a:rPr lang="en-US" sz="2800" i="1" dirty="0" err="1" smtClean="0"/>
              <a:t>programmes</a:t>
            </a:r>
            <a:r>
              <a:rPr lang="en-US" sz="2800" i="1" dirty="0" smtClean="0"/>
              <a:t> to ensure that important messages are accessible to all.</a:t>
            </a:r>
          </a:p>
        </p:txBody>
      </p:sp>
      <p:sp>
        <p:nvSpPr>
          <p:cNvPr id="13" name="Title 1"/>
          <p:cNvSpPr txBox="1">
            <a:spLocks/>
          </p:cNvSpPr>
          <p:nvPr/>
        </p:nvSpPr>
        <p:spPr>
          <a:xfrm>
            <a:off x="-17562" y="197768"/>
            <a:ext cx="915139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Accessible communication plans</a:t>
            </a:r>
            <a:endParaRPr lang="en-AU" dirty="0"/>
          </a:p>
        </p:txBody>
      </p:sp>
      <p:sp>
        <p:nvSpPr>
          <p:cNvPr id="31" name="Rectangle 30"/>
          <p:cNvSpPr/>
          <p:nvPr/>
        </p:nvSpPr>
        <p:spPr>
          <a:xfrm>
            <a:off x="464021" y="3149843"/>
            <a:ext cx="8222779" cy="2862322"/>
          </a:xfrm>
          <a:prstGeom prst="rect">
            <a:avLst/>
          </a:prstGeom>
          <a:ln>
            <a:solidFill>
              <a:schemeClr val="tx1"/>
            </a:solidFill>
          </a:ln>
        </p:spPr>
        <p:txBody>
          <a:bodyPr wrap="square">
            <a:spAutoFit/>
          </a:bodyPr>
          <a:lstStyle/>
          <a:p>
            <a:pPr>
              <a:spcAft>
                <a:spcPts val="0"/>
              </a:spcAft>
            </a:pPr>
            <a:r>
              <a:rPr lang="en-US" sz="2400" b="1" dirty="0" smtClean="0">
                <a:latin typeface="+mj-lt"/>
                <a:ea typeface="ＭＳ 明朝" charset="-128"/>
              </a:rPr>
              <a:t>To do this, the </a:t>
            </a:r>
            <a:r>
              <a:rPr lang="en-US" sz="2400" b="1" dirty="0">
                <a:latin typeface="+mj-lt"/>
                <a:ea typeface="ＭＳ 明朝" charset="-128"/>
              </a:rPr>
              <a:t>WSP team should</a:t>
            </a:r>
            <a:r>
              <a:rPr lang="en-US" sz="2400" b="1" dirty="0" smtClean="0">
                <a:latin typeface="+mj-lt"/>
                <a:ea typeface="ＭＳ 明朝" charset="-128"/>
              </a:rPr>
              <a:t>:</a:t>
            </a:r>
          </a:p>
          <a:p>
            <a:pPr marL="342900" indent="-342900">
              <a:spcAft>
                <a:spcPts val="0"/>
              </a:spcAft>
              <a:buClr>
                <a:srgbClr val="930000"/>
              </a:buClr>
              <a:buSzPct val="200000"/>
              <a:buFont typeface="Wingdings" charset="2"/>
              <a:buChar char="ü"/>
            </a:pPr>
            <a:endParaRPr lang="en-US" sz="2400" dirty="0">
              <a:latin typeface="+mj-lt"/>
              <a:ea typeface="ＭＳ 明朝" charset="-128"/>
            </a:endParaRPr>
          </a:p>
          <a:p>
            <a:pPr marL="342900" lvl="0" indent="-342900">
              <a:spcAft>
                <a:spcPts val="0"/>
              </a:spcAft>
              <a:buClr>
                <a:srgbClr val="930000"/>
              </a:buClr>
              <a:buSzPct val="200000"/>
              <a:buFont typeface="Wingdings" charset="2"/>
              <a:buChar char="ü"/>
            </a:pPr>
            <a:r>
              <a:rPr lang="en-US" sz="2400" dirty="0" smtClean="0"/>
              <a:t>Ensure </a:t>
            </a:r>
            <a:r>
              <a:rPr lang="en-US" sz="2400" b="1" dirty="0" smtClean="0"/>
              <a:t>emergency response plans </a:t>
            </a:r>
            <a:r>
              <a:rPr lang="en-US" sz="2400" dirty="0" smtClean="0"/>
              <a:t>consider how to deliver critical messages to all diverse groups</a:t>
            </a:r>
          </a:p>
          <a:p>
            <a:pPr lvl="0">
              <a:spcAft>
                <a:spcPts val="0"/>
              </a:spcAft>
              <a:buClr>
                <a:srgbClr val="930000"/>
              </a:buClr>
              <a:buSzPct val="200000"/>
            </a:pPr>
            <a:endParaRPr lang="en-US" sz="1200" dirty="0" smtClean="0"/>
          </a:p>
          <a:p>
            <a:pPr marL="342900" lvl="0" indent="-342900">
              <a:spcAft>
                <a:spcPts val="0"/>
              </a:spcAft>
              <a:buClr>
                <a:srgbClr val="930000"/>
              </a:buClr>
              <a:buSzPct val="200000"/>
              <a:buFont typeface="Wingdings" charset="2"/>
              <a:buChar char="ü"/>
            </a:pPr>
            <a:r>
              <a:rPr lang="en-US" sz="2400" dirty="0" smtClean="0">
                <a:latin typeface="+mj-lt"/>
                <a:ea typeface="ＭＳ 明朝" charset="-128"/>
                <a:cs typeface="Arial" charset="0"/>
              </a:rPr>
              <a:t>Ensure </a:t>
            </a:r>
            <a:r>
              <a:rPr lang="en-US" sz="2400" b="1" dirty="0" smtClean="0">
                <a:latin typeface="+mj-lt"/>
                <a:ea typeface="ＭＳ 明朝" charset="-128"/>
                <a:cs typeface="Arial" charset="0"/>
              </a:rPr>
              <a:t>communication and education </a:t>
            </a:r>
            <a:r>
              <a:rPr lang="en-US" sz="2400" b="1" dirty="0" err="1" smtClean="0">
                <a:latin typeface="+mj-lt"/>
                <a:ea typeface="ＭＳ 明朝" charset="-128"/>
                <a:cs typeface="Arial" charset="0"/>
              </a:rPr>
              <a:t>programmes</a:t>
            </a:r>
            <a:r>
              <a:rPr lang="en-US" sz="2400" b="1" dirty="0" smtClean="0">
                <a:latin typeface="+mj-lt"/>
                <a:ea typeface="ＭＳ 明朝" charset="-128"/>
                <a:cs typeface="Arial" charset="0"/>
              </a:rPr>
              <a:t> </a:t>
            </a:r>
            <a:r>
              <a:rPr lang="en-US" sz="2400" dirty="0" smtClean="0">
                <a:latin typeface="+mj-lt"/>
                <a:ea typeface="ＭＳ 明朝" charset="-128"/>
                <a:cs typeface="Arial" charset="0"/>
              </a:rPr>
              <a:t>reflect the needs of diverse users, e.g. those with lower literacy levels or who speak a different language</a:t>
            </a:r>
          </a:p>
        </p:txBody>
      </p:sp>
    </p:spTree>
    <p:extLst>
      <p:ext uri="{BB962C8B-B14F-4D97-AF65-F5344CB8AC3E}">
        <p14:creationId xmlns:p14="http://schemas.microsoft.com/office/powerpoint/2010/main" val="71368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271" y="1556792"/>
            <a:ext cx="8712968" cy="1370583"/>
          </a:xfrm>
        </p:spPr>
        <p:txBody>
          <a:bodyPr>
            <a:normAutofit/>
          </a:bodyPr>
          <a:lstStyle/>
          <a:p>
            <a:r>
              <a:rPr lang="en-AU" sz="3200" dirty="0" smtClean="0"/>
              <a:t>CONSIDERING EQUITY IN</a:t>
            </a:r>
            <a:endParaRPr lang="en-AU" sz="3200" b="1" dirty="0"/>
          </a:p>
        </p:txBody>
      </p:sp>
      <p:sp>
        <p:nvSpPr>
          <p:cNvPr id="5" name="Slide Number Placeholder 4"/>
          <p:cNvSpPr>
            <a:spLocks noGrp="1"/>
          </p:cNvSpPr>
          <p:nvPr>
            <p:ph type="sldNum" sz="quarter" idx="12"/>
          </p:nvPr>
        </p:nvSpPr>
        <p:spPr/>
        <p:txBody>
          <a:bodyPr/>
          <a:lstStyle/>
          <a:p>
            <a:r>
              <a:rPr lang="en-AU" sz="1800" dirty="0" smtClean="0">
                <a:solidFill>
                  <a:schemeClr val="tx1"/>
                </a:solidFill>
              </a:rPr>
              <a:t>51</a:t>
            </a:r>
            <a:endParaRPr lang="en-AU" sz="1800" dirty="0">
              <a:solidFill>
                <a:schemeClr val="tx1"/>
              </a:solidFill>
            </a:endParaRPr>
          </a:p>
        </p:txBody>
      </p:sp>
      <p:sp>
        <p:nvSpPr>
          <p:cNvPr id="6" name="Title 1"/>
          <p:cNvSpPr txBox="1">
            <a:spLocks/>
          </p:cNvSpPr>
          <p:nvPr/>
        </p:nvSpPr>
        <p:spPr>
          <a:xfrm>
            <a:off x="215516" y="3167694"/>
            <a:ext cx="871296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b="1" dirty="0" smtClean="0"/>
              <a:t>MODULES 10 &amp; 11:</a:t>
            </a:r>
          </a:p>
          <a:p>
            <a:r>
              <a:rPr lang="en-AU" sz="4800" dirty="0" smtClean="0"/>
              <a:t>REVIEWING &amp; REVISING</a:t>
            </a:r>
          </a:p>
          <a:p>
            <a:r>
              <a:rPr lang="en-AU" sz="4800" dirty="0" smtClean="0"/>
              <a:t>THE WSP</a:t>
            </a:r>
          </a:p>
        </p:txBody>
      </p:sp>
      <p:sp>
        <p:nvSpPr>
          <p:cNvPr id="7" name="Rectangle 6"/>
          <p:cNvSpPr/>
          <p:nvPr/>
        </p:nvSpPr>
        <p:spPr>
          <a:xfrm>
            <a:off x="114300" y="152400"/>
            <a:ext cx="8915400" cy="6591300"/>
          </a:xfrm>
          <a:prstGeom prst="rect">
            <a:avLst/>
          </a:prstGeom>
          <a:noFill/>
          <a:ln w="1524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8500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1556792"/>
            <a:ext cx="8746649" cy="22322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b="1" dirty="0"/>
              <a:t>C</a:t>
            </a:r>
            <a:r>
              <a:rPr lang="en-AU" b="1" dirty="0" smtClean="0"/>
              <a:t>onsidering equity here means:</a:t>
            </a:r>
          </a:p>
          <a:p>
            <a:pPr algn="l"/>
            <a:endParaRPr lang="en-AU" sz="1200" dirty="0"/>
          </a:p>
          <a:p>
            <a:pPr marL="466725" indent="-392113" algn="l">
              <a:buFont typeface="Arial" charset="0"/>
              <a:buChar char="•"/>
            </a:pPr>
            <a:r>
              <a:rPr lang="en-AU" sz="3600" dirty="0" smtClean="0"/>
              <a:t>Strengthening equity integration during ongoing review and revision</a:t>
            </a:r>
            <a:r>
              <a:rPr lang="en-AU" sz="3600" dirty="0"/>
              <a:t> </a:t>
            </a:r>
            <a:r>
              <a:rPr lang="en-AU" sz="3600" dirty="0" smtClean="0"/>
              <a:t>of the WSP</a:t>
            </a:r>
          </a:p>
        </p:txBody>
      </p:sp>
      <p:sp>
        <p:nvSpPr>
          <p:cNvPr id="5" name="Slide Number Placeholder 4"/>
          <p:cNvSpPr>
            <a:spLocks noGrp="1"/>
          </p:cNvSpPr>
          <p:nvPr>
            <p:ph type="sldNum" sz="quarter" idx="12"/>
          </p:nvPr>
        </p:nvSpPr>
        <p:spPr/>
        <p:txBody>
          <a:bodyPr/>
          <a:lstStyle/>
          <a:p>
            <a:r>
              <a:rPr lang="en-AU" sz="1800" dirty="0" smtClean="0">
                <a:solidFill>
                  <a:schemeClr val="tx1"/>
                </a:solidFill>
              </a:rPr>
              <a:t>52</a:t>
            </a:r>
            <a:endParaRPr lang="en-AU" sz="1800" dirty="0">
              <a:solidFill>
                <a:schemeClr val="tx1"/>
              </a:solidFill>
            </a:endParaRPr>
          </a:p>
        </p:txBody>
      </p:sp>
    </p:spTree>
    <p:extLst>
      <p:ext uri="{BB962C8B-B14F-4D97-AF65-F5344CB8AC3E}">
        <p14:creationId xmlns:p14="http://schemas.microsoft.com/office/powerpoint/2010/main" val="6395588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AU" sz="1800" dirty="0" smtClean="0">
                <a:solidFill>
                  <a:schemeClr val="tx1"/>
                </a:solidFill>
              </a:rPr>
              <a:t>53</a:t>
            </a:r>
            <a:endParaRPr lang="en-AU" sz="1800" dirty="0">
              <a:solidFill>
                <a:schemeClr val="tx1"/>
              </a:solidFill>
            </a:endParaRPr>
          </a:p>
        </p:txBody>
      </p:sp>
      <p:sp>
        <p:nvSpPr>
          <p:cNvPr id="6" name="Rectangle 5"/>
          <p:cNvSpPr/>
          <p:nvPr/>
        </p:nvSpPr>
        <p:spPr>
          <a:xfrm>
            <a:off x="775951" y="1340768"/>
            <a:ext cx="7564363" cy="1384995"/>
          </a:xfrm>
          <a:prstGeom prst="rect">
            <a:avLst/>
          </a:prstGeom>
        </p:spPr>
        <p:txBody>
          <a:bodyPr wrap="square">
            <a:spAutoFit/>
          </a:bodyPr>
          <a:lstStyle/>
          <a:p>
            <a:r>
              <a:rPr lang="en-US" sz="2800" i="1" dirty="0"/>
              <a:t>Each cycle </a:t>
            </a:r>
            <a:r>
              <a:rPr lang="en-US" sz="2800" i="1"/>
              <a:t>of </a:t>
            </a:r>
            <a:r>
              <a:rPr lang="en-US" sz="2800" i="1" smtClean="0"/>
              <a:t>WSP review </a:t>
            </a:r>
            <a:r>
              <a:rPr lang="en-US" sz="2800" i="1" dirty="0"/>
              <a:t>and revision provides an opportunity for the WSP team to strengthen </a:t>
            </a:r>
            <a:r>
              <a:rPr lang="en-US" sz="2800" i="1" dirty="0" smtClean="0"/>
              <a:t>equity consideration and outcomes.</a:t>
            </a:r>
          </a:p>
        </p:txBody>
      </p:sp>
      <p:sp>
        <p:nvSpPr>
          <p:cNvPr id="13" name="Title 1"/>
          <p:cNvSpPr txBox="1">
            <a:spLocks/>
          </p:cNvSpPr>
          <p:nvPr/>
        </p:nvSpPr>
        <p:spPr>
          <a:xfrm>
            <a:off x="-17562" y="197768"/>
            <a:ext cx="915139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Continuous equity strengthening</a:t>
            </a:r>
            <a:endParaRPr lang="en-AU" dirty="0"/>
          </a:p>
        </p:txBody>
      </p:sp>
      <p:sp>
        <p:nvSpPr>
          <p:cNvPr id="31" name="Rectangle 30"/>
          <p:cNvSpPr/>
          <p:nvPr/>
        </p:nvSpPr>
        <p:spPr>
          <a:xfrm>
            <a:off x="703943" y="3140968"/>
            <a:ext cx="7636371" cy="2492990"/>
          </a:xfrm>
          <a:prstGeom prst="rect">
            <a:avLst/>
          </a:prstGeom>
          <a:ln>
            <a:solidFill>
              <a:schemeClr val="tx1"/>
            </a:solidFill>
          </a:ln>
        </p:spPr>
        <p:txBody>
          <a:bodyPr wrap="square">
            <a:spAutoFit/>
          </a:bodyPr>
          <a:lstStyle/>
          <a:p>
            <a:pPr>
              <a:spcAft>
                <a:spcPts val="0"/>
              </a:spcAft>
            </a:pPr>
            <a:r>
              <a:rPr lang="en-US" sz="2400" b="1" dirty="0" smtClean="0">
                <a:latin typeface="+mj-lt"/>
                <a:ea typeface="ＭＳ 明朝" charset="-128"/>
              </a:rPr>
              <a:t>To do this, the </a:t>
            </a:r>
            <a:r>
              <a:rPr lang="en-US" sz="2400" b="1" dirty="0">
                <a:latin typeface="+mj-lt"/>
                <a:ea typeface="ＭＳ 明朝" charset="-128"/>
              </a:rPr>
              <a:t>WSP team should</a:t>
            </a:r>
            <a:r>
              <a:rPr lang="en-US" sz="2400" b="1" dirty="0" smtClean="0">
                <a:latin typeface="+mj-lt"/>
                <a:ea typeface="ＭＳ 明朝" charset="-128"/>
              </a:rPr>
              <a:t>:</a:t>
            </a:r>
          </a:p>
          <a:p>
            <a:pPr marL="342900" indent="-342900">
              <a:spcAft>
                <a:spcPts val="0"/>
              </a:spcAft>
              <a:buClr>
                <a:srgbClr val="930000"/>
              </a:buClr>
              <a:buSzPct val="200000"/>
              <a:buFont typeface="Wingdings" charset="2"/>
              <a:buChar char="ü"/>
            </a:pPr>
            <a:endParaRPr lang="en-US" sz="2400" dirty="0">
              <a:latin typeface="+mj-lt"/>
              <a:ea typeface="ＭＳ 明朝" charset="-128"/>
            </a:endParaRPr>
          </a:p>
          <a:p>
            <a:pPr marL="342900" lvl="0" indent="-342900">
              <a:spcAft>
                <a:spcPts val="0"/>
              </a:spcAft>
              <a:buClr>
                <a:srgbClr val="930000"/>
              </a:buClr>
              <a:buSzPct val="200000"/>
              <a:buFont typeface="Wingdings" charset="2"/>
              <a:buChar char="ü"/>
            </a:pPr>
            <a:r>
              <a:rPr lang="en-US" sz="2400" dirty="0" smtClean="0"/>
              <a:t>Develop a simple equity checklist outlining opportunities for equity integration in each WSP module</a:t>
            </a:r>
          </a:p>
          <a:p>
            <a:pPr lvl="0">
              <a:spcAft>
                <a:spcPts val="0"/>
              </a:spcAft>
              <a:buClr>
                <a:srgbClr val="930000"/>
              </a:buClr>
              <a:buSzPct val="200000"/>
            </a:pPr>
            <a:endParaRPr lang="en-US" sz="1200" dirty="0" smtClean="0"/>
          </a:p>
          <a:p>
            <a:pPr marL="342900" lvl="0" indent="-342900">
              <a:spcAft>
                <a:spcPts val="0"/>
              </a:spcAft>
              <a:buClr>
                <a:srgbClr val="930000"/>
              </a:buClr>
              <a:buSzPct val="200000"/>
              <a:buFont typeface="Wingdings" charset="2"/>
              <a:buChar char="ü"/>
            </a:pPr>
            <a:r>
              <a:rPr lang="en-US" sz="2400" dirty="0" smtClean="0">
                <a:latin typeface="+mj-lt"/>
                <a:ea typeface="ＭＳ 明朝" charset="-128"/>
                <a:cs typeface="Arial" charset="0"/>
              </a:rPr>
              <a:t>Use the checklist to assess equity integration each time the WSP is reviewed and revised</a:t>
            </a:r>
          </a:p>
        </p:txBody>
      </p:sp>
    </p:spTree>
    <p:extLst>
      <p:ext uri="{BB962C8B-B14F-4D97-AF65-F5344CB8AC3E}">
        <p14:creationId xmlns:p14="http://schemas.microsoft.com/office/powerpoint/2010/main" val="18938383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3" y="5012"/>
            <a:ext cx="9144000" cy="5423698"/>
          </a:xfrm>
          <a:prstGeom prst="rect">
            <a:avLst/>
          </a:prstGeom>
        </p:spPr>
      </p:pic>
      <p:sp>
        <p:nvSpPr>
          <p:cNvPr id="5" name="Slide Number Placeholder 4"/>
          <p:cNvSpPr>
            <a:spLocks noGrp="1"/>
          </p:cNvSpPr>
          <p:nvPr>
            <p:ph type="sldNum" sz="quarter" idx="12"/>
          </p:nvPr>
        </p:nvSpPr>
        <p:spPr/>
        <p:txBody>
          <a:bodyPr/>
          <a:lstStyle/>
          <a:p>
            <a:r>
              <a:rPr lang="en-AU" sz="1800" dirty="0" smtClean="0">
                <a:solidFill>
                  <a:schemeClr val="tx1"/>
                </a:solidFill>
              </a:rPr>
              <a:t>54</a:t>
            </a:r>
            <a:endParaRPr lang="en-AU" sz="1800" dirty="0">
              <a:solidFill>
                <a:schemeClr val="tx1"/>
              </a:solidFill>
            </a:endParaRPr>
          </a:p>
        </p:txBody>
      </p:sp>
      <p:sp>
        <p:nvSpPr>
          <p:cNvPr id="2" name="Title 1"/>
          <p:cNvSpPr>
            <a:spLocks noGrp="1"/>
          </p:cNvSpPr>
          <p:nvPr>
            <p:ph type="ctrTitle"/>
          </p:nvPr>
        </p:nvSpPr>
        <p:spPr>
          <a:xfrm>
            <a:off x="0" y="4794721"/>
            <a:ext cx="9144000" cy="1370583"/>
          </a:xfrm>
          <a:solidFill>
            <a:schemeClr val="bg1">
              <a:alpha val="74000"/>
            </a:schemeClr>
          </a:solidFill>
        </p:spPr>
        <p:txBody>
          <a:bodyPr>
            <a:normAutofit/>
          </a:bodyPr>
          <a:lstStyle/>
          <a:p>
            <a:r>
              <a:rPr lang="en-AU" b="1" dirty="0" smtClean="0"/>
              <a:t>CONGRATULATIONS!</a:t>
            </a:r>
            <a:r>
              <a:rPr lang="en-AU" sz="3200" dirty="0" smtClean="0"/>
              <a:t/>
            </a:r>
            <a:br>
              <a:rPr lang="en-AU" sz="3200" dirty="0" smtClean="0"/>
            </a:br>
            <a:r>
              <a:rPr lang="en-AU" sz="2800" b="1" dirty="0" smtClean="0"/>
              <a:t>You have just taken a first step toward equitable WSPs.</a:t>
            </a:r>
            <a:endParaRPr lang="en-AU" sz="2800" b="1" dirty="0"/>
          </a:p>
        </p:txBody>
      </p:sp>
    </p:spTree>
    <p:extLst>
      <p:ext uri="{BB962C8B-B14F-4D97-AF65-F5344CB8AC3E}">
        <p14:creationId xmlns:p14="http://schemas.microsoft.com/office/powerpoint/2010/main" val="1335132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8087" y="764704"/>
            <a:ext cx="8185534" cy="43237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t>Thinking about your own community or a community where you work…</a:t>
            </a:r>
          </a:p>
          <a:p>
            <a:endParaRPr lang="en-AU" dirty="0"/>
          </a:p>
          <a:p>
            <a:r>
              <a:rPr lang="en-AU" dirty="0" smtClean="0"/>
              <a:t>Who are the different types of water users?</a:t>
            </a:r>
            <a:endParaRPr lang="en-AU" dirty="0"/>
          </a:p>
        </p:txBody>
      </p:sp>
      <p:sp>
        <p:nvSpPr>
          <p:cNvPr id="3" name="Rectangle 2"/>
          <p:cNvSpPr/>
          <p:nvPr/>
        </p:nvSpPr>
        <p:spPr>
          <a:xfrm>
            <a:off x="718697" y="5373216"/>
            <a:ext cx="7664313" cy="954107"/>
          </a:xfrm>
          <a:prstGeom prst="rect">
            <a:avLst/>
          </a:prstGeom>
          <a:ln w="6350">
            <a:solidFill>
              <a:schemeClr val="tx1"/>
            </a:solidFill>
          </a:ln>
        </p:spPr>
        <p:txBody>
          <a:bodyPr wrap="square">
            <a:spAutoFit/>
          </a:bodyPr>
          <a:lstStyle/>
          <a:p>
            <a:r>
              <a:rPr lang="en-US" sz="2800" u="sng" dirty="0" smtClean="0">
                <a:latin typeface="+mj-lt"/>
                <a:ea typeface="ＭＳ 明朝" charset="-128"/>
              </a:rPr>
              <a:t>Activity</a:t>
            </a:r>
            <a:r>
              <a:rPr lang="en-US" sz="2800" dirty="0" smtClean="0">
                <a:latin typeface="+mj-lt"/>
                <a:ea typeface="ＭＳ 明朝" charset="-128"/>
              </a:rPr>
              <a:t>: Discuss in table groups, and write down all different types of water users that come to mind.</a:t>
            </a:r>
            <a:endParaRPr lang="en-US" sz="2800" dirty="0">
              <a:latin typeface="+mj-lt"/>
            </a:endParaRPr>
          </a:p>
        </p:txBody>
      </p:sp>
      <p:sp>
        <p:nvSpPr>
          <p:cNvPr id="5" name="Slide Number Placeholder 4"/>
          <p:cNvSpPr>
            <a:spLocks noGrp="1"/>
          </p:cNvSpPr>
          <p:nvPr>
            <p:ph type="sldNum" sz="quarter" idx="12"/>
          </p:nvPr>
        </p:nvSpPr>
        <p:spPr/>
        <p:txBody>
          <a:bodyPr/>
          <a:lstStyle/>
          <a:p>
            <a:r>
              <a:rPr lang="en-AU" sz="1800" dirty="0">
                <a:solidFill>
                  <a:schemeClr val="tx1"/>
                </a:solidFill>
              </a:rPr>
              <a:t>4</a:t>
            </a:r>
          </a:p>
        </p:txBody>
      </p:sp>
    </p:spTree>
    <p:extLst>
      <p:ext uri="{BB962C8B-B14F-4D97-AF65-F5344CB8AC3E}">
        <p14:creationId xmlns:p14="http://schemas.microsoft.com/office/powerpoint/2010/main" val="3979518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214466"/>
            <a:ext cx="8464896" cy="1143000"/>
          </a:xfrm>
        </p:spPr>
        <p:txBody>
          <a:bodyPr>
            <a:noAutofit/>
          </a:bodyPr>
          <a:lstStyle/>
          <a:p>
            <a:r>
              <a:rPr lang="en-US" dirty="0" smtClean="0"/>
              <a:t>How many of these different </a:t>
            </a:r>
            <a:r>
              <a:rPr lang="en-US" smtClean="0"/>
              <a:t>user groups did you </a:t>
            </a:r>
            <a:r>
              <a:rPr lang="en-US" dirty="0" smtClean="0"/>
              <a:t>write down?</a:t>
            </a:r>
            <a:endParaRPr lang="en-AU" dirty="0"/>
          </a:p>
        </p:txBody>
      </p:sp>
      <p:sp>
        <p:nvSpPr>
          <p:cNvPr id="9" name="Title 1"/>
          <p:cNvSpPr txBox="1">
            <a:spLocks/>
          </p:cNvSpPr>
          <p:nvPr/>
        </p:nvSpPr>
        <p:spPr>
          <a:xfrm>
            <a:off x="213073" y="1556792"/>
            <a:ext cx="345638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i="1" dirty="0" smtClean="0"/>
              <a:t>A community is made up of a range of diverse water users. </a:t>
            </a:r>
            <a:endParaRPr lang="en-AU" sz="2800" i="1" dirty="0"/>
          </a:p>
        </p:txBody>
      </p:sp>
      <p:sp>
        <p:nvSpPr>
          <p:cNvPr id="10" name="Slide Number Placeholder 9"/>
          <p:cNvSpPr>
            <a:spLocks noGrp="1"/>
          </p:cNvSpPr>
          <p:nvPr>
            <p:ph type="sldNum" sz="quarter" idx="12"/>
          </p:nvPr>
        </p:nvSpPr>
        <p:spPr/>
        <p:txBody>
          <a:bodyPr/>
          <a:lstStyle/>
          <a:p>
            <a:r>
              <a:rPr lang="en-AU" sz="1800" dirty="0" smtClean="0">
                <a:solidFill>
                  <a:schemeClr val="tx1"/>
                </a:solidFill>
              </a:rPr>
              <a:t>5</a:t>
            </a:r>
            <a:endParaRPr lang="en-AU" sz="1800" dirty="0">
              <a:solidFill>
                <a:schemeClr val="tx1"/>
              </a:solidFil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9432" y="116632"/>
            <a:ext cx="5381436" cy="4500837"/>
          </a:xfrm>
          <a:prstGeom prst="rect">
            <a:avLst/>
          </a:prstGeom>
          <a:ln w="3175">
            <a:noFill/>
          </a:ln>
        </p:spPr>
      </p:pic>
    </p:spTree>
    <p:extLst>
      <p:ext uri="{BB962C8B-B14F-4D97-AF65-F5344CB8AC3E}">
        <p14:creationId xmlns:p14="http://schemas.microsoft.com/office/powerpoint/2010/main" val="1713311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1216" y="1196752"/>
            <a:ext cx="7772400" cy="381970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t>Thinking about diverse water user groups…</a:t>
            </a:r>
          </a:p>
          <a:p>
            <a:endParaRPr lang="en-AU" dirty="0"/>
          </a:p>
          <a:p>
            <a:r>
              <a:rPr lang="en-AU" dirty="0" smtClean="0"/>
              <a:t>Who do you think are the most disadvantaged?</a:t>
            </a:r>
            <a:endParaRPr lang="en-AU" dirty="0"/>
          </a:p>
        </p:txBody>
      </p:sp>
      <p:sp>
        <p:nvSpPr>
          <p:cNvPr id="4" name="Rectangle 3"/>
          <p:cNvSpPr/>
          <p:nvPr/>
        </p:nvSpPr>
        <p:spPr>
          <a:xfrm>
            <a:off x="661547" y="5373216"/>
            <a:ext cx="7910953" cy="954107"/>
          </a:xfrm>
          <a:prstGeom prst="rect">
            <a:avLst/>
          </a:prstGeom>
          <a:ln w="6350">
            <a:solidFill>
              <a:schemeClr val="tx1"/>
            </a:solidFill>
          </a:ln>
        </p:spPr>
        <p:txBody>
          <a:bodyPr wrap="square">
            <a:spAutoFit/>
          </a:bodyPr>
          <a:lstStyle/>
          <a:p>
            <a:r>
              <a:rPr lang="en-US" sz="2800" u="sng" dirty="0" smtClean="0">
                <a:latin typeface="+mj-lt"/>
                <a:ea typeface="ＭＳ 明朝" charset="-128"/>
              </a:rPr>
              <a:t>Activity</a:t>
            </a:r>
            <a:r>
              <a:rPr lang="en-US" sz="2800" dirty="0" smtClean="0">
                <a:latin typeface="+mj-lt"/>
                <a:ea typeface="ＭＳ 明朝" charset="-128"/>
              </a:rPr>
              <a:t>: Discuss in table groups, and write down who you would consider to </a:t>
            </a:r>
            <a:r>
              <a:rPr lang="en-US" sz="2800" smtClean="0">
                <a:latin typeface="+mj-lt"/>
                <a:ea typeface="ＭＳ 明朝" charset="-128"/>
              </a:rPr>
              <a:t>be the most disadvantaged.</a:t>
            </a:r>
            <a:endParaRPr lang="en-US" sz="2800" dirty="0">
              <a:latin typeface="+mj-lt"/>
            </a:endParaRPr>
          </a:p>
        </p:txBody>
      </p:sp>
      <p:sp>
        <p:nvSpPr>
          <p:cNvPr id="6" name="Slide Number Placeholder 5"/>
          <p:cNvSpPr>
            <a:spLocks noGrp="1"/>
          </p:cNvSpPr>
          <p:nvPr>
            <p:ph type="sldNum" sz="quarter" idx="12"/>
          </p:nvPr>
        </p:nvSpPr>
        <p:spPr/>
        <p:txBody>
          <a:bodyPr/>
          <a:lstStyle/>
          <a:p>
            <a:r>
              <a:rPr lang="en-AU" sz="1800" dirty="0">
                <a:solidFill>
                  <a:schemeClr val="tx1"/>
                </a:solidFill>
              </a:rPr>
              <a:t>6</a:t>
            </a:r>
          </a:p>
        </p:txBody>
      </p:sp>
    </p:spTree>
    <p:extLst>
      <p:ext uri="{BB962C8B-B14F-4D97-AF65-F5344CB8AC3E}">
        <p14:creationId xmlns:p14="http://schemas.microsoft.com/office/powerpoint/2010/main" val="3787379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4932040" y="332656"/>
            <a:ext cx="4004220" cy="3672408"/>
          </a:xfrm>
          <a:prstGeom prst="wedgeRoundRectCallout">
            <a:avLst>
              <a:gd name="adj1" fmla="val -70319"/>
              <a:gd name="adj2" fmla="val -239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AU" sz="2800" b="1" u="sng" dirty="0">
                <a:solidFill>
                  <a:schemeClr val="tx1"/>
                </a:solidFill>
              </a:rPr>
              <a:t>Vulnerability: </a:t>
            </a:r>
            <a:r>
              <a:rPr lang="en-AU" sz="2800" dirty="0" smtClean="0">
                <a:solidFill>
                  <a:schemeClr val="tx1"/>
                </a:solidFill>
              </a:rPr>
              <a:t>indicates traits </a:t>
            </a:r>
            <a:r>
              <a:rPr lang="en-AU" sz="2800" dirty="0">
                <a:solidFill>
                  <a:schemeClr val="tx1"/>
                </a:solidFill>
              </a:rPr>
              <a:t>or characteristics </a:t>
            </a:r>
            <a:r>
              <a:rPr lang="en-AU" sz="2800" dirty="0" smtClean="0">
                <a:solidFill>
                  <a:schemeClr val="tx1"/>
                </a:solidFill>
              </a:rPr>
              <a:t>that put people at special </a:t>
            </a:r>
            <a:r>
              <a:rPr lang="en-AU" sz="2800" dirty="0">
                <a:solidFill>
                  <a:schemeClr val="tx1"/>
                </a:solidFill>
              </a:rPr>
              <a:t>risk </a:t>
            </a:r>
            <a:r>
              <a:rPr lang="en-AU" sz="2800" dirty="0" smtClean="0">
                <a:solidFill>
                  <a:schemeClr val="tx1"/>
                </a:solidFill>
              </a:rPr>
              <a:t>to harm, e.g. babies are especially </a:t>
            </a:r>
            <a:r>
              <a:rPr lang="en-AU" sz="2800" dirty="0">
                <a:solidFill>
                  <a:schemeClr val="tx1"/>
                </a:solidFill>
              </a:rPr>
              <a:t>vulnerable to </a:t>
            </a:r>
            <a:r>
              <a:rPr lang="en-AU" sz="2800" dirty="0" smtClean="0">
                <a:solidFill>
                  <a:schemeClr val="tx1"/>
                </a:solidFill>
              </a:rPr>
              <a:t>unsafe water</a:t>
            </a:r>
            <a:endParaRPr lang="en-AU" sz="2800" dirty="0">
              <a:solidFill>
                <a:schemeClr val="tx1"/>
              </a:solidFill>
            </a:endParaRPr>
          </a:p>
        </p:txBody>
      </p:sp>
      <p:sp>
        <p:nvSpPr>
          <p:cNvPr id="7" name="Rounded Rectangular Callout 6"/>
          <p:cNvSpPr/>
          <p:nvPr/>
        </p:nvSpPr>
        <p:spPr>
          <a:xfrm>
            <a:off x="432048" y="3140968"/>
            <a:ext cx="4283968" cy="3501008"/>
          </a:xfrm>
          <a:prstGeom prst="wedgeRoundRectCallout">
            <a:avLst>
              <a:gd name="adj1" fmla="val 25087"/>
              <a:gd name="adj2" fmla="val -762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AU" sz="2800" b="1" u="sng" dirty="0" smtClean="0">
                <a:solidFill>
                  <a:schemeClr val="tx1"/>
                </a:solidFill>
              </a:rPr>
              <a:t>Marginalization: </a:t>
            </a:r>
            <a:r>
              <a:rPr lang="en-AU" sz="2800" u="sng" dirty="0" smtClean="0">
                <a:solidFill>
                  <a:schemeClr val="tx1"/>
                </a:solidFill>
              </a:rPr>
              <a:t> </a:t>
            </a:r>
            <a:r>
              <a:rPr lang="en-AU" sz="2800" dirty="0" smtClean="0">
                <a:solidFill>
                  <a:schemeClr val="tx1"/>
                </a:solidFill>
              </a:rPr>
              <a:t>indicates a lack of access to safe water due to explicit </a:t>
            </a:r>
            <a:r>
              <a:rPr lang="en-AU" sz="2800" dirty="0">
                <a:solidFill>
                  <a:schemeClr val="tx1"/>
                </a:solidFill>
              </a:rPr>
              <a:t>or implicit </a:t>
            </a:r>
            <a:r>
              <a:rPr lang="en-AU" sz="2800" dirty="0" smtClean="0">
                <a:solidFill>
                  <a:schemeClr val="tx1"/>
                </a:solidFill>
              </a:rPr>
              <a:t>discrimination, e.g. as experienced by the poor or remote</a:t>
            </a:r>
            <a:endParaRPr lang="en-AU" sz="2800" dirty="0">
              <a:solidFill>
                <a:schemeClr val="tx1"/>
              </a:solidFill>
            </a:endParaRPr>
          </a:p>
        </p:txBody>
      </p:sp>
      <p:sp>
        <p:nvSpPr>
          <p:cNvPr id="8" name="Title 1"/>
          <p:cNvSpPr txBox="1">
            <a:spLocks/>
          </p:cNvSpPr>
          <p:nvPr/>
        </p:nvSpPr>
        <p:spPr>
          <a:xfrm>
            <a:off x="251520" y="553244"/>
            <a:ext cx="424847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What contributes to disadvantage?</a:t>
            </a:r>
            <a:endParaRPr lang="en-AU" dirty="0"/>
          </a:p>
        </p:txBody>
      </p:sp>
      <p:sp>
        <p:nvSpPr>
          <p:cNvPr id="3" name="Slide Number Placeholder 2"/>
          <p:cNvSpPr>
            <a:spLocks noGrp="1"/>
          </p:cNvSpPr>
          <p:nvPr>
            <p:ph type="sldNum" sz="quarter" idx="12"/>
          </p:nvPr>
        </p:nvSpPr>
        <p:spPr/>
        <p:txBody>
          <a:bodyPr/>
          <a:lstStyle/>
          <a:p>
            <a:r>
              <a:rPr lang="en-AU" sz="1800" dirty="0">
                <a:solidFill>
                  <a:schemeClr val="tx1"/>
                </a:solidFill>
              </a:rPr>
              <a:t>7</a:t>
            </a:r>
          </a:p>
        </p:txBody>
      </p:sp>
    </p:spTree>
    <p:extLst>
      <p:ext uri="{BB962C8B-B14F-4D97-AF65-F5344CB8AC3E}">
        <p14:creationId xmlns:p14="http://schemas.microsoft.com/office/powerpoint/2010/main" val="2987116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6904</TotalTime>
  <Words>2330</Words>
  <Application>Microsoft Macintosh PowerPoint</Application>
  <PresentationFormat>On-screen Show (4:3)</PresentationFormat>
  <Paragraphs>438</Paragraphs>
  <Slides>56</Slides>
  <Notes>56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Calibri</vt:lpstr>
      <vt:lpstr>Californian FB</vt:lpstr>
      <vt:lpstr>Mangal</vt:lpstr>
      <vt:lpstr>ＭＳ Ｐゴシック</vt:lpstr>
      <vt:lpstr>ＭＳ 明朝</vt:lpstr>
      <vt:lpstr>Wingdings</vt:lpstr>
      <vt:lpstr>Arial</vt:lpstr>
      <vt:lpstr>Arial</vt:lpstr>
      <vt:lpstr>Office Theme</vt:lpstr>
      <vt:lpstr>PowerPoint Presentation</vt:lpstr>
      <vt:lpstr>PowerPoint Presentation</vt:lpstr>
      <vt:lpstr>AN INTRODUCTION TO </vt:lpstr>
      <vt:lpstr>PowerPoint Presentation</vt:lpstr>
      <vt:lpstr>Who experiences water?</vt:lpstr>
      <vt:lpstr>PowerPoint Presentation</vt:lpstr>
      <vt:lpstr>How many of these different user groups did you write down?</vt:lpstr>
      <vt:lpstr>PowerPoint Presentation</vt:lpstr>
      <vt:lpstr>PowerPoint Presentation</vt:lpstr>
      <vt:lpstr>Who might experience vulnerability? Or marginalization?</vt:lpstr>
      <vt:lpstr>PowerPoint Presentation</vt:lpstr>
      <vt:lpstr>PowerPoint Presentation</vt:lpstr>
      <vt:lpstr>PowerPoint Presentation</vt:lpstr>
      <vt:lpstr>PowerPoint Presentation</vt:lpstr>
      <vt:lpstr>PowerPoint Presentation</vt:lpstr>
      <vt:lpstr>CONSIDERING EQUITY IN</vt:lpstr>
      <vt:lpstr>PowerPoint Presentation</vt:lpstr>
      <vt:lpstr>PowerPoint Presentation</vt:lpstr>
      <vt:lpstr>PowerPoint Presentation</vt:lpstr>
      <vt:lpstr>PowerPoint Presentation</vt:lpstr>
      <vt:lpstr>CONSIDERING EQUITY IN</vt:lpstr>
      <vt:lpstr>PowerPoint Presentation</vt:lpstr>
      <vt:lpstr>PowerPoint Presentation</vt:lpstr>
      <vt:lpstr>User diversity</vt:lpstr>
      <vt:lpstr>PowerPoint Presentation</vt:lpstr>
      <vt:lpstr>PowerPoint Presentation</vt:lpstr>
      <vt:lpstr>PowerPoint Presentation</vt:lpstr>
      <vt:lpstr>PowerPoint Presentation</vt:lpstr>
      <vt:lpstr>PowerPoint Presentation</vt:lpstr>
      <vt:lpstr>CONSIDERING EQUITY IN</vt:lpstr>
      <vt:lpstr>PowerPoint Presentation</vt:lpstr>
      <vt:lpstr>PowerPoint Presentation</vt:lpstr>
      <vt:lpstr>PowerPoint Presentation</vt:lpstr>
      <vt:lpstr>From the map, we can see…</vt:lpstr>
      <vt:lpstr>CONSIDERING EQUITY IN</vt:lpstr>
      <vt:lpstr>PowerPoint Presentation</vt:lpstr>
      <vt:lpstr>PowerPoint Presentation</vt:lpstr>
      <vt:lpstr>PowerPoint Presentation</vt:lpstr>
      <vt:lpstr>PowerPoint Presentation</vt:lpstr>
      <vt:lpstr>Considering equity outcomes   </vt:lpstr>
      <vt:lpstr>PowerPoint Presentation</vt:lpstr>
      <vt:lpstr>PowerPoint Presentation</vt:lpstr>
      <vt:lpstr>CONSIDERING EQUITY IN</vt:lpstr>
      <vt:lpstr>PowerPoint Presentation</vt:lpstr>
      <vt:lpstr>PowerPoint Presentation</vt:lpstr>
      <vt:lpstr>PowerPoint Presentation</vt:lpstr>
      <vt:lpstr>CONSIDERING EQUITY IN</vt:lpstr>
      <vt:lpstr>PowerPoint Presentation</vt:lpstr>
      <vt:lpstr>PowerPoint Presentation</vt:lpstr>
      <vt:lpstr>CONSIDERING EQUITY IN</vt:lpstr>
      <vt:lpstr>PowerPoint Presentation</vt:lpstr>
      <vt:lpstr>PowerPoint Presentation</vt:lpstr>
      <vt:lpstr>CONSIDERING EQUITY IN</vt:lpstr>
      <vt:lpstr>PowerPoint Presentation</vt:lpstr>
      <vt:lpstr>PowerPoint Presentation</vt:lpstr>
      <vt:lpstr>CONGRATULATIONS! You have just taken a first step toward equitable WSPs.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experiences water?</dc:title>
  <dc:creator>kwinterford</dc:creator>
  <cp:lastModifiedBy>Angella Rinehold</cp:lastModifiedBy>
  <cp:revision>295</cp:revision>
  <cp:lastPrinted>2019-03-04T23:25:41Z</cp:lastPrinted>
  <dcterms:created xsi:type="dcterms:W3CDTF">2014-09-07T07:34:39Z</dcterms:created>
  <dcterms:modified xsi:type="dcterms:W3CDTF">2019-03-06T20:39:51Z</dcterms:modified>
</cp:coreProperties>
</file>