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78" r:id="rId1"/>
    <p:sldMasterId id="2147483865" r:id="rId2"/>
    <p:sldMasterId id="2147483859" r:id="rId3"/>
    <p:sldMasterId id="2147483730" r:id="rId4"/>
    <p:sldMasterId id="2147483906" r:id="rId5"/>
    <p:sldMasterId id="2147483918" r:id="rId6"/>
    <p:sldMasterId id="2147483931" r:id="rId7"/>
    <p:sldMasterId id="2147484006" r:id="rId8"/>
    <p:sldMasterId id="2147483968" r:id="rId9"/>
    <p:sldMasterId id="2147484019" r:id="rId10"/>
    <p:sldMasterId id="2147484049" r:id="rId11"/>
    <p:sldMasterId id="2147484051" r:id="rId12"/>
  </p:sldMasterIdLst>
  <p:notesMasterIdLst>
    <p:notesMasterId r:id="rId92"/>
  </p:notesMasterIdLst>
  <p:handoutMasterIdLst>
    <p:handoutMasterId r:id="rId93"/>
  </p:handoutMasterIdLst>
  <p:sldIdLst>
    <p:sldId id="8480" r:id="rId13"/>
    <p:sldId id="2135" r:id="rId14"/>
    <p:sldId id="2171" r:id="rId15"/>
    <p:sldId id="2136" r:id="rId16"/>
    <p:sldId id="1638" r:id="rId17"/>
    <p:sldId id="1639" r:id="rId18"/>
    <p:sldId id="1640" r:id="rId19"/>
    <p:sldId id="1641" r:id="rId20"/>
    <p:sldId id="2289" r:id="rId21"/>
    <p:sldId id="673" r:id="rId22"/>
    <p:sldId id="1954" r:id="rId23"/>
    <p:sldId id="679" r:id="rId24"/>
    <p:sldId id="2177" r:id="rId25"/>
    <p:sldId id="2176" r:id="rId26"/>
    <p:sldId id="2180" r:id="rId27"/>
    <p:sldId id="2290" r:id="rId28"/>
    <p:sldId id="520" r:id="rId29"/>
    <p:sldId id="1653" r:id="rId30"/>
    <p:sldId id="1106" r:id="rId31"/>
    <p:sldId id="1655" r:id="rId32"/>
    <p:sldId id="1957" r:id="rId33"/>
    <p:sldId id="2172" r:id="rId34"/>
    <p:sldId id="2181" r:id="rId35"/>
    <p:sldId id="1672" r:id="rId36"/>
    <p:sldId id="1959" r:id="rId37"/>
    <p:sldId id="2159" r:id="rId38"/>
    <p:sldId id="2183" r:id="rId39"/>
    <p:sldId id="2174" r:id="rId40"/>
    <p:sldId id="2184" r:id="rId41"/>
    <p:sldId id="2330" r:id="rId42"/>
    <p:sldId id="1659" r:id="rId43"/>
    <p:sldId id="2291" r:id="rId44"/>
    <p:sldId id="1399" r:id="rId45"/>
    <p:sldId id="1140" r:id="rId46"/>
    <p:sldId id="1137" r:id="rId47"/>
    <p:sldId id="1660" r:id="rId48"/>
    <p:sldId id="1139" r:id="rId49"/>
    <p:sldId id="1662" r:id="rId50"/>
    <p:sldId id="1378" r:id="rId51"/>
    <p:sldId id="8481" r:id="rId52"/>
    <p:sldId id="8459" r:id="rId53"/>
    <p:sldId id="8482" r:id="rId54"/>
    <p:sldId id="566" r:id="rId55"/>
    <p:sldId id="1666" r:id="rId56"/>
    <p:sldId id="1665" r:id="rId57"/>
    <p:sldId id="570" r:id="rId58"/>
    <p:sldId id="1968" r:id="rId59"/>
    <p:sldId id="2191" r:id="rId60"/>
    <p:sldId id="680" r:id="rId61"/>
    <p:sldId id="1667" r:id="rId62"/>
    <p:sldId id="683" r:id="rId63"/>
    <p:sldId id="579" r:id="rId64"/>
    <p:sldId id="1670" r:id="rId65"/>
    <p:sldId id="2160" r:id="rId66"/>
    <p:sldId id="8465" r:id="rId67"/>
    <p:sldId id="2294" r:id="rId68"/>
    <p:sldId id="2295" r:id="rId69"/>
    <p:sldId id="8483" r:id="rId70"/>
    <p:sldId id="1674" r:id="rId71"/>
    <p:sldId id="1676" r:id="rId72"/>
    <p:sldId id="1677" r:id="rId73"/>
    <p:sldId id="1680" r:id="rId74"/>
    <p:sldId id="1681" r:id="rId75"/>
    <p:sldId id="2073" r:id="rId76"/>
    <p:sldId id="1098" r:id="rId77"/>
    <p:sldId id="1099" r:id="rId78"/>
    <p:sldId id="1685" r:id="rId79"/>
    <p:sldId id="1684" r:id="rId80"/>
    <p:sldId id="1686" r:id="rId81"/>
    <p:sldId id="1687" r:id="rId82"/>
    <p:sldId id="2193" r:id="rId83"/>
    <p:sldId id="1690" r:id="rId84"/>
    <p:sldId id="1691" r:id="rId85"/>
    <p:sldId id="1695" r:id="rId86"/>
    <p:sldId id="2192" r:id="rId87"/>
    <p:sldId id="1696" r:id="rId88"/>
    <p:sldId id="2200" r:id="rId89"/>
    <p:sldId id="1983" r:id="rId90"/>
    <p:sldId id="1999" r:id="rId91"/>
  </p:sldIdLst>
  <p:sldSz cx="12192000" cy="6858000"/>
  <p:notesSz cx="6797675" cy="9926638"/>
  <p:defaultTextStyle>
    <a:defPPr>
      <a:defRPr lang="en-US"/>
    </a:defPPr>
    <a:lvl1pPr algn="l" rtl="0" eaLnBrk="0" fontAlgn="base" hangingPunct="0">
      <a:spcBef>
        <a:spcPct val="0"/>
      </a:spcBef>
      <a:spcAft>
        <a:spcPct val="0"/>
      </a:spcAft>
      <a:defRPr sz="28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8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8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8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800" kern="1200">
        <a:solidFill>
          <a:schemeClr val="tx1"/>
        </a:solidFill>
        <a:latin typeface="Arial" charset="0"/>
        <a:ea typeface="MS PGothic" charset="0"/>
        <a:cs typeface="MS PGothic" charset="0"/>
      </a:defRPr>
    </a:lvl5pPr>
    <a:lvl6pPr marL="2286000" algn="l" defTabSz="457200" rtl="0" eaLnBrk="1" latinLnBrk="0" hangingPunct="1">
      <a:defRPr sz="2800" kern="1200">
        <a:solidFill>
          <a:schemeClr val="tx1"/>
        </a:solidFill>
        <a:latin typeface="Arial" charset="0"/>
        <a:ea typeface="MS PGothic" charset="0"/>
        <a:cs typeface="MS PGothic" charset="0"/>
      </a:defRPr>
    </a:lvl6pPr>
    <a:lvl7pPr marL="2743200" algn="l" defTabSz="457200" rtl="0" eaLnBrk="1" latinLnBrk="0" hangingPunct="1">
      <a:defRPr sz="2800" kern="1200">
        <a:solidFill>
          <a:schemeClr val="tx1"/>
        </a:solidFill>
        <a:latin typeface="Arial" charset="0"/>
        <a:ea typeface="MS PGothic" charset="0"/>
        <a:cs typeface="MS PGothic" charset="0"/>
      </a:defRPr>
    </a:lvl7pPr>
    <a:lvl8pPr marL="3200400" algn="l" defTabSz="457200" rtl="0" eaLnBrk="1" latinLnBrk="0" hangingPunct="1">
      <a:defRPr sz="2800" kern="1200">
        <a:solidFill>
          <a:schemeClr val="tx1"/>
        </a:solidFill>
        <a:latin typeface="Arial" charset="0"/>
        <a:ea typeface="MS PGothic" charset="0"/>
        <a:cs typeface="MS PGothic" charset="0"/>
      </a:defRPr>
    </a:lvl8pPr>
    <a:lvl9pPr marL="3657600" algn="l" defTabSz="457200" rtl="0" eaLnBrk="1" latinLnBrk="0" hangingPunct="1">
      <a:defRPr sz="28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ry Moses McKeown" initials="RMM" lastIdx="348" clrIdx="0">
    <p:extLst>
      <p:ext uri="{19B8F6BF-5375-455C-9EA6-DF929625EA0E}">
        <p15:presenceInfo xmlns:p15="http://schemas.microsoft.com/office/powerpoint/2012/main" userId="923898dd5eed048c" providerId="Windows Live"/>
      </p:ext>
    </p:extLst>
  </p:cmAuthor>
  <p:cmAuthor id="2" name="MCKEOWN, Rory" initials="RM" lastIdx="53" clrIdx="1">
    <p:extLst>
      <p:ext uri="{19B8F6BF-5375-455C-9EA6-DF929625EA0E}">
        <p15:presenceInfo xmlns:p15="http://schemas.microsoft.com/office/powerpoint/2012/main" userId="S::mckeownr@who.int::4bcd8b14-277e-489e-a15d-7b04751d19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C31"/>
    <a:srgbClr val="1D395C"/>
    <a:srgbClr val="41A98B"/>
    <a:srgbClr val="1E7EA3"/>
    <a:srgbClr val="FED766"/>
    <a:srgbClr val="129580"/>
    <a:srgbClr val="56A3A6"/>
    <a:srgbClr val="DB504A"/>
    <a:srgbClr val="03CEA4"/>
    <a:srgbClr val="0867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959DA-30C7-4419-9B85-E0CA5E7C88DE}" v="1" dt="2026-02-10T09:25:34.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6" y="2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97283" name="Rectangle 3"/>
          <p:cNvSpPr>
            <a:spLocks noGrp="1" noChangeArrowheads="1"/>
          </p:cNvSpPr>
          <p:nvPr>
            <p:ph type="dt" sz="quarter" idx="1"/>
          </p:nvPr>
        </p:nvSpPr>
        <p:spPr bwMode="auto">
          <a:xfrm>
            <a:off x="3849688" y="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charset="0"/>
                <a:ea typeface="ＭＳ Ｐゴシック" charset="0"/>
                <a:cs typeface="+mn-cs"/>
              </a:defRPr>
            </a:lvl1pPr>
          </a:lstStyle>
          <a:p>
            <a:pPr>
              <a:defRPr/>
            </a:pPr>
            <a:endParaRPr lang="en-US"/>
          </a:p>
        </p:txBody>
      </p:sp>
      <p:sp>
        <p:nvSpPr>
          <p:cNvPr id="97284" name="Rectangle 4"/>
          <p:cNvSpPr>
            <a:spLocks noGrp="1" noChangeArrowheads="1"/>
          </p:cNvSpPr>
          <p:nvPr>
            <p:ph type="ftr" sz="quarter" idx="2"/>
          </p:nvPr>
        </p:nvSpPr>
        <p:spPr bwMode="auto">
          <a:xfrm>
            <a:off x="0" y="9428163"/>
            <a:ext cx="2946400" cy="49688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charset="0"/>
              </a:defRPr>
            </a:lvl1pPr>
          </a:lstStyle>
          <a:p>
            <a:pPr>
              <a:defRPr/>
            </a:pPr>
            <a:fld id="{821E47E2-F91E-D342-95F7-DC6C48D52B7E}" type="slidenum">
              <a:rPr lang="en-US"/>
              <a:pPr>
                <a:defRPr/>
              </a:pPr>
              <a:t>‹#›</a:t>
            </a:fld>
            <a:endParaRPr lang="en-US"/>
          </a:p>
        </p:txBody>
      </p:sp>
    </p:spTree>
    <p:extLst>
      <p:ext uri="{BB962C8B-B14F-4D97-AF65-F5344CB8AC3E}">
        <p14:creationId xmlns:p14="http://schemas.microsoft.com/office/powerpoint/2010/main" val="2693976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31747" name="Rectangle 3"/>
          <p:cNvSpPr>
            <a:spLocks noGrp="1" noChangeArrowheads="1"/>
          </p:cNvSpPr>
          <p:nvPr>
            <p:ph type="dt" idx="1"/>
          </p:nvPr>
        </p:nvSpPr>
        <p:spPr bwMode="auto">
          <a:xfrm>
            <a:off x="3849688" y="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charset="0"/>
                <a:ea typeface="ＭＳ Ｐゴシック"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Lst>
        </p:spPr>
      </p:sp>
      <p:sp>
        <p:nvSpPr>
          <p:cNvPr id="31749" name="Rectangle 5"/>
          <p:cNvSpPr>
            <a:spLocks noGrp="1" noChangeArrowheads="1"/>
          </p:cNvSpPr>
          <p:nvPr>
            <p:ph type="body" sz="quarter" idx="3"/>
          </p:nvPr>
        </p:nvSpPr>
        <p:spPr bwMode="auto">
          <a:xfrm>
            <a:off x="681038" y="4716463"/>
            <a:ext cx="5435600" cy="44656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9428163"/>
            <a:ext cx="2946400" cy="49688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atin typeface="Times" charset="0"/>
                <a:ea typeface="ＭＳ Ｐゴシック" charset="0"/>
                <a:cs typeface="+mn-cs"/>
              </a:defRPr>
            </a:lvl1pPr>
          </a:lstStyle>
          <a:p>
            <a:pPr>
              <a:defRPr/>
            </a:pPr>
            <a:endParaRPr lang="en-US"/>
          </a:p>
        </p:txBody>
      </p:sp>
      <p:sp>
        <p:nvSpPr>
          <p:cNvPr id="317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charset="0"/>
              </a:defRPr>
            </a:lvl1pPr>
          </a:lstStyle>
          <a:p>
            <a:pPr>
              <a:defRPr/>
            </a:pPr>
            <a:fld id="{0486C23F-11CC-0348-ABA2-E71150DBBEEA}" type="slidenum">
              <a:rPr lang="en-US"/>
              <a:pPr>
                <a:defRPr/>
              </a:pPr>
              <a:t>‹#›</a:t>
            </a:fld>
            <a:endParaRPr lang="en-US"/>
          </a:p>
        </p:txBody>
      </p:sp>
    </p:spTree>
    <p:extLst>
      <p:ext uri="{BB962C8B-B14F-4D97-AF65-F5344CB8AC3E}">
        <p14:creationId xmlns:p14="http://schemas.microsoft.com/office/powerpoint/2010/main" val="954390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AD72A176-FE17-4E44-B7AE-16E46BB37D2E}" type="slidenum">
              <a:rPr kumimoji="0" lang="en-US" sz="1200" b="0" i="0" u="none" strike="noStrike" kern="1200" cap="none" spc="0" normalizeH="0" baseline="0" noProof="0" smtClean="0">
                <a:ln>
                  <a:noFill/>
                </a:ln>
                <a:solidFill>
                  <a:prstClr val="black"/>
                </a:solidFill>
                <a:effectLst/>
                <a:uLnTx/>
                <a:uFillTx/>
                <a:latin typeface="Times" charset="0"/>
                <a:ea typeface="MS PGothic" charset="0"/>
              </a:rPr>
              <a:pPr marL="0" marR="0" lvl="0" indent="0" algn="r" defTabSz="9318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charset="0"/>
              <a:ea typeface="MS PGothic" charset="0"/>
            </a:endParaRPr>
          </a:p>
        </p:txBody>
      </p:sp>
      <p:sp>
        <p:nvSpPr>
          <p:cNvPr id="276482" name="Rectangle 2"/>
          <p:cNvSpPr>
            <a:spLocks noGrp="1" noRot="1" noChangeAspect="1" noChangeArrowheads="1" noTextEdit="1"/>
          </p:cNvSpPr>
          <p:nvPr>
            <p:ph type="sldImg"/>
          </p:nvPr>
        </p:nvSpPr>
        <p:spPr>
          <a:xfrm>
            <a:off x="92075" y="744538"/>
            <a:ext cx="6615113" cy="3722687"/>
          </a:xfrm>
          <a:ln/>
        </p:spPr>
      </p:sp>
      <p:sp>
        <p:nvSpPr>
          <p:cNvPr id="276483" name="Rectangle 3"/>
          <p:cNvSpPr>
            <a:spLocks noGrp="1" noChangeArrowheads="1"/>
          </p:cNvSpPr>
          <p:nvPr>
            <p:ph type="body" idx="1"/>
          </p:nvPr>
        </p:nvSpPr>
        <p:spPr/>
        <p:txBody>
          <a:bodyPr/>
          <a:lstStyle/>
          <a:p>
            <a:pPr>
              <a:defRPr/>
            </a:pPr>
            <a:r>
              <a:rPr lang="en-US" baseline="0">
                <a:ea typeface="ＭＳ Ｐゴシック" charset="0"/>
                <a:cs typeface="+mn-cs"/>
              </a:rPr>
              <a:t>Cover slide</a:t>
            </a:r>
          </a:p>
        </p:txBody>
      </p:sp>
    </p:spTree>
    <p:extLst>
      <p:ext uri="{BB962C8B-B14F-4D97-AF65-F5344CB8AC3E}">
        <p14:creationId xmlns:p14="http://schemas.microsoft.com/office/powerpoint/2010/main" val="7756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968CEE3-D46D-FB4B-B3BB-93FD52932B3E}" type="slidenum">
              <a:rPr lang="en-US" sz="1200" smtClean="0">
                <a:latin typeface="Times" charset="0"/>
              </a:rPr>
              <a:pPr>
                <a:defRPr/>
              </a:pPr>
              <a:t>11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7088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532EBF91-1511-1B4A-BDE4-3BF1F6F9BB09}" type="slidenum">
              <a:rPr lang="en-US" sz="1200" smtClean="0">
                <a:latin typeface="Times" charset="0"/>
              </a:rPr>
              <a:pPr algn="r">
                <a:defRPr/>
              </a:pPr>
              <a:t>12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98795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532EBF91-1511-1B4A-BDE4-3BF1F6F9BB09}"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14570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0488" y="744538"/>
            <a:ext cx="6616700"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FFEB3B7-7191-422A-AE53-02C2A00E511D}" type="slidenum">
              <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14</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128255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0488" y="744538"/>
            <a:ext cx="6616700"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FFEB3B7-7191-422A-AE53-02C2A00E511D}" type="slidenum">
              <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24612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33C4-8135-C344-34A1-05E2E89BF416}"/>
            </a:ext>
          </a:extLst>
        </p:cNvPr>
        <p:cNvGrpSpPr/>
        <p:nvPr/>
      </p:nvGrpSpPr>
      <p:grpSpPr>
        <a:xfrm>
          <a:off x="0" y="0"/>
          <a:ext cx="0" cy="0"/>
          <a:chOff x="0" y="0"/>
          <a:chExt cx="0" cy="0"/>
        </a:xfrm>
      </p:grpSpPr>
      <p:sp>
        <p:nvSpPr>
          <p:cNvPr id="292866" name="Slide Image Placeholder 1">
            <a:extLst>
              <a:ext uri="{FF2B5EF4-FFF2-40B4-BE49-F238E27FC236}">
                <a16:creationId xmlns:a16="http://schemas.microsoft.com/office/drawing/2014/main" id="{E41C6F1B-A4F8-A364-2999-166131F81115}"/>
              </a:ext>
            </a:extLst>
          </p:cNvPr>
          <p:cNvSpPr>
            <a:spLocks noGrp="1" noRot="1" noChangeAspect="1" noTextEdit="1"/>
          </p:cNvSpPr>
          <p:nvPr>
            <p:ph type="sldImg"/>
          </p:nvPr>
        </p:nvSpPr>
        <p:spPr>
          <a:xfrm>
            <a:off x="90488" y="744538"/>
            <a:ext cx="6616700" cy="3722687"/>
          </a:xfrm>
          <a:ln/>
        </p:spPr>
      </p:sp>
      <p:sp>
        <p:nvSpPr>
          <p:cNvPr id="116740" name="Slide Number Placeholder 3">
            <a:extLst>
              <a:ext uri="{FF2B5EF4-FFF2-40B4-BE49-F238E27FC236}">
                <a16:creationId xmlns:a16="http://schemas.microsoft.com/office/drawing/2014/main" id="{C8826910-DC01-E51C-6E11-7712C42E667B}"/>
              </a:ext>
            </a:extLst>
          </p:cNvPr>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CFFEB3B7-7191-422A-AE53-02C2A00E511D}" type="slidenum">
              <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292868" name="Notes Placeholder 4">
            <a:extLst>
              <a:ext uri="{FF2B5EF4-FFF2-40B4-BE49-F238E27FC236}">
                <a16:creationId xmlns:a16="http://schemas.microsoft.com/office/drawing/2014/main" id="{1C68ECA9-4EB3-DE3E-55EF-81437C711FF3}"/>
              </a:ext>
            </a:extLst>
          </p:cNvPr>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2" name="Notes Placeholder 1">
            <a:extLst>
              <a:ext uri="{FF2B5EF4-FFF2-40B4-BE49-F238E27FC236}">
                <a16:creationId xmlns:a16="http://schemas.microsoft.com/office/drawing/2014/main" id="{83E94713-1D7B-AFC0-F1C3-754506447395}"/>
              </a:ext>
            </a:extLst>
          </p:cNvPr>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IN" sz="1200" dirty="0">
                <a:solidFill>
                  <a:schemeClr val="dk1"/>
                </a:solidFill>
                <a:latin typeface="Times"/>
                <a:ea typeface="Times"/>
                <a:cs typeface="Times"/>
                <a:sym typeface="Times"/>
              </a:rPr>
              <a:t>Central to water safety planning is the “multiple-barrier” approach. </a:t>
            </a:r>
            <a:endParaRPr lang="en-IN" dirty="0"/>
          </a:p>
          <a:p>
            <a:pPr marL="0" lvl="0" indent="0" algn="l" rtl="0">
              <a:lnSpc>
                <a:spcPct val="100000"/>
              </a:lnSpc>
              <a:spcBef>
                <a:spcPts val="360"/>
              </a:spcBef>
              <a:spcAft>
                <a:spcPts val="0"/>
              </a:spcAft>
              <a:buClr>
                <a:schemeClr val="dk1"/>
              </a:buClr>
              <a:buSzPts val="1200"/>
              <a:buFont typeface="Arial"/>
              <a:buNone/>
            </a:pPr>
            <a:endParaRPr lang="en-IN" sz="1200" dirty="0">
              <a:solidFill>
                <a:schemeClr val="dk1"/>
              </a:solidFill>
              <a:latin typeface="Times"/>
              <a:ea typeface="Times"/>
              <a:cs typeface="Times"/>
              <a:sym typeface="Times"/>
            </a:endParaRPr>
          </a:p>
          <a:p>
            <a:pPr marL="0" lvl="0" indent="0" algn="l" rtl="0">
              <a:lnSpc>
                <a:spcPct val="100000"/>
              </a:lnSpc>
              <a:spcBef>
                <a:spcPts val="360"/>
              </a:spcBef>
              <a:spcAft>
                <a:spcPts val="0"/>
              </a:spcAft>
              <a:buClr>
                <a:schemeClr val="dk1"/>
              </a:buClr>
              <a:buSzPts val="1200"/>
              <a:buFont typeface="Times"/>
              <a:buNone/>
            </a:pPr>
            <a:r>
              <a:rPr lang="en-IN" sz="1200" dirty="0">
                <a:solidFill>
                  <a:schemeClr val="dk1"/>
                </a:solidFill>
                <a:latin typeface="Times"/>
                <a:ea typeface="Times"/>
                <a:cs typeface="Times"/>
                <a:sym typeface="Times"/>
              </a:rPr>
              <a:t>As illustrated in this diagram, this is across the entire system from catchment …..to …….the user (or consumer).</a:t>
            </a:r>
          </a:p>
          <a:p>
            <a:pPr marL="0" lvl="0" indent="0" algn="l" rtl="0">
              <a:lnSpc>
                <a:spcPct val="100000"/>
              </a:lnSpc>
              <a:spcBef>
                <a:spcPts val="360"/>
              </a:spcBef>
              <a:spcAft>
                <a:spcPts val="0"/>
              </a:spcAft>
              <a:buClr>
                <a:schemeClr val="dk1"/>
              </a:buClr>
              <a:buSzPts val="1200"/>
              <a:buFont typeface="Times"/>
              <a:buNone/>
            </a:pPr>
            <a:endParaRPr lang="en-IN" sz="1200" dirty="0">
              <a:solidFill>
                <a:schemeClr val="dk1"/>
              </a:solidFill>
              <a:latin typeface="Times"/>
              <a:cs typeface="Times"/>
              <a:sym typeface="Times"/>
            </a:endParaRPr>
          </a:p>
          <a:p>
            <a:pPr marL="0" lvl="0" indent="0" algn="l" rtl="0">
              <a:lnSpc>
                <a:spcPct val="100000"/>
              </a:lnSpc>
              <a:spcBef>
                <a:spcPts val="360"/>
              </a:spcBef>
              <a:spcAft>
                <a:spcPts val="0"/>
              </a:spcAft>
              <a:buClr>
                <a:schemeClr val="dk1"/>
              </a:buClr>
              <a:buSzPts val="1200"/>
              <a:buFont typeface="Times"/>
              <a:buNone/>
            </a:pPr>
            <a:r>
              <a:rPr lang="en-IN" sz="1200" dirty="0">
                <a:solidFill>
                  <a:schemeClr val="dk1"/>
                </a:solidFill>
                <a:latin typeface="Times"/>
                <a:cs typeface="Times"/>
                <a:sym typeface="Times"/>
              </a:rPr>
              <a:t>Here we see if one barrier fails, e.g. source protection measures [CLICK], there are other barriers in place downstream to minimize the risk of microbial contamination e.g. filtration, disinfection and household treatment.</a:t>
            </a:r>
            <a:endParaRPr lang="en-IN" dirty="0"/>
          </a:p>
          <a:p>
            <a:pPr marL="0" lvl="0" indent="0" algn="l" rtl="0">
              <a:lnSpc>
                <a:spcPct val="100000"/>
              </a:lnSpc>
              <a:spcBef>
                <a:spcPts val="360"/>
              </a:spcBef>
              <a:spcAft>
                <a:spcPts val="0"/>
              </a:spcAft>
              <a:buClr>
                <a:schemeClr val="dk1"/>
              </a:buClr>
              <a:buSzPts val="1200"/>
              <a:buFont typeface="Calibri"/>
              <a:buNone/>
            </a:pPr>
            <a:endParaRPr lang="en-IN" sz="1200" dirty="0">
              <a:solidFill>
                <a:schemeClr val="dk1"/>
              </a:solidFill>
              <a:latin typeface="Times"/>
              <a:ea typeface="Times"/>
              <a:cs typeface="Times"/>
              <a:sym typeface="Times"/>
            </a:endParaRPr>
          </a:p>
          <a:p>
            <a:endParaRPr lang="en-GB" dirty="0"/>
          </a:p>
        </p:txBody>
      </p:sp>
    </p:spTree>
    <p:extLst>
      <p:ext uri="{BB962C8B-B14F-4D97-AF65-F5344CB8AC3E}">
        <p14:creationId xmlns:p14="http://schemas.microsoft.com/office/powerpoint/2010/main" val="313193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17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44764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18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821993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EEB736-5FBB-C54E-B5A7-EBE0F6FBC438}" type="slidenum">
              <a:rPr lang="en-US"/>
              <a:pPr>
                <a:defRPr/>
              </a:pPr>
              <a:t>19</a:t>
            </a:fld>
            <a:endParaRPr lang="en-US"/>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p>
          <a:p>
            <a:pPr>
              <a:defRPr/>
            </a:pPr>
            <a:endParaRPr lang="en-US"/>
          </a:p>
        </p:txBody>
      </p:sp>
    </p:spTree>
    <p:extLst>
      <p:ext uri="{BB962C8B-B14F-4D97-AF65-F5344CB8AC3E}">
        <p14:creationId xmlns:p14="http://schemas.microsoft.com/office/powerpoint/2010/main" val="55677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20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Too little – does not give you the information needed to identify the source of the problem, pr prevent it from happening again.</a:t>
            </a:r>
          </a:p>
          <a:p>
            <a:pPr>
              <a:defRPr/>
            </a:pPr>
            <a:r>
              <a:rPr lang="en-US">
                <a:ea typeface="ＭＳ Ｐゴシック" charset="0"/>
                <a:cs typeface="ＭＳ Ｐゴシック" charset="0"/>
              </a:rPr>
              <a:t>Too late – unsafe water has already been delivered.</a:t>
            </a:r>
          </a:p>
        </p:txBody>
      </p:sp>
    </p:spTree>
    <p:extLst>
      <p:ext uri="{BB962C8B-B14F-4D97-AF65-F5344CB8AC3E}">
        <p14:creationId xmlns:p14="http://schemas.microsoft.com/office/powerpoint/2010/main" val="64938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68B60C9-D57D-7144-B722-86B2AE8CC184}" type="slidenum">
              <a:rPr lang="en-US" sz="1200" smtClean="0">
                <a:latin typeface="Times" charset="0"/>
              </a:rPr>
              <a:pPr>
                <a:defRPr/>
              </a:pPr>
              <a:t>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8554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21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439118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77586-4730-3F46-B547-77AD59281883}" type="slidenum">
              <a:rPr lang="en-US">
                <a:solidFill>
                  <a:srgbClr val="000000"/>
                </a:solidFill>
              </a:rPr>
              <a:pPr>
                <a:defRPr/>
              </a:pPr>
              <a:t>22</a:t>
            </a:fld>
            <a:endParaRPr lang="en-US">
              <a:solidFill>
                <a:srgbClr val="000000"/>
              </a:solidFill>
            </a:endParaRPr>
          </a:p>
        </p:txBody>
      </p:sp>
      <p:sp>
        <p:nvSpPr>
          <p:cNvPr id="325634" name="Rectangle 2"/>
          <p:cNvSpPr>
            <a:spLocks noGrp="1" noRot="1" noChangeAspect="1" noChangeArrowheads="1" noTextEdit="1"/>
          </p:cNvSpPr>
          <p:nvPr>
            <p:ph type="sldImg"/>
          </p:nvPr>
        </p:nvSpPr>
        <p:spPr>
          <a:xfrm>
            <a:off x="92075" y="744538"/>
            <a:ext cx="6615113" cy="3722687"/>
          </a:xfrm>
          <a:ln/>
          <a:extLst>
            <a:ext uri="{FAA26D3D-D897-4be2-8F04-BA451C77F1D7}">
              <ma14:placeholderFlag xmlns="" xmlns:ma14="http://schemas.microsoft.com/office/mac/drawingml/2011/main" val="1"/>
            </a:ext>
          </a:extLst>
        </p:spPr>
      </p:sp>
      <p:sp>
        <p:nvSpPr>
          <p:cNvPr id="325635" name="Rectangle 3"/>
          <p:cNvSpPr>
            <a:spLocks noGrp="1" noChangeArrowheads="1"/>
          </p:cNvSpPr>
          <p:nvPr>
            <p:ph type="body" idx="1"/>
          </p:nvPr>
        </p:nvSpPr>
        <p:spPr/>
        <p:txBody>
          <a:bodyPr/>
          <a:lstStyle/>
          <a:p>
            <a:pPr>
              <a:defRPr/>
            </a:pPr>
            <a:endParaRPr lang="en-US"/>
          </a:p>
          <a:p>
            <a:pPr>
              <a:defRPr/>
            </a:pPr>
            <a:endParaRPr lang="en-US"/>
          </a:p>
        </p:txBody>
      </p:sp>
    </p:spTree>
    <p:extLst>
      <p:ext uri="{BB962C8B-B14F-4D97-AF65-F5344CB8AC3E}">
        <p14:creationId xmlns:p14="http://schemas.microsoft.com/office/powerpoint/2010/main" val="309078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solidFill>
                <a:latin typeface="Arial" charset="0"/>
                <a:ea typeface="Arial" charset="0"/>
                <a:cs typeface="Arial" charset="0"/>
              </a:rPr>
              <a:t>WSPs are a tool to help achieve the SDGs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solidFill>
                <a:latin typeface="Arial" charset="0"/>
                <a:ea typeface="Arial" charset="0"/>
                <a:cs typeface="Arial" charset="0"/>
              </a:rPr>
              <a:t>SDG is central to achieving the SDG agenda as a whole.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solidFill>
                <a:latin typeface="Arial" charset="0"/>
                <a:ea typeface="Arial" charset="0"/>
                <a:cs typeface="Arial" charset="0"/>
              </a:rPr>
              <a:t>Beyond 2030, WSPs will continue to play a central role as part of the future development agenda.</a:t>
            </a:r>
          </a:p>
          <a:p>
            <a:endParaRPr lang="en-GB"/>
          </a:p>
        </p:txBody>
      </p:sp>
      <p:sp>
        <p:nvSpPr>
          <p:cNvPr id="4" name="Slide Number Placeholder 3"/>
          <p:cNvSpPr>
            <a:spLocks noGrp="1"/>
          </p:cNvSpPr>
          <p:nvPr>
            <p:ph type="sldNum" sz="quarter" idx="5"/>
          </p:nvPr>
        </p:nvSpPr>
        <p:spPr/>
        <p:txBody>
          <a:bodyPr/>
          <a:lstStyle/>
          <a:p>
            <a:pPr>
              <a:defRPr/>
            </a:pPr>
            <a:fld id="{0486C23F-11CC-0348-ABA2-E71150DBBEEA}" type="slidenum">
              <a:rPr lang="en-US" smtClean="0"/>
              <a:pPr>
                <a:defRPr/>
              </a:pPr>
              <a:t>23</a:t>
            </a:fld>
            <a:endParaRPr lang="en-US"/>
          </a:p>
        </p:txBody>
      </p:sp>
    </p:spTree>
    <p:extLst>
      <p:ext uri="{BB962C8B-B14F-4D97-AF65-F5344CB8AC3E}">
        <p14:creationId xmlns:p14="http://schemas.microsoft.com/office/powerpoint/2010/main" val="335922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24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0632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25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67749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solidFill>
                  <a:srgbClr val="000000"/>
                </a:solidFill>
                <a:latin typeface="Times" charset="0"/>
              </a:rPr>
              <a:pPr algn="r">
                <a:defRPr/>
              </a:pPr>
              <a:t>26</a:t>
            </a:fld>
            <a:endParaRPr lang="en-US" sz="1200">
              <a:solidFill>
                <a:srgbClr val="000000"/>
              </a:solidFill>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426955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B00625F-0483-8C43-9147-A38EA6A1B16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86788"/>
                </a:solidFill>
              </a:rPr>
              <a:t>Future and unforeseen events can include natural disasters, conflict, epidemics/pandemics, migration, urbanization</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4094474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figure illustrates the diversity of user groups that may be encountered in a water supply system.</a:t>
            </a:r>
          </a:p>
        </p:txBody>
      </p:sp>
      <p:sp>
        <p:nvSpPr>
          <p:cNvPr id="4" name="Slide Number Placeholder 3"/>
          <p:cNvSpPr>
            <a:spLocks noGrp="1"/>
          </p:cNvSpPr>
          <p:nvPr>
            <p:ph type="sldNum" sz="quarter" idx="5"/>
          </p:nvPr>
        </p:nvSpPr>
        <p:spPr/>
        <p:txBody>
          <a:bodyPr/>
          <a:lstStyle/>
          <a:p>
            <a:pPr>
              <a:defRPr/>
            </a:pPr>
            <a:fld id="{0486C23F-11CC-0348-ABA2-E71150DBBEEA}" type="slidenum">
              <a:rPr lang="en-US" smtClean="0"/>
              <a:pPr>
                <a:defRPr/>
              </a:pPr>
              <a:t>29</a:t>
            </a:fld>
            <a:endParaRPr lang="en-US"/>
          </a:p>
        </p:txBody>
      </p:sp>
    </p:spTree>
    <p:extLst>
      <p:ext uri="{BB962C8B-B14F-4D97-AF65-F5344CB8AC3E}">
        <p14:creationId xmlns:p14="http://schemas.microsoft.com/office/powerpoint/2010/main" val="3909983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B00625F-0483-8C43-9147-A38EA6A1B16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14630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31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64328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68B60C9-D57D-7144-B722-86B2AE8CC184}" type="slidenum">
              <a:rPr lang="en-US" sz="1200" smtClean="0">
                <a:latin typeface="Times" charset="0"/>
              </a:rPr>
              <a:pPr>
                <a:defRPr/>
              </a:pPr>
              <a:t>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66008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9F6FC08B-B47F-C249-8D8E-CA5F4B188E6C}"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898216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836C3A6-0F56-D64A-A65B-12FA7B1463A8}" type="slidenum">
              <a:rPr lang="en-US" sz="1200" smtClean="0">
                <a:latin typeface="Times" charset="0"/>
              </a:rPr>
              <a:pPr>
                <a:defRPr/>
              </a:pPr>
              <a:t>33</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655891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836C3A6-0F56-D64A-A65B-12FA7B1463A8}" type="slidenum">
              <a:rPr lang="en-US" sz="1200" smtClean="0">
                <a:latin typeface="Times" charset="0"/>
              </a:rPr>
              <a:pPr>
                <a:defRPr/>
              </a:pPr>
              <a:t>34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91504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836C3A6-0F56-D64A-A65B-12FA7B1463A8}" type="slidenum">
              <a:rPr lang="en-US" sz="1200" smtClean="0">
                <a:latin typeface="Times" charset="0"/>
              </a:rPr>
              <a:pPr>
                <a:defRPr/>
              </a:pPr>
              <a:t>35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09924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836C3A6-0F56-D64A-A65B-12FA7B1463A8}" type="slidenum">
              <a:rPr lang="en-US" sz="1200" smtClean="0">
                <a:latin typeface="Times" charset="0"/>
              </a:rPr>
              <a:pPr>
                <a:defRPr/>
              </a:pPr>
              <a:t>36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743206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836C3A6-0F56-D64A-A65B-12FA7B1463A8}" type="slidenum">
              <a:rPr lang="en-US" sz="1200" smtClean="0">
                <a:latin typeface="Times" charset="0"/>
              </a:rPr>
              <a:pPr>
                <a:defRPr/>
              </a:pPr>
              <a:t>37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247361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a:defRPr/>
            </a:pPr>
            <a:fld id="{3B00625F-0483-8C43-9147-A38EA6A1B162}" type="slidenum">
              <a:rPr lang="en-US" sz="1200" smtClean="0">
                <a:latin typeface="Times" charset="0"/>
              </a:rPr>
              <a:pPr algn="r">
                <a:defRPr/>
              </a:pPr>
              <a:t>38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79819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2075" y="744538"/>
            <a:ext cx="6615113" cy="3722687"/>
          </a:xfrm>
          <a:ln/>
        </p:spPr>
      </p:sp>
      <p:sp>
        <p:nvSpPr>
          <p:cNvPr id="40963"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endParaRPr lang="en-GB" sz="900">
              <a:latin typeface="Calibri" charset="0"/>
              <a:ea typeface="ＭＳ Ｐゴシック" charset="0"/>
              <a:cs typeface="+mn-cs"/>
            </a:endParaRPr>
          </a:p>
        </p:txBody>
      </p:sp>
      <p:sp>
        <p:nvSpPr>
          <p:cNvPr id="4096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8682DF4E-F37C-F748-9BB9-19E61944A925}" type="slidenum">
              <a:rPr lang="en-GB" sz="1200" smtClean="0">
                <a:solidFill>
                  <a:srgbClr val="000000"/>
                </a:solidFill>
                <a:latin typeface="Calibri" charset="0"/>
                <a:cs typeface="Arial" charset="0"/>
              </a:rPr>
              <a:pPr eaLnBrk="1" hangingPunct="1">
                <a:defRPr/>
              </a:pPr>
              <a:t>39</a:t>
            </a:fld>
            <a:endParaRPr lang="en-GB" sz="1200">
              <a:solidFill>
                <a:srgbClr val="000000"/>
              </a:solidFill>
              <a:latin typeface="Calibri" charset="0"/>
              <a:cs typeface="Arial" charset="0"/>
            </a:endParaRPr>
          </a:p>
        </p:txBody>
      </p:sp>
    </p:spTree>
    <p:extLst>
      <p:ext uri="{BB962C8B-B14F-4D97-AF65-F5344CB8AC3E}">
        <p14:creationId xmlns:p14="http://schemas.microsoft.com/office/powerpoint/2010/main" val="1594319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D72A176-FE17-4E44-B7AE-16E46BB37D2E}"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76482" name="Rectangle 2"/>
          <p:cNvSpPr>
            <a:spLocks noGrp="1" noRot="1" noChangeAspect="1" noChangeArrowheads="1" noTextEdit="1"/>
          </p:cNvSpPr>
          <p:nvPr>
            <p:ph type="sldImg"/>
          </p:nvPr>
        </p:nvSpPr>
        <p:spPr>
          <a:xfrm>
            <a:off x="92075" y="744538"/>
            <a:ext cx="6615113" cy="3722687"/>
          </a:xfrm>
          <a:ln/>
        </p:spPr>
      </p:sp>
      <p:sp>
        <p:nvSpPr>
          <p:cNvPr id="276483" name="Rectangle 3"/>
          <p:cNvSpPr>
            <a:spLocks noGrp="1" noChangeArrowheads="1"/>
          </p:cNvSpPr>
          <p:nvPr>
            <p:ph type="body" idx="1"/>
          </p:nvPr>
        </p:nvSpPr>
        <p:spPr/>
        <p:txBody>
          <a:bodyPr/>
          <a:lstStyle/>
          <a:p>
            <a:pPr>
              <a:defRPr/>
            </a:pPr>
            <a:r>
              <a:rPr lang="en-US" baseline="0">
                <a:ea typeface="ＭＳ Ｐゴシック" charset="0"/>
                <a:cs typeface="+mn-cs"/>
              </a:rPr>
              <a:t>Module slide 1</a:t>
            </a:r>
          </a:p>
        </p:txBody>
      </p:sp>
    </p:spTree>
    <p:extLst>
      <p:ext uri="{BB962C8B-B14F-4D97-AF65-F5344CB8AC3E}">
        <p14:creationId xmlns:p14="http://schemas.microsoft.com/office/powerpoint/2010/main" val="1061118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662A5-0B7E-64A6-9A0F-86EE7728AAC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1744981-EB53-50C8-A415-02964EF9B75A}"/>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B00625F-0483-8C43-9147-A38EA6A1B162}"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F5856051-AC15-112D-514D-41574A46F7D9}"/>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EAC5B1C8-A5BB-D233-6C57-4745C8701625}"/>
              </a:ext>
            </a:extLst>
          </p:cNvPr>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47069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68B60C9-D57D-7144-B722-86B2AE8CC184}" type="slidenum">
              <a:rPr lang="en-US" sz="1200" smtClean="0">
                <a:latin typeface="Times" charset="0"/>
              </a:rPr>
              <a:pPr>
                <a:defRPr/>
              </a:pPr>
              <a:t>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383297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A43C-D541-2AFA-D6F2-8E3FB120F3B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52EC8B4-1D65-5844-3D63-726CEFADB5A0}"/>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D72A176-FE17-4E44-B7AE-16E46BB37D2E}"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76482" name="Rectangle 2">
            <a:extLst>
              <a:ext uri="{FF2B5EF4-FFF2-40B4-BE49-F238E27FC236}">
                <a16:creationId xmlns:a16="http://schemas.microsoft.com/office/drawing/2014/main" id="{675209EB-D67A-0DC7-7FFC-5D840DD92FEA}"/>
              </a:ext>
            </a:extLst>
          </p:cNvPr>
          <p:cNvSpPr>
            <a:spLocks noGrp="1" noRot="1" noChangeAspect="1" noChangeArrowheads="1" noTextEdit="1"/>
          </p:cNvSpPr>
          <p:nvPr>
            <p:ph type="sldImg"/>
          </p:nvPr>
        </p:nvSpPr>
        <p:spPr>
          <a:xfrm>
            <a:off x="92075" y="744538"/>
            <a:ext cx="6615113" cy="3722687"/>
          </a:xfrm>
          <a:ln/>
        </p:spPr>
      </p:sp>
      <p:sp>
        <p:nvSpPr>
          <p:cNvPr id="276483" name="Rectangle 3">
            <a:extLst>
              <a:ext uri="{FF2B5EF4-FFF2-40B4-BE49-F238E27FC236}">
                <a16:creationId xmlns:a16="http://schemas.microsoft.com/office/drawing/2014/main" id="{C29140FD-E0C5-A3BF-D9F3-B0363EFCBD33}"/>
              </a:ext>
            </a:extLst>
          </p:cNvPr>
          <p:cNvSpPr>
            <a:spLocks noGrp="1" noChangeArrowheads="1"/>
          </p:cNvSpPr>
          <p:nvPr>
            <p:ph type="body" idx="1"/>
          </p:nvPr>
        </p:nvSpPr>
        <p:spPr/>
        <p:txBody>
          <a:bodyPr/>
          <a:lstStyle/>
          <a:p>
            <a:pPr>
              <a:defRPr/>
            </a:pPr>
            <a:r>
              <a:rPr lang="en-US" baseline="0">
                <a:ea typeface="ＭＳ Ｐゴシック" charset="0"/>
                <a:cs typeface="+mn-cs"/>
              </a:rPr>
              <a:t>Module slide 1</a:t>
            </a:r>
          </a:p>
        </p:txBody>
      </p:sp>
    </p:spTree>
    <p:extLst>
      <p:ext uri="{BB962C8B-B14F-4D97-AF65-F5344CB8AC3E}">
        <p14:creationId xmlns:p14="http://schemas.microsoft.com/office/powerpoint/2010/main" val="2477433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43</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79650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F18C345-038B-1440-AE18-500DA748B6B1}" type="slidenum">
              <a:rPr lang="en-US" sz="1200" smtClean="0">
                <a:latin typeface="Times" charset="0"/>
              </a:rPr>
              <a:pPr>
                <a:defRPr/>
              </a:pPr>
              <a:t>44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55165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F18C345-038B-1440-AE18-500DA748B6B1}" type="slidenum">
              <a:rPr lang="en-US" sz="1200" smtClean="0">
                <a:latin typeface="Times" charset="0"/>
              </a:rPr>
              <a:pPr>
                <a:defRPr/>
              </a:pPr>
              <a:t>45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254241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F18C345-038B-1440-AE18-500DA748B6B1}" type="slidenum">
              <a:rPr lang="en-US" sz="1200" smtClean="0">
                <a:latin typeface="Times" charset="0"/>
              </a:rPr>
              <a:pPr>
                <a:defRPr/>
              </a:pPr>
              <a:t>46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87839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F18C345-038B-1440-AE18-500DA748B6B1}" type="slidenum">
              <a:rPr lang="en-US" sz="1200" smtClean="0">
                <a:latin typeface="Times" charset="0"/>
              </a:rPr>
              <a:pPr>
                <a:defRPr/>
              </a:pPr>
              <a:t>47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8672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C6E0C-9D78-E8BE-C69A-A0049D6A2B25}"/>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97AE502-69BA-D4F7-E0DB-E77C7DF5B428}"/>
              </a:ext>
            </a:extLst>
          </p:cNvPr>
          <p:cNvSpPr>
            <a:spLocks noGrp="1" noRot="1" noChangeAspect="1" noTextEdit="1"/>
          </p:cNvSpPr>
          <p:nvPr>
            <p:ph type="sldImg"/>
          </p:nvPr>
        </p:nvSpPr>
        <p:spPr>
          <a:xfrm>
            <a:off x="92075" y="744538"/>
            <a:ext cx="6615113" cy="3722687"/>
          </a:xfrm>
          <a:ln/>
        </p:spPr>
      </p:sp>
      <p:sp>
        <p:nvSpPr>
          <p:cNvPr id="23555" name="Notes Placeholder 2">
            <a:extLst>
              <a:ext uri="{FF2B5EF4-FFF2-40B4-BE49-F238E27FC236}">
                <a16:creationId xmlns:a16="http://schemas.microsoft.com/office/drawing/2014/main" id="{47C2809A-B8B2-9B55-CF58-DE11A69C1EA1}"/>
              </a:ext>
            </a:extLst>
          </p:cNvPr>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a:latin typeface="Calibri" charset="0"/>
                <a:ea typeface="ＭＳ Ｐゴシック" charset="0"/>
                <a:cs typeface="ＭＳ Ｐゴシック" charset="0"/>
              </a:rPr>
              <a:t>Discuss this diagram in detail, including:</a:t>
            </a:r>
          </a:p>
          <a:p>
            <a:pPr eaLnBrk="1" hangingPunct="1">
              <a:spcBef>
                <a:spcPct val="0"/>
              </a:spcBef>
              <a:defRPr/>
            </a:pPr>
            <a:endParaRPr lang="en-GB">
              <a:latin typeface="Calibri" charset="0"/>
              <a:ea typeface="ＭＳ Ｐゴシック" charset="0"/>
              <a:cs typeface="ＭＳ Ｐゴシック" charset="0"/>
            </a:endParaRPr>
          </a:p>
          <a:p>
            <a:pPr marL="228600" indent="-228600" eaLnBrk="1" hangingPunct="1">
              <a:spcBef>
                <a:spcPct val="0"/>
              </a:spcBef>
              <a:buFontTx/>
              <a:buAutoNum type="arabicParenR"/>
              <a:defRPr/>
            </a:pPr>
            <a:r>
              <a:rPr lang="en-GB">
                <a:latin typeface="Calibri" charset="0"/>
                <a:ea typeface="ＭＳ Ｐゴシック" charset="0"/>
                <a:cs typeface="ＭＳ Ｐゴシック" charset="0"/>
              </a:rPr>
              <a:t>Why is it valuable to record upstream activities or conditions on the diagram? </a:t>
            </a:r>
            <a:r>
              <a:rPr lang="en-GB" i="1">
                <a:latin typeface="Calibri" charset="0"/>
                <a:ea typeface="ＭＳ Ｐゴシック" charset="0"/>
                <a:cs typeface="ＭＳ Ｐゴシック" charset="0"/>
              </a:rPr>
              <a:t>(Example answer: to understand threats to source water quality.)</a:t>
            </a:r>
          </a:p>
          <a:p>
            <a:pPr marL="228600" indent="-228600" eaLnBrk="1" hangingPunct="1">
              <a:spcBef>
                <a:spcPct val="0"/>
              </a:spcBef>
              <a:buFontTx/>
              <a:buAutoNum type="arabicParenR"/>
              <a:defRPr/>
            </a:pPr>
            <a:r>
              <a:rPr lang="en-GB">
                <a:latin typeface="Calibri" charset="0"/>
                <a:ea typeface="ＭＳ Ｐゴシック" charset="0"/>
                <a:cs typeface="ＭＳ Ｐゴシック" charset="0"/>
              </a:rPr>
              <a:t>Why is it valuable to show the number of pumps and specify duty or standby? </a:t>
            </a:r>
            <a:r>
              <a:rPr lang="en-GB" i="1">
                <a:latin typeface="Calibri" charset="0"/>
                <a:ea typeface="ＭＳ Ｐゴシック" charset="0"/>
                <a:cs typeface="ＭＳ Ｐゴシック" charset="0"/>
              </a:rPr>
              <a:t>(Example answer: to facilitate hazard identification and risk assessment by prompting consideration of what might happen in the event of a pump failure.)</a:t>
            </a:r>
          </a:p>
          <a:p>
            <a:pPr marL="228600" indent="-228600" eaLnBrk="1" hangingPunct="1">
              <a:spcBef>
                <a:spcPct val="0"/>
              </a:spcBef>
              <a:buFontTx/>
              <a:buAutoNum type="arabicParenR"/>
              <a:defRPr/>
            </a:pPr>
            <a:r>
              <a:rPr lang="en-GB">
                <a:latin typeface="Calibri" charset="0"/>
                <a:ea typeface="ＭＳ Ｐゴシック" charset="0"/>
                <a:cs typeface="ＭＳ Ｐゴシック" charset="0"/>
              </a:rPr>
              <a:t>Why is it valuable to record system details (tank size/material, year constructed, etc.) on the diagrams? </a:t>
            </a:r>
            <a:r>
              <a:rPr lang="en-GB" i="1">
                <a:latin typeface="Calibri" charset="0"/>
                <a:ea typeface="ＭＳ Ｐゴシック" charset="0"/>
                <a:cs typeface="ＭＳ Ｐゴシック" charset="0"/>
              </a:rPr>
              <a:t>(Example answer: it is a clear and simple way to record and display system details important for water quality; important for hazard identification; lends itself to easy review and update.)</a:t>
            </a:r>
          </a:p>
          <a:p>
            <a:pPr eaLnBrk="1" hangingPunct="1">
              <a:spcBef>
                <a:spcPct val="0"/>
              </a:spcBef>
              <a:defRPr/>
            </a:pPr>
            <a:endParaRPr lang="en-GB">
              <a:latin typeface="Calibri" charset="0"/>
              <a:ea typeface="ＭＳ Ｐゴシック" charset="0"/>
              <a:cs typeface="ＭＳ Ｐゴシック" charset="0"/>
            </a:endParaRPr>
          </a:p>
        </p:txBody>
      </p:sp>
      <p:sp>
        <p:nvSpPr>
          <p:cNvPr id="23556" name="Slide Number Placeholder 3">
            <a:extLst>
              <a:ext uri="{FF2B5EF4-FFF2-40B4-BE49-F238E27FC236}">
                <a16:creationId xmlns:a16="http://schemas.microsoft.com/office/drawing/2014/main" id="{6F953C66-3ED9-27C2-237F-0B9559DF2508}"/>
              </a:ext>
            </a:extLst>
          </p:cNvPr>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D07A9D7C-C995-8E49-9ED5-BB0808567F09}" type="slidenum">
              <a:rPr kumimoji="0" lang="en-GB" sz="1200" b="0" i="0" u="none" strike="noStrike" kern="1200" cap="none" spc="0" normalizeH="0" baseline="0" noProof="0" smtClean="0">
                <a:ln>
                  <a:noFill/>
                </a:ln>
                <a:solidFill>
                  <a:srgbClr val="000000"/>
                </a:solidFill>
                <a:effectLst/>
                <a:uLnTx/>
                <a:uFillTx/>
                <a:latin typeface="Arial"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srgbClr val="000000"/>
              </a:solidFill>
              <a:effectLst/>
              <a:uLnTx/>
              <a:uFillTx/>
              <a:latin typeface="Arial" charset="0"/>
              <a:ea typeface="MS PGothic" charset="0"/>
              <a:cs typeface="Arial" charset="0"/>
            </a:endParaRPr>
          </a:p>
        </p:txBody>
      </p:sp>
    </p:spTree>
    <p:extLst>
      <p:ext uri="{BB962C8B-B14F-4D97-AF65-F5344CB8AC3E}">
        <p14:creationId xmlns:p14="http://schemas.microsoft.com/office/powerpoint/2010/main" val="2465544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D07A9D7C-C995-8E49-9ED5-BB0808567F09}" type="slidenum">
              <a:rPr lang="en-GB" sz="1200" smtClean="0">
                <a:cs typeface="Arial" charset="0"/>
              </a:rPr>
              <a:pPr eaLnBrk="1" hangingPunct="1">
                <a:defRPr/>
              </a:pPr>
              <a:t>49</a:t>
            </a:fld>
            <a:endParaRPr lang="en-GB" sz="1200">
              <a:cs typeface="Arial" charset="0"/>
            </a:endParaRPr>
          </a:p>
        </p:txBody>
      </p:sp>
    </p:spTree>
    <p:extLst>
      <p:ext uri="{BB962C8B-B14F-4D97-AF65-F5344CB8AC3E}">
        <p14:creationId xmlns:p14="http://schemas.microsoft.com/office/powerpoint/2010/main" val="1659534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F18C345-038B-1440-AE18-500DA748B6B1}" type="slidenum">
              <a:rPr lang="en-US" sz="1200" smtClean="0">
                <a:latin typeface="Times" charset="0"/>
              </a:rPr>
              <a:pPr>
                <a:defRPr/>
              </a:pPr>
              <a:t>50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43018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Tx/>
              <a:buAutoNum type="arabicParenR"/>
              <a:defRPr/>
            </a:pP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2CF6FE6C-5C09-614A-A6FD-1A8FDDE0AB9A}" type="slidenum">
              <a:rPr lang="en-GB" sz="1200" smtClean="0">
                <a:cs typeface="Arial" charset="0"/>
              </a:rPr>
              <a:pPr eaLnBrk="1" hangingPunct="1">
                <a:defRPr/>
              </a:pPr>
              <a:t>51</a:t>
            </a:fld>
            <a:endParaRPr lang="en-GB" sz="1200">
              <a:cs typeface="Arial" charset="0"/>
            </a:endParaRPr>
          </a:p>
        </p:txBody>
      </p:sp>
    </p:spTree>
    <p:extLst>
      <p:ext uri="{BB962C8B-B14F-4D97-AF65-F5344CB8AC3E}">
        <p14:creationId xmlns:p14="http://schemas.microsoft.com/office/powerpoint/2010/main" val="86821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68B60C9-D57D-7144-B722-86B2AE8CC184}" type="slidenum">
              <a:rPr lang="en-US" sz="1200" smtClean="0">
                <a:latin typeface="Times" charset="0"/>
              </a:rPr>
              <a:pPr>
                <a:defRPr/>
              </a:pPr>
              <a:t>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81737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atin typeface="Calibri" charset="0"/>
                <a:ea typeface="ＭＳ Ｐゴシック" charset="0"/>
                <a:cs typeface="ＭＳ Ｐゴシック" charset="0"/>
              </a:rPr>
              <a:t>Flag that additional details such as control points (e.g. turbidity meters at individual filters), sample points, and the number of unit processes (e.g. rapid sand filters x 6) would also be advantageous.</a:t>
            </a: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8B097500-4498-E848-AD27-82AF8E0CA593}" type="slidenum">
              <a:rPr lang="en-GB" sz="1200" smtClean="0">
                <a:cs typeface="Arial" charset="0"/>
              </a:rPr>
              <a:pPr eaLnBrk="1" hangingPunct="1">
                <a:defRPr/>
              </a:pPr>
              <a:t>52</a:t>
            </a:fld>
            <a:endParaRPr lang="en-GB" sz="1200">
              <a:cs typeface="Arial" charset="0"/>
            </a:endParaRPr>
          </a:p>
        </p:txBody>
      </p:sp>
    </p:spTree>
    <p:extLst>
      <p:ext uri="{BB962C8B-B14F-4D97-AF65-F5344CB8AC3E}">
        <p14:creationId xmlns:p14="http://schemas.microsoft.com/office/powerpoint/2010/main" val="7519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3F18C345-038B-1440-AE18-500DA748B6B1}" type="slidenum">
              <a:rPr lang="en-US" sz="1200" smtClean="0">
                <a:latin typeface="Times" charset="0"/>
              </a:rPr>
              <a:pPr>
                <a:defRPr/>
              </a:pPr>
              <a:t>53</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61048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solidFill>
                  <a:srgbClr val="000000"/>
                </a:solidFill>
                <a:latin typeface="Times" charset="0"/>
              </a:rPr>
              <a:pPr>
                <a:defRPr/>
              </a:pPr>
              <a:t>54</a:t>
            </a:fld>
            <a:endParaRPr lang="en-US" sz="1200">
              <a:solidFill>
                <a:srgbClr val="000000"/>
              </a:solidFill>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IE">
                <a:ea typeface="MS PGothic" charset="0"/>
              </a:rPr>
              <a:t>Ask participants</a:t>
            </a:r>
            <a:r>
              <a:rPr lang="en-IE" baseline="0">
                <a:ea typeface="MS PGothic" charset="0"/>
              </a:rPr>
              <a:t> to consider:</a:t>
            </a:r>
          </a:p>
          <a:p>
            <a:pPr marL="171450" indent="-171450">
              <a:buFontTx/>
              <a:buChar char="-"/>
              <a:defRPr/>
            </a:pPr>
            <a:r>
              <a:rPr lang="en-IE" baseline="0">
                <a:ea typeface="MS PGothic" charset="0"/>
              </a:rPr>
              <a:t>The fact that i</a:t>
            </a:r>
            <a:r>
              <a:rPr lang="en-IE">
                <a:ea typeface="MS PGothic" charset="0"/>
              </a:rPr>
              <a:t>ntermittent supply is standard operation, with consumers generally receiving water once every one or two weeks</a:t>
            </a:r>
          </a:p>
          <a:p>
            <a:pPr marL="171450" indent="-171450">
              <a:buFontTx/>
              <a:buChar char="-"/>
              <a:defRPr/>
            </a:pPr>
            <a:r>
              <a:rPr lang="en-IE">
                <a:ea typeface="MS PGothic" charset="0"/>
              </a:rPr>
              <a:t>Rooftop tanks are part of the supply chain.</a:t>
            </a:r>
          </a:p>
          <a:p>
            <a:pPr marL="171450" indent="-171450">
              <a:buFontTx/>
              <a:buChar char="-"/>
              <a:defRPr/>
            </a:pPr>
            <a:endParaRPr lang="en-IE">
              <a:ea typeface="MS PGothic" charset="0"/>
            </a:endParaRPr>
          </a:p>
          <a:p>
            <a:pPr>
              <a:defRPr/>
            </a:pPr>
            <a:endParaRPr lang="en-US">
              <a:ea typeface="MS PGothic" charset="0"/>
            </a:endParaRPr>
          </a:p>
        </p:txBody>
      </p:sp>
    </p:spTree>
    <p:extLst>
      <p:ext uri="{BB962C8B-B14F-4D97-AF65-F5344CB8AC3E}">
        <p14:creationId xmlns:p14="http://schemas.microsoft.com/office/powerpoint/2010/main" val="2667882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1C59-F639-CF13-4061-4935A5C4075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8C19206-35C3-526E-C072-C936AA547497}"/>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7963B0D5-5DE8-DBEF-BAEA-BCE6F52DCA49}"/>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855A6639-CB5E-E2BE-05D7-BE3C537B41BA}"/>
              </a:ext>
            </a:extLst>
          </p:cNvPr>
          <p:cNvSpPr>
            <a:spLocks noGrp="1" noChangeArrowheads="1"/>
          </p:cNvSpPr>
          <p:nvPr>
            <p:ph type="body" idx="1"/>
          </p:nvPr>
        </p:nvSpPr>
        <p:spPr/>
        <p:txBody>
          <a:bodyPr/>
          <a:lstStyle/>
          <a:p>
            <a:pPr marL="0" indent="0">
              <a:buFontTx/>
              <a:buNone/>
              <a:defRPr/>
            </a:pPr>
            <a:r>
              <a:rPr lang="en-IE">
                <a:ea typeface="MS PGothic" charset="0"/>
              </a:rPr>
              <a:t>Get</a:t>
            </a:r>
            <a:r>
              <a:rPr lang="en-IE" baseline="0">
                <a:ea typeface="MS PGothic" charset="0"/>
              </a:rPr>
              <a:t> participants to self organize into three areas of the room according to their answer i.e. one corner for “water meter”; opposite corner for “point of consumption”; middle of the room for “tap”.</a:t>
            </a:r>
          </a:p>
          <a:p>
            <a:pPr marL="0" indent="0">
              <a:buFontTx/>
              <a:buNone/>
              <a:defRPr/>
            </a:pPr>
            <a:endParaRPr lang="en-IE" baseline="0">
              <a:ea typeface="MS PGothic" charset="0"/>
            </a:endParaRPr>
          </a:p>
          <a:p>
            <a:pPr marL="0" indent="0">
              <a:buFontTx/>
              <a:buNone/>
              <a:defRPr/>
            </a:pPr>
            <a:r>
              <a:rPr lang="en-IE" baseline="0">
                <a:ea typeface="MS PGothic" charset="0"/>
              </a:rPr>
              <a:t>Get each group to discuss their reasons and to nominate a spokesperson to defend the groups decision.</a:t>
            </a:r>
          </a:p>
          <a:p>
            <a:pPr marL="0" indent="0">
              <a:buFontTx/>
              <a:buNone/>
              <a:defRPr/>
            </a:pPr>
            <a:endParaRPr lang="en-IE">
              <a:ea typeface="MS PGothic" charset="0"/>
            </a:endParaRPr>
          </a:p>
          <a:p>
            <a:pPr>
              <a:defRPr/>
            </a:pPr>
            <a:endParaRPr lang="en-US">
              <a:ea typeface="MS PGothic" charset="0"/>
            </a:endParaRPr>
          </a:p>
        </p:txBody>
      </p:sp>
    </p:spTree>
    <p:extLst>
      <p:ext uri="{BB962C8B-B14F-4D97-AF65-F5344CB8AC3E}">
        <p14:creationId xmlns:p14="http://schemas.microsoft.com/office/powerpoint/2010/main" val="21147222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1511691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15DE-A888-2D89-233C-067246FF05D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ED1F0FF-ADB5-F5E0-BB8F-01F6ADE9B1F5}"/>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75D6152A-093E-42F6-7BA6-5E24DBCDC626}"/>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27AAD757-DC1B-C7AC-171C-87EF908A8344}"/>
              </a:ext>
            </a:extLst>
          </p:cNvPr>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811083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32198-FE62-43D6-599F-55A2B5C69E8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C42B5DA-47CF-9E2E-41E2-BC618874539B}"/>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D72A176-FE17-4E44-B7AE-16E46BB37D2E}"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76482" name="Rectangle 2">
            <a:extLst>
              <a:ext uri="{FF2B5EF4-FFF2-40B4-BE49-F238E27FC236}">
                <a16:creationId xmlns:a16="http://schemas.microsoft.com/office/drawing/2014/main" id="{A1FB3070-1355-48E0-6D21-1AA4959010A9}"/>
              </a:ext>
            </a:extLst>
          </p:cNvPr>
          <p:cNvSpPr>
            <a:spLocks noGrp="1" noRot="1" noChangeAspect="1" noChangeArrowheads="1" noTextEdit="1"/>
          </p:cNvSpPr>
          <p:nvPr>
            <p:ph type="sldImg"/>
          </p:nvPr>
        </p:nvSpPr>
        <p:spPr>
          <a:xfrm>
            <a:off x="92075" y="744538"/>
            <a:ext cx="6615113" cy="3722687"/>
          </a:xfrm>
          <a:ln/>
        </p:spPr>
      </p:sp>
      <p:sp>
        <p:nvSpPr>
          <p:cNvPr id="276483" name="Rectangle 3">
            <a:extLst>
              <a:ext uri="{FF2B5EF4-FFF2-40B4-BE49-F238E27FC236}">
                <a16:creationId xmlns:a16="http://schemas.microsoft.com/office/drawing/2014/main" id="{A1109215-453E-33F4-69DC-B7063F1242CF}"/>
              </a:ext>
            </a:extLst>
          </p:cNvPr>
          <p:cNvSpPr>
            <a:spLocks noGrp="1" noChangeArrowheads="1"/>
          </p:cNvSpPr>
          <p:nvPr>
            <p:ph type="body" idx="1"/>
          </p:nvPr>
        </p:nvSpPr>
        <p:spPr/>
        <p:txBody>
          <a:bodyPr/>
          <a:lstStyle/>
          <a:p>
            <a:pPr>
              <a:defRPr/>
            </a:pPr>
            <a:r>
              <a:rPr lang="en-US" baseline="0">
                <a:ea typeface="ＭＳ Ｐゴシック" charset="0"/>
                <a:cs typeface="+mn-cs"/>
              </a:rPr>
              <a:t>Module slide 1</a:t>
            </a:r>
          </a:p>
        </p:txBody>
      </p:sp>
    </p:spTree>
    <p:extLst>
      <p:ext uri="{BB962C8B-B14F-4D97-AF65-F5344CB8AC3E}">
        <p14:creationId xmlns:p14="http://schemas.microsoft.com/office/powerpoint/2010/main" val="1048110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59</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9727562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60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744569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61</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7559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68B60C9-D57D-7144-B722-86B2AE8CC184}" type="slidenum">
              <a:rPr lang="en-US" sz="1200" smtClean="0">
                <a:latin typeface="Times" charset="0"/>
              </a:rPr>
              <a:pPr>
                <a:defRPr/>
              </a:pPr>
              <a:t>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5391224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62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125938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63</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Ask participants the answer, one row at a time, before clicking the animation.</a:t>
            </a: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6000377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D01BC4BD-F072-4749-9395-360FD96AFC6D}" type="slidenum">
              <a:rPr lang="en-US" sz="1200" smtClean="0">
                <a:latin typeface="Times" charset="0"/>
              </a:rPr>
              <a:pPr>
                <a:defRPr/>
              </a:pPr>
              <a:t>64</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252569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65</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4773319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66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117704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67</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r>
              <a:rPr lang="en-US">
                <a:ea typeface="ＭＳ Ｐゴシック" charset="0"/>
                <a:cs typeface="ＭＳ Ｐゴシック" charset="0"/>
              </a:rPr>
              <a:t>Make clear the point that if you do not define clearly in module 3 – this affects the risk assessment in Module 4, and subsequent modules.</a:t>
            </a:r>
          </a:p>
        </p:txBody>
      </p:sp>
    </p:spTree>
    <p:extLst>
      <p:ext uri="{BB962C8B-B14F-4D97-AF65-F5344CB8AC3E}">
        <p14:creationId xmlns:p14="http://schemas.microsoft.com/office/powerpoint/2010/main" val="2578073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68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568387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69</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577849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70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12347282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455C-7473-6CD4-9E04-F18BDC8B654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E798496-A623-3799-83ED-799EACE36DE6}"/>
              </a:ext>
            </a:extLst>
          </p:cNvPr>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EA77397D-C250-FD41-A4DF-7AA0EFA8289B}"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a:extLst>
              <a:ext uri="{FF2B5EF4-FFF2-40B4-BE49-F238E27FC236}">
                <a16:creationId xmlns:a16="http://schemas.microsoft.com/office/drawing/2014/main" id="{9DD4BC17-7039-6909-950C-0B64161A2C9B}"/>
              </a:ext>
            </a:extLst>
          </p:cNvPr>
          <p:cNvSpPr>
            <a:spLocks noGrp="1" noRot="1" noChangeAspect="1" noChangeArrowheads="1" noTextEdit="1"/>
          </p:cNvSpPr>
          <p:nvPr>
            <p:ph type="sldImg"/>
          </p:nvPr>
        </p:nvSpPr>
        <p:spPr>
          <a:xfrm>
            <a:off x="92075" y="744538"/>
            <a:ext cx="6615113" cy="3722687"/>
          </a:xfrm>
          <a:ln/>
        </p:spPr>
      </p:sp>
      <p:sp>
        <p:nvSpPr>
          <p:cNvPr id="325635" name="Rectangle 3">
            <a:extLst>
              <a:ext uri="{FF2B5EF4-FFF2-40B4-BE49-F238E27FC236}">
                <a16:creationId xmlns:a16="http://schemas.microsoft.com/office/drawing/2014/main" id="{43EE9508-A929-2308-FD93-527B72033619}"/>
              </a:ext>
            </a:extLst>
          </p:cNvPr>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362851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268B60C9-D57D-7144-B722-86B2AE8CC184}" type="slidenum">
              <a:rPr lang="en-US" sz="1200" smtClean="0">
                <a:latin typeface="Times" charset="0"/>
              </a:rPr>
              <a:pPr>
                <a:defRPr/>
              </a:pPr>
              <a:t>8</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1439185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EA77397D-C250-FD41-A4DF-7AA0EFA8289B}" type="slidenum">
              <a:rPr lang="en-US" sz="1200" smtClean="0">
                <a:latin typeface="Times" charset="0"/>
              </a:rPr>
              <a:pPr>
                <a:defRPr/>
              </a:pPr>
              <a:t>72</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MS PGothic" charset="0"/>
            </a:endParaRPr>
          </a:p>
        </p:txBody>
      </p:sp>
    </p:spTree>
    <p:extLst>
      <p:ext uri="{BB962C8B-B14F-4D97-AF65-F5344CB8AC3E}">
        <p14:creationId xmlns:p14="http://schemas.microsoft.com/office/powerpoint/2010/main" val="8898949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73</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566479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2075" y="744538"/>
            <a:ext cx="6615113" cy="3722687"/>
          </a:xfrm>
          <a:ln/>
        </p:spPr>
      </p:sp>
      <p:sp>
        <p:nvSpPr>
          <p:cNvPr id="23555"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This story provides a good of example of why it is important to </a:t>
            </a:r>
            <a:r>
              <a:rPr lang="en-GB">
                <a:latin typeface="Calibri" charset="0"/>
                <a:ea typeface="ＭＳ Ｐゴシック" charset="0"/>
                <a:cs typeface="ＭＳ Ｐゴシック" charset="0"/>
              </a:rPr>
              <a:t>field verify the system diagrams. For this system in Australia, the operators believed that the chlorine was added at the</a:t>
            </a:r>
            <a:r>
              <a:rPr lang="en-GB" b="1">
                <a:latin typeface="Calibri" charset="0"/>
                <a:ea typeface="ＭＳ Ｐゴシック" charset="0"/>
                <a:cs typeface="ＭＳ Ｐゴシック" charset="0"/>
              </a:rPr>
              <a:t> INLET </a:t>
            </a:r>
            <a:r>
              <a:rPr lang="en-GB">
                <a:latin typeface="Calibri" charset="0"/>
                <a:ea typeface="ＭＳ Ｐゴシック" charset="0"/>
                <a:cs typeface="ＭＳ Ｐゴシック" charset="0"/>
              </a:rPr>
              <a:t>of the clearwater storage tank. However, during the process of field verifying the system diagram, they discovered that the chlorine was actually added at the tank outlet due to a plumbing error. Ask participants what is the associated hazard.</a:t>
            </a:r>
          </a:p>
          <a:p>
            <a:pPr eaLnBrk="1" hangingPunct="1">
              <a:spcBef>
                <a:spcPct val="0"/>
              </a:spcBef>
            </a:pPr>
            <a:endParaRPr lang="en-GB">
              <a:latin typeface="Calibri" charset="0"/>
              <a:ea typeface="ＭＳ Ｐゴシック" charset="0"/>
              <a:cs typeface="ＭＳ Ｐゴシック" charset="0"/>
            </a:endParaRPr>
          </a:p>
          <a:p>
            <a:pPr eaLnBrk="1" hangingPunct="1">
              <a:spcBef>
                <a:spcPct val="0"/>
              </a:spcBef>
            </a:pPr>
            <a:r>
              <a:rPr lang="en-GB">
                <a:latin typeface="Calibri" charset="0"/>
                <a:ea typeface="ＭＳ Ｐゴシック" charset="0"/>
                <a:cs typeface="ＭＳ Ｐゴシック" charset="0"/>
              </a:rPr>
              <a:t>The hazard here is that chlorine requires “contact time” with the water to kill microorganisms, and that “contact time” should be provided in the clearwater storage tank.</a:t>
            </a:r>
          </a:p>
          <a:p>
            <a:pPr eaLnBrk="1" hangingPunct="1">
              <a:spcBef>
                <a:spcPct val="0"/>
              </a:spcBef>
            </a:pPr>
            <a:endParaRPr lang="en-GB">
              <a:latin typeface="Calibri" charset="0"/>
              <a:ea typeface="ＭＳ Ｐゴシック" charset="0"/>
              <a:cs typeface="ＭＳ Ｐゴシック" charset="0"/>
            </a:endParaRPr>
          </a:p>
          <a:p>
            <a:pPr eaLnBrk="1" hangingPunct="1">
              <a:spcBef>
                <a:spcPct val="0"/>
              </a:spcBef>
            </a:pPr>
            <a:r>
              <a:rPr lang="en-GB">
                <a:latin typeface="Calibri" charset="0"/>
                <a:ea typeface="ＭＳ Ｐゴシック" charset="0"/>
                <a:cs typeface="ＭＳ Ｐゴシック" charset="0"/>
              </a:rPr>
              <a:t>When the chlorine is injected into the line AFTER clearwater storage (rather than before), the water may reach the first consumers before chlorine has had time to kill the microbes. After making this discovery, the operators changed the chlorine addition point from the tank outlet to the tank inlet.</a:t>
            </a:r>
          </a:p>
          <a:p>
            <a:pPr eaLnBrk="1" hangingPunct="1">
              <a:spcBef>
                <a:spcPct val="0"/>
              </a:spcBef>
            </a:pPr>
            <a:endParaRPr lang="en-GB">
              <a:latin typeface="Calibri" charset="0"/>
              <a:ea typeface="ＭＳ Ｐゴシック" charset="0"/>
              <a:cs typeface="ＭＳ Ｐゴシック" charset="0"/>
            </a:endParaRPr>
          </a:p>
          <a:p>
            <a:pPr eaLnBrk="1" hangingPunct="1">
              <a:spcBef>
                <a:spcPct val="0"/>
              </a:spcBef>
            </a:pPr>
            <a:r>
              <a:rPr lang="en-GB">
                <a:latin typeface="Calibri" charset="0"/>
                <a:ea typeface="ＭＳ Ｐゴシック" charset="0"/>
                <a:cs typeface="ＭＳ Ｐゴシック" charset="0"/>
              </a:rPr>
              <a:t>This story provides a good of example of why it is important to develop detailed and accurate system drawings. (Without the detailed diagram, this supplier would not have identified and resolved this important system hazard.)</a:t>
            </a:r>
          </a:p>
          <a:p>
            <a:pPr eaLnBrk="1" hangingPunct="1">
              <a:spcBef>
                <a:spcPct val="0"/>
              </a:spcBef>
            </a:pPr>
            <a:endParaRPr lang="en-GB">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defRPr/>
            </a:pPr>
            <a:fld id="{8B097500-4498-E848-AD27-82AF8E0CA593}" type="slidenum">
              <a:rPr lang="en-GB" sz="1200" smtClean="0">
                <a:cs typeface="Arial" charset="0"/>
              </a:rPr>
              <a:pPr eaLnBrk="1" hangingPunct="1">
                <a:defRPr/>
              </a:pPr>
              <a:t>74</a:t>
            </a:fld>
            <a:endParaRPr lang="en-GB" sz="1200">
              <a:cs typeface="Arial" charset="0"/>
            </a:endParaRPr>
          </a:p>
        </p:txBody>
      </p:sp>
    </p:spTree>
    <p:extLst>
      <p:ext uri="{BB962C8B-B14F-4D97-AF65-F5344CB8AC3E}">
        <p14:creationId xmlns:p14="http://schemas.microsoft.com/office/powerpoint/2010/main" val="15021522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D3E09-C58C-9C4B-1BC3-BD71FE9ACF3D}"/>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CFD0325-1AD4-1081-A853-66994850A58C}"/>
              </a:ext>
            </a:extLst>
          </p:cNvPr>
          <p:cNvSpPr>
            <a:spLocks noGrp="1" noRot="1" noChangeAspect="1" noTextEdit="1"/>
          </p:cNvSpPr>
          <p:nvPr>
            <p:ph type="sldImg"/>
          </p:nvPr>
        </p:nvSpPr>
        <p:spPr>
          <a:xfrm>
            <a:off x="92075" y="744538"/>
            <a:ext cx="6615113" cy="3722687"/>
          </a:xfrm>
          <a:ln/>
        </p:spPr>
      </p:sp>
      <p:sp>
        <p:nvSpPr>
          <p:cNvPr id="23555" name="Notes Placeholder 2">
            <a:extLst>
              <a:ext uri="{FF2B5EF4-FFF2-40B4-BE49-F238E27FC236}">
                <a16:creationId xmlns:a16="http://schemas.microsoft.com/office/drawing/2014/main" id="{13F893A6-6637-867E-4264-DAF10291A828}"/>
              </a:ext>
            </a:extLst>
          </p:cNvPr>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800" b="0" i="0" u="none" strike="noStrike" baseline="0">
                <a:solidFill>
                  <a:srgbClr val="000000"/>
                </a:solidFill>
                <a:latin typeface="Proxima Nova Cond"/>
              </a:rPr>
              <a:t>During a field visit as part of Module 3, the main supply pipeline – that is, the water transmission line between the treated water storage tank and the distribution system – was found to be exposed because surface water following heavy rainfall had washed away the ground cover. The pipe was beside a main road that was subject to heavy vehicular traffic. </a:t>
            </a:r>
          </a:p>
          <a:p>
            <a:r>
              <a:rPr lang="en-US" sz="1800" b="0" i="0" u="none" strike="noStrike" baseline="0">
                <a:solidFill>
                  <a:srgbClr val="000000"/>
                </a:solidFill>
                <a:latin typeface="Proxima Nova Cond"/>
              </a:rPr>
              <a:t>If the pipe had been damaged, the water supply to the town would have to be shut off for an extended period to allow repair work. This would lead to a prolonged supply outage, as well as microbial and acceptability risks associated with depressurizing the water main and repairing the pipeline. </a:t>
            </a:r>
            <a:endParaRPr lang="en-GB" b="0">
              <a:latin typeface="Calibri" charset="0"/>
              <a:ea typeface="ＭＳ Ｐゴシック" charset="0"/>
              <a:cs typeface="ＭＳ Ｐゴシック" charset="0"/>
            </a:endParaRPr>
          </a:p>
        </p:txBody>
      </p:sp>
      <p:sp>
        <p:nvSpPr>
          <p:cNvPr id="23556" name="Slide Number Placeholder 3">
            <a:extLst>
              <a:ext uri="{FF2B5EF4-FFF2-40B4-BE49-F238E27FC236}">
                <a16:creationId xmlns:a16="http://schemas.microsoft.com/office/drawing/2014/main" id="{2E0EFCD6-E641-5DCA-D444-C1691978AE0B}"/>
              </a:ext>
            </a:extLst>
          </p:cNvPr>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EB085B14-0DDA-E243-A9AA-ED62D7271D69}" type="slidenum">
              <a:rPr kumimoji="0" lang="en-GB" sz="1200" b="0" i="0" u="none" strike="noStrike" kern="1200" cap="none" spc="0" normalizeH="0" baseline="0" noProof="0" smtClean="0">
                <a:ln>
                  <a:noFill/>
                </a:ln>
                <a:solidFill>
                  <a:srgbClr val="000000"/>
                </a:solidFill>
                <a:effectLst/>
                <a:uLnTx/>
                <a:uFillTx/>
                <a:latin typeface="Arial"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75</a:t>
            </a:fld>
            <a:endParaRPr kumimoji="0" lang="en-GB" sz="1200" b="0" i="0" u="none" strike="noStrike" kern="1200" cap="none" spc="0" normalizeH="0" baseline="0" noProof="0">
              <a:ln>
                <a:noFill/>
              </a:ln>
              <a:solidFill>
                <a:srgbClr val="000000"/>
              </a:solidFill>
              <a:effectLst/>
              <a:uLnTx/>
              <a:uFillTx/>
              <a:latin typeface="Arial" charset="0"/>
              <a:ea typeface="MS PGothic" charset="0"/>
              <a:cs typeface="Arial" charset="0"/>
            </a:endParaRPr>
          </a:p>
        </p:txBody>
      </p:sp>
    </p:spTree>
    <p:extLst>
      <p:ext uri="{BB962C8B-B14F-4D97-AF65-F5344CB8AC3E}">
        <p14:creationId xmlns:p14="http://schemas.microsoft.com/office/powerpoint/2010/main" val="614662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65D39490-9C88-644C-A739-8A54A302008F}" type="slidenum">
              <a:rPr lang="en-US" sz="1200" smtClean="0">
                <a:latin typeface="Times" charset="0"/>
              </a:rPr>
              <a:pPr>
                <a:defRPr/>
              </a:pPr>
              <a:t>76</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286764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2DDB0-1F92-0783-EEAA-92C317FD9EBD}"/>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AFF2A33-882B-6044-1002-5A0B466A1A1A}"/>
              </a:ext>
            </a:extLst>
          </p:cNvPr>
          <p:cNvSpPr>
            <a:spLocks noGrp="1" noRot="1" noChangeAspect="1" noTextEdit="1"/>
          </p:cNvSpPr>
          <p:nvPr>
            <p:ph type="sldImg"/>
          </p:nvPr>
        </p:nvSpPr>
        <p:spPr>
          <a:xfrm>
            <a:off x="92075" y="744538"/>
            <a:ext cx="6615113" cy="3722687"/>
          </a:xfrm>
          <a:ln/>
        </p:spPr>
      </p:sp>
      <p:sp>
        <p:nvSpPr>
          <p:cNvPr id="40963" name="Notes Placeholder 2">
            <a:extLst>
              <a:ext uri="{FF2B5EF4-FFF2-40B4-BE49-F238E27FC236}">
                <a16:creationId xmlns:a16="http://schemas.microsoft.com/office/drawing/2014/main" id="{639BCDCD-3837-6F49-6372-37BBE94E001B}"/>
              </a:ext>
            </a:extLst>
          </p:cNvPr>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42950" lvl="1" indent="-285750" eaLnBrk="1" hangingPunct="1">
              <a:lnSpc>
                <a:spcPct val="60000"/>
              </a:lnSpc>
              <a:spcBef>
                <a:spcPct val="20000"/>
              </a:spcBef>
              <a:buFontTx/>
              <a:buChar char="–"/>
              <a:defRPr/>
            </a:pPr>
            <a:r>
              <a:rPr lang="en-GB" sz="900">
                <a:latin typeface="Calibri" charset="0"/>
                <a:ea typeface="ＭＳ Ｐゴシック" charset="0"/>
                <a:cs typeface="+mn-cs"/>
              </a:rPr>
              <a:t>Flag that Day 1 is complete</a:t>
            </a:r>
          </a:p>
          <a:p>
            <a:pPr marL="457200" lvl="1" indent="0" eaLnBrk="1" hangingPunct="1">
              <a:lnSpc>
                <a:spcPct val="60000"/>
              </a:lnSpc>
              <a:spcBef>
                <a:spcPct val="20000"/>
              </a:spcBef>
              <a:buFontTx/>
              <a:buNone/>
              <a:defRPr/>
            </a:pPr>
            <a:endParaRPr lang="en-GB" sz="900">
              <a:latin typeface="Calibri" charset="0"/>
              <a:ea typeface="ＭＳ Ｐゴシック" charset="0"/>
              <a:cs typeface="+mn-cs"/>
            </a:endParaRPr>
          </a:p>
          <a:p>
            <a:pPr marL="457200" lvl="1" indent="0" eaLnBrk="1" hangingPunct="1">
              <a:lnSpc>
                <a:spcPct val="60000"/>
              </a:lnSpc>
              <a:spcBef>
                <a:spcPct val="20000"/>
              </a:spcBef>
              <a:buFontTx/>
              <a:buNone/>
              <a:defRPr/>
            </a:pPr>
            <a:r>
              <a:rPr lang="en-GB" sz="900">
                <a:latin typeface="Calibri" charset="0"/>
                <a:ea typeface="ＭＳ Ｐゴシック" charset="0"/>
                <a:cs typeface="+mn-cs"/>
              </a:rPr>
              <a:t>Note to facilitator – if there is still time left on day 1; Module 4 could be started (e.g. Module 4 key actions 1 and possibly 2), and the programme adjusted accordingly.</a:t>
            </a:r>
          </a:p>
        </p:txBody>
      </p:sp>
      <p:sp>
        <p:nvSpPr>
          <p:cNvPr id="40964" name="Slide Number Placeholder 3">
            <a:extLst>
              <a:ext uri="{FF2B5EF4-FFF2-40B4-BE49-F238E27FC236}">
                <a16:creationId xmlns:a16="http://schemas.microsoft.com/office/drawing/2014/main" id="{465EBBD8-63DA-B711-DDC8-80355C0980C8}"/>
              </a:ext>
            </a:extLst>
          </p:cNvPr>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682DF4E-F37C-F748-9BB9-19E61944A925}" type="slidenum">
              <a:rPr kumimoji="0" lang="en-GB" sz="1200" b="0" i="0" u="none" strike="noStrike" kern="1200" cap="none" spc="0" normalizeH="0" baseline="0" noProof="0" smtClean="0">
                <a:ln>
                  <a:noFill/>
                </a:ln>
                <a:solidFill>
                  <a:srgbClr val="000000"/>
                </a:solidFill>
                <a:effectLst/>
                <a:uLnTx/>
                <a:uFillTx/>
                <a:latin typeface="Calibri" charset="0"/>
                <a:ea typeface="MS PGothic" charset="0"/>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a:ln>
                <a:noFill/>
              </a:ln>
              <a:solidFill>
                <a:srgbClr val="000000"/>
              </a:solidFill>
              <a:effectLst/>
              <a:uLnTx/>
              <a:uFillTx/>
              <a:latin typeface="Calibri" charset="0"/>
              <a:ea typeface="MS PGothic" charset="0"/>
              <a:cs typeface="Arial" charset="0"/>
            </a:endParaRPr>
          </a:p>
        </p:txBody>
      </p:sp>
    </p:spTree>
    <p:extLst>
      <p:ext uri="{BB962C8B-B14F-4D97-AF65-F5344CB8AC3E}">
        <p14:creationId xmlns:p14="http://schemas.microsoft.com/office/powerpoint/2010/main" val="21318212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AAD3168F-2104-4F49-9E99-70A7CD31700B}" type="slidenum">
              <a:rPr kumimoji="0" lang="en-US" sz="1200" b="0" i="0" u="none" strike="noStrike" kern="1200" cap="none" spc="0" normalizeH="0" baseline="0" noProof="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285699" name="Rectangle 2"/>
          <p:cNvSpPr>
            <a:spLocks noGrp="1" noRot="1" noChangeAspect="1" noChangeArrowheads="1" noTextEdit="1"/>
          </p:cNvSpPr>
          <p:nvPr>
            <p:ph type="sldImg"/>
          </p:nvPr>
        </p:nvSpPr>
        <p:spPr>
          <a:xfrm>
            <a:off x="92075" y="744538"/>
            <a:ext cx="6615113" cy="3722687"/>
          </a:xfrm>
          <a:ln/>
        </p:spPr>
      </p:sp>
      <p:sp>
        <p:nvSpPr>
          <p:cNvPr id="285700" name="Rectangle 3"/>
          <p:cNvSpPr>
            <a:spLocks noGrp="1" noChangeArrowheads="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338090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268B60C9-D57D-7144-B722-86B2AE8CC184}" type="slidenum">
              <a:rPr kumimoji="0" lang="en-US" sz="1200" b="0" i="0" u="none" strike="noStrike" kern="1200" cap="none" spc="0" normalizeH="0" baseline="0" noProof="0" smtClean="0">
                <a:ln>
                  <a:noFill/>
                </a:ln>
                <a:solidFill>
                  <a:srgbClr val="000000"/>
                </a:solidFill>
                <a:effectLst/>
                <a:uLnTx/>
                <a:uFillTx/>
                <a:latin typeface="Times" charset="0"/>
                <a:ea typeface="MS PGothic" charset="0"/>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charset="0"/>
              <a:ea typeface="MS PGothic"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102825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defRPr/>
            </a:pPr>
            <a:fld id="{CA410E24-6826-BF43-A043-1A09670BD8F2}" type="slidenum">
              <a:rPr lang="en-US" sz="1200" smtClean="0">
                <a:latin typeface="Times" charset="0"/>
              </a:rPr>
              <a:pPr>
                <a:defRPr/>
              </a:pPr>
              <a:t>10</a:t>
            </a:fld>
            <a:endParaRPr lang="en-US" sz="1200">
              <a:latin typeface="Times" charset="0"/>
            </a:endParaRPr>
          </a:p>
        </p:txBody>
      </p:sp>
      <p:sp>
        <p:nvSpPr>
          <p:cNvPr id="325634" name="Rectangle 2"/>
          <p:cNvSpPr>
            <a:spLocks noGrp="1" noRot="1" noChangeAspect="1" noChangeArrowheads="1" noTextEdit="1"/>
          </p:cNvSpPr>
          <p:nvPr>
            <p:ph type="sldImg"/>
          </p:nvPr>
        </p:nvSpPr>
        <p:spPr>
          <a:xfrm>
            <a:off x="92075" y="744538"/>
            <a:ext cx="6615113" cy="3722687"/>
          </a:xfrm>
          <a:ln/>
        </p:spPr>
      </p:sp>
      <p:sp>
        <p:nvSpPr>
          <p:cNvPr id="325635" name="Rectangle 3"/>
          <p:cNvSpPr>
            <a:spLocks noGrp="1" noChangeArrowheads="1"/>
          </p:cNvSpPr>
          <p:nvPr>
            <p:ph type="body" idx="1"/>
          </p:nvPr>
        </p:nvSpPr>
        <p:spPr/>
        <p:txBody>
          <a:bodyPr/>
          <a:lstStyle/>
          <a:p>
            <a:pPr>
              <a:defRPr/>
            </a:pPr>
            <a:endParaRPr lang="en-US">
              <a:ea typeface="ＭＳ Ｐゴシック" charset="0"/>
              <a:cs typeface="ＭＳ Ｐゴシック" charset="0"/>
            </a:endParaRPr>
          </a:p>
        </p:txBody>
      </p:sp>
    </p:spTree>
    <p:extLst>
      <p:ext uri="{BB962C8B-B14F-4D97-AF65-F5344CB8AC3E}">
        <p14:creationId xmlns:p14="http://schemas.microsoft.com/office/powerpoint/2010/main" val="20025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BBDFB1-E493-9148-8425-7CE1D71FDFAE}"/>
              </a:ext>
            </a:extLst>
          </p:cNvPr>
          <p:cNvSpPr/>
          <p:nvPr userDrawn="1"/>
        </p:nvSpPr>
        <p:spPr>
          <a:xfrm>
            <a:off x="0" y="1"/>
            <a:ext cx="4168091" cy="6858001"/>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94089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8">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040B5C26-2C95-A047-A5A7-9A2A983B925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9C3670DC-1478-5B49-9DCF-D4B6580DD696}"/>
              </a:ext>
            </a:extLst>
          </p:cNvPr>
          <p:cNvGraphicFramePr>
            <a:graphicFrameLocks noGrp="1"/>
          </p:cNvGraphicFramePr>
          <p:nvPr userDrawn="1">
            <p:extLst>
              <p:ext uri="{D42A27DB-BD31-4B8C-83A1-F6EECF244321}">
                <p14:modId xmlns:p14="http://schemas.microsoft.com/office/powerpoint/2010/main" val="289322518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1850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3985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1279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992831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68697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97813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01437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3805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517502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08413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9652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A846DE28-87B3-B544-8806-BDAFAE9E67A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2F13634B-5B32-0745-9C5F-64C8D4B27CDA}"/>
              </a:ext>
            </a:extLst>
          </p:cNvPr>
          <p:cNvGraphicFramePr>
            <a:graphicFrameLocks noGrp="1"/>
          </p:cNvGraphicFramePr>
          <p:nvPr userDrawn="1">
            <p:extLst>
              <p:ext uri="{D42A27DB-BD31-4B8C-83A1-F6EECF244321}">
                <p14:modId xmlns:p14="http://schemas.microsoft.com/office/powerpoint/2010/main" val="121863106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35376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66614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Modul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6EAA6-6019-E94F-9BCF-3F1202BD9026}"/>
              </a:ext>
            </a:extLst>
          </p:cNvPr>
          <p:cNvSpPr/>
          <p:nvPr userDrawn="1"/>
        </p:nvSpPr>
        <p:spPr>
          <a:xfrm>
            <a:off x="-1" y="0"/>
            <a:ext cx="12192001" cy="1371600"/>
          </a:xfrm>
          <a:prstGeom prst="rect">
            <a:avLst/>
          </a:prstGeom>
          <a:solidFill>
            <a:srgbClr val="41A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332CA3E7-DAF2-3B4C-BBBF-5F7B7C22D3AC}"/>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1751F858-B273-0D46-8475-3BA514078343}"/>
              </a:ext>
            </a:extLst>
          </p:cNvPr>
          <p:cNvGraphicFramePr>
            <a:graphicFrameLocks noGrp="1"/>
          </p:cNvGraphicFramePr>
          <p:nvPr userDrawn="1">
            <p:extLst>
              <p:ext uri="{D42A27DB-BD31-4B8C-83A1-F6EECF244321}">
                <p14:modId xmlns:p14="http://schemas.microsoft.com/office/powerpoint/2010/main" val="406485557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787876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Modul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ACD70-E5E1-1545-9619-42A1C964CD8E}"/>
              </a:ext>
            </a:extLst>
          </p:cNvPr>
          <p:cNvSpPr/>
          <p:nvPr userDrawn="1"/>
        </p:nvSpPr>
        <p:spPr>
          <a:xfrm>
            <a:off x="-1" y="0"/>
            <a:ext cx="12192001" cy="1371600"/>
          </a:xfrm>
          <a:prstGeom prst="rect">
            <a:avLst/>
          </a:prstGeom>
          <a:solidFill>
            <a:srgbClr val="41A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738F4A3B-C880-5B40-BC1B-A9D0E6C8BBDC}"/>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D15F9F0-AC4B-4D4D-9EC6-01B84AAADEE2}"/>
              </a:ext>
            </a:extLst>
          </p:cNvPr>
          <p:cNvGraphicFramePr>
            <a:graphicFrameLocks noGrp="1"/>
          </p:cNvGraphicFramePr>
          <p:nvPr userDrawn="1">
            <p:extLst>
              <p:ext uri="{D42A27DB-BD31-4B8C-83A1-F6EECF244321}">
                <p14:modId xmlns:p14="http://schemas.microsoft.com/office/powerpoint/2010/main" val="209061883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96349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ound Same Side Corner Rectangle 6">
            <a:extLst>
              <a:ext uri="{FF2B5EF4-FFF2-40B4-BE49-F238E27FC236}">
                <a16:creationId xmlns:a16="http://schemas.microsoft.com/office/drawing/2014/main" id="{1F813C22-5E66-DB4F-B6B2-2312924689EE}"/>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8" name="Table 7">
            <a:extLst>
              <a:ext uri="{FF2B5EF4-FFF2-40B4-BE49-F238E27FC236}">
                <a16:creationId xmlns:a16="http://schemas.microsoft.com/office/drawing/2014/main" id="{2827C573-5B51-2046-BF30-D106EE5EF859}"/>
              </a:ext>
            </a:extLst>
          </p:cNvPr>
          <p:cNvGraphicFramePr>
            <a:graphicFrameLocks noGrp="1"/>
          </p:cNvGraphicFramePr>
          <p:nvPr userDrawn="1">
            <p:extLst>
              <p:ext uri="{D42A27DB-BD31-4B8C-83A1-F6EECF244321}">
                <p14:modId xmlns:p14="http://schemas.microsoft.com/office/powerpoint/2010/main" val="103504910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C2ACD952-A262-FA47-81D0-8D81807A88A4}"/>
              </a:ext>
            </a:extLst>
          </p:cNvPr>
          <p:cNvSpPr/>
          <p:nvPr userDrawn="1"/>
        </p:nvSpPr>
        <p:spPr>
          <a:xfrm>
            <a:off x="1" y="0"/>
            <a:ext cx="12191999" cy="1371600"/>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837246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xercise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50C81-EC5B-BE46-8EEF-47AB9BBD158C}"/>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488933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C1BE296E-66E3-E243-B99E-5923C754D9F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99A9DE86-54C8-C140-87E5-5BFACCBFDA25}"/>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714521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7028D-FFF3-0C46-B941-EE74B11415E6}"/>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284128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B3E76F72-8656-E543-933B-8D9B45D6654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18688963-A3A9-A547-A1BA-5800DFC9DA3A}"/>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439D5A29-9E7A-4644-941E-5FA04EA2FE87}"/>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616199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19243098-8E1F-C14C-B394-11A34046D9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BFCAA7AF-FCE1-6D47-9017-22490A2C815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BB5F03AE-D377-3E44-AC98-8EFCA7ADACE8}"/>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06763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60658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ule 10/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3BF91A8A-C69B-FA4C-8B69-ECF164A23113}"/>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A9E6B91B-EC7B-1C41-97C0-62A73D06298C}"/>
              </a:ext>
            </a:extLst>
          </p:cNvPr>
          <p:cNvGraphicFramePr>
            <a:graphicFrameLocks noGrp="1"/>
          </p:cNvGraphicFramePr>
          <p:nvPr userDrawn="1">
            <p:extLst>
              <p:ext uri="{D42A27DB-BD31-4B8C-83A1-F6EECF244321}">
                <p14:modId xmlns:p14="http://schemas.microsoft.com/office/powerpoint/2010/main" val="292012598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4484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733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1200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03543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91074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ound Same Side Corner Rectangle 5">
            <a:extLst>
              <a:ext uri="{FF2B5EF4-FFF2-40B4-BE49-F238E27FC236}">
                <a16:creationId xmlns:a16="http://schemas.microsoft.com/office/drawing/2014/main" id="{2DC30BB6-5C4B-4845-931D-8AA1B7F90E9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7" name="Table 6">
            <a:extLst>
              <a:ext uri="{FF2B5EF4-FFF2-40B4-BE49-F238E27FC236}">
                <a16:creationId xmlns:a16="http://schemas.microsoft.com/office/drawing/2014/main" id="{45CE6FD3-D153-6847-944A-BA67EBE3AC2E}"/>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952583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C1BE296E-66E3-E243-B99E-5923C754D9F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99A9DE86-54C8-C140-87E5-5BFACCBFDA25}"/>
              </a:ext>
            </a:extLst>
          </p:cNvPr>
          <p:cNvGraphicFramePr>
            <a:graphicFrameLocks noGrp="1"/>
          </p:cNvGraphicFramePr>
          <p:nvPr userDrawn="1">
            <p:extLst>
              <p:ext uri="{D42A27DB-BD31-4B8C-83A1-F6EECF244321}">
                <p14:modId xmlns:p14="http://schemas.microsoft.com/office/powerpoint/2010/main" val="220629784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864767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4354F636-EF69-1049-BA33-69ECE11620B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25E30E04-447B-B444-97C4-C9D87689812E}"/>
              </a:ext>
            </a:extLst>
          </p:cNvPr>
          <p:cNvGraphicFramePr>
            <a:graphicFrameLocks noGrp="1"/>
          </p:cNvGraphicFramePr>
          <p:nvPr userDrawn="1">
            <p:extLst>
              <p:ext uri="{D42A27DB-BD31-4B8C-83A1-F6EECF244321}">
                <p14:modId xmlns:p14="http://schemas.microsoft.com/office/powerpoint/2010/main" val="128626478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6977028D-FFF3-0C46-B941-EE74B11415E6}"/>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62627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B3E76F72-8656-E543-933B-8D9B45D6654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18688963-A3A9-A547-A1BA-5800DFC9DA3A}"/>
              </a:ext>
            </a:extLst>
          </p:cNvPr>
          <p:cNvGraphicFramePr>
            <a:graphicFrameLocks noGrp="1"/>
          </p:cNvGraphicFramePr>
          <p:nvPr userDrawn="1">
            <p:extLst>
              <p:ext uri="{D42A27DB-BD31-4B8C-83A1-F6EECF244321}">
                <p14:modId xmlns:p14="http://schemas.microsoft.com/office/powerpoint/2010/main" val="1241751033"/>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439D5A29-9E7A-4644-941E-5FA04EA2FE87}"/>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03358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19243098-8E1F-C14C-B394-11A34046D9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BFCAA7AF-FCE1-6D47-9017-22490A2C8156}"/>
              </a:ext>
            </a:extLst>
          </p:cNvPr>
          <p:cNvGraphicFramePr>
            <a:graphicFrameLocks noGrp="1"/>
          </p:cNvGraphicFramePr>
          <p:nvPr userDrawn="1">
            <p:extLst>
              <p:ext uri="{D42A27DB-BD31-4B8C-83A1-F6EECF244321}">
                <p14:modId xmlns:p14="http://schemas.microsoft.com/office/powerpoint/2010/main" val="58038105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BB5F03AE-D377-3E44-AC98-8EFCA7ADACE8}"/>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89424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84562063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058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805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40822677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443486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58368426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75283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281463760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033052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300939556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454976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ound Same Side Corner Rectangle 5">
            <a:extLst>
              <a:ext uri="{FF2B5EF4-FFF2-40B4-BE49-F238E27FC236}">
                <a16:creationId xmlns:a16="http://schemas.microsoft.com/office/drawing/2014/main" id="{2DC30BB6-5C4B-4845-931D-8AA1B7F90E9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7" name="Table 6">
            <a:extLst>
              <a:ext uri="{FF2B5EF4-FFF2-40B4-BE49-F238E27FC236}">
                <a16:creationId xmlns:a16="http://schemas.microsoft.com/office/drawing/2014/main" id="{45CE6FD3-D153-6847-944A-BA67EBE3AC2E}"/>
              </a:ext>
            </a:extLst>
          </p:cNvPr>
          <p:cNvGraphicFramePr>
            <a:graphicFrameLocks noGrp="1"/>
          </p:cNvGraphicFramePr>
          <p:nvPr userDrawn="1">
            <p:extLst>
              <p:ext uri="{D42A27DB-BD31-4B8C-83A1-F6EECF244321}">
                <p14:modId xmlns:p14="http://schemas.microsoft.com/office/powerpoint/2010/main" val="194119737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078819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Exercise 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AD76A61D-A740-D340-8994-B188AFAD7531}"/>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374002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FC32917-A69E-7F4A-BE4A-72525503D2F5}"/>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F565C160-26B3-904A-9245-4B61299E2D3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FFBFFCF5-4C60-A44C-817F-830165369169}"/>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36821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18716E4-586D-FA42-916A-93777491C9D3}"/>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E2BEF596-4137-5A4A-8528-7A19486880E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8EBC4940-3226-C240-A3EB-B01AADC210C2}"/>
              </a:ext>
            </a:extLst>
          </p:cNvPr>
          <p:cNvGraphicFramePr>
            <a:graphicFrameLocks noGrp="1"/>
          </p:cNvGraphicFramePr>
          <p:nvPr userDrawn="1"/>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6206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FC32917-A69E-7F4A-BE4A-72525503D2F5}"/>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F565C160-26B3-904A-9245-4B61299E2D3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FFBFFCF5-4C60-A44C-817F-830165369169}"/>
              </a:ext>
            </a:extLst>
          </p:cNvPr>
          <p:cNvGraphicFramePr>
            <a:graphicFrameLocks noGrp="1"/>
          </p:cNvGraphicFramePr>
          <p:nvPr userDrawn="1">
            <p:extLst>
              <p:ext uri="{D42A27DB-BD31-4B8C-83A1-F6EECF244321}">
                <p14:modId xmlns:p14="http://schemas.microsoft.com/office/powerpoint/2010/main" val="3238798056"/>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7237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18716E4-586D-FA42-916A-93777491C9D3}"/>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a:extLst>
              <a:ext uri="{FF2B5EF4-FFF2-40B4-BE49-F238E27FC236}">
                <a16:creationId xmlns:a16="http://schemas.microsoft.com/office/drawing/2014/main" id="{E2BEF596-4137-5A4A-8528-7A19486880E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8EBC4940-3226-C240-A3EB-B01AADC210C2}"/>
              </a:ext>
            </a:extLst>
          </p:cNvPr>
          <p:cNvGraphicFramePr>
            <a:graphicFrameLocks noGrp="1"/>
          </p:cNvGraphicFramePr>
          <p:nvPr userDrawn="1">
            <p:extLst>
              <p:ext uri="{D42A27DB-BD31-4B8C-83A1-F6EECF244321}">
                <p14:modId xmlns:p14="http://schemas.microsoft.com/office/powerpoint/2010/main" val="1355918361"/>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10/11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275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Intro">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840C15E9-5AE2-2248-AEAF-2138E771514A}"/>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A8A3076-2827-0048-86B0-825ACE699C0D}"/>
              </a:ext>
            </a:extLst>
          </p:cNvPr>
          <p:cNvGraphicFramePr>
            <a:graphicFrameLocks noGrp="1"/>
          </p:cNvGraphicFramePr>
          <p:nvPr userDrawn="1">
            <p:extLst>
              <p:ext uri="{D42A27DB-BD31-4B8C-83A1-F6EECF244321}">
                <p14:modId xmlns:p14="http://schemas.microsoft.com/office/powerpoint/2010/main" val="212871842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92330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6DF4CB4-422C-A54F-AA88-6D71F7E8D8B7}"/>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965346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9445644-0241-CA43-A155-79FAB8380B9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4448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E0658B-FC30-1A4E-8662-0CB7C090E54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20093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4298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230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1">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2613585-A163-2143-B5AC-0A835D2F33F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82638E73-06D4-7D49-99BC-F885EFCE619D}"/>
              </a:ext>
            </a:extLst>
          </p:cNvPr>
          <p:cNvGraphicFramePr>
            <a:graphicFrameLocks noGrp="1"/>
          </p:cNvGraphicFramePr>
          <p:nvPr userDrawn="1">
            <p:extLst>
              <p:ext uri="{D42A27DB-BD31-4B8C-83A1-F6EECF244321}">
                <p14:modId xmlns:p14="http://schemas.microsoft.com/office/powerpoint/2010/main" val="409069573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773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2">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CEF834FF-2AFA-1840-B413-5EF11DC3197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34E0050-06A1-6148-80F5-3A087AEBED43}"/>
              </a:ext>
            </a:extLst>
          </p:cNvPr>
          <p:cNvGraphicFramePr>
            <a:graphicFrameLocks noGrp="1"/>
          </p:cNvGraphicFramePr>
          <p:nvPr userDrawn="1">
            <p:extLst>
              <p:ext uri="{D42A27DB-BD31-4B8C-83A1-F6EECF244321}">
                <p14:modId xmlns:p14="http://schemas.microsoft.com/office/powerpoint/2010/main" val="47443357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5733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3">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D63BF520-42FD-0E4C-AD8D-F930CDC8024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48817910-DA94-084B-A51B-ED26AD2F336A}"/>
              </a:ext>
            </a:extLst>
          </p:cNvPr>
          <p:cNvGraphicFramePr>
            <a:graphicFrameLocks noGrp="1"/>
          </p:cNvGraphicFramePr>
          <p:nvPr userDrawn="1">
            <p:extLst>
              <p:ext uri="{D42A27DB-BD31-4B8C-83A1-F6EECF244321}">
                <p14:modId xmlns:p14="http://schemas.microsoft.com/office/powerpoint/2010/main" val="27912970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0035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4">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89E8ECD5-B1A2-7D4D-A90B-6C00BFCE1D85}"/>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6E07EACC-66A9-1842-A056-52AE7657248D}"/>
              </a:ext>
            </a:extLst>
          </p:cNvPr>
          <p:cNvGraphicFramePr>
            <a:graphicFrameLocks noGrp="1"/>
          </p:cNvGraphicFramePr>
          <p:nvPr userDrawn="1">
            <p:extLst>
              <p:ext uri="{D42A27DB-BD31-4B8C-83A1-F6EECF244321}">
                <p14:modId xmlns:p14="http://schemas.microsoft.com/office/powerpoint/2010/main" val="74282222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8047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5">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C0749B10-2711-914A-BC5E-48540234A626}"/>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EFE5CA21-2F4B-3144-8764-096E961B6E19}"/>
              </a:ext>
            </a:extLst>
          </p:cNvPr>
          <p:cNvGraphicFramePr>
            <a:graphicFrameLocks noGrp="1"/>
          </p:cNvGraphicFramePr>
          <p:nvPr userDrawn="1">
            <p:extLst>
              <p:ext uri="{D42A27DB-BD31-4B8C-83A1-F6EECF244321}">
                <p14:modId xmlns:p14="http://schemas.microsoft.com/office/powerpoint/2010/main" val="399772160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983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81FAF9-B655-4945-9273-410F9C3D8B5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Tree>
    <p:extLst>
      <p:ext uri="{BB962C8B-B14F-4D97-AF65-F5344CB8AC3E}">
        <p14:creationId xmlns:p14="http://schemas.microsoft.com/office/powerpoint/2010/main" val="1561476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6">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71917B4-8EB0-FA44-B9D7-7CE1C1F09B8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D6BA29F-9446-5E40-8F89-4AA954E63651}"/>
              </a:ext>
            </a:extLst>
          </p:cNvPr>
          <p:cNvGraphicFramePr>
            <a:graphicFrameLocks noGrp="1"/>
          </p:cNvGraphicFramePr>
          <p:nvPr userDrawn="1">
            <p:extLst>
              <p:ext uri="{D42A27DB-BD31-4B8C-83A1-F6EECF244321}">
                <p14:modId xmlns:p14="http://schemas.microsoft.com/office/powerpoint/2010/main" val="1733933556"/>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441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7">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681677B9-8EF9-114C-94EF-498DCB6C7A4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48D8B10-5572-6A4D-BC64-E37D89BA4A2A}"/>
              </a:ext>
            </a:extLst>
          </p:cNvPr>
          <p:cNvGraphicFramePr>
            <a:graphicFrameLocks noGrp="1"/>
          </p:cNvGraphicFramePr>
          <p:nvPr userDrawn="1">
            <p:extLst>
              <p:ext uri="{D42A27DB-BD31-4B8C-83A1-F6EECF244321}">
                <p14:modId xmlns:p14="http://schemas.microsoft.com/office/powerpoint/2010/main" val="71130350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2769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8">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1A2BB6A4-35D5-9742-96E2-2E80CF13B4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DE445070-21E0-F24A-B809-A2418A88A57C}"/>
              </a:ext>
            </a:extLst>
          </p:cNvPr>
          <p:cNvGraphicFramePr>
            <a:graphicFrameLocks noGrp="1"/>
          </p:cNvGraphicFramePr>
          <p:nvPr userDrawn="1">
            <p:extLst>
              <p:ext uri="{D42A27DB-BD31-4B8C-83A1-F6EECF244321}">
                <p14:modId xmlns:p14="http://schemas.microsoft.com/office/powerpoint/2010/main" val="1542391453"/>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183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9">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97A1942D-E1D7-DE42-941A-639F02E4E5A1}"/>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D25D95D1-09FB-6445-B720-6CD5EBDBC7AC}"/>
              </a:ext>
            </a:extLst>
          </p:cNvPr>
          <p:cNvGraphicFramePr>
            <a:graphicFrameLocks noGrp="1"/>
          </p:cNvGraphicFramePr>
          <p:nvPr userDrawn="1">
            <p:extLst>
              <p:ext uri="{D42A27DB-BD31-4B8C-83A1-F6EECF244321}">
                <p14:modId xmlns:p14="http://schemas.microsoft.com/office/powerpoint/2010/main" val="191285653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759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10/11">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BF5E98C5-7FA6-074B-9A50-C205DAFD8A8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5F5B14DB-D79B-5E4F-AB18-5156CE0D7CD7}"/>
              </a:ext>
            </a:extLst>
          </p:cNvPr>
          <p:cNvGraphicFramePr>
            <a:graphicFrameLocks noGrp="1"/>
          </p:cNvGraphicFramePr>
          <p:nvPr userDrawn="1">
            <p:extLst>
              <p:ext uri="{D42A27DB-BD31-4B8C-83A1-F6EECF244321}">
                <p14:modId xmlns:p14="http://schemas.microsoft.com/office/powerpoint/2010/main" val="38957090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3158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ercise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50C81-EC5B-BE46-8EEF-47AB9BBD158C}"/>
              </a:ext>
            </a:extLst>
          </p:cNvPr>
          <p:cNvSpPr/>
          <p:nvPr userDrawn="1"/>
        </p:nvSpPr>
        <p:spPr>
          <a:xfrm>
            <a:off x="1" y="0"/>
            <a:ext cx="12191999" cy="1371600"/>
          </a:xfrm>
          <a:prstGeom prst="rect">
            <a:avLst/>
          </a:prstGeom>
          <a:solidFill>
            <a:srgbClr val="1E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15827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Round Same Side Corner Rectangle 3">
            <a:extLst>
              <a:ext uri="{FF2B5EF4-FFF2-40B4-BE49-F238E27FC236}">
                <a16:creationId xmlns:a16="http://schemas.microsoft.com/office/drawing/2014/main" id="{C1BE296E-66E3-E243-B99E-5923C754D9F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99A9DE86-54C8-C140-87E5-5BFACCBFDA25}"/>
              </a:ext>
            </a:extLst>
          </p:cNvPr>
          <p:cNvGraphicFramePr>
            <a:graphicFrameLocks noGrp="1"/>
          </p:cNvGraphicFramePr>
          <p:nvPr userDrawn="1">
            <p:extLst>
              <p:ext uri="{D42A27DB-BD31-4B8C-83A1-F6EECF244321}">
                <p14:modId xmlns:p14="http://schemas.microsoft.com/office/powerpoint/2010/main" val="305198015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133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4354F636-EF69-1049-BA33-69ECE11620B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25E30E04-447B-B444-97C4-C9D87689812E}"/>
              </a:ext>
            </a:extLst>
          </p:cNvPr>
          <p:cNvGraphicFramePr>
            <a:graphicFrameLocks noGrp="1"/>
          </p:cNvGraphicFramePr>
          <p:nvPr userDrawn="1">
            <p:extLst>
              <p:ext uri="{D42A27DB-BD31-4B8C-83A1-F6EECF244321}">
                <p14:modId xmlns:p14="http://schemas.microsoft.com/office/powerpoint/2010/main" val="227751476"/>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6977028D-FFF3-0C46-B941-EE74B11415E6}"/>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686038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B3E76F72-8656-E543-933B-8D9B45D6654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18688963-A3A9-A547-A1BA-5800DFC9DA3A}"/>
              </a:ext>
            </a:extLst>
          </p:cNvPr>
          <p:cNvGraphicFramePr>
            <a:graphicFrameLocks noGrp="1"/>
          </p:cNvGraphicFramePr>
          <p:nvPr userDrawn="1">
            <p:extLst>
              <p:ext uri="{D42A27DB-BD31-4B8C-83A1-F6EECF244321}">
                <p14:modId xmlns:p14="http://schemas.microsoft.com/office/powerpoint/2010/main" val="1109647611"/>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439D5A29-9E7A-4644-941E-5FA04EA2FE87}"/>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280628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19243098-8E1F-C14C-B394-11A34046D917}"/>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BFCAA7AF-FCE1-6D47-9017-22490A2C8156}"/>
              </a:ext>
            </a:extLst>
          </p:cNvPr>
          <p:cNvGraphicFramePr>
            <a:graphicFrameLocks noGrp="1"/>
          </p:cNvGraphicFramePr>
          <p:nvPr userDrawn="1">
            <p:extLst>
              <p:ext uri="{D42A27DB-BD31-4B8C-83A1-F6EECF244321}">
                <p14:modId xmlns:p14="http://schemas.microsoft.com/office/powerpoint/2010/main" val="62049958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BB5F03AE-D377-3E44-AC98-8EFCA7ADACE8}"/>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22965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598AF2-4564-004C-A301-7C5DB1B8550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6E314A5-78C9-314B-A40B-9EEF94AA4D1E}"/>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2562B9E0-A5AC-0D41-9177-D9DDD5B05EC8}"/>
              </a:ext>
            </a:extLst>
          </p:cNvPr>
          <p:cNvGraphicFramePr>
            <a:graphicFrameLocks noGrp="1"/>
          </p:cNvGraphicFramePr>
          <p:nvPr userDrawn="1">
            <p:extLst>
              <p:ext uri="{D42A27DB-BD31-4B8C-83A1-F6EECF244321}">
                <p14:modId xmlns:p14="http://schemas.microsoft.com/office/powerpoint/2010/main" val="417732671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9819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418111187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258239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98615454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358405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180903150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880894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294484205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671525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9911AE1-EED2-864B-9E25-98616E60E67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F88EE2C-CD7A-E74E-91BC-E35C6839D8E6}"/>
              </a:ext>
            </a:extLst>
          </p:cNvPr>
          <p:cNvGraphicFramePr>
            <a:graphicFrameLocks noGrp="1"/>
          </p:cNvGraphicFramePr>
          <p:nvPr userDrawn="1">
            <p:extLst>
              <p:ext uri="{D42A27DB-BD31-4B8C-83A1-F6EECF244321}">
                <p14:modId xmlns:p14="http://schemas.microsoft.com/office/powerpoint/2010/main" val="98040299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106263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88B4C2-D3CE-1F46-8000-3643A1353CA1}"/>
              </a:ext>
            </a:extLst>
          </p:cNvPr>
          <p:cNvSpPr/>
          <p:nvPr userDrawn="1"/>
        </p:nvSpPr>
        <p:spPr>
          <a:xfrm>
            <a:off x="1" y="0"/>
            <a:ext cx="12191999" cy="1371600"/>
          </a:xfrm>
          <a:prstGeom prst="rect">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Round Same Side Corner Rectangle 5">
            <a:extLst>
              <a:ext uri="{FF2B5EF4-FFF2-40B4-BE49-F238E27FC236}">
                <a16:creationId xmlns:a16="http://schemas.microsoft.com/office/drawing/2014/main" id="{2DC30BB6-5C4B-4845-931D-8AA1B7F90E9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7" name="Table 6">
            <a:extLst>
              <a:ext uri="{FF2B5EF4-FFF2-40B4-BE49-F238E27FC236}">
                <a16:creationId xmlns:a16="http://schemas.microsoft.com/office/drawing/2014/main" id="{45CE6FD3-D153-6847-944A-BA67EBE3AC2E}"/>
              </a:ext>
            </a:extLst>
          </p:cNvPr>
          <p:cNvGraphicFramePr>
            <a:graphicFrameLocks noGrp="1"/>
          </p:cNvGraphicFramePr>
          <p:nvPr userDrawn="1">
            <p:extLst>
              <p:ext uri="{D42A27DB-BD31-4B8C-83A1-F6EECF244321}">
                <p14:modId xmlns:p14="http://schemas.microsoft.com/office/powerpoint/2010/main" val="357794888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9344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xercise 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AD76A61D-A740-D340-8994-B188AFAD7531}"/>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001840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FC32917-A69E-7F4A-BE4A-72525503D2F5}"/>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Round Same Side Corner Rectangle 3">
            <a:extLst>
              <a:ext uri="{FF2B5EF4-FFF2-40B4-BE49-F238E27FC236}">
                <a16:creationId xmlns:a16="http://schemas.microsoft.com/office/drawing/2014/main" id="{F565C160-26B3-904A-9245-4B61299E2D3B}"/>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FFBFFCF5-4C60-A44C-817F-830165369169}"/>
              </a:ext>
            </a:extLst>
          </p:cNvPr>
          <p:cNvGraphicFramePr>
            <a:graphicFrameLocks noGrp="1"/>
          </p:cNvGraphicFramePr>
          <p:nvPr userDrawn="1">
            <p:extLst>
              <p:ext uri="{D42A27DB-BD31-4B8C-83A1-F6EECF244321}">
                <p14:modId xmlns:p14="http://schemas.microsoft.com/office/powerpoint/2010/main" val="69884936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8609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18716E4-586D-FA42-916A-93777491C9D3}"/>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Round Same Side Corner Rectangle 3">
            <a:extLst>
              <a:ext uri="{FF2B5EF4-FFF2-40B4-BE49-F238E27FC236}">
                <a16:creationId xmlns:a16="http://schemas.microsoft.com/office/drawing/2014/main" id="{E2BEF596-4137-5A4A-8528-7A19486880E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8EBC4940-3226-C240-A3EB-B01AADC210C2}"/>
              </a:ext>
            </a:extLst>
          </p:cNvPr>
          <p:cNvGraphicFramePr>
            <a:graphicFrameLocks noGrp="1"/>
          </p:cNvGraphicFramePr>
          <p:nvPr userDrawn="1">
            <p:extLst>
              <p:ext uri="{D42A27DB-BD31-4B8C-83A1-F6EECF244321}">
                <p14:modId xmlns:p14="http://schemas.microsoft.com/office/powerpoint/2010/main" val="2208749155"/>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312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6DF4CB4-422C-A54F-AA88-6D71F7E8D8B7}"/>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29061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66EAA6-6019-E94F-9BCF-3F1202BD9026}"/>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332CA3E7-DAF2-3B4C-BBBF-5F7B7C22D3AC}"/>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1751F858-B273-0D46-8475-3BA514078343}"/>
              </a:ext>
            </a:extLst>
          </p:cNvPr>
          <p:cNvGraphicFramePr>
            <a:graphicFrameLocks noGrp="1"/>
          </p:cNvGraphicFramePr>
          <p:nvPr userDrawn="1">
            <p:extLst>
              <p:ext uri="{D42A27DB-BD31-4B8C-83A1-F6EECF244321}">
                <p14:modId xmlns:p14="http://schemas.microsoft.com/office/powerpoint/2010/main" val="406485557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2468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9445644-0241-CA43-A155-79FAB8380B9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497960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E0658B-FC30-1A4E-8662-0CB7C090E54A}"/>
              </a:ext>
            </a:extLst>
          </p:cNvPr>
          <p:cNvSpPr/>
          <p:nvPr userDrawn="1"/>
        </p:nvSpPr>
        <p:spPr>
          <a:xfrm rot="5400000">
            <a:off x="597031" y="-597031"/>
            <a:ext cx="3582186" cy="4776248"/>
          </a:xfrm>
          <a:prstGeom prst="rtTriangle">
            <a:avLst/>
          </a:prstGeom>
          <a:solidFill>
            <a:srgbClr val="FED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348611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158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508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ound Same Side Corner Rectangle 6">
            <a:extLst>
              <a:ext uri="{FF2B5EF4-FFF2-40B4-BE49-F238E27FC236}">
                <a16:creationId xmlns:a16="http://schemas.microsoft.com/office/drawing/2014/main" id="{1F813C22-5E66-DB4F-B6B2-2312924689EE}"/>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8" name="Table 7">
            <a:extLst>
              <a:ext uri="{FF2B5EF4-FFF2-40B4-BE49-F238E27FC236}">
                <a16:creationId xmlns:a16="http://schemas.microsoft.com/office/drawing/2014/main" id="{2827C573-5B51-2046-BF30-D106EE5EF859}"/>
              </a:ext>
            </a:extLst>
          </p:cNvPr>
          <p:cNvGraphicFramePr>
            <a:graphicFrameLocks noGrp="1"/>
          </p:cNvGraphicFramePr>
          <p:nvPr userDrawn="1">
            <p:extLst>
              <p:ext uri="{D42A27DB-BD31-4B8C-83A1-F6EECF244321}">
                <p14:modId xmlns:p14="http://schemas.microsoft.com/office/powerpoint/2010/main" val="103504910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C2ACD952-A262-FA47-81D0-8D81807A88A4}"/>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63777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ACD952-A262-FA47-81D0-8D81807A88A4}"/>
              </a:ext>
            </a:extLst>
          </p:cNvPr>
          <p:cNvSpPr/>
          <p:nvPr userDrawn="1"/>
        </p:nvSpPr>
        <p:spPr>
          <a:xfrm>
            <a:off x="1" y="0"/>
            <a:ext cx="12191999" cy="1371600"/>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4217586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814308D2-A7E7-F342-BE27-3DC32BCD9ACA}"/>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6E405054-B176-7D42-B12D-CE89CA02A919}"/>
              </a:ext>
            </a:extLst>
          </p:cNvPr>
          <p:cNvGraphicFramePr>
            <a:graphicFrameLocks noGrp="1"/>
          </p:cNvGraphicFramePr>
          <p:nvPr userDrawn="1">
            <p:extLst>
              <p:ext uri="{D42A27DB-BD31-4B8C-83A1-F6EECF244321}">
                <p14:modId xmlns:p14="http://schemas.microsoft.com/office/powerpoint/2010/main" val="2048549554"/>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C4FFC001-A988-A349-BED0-F776D47C529F}"/>
              </a:ext>
            </a:extLst>
          </p:cNvPr>
          <p:cNvSpPr/>
          <p:nvPr userDrawn="1"/>
        </p:nvSpPr>
        <p:spPr>
          <a:xfrm>
            <a:off x="1" y="0"/>
            <a:ext cx="12191999" cy="1371600"/>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389319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2435A01C-900B-9C4F-A1D5-BC60F32B7F1D}"/>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7" name="Table 6">
            <a:extLst>
              <a:ext uri="{FF2B5EF4-FFF2-40B4-BE49-F238E27FC236}">
                <a16:creationId xmlns:a16="http://schemas.microsoft.com/office/drawing/2014/main" id="{BAAEC11B-3E85-2241-99E3-067BA00AB508}"/>
              </a:ext>
            </a:extLst>
          </p:cNvPr>
          <p:cNvGraphicFramePr>
            <a:graphicFrameLocks noGrp="1"/>
          </p:cNvGraphicFramePr>
          <p:nvPr userDrawn="1">
            <p:extLst>
              <p:ext uri="{D42A27DB-BD31-4B8C-83A1-F6EECF244321}">
                <p14:modId xmlns:p14="http://schemas.microsoft.com/office/powerpoint/2010/main" val="2482133898"/>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A13391BA-BDD8-0A4F-ABCC-7F6D7C5FCC78}"/>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3390098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A0ECCCA6-4C41-7740-A6D8-842A6EB60383}"/>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80508F0F-546C-6C47-BD7A-F0177F5C52C5}"/>
              </a:ext>
            </a:extLst>
          </p:cNvPr>
          <p:cNvGraphicFramePr>
            <a:graphicFrameLocks noGrp="1"/>
          </p:cNvGraphicFramePr>
          <p:nvPr userDrawn="1">
            <p:extLst>
              <p:ext uri="{D42A27DB-BD31-4B8C-83A1-F6EECF244321}">
                <p14:modId xmlns:p14="http://schemas.microsoft.com/office/powerpoint/2010/main" val="3244154751"/>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F38AC22E-0B4F-7449-AC55-0389A7F20EB6}"/>
              </a:ext>
            </a:extLst>
          </p:cNvPr>
          <p:cNvSpPr/>
          <p:nvPr userDrawn="1"/>
        </p:nvSpPr>
        <p:spPr>
          <a:xfrm>
            <a:off x="1" y="0"/>
            <a:ext cx="12191999" cy="9144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427904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ound Same Side Corner Rectangle 4">
            <a:extLst>
              <a:ext uri="{FF2B5EF4-FFF2-40B4-BE49-F238E27FC236}">
                <a16:creationId xmlns:a16="http://schemas.microsoft.com/office/drawing/2014/main" id="{B8BAA837-69EB-564F-88B2-ACEC134E4116}"/>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9" name="Table 8">
            <a:extLst>
              <a:ext uri="{FF2B5EF4-FFF2-40B4-BE49-F238E27FC236}">
                <a16:creationId xmlns:a16="http://schemas.microsoft.com/office/drawing/2014/main" id="{C7D37280-6857-5244-98A9-7DED155EAB4F}"/>
              </a:ext>
            </a:extLst>
          </p:cNvPr>
          <p:cNvGraphicFramePr>
            <a:graphicFrameLocks noGrp="1"/>
          </p:cNvGraphicFramePr>
          <p:nvPr userDrawn="1">
            <p:extLst>
              <p:ext uri="{D42A27DB-BD31-4B8C-83A1-F6EECF244321}">
                <p14:modId xmlns:p14="http://schemas.microsoft.com/office/powerpoint/2010/main" val="12743764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76106A84-7FFB-8D43-9B7D-4E28A8DE18F7}"/>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00790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ACD70-E5E1-1545-9619-42A1C964CD8E}"/>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738F4A3B-C880-5B40-BC1B-A9D0E6C8BBDC}"/>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7D15F9F0-AC4B-4D4D-9EC6-01B84AAADEE2}"/>
              </a:ext>
            </a:extLst>
          </p:cNvPr>
          <p:cNvGraphicFramePr>
            <a:graphicFrameLocks noGrp="1"/>
          </p:cNvGraphicFramePr>
          <p:nvPr userDrawn="1">
            <p:extLst>
              <p:ext uri="{D42A27DB-BD31-4B8C-83A1-F6EECF244321}">
                <p14:modId xmlns:p14="http://schemas.microsoft.com/office/powerpoint/2010/main" val="2090618839"/>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3980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ound Same Side Corner Rectangle 4">
            <a:extLst>
              <a:ext uri="{FF2B5EF4-FFF2-40B4-BE49-F238E27FC236}">
                <a16:creationId xmlns:a16="http://schemas.microsoft.com/office/drawing/2014/main" id="{B8BAA837-69EB-564F-88B2-ACEC134E4116}"/>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9" name="Table 8">
            <a:extLst>
              <a:ext uri="{FF2B5EF4-FFF2-40B4-BE49-F238E27FC236}">
                <a16:creationId xmlns:a16="http://schemas.microsoft.com/office/drawing/2014/main" id="{C7D37280-6857-5244-98A9-7DED155EAB4F}"/>
              </a:ext>
            </a:extLst>
          </p:cNvPr>
          <p:cNvGraphicFramePr>
            <a:graphicFrameLocks noGrp="1"/>
          </p:cNvGraphicFramePr>
          <p:nvPr userDrawn="1">
            <p:extLst>
              <p:ext uri="{D42A27DB-BD31-4B8C-83A1-F6EECF244321}">
                <p14:modId xmlns:p14="http://schemas.microsoft.com/office/powerpoint/2010/main" val="264038767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chemeClr val="bg1"/>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76106A84-7FFB-8D43-9B7D-4E28A8DE18F7}"/>
              </a:ext>
            </a:extLst>
          </p:cNvPr>
          <p:cNvSpPr/>
          <p:nvPr userDrawn="1"/>
        </p:nvSpPr>
        <p:spPr>
          <a:xfrm>
            <a:off x="1" y="0"/>
            <a:ext cx="12191999" cy="1371600"/>
          </a:xfrm>
          <a:prstGeom prst="rect">
            <a:avLst/>
          </a:prstGeom>
          <a:solidFill>
            <a:srgbClr val="129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2447655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648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66787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0164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7479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2487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95207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1749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3054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609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119E3-0072-AB44-9481-B000E8919D86}"/>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08632ED-BE64-AA42-8943-E38182524A1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CC6E1738-28C3-CF4D-B528-AA13168B5119}"/>
              </a:ext>
            </a:extLst>
          </p:cNvPr>
          <p:cNvGraphicFramePr>
            <a:graphicFrameLocks noGrp="1"/>
          </p:cNvGraphicFramePr>
          <p:nvPr userDrawn="1">
            <p:extLst>
              <p:ext uri="{D42A27DB-BD31-4B8C-83A1-F6EECF244321}">
                <p14:modId xmlns:p14="http://schemas.microsoft.com/office/powerpoint/2010/main" val="408045267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1001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067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374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659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818267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415058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9631686"/>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015172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985714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918372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1213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1DB03D-BE4C-0B4A-98AD-EB054870D5AF}"/>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7FE28ACC-9C2F-234D-BC3C-8D576B146B88}"/>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E88EFA2-8175-F04D-959B-0CF85CCC1388}"/>
              </a:ext>
            </a:extLst>
          </p:cNvPr>
          <p:cNvGraphicFramePr>
            <a:graphicFrameLocks noGrp="1"/>
          </p:cNvGraphicFramePr>
          <p:nvPr userDrawn="1">
            <p:extLst>
              <p:ext uri="{D42A27DB-BD31-4B8C-83A1-F6EECF244321}">
                <p14:modId xmlns:p14="http://schemas.microsoft.com/office/powerpoint/2010/main" val="308043396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65591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229625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347041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8402449"/>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4419303"/>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C282E-31B9-E349-99AA-41E2A734D775}"/>
              </a:ext>
            </a:extLst>
          </p:cNvPr>
          <p:cNvSpPr/>
          <p:nvPr userDrawn="1"/>
        </p:nvSpPr>
        <p:spPr>
          <a:xfrm>
            <a:off x="1" y="0"/>
            <a:ext cx="12191999" cy="1371600"/>
          </a:xfrm>
          <a:prstGeom prst="rect">
            <a:avLst/>
          </a:prstGeom>
          <a:solidFill>
            <a:srgbClr val="1E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13186763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7135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43282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23338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11842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287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5EC14B0F-54AE-0E48-B0F7-416C399D87E0}"/>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B9AF6D46-49BF-BA42-9D79-4DF0D1F1CE26}"/>
              </a:ext>
            </a:extLst>
          </p:cNvPr>
          <p:cNvGraphicFramePr>
            <a:graphicFrameLocks noGrp="1"/>
          </p:cNvGraphicFramePr>
          <p:nvPr userDrawn="1">
            <p:extLst>
              <p:ext uri="{D42A27DB-BD31-4B8C-83A1-F6EECF244321}">
                <p14:modId xmlns:p14="http://schemas.microsoft.com/office/powerpoint/2010/main" val="4170103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89444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8350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3908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71962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5078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6369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118185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tandar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76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tandard Intro">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840C15E9-5AE2-2248-AEAF-2138E771514A}"/>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4" name="Table 3">
            <a:extLst>
              <a:ext uri="{FF2B5EF4-FFF2-40B4-BE49-F238E27FC236}">
                <a16:creationId xmlns:a16="http://schemas.microsoft.com/office/drawing/2014/main" id="{CA8A3076-2827-0048-86B0-825ACE699C0D}"/>
              </a:ext>
            </a:extLst>
          </p:cNvPr>
          <p:cNvGraphicFramePr>
            <a:graphicFrameLocks noGrp="1"/>
          </p:cNvGraphicFramePr>
          <p:nvPr userDrawn="1">
            <p:extLst>
              <p:ext uri="{D42A27DB-BD31-4B8C-83A1-F6EECF244321}">
                <p14:modId xmlns:p14="http://schemas.microsoft.com/office/powerpoint/2010/main" val="2128718427"/>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chemeClr val="bg1"/>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429880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tandard 3">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D63BF520-42FD-0E4C-AD8D-F930CDC8024F}"/>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48817910-DA94-084B-A51B-ED26AD2F336A}"/>
              </a:ext>
            </a:extLst>
          </p:cNvPr>
          <p:cNvGraphicFramePr>
            <a:graphicFrameLocks noGrp="1"/>
          </p:cNvGraphicFramePr>
          <p:nvPr userDrawn="1">
            <p:extLst>
              <p:ext uri="{D42A27DB-BD31-4B8C-83A1-F6EECF244321}">
                <p14:modId xmlns:p14="http://schemas.microsoft.com/office/powerpoint/2010/main" val="2791297080"/>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60654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E83D-0D08-7C1F-E96D-741EE463C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1E79F6-0958-0DC5-D24A-B105F6EBF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1CC472-95E2-5315-D218-FBFEB9E02691}"/>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DAD422BC-20D3-8686-814D-67C07A1F9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C256B-1B93-D4D5-E5B3-84E0D50A3DBF}"/>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296162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4427A-C521-A442-A744-C87A0A4E941A}"/>
              </a:ext>
            </a:extLst>
          </p:cNvPr>
          <p:cNvSpPr/>
          <p:nvPr userDrawn="1"/>
        </p:nvSpPr>
        <p:spPr>
          <a:xfrm>
            <a:off x="-1" y="0"/>
            <a:ext cx="12192001" cy="1371600"/>
          </a:xfrm>
          <a:prstGeom prst="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sp>
        <p:nvSpPr>
          <p:cNvPr id="4" name="Round Same Side Corner Rectangle 3">
            <a:extLst>
              <a:ext uri="{FF2B5EF4-FFF2-40B4-BE49-F238E27FC236}">
                <a16:creationId xmlns:a16="http://schemas.microsoft.com/office/drawing/2014/main" id="{E6A28303-026A-C84B-821F-F4B9D0D7F815}"/>
              </a:ext>
            </a:extLst>
          </p:cNvPr>
          <p:cNvSpPr/>
          <p:nvPr userDrawn="1"/>
        </p:nvSpPr>
        <p:spPr>
          <a:xfrm>
            <a:off x="1828800" y="6492240"/>
            <a:ext cx="8534400" cy="365760"/>
          </a:xfrm>
          <a:prstGeom prst="round2SameRect">
            <a:avLst/>
          </a:prstGeom>
          <a:solidFill>
            <a:srgbClr val="FED76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aphicFrame>
        <p:nvGraphicFramePr>
          <p:cNvPr id="5" name="Table 4">
            <a:extLst>
              <a:ext uri="{FF2B5EF4-FFF2-40B4-BE49-F238E27FC236}">
                <a16:creationId xmlns:a16="http://schemas.microsoft.com/office/drawing/2014/main" id="{F4BAEC3B-36F3-0B4B-ABC8-AC7B6836ECF7}"/>
              </a:ext>
            </a:extLst>
          </p:cNvPr>
          <p:cNvGraphicFramePr>
            <a:graphicFrameLocks noGrp="1"/>
          </p:cNvGraphicFramePr>
          <p:nvPr userDrawn="1">
            <p:extLst>
              <p:ext uri="{D42A27DB-BD31-4B8C-83A1-F6EECF244321}">
                <p14:modId xmlns:p14="http://schemas.microsoft.com/office/powerpoint/2010/main" val="388740782"/>
              </p:ext>
            </p:extLst>
          </p:nvPr>
        </p:nvGraphicFramePr>
        <p:xfrm>
          <a:off x="2152649" y="6578412"/>
          <a:ext cx="7924800" cy="203200"/>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gridCol w="660400">
                  <a:extLst>
                    <a:ext uri="{9D8B030D-6E8A-4147-A177-3AD203B41FA5}">
                      <a16:colId xmlns:a16="http://schemas.microsoft.com/office/drawing/2014/main" val="20010"/>
                    </a:ext>
                  </a:extLst>
                </a:gridCol>
                <a:gridCol w="660400">
                  <a:extLst>
                    <a:ext uri="{9D8B030D-6E8A-4147-A177-3AD203B41FA5}">
                      <a16:colId xmlns:a16="http://schemas.microsoft.com/office/drawing/2014/main" val="20011"/>
                    </a:ext>
                  </a:extLst>
                </a:gridCol>
              </a:tblGrid>
              <a:tr h="203200">
                <a:tc>
                  <a:txBody>
                    <a:bodyPr/>
                    <a:lstStyle/>
                    <a:p>
                      <a:pPr algn="ctr" fontAlgn="b"/>
                      <a:r>
                        <a:rPr lang="en-US" sz="1200" b="0" i="0" u="none" strike="noStrike">
                          <a:solidFill>
                            <a:srgbClr val="086788"/>
                          </a:solidFill>
                          <a:effectLst/>
                          <a:latin typeface="Arial" charset="0"/>
                        </a:rPr>
                        <a:t>Intro</a:t>
                      </a:r>
                    </a:p>
                  </a:txBody>
                  <a:tcPr marL="16933" marR="16933" marT="1270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1</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a:solidFill>
                            <a:srgbClr val="086788"/>
                          </a:solidFill>
                          <a:effectLst/>
                          <a:latin typeface="Arial" charset="0"/>
                        </a:rPr>
                        <a:t>2</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3</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4</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5</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6</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chemeClr val="bg1"/>
                          </a:solidFill>
                          <a:effectLst/>
                          <a:latin typeface="Arial" charset="0"/>
                        </a:rPr>
                        <a:t>7</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86788"/>
                    </a:solidFill>
                  </a:tcPr>
                </a:tc>
                <a:tc>
                  <a:txBody>
                    <a:bodyPr/>
                    <a:lstStyle/>
                    <a:p>
                      <a:pPr algn="ctr" fontAlgn="b"/>
                      <a:r>
                        <a:rPr lang="en-US" sz="1200" b="0" i="0" u="none" strike="noStrike">
                          <a:solidFill>
                            <a:srgbClr val="086788"/>
                          </a:solidFill>
                          <a:effectLst/>
                          <a:latin typeface="Arial" charset="0"/>
                        </a:rPr>
                        <a:t>8</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9</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10</a:t>
                      </a:r>
                    </a:p>
                  </a:txBody>
                  <a:tcPr marL="16933" marR="16933"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86788"/>
                          </a:solidFill>
                          <a:effectLst/>
                          <a:latin typeface="Arial" charset="0"/>
                        </a:rPr>
                        <a:t>Other</a:t>
                      </a:r>
                    </a:p>
                  </a:txBody>
                  <a:tcPr marL="16933" marR="16933" marT="1270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497544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B23C-BD44-96A6-D34D-157ADECA49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C73015-D2A3-A23A-177F-E6196CDD9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09BEE8-BAAC-90CF-DDFA-5781685CF9FD}"/>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91954D4E-F69C-4570-7FAF-E5FDF376C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0E2E4-8C22-18A4-AFD3-655C2C72372D}"/>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35726602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3BF8-12D3-2C92-5D2D-8DC432126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5A098A-0068-64E0-A00F-D31FE7606B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5D763-72EE-96AB-1808-69AD9CB5E1BE}"/>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63675F11-1736-2296-C6DF-20F83AB69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9760F-94EE-AEC6-C8AA-410CF79A2671}"/>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1402231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AD07-923E-6FE5-A43D-9C5FFD7ED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043FEF-7388-49D3-8927-A480AB9B7E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728C2-E419-4C9B-BDA2-7D6F49029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F3BFF0-9143-93A0-6010-B7463AF53A77}"/>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6" name="Footer Placeholder 5">
            <a:extLst>
              <a:ext uri="{FF2B5EF4-FFF2-40B4-BE49-F238E27FC236}">
                <a16:creationId xmlns:a16="http://schemas.microsoft.com/office/drawing/2014/main" id="{72EACD08-2820-E1BA-6367-4712D9F8D8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26324-8D00-E9C4-8FD9-584A5EC7A3DB}"/>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687658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4A4F-E690-B0EA-9A8B-4FFD5DE7ED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DAC197-8CD6-FD2B-6A98-4C8370DF4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36E71-7F3F-CE94-9FC2-CA5CE11EF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7AC2D3-4827-1D1B-6CE7-92D3EA52B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ABD2A-A957-3590-D5A0-58958B9FD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3CF4AC-BFBE-0E54-4520-060A6E837A0E}"/>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8" name="Footer Placeholder 7">
            <a:extLst>
              <a:ext uri="{FF2B5EF4-FFF2-40B4-BE49-F238E27FC236}">
                <a16:creationId xmlns:a16="http://schemas.microsoft.com/office/drawing/2014/main" id="{AC9A01C8-B75C-D642-00A6-3A4D35E564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932B30-3E6F-6396-3272-651E70715308}"/>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21227197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93BE-B60A-3EF6-C583-1F08CC4A67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363CF0-C9F0-7114-7CC5-3F63CE35A2BE}"/>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4" name="Footer Placeholder 3">
            <a:extLst>
              <a:ext uri="{FF2B5EF4-FFF2-40B4-BE49-F238E27FC236}">
                <a16:creationId xmlns:a16="http://schemas.microsoft.com/office/drawing/2014/main" id="{9D9AA42F-B0E1-4E01-E7F0-78251F26EC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7FCE14-10A7-5056-673E-9C3BC3C37C92}"/>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17192469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9C0CF-0768-A1B0-34DC-A9201A9E4F4B}"/>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3" name="Footer Placeholder 2">
            <a:extLst>
              <a:ext uri="{FF2B5EF4-FFF2-40B4-BE49-F238E27FC236}">
                <a16:creationId xmlns:a16="http://schemas.microsoft.com/office/drawing/2014/main" id="{AC041BEB-B912-D167-0B3C-1B6D29120F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91B60C-2ABC-D09C-9B88-109DF510CB4A}"/>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2995231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5673-8B08-D261-4FFC-C5DF1ED49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E877-CD84-B35C-4B86-961DEE696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4B8482-4E30-37E2-CD05-216B2E009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60A59-C592-4109-EC71-4A6F3B0CCE39}"/>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6" name="Footer Placeholder 5">
            <a:extLst>
              <a:ext uri="{FF2B5EF4-FFF2-40B4-BE49-F238E27FC236}">
                <a16:creationId xmlns:a16="http://schemas.microsoft.com/office/drawing/2014/main" id="{92555358-1B21-5A90-D8CB-7FB16C6C99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DCBF43-04BC-3262-F77A-990DBE6624E0}"/>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4018450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450-EF32-6066-0AEE-F8DA6FB36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0ABD78-CED4-86AE-FC73-461F38F16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DE095B-8D17-E32F-46A6-40F54259D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F1CC5-B61B-B296-A506-7317EEE76A50}"/>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6" name="Footer Placeholder 5">
            <a:extLst>
              <a:ext uri="{FF2B5EF4-FFF2-40B4-BE49-F238E27FC236}">
                <a16:creationId xmlns:a16="http://schemas.microsoft.com/office/drawing/2014/main" id="{EFEB9A24-352E-6945-D906-167CC2E152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3D8CCC-7B10-6B62-407B-F5BCE5ED3D1F}"/>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37832695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2997-2979-4E89-D0A3-02B4DEB1FC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F36D01-BB54-CBF3-8986-3C93CE0D1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AC4CB-1A27-5516-4371-3EEF49227761}"/>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9DCFFDB2-69AC-86D6-C17B-C544E78A6D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C3EEC-B123-D3EE-5C0B-1B010DB99F89}"/>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6448855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474CD-6CED-2B33-BF8D-0A34177E8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8A1D87-ECE3-03AB-653E-DCA70420B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9BE89-9D8F-F845-852B-05F7C7E69338}"/>
              </a:ext>
            </a:extLst>
          </p:cNvPr>
          <p:cNvSpPr>
            <a:spLocks noGrp="1"/>
          </p:cNvSpPr>
          <p:nvPr>
            <p:ph type="dt" sz="half" idx="10"/>
          </p:nvPr>
        </p:nvSpPr>
        <p:spPr/>
        <p:txBody>
          <a:body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ABFBA0B3-15C2-68D2-EAA4-A24F56551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C3E09-ADA3-4760-24ED-9FCBACCBE94E}"/>
              </a:ext>
            </a:extLst>
          </p:cNvPr>
          <p:cNvSpPr>
            <a:spLocks noGrp="1"/>
          </p:cNvSpPr>
          <p:nvPr>
            <p:ph type="sldNum" sz="quarter" idx="12"/>
          </p:nvPr>
        </p:nvSpPr>
        <p:spPr/>
        <p:txBody>
          <a:bodyPr/>
          <a:lstStyle/>
          <a:p>
            <a:fld id="{8B78CCAD-822F-4784-91F0-4F44EC9CC3BE}" type="slidenum">
              <a:rPr lang="en-GB" smtClean="0"/>
              <a:t>‹#›</a:t>
            </a:fld>
            <a:endParaRPr lang="en-GB"/>
          </a:p>
        </p:txBody>
      </p:sp>
    </p:spTree>
    <p:extLst>
      <p:ext uri="{BB962C8B-B14F-4D97-AF65-F5344CB8AC3E}">
        <p14:creationId xmlns:p14="http://schemas.microsoft.com/office/powerpoint/2010/main" val="43060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heme" Target="../theme/theme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9.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8B221C-12B0-EB4B-8C92-4B244F9E3B95}"/>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7CEB8D-E270-DE42-B538-D30989DED092}"/>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4115567245"/>
      </p:ext>
    </p:extLst>
  </p:cSld>
  <p:clrMap bg1="lt1" tx1="dk1" bg2="lt2" tx2="dk2" accent1="accent1" accent2="accent2" accent3="accent3" accent4="accent4" accent5="accent5" accent6="accent6" hlink="hlink" folHlink="folHlink"/>
  <p:sldLayoutIdLst>
    <p:sldLayoutId id="2147483887" r:id="rId1"/>
    <p:sldLayoutId id="2147483879" r:id="rId2"/>
    <p:sldLayoutId id="2147483880" r:id="rId3"/>
    <p:sldLayoutId id="2147483881" r:id="rId4"/>
    <p:sldLayoutId id="2147483882" r:id="rId5"/>
    <p:sldLayoutId id="2147483883" r:id="rId6"/>
    <p:sldLayoutId id="2147483885" r:id="rId7"/>
    <p:sldLayoutId id="2147483884" r:id="rId8"/>
    <p:sldLayoutId id="2147483889" r:id="rId9"/>
    <p:sldLayoutId id="2147483890" r:id="rId10"/>
    <p:sldLayoutId id="2147483891" r:id="rId11"/>
    <p:sldLayoutId id="21474838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A27C876B-6D11-EC4F-BD61-DE2BEC3BEF6A}"/>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C837A6-91B9-A043-ABB4-0A5B159CF2C1}"/>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355108659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olorful wave with text&#10;&#10;AI-generated content may be incorrect.">
            <a:extLst>
              <a:ext uri="{FF2B5EF4-FFF2-40B4-BE49-F238E27FC236}">
                <a16:creationId xmlns:a16="http://schemas.microsoft.com/office/drawing/2014/main" id="{E5D1F585-6B0F-A1F7-C671-E96724F165D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1"/>
            <a:ext cx="12192000" cy="6857999"/>
          </a:xfrm>
          <a:prstGeom prst="rect">
            <a:avLst/>
          </a:prstGeom>
        </p:spPr>
      </p:pic>
    </p:spTree>
    <p:extLst>
      <p:ext uri="{BB962C8B-B14F-4D97-AF65-F5344CB8AC3E}">
        <p14:creationId xmlns:p14="http://schemas.microsoft.com/office/powerpoint/2010/main" val="3267092925"/>
      </p:ext>
    </p:extLst>
  </p:cSld>
  <p:clrMap bg1="lt1" tx1="dk1" bg2="lt2" tx2="dk2" accent1="accent1" accent2="accent2" accent3="accent3" accent4="accent4" accent5="accent5" accent6="accent6" hlink="hlink" folHlink="folHlink"/>
  <p:sldLayoutIdLst>
    <p:sldLayoutId id="21474840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olorful wave with bubbles&#10;&#10;AI-generated content may be incorrect.">
            <a:extLst>
              <a:ext uri="{FF2B5EF4-FFF2-40B4-BE49-F238E27FC236}">
                <a16:creationId xmlns:a16="http://schemas.microsoft.com/office/drawing/2014/main" id="{615D55E2-786C-6B53-0BCB-23A562FE319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3728511"/>
      </p:ext>
    </p:extLst>
  </p:cSld>
  <p:clrMap bg1="lt1" tx1="dk1" bg2="lt2" tx2="dk2" accent1="accent1" accent2="accent2" accent3="accent3" accent4="accent4" accent5="accent5" accent6="accent6" hlink="hlink" folHlink="folHlink"/>
  <p:sldLayoutIdLst>
    <p:sldLayoutId id="21474840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685AAA-C909-0243-B6C7-1C66915915AA}"/>
              </a:ext>
            </a:extLst>
          </p:cNvPr>
          <p:cNvSpPr/>
          <p:nvPr userDrawn="1"/>
        </p:nvSpPr>
        <p:spPr>
          <a:xfrm>
            <a:off x="-1" y="0"/>
            <a:ext cx="12192001" cy="1371600"/>
          </a:xfrm>
          <a:prstGeom prst="rect">
            <a:avLst/>
          </a:prstGeom>
          <a:solidFill>
            <a:srgbClr val="1D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cxnSp>
        <p:nvCxnSpPr>
          <p:cNvPr id="8" name="Straight Connector 7">
            <a:extLst>
              <a:ext uri="{FF2B5EF4-FFF2-40B4-BE49-F238E27FC236}">
                <a16:creationId xmlns:a16="http://schemas.microsoft.com/office/drawing/2014/main" id="{F87384CA-0E9D-6746-8F43-58D94510DB6E}"/>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7522B7-1382-C248-A169-0CC300C545BE}"/>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1955907429"/>
      </p:ext>
    </p:extLst>
  </p:cSld>
  <p:clrMap bg1="lt1" tx1="dk1" bg2="lt2" tx2="dk2" accent1="accent1" accent2="accent2" accent3="accent3" accent4="accent4" accent5="accent5" accent6="accent6" hlink="hlink" folHlink="folHlink"/>
  <p:sldLayoutIdLst>
    <p:sldLayoutId id="2147483873" r:id="rId1"/>
    <p:sldLayoutId id="2147483870" r:id="rId2"/>
    <p:sldLayoutId id="2147483871" r:id="rId3"/>
    <p:sldLayoutId id="2147483872" r:id="rId4"/>
    <p:sldLayoutId id="2147483874" r:id="rId5"/>
    <p:sldLayoutId id="2147483875" r:id="rId6"/>
    <p:sldLayoutId id="2147483876" r:id="rId7"/>
    <p:sldLayoutId id="2147483877" r:id="rId8"/>
    <p:sldLayoutId id="2147483886" r:id="rId9"/>
    <p:sldLayoutId id="2147483888" r:id="rId10"/>
    <p:sldLayoutId id="2147483892" r:id="rId11"/>
    <p:sldLayoutId id="21474838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11" name="Straight Connector 10">
            <a:extLst>
              <a:ext uri="{FF2B5EF4-FFF2-40B4-BE49-F238E27FC236}">
                <a16:creationId xmlns:a16="http://schemas.microsoft.com/office/drawing/2014/main" id="{A27C876B-6D11-EC4F-BD61-DE2BEC3BEF6A}"/>
              </a:ext>
            </a:extLst>
          </p:cNvPr>
          <p:cNvCxnSpPr>
            <a:cxnSpLocks/>
          </p:cNvCxnSpPr>
          <p:nvPr userDrawn="1"/>
        </p:nvCxnSpPr>
        <p:spPr>
          <a:xfrm>
            <a:off x="11422713" y="6281089"/>
            <a:ext cx="769287" cy="0"/>
          </a:xfrm>
          <a:prstGeom prst="line">
            <a:avLst/>
          </a:prstGeom>
          <a:ln w="88900" cap="rnd">
            <a:solidFill>
              <a:srgbClr val="1E7EA3"/>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C837A6-91B9-A043-ABB4-0A5B159CF2C1}"/>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2856667066"/>
      </p:ext>
    </p:extLst>
  </p:cSld>
  <p:clrMap bg1="lt1" tx1="dk1" bg2="lt2" tx2="dk2" accent1="accent1" accent2="accent2" accent3="accent3" accent4="accent4" accent5="accent5" accent6="accent6" hlink="hlink" folHlink="folHlink"/>
  <p:sldLayoutIdLst>
    <p:sldLayoutId id="2147483860" r:id="rId1"/>
    <p:sldLayoutId id="2147483896" r:id="rId2"/>
    <p:sldLayoutId id="2147483898" r:id="rId3"/>
    <p:sldLayoutId id="2147483899" r:id="rId4"/>
    <p:sldLayoutId id="2147483900" r:id="rId5"/>
    <p:sldLayoutId id="2147483901" r:id="rId6"/>
    <p:sldLayoutId id="2147483915" r:id="rId7"/>
    <p:sldLayoutId id="2147483916" r:id="rId8"/>
    <p:sldLayoutId id="2147483917" r:id="rId9"/>
    <p:sldLayoutId id="2147483913" r:id="rId10"/>
    <p:sldLayoutId id="2147483912" r:id="rId11"/>
    <p:sldLayoutId id="2147483895" r:id="rId12"/>
    <p:sldLayoutId id="2147483897" r:id="rId13"/>
    <p:sldLayoutId id="2147483902" r:id="rId14"/>
    <p:sldLayoutId id="2147483903" r:id="rId15"/>
    <p:sldLayoutId id="2147483904" r:id="rId16"/>
    <p:sldLayoutId id="214748390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45291F-5A66-7D4B-A339-CA3D1BF0689C}"/>
              </a:ext>
            </a:extLst>
          </p:cNvPr>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B6683C81-F372-5343-B940-CFC0FFE5014B}"/>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91BDB8-A2AE-9A46-A9C1-46D798B29723}"/>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90133702"/>
      </p:ext>
    </p:extLst>
  </p:cSld>
  <p:clrMap bg1="lt1" tx1="dk1" bg2="lt2" tx2="dk2" accent1="accent1" accent2="accent2" accent3="accent3" accent4="accent4" accent5="accent5" accent6="accent6" hlink="hlink" folHlink="folHlink"/>
  <p:sldLayoutIdLst>
    <p:sldLayoutId id="2147483731" r:id="rId1"/>
    <p:sldLayoutId id="21474838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4006C3-A06D-B148-8902-08AB28307D37}"/>
              </a:ext>
            </a:extLst>
          </p:cNvPr>
          <p:cNvCxnSpPr>
            <a:cxnSpLocks/>
          </p:cNvCxnSpPr>
          <p:nvPr userDrawn="1"/>
        </p:nvCxnSpPr>
        <p:spPr>
          <a:xfrm>
            <a:off x="11422713" y="6281089"/>
            <a:ext cx="769287" cy="0"/>
          </a:xfrm>
          <a:prstGeom prst="line">
            <a:avLst/>
          </a:prstGeom>
          <a:ln w="88900" cap="rnd">
            <a:solidFill>
              <a:srgbClr val="E45C3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7C1F17-3E52-4C45-9047-5D814414D3DD}"/>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1315390390"/>
      </p:ext>
    </p:extLst>
  </p:cSld>
  <p:clrMap bg1="lt1" tx1="dk1" bg2="lt2" tx2="dk2" accent1="accent1" accent2="accent2" accent3="accent3" accent4="accent4" accent5="accent5" accent6="accent6" hlink="hlink" folHlink="folHlink"/>
  <p:sldLayoutIdLst>
    <p:sldLayoutId id="2147483907" r:id="rId1"/>
    <p:sldLayoutId id="2147484018" r:id="rId2"/>
    <p:sldLayoutId id="2147483908" r:id="rId3"/>
    <p:sldLayoutId id="2147483909" r:id="rId4"/>
    <p:sldLayoutId id="2147483910" r:id="rId5"/>
    <p:sldLayoutId id="2147483911" r:id="rId6"/>
    <p:sldLayoutId id="214748391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TextBox 6">
            <a:extLst>
              <a:ext uri="{FF2B5EF4-FFF2-40B4-BE49-F238E27FC236}">
                <a16:creationId xmlns:a16="http://schemas.microsoft.com/office/drawing/2014/main" id="{5D94A241-DBFB-CF56-3D37-18E1F41218D7}"/>
              </a:ext>
            </a:extLst>
          </p:cNvPr>
          <p:cNvSpPr txBox="1"/>
          <p:nvPr userDrawn="1"/>
        </p:nvSpPr>
        <p:spPr>
          <a:xfrm>
            <a:off x="11353801"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cxnSp>
        <p:nvCxnSpPr>
          <p:cNvPr id="8" name="Straight Connector 7">
            <a:extLst>
              <a:ext uri="{FF2B5EF4-FFF2-40B4-BE49-F238E27FC236}">
                <a16:creationId xmlns:a16="http://schemas.microsoft.com/office/drawing/2014/main" id="{2B62D7C9-2311-5176-2343-A2AD8D05AB72}"/>
              </a:ext>
            </a:extLst>
          </p:cNvPr>
          <p:cNvCxnSpPr>
            <a:cxnSpLocks/>
          </p:cNvCxnSpPr>
          <p:nvPr userDrawn="1"/>
        </p:nvCxnSpPr>
        <p:spPr>
          <a:xfrm>
            <a:off x="11422713" y="6281089"/>
            <a:ext cx="769287" cy="0"/>
          </a:xfrm>
          <a:prstGeom prst="line">
            <a:avLst/>
          </a:prstGeom>
          <a:ln w="88900" cap="rnd">
            <a:solidFill>
              <a:srgbClr val="1E7EA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D84997-D549-5D5E-74A4-AFA4B27A43AA}"/>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352351994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C4135582-AE52-F093-0FEE-22D35DC77389}"/>
              </a:ext>
            </a:extLst>
          </p:cNvPr>
          <p:cNvSpPr/>
          <p:nvPr userDrawn="1"/>
        </p:nvSpPr>
        <p:spPr>
          <a:xfrm>
            <a:off x="-1" y="0"/>
            <a:ext cx="12192001" cy="1371600"/>
          </a:xfrm>
          <a:prstGeom prst="rect">
            <a:avLst/>
          </a:prstGeom>
          <a:solidFill>
            <a:srgbClr val="1D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86788"/>
              </a:solidFill>
            </a:endParaRPr>
          </a:p>
        </p:txBody>
      </p:sp>
      <p:cxnSp>
        <p:nvCxnSpPr>
          <p:cNvPr id="8" name="Straight Connector 7">
            <a:extLst>
              <a:ext uri="{FF2B5EF4-FFF2-40B4-BE49-F238E27FC236}">
                <a16:creationId xmlns:a16="http://schemas.microsoft.com/office/drawing/2014/main" id="{5C1D26AB-5B19-E6F3-1B62-D6D60DD6EA38}"/>
              </a:ext>
            </a:extLst>
          </p:cNvPr>
          <p:cNvCxnSpPr>
            <a:cxnSpLocks/>
          </p:cNvCxnSpPr>
          <p:nvPr userDrawn="1"/>
        </p:nvCxnSpPr>
        <p:spPr>
          <a:xfrm>
            <a:off x="11422713" y="6281089"/>
            <a:ext cx="769287" cy="0"/>
          </a:xfrm>
          <a:prstGeom prst="line">
            <a:avLst/>
          </a:prstGeom>
          <a:ln w="88900" cap="rnd">
            <a:solidFill>
              <a:srgbClr val="FED76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00BF52-4725-9892-FC59-55636E78DF5E}"/>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321244781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D4C0B-ABC9-6E13-1018-CB9FA4C40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27AF71-960E-D402-F9F9-6E4B20F47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CFB1FF-C357-41A7-4B63-335881E4E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EFE108-8DEB-47E9-8B8B-1E1006CE914C}" type="datetimeFigureOut">
              <a:rPr lang="en-GB" smtClean="0"/>
              <a:t>10/02/2026</a:t>
            </a:fld>
            <a:endParaRPr lang="en-GB"/>
          </a:p>
        </p:txBody>
      </p:sp>
      <p:sp>
        <p:nvSpPr>
          <p:cNvPr id="5" name="Footer Placeholder 4">
            <a:extLst>
              <a:ext uri="{FF2B5EF4-FFF2-40B4-BE49-F238E27FC236}">
                <a16:creationId xmlns:a16="http://schemas.microsoft.com/office/drawing/2014/main" id="{1C8A2E06-2E71-206D-AD7D-1B7EF37EB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887BDB8-C7F5-286C-07C7-C27775504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78CCAD-822F-4784-91F0-4F44EC9CC3BE}" type="slidenum">
              <a:rPr lang="en-GB" smtClean="0"/>
              <a:t>‹#›</a:t>
            </a:fld>
            <a:endParaRPr lang="en-GB"/>
          </a:p>
        </p:txBody>
      </p:sp>
    </p:spTree>
    <p:extLst>
      <p:ext uri="{BB962C8B-B14F-4D97-AF65-F5344CB8AC3E}">
        <p14:creationId xmlns:p14="http://schemas.microsoft.com/office/powerpoint/2010/main" val="2067279358"/>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cxnSp>
        <p:nvCxnSpPr>
          <p:cNvPr id="7" name="Straight Connector 6">
            <a:extLst>
              <a:ext uri="{FF2B5EF4-FFF2-40B4-BE49-F238E27FC236}">
                <a16:creationId xmlns:a16="http://schemas.microsoft.com/office/drawing/2014/main" id="{26D34862-E319-0E09-EC1B-FF57E5CD8FBB}"/>
              </a:ext>
            </a:extLst>
          </p:cNvPr>
          <p:cNvCxnSpPr>
            <a:cxnSpLocks/>
          </p:cNvCxnSpPr>
          <p:nvPr userDrawn="1"/>
        </p:nvCxnSpPr>
        <p:spPr>
          <a:xfrm>
            <a:off x="11422713" y="6281089"/>
            <a:ext cx="769287" cy="0"/>
          </a:xfrm>
          <a:prstGeom prst="line">
            <a:avLst/>
          </a:prstGeom>
          <a:ln w="88900" cap="rnd">
            <a:solidFill>
              <a:srgbClr val="E45C3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60A055-D2F5-C3A0-ADF0-9439640DFEBC}"/>
              </a:ext>
            </a:extLst>
          </p:cNvPr>
          <p:cNvSpPr txBox="1"/>
          <p:nvPr userDrawn="1"/>
        </p:nvSpPr>
        <p:spPr>
          <a:xfrm>
            <a:off x="11353800" y="6400800"/>
            <a:ext cx="688472" cy="276999"/>
          </a:xfrm>
          <a:prstGeom prst="rect">
            <a:avLst/>
          </a:prstGeom>
          <a:noFill/>
        </p:spPr>
        <p:txBody>
          <a:bodyPr wrap="square" rtlCol="0">
            <a:spAutoFit/>
          </a:bodyPr>
          <a:lstStyle/>
          <a:p>
            <a:pPr algn="l"/>
            <a:fld id="{4ABD59EF-7514-2040-A42A-EF428A2C8A46}" type="slidenum">
              <a:rPr lang="en-US" sz="1200" b="0" smtClean="0">
                <a:solidFill>
                  <a:schemeClr val="tx1">
                    <a:lumMod val="75000"/>
                    <a:lumOff val="25000"/>
                  </a:schemeClr>
                </a:solidFill>
              </a:rPr>
              <a:pPr algn="l"/>
              <a:t>‹#›</a:t>
            </a:fld>
            <a:endParaRPr lang="en-US" sz="1200" b="0">
              <a:solidFill>
                <a:schemeClr val="tx1">
                  <a:lumMod val="75000"/>
                  <a:lumOff val="25000"/>
                </a:schemeClr>
              </a:solidFill>
            </a:endParaRPr>
          </a:p>
        </p:txBody>
      </p:sp>
    </p:spTree>
    <p:extLst>
      <p:ext uri="{BB962C8B-B14F-4D97-AF65-F5344CB8AC3E}">
        <p14:creationId xmlns:p14="http://schemas.microsoft.com/office/powerpoint/2010/main" val="241181247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1" r:id="rId12"/>
    <p:sldLayoutId id="2147483982" r:id="rId13"/>
    <p:sldLayoutId id="21474840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7.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7.wdp"/><Relationship Id="rId2" Type="http://schemas.openxmlformats.org/officeDocument/2006/relationships/notesSlide" Target="../notesSlides/notesSlide14.xml"/><Relationship Id="rId1" Type="http://schemas.openxmlformats.org/officeDocument/2006/relationships/slideLayout" Target="../slideLayouts/slideLayout87.xml"/><Relationship Id="rId6" Type="http://schemas.microsoft.com/office/2007/relationships/hdphoto" Target="../media/hdphoto4.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5.png"/><Relationship Id="rId14"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notesSlide" Target="../notesSlides/notesSlide18.xml"/><Relationship Id="rId1" Type="http://schemas.openxmlformats.org/officeDocument/2006/relationships/slideLayout" Target="../slideLayouts/slideLayout74.xml"/><Relationship Id="rId6" Type="http://schemas.openxmlformats.org/officeDocument/2006/relationships/image" Target="../media/image38.png"/><Relationship Id="rId5" Type="http://schemas.openxmlformats.org/officeDocument/2006/relationships/image" Target="../media/image34.jpe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7.xml"/><Relationship Id="rId5" Type="http://schemas.openxmlformats.org/officeDocument/2006/relationships/image" Target="../media/image49.sv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7.xml"/><Relationship Id="rId5" Type="http://schemas.openxmlformats.org/officeDocument/2006/relationships/image" Target="../media/image51.sv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87.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87.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87.xml"/><Relationship Id="rId5" Type="http://schemas.openxmlformats.org/officeDocument/2006/relationships/image" Target="../media/image65.sv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notesSlide" Target="../notesSlides/notesSlide29.xml"/><Relationship Id="rId1" Type="http://schemas.openxmlformats.org/officeDocument/2006/relationships/slideLayout" Target="../slideLayouts/slideLayout87.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74.xml"/><Relationship Id="rId5" Type="http://schemas.openxmlformats.org/officeDocument/2006/relationships/image" Target="../media/image39.sv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87.xml"/><Relationship Id="rId5" Type="http://schemas.openxmlformats.org/officeDocument/2006/relationships/image" Target="../media/image70.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7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76.jpeg"/></Relationships>
</file>

<file path=ppt/slides/_rels/slide4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emf"/><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svg"/><Relationship Id="rId9" Type="http://schemas.openxmlformats.org/officeDocument/2006/relationships/image" Target="../media/image83.svg"/></Relationships>
</file>

<file path=ppt/slides/_rels/slide4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emf"/><Relationship Id="rId7" Type="http://schemas.openxmlformats.org/officeDocument/2006/relationships/image" Target="../media/image78.svg"/><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image" Target="../media/image77.png"/><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84.emf"/></Relationships>
</file>

<file path=ppt/slides/_rels/slide51.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5.emf"/><Relationship Id="rId7" Type="http://schemas.openxmlformats.org/officeDocument/2006/relationships/image" Target="../media/image80.emf"/><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emf"/></Relationships>
</file>

<file path=ppt/slides/_rels/slide52.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85.emf"/></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image" Target="../media/image93.svg"/><Relationship Id="rId5" Type="http://schemas.openxmlformats.org/officeDocument/2006/relationships/image" Target="../media/image73.png"/><Relationship Id="rId4" Type="http://schemas.openxmlformats.org/officeDocument/2006/relationships/image" Target="../media/image92.emf"/></Relationships>
</file>

<file path=ppt/slides/_rels/slide5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2.xml"/><Relationship Id="rId1" Type="http://schemas.openxmlformats.org/officeDocument/2006/relationships/slideLayout" Target="../slideLayouts/slideLayout74.xml"/><Relationship Id="rId5" Type="http://schemas.openxmlformats.org/officeDocument/2006/relationships/image" Target="../media/image39.sv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53.xml"/><Relationship Id="rId1" Type="http://schemas.openxmlformats.org/officeDocument/2006/relationships/slideLayout" Target="../slideLayouts/slideLayout74.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emf"/><Relationship Id="rId9" Type="http://schemas.openxmlformats.org/officeDocument/2006/relationships/image" Target="../media/image39.svg"/></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4.xml"/><Relationship Id="rId1" Type="http://schemas.openxmlformats.org/officeDocument/2006/relationships/slideLayout" Target="../slideLayouts/slideLayout74.xml"/><Relationship Id="rId5" Type="http://schemas.openxmlformats.org/officeDocument/2006/relationships/image" Target="../media/image39.sv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7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svg"/></Relationships>
</file>

<file path=ppt/slides/_rels/slide5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6.xml"/><Relationship Id="rId1" Type="http://schemas.openxmlformats.org/officeDocument/2006/relationships/slideLayout" Target="../slideLayouts/slideLayout1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8.xml"/><Relationship Id="rId1" Type="http://schemas.openxmlformats.org/officeDocument/2006/relationships/slideLayout" Target="../slideLayouts/slideLayout88.xml"/></Relationships>
</file>

<file path=ppt/slides/_rels/slide6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59.xml"/><Relationship Id="rId1" Type="http://schemas.openxmlformats.org/officeDocument/2006/relationships/slideLayout" Target="../slideLayouts/slideLayout88.xml"/><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wmf"/></Relationships>
</file>

<file path=ppt/slides/_rels/slide62.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60.xml"/><Relationship Id="rId1" Type="http://schemas.openxmlformats.org/officeDocument/2006/relationships/slideLayout" Target="../slideLayouts/slideLayout88.xml"/><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s>
</file>

<file path=ppt/slides/_rels/slide63.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20.png"/><Relationship Id="rId7" Type="http://schemas.openxmlformats.org/officeDocument/2006/relationships/image" Target="../media/image110.png"/><Relationship Id="rId2" Type="http://schemas.openxmlformats.org/officeDocument/2006/relationships/notesSlide" Target="../notesSlides/notesSlide61.xml"/><Relationship Id="rId1" Type="http://schemas.openxmlformats.org/officeDocument/2006/relationships/slideLayout" Target="../slideLayouts/slideLayout88.xml"/><Relationship Id="rId6" Type="http://schemas.openxmlformats.org/officeDocument/2006/relationships/image" Target="../media/image123.jpeg"/><Relationship Id="rId5" Type="http://schemas.openxmlformats.org/officeDocument/2006/relationships/image" Target="../media/image122.emf"/><Relationship Id="rId10" Type="http://schemas.openxmlformats.org/officeDocument/2006/relationships/image" Target="../media/image113.svg"/><Relationship Id="rId4" Type="http://schemas.openxmlformats.org/officeDocument/2006/relationships/image" Target="../media/image121.svg"/><Relationship Id="rId9" Type="http://schemas.openxmlformats.org/officeDocument/2006/relationships/image" Target="../media/image11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8.xml"/></Relationships>
</file>

<file path=ppt/slides/_rels/slide6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3.xml"/><Relationship Id="rId1" Type="http://schemas.openxmlformats.org/officeDocument/2006/relationships/slideLayout" Target="../slideLayouts/slideLayout88.xml"/><Relationship Id="rId6" Type="http://schemas.openxmlformats.org/officeDocument/2006/relationships/image" Target="../media/image126.svg"/><Relationship Id="rId5" Type="http://schemas.openxmlformats.org/officeDocument/2006/relationships/image" Target="../media/image5.png"/><Relationship Id="rId4" Type="http://schemas.openxmlformats.org/officeDocument/2006/relationships/image" Target="../media/image125.sv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88.xml"/></Relationships>
</file>

<file path=ppt/slides/_rels/slide67.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50.png"/><Relationship Id="rId7" Type="http://schemas.openxmlformats.org/officeDocument/2006/relationships/image" Target="../media/image120.png"/><Relationship Id="rId2" Type="http://schemas.openxmlformats.org/officeDocument/2006/relationships/notesSlide" Target="../notesSlides/notesSlide65.xml"/><Relationship Id="rId1" Type="http://schemas.openxmlformats.org/officeDocument/2006/relationships/slideLayout" Target="../slideLayouts/slideLayout88.xml"/><Relationship Id="rId6" Type="http://schemas.openxmlformats.org/officeDocument/2006/relationships/image" Target="../media/image129.svg"/><Relationship Id="rId5" Type="http://schemas.openxmlformats.org/officeDocument/2006/relationships/image" Target="../media/image128.png"/><Relationship Id="rId10" Type="http://schemas.openxmlformats.org/officeDocument/2006/relationships/image" Target="../media/image126.svg"/><Relationship Id="rId4" Type="http://schemas.openxmlformats.org/officeDocument/2006/relationships/image" Target="../media/image127.svg"/><Relationship Id="rId9"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0.png"/><Relationship Id="rId7"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88.xml"/><Relationship Id="rId6" Type="http://schemas.openxmlformats.org/officeDocument/2006/relationships/image" Target="../media/image126.svg"/><Relationship Id="rId5" Type="http://schemas.openxmlformats.org/officeDocument/2006/relationships/image" Target="../media/image5.png"/><Relationship Id="rId10" Type="http://schemas.openxmlformats.org/officeDocument/2006/relationships/image" Target="../media/image131.svg"/><Relationship Id="rId4" Type="http://schemas.openxmlformats.org/officeDocument/2006/relationships/image" Target="../media/image121.svg"/><Relationship Id="rId9" Type="http://schemas.openxmlformats.org/officeDocument/2006/relationships/image" Target="../media/image128.png"/></Relationships>
</file>

<file path=ppt/slides/_rels/slide69.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67.xml"/><Relationship Id="rId1" Type="http://schemas.openxmlformats.org/officeDocument/2006/relationships/slideLayout" Target="../slideLayouts/slideLayout88.xml"/><Relationship Id="rId5" Type="http://schemas.openxmlformats.org/officeDocument/2006/relationships/image" Target="../media/image93.svg"/><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7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33.png"/><Relationship Id="rId7"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74.xml"/><Relationship Id="rId6" Type="http://schemas.openxmlformats.org/officeDocument/2006/relationships/image" Target="../media/image109.svg"/><Relationship Id="rId5" Type="http://schemas.openxmlformats.org/officeDocument/2006/relationships/image" Target="../media/image108.png"/><Relationship Id="rId4" Type="http://schemas.microsoft.com/office/2007/relationships/hdphoto" Target="../media/hdphoto9.wdp"/></Relationships>
</file>

<file path=ppt/slides/_rels/slide71.xml.rels><?xml version="1.0" encoding="UTF-8" standalone="yes"?>
<Relationships xmlns="http://schemas.openxmlformats.org/package/2006/relationships"><Relationship Id="rId8" Type="http://schemas.openxmlformats.org/officeDocument/2006/relationships/image" Target="../media/image139.jpeg"/><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notesSlide" Target="../notesSlides/notesSlide69.xml"/><Relationship Id="rId1" Type="http://schemas.openxmlformats.org/officeDocument/2006/relationships/slideLayout" Target="../slideLayouts/slideLayout74.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72.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70.xml"/><Relationship Id="rId1" Type="http://schemas.openxmlformats.org/officeDocument/2006/relationships/slideLayout" Target="../slideLayouts/slideLayout74.xml"/><Relationship Id="rId5" Type="http://schemas.openxmlformats.org/officeDocument/2006/relationships/image" Target="../media/image39.svg"/><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1.xml"/><Relationship Id="rId1" Type="http://schemas.openxmlformats.org/officeDocument/2006/relationships/slideLayout" Target="../slideLayouts/slideLayout113.xml"/><Relationship Id="rId6" Type="http://schemas.openxmlformats.org/officeDocument/2006/relationships/image" Target="../media/image144.svg"/><Relationship Id="rId5" Type="http://schemas.openxmlformats.org/officeDocument/2006/relationships/image" Target="../media/image143.png"/><Relationship Id="rId4" Type="http://schemas.openxmlformats.org/officeDocument/2006/relationships/image" Target="../media/image142.svg"/></Relationships>
</file>

<file path=ppt/slides/_rels/slide74.x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144.svg"/><Relationship Id="rId2" Type="http://schemas.openxmlformats.org/officeDocument/2006/relationships/notesSlide" Target="../notesSlides/notesSlide72.xml"/><Relationship Id="rId1" Type="http://schemas.openxmlformats.org/officeDocument/2006/relationships/slideLayout" Target="../slideLayouts/slideLayout113.xml"/><Relationship Id="rId6" Type="http://schemas.openxmlformats.org/officeDocument/2006/relationships/image" Target="../media/image143.png"/><Relationship Id="rId5" Type="http://schemas.openxmlformats.org/officeDocument/2006/relationships/image" Target="../media/image84.emf"/><Relationship Id="rId4" Type="http://schemas.openxmlformats.org/officeDocument/2006/relationships/image" Target="../media/image85.emf"/></Relationships>
</file>

<file path=ppt/slides/_rels/slide7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3.xml"/><Relationship Id="rId1" Type="http://schemas.openxmlformats.org/officeDocument/2006/relationships/slideLayout" Target="../slideLayouts/slideLayout113.xml"/><Relationship Id="rId6" Type="http://schemas.openxmlformats.org/officeDocument/2006/relationships/image" Target="../media/image144.svg"/><Relationship Id="rId5" Type="http://schemas.openxmlformats.org/officeDocument/2006/relationships/image" Target="../media/image143.png"/><Relationship Id="rId4" Type="http://schemas.openxmlformats.org/officeDocument/2006/relationships/image" Target="../media/image146.jpeg"/></Relationships>
</file>

<file path=ppt/slides/_rels/slide7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4.xml"/><Relationship Id="rId1" Type="http://schemas.openxmlformats.org/officeDocument/2006/relationships/slideLayout" Target="../slideLayouts/slideLayout113.xml"/><Relationship Id="rId5" Type="http://schemas.openxmlformats.org/officeDocument/2006/relationships/image" Target="../media/image149.svg"/><Relationship Id="rId4" Type="http://schemas.openxmlformats.org/officeDocument/2006/relationships/image" Target="../media/image14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7.xml"/></Relationships>
</file>

<file path=ppt/slides/_rels/slide7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76.xml"/><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1.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3774558" y="385319"/>
            <a:ext cx="7561842"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 tIns="45720" rIns="91440" bIns="45720" anchor="t">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GB" sz="4800" b="1" i="0" u="none" strike="noStrike" kern="1200" cap="none" spc="100" normalizeH="0" baseline="0" noProof="0" dirty="0">
                <a:ln>
                  <a:noFill/>
                </a:ln>
                <a:solidFill>
                  <a:srgbClr val="58585A"/>
                </a:solidFill>
                <a:effectLst/>
                <a:uLnTx/>
                <a:uFillTx/>
                <a:latin typeface="Arial"/>
                <a:ea typeface="ＭＳ Ｐゴシック"/>
                <a:cs typeface="Arial"/>
              </a:rPr>
              <a:t>Water </a:t>
            </a:r>
            <a:r>
              <a:rPr lang="en-GB" sz="4800" b="1" spc="100" dirty="0">
                <a:solidFill>
                  <a:srgbClr val="58585A"/>
                </a:solidFill>
                <a:latin typeface="Arial"/>
                <a:ea typeface="ＭＳ Ｐゴシック"/>
                <a:cs typeface="Arial"/>
              </a:rPr>
              <a:t>safety</a:t>
            </a:r>
            <a:r>
              <a:rPr kumimoji="0" lang="en-GB" sz="4800" b="1" i="0" u="none" strike="noStrike" kern="1200" cap="none" spc="100" normalizeH="0" baseline="0" noProof="0" dirty="0">
                <a:ln>
                  <a:noFill/>
                </a:ln>
                <a:solidFill>
                  <a:srgbClr val="58585A"/>
                </a:solidFill>
                <a:effectLst/>
                <a:uLnTx/>
                <a:uFillTx/>
                <a:latin typeface="Arial"/>
                <a:ea typeface="ＭＳ Ｐゴシック"/>
                <a:cs typeface="Arial"/>
              </a:rPr>
              <a:t> </a:t>
            </a:r>
            <a:r>
              <a:rPr lang="en-GB" sz="4800" b="1" spc="100" dirty="0">
                <a:solidFill>
                  <a:srgbClr val="58585A"/>
                </a:solidFill>
                <a:latin typeface="Arial"/>
                <a:ea typeface="ＭＳ Ｐゴシック"/>
                <a:cs typeface="Arial"/>
              </a:rPr>
              <a:t>plan</a:t>
            </a:r>
            <a:endParaRPr kumimoji="0" lang="en-IE" sz="4800" b="0" i="0" u="none" strike="noStrike" kern="1200" cap="none" spc="100" normalizeH="0" baseline="0" noProof="0" dirty="0">
              <a:ln>
                <a:noFill/>
              </a:ln>
              <a:solidFill>
                <a:srgbClr val="58585A"/>
              </a:solidFill>
              <a:effectLst/>
              <a:uLnTx/>
              <a:uFillTx/>
              <a:latin typeface="Arial"/>
              <a:ea typeface="ＭＳ Ｐゴシック"/>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100" normalizeH="0" baseline="0" noProof="0" dirty="0">
                <a:ln>
                  <a:noFill/>
                </a:ln>
                <a:solidFill>
                  <a:srgbClr val="58585A"/>
                </a:solidFill>
                <a:effectLst/>
                <a:uLnTx/>
                <a:uFillTx/>
                <a:latin typeface="Arial"/>
                <a:ea typeface="ＭＳ Ｐゴシック"/>
                <a:cs typeface="Arial"/>
              </a:rPr>
              <a:t>Step-by-step risk management for               drinking-water suppliers</a:t>
            </a:r>
            <a:endParaRPr lang="en-US" sz="2500" b="0" i="0" u="none" strike="noStrike" kern="1200" cap="none" spc="100" normalizeH="0" baseline="0" noProof="0" dirty="0">
              <a:ln>
                <a:noFill/>
              </a:ln>
              <a:solidFill>
                <a:srgbClr val="58585A"/>
              </a:solidFill>
              <a:effectLst/>
              <a:uLnTx/>
              <a:uFillTx/>
              <a:latin typeface="Arial"/>
              <a:ea typeface="ＭＳ Ｐゴシック"/>
              <a:cs typeface="Arial"/>
            </a:endParaRPr>
          </a:p>
        </p:txBody>
      </p:sp>
      <p:sp>
        <p:nvSpPr>
          <p:cNvPr id="5" name="TextBox 4">
            <a:extLst>
              <a:ext uri="{FF2B5EF4-FFF2-40B4-BE49-F238E27FC236}">
                <a16:creationId xmlns:a16="http://schemas.microsoft.com/office/drawing/2014/main" id="{0A957559-9278-5595-D0E8-5A54F1D4F91A}"/>
              </a:ext>
            </a:extLst>
          </p:cNvPr>
          <p:cNvSpPr txBox="1"/>
          <p:nvPr/>
        </p:nvSpPr>
        <p:spPr>
          <a:xfrm>
            <a:off x="10098158" y="6188765"/>
            <a:ext cx="1847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Text Box 9">
            <a:extLst>
              <a:ext uri="{FF2B5EF4-FFF2-40B4-BE49-F238E27FC236}">
                <a16:creationId xmlns:a16="http://schemas.microsoft.com/office/drawing/2014/main" id="{8EC07859-17B5-5D4F-35F1-FAB12B3DCDA4}"/>
              </a:ext>
            </a:extLst>
          </p:cNvPr>
          <p:cNvSpPr txBox="1">
            <a:spLocks noChangeArrowheads="1"/>
          </p:cNvSpPr>
          <p:nvPr/>
        </p:nvSpPr>
        <p:spPr bwMode="auto">
          <a:xfrm>
            <a:off x="8557569" y="2172696"/>
            <a:ext cx="2701670" cy="427196"/>
          </a:xfrm>
          <a:prstGeom prst="roundRect">
            <a:avLst>
              <a:gd name="adj" fmla="val 12186"/>
            </a:avLst>
          </a:prstGeom>
          <a:solidFill>
            <a:srgbClr val="E45C31"/>
          </a:solid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18288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15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Training package</a:t>
            </a:r>
            <a:endParaRPr kumimoji="0" lang="en-US" sz="2000" b="1" i="0" u="none" strike="noStrike" kern="1200" cap="none" spc="30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2878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3">
            <a:extLst>
              <a:ext uri="{FF2B5EF4-FFF2-40B4-BE49-F238E27FC236}">
                <a16:creationId xmlns:a16="http://schemas.microsoft.com/office/drawing/2014/main" id="{7537D84A-8D44-EE4A-8C3F-6CE3067117C2}"/>
              </a:ext>
            </a:extLst>
          </p:cNvPr>
          <p:cNvSpPr txBox="1">
            <a:spLocks noChangeArrowheads="1"/>
          </p:cNvSpPr>
          <p:nvPr/>
        </p:nvSpPr>
        <p:spPr bwMode="auto">
          <a:xfrm>
            <a:off x="-150214" y="435765"/>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WSP </a:t>
            </a:r>
            <a:r>
              <a:rPr lang="en-US" sz="2800" b="1" spc="100">
                <a:solidFill>
                  <a:srgbClr val="FED766"/>
                </a:solidFill>
                <a:latin typeface="Arial" charset="0"/>
              </a:rPr>
              <a:t>introduction</a:t>
            </a:r>
            <a:endParaRPr lang="en-US" sz="2800" spc="100">
              <a:solidFill>
                <a:srgbClr val="FED766"/>
              </a:solidFill>
              <a:latin typeface="Arial" charset="0"/>
            </a:endParaRPr>
          </a:p>
        </p:txBody>
      </p:sp>
      <p:sp>
        <p:nvSpPr>
          <p:cNvPr id="14" name="Text Box 63"/>
          <p:cNvSpPr txBox="1">
            <a:spLocks noChangeArrowheads="1"/>
          </p:cNvSpPr>
          <p:nvPr/>
        </p:nvSpPr>
        <p:spPr bwMode="auto">
          <a:xfrm>
            <a:off x="934721" y="1879601"/>
            <a:ext cx="4316413" cy="36625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0"/>
              </a:spcBef>
              <a:spcAft>
                <a:spcPts val="2400"/>
              </a:spcAft>
              <a:buClr>
                <a:srgbClr val="FED766"/>
              </a:buClr>
              <a:buBlip>
                <a:blip r:embed="rId3"/>
              </a:buBlip>
              <a:defRPr/>
            </a:pPr>
            <a:r>
              <a:rPr lang="en-US" sz="2200">
                <a:solidFill>
                  <a:schemeClr val="bg2">
                    <a:lumMod val="25000"/>
                  </a:schemeClr>
                </a:solidFill>
                <a:latin typeface="Arial" charset="0"/>
              </a:rPr>
              <a:t>WSP background</a:t>
            </a:r>
          </a:p>
          <a:p>
            <a:pPr algn="l">
              <a:spcBef>
                <a:spcPts val="0"/>
              </a:spcBef>
              <a:spcAft>
                <a:spcPts val="2400"/>
              </a:spcAft>
              <a:buClr>
                <a:srgbClr val="FED766"/>
              </a:buClr>
              <a:buBlip>
                <a:blip r:embed="rId3"/>
              </a:buBlip>
              <a:defRPr/>
            </a:pPr>
            <a:r>
              <a:rPr lang="en-US" sz="2200">
                <a:solidFill>
                  <a:schemeClr val="bg2">
                    <a:lumMod val="25000"/>
                  </a:schemeClr>
                </a:solidFill>
                <a:latin typeface="Arial" charset="0"/>
              </a:rPr>
              <a:t>What is a WSP?</a:t>
            </a:r>
          </a:p>
          <a:p>
            <a:pPr algn="l">
              <a:spcBef>
                <a:spcPts val="0"/>
              </a:spcBef>
              <a:spcAft>
                <a:spcPts val="2400"/>
              </a:spcAft>
              <a:buClr>
                <a:srgbClr val="FED766"/>
              </a:buClr>
              <a:buBlip>
                <a:blip r:embed="rId3"/>
              </a:buBlip>
              <a:defRPr/>
            </a:pPr>
            <a:r>
              <a:rPr lang="en-GB" sz="2200">
                <a:solidFill>
                  <a:schemeClr val="bg2">
                    <a:lumMod val="25000"/>
                  </a:schemeClr>
                </a:solidFill>
                <a:latin typeface="Arial" charset="0"/>
              </a:rPr>
              <a:t>Why do we need WSPs?</a:t>
            </a:r>
          </a:p>
          <a:p>
            <a:pPr algn="l">
              <a:spcBef>
                <a:spcPts val="0"/>
              </a:spcBef>
              <a:spcAft>
                <a:spcPts val="2400"/>
              </a:spcAft>
              <a:buClr>
                <a:srgbClr val="FED766"/>
              </a:buClr>
              <a:buBlip>
                <a:blip r:embed="rId3"/>
              </a:buBlip>
              <a:defRPr/>
            </a:pPr>
            <a:r>
              <a:rPr lang="en-GB" sz="2200">
                <a:solidFill>
                  <a:schemeClr val="bg2">
                    <a:lumMod val="25000"/>
                  </a:schemeClr>
                </a:solidFill>
                <a:latin typeface="Arial" charset="0"/>
              </a:rPr>
              <a:t>WSP drivers</a:t>
            </a:r>
          </a:p>
          <a:p>
            <a:pPr algn="l">
              <a:spcBef>
                <a:spcPts val="0"/>
              </a:spcBef>
              <a:spcAft>
                <a:spcPts val="2400"/>
              </a:spcAft>
              <a:buClr>
                <a:srgbClr val="FED766"/>
              </a:buClr>
              <a:buBlip>
                <a:blip r:embed="rId3"/>
              </a:buBlip>
              <a:defRPr/>
            </a:pPr>
            <a:r>
              <a:rPr lang="en-GB" sz="2200">
                <a:solidFill>
                  <a:schemeClr val="bg2">
                    <a:lumMod val="25000"/>
                  </a:schemeClr>
                </a:solidFill>
                <a:latin typeface="Arial" charset="0"/>
              </a:rPr>
              <a:t>Benefits of WSPs</a:t>
            </a:r>
          </a:p>
          <a:p>
            <a:pPr algn="l">
              <a:spcBef>
                <a:spcPts val="0"/>
              </a:spcBef>
              <a:spcAft>
                <a:spcPts val="2400"/>
              </a:spcAft>
              <a:buClr>
                <a:srgbClr val="FED766"/>
              </a:buClr>
              <a:buBlip>
                <a:blip r:embed="rId3"/>
              </a:buBlip>
              <a:defRPr/>
            </a:pPr>
            <a:r>
              <a:rPr lang="en-AU" sz="2200">
                <a:solidFill>
                  <a:schemeClr val="bg2">
                    <a:lumMod val="25000"/>
                  </a:schemeClr>
                </a:solidFill>
                <a:latin typeface="Arial" charset="0"/>
              </a:rPr>
              <a:t>Global WSP uptake</a:t>
            </a:r>
            <a:endParaRPr lang="en-GB" sz="2200">
              <a:solidFill>
                <a:schemeClr val="bg2">
                  <a:lumMod val="25000"/>
                </a:schemeClr>
              </a:solidFill>
              <a:latin typeface="Arial" charset="0"/>
            </a:endParaRPr>
          </a:p>
        </p:txBody>
      </p:sp>
      <p:pic>
        <p:nvPicPr>
          <p:cNvPr id="4" name="Graphic 3" descr="Idea outline">
            <a:extLst>
              <a:ext uri="{FF2B5EF4-FFF2-40B4-BE49-F238E27FC236}">
                <a16:creationId xmlns:a16="http://schemas.microsoft.com/office/drawing/2014/main" id="{46829935-A1FF-BAC8-5825-2B73598AD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0868" y="2448579"/>
            <a:ext cx="3586481" cy="35864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3"/>
          <p:cNvSpPr txBox="1">
            <a:spLocks noChangeArrowheads="1"/>
          </p:cNvSpPr>
          <p:nvPr/>
        </p:nvSpPr>
        <p:spPr bwMode="auto">
          <a:xfrm>
            <a:off x="486624" y="1544320"/>
            <a:ext cx="788627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2000">
                <a:solidFill>
                  <a:schemeClr val="bg2">
                    <a:lumMod val="25000"/>
                  </a:schemeClr>
                </a:solidFill>
                <a:latin typeface="Arial" charset="0"/>
              </a:rPr>
              <a:t>WSPs introduced by WHO in </a:t>
            </a:r>
            <a:r>
              <a:rPr lang="en-US" sz="2000" i="1">
                <a:solidFill>
                  <a:schemeClr val="bg2">
                    <a:lumMod val="25000"/>
                  </a:schemeClr>
                </a:solidFill>
                <a:latin typeface="Arial" charset="0"/>
              </a:rPr>
              <a:t>Guidelines for drinking-water quality </a:t>
            </a:r>
            <a:r>
              <a:rPr lang="en-US" sz="2000">
                <a:solidFill>
                  <a:schemeClr val="bg2">
                    <a:lumMod val="25000"/>
                  </a:schemeClr>
                </a:solidFill>
                <a:latin typeface="Arial" charset="0"/>
              </a:rPr>
              <a:t>(3rd Edition, 2004)</a:t>
            </a:r>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7478" y="2538493"/>
            <a:ext cx="2475066" cy="3579185"/>
          </a:xfrm>
          <a:prstGeom prst="rect">
            <a:avLst/>
          </a:prstGeom>
          <a:ln>
            <a:noFill/>
          </a:ln>
          <a:effectLst>
            <a:outerShdw blurRad="190500" algn="tl" rotWithShape="0">
              <a:srgbClr val="000000">
                <a:alpha val="70000"/>
              </a:srgbClr>
            </a:outerShdw>
          </a:effectLst>
        </p:spPr>
      </p:pic>
      <p:sp>
        <p:nvSpPr>
          <p:cNvPr id="15" name="Text Box 63"/>
          <p:cNvSpPr txBox="1">
            <a:spLocks noChangeArrowheads="1"/>
          </p:cNvSpPr>
          <p:nvPr/>
        </p:nvSpPr>
        <p:spPr bwMode="auto">
          <a:xfrm>
            <a:off x="5323376" y="3281741"/>
            <a:ext cx="6279344"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3000" b="1" i="1">
                <a:solidFill>
                  <a:srgbClr val="009FB7"/>
                </a:solidFill>
                <a:latin typeface="Arial" charset="0"/>
              </a:rPr>
              <a:t>“The most effective means of consistently ensuring the safety of a drinking water supply.”</a:t>
            </a:r>
          </a:p>
        </p:txBody>
      </p:sp>
      <p:sp>
        <p:nvSpPr>
          <p:cNvPr id="8" name="Text Box 63">
            <a:extLst>
              <a:ext uri="{FF2B5EF4-FFF2-40B4-BE49-F238E27FC236}">
                <a16:creationId xmlns:a16="http://schemas.microsoft.com/office/drawing/2014/main" id="{1C5B0D64-99A7-314F-9F25-240AFBA6DB88}"/>
              </a:ext>
            </a:extLst>
          </p:cNvPr>
          <p:cNvSpPr txBox="1">
            <a:spLocks noChangeArrowheads="1"/>
          </p:cNvSpPr>
          <p:nvPr/>
        </p:nvSpPr>
        <p:spPr bwMode="auto">
          <a:xfrm>
            <a:off x="-142240" y="417752"/>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WSP </a:t>
            </a:r>
            <a:r>
              <a:rPr lang="en-US" sz="2800" b="1" spc="100">
                <a:solidFill>
                  <a:srgbClr val="FED766"/>
                </a:solidFill>
                <a:latin typeface="Arial" charset="0"/>
              </a:rPr>
              <a:t>background</a:t>
            </a:r>
          </a:p>
        </p:txBody>
      </p:sp>
    </p:spTree>
    <p:extLst>
      <p:ext uri="{BB962C8B-B14F-4D97-AF65-F5344CB8AC3E}">
        <p14:creationId xmlns:p14="http://schemas.microsoft.com/office/powerpoint/2010/main" val="118260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3"/>
          <p:cNvSpPr txBox="1">
            <a:spLocks noChangeArrowheads="1"/>
          </p:cNvSpPr>
          <p:nvPr/>
        </p:nvSpPr>
        <p:spPr bwMode="auto">
          <a:xfrm>
            <a:off x="795727" y="3072148"/>
            <a:ext cx="6400801" cy="1593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lnSpc>
                <a:spcPts val="3000"/>
              </a:lnSpc>
              <a:spcBef>
                <a:spcPts val="0"/>
              </a:spcBef>
              <a:spcAft>
                <a:spcPts val="0"/>
              </a:spcAft>
              <a:defRPr/>
            </a:pPr>
            <a:r>
              <a:rPr lang="en-US" sz="2000">
                <a:solidFill>
                  <a:srgbClr val="086788"/>
                </a:solidFill>
                <a:latin typeface="Arial"/>
                <a:cs typeface="Arial"/>
              </a:rPr>
              <a:t>A proactive </a:t>
            </a:r>
            <a:r>
              <a:rPr lang="en-US" sz="2000" b="1">
                <a:solidFill>
                  <a:srgbClr val="086788"/>
                </a:solidFill>
                <a:latin typeface="Arial"/>
                <a:cs typeface="Arial"/>
              </a:rPr>
              <a:t>risk assessment and risk management </a:t>
            </a:r>
            <a:r>
              <a:rPr lang="en-US" sz="2000">
                <a:solidFill>
                  <a:srgbClr val="086788"/>
                </a:solidFill>
                <a:latin typeface="Arial"/>
                <a:cs typeface="Arial"/>
              </a:rPr>
              <a:t>approach to help ensure drinking-water safety, encompassing the </a:t>
            </a:r>
            <a:r>
              <a:rPr lang="en-US" sz="2000" b="1">
                <a:solidFill>
                  <a:srgbClr val="086788"/>
                </a:solidFill>
                <a:latin typeface="Arial"/>
                <a:cs typeface="Arial"/>
              </a:rPr>
              <a:t>entire drinking-water supply</a:t>
            </a:r>
            <a:r>
              <a:rPr lang="en-US" sz="2000">
                <a:solidFill>
                  <a:srgbClr val="086788"/>
                </a:solidFill>
                <a:latin typeface="Arial"/>
                <a:cs typeface="Arial"/>
              </a:rPr>
              <a:t>, from catchment to consumer</a:t>
            </a:r>
            <a:endParaRPr lang="en-GB" sz="2000">
              <a:solidFill>
                <a:srgbClr val="086788"/>
              </a:solidFill>
              <a:latin typeface="Arial"/>
              <a:cs typeface="Arial"/>
            </a:endParaRPr>
          </a:p>
        </p:txBody>
      </p:sp>
      <p:sp>
        <p:nvSpPr>
          <p:cNvPr id="13" name="Text Box 63"/>
          <p:cNvSpPr txBox="1">
            <a:spLocks noChangeArrowheads="1"/>
          </p:cNvSpPr>
          <p:nvPr/>
        </p:nvSpPr>
        <p:spPr bwMode="auto">
          <a:xfrm>
            <a:off x="795727" y="2186202"/>
            <a:ext cx="4504544" cy="510778"/>
          </a:xfrm>
          <a:prstGeom prst="roundRect">
            <a:avLst/>
          </a:prstGeom>
          <a:solidFill>
            <a:srgbClr val="E45C3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b="1" spc="100" dirty="0">
                <a:solidFill>
                  <a:schemeClr val="bg1"/>
                </a:solidFill>
                <a:latin typeface="Arial"/>
                <a:cs typeface="Arial"/>
              </a:rPr>
              <a:t>WATER SAFETY PLAN</a:t>
            </a:r>
            <a:r>
              <a:rPr lang="en-AU" sz="2400" b="1" kern="0" spc="100" dirty="0">
                <a:solidFill>
                  <a:schemeClr val="bg1"/>
                </a:solidFill>
                <a:ea typeface="Arial" charset="0"/>
                <a:cs typeface="Arial" charset="0"/>
                <a:sym typeface="Wingdings 3" panose="05040102010807070707" pitchFamily="18" charset="2"/>
              </a:rPr>
              <a:t> </a:t>
            </a:r>
            <a:r>
              <a:rPr lang="en-AU" sz="2000" b="1" kern="0" spc="100" dirty="0">
                <a:solidFill>
                  <a:schemeClr val="bg1"/>
                </a:solidFill>
                <a:ea typeface="Arial" charset="0"/>
                <a:cs typeface="Arial" charset="0"/>
                <a:sym typeface="Wingdings 3" panose="05040102010807070707" pitchFamily="18" charset="2"/>
              </a:rPr>
              <a:t></a:t>
            </a:r>
            <a:r>
              <a:rPr lang="en-GB" b="1" spc="100" dirty="0">
                <a:solidFill>
                  <a:schemeClr val="bg1"/>
                </a:solidFill>
                <a:latin typeface="Arial"/>
                <a:cs typeface="Arial"/>
              </a:rPr>
              <a:t> </a:t>
            </a:r>
          </a:p>
        </p:txBody>
      </p:sp>
      <p:sp>
        <p:nvSpPr>
          <p:cNvPr id="15" name="Text Box 63">
            <a:extLst>
              <a:ext uri="{FF2B5EF4-FFF2-40B4-BE49-F238E27FC236}">
                <a16:creationId xmlns:a16="http://schemas.microsoft.com/office/drawing/2014/main" id="{49887CC4-E586-8A44-BDDB-0E57147C5287}"/>
              </a:ext>
            </a:extLst>
          </p:cNvPr>
          <p:cNvSpPr txBox="1">
            <a:spLocks noChangeArrowheads="1"/>
          </p:cNvSpPr>
          <p:nvPr/>
        </p:nvSpPr>
        <p:spPr bwMode="auto">
          <a:xfrm>
            <a:off x="-61914" y="386999"/>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WHAT </a:t>
            </a:r>
            <a:r>
              <a:rPr lang="en-US" sz="2800" b="1" spc="100">
                <a:solidFill>
                  <a:srgbClr val="FED766"/>
                </a:solidFill>
                <a:latin typeface="Arial" charset="0"/>
              </a:rPr>
              <a:t>is a WSP?</a:t>
            </a:r>
          </a:p>
        </p:txBody>
      </p:sp>
      <p:pic>
        <p:nvPicPr>
          <p:cNvPr id="5" name="Picture 4" descr="Glass of water with bubbles">
            <a:extLst>
              <a:ext uri="{FF2B5EF4-FFF2-40B4-BE49-F238E27FC236}">
                <a16:creationId xmlns:a16="http://schemas.microsoft.com/office/drawing/2014/main" id="{C367B113-583B-735A-BFDC-775F4BEA96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4874" y="1503336"/>
            <a:ext cx="3011837" cy="45177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3">
            <a:extLst>
              <a:ext uri="{FF2B5EF4-FFF2-40B4-BE49-F238E27FC236}">
                <a16:creationId xmlns:a16="http://schemas.microsoft.com/office/drawing/2014/main" id="{49887CC4-E586-8A44-BDDB-0E57147C5287}"/>
              </a:ext>
            </a:extLst>
          </p:cNvPr>
          <p:cNvSpPr txBox="1">
            <a:spLocks noChangeArrowheads="1"/>
          </p:cNvSpPr>
          <p:nvPr/>
        </p:nvSpPr>
        <p:spPr bwMode="auto">
          <a:xfrm>
            <a:off x="-47351" y="472937"/>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dirty="0">
                <a:ln>
                  <a:noFill/>
                </a:ln>
                <a:solidFill>
                  <a:prstClr val="white"/>
                </a:solidFill>
                <a:effectLst/>
                <a:uLnTx/>
                <a:uFillTx/>
                <a:latin typeface="Arial" charset="0"/>
                <a:ea typeface="ＭＳ Ｐゴシック" charset="0"/>
              </a:rPr>
              <a:t>Water safety planning </a:t>
            </a:r>
            <a:r>
              <a:rPr kumimoji="0" lang="en-US" sz="2800" b="1" i="0" u="none" strike="noStrike" kern="1200" cap="none" spc="100" normalizeH="0" baseline="0" noProof="0" dirty="0">
                <a:ln>
                  <a:noFill/>
                </a:ln>
                <a:solidFill>
                  <a:srgbClr val="FED766"/>
                </a:solidFill>
                <a:effectLst/>
                <a:uLnTx/>
                <a:uFillTx/>
                <a:latin typeface="Arial" charset="0"/>
                <a:ea typeface="ＭＳ Ｐゴシック" charset="0"/>
              </a:rPr>
              <a:t>asks three questions</a:t>
            </a:r>
          </a:p>
        </p:txBody>
      </p:sp>
      <p:sp>
        <p:nvSpPr>
          <p:cNvPr id="4" name="TextBox 3">
            <a:extLst>
              <a:ext uri="{FF2B5EF4-FFF2-40B4-BE49-F238E27FC236}">
                <a16:creationId xmlns:a16="http://schemas.microsoft.com/office/drawing/2014/main" id="{C3DE8316-A30B-7AE0-D6A9-E47280563ECB}"/>
              </a:ext>
            </a:extLst>
          </p:cNvPr>
          <p:cNvSpPr txBox="1"/>
          <p:nvPr/>
        </p:nvSpPr>
        <p:spPr>
          <a:xfrm>
            <a:off x="6173484" y="2271418"/>
            <a:ext cx="184731" cy="369332"/>
          </a:xfrm>
          <a:prstGeom prst="rect">
            <a:avLst/>
          </a:prstGeom>
          <a:noFill/>
        </p:spPr>
        <p:txBody>
          <a:bodyPr wrap="none" rtlCol="0">
            <a:spAutoFit/>
          </a:bodyPr>
          <a:lstStyle/>
          <a:p>
            <a:endParaRPr lang="en-US">
              <a:solidFill>
                <a:schemeClr val="bg1"/>
              </a:solidFill>
            </a:endParaRPr>
          </a:p>
        </p:txBody>
      </p:sp>
      <p:sp>
        <p:nvSpPr>
          <p:cNvPr id="5" name="TextBox 4">
            <a:extLst>
              <a:ext uri="{FF2B5EF4-FFF2-40B4-BE49-F238E27FC236}">
                <a16:creationId xmlns:a16="http://schemas.microsoft.com/office/drawing/2014/main" id="{7B7B34BF-813F-8019-D219-7639DB0E43E3}"/>
              </a:ext>
            </a:extLst>
          </p:cNvPr>
          <p:cNvSpPr txBox="1"/>
          <p:nvPr/>
        </p:nvSpPr>
        <p:spPr>
          <a:xfrm>
            <a:off x="4783228" y="4620918"/>
            <a:ext cx="418704" cy="369332"/>
          </a:xfrm>
          <a:prstGeom prst="rect">
            <a:avLst/>
          </a:prstGeom>
          <a:noFill/>
        </p:spPr>
        <p:txBody>
          <a:bodyPr wrap="none" rtlCol="0">
            <a:spAutoFit/>
          </a:bodyPr>
          <a:lstStyle/>
          <a:p>
            <a:r>
              <a:rPr lang="en-US">
                <a:solidFill>
                  <a:schemeClr val="bg1"/>
                </a:solidFill>
              </a:rPr>
              <a:t>01</a:t>
            </a:r>
          </a:p>
        </p:txBody>
      </p:sp>
      <p:sp>
        <p:nvSpPr>
          <p:cNvPr id="9" name="TextBox 8">
            <a:extLst>
              <a:ext uri="{FF2B5EF4-FFF2-40B4-BE49-F238E27FC236}">
                <a16:creationId xmlns:a16="http://schemas.microsoft.com/office/drawing/2014/main" id="{45860F18-5D7F-03D2-7484-756291375E50}"/>
              </a:ext>
            </a:extLst>
          </p:cNvPr>
          <p:cNvSpPr txBox="1"/>
          <p:nvPr/>
        </p:nvSpPr>
        <p:spPr>
          <a:xfrm>
            <a:off x="7572708" y="4620918"/>
            <a:ext cx="418704" cy="369332"/>
          </a:xfrm>
          <a:prstGeom prst="rect">
            <a:avLst/>
          </a:prstGeom>
          <a:noFill/>
        </p:spPr>
        <p:txBody>
          <a:bodyPr wrap="none" rtlCol="0">
            <a:spAutoFit/>
          </a:bodyPr>
          <a:lstStyle/>
          <a:p>
            <a:r>
              <a:rPr lang="en-US">
                <a:solidFill>
                  <a:schemeClr val="bg1"/>
                </a:solidFill>
              </a:rPr>
              <a:t>03</a:t>
            </a:r>
          </a:p>
        </p:txBody>
      </p:sp>
      <p:pic>
        <p:nvPicPr>
          <p:cNvPr id="10" name="Picture 9">
            <a:extLst>
              <a:ext uri="{FF2B5EF4-FFF2-40B4-BE49-F238E27FC236}">
                <a16:creationId xmlns:a16="http://schemas.microsoft.com/office/drawing/2014/main" id="{48347CBD-EE7C-7F74-984A-B871154FF4FE}"/>
              </a:ext>
            </a:extLst>
          </p:cNvPr>
          <p:cNvPicPr>
            <a:picLocks noChangeAspect="1"/>
          </p:cNvPicPr>
          <p:nvPr/>
        </p:nvPicPr>
        <p:blipFill>
          <a:blip r:embed="rId3"/>
          <a:stretch>
            <a:fillRect/>
          </a:stretch>
        </p:blipFill>
        <p:spPr>
          <a:xfrm>
            <a:off x="4524650" y="2520728"/>
            <a:ext cx="3142700" cy="3283118"/>
          </a:xfrm>
          <a:prstGeom prst="rect">
            <a:avLst/>
          </a:prstGeom>
        </p:spPr>
      </p:pic>
      <p:sp>
        <p:nvSpPr>
          <p:cNvPr id="11" name="TextBox 10">
            <a:extLst>
              <a:ext uri="{FF2B5EF4-FFF2-40B4-BE49-F238E27FC236}">
                <a16:creationId xmlns:a16="http://schemas.microsoft.com/office/drawing/2014/main" id="{419E711D-933F-FCAA-3D55-C8CABCF880D1}"/>
              </a:ext>
            </a:extLst>
          </p:cNvPr>
          <p:cNvSpPr txBox="1"/>
          <p:nvPr/>
        </p:nvSpPr>
        <p:spPr>
          <a:xfrm>
            <a:off x="7782060" y="4918887"/>
            <a:ext cx="3778566" cy="830997"/>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1800"/>
              <a:buFont typeface="Atkinson Hyperlegible"/>
              <a:buNone/>
            </a:pPr>
            <a:r>
              <a:rPr lang="en-IN" sz="2400" b="1" i="0" u="none" strike="noStrike" cap="none">
                <a:solidFill>
                  <a:srgbClr val="086788"/>
                </a:solidFill>
                <a:latin typeface="Atkinson Hyperlegible"/>
                <a:ea typeface="Atkinson Hyperlegible"/>
                <a:cs typeface="Atkinson Hyperlegible"/>
                <a:sym typeface="Atkinson Hyperlegible"/>
              </a:rPr>
              <a:t>How can we better manage the risks?</a:t>
            </a:r>
          </a:p>
        </p:txBody>
      </p:sp>
      <p:sp>
        <p:nvSpPr>
          <p:cNvPr id="14" name="TextBox 13">
            <a:extLst>
              <a:ext uri="{FF2B5EF4-FFF2-40B4-BE49-F238E27FC236}">
                <a16:creationId xmlns:a16="http://schemas.microsoft.com/office/drawing/2014/main" id="{6A69C79A-EC67-ACC5-BF7C-17BBE5332313}"/>
              </a:ext>
            </a:extLst>
          </p:cNvPr>
          <p:cNvSpPr txBox="1"/>
          <p:nvPr/>
        </p:nvSpPr>
        <p:spPr>
          <a:xfrm>
            <a:off x="4089414" y="1809753"/>
            <a:ext cx="4168140" cy="461665"/>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800"/>
              <a:buFont typeface="Atkinson Hyperlegible"/>
              <a:buNone/>
            </a:pPr>
            <a:r>
              <a:rPr lang="en-IN" sz="2400" b="1" i="0" u="none" strike="noStrike" cap="none">
                <a:solidFill>
                  <a:srgbClr val="086788"/>
                </a:solidFill>
                <a:latin typeface="Atkinson Hyperlegible"/>
                <a:ea typeface="Atkinson Hyperlegible"/>
                <a:cs typeface="Atkinson Hyperlegible"/>
                <a:sym typeface="Atkinson Hyperlegible"/>
              </a:rPr>
              <a:t>What are the priority risks?</a:t>
            </a:r>
          </a:p>
        </p:txBody>
      </p:sp>
      <p:sp>
        <p:nvSpPr>
          <p:cNvPr id="17" name="TextBox 16">
            <a:extLst>
              <a:ext uri="{FF2B5EF4-FFF2-40B4-BE49-F238E27FC236}">
                <a16:creationId xmlns:a16="http://schemas.microsoft.com/office/drawing/2014/main" id="{EA6C6BFC-CEB1-523B-D101-BCBDE4949645}"/>
              </a:ext>
            </a:extLst>
          </p:cNvPr>
          <p:cNvSpPr txBox="1"/>
          <p:nvPr/>
        </p:nvSpPr>
        <p:spPr>
          <a:xfrm>
            <a:off x="-120307" y="4990250"/>
            <a:ext cx="4774246" cy="830997"/>
          </a:xfrm>
          <a:prstGeom prst="rect">
            <a:avLst/>
          </a:prstGeom>
          <a:noFill/>
        </p:spPr>
        <p:txBody>
          <a:bodyPr wrap="square">
            <a:spAutoFit/>
          </a:bodyPr>
          <a:lstStyle/>
          <a:p>
            <a:pPr marL="0" marR="0" lvl="0" indent="0" algn="r" rtl="0">
              <a:lnSpc>
                <a:spcPct val="100000"/>
              </a:lnSpc>
              <a:spcBef>
                <a:spcPts val="0"/>
              </a:spcBef>
              <a:spcAft>
                <a:spcPts val="0"/>
              </a:spcAft>
              <a:buClr>
                <a:schemeClr val="dk1"/>
              </a:buClr>
              <a:buSzPts val="1800"/>
              <a:buFont typeface="Atkinson Hyperlegible"/>
              <a:buNone/>
            </a:pPr>
            <a:r>
              <a:rPr lang="en-IN" sz="2400" b="1" i="0" u="none" strike="noStrike" cap="none">
                <a:solidFill>
                  <a:srgbClr val="086788"/>
                </a:solidFill>
                <a:latin typeface="Atkinson Hyperlegible"/>
                <a:ea typeface="Atkinson Hyperlegible"/>
                <a:cs typeface="Atkinson Hyperlegible"/>
                <a:sym typeface="Atkinson Hyperlegible"/>
              </a:rPr>
              <a:t>How can we confirm the ongoing effectiveness of the WSP?</a:t>
            </a:r>
          </a:p>
        </p:txBody>
      </p:sp>
    </p:spTree>
    <p:extLst>
      <p:ext uri="{BB962C8B-B14F-4D97-AF65-F5344CB8AC3E}">
        <p14:creationId xmlns:p14="http://schemas.microsoft.com/office/powerpoint/2010/main" val="165871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25042" y="5854018"/>
            <a:ext cx="194295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700" b="0" i="0" u="none" strike="noStrike" kern="1200" cap="none" spc="0" normalizeH="0" baseline="0" noProof="0">
                <a:ln>
                  <a:noFill/>
                </a:ln>
                <a:solidFill>
                  <a:prstClr val="white"/>
                </a:solidFill>
                <a:effectLst/>
                <a:uLnTx/>
                <a:uFillTx/>
                <a:latin typeface="Arial" charset="0"/>
                <a:ea typeface="MS PGothic" charset="0"/>
              </a:rPr>
              <a:t>Credit: Ollivier Girard/CIFOR via flickr.com (CC BY-NC-ND 2.0)</a:t>
            </a:r>
          </a:p>
        </p:txBody>
      </p:sp>
      <p:sp>
        <p:nvSpPr>
          <p:cNvPr id="6" name="Text Box 63">
            <a:extLst>
              <a:ext uri="{FF2B5EF4-FFF2-40B4-BE49-F238E27FC236}">
                <a16:creationId xmlns:a16="http://schemas.microsoft.com/office/drawing/2014/main" id="{6E27B641-F7BB-E748-B252-0B749811CAC6}"/>
              </a:ext>
            </a:extLst>
          </p:cNvPr>
          <p:cNvSpPr txBox="1">
            <a:spLocks noChangeArrowheads="1"/>
          </p:cNvSpPr>
          <p:nvPr/>
        </p:nvSpPr>
        <p:spPr bwMode="auto">
          <a:xfrm>
            <a:off x="-172720" y="434595"/>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WSPs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involve…</a:t>
            </a:r>
          </a:p>
        </p:txBody>
      </p:sp>
      <p:grpSp>
        <p:nvGrpSpPr>
          <p:cNvPr id="3" name="Group 2">
            <a:extLst>
              <a:ext uri="{FF2B5EF4-FFF2-40B4-BE49-F238E27FC236}">
                <a16:creationId xmlns:a16="http://schemas.microsoft.com/office/drawing/2014/main" id="{AD80601B-02FA-61C1-DCD7-E5F02AB18D8F}"/>
              </a:ext>
            </a:extLst>
          </p:cNvPr>
          <p:cNvGrpSpPr/>
          <p:nvPr/>
        </p:nvGrpSpPr>
        <p:grpSpPr>
          <a:xfrm>
            <a:off x="364526" y="2755075"/>
            <a:ext cx="2880000" cy="3070996"/>
            <a:chOff x="364526" y="2755075"/>
            <a:chExt cx="2880000" cy="3070996"/>
          </a:xfrm>
        </p:grpSpPr>
        <p:sp>
          <p:nvSpPr>
            <p:cNvPr id="5" name="Rectangle 4">
              <a:extLst>
                <a:ext uri="{FF2B5EF4-FFF2-40B4-BE49-F238E27FC236}">
                  <a16:creationId xmlns:a16="http://schemas.microsoft.com/office/drawing/2014/main" id="{E6E3E032-E7E6-99E6-98E1-A6A8BAF63155}"/>
                </a:ext>
              </a:extLst>
            </p:cNvPr>
            <p:cNvSpPr/>
            <p:nvPr/>
          </p:nvSpPr>
          <p:spPr>
            <a:xfrm>
              <a:off x="364526" y="2755075"/>
              <a:ext cx="2880000" cy="3070996"/>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7" name="TextBox 6">
              <a:extLst>
                <a:ext uri="{FF2B5EF4-FFF2-40B4-BE49-F238E27FC236}">
                  <a16:creationId xmlns:a16="http://schemas.microsoft.com/office/drawing/2014/main" id="{4633619E-C2EE-2E7B-95B9-392EA8DBDF7D}"/>
                </a:ext>
              </a:extLst>
            </p:cNvPr>
            <p:cNvSpPr txBox="1"/>
            <p:nvPr/>
          </p:nvSpPr>
          <p:spPr>
            <a:xfrm>
              <a:off x="364526" y="3579300"/>
              <a:ext cx="2879999" cy="1569660"/>
            </a:xfrm>
            <a:prstGeom prst="rect">
              <a:avLst/>
            </a:prstGeom>
            <a:noFill/>
          </p:spPr>
          <p:txBody>
            <a:bodyPr wrap="square">
              <a:spAutoFit/>
            </a:bodyPr>
            <a:lstStyle/>
            <a:p>
              <a:pPr lvl="0" algn="ctr">
                <a:buClr>
                  <a:schemeClr val="dk1"/>
                </a:buClr>
                <a:buSzPts val="1800"/>
              </a:pPr>
              <a:endParaRPr lang="en-US" sz="2400">
                <a:solidFill>
                  <a:srgbClr val="E45C31"/>
                </a:solidFill>
                <a:latin typeface="Arial" panose="020B0604020202020204" pitchFamily="34" charset="0"/>
                <a:ea typeface="Atkinson Hyperlegible"/>
                <a:cs typeface="Arial" panose="020B0604020202020204" pitchFamily="34" charset="0"/>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Preventing contamination at the source</a:t>
              </a:r>
            </a:p>
          </p:txBody>
        </p:sp>
      </p:grpSp>
      <p:grpSp>
        <p:nvGrpSpPr>
          <p:cNvPr id="9" name="Group 8">
            <a:extLst>
              <a:ext uri="{FF2B5EF4-FFF2-40B4-BE49-F238E27FC236}">
                <a16:creationId xmlns:a16="http://schemas.microsoft.com/office/drawing/2014/main" id="{ADC10DEA-CDA9-0799-4881-A31B8390F910}"/>
              </a:ext>
            </a:extLst>
          </p:cNvPr>
          <p:cNvGrpSpPr/>
          <p:nvPr/>
        </p:nvGrpSpPr>
        <p:grpSpPr>
          <a:xfrm>
            <a:off x="3328733" y="1820532"/>
            <a:ext cx="2880001" cy="4005538"/>
            <a:chOff x="3328733" y="1820532"/>
            <a:chExt cx="2880001" cy="4005538"/>
          </a:xfrm>
        </p:grpSpPr>
        <p:sp>
          <p:nvSpPr>
            <p:cNvPr id="10" name="Rectangle 9">
              <a:extLst>
                <a:ext uri="{FF2B5EF4-FFF2-40B4-BE49-F238E27FC236}">
                  <a16:creationId xmlns:a16="http://schemas.microsoft.com/office/drawing/2014/main" id="{8DDB47CC-78F1-1CF4-91CA-87E5E5BCCD47}"/>
                </a:ext>
              </a:extLst>
            </p:cNvPr>
            <p:cNvSpPr/>
            <p:nvPr/>
          </p:nvSpPr>
          <p:spPr>
            <a:xfrm>
              <a:off x="3328734" y="2755074"/>
              <a:ext cx="2880000" cy="3070996"/>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11" name="TextBox 10">
              <a:extLst>
                <a:ext uri="{FF2B5EF4-FFF2-40B4-BE49-F238E27FC236}">
                  <a16:creationId xmlns:a16="http://schemas.microsoft.com/office/drawing/2014/main" id="{09D6F904-472F-5931-D63D-E836277EBDF1}"/>
                </a:ext>
              </a:extLst>
            </p:cNvPr>
            <p:cNvSpPr txBox="1"/>
            <p:nvPr/>
          </p:nvSpPr>
          <p:spPr>
            <a:xfrm>
              <a:off x="3328733" y="3579300"/>
              <a:ext cx="2880000" cy="1938992"/>
            </a:xfrm>
            <a:prstGeom prst="rect">
              <a:avLst/>
            </a:prstGeom>
            <a:noFill/>
            <a:ln w="9525">
              <a:noFill/>
            </a:ln>
          </p:spPr>
          <p:txBody>
            <a:bodyPr wrap="square">
              <a:spAutoFit/>
            </a:bodyPr>
            <a:lstStyle/>
            <a:p>
              <a:pPr lvl="0" algn="ctr">
                <a:buClr>
                  <a:schemeClr val="dk1"/>
                </a:buClr>
                <a:buSzPts val="1800"/>
              </a:pPr>
              <a:endParaRPr lang="en-US" sz="2400">
                <a:solidFill>
                  <a:srgbClr val="E45C31"/>
                </a:solidFill>
                <a:latin typeface="Arial" panose="020B0604020202020204" pitchFamily="34" charset="0"/>
                <a:ea typeface="Atkinson Hyperlegible"/>
                <a:cs typeface="Arial" panose="020B0604020202020204" pitchFamily="34" charset="0"/>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Removing/ reducing contamination by water treatment</a:t>
              </a:r>
            </a:p>
          </p:txBody>
        </p:sp>
        <p:pic>
          <p:nvPicPr>
            <p:cNvPr id="12" name="Google Shape;176;p4">
              <a:extLst>
                <a:ext uri="{FF2B5EF4-FFF2-40B4-BE49-F238E27FC236}">
                  <a16:creationId xmlns:a16="http://schemas.microsoft.com/office/drawing/2014/main" id="{69EC3B07-881D-BB0B-DB53-9AABF1B5943C}"/>
                </a:ext>
              </a:extLst>
            </p:cNvPr>
            <p:cNvPicPr preferRelativeResize="0"/>
            <p:nvPr/>
          </p:nvPicPr>
          <p:blipFill>
            <a:blip r:embed="rId3" cstate="print">
              <a:extLst>
                <a:ext uri="{28A0092B-C50C-407E-A947-70E740481C1C}">
                  <a14:useLocalDpi xmlns:a14="http://schemas.microsoft.com/office/drawing/2010/main"/>
                </a:ext>
              </a:extLst>
            </a:blip>
            <a:srcRect/>
            <a:stretch/>
          </p:blipFill>
          <p:spPr>
            <a:xfrm>
              <a:off x="3456363" y="1820532"/>
              <a:ext cx="2634998" cy="1695386"/>
            </a:xfrm>
            <a:prstGeom prst="rect">
              <a:avLst/>
            </a:prstGeom>
            <a:ln>
              <a:noFill/>
            </a:ln>
            <a:effectLst>
              <a:outerShdw blurRad="190500" algn="tl" rotWithShape="0">
                <a:srgbClr val="000000">
                  <a:alpha val="70000"/>
                </a:srgbClr>
              </a:outerShdw>
            </a:effectLst>
          </p:spPr>
        </p:pic>
      </p:grpSp>
      <p:grpSp>
        <p:nvGrpSpPr>
          <p:cNvPr id="13" name="Group 12">
            <a:extLst>
              <a:ext uri="{FF2B5EF4-FFF2-40B4-BE49-F238E27FC236}">
                <a16:creationId xmlns:a16="http://schemas.microsoft.com/office/drawing/2014/main" id="{81D381D4-4097-FEF9-55B4-D1F224C335E0}"/>
              </a:ext>
            </a:extLst>
          </p:cNvPr>
          <p:cNvGrpSpPr/>
          <p:nvPr/>
        </p:nvGrpSpPr>
        <p:grpSpPr>
          <a:xfrm>
            <a:off x="6245232" y="2755071"/>
            <a:ext cx="2969813" cy="3070997"/>
            <a:chOff x="6245232" y="2755071"/>
            <a:chExt cx="2969813" cy="3070997"/>
          </a:xfrm>
        </p:grpSpPr>
        <p:sp>
          <p:nvSpPr>
            <p:cNvPr id="14" name="Rectangle 13">
              <a:extLst>
                <a:ext uri="{FF2B5EF4-FFF2-40B4-BE49-F238E27FC236}">
                  <a16:creationId xmlns:a16="http://schemas.microsoft.com/office/drawing/2014/main" id="{7CFA55B5-71AD-CD52-237E-58635403E9E1}"/>
                </a:ext>
              </a:extLst>
            </p:cNvPr>
            <p:cNvSpPr/>
            <p:nvPr/>
          </p:nvSpPr>
          <p:spPr>
            <a:xfrm>
              <a:off x="6292942" y="2755071"/>
              <a:ext cx="2880000" cy="3070997"/>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15" name="TextBox 14">
              <a:extLst>
                <a:ext uri="{FF2B5EF4-FFF2-40B4-BE49-F238E27FC236}">
                  <a16:creationId xmlns:a16="http://schemas.microsoft.com/office/drawing/2014/main" id="{ED9FE41D-C7FD-5781-833D-360FFF2750C4}"/>
                </a:ext>
              </a:extLst>
            </p:cNvPr>
            <p:cNvSpPr txBox="1"/>
            <p:nvPr/>
          </p:nvSpPr>
          <p:spPr>
            <a:xfrm>
              <a:off x="6245232" y="3585179"/>
              <a:ext cx="2969813" cy="1938992"/>
            </a:xfrm>
            <a:prstGeom prst="rect">
              <a:avLst/>
            </a:prstGeom>
            <a:noFill/>
          </p:spPr>
          <p:txBody>
            <a:bodyPr wrap="square">
              <a:spAutoFit/>
            </a:bodyPr>
            <a:lstStyle/>
            <a:p>
              <a:pPr lvl="0" algn="ctr">
                <a:buClr>
                  <a:schemeClr val="dk1"/>
                </a:buClr>
                <a:buSzPts val="1800"/>
              </a:pPr>
              <a:endParaRPr lang="en-US" sz="2400">
                <a:solidFill>
                  <a:srgbClr val="E45C31"/>
                </a:solidFill>
                <a:latin typeface="Atkinson Hyperlegible"/>
                <a:ea typeface="Atkinson Hyperlegible"/>
                <a:cs typeface="Atkinson Hyperlegible"/>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Preventing </a:t>
              </a:r>
              <a:br>
                <a:rPr lang="en-US" sz="2400">
                  <a:solidFill>
                    <a:srgbClr val="E45C31"/>
                  </a:solidFill>
                  <a:latin typeface="Arial" panose="020B0604020202020204" pitchFamily="34" charset="0"/>
                  <a:ea typeface="Atkinson Hyperlegible"/>
                  <a:cs typeface="Arial" panose="020B0604020202020204" pitchFamily="34" charset="0"/>
                  <a:sym typeface="Atkinson Hyperlegible"/>
                </a:rPr>
              </a:b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recontamination </a:t>
              </a:r>
              <a:br>
                <a:rPr lang="en-US" sz="2400">
                  <a:solidFill>
                    <a:srgbClr val="E45C31"/>
                  </a:solidFill>
                  <a:latin typeface="Arial" panose="020B0604020202020204" pitchFamily="34" charset="0"/>
                  <a:ea typeface="Atkinson Hyperlegible"/>
                  <a:cs typeface="Arial" panose="020B0604020202020204" pitchFamily="34" charset="0"/>
                  <a:sym typeface="Atkinson Hyperlegible"/>
                </a:rPr>
              </a:b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in storage and distribution </a:t>
              </a:r>
            </a:p>
          </p:txBody>
        </p:sp>
      </p:grpSp>
      <p:grpSp>
        <p:nvGrpSpPr>
          <p:cNvPr id="17" name="Group 16">
            <a:extLst>
              <a:ext uri="{FF2B5EF4-FFF2-40B4-BE49-F238E27FC236}">
                <a16:creationId xmlns:a16="http://schemas.microsoft.com/office/drawing/2014/main" id="{E4867D94-DAA6-F3C4-D748-1984DAF67E0A}"/>
              </a:ext>
            </a:extLst>
          </p:cNvPr>
          <p:cNvGrpSpPr/>
          <p:nvPr/>
        </p:nvGrpSpPr>
        <p:grpSpPr>
          <a:xfrm>
            <a:off x="9257149" y="1820532"/>
            <a:ext cx="2880000" cy="4005536"/>
            <a:chOff x="9257149" y="1820532"/>
            <a:chExt cx="2880000" cy="4005536"/>
          </a:xfrm>
        </p:grpSpPr>
        <p:sp>
          <p:nvSpPr>
            <p:cNvPr id="19" name="Rectangle 18">
              <a:extLst>
                <a:ext uri="{FF2B5EF4-FFF2-40B4-BE49-F238E27FC236}">
                  <a16:creationId xmlns:a16="http://schemas.microsoft.com/office/drawing/2014/main" id="{20A241BA-8A30-BC23-91C5-7C6E53D8A9EC}"/>
                </a:ext>
              </a:extLst>
            </p:cNvPr>
            <p:cNvSpPr/>
            <p:nvPr/>
          </p:nvSpPr>
          <p:spPr>
            <a:xfrm>
              <a:off x="9257149" y="2755072"/>
              <a:ext cx="2880000" cy="3070996"/>
            </a:xfrm>
            <a:prstGeom prst="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5C31"/>
                </a:solidFill>
              </a:endParaRPr>
            </a:p>
          </p:txBody>
        </p:sp>
        <p:sp>
          <p:nvSpPr>
            <p:cNvPr id="20" name="TextBox 19">
              <a:extLst>
                <a:ext uri="{FF2B5EF4-FFF2-40B4-BE49-F238E27FC236}">
                  <a16:creationId xmlns:a16="http://schemas.microsoft.com/office/drawing/2014/main" id="{5D0C3609-E52E-9866-3EFE-9C020EFF3B81}"/>
                </a:ext>
              </a:extLst>
            </p:cNvPr>
            <p:cNvSpPr txBox="1"/>
            <p:nvPr/>
          </p:nvSpPr>
          <p:spPr>
            <a:xfrm>
              <a:off x="9257149" y="3579299"/>
              <a:ext cx="2880000" cy="1569660"/>
            </a:xfrm>
            <a:prstGeom prst="rect">
              <a:avLst/>
            </a:prstGeom>
            <a:noFill/>
          </p:spPr>
          <p:txBody>
            <a:bodyPr wrap="square">
              <a:spAutoFit/>
            </a:bodyPr>
            <a:lstStyle/>
            <a:p>
              <a:pPr lvl="0" algn="ctr">
                <a:buClr>
                  <a:schemeClr val="dk1"/>
                </a:buClr>
                <a:buSzPts val="1800"/>
              </a:pPr>
              <a:endParaRPr lang="en-US" sz="2400">
                <a:solidFill>
                  <a:srgbClr val="E45C31"/>
                </a:solidFill>
                <a:latin typeface="Arial" panose="020B0604020202020204" pitchFamily="34" charset="0"/>
                <a:ea typeface="Atkinson Hyperlegible"/>
                <a:cs typeface="Arial" panose="020B0604020202020204" pitchFamily="34" charset="0"/>
                <a:sym typeface="Atkinson Hyperlegible"/>
              </a:endParaRPr>
            </a:p>
            <a:p>
              <a:pPr lvl="0" algn="ctr">
                <a:buClr>
                  <a:schemeClr val="dk1"/>
                </a:buClr>
                <a:buSzPts val="1800"/>
              </a:pPr>
              <a:r>
                <a:rPr lang="en-US" sz="2400">
                  <a:solidFill>
                    <a:srgbClr val="E45C31"/>
                  </a:solidFill>
                  <a:latin typeface="Arial" panose="020B0604020202020204" pitchFamily="34" charset="0"/>
                  <a:ea typeface="Atkinson Hyperlegible"/>
                  <a:cs typeface="Arial" panose="020B0604020202020204" pitchFamily="34" charset="0"/>
                  <a:sym typeface="Atkinson Hyperlegible"/>
                </a:rPr>
                <a:t>Preventing recontamination at the household</a:t>
              </a:r>
            </a:p>
          </p:txBody>
        </p:sp>
        <p:pic>
          <p:nvPicPr>
            <p:cNvPr id="21" name="Google Shape;182;p4">
              <a:extLst>
                <a:ext uri="{FF2B5EF4-FFF2-40B4-BE49-F238E27FC236}">
                  <a16:creationId xmlns:a16="http://schemas.microsoft.com/office/drawing/2014/main" id="{936A9906-CDD9-263C-8C6B-44B08B3EA865}"/>
                </a:ext>
              </a:extLst>
            </p:cNvPr>
            <p:cNvPicPr preferRelativeResize="0"/>
            <p:nvPr/>
          </p:nvPicPr>
          <p:blipFill>
            <a:blip r:embed="rId4" cstate="print">
              <a:extLst>
                <a:ext uri="{28A0092B-C50C-407E-A947-70E740481C1C}">
                  <a14:useLocalDpi xmlns:a14="http://schemas.microsoft.com/office/drawing/2010/main"/>
                </a:ext>
              </a:extLst>
            </a:blip>
            <a:srcRect/>
            <a:stretch/>
          </p:blipFill>
          <p:spPr>
            <a:xfrm>
              <a:off x="9374519" y="1820532"/>
              <a:ext cx="2634578" cy="1695386"/>
            </a:xfrm>
            <a:prstGeom prst="rect">
              <a:avLst/>
            </a:prstGeom>
            <a:ln>
              <a:noFill/>
            </a:ln>
            <a:effectLst>
              <a:outerShdw blurRad="190500" algn="tl" rotWithShape="0">
                <a:srgbClr val="000000">
                  <a:alpha val="70000"/>
                </a:srgbClr>
              </a:outerShdw>
            </a:effectLst>
          </p:spPr>
        </p:pic>
      </p:grpSp>
      <p:pic>
        <p:nvPicPr>
          <p:cNvPr id="22" name="Picture 21">
            <a:extLst>
              <a:ext uri="{FF2B5EF4-FFF2-40B4-BE49-F238E27FC236}">
                <a16:creationId xmlns:a16="http://schemas.microsoft.com/office/drawing/2014/main" id="{AE2667AF-3569-96F5-8D54-D6025F423644}"/>
              </a:ext>
            </a:extLst>
          </p:cNvPr>
          <p:cNvPicPr>
            <a:picLocks noChangeAspect="1"/>
          </p:cNvPicPr>
          <p:nvPr/>
        </p:nvPicPr>
        <p:blipFill rotWithShape="1">
          <a:blip r:embed="rId5" cstate="print">
            <a:alphaModFix amt="85000"/>
            <a:extLst>
              <a:ext uri="{BEBA8EAE-BF5A-486C-A8C5-ECC9F3942E4B}">
                <a14:imgProps xmlns:a14="http://schemas.microsoft.com/office/drawing/2010/main">
                  <a14:imgLayer r:embed="rId6">
                    <a14:imgEffect>
                      <a14:saturation sat="50000"/>
                    </a14:imgEffect>
                  </a14:imgLayer>
                </a14:imgProps>
              </a:ext>
              <a:ext uri="{28A0092B-C50C-407E-A947-70E740481C1C}">
                <a14:useLocalDpi xmlns:a14="http://schemas.microsoft.com/office/drawing/2010/main"/>
              </a:ext>
            </a:extLst>
          </a:blip>
          <a:srcRect/>
          <a:stretch/>
        </p:blipFill>
        <p:spPr>
          <a:xfrm>
            <a:off x="424272" y="1755714"/>
            <a:ext cx="2743200" cy="1645000"/>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AB702577-9950-4328-DEBA-B121378901CC}"/>
              </a:ext>
            </a:extLst>
          </p:cNvPr>
          <p:cNvPicPr>
            <a:picLocks noChangeAspect="1"/>
          </p:cNvPicPr>
          <p:nvPr/>
        </p:nvPicPr>
        <p:blipFill rotWithShape="1">
          <a:blip r:embed="rId7" cstate="print">
            <a:alphaModFix amt="88000"/>
            <a:extLst>
              <a:ext uri="{BEBA8EAE-BF5A-486C-A8C5-ECC9F3942E4B}">
                <a14:imgProps xmlns:a14="http://schemas.microsoft.com/office/drawing/2010/main">
                  <a14:imgLayer r:embed="rId8">
                    <a14:imgEffect>
                      <a14:saturation sat="50000"/>
                    </a14:imgEffect>
                  </a14:imgLayer>
                </a14:imgProps>
              </a:ext>
              <a:ext uri="{28A0092B-C50C-407E-A947-70E740481C1C}">
                <a14:useLocalDpi xmlns:a14="http://schemas.microsoft.com/office/drawing/2010/main"/>
              </a:ext>
            </a:extLst>
          </a:blip>
          <a:srcRect l="-6"/>
          <a:stretch/>
        </p:blipFill>
        <p:spPr>
          <a:xfrm>
            <a:off x="6392856" y="1820532"/>
            <a:ext cx="2797433" cy="1672865"/>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D8A8C8C9-AA57-C9AE-473D-39F0D40353BD}"/>
              </a:ext>
            </a:extLst>
          </p:cNvPr>
          <p:cNvSpPr txBox="1"/>
          <p:nvPr/>
        </p:nvSpPr>
        <p:spPr>
          <a:xfrm>
            <a:off x="364526" y="5915129"/>
            <a:ext cx="2505639" cy="188610"/>
          </a:xfrm>
          <a:prstGeom prst="rect">
            <a:avLst/>
          </a:prstGeom>
          <a:noFill/>
        </p:spPr>
        <p:txBody>
          <a:bodyPr wrap="square" rtlCol="0">
            <a:spAutoFit/>
          </a:bodyPr>
          <a:lstStyle/>
          <a:p>
            <a:r>
              <a:rPr lang="en-IE" sz="600">
                <a:solidFill>
                  <a:schemeClr val="tx2"/>
                </a:solidFill>
              </a:rPr>
              <a:t>Picture 1: Ollivier Girard/CIFOR via flickr.com (CC BY-NC-ND 2.0)</a:t>
            </a:r>
          </a:p>
        </p:txBody>
      </p:sp>
      <p:sp>
        <p:nvSpPr>
          <p:cNvPr id="25" name="TextBox 24">
            <a:extLst>
              <a:ext uri="{FF2B5EF4-FFF2-40B4-BE49-F238E27FC236}">
                <a16:creationId xmlns:a16="http://schemas.microsoft.com/office/drawing/2014/main" id="{75B289D7-DBC8-8D6C-2A6F-1DBCC85D06CE}"/>
              </a:ext>
            </a:extLst>
          </p:cNvPr>
          <p:cNvSpPr txBox="1"/>
          <p:nvPr/>
        </p:nvSpPr>
        <p:spPr>
          <a:xfrm>
            <a:off x="9257149" y="5915573"/>
            <a:ext cx="2505639" cy="184666"/>
          </a:xfrm>
          <a:prstGeom prst="rect">
            <a:avLst/>
          </a:prstGeom>
          <a:noFill/>
        </p:spPr>
        <p:txBody>
          <a:bodyPr wrap="square" rtlCol="0">
            <a:spAutoFit/>
          </a:bodyPr>
          <a:lstStyle/>
          <a:p>
            <a:r>
              <a:rPr lang="en-IE" sz="600">
                <a:solidFill>
                  <a:schemeClr val="tx2"/>
                </a:solidFill>
              </a:rPr>
              <a:t>Pictures 2-4: WHO/Rory Moses McKeown</a:t>
            </a:r>
          </a:p>
        </p:txBody>
      </p:sp>
    </p:spTree>
    <p:extLst>
      <p:ext uri="{BB962C8B-B14F-4D97-AF65-F5344CB8AC3E}">
        <p14:creationId xmlns:p14="http://schemas.microsoft.com/office/powerpoint/2010/main" val="315082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85AC3FA-9A61-E818-9D99-F6FF83101BAB}"/>
              </a:ext>
            </a:extLst>
          </p:cNvPr>
          <p:cNvCxnSpPr>
            <a:cxnSpLocks/>
            <a:stCxn id="31" idx="6"/>
          </p:cNvCxnSpPr>
          <p:nvPr/>
        </p:nvCxnSpPr>
        <p:spPr>
          <a:xfrm flipV="1">
            <a:off x="1474999" y="3847637"/>
            <a:ext cx="1010333" cy="11152"/>
          </a:xfrm>
          <a:prstGeom prst="line">
            <a:avLst/>
          </a:prstGeom>
          <a:noFill/>
          <a:ln w="12700" cap="rnd" cmpd="sng" algn="ctr">
            <a:solidFill>
              <a:srgbClr val="414041"/>
            </a:solidFill>
            <a:prstDash val="dash"/>
            <a:round/>
            <a:headEnd type="none" w="lg" len="lg"/>
            <a:tailEnd type="none" w="lg" len="lg"/>
          </a:ln>
          <a:effectLst/>
        </p:spPr>
      </p:cxnSp>
      <p:cxnSp>
        <p:nvCxnSpPr>
          <p:cNvPr id="8" name="Straight Connector 7">
            <a:extLst>
              <a:ext uri="{FF2B5EF4-FFF2-40B4-BE49-F238E27FC236}">
                <a16:creationId xmlns:a16="http://schemas.microsoft.com/office/drawing/2014/main" id="{3577C4D5-8B87-66C7-B757-5BD0392B0302}"/>
              </a:ext>
            </a:extLst>
          </p:cNvPr>
          <p:cNvCxnSpPr>
            <a:cxnSpLocks/>
          </p:cNvCxnSpPr>
          <p:nvPr/>
        </p:nvCxnSpPr>
        <p:spPr>
          <a:xfrm>
            <a:off x="3532862" y="3847636"/>
            <a:ext cx="1010419" cy="0"/>
          </a:xfrm>
          <a:prstGeom prst="line">
            <a:avLst/>
          </a:prstGeom>
          <a:noFill/>
          <a:ln w="12700" cap="rnd" cmpd="sng" algn="ctr">
            <a:solidFill>
              <a:srgbClr val="414041"/>
            </a:solidFill>
            <a:prstDash val="dash"/>
            <a:round/>
            <a:headEnd type="none" w="lg" len="lg"/>
            <a:tailEnd type="none" w="lg" len="lg"/>
          </a:ln>
          <a:effectLst/>
        </p:spPr>
      </p:cxnSp>
      <p:cxnSp>
        <p:nvCxnSpPr>
          <p:cNvPr id="16" name="Straight Connector 15">
            <a:extLst>
              <a:ext uri="{FF2B5EF4-FFF2-40B4-BE49-F238E27FC236}">
                <a16:creationId xmlns:a16="http://schemas.microsoft.com/office/drawing/2014/main" id="{6EB30557-988E-ED05-FF40-52D63BF57869}"/>
              </a:ext>
            </a:extLst>
          </p:cNvPr>
          <p:cNvCxnSpPr>
            <a:cxnSpLocks/>
          </p:cNvCxnSpPr>
          <p:nvPr/>
        </p:nvCxnSpPr>
        <p:spPr>
          <a:xfrm>
            <a:off x="5417562" y="3847637"/>
            <a:ext cx="1356874" cy="0"/>
          </a:xfrm>
          <a:prstGeom prst="line">
            <a:avLst/>
          </a:prstGeom>
          <a:noFill/>
          <a:ln w="12700" cap="rnd" cmpd="sng" algn="ctr">
            <a:solidFill>
              <a:srgbClr val="414041"/>
            </a:solidFill>
            <a:prstDash val="dash"/>
            <a:round/>
            <a:headEnd type="none" w="lg" len="lg"/>
            <a:tailEnd type="none" w="lg" len="lg"/>
          </a:ln>
          <a:effectLst/>
        </p:spPr>
      </p:cxnSp>
      <p:cxnSp>
        <p:nvCxnSpPr>
          <p:cNvPr id="18" name="Straight Connector 17">
            <a:extLst>
              <a:ext uri="{FF2B5EF4-FFF2-40B4-BE49-F238E27FC236}">
                <a16:creationId xmlns:a16="http://schemas.microsoft.com/office/drawing/2014/main" id="{DC1DDE06-7D1F-BA04-7953-5ED83F69CC3D}"/>
              </a:ext>
            </a:extLst>
          </p:cNvPr>
          <p:cNvCxnSpPr>
            <a:cxnSpLocks/>
          </p:cNvCxnSpPr>
          <p:nvPr/>
        </p:nvCxnSpPr>
        <p:spPr>
          <a:xfrm>
            <a:off x="7475468" y="3847637"/>
            <a:ext cx="1356874" cy="0"/>
          </a:xfrm>
          <a:prstGeom prst="line">
            <a:avLst/>
          </a:prstGeom>
          <a:noFill/>
          <a:ln w="12700" cap="rnd" cmpd="sng" algn="ctr">
            <a:solidFill>
              <a:srgbClr val="414041"/>
            </a:solidFill>
            <a:prstDash val="dash"/>
            <a:round/>
            <a:headEnd type="none" w="lg" len="lg"/>
            <a:tailEnd type="none" w="lg" len="lg"/>
          </a:ln>
          <a:effectLst/>
        </p:spPr>
      </p:cxnSp>
      <p:cxnSp>
        <p:nvCxnSpPr>
          <p:cNvPr id="26" name="Straight Connector 25">
            <a:extLst>
              <a:ext uri="{FF2B5EF4-FFF2-40B4-BE49-F238E27FC236}">
                <a16:creationId xmlns:a16="http://schemas.microsoft.com/office/drawing/2014/main" id="{C0006F4F-D4AE-D492-AB20-B8D5CF983C37}"/>
              </a:ext>
            </a:extLst>
          </p:cNvPr>
          <p:cNvCxnSpPr>
            <a:cxnSpLocks/>
          </p:cNvCxnSpPr>
          <p:nvPr/>
        </p:nvCxnSpPr>
        <p:spPr>
          <a:xfrm>
            <a:off x="9533374" y="3847637"/>
            <a:ext cx="1356874" cy="0"/>
          </a:xfrm>
          <a:prstGeom prst="line">
            <a:avLst/>
          </a:prstGeom>
          <a:noFill/>
          <a:ln w="12700" cap="rnd" cmpd="sng" algn="ctr">
            <a:solidFill>
              <a:srgbClr val="414041"/>
            </a:solidFill>
            <a:prstDash val="dash"/>
            <a:round/>
            <a:headEnd type="none" w="lg" len="lg"/>
            <a:tailEnd type="none" w="lg" len="lg"/>
          </a:ln>
          <a:effectLst/>
        </p:spPr>
      </p:cxnSp>
      <p:grpSp>
        <p:nvGrpSpPr>
          <p:cNvPr id="27" name="Group 26">
            <a:extLst>
              <a:ext uri="{FF2B5EF4-FFF2-40B4-BE49-F238E27FC236}">
                <a16:creationId xmlns:a16="http://schemas.microsoft.com/office/drawing/2014/main" id="{F5E2282E-BAC6-36E2-3A4E-FDA3DDC66494}"/>
              </a:ext>
            </a:extLst>
          </p:cNvPr>
          <p:cNvGrpSpPr/>
          <p:nvPr/>
        </p:nvGrpSpPr>
        <p:grpSpPr>
          <a:xfrm>
            <a:off x="341311" y="3335024"/>
            <a:ext cx="2980693" cy="2431019"/>
            <a:chOff x="341311" y="3136904"/>
            <a:chExt cx="2980693" cy="2431019"/>
          </a:xfrm>
        </p:grpSpPr>
        <p:sp>
          <p:nvSpPr>
            <p:cNvPr id="28" name="TextBox 27">
              <a:extLst>
                <a:ext uri="{FF2B5EF4-FFF2-40B4-BE49-F238E27FC236}">
                  <a16:creationId xmlns:a16="http://schemas.microsoft.com/office/drawing/2014/main" id="{0977CBB2-D199-DCCF-E39C-1983BFFBD76E}"/>
                </a:ext>
              </a:extLst>
            </p:cNvPr>
            <p:cNvSpPr txBox="1"/>
            <p:nvPr/>
          </p:nvSpPr>
          <p:spPr>
            <a:xfrm>
              <a:off x="341311" y="4552260"/>
              <a:ext cx="29806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IN" sz="2000" b="0" i="0" u="none" strike="noStrike" kern="0" cap="none" spc="0" normalizeH="0" baseline="0" noProof="0">
                  <a:ln>
                    <a:noFill/>
                  </a:ln>
                  <a:solidFill>
                    <a:srgbClr val="FF0000"/>
                  </a:solidFill>
                  <a:effectLst/>
                  <a:uLnTx/>
                  <a:uFillTx/>
                  <a:latin typeface="Atkinson Hyperlegible"/>
                  <a:ea typeface="Atkinson Hyperlegible"/>
                  <a:cs typeface="Atkinson Hyperlegible"/>
                  <a:sym typeface="Atkinson Hyperlegible"/>
                </a:rPr>
                <a:t>Understanding the complete water supply system</a:t>
              </a:r>
              <a:endParaRPr kumimoji="0" lang="en-IN" sz="2000" b="0" i="0" u="none" strike="noStrike" kern="0" cap="none" spc="0" normalizeH="0" baseline="0" noProof="0">
                <a:ln>
                  <a:noFill/>
                </a:ln>
                <a:solidFill>
                  <a:srgbClr val="FF0000"/>
                </a:solidFill>
                <a:effectLst/>
                <a:uLnTx/>
                <a:uFillTx/>
                <a:latin typeface="Arial"/>
                <a:ea typeface="Arial"/>
                <a:cs typeface="Arial"/>
                <a:sym typeface="Arial"/>
              </a:endParaRPr>
            </a:p>
          </p:txBody>
        </p:sp>
        <p:cxnSp>
          <p:nvCxnSpPr>
            <p:cNvPr id="29" name="Straight Connector 28">
              <a:extLst>
                <a:ext uri="{FF2B5EF4-FFF2-40B4-BE49-F238E27FC236}">
                  <a16:creationId xmlns:a16="http://schemas.microsoft.com/office/drawing/2014/main" id="{30231B43-DB13-84B7-588A-5A77FB4B4F0E}"/>
                </a:ext>
              </a:extLst>
            </p:cNvPr>
            <p:cNvCxnSpPr>
              <a:cxnSpLocks/>
              <a:stCxn id="31" idx="4"/>
            </p:cNvCxnSpPr>
            <p:nvPr/>
          </p:nvCxnSpPr>
          <p:spPr>
            <a:xfrm>
              <a:off x="951234" y="4184434"/>
              <a:ext cx="1266" cy="322518"/>
            </a:xfrm>
            <a:prstGeom prst="line">
              <a:avLst/>
            </a:prstGeom>
            <a:noFill/>
            <a:ln w="12700" cap="flat" cmpd="sng" algn="ctr">
              <a:solidFill>
                <a:srgbClr val="C00000"/>
              </a:solidFill>
              <a:prstDash val="dash"/>
              <a:miter lim="800000"/>
              <a:tailEnd type="oval"/>
            </a:ln>
            <a:effectLst/>
          </p:spPr>
        </p:cxnSp>
        <p:grpSp>
          <p:nvGrpSpPr>
            <p:cNvPr id="30" name="Group 29">
              <a:extLst>
                <a:ext uri="{FF2B5EF4-FFF2-40B4-BE49-F238E27FC236}">
                  <a16:creationId xmlns:a16="http://schemas.microsoft.com/office/drawing/2014/main" id="{66EE87A1-1C61-644E-A991-D82A76399666}"/>
                </a:ext>
              </a:extLst>
            </p:cNvPr>
            <p:cNvGrpSpPr/>
            <p:nvPr/>
          </p:nvGrpSpPr>
          <p:grpSpPr>
            <a:xfrm>
              <a:off x="427469" y="3136904"/>
              <a:ext cx="1047530" cy="1047530"/>
              <a:chOff x="427469" y="3125752"/>
              <a:chExt cx="1047530" cy="1047530"/>
            </a:xfrm>
          </p:grpSpPr>
          <p:sp>
            <p:nvSpPr>
              <p:cNvPr id="31" name="Oval 30">
                <a:extLst>
                  <a:ext uri="{FF2B5EF4-FFF2-40B4-BE49-F238E27FC236}">
                    <a16:creationId xmlns:a16="http://schemas.microsoft.com/office/drawing/2014/main" id="{68C4CB2B-FA23-DA89-6870-09EC13BB0DFD}"/>
                  </a:ext>
                </a:extLst>
              </p:cNvPr>
              <p:cNvSpPr/>
              <p:nvPr/>
            </p:nvSpPr>
            <p:spPr>
              <a:xfrm>
                <a:off x="427469" y="3125752"/>
                <a:ext cx="1047530" cy="1047530"/>
              </a:xfrm>
              <a:prstGeom prst="ellipse">
                <a:avLst/>
              </a:prstGeom>
              <a:solidFill>
                <a:srgbClr val="FFFFFF">
                  <a:lumMod val="95000"/>
                </a:srgbClr>
              </a:solidFill>
              <a:ln w="38100" cap="flat" cmpd="sng" algn="ctr">
                <a:solidFill>
                  <a:srgbClr val="EF43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32" name="Picture 31" descr="Icon&#10;&#10;Description automatically generated">
                <a:extLst>
                  <a:ext uri="{FF2B5EF4-FFF2-40B4-BE49-F238E27FC236}">
                    <a16:creationId xmlns:a16="http://schemas.microsoft.com/office/drawing/2014/main" id="{133F7F2A-6B75-70A2-1D84-97E5BB19D1A8}"/>
                  </a:ext>
                </a:extLst>
              </p:cNvPr>
              <p:cNvPicPr>
                <a:picLocks noChangeAspect="1"/>
              </p:cNvPicPr>
              <p:nvPr/>
            </p:nvPicPr>
            <p:blipFill>
              <a:blip r:embed="rId3" cstate="screen">
                <a:duotone>
                  <a:prstClr val="black"/>
                  <a:srgbClr val="414041">
                    <a:lumMod val="5000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05875" y="3270004"/>
                <a:ext cx="759027" cy="759027"/>
              </a:xfrm>
              <a:prstGeom prst="rect">
                <a:avLst/>
              </a:prstGeom>
            </p:spPr>
          </p:pic>
        </p:grpSp>
      </p:grpSp>
      <p:grpSp>
        <p:nvGrpSpPr>
          <p:cNvPr id="33" name="Group 32">
            <a:extLst>
              <a:ext uri="{FF2B5EF4-FFF2-40B4-BE49-F238E27FC236}">
                <a16:creationId xmlns:a16="http://schemas.microsoft.com/office/drawing/2014/main" id="{AEA988BB-B185-724B-88E5-05253B420C55}"/>
              </a:ext>
            </a:extLst>
          </p:cNvPr>
          <p:cNvGrpSpPr/>
          <p:nvPr/>
        </p:nvGrpSpPr>
        <p:grpSpPr>
          <a:xfrm>
            <a:off x="4457124" y="3323872"/>
            <a:ext cx="2645515" cy="2134394"/>
            <a:chOff x="4457124" y="3125752"/>
            <a:chExt cx="2645515" cy="2134394"/>
          </a:xfrm>
        </p:grpSpPr>
        <p:sp>
          <p:nvSpPr>
            <p:cNvPr id="34" name="TextBox 33">
              <a:extLst>
                <a:ext uri="{FF2B5EF4-FFF2-40B4-BE49-F238E27FC236}">
                  <a16:creationId xmlns:a16="http://schemas.microsoft.com/office/drawing/2014/main" id="{B65D10D1-6718-F1AD-D14A-96A938A07B71}"/>
                </a:ext>
              </a:extLst>
            </p:cNvPr>
            <p:cNvSpPr txBox="1"/>
            <p:nvPr/>
          </p:nvSpPr>
          <p:spPr>
            <a:xfrm>
              <a:off x="4457124" y="4552260"/>
              <a:ext cx="264551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IN" sz="2000" b="0" i="0" u="none" strike="noStrike" kern="0" cap="none" spc="0" normalizeH="0" baseline="0" noProof="0">
                  <a:ln>
                    <a:noFill/>
                  </a:ln>
                  <a:solidFill>
                    <a:srgbClr val="129580"/>
                  </a:solidFill>
                  <a:effectLst/>
                  <a:uLnTx/>
                  <a:uFillTx/>
                  <a:latin typeface="Atkinson Hyperlegible"/>
                  <a:ea typeface="Atkinson Hyperlegible"/>
                  <a:cs typeface="Atkinson Hyperlegible"/>
                  <a:sym typeface="Atkinson Hyperlegible"/>
                </a:rPr>
                <a:t>Focusing initially on priority risks</a:t>
              </a:r>
              <a:endParaRPr kumimoji="0" lang="en-IN" sz="2000" b="0" i="0" u="none" strike="noStrike" kern="0" cap="none" spc="0" normalizeH="0" baseline="0" noProof="0">
                <a:ln>
                  <a:noFill/>
                </a:ln>
                <a:solidFill>
                  <a:srgbClr val="129580"/>
                </a:solidFill>
                <a:effectLst/>
                <a:uLnTx/>
                <a:uFillTx/>
                <a:latin typeface="Arial"/>
                <a:ea typeface="Arial"/>
                <a:cs typeface="Arial"/>
                <a:sym typeface="Arial"/>
              </a:endParaRPr>
            </a:p>
          </p:txBody>
        </p:sp>
        <p:cxnSp>
          <p:nvCxnSpPr>
            <p:cNvPr id="35" name="Straight Connector 34">
              <a:extLst>
                <a:ext uri="{FF2B5EF4-FFF2-40B4-BE49-F238E27FC236}">
                  <a16:creationId xmlns:a16="http://schemas.microsoft.com/office/drawing/2014/main" id="{527282E2-3CF4-2400-CE85-91196AFE6C65}"/>
                </a:ext>
              </a:extLst>
            </p:cNvPr>
            <p:cNvCxnSpPr/>
            <p:nvPr/>
          </p:nvCxnSpPr>
          <p:spPr>
            <a:xfrm>
              <a:off x="5065780" y="4000032"/>
              <a:ext cx="1266" cy="495767"/>
            </a:xfrm>
            <a:prstGeom prst="line">
              <a:avLst/>
            </a:prstGeom>
            <a:noFill/>
            <a:ln w="12700" cap="flat" cmpd="sng" algn="ctr">
              <a:solidFill>
                <a:srgbClr val="129580"/>
              </a:solidFill>
              <a:prstDash val="dash"/>
              <a:miter lim="800000"/>
              <a:tailEnd type="oval"/>
            </a:ln>
            <a:effectLst/>
          </p:spPr>
        </p:cxnSp>
        <p:grpSp>
          <p:nvGrpSpPr>
            <p:cNvPr id="36" name="Group 35">
              <a:extLst>
                <a:ext uri="{FF2B5EF4-FFF2-40B4-BE49-F238E27FC236}">
                  <a16:creationId xmlns:a16="http://schemas.microsoft.com/office/drawing/2014/main" id="{D3A3A5DA-0304-16E8-0429-692881BF422D}"/>
                </a:ext>
              </a:extLst>
            </p:cNvPr>
            <p:cNvGrpSpPr/>
            <p:nvPr/>
          </p:nvGrpSpPr>
          <p:grpSpPr>
            <a:xfrm>
              <a:off x="4543281" y="3125752"/>
              <a:ext cx="1047530" cy="1047530"/>
              <a:chOff x="4543281" y="3125752"/>
              <a:chExt cx="1047530" cy="1047530"/>
            </a:xfrm>
          </p:grpSpPr>
          <p:sp>
            <p:nvSpPr>
              <p:cNvPr id="37" name="Oval 36">
                <a:extLst>
                  <a:ext uri="{FF2B5EF4-FFF2-40B4-BE49-F238E27FC236}">
                    <a16:creationId xmlns:a16="http://schemas.microsoft.com/office/drawing/2014/main" id="{8CC87A95-CA43-2357-B8D2-1B11688D10FE}"/>
                  </a:ext>
                </a:extLst>
              </p:cNvPr>
              <p:cNvSpPr/>
              <p:nvPr/>
            </p:nvSpPr>
            <p:spPr>
              <a:xfrm>
                <a:off x="4543281" y="3125752"/>
                <a:ext cx="1047530" cy="1047530"/>
              </a:xfrm>
              <a:prstGeom prst="ellipse">
                <a:avLst/>
              </a:prstGeom>
              <a:solidFill>
                <a:srgbClr val="FFFFFF"/>
              </a:solidFill>
              <a:ln w="38100" cap="flat" cmpd="sng" algn="ctr">
                <a:solidFill>
                  <a:srgbClr val="4D908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38" name="Picture 37" descr="Icon&#10;&#10;Description automatically generated">
                <a:extLst>
                  <a:ext uri="{FF2B5EF4-FFF2-40B4-BE49-F238E27FC236}">
                    <a16:creationId xmlns:a16="http://schemas.microsoft.com/office/drawing/2014/main" id="{106D3CE1-A2D8-DE92-EF97-2681B0279DBA}"/>
                  </a:ext>
                </a:extLst>
              </p:cNvPr>
              <p:cNvPicPr>
                <a:picLocks noChangeAspect="1"/>
              </p:cNvPicPr>
              <p:nvPr/>
            </p:nvPicPr>
            <p:blipFill>
              <a:blip r:embed="rId5" cstate="screen">
                <a:duotone>
                  <a:prstClr val="black"/>
                  <a:srgbClr val="414041">
                    <a:lumMod val="50000"/>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655911" y="3243784"/>
                <a:ext cx="811465" cy="811465"/>
              </a:xfrm>
              <a:prstGeom prst="rect">
                <a:avLst/>
              </a:prstGeom>
            </p:spPr>
          </p:pic>
        </p:grpSp>
      </p:grpSp>
      <p:grpSp>
        <p:nvGrpSpPr>
          <p:cNvPr id="39" name="Group 38">
            <a:extLst>
              <a:ext uri="{FF2B5EF4-FFF2-40B4-BE49-F238E27FC236}">
                <a16:creationId xmlns:a16="http://schemas.microsoft.com/office/drawing/2014/main" id="{C2C0D14B-A952-2AC7-837F-7FE598E79E31}"/>
              </a:ext>
            </a:extLst>
          </p:cNvPr>
          <p:cNvGrpSpPr/>
          <p:nvPr/>
        </p:nvGrpSpPr>
        <p:grpSpPr>
          <a:xfrm>
            <a:off x="8212913" y="3323872"/>
            <a:ext cx="2980693" cy="2442171"/>
            <a:chOff x="8212913" y="3125752"/>
            <a:chExt cx="2980693" cy="2442171"/>
          </a:xfrm>
        </p:grpSpPr>
        <p:sp>
          <p:nvSpPr>
            <p:cNvPr id="40" name="TextBox 39">
              <a:extLst>
                <a:ext uri="{FF2B5EF4-FFF2-40B4-BE49-F238E27FC236}">
                  <a16:creationId xmlns:a16="http://schemas.microsoft.com/office/drawing/2014/main" id="{146E121E-1802-A7D8-229D-263E868DF637}"/>
                </a:ext>
              </a:extLst>
            </p:cNvPr>
            <p:cNvSpPr txBox="1"/>
            <p:nvPr/>
          </p:nvSpPr>
          <p:spPr>
            <a:xfrm>
              <a:off x="8212913" y="4552260"/>
              <a:ext cx="29806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IN" sz="2000" b="0" i="0" u="none" strike="noStrike" kern="0" cap="none" spc="0" normalizeH="0" baseline="0" noProof="0">
                  <a:ln>
                    <a:noFill/>
                  </a:ln>
                  <a:solidFill>
                    <a:srgbClr val="70B77E"/>
                  </a:solidFill>
                  <a:effectLst/>
                  <a:uLnTx/>
                  <a:uFillTx/>
                  <a:latin typeface="Atkinson Hyperlegible"/>
                  <a:ea typeface="Atkinson Hyperlegible"/>
                  <a:cs typeface="Atkinson Hyperlegible"/>
                  <a:sym typeface="Atkinson Hyperlegible"/>
                </a:rPr>
                <a:t>Monitoring to make sure all parts of the system continue to work properly</a:t>
              </a:r>
              <a:endParaRPr kumimoji="0" lang="en-IN" sz="2000" b="0" i="0" u="none" strike="noStrike" kern="0" cap="none" spc="0" normalizeH="0" baseline="0" noProof="0">
                <a:ln>
                  <a:noFill/>
                </a:ln>
                <a:solidFill>
                  <a:srgbClr val="70B77E"/>
                </a:solidFill>
                <a:effectLst/>
                <a:uLnTx/>
                <a:uFillTx/>
                <a:latin typeface="Arial"/>
                <a:ea typeface="Arial"/>
                <a:cs typeface="Arial"/>
                <a:sym typeface="Arial"/>
              </a:endParaRPr>
            </a:p>
          </p:txBody>
        </p:sp>
        <p:cxnSp>
          <p:nvCxnSpPr>
            <p:cNvPr id="41" name="Straight Connector 40">
              <a:extLst>
                <a:ext uri="{FF2B5EF4-FFF2-40B4-BE49-F238E27FC236}">
                  <a16:creationId xmlns:a16="http://schemas.microsoft.com/office/drawing/2014/main" id="{549541C4-9E92-034C-C711-A5DDA91571A1}"/>
                </a:ext>
              </a:extLst>
            </p:cNvPr>
            <p:cNvCxnSpPr/>
            <p:nvPr/>
          </p:nvCxnSpPr>
          <p:spPr>
            <a:xfrm>
              <a:off x="9180326" y="4000031"/>
              <a:ext cx="1266" cy="495767"/>
            </a:xfrm>
            <a:prstGeom prst="line">
              <a:avLst/>
            </a:prstGeom>
            <a:noFill/>
            <a:ln w="12700" cap="flat" cmpd="sng" algn="ctr">
              <a:solidFill>
                <a:srgbClr val="70B77E"/>
              </a:solidFill>
              <a:prstDash val="dash"/>
              <a:miter lim="800000"/>
              <a:tailEnd type="oval"/>
            </a:ln>
            <a:effectLst/>
          </p:spPr>
        </p:cxnSp>
        <p:grpSp>
          <p:nvGrpSpPr>
            <p:cNvPr id="42" name="Group 41">
              <a:extLst>
                <a:ext uri="{FF2B5EF4-FFF2-40B4-BE49-F238E27FC236}">
                  <a16:creationId xmlns:a16="http://schemas.microsoft.com/office/drawing/2014/main" id="{35874384-32B4-4D42-35E8-AD830F27B72B}"/>
                </a:ext>
              </a:extLst>
            </p:cNvPr>
            <p:cNvGrpSpPr/>
            <p:nvPr/>
          </p:nvGrpSpPr>
          <p:grpSpPr>
            <a:xfrm>
              <a:off x="8659093" y="3125752"/>
              <a:ext cx="1047530" cy="1047530"/>
              <a:chOff x="8659093" y="3125752"/>
              <a:chExt cx="1047530" cy="1047530"/>
            </a:xfrm>
          </p:grpSpPr>
          <p:sp>
            <p:nvSpPr>
              <p:cNvPr id="43" name="Oval 42">
                <a:extLst>
                  <a:ext uri="{FF2B5EF4-FFF2-40B4-BE49-F238E27FC236}">
                    <a16:creationId xmlns:a16="http://schemas.microsoft.com/office/drawing/2014/main" id="{ED7D3B6A-A1DF-EEE3-3621-C7116EB6BC21}"/>
                  </a:ext>
                </a:extLst>
              </p:cNvPr>
              <p:cNvSpPr/>
              <p:nvPr/>
            </p:nvSpPr>
            <p:spPr>
              <a:xfrm>
                <a:off x="8659093" y="3125752"/>
                <a:ext cx="1047530" cy="1047530"/>
              </a:xfrm>
              <a:prstGeom prst="ellipse">
                <a:avLst/>
              </a:prstGeom>
              <a:solidFill>
                <a:srgbClr val="FFFFFF"/>
              </a:solidFill>
              <a:ln w="38100" cap="flat" cmpd="sng" algn="ctr">
                <a:solidFill>
                  <a:srgbClr val="15968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44" name="Picture 43" descr="Text, icon&#10;&#10;Description automatically generated">
                <a:extLst>
                  <a:ext uri="{FF2B5EF4-FFF2-40B4-BE49-F238E27FC236}">
                    <a16:creationId xmlns:a16="http://schemas.microsoft.com/office/drawing/2014/main" id="{45A3508D-65B6-6F23-5319-5D22CA89CBAE}"/>
                  </a:ext>
                </a:extLst>
              </p:cNvPr>
              <p:cNvPicPr>
                <a:picLocks noChangeAspect="1"/>
              </p:cNvPicPr>
              <p:nvPr/>
            </p:nvPicPr>
            <p:blipFill>
              <a:blip r:embed="rId7" cstate="screen">
                <a:duotone>
                  <a:prstClr val="black"/>
                  <a:srgbClr val="414041">
                    <a:lumMod val="50000"/>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824980" y="3298999"/>
                <a:ext cx="721451" cy="721451"/>
              </a:xfrm>
              <a:prstGeom prst="rect">
                <a:avLst/>
              </a:prstGeom>
              <a:effectLst/>
            </p:spPr>
          </p:pic>
        </p:grpSp>
      </p:grpSp>
      <p:grpSp>
        <p:nvGrpSpPr>
          <p:cNvPr id="45" name="Group 44">
            <a:extLst>
              <a:ext uri="{FF2B5EF4-FFF2-40B4-BE49-F238E27FC236}">
                <a16:creationId xmlns:a16="http://schemas.microsoft.com/office/drawing/2014/main" id="{656091D6-FCC7-5197-31E5-731057161935}"/>
              </a:ext>
            </a:extLst>
          </p:cNvPr>
          <p:cNvGrpSpPr/>
          <p:nvPr/>
        </p:nvGrpSpPr>
        <p:grpSpPr>
          <a:xfrm>
            <a:off x="5487385" y="1890490"/>
            <a:ext cx="3692941" cy="2480912"/>
            <a:chOff x="5487385" y="1692370"/>
            <a:chExt cx="3692941" cy="2480912"/>
          </a:xfrm>
        </p:grpSpPr>
        <p:sp>
          <p:nvSpPr>
            <p:cNvPr id="46" name="TextBox 45">
              <a:extLst>
                <a:ext uri="{FF2B5EF4-FFF2-40B4-BE49-F238E27FC236}">
                  <a16:creationId xmlns:a16="http://schemas.microsoft.com/office/drawing/2014/main" id="{20DE503A-2F42-44E4-71AD-B29396D20AF7}"/>
                </a:ext>
              </a:extLst>
            </p:cNvPr>
            <p:cNvSpPr txBox="1"/>
            <p:nvPr/>
          </p:nvSpPr>
          <p:spPr>
            <a:xfrm>
              <a:off x="5487385" y="1692370"/>
              <a:ext cx="36929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IN" sz="2000" b="0" i="0" u="none" strike="noStrike" kern="0" cap="none" spc="0" normalizeH="0" baseline="0" noProof="0">
                  <a:ln>
                    <a:noFill/>
                  </a:ln>
                  <a:solidFill>
                    <a:srgbClr val="00B0F0"/>
                  </a:solidFill>
                  <a:effectLst/>
                  <a:uLnTx/>
                  <a:uFillTx/>
                  <a:latin typeface="Atkinson Hyperlegible"/>
                  <a:ea typeface="Atkinson Hyperlegible"/>
                  <a:cs typeface="Atkinson Hyperlegible"/>
                  <a:sym typeface="Atkinson Hyperlegible"/>
                </a:rPr>
                <a:t>Putting barriers and management systems in place to proactively manage these risks</a:t>
              </a:r>
              <a:endParaRPr kumimoji="0" lang="en-IN" sz="2000" b="0" i="0" u="none" strike="noStrike" kern="0" cap="none" spc="0" normalizeH="0" baseline="0" noProof="0">
                <a:ln>
                  <a:noFill/>
                </a:ln>
                <a:solidFill>
                  <a:srgbClr val="00B0F0"/>
                </a:solidFill>
                <a:effectLst/>
                <a:uLnTx/>
                <a:uFillTx/>
                <a:latin typeface="Arial"/>
                <a:ea typeface="Arial"/>
                <a:cs typeface="Arial"/>
                <a:sym typeface="Arial"/>
              </a:endParaRPr>
            </a:p>
          </p:txBody>
        </p:sp>
        <p:cxnSp>
          <p:nvCxnSpPr>
            <p:cNvPr id="47" name="Straight Connector 46">
              <a:extLst>
                <a:ext uri="{FF2B5EF4-FFF2-40B4-BE49-F238E27FC236}">
                  <a16:creationId xmlns:a16="http://schemas.microsoft.com/office/drawing/2014/main" id="{2C933B85-9D33-23B0-569A-169B9B73E631}"/>
                </a:ext>
              </a:extLst>
            </p:cNvPr>
            <p:cNvCxnSpPr>
              <a:cxnSpLocks/>
            </p:cNvCxnSpPr>
            <p:nvPr/>
          </p:nvCxnSpPr>
          <p:spPr>
            <a:xfrm flipV="1">
              <a:off x="7103905" y="2803233"/>
              <a:ext cx="0" cy="495767"/>
            </a:xfrm>
            <a:prstGeom prst="line">
              <a:avLst/>
            </a:prstGeom>
            <a:noFill/>
            <a:ln w="12700" cap="flat" cmpd="sng" algn="ctr">
              <a:solidFill>
                <a:srgbClr val="009ADE"/>
              </a:solidFill>
              <a:prstDash val="dash"/>
              <a:miter lim="800000"/>
              <a:tailEnd type="oval"/>
            </a:ln>
            <a:effectLst/>
          </p:spPr>
        </p:cxnSp>
        <p:grpSp>
          <p:nvGrpSpPr>
            <p:cNvPr id="48" name="Group 47">
              <a:extLst>
                <a:ext uri="{FF2B5EF4-FFF2-40B4-BE49-F238E27FC236}">
                  <a16:creationId xmlns:a16="http://schemas.microsoft.com/office/drawing/2014/main" id="{3A4B05F7-86C1-8877-6690-BFCDC10CC0BF}"/>
                </a:ext>
              </a:extLst>
            </p:cNvPr>
            <p:cNvGrpSpPr/>
            <p:nvPr/>
          </p:nvGrpSpPr>
          <p:grpSpPr>
            <a:xfrm>
              <a:off x="6601187" y="3125752"/>
              <a:ext cx="1047530" cy="1047530"/>
              <a:chOff x="6601187" y="3125752"/>
              <a:chExt cx="1047530" cy="1047530"/>
            </a:xfrm>
          </p:grpSpPr>
          <p:sp>
            <p:nvSpPr>
              <p:cNvPr id="49" name="Oval 48">
                <a:extLst>
                  <a:ext uri="{FF2B5EF4-FFF2-40B4-BE49-F238E27FC236}">
                    <a16:creationId xmlns:a16="http://schemas.microsoft.com/office/drawing/2014/main" id="{379F7794-5BAB-D7D2-8B76-C278451DCD94}"/>
                  </a:ext>
                </a:extLst>
              </p:cNvPr>
              <p:cNvSpPr/>
              <p:nvPr/>
            </p:nvSpPr>
            <p:spPr>
              <a:xfrm>
                <a:off x="6601187" y="3125752"/>
                <a:ext cx="1047530" cy="1047530"/>
              </a:xfrm>
              <a:prstGeom prst="ellipse">
                <a:avLst/>
              </a:prstGeom>
              <a:solidFill>
                <a:srgbClr val="FFFFFF"/>
              </a:solidFill>
              <a:ln w="38100" cap="flat" cmpd="sng" algn="ctr">
                <a:solidFill>
                  <a:srgbClr val="009AD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50" name="Picture 49" descr="A black and white sign&#10;&#10;Description automatically generated with medium confidence">
                <a:extLst>
                  <a:ext uri="{FF2B5EF4-FFF2-40B4-BE49-F238E27FC236}">
                    <a16:creationId xmlns:a16="http://schemas.microsoft.com/office/drawing/2014/main" id="{FBE85B8F-F27C-1C3D-BD6A-16949C1BF445}"/>
                  </a:ext>
                </a:extLst>
              </p:cNvPr>
              <p:cNvPicPr>
                <a:picLocks noChangeAspect="1"/>
              </p:cNvPicPr>
              <p:nvPr/>
            </p:nvPicPr>
            <p:blipFill>
              <a:blip r:embed="rId9" cstate="screen">
                <a:duotone>
                  <a:prstClr val="black"/>
                  <a:srgbClr val="414041">
                    <a:lumMod val="50000"/>
                    <a:tint val="45000"/>
                    <a:satMod val="400000"/>
                  </a:srgb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682579" y="3180307"/>
                <a:ext cx="882423" cy="882423"/>
              </a:xfrm>
              <a:prstGeom prst="rect">
                <a:avLst/>
              </a:prstGeom>
            </p:spPr>
          </p:pic>
        </p:grpSp>
      </p:grpSp>
      <p:grpSp>
        <p:nvGrpSpPr>
          <p:cNvPr id="51" name="Group 50">
            <a:extLst>
              <a:ext uri="{FF2B5EF4-FFF2-40B4-BE49-F238E27FC236}">
                <a16:creationId xmlns:a16="http://schemas.microsoft.com/office/drawing/2014/main" id="{B8ABC108-A377-D803-1B92-045EEE998980}"/>
              </a:ext>
            </a:extLst>
          </p:cNvPr>
          <p:cNvGrpSpPr/>
          <p:nvPr/>
        </p:nvGrpSpPr>
        <p:grpSpPr>
          <a:xfrm>
            <a:off x="10394507" y="2192319"/>
            <a:ext cx="2240112" cy="2179083"/>
            <a:chOff x="10394507" y="1994199"/>
            <a:chExt cx="2240112" cy="2179083"/>
          </a:xfrm>
        </p:grpSpPr>
        <p:sp>
          <p:nvSpPr>
            <p:cNvPr id="52" name="TextBox 51">
              <a:extLst>
                <a:ext uri="{FF2B5EF4-FFF2-40B4-BE49-F238E27FC236}">
                  <a16:creationId xmlns:a16="http://schemas.microsoft.com/office/drawing/2014/main" id="{E71A4838-6593-1BC7-A13A-80615982954E}"/>
                </a:ext>
              </a:extLst>
            </p:cNvPr>
            <p:cNvSpPr txBox="1"/>
            <p:nvPr/>
          </p:nvSpPr>
          <p:spPr>
            <a:xfrm>
              <a:off x="10394507" y="1994199"/>
              <a:ext cx="2240112" cy="707886"/>
            </a:xfrm>
            <a:prstGeom prst="rect">
              <a:avLst/>
            </a:prstGeom>
            <a:no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IN" sz="2000" b="0" i="0" u="none" strike="noStrike" kern="0" cap="none" spc="0" normalizeH="0" baseline="0" noProof="0">
                  <a:ln>
                    <a:noFill/>
                  </a:ln>
                  <a:solidFill>
                    <a:srgbClr val="FFC000"/>
                  </a:solidFill>
                  <a:effectLst/>
                  <a:uLnTx/>
                  <a:uFillTx/>
                  <a:latin typeface="Atkinson Hyperlegible"/>
                  <a:ea typeface="Atkinson Hyperlegible"/>
                  <a:cs typeface="Atkinson Hyperlegible"/>
                  <a:sym typeface="Atkinson Hyperlegible"/>
                </a:rPr>
                <a:t>Involving all stakeholders</a:t>
              </a:r>
              <a:endParaRPr kumimoji="0" lang="en-IN" sz="2000" b="0" i="0" u="none" strike="noStrike" kern="0" cap="none" spc="0" normalizeH="0" baseline="0" noProof="0">
                <a:ln>
                  <a:noFill/>
                </a:ln>
                <a:solidFill>
                  <a:srgbClr val="FFC000"/>
                </a:solidFill>
                <a:effectLst/>
                <a:uLnTx/>
                <a:uFillTx/>
                <a:latin typeface="Arial"/>
                <a:ea typeface="Arial"/>
                <a:cs typeface="Arial"/>
                <a:sym typeface="Arial"/>
              </a:endParaRPr>
            </a:p>
          </p:txBody>
        </p:sp>
        <p:cxnSp>
          <p:nvCxnSpPr>
            <p:cNvPr id="53" name="Straight Connector 52">
              <a:extLst>
                <a:ext uri="{FF2B5EF4-FFF2-40B4-BE49-F238E27FC236}">
                  <a16:creationId xmlns:a16="http://schemas.microsoft.com/office/drawing/2014/main" id="{6D951382-D285-9303-D38B-A19433C7C36E}"/>
                </a:ext>
              </a:extLst>
            </p:cNvPr>
            <p:cNvCxnSpPr>
              <a:cxnSpLocks/>
            </p:cNvCxnSpPr>
            <p:nvPr/>
          </p:nvCxnSpPr>
          <p:spPr>
            <a:xfrm flipV="1">
              <a:off x="11198670" y="2803232"/>
              <a:ext cx="0" cy="495767"/>
            </a:xfrm>
            <a:prstGeom prst="line">
              <a:avLst/>
            </a:prstGeom>
            <a:noFill/>
            <a:ln w="12700" cap="flat" cmpd="sng" algn="ctr">
              <a:solidFill>
                <a:srgbClr val="FED766"/>
              </a:solidFill>
              <a:prstDash val="dash"/>
              <a:miter lim="800000"/>
              <a:tailEnd type="oval"/>
            </a:ln>
            <a:effectLst/>
          </p:spPr>
        </p:cxnSp>
        <p:grpSp>
          <p:nvGrpSpPr>
            <p:cNvPr id="54" name="Group 53">
              <a:extLst>
                <a:ext uri="{FF2B5EF4-FFF2-40B4-BE49-F238E27FC236}">
                  <a16:creationId xmlns:a16="http://schemas.microsoft.com/office/drawing/2014/main" id="{1A7F34B5-E097-640F-847A-A808C7D502FD}"/>
                </a:ext>
              </a:extLst>
            </p:cNvPr>
            <p:cNvGrpSpPr/>
            <p:nvPr/>
          </p:nvGrpSpPr>
          <p:grpSpPr>
            <a:xfrm>
              <a:off x="10717001" y="3125752"/>
              <a:ext cx="1047530" cy="1047530"/>
              <a:chOff x="10717001" y="3125752"/>
              <a:chExt cx="1047530" cy="1047530"/>
            </a:xfrm>
          </p:grpSpPr>
          <p:sp>
            <p:nvSpPr>
              <p:cNvPr id="55" name="Oval 54">
                <a:extLst>
                  <a:ext uri="{FF2B5EF4-FFF2-40B4-BE49-F238E27FC236}">
                    <a16:creationId xmlns:a16="http://schemas.microsoft.com/office/drawing/2014/main" id="{DA4F831E-4C27-8232-D9F3-6FE1913BE3D8}"/>
                  </a:ext>
                </a:extLst>
              </p:cNvPr>
              <p:cNvSpPr/>
              <p:nvPr/>
            </p:nvSpPr>
            <p:spPr>
              <a:xfrm>
                <a:off x="10717001" y="3125752"/>
                <a:ext cx="1047530" cy="1047530"/>
              </a:xfrm>
              <a:prstGeom prst="ellipse">
                <a:avLst/>
              </a:prstGeom>
              <a:solidFill>
                <a:srgbClr val="FFFFFF"/>
              </a:solidFill>
              <a:ln w="38100" cap="flat" cmpd="sng" algn="ctr">
                <a:solidFill>
                  <a:srgbClr val="FED7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56" name="Picture 55" descr="Icon&#10;&#10;Description automatically generated">
                <a:extLst>
                  <a:ext uri="{FF2B5EF4-FFF2-40B4-BE49-F238E27FC236}">
                    <a16:creationId xmlns:a16="http://schemas.microsoft.com/office/drawing/2014/main" id="{CDB79ADF-BC27-A70C-3021-EA8D6E03CC19}"/>
                  </a:ext>
                </a:extLst>
              </p:cNvPr>
              <p:cNvPicPr>
                <a:picLocks noChangeAspect="1"/>
              </p:cNvPicPr>
              <p:nvPr/>
            </p:nvPicPr>
            <p:blipFill>
              <a:blip r:embed="rId11" cstate="screen">
                <a:duotone>
                  <a:prstClr val="black"/>
                  <a:srgbClr val="414041">
                    <a:lumMod val="50000"/>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827329" y="3191113"/>
                <a:ext cx="821805" cy="821805"/>
              </a:xfrm>
              <a:prstGeom prst="rect">
                <a:avLst/>
              </a:prstGeom>
            </p:spPr>
          </p:pic>
        </p:grpSp>
      </p:grpSp>
      <p:grpSp>
        <p:nvGrpSpPr>
          <p:cNvPr id="57" name="Group 56">
            <a:extLst>
              <a:ext uri="{FF2B5EF4-FFF2-40B4-BE49-F238E27FC236}">
                <a16:creationId xmlns:a16="http://schemas.microsoft.com/office/drawing/2014/main" id="{9FF1666B-249E-E3A7-66F2-06361F291274}"/>
              </a:ext>
            </a:extLst>
          </p:cNvPr>
          <p:cNvGrpSpPr/>
          <p:nvPr/>
        </p:nvGrpSpPr>
        <p:grpSpPr>
          <a:xfrm>
            <a:off x="1839960" y="2196370"/>
            <a:ext cx="3015469" cy="2214710"/>
            <a:chOff x="1885948" y="1956349"/>
            <a:chExt cx="3015469" cy="2214710"/>
          </a:xfrm>
        </p:grpSpPr>
        <p:sp>
          <p:nvSpPr>
            <p:cNvPr id="58" name="TextBox 57">
              <a:extLst>
                <a:ext uri="{FF2B5EF4-FFF2-40B4-BE49-F238E27FC236}">
                  <a16:creationId xmlns:a16="http://schemas.microsoft.com/office/drawing/2014/main" id="{49B12923-D3A9-06A9-EBA8-F8F06CA8EB5C}"/>
                </a:ext>
              </a:extLst>
            </p:cNvPr>
            <p:cNvSpPr txBox="1"/>
            <p:nvPr/>
          </p:nvSpPr>
          <p:spPr>
            <a:xfrm>
              <a:off x="1885948" y="1956349"/>
              <a:ext cx="30154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IN" sz="2000" b="0" i="0" u="none" strike="noStrike" kern="0" cap="none" spc="0" normalizeH="0" baseline="0" noProof="0">
                  <a:ln>
                    <a:noFill/>
                  </a:ln>
                  <a:solidFill>
                    <a:srgbClr val="00205C"/>
                  </a:solidFill>
                  <a:effectLst/>
                  <a:uLnTx/>
                  <a:uFillTx/>
                  <a:latin typeface="Atkinson Hyperlegible"/>
                  <a:ea typeface="Atkinson Hyperlegible"/>
                  <a:cs typeface="Atkinson Hyperlegible"/>
                  <a:sym typeface="Atkinson Hyperlegible"/>
                </a:rPr>
                <a:t>Identifying where and how the problems could arise</a:t>
              </a:r>
              <a:endParaRPr kumimoji="0" lang="en-IN" sz="20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59" name="Straight Connector 58">
              <a:extLst>
                <a:ext uri="{FF2B5EF4-FFF2-40B4-BE49-F238E27FC236}">
                  <a16:creationId xmlns:a16="http://schemas.microsoft.com/office/drawing/2014/main" id="{1C963B23-DE91-B936-38E9-E4087A20C57B}"/>
                </a:ext>
              </a:extLst>
            </p:cNvPr>
            <p:cNvCxnSpPr>
              <a:cxnSpLocks/>
            </p:cNvCxnSpPr>
            <p:nvPr/>
          </p:nvCxnSpPr>
          <p:spPr>
            <a:xfrm flipV="1">
              <a:off x="3009138" y="2803234"/>
              <a:ext cx="0" cy="495767"/>
            </a:xfrm>
            <a:prstGeom prst="line">
              <a:avLst/>
            </a:prstGeom>
            <a:noFill/>
            <a:ln w="12700" cap="flat" cmpd="sng" algn="ctr">
              <a:solidFill>
                <a:srgbClr val="086788"/>
              </a:solidFill>
              <a:prstDash val="dash"/>
              <a:miter lim="800000"/>
              <a:tailEnd type="oval"/>
            </a:ln>
            <a:effectLst/>
          </p:spPr>
        </p:cxnSp>
        <p:grpSp>
          <p:nvGrpSpPr>
            <p:cNvPr id="60" name="Group 59">
              <a:extLst>
                <a:ext uri="{FF2B5EF4-FFF2-40B4-BE49-F238E27FC236}">
                  <a16:creationId xmlns:a16="http://schemas.microsoft.com/office/drawing/2014/main" id="{A20EFFE6-657B-8E77-4048-E31F911A7C32}"/>
                </a:ext>
              </a:extLst>
            </p:cNvPr>
            <p:cNvGrpSpPr/>
            <p:nvPr/>
          </p:nvGrpSpPr>
          <p:grpSpPr>
            <a:xfrm>
              <a:off x="2485137" y="3123529"/>
              <a:ext cx="1047530" cy="1047530"/>
              <a:chOff x="2485139" y="3123529"/>
              <a:chExt cx="1047530" cy="1047530"/>
            </a:xfrm>
          </p:grpSpPr>
          <p:sp>
            <p:nvSpPr>
              <p:cNvPr id="61" name="Oval 60">
                <a:extLst>
                  <a:ext uri="{FF2B5EF4-FFF2-40B4-BE49-F238E27FC236}">
                    <a16:creationId xmlns:a16="http://schemas.microsoft.com/office/drawing/2014/main" id="{243C2777-1490-3520-17AE-54B641E223D1}"/>
                  </a:ext>
                </a:extLst>
              </p:cNvPr>
              <p:cNvSpPr/>
              <p:nvPr/>
            </p:nvSpPr>
            <p:spPr>
              <a:xfrm>
                <a:off x="2485139" y="3123529"/>
                <a:ext cx="1047530" cy="1047530"/>
              </a:xfrm>
              <a:prstGeom prst="ellipse">
                <a:avLst/>
              </a:prstGeom>
              <a:solidFill>
                <a:srgbClr val="FFFFFF">
                  <a:lumMod val="95000"/>
                </a:srgbClr>
              </a:solidFill>
              <a:ln w="38100" cap="flat" cmpd="sng" algn="ctr">
                <a:solidFill>
                  <a:srgbClr val="1E516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62" name="Picture 61" descr="Icon&#10;&#10;Description automatically generated">
                <a:extLst>
                  <a:ext uri="{FF2B5EF4-FFF2-40B4-BE49-F238E27FC236}">
                    <a16:creationId xmlns:a16="http://schemas.microsoft.com/office/drawing/2014/main" id="{8F65BD37-D7F5-1CBE-4384-5462C224B04E}"/>
                  </a:ext>
                </a:extLst>
              </p:cNvPr>
              <p:cNvPicPr>
                <a:picLocks noChangeAspect="1"/>
              </p:cNvPicPr>
              <p:nvPr/>
            </p:nvPicPr>
            <p:blipFill>
              <a:blip r:embed="rId13" cstate="screen">
                <a:duotone>
                  <a:prstClr val="black"/>
                  <a:srgbClr val="414041">
                    <a:lumMod val="50000"/>
                    <a:tint val="45000"/>
                    <a:satMod val="400000"/>
                  </a:srgb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672524" y="3252051"/>
                <a:ext cx="649482" cy="649482"/>
              </a:xfrm>
              <a:prstGeom prst="rect">
                <a:avLst/>
              </a:prstGeom>
            </p:spPr>
          </p:pic>
        </p:grpSp>
      </p:grpSp>
      <p:sp>
        <p:nvSpPr>
          <p:cNvPr id="63" name="Text Box 63">
            <a:extLst>
              <a:ext uri="{FF2B5EF4-FFF2-40B4-BE49-F238E27FC236}">
                <a16:creationId xmlns:a16="http://schemas.microsoft.com/office/drawing/2014/main" id="{3B3A1866-13FE-82D9-3E06-A1363B53EDC4}"/>
              </a:ext>
            </a:extLst>
          </p:cNvPr>
          <p:cNvSpPr txBox="1">
            <a:spLocks noChangeArrowheads="1"/>
          </p:cNvSpPr>
          <p:nvPr/>
        </p:nvSpPr>
        <p:spPr bwMode="auto">
          <a:xfrm>
            <a:off x="0" y="386125"/>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WHAT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is a WSP?</a:t>
            </a:r>
          </a:p>
        </p:txBody>
      </p:sp>
      <p:sp>
        <p:nvSpPr>
          <p:cNvPr id="64" name="Rounded Rectangle 14">
            <a:extLst>
              <a:ext uri="{FF2B5EF4-FFF2-40B4-BE49-F238E27FC236}">
                <a16:creationId xmlns:a16="http://schemas.microsoft.com/office/drawing/2014/main" id="{4478B003-EE1A-3C63-3824-27C0BC24A4FF}"/>
              </a:ext>
            </a:extLst>
          </p:cNvPr>
          <p:cNvSpPr/>
          <p:nvPr/>
        </p:nvSpPr>
        <p:spPr>
          <a:xfrm>
            <a:off x="731519" y="1166513"/>
            <a:ext cx="9868301" cy="419457"/>
          </a:xfrm>
          <a:prstGeom prst="roundRect">
            <a:avLst>
              <a:gd name="adj" fmla="val 8328"/>
            </a:avLst>
          </a:prstGeom>
          <a:solidFill>
            <a:srgbClr val="FED766"/>
          </a:solidFill>
        </p:spPr>
        <p:txBody>
          <a:bodyPr wrap="square" lIns="182880" anchor="ctr" anchorCtr="0">
            <a:spAutoFit/>
          </a:bodyPr>
          <a:lstStyle/>
          <a:p>
            <a:pPr marL="57150" marR="0" lvl="0" indent="-20638" algn="l" defTabSz="914400" rtl="0" eaLnBrk="0" fontAlgn="base" latinLnBrk="0" hangingPunct="0">
              <a:lnSpc>
                <a:spcPct val="100000"/>
              </a:lnSpc>
              <a:spcBef>
                <a:spcPct val="0"/>
              </a:spcBef>
              <a:spcAft>
                <a:spcPct val="0"/>
              </a:spcAft>
              <a:buClrTx/>
              <a:buSzTx/>
              <a:buFontTx/>
              <a:buNone/>
              <a:tabLst/>
              <a:defRPr/>
            </a:pPr>
            <a:r>
              <a:rPr kumimoji="0" lang="en-AU" sz="2000" b="1" i="0" u="none" strike="noStrike" kern="0" cap="none" spc="100" normalizeH="0" baseline="0" noProof="0">
                <a:ln>
                  <a:noFill/>
                </a:ln>
                <a:solidFill>
                  <a:srgbClr val="1D395C"/>
                </a:solidFill>
                <a:effectLst/>
                <a:uLnTx/>
                <a:uFillTx/>
                <a:latin typeface="Arial" charset="0"/>
                <a:ea typeface="Arial" charset="0"/>
                <a:cs typeface="Arial" charset="0"/>
              </a:rPr>
              <a:t>A proactive management system to ensure safe drinking-water by </a:t>
            </a:r>
            <a:r>
              <a:rPr lang="en-AU" sz="2000" b="1" kern="0" spc="100">
                <a:solidFill>
                  <a:srgbClr val="1D395C"/>
                </a:solidFill>
                <a:ea typeface="Arial" charset="0"/>
                <a:cs typeface="Arial" charset="0"/>
                <a:sym typeface="Wingdings 3" panose="05040102010807070707" pitchFamily="18" charset="2"/>
              </a:rPr>
              <a:t></a:t>
            </a:r>
            <a:endParaRPr kumimoji="0" lang="en-AU" sz="2000" b="1" i="0" u="none" strike="noStrike" kern="0" cap="none" spc="100" normalizeH="0" baseline="0" noProof="0">
              <a:ln>
                <a:noFill/>
              </a:ln>
              <a:solidFill>
                <a:srgbClr val="1D395C"/>
              </a:solidFill>
              <a:effectLst/>
              <a:uLnTx/>
              <a:uFillTx/>
              <a:latin typeface="Arial" charset="0"/>
              <a:ea typeface="Arial" charset="0"/>
              <a:cs typeface="Arial" charset="0"/>
            </a:endParaRPr>
          </a:p>
        </p:txBody>
      </p:sp>
      <p:grpSp>
        <p:nvGrpSpPr>
          <p:cNvPr id="5" name="Group 4">
            <a:extLst>
              <a:ext uri="{FF2B5EF4-FFF2-40B4-BE49-F238E27FC236}">
                <a16:creationId xmlns:a16="http://schemas.microsoft.com/office/drawing/2014/main" id="{0A01296A-7137-DC26-D62E-6FAC543459AB}"/>
              </a:ext>
            </a:extLst>
          </p:cNvPr>
          <p:cNvGrpSpPr/>
          <p:nvPr/>
        </p:nvGrpSpPr>
        <p:grpSpPr>
          <a:xfrm>
            <a:off x="11671332" y="1158002"/>
            <a:ext cx="515236" cy="380621"/>
            <a:chOff x="8628766" y="1945016"/>
            <a:chExt cx="515236" cy="380621"/>
          </a:xfrm>
        </p:grpSpPr>
        <p:sp>
          <p:nvSpPr>
            <p:cNvPr id="6" name="Round Same Side Corner Rectangle 39">
              <a:extLst>
                <a:ext uri="{FF2B5EF4-FFF2-40B4-BE49-F238E27FC236}">
                  <a16:creationId xmlns:a16="http://schemas.microsoft.com/office/drawing/2014/main" id="{05907872-433E-2B94-A09C-4B37CFE5E889}"/>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7" name="Striped Right Arrow 40">
              <a:extLst>
                <a:ext uri="{FF2B5EF4-FFF2-40B4-BE49-F238E27FC236}">
                  <a16:creationId xmlns:a16="http://schemas.microsoft.com/office/drawing/2014/main" id="{86159501-A66B-012D-FFCB-D0BF1429BFD4}"/>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F3750B-5641-324E-C450-DA487853552B}"/>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5</a:t>
              </a:r>
            </a:p>
          </p:txBody>
        </p:sp>
      </p:grpSp>
      <p:sp>
        <p:nvSpPr>
          <p:cNvPr id="3" name="TextBox 2">
            <a:extLst>
              <a:ext uri="{FF2B5EF4-FFF2-40B4-BE49-F238E27FC236}">
                <a16:creationId xmlns:a16="http://schemas.microsoft.com/office/drawing/2014/main" id="{EA78982C-0F75-A06F-F700-334A87E79CEF}"/>
              </a:ext>
            </a:extLst>
          </p:cNvPr>
          <p:cNvSpPr txBox="1"/>
          <p:nvPr/>
        </p:nvSpPr>
        <p:spPr>
          <a:xfrm>
            <a:off x="120895" y="6222971"/>
            <a:ext cx="2505639" cy="276999"/>
          </a:xfrm>
          <a:prstGeom prst="rect">
            <a:avLst/>
          </a:prstGeom>
          <a:noFill/>
        </p:spPr>
        <p:txBody>
          <a:bodyPr wrap="square" rtlCol="0">
            <a:spAutoFit/>
          </a:bodyPr>
          <a:lstStyle/>
          <a:p>
            <a:r>
              <a:rPr lang="en-IE" sz="600" dirty="0">
                <a:solidFill>
                  <a:schemeClr val="tx2"/>
                </a:solidFill>
              </a:rPr>
              <a:t>After </a:t>
            </a:r>
            <a:r>
              <a:rPr lang="en-US" sz="600" dirty="0">
                <a:solidFill>
                  <a:schemeClr val="tx2"/>
                </a:solidFill>
              </a:rPr>
              <a:t>Water safety planning for urban water supply systems an introduction (WHO, 2024)</a:t>
            </a:r>
            <a:endParaRPr lang="en-IE" sz="600" dirty="0">
              <a:solidFill>
                <a:schemeClr val="tx2"/>
              </a:solidFill>
            </a:endParaRPr>
          </a:p>
        </p:txBody>
      </p:sp>
    </p:spTree>
    <p:extLst>
      <p:ext uri="{BB962C8B-B14F-4D97-AF65-F5344CB8AC3E}">
        <p14:creationId xmlns:p14="http://schemas.microsoft.com/office/powerpoint/2010/main" val="223595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par>
                          <p:cTn id="43" fill="hold">
                            <p:stCondLst>
                              <p:cond delay="0"/>
                            </p:stCondLst>
                            <p:childTnLst>
                              <p:par>
                                <p:cTn id="44" presetID="2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A476-5824-ADA4-12E9-3DE2F91F697A}"/>
            </a:ext>
          </a:extLst>
        </p:cNvPr>
        <p:cNvGrpSpPr/>
        <p:nvPr/>
      </p:nvGrpSpPr>
      <p:grpSpPr>
        <a:xfrm>
          <a:off x="0" y="0"/>
          <a:ext cx="0" cy="0"/>
          <a:chOff x="0" y="0"/>
          <a:chExt cx="0" cy="0"/>
        </a:xfrm>
      </p:grpSpPr>
      <p:sp>
        <p:nvSpPr>
          <p:cNvPr id="63" name="Text Box 63">
            <a:extLst>
              <a:ext uri="{FF2B5EF4-FFF2-40B4-BE49-F238E27FC236}">
                <a16:creationId xmlns:a16="http://schemas.microsoft.com/office/drawing/2014/main" id="{1B7F8D04-E2D1-81C1-4260-D0E18F779A77}"/>
              </a:ext>
            </a:extLst>
          </p:cNvPr>
          <p:cNvSpPr txBox="1">
            <a:spLocks noChangeArrowheads="1"/>
          </p:cNvSpPr>
          <p:nvPr/>
        </p:nvSpPr>
        <p:spPr bwMode="auto">
          <a:xfrm>
            <a:off x="0" y="386125"/>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WSPs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use a “multi-barrier approach”</a:t>
            </a:r>
          </a:p>
        </p:txBody>
      </p:sp>
      <p:sp>
        <p:nvSpPr>
          <p:cNvPr id="64" name="Rounded Rectangle 14">
            <a:extLst>
              <a:ext uri="{FF2B5EF4-FFF2-40B4-BE49-F238E27FC236}">
                <a16:creationId xmlns:a16="http://schemas.microsoft.com/office/drawing/2014/main" id="{E957538E-54FB-D4EA-196A-7D589A645967}"/>
              </a:ext>
            </a:extLst>
          </p:cNvPr>
          <p:cNvSpPr/>
          <p:nvPr/>
        </p:nvSpPr>
        <p:spPr>
          <a:xfrm>
            <a:off x="731520" y="1166513"/>
            <a:ext cx="9347200" cy="419457"/>
          </a:xfrm>
          <a:prstGeom prst="roundRect">
            <a:avLst>
              <a:gd name="adj" fmla="val 8328"/>
            </a:avLst>
          </a:prstGeom>
          <a:solidFill>
            <a:srgbClr val="FED766"/>
          </a:solidFill>
        </p:spPr>
        <p:txBody>
          <a:bodyPr wrap="square" lIns="182880" anchor="ctr" anchorCtr="0">
            <a:spAutoFit/>
          </a:bodyPr>
          <a:lstStyle/>
          <a:p>
            <a:pPr marL="57150" marR="0" lvl="0" indent="-20638" algn="l" defTabSz="914400" rtl="0" eaLnBrk="0" fontAlgn="base" latinLnBrk="0" hangingPunct="0">
              <a:lnSpc>
                <a:spcPct val="100000"/>
              </a:lnSpc>
              <a:spcBef>
                <a:spcPct val="0"/>
              </a:spcBef>
              <a:spcAft>
                <a:spcPct val="0"/>
              </a:spcAft>
              <a:buClrTx/>
              <a:buSzTx/>
              <a:buFontTx/>
              <a:buNone/>
              <a:tabLst/>
              <a:defRPr/>
            </a:pPr>
            <a:r>
              <a:rPr kumimoji="0" lang="en-AU" sz="2000" b="1" i="0" u="none" strike="noStrike" kern="0" cap="none" spc="100" normalizeH="0" baseline="0" noProof="0">
                <a:ln>
                  <a:noFill/>
                </a:ln>
                <a:solidFill>
                  <a:srgbClr val="1D395C"/>
                </a:solidFill>
                <a:effectLst/>
                <a:uLnTx/>
                <a:uFillTx/>
                <a:latin typeface="Arial" charset="0"/>
                <a:ea typeface="Arial" charset="0"/>
                <a:cs typeface="Arial" charset="0"/>
              </a:rPr>
              <a:t>Multiple-barriers in action to prevent microbial contamination </a:t>
            </a:r>
            <a:r>
              <a:rPr kumimoji="0" lang="en-AU" sz="1800" b="1" i="0" u="none" strike="noStrike" kern="0" cap="none" spc="100" normalizeH="0" baseline="0" noProof="0">
                <a:ln>
                  <a:noFill/>
                </a:ln>
                <a:solidFill>
                  <a:srgbClr val="1D395C"/>
                </a:solidFill>
                <a:effectLst/>
                <a:uLnTx/>
                <a:uFillTx/>
                <a:latin typeface="Arial" charset="0"/>
                <a:ea typeface="Arial" charset="0"/>
                <a:cs typeface="Arial" charset="0"/>
                <a:sym typeface="Wingdings 3" panose="05040102010807070707" pitchFamily="18" charset="2"/>
              </a:rPr>
              <a:t></a:t>
            </a:r>
            <a:endParaRPr kumimoji="0" lang="en-AU" sz="1800" b="1" i="0" u="none" strike="noStrike" kern="0" cap="none" spc="100" normalizeH="0" baseline="0" noProof="0">
              <a:ln>
                <a:noFill/>
              </a:ln>
              <a:solidFill>
                <a:srgbClr val="1D395C"/>
              </a:solidFill>
              <a:effectLst/>
              <a:uLnTx/>
              <a:uFillTx/>
              <a:latin typeface="Arial" charset="0"/>
              <a:ea typeface="Arial" charset="0"/>
              <a:cs typeface="Arial" charset="0"/>
            </a:endParaRPr>
          </a:p>
        </p:txBody>
      </p:sp>
      <p:grpSp>
        <p:nvGrpSpPr>
          <p:cNvPr id="81" name="Group 80">
            <a:extLst>
              <a:ext uri="{FF2B5EF4-FFF2-40B4-BE49-F238E27FC236}">
                <a16:creationId xmlns:a16="http://schemas.microsoft.com/office/drawing/2014/main" id="{16920B97-6697-3467-96F5-B50FBBD71B6F}"/>
              </a:ext>
            </a:extLst>
          </p:cNvPr>
          <p:cNvGrpSpPr/>
          <p:nvPr/>
        </p:nvGrpSpPr>
        <p:grpSpPr>
          <a:xfrm>
            <a:off x="562791" y="2532991"/>
            <a:ext cx="3957878" cy="3784073"/>
            <a:chOff x="555781" y="2208498"/>
            <a:chExt cx="3957878" cy="3784073"/>
          </a:xfrm>
        </p:grpSpPr>
        <p:grpSp>
          <p:nvGrpSpPr>
            <p:cNvPr id="82" name="Group 81">
              <a:extLst>
                <a:ext uri="{FF2B5EF4-FFF2-40B4-BE49-F238E27FC236}">
                  <a16:creationId xmlns:a16="http://schemas.microsoft.com/office/drawing/2014/main" id="{0CBA612D-5947-9624-71C0-EB35215422BE}"/>
                </a:ext>
              </a:extLst>
            </p:cNvPr>
            <p:cNvGrpSpPr/>
            <p:nvPr/>
          </p:nvGrpSpPr>
          <p:grpSpPr>
            <a:xfrm>
              <a:off x="555781" y="2208498"/>
              <a:ext cx="1613264" cy="1613264"/>
              <a:chOff x="685800" y="4228736"/>
              <a:chExt cx="1613264" cy="1613264"/>
            </a:xfrm>
          </p:grpSpPr>
          <p:sp>
            <p:nvSpPr>
              <p:cNvPr id="90" name="Oval 89">
                <a:extLst>
                  <a:ext uri="{FF2B5EF4-FFF2-40B4-BE49-F238E27FC236}">
                    <a16:creationId xmlns:a16="http://schemas.microsoft.com/office/drawing/2014/main" id="{E3720E4C-AE41-3162-3FC7-7F46615DC3A0}"/>
                  </a:ext>
                </a:extLst>
              </p:cNvPr>
              <p:cNvSpPr/>
              <p:nvPr/>
            </p:nvSpPr>
            <p:spPr>
              <a:xfrm>
                <a:off x="685800" y="4228736"/>
                <a:ext cx="1613264" cy="1613264"/>
              </a:xfrm>
              <a:prstGeom prst="ellipse">
                <a:avLst/>
              </a:prstGeom>
              <a:solidFill>
                <a:srgbClr val="E783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91" name="Picture 90" descr="Icon&#10;&#10;Description automatically generated">
                <a:extLst>
                  <a:ext uri="{FF2B5EF4-FFF2-40B4-BE49-F238E27FC236}">
                    <a16:creationId xmlns:a16="http://schemas.microsoft.com/office/drawing/2014/main" id="{73D45085-A291-5566-E90A-32DB64D99A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9475" y="4422411"/>
                <a:ext cx="1225914" cy="1225914"/>
              </a:xfrm>
              <a:prstGeom prst="rect">
                <a:avLst/>
              </a:prstGeom>
            </p:spPr>
          </p:pic>
        </p:grpSp>
        <p:grpSp>
          <p:nvGrpSpPr>
            <p:cNvPr id="83" name="Group 82">
              <a:extLst>
                <a:ext uri="{FF2B5EF4-FFF2-40B4-BE49-F238E27FC236}">
                  <a16:creationId xmlns:a16="http://schemas.microsoft.com/office/drawing/2014/main" id="{B72E4F98-99E0-CCEB-E126-276D4953E534}"/>
                </a:ext>
              </a:extLst>
            </p:cNvPr>
            <p:cNvGrpSpPr/>
            <p:nvPr/>
          </p:nvGrpSpPr>
          <p:grpSpPr>
            <a:xfrm>
              <a:off x="2900395" y="2208498"/>
              <a:ext cx="1613264" cy="1613264"/>
              <a:chOff x="2410189" y="4228736"/>
              <a:chExt cx="1613264" cy="1613264"/>
            </a:xfrm>
          </p:grpSpPr>
          <p:sp>
            <p:nvSpPr>
              <p:cNvPr id="88" name="Oval 87">
                <a:extLst>
                  <a:ext uri="{FF2B5EF4-FFF2-40B4-BE49-F238E27FC236}">
                    <a16:creationId xmlns:a16="http://schemas.microsoft.com/office/drawing/2014/main" id="{C185E0C8-5162-2CEB-E346-CB71DC8ACF08}"/>
                  </a:ext>
                </a:extLst>
              </p:cNvPr>
              <p:cNvSpPr/>
              <p:nvPr/>
            </p:nvSpPr>
            <p:spPr>
              <a:xfrm>
                <a:off x="2410189" y="4228736"/>
                <a:ext cx="1613264" cy="1613264"/>
              </a:xfrm>
              <a:prstGeom prst="ellipse">
                <a:avLst/>
              </a:prstGeom>
              <a:solidFill>
                <a:srgbClr val="414041">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89" name="Picture 88" descr="Logo&#10;&#10;Description automatically generated with medium confidence">
                <a:extLst>
                  <a:ext uri="{FF2B5EF4-FFF2-40B4-BE49-F238E27FC236}">
                    <a16:creationId xmlns:a16="http://schemas.microsoft.com/office/drawing/2014/main" id="{1448AAC5-7A71-C758-4E4C-1999EFA0FD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93247" y="4511129"/>
                <a:ext cx="1340214" cy="998902"/>
              </a:xfrm>
              <a:prstGeom prst="rect">
                <a:avLst/>
              </a:prstGeom>
            </p:spPr>
          </p:pic>
        </p:grpSp>
        <p:sp>
          <p:nvSpPr>
            <p:cNvPr id="84" name="Left Bracket 83">
              <a:extLst>
                <a:ext uri="{FF2B5EF4-FFF2-40B4-BE49-F238E27FC236}">
                  <a16:creationId xmlns:a16="http://schemas.microsoft.com/office/drawing/2014/main" id="{F2DD5E3C-BCB7-DBF2-B75F-220E6263300A}"/>
                </a:ext>
              </a:extLst>
            </p:cNvPr>
            <p:cNvSpPr/>
            <p:nvPr/>
          </p:nvSpPr>
          <p:spPr>
            <a:xfrm rot="16200000">
              <a:off x="2346663" y="3031187"/>
              <a:ext cx="228600" cy="2197100"/>
            </a:xfrm>
            <a:prstGeom prst="leftBracket">
              <a:avLst/>
            </a:prstGeom>
            <a:noFill/>
            <a:ln w="3175" cap="flat" cmpd="sng" algn="ctr">
              <a:solidFill>
                <a:srgbClr val="FFFFFF">
                  <a:lumMod val="50000"/>
                </a:srgbClr>
              </a:solidFill>
              <a:prstDash val="dash"/>
              <a:miter lim="800000"/>
              <a:extLst>
                <a:ext uri="{C807C97D-BFC1-408E-A445-0C87EB9F89A2}">
                  <ask:lineSketchStyleProps xmlns:ask="http://schemas.microsoft.com/office/drawing/2018/sketchyshapes" sd="1219033472">
                    <a:custGeom>
                      <a:avLst/>
                      <a:gdLst>
                        <a:gd name="connsiteX0" fmla="*/ 228600 w 228600"/>
                        <a:gd name="connsiteY0" fmla="*/ 2197100 h 2197100"/>
                        <a:gd name="connsiteX1" fmla="*/ 0 w 228600"/>
                        <a:gd name="connsiteY1" fmla="*/ 2178051 h 2197100"/>
                        <a:gd name="connsiteX2" fmla="*/ 0 w 228600"/>
                        <a:gd name="connsiteY2" fmla="*/ 1595120 h 2197100"/>
                        <a:gd name="connsiteX3" fmla="*/ 0 w 228600"/>
                        <a:gd name="connsiteY3" fmla="*/ 1076960 h 2197100"/>
                        <a:gd name="connsiteX4" fmla="*/ 0 w 228600"/>
                        <a:gd name="connsiteY4" fmla="*/ 580390 h 2197100"/>
                        <a:gd name="connsiteX5" fmla="*/ 0 w 228600"/>
                        <a:gd name="connsiteY5" fmla="*/ 19049 h 2197100"/>
                        <a:gd name="connsiteX6" fmla="*/ 228600 w 228600"/>
                        <a:gd name="connsiteY6" fmla="*/ 0 h 2197100"/>
                        <a:gd name="connsiteX7" fmla="*/ 228600 w 228600"/>
                        <a:gd name="connsiteY7" fmla="*/ 549275 h 2197100"/>
                        <a:gd name="connsiteX8" fmla="*/ 228600 w 228600"/>
                        <a:gd name="connsiteY8" fmla="*/ 1142492 h 2197100"/>
                        <a:gd name="connsiteX9" fmla="*/ 228600 w 228600"/>
                        <a:gd name="connsiteY9" fmla="*/ 1625854 h 2197100"/>
                        <a:gd name="connsiteX10" fmla="*/ 228600 w 228600"/>
                        <a:gd name="connsiteY10" fmla="*/ 2197100 h 2197100"/>
                        <a:gd name="connsiteX0" fmla="*/ 228600 w 228600"/>
                        <a:gd name="connsiteY0" fmla="*/ 2197100 h 2197100"/>
                        <a:gd name="connsiteX1" fmla="*/ 0 w 228600"/>
                        <a:gd name="connsiteY1" fmla="*/ 2178051 h 2197100"/>
                        <a:gd name="connsiteX2" fmla="*/ 0 w 228600"/>
                        <a:gd name="connsiteY2" fmla="*/ 1703071 h 2197100"/>
                        <a:gd name="connsiteX3" fmla="*/ 0 w 228600"/>
                        <a:gd name="connsiteY3" fmla="*/ 1120140 h 2197100"/>
                        <a:gd name="connsiteX4" fmla="*/ 0 w 228600"/>
                        <a:gd name="connsiteY4" fmla="*/ 623570 h 2197100"/>
                        <a:gd name="connsiteX5" fmla="*/ 0 w 228600"/>
                        <a:gd name="connsiteY5" fmla="*/ 19049 h 2197100"/>
                        <a:gd name="connsiteX6" fmla="*/ 228600 w 228600"/>
                        <a:gd name="connsiteY6" fmla="*/ 0 h 219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197100" stroke="0" extrusionOk="0">
                          <a:moveTo>
                            <a:pt x="228600" y="2197100"/>
                          </a:moveTo>
                          <a:cubicBezTo>
                            <a:pt x="99703" y="2195469"/>
                            <a:pt x="-1096" y="2188982"/>
                            <a:pt x="0" y="2178051"/>
                          </a:cubicBezTo>
                          <a:cubicBezTo>
                            <a:pt x="-57212" y="1906212"/>
                            <a:pt x="33605" y="1807482"/>
                            <a:pt x="0" y="1595120"/>
                          </a:cubicBezTo>
                          <a:cubicBezTo>
                            <a:pt x="-33605" y="1382758"/>
                            <a:pt x="12927" y="1226330"/>
                            <a:pt x="0" y="1076960"/>
                          </a:cubicBezTo>
                          <a:cubicBezTo>
                            <a:pt x="-12927" y="927590"/>
                            <a:pt x="42190" y="715874"/>
                            <a:pt x="0" y="580390"/>
                          </a:cubicBezTo>
                          <a:cubicBezTo>
                            <a:pt x="-42190" y="444906"/>
                            <a:pt x="52050" y="245459"/>
                            <a:pt x="0" y="19049"/>
                          </a:cubicBezTo>
                          <a:cubicBezTo>
                            <a:pt x="6503" y="-4855"/>
                            <a:pt x="79907" y="-3436"/>
                            <a:pt x="228600" y="0"/>
                          </a:cubicBezTo>
                          <a:cubicBezTo>
                            <a:pt x="243857" y="188297"/>
                            <a:pt x="166177" y="311798"/>
                            <a:pt x="228600" y="549275"/>
                          </a:cubicBezTo>
                          <a:cubicBezTo>
                            <a:pt x="291023" y="786753"/>
                            <a:pt x="191798" y="892918"/>
                            <a:pt x="228600" y="1142492"/>
                          </a:cubicBezTo>
                          <a:cubicBezTo>
                            <a:pt x="265402" y="1392066"/>
                            <a:pt x="171115" y="1507711"/>
                            <a:pt x="228600" y="1625854"/>
                          </a:cubicBezTo>
                          <a:cubicBezTo>
                            <a:pt x="286085" y="1743997"/>
                            <a:pt x="187892" y="1926774"/>
                            <a:pt x="228600" y="2197100"/>
                          </a:cubicBezTo>
                          <a:close/>
                        </a:path>
                        <a:path w="228600" h="2197100" fill="none" extrusionOk="0">
                          <a:moveTo>
                            <a:pt x="228600" y="2197100"/>
                          </a:moveTo>
                          <a:cubicBezTo>
                            <a:pt x="102686" y="2197604"/>
                            <a:pt x="195" y="2190595"/>
                            <a:pt x="0" y="2178051"/>
                          </a:cubicBezTo>
                          <a:cubicBezTo>
                            <a:pt x="-22293" y="2065842"/>
                            <a:pt x="10069" y="1859971"/>
                            <a:pt x="0" y="1703071"/>
                          </a:cubicBezTo>
                          <a:cubicBezTo>
                            <a:pt x="-10069" y="1546171"/>
                            <a:pt x="24266" y="1316057"/>
                            <a:pt x="0" y="1120140"/>
                          </a:cubicBezTo>
                          <a:cubicBezTo>
                            <a:pt x="-24266" y="924223"/>
                            <a:pt x="44995" y="763462"/>
                            <a:pt x="0" y="623570"/>
                          </a:cubicBezTo>
                          <a:cubicBezTo>
                            <a:pt x="-44995" y="483678"/>
                            <a:pt x="29277" y="269431"/>
                            <a:pt x="0" y="19049"/>
                          </a:cubicBezTo>
                          <a:cubicBezTo>
                            <a:pt x="-6463" y="-4645"/>
                            <a:pt x="104316" y="-26620"/>
                            <a:pt x="228600" y="0"/>
                          </a:cubicBezTo>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5C"/>
                </a:solidFill>
                <a:effectLst/>
                <a:uLnTx/>
                <a:uFillTx/>
                <a:latin typeface="Calibri" panose="020F0502020204030204"/>
                <a:ea typeface="MS PGothic" charset="0"/>
                <a:cs typeface="+mn-cs"/>
              </a:endParaRPr>
            </a:p>
          </p:txBody>
        </p:sp>
        <p:sp>
          <p:nvSpPr>
            <p:cNvPr id="85" name="TextBox 84">
              <a:extLst>
                <a:ext uri="{FF2B5EF4-FFF2-40B4-BE49-F238E27FC236}">
                  <a16:creationId xmlns:a16="http://schemas.microsoft.com/office/drawing/2014/main" id="{95B025B5-F6AA-6EEB-5A03-DAE4E5F7695B}"/>
                </a:ext>
              </a:extLst>
            </p:cNvPr>
            <p:cNvSpPr txBox="1"/>
            <p:nvPr/>
          </p:nvSpPr>
          <p:spPr>
            <a:xfrm>
              <a:off x="555781" y="4607576"/>
              <a:ext cx="381036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IN" sz="1800" b="0" i="0" u="none" strike="noStrike" kern="0" cap="none" spc="0" normalizeH="0" baseline="0" noProof="0">
                  <a:ln>
                    <a:noFill/>
                  </a:ln>
                  <a:solidFill>
                    <a:srgbClr val="009ADE"/>
                  </a:solidFill>
                  <a:effectLst/>
                  <a:uLnTx/>
                  <a:uFillTx/>
                  <a:latin typeface="Atkinson Hyperlegible"/>
                  <a:ea typeface="Atkinson Hyperlegible"/>
                  <a:cs typeface="Atkinson Hyperlegible"/>
                  <a:sym typeface="Atkinson Hyperlegible"/>
                </a:rPr>
                <a:t>Example: </a:t>
              </a:r>
              <a:r>
                <a:rPr kumimoji="0" lang="en-IN" sz="1800" b="0" i="0" u="none" strike="noStrike" kern="0" cap="none" spc="0" normalizeH="0" baseline="0" noProof="0">
                  <a:ln>
                    <a:noFill/>
                  </a:ln>
                  <a:solidFill>
                    <a:srgbClr val="00205C"/>
                  </a:solidFill>
                  <a:effectLst/>
                  <a:uLnTx/>
                  <a:uFillTx/>
                  <a:latin typeface="Atkinson Hyperlegible"/>
                  <a:ea typeface="Atkinson Hyperlegible"/>
                  <a:cs typeface="Atkinson Hyperlegible"/>
                  <a:sym typeface="Atkinson Hyperlegible"/>
                </a:rPr>
                <a:t>Restrictions on land use in catchment</a:t>
              </a:r>
            </a:p>
          </p:txBody>
        </p:sp>
        <p:cxnSp>
          <p:nvCxnSpPr>
            <p:cNvPr id="86" name="Straight Arrow Connector 85">
              <a:extLst>
                <a:ext uri="{FF2B5EF4-FFF2-40B4-BE49-F238E27FC236}">
                  <a16:creationId xmlns:a16="http://schemas.microsoft.com/office/drawing/2014/main" id="{18B41E30-16BD-3910-1F4B-0347CB2F4EAE}"/>
                </a:ext>
              </a:extLst>
            </p:cNvPr>
            <p:cNvCxnSpPr>
              <a:cxnSpLocks/>
              <a:stCxn id="84" idx="1"/>
              <a:endCxn id="85" idx="0"/>
            </p:cNvCxnSpPr>
            <p:nvPr/>
          </p:nvCxnSpPr>
          <p:spPr>
            <a:xfrm>
              <a:off x="2460963" y="4244037"/>
              <a:ext cx="0" cy="363539"/>
            </a:xfrm>
            <a:prstGeom prst="straightConnector1">
              <a:avLst/>
            </a:prstGeom>
            <a:noFill/>
            <a:ln w="3175" cap="flat" cmpd="sng" algn="ctr">
              <a:solidFill>
                <a:srgbClr val="FFFFFF">
                  <a:lumMod val="50000"/>
                </a:srgbClr>
              </a:solidFill>
              <a:prstDash val="dash"/>
              <a:miter lim="800000"/>
              <a:tailEnd type="triangle"/>
            </a:ln>
            <a:effectLst/>
          </p:spPr>
        </p:cxnSp>
        <p:cxnSp>
          <p:nvCxnSpPr>
            <p:cNvPr id="87" name="Straight Arrow Connector 86">
              <a:extLst>
                <a:ext uri="{FF2B5EF4-FFF2-40B4-BE49-F238E27FC236}">
                  <a16:creationId xmlns:a16="http://schemas.microsoft.com/office/drawing/2014/main" id="{3D1F533D-8C5D-57B2-BF18-F8389B89F891}"/>
                </a:ext>
              </a:extLst>
            </p:cNvPr>
            <p:cNvCxnSpPr>
              <a:stCxn id="90" idx="6"/>
              <a:endCxn id="88" idx="2"/>
            </p:cNvCxnSpPr>
            <p:nvPr/>
          </p:nvCxnSpPr>
          <p:spPr>
            <a:xfrm>
              <a:off x="2169045" y="3015130"/>
              <a:ext cx="731350" cy="0"/>
            </a:xfrm>
            <a:prstGeom prst="straightConnector1">
              <a:avLst/>
            </a:prstGeom>
            <a:noFill/>
            <a:ln w="76200" cap="flat" cmpd="sng" algn="ctr">
              <a:solidFill>
                <a:srgbClr val="009ADE"/>
              </a:solidFill>
              <a:prstDash val="solid"/>
              <a:miter lim="800000"/>
              <a:tailEnd type="triangle"/>
            </a:ln>
            <a:effectLst/>
          </p:spPr>
        </p:cxnSp>
      </p:grpSp>
      <p:grpSp>
        <p:nvGrpSpPr>
          <p:cNvPr id="92" name="Group 91">
            <a:extLst>
              <a:ext uri="{FF2B5EF4-FFF2-40B4-BE49-F238E27FC236}">
                <a16:creationId xmlns:a16="http://schemas.microsoft.com/office/drawing/2014/main" id="{17F292F8-D49B-6287-23E4-B6F30ED2B737}"/>
              </a:ext>
            </a:extLst>
          </p:cNvPr>
          <p:cNvGrpSpPr/>
          <p:nvPr/>
        </p:nvGrpSpPr>
        <p:grpSpPr>
          <a:xfrm>
            <a:off x="4153469" y="2532991"/>
            <a:ext cx="3810364" cy="2567569"/>
            <a:chOff x="4146459" y="2208498"/>
            <a:chExt cx="3810364" cy="2567569"/>
          </a:xfrm>
        </p:grpSpPr>
        <p:grpSp>
          <p:nvGrpSpPr>
            <p:cNvPr id="93" name="Group 92">
              <a:extLst>
                <a:ext uri="{FF2B5EF4-FFF2-40B4-BE49-F238E27FC236}">
                  <a16:creationId xmlns:a16="http://schemas.microsoft.com/office/drawing/2014/main" id="{B9A24D56-1C6D-E11F-DD43-B6BEE7E2824B}"/>
                </a:ext>
              </a:extLst>
            </p:cNvPr>
            <p:cNvGrpSpPr/>
            <p:nvPr/>
          </p:nvGrpSpPr>
          <p:grpSpPr>
            <a:xfrm>
              <a:off x="5245009" y="2208498"/>
              <a:ext cx="1613264" cy="1613264"/>
              <a:chOff x="4217128" y="4228736"/>
              <a:chExt cx="1613264" cy="1613264"/>
            </a:xfrm>
          </p:grpSpPr>
          <p:sp>
            <p:nvSpPr>
              <p:cNvPr id="97" name="Oval 96">
                <a:extLst>
                  <a:ext uri="{FF2B5EF4-FFF2-40B4-BE49-F238E27FC236}">
                    <a16:creationId xmlns:a16="http://schemas.microsoft.com/office/drawing/2014/main" id="{93646FD2-1A8E-5EBD-3CB4-942B23AAE195}"/>
                  </a:ext>
                </a:extLst>
              </p:cNvPr>
              <p:cNvSpPr/>
              <p:nvPr/>
            </p:nvSpPr>
            <p:spPr>
              <a:xfrm>
                <a:off x="4217128" y="4228736"/>
                <a:ext cx="1613264" cy="1613264"/>
              </a:xfrm>
              <a:prstGeom prst="ellipse">
                <a:avLst/>
              </a:prstGeom>
              <a:solidFill>
                <a:srgbClr val="41A98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98" name="Picture 97" descr="Icon&#10;&#10;Description automatically generated">
                <a:extLst>
                  <a:ext uri="{FF2B5EF4-FFF2-40B4-BE49-F238E27FC236}">
                    <a16:creationId xmlns:a16="http://schemas.microsoft.com/office/drawing/2014/main" id="{D59EEDE1-B6E6-8CA3-5EB1-00DE571FFD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17034" y="4528642"/>
                <a:ext cx="1013452" cy="1013452"/>
              </a:xfrm>
              <a:prstGeom prst="rect">
                <a:avLst/>
              </a:prstGeom>
            </p:spPr>
          </p:pic>
        </p:grpSp>
        <p:sp>
          <p:nvSpPr>
            <p:cNvPr id="94" name="TextBox 93">
              <a:extLst>
                <a:ext uri="{FF2B5EF4-FFF2-40B4-BE49-F238E27FC236}">
                  <a16:creationId xmlns:a16="http://schemas.microsoft.com/office/drawing/2014/main" id="{DD9C61FF-8FF8-3081-E991-D714210201AD}"/>
                </a:ext>
              </a:extLst>
            </p:cNvPr>
            <p:cNvSpPr txBox="1"/>
            <p:nvPr/>
          </p:nvSpPr>
          <p:spPr>
            <a:xfrm>
              <a:off x="4146459" y="4129736"/>
              <a:ext cx="381036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IN" sz="1800" b="0" i="0" u="none" strike="noStrike" kern="0" cap="none" spc="0" normalizeH="0" baseline="0" noProof="0">
                  <a:ln>
                    <a:noFill/>
                  </a:ln>
                  <a:solidFill>
                    <a:srgbClr val="009ADE"/>
                  </a:solidFill>
                  <a:effectLst/>
                  <a:uLnTx/>
                  <a:uFillTx/>
                  <a:latin typeface="Atkinson Hyperlegible"/>
                  <a:ea typeface="Atkinson Hyperlegible"/>
                  <a:cs typeface="Atkinson Hyperlegible"/>
                  <a:sym typeface="Atkinson Hyperlegible"/>
                </a:rPr>
                <a:t>Example: </a:t>
              </a:r>
              <a:r>
                <a:rPr kumimoji="0" lang="en-IN" sz="1800" b="0" i="0" u="none" strike="noStrike" kern="0" cap="none" spc="0" normalizeH="0" baseline="0" noProof="0">
                  <a:ln>
                    <a:noFill/>
                  </a:ln>
                  <a:solidFill>
                    <a:srgbClr val="00205C"/>
                  </a:solidFill>
                  <a:effectLst/>
                  <a:uLnTx/>
                  <a:uFillTx/>
                  <a:latin typeface="Atkinson Hyperlegible"/>
                  <a:ea typeface="Atkinson Hyperlegible"/>
                  <a:cs typeface="Atkinson Hyperlegible"/>
                  <a:sym typeface="Atkinson Hyperlegible"/>
                </a:rPr>
                <a:t>Sand filtration &amp; disinfection at a water treatment plant</a:t>
              </a:r>
            </a:p>
          </p:txBody>
        </p:sp>
        <p:cxnSp>
          <p:nvCxnSpPr>
            <p:cNvPr id="95" name="Straight Arrow Connector 94">
              <a:extLst>
                <a:ext uri="{FF2B5EF4-FFF2-40B4-BE49-F238E27FC236}">
                  <a16:creationId xmlns:a16="http://schemas.microsoft.com/office/drawing/2014/main" id="{FBB05645-33EB-C553-1449-AED6FD652D55}"/>
                </a:ext>
              </a:extLst>
            </p:cNvPr>
            <p:cNvCxnSpPr>
              <a:cxnSpLocks/>
              <a:stCxn id="97" idx="4"/>
              <a:endCxn id="94" idx="0"/>
            </p:cNvCxnSpPr>
            <p:nvPr/>
          </p:nvCxnSpPr>
          <p:spPr>
            <a:xfrm>
              <a:off x="6051641" y="3821762"/>
              <a:ext cx="0" cy="307974"/>
            </a:xfrm>
            <a:prstGeom prst="straightConnector1">
              <a:avLst/>
            </a:prstGeom>
            <a:noFill/>
            <a:ln w="3175" cap="flat" cmpd="sng" algn="ctr">
              <a:solidFill>
                <a:srgbClr val="FFFFFF">
                  <a:lumMod val="50000"/>
                </a:srgbClr>
              </a:solidFill>
              <a:prstDash val="dash"/>
              <a:miter lim="800000"/>
              <a:tailEnd type="triangle"/>
            </a:ln>
            <a:effectLst/>
          </p:spPr>
        </p:cxnSp>
        <p:cxnSp>
          <p:nvCxnSpPr>
            <p:cNvPr id="96" name="Straight Arrow Connector 95">
              <a:extLst>
                <a:ext uri="{FF2B5EF4-FFF2-40B4-BE49-F238E27FC236}">
                  <a16:creationId xmlns:a16="http://schemas.microsoft.com/office/drawing/2014/main" id="{C22715C8-ED52-676A-572F-79AEA231029B}"/>
                </a:ext>
              </a:extLst>
            </p:cNvPr>
            <p:cNvCxnSpPr>
              <a:cxnSpLocks/>
              <a:stCxn id="88" idx="6"/>
              <a:endCxn id="97" idx="2"/>
            </p:cNvCxnSpPr>
            <p:nvPr/>
          </p:nvCxnSpPr>
          <p:spPr>
            <a:xfrm>
              <a:off x="4513659" y="3015130"/>
              <a:ext cx="731350" cy="0"/>
            </a:xfrm>
            <a:prstGeom prst="straightConnector1">
              <a:avLst/>
            </a:prstGeom>
            <a:noFill/>
            <a:ln w="76200" cap="flat" cmpd="sng" algn="ctr">
              <a:solidFill>
                <a:srgbClr val="009ADE"/>
              </a:solidFill>
              <a:prstDash val="solid"/>
              <a:miter lim="800000"/>
              <a:tailEnd type="triangle"/>
            </a:ln>
            <a:effectLst/>
          </p:spPr>
        </p:cxnSp>
      </p:grpSp>
      <p:grpSp>
        <p:nvGrpSpPr>
          <p:cNvPr id="99" name="Group 98">
            <a:extLst>
              <a:ext uri="{FF2B5EF4-FFF2-40B4-BE49-F238E27FC236}">
                <a16:creationId xmlns:a16="http://schemas.microsoft.com/office/drawing/2014/main" id="{08FA6B72-FF27-15B0-992E-E4AF718803E1}"/>
              </a:ext>
            </a:extLst>
          </p:cNvPr>
          <p:cNvGrpSpPr/>
          <p:nvPr/>
        </p:nvGrpSpPr>
        <p:grpSpPr>
          <a:xfrm>
            <a:off x="6865283" y="2532991"/>
            <a:ext cx="3075960" cy="3638421"/>
            <a:chOff x="6858275" y="2208498"/>
            <a:chExt cx="3075960" cy="3638421"/>
          </a:xfrm>
        </p:grpSpPr>
        <p:grpSp>
          <p:nvGrpSpPr>
            <p:cNvPr id="100" name="Group 99">
              <a:extLst>
                <a:ext uri="{FF2B5EF4-FFF2-40B4-BE49-F238E27FC236}">
                  <a16:creationId xmlns:a16="http://schemas.microsoft.com/office/drawing/2014/main" id="{29C7BE13-97C6-D356-CA62-DA3FEE0B757F}"/>
                </a:ext>
              </a:extLst>
            </p:cNvPr>
            <p:cNvGrpSpPr/>
            <p:nvPr/>
          </p:nvGrpSpPr>
          <p:grpSpPr>
            <a:xfrm>
              <a:off x="7589623" y="2208498"/>
              <a:ext cx="1613264" cy="1613264"/>
              <a:chOff x="7648924" y="4228736"/>
              <a:chExt cx="1613264" cy="1613264"/>
            </a:xfrm>
          </p:grpSpPr>
          <p:sp>
            <p:nvSpPr>
              <p:cNvPr id="104" name="Oval 103">
                <a:extLst>
                  <a:ext uri="{FF2B5EF4-FFF2-40B4-BE49-F238E27FC236}">
                    <a16:creationId xmlns:a16="http://schemas.microsoft.com/office/drawing/2014/main" id="{B70FC0EF-245C-9881-64FD-8DF85999BEEE}"/>
                  </a:ext>
                </a:extLst>
              </p:cNvPr>
              <p:cNvSpPr/>
              <p:nvPr/>
            </p:nvSpPr>
            <p:spPr>
              <a:xfrm>
                <a:off x="7648924" y="4228736"/>
                <a:ext cx="1613264" cy="1613264"/>
              </a:xfrm>
              <a:prstGeom prst="ellipse">
                <a:avLst/>
              </a:prstGeom>
              <a:solidFill>
                <a:srgbClr val="41A98B">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grpSp>
            <p:nvGrpSpPr>
              <p:cNvPr id="105" name="Group 104">
                <a:extLst>
                  <a:ext uri="{FF2B5EF4-FFF2-40B4-BE49-F238E27FC236}">
                    <a16:creationId xmlns:a16="http://schemas.microsoft.com/office/drawing/2014/main" id="{0048F47C-EEA3-4CF1-1222-C0B6C1BFAEA2}"/>
                  </a:ext>
                </a:extLst>
              </p:cNvPr>
              <p:cNvGrpSpPr/>
              <p:nvPr/>
            </p:nvGrpSpPr>
            <p:grpSpPr>
              <a:xfrm>
                <a:off x="7852752" y="4341168"/>
                <a:ext cx="1213412" cy="1335518"/>
                <a:chOff x="7814652" y="4347336"/>
                <a:chExt cx="1213412" cy="1335518"/>
              </a:xfrm>
            </p:grpSpPr>
            <p:pic>
              <p:nvPicPr>
                <p:cNvPr id="106" name="Picture 105" descr="A picture containing icon&#10;&#10;Description automatically generated">
                  <a:extLst>
                    <a:ext uri="{FF2B5EF4-FFF2-40B4-BE49-F238E27FC236}">
                      <a16:creationId xmlns:a16="http://schemas.microsoft.com/office/drawing/2014/main" id="{30439E73-F3C3-D843-099A-A0EF0E4E535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14652" y="4347336"/>
                  <a:ext cx="762000" cy="1335518"/>
                </a:xfrm>
                <a:prstGeom prst="rect">
                  <a:avLst/>
                </a:prstGeom>
              </p:spPr>
            </p:pic>
            <p:pic>
              <p:nvPicPr>
                <p:cNvPr id="107" name="Picture 106" descr="Icon&#10;&#10;Description automatically generated">
                  <a:extLst>
                    <a:ext uri="{FF2B5EF4-FFF2-40B4-BE49-F238E27FC236}">
                      <a16:creationId xmlns:a16="http://schemas.microsoft.com/office/drawing/2014/main" id="{94C543EB-E002-82D8-F94F-B002D805334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555949" y="4703581"/>
                  <a:ext cx="472115" cy="508597"/>
                </a:xfrm>
                <a:prstGeom prst="rect">
                  <a:avLst/>
                </a:prstGeom>
              </p:spPr>
            </p:pic>
          </p:grpSp>
        </p:grpSp>
        <p:sp>
          <p:nvSpPr>
            <p:cNvPr id="101" name="TextBox 100">
              <a:extLst>
                <a:ext uri="{FF2B5EF4-FFF2-40B4-BE49-F238E27FC236}">
                  <a16:creationId xmlns:a16="http://schemas.microsoft.com/office/drawing/2014/main" id="{0577453A-F5D9-6F31-3D09-7A57C1AC2871}"/>
                </a:ext>
              </a:extLst>
            </p:cNvPr>
            <p:cNvSpPr txBox="1"/>
            <p:nvPr/>
          </p:nvSpPr>
          <p:spPr>
            <a:xfrm>
              <a:off x="6858275" y="5200588"/>
              <a:ext cx="30759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IN" sz="1800" b="0" i="0" u="none" strike="noStrike" kern="0" cap="none" spc="0" normalizeH="0" baseline="0" noProof="0">
                  <a:ln>
                    <a:noFill/>
                  </a:ln>
                  <a:solidFill>
                    <a:srgbClr val="009ADE"/>
                  </a:solidFill>
                  <a:effectLst/>
                  <a:uLnTx/>
                  <a:uFillTx/>
                  <a:latin typeface="Atkinson Hyperlegible"/>
                  <a:ea typeface="Atkinson Hyperlegible"/>
                  <a:cs typeface="Atkinson Hyperlegible"/>
                  <a:sym typeface="Atkinson Hyperlegible"/>
                </a:rPr>
                <a:t>Example: </a:t>
              </a:r>
              <a:r>
                <a:rPr kumimoji="0" lang="en-IN" sz="1800" b="0" i="0" u="none" strike="noStrike" kern="0" cap="none" spc="0" normalizeH="0" baseline="0" noProof="0">
                  <a:ln>
                    <a:noFill/>
                  </a:ln>
                  <a:solidFill>
                    <a:srgbClr val="00205C"/>
                  </a:solidFill>
                  <a:effectLst/>
                  <a:uLnTx/>
                  <a:uFillTx/>
                  <a:latin typeface="Atkinson Hyperlegible"/>
                  <a:ea typeface="Atkinson Hyperlegible"/>
                  <a:cs typeface="Atkinson Hyperlegible"/>
                  <a:sym typeface="Atkinson Hyperlegible"/>
                </a:rPr>
                <a:t>Maintaining residual disinfection during distribution</a:t>
              </a:r>
            </a:p>
          </p:txBody>
        </p:sp>
        <p:cxnSp>
          <p:nvCxnSpPr>
            <p:cNvPr id="102" name="Straight Arrow Connector 101">
              <a:extLst>
                <a:ext uri="{FF2B5EF4-FFF2-40B4-BE49-F238E27FC236}">
                  <a16:creationId xmlns:a16="http://schemas.microsoft.com/office/drawing/2014/main" id="{D78BE32D-D224-3823-1271-8509B2D45322}"/>
                </a:ext>
              </a:extLst>
            </p:cNvPr>
            <p:cNvCxnSpPr>
              <a:cxnSpLocks/>
              <a:stCxn id="104" idx="4"/>
              <a:endCxn id="101" idx="0"/>
            </p:cNvCxnSpPr>
            <p:nvPr/>
          </p:nvCxnSpPr>
          <p:spPr>
            <a:xfrm>
              <a:off x="8396255" y="3821762"/>
              <a:ext cx="0" cy="1378826"/>
            </a:xfrm>
            <a:prstGeom prst="straightConnector1">
              <a:avLst/>
            </a:prstGeom>
            <a:noFill/>
            <a:ln w="3175" cap="flat" cmpd="sng" algn="ctr">
              <a:solidFill>
                <a:srgbClr val="FFFFFF">
                  <a:lumMod val="50000"/>
                </a:srgbClr>
              </a:solidFill>
              <a:prstDash val="dash"/>
              <a:miter lim="800000"/>
              <a:tailEnd type="triangle"/>
            </a:ln>
            <a:effectLst/>
          </p:spPr>
        </p:cxnSp>
        <p:cxnSp>
          <p:nvCxnSpPr>
            <p:cNvPr id="103" name="Straight Arrow Connector 102">
              <a:extLst>
                <a:ext uri="{FF2B5EF4-FFF2-40B4-BE49-F238E27FC236}">
                  <a16:creationId xmlns:a16="http://schemas.microsoft.com/office/drawing/2014/main" id="{58B7BD0F-E167-FFF3-3397-7795DA90F6A7}"/>
                </a:ext>
              </a:extLst>
            </p:cNvPr>
            <p:cNvCxnSpPr>
              <a:cxnSpLocks/>
              <a:stCxn id="97" idx="6"/>
              <a:endCxn id="104" idx="2"/>
            </p:cNvCxnSpPr>
            <p:nvPr/>
          </p:nvCxnSpPr>
          <p:spPr>
            <a:xfrm>
              <a:off x="6858275" y="3015130"/>
              <a:ext cx="731348" cy="0"/>
            </a:xfrm>
            <a:prstGeom prst="straightConnector1">
              <a:avLst/>
            </a:prstGeom>
            <a:noFill/>
            <a:ln w="76200" cap="flat" cmpd="sng" algn="ctr">
              <a:solidFill>
                <a:srgbClr val="009ADE"/>
              </a:solidFill>
              <a:prstDash val="solid"/>
              <a:miter lim="800000"/>
              <a:tailEnd type="triangle"/>
            </a:ln>
            <a:effectLst/>
          </p:spPr>
        </p:cxnSp>
      </p:grpSp>
      <p:grpSp>
        <p:nvGrpSpPr>
          <p:cNvPr id="108" name="Group 107">
            <a:extLst>
              <a:ext uri="{FF2B5EF4-FFF2-40B4-BE49-F238E27FC236}">
                <a16:creationId xmlns:a16="http://schemas.microsoft.com/office/drawing/2014/main" id="{7FEDB147-026E-E2A8-A3B0-AA6BFCFBE76E}"/>
              </a:ext>
            </a:extLst>
          </p:cNvPr>
          <p:cNvGrpSpPr/>
          <p:nvPr/>
        </p:nvGrpSpPr>
        <p:grpSpPr>
          <a:xfrm>
            <a:off x="9209895" y="2532991"/>
            <a:ext cx="2975097" cy="2792036"/>
            <a:chOff x="9209893" y="2208498"/>
            <a:chExt cx="2975097" cy="2792036"/>
          </a:xfrm>
        </p:grpSpPr>
        <p:grpSp>
          <p:nvGrpSpPr>
            <p:cNvPr id="109" name="Group 108">
              <a:extLst>
                <a:ext uri="{FF2B5EF4-FFF2-40B4-BE49-F238E27FC236}">
                  <a16:creationId xmlns:a16="http://schemas.microsoft.com/office/drawing/2014/main" id="{B848D3BD-A6DA-32DD-14E6-B64F2C1A4AF8}"/>
                </a:ext>
              </a:extLst>
            </p:cNvPr>
            <p:cNvGrpSpPr/>
            <p:nvPr/>
          </p:nvGrpSpPr>
          <p:grpSpPr>
            <a:xfrm>
              <a:off x="9934235" y="2208498"/>
              <a:ext cx="1613264" cy="1613264"/>
              <a:chOff x="10094841" y="4145079"/>
              <a:chExt cx="1613264" cy="1613264"/>
            </a:xfrm>
          </p:grpSpPr>
          <p:sp>
            <p:nvSpPr>
              <p:cNvPr id="113" name="Oval 112">
                <a:extLst>
                  <a:ext uri="{FF2B5EF4-FFF2-40B4-BE49-F238E27FC236}">
                    <a16:creationId xmlns:a16="http://schemas.microsoft.com/office/drawing/2014/main" id="{4D40C14E-4276-438B-9E44-AF6135B9C949}"/>
                  </a:ext>
                </a:extLst>
              </p:cNvPr>
              <p:cNvSpPr/>
              <p:nvPr/>
            </p:nvSpPr>
            <p:spPr>
              <a:xfrm>
                <a:off x="10094841" y="4145079"/>
                <a:ext cx="1613264" cy="1613264"/>
              </a:xfrm>
              <a:prstGeom prst="ellipse">
                <a:avLst/>
              </a:prstGeom>
              <a:solidFill>
                <a:srgbClr val="009AD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pic>
            <p:nvPicPr>
              <p:cNvPr id="114" name="Picture 113" descr="Icon&#10;&#10;Description automatically generated">
                <a:extLst>
                  <a:ext uri="{FF2B5EF4-FFF2-40B4-BE49-F238E27FC236}">
                    <a16:creationId xmlns:a16="http://schemas.microsoft.com/office/drawing/2014/main" id="{B6FB8397-CE41-277A-9A36-E2B50CDA1C5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325407" y="4375645"/>
                <a:ext cx="1152131" cy="1152131"/>
              </a:xfrm>
              <a:prstGeom prst="rect">
                <a:avLst/>
              </a:prstGeom>
            </p:spPr>
          </p:pic>
        </p:grpSp>
        <p:sp>
          <p:nvSpPr>
            <p:cNvPr id="110" name="TextBox 109">
              <a:extLst>
                <a:ext uri="{FF2B5EF4-FFF2-40B4-BE49-F238E27FC236}">
                  <a16:creationId xmlns:a16="http://schemas.microsoft.com/office/drawing/2014/main" id="{0E93A232-22F9-E4AE-0BF3-96D6A37FB953}"/>
                </a:ext>
              </a:extLst>
            </p:cNvPr>
            <p:cNvSpPr txBox="1"/>
            <p:nvPr/>
          </p:nvSpPr>
          <p:spPr>
            <a:xfrm>
              <a:off x="9296748" y="4077204"/>
              <a:ext cx="288824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IN" sz="1800" b="0" i="0" u="none" strike="noStrike" kern="0" cap="none" spc="0" normalizeH="0" baseline="0" noProof="0">
                  <a:ln>
                    <a:noFill/>
                  </a:ln>
                  <a:solidFill>
                    <a:srgbClr val="009ADE"/>
                  </a:solidFill>
                  <a:effectLst/>
                  <a:uLnTx/>
                  <a:uFillTx/>
                  <a:latin typeface="Atkinson Hyperlegible"/>
                  <a:ea typeface="Atkinson Hyperlegible"/>
                  <a:cs typeface="Atkinson Hyperlegible"/>
                  <a:sym typeface="Atkinson Hyperlegible"/>
                </a:rPr>
                <a:t>Example: </a:t>
              </a:r>
            </a:p>
            <a:p>
              <a:pPr marL="0" marR="0" lvl="0" indent="0" algn="ctr" defTabSz="914400" rtl="0" eaLnBrk="1" fontAlgn="auto" latinLnBrk="0" hangingPunct="1">
                <a:lnSpc>
                  <a:spcPct val="100000"/>
                </a:lnSpc>
                <a:spcBef>
                  <a:spcPts val="0"/>
                </a:spcBef>
                <a:spcAft>
                  <a:spcPts val="0"/>
                </a:spcAft>
                <a:buClr>
                  <a:srgbClr val="000000"/>
                </a:buClr>
                <a:buSzPts val="2100"/>
                <a:buFont typeface="Arial"/>
                <a:buNone/>
                <a:tabLst/>
                <a:defRPr/>
              </a:pPr>
              <a:r>
                <a:rPr kumimoji="0" lang="en-IN" sz="1800" b="0" i="0" u="none" strike="noStrike" kern="0" cap="none" spc="0" normalizeH="0" baseline="0" noProof="0">
                  <a:ln>
                    <a:noFill/>
                  </a:ln>
                  <a:solidFill>
                    <a:srgbClr val="00205C"/>
                  </a:solidFill>
                  <a:effectLst/>
                  <a:uLnTx/>
                  <a:uFillTx/>
                  <a:latin typeface="Atkinson Hyperlegible"/>
                  <a:ea typeface="Atkinson Hyperlegible"/>
                  <a:cs typeface="Atkinson Hyperlegible"/>
                  <a:sym typeface="Atkinson Hyperlegible"/>
                </a:rPr>
                <a:t>Household treatment and safe storage practices</a:t>
              </a:r>
            </a:p>
          </p:txBody>
        </p:sp>
        <p:cxnSp>
          <p:nvCxnSpPr>
            <p:cNvPr id="111" name="Straight Arrow Connector 110">
              <a:extLst>
                <a:ext uri="{FF2B5EF4-FFF2-40B4-BE49-F238E27FC236}">
                  <a16:creationId xmlns:a16="http://schemas.microsoft.com/office/drawing/2014/main" id="{5CEDEE74-F1F9-3842-746C-5CEB4B89E30F}"/>
                </a:ext>
              </a:extLst>
            </p:cNvPr>
            <p:cNvCxnSpPr>
              <a:cxnSpLocks/>
              <a:stCxn id="113" idx="4"/>
              <a:endCxn id="110" idx="0"/>
            </p:cNvCxnSpPr>
            <p:nvPr/>
          </p:nvCxnSpPr>
          <p:spPr>
            <a:xfrm>
              <a:off x="10740867" y="3821762"/>
              <a:ext cx="2" cy="255442"/>
            </a:xfrm>
            <a:prstGeom prst="straightConnector1">
              <a:avLst/>
            </a:prstGeom>
            <a:noFill/>
            <a:ln w="3175" cap="flat" cmpd="sng" algn="ctr">
              <a:solidFill>
                <a:srgbClr val="FFFFFF">
                  <a:lumMod val="50000"/>
                </a:srgbClr>
              </a:solidFill>
              <a:prstDash val="dash"/>
              <a:miter lim="800000"/>
              <a:tailEnd type="triangle"/>
            </a:ln>
            <a:effectLst/>
          </p:spPr>
        </p:cxnSp>
        <p:cxnSp>
          <p:nvCxnSpPr>
            <p:cNvPr id="112" name="Straight Arrow Connector 111">
              <a:extLst>
                <a:ext uri="{FF2B5EF4-FFF2-40B4-BE49-F238E27FC236}">
                  <a16:creationId xmlns:a16="http://schemas.microsoft.com/office/drawing/2014/main" id="{0C898876-D403-7D56-4218-D4BFF860E635}"/>
                </a:ext>
              </a:extLst>
            </p:cNvPr>
            <p:cNvCxnSpPr>
              <a:cxnSpLocks/>
              <a:stCxn id="104" idx="6"/>
              <a:endCxn id="113" idx="2"/>
            </p:cNvCxnSpPr>
            <p:nvPr/>
          </p:nvCxnSpPr>
          <p:spPr>
            <a:xfrm>
              <a:off x="9209893" y="3015130"/>
              <a:ext cx="724342" cy="0"/>
            </a:xfrm>
            <a:prstGeom prst="straightConnector1">
              <a:avLst/>
            </a:prstGeom>
            <a:noFill/>
            <a:ln w="76200" cap="flat" cmpd="sng" algn="ctr">
              <a:solidFill>
                <a:srgbClr val="009ADE"/>
              </a:solidFill>
              <a:prstDash val="solid"/>
              <a:miter lim="800000"/>
              <a:tailEnd type="triangle"/>
            </a:ln>
            <a:effectLst/>
          </p:spPr>
        </p:cxnSp>
      </p:grpSp>
      <p:sp>
        <p:nvSpPr>
          <p:cNvPr id="115" name="Multiplication Sign 114">
            <a:extLst>
              <a:ext uri="{FF2B5EF4-FFF2-40B4-BE49-F238E27FC236}">
                <a16:creationId xmlns:a16="http://schemas.microsoft.com/office/drawing/2014/main" id="{5D68BC21-9576-0273-6299-F134F85047E0}"/>
              </a:ext>
            </a:extLst>
          </p:cNvPr>
          <p:cNvSpPr/>
          <p:nvPr/>
        </p:nvSpPr>
        <p:spPr>
          <a:xfrm>
            <a:off x="603050" y="1469797"/>
            <a:ext cx="3845768" cy="4080936"/>
          </a:xfrm>
          <a:prstGeom prst="mathMultiply">
            <a:avLst>
              <a:gd name="adj1" fmla="val 16324"/>
            </a:avLst>
          </a:prstGeom>
          <a:solidFill>
            <a:srgbClr val="EF4347"/>
          </a:solidFill>
          <a:ln w="12700" cap="flat" cmpd="sng" algn="ctr">
            <a:solidFill>
              <a:srgbClr val="009ADE">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Calibri" panose="020F0502020204030204"/>
              <a:ea typeface="MS PGothic" charset="0"/>
              <a:cs typeface="+mn-cs"/>
            </a:endParaRPr>
          </a:p>
        </p:txBody>
      </p:sp>
      <p:grpSp>
        <p:nvGrpSpPr>
          <p:cNvPr id="2" name="Group 1">
            <a:extLst>
              <a:ext uri="{FF2B5EF4-FFF2-40B4-BE49-F238E27FC236}">
                <a16:creationId xmlns:a16="http://schemas.microsoft.com/office/drawing/2014/main" id="{47DAFF61-2B1D-F707-28D9-2D1DEB288E64}"/>
              </a:ext>
            </a:extLst>
          </p:cNvPr>
          <p:cNvGrpSpPr/>
          <p:nvPr/>
        </p:nvGrpSpPr>
        <p:grpSpPr>
          <a:xfrm>
            <a:off x="11671332" y="1158002"/>
            <a:ext cx="515236" cy="380621"/>
            <a:chOff x="8628766" y="1945016"/>
            <a:chExt cx="515236" cy="380621"/>
          </a:xfrm>
        </p:grpSpPr>
        <p:sp>
          <p:nvSpPr>
            <p:cNvPr id="3" name="Round Same Side Corner Rectangle 39">
              <a:extLst>
                <a:ext uri="{FF2B5EF4-FFF2-40B4-BE49-F238E27FC236}">
                  <a16:creationId xmlns:a16="http://schemas.microsoft.com/office/drawing/2014/main" id="{B4A7D54A-7C9E-0391-83EB-7D8F04BCF5CF}"/>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 name="Striped Right Arrow 40">
              <a:extLst>
                <a:ext uri="{FF2B5EF4-FFF2-40B4-BE49-F238E27FC236}">
                  <a16:creationId xmlns:a16="http://schemas.microsoft.com/office/drawing/2014/main" id="{58E957CB-F7CD-DB09-D591-9A62F2DE7908}"/>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3756F-CA86-E4F1-1806-D9661D3F3011}"/>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6" name="TextBox 5">
            <a:extLst>
              <a:ext uri="{FF2B5EF4-FFF2-40B4-BE49-F238E27FC236}">
                <a16:creationId xmlns:a16="http://schemas.microsoft.com/office/drawing/2014/main" id="{ABB4607A-68D7-E71E-23B2-D805E263AAD5}"/>
              </a:ext>
            </a:extLst>
          </p:cNvPr>
          <p:cNvSpPr txBox="1"/>
          <p:nvPr/>
        </p:nvSpPr>
        <p:spPr>
          <a:xfrm>
            <a:off x="116602" y="6333375"/>
            <a:ext cx="2505639" cy="276999"/>
          </a:xfrm>
          <a:prstGeom prst="rect">
            <a:avLst/>
          </a:prstGeom>
          <a:noFill/>
        </p:spPr>
        <p:txBody>
          <a:bodyPr wrap="square" rtlCol="0">
            <a:spAutoFit/>
          </a:bodyPr>
          <a:lstStyle/>
          <a:p>
            <a:r>
              <a:rPr lang="en-IE" sz="600" dirty="0">
                <a:solidFill>
                  <a:schemeClr val="tx2"/>
                </a:solidFill>
              </a:rPr>
              <a:t>After </a:t>
            </a:r>
            <a:r>
              <a:rPr lang="en-US" sz="600" dirty="0">
                <a:solidFill>
                  <a:schemeClr val="tx2"/>
                </a:solidFill>
              </a:rPr>
              <a:t>Water safety planning for urban water supply systems an introduction (WHO, 2024)</a:t>
            </a:r>
            <a:endParaRPr lang="en-IE" sz="600" dirty="0">
              <a:solidFill>
                <a:schemeClr val="tx2"/>
              </a:solidFill>
            </a:endParaRPr>
          </a:p>
        </p:txBody>
      </p:sp>
    </p:spTree>
    <p:extLst>
      <p:ext uri="{BB962C8B-B14F-4D97-AF65-F5344CB8AC3E}">
        <p14:creationId xmlns:p14="http://schemas.microsoft.com/office/powerpoint/2010/main" val="314218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2000"/>
                                        <p:tgtEl>
                                          <p:spTgt spid="115"/>
                                        </p:tgtEl>
                                      </p:cBhvr>
                                    </p:animEffect>
                                    <p:anim calcmode="lin" valueType="num">
                                      <p:cBhvr>
                                        <p:cTn id="8" dur="2000" fill="hold"/>
                                        <p:tgtEl>
                                          <p:spTgt spid="115"/>
                                        </p:tgtEl>
                                        <p:attrNameLst>
                                          <p:attrName>ppt_w</p:attrName>
                                        </p:attrNameLst>
                                      </p:cBhvr>
                                      <p:tavLst>
                                        <p:tav tm="0" fmla="#ppt_w*sin(2.5*pi*$)">
                                          <p:val>
                                            <p:fltVal val="0"/>
                                          </p:val>
                                        </p:tav>
                                        <p:tav tm="100000">
                                          <p:val>
                                            <p:fltVal val="1"/>
                                          </p:val>
                                        </p:tav>
                                      </p:tavLst>
                                    </p:anim>
                                    <p:anim calcmode="lin" valueType="num">
                                      <p:cBhvr>
                                        <p:cTn id="9" dur="2000" fill="hold"/>
                                        <p:tgtEl>
                                          <p:spTgt spid="1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63"/>
          <p:cNvSpPr txBox="1">
            <a:spLocks noChangeArrowheads="1"/>
          </p:cNvSpPr>
          <p:nvPr/>
        </p:nvSpPr>
        <p:spPr bwMode="auto">
          <a:xfrm>
            <a:off x="1706881" y="1825070"/>
            <a:ext cx="8504448" cy="116256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lnSpc>
                <a:spcPts val="3000"/>
              </a:lnSpc>
              <a:spcBef>
                <a:spcPct val="50000"/>
              </a:spcBef>
            </a:pPr>
            <a:r>
              <a:rPr lang="en-GB" sz="2000">
                <a:solidFill>
                  <a:schemeClr val="bg2">
                    <a:lumMod val="25000"/>
                  </a:schemeClr>
                </a:solidFill>
                <a:cs typeface="Arial" charset="0"/>
              </a:rPr>
              <a:t>Without a risk management approach, water suppliers must rely only on                                    </a:t>
            </a:r>
            <a:r>
              <a:rPr lang="en-GB" sz="2000" b="1">
                <a:solidFill>
                  <a:srgbClr val="E45C31"/>
                </a:solidFill>
                <a:cs typeface="Arial" charset="0"/>
              </a:rPr>
              <a:t>END-PRODUCT TESTING                                                                             </a:t>
            </a:r>
            <a:r>
              <a:rPr lang="en-GB" sz="2000">
                <a:solidFill>
                  <a:schemeClr val="bg2">
                    <a:lumMod val="25000"/>
                  </a:schemeClr>
                </a:solidFill>
                <a:cs typeface="Arial" charset="0"/>
              </a:rPr>
              <a:t>to confirm water safety</a:t>
            </a:r>
          </a:p>
        </p:txBody>
      </p:sp>
      <p:sp>
        <p:nvSpPr>
          <p:cNvPr id="11" name="Text Box 63">
            <a:extLst>
              <a:ext uri="{FF2B5EF4-FFF2-40B4-BE49-F238E27FC236}">
                <a16:creationId xmlns:a16="http://schemas.microsoft.com/office/drawing/2014/main" id="{28762D49-1C18-7C44-B7F8-A5578051EB2E}"/>
              </a:ext>
            </a:extLst>
          </p:cNvPr>
          <p:cNvSpPr txBox="1">
            <a:spLocks noChangeArrowheads="1"/>
          </p:cNvSpPr>
          <p:nvPr/>
        </p:nvSpPr>
        <p:spPr bwMode="auto">
          <a:xfrm>
            <a:off x="-264160" y="444510"/>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WHY </a:t>
            </a:r>
            <a:r>
              <a:rPr lang="en-US" sz="2800" b="1" spc="100">
                <a:solidFill>
                  <a:srgbClr val="FED766"/>
                </a:solidFill>
                <a:latin typeface="Arial" charset="0"/>
              </a:rPr>
              <a:t>do we need WSPs?</a:t>
            </a:r>
          </a:p>
        </p:txBody>
      </p:sp>
      <p:pic>
        <p:nvPicPr>
          <p:cNvPr id="4" name="Picture 3" descr="Pipette putting samples on a test tube">
            <a:extLst>
              <a:ext uri="{FF2B5EF4-FFF2-40B4-BE49-F238E27FC236}">
                <a16:creationId xmlns:a16="http://schemas.microsoft.com/office/drawing/2014/main" id="{0DFB87BF-D283-8D94-2479-7130D75E21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4576" y="3220660"/>
            <a:ext cx="3890076" cy="25965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3"/>
          <p:cNvSpPr>
            <a:spLocks noChangeArrowheads="1"/>
          </p:cNvSpPr>
          <p:nvPr/>
        </p:nvSpPr>
        <p:spPr bwMode="auto">
          <a:xfrm>
            <a:off x="2004376" y="3366069"/>
            <a:ext cx="2103120" cy="640080"/>
          </a:xfrm>
          <a:prstGeom prst="roundRect">
            <a:avLst>
              <a:gd name="adj" fmla="val 16667"/>
            </a:avLst>
          </a:prstGeom>
          <a:solidFill>
            <a:srgbClr val="009FB7">
              <a:alpha val="6392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GB" sz="1400" b="1">
              <a:cs typeface="Arial" charset="0"/>
            </a:endParaRPr>
          </a:p>
        </p:txBody>
      </p:sp>
      <p:sp>
        <p:nvSpPr>
          <p:cNvPr id="12" name="Right Arrow 49"/>
          <p:cNvSpPr>
            <a:spLocks noChangeArrowheads="1"/>
          </p:cNvSpPr>
          <p:nvPr/>
        </p:nvSpPr>
        <p:spPr bwMode="auto">
          <a:xfrm>
            <a:off x="2224089" y="4310915"/>
            <a:ext cx="8004175" cy="584200"/>
          </a:xfrm>
          <a:prstGeom prst="rightArrow">
            <a:avLst>
              <a:gd name="adj1" fmla="val 50000"/>
              <a:gd name="adj2" fmla="val 49984"/>
            </a:avLst>
          </a:prstGeom>
          <a:solidFill>
            <a:schemeClr val="tx1">
              <a:alpha val="38039"/>
            </a:schemeClr>
          </a:solidFill>
          <a:ln w="9525">
            <a:noFill/>
            <a:miter lim="800000"/>
            <a:headEnd/>
            <a:tailEnd/>
          </a:ln>
        </p:spPr>
        <p:txBody>
          <a:bodyPr wrap="none" anchor="ctr"/>
          <a:lstStyle/>
          <a:p>
            <a:pPr algn="ctr"/>
            <a:endParaRPr lang="en-US" sz="2400">
              <a:latin typeface="Californian FB" charset="0"/>
            </a:endParaRPr>
          </a:p>
        </p:txBody>
      </p:sp>
      <p:sp>
        <p:nvSpPr>
          <p:cNvPr id="15" name="Down Arrow 50"/>
          <p:cNvSpPr>
            <a:spLocks noChangeArrowheads="1"/>
          </p:cNvSpPr>
          <p:nvPr/>
        </p:nvSpPr>
        <p:spPr bwMode="auto">
          <a:xfrm>
            <a:off x="2922587" y="4007294"/>
            <a:ext cx="266700" cy="285471"/>
          </a:xfrm>
          <a:prstGeom prst="downArrow">
            <a:avLst>
              <a:gd name="adj1" fmla="val 50000"/>
              <a:gd name="adj2" fmla="val 50070"/>
            </a:avLst>
          </a:prstGeom>
          <a:solidFill>
            <a:srgbClr val="009FB7">
              <a:alpha val="6392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16" name="TextBox 51"/>
          <p:cNvSpPr txBox="1">
            <a:spLocks noChangeArrowheads="1"/>
          </p:cNvSpPr>
          <p:nvPr/>
        </p:nvSpPr>
        <p:spPr bwMode="auto">
          <a:xfrm>
            <a:off x="2121694" y="3398930"/>
            <a:ext cx="186848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600">
                <a:cs typeface="Arial" charset="0"/>
              </a:rPr>
              <a:t>Water microbially contaminated</a:t>
            </a:r>
          </a:p>
        </p:txBody>
      </p:sp>
      <p:grpSp>
        <p:nvGrpSpPr>
          <p:cNvPr id="3" name="Group 2">
            <a:extLst>
              <a:ext uri="{FF2B5EF4-FFF2-40B4-BE49-F238E27FC236}">
                <a16:creationId xmlns:a16="http://schemas.microsoft.com/office/drawing/2014/main" id="{D9FE59CF-9169-DD1A-F829-E503D076E267}"/>
              </a:ext>
            </a:extLst>
          </p:cNvPr>
          <p:cNvGrpSpPr/>
          <p:nvPr/>
        </p:nvGrpSpPr>
        <p:grpSpPr>
          <a:xfrm>
            <a:off x="5462795" y="4890049"/>
            <a:ext cx="1590675" cy="939203"/>
            <a:chOff x="5462795" y="4890049"/>
            <a:chExt cx="1590675" cy="939203"/>
          </a:xfrm>
        </p:grpSpPr>
        <p:sp>
          <p:nvSpPr>
            <p:cNvPr id="17" name="Down Arrow 16"/>
            <p:cNvSpPr>
              <a:spLocks noChangeArrowheads="1"/>
            </p:cNvSpPr>
            <p:nvPr/>
          </p:nvSpPr>
          <p:spPr bwMode="auto">
            <a:xfrm rot="10800000">
              <a:off x="6117639" y="4890049"/>
              <a:ext cx="280988" cy="299123"/>
            </a:xfrm>
            <a:prstGeom prst="downArrow">
              <a:avLst>
                <a:gd name="adj1" fmla="val 50000"/>
                <a:gd name="adj2" fmla="val 49798"/>
              </a:avLst>
            </a:prstGeom>
            <a:solidFill>
              <a:srgbClr val="009FB7">
                <a:alpha val="6392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18" name="Rounded Rectangle 13"/>
            <p:cNvSpPr>
              <a:spLocks noChangeArrowheads="1"/>
            </p:cNvSpPr>
            <p:nvPr/>
          </p:nvSpPr>
          <p:spPr bwMode="auto">
            <a:xfrm>
              <a:off x="5480892" y="5189172"/>
              <a:ext cx="1554480" cy="640080"/>
            </a:xfrm>
            <a:prstGeom prst="roundRect">
              <a:avLst>
                <a:gd name="adj" fmla="val 16667"/>
              </a:avLst>
            </a:prstGeom>
            <a:solidFill>
              <a:srgbClr val="009FB7">
                <a:alpha val="6392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GB" sz="1400" b="1">
                <a:cs typeface="Arial" charset="0"/>
              </a:endParaRPr>
            </a:p>
          </p:txBody>
        </p:sp>
        <p:sp>
          <p:nvSpPr>
            <p:cNvPr id="19" name="TextBox 18"/>
            <p:cNvSpPr txBox="1">
              <a:spLocks noChangeArrowheads="1"/>
            </p:cNvSpPr>
            <p:nvPr/>
          </p:nvSpPr>
          <p:spPr bwMode="auto">
            <a:xfrm>
              <a:off x="5462795" y="5219858"/>
              <a:ext cx="15906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600">
                  <a:cs typeface="Arial" charset="0"/>
                </a:rPr>
                <a:t>Water sampled &amp; tested</a:t>
              </a:r>
            </a:p>
          </p:txBody>
        </p:sp>
      </p:grpSp>
      <p:sp>
        <p:nvSpPr>
          <p:cNvPr id="20" name="Rounded Rectangle 13"/>
          <p:cNvSpPr>
            <a:spLocks noChangeArrowheads="1"/>
          </p:cNvSpPr>
          <p:nvPr/>
        </p:nvSpPr>
        <p:spPr bwMode="auto">
          <a:xfrm>
            <a:off x="7392929" y="5215183"/>
            <a:ext cx="1554480" cy="640080"/>
          </a:xfrm>
          <a:prstGeom prst="roundRect">
            <a:avLst>
              <a:gd name="adj" fmla="val 16667"/>
            </a:avLst>
          </a:prstGeom>
          <a:solidFill>
            <a:srgbClr val="009FB7">
              <a:alpha val="6392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GB" sz="1400" b="1">
              <a:cs typeface="Arial" charset="0"/>
            </a:endParaRPr>
          </a:p>
        </p:txBody>
      </p:sp>
      <p:sp>
        <p:nvSpPr>
          <p:cNvPr id="21" name="TextBox 20"/>
          <p:cNvSpPr txBox="1">
            <a:spLocks noChangeArrowheads="1"/>
          </p:cNvSpPr>
          <p:nvPr/>
        </p:nvSpPr>
        <p:spPr bwMode="auto">
          <a:xfrm>
            <a:off x="7411027" y="5247510"/>
            <a:ext cx="155948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600">
                <a:cs typeface="Arial" charset="0"/>
              </a:rPr>
              <a:t>Test results</a:t>
            </a:r>
          </a:p>
          <a:p>
            <a:pPr algn="ctr"/>
            <a:r>
              <a:rPr lang="en-US" sz="1600" b="1">
                <a:cs typeface="Arial" charset="0"/>
              </a:rPr>
              <a:t> * </a:t>
            </a:r>
            <a:r>
              <a:rPr lang="en-US" sz="1600" b="1" i="1">
                <a:cs typeface="Arial" charset="0"/>
              </a:rPr>
              <a:t>E. coli</a:t>
            </a:r>
            <a:r>
              <a:rPr lang="en-US" sz="1600" b="1">
                <a:cs typeface="Arial" charset="0"/>
              </a:rPr>
              <a:t> *</a:t>
            </a:r>
          </a:p>
        </p:txBody>
      </p:sp>
      <p:sp>
        <p:nvSpPr>
          <p:cNvPr id="30" name="TextBox 75"/>
          <p:cNvSpPr txBox="1">
            <a:spLocks noChangeArrowheads="1"/>
          </p:cNvSpPr>
          <p:nvPr/>
        </p:nvSpPr>
        <p:spPr bwMode="auto">
          <a:xfrm>
            <a:off x="2715419" y="4457819"/>
            <a:ext cx="693738" cy="290393"/>
          </a:xfrm>
          <a:prstGeom prst="roundRect">
            <a:avLst>
              <a:gd name="adj" fmla="val 8210"/>
            </a:avLst>
          </a:prstGeom>
          <a:solidFill>
            <a:srgbClr val="DB504A"/>
          </a:solidFill>
          <a:ln w="9525">
            <a:noFill/>
            <a:miter lim="800000"/>
            <a:headEnd/>
            <a:tailEnd/>
          </a:ln>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200" b="1">
                <a:solidFill>
                  <a:schemeClr val="bg1"/>
                </a:solidFill>
                <a:cs typeface="Arial" charset="0"/>
              </a:rPr>
              <a:t>Day 0</a:t>
            </a:r>
          </a:p>
        </p:txBody>
      </p:sp>
      <p:grpSp>
        <p:nvGrpSpPr>
          <p:cNvPr id="4" name="Group 3">
            <a:extLst>
              <a:ext uri="{FF2B5EF4-FFF2-40B4-BE49-F238E27FC236}">
                <a16:creationId xmlns:a16="http://schemas.microsoft.com/office/drawing/2014/main" id="{CABBD15E-29BC-A897-93AF-DC9756BCCD6C}"/>
              </a:ext>
            </a:extLst>
          </p:cNvPr>
          <p:cNvGrpSpPr/>
          <p:nvPr/>
        </p:nvGrpSpPr>
        <p:grpSpPr>
          <a:xfrm>
            <a:off x="7971324" y="3366069"/>
            <a:ext cx="2184400" cy="931459"/>
            <a:chOff x="7971324" y="3366069"/>
            <a:chExt cx="2184400" cy="931459"/>
          </a:xfrm>
        </p:grpSpPr>
        <p:sp>
          <p:nvSpPr>
            <p:cNvPr id="22" name="Rounded Rectangle 13"/>
            <p:cNvSpPr>
              <a:spLocks noChangeArrowheads="1"/>
            </p:cNvSpPr>
            <p:nvPr/>
          </p:nvSpPr>
          <p:spPr bwMode="auto">
            <a:xfrm>
              <a:off x="7971324" y="3366069"/>
              <a:ext cx="2184400" cy="640080"/>
            </a:xfrm>
            <a:prstGeom prst="roundRect">
              <a:avLst>
                <a:gd name="adj" fmla="val 16667"/>
              </a:avLst>
            </a:prstGeom>
            <a:solidFill>
              <a:srgbClr val="009FB7">
                <a:alpha val="6392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eaLnBrk="1" hangingPunct="1"/>
              <a:endParaRPr lang="en-GB" sz="1400" b="1">
                <a:cs typeface="Arial" charset="0"/>
              </a:endParaRPr>
            </a:p>
          </p:txBody>
        </p:sp>
        <p:sp>
          <p:nvSpPr>
            <p:cNvPr id="23" name="TextBox 22"/>
            <p:cNvSpPr txBox="1">
              <a:spLocks noChangeArrowheads="1"/>
            </p:cNvSpPr>
            <p:nvPr/>
          </p:nvSpPr>
          <p:spPr bwMode="auto">
            <a:xfrm>
              <a:off x="8022919" y="3398644"/>
              <a:ext cx="20812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600">
                  <a:cs typeface="Arial" charset="0"/>
                </a:rPr>
                <a:t>Boil water advisory issued to consumers</a:t>
              </a:r>
            </a:p>
          </p:txBody>
        </p:sp>
        <p:sp>
          <p:nvSpPr>
            <p:cNvPr id="31" name="Down Arrow 30"/>
            <p:cNvSpPr>
              <a:spLocks noChangeArrowheads="1"/>
            </p:cNvSpPr>
            <p:nvPr/>
          </p:nvSpPr>
          <p:spPr bwMode="auto">
            <a:xfrm>
              <a:off x="8930174" y="4004234"/>
              <a:ext cx="266700" cy="293294"/>
            </a:xfrm>
            <a:prstGeom prst="downArrow">
              <a:avLst>
                <a:gd name="adj1" fmla="val 50000"/>
                <a:gd name="adj2" fmla="val 50070"/>
              </a:avLst>
            </a:prstGeom>
            <a:solidFill>
              <a:srgbClr val="009FB7">
                <a:alpha val="6392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grpSp>
      <p:sp>
        <p:nvSpPr>
          <p:cNvPr id="32" name="Down Arrow 31"/>
          <p:cNvSpPr>
            <a:spLocks noChangeArrowheads="1"/>
          </p:cNvSpPr>
          <p:nvPr/>
        </p:nvSpPr>
        <p:spPr bwMode="auto">
          <a:xfrm rot="10800000">
            <a:off x="8029676" y="4916616"/>
            <a:ext cx="280988" cy="299125"/>
          </a:xfrm>
          <a:prstGeom prst="downArrow">
            <a:avLst>
              <a:gd name="adj1" fmla="val 50000"/>
              <a:gd name="adj2" fmla="val 49798"/>
            </a:avLst>
          </a:prstGeom>
          <a:solidFill>
            <a:srgbClr val="009FB7">
              <a:alpha val="63921"/>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33" name="TextBox 5"/>
          <p:cNvSpPr txBox="1">
            <a:spLocks noChangeArrowheads="1"/>
          </p:cNvSpPr>
          <p:nvPr/>
        </p:nvSpPr>
        <p:spPr bwMode="auto">
          <a:xfrm>
            <a:off x="3257864" y="5158418"/>
            <a:ext cx="219392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b="1" i="1">
                <a:solidFill>
                  <a:schemeClr val="bg2">
                    <a:lumMod val="25000"/>
                  </a:schemeClr>
                </a:solidFill>
                <a:cs typeface="Arial" charset="0"/>
              </a:rPr>
              <a:t>TIME</a:t>
            </a:r>
          </a:p>
        </p:txBody>
      </p:sp>
      <p:cxnSp>
        <p:nvCxnSpPr>
          <p:cNvPr id="34" name="Straight Arrow Connector 13"/>
          <p:cNvCxnSpPr>
            <a:cxnSpLocks noChangeShapeType="1"/>
          </p:cNvCxnSpPr>
          <p:nvPr/>
        </p:nvCxnSpPr>
        <p:spPr bwMode="auto">
          <a:xfrm>
            <a:off x="3815076" y="5774367"/>
            <a:ext cx="1096963" cy="0"/>
          </a:xfrm>
          <a:prstGeom prst="straightConnector1">
            <a:avLst/>
          </a:prstGeom>
          <a:noFill/>
          <a:ln w="25400">
            <a:solidFill>
              <a:schemeClr val="tx1"/>
            </a:solidFill>
            <a:round/>
            <a:headEnd/>
            <a:tailEnd type="arrow"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5" name="Text Box 63">
            <a:extLst>
              <a:ext uri="{FF2B5EF4-FFF2-40B4-BE49-F238E27FC236}">
                <a16:creationId xmlns:a16="http://schemas.microsoft.com/office/drawing/2014/main" id="{F791D6B3-279F-8641-8DF4-54A1C156BBFD}"/>
              </a:ext>
            </a:extLst>
          </p:cNvPr>
          <p:cNvSpPr txBox="1">
            <a:spLocks noChangeArrowheads="1"/>
          </p:cNvSpPr>
          <p:nvPr/>
        </p:nvSpPr>
        <p:spPr bwMode="auto">
          <a:xfrm>
            <a:off x="78036" y="507819"/>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WHY </a:t>
            </a:r>
            <a:r>
              <a:rPr lang="en-US" sz="2800" b="1" spc="100">
                <a:solidFill>
                  <a:srgbClr val="FED766"/>
                </a:solidFill>
                <a:latin typeface="Arial" charset="0"/>
              </a:rPr>
              <a:t>do we need WSPs?</a:t>
            </a:r>
          </a:p>
        </p:txBody>
      </p:sp>
      <p:grpSp>
        <p:nvGrpSpPr>
          <p:cNvPr id="39" name="Group 38">
            <a:extLst>
              <a:ext uri="{FF2B5EF4-FFF2-40B4-BE49-F238E27FC236}">
                <a16:creationId xmlns:a16="http://schemas.microsoft.com/office/drawing/2014/main" id="{06A2FB45-B465-0E4B-9F68-549BA035804F}"/>
              </a:ext>
            </a:extLst>
          </p:cNvPr>
          <p:cNvGrpSpPr/>
          <p:nvPr/>
        </p:nvGrpSpPr>
        <p:grpSpPr>
          <a:xfrm>
            <a:off x="11671332" y="1158002"/>
            <a:ext cx="515236" cy="380621"/>
            <a:chOff x="8628766" y="1945016"/>
            <a:chExt cx="515236" cy="380621"/>
          </a:xfrm>
        </p:grpSpPr>
        <p:sp>
          <p:nvSpPr>
            <p:cNvPr id="40" name="Round Same Side Corner Rectangle 39">
              <a:extLst>
                <a:ext uri="{FF2B5EF4-FFF2-40B4-BE49-F238E27FC236}">
                  <a16:creationId xmlns:a16="http://schemas.microsoft.com/office/drawing/2014/main" id="{B51C4C22-EB09-3D41-BC51-F6031676B0BC}"/>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41" name="Striped Right Arrow 40">
              <a:extLst>
                <a:ext uri="{FF2B5EF4-FFF2-40B4-BE49-F238E27FC236}">
                  <a16:creationId xmlns:a16="http://schemas.microsoft.com/office/drawing/2014/main" id="{5D9EDED8-47BF-6644-AD0B-36964064BABF}"/>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120AFA-C08F-5543-AC78-18454B0C0236}"/>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4</a:t>
              </a:r>
            </a:p>
          </p:txBody>
        </p:sp>
      </p:grpSp>
      <p:sp>
        <p:nvSpPr>
          <p:cNvPr id="36" name="TextBox 75">
            <a:extLst>
              <a:ext uri="{FF2B5EF4-FFF2-40B4-BE49-F238E27FC236}">
                <a16:creationId xmlns:a16="http://schemas.microsoft.com/office/drawing/2014/main" id="{2F604E26-32D3-F040-9B86-80AAFDBCD1AC}"/>
              </a:ext>
            </a:extLst>
          </p:cNvPr>
          <p:cNvSpPr txBox="1">
            <a:spLocks noChangeArrowheads="1"/>
          </p:cNvSpPr>
          <p:nvPr/>
        </p:nvSpPr>
        <p:spPr bwMode="auto">
          <a:xfrm>
            <a:off x="5935505" y="4457818"/>
            <a:ext cx="645257" cy="290393"/>
          </a:xfrm>
          <a:prstGeom prst="roundRect">
            <a:avLst>
              <a:gd name="adj" fmla="val 8210"/>
            </a:avLst>
          </a:prstGeom>
          <a:solidFill>
            <a:srgbClr val="DB504A"/>
          </a:solidFill>
          <a:ln w="9525">
            <a:noFill/>
            <a:miter lim="800000"/>
            <a:headEnd/>
            <a:tailEnd/>
          </a:ln>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200" b="1">
                <a:solidFill>
                  <a:schemeClr val="bg1"/>
                </a:solidFill>
                <a:cs typeface="Arial" charset="0"/>
              </a:rPr>
              <a:t>Day 7</a:t>
            </a:r>
          </a:p>
        </p:txBody>
      </p:sp>
      <p:sp>
        <p:nvSpPr>
          <p:cNvPr id="37" name="TextBox 75">
            <a:extLst>
              <a:ext uri="{FF2B5EF4-FFF2-40B4-BE49-F238E27FC236}">
                <a16:creationId xmlns:a16="http://schemas.microsoft.com/office/drawing/2014/main" id="{00565894-4730-404B-98EB-A64941002700}"/>
              </a:ext>
            </a:extLst>
          </p:cNvPr>
          <p:cNvSpPr txBox="1">
            <a:spLocks noChangeArrowheads="1"/>
          </p:cNvSpPr>
          <p:nvPr/>
        </p:nvSpPr>
        <p:spPr bwMode="auto">
          <a:xfrm>
            <a:off x="7847542" y="4461917"/>
            <a:ext cx="645257" cy="290393"/>
          </a:xfrm>
          <a:prstGeom prst="roundRect">
            <a:avLst>
              <a:gd name="adj" fmla="val 8210"/>
            </a:avLst>
          </a:prstGeom>
          <a:solidFill>
            <a:srgbClr val="DB504A"/>
          </a:solidFill>
          <a:ln w="9525">
            <a:noFill/>
            <a:miter lim="800000"/>
            <a:headEnd/>
            <a:tailEnd/>
          </a:ln>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200" b="1">
                <a:solidFill>
                  <a:schemeClr val="bg1"/>
                </a:solidFill>
                <a:cs typeface="Arial" charset="0"/>
              </a:rPr>
              <a:t>Day 9</a:t>
            </a:r>
          </a:p>
        </p:txBody>
      </p:sp>
      <p:sp>
        <p:nvSpPr>
          <p:cNvPr id="43" name="TextBox 75">
            <a:extLst>
              <a:ext uri="{FF2B5EF4-FFF2-40B4-BE49-F238E27FC236}">
                <a16:creationId xmlns:a16="http://schemas.microsoft.com/office/drawing/2014/main" id="{BEEF61C6-8A80-744E-AEDC-C60CC2044F70}"/>
              </a:ext>
            </a:extLst>
          </p:cNvPr>
          <p:cNvSpPr txBox="1">
            <a:spLocks noChangeArrowheads="1"/>
          </p:cNvSpPr>
          <p:nvPr/>
        </p:nvSpPr>
        <p:spPr bwMode="auto">
          <a:xfrm>
            <a:off x="8691024" y="4461917"/>
            <a:ext cx="745000" cy="290393"/>
          </a:xfrm>
          <a:prstGeom prst="roundRect">
            <a:avLst>
              <a:gd name="adj" fmla="val 8210"/>
            </a:avLst>
          </a:prstGeom>
          <a:solidFill>
            <a:srgbClr val="DB504A"/>
          </a:solidFill>
          <a:ln w="9525">
            <a:noFill/>
            <a:miter lim="800000"/>
            <a:headEnd/>
            <a:tailEnd/>
          </a:ln>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1200" b="1">
                <a:solidFill>
                  <a:schemeClr val="bg1"/>
                </a:solidFill>
                <a:cs typeface="Arial" charset="0"/>
              </a:rPr>
              <a:t>Day 10</a:t>
            </a:r>
          </a:p>
        </p:txBody>
      </p:sp>
      <p:sp>
        <p:nvSpPr>
          <p:cNvPr id="44" name="Rounded Rectangle 43">
            <a:extLst>
              <a:ext uri="{FF2B5EF4-FFF2-40B4-BE49-F238E27FC236}">
                <a16:creationId xmlns:a16="http://schemas.microsoft.com/office/drawing/2014/main" id="{700302C7-EEB9-FA48-8131-2FFAD1DA3C50}"/>
              </a:ext>
            </a:extLst>
          </p:cNvPr>
          <p:cNvSpPr/>
          <p:nvPr/>
        </p:nvSpPr>
        <p:spPr>
          <a:xfrm>
            <a:off x="1182682" y="1255532"/>
            <a:ext cx="4280113" cy="427196"/>
          </a:xfrm>
          <a:prstGeom prst="roundRect">
            <a:avLst>
              <a:gd name="adj" fmla="val 11084"/>
            </a:avLst>
          </a:prstGeom>
          <a:solidFill>
            <a:srgbClr val="FED766"/>
          </a:solidFill>
        </p:spPr>
        <p:txBody>
          <a:bodyPr wrap="square" lIns="182880" anchor="ctr" anchorCtr="0">
            <a:spAutoFit/>
          </a:bodyPr>
          <a:lstStyle/>
          <a:p>
            <a:pPr marL="57150" indent="-20638"/>
            <a:r>
              <a:rPr lang="en-AU" sz="2000" b="1" kern="0" spc="100">
                <a:solidFill>
                  <a:srgbClr val="1D395C"/>
                </a:solidFill>
                <a:ea typeface="Arial" charset="0"/>
                <a:cs typeface="Arial" charset="0"/>
              </a:rPr>
              <a:t>End-product testing scenario</a:t>
            </a:r>
          </a:p>
        </p:txBody>
      </p:sp>
      <p:grpSp>
        <p:nvGrpSpPr>
          <p:cNvPr id="5" name="Group 4">
            <a:extLst>
              <a:ext uri="{FF2B5EF4-FFF2-40B4-BE49-F238E27FC236}">
                <a16:creationId xmlns:a16="http://schemas.microsoft.com/office/drawing/2014/main" id="{EB84858A-E5A0-D17C-68F3-B8A1D5584BC9}"/>
              </a:ext>
            </a:extLst>
          </p:cNvPr>
          <p:cNvGrpSpPr/>
          <p:nvPr/>
        </p:nvGrpSpPr>
        <p:grpSpPr>
          <a:xfrm>
            <a:off x="3189288" y="2007471"/>
            <a:ext cx="6015922" cy="2419661"/>
            <a:chOff x="3189288" y="2007471"/>
            <a:chExt cx="6015922" cy="2419661"/>
          </a:xfrm>
        </p:grpSpPr>
        <p:sp>
          <p:nvSpPr>
            <p:cNvPr id="25" name="Left Brace 9"/>
            <p:cNvSpPr>
              <a:spLocks/>
            </p:cNvSpPr>
            <p:nvPr/>
          </p:nvSpPr>
          <p:spPr bwMode="auto">
            <a:xfrm rot="5400000">
              <a:off x="5992617" y="-111289"/>
              <a:ext cx="409264" cy="6015922"/>
            </a:xfrm>
            <a:prstGeom prst="leftBrace">
              <a:avLst>
                <a:gd name="adj1" fmla="val 43784"/>
                <a:gd name="adj2" fmla="val 45904"/>
              </a:avLst>
            </a:prstGeom>
            <a:noFill/>
            <a:ln w="25400">
              <a:solidFill>
                <a:schemeClr val="bg2">
                  <a:lumMod val="25000"/>
                </a:schemeClr>
              </a:solidFill>
              <a:round/>
              <a:headEnd/>
              <a:tailEnd/>
            </a:ln>
            <a:extLst>
              <a:ext uri="{909E8E84-426E-40dd-AFC4-6F175D3DCCD1}">
                <a14:hiddenFill xmlns="" xmlns:a14="http://schemas.microsoft.com/office/drawing/2010/main">
                  <a:solidFill>
                    <a:srgbClr val="FFFFFF"/>
                  </a:solidFill>
                </a14:hiddenFill>
              </a:ext>
            </a:extLst>
          </p:spPr>
          <p:txBody>
            <a:bodyPr vert="eaVert" anchor="ctr"/>
            <a:lstStyle/>
            <a:p>
              <a:pPr algn="ctr" eaLnBrk="1" hangingPunct="1"/>
              <a:endParaRPr lang="en-US" sz="1800">
                <a:latin typeface="Calibri" charset="0"/>
              </a:endParaRPr>
            </a:p>
          </p:txBody>
        </p:sp>
        <p:sp>
          <p:nvSpPr>
            <p:cNvPr id="27" name="TextBox 26"/>
            <p:cNvSpPr txBox="1">
              <a:spLocks noChangeArrowheads="1"/>
            </p:cNvSpPr>
            <p:nvPr/>
          </p:nvSpPr>
          <p:spPr bwMode="auto">
            <a:xfrm>
              <a:off x="4349960" y="2007471"/>
              <a:ext cx="4280113" cy="442674"/>
            </a:xfrm>
            <a:prstGeom prst="roundRect">
              <a:avLst/>
            </a:prstGeom>
            <a:solidFill>
              <a:srgbClr val="DB504A"/>
            </a:solidFill>
            <a:ln w="2540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000">
                  <a:solidFill>
                    <a:schemeClr val="bg1"/>
                  </a:solidFill>
                  <a:cs typeface="Arial" charset="0"/>
                </a:rPr>
                <a:t>Contaminated water consumed</a:t>
              </a:r>
            </a:p>
          </p:txBody>
        </p:sp>
        <p:pic>
          <p:nvPicPr>
            <p:cNvPr id="2" name="Picture 1">
              <a:extLst>
                <a:ext uri="{FF2B5EF4-FFF2-40B4-BE49-F238E27FC236}">
                  <a16:creationId xmlns:a16="http://schemas.microsoft.com/office/drawing/2014/main" id="{602E0B2C-AEDD-FD4B-A93F-7A7F5BDB3E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83777" y="3078598"/>
              <a:ext cx="1319915" cy="1348534"/>
            </a:xfrm>
            <a:prstGeom prst="rect">
              <a:avLst/>
            </a:prstGeom>
          </p:spPr>
        </p:pic>
      </p:grpSp>
    </p:spTree>
    <p:extLst>
      <p:ext uri="{BB962C8B-B14F-4D97-AF65-F5344CB8AC3E}">
        <p14:creationId xmlns:p14="http://schemas.microsoft.com/office/powerpoint/2010/main" val="12980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2" grpId="0" animBg="1"/>
      <p:bldP spid="36" grpId="0" animBg="1"/>
      <p:bldP spid="37"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7" name="TextBox 1"/>
          <p:cNvSpPr txBox="1">
            <a:spLocks noChangeArrowheads="1"/>
          </p:cNvSpPr>
          <p:nvPr/>
        </p:nvSpPr>
        <p:spPr bwMode="auto">
          <a:xfrm>
            <a:off x="1034372" y="3756209"/>
            <a:ext cx="621883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ea typeface="ＭＳ Ｐゴシック" charset="0"/>
                <a:cs typeface="ＭＳ Ｐゴシック" charset="0"/>
              </a:rPr>
              <a:t>Working in groups, make a list of the problems with relying on end-product testing to ensure water safety.</a:t>
            </a:r>
          </a:p>
        </p:txBody>
      </p:sp>
      <p:sp>
        <p:nvSpPr>
          <p:cNvPr id="23" name="Text Box 63">
            <a:extLst>
              <a:ext uri="{FF2B5EF4-FFF2-40B4-BE49-F238E27FC236}">
                <a16:creationId xmlns:a16="http://schemas.microsoft.com/office/drawing/2014/main" id="{C3458577-162A-2B4A-B02E-B0CB317734F3}"/>
              </a:ext>
            </a:extLst>
          </p:cNvPr>
          <p:cNvSpPr txBox="1">
            <a:spLocks noChangeArrowheads="1"/>
          </p:cNvSpPr>
          <p:nvPr/>
        </p:nvSpPr>
        <p:spPr bwMode="auto">
          <a:xfrm>
            <a:off x="0" y="267005"/>
            <a:ext cx="9144001" cy="9130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200"/>
              </a:lnSpc>
              <a:spcBef>
                <a:spcPts val="0"/>
              </a:spcBef>
              <a:defRPr/>
            </a:pPr>
            <a:r>
              <a:rPr lang="en-US" sz="2800" b="1" spc="300">
                <a:solidFill>
                  <a:schemeClr val="bg1"/>
                </a:solidFill>
                <a:latin typeface="Arial" charset="0"/>
              </a:rPr>
              <a:t>EXERCISE: </a:t>
            </a:r>
          </a:p>
          <a:p>
            <a:pPr algn="l">
              <a:lnSpc>
                <a:spcPts val="3200"/>
              </a:lnSpc>
              <a:spcBef>
                <a:spcPts val="0"/>
              </a:spcBef>
              <a:defRPr/>
            </a:pPr>
            <a:r>
              <a:rPr lang="en-US" sz="2800" b="1" spc="100">
                <a:solidFill>
                  <a:schemeClr val="bg1"/>
                </a:solidFill>
                <a:latin typeface="Arial" charset="0"/>
              </a:rPr>
              <a:t>Limitations of end-product testing</a:t>
            </a:r>
          </a:p>
        </p:txBody>
      </p:sp>
      <p:sp>
        <p:nvSpPr>
          <p:cNvPr id="19" name="Text Box 63">
            <a:extLst>
              <a:ext uri="{FF2B5EF4-FFF2-40B4-BE49-F238E27FC236}">
                <a16:creationId xmlns:a16="http://schemas.microsoft.com/office/drawing/2014/main" id="{24AF1F64-8876-B54C-915E-5C8515FAB588}"/>
              </a:ext>
            </a:extLst>
          </p:cNvPr>
          <p:cNvSpPr txBox="1">
            <a:spLocks noChangeArrowheads="1"/>
          </p:cNvSpPr>
          <p:nvPr/>
        </p:nvSpPr>
        <p:spPr bwMode="auto">
          <a:xfrm>
            <a:off x="2428461" y="2307567"/>
            <a:ext cx="1914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10 minutes</a:t>
            </a:r>
            <a:endParaRPr lang="en-GB" sz="2000">
              <a:solidFill>
                <a:srgbClr val="E45C31"/>
              </a:solidFill>
              <a:latin typeface="Arial" charset="0"/>
            </a:endParaRPr>
          </a:p>
        </p:txBody>
      </p:sp>
      <p:sp>
        <p:nvSpPr>
          <p:cNvPr id="20" name="Rectangle 19">
            <a:extLst>
              <a:ext uri="{FF2B5EF4-FFF2-40B4-BE49-F238E27FC236}">
                <a16:creationId xmlns:a16="http://schemas.microsoft.com/office/drawing/2014/main" id="{2AB07159-379D-EC4C-B6F6-9721269F2556}"/>
              </a:ext>
            </a:extLst>
          </p:cNvPr>
          <p:cNvSpPr>
            <a:spLocks noChangeArrowheads="1"/>
          </p:cNvSpPr>
          <p:nvPr/>
        </p:nvSpPr>
        <p:spPr bwMode="auto">
          <a:xfrm>
            <a:off x="2423475" y="2607938"/>
            <a:ext cx="3726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GB" sz="1800">
                <a:solidFill>
                  <a:schemeClr val="bg2">
                    <a:lumMod val="25000"/>
                  </a:schemeClr>
                </a:solidFill>
              </a:rPr>
              <a:t>(5 to complete; 5 to discuss)</a:t>
            </a:r>
          </a:p>
        </p:txBody>
      </p:sp>
      <p:cxnSp>
        <p:nvCxnSpPr>
          <p:cNvPr id="24" name="Straight Arrow Connector 23">
            <a:extLst>
              <a:ext uri="{FF2B5EF4-FFF2-40B4-BE49-F238E27FC236}">
                <a16:creationId xmlns:a16="http://schemas.microsoft.com/office/drawing/2014/main" id="{48A079E6-12B7-534C-9583-99D12A99A1B5}"/>
              </a:ext>
            </a:extLst>
          </p:cNvPr>
          <p:cNvCxnSpPr>
            <a:cxnSpLocks/>
          </p:cNvCxnSpPr>
          <p:nvPr/>
        </p:nvCxnSpPr>
        <p:spPr bwMode="auto">
          <a:xfrm>
            <a:off x="942933" y="3481888"/>
            <a:ext cx="4706679"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5DA70308-15F6-5448-BA75-A400B209AC5B}"/>
              </a:ext>
            </a:extLst>
          </p:cNvPr>
          <p:cNvGrpSpPr/>
          <p:nvPr/>
        </p:nvGrpSpPr>
        <p:grpSpPr>
          <a:xfrm>
            <a:off x="2145363" y="5226632"/>
            <a:ext cx="7901277" cy="730293"/>
            <a:chOff x="366373" y="5103891"/>
            <a:chExt cx="7901277" cy="730293"/>
          </a:xfrm>
        </p:grpSpPr>
        <p:sp>
          <p:nvSpPr>
            <p:cNvPr id="11" name="Text Box 63">
              <a:extLst>
                <a:ext uri="{FF2B5EF4-FFF2-40B4-BE49-F238E27FC236}">
                  <a16:creationId xmlns:a16="http://schemas.microsoft.com/office/drawing/2014/main" id="{031DB115-E88F-AC49-ACB9-95FE3127230E}"/>
                </a:ext>
              </a:extLst>
            </p:cNvPr>
            <p:cNvSpPr txBox="1">
              <a:spLocks noChangeArrowheads="1"/>
            </p:cNvSpPr>
            <p:nvPr/>
          </p:nvSpPr>
          <p:spPr bwMode="auto">
            <a:xfrm>
              <a:off x="731520" y="5247701"/>
              <a:ext cx="7536130" cy="442674"/>
            </a:xfrm>
            <a:prstGeom prst="roundRect">
              <a:avLst/>
            </a:prstGeom>
            <a:solidFill>
              <a:srgbClr val="E45C3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000" spc="100">
                  <a:solidFill>
                    <a:schemeClr val="bg1"/>
                  </a:solidFill>
                  <a:latin typeface="Arial"/>
                  <a:cs typeface="Arial"/>
                </a:rPr>
                <a:t>After exercise, review examples on following slide…</a:t>
              </a:r>
            </a:p>
          </p:txBody>
        </p:sp>
        <p:sp>
          <p:nvSpPr>
            <p:cNvPr id="3" name="Oval 2">
              <a:extLst>
                <a:ext uri="{FF2B5EF4-FFF2-40B4-BE49-F238E27FC236}">
                  <a16:creationId xmlns:a16="http://schemas.microsoft.com/office/drawing/2014/main" id="{DB1B4828-AE31-0A45-89B3-B72F5B9F22A0}"/>
                </a:ext>
              </a:extLst>
            </p:cNvPr>
            <p:cNvSpPr/>
            <p:nvPr/>
          </p:nvSpPr>
          <p:spPr>
            <a:xfrm>
              <a:off x="366373" y="5103891"/>
              <a:ext cx="730293" cy="730293"/>
            </a:xfrm>
            <a:prstGeom prst="ellipse">
              <a:avLst/>
            </a:prstGeom>
            <a:solidFill>
              <a:schemeClr val="bg1"/>
            </a:solidFill>
            <a:ln w="25400">
              <a:solidFill>
                <a:srgbClr val="E45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21D778AD-D11C-C241-90FC-699C922D577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998" y="5213516"/>
              <a:ext cx="511041" cy="511041"/>
            </a:xfrm>
            <a:prstGeom prst="rect">
              <a:avLst/>
            </a:prstGeom>
          </p:spPr>
        </p:pic>
      </p:grpSp>
      <p:pic>
        <p:nvPicPr>
          <p:cNvPr id="5" name="Picture 4" descr="Pipette putting samples on a test tube">
            <a:extLst>
              <a:ext uri="{FF2B5EF4-FFF2-40B4-BE49-F238E27FC236}">
                <a16:creationId xmlns:a16="http://schemas.microsoft.com/office/drawing/2014/main" id="{E9B21F6C-C4F5-F03F-A2B0-AB04015BB9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4292" y="2320719"/>
            <a:ext cx="3890076" cy="2596550"/>
          </a:xfrm>
          <a:prstGeom prst="rect">
            <a:avLst/>
          </a:prstGeom>
          <a:ln>
            <a:noFill/>
          </a:ln>
          <a:effectLst>
            <a:outerShdw blurRad="292100" dist="139700" dir="2700000" algn="tl" rotWithShape="0">
              <a:srgbClr val="333333">
                <a:alpha val="65000"/>
              </a:srgbClr>
            </a:outerShdw>
          </a:effectLst>
        </p:spPr>
      </p:pic>
      <p:pic>
        <p:nvPicPr>
          <p:cNvPr id="6" name="Graphic 5" descr="Stopwatch with solid fill">
            <a:extLst>
              <a:ext uri="{FF2B5EF4-FFF2-40B4-BE49-F238E27FC236}">
                <a16:creationId xmlns:a16="http://schemas.microsoft.com/office/drawing/2014/main" id="{01965A3F-52C1-35A9-850E-1551640ADB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7425" y="1720588"/>
            <a:ext cx="1574052" cy="1574052"/>
          </a:xfrm>
          <a:prstGeom prst="rect">
            <a:avLst/>
          </a:prstGeom>
        </p:spPr>
      </p:pic>
    </p:spTree>
    <p:extLst>
      <p:ext uri="{BB962C8B-B14F-4D97-AF65-F5344CB8AC3E}">
        <p14:creationId xmlns:p14="http://schemas.microsoft.com/office/powerpoint/2010/main" val="84559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F99220-132E-8543-B813-CD414D34E3BC}"/>
              </a:ext>
            </a:extLst>
          </p:cNvPr>
          <p:cNvSpPr/>
          <p:nvPr/>
        </p:nvSpPr>
        <p:spPr>
          <a:xfrm>
            <a:off x="0" y="1374668"/>
            <a:ext cx="12192000" cy="5483332"/>
          </a:xfrm>
          <a:prstGeom prst="rect">
            <a:avLst/>
          </a:prstGeom>
          <a:solidFill>
            <a:srgbClr val="FED7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63"/>
          <p:cNvSpPr txBox="1">
            <a:spLocks noChangeArrowheads="1"/>
          </p:cNvSpPr>
          <p:nvPr/>
        </p:nvSpPr>
        <p:spPr bwMode="auto">
          <a:xfrm>
            <a:off x="-63261" y="378129"/>
            <a:ext cx="854011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NOTE</a:t>
            </a:r>
            <a:r>
              <a:rPr lang="en-US" sz="2800" spc="100">
                <a:solidFill>
                  <a:schemeClr val="bg1"/>
                </a:solidFill>
                <a:latin typeface="Arial" charset="0"/>
              </a:rPr>
              <a:t> </a:t>
            </a:r>
            <a:r>
              <a:rPr lang="en-US" sz="2800" b="1" spc="100">
                <a:solidFill>
                  <a:srgbClr val="FED766"/>
                </a:solidFill>
                <a:latin typeface="Arial" charset="0"/>
              </a:rPr>
              <a:t>to trainer(s)</a:t>
            </a:r>
          </a:p>
        </p:txBody>
      </p:sp>
      <p:sp>
        <p:nvSpPr>
          <p:cNvPr id="7" name="Rounded Rectangle 6">
            <a:extLst>
              <a:ext uri="{FF2B5EF4-FFF2-40B4-BE49-F238E27FC236}">
                <a16:creationId xmlns:a16="http://schemas.microsoft.com/office/drawing/2014/main" id="{C5BD2F52-26D2-9540-B4ED-48FC750E6ACB}"/>
              </a:ext>
            </a:extLst>
          </p:cNvPr>
          <p:cNvSpPr/>
          <p:nvPr/>
        </p:nvSpPr>
        <p:spPr>
          <a:xfrm>
            <a:off x="694140" y="1204445"/>
            <a:ext cx="7660251" cy="411718"/>
          </a:xfrm>
          <a:prstGeom prst="roundRect">
            <a:avLst>
              <a:gd name="adj" fmla="val 5174"/>
            </a:avLst>
          </a:prstGeom>
          <a:solidFill>
            <a:srgbClr val="FED766"/>
          </a:solidFill>
        </p:spPr>
        <p:txBody>
          <a:bodyPr wrap="square" lIns="182880" anchor="ctr" anchorCtr="0">
            <a:spAutoFit/>
          </a:bodyPr>
          <a:lstStyle/>
          <a:p>
            <a:pPr marL="57150" indent="-20638"/>
            <a:r>
              <a:rPr lang="en-AU" sz="2000" b="1" i="1" kern="0" spc="100">
                <a:solidFill>
                  <a:srgbClr val="1D395C"/>
                </a:solidFill>
                <a:ea typeface="Arial" charset="0"/>
                <a:cs typeface="Arial" charset="0"/>
              </a:rPr>
              <a:t>Delete this slide prior to delivering the presentation</a:t>
            </a:r>
          </a:p>
        </p:txBody>
      </p:sp>
      <p:sp>
        <p:nvSpPr>
          <p:cNvPr id="11" name="TextBox 10">
            <a:extLst>
              <a:ext uri="{FF2B5EF4-FFF2-40B4-BE49-F238E27FC236}">
                <a16:creationId xmlns:a16="http://schemas.microsoft.com/office/drawing/2014/main" id="{A05C7BEC-BE8B-834F-9D1C-39EF24ABBF56}"/>
              </a:ext>
            </a:extLst>
          </p:cNvPr>
          <p:cNvSpPr txBox="1"/>
          <p:nvPr/>
        </p:nvSpPr>
        <p:spPr>
          <a:xfrm>
            <a:off x="397565" y="2024658"/>
            <a:ext cx="11410122" cy="3885679"/>
          </a:xfrm>
          <a:prstGeom prst="rect">
            <a:avLst/>
          </a:prstGeom>
          <a:noFill/>
        </p:spPr>
        <p:txBody>
          <a:bodyPr wrap="square" lIns="685800" tIns="0" rIns="91440" bIns="45720" rtlCol="0" anchor="t">
            <a:spAutoFit/>
          </a:bodyPr>
          <a:lstStyle/>
          <a:p>
            <a:pPr marL="64770">
              <a:spcBef>
                <a:spcPct val="50000"/>
              </a:spcBef>
              <a:defRPr/>
            </a:pPr>
            <a:r>
              <a:rPr lang="en-US" sz="1700" dirty="0">
                <a:latin typeface="Arial"/>
                <a:ea typeface="MS PGothic"/>
                <a:cs typeface="Arial"/>
              </a:rPr>
              <a:t>This presentation and the associated training materials have been developed by the World Health Organization and International Water Association (2025) for adaptation and use by those conducting water safety planning training workshops. </a:t>
            </a:r>
            <a:endParaRPr lang="en-US" dirty="0">
              <a:latin typeface="Arial"/>
              <a:ea typeface="MS PGothic"/>
              <a:cs typeface="Arial"/>
            </a:endParaRPr>
          </a:p>
          <a:p>
            <a:pPr marL="64770">
              <a:spcBef>
                <a:spcPct val="50000"/>
              </a:spcBef>
              <a:defRPr/>
            </a:pPr>
            <a:r>
              <a:rPr lang="en-US" sz="1700" dirty="0">
                <a:effectLst/>
                <a:latin typeface="Arial"/>
                <a:ea typeface="SimSun"/>
                <a:cs typeface="Arial"/>
              </a:rPr>
              <a:t>Under the terms of this </a:t>
            </a:r>
            <a:r>
              <a:rPr lang="en-US" sz="1700" dirty="0" err="1">
                <a:effectLst/>
                <a:latin typeface="Arial"/>
                <a:ea typeface="SimSun"/>
                <a:cs typeface="Arial"/>
              </a:rPr>
              <a:t>licence</a:t>
            </a:r>
            <a:r>
              <a:rPr lang="en-US" sz="1700" dirty="0">
                <a:effectLst/>
                <a:latin typeface="Arial"/>
                <a:ea typeface="SimSun"/>
                <a:cs typeface="Arial"/>
              </a:rPr>
              <a:t>, you may copy, redistribute and adapt the work for non-commercial purposes, provided the work is appropriately cited, as indicated below. In any use of this work, there should be no suggestion that WHO endorses any specific organization, products or services. The use of the WHO logo is not permitted. If you adapt the work, then you must license your work under the same or equivalent Creative Commons </a:t>
            </a:r>
            <a:r>
              <a:rPr lang="en-US" sz="1700" dirty="0" err="1">
                <a:effectLst/>
                <a:latin typeface="Arial"/>
                <a:ea typeface="SimSun"/>
                <a:cs typeface="Arial"/>
              </a:rPr>
              <a:t>licence</a:t>
            </a:r>
            <a:endParaRPr lang="en-US" sz="1700" dirty="0">
              <a:latin typeface="Arial"/>
              <a:ea typeface="SimSun"/>
              <a:cs typeface="Arial"/>
            </a:endParaRPr>
          </a:p>
          <a:p>
            <a:pPr marL="64770">
              <a:defRPr/>
            </a:pPr>
            <a:endParaRPr lang="en-US" sz="1700" dirty="0">
              <a:latin typeface="Arial" panose="020B0604020202020204" pitchFamily="34" charset="0"/>
              <a:cs typeface="Arial" panose="020B0604020202020204" pitchFamily="34" charset="0"/>
            </a:endParaRPr>
          </a:p>
          <a:p>
            <a:pPr marL="64770">
              <a:defRPr/>
            </a:pPr>
            <a:r>
              <a:rPr lang="en-US" sz="1700" dirty="0">
                <a:latin typeface="Arial"/>
                <a:ea typeface="MS PGothic"/>
                <a:cs typeface="Arial"/>
              </a:rPr>
              <a:t>All reasonable precautions have been taken to verify the information contained in these materials. However, the material is being distributed without warranty of any kind, either expressed or implied. The responsibility for the interpretation and use of the material lies with the reader. In no event shall the World Health Organization or International Water Association be liable for damages arising from its use. </a:t>
            </a:r>
          </a:p>
          <a:p>
            <a:pPr>
              <a:defRPr/>
            </a:pPr>
            <a:endParaRPr lang="en-US" sz="2000" dirty="0">
              <a:solidFill>
                <a:schemeClr val="bg2">
                  <a:lumMod val="25000"/>
                </a:schemeClr>
              </a:solidFill>
            </a:endParaRPr>
          </a:p>
        </p:txBody>
      </p:sp>
      <p:sp>
        <p:nvSpPr>
          <p:cNvPr id="2" name="TextBox 1">
            <a:extLst>
              <a:ext uri="{FF2B5EF4-FFF2-40B4-BE49-F238E27FC236}">
                <a16:creationId xmlns:a16="http://schemas.microsoft.com/office/drawing/2014/main" id="{FBAD83E9-B8D3-ED3C-B573-A5FA304076B7}"/>
              </a:ext>
            </a:extLst>
          </p:cNvPr>
          <p:cNvSpPr txBox="1"/>
          <p:nvPr/>
        </p:nvSpPr>
        <p:spPr>
          <a:xfrm>
            <a:off x="239017" y="6195030"/>
            <a:ext cx="11091592" cy="474361"/>
          </a:xfrm>
          <a:prstGeom prst="rect">
            <a:avLst/>
          </a:prstGeom>
          <a:noFill/>
        </p:spPr>
        <p:txBody>
          <a:bodyPr wrap="square">
            <a:spAutoFit/>
          </a:bodyPr>
          <a:lstStyle/>
          <a:p>
            <a:pPr>
              <a:lnSpc>
                <a:spcPct val="115000"/>
              </a:lnSpc>
              <a:spcAft>
                <a:spcPts val="300"/>
              </a:spcAft>
              <a:buNone/>
            </a:pPr>
            <a:r>
              <a:rPr lang="en-US" sz="1000" b="1" dirty="0">
                <a:effectLst/>
                <a:latin typeface="Calibri" panose="020F0502020204030204" pitchFamily="34" charset="0"/>
                <a:ea typeface="SimSun" panose="02010600030101010101" pitchFamily="2" charset="-122"/>
                <a:cs typeface="Arial" panose="020B0604020202020204" pitchFamily="34" charset="0"/>
              </a:rPr>
              <a:t>© World Health Organization 2025.</a:t>
            </a:r>
            <a:r>
              <a:rPr lang="en-US" sz="1000" dirty="0">
                <a:effectLst/>
                <a:latin typeface="Calibri" panose="020F0502020204030204" pitchFamily="34" charset="0"/>
                <a:ea typeface="SimSun" panose="02010600030101010101" pitchFamily="2" charset="-122"/>
                <a:cs typeface="Arial" panose="020B0604020202020204" pitchFamily="34" charset="0"/>
              </a:rPr>
              <a:t> Some rights reserved. This work is available under the </a:t>
            </a:r>
            <a:r>
              <a:rPr lang="en-US" sz="1000" u="sng" dirty="0">
                <a:solidFill>
                  <a:srgbClr val="0000FF"/>
                </a:solidFill>
                <a:effectLst/>
                <a:latin typeface="Calibri" panose="020F0502020204030204" pitchFamily="34" charset="0"/>
                <a:ea typeface="SimSun" panose="02010600030101010101" pitchFamily="2" charset="-122"/>
                <a:cs typeface="Arial" panose="020B0604020202020204" pitchFamily="34" charset="0"/>
                <a:hlinkClick r:id="rId3"/>
              </a:rPr>
              <a:t>CC BY-NC-SA 3.0 IGO</a:t>
            </a:r>
            <a:r>
              <a:rPr lang="en-US" sz="1000" dirty="0">
                <a:effectLst/>
                <a:latin typeface="Calibri" panose="020F0502020204030204" pitchFamily="34" charset="0"/>
                <a:ea typeface="SimSun" panose="02010600030101010101" pitchFamily="2" charset="-122"/>
                <a:cs typeface="Arial" panose="020B0604020202020204" pitchFamily="34" charset="0"/>
              </a:rPr>
              <a:t> </a:t>
            </a:r>
            <a:r>
              <a:rPr lang="en-US" sz="1000" dirty="0" err="1">
                <a:effectLst/>
                <a:latin typeface="Calibri" panose="020F0502020204030204" pitchFamily="34" charset="0"/>
                <a:ea typeface="SimSun" panose="02010600030101010101" pitchFamily="2" charset="-122"/>
                <a:cs typeface="Arial" panose="020B0604020202020204" pitchFamily="34" charset="0"/>
              </a:rPr>
              <a:t>licence</a:t>
            </a:r>
            <a:r>
              <a:rPr lang="en-US" sz="1000" dirty="0">
                <a:effectLst/>
                <a:latin typeface="Calibri" panose="020F0502020204030204" pitchFamily="34" charset="0"/>
                <a:ea typeface="SimSun" panose="02010600030101010101" pitchFamily="2" charset="-122"/>
                <a:cs typeface="Arial" panose="020B0604020202020204" pitchFamily="34" charset="0"/>
              </a:rPr>
              <a:t>. </a:t>
            </a:r>
          </a:p>
          <a:p>
            <a:pPr>
              <a:lnSpc>
                <a:spcPct val="115000"/>
              </a:lnSpc>
              <a:spcAft>
                <a:spcPts val="300"/>
              </a:spcAft>
              <a:buNone/>
            </a:pPr>
            <a:r>
              <a:rPr lang="en-US" sz="1000" b="1" dirty="0">
                <a:effectLst/>
                <a:latin typeface="+mn-lt"/>
                <a:ea typeface="Aptos" panose="020B0004020202020204" pitchFamily="34" charset="0"/>
                <a:cs typeface="Times New Roman" panose="02020603050405020304" pitchFamily="18" charset="0"/>
              </a:rPr>
              <a:t>Suggested citation</a:t>
            </a:r>
            <a:r>
              <a:rPr lang="en-US" sz="1000" dirty="0">
                <a:effectLst/>
                <a:latin typeface="+mn-lt"/>
                <a:ea typeface="Aptos" panose="020B0004020202020204" pitchFamily="34" charset="0"/>
                <a:cs typeface="Times New Roman" panose="02020603050405020304" pitchFamily="18" charset="0"/>
              </a:rPr>
              <a:t>. Water safety plan: step-by-step risk management for drinking-water suppliers. Training package: </a:t>
            </a:r>
            <a:r>
              <a:rPr lang="en-US" sz="1000" dirty="0" err="1">
                <a:effectLst/>
                <a:latin typeface="+mn-lt"/>
                <a:ea typeface="Aptos" panose="020B0004020202020204" pitchFamily="34" charset="0"/>
                <a:cs typeface="Times New Roman" panose="02020603050405020304" pitchFamily="18" charset="0"/>
              </a:rPr>
              <a:t>powerpoint</a:t>
            </a:r>
            <a:r>
              <a:rPr lang="en-US" sz="1000" dirty="0">
                <a:effectLst/>
                <a:latin typeface="+mn-lt"/>
                <a:ea typeface="Aptos" panose="020B0004020202020204" pitchFamily="34" charset="0"/>
                <a:cs typeface="Times New Roman" panose="02020603050405020304" pitchFamily="18" charset="0"/>
              </a:rPr>
              <a:t> slides. Geneva: World Health Organization; </a:t>
            </a:r>
            <a:r>
              <a:rPr lang="en-US" sz="1000" dirty="0">
                <a:effectLst/>
                <a:latin typeface="+mn-lt"/>
                <a:ea typeface="Times New Roman" panose="02020603050405020304" pitchFamily="18" charset="0"/>
                <a:cs typeface="Times New Roman" panose="02020603050405020304" pitchFamily="18" charset="0"/>
              </a:rPr>
              <a:t>2025 (WHO/HEP/ECH/WSH/2025.58)</a:t>
            </a:r>
            <a:r>
              <a:rPr lang="en-US" sz="1000" dirty="0">
                <a:effectLst/>
                <a:latin typeface="+mn-lt"/>
                <a:ea typeface="Aptos" panose="020B0004020202020204" pitchFamily="34" charset="0"/>
                <a:cs typeface="Times New Roman" panose="02020603050405020304" pitchFamily="18" charset="0"/>
              </a:rPr>
              <a:t>. </a:t>
            </a:r>
            <a:endParaRPr lang="en-IE" sz="1000" dirty="0">
              <a:effectLst/>
              <a:latin typeface="+mn-l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613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3"/>
          <p:cNvSpPr txBox="1">
            <a:spLocks noChangeArrowheads="1"/>
          </p:cNvSpPr>
          <p:nvPr/>
        </p:nvSpPr>
        <p:spPr bwMode="auto">
          <a:xfrm>
            <a:off x="521046" y="1656081"/>
            <a:ext cx="10157113" cy="4431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rIns="0">
            <a:spAutoFit/>
          </a:bodyPr>
          <a:lstStyle>
            <a:lvl1pPr marL="457200" indent="-457200">
              <a:defRPr sz="2800">
                <a:solidFill>
                  <a:schemeClr val="tx1"/>
                </a:solidFill>
                <a:latin typeface="Arial" charset="0"/>
                <a:ea typeface="MS PGothic" charset="0"/>
                <a:cs typeface="MS PGothic" charset="0"/>
              </a:defRPr>
            </a:lvl1pPr>
            <a:lvl2pPr marL="800100" indent="-34290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447675" indent="0">
              <a:spcBef>
                <a:spcPct val="50000"/>
              </a:spcBef>
              <a:spcAft>
                <a:spcPts val="2400"/>
              </a:spcAft>
              <a:defRPr/>
            </a:pPr>
            <a:r>
              <a:rPr lang="en-GB" sz="2200" b="1">
                <a:solidFill>
                  <a:srgbClr val="E45C31"/>
                </a:solidFill>
              </a:rPr>
              <a:t>Limitations of end-product testing include</a:t>
            </a:r>
            <a:r>
              <a:rPr kumimoji="0" lang="en-AU" sz="2000" b="1" i="0" u="none" strike="noStrike" kern="0" cap="none" spc="100" normalizeH="0" baseline="0" noProof="0">
                <a:ln>
                  <a:noFill/>
                </a:ln>
                <a:solidFill>
                  <a:srgbClr val="E45C31"/>
                </a:solidFill>
                <a:effectLst/>
                <a:uLnTx/>
                <a:uFillTx/>
                <a:latin typeface="Arial" charset="0"/>
                <a:ea typeface="Arial" charset="0"/>
                <a:cs typeface="Arial" charset="0"/>
                <a:sym typeface="Wingdings 3" panose="05040102010807070707" pitchFamily="18" charset="2"/>
              </a:rPr>
              <a:t> </a:t>
            </a:r>
            <a:endParaRPr lang="en-GB" sz="2000" b="1">
              <a:solidFill>
                <a:srgbClr val="E45C31"/>
              </a:solidFill>
            </a:endParaRPr>
          </a:p>
          <a:p>
            <a:pPr lvl="1" eaLnBrk="1" hangingPunct="1">
              <a:spcBef>
                <a:spcPts val="0"/>
              </a:spcBef>
              <a:spcAft>
                <a:spcPts val="2400"/>
              </a:spcAft>
              <a:buBlip>
                <a:blip r:embed="rId3"/>
              </a:buBlip>
              <a:defRPr/>
            </a:pPr>
            <a:r>
              <a:rPr lang="en-GB" sz="2000" b="1">
                <a:solidFill>
                  <a:srgbClr val="086788"/>
                </a:solidFill>
                <a:cs typeface="Arial" charset="0"/>
              </a:rPr>
              <a:t>Reactive approach </a:t>
            </a:r>
            <a:br>
              <a:rPr lang="en-GB" sz="2000" b="1">
                <a:solidFill>
                  <a:srgbClr val="086788"/>
                </a:solidFill>
                <a:cs typeface="Arial" charset="0"/>
              </a:rPr>
            </a:br>
            <a:r>
              <a:rPr lang="en-GB" sz="2000" i="1">
                <a:solidFill>
                  <a:schemeClr val="bg2">
                    <a:lumMod val="25000"/>
                  </a:schemeClr>
                </a:solidFill>
                <a:cs typeface="Arial" charset="0"/>
              </a:rPr>
              <a:t>(problem has already occurred)</a:t>
            </a:r>
          </a:p>
          <a:p>
            <a:pPr lvl="1" eaLnBrk="1" hangingPunct="1">
              <a:spcBef>
                <a:spcPts val="0"/>
              </a:spcBef>
              <a:spcAft>
                <a:spcPts val="2400"/>
              </a:spcAft>
              <a:buBlip>
                <a:blip r:embed="rId3"/>
              </a:buBlip>
              <a:defRPr/>
            </a:pPr>
            <a:r>
              <a:rPr lang="en-GB" sz="2000" b="1">
                <a:solidFill>
                  <a:srgbClr val="086788"/>
                </a:solidFill>
                <a:cs typeface="Arial" charset="0"/>
              </a:rPr>
              <a:t>Test results provide a “spot check” only</a:t>
            </a:r>
            <a:r>
              <a:rPr lang="en-GB" sz="2000" b="1" i="1">
                <a:solidFill>
                  <a:srgbClr val="086788"/>
                </a:solidFill>
                <a:cs typeface="Arial" charset="0"/>
              </a:rPr>
              <a:t> </a:t>
            </a:r>
            <a:br>
              <a:rPr lang="en-GB" sz="2000" b="1" i="1">
                <a:solidFill>
                  <a:srgbClr val="086788"/>
                </a:solidFill>
                <a:cs typeface="Arial" charset="0"/>
              </a:rPr>
            </a:br>
            <a:r>
              <a:rPr lang="en-GB" sz="2000" i="1">
                <a:solidFill>
                  <a:schemeClr val="bg2">
                    <a:lumMod val="25000"/>
                  </a:schemeClr>
                </a:solidFill>
                <a:cs typeface="Arial" charset="0"/>
              </a:rPr>
              <a:t>(problems can be missed in space and time)</a:t>
            </a:r>
            <a:endParaRPr lang="en-GB" sz="2000">
              <a:solidFill>
                <a:schemeClr val="bg2">
                  <a:lumMod val="25000"/>
                </a:schemeClr>
              </a:solidFill>
              <a:cs typeface="Arial" charset="0"/>
            </a:endParaRPr>
          </a:p>
          <a:p>
            <a:pPr lvl="1" eaLnBrk="1" hangingPunct="1">
              <a:spcBef>
                <a:spcPts val="0"/>
              </a:spcBef>
              <a:spcAft>
                <a:spcPts val="2400"/>
              </a:spcAft>
              <a:buBlip>
                <a:blip r:embed="rId3"/>
              </a:buBlip>
              <a:defRPr/>
            </a:pPr>
            <a:r>
              <a:rPr lang="en-GB" sz="2000" b="1">
                <a:solidFill>
                  <a:srgbClr val="086788"/>
                </a:solidFill>
                <a:cs typeface="Arial" charset="0"/>
              </a:rPr>
              <a:t>Limited laboratory/equipment capacity</a:t>
            </a:r>
          </a:p>
          <a:p>
            <a:pPr lvl="1" eaLnBrk="1" hangingPunct="1">
              <a:spcBef>
                <a:spcPts val="0"/>
              </a:spcBef>
              <a:spcAft>
                <a:spcPts val="2400"/>
              </a:spcAft>
              <a:buBlip>
                <a:blip r:embed="rId3"/>
              </a:buBlip>
              <a:defRPr/>
            </a:pPr>
            <a:r>
              <a:rPr lang="en-GB" sz="2000" b="1">
                <a:solidFill>
                  <a:srgbClr val="086788"/>
                </a:solidFill>
                <a:cs typeface="Arial" charset="0"/>
              </a:rPr>
              <a:t>Testing can be very expensive</a:t>
            </a:r>
          </a:p>
          <a:p>
            <a:pPr lvl="1" eaLnBrk="1" hangingPunct="1">
              <a:spcBef>
                <a:spcPts val="0"/>
              </a:spcBef>
              <a:spcAft>
                <a:spcPts val="2400"/>
              </a:spcAft>
              <a:buBlip>
                <a:blip r:embed="rId3"/>
              </a:buBlip>
              <a:defRPr/>
            </a:pPr>
            <a:r>
              <a:rPr lang="en-GB" sz="2000" b="1">
                <a:solidFill>
                  <a:srgbClr val="086788"/>
                </a:solidFill>
                <a:latin typeface="Arial"/>
                <a:cs typeface="Arial"/>
              </a:rPr>
              <a:t>May not be clear what went wrong, where and when </a:t>
            </a:r>
            <a:br>
              <a:rPr lang="en-GB" sz="2000" b="1">
                <a:solidFill>
                  <a:srgbClr val="086788"/>
                </a:solidFill>
                <a:latin typeface="Arial"/>
                <a:cs typeface="Arial"/>
              </a:rPr>
            </a:br>
            <a:r>
              <a:rPr lang="en-GB" sz="2000" i="1">
                <a:solidFill>
                  <a:schemeClr val="bg2">
                    <a:lumMod val="25000"/>
                  </a:schemeClr>
                </a:solidFill>
                <a:latin typeface="Arial"/>
                <a:cs typeface="Arial"/>
              </a:rPr>
              <a:t>(supplier may not know how to correct problem)</a:t>
            </a:r>
          </a:p>
        </p:txBody>
      </p:sp>
      <p:sp>
        <p:nvSpPr>
          <p:cNvPr id="4" name="Text Box 63">
            <a:extLst>
              <a:ext uri="{FF2B5EF4-FFF2-40B4-BE49-F238E27FC236}">
                <a16:creationId xmlns:a16="http://schemas.microsoft.com/office/drawing/2014/main" id="{2760887C-0A64-954D-9F70-A0C0BBBFB508}"/>
              </a:ext>
            </a:extLst>
          </p:cNvPr>
          <p:cNvSpPr txBox="1">
            <a:spLocks noChangeArrowheads="1"/>
          </p:cNvSpPr>
          <p:nvPr/>
        </p:nvSpPr>
        <p:spPr bwMode="auto">
          <a:xfrm>
            <a:off x="-264160" y="444510"/>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WHY </a:t>
            </a:r>
            <a:r>
              <a:rPr lang="en-US" sz="2800" b="1" spc="100">
                <a:solidFill>
                  <a:srgbClr val="FED766"/>
                </a:solidFill>
                <a:latin typeface="Arial" charset="0"/>
              </a:rPr>
              <a:t>do we need WSPs?</a:t>
            </a:r>
          </a:p>
        </p:txBody>
      </p:sp>
      <p:sp>
        <p:nvSpPr>
          <p:cNvPr id="2" name="Rectangle 1">
            <a:extLst>
              <a:ext uri="{FF2B5EF4-FFF2-40B4-BE49-F238E27FC236}">
                <a16:creationId xmlns:a16="http://schemas.microsoft.com/office/drawing/2014/main" id="{8D35852C-CE57-1494-3DD7-7EA1A9957CB2}"/>
              </a:ext>
            </a:extLst>
          </p:cNvPr>
          <p:cNvSpPr/>
          <p:nvPr/>
        </p:nvSpPr>
        <p:spPr>
          <a:xfrm>
            <a:off x="8189521" y="2991678"/>
            <a:ext cx="3182086" cy="1975172"/>
          </a:xfrm>
          <a:prstGeom prst="rect">
            <a:avLst/>
          </a:prstGeom>
          <a:solidFill>
            <a:srgbClr val="E6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latin typeface="Arial" panose="020B0604020202020204" pitchFamily="34" charset="0"/>
                <a:cs typeface="Arial" panose="020B0604020202020204" pitchFamily="34" charset="0"/>
              </a:rPr>
              <a:t>TOO LITTLE, TOO LATE!</a:t>
            </a:r>
          </a:p>
        </p:txBody>
      </p:sp>
      <p:grpSp>
        <p:nvGrpSpPr>
          <p:cNvPr id="3" name="Group 2">
            <a:extLst>
              <a:ext uri="{FF2B5EF4-FFF2-40B4-BE49-F238E27FC236}">
                <a16:creationId xmlns:a16="http://schemas.microsoft.com/office/drawing/2014/main" id="{908C7005-B464-A33D-7938-EEC4EE5591A4}"/>
              </a:ext>
            </a:extLst>
          </p:cNvPr>
          <p:cNvGrpSpPr/>
          <p:nvPr/>
        </p:nvGrpSpPr>
        <p:grpSpPr>
          <a:xfrm>
            <a:off x="11670107" y="1147166"/>
            <a:ext cx="515236" cy="380621"/>
            <a:chOff x="8628766" y="1945016"/>
            <a:chExt cx="515236" cy="380621"/>
          </a:xfrm>
        </p:grpSpPr>
        <p:sp>
          <p:nvSpPr>
            <p:cNvPr id="6" name="Round Same Side Corner Rectangle 39">
              <a:extLst>
                <a:ext uri="{FF2B5EF4-FFF2-40B4-BE49-F238E27FC236}">
                  <a16:creationId xmlns:a16="http://schemas.microsoft.com/office/drawing/2014/main" id="{1CDB848B-443C-6463-45AD-5748A4100BED}"/>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7" name="Striped Right Arrow 40">
              <a:extLst>
                <a:ext uri="{FF2B5EF4-FFF2-40B4-BE49-F238E27FC236}">
                  <a16:creationId xmlns:a16="http://schemas.microsoft.com/office/drawing/2014/main" id="{6D228113-5F4A-3940-EDE1-964B19626C7B}"/>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5C21F1-EF50-C62E-652E-D2D21FF31FCE}"/>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Tree>
    <p:extLst>
      <p:ext uri="{BB962C8B-B14F-4D97-AF65-F5344CB8AC3E}">
        <p14:creationId xmlns:p14="http://schemas.microsoft.com/office/powerpoint/2010/main" val="12451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3">
            <a:extLst>
              <a:ext uri="{FF2B5EF4-FFF2-40B4-BE49-F238E27FC236}">
                <a16:creationId xmlns:a16="http://schemas.microsoft.com/office/drawing/2014/main" id="{E7E3F289-7088-FE47-8B30-6EA77F47EEF2}"/>
              </a:ext>
            </a:extLst>
          </p:cNvPr>
          <p:cNvSpPr txBox="1">
            <a:spLocks noChangeArrowheads="1"/>
          </p:cNvSpPr>
          <p:nvPr/>
        </p:nvSpPr>
        <p:spPr bwMode="auto">
          <a:xfrm>
            <a:off x="-76200" y="455994"/>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WHY </a:t>
            </a:r>
            <a:r>
              <a:rPr lang="en-US" sz="2800" b="1" spc="100">
                <a:solidFill>
                  <a:srgbClr val="FED766"/>
                </a:solidFill>
                <a:latin typeface="Arial" charset="0"/>
              </a:rPr>
              <a:t>do we need WSPs?</a:t>
            </a:r>
          </a:p>
        </p:txBody>
      </p:sp>
      <p:sp>
        <p:nvSpPr>
          <p:cNvPr id="2" name="Rectangle 1"/>
          <p:cNvSpPr/>
          <p:nvPr/>
        </p:nvSpPr>
        <p:spPr>
          <a:xfrm>
            <a:off x="1021922" y="2391472"/>
            <a:ext cx="6419079" cy="1445973"/>
          </a:xfrm>
          <a:prstGeom prst="rect">
            <a:avLst/>
          </a:prstGeom>
        </p:spPr>
        <p:txBody>
          <a:bodyPr wrap="square" lIns="0">
            <a:spAutoFit/>
          </a:bodyPr>
          <a:lstStyle/>
          <a:p>
            <a:pPr indent="-176213" eaLnBrk="1" fontAlgn="auto" hangingPunct="1">
              <a:lnSpc>
                <a:spcPts val="2800"/>
              </a:lnSpc>
              <a:spcBef>
                <a:spcPts val="0"/>
              </a:spcBef>
              <a:spcAft>
                <a:spcPts val="2400"/>
              </a:spcAft>
              <a:buClr>
                <a:srgbClr val="A5A5A5"/>
              </a:buClr>
              <a:buSzPct val="95000"/>
              <a:defRPr/>
            </a:pPr>
            <a:r>
              <a:rPr lang="en-AU" sz="2000" b="1">
                <a:solidFill>
                  <a:srgbClr val="086788"/>
                </a:solidFill>
                <a:ea typeface="Arial" charset="0"/>
                <a:cs typeface="Arial" charset="0"/>
              </a:rPr>
              <a:t>Water quality testing </a:t>
            </a:r>
            <a:r>
              <a:rPr lang="en-AU" sz="2000">
                <a:ea typeface="Arial" charset="0"/>
                <a:cs typeface="Arial" charset="0"/>
              </a:rPr>
              <a:t>is an important component of water supply system management…</a:t>
            </a:r>
          </a:p>
          <a:p>
            <a:pPr indent="-176213" eaLnBrk="1" fontAlgn="auto" hangingPunct="1">
              <a:lnSpc>
                <a:spcPts val="2800"/>
              </a:lnSpc>
              <a:spcBef>
                <a:spcPts val="0"/>
              </a:spcBef>
              <a:spcAft>
                <a:spcPts val="2400"/>
              </a:spcAft>
              <a:buClr>
                <a:srgbClr val="A5A5A5"/>
              </a:buClr>
              <a:buSzPct val="95000"/>
              <a:defRPr/>
            </a:pPr>
            <a:r>
              <a:rPr lang="en-AU" sz="2000">
                <a:ea typeface="Arial" charset="0"/>
                <a:cs typeface="Arial" charset="0"/>
              </a:rPr>
              <a:t>…but it </a:t>
            </a:r>
            <a:r>
              <a:rPr lang="en-AU" sz="2000" b="1">
                <a:solidFill>
                  <a:srgbClr val="086788"/>
                </a:solidFill>
                <a:ea typeface="Arial" charset="0"/>
                <a:cs typeface="Arial" charset="0"/>
              </a:rPr>
              <a:t>is not enough to ensure water safety.</a:t>
            </a:r>
          </a:p>
        </p:txBody>
      </p:sp>
      <p:sp>
        <p:nvSpPr>
          <p:cNvPr id="9" name="Text Box 63">
            <a:extLst>
              <a:ext uri="{FF2B5EF4-FFF2-40B4-BE49-F238E27FC236}">
                <a16:creationId xmlns:a16="http://schemas.microsoft.com/office/drawing/2014/main" id="{ACD5BE58-C546-564B-8796-0E42866B2CEA}"/>
              </a:ext>
            </a:extLst>
          </p:cNvPr>
          <p:cNvSpPr txBox="1">
            <a:spLocks noChangeArrowheads="1"/>
          </p:cNvSpPr>
          <p:nvPr/>
        </p:nvSpPr>
        <p:spPr bwMode="auto">
          <a:xfrm>
            <a:off x="2199512" y="5082396"/>
            <a:ext cx="7792979" cy="755809"/>
          </a:xfrm>
          <a:prstGeom prst="roundRect">
            <a:avLst>
              <a:gd name="adj" fmla="val 11002"/>
            </a:avLst>
          </a:prstGeom>
          <a:solidFill>
            <a:srgbClr val="DB504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274320"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000">
                <a:solidFill>
                  <a:schemeClr val="bg1"/>
                </a:solidFill>
                <a:latin typeface="Arial"/>
                <a:cs typeface="Arial"/>
              </a:rPr>
              <a:t>Need a </a:t>
            </a:r>
            <a:r>
              <a:rPr lang="en-GB" sz="2000" b="1" u="sng">
                <a:solidFill>
                  <a:schemeClr val="bg1"/>
                </a:solidFill>
                <a:latin typeface="Arial"/>
                <a:cs typeface="Arial"/>
              </a:rPr>
              <a:t>proactive</a:t>
            </a:r>
            <a:r>
              <a:rPr lang="en-GB" sz="2000">
                <a:solidFill>
                  <a:schemeClr val="bg1"/>
                </a:solidFill>
                <a:latin typeface="Arial"/>
                <a:cs typeface="Arial"/>
              </a:rPr>
              <a:t> approach to ensure water safety through good management of the complete water supply system </a:t>
            </a:r>
            <a:r>
              <a:rPr lang="en-GB" sz="2000">
                <a:solidFill>
                  <a:schemeClr val="bg1"/>
                </a:solidFill>
                <a:latin typeface="Arial"/>
                <a:cs typeface="Arial"/>
                <a:sym typeface="Wingdings"/>
              </a:rPr>
              <a:t> </a:t>
            </a:r>
            <a:r>
              <a:rPr lang="en-GB" sz="2000" b="1">
                <a:solidFill>
                  <a:schemeClr val="bg1"/>
                </a:solidFill>
                <a:latin typeface="Arial"/>
                <a:cs typeface="Arial"/>
                <a:sym typeface="Wingdings"/>
              </a:rPr>
              <a:t>WSP</a:t>
            </a:r>
            <a:endParaRPr lang="en-GB" sz="2000" b="1">
              <a:solidFill>
                <a:schemeClr val="bg1"/>
              </a:solidFill>
              <a:latin typeface="Arial"/>
              <a:cs typeface="Arial"/>
            </a:endParaRPr>
          </a:p>
        </p:txBody>
      </p:sp>
      <p:sp>
        <p:nvSpPr>
          <p:cNvPr id="8" name="Oval 7">
            <a:extLst>
              <a:ext uri="{FF2B5EF4-FFF2-40B4-BE49-F238E27FC236}">
                <a16:creationId xmlns:a16="http://schemas.microsoft.com/office/drawing/2014/main" id="{C48BE253-F3EA-2F40-A087-71FC49BC3F71}"/>
              </a:ext>
            </a:extLst>
          </p:cNvPr>
          <p:cNvSpPr/>
          <p:nvPr/>
        </p:nvSpPr>
        <p:spPr>
          <a:xfrm>
            <a:off x="1950523" y="5213185"/>
            <a:ext cx="497974" cy="497974"/>
          </a:xfrm>
          <a:prstGeom prst="ellipse">
            <a:avLst/>
          </a:prstGeom>
          <a:solidFill>
            <a:schemeClr val="bg1"/>
          </a:solidFill>
          <a:ln w="25400">
            <a:solidFill>
              <a:srgbClr val="DB5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Exclamation mark">
            <a:extLst>
              <a:ext uri="{FF2B5EF4-FFF2-40B4-BE49-F238E27FC236}">
                <a16:creationId xmlns:a16="http://schemas.microsoft.com/office/drawing/2014/main" id="{A803538D-9FB6-F14B-BA55-D649AEC8901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8232" y="5254748"/>
            <a:ext cx="425616" cy="425616"/>
          </a:xfrm>
          <a:prstGeom prst="rect">
            <a:avLst/>
          </a:prstGeom>
        </p:spPr>
      </p:pic>
      <p:grpSp>
        <p:nvGrpSpPr>
          <p:cNvPr id="14" name="Group 13">
            <a:extLst>
              <a:ext uri="{FF2B5EF4-FFF2-40B4-BE49-F238E27FC236}">
                <a16:creationId xmlns:a16="http://schemas.microsoft.com/office/drawing/2014/main" id="{EFC9AF54-13FF-0BB5-AD88-D01674FB39C7}"/>
              </a:ext>
            </a:extLst>
          </p:cNvPr>
          <p:cNvGrpSpPr/>
          <p:nvPr/>
        </p:nvGrpSpPr>
        <p:grpSpPr>
          <a:xfrm>
            <a:off x="8087488" y="1785189"/>
            <a:ext cx="4104512" cy="4104512"/>
            <a:chOff x="8087488" y="1785189"/>
            <a:chExt cx="4104512" cy="4104512"/>
          </a:xfrm>
        </p:grpSpPr>
        <p:pic>
          <p:nvPicPr>
            <p:cNvPr id="4" name="Graphic 3" descr="Germ with solid fill">
              <a:extLst>
                <a:ext uri="{FF2B5EF4-FFF2-40B4-BE49-F238E27FC236}">
                  <a16:creationId xmlns:a16="http://schemas.microsoft.com/office/drawing/2014/main" id="{FAA7A5CA-055A-63D0-3BC2-4BBCAA35E6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5435" y="2751040"/>
              <a:ext cx="1355919" cy="1355919"/>
            </a:xfrm>
            <a:prstGeom prst="rect">
              <a:avLst/>
            </a:prstGeom>
          </p:spPr>
        </p:pic>
        <p:pic>
          <p:nvPicPr>
            <p:cNvPr id="13" name="Graphic 12" descr="Magnifying glass outline">
              <a:extLst>
                <a:ext uri="{FF2B5EF4-FFF2-40B4-BE49-F238E27FC236}">
                  <a16:creationId xmlns:a16="http://schemas.microsoft.com/office/drawing/2014/main" id="{6374E075-8F3E-4314-649A-5F1D445234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87488" y="1785189"/>
              <a:ext cx="4104512" cy="4104512"/>
            </a:xfrm>
            <a:prstGeom prst="rect">
              <a:avLst/>
            </a:prstGeom>
          </p:spPr>
        </p:pic>
      </p:grpSp>
    </p:spTree>
    <p:extLst>
      <p:ext uri="{BB962C8B-B14F-4D97-AF65-F5344CB8AC3E}">
        <p14:creationId xmlns:p14="http://schemas.microsoft.com/office/powerpoint/2010/main" val="507285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981200" y="9048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a:solidFill>
                <a:prstClr val="black"/>
              </a:solidFill>
            </a:endParaRPr>
          </a:p>
        </p:txBody>
      </p:sp>
      <p:sp>
        <p:nvSpPr>
          <p:cNvPr id="11" name="Text Box 63">
            <a:extLst>
              <a:ext uri="{FF2B5EF4-FFF2-40B4-BE49-F238E27FC236}">
                <a16:creationId xmlns:a16="http://schemas.microsoft.com/office/drawing/2014/main" id="{4324B3A9-4BCC-E14E-9B53-49A10D802718}"/>
              </a:ext>
            </a:extLst>
          </p:cNvPr>
          <p:cNvSpPr txBox="1">
            <a:spLocks noChangeArrowheads="1"/>
          </p:cNvSpPr>
          <p:nvPr/>
        </p:nvSpPr>
        <p:spPr bwMode="auto">
          <a:xfrm>
            <a:off x="-155713" y="465505"/>
            <a:ext cx="10512287"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600" b="1" spc="100">
                <a:solidFill>
                  <a:schemeClr val="bg1"/>
                </a:solidFill>
                <a:latin typeface="Arial" charset="0"/>
              </a:rPr>
              <a:t>WSPs </a:t>
            </a:r>
            <a:r>
              <a:rPr lang="en-IE" sz="2600" b="1" spc="50">
                <a:solidFill>
                  <a:srgbClr val="FED766"/>
                </a:solidFill>
                <a:latin typeface="Arial" charset="0"/>
              </a:rPr>
              <a:t>play a key role in delivering safe drinking-water</a:t>
            </a:r>
          </a:p>
        </p:txBody>
      </p:sp>
      <p:sp>
        <p:nvSpPr>
          <p:cNvPr id="15" name="Rounded Rectangle 14">
            <a:extLst>
              <a:ext uri="{FF2B5EF4-FFF2-40B4-BE49-F238E27FC236}">
                <a16:creationId xmlns:a16="http://schemas.microsoft.com/office/drawing/2014/main" id="{75B8851C-8DC7-0941-9EBA-A4E55FD364D2}"/>
              </a:ext>
            </a:extLst>
          </p:cNvPr>
          <p:cNvSpPr/>
          <p:nvPr/>
        </p:nvSpPr>
        <p:spPr>
          <a:xfrm>
            <a:off x="993250" y="1157660"/>
            <a:ext cx="5301812" cy="427196"/>
          </a:xfrm>
          <a:prstGeom prst="roundRect">
            <a:avLst>
              <a:gd name="adj" fmla="val 11084"/>
            </a:avLst>
          </a:prstGeom>
          <a:solidFill>
            <a:srgbClr val="FED766"/>
          </a:solidFill>
        </p:spPr>
        <p:txBody>
          <a:bodyPr wrap="square" lIns="182880" anchor="ctr" anchorCtr="0">
            <a:spAutoFit/>
          </a:bodyPr>
          <a:lstStyle/>
          <a:p>
            <a:pPr marL="57150" indent="-20638"/>
            <a:r>
              <a:rPr lang="en-AU" sz="2000" b="1" kern="0" spc="100">
                <a:solidFill>
                  <a:srgbClr val="1D395C"/>
                </a:solidFill>
                <a:ea typeface="Arial" charset="0"/>
                <a:cs typeface="Arial" charset="0"/>
              </a:rPr>
              <a:t>Framework for safe drinking-water</a:t>
            </a:r>
            <a:r>
              <a:rPr lang="en-AU" sz="2000" b="1" kern="0" spc="100">
                <a:solidFill>
                  <a:srgbClr val="1D395C"/>
                </a:solidFill>
                <a:ea typeface="Arial" charset="0"/>
                <a:cs typeface="Arial" charset="0"/>
                <a:sym typeface="Wingdings 3" panose="05040102010807070707" pitchFamily="18" charset="2"/>
              </a:rPr>
              <a:t> </a:t>
            </a:r>
            <a:r>
              <a:rPr lang="en-AU" sz="1800" b="1" kern="0" spc="100">
                <a:solidFill>
                  <a:srgbClr val="1D395C"/>
                </a:solidFill>
                <a:ea typeface="Arial" charset="0"/>
                <a:cs typeface="Arial" charset="0"/>
                <a:sym typeface="Wingdings 3" panose="05040102010807070707" pitchFamily="18" charset="2"/>
              </a:rPr>
              <a:t></a:t>
            </a:r>
            <a:endParaRPr lang="en-AU" sz="1800" b="1" kern="0" spc="100">
              <a:solidFill>
                <a:srgbClr val="1D395C"/>
              </a:solidFill>
              <a:ea typeface="Arial" charset="0"/>
              <a:cs typeface="Arial" charset="0"/>
            </a:endParaRPr>
          </a:p>
        </p:txBody>
      </p:sp>
      <p:sp>
        <p:nvSpPr>
          <p:cNvPr id="10" name="Rectangle 9"/>
          <p:cNvSpPr/>
          <p:nvPr/>
        </p:nvSpPr>
        <p:spPr>
          <a:xfrm>
            <a:off x="423224" y="2826235"/>
            <a:ext cx="5054715" cy="1938992"/>
          </a:xfrm>
          <a:prstGeom prst="rect">
            <a:avLst/>
          </a:prstGeom>
        </p:spPr>
        <p:txBody>
          <a:bodyPr wrap="square">
            <a:spAutoFit/>
          </a:bodyPr>
          <a:lstStyle/>
          <a:p>
            <a:r>
              <a:rPr lang="en-IE" sz="2000" b="1" i="1">
                <a:solidFill>
                  <a:schemeClr val="tx1">
                    <a:lumMod val="75000"/>
                    <a:lumOff val="25000"/>
                  </a:schemeClr>
                </a:solidFill>
                <a:ea typeface="Arial" charset="0"/>
                <a:cs typeface="Arial" charset="0"/>
              </a:rPr>
              <a:t>WSPs are one of three functions recommended by WHO to ensure drinking-water safety </a:t>
            </a:r>
          </a:p>
          <a:p>
            <a:endParaRPr lang="en-IE" sz="2000">
              <a:solidFill>
                <a:schemeClr val="tx1">
                  <a:lumMod val="75000"/>
                  <a:lumOff val="25000"/>
                </a:schemeClr>
              </a:solidFill>
              <a:ea typeface="Arial" charset="0"/>
              <a:cs typeface="Arial" charset="0"/>
            </a:endParaRPr>
          </a:p>
          <a:p>
            <a:pPr marL="285750" indent="-285750">
              <a:buFont typeface="Symbol" panose="05050102010706020507" pitchFamily="18" charset="2"/>
              <a:buChar char="Þ"/>
            </a:pPr>
            <a:r>
              <a:rPr lang="en-IE" sz="2000">
                <a:solidFill>
                  <a:schemeClr val="tx1">
                    <a:lumMod val="75000"/>
                    <a:lumOff val="25000"/>
                  </a:schemeClr>
                </a:solidFill>
                <a:ea typeface="Arial" charset="0"/>
                <a:cs typeface="Arial" charset="0"/>
              </a:rPr>
              <a:t>can help water suppliers to achieve drinking-water quality targets</a:t>
            </a:r>
          </a:p>
        </p:txBody>
      </p:sp>
      <p:sp>
        <p:nvSpPr>
          <p:cNvPr id="17" name="TextBox 16"/>
          <p:cNvSpPr txBox="1"/>
          <p:nvPr/>
        </p:nvSpPr>
        <p:spPr>
          <a:xfrm>
            <a:off x="8109134" y="5996490"/>
            <a:ext cx="3426863" cy="246221"/>
          </a:xfrm>
          <a:prstGeom prst="rect">
            <a:avLst/>
          </a:prstGeom>
          <a:noFill/>
        </p:spPr>
        <p:txBody>
          <a:bodyPr wrap="square" rtlCol="0">
            <a:spAutoFit/>
          </a:bodyPr>
          <a:lstStyle/>
          <a:p>
            <a:pPr algn="r"/>
            <a:r>
              <a:rPr lang="en-IE" sz="1000">
                <a:solidFill>
                  <a:srgbClr val="086788"/>
                </a:solidFill>
              </a:rPr>
              <a:t>After</a:t>
            </a:r>
            <a:r>
              <a:rPr lang="en-IE" sz="1000" i="1">
                <a:solidFill>
                  <a:srgbClr val="086788"/>
                </a:solidFill>
              </a:rPr>
              <a:t> Guidelines for drinking-water quality </a:t>
            </a:r>
            <a:r>
              <a:rPr lang="en-IE" sz="1000">
                <a:solidFill>
                  <a:srgbClr val="086788"/>
                </a:solidFill>
              </a:rPr>
              <a:t>(WHO, 2022)</a:t>
            </a:r>
          </a:p>
        </p:txBody>
      </p:sp>
      <p:sp>
        <p:nvSpPr>
          <p:cNvPr id="33" name="Rectangle: Rounded Corners 32">
            <a:extLst>
              <a:ext uri="{FF2B5EF4-FFF2-40B4-BE49-F238E27FC236}">
                <a16:creationId xmlns:a16="http://schemas.microsoft.com/office/drawing/2014/main" id="{286BE745-4F26-C06A-11CC-AB1B49F213E0}"/>
              </a:ext>
            </a:extLst>
          </p:cNvPr>
          <p:cNvSpPr/>
          <p:nvPr/>
        </p:nvSpPr>
        <p:spPr>
          <a:xfrm>
            <a:off x="5720317" y="1784568"/>
            <a:ext cx="5776157" cy="1137920"/>
          </a:xfrm>
          <a:prstGeom prst="roundRect">
            <a:avLst/>
          </a:prstGeom>
          <a:solidFill>
            <a:srgbClr val="36C9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1" u="none" strike="noStrike" kern="0" cap="none" spc="0" normalizeH="0" baseline="0" noProof="0">
                <a:ln>
                  <a:noFill/>
                </a:ln>
                <a:solidFill>
                  <a:schemeClr val="bg1"/>
                </a:solidFill>
                <a:effectLst/>
                <a:uLnTx/>
                <a:uFillTx/>
                <a:latin typeface="Calibri"/>
                <a:ea typeface="+mn-ea"/>
                <a:cs typeface="+mn-cs"/>
              </a:rPr>
              <a:t>Drinking-water quality targets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0" i="0" u="none" strike="noStrike" kern="0" cap="none" spc="0" normalizeH="0" baseline="0" noProof="0">
                <a:ln>
                  <a:noFill/>
                </a:ln>
                <a:solidFill>
                  <a:schemeClr val="bg1"/>
                </a:solidFill>
                <a:effectLst/>
                <a:uLnTx/>
                <a:uFillTx/>
                <a:latin typeface="Calibri"/>
                <a:ea typeface="+mn-ea"/>
                <a:cs typeface="+mn-cs"/>
              </a:rPr>
              <a:t>established based on health considerations</a:t>
            </a:r>
          </a:p>
        </p:txBody>
      </p:sp>
      <p:sp>
        <p:nvSpPr>
          <p:cNvPr id="34" name="Rectangle: Rounded Corners 33">
            <a:extLst>
              <a:ext uri="{FF2B5EF4-FFF2-40B4-BE49-F238E27FC236}">
                <a16:creationId xmlns:a16="http://schemas.microsoft.com/office/drawing/2014/main" id="{1EC7981A-B1E6-50F8-E417-979B602777B1}"/>
              </a:ext>
            </a:extLst>
          </p:cNvPr>
          <p:cNvSpPr/>
          <p:nvPr/>
        </p:nvSpPr>
        <p:spPr>
          <a:xfrm>
            <a:off x="5759840" y="3320245"/>
            <a:ext cx="5776158" cy="1137920"/>
          </a:xfrm>
          <a:prstGeom prst="roundRect">
            <a:avLst/>
          </a:prstGeom>
          <a:solidFill>
            <a:srgbClr val="40AA8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0" i="0" u="none" strike="noStrike" kern="0" cap="none" spc="0" normalizeH="0" baseline="0" noProof="0" dirty="0">
                <a:ln>
                  <a:noFill/>
                </a:ln>
                <a:solidFill>
                  <a:srgbClr val="FFFFFF"/>
                </a:solidFill>
                <a:effectLst/>
                <a:uLnTx/>
                <a:uFillTx/>
                <a:latin typeface="Calibri"/>
                <a:ea typeface="+mn-ea"/>
                <a:cs typeface="+mn-cs"/>
              </a:rPr>
              <a:t>Water supply managed by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1" u="none" strike="noStrike" kern="0" cap="none" spc="0" normalizeH="0" baseline="0" noProof="0" dirty="0">
                <a:ln>
                  <a:noFill/>
                </a:ln>
                <a:solidFill>
                  <a:srgbClr val="FFFFFF"/>
                </a:solidFill>
                <a:effectLst/>
                <a:uLnTx/>
                <a:uFillTx/>
                <a:latin typeface="Atkinson Hyperlegible"/>
                <a:ea typeface="+mn-ea"/>
                <a:cs typeface="+mn-cs"/>
              </a:rPr>
              <a:t>Water safety plan</a:t>
            </a:r>
          </a:p>
        </p:txBody>
      </p:sp>
      <p:sp>
        <p:nvSpPr>
          <p:cNvPr id="35" name="Rectangle: Rounded Corners 34">
            <a:extLst>
              <a:ext uri="{FF2B5EF4-FFF2-40B4-BE49-F238E27FC236}">
                <a16:creationId xmlns:a16="http://schemas.microsoft.com/office/drawing/2014/main" id="{CDBE8507-6D19-C4A2-076B-D403B5346E00}"/>
              </a:ext>
            </a:extLst>
          </p:cNvPr>
          <p:cNvSpPr/>
          <p:nvPr/>
        </p:nvSpPr>
        <p:spPr>
          <a:xfrm>
            <a:off x="5759838" y="4855922"/>
            <a:ext cx="5776159" cy="1137920"/>
          </a:xfrm>
          <a:prstGeom prst="roundRect">
            <a:avLst/>
          </a:prstGeom>
          <a:solidFill>
            <a:srgbClr val="0095A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200" b="0" i="0" u="none" strike="noStrike" kern="0" cap="none" spc="0" normalizeH="0" baseline="0" noProof="0">
                <a:ln>
                  <a:noFill/>
                </a:ln>
                <a:solidFill>
                  <a:srgbClr val="FFFFFF"/>
                </a:solidFill>
                <a:effectLst/>
                <a:uLnTx/>
                <a:uFillTx/>
                <a:latin typeface="Calibri"/>
                <a:ea typeface="+mn-ea"/>
                <a:cs typeface="+mn-cs"/>
              </a:rPr>
              <a:t>Verified by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1" u="none" strike="noStrike" kern="0" cap="none" spc="0" normalizeH="0" baseline="0" noProof="0">
                <a:ln>
                  <a:noFill/>
                </a:ln>
                <a:solidFill>
                  <a:srgbClr val="FFFFFF"/>
                </a:solidFill>
                <a:effectLst/>
                <a:uLnTx/>
                <a:uFillTx/>
                <a:latin typeface="Calibri"/>
                <a:ea typeface="+mn-ea"/>
                <a:cs typeface="+mn-cs"/>
              </a:rPr>
              <a:t>Independent surveillance</a:t>
            </a:r>
          </a:p>
        </p:txBody>
      </p:sp>
      <p:cxnSp>
        <p:nvCxnSpPr>
          <p:cNvPr id="36" name="Connector: Elbow 35">
            <a:extLst>
              <a:ext uri="{FF2B5EF4-FFF2-40B4-BE49-F238E27FC236}">
                <a16:creationId xmlns:a16="http://schemas.microsoft.com/office/drawing/2014/main" id="{0DCA0661-C362-E547-725C-082D59C87659}"/>
              </a:ext>
            </a:extLst>
          </p:cNvPr>
          <p:cNvCxnSpPr>
            <a:cxnSpLocks/>
            <a:endCxn id="33" idx="3"/>
          </p:cNvCxnSpPr>
          <p:nvPr/>
        </p:nvCxnSpPr>
        <p:spPr>
          <a:xfrm rot="16200000" flipV="1">
            <a:off x="10148196" y="3701806"/>
            <a:ext cx="3071354" cy="374797"/>
          </a:xfrm>
          <a:prstGeom prst="bentConnector2">
            <a:avLst/>
          </a:prstGeom>
          <a:noFill/>
          <a:ln w="25400" cap="flat" cmpd="sng" algn="ctr">
            <a:solidFill>
              <a:srgbClr val="414646"/>
            </a:solidFill>
            <a:prstDash val="solid"/>
            <a:tailEnd type="triangle"/>
          </a:ln>
          <a:effectLst/>
        </p:spPr>
      </p:cxnSp>
      <p:cxnSp>
        <p:nvCxnSpPr>
          <p:cNvPr id="37" name="Straight Arrow Connector 36">
            <a:extLst>
              <a:ext uri="{FF2B5EF4-FFF2-40B4-BE49-F238E27FC236}">
                <a16:creationId xmlns:a16="http://schemas.microsoft.com/office/drawing/2014/main" id="{877D5193-08BD-4FFF-C0BD-175B34D5DDC2}"/>
              </a:ext>
            </a:extLst>
          </p:cNvPr>
          <p:cNvCxnSpPr>
            <a:cxnSpLocks/>
          </p:cNvCxnSpPr>
          <p:nvPr/>
        </p:nvCxnSpPr>
        <p:spPr>
          <a:xfrm>
            <a:off x="11535998" y="3889205"/>
            <a:ext cx="335271" cy="0"/>
          </a:xfrm>
          <a:prstGeom prst="straightConnector1">
            <a:avLst/>
          </a:prstGeom>
          <a:noFill/>
          <a:ln w="25400" cap="flat" cmpd="sng" algn="ctr">
            <a:solidFill>
              <a:srgbClr val="414646"/>
            </a:solidFill>
            <a:prstDash val="solid"/>
            <a:headEnd type="arrow" w="med" len="med"/>
            <a:tailEnd type="none" w="med" len="med"/>
          </a:ln>
          <a:effectLst/>
        </p:spPr>
      </p:cxnSp>
      <p:cxnSp>
        <p:nvCxnSpPr>
          <p:cNvPr id="38" name="Straight Arrow Connector 37">
            <a:extLst>
              <a:ext uri="{FF2B5EF4-FFF2-40B4-BE49-F238E27FC236}">
                <a16:creationId xmlns:a16="http://schemas.microsoft.com/office/drawing/2014/main" id="{CDE2CCEB-077F-8864-CA41-30355CCD1B46}"/>
              </a:ext>
            </a:extLst>
          </p:cNvPr>
          <p:cNvCxnSpPr>
            <a:cxnSpLocks/>
          </p:cNvCxnSpPr>
          <p:nvPr/>
        </p:nvCxnSpPr>
        <p:spPr>
          <a:xfrm>
            <a:off x="11535998" y="5424882"/>
            <a:ext cx="335271" cy="0"/>
          </a:xfrm>
          <a:prstGeom prst="straightConnector1">
            <a:avLst/>
          </a:prstGeom>
          <a:noFill/>
          <a:ln w="22225" cap="flat" cmpd="sng" algn="ctr">
            <a:solidFill>
              <a:srgbClr val="414646"/>
            </a:solidFill>
            <a:prstDash val="solid"/>
            <a:headEnd type="none" w="med" len="med"/>
            <a:tailEnd type="none" w="med" len="med"/>
          </a:ln>
          <a:effectLst/>
        </p:spPr>
      </p:cxnSp>
      <p:cxnSp>
        <p:nvCxnSpPr>
          <p:cNvPr id="39" name="Straight Arrow Connector 38">
            <a:extLst>
              <a:ext uri="{FF2B5EF4-FFF2-40B4-BE49-F238E27FC236}">
                <a16:creationId xmlns:a16="http://schemas.microsoft.com/office/drawing/2014/main" id="{C0FC6148-4BDA-EFB8-880D-BCBB6233A62A}"/>
              </a:ext>
            </a:extLst>
          </p:cNvPr>
          <p:cNvCxnSpPr/>
          <p:nvPr/>
        </p:nvCxnSpPr>
        <p:spPr>
          <a:xfrm flipH="1">
            <a:off x="8687217" y="4455517"/>
            <a:ext cx="1" cy="397757"/>
          </a:xfrm>
          <a:prstGeom prst="straightConnector1">
            <a:avLst/>
          </a:prstGeom>
          <a:noFill/>
          <a:ln w="25400" cap="flat" cmpd="sng" algn="ctr">
            <a:solidFill>
              <a:srgbClr val="414646"/>
            </a:solidFill>
            <a:prstDash val="solid"/>
            <a:headEnd type="none" w="med" len="med"/>
            <a:tailEnd type="arrow" w="med" len="med"/>
          </a:ln>
          <a:effectLst/>
        </p:spPr>
      </p:cxnSp>
      <p:cxnSp>
        <p:nvCxnSpPr>
          <p:cNvPr id="40" name="Straight Arrow Connector 39">
            <a:extLst>
              <a:ext uri="{FF2B5EF4-FFF2-40B4-BE49-F238E27FC236}">
                <a16:creationId xmlns:a16="http://schemas.microsoft.com/office/drawing/2014/main" id="{2CE9E05D-9FC0-873D-928A-A4F1F8F85B4F}"/>
              </a:ext>
            </a:extLst>
          </p:cNvPr>
          <p:cNvCxnSpPr/>
          <p:nvPr/>
        </p:nvCxnSpPr>
        <p:spPr>
          <a:xfrm flipH="1">
            <a:off x="8649422" y="2915182"/>
            <a:ext cx="1" cy="397757"/>
          </a:xfrm>
          <a:prstGeom prst="straightConnector1">
            <a:avLst/>
          </a:prstGeom>
          <a:noFill/>
          <a:ln w="25400" cap="flat" cmpd="sng" algn="ctr">
            <a:solidFill>
              <a:srgbClr val="414646"/>
            </a:solidFill>
            <a:prstDash val="solid"/>
            <a:headEnd type="none" w="med" len="med"/>
            <a:tailEnd type="arrow" w="med" len="med"/>
          </a:ln>
          <a:effectLst/>
        </p:spPr>
      </p:cxnSp>
      <p:pic>
        <p:nvPicPr>
          <p:cNvPr id="41" name="Picture 40">
            <a:extLst>
              <a:ext uri="{FF2B5EF4-FFF2-40B4-BE49-F238E27FC236}">
                <a16:creationId xmlns:a16="http://schemas.microsoft.com/office/drawing/2014/main" id="{7E9C510E-3B13-9160-080E-6F30D4A933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10778" y="104271"/>
            <a:ext cx="1067492" cy="1597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818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D2493-C471-8C9A-61D1-CDDA2DF11785}"/>
              </a:ext>
            </a:extLst>
          </p:cNvPr>
          <p:cNvPicPr>
            <a:picLocks noChangeAspect="1"/>
          </p:cNvPicPr>
          <p:nvPr/>
        </p:nvPicPr>
        <p:blipFill>
          <a:blip r:embed="rId3"/>
          <a:stretch>
            <a:fillRect/>
          </a:stretch>
        </p:blipFill>
        <p:spPr>
          <a:xfrm>
            <a:off x="2846662" y="1895096"/>
            <a:ext cx="3240000" cy="3868741"/>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6CE15614-5ABE-E57C-A711-0DF3945879B1}"/>
              </a:ext>
            </a:extLst>
          </p:cNvPr>
          <p:cNvSpPr/>
          <p:nvPr/>
        </p:nvSpPr>
        <p:spPr bwMode="auto">
          <a:xfrm>
            <a:off x="6848328" y="2209466"/>
            <a:ext cx="3240000" cy="3240000"/>
          </a:xfrm>
          <a:prstGeom prst="ellipse">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1" compatLnSpc="1">
            <a:prstTxWarp prst="textNoShape">
              <a:avLst/>
            </a:prstTxWarp>
            <a:noAutofit/>
          </a:bodyPr>
          <a:lstStyle/>
          <a:p>
            <a:pPr marL="0" marR="0" lvl="0" indent="0" algn="ctr" defTabSz="1042988" rtl="0" eaLnBrk="1" fontAlgn="base" latinLnBrk="0" hangingPunct="1">
              <a:lnSpc>
                <a:spcPct val="105000"/>
              </a:lnSpc>
              <a:spcAft>
                <a:spcPct val="0"/>
              </a:spcAft>
              <a:buClrTx/>
              <a:buSzTx/>
              <a:buFontTx/>
              <a:buNone/>
              <a:tabLst/>
              <a:defRPr/>
            </a:pPr>
            <a:r>
              <a:rPr kumimoji="0" lang="en-IE" sz="2000" i="0" u="none" strike="noStrike" kern="1200" cap="none" spc="0" normalizeH="0" baseline="0" noProof="0">
                <a:ln>
                  <a:noFill/>
                </a:ln>
                <a:solidFill>
                  <a:schemeClr val="tx2"/>
                </a:solidFill>
                <a:effectLst/>
                <a:uLnTx/>
                <a:uFillTx/>
                <a:latin typeface="Arial"/>
                <a:cs typeface="Arial"/>
              </a:rPr>
              <a:t>Increased focus on </a:t>
            </a:r>
            <a:r>
              <a:rPr lang="en-IE" sz="2000" b="1">
                <a:solidFill>
                  <a:srgbClr val="E45C31"/>
                </a:solidFill>
                <a:latin typeface="Arial"/>
                <a:cs typeface="Arial"/>
              </a:rPr>
              <a:t>proactive management </a:t>
            </a:r>
            <a:br>
              <a:rPr lang="en-IE" sz="2000">
                <a:solidFill>
                  <a:schemeClr val="tx2"/>
                </a:solidFill>
                <a:latin typeface="Arial"/>
                <a:cs typeface="Arial"/>
              </a:rPr>
            </a:br>
            <a:r>
              <a:rPr lang="en-IE" sz="2000">
                <a:solidFill>
                  <a:schemeClr val="tx2"/>
                </a:solidFill>
                <a:latin typeface="Arial"/>
                <a:cs typeface="Arial"/>
              </a:rPr>
              <a:t>to </a:t>
            </a:r>
            <a:r>
              <a:rPr kumimoji="0" lang="en-IE" sz="2000" i="0" u="none" strike="noStrike" kern="1200" cap="none" spc="0" normalizeH="0" baseline="0" noProof="0">
                <a:ln>
                  <a:noFill/>
                </a:ln>
                <a:solidFill>
                  <a:schemeClr val="tx2"/>
                </a:solidFill>
                <a:effectLst/>
                <a:uLnTx/>
                <a:uFillTx/>
                <a:latin typeface="Arial"/>
                <a:cs typeface="Arial"/>
              </a:rPr>
              <a:t>ensure safe delivery of drinking-water services</a:t>
            </a:r>
          </a:p>
        </p:txBody>
      </p:sp>
      <p:sp>
        <p:nvSpPr>
          <p:cNvPr id="7" name="Arrow: Right 6">
            <a:extLst>
              <a:ext uri="{FF2B5EF4-FFF2-40B4-BE49-F238E27FC236}">
                <a16:creationId xmlns:a16="http://schemas.microsoft.com/office/drawing/2014/main" id="{2333B376-1B2D-9BCF-551D-40D842C68783}"/>
              </a:ext>
            </a:extLst>
          </p:cNvPr>
          <p:cNvSpPr/>
          <p:nvPr/>
        </p:nvSpPr>
        <p:spPr bwMode="auto">
          <a:xfrm>
            <a:off x="6166011" y="3635156"/>
            <a:ext cx="602968" cy="388620"/>
          </a:xfrm>
          <a:prstGeom prst="rightArrow">
            <a:avLst/>
          </a:prstGeom>
          <a:solidFill>
            <a:srgbClr val="E45C3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1042988" rtl="0" eaLnBrk="1" fontAlgn="base" latinLnBrk="0" hangingPunct="1">
              <a:lnSpc>
                <a:spcPct val="100000"/>
              </a:lnSpc>
              <a:spcBef>
                <a:spcPct val="5000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10" name="Text Box 63">
            <a:extLst>
              <a:ext uri="{FF2B5EF4-FFF2-40B4-BE49-F238E27FC236}">
                <a16:creationId xmlns:a16="http://schemas.microsoft.com/office/drawing/2014/main" id="{D8F0913F-AF37-F0D3-360F-235C1EC3EE52}"/>
              </a:ext>
            </a:extLst>
          </p:cNvPr>
          <p:cNvSpPr txBox="1">
            <a:spLocks noChangeArrowheads="1"/>
          </p:cNvSpPr>
          <p:nvPr/>
        </p:nvSpPr>
        <p:spPr bwMode="auto">
          <a:xfrm>
            <a:off x="-411125" y="473355"/>
            <a:ext cx="10193952"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600" b="1" spc="100">
                <a:solidFill>
                  <a:schemeClr val="bg1"/>
                </a:solidFill>
                <a:latin typeface="Arial" charset="0"/>
              </a:rPr>
              <a:t>WSPs </a:t>
            </a:r>
            <a:r>
              <a:rPr lang="en-US" sz="2600" b="1" spc="50">
                <a:solidFill>
                  <a:srgbClr val="FED766"/>
                </a:solidFill>
                <a:latin typeface="Arial" charset="0"/>
              </a:rPr>
              <a:t>and the Sustainable Development Goals (SDGs)</a:t>
            </a:r>
          </a:p>
        </p:txBody>
      </p:sp>
    </p:spTree>
    <p:extLst>
      <p:ext uri="{BB962C8B-B14F-4D97-AF65-F5344CB8AC3E}">
        <p14:creationId xmlns:p14="http://schemas.microsoft.com/office/powerpoint/2010/main" val="186475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5543" y="1936263"/>
            <a:ext cx="6485861" cy="2739211"/>
          </a:xfrm>
          <a:prstGeom prst="rect">
            <a:avLst/>
          </a:prstGeom>
          <a:noFill/>
          <a:ln w="1270">
            <a:noFill/>
          </a:ln>
        </p:spPr>
        <p:txBody>
          <a:bodyPr wrap="square" rtlCol="0">
            <a:spAutoFit/>
          </a:bodyPr>
          <a:lstStyle/>
          <a:p>
            <a:pPr>
              <a:spcAft>
                <a:spcPts val="2400"/>
              </a:spcAft>
            </a:pPr>
            <a:r>
              <a:rPr lang="en-US" sz="2000" b="1">
                <a:solidFill>
                  <a:schemeClr val="tx1">
                    <a:lumMod val="75000"/>
                    <a:lumOff val="25000"/>
                  </a:schemeClr>
                </a:solidFill>
              </a:rPr>
              <a:t>Regional or national drivers, such as drinking-water quality policies and legal instruments, for example:</a:t>
            </a:r>
            <a:endParaRPr lang="en-US" sz="2000">
              <a:solidFill>
                <a:schemeClr val="tx1">
                  <a:lumMod val="75000"/>
                  <a:lumOff val="25000"/>
                </a:schemeClr>
              </a:solidFill>
            </a:endParaRPr>
          </a:p>
          <a:p>
            <a:pPr marL="565150" indent="-342900">
              <a:spcAft>
                <a:spcPts val="2400"/>
              </a:spcAft>
              <a:buBlip>
                <a:blip r:embed="rId3"/>
              </a:buBlip>
            </a:pPr>
            <a:r>
              <a:rPr lang="en-US" sz="1800">
                <a:solidFill>
                  <a:schemeClr val="tx1">
                    <a:lumMod val="75000"/>
                    <a:lumOff val="25000"/>
                  </a:schemeClr>
                </a:solidFill>
              </a:rPr>
              <a:t>National standards requiring WSPs in Lao People’s Democratic Republic</a:t>
            </a:r>
          </a:p>
          <a:p>
            <a:pPr marL="565150" indent="-342900">
              <a:spcAft>
                <a:spcPts val="2400"/>
              </a:spcAft>
              <a:buBlip>
                <a:blip r:embed="rId3"/>
              </a:buBlip>
            </a:pPr>
            <a:r>
              <a:rPr lang="en-US" sz="1800">
                <a:solidFill>
                  <a:schemeClr val="tx1">
                    <a:lumMod val="75000"/>
                    <a:lumOff val="25000"/>
                  </a:schemeClr>
                </a:solidFill>
              </a:rPr>
              <a:t>European Union Drinking Water Directive</a:t>
            </a:r>
          </a:p>
          <a:p>
            <a:pPr marL="565150" indent="-342900">
              <a:spcAft>
                <a:spcPts val="2400"/>
              </a:spcAft>
              <a:buBlip>
                <a:blip r:embed="rId3"/>
              </a:buBlip>
            </a:pPr>
            <a:r>
              <a:rPr lang="en-US" sz="1800">
                <a:solidFill>
                  <a:schemeClr val="tx1">
                    <a:lumMod val="75000"/>
                    <a:lumOff val="25000"/>
                  </a:schemeClr>
                </a:solidFill>
              </a:rPr>
              <a:t>Sri Lanka national policy on drinking-water safety</a:t>
            </a:r>
          </a:p>
        </p:txBody>
      </p:sp>
      <p:sp>
        <p:nvSpPr>
          <p:cNvPr id="11" name="Rounded Rectangle 10"/>
          <p:cNvSpPr/>
          <p:nvPr/>
        </p:nvSpPr>
        <p:spPr>
          <a:xfrm>
            <a:off x="910621" y="5201239"/>
            <a:ext cx="5883584" cy="728424"/>
          </a:xfrm>
          <a:prstGeom prst="roundRect">
            <a:avLst>
              <a:gd name="adj" fmla="val 5786"/>
            </a:avLst>
          </a:prstGeom>
          <a:solidFill>
            <a:srgbClr val="E45C31"/>
          </a:solidFill>
        </p:spPr>
        <p:txBody>
          <a:bodyPr wrap="square" anchor="ctr" anchorCtr="0">
            <a:spAutoFit/>
          </a:bodyPr>
          <a:lstStyle/>
          <a:p>
            <a:pPr algn="ctr"/>
            <a:r>
              <a:rPr lang="en-US" sz="2000" b="1">
                <a:solidFill>
                  <a:schemeClr val="bg1"/>
                </a:solidFill>
                <a:ea typeface="Arial" charset="0"/>
                <a:cs typeface="Arial" charset="0"/>
              </a:rPr>
              <a:t>WSP policies or regulations have been formally approved in over </a:t>
            </a:r>
            <a:r>
              <a:rPr lang="en-US" sz="2000" b="1">
                <a:solidFill>
                  <a:srgbClr val="1D395C"/>
                </a:solidFill>
                <a:ea typeface="Arial" charset="0"/>
                <a:cs typeface="Arial" charset="0"/>
              </a:rPr>
              <a:t>60</a:t>
            </a:r>
            <a:r>
              <a:rPr lang="en-US" sz="2000" b="1">
                <a:solidFill>
                  <a:schemeClr val="bg1"/>
                </a:solidFill>
                <a:ea typeface="Arial" charset="0"/>
                <a:cs typeface="Arial" charset="0"/>
              </a:rPr>
              <a:t> countries*</a:t>
            </a:r>
            <a:endParaRPr lang="en-US" sz="2000">
              <a:solidFill>
                <a:schemeClr val="bg1"/>
              </a:solidFill>
              <a:ea typeface="Arial" charset="0"/>
              <a:cs typeface="Arial" charset="0"/>
            </a:endParaRPr>
          </a:p>
        </p:txBody>
      </p:sp>
      <p:sp>
        <p:nvSpPr>
          <p:cNvPr id="19" name="Text Box 63"/>
          <p:cNvSpPr txBox="1">
            <a:spLocks noChangeArrowheads="1"/>
          </p:cNvSpPr>
          <p:nvPr/>
        </p:nvSpPr>
        <p:spPr bwMode="auto">
          <a:xfrm>
            <a:off x="882268" y="5929663"/>
            <a:ext cx="68754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indent="0">
              <a:spcBef>
                <a:spcPct val="50000"/>
              </a:spcBef>
              <a:defRPr/>
            </a:pPr>
            <a:r>
              <a:rPr lang="en-US" sz="900" i="1">
                <a:solidFill>
                  <a:schemeClr val="tx2"/>
                </a:solidFill>
                <a:latin typeface="Calibri"/>
                <a:cs typeface="Calibri"/>
              </a:rPr>
              <a:t>*WHO global tracking database (as at 2022)</a:t>
            </a:r>
          </a:p>
        </p:txBody>
      </p:sp>
      <p:sp>
        <p:nvSpPr>
          <p:cNvPr id="7" name="Text Box 63">
            <a:extLst>
              <a:ext uri="{FF2B5EF4-FFF2-40B4-BE49-F238E27FC236}">
                <a16:creationId xmlns:a16="http://schemas.microsoft.com/office/drawing/2014/main" id="{4CFF73F3-5C71-6940-BBFB-B5AE1AFC2EA5}"/>
              </a:ext>
            </a:extLst>
          </p:cNvPr>
          <p:cNvSpPr txBox="1">
            <a:spLocks noChangeArrowheads="1"/>
          </p:cNvSpPr>
          <p:nvPr/>
        </p:nvSpPr>
        <p:spPr bwMode="auto">
          <a:xfrm>
            <a:off x="-251996" y="406476"/>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WSP </a:t>
            </a:r>
            <a:r>
              <a:rPr lang="en-US" sz="2800" b="1" spc="100">
                <a:solidFill>
                  <a:srgbClr val="FED766"/>
                </a:solidFill>
                <a:latin typeface="Arial" charset="0"/>
              </a:rPr>
              <a:t>drivers</a:t>
            </a:r>
          </a:p>
        </p:txBody>
      </p:sp>
      <p:pic>
        <p:nvPicPr>
          <p:cNvPr id="3" name="Graphic 2" descr="Scales of justice outline">
            <a:extLst>
              <a:ext uri="{FF2B5EF4-FFF2-40B4-BE49-F238E27FC236}">
                <a16:creationId xmlns:a16="http://schemas.microsoft.com/office/drawing/2014/main" id="{10CFCE93-6F42-8112-D45C-EF553DE862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7340" y="2089075"/>
            <a:ext cx="3126213" cy="3126213"/>
          </a:xfrm>
          <a:prstGeom prst="rect">
            <a:avLst/>
          </a:prstGeom>
        </p:spPr>
      </p:pic>
      <p:sp>
        <p:nvSpPr>
          <p:cNvPr id="4" name="Oval 3">
            <a:extLst>
              <a:ext uri="{FF2B5EF4-FFF2-40B4-BE49-F238E27FC236}">
                <a16:creationId xmlns:a16="http://schemas.microsoft.com/office/drawing/2014/main" id="{09524C48-64C5-8DCC-F2AD-6FEDB874A70B}"/>
              </a:ext>
            </a:extLst>
          </p:cNvPr>
          <p:cNvSpPr/>
          <p:nvPr/>
        </p:nvSpPr>
        <p:spPr>
          <a:xfrm>
            <a:off x="7680369" y="1763246"/>
            <a:ext cx="3902149" cy="3966494"/>
          </a:xfrm>
          <a:prstGeom prst="ellipse">
            <a:avLst/>
          </a:prstGeom>
          <a:noFill/>
          <a:ln>
            <a:solidFill>
              <a:srgbClr val="56A3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6245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9990" y="2733735"/>
            <a:ext cx="5181364" cy="2665345"/>
          </a:xfrm>
          <a:prstGeom prst="rect">
            <a:avLst/>
          </a:prstGeom>
          <a:noFill/>
        </p:spPr>
        <p:txBody>
          <a:bodyPr wrap="square" rtlCol="0">
            <a:spAutoFit/>
          </a:bodyPr>
          <a:lstStyle/>
          <a:p>
            <a:pPr marL="285750" indent="-285750">
              <a:lnSpc>
                <a:spcPts val="2000"/>
              </a:lnSpc>
              <a:spcAft>
                <a:spcPts val="600"/>
              </a:spcAft>
              <a:buSzPct val="85000"/>
              <a:buBlip>
                <a:blip r:embed="rId3"/>
              </a:buBlip>
            </a:pPr>
            <a:r>
              <a:rPr lang="en-GB" sz="1600">
                <a:solidFill>
                  <a:schemeClr val="bg2">
                    <a:lumMod val="25000"/>
                  </a:schemeClr>
                </a:solidFill>
                <a:latin typeface="Arial"/>
                <a:cs typeface="Arial"/>
              </a:rPr>
              <a:t>Improved system understanding</a:t>
            </a:r>
          </a:p>
          <a:p>
            <a:pPr marL="285750" indent="-285750">
              <a:lnSpc>
                <a:spcPts val="2000"/>
              </a:lnSpc>
              <a:spcAft>
                <a:spcPts val="600"/>
              </a:spcAft>
              <a:buSzPct val="85000"/>
              <a:buBlip>
                <a:blip r:embed="rId3"/>
              </a:buBlip>
            </a:pPr>
            <a:r>
              <a:rPr lang="en-GB" sz="1600">
                <a:solidFill>
                  <a:schemeClr val="bg2">
                    <a:lumMod val="25000"/>
                  </a:schemeClr>
                </a:solidFill>
                <a:latin typeface="Arial"/>
                <a:cs typeface="Arial"/>
              </a:rPr>
              <a:t>Improved stakeholder collaboration</a:t>
            </a:r>
          </a:p>
          <a:p>
            <a:pPr marL="285750" indent="-285750">
              <a:lnSpc>
                <a:spcPts val="2000"/>
              </a:lnSpc>
              <a:spcAft>
                <a:spcPts val="600"/>
              </a:spcAft>
              <a:buSzPct val="85000"/>
              <a:buBlip>
                <a:blip r:embed="rId3"/>
              </a:buBlip>
            </a:pPr>
            <a:r>
              <a:rPr lang="en-GB" sz="1600">
                <a:solidFill>
                  <a:schemeClr val="bg2">
                    <a:lumMod val="25000"/>
                  </a:schemeClr>
                </a:solidFill>
                <a:latin typeface="Arial"/>
                <a:cs typeface="Arial"/>
              </a:rPr>
              <a:t>Prioritized improvement needs</a:t>
            </a:r>
          </a:p>
          <a:p>
            <a:pPr marL="285750" indent="-285750">
              <a:lnSpc>
                <a:spcPts val="2000"/>
              </a:lnSpc>
              <a:spcAft>
                <a:spcPts val="600"/>
              </a:spcAft>
              <a:buSzPct val="85000"/>
              <a:buBlip>
                <a:blip r:embed="rId3"/>
              </a:buBlip>
            </a:pPr>
            <a:r>
              <a:rPr lang="en-GB" sz="1600">
                <a:latin typeface="Arial"/>
                <a:cs typeface="Arial"/>
              </a:rPr>
              <a:t>Improved operations and management</a:t>
            </a:r>
          </a:p>
          <a:p>
            <a:pPr marL="285750" indent="-285750">
              <a:lnSpc>
                <a:spcPts val="2000"/>
              </a:lnSpc>
              <a:spcAft>
                <a:spcPts val="600"/>
              </a:spcAft>
              <a:buSzPct val="85000"/>
              <a:buBlip>
                <a:blip r:embed="rId3"/>
              </a:buBlip>
            </a:pPr>
            <a:r>
              <a:rPr lang="en-GB" sz="1600">
                <a:latin typeface="Arial"/>
                <a:cs typeface="Arial"/>
              </a:rPr>
              <a:t>Cost savings via improved operational efficiencies</a:t>
            </a:r>
          </a:p>
          <a:p>
            <a:pPr marL="285750" indent="-285750">
              <a:lnSpc>
                <a:spcPts val="2000"/>
              </a:lnSpc>
              <a:spcAft>
                <a:spcPts val="600"/>
              </a:spcAft>
              <a:buSzPct val="85000"/>
              <a:buBlip>
                <a:blip r:embed="rId3"/>
              </a:buBlip>
            </a:pPr>
            <a:r>
              <a:rPr lang="en-GB" sz="1600">
                <a:latin typeface="Arial"/>
                <a:cs typeface="Arial"/>
              </a:rPr>
              <a:t>Reductions in non-revenue water</a:t>
            </a:r>
          </a:p>
          <a:p>
            <a:pPr marL="285750" indent="-285750">
              <a:lnSpc>
                <a:spcPts val="2000"/>
              </a:lnSpc>
              <a:spcAft>
                <a:spcPts val="600"/>
              </a:spcAft>
              <a:buSzPct val="85000"/>
              <a:buBlip>
                <a:blip r:embed="rId3"/>
              </a:buBlip>
            </a:pPr>
            <a:r>
              <a:rPr lang="en-GB" sz="1600">
                <a:latin typeface="Arial"/>
                <a:cs typeface="Arial"/>
              </a:rPr>
              <a:t>Improved infrastructure</a:t>
            </a:r>
          </a:p>
          <a:p>
            <a:pPr marL="285750" indent="-285750">
              <a:lnSpc>
                <a:spcPts val="2000"/>
              </a:lnSpc>
              <a:spcAft>
                <a:spcPts val="600"/>
              </a:spcAft>
              <a:buSzPct val="85000"/>
              <a:buBlip>
                <a:blip r:embed="rId3"/>
              </a:buBlip>
            </a:pPr>
            <a:r>
              <a:rPr lang="en-GB" sz="1600">
                <a:solidFill>
                  <a:schemeClr val="bg2">
                    <a:lumMod val="25000"/>
                  </a:schemeClr>
                </a:solidFill>
                <a:latin typeface="Arial"/>
                <a:cs typeface="Arial"/>
              </a:rPr>
              <a:t>Leveraged financial support</a:t>
            </a:r>
            <a:endParaRPr lang="en-US" sz="1600">
              <a:solidFill>
                <a:schemeClr val="bg2">
                  <a:lumMod val="25000"/>
                </a:schemeClr>
              </a:solidFill>
            </a:endParaRPr>
          </a:p>
        </p:txBody>
      </p:sp>
      <p:sp>
        <p:nvSpPr>
          <p:cNvPr id="6" name="Triangle 5"/>
          <p:cNvSpPr/>
          <p:nvPr/>
        </p:nvSpPr>
        <p:spPr>
          <a:xfrm rot="10800000">
            <a:off x="2444782" y="2244386"/>
            <a:ext cx="1264178" cy="315155"/>
          </a:xfrm>
          <a:prstGeom prst="triangle">
            <a:avLst/>
          </a:prstGeom>
          <a:solidFill>
            <a:srgbClr val="086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86788"/>
              </a:solidFill>
            </a:endParaRPr>
          </a:p>
        </p:txBody>
      </p:sp>
      <p:sp>
        <p:nvSpPr>
          <p:cNvPr id="11" name="TextBox 10"/>
          <p:cNvSpPr txBox="1"/>
          <p:nvPr/>
        </p:nvSpPr>
        <p:spPr>
          <a:xfrm>
            <a:off x="1113823" y="1758566"/>
            <a:ext cx="3926096" cy="461665"/>
          </a:xfrm>
          <a:prstGeom prst="rect">
            <a:avLst/>
          </a:prstGeom>
          <a:noFill/>
        </p:spPr>
        <p:txBody>
          <a:bodyPr wrap="square" rtlCol="0">
            <a:spAutoFit/>
          </a:bodyPr>
          <a:lstStyle/>
          <a:p>
            <a:pPr algn="ctr"/>
            <a:r>
              <a:rPr lang="en-US" sz="2400" b="1">
                <a:solidFill>
                  <a:srgbClr val="086788"/>
                </a:solidFill>
                <a:latin typeface="Arial Narrow" charset="0"/>
                <a:ea typeface="Arial Narrow" charset="0"/>
                <a:cs typeface="Arial Narrow" charset="0"/>
              </a:rPr>
              <a:t>WSP OUTCOMES</a:t>
            </a:r>
          </a:p>
        </p:txBody>
      </p:sp>
      <p:sp>
        <p:nvSpPr>
          <p:cNvPr id="24" name="TextBox 23"/>
          <p:cNvSpPr txBox="1"/>
          <p:nvPr/>
        </p:nvSpPr>
        <p:spPr>
          <a:xfrm>
            <a:off x="7802595" y="2635465"/>
            <a:ext cx="3064558" cy="461665"/>
          </a:xfrm>
          <a:prstGeom prst="rect">
            <a:avLst/>
          </a:prstGeom>
          <a:noFill/>
        </p:spPr>
        <p:txBody>
          <a:bodyPr wrap="square" rtlCol="0">
            <a:spAutoFit/>
          </a:bodyPr>
          <a:lstStyle/>
          <a:p>
            <a:pPr algn="ctr"/>
            <a:r>
              <a:rPr lang="en-US" sz="2400" b="1">
                <a:solidFill>
                  <a:srgbClr val="086788"/>
                </a:solidFill>
                <a:latin typeface="Arial Narrow" charset="0"/>
                <a:ea typeface="Arial Narrow" charset="0"/>
                <a:cs typeface="Arial Narrow" charset="0"/>
              </a:rPr>
              <a:t>WSP IMPACTS</a:t>
            </a:r>
          </a:p>
        </p:txBody>
      </p:sp>
      <p:grpSp>
        <p:nvGrpSpPr>
          <p:cNvPr id="15" name="Group 14"/>
          <p:cNvGrpSpPr/>
          <p:nvPr/>
        </p:nvGrpSpPr>
        <p:grpSpPr>
          <a:xfrm>
            <a:off x="6491354" y="2991068"/>
            <a:ext cx="1088423" cy="1694666"/>
            <a:chOff x="5405141" y="3068121"/>
            <a:chExt cx="1088423" cy="1694666"/>
          </a:xfrm>
        </p:grpSpPr>
        <p:sp>
          <p:nvSpPr>
            <p:cNvPr id="25" name="Triangle 24"/>
            <p:cNvSpPr/>
            <p:nvPr/>
          </p:nvSpPr>
          <p:spPr>
            <a:xfrm rot="5400000">
              <a:off x="5140420" y="3409643"/>
              <a:ext cx="1694666" cy="1011622"/>
            </a:xfrm>
            <a:prstGeom prst="triangle">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5405141" y="3722883"/>
              <a:ext cx="1000550" cy="523220"/>
            </a:xfrm>
            <a:prstGeom prst="rect">
              <a:avLst/>
            </a:prstGeom>
            <a:noFill/>
          </p:spPr>
          <p:txBody>
            <a:bodyPr wrap="square" rtlCol="0">
              <a:spAutoFit/>
            </a:bodyPr>
            <a:lstStyle/>
            <a:p>
              <a:pPr algn="ctr"/>
              <a:r>
                <a:rPr lang="en-US" sz="1400" b="1" i="1">
                  <a:solidFill>
                    <a:schemeClr val="bg1"/>
                  </a:solidFill>
                </a:rPr>
                <a:t>Leading to</a:t>
              </a:r>
            </a:p>
          </p:txBody>
        </p:sp>
      </p:grpSp>
      <p:sp>
        <p:nvSpPr>
          <p:cNvPr id="32" name="TextBox 31"/>
          <p:cNvSpPr txBox="1"/>
          <p:nvPr/>
        </p:nvSpPr>
        <p:spPr>
          <a:xfrm>
            <a:off x="7340124" y="3470882"/>
            <a:ext cx="3465982" cy="998222"/>
          </a:xfrm>
          <a:prstGeom prst="rect">
            <a:avLst/>
          </a:prstGeom>
          <a:noFill/>
        </p:spPr>
        <p:txBody>
          <a:bodyPr wrap="square" rtlCol="0">
            <a:spAutoFit/>
          </a:bodyPr>
          <a:lstStyle/>
          <a:p>
            <a:pPr marL="742950" indent="-285750">
              <a:lnSpc>
                <a:spcPts val="2000"/>
              </a:lnSpc>
              <a:spcAft>
                <a:spcPts val="600"/>
              </a:spcAft>
              <a:buSzPct val="85000"/>
              <a:buBlip>
                <a:blip r:embed="rId3"/>
              </a:buBlip>
            </a:pPr>
            <a:r>
              <a:rPr lang="en-GB" sz="1600">
                <a:solidFill>
                  <a:schemeClr val="bg2">
                    <a:lumMod val="25000"/>
                  </a:schemeClr>
                </a:solidFill>
                <a:latin typeface="Arial"/>
                <a:cs typeface="Arial"/>
              </a:rPr>
              <a:t>Improved water quality</a:t>
            </a:r>
          </a:p>
          <a:p>
            <a:pPr marL="742950" indent="-285750">
              <a:lnSpc>
                <a:spcPts val="2000"/>
              </a:lnSpc>
              <a:spcAft>
                <a:spcPts val="600"/>
              </a:spcAft>
              <a:buSzPct val="85000"/>
              <a:buBlip>
                <a:blip r:embed="rId3"/>
              </a:buBlip>
            </a:pPr>
            <a:r>
              <a:rPr lang="en-GB" sz="1600">
                <a:solidFill>
                  <a:schemeClr val="bg2">
                    <a:lumMod val="25000"/>
                  </a:schemeClr>
                </a:solidFill>
                <a:latin typeface="Arial"/>
                <a:cs typeface="Arial"/>
              </a:rPr>
              <a:t>Improved service delivery</a:t>
            </a:r>
          </a:p>
          <a:p>
            <a:pPr marL="742950" indent="-285750">
              <a:lnSpc>
                <a:spcPts val="2000"/>
              </a:lnSpc>
              <a:spcAft>
                <a:spcPts val="600"/>
              </a:spcAft>
              <a:buSzPct val="85000"/>
              <a:buBlip>
                <a:blip r:embed="rId3"/>
              </a:buBlip>
            </a:pPr>
            <a:r>
              <a:rPr lang="en-GB" sz="1600">
                <a:solidFill>
                  <a:schemeClr val="bg2">
                    <a:lumMod val="25000"/>
                  </a:schemeClr>
                </a:solidFill>
                <a:latin typeface="Arial"/>
                <a:cs typeface="Arial"/>
              </a:rPr>
              <a:t>Improved health</a:t>
            </a:r>
          </a:p>
        </p:txBody>
      </p:sp>
      <p:sp>
        <p:nvSpPr>
          <p:cNvPr id="19" name="Text Box 63">
            <a:extLst>
              <a:ext uri="{FF2B5EF4-FFF2-40B4-BE49-F238E27FC236}">
                <a16:creationId xmlns:a16="http://schemas.microsoft.com/office/drawing/2014/main" id="{E17F72B4-4400-4844-A0DC-6F75DDBC60DE}"/>
              </a:ext>
            </a:extLst>
          </p:cNvPr>
          <p:cNvSpPr txBox="1">
            <a:spLocks noChangeArrowheads="1"/>
          </p:cNvSpPr>
          <p:nvPr/>
        </p:nvSpPr>
        <p:spPr bwMode="auto">
          <a:xfrm>
            <a:off x="-70886" y="424190"/>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BENEFITS </a:t>
            </a:r>
            <a:r>
              <a:rPr lang="en-US" sz="2800" b="1" spc="100">
                <a:solidFill>
                  <a:srgbClr val="FED766"/>
                </a:solidFill>
                <a:latin typeface="Arial" charset="0"/>
              </a:rPr>
              <a:t>of WSPs</a:t>
            </a:r>
          </a:p>
        </p:txBody>
      </p:sp>
      <p:sp>
        <p:nvSpPr>
          <p:cNvPr id="27" name="Rounded Rectangle 26">
            <a:extLst>
              <a:ext uri="{FF2B5EF4-FFF2-40B4-BE49-F238E27FC236}">
                <a16:creationId xmlns:a16="http://schemas.microsoft.com/office/drawing/2014/main" id="{304201B5-E4BF-0049-B0F7-FCA7D0B0274C}"/>
              </a:ext>
            </a:extLst>
          </p:cNvPr>
          <p:cNvSpPr/>
          <p:nvPr/>
        </p:nvSpPr>
        <p:spPr>
          <a:xfrm>
            <a:off x="2396757" y="5844630"/>
            <a:ext cx="7504217" cy="427196"/>
          </a:xfrm>
          <a:prstGeom prst="roundRect">
            <a:avLst>
              <a:gd name="adj" fmla="val 11084"/>
            </a:avLst>
          </a:prstGeom>
          <a:solidFill>
            <a:srgbClr val="009FB7"/>
          </a:solidFill>
        </p:spPr>
        <p:txBody>
          <a:bodyPr wrap="square" lIns="182880" anchor="ctr" anchorCtr="0">
            <a:spAutoFit/>
          </a:bodyPr>
          <a:lstStyle/>
          <a:p>
            <a:pPr marL="57150" indent="-20638"/>
            <a:r>
              <a:rPr lang="en-AU" sz="2000" b="1" kern="0" spc="100">
                <a:solidFill>
                  <a:schemeClr val="bg1"/>
                </a:solidFill>
                <a:ea typeface="Arial" charset="0"/>
                <a:cs typeface="Arial" charset="0"/>
              </a:rPr>
              <a:t>     Suppliers       Consumers       Health authorities</a:t>
            </a:r>
          </a:p>
        </p:txBody>
      </p:sp>
      <p:sp>
        <p:nvSpPr>
          <p:cNvPr id="36" name="Triangle 35">
            <a:extLst>
              <a:ext uri="{FF2B5EF4-FFF2-40B4-BE49-F238E27FC236}">
                <a16:creationId xmlns:a16="http://schemas.microsoft.com/office/drawing/2014/main" id="{0BF718F8-442E-AE48-99AB-63C1A8A088D8}"/>
              </a:ext>
            </a:extLst>
          </p:cNvPr>
          <p:cNvSpPr/>
          <p:nvPr/>
        </p:nvSpPr>
        <p:spPr>
          <a:xfrm rot="10800000">
            <a:off x="8683896" y="3109991"/>
            <a:ext cx="1264178" cy="315155"/>
          </a:xfrm>
          <a:prstGeom prst="triangle">
            <a:avLst/>
          </a:prstGeom>
          <a:solidFill>
            <a:srgbClr val="086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86788"/>
              </a:solidFill>
            </a:endParaRPr>
          </a:p>
        </p:txBody>
      </p:sp>
      <p:pic>
        <p:nvPicPr>
          <p:cNvPr id="17" name="Graphic 16" descr="Checkmark">
            <a:extLst>
              <a:ext uri="{FF2B5EF4-FFF2-40B4-BE49-F238E27FC236}">
                <a16:creationId xmlns:a16="http://schemas.microsoft.com/office/drawing/2014/main" id="{0915B1FC-A88D-CF4A-94A4-0F60AE91CB0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7140" y="5942608"/>
            <a:ext cx="230948" cy="230948"/>
          </a:xfrm>
          <a:prstGeom prst="rect">
            <a:avLst/>
          </a:prstGeom>
        </p:spPr>
      </p:pic>
      <p:pic>
        <p:nvPicPr>
          <p:cNvPr id="21" name="Graphic 20" descr="Checkmark">
            <a:extLst>
              <a:ext uri="{FF2B5EF4-FFF2-40B4-BE49-F238E27FC236}">
                <a16:creationId xmlns:a16="http://schemas.microsoft.com/office/drawing/2014/main" id="{7F3F41AF-C707-EB44-8EDE-EDAFDEBBF6A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6937" y="5942608"/>
            <a:ext cx="230948" cy="230948"/>
          </a:xfrm>
          <a:prstGeom prst="rect">
            <a:avLst/>
          </a:prstGeom>
        </p:spPr>
      </p:pic>
      <p:pic>
        <p:nvPicPr>
          <p:cNvPr id="22" name="Graphic 21" descr="Checkmark">
            <a:extLst>
              <a:ext uri="{FF2B5EF4-FFF2-40B4-BE49-F238E27FC236}">
                <a16:creationId xmlns:a16="http://schemas.microsoft.com/office/drawing/2014/main" id="{C8094C62-3480-8F42-8BD0-E09438F0863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8212" y="5942608"/>
            <a:ext cx="230948" cy="230948"/>
          </a:xfrm>
          <a:prstGeom prst="rect">
            <a:avLst/>
          </a:prstGeom>
        </p:spPr>
      </p:pic>
    </p:spTree>
    <p:extLst>
      <p:ext uri="{BB962C8B-B14F-4D97-AF65-F5344CB8AC3E}">
        <p14:creationId xmlns:p14="http://schemas.microsoft.com/office/powerpoint/2010/main" val="1661016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3">
            <a:extLst>
              <a:ext uri="{FF2B5EF4-FFF2-40B4-BE49-F238E27FC236}">
                <a16:creationId xmlns:a16="http://schemas.microsoft.com/office/drawing/2014/main" id="{4C75AB6F-274A-2249-AD9E-F616CBF678A3}"/>
              </a:ext>
            </a:extLst>
          </p:cNvPr>
          <p:cNvSpPr txBox="1">
            <a:spLocks noChangeArrowheads="1"/>
          </p:cNvSpPr>
          <p:nvPr/>
        </p:nvSpPr>
        <p:spPr bwMode="auto">
          <a:xfrm>
            <a:off x="2849895" y="1527374"/>
            <a:ext cx="3088630" cy="255454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68580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defRPr/>
            </a:pPr>
            <a:r>
              <a:rPr lang="en-US" sz="4000" b="1">
                <a:solidFill>
                  <a:srgbClr val="DB504A"/>
                </a:solidFill>
                <a:latin typeface="Arial" panose="020B0604020202020204" pitchFamily="34" charset="0"/>
                <a:ea typeface="Casual" charset="0"/>
                <a:cs typeface="Arial" panose="020B0604020202020204" pitchFamily="34" charset="0"/>
              </a:rPr>
              <a:t>G</a:t>
            </a:r>
            <a:r>
              <a:rPr lang="en-US" sz="4000" b="1">
                <a:solidFill>
                  <a:srgbClr val="009FB7"/>
                </a:solidFill>
                <a:latin typeface="Arial" panose="020B0604020202020204" pitchFamily="34" charset="0"/>
                <a:ea typeface="Casual" charset="0"/>
                <a:cs typeface="Arial" panose="020B0604020202020204" pitchFamily="34" charset="0"/>
              </a:rPr>
              <a:t>arbage</a:t>
            </a:r>
            <a:r>
              <a:rPr lang="en-US" sz="4000" b="1">
                <a:solidFill>
                  <a:schemeClr val="tx1">
                    <a:lumMod val="65000"/>
                    <a:lumOff val="35000"/>
                  </a:schemeClr>
                </a:solidFill>
                <a:latin typeface="Arial" panose="020B0604020202020204" pitchFamily="34" charset="0"/>
                <a:ea typeface="Casual" charset="0"/>
                <a:cs typeface="Arial" panose="020B0604020202020204" pitchFamily="34" charset="0"/>
              </a:rPr>
              <a:t> </a:t>
            </a:r>
          </a:p>
          <a:p>
            <a:pPr marL="0" indent="0" algn="l">
              <a:spcBef>
                <a:spcPts val="0"/>
              </a:spcBef>
              <a:defRPr/>
            </a:pPr>
            <a:r>
              <a:rPr lang="en-US" sz="4000" b="1">
                <a:solidFill>
                  <a:srgbClr val="DB504A"/>
                </a:solidFill>
                <a:latin typeface="Arial" panose="020B0604020202020204" pitchFamily="34" charset="0"/>
                <a:ea typeface="Casual" charset="0"/>
                <a:cs typeface="Arial" panose="020B0604020202020204" pitchFamily="34" charset="0"/>
              </a:rPr>
              <a:t>I</a:t>
            </a:r>
            <a:r>
              <a:rPr lang="en-US" sz="4000" b="1">
                <a:solidFill>
                  <a:srgbClr val="009FB7"/>
                </a:solidFill>
                <a:latin typeface="Arial" panose="020B0604020202020204" pitchFamily="34" charset="0"/>
                <a:ea typeface="Casual" charset="0"/>
                <a:cs typeface="Arial" panose="020B0604020202020204" pitchFamily="34" charset="0"/>
              </a:rPr>
              <a:t>n</a:t>
            </a:r>
          </a:p>
          <a:p>
            <a:pPr marL="0" indent="0" algn="l">
              <a:spcBef>
                <a:spcPts val="0"/>
              </a:spcBef>
              <a:defRPr/>
            </a:pPr>
            <a:r>
              <a:rPr lang="en-US" sz="4000" b="1">
                <a:solidFill>
                  <a:srgbClr val="DB504A"/>
                </a:solidFill>
                <a:latin typeface="Arial" panose="020B0604020202020204" pitchFamily="34" charset="0"/>
                <a:ea typeface="Casual" charset="0"/>
                <a:cs typeface="Arial" panose="020B0604020202020204" pitchFamily="34" charset="0"/>
              </a:rPr>
              <a:t>G</a:t>
            </a:r>
            <a:r>
              <a:rPr lang="en-US" sz="4000" b="1">
                <a:solidFill>
                  <a:srgbClr val="009FB7"/>
                </a:solidFill>
                <a:latin typeface="Arial" panose="020B0604020202020204" pitchFamily="34" charset="0"/>
                <a:ea typeface="Casual" charset="0"/>
                <a:cs typeface="Arial" panose="020B0604020202020204" pitchFamily="34" charset="0"/>
              </a:rPr>
              <a:t>arbage</a:t>
            </a:r>
            <a:r>
              <a:rPr lang="en-US" sz="4000" b="1">
                <a:solidFill>
                  <a:schemeClr val="tx1">
                    <a:lumMod val="65000"/>
                    <a:lumOff val="35000"/>
                  </a:schemeClr>
                </a:solidFill>
                <a:latin typeface="Arial" panose="020B0604020202020204" pitchFamily="34" charset="0"/>
                <a:ea typeface="Casual" charset="0"/>
                <a:cs typeface="Arial" panose="020B0604020202020204" pitchFamily="34" charset="0"/>
              </a:rPr>
              <a:t> </a:t>
            </a:r>
          </a:p>
          <a:p>
            <a:pPr marL="0" indent="0" algn="l">
              <a:spcBef>
                <a:spcPts val="0"/>
              </a:spcBef>
              <a:defRPr/>
            </a:pPr>
            <a:r>
              <a:rPr lang="en-US" sz="4000" b="1">
                <a:solidFill>
                  <a:srgbClr val="DB504A"/>
                </a:solidFill>
                <a:latin typeface="Arial" panose="020B0604020202020204" pitchFamily="34" charset="0"/>
                <a:ea typeface="Casual" charset="0"/>
                <a:cs typeface="Arial" panose="020B0604020202020204" pitchFamily="34" charset="0"/>
              </a:rPr>
              <a:t>O</a:t>
            </a:r>
            <a:r>
              <a:rPr lang="en-US" sz="4000" b="1">
                <a:solidFill>
                  <a:srgbClr val="009FB7"/>
                </a:solidFill>
                <a:latin typeface="Arial" panose="020B0604020202020204" pitchFamily="34" charset="0"/>
                <a:ea typeface="Casual" charset="0"/>
                <a:cs typeface="Arial" panose="020B0604020202020204" pitchFamily="34" charset="0"/>
              </a:rPr>
              <a:t>ut</a:t>
            </a:r>
            <a:endParaRPr lang="en-GB" sz="4000" b="1">
              <a:solidFill>
                <a:srgbClr val="009FB7"/>
              </a:solidFill>
              <a:latin typeface="Arial" panose="020B0604020202020204" pitchFamily="34" charset="0"/>
              <a:ea typeface="Casual" charset="0"/>
              <a:cs typeface="Arial" panose="020B0604020202020204" pitchFamily="34" charset="0"/>
            </a:endParaRPr>
          </a:p>
        </p:txBody>
      </p:sp>
      <p:sp>
        <p:nvSpPr>
          <p:cNvPr id="26" name="Text Box 63"/>
          <p:cNvSpPr txBox="1">
            <a:spLocks noChangeArrowheads="1"/>
          </p:cNvSpPr>
          <p:nvPr/>
        </p:nvSpPr>
        <p:spPr bwMode="auto">
          <a:xfrm>
            <a:off x="6516900" y="2171964"/>
            <a:ext cx="4276624"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2000">
                <a:solidFill>
                  <a:schemeClr val="bg2">
                    <a:lumMod val="25000"/>
                  </a:schemeClr>
                </a:solidFill>
                <a:latin typeface="Arial" charset="0"/>
              </a:rPr>
              <a:t>We get out of WSPs what we put into them. </a:t>
            </a:r>
          </a:p>
          <a:p>
            <a:pPr marL="0" indent="0" algn="l">
              <a:spcBef>
                <a:spcPct val="50000"/>
              </a:spcBef>
              <a:defRPr/>
            </a:pPr>
            <a:r>
              <a:rPr lang="en-US" sz="2000">
                <a:solidFill>
                  <a:schemeClr val="bg2">
                    <a:lumMod val="25000"/>
                  </a:schemeClr>
                </a:solidFill>
                <a:latin typeface="Arial" charset="0"/>
              </a:rPr>
              <a:t>Attitude is key!</a:t>
            </a:r>
            <a:endParaRPr lang="en-GB" sz="2000">
              <a:solidFill>
                <a:schemeClr val="bg2">
                  <a:lumMod val="25000"/>
                </a:schemeClr>
              </a:solidFill>
              <a:latin typeface="Arial" charset="0"/>
            </a:endParaRPr>
          </a:p>
        </p:txBody>
      </p:sp>
      <p:sp>
        <p:nvSpPr>
          <p:cNvPr id="16" name="Right Brace 15">
            <a:extLst>
              <a:ext uri="{FF2B5EF4-FFF2-40B4-BE49-F238E27FC236}">
                <a16:creationId xmlns:a16="http://schemas.microsoft.com/office/drawing/2014/main" id="{06CC1600-7EB4-3043-AE2E-2C8D811F4361}"/>
              </a:ext>
            </a:extLst>
          </p:cNvPr>
          <p:cNvSpPr/>
          <p:nvPr/>
        </p:nvSpPr>
        <p:spPr>
          <a:xfrm>
            <a:off x="5901561" y="1732053"/>
            <a:ext cx="314325" cy="2296113"/>
          </a:xfrm>
          <a:prstGeom prst="rightBrace">
            <a:avLst>
              <a:gd name="adj1" fmla="val 47321"/>
              <a:gd name="adj2" fmla="val 44754"/>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Graphic 17" descr="Garbage">
            <a:extLst>
              <a:ext uri="{FF2B5EF4-FFF2-40B4-BE49-F238E27FC236}">
                <a16:creationId xmlns:a16="http://schemas.microsoft.com/office/drawing/2014/main" id="{7707DF5E-E9E6-5145-9048-313342491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64" y="4190463"/>
            <a:ext cx="2148119" cy="2148119"/>
          </a:xfrm>
          <a:prstGeom prst="rect">
            <a:avLst/>
          </a:prstGeom>
        </p:spPr>
      </p:pic>
      <p:pic>
        <p:nvPicPr>
          <p:cNvPr id="19" name="Graphic 18" descr="Garbage">
            <a:extLst>
              <a:ext uri="{FF2B5EF4-FFF2-40B4-BE49-F238E27FC236}">
                <a16:creationId xmlns:a16="http://schemas.microsoft.com/office/drawing/2014/main" id="{F2EEC7E3-53C6-5D4A-9166-CCB8A787D0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8466" y="4190463"/>
            <a:ext cx="2148119" cy="2148119"/>
          </a:xfrm>
          <a:prstGeom prst="rect">
            <a:avLst/>
          </a:prstGeom>
        </p:spPr>
      </p:pic>
      <p:pic>
        <p:nvPicPr>
          <p:cNvPr id="20" name="Graphic 19" descr="Arrow Rotate right">
            <a:extLst>
              <a:ext uri="{FF2B5EF4-FFF2-40B4-BE49-F238E27FC236}">
                <a16:creationId xmlns:a16="http://schemas.microsoft.com/office/drawing/2014/main" id="{439BFAB9-B256-A044-BC99-3FFEE57722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600000" flipV="1">
            <a:off x="3026836" y="4592630"/>
            <a:ext cx="856638" cy="856637"/>
          </a:xfrm>
          <a:prstGeom prst="rect">
            <a:avLst/>
          </a:prstGeom>
        </p:spPr>
      </p:pic>
      <p:pic>
        <p:nvPicPr>
          <p:cNvPr id="22" name="Graphic 21" descr="Arrow Rotate right">
            <a:extLst>
              <a:ext uri="{FF2B5EF4-FFF2-40B4-BE49-F238E27FC236}">
                <a16:creationId xmlns:a16="http://schemas.microsoft.com/office/drawing/2014/main" id="{5BE5F88E-D619-B140-B95B-B5DD785B0C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700000" flipH="1">
            <a:off x="7919649" y="4589830"/>
            <a:ext cx="856637" cy="856638"/>
          </a:xfrm>
          <a:prstGeom prst="rect">
            <a:avLst/>
          </a:prstGeom>
        </p:spPr>
      </p:pic>
      <p:sp>
        <p:nvSpPr>
          <p:cNvPr id="23" name="Rectangle 22">
            <a:extLst>
              <a:ext uri="{FF2B5EF4-FFF2-40B4-BE49-F238E27FC236}">
                <a16:creationId xmlns:a16="http://schemas.microsoft.com/office/drawing/2014/main" id="{5E1D3F14-1E31-D447-8EEB-8A203023BA81}"/>
              </a:ext>
            </a:extLst>
          </p:cNvPr>
          <p:cNvSpPr/>
          <p:nvPr/>
        </p:nvSpPr>
        <p:spPr>
          <a:xfrm>
            <a:off x="5594512" y="4852882"/>
            <a:ext cx="453827" cy="1200329"/>
          </a:xfrm>
          <a:prstGeom prst="rect">
            <a:avLst/>
          </a:prstGeom>
        </p:spPr>
        <p:txBody>
          <a:bodyPr wrap="square">
            <a:spAutoFit/>
          </a:bodyPr>
          <a:lstStyle/>
          <a:p>
            <a:pPr>
              <a:spcBef>
                <a:spcPts val="0"/>
              </a:spcBef>
              <a:defRPr/>
            </a:pPr>
            <a:r>
              <a:rPr lang="en-US" sz="7200" b="1">
                <a:solidFill>
                  <a:srgbClr val="DB504A"/>
                </a:solidFill>
                <a:latin typeface="Arial" panose="020B0604020202020204" pitchFamily="34" charset="0"/>
                <a:ea typeface="Casual" charset="0"/>
                <a:cs typeface="Arial" panose="020B0604020202020204" pitchFamily="34" charset="0"/>
              </a:rPr>
              <a:t>=</a:t>
            </a:r>
          </a:p>
        </p:txBody>
      </p:sp>
      <p:sp>
        <p:nvSpPr>
          <p:cNvPr id="24" name="Text Box 63">
            <a:extLst>
              <a:ext uri="{FF2B5EF4-FFF2-40B4-BE49-F238E27FC236}">
                <a16:creationId xmlns:a16="http://schemas.microsoft.com/office/drawing/2014/main" id="{02181304-E83B-9C42-A54B-DE9864FA2348}"/>
              </a:ext>
            </a:extLst>
          </p:cNvPr>
          <p:cNvSpPr txBox="1">
            <a:spLocks noChangeArrowheads="1"/>
          </p:cNvSpPr>
          <p:nvPr/>
        </p:nvSpPr>
        <p:spPr bwMode="auto">
          <a:xfrm>
            <a:off x="-438877" y="494801"/>
            <a:ext cx="1252060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300">
                <a:solidFill>
                  <a:schemeClr val="bg1"/>
                </a:solidFill>
                <a:latin typeface="Arial" charset="0"/>
              </a:rPr>
              <a:t>MANY </a:t>
            </a:r>
            <a:r>
              <a:rPr lang="en-US" sz="2800" b="1" spc="300">
                <a:solidFill>
                  <a:srgbClr val="FED766"/>
                </a:solidFill>
                <a:latin typeface="Arial" charset="0"/>
              </a:rPr>
              <a:t>WSP benefits, however GIGO principle applies…</a:t>
            </a:r>
          </a:p>
        </p:txBody>
      </p:sp>
      <p:pic>
        <p:nvPicPr>
          <p:cNvPr id="3" name="Graphic 2" descr="Dead Fish Skeleton outline">
            <a:extLst>
              <a:ext uri="{FF2B5EF4-FFF2-40B4-BE49-F238E27FC236}">
                <a16:creationId xmlns:a16="http://schemas.microsoft.com/office/drawing/2014/main" id="{350D16BA-73CC-1CE3-9DA7-6053B65D08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864714">
            <a:off x="1988576" y="4165421"/>
            <a:ext cx="914400" cy="914400"/>
          </a:xfrm>
          <a:prstGeom prst="rect">
            <a:avLst/>
          </a:prstGeom>
        </p:spPr>
      </p:pic>
      <p:pic>
        <p:nvPicPr>
          <p:cNvPr id="5" name="Graphic 4" descr="Banana Peel outline">
            <a:extLst>
              <a:ext uri="{FF2B5EF4-FFF2-40B4-BE49-F238E27FC236}">
                <a16:creationId xmlns:a16="http://schemas.microsoft.com/office/drawing/2014/main" id="{25E95843-324E-1129-8A76-F1F4978B0C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88576" y="5264522"/>
            <a:ext cx="914400" cy="914400"/>
          </a:xfrm>
          <a:prstGeom prst="rect">
            <a:avLst/>
          </a:prstGeom>
        </p:spPr>
      </p:pic>
      <p:pic>
        <p:nvPicPr>
          <p:cNvPr id="6" name="Graphic 5" descr="Dead Fish Skeleton outline">
            <a:extLst>
              <a:ext uri="{FF2B5EF4-FFF2-40B4-BE49-F238E27FC236}">
                <a16:creationId xmlns:a16="http://schemas.microsoft.com/office/drawing/2014/main" id="{94D01E46-8188-0401-4E68-1B019A4DBD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992211">
            <a:off x="9079387" y="5031207"/>
            <a:ext cx="914400" cy="914400"/>
          </a:xfrm>
          <a:prstGeom prst="rect">
            <a:avLst/>
          </a:prstGeom>
        </p:spPr>
      </p:pic>
      <p:pic>
        <p:nvPicPr>
          <p:cNvPr id="7" name="Graphic 6" descr="Banana Peel outline">
            <a:extLst>
              <a:ext uri="{FF2B5EF4-FFF2-40B4-BE49-F238E27FC236}">
                <a16:creationId xmlns:a16="http://schemas.microsoft.com/office/drawing/2014/main" id="{F78DF63D-C367-CBCB-8368-DE9B829B1D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1298043" flipV="1">
            <a:off x="8616403" y="4058950"/>
            <a:ext cx="851587" cy="736317"/>
          </a:xfrm>
          <a:prstGeom prst="rect">
            <a:avLst/>
          </a:prstGeom>
        </p:spPr>
      </p:pic>
    </p:spTree>
    <p:extLst>
      <p:ext uri="{BB962C8B-B14F-4D97-AF65-F5344CB8AC3E}">
        <p14:creationId xmlns:p14="http://schemas.microsoft.com/office/powerpoint/2010/main" val="1253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3">
            <a:extLst>
              <a:ext uri="{FF2B5EF4-FFF2-40B4-BE49-F238E27FC236}">
                <a16:creationId xmlns:a16="http://schemas.microsoft.com/office/drawing/2014/main" id="{E17F72B4-4400-4844-A0DC-6F75DDBC60DE}"/>
              </a:ext>
            </a:extLst>
          </p:cNvPr>
          <p:cNvSpPr txBox="1">
            <a:spLocks noChangeArrowheads="1"/>
          </p:cNvSpPr>
          <p:nvPr/>
        </p:nvSpPr>
        <p:spPr bwMode="auto">
          <a:xfrm>
            <a:off x="-70886" y="424189"/>
            <a:ext cx="1183076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WSPs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provide</a:t>
            </a: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resilience to future shocks and uncertainty</a:t>
            </a:r>
          </a:p>
        </p:txBody>
      </p:sp>
      <p:sp>
        <p:nvSpPr>
          <p:cNvPr id="4" name="TextBox 3">
            <a:extLst>
              <a:ext uri="{FF2B5EF4-FFF2-40B4-BE49-F238E27FC236}">
                <a16:creationId xmlns:a16="http://schemas.microsoft.com/office/drawing/2014/main" id="{8CDB7E25-5B27-344B-2788-D7BE68B55706}"/>
              </a:ext>
            </a:extLst>
          </p:cNvPr>
          <p:cNvSpPr txBox="1"/>
          <p:nvPr/>
        </p:nvSpPr>
        <p:spPr>
          <a:xfrm>
            <a:off x="532450" y="1881920"/>
            <a:ext cx="7515969" cy="3739485"/>
          </a:xfrm>
          <a:prstGeom prst="rect">
            <a:avLst/>
          </a:prstGeom>
          <a:noFill/>
          <a:ln w="1270">
            <a:noFill/>
          </a:ln>
        </p:spPr>
        <p:txBody>
          <a:bodyPr wrap="square" rtlCol="0">
            <a:spAutoFit/>
          </a:bodyPr>
          <a:lstStyle/>
          <a:p>
            <a:pPr>
              <a:spcAft>
                <a:spcPts val="2400"/>
              </a:spcAft>
            </a:pPr>
            <a:r>
              <a:rPr lang="en-US" sz="2200" b="1">
                <a:solidFill>
                  <a:srgbClr val="DB504A"/>
                </a:solidFill>
              </a:rPr>
              <a:t>WSPs support future planning for foreseen and unforeseen events</a:t>
            </a:r>
          </a:p>
          <a:p>
            <a:pPr>
              <a:spcAft>
                <a:spcPts val="2400"/>
              </a:spcAft>
            </a:pPr>
            <a:endParaRPr lang="en-US" sz="100">
              <a:solidFill>
                <a:srgbClr val="086788"/>
              </a:solidFill>
            </a:endParaRPr>
          </a:p>
          <a:p>
            <a:pPr>
              <a:spcAft>
                <a:spcPts val="2400"/>
              </a:spcAft>
            </a:pPr>
            <a:r>
              <a:rPr lang="en-US" sz="2000" b="1">
                <a:solidFill>
                  <a:srgbClr val="086788"/>
                </a:solidFill>
              </a:rPr>
              <a:t>WSPs can strengthen the resilience of the water supply e.g.</a:t>
            </a:r>
          </a:p>
          <a:p>
            <a:pPr marL="342900" marR="0" lvl="0" indent="-342900" algn="l" defTabSz="914400" rtl="0" eaLnBrk="0" fontAlgn="base" latinLnBrk="0" hangingPunct="0">
              <a:lnSpc>
                <a:spcPct val="100000"/>
              </a:lnSpc>
              <a:spcBef>
                <a:spcPct val="0"/>
              </a:spcBef>
              <a:spcAft>
                <a:spcPts val="2400"/>
              </a:spcAft>
              <a:buClr>
                <a:srgbClr val="129580"/>
              </a:buClr>
              <a:buSzTx/>
              <a:buFont typeface="Wingdings" panose="05000000000000000000" pitchFamily="2" charset="2"/>
              <a:buChar char="þ"/>
              <a:tabLst/>
              <a:defRPr/>
            </a:pPr>
            <a:r>
              <a:rPr kumimoji="0" lang="en-US" sz="1800" b="0" i="0" u="none" strike="noStrike" kern="1200" cap="none" spc="0" normalizeH="0" baseline="0" noProof="0">
                <a:ln>
                  <a:noFill/>
                </a:ln>
                <a:effectLst/>
                <a:uLnTx/>
                <a:uFillTx/>
                <a:latin typeface="Arial" charset="0"/>
                <a:ea typeface="MS PGothic" charset="0"/>
              </a:rPr>
              <a:t>Support business continuity planning </a:t>
            </a:r>
          </a:p>
          <a:p>
            <a:pPr marL="342900" marR="0" lvl="0" indent="-342900" algn="l" defTabSz="914400" rtl="0" eaLnBrk="0" fontAlgn="base" latinLnBrk="0" hangingPunct="0">
              <a:lnSpc>
                <a:spcPct val="100000"/>
              </a:lnSpc>
              <a:spcBef>
                <a:spcPct val="0"/>
              </a:spcBef>
              <a:spcAft>
                <a:spcPts val="2400"/>
              </a:spcAft>
              <a:buClr>
                <a:srgbClr val="129580"/>
              </a:buClr>
              <a:buSzTx/>
              <a:buFont typeface="Wingdings" panose="05000000000000000000" pitchFamily="2" charset="2"/>
              <a:buChar char="þ"/>
              <a:tabLst/>
              <a:defRPr/>
            </a:pPr>
            <a:r>
              <a:rPr lang="en-US" sz="1800"/>
              <a:t>Strengthen </a:t>
            </a:r>
            <a:r>
              <a:rPr kumimoji="0" lang="en-US" sz="1800" b="0" i="0" u="none" strike="noStrike" kern="1200" cap="none" spc="0" normalizeH="0" baseline="0" noProof="0">
                <a:ln>
                  <a:noFill/>
                </a:ln>
                <a:effectLst/>
                <a:uLnTx/>
                <a:uFillTx/>
                <a:latin typeface="Arial" charset="0"/>
                <a:ea typeface="MS PGothic" charset="0"/>
              </a:rPr>
              <a:t>emergency preparedness and response planning</a:t>
            </a:r>
          </a:p>
          <a:p>
            <a:pPr marL="342900" marR="0" lvl="0" indent="-342900" algn="l" defTabSz="914400" rtl="0" eaLnBrk="0" fontAlgn="base" latinLnBrk="0" hangingPunct="0">
              <a:lnSpc>
                <a:spcPct val="100000"/>
              </a:lnSpc>
              <a:spcBef>
                <a:spcPct val="0"/>
              </a:spcBef>
              <a:spcAft>
                <a:spcPts val="2400"/>
              </a:spcAft>
              <a:buClr>
                <a:srgbClr val="129580"/>
              </a:buClr>
              <a:buSzTx/>
              <a:buFont typeface="Wingdings" panose="05000000000000000000" pitchFamily="2" charset="2"/>
              <a:buChar char="þ"/>
              <a:tabLst/>
              <a:defRPr/>
            </a:pPr>
            <a:r>
              <a:rPr kumimoji="0" lang="en-US" sz="1800" b="0" i="0" u="none" strike="noStrike" kern="1200" cap="none" spc="0" normalizeH="0" baseline="0" noProof="0">
                <a:ln>
                  <a:noFill/>
                </a:ln>
                <a:effectLst/>
                <a:uLnTx/>
                <a:uFillTx/>
                <a:latin typeface="Arial" charset="0"/>
                <a:ea typeface="MS PGothic" charset="0"/>
              </a:rPr>
              <a:t>Help ensure robust supply chains (e.g. treatment additives, consumable reagents for testing)</a:t>
            </a:r>
          </a:p>
        </p:txBody>
      </p:sp>
      <p:pic>
        <p:nvPicPr>
          <p:cNvPr id="5" name="Picture 4">
            <a:extLst>
              <a:ext uri="{FF2B5EF4-FFF2-40B4-BE49-F238E27FC236}">
                <a16:creationId xmlns:a16="http://schemas.microsoft.com/office/drawing/2014/main" id="{C7A15D1C-5585-6578-CC9B-58AECC7A8BDB}"/>
              </a:ext>
            </a:extLst>
          </p:cNvPr>
          <p:cNvPicPr>
            <a:picLocks noChangeAspect="1"/>
          </p:cNvPicPr>
          <p:nvPr/>
        </p:nvPicPr>
        <p:blipFill>
          <a:blip r:embed="rId3"/>
          <a:stretch>
            <a:fillRect/>
          </a:stretch>
        </p:blipFill>
        <p:spPr>
          <a:xfrm>
            <a:off x="7862438" y="2650210"/>
            <a:ext cx="4027287" cy="2619373"/>
          </a:xfrm>
          <a:prstGeom prst="rect">
            <a:avLst/>
          </a:prstGeom>
        </p:spPr>
      </p:pic>
    </p:spTree>
    <p:extLst>
      <p:ext uri="{BB962C8B-B14F-4D97-AF65-F5344CB8AC3E}">
        <p14:creationId xmlns:p14="http://schemas.microsoft.com/office/powerpoint/2010/main" val="3556725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A54F0-2336-C942-DEA6-61C8F7BC38E0}"/>
              </a:ext>
            </a:extLst>
          </p:cNvPr>
          <p:cNvPicPr>
            <a:picLocks noChangeAspect="1"/>
          </p:cNvPicPr>
          <p:nvPr/>
        </p:nvPicPr>
        <p:blipFill>
          <a:blip r:embed="rId2"/>
          <a:stretch>
            <a:fillRect/>
          </a:stretch>
        </p:blipFill>
        <p:spPr>
          <a:xfrm>
            <a:off x="3361965" y="3964840"/>
            <a:ext cx="2278297" cy="2468970"/>
          </a:xfrm>
          <a:prstGeom prst="rect">
            <a:avLst/>
          </a:prstGeom>
        </p:spPr>
      </p:pic>
      <p:sp>
        <p:nvSpPr>
          <p:cNvPr id="3" name="Text Box 63">
            <a:extLst>
              <a:ext uri="{FF2B5EF4-FFF2-40B4-BE49-F238E27FC236}">
                <a16:creationId xmlns:a16="http://schemas.microsoft.com/office/drawing/2014/main" id="{F6E918B9-0346-7869-4D9F-135ABE2CE448}"/>
              </a:ext>
            </a:extLst>
          </p:cNvPr>
          <p:cNvSpPr txBox="1">
            <a:spLocks noChangeArrowheads="1"/>
          </p:cNvSpPr>
          <p:nvPr/>
        </p:nvSpPr>
        <p:spPr bwMode="auto">
          <a:xfrm>
            <a:off x="-70886" y="424190"/>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WSPs </a:t>
            </a:r>
            <a:r>
              <a:rPr lang="en-US" sz="2800" b="1" spc="100">
                <a:solidFill>
                  <a:srgbClr val="FED766"/>
                </a:solidFill>
                <a:latin typeface="Arial" charset="0"/>
              </a:rPr>
              <a:t>and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building climate resilience</a:t>
            </a:r>
          </a:p>
        </p:txBody>
      </p:sp>
      <p:sp>
        <p:nvSpPr>
          <p:cNvPr id="8" name="TextBox 7">
            <a:extLst>
              <a:ext uri="{FF2B5EF4-FFF2-40B4-BE49-F238E27FC236}">
                <a16:creationId xmlns:a16="http://schemas.microsoft.com/office/drawing/2014/main" id="{D5FFA86A-F392-AF78-D618-87C2DBCF9AAF}"/>
              </a:ext>
            </a:extLst>
          </p:cNvPr>
          <p:cNvSpPr txBox="1"/>
          <p:nvPr/>
        </p:nvSpPr>
        <p:spPr>
          <a:xfrm>
            <a:off x="382773" y="2711584"/>
            <a:ext cx="3681228" cy="2154436"/>
          </a:xfrm>
          <a:prstGeom prst="rect">
            <a:avLst/>
          </a:prstGeom>
          <a:noFill/>
          <a:ln w="1270">
            <a:noFill/>
          </a:ln>
        </p:spPr>
        <p:txBody>
          <a:bodyPr wrap="square" rtlCol="0">
            <a:spAutoFit/>
          </a:bodyPr>
          <a:lstStyle/>
          <a:p>
            <a:pPr>
              <a:spcAft>
                <a:spcPts val="2400"/>
              </a:spcAft>
            </a:pPr>
            <a:r>
              <a:rPr lang="en-US" sz="2000" b="1">
                <a:solidFill>
                  <a:srgbClr val="086788"/>
                </a:solidFill>
              </a:rPr>
              <a:t>WSPs can help to prioritize and manage current and future climate threats </a:t>
            </a:r>
          </a:p>
          <a:p>
            <a:pPr marL="342900" marR="0" lvl="0" indent="-342900" algn="l" defTabSz="914400" rtl="0" eaLnBrk="0" fontAlgn="base" latinLnBrk="0" hangingPunct="0">
              <a:lnSpc>
                <a:spcPct val="100000"/>
              </a:lnSpc>
              <a:spcBef>
                <a:spcPct val="0"/>
              </a:spcBef>
              <a:spcAft>
                <a:spcPts val="2400"/>
              </a:spcAft>
              <a:buClr>
                <a:srgbClr val="DB504A"/>
              </a:buClr>
              <a:buSzTx/>
              <a:buFont typeface="Arial" panose="020B0604020202020204" pitchFamily="34" charset="0"/>
              <a:buChar char="→"/>
              <a:tabLst/>
              <a:defRPr/>
            </a:pPr>
            <a:r>
              <a:rPr lang="en-US" sz="1800"/>
              <a:t>Considers</a:t>
            </a:r>
            <a:r>
              <a:rPr kumimoji="0" lang="en-US" sz="1800" b="0" i="0" u="none" strike="noStrike" kern="1200" cap="none" spc="0" normalizeH="0" baseline="0" noProof="0">
                <a:ln>
                  <a:noFill/>
                </a:ln>
                <a:effectLst/>
                <a:uLnTx/>
                <a:uFillTx/>
                <a:latin typeface="Arial" charset="0"/>
                <a:ea typeface="MS PGothic" charset="0"/>
              </a:rPr>
              <a:t> the implications of climate change at each stage of the water supply</a:t>
            </a:r>
          </a:p>
        </p:txBody>
      </p:sp>
      <p:graphicFrame>
        <p:nvGraphicFramePr>
          <p:cNvPr id="2" name="Table 1">
            <a:extLst>
              <a:ext uri="{FF2B5EF4-FFF2-40B4-BE49-F238E27FC236}">
                <a16:creationId xmlns:a16="http://schemas.microsoft.com/office/drawing/2014/main" id="{92FE4B42-10A0-C138-F083-554F94063E3B}"/>
              </a:ext>
            </a:extLst>
          </p:cNvPr>
          <p:cNvGraphicFramePr>
            <a:graphicFrameLocks noGrp="1"/>
          </p:cNvGraphicFramePr>
          <p:nvPr>
            <p:extLst>
              <p:ext uri="{D42A27DB-BD31-4B8C-83A1-F6EECF244321}">
                <p14:modId xmlns:p14="http://schemas.microsoft.com/office/powerpoint/2010/main" val="248802180"/>
              </p:ext>
            </p:extLst>
          </p:nvPr>
        </p:nvGraphicFramePr>
        <p:xfrm>
          <a:off x="5741582" y="1951468"/>
          <a:ext cx="6156251" cy="4114800"/>
        </p:xfrm>
        <a:graphic>
          <a:graphicData uri="http://schemas.openxmlformats.org/drawingml/2006/table">
            <a:tbl>
              <a:tblPr firstRow="1" bandRow="1">
                <a:tableStyleId>{5C22544A-7EE6-4342-B048-85BDC9FD1C3A}</a:tableStyleId>
              </a:tblPr>
              <a:tblGrid>
                <a:gridCol w="1279725">
                  <a:extLst>
                    <a:ext uri="{9D8B030D-6E8A-4147-A177-3AD203B41FA5}">
                      <a16:colId xmlns:a16="http://schemas.microsoft.com/office/drawing/2014/main" val="4040873673"/>
                    </a:ext>
                  </a:extLst>
                </a:gridCol>
                <a:gridCol w="1260335">
                  <a:extLst>
                    <a:ext uri="{9D8B030D-6E8A-4147-A177-3AD203B41FA5}">
                      <a16:colId xmlns:a16="http://schemas.microsoft.com/office/drawing/2014/main" val="3610986268"/>
                    </a:ext>
                  </a:extLst>
                </a:gridCol>
                <a:gridCol w="3616191">
                  <a:extLst>
                    <a:ext uri="{9D8B030D-6E8A-4147-A177-3AD203B41FA5}">
                      <a16:colId xmlns:a16="http://schemas.microsoft.com/office/drawing/2014/main" val="1781882935"/>
                    </a:ext>
                  </a:extLst>
                </a:gridCol>
              </a:tblGrid>
              <a:tr h="388756">
                <a:tc>
                  <a:txBody>
                    <a:bodyPr/>
                    <a:lstStyle/>
                    <a:p>
                      <a:r>
                        <a:rPr lang="en-GB" sz="1600"/>
                        <a:t>Example climate impacts</a:t>
                      </a:r>
                    </a:p>
                  </a:txBody>
                  <a:tcPr>
                    <a:lnB w="38100" cmpd="sng">
                      <a:noFill/>
                    </a:lnB>
                    <a:solidFill>
                      <a:srgbClr val="56A3A6"/>
                    </a:solidFill>
                  </a:tcPr>
                </a:tc>
                <a:tc>
                  <a:txBody>
                    <a:bodyPr/>
                    <a:lstStyle/>
                    <a:p>
                      <a:r>
                        <a:rPr lang="en-GB" sz="1600"/>
                        <a:t>Hazardous event</a:t>
                      </a:r>
                    </a:p>
                  </a:txBody>
                  <a:tcPr>
                    <a:lnB w="38100" cmpd="sng">
                      <a:noFill/>
                    </a:lnB>
                    <a:solidFill>
                      <a:srgbClr val="56A3A6"/>
                    </a:solidFill>
                  </a:tcPr>
                </a:tc>
                <a:tc>
                  <a:txBody>
                    <a:bodyPr/>
                    <a:lstStyle/>
                    <a:p>
                      <a:r>
                        <a:rPr lang="en-GB" sz="1600"/>
                        <a:t>Example improvement measures needed</a:t>
                      </a:r>
                    </a:p>
                  </a:txBody>
                  <a:tcPr>
                    <a:solidFill>
                      <a:srgbClr val="56A3A6"/>
                    </a:solidFill>
                  </a:tcPr>
                </a:tc>
                <a:extLst>
                  <a:ext uri="{0D108BD9-81ED-4DB2-BD59-A6C34878D82A}">
                    <a16:rowId xmlns:a16="http://schemas.microsoft.com/office/drawing/2014/main" val="1468220355"/>
                  </a:ext>
                </a:extLst>
              </a:tr>
              <a:tr h="370840">
                <a:tc rowSpan="4">
                  <a:txBody>
                    <a:bodyPr/>
                    <a:lstStyle/>
                    <a:p>
                      <a:r>
                        <a:rPr lang="en-US" sz="1600"/>
                        <a:t>Increased temperature</a:t>
                      </a:r>
                    </a:p>
                    <a:p>
                      <a:endParaRPr lang="en-US" sz="1600"/>
                    </a:p>
                    <a:p>
                      <a:r>
                        <a:rPr lang="en-US" sz="1600"/>
                        <a:t>Reduced precipitation</a:t>
                      </a:r>
                    </a:p>
                    <a:p>
                      <a:endParaRPr lang="en-US" sz="1600"/>
                    </a:p>
                    <a:p>
                      <a:r>
                        <a:rPr lang="en-US" sz="1600"/>
                        <a:t>Increased drought</a:t>
                      </a:r>
                      <a:endParaRPr lang="en-GB" sz="1600"/>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r>
                        <a:rPr lang="en-US" sz="1600">
                          <a:solidFill>
                            <a:srgbClr val="56A3A6"/>
                          </a:solidFill>
                        </a:rPr>
                        <a:t>Reduced water quantity due to reduced rainfall and increased demand</a:t>
                      </a:r>
                      <a:endParaRPr lang="en-GB" sz="1600">
                        <a:solidFill>
                          <a:srgbClr val="56A3A6"/>
                        </a:solidFill>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a:solidFill>
                            <a:srgbClr val="56A3A6"/>
                          </a:solidFill>
                        </a:rPr>
                        <a:t>Catchment/source</a:t>
                      </a:r>
                    </a:p>
                    <a:p>
                      <a:r>
                        <a:rPr lang="en-US" sz="1600"/>
                        <a:t>Provision of additional boreholes to supplement existing water source</a:t>
                      </a:r>
                      <a:endParaRPr lang="en-GB" sz="1600"/>
                    </a:p>
                  </a:txBody>
                  <a:tcPr>
                    <a:lnL w="12700" cmpd="sng">
                      <a:noFill/>
                    </a:lnL>
                    <a:lnB w="12700" cap="flat" cmpd="sng" algn="ctr">
                      <a:solidFill>
                        <a:srgbClr val="56A3A6"/>
                      </a:solidFill>
                      <a:prstDash val="solid"/>
                      <a:round/>
                      <a:headEnd type="none" w="med" len="med"/>
                      <a:tailEnd type="none" w="med" len="med"/>
                    </a:lnB>
                    <a:solidFill>
                      <a:schemeClr val="bg1"/>
                    </a:solidFill>
                  </a:tcPr>
                </a:tc>
                <a:extLst>
                  <a:ext uri="{0D108BD9-81ED-4DB2-BD59-A6C34878D82A}">
                    <a16:rowId xmlns:a16="http://schemas.microsoft.com/office/drawing/2014/main" val="26383008"/>
                  </a:ext>
                </a:extLst>
              </a:tr>
              <a:tr h="370840">
                <a:tc vMerge="1">
                  <a:txBody>
                    <a:bodyPr/>
                    <a:lstStyle/>
                    <a:p>
                      <a:endParaRPr lang="en-GB"/>
                    </a:p>
                  </a:txBody>
                  <a:tcPr/>
                </a:tc>
                <a:tc vMerge="1">
                  <a:txBody>
                    <a:bodyPr/>
                    <a:lstStyle/>
                    <a:p>
                      <a:endParaRPr lang="en-GB"/>
                    </a:p>
                  </a:txBody>
                  <a:tcPr/>
                </a:tc>
                <a:tc>
                  <a:txBody>
                    <a:bodyPr/>
                    <a:lstStyle/>
                    <a:p>
                      <a:r>
                        <a:rPr lang="en-US" sz="1600" b="1">
                          <a:solidFill>
                            <a:srgbClr val="56A3A6"/>
                          </a:solidFill>
                        </a:rPr>
                        <a:t>Treatment</a:t>
                      </a:r>
                    </a:p>
                    <a:p>
                      <a:r>
                        <a:rPr lang="en-US" sz="1600"/>
                        <a:t>Backwash water recovery program to minimize water wastage</a:t>
                      </a:r>
                      <a:endParaRPr lang="en-GB" sz="1600"/>
                    </a:p>
                  </a:txBody>
                  <a:tcPr>
                    <a:lnL w="12700" cmpd="sng">
                      <a:noFill/>
                    </a:lnL>
                    <a:lnT w="12700" cap="flat" cmpd="sng" algn="ctr">
                      <a:solidFill>
                        <a:srgbClr val="56A3A6"/>
                      </a:solidFill>
                      <a:prstDash val="solid"/>
                      <a:round/>
                      <a:headEnd type="none" w="med" len="med"/>
                      <a:tailEnd type="none" w="med" len="med"/>
                    </a:lnT>
                    <a:lnB w="12700" cap="flat" cmpd="sng" algn="ctr">
                      <a:solidFill>
                        <a:srgbClr val="56A3A6"/>
                      </a:solidFill>
                      <a:prstDash val="solid"/>
                      <a:round/>
                      <a:headEnd type="none" w="med" len="med"/>
                      <a:tailEnd type="none" w="med" len="med"/>
                    </a:lnB>
                    <a:solidFill>
                      <a:schemeClr val="bg1"/>
                    </a:solidFill>
                  </a:tcPr>
                </a:tc>
                <a:extLst>
                  <a:ext uri="{0D108BD9-81ED-4DB2-BD59-A6C34878D82A}">
                    <a16:rowId xmlns:a16="http://schemas.microsoft.com/office/drawing/2014/main" val="2123168938"/>
                  </a:ext>
                </a:extLst>
              </a:tr>
              <a:tr h="370840">
                <a:tc vMerge="1">
                  <a:txBody>
                    <a:bodyPr/>
                    <a:lstStyle/>
                    <a:p>
                      <a:endParaRPr lang="en-GB"/>
                    </a:p>
                  </a:txBody>
                  <a:tcPr/>
                </a:tc>
                <a:tc vMerge="1">
                  <a:txBody>
                    <a:bodyPr/>
                    <a:lstStyle/>
                    <a:p>
                      <a:endParaRPr lang="en-GB"/>
                    </a:p>
                  </a:txBody>
                  <a:tcPr/>
                </a:tc>
                <a:tc>
                  <a:txBody>
                    <a:bodyPr/>
                    <a:lstStyle/>
                    <a:p>
                      <a:r>
                        <a:rPr lang="en-GB" sz="1600" b="1">
                          <a:solidFill>
                            <a:srgbClr val="56A3A6"/>
                          </a:solidFill>
                        </a:rPr>
                        <a:t>Distribution/storage</a:t>
                      </a:r>
                    </a:p>
                    <a:p>
                      <a:r>
                        <a:rPr lang="en-GB" sz="1600"/>
                        <a:t>Leak detection</a:t>
                      </a:r>
                    </a:p>
                    <a:p>
                      <a:r>
                        <a:rPr lang="en-GB" sz="1600"/>
                        <a:t>Mains repair/replacement programme</a:t>
                      </a:r>
                    </a:p>
                  </a:txBody>
                  <a:tcPr>
                    <a:lnL w="12700" cmpd="sng">
                      <a:noFill/>
                    </a:lnL>
                    <a:lnT w="12700" cap="flat" cmpd="sng" algn="ctr">
                      <a:solidFill>
                        <a:srgbClr val="56A3A6"/>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4799759"/>
                  </a:ext>
                </a:extLst>
              </a:tr>
              <a:tr h="37084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a:solidFill>
                            <a:srgbClr val="56A3A6"/>
                          </a:solidFill>
                          <a:latin typeface="+mn-lt"/>
                          <a:ea typeface="+mn-ea"/>
                          <a:cs typeface="+mn-cs"/>
                        </a:rPr>
                        <a:t>Household</a:t>
                      </a:r>
                      <a:r>
                        <a:rPr lang="en-US" sz="1600" b="0" i="0" u="none" strike="noStrike" kern="1200" baseline="0">
                          <a:solidFill>
                            <a:srgbClr val="56A3A6"/>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tx1"/>
                          </a:solidFill>
                          <a:latin typeface="+mn-lt"/>
                          <a:ea typeface="+mn-ea"/>
                          <a:cs typeface="+mn-cs"/>
                        </a:rPr>
                        <a:t>User education on water conservation during drought periods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6277823"/>
                  </a:ext>
                </a:extLst>
              </a:tr>
            </a:tbl>
          </a:graphicData>
        </a:graphic>
      </p:graphicFrame>
    </p:spTree>
    <p:extLst>
      <p:ext uri="{BB962C8B-B14F-4D97-AF65-F5344CB8AC3E}">
        <p14:creationId xmlns:p14="http://schemas.microsoft.com/office/powerpoint/2010/main" val="2059099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3">
            <a:extLst>
              <a:ext uri="{FF2B5EF4-FFF2-40B4-BE49-F238E27FC236}">
                <a16:creationId xmlns:a16="http://schemas.microsoft.com/office/drawing/2014/main" id="{F6E918B9-0346-7869-4D9F-135ABE2CE448}"/>
              </a:ext>
            </a:extLst>
          </p:cNvPr>
          <p:cNvSpPr txBox="1">
            <a:spLocks noChangeArrowheads="1"/>
          </p:cNvSpPr>
          <p:nvPr/>
        </p:nvSpPr>
        <p:spPr bwMode="auto">
          <a:xfrm>
            <a:off x="-70886" y="208747"/>
            <a:ext cx="9144001"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WSPs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and enhancing equitable access to safe drinking-water</a:t>
            </a:r>
          </a:p>
        </p:txBody>
      </p:sp>
      <p:sp>
        <p:nvSpPr>
          <p:cNvPr id="5" name="TextBox 4">
            <a:extLst>
              <a:ext uri="{FF2B5EF4-FFF2-40B4-BE49-F238E27FC236}">
                <a16:creationId xmlns:a16="http://schemas.microsoft.com/office/drawing/2014/main" id="{5507D261-3A2C-ABB5-A986-3FF5F6E8D538}"/>
              </a:ext>
            </a:extLst>
          </p:cNvPr>
          <p:cNvSpPr txBox="1"/>
          <p:nvPr/>
        </p:nvSpPr>
        <p:spPr>
          <a:xfrm>
            <a:off x="446568" y="1983246"/>
            <a:ext cx="5649432" cy="3575338"/>
          </a:xfrm>
          <a:prstGeom prst="rect">
            <a:avLst/>
          </a:prstGeom>
          <a:noFill/>
          <a:ln w="1270">
            <a:noFill/>
          </a:ln>
        </p:spPr>
        <p:txBody>
          <a:bodyPr wrap="square" rtlCol="0">
            <a:spAutoFit/>
          </a:bodyPr>
          <a:lstStyle/>
          <a:p>
            <a:pPr>
              <a:spcAft>
                <a:spcPts val="2400"/>
              </a:spcAft>
            </a:pPr>
            <a:r>
              <a:rPr lang="en-US" sz="2000" b="1">
                <a:solidFill>
                  <a:srgbClr val="086788"/>
                </a:solidFill>
              </a:rPr>
              <a:t>Vulnerable and disadvantaged groups can be explicitly considered in WSPs to help reduce inequalities e.g.</a:t>
            </a:r>
          </a:p>
          <a:p>
            <a:pPr marL="285750" marR="0" lvl="0" indent="-285750" algn="l" defTabSz="914400" rtl="0" eaLnBrk="0" fontAlgn="base" latinLnBrk="0" hangingPunct="0">
              <a:lnSpc>
                <a:spcPts val="2000"/>
              </a:lnSpc>
              <a:spcBef>
                <a:spcPts val="1200"/>
              </a:spcBef>
              <a:spcAft>
                <a:spcPts val="600"/>
              </a:spcAft>
              <a:buClrTx/>
              <a:buSzPct val="85000"/>
              <a:buFontTx/>
              <a:buBlip>
                <a:blip r:embed="rId3"/>
              </a:buBlip>
              <a:tabLst/>
              <a:defRPr/>
            </a:pPr>
            <a:r>
              <a:rPr lang="en-US" sz="1800">
                <a:latin typeface="Arial"/>
                <a:cs typeface="Arial"/>
              </a:rPr>
              <a:t>Considering</a:t>
            </a:r>
            <a:r>
              <a:rPr kumimoji="0" lang="en-US" sz="1800" b="0" i="0" u="none" strike="noStrike" kern="1200" cap="none" spc="0" normalizeH="0" baseline="0" noProof="0">
                <a:ln>
                  <a:noFill/>
                </a:ln>
                <a:effectLst/>
                <a:uLnTx/>
                <a:uFillTx/>
                <a:latin typeface="Arial"/>
                <a:ea typeface="MS PGothic" charset="0"/>
                <a:cs typeface="Arial"/>
              </a:rPr>
              <a:t> users in informal settlements when assessing risks</a:t>
            </a:r>
          </a:p>
          <a:p>
            <a:pPr marL="285750" marR="0" lvl="0" indent="-285750" algn="l" defTabSz="914400" rtl="0" eaLnBrk="0" fontAlgn="base" latinLnBrk="0" hangingPunct="0">
              <a:lnSpc>
                <a:spcPts val="2000"/>
              </a:lnSpc>
              <a:spcBef>
                <a:spcPts val="1200"/>
              </a:spcBef>
              <a:spcAft>
                <a:spcPts val="600"/>
              </a:spcAft>
              <a:buClrTx/>
              <a:buSzPct val="85000"/>
              <a:buFontTx/>
              <a:buBlip>
                <a:blip r:embed="rId3"/>
              </a:buBlip>
              <a:tabLst/>
              <a:defRPr/>
            </a:pPr>
            <a:r>
              <a:rPr lang="en-GB" sz="1800">
                <a:latin typeface="Arial"/>
                <a:cs typeface="Arial"/>
              </a:rPr>
              <a:t>Including </a:t>
            </a:r>
            <a:r>
              <a:rPr kumimoji="0" lang="en-GB" sz="1800" b="0" i="0" u="none" strike="noStrike" kern="1200" cap="none" spc="0" normalizeH="0" baseline="0" noProof="0">
                <a:ln>
                  <a:noFill/>
                </a:ln>
                <a:effectLst/>
                <a:uLnTx/>
                <a:uFillTx/>
                <a:latin typeface="Arial"/>
                <a:ea typeface="MS PGothic" charset="0"/>
                <a:cs typeface="Arial"/>
              </a:rPr>
              <a:t>all users in monitoring programmes</a:t>
            </a:r>
          </a:p>
          <a:p>
            <a:pPr marL="285750" marR="0" lvl="0" indent="-285750" algn="l" defTabSz="914400" rtl="0" eaLnBrk="0" fontAlgn="base" latinLnBrk="0" hangingPunct="0">
              <a:lnSpc>
                <a:spcPts val="2000"/>
              </a:lnSpc>
              <a:spcBef>
                <a:spcPts val="1200"/>
              </a:spcBef>
              <a:spcAft>
                <a:spcPts val="600"/>
              </a:spcAft>
              <a:buClrTx/>
              <a:buSzPct val="85000"/>
              <a:buFontTx/>
              <a:buBlip>
                <a:blip r:embed="rId3"/>
              </a:buBlip>
              <a:tabLst/>
              <a:defRPr/>
            </a:pPr>
            <a:r>
              <a:rPr lang="en-US" sz="1800">
                <a:latin typeface="Arial"/>
                <a:cs typeface="Arial"/>
              </a:rPr>
              <a:t>Developing</a:t>
            </a:r>
            <a:r>
              <a:rPr kumimoji="0" lang="en-US" sz="1800" b="0" i="0" u="none" strike="noStrike" kern="1200" cap="none" spc="0" normalizeH="0" baseline="0" noProof="0">
                <a:ln>
                  <a:noFill/>
                </a:ln>
                <a:effectLst/>
                <a:uLnTx/>
                <a:uFillTx/>
                <a:latin typeface="Arial"/>
                <a:ea typeface="MS PGothic" charset="0"/>
                <a:cs typeface="Arial"/>
              </a:rPr>
              <a:t> emergency response plans that consider the needs of different groups</a:t>
            </a:r>
          </a:p>
          <a:p>
            <a:pPr marL="342900" marR="0" lvl="0" indent="-342900" algn="l" defTabSz="914400" rtl="0" eaLnBrk="0" fontAlgn="base" latinLnBrk="0" hangingPunct="0">
              <a:lnSpc>
                <a:spcPct val="100000"/>
              </a:lnSpc>
              <a:spcBef>
                <a:spcPct val="0"/>
              </a:spcBef>
              <a:spcAft>
                <a:spcPts val="2400"/>
              </a:spcAft>
              <a:buClr>
                <a:srgbClr val="DB504A"/>
              </a:buClr>
              <a:buSzTx/>
              <a:buFont typeface="Arial" panose="020B0604020202020204" pitchFamily="34" charset="0"/>
              <a:buChar char="→"/>
              <a:tabLst/>
              <a:defRPr/>
            </a:pPr>
            <a:endParaRPr kumimoji="0" lang="en-US" sz="1800" b="0" i="0" u="none" strike="noStrike" kern="1200" cap="none" spc="0" normalizeH="0" baseline="0" noProof="0">
              <a:ln>
                <a:noFill/>
              </a:ln>
              <a:solidFill>
                <a:srgbClr val="086788"/>
              </a:solidFill>
              <a:effectLst/>
              <a:uLnTx/>
              <a:uFillTx/>
              <a:latin typeface="Arial" charset="0"/>
              <a:ea typeface="MS PGothic" charset="0"/>
            </a:endParaRPr>
          </a:p>
        </p:txBody>
      </p:sp>
      <p:pic>
        <p:nvPicPr>
          <p:cNvPr id="9" name="Picture 8">
            <a:extLst>
              <a:ext uri="{FF2B5EF4-FFF2-40B4-BE49-F238E27FC236}">
                <a16:creationId xmlns:a16="http://schemas.microsoft.com/office/drawing/2014/main" id="{D049EAE7-BF24-1052-0104-A367B5B22347}"/>
              </a:ext>
            </a:extLst>
          </p:cNvPr>
          <p:cNvPicPr>
            <a:picLocks noChangeAspect="1"/>
          </p:cNvPicPr>
          <p:nvPr/>
        </p:nvPicPr>
        <p:blipFill>
          <a:blip r:embed="rId4"/>
          <a:stretch>
            <a:fillRect/>
          </a:stretch>
        </p:blipFill>
        <p:spPr>
          <a:xfrm>
            <a:off x="7166344" y="1680215"/>
            <a:ext cx="4018569" cy="4513524"/>
          </a:xfrm>
          <a:prstGeom prst="rect">
            <a:avLst/>
          </a:prstGeom>
        </p:spPr>
      </p:pic>
    </p:spTree>
    <p:extLst>
      <p:ext uri="{BB962C8B-B14F-4D97-AF65-F5344CB8AC3E}">
        <p14:creationId xmlns:p14="http://schemas.microsoft.com/office/powerpoint/2010/main" val="429154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991BF0-6939-1E48-B75A-D497F8903F7C}"/>
              </a:ext>
            </a:extLst>
          </p:cNvPr>
          <p:cNvSpPr/>
          <p:nvPr/>
        </p:nvSpPr>
        <p:spPr>
          <a:xfrm>
            <a:off x="0" y="1374668"/>
            <a:ext cx="12192000" cy="5483332"/>
          </a:xfrm>
          <a:prstGeom prst="rect">
            <a:avLst/>
          </a:prstGeom>
          <a:solidFill>
            <a:srgbClr val="FED76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63">
            <a:extLst>
              <a:ext uri="{FF2B5EF4-FFF2-40B4-BE49-F238E27FC236}">
                <a16:creationId xmlns:a16="http://schemas.microsoft.com/office/drawing/2014/main" id="{B1B220B2-78E9-0640-A257-3B42903AE590}"/>
              </a:ext>
            </a:extLst>
          </p:cNvPr>
          <p:cNvSpPr txBox="1">
            <a:spLocks noChangeArrowheads="1"/>
          </p:cNvSpPr>
          <p:nvPr/>
        </p:nvSpPr>
        <p:spPr bwMode="auto">
          <a:xfrm>
            <a:off x="-115019" y="391725"/>
            <a:ext cx="854011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NOTE</a:t>
            </a:r>
            <a:r>
              <a:rPr lang="en-US" sz="2800" spc="100">
                <a:solidFill>
                  <a:schemeClr val="bg1"/>
                </a:solidFill>
                <a:latin typeface="Arial" charset="0"/>
              </a:rPr>
              <a:t> </a:t>
            </a:r>
            <a:r>
              <a:rPr lang="en-US" sz="2800" b="1" spc="100">
                <a:solidFill>
                  <a:srgbClr val="FED766"/>
                </a:solidFill>
                <a:latin typeface="Arial" charset="0"/>
              </a:rPr>
              <a:t>to trainer(s)</a:t>
            </a:r>
          </a:p>
        </p:txBody>
      </p:sp>
      <p:sp>
        <p:nvSpPr>
          <p:cNvPr id="4" name="Rectangle 3">
            <a:extLst>
              <a:ext uri="{FF2B5EF4-FFF2-40B4-BE49-F238E27FC236}">
                <a16:creationId xmlns:a16="http://schemas.microsoft.com/office/drawing/2014/main" id="{8EDCF208-3A8F-4D45-B3E7-9061F787EC4D}"/>
              </a:ext>
            </a:extLst>
          </p:cNvPr>
          <p:cNvSpPr/>
          <p:nvPr/>
        </p:nvSpPr>
        <p:spPr>
          <a:xfrm>
            <a:off x="521611" y="2146564"/>
            <a:ext cx="6793589" cy="3939540"/>
          </a:xfrm>
          <a:prstGeom prst="rect">
            <a:avLst/>
          </a:prstGeom>
        </p:spPr>
        <p:txBody>
          <a:bodyPr wrap="square">
            <a:spAutoFit/>
          </a:bodyPr>
          <a:lstStyle/>
          <a:p>
            <a:pPr marL="342900" indent="-342900">
              <a:spcBef>
                <a:spcPts val="1800"/>
              </a:spcBef>
              <a:buClr>
                <a:srgbClr val="EF7B45"/>
              </a:buClr>
              <a:buSzPct val="100000"/>
              <a:buBlip>
                <a:blip r:embed="rId2"/>
              </a:buBlip>
              <a:defRPr/>
            </a:pPr>
            <a:r>
              <a:rPr lang="en-US" sz="2000" dirty="0">
                <a:solidFill>
                  <a:schemeClr val="bg2">
                    <a:lumMod val="25000"/>
                  </a:schemeClr>
                </a:solidFill>
              </a:rPr>
              <a:t>These training materials are based on </a:t>
            </a:r>
            <a:r>
              <a:rPr lang="en-US" sz="2000" i="1" dirty="0">
                <a:solidFill>
                  <a:schemeClr val="bg2">
                    <a:lumMod val="25000"/>
                  </a:schemeClr>
                </a:solidFill>
              </a:rPr>
              <a:t>Water safety plan manual</a:t>
            </a:r>
            <a:r>
              <a:rPr lang="en-US" sz="2000" dirty="0">
                <a:solidFill>
                  <a:schemeClr val="bg2">
                    <a:lumMod val="25000"/>
                  </a:schemeClr>
                </a:solidFill>
              </a:rPr>
              <a:t>, 2</a:t>
            </a:r>
            <a:r>
              <a:rPr lang="en-US" sz="2000" baseline="30000" dirty="0">
                <a:solidFill>
                  <a:schemeClr val="bg2">
                    <a:lumMod val="25000"/>
                  </a:schemeClr>
                </a:solidFill>
              </a:rPr>
              <a:t>nd</a:t>
            </a:r>
            <a:r>
              <a:rPr lang="en-US" sz="2000" dirty="0">
                <a:solidFill>
                  <a:schemeClr val="bg2">
                    <a:lumMod val="25000"/>
                  </a:schemeClr>
                </a:solidFill>
              </a:rPr>
              <a:t> edition</a:t>
            </a:r>
            <a:r>
              <a:rPr lang="en-US" sz="2000" i="1" dirty="0">
                <a:solidFill>
                  <a:schemeClr val="bg2">
                    <a:lumMod val="25000"/>
                  </a:schemeClr>
                </a:solidFill>
              </a:rPr>
              <a:t> </a:t>
            </a:r>
            <a:r>
              <a:rPr lang="en-US" sz="2000" dirty="0">
                <a:solidFill>
                  <a:schemeClr val="bg2">
                    <a:lumMod val="25000"/>
                  </a:schemeClr>
                </a:solidFill>
              </a:rPr>
              <a:t>(WHO &amp; IWA, 2023).</a:t>
            </a:r>
          </a:p>
          <a:p>
            <a:pPr>
              <a:spcBef>
                <a:spcPts val="1800"/>
              </a:spcBef>
              <a:buClr>
                <a:srgbClr val="EF7B45"/>
              </a:buClr>
              <a:buSzPct val="100000"/>
              <a:defRPr/>
            </a:pPr>
            <a:endParaRPr lang="en-US" sz="500" dirty="0">
              <a:solidFill>
                <a:schemeClr val="bg2">
                  <a:lumMod val="25000"/>
                </a:schemeClr>
              </a:solidFill>
            </a:endParaRPr>
          </a:p>
          <a:p>
            <a:pPr marL="342900" indent="-342900">
              <a:spcBef>
                <a:spcPts val="1800"/>
              </a:spcBef>
              <a:buClr>
                <a:srgbClr val="EF7B45"/>
              </a:buClr>
              <a:buSzPct val="100000"/>
              <a:buBlip>
                <a:blip r:embed="rId2"/>
              </a:buBlip>
              <a:defRPr/>
            </a:pPr>
            <a:r>
              <a:rPr lang="en-US" sz="2000" dirty="0">
                <a:solidFill>
                  <a:schemeClr val="bg2">
                    <a:lumMod val="25000"/>
                  </a:schemeClr>
                </a:solidFill>
              </a:rPr>
              <a:t>These materials have been developed for a </a:t>
            </a:r>
            <a:r>
              <a:rPr lang="en-US" sz="2000" b="1" dirty="0">
                <a:solidFill>
                  <a:srgbClr val="129580"/>
                </a:solidFill>
              </a:rPr>
              <a:t>4-day</a:t>
            </a:r>
            <a:r>
              <a:rPr lang="en-US" sz="2000" dirty="0">
                <a:solidFill>
                  <a:schemeClr val="bg2">
                    <a:lumMod val="25000"/>
                  </a:schemeClr>
                </a:solidFill>
              </a:rPr>
              <a:t> training event incorporating a partial-day </a:t>
            </a:r>
            <a:r>
              <a:rPr lang="en-US" sz="2000" dirty="0"/>
              <a:t>field visit</a:t>
            </a:r>
            <a:r>
              <a:rPr lang="en-US" sz="2000" dirty="0">
                <a:solidFill>
                  <a:schemeClr val="bg2">
                    <a:lumMod val="25000"/>
                  </a:schemeClr>
                </a:solidFill>
              </a:rPr>
              <a:t>, but they can be adapted to accommodate other training durations and approaches, as preferred.</a:t>
            </a:r>
          </a:p>
          <a:p>
            <a:pPr marL="342900" indent="-342900">
              <a:spcBef>
                <a:spcPts val="1800"/>
              </a:spcBef>
              <a:buClr>
                <a:srgbClr val="EF7B45"/>
              </a:buClr>
              <a:buSzPct val="100000"/>
              <a:buBlip>
                <a:blip r:embed="rId2"/>
              </a:buBlip>
              <a:defRPr/>
            </a:pPr>
            <a:endParaRPr lang="en-US" sz="500" dirty="0">
              <a:solidFill>
                <a:schemeClr val="bg2">
                  <a:lumMod val="25000"/>
                </a:schemeClr>
              </a:solidFill>
            </a:endParaRPr>
          </a:p>
          <a:p>
            <a:pPr marL="342900" indent="-342900">
              <a:spcBef>
                <a:spcPts val="1800"/>
              </a:spcBef>
              <a:buClr>
                <a:srgbClr val="EF7B45"/>
              </a:buClr>
              <a:buSzPct val="100000"/>
              <a:buBlip>
                <a:blip r:embed="rId2"/>
              </a:buBlip>
              <a:defRPr/>
            </a:pPr>
            <a:r>
              <a:rPr lang="en-US" sz="2000" dirty="0">
                <a:solidFill>
                  <a:schemeClr val="bg2">
                    <a:lumMod val="25000"/>
                  </a:schemeClr>
                </a:solidFill>
              </a:rPr>
              <a:t>Customization of these training materials to reflect the local context will contribute greatly to positive outcomes and is highly recommended.</a:t>
            </a:r>
          </a:p>
        </p:txBody>
      </p:sp>
      <p:sp>
        <p:nvSpPr>
          <p:cNvPr id="6" name="Rounded Rectangle 5">
            <a:extLst>
              <a:ext uri="{FF2B5EF4-FFF2-40B4-BE49-F238E27FC236}">
                <a16:creationId xmlns:a16="http://schemas.microsoft.com/office/drawing/2014/main" id="{9CC24AEB-FC38-2A4B-9795-16945D955BA0}"/>
              </a:ext>
            </a:extLst>
          </p:cNvPr>
          <p:cNvSpPr/>
          <p:nvPr/>
        </p:nvSpPr>
        <p:spPr>
          <a:xfrm>
            <a:off x="616502" y="1168809"/>
            <a:ext cx="7660251" cy="411718"/>
          </a:xfrm>
          <a:prstGeom prst="roundRect">
            <a:avLst>
              <a:gd name="adj" fmla="val 5174"/>
            </a:avLst>
          </a:prstGeom>
          <a:solidFill>
            <a:srgbClr val="FED766"/>
          </a:solidFill>
        </p:spPr>
        <p:txBody>
          <a:bodyPr wrap="square" lIns="182880" anchor="ctr" anchorCtr="0">
            <a:spAutoFit/>
          </a:bodyPr>
          <a:lstStyle/>
          <a:p>
            <a:pPr marL="57150" indent="-20638"/>
            <a:r>
              <a:rPr lang="en-AU" sz="2000" b="1" i="1" kern="0" spc="100">
                <a:solidFill>
                  <a:srgbClr val="1D395C"/>
                </a:solidFill>
                <a:ea typeface="Arial" charset="0"/>
                <a:cs typeface="Arial" charset="0"/>
              </a:rPr>
              <a:t>Delete this slide prior to delivering the presentation</a:t>
            </a:r>
          </a:p>
        </p:txBody>
      </p:sp>
      <p:pic>
        <p:nvPicPr>
          <p:cNvPr id="9" name="Picture 8">
            <a:extLst>
              <a:ext uri="{FF2B5EF4-FFF2-40B4-BE49-F238E27FC236}">
                <a16:creationId xmlns:a16="http://schemas.microsoft.com/office/drawing/2014/main" id="{ECF2D648-256E-BF30-D358-5EA97FA3E1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4119" y="2674188"/>
            <a:ext cx="3388627" cy="2397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723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3">
            <a:extLst>
              <a:ext uri="{FF2B5EF4-FFF2-40B4-BE49-F238E27FC236}">
                <a16:creationId xmlns:a16="http://schemas.microsoft.com/office/drawing/2014/main" id="{6F636CF3-3EF5-944E-9DE0-E14670A8364A}"/>
              </a:ext>
            </a:extLst>
          </p:cNvPr>
          <p:cNvSpPr txBox="1">
            <a:spLocks noChangeArrowheads="1"/>
          </p:cNvSpPr>
          <p:nvPr/>
        </p:nvSpPr>
        <p:spPr bwMode="auto">
          <a:xfrm>
            <a:off x="-166576" y="466556"/>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GLOBAL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WSP uptake</a:t>
            </a:r>
          </a:p>
        </p:txBody>
      </p:sp>
      <p:sp>
        <p:nvSpPr>
          <p:cNvPr id="7" name="Text Box 63">
            <a:extLst>
              <a:ext uri="{FF2B5EF4-FFF2-40B4-BE49-F238E27FC236}">
                <a16:creationId xmlns:a16="http://schemas.microsoft.com/office/drawing/2014/main" id="{665FEC37-EFB7-1E45-B5BD-0945060B6D8D}"/>
              </a:ext>
            </a:extLst>
          </p:cNvPr>
          <p:cNvSpPr txBox="1">
            <a:spLocks noChangeArrowheads="1"/>
          </p:cNvSpPr>
          <p:nvPr/>
        </p:nvSpPr>
        <p:spPr bwMode="auto">
          <a:xfrm>
            <a:off x="8602625" y="3449089"/>
            <a:ext cx="3589375" cy="619322"/>
          </a:xfrm>
          <a:prstGeom prst="rect">
            <a:avLst/>
          </a:prstGeom>
          <a:solidFill>
            <a:schemeClr val="bg1"/>
          </a:solidFill>
          <a:ln>
            <a:noFill/>
          </a:ln>
          <a:effectLst>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o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lumMod val="65000"/>
                    <a:lumOff val="35000"/>
                  </a:prstClr>
                </a:solidFill>
                <a:effectLst/>
                <a:uLnTx/>
                <a:uFillTx/>
                <a:latin typeface="Arial" charset="0"/>
                <a:ea typeface="ＭＳ Ｐゴシック" charset="0"/>
              </a:rPr>
              <a:t>How many countries </a:t>
            </a:r>
            <a:br>
              <a:rPr kumimoji="0" lang="en-US" sz="2000" b="1" i="0" u="none" strike="noStrike" kern="1200" cap="none" spc="0" normalizeH="0" baseline="0" noProof="0">
                <a:ln>
                  <a:noFill/>
                </a:ln>
                <a:solidFill>
                  <a:prstClr val="black">
                    <a:lumMod val="65000"/>
                    <a:lumOff val="35000"/>
                  </a:prstClr>
                </a:solidFill>
                <a:effectLst/>
                <a:uLnTx/>
                <a:uFillTx/>
                <a:latin typeface="Arial" charset="0"/>
                <a:ea typeface="ＭＳ Ｐゴシック" charset="0"/>
              </a:rPr>
            </a:br>
            <a:r>
              <a:rPr kumimoji="0" lang="en-US" sz="2000" b="1" i="0" u="none" strike="noStrike" kern="1200" cap="none" spc="0" normalizeH="0" baseline="0" noProof="0">
                <a:ln>
                  <a:noFill/>
                </a:ln>
                <a:solidFill>
                  <a:prstClr val="black">
                    <a:lumMod val="65000"/>
                    <a:lumOff val="35000"/>
                  </a:prstClr>
                </a:solidFill>
                <a:effectLst/>
                <a:uLnTx/>
                <a:uFillTx/>
                <a:latin typeface="Arial" charset="0"/>
                <a:ea typeface="ＭＳ Ｐゴシック" charset="0"/>
              </a:rPr>
              <a:t>have implemented WSPs?</a:t>
            </a:r>
          </a:p>
        </p:txBody>
      </p:sp>
      <p:sp>
        <p:nvSpPr>
          <p:cNvPr id="10" name="Rectangle 9">
            <a:extLst>
              <a:ext uri="{FF2B5EF4-FFF2-40B4-BE49-F238E27FC236}">
                <a16:creationId xmlns:a16="http://schemas.microsoft.com/office/drawing/2014/main" id="{96A14B3C-96F6-C94D-A94E-50EA56BEC538}"/>
              </a:ext>
            </a:extLst>
          </p:cNvPr>
          <p:cNvSpPr/>
          <p:nvPr/>
        </p:nvSpPr>
        <p:spPr>
          <a:xfrm>
            <a:off x="1524000" y="4126215"/>
            <a:ext cx="2653624" cy="1301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CC5B1BB-A527-764B-9280-C210D71D10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5903" y="2712649"/>
            <a:ext cx="1551791" cy="2179896"/>
          </a:xfrm>
          <a:prstGeom prst="rect">
            <a:avLst/>
          </a:prstGeom>
          <a:ln>
            <a:solidFill>
              <a:schemeClr val="bg1">
                <a:lumMod val="50000"/>
              </a:schemeClr>
            </a:solidFill>
          </a:ln>
          <a:effectLst/>
        </p:spPr>
      </p:pic>
      <p:pic>
        <p:nvPicPr>
          <p:cNvPr id="13" name="Picture 12">
            <a:extLst>
              <a:ext uri="{FF2B5EF4-FFF2-40B4-BE49-F238E27FC236}">
                <a16:creationId xmlns:a16="http://schemas.microsoft.com/office/drawing/2014/main" id="{F3D97FFB-949D-0E44-8F27-E7EA787EF1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944480">
            <a:off x="943389" y="2694604"/>
            <a:ext cx="1551791" cy="2179896"/>
          </a:xfrm>
          <a:prstGeom prst="rect">
            <a:avLst/>
          </a:prstGeom>
          <a:ln>
            <a:solidFill>
              <a:schemeClr val="bg1">
                <a:lumMod val="50000"/>
              </a:schemeClr>
            </a:solidFill>
          </a:ln>
          <a:effectLst/>
        </p:spPr>
      </p:pic>
      <p:pic>
        <p:nvPicPr>
          <p:cNvPr id="3" name="Graphic 2" descr="Globe with solid fill">
            <a:extLst>
              <a:ext uri="{FF2B5EF4-FFF2-40B4-BE49-F238E27FC236}">
                <a16:creationId xmlns:a16="http://schemas.microsoft.com/office/drawing/2014/main" id="{F4CCFBE7-510E-8343-C6F1-1FCC29F9E0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392" y="1331438"/>
            <a:ext cx="5145314" cy="5145314"/>
          </a:xfrm>
          <a:prstGeom prst="rect">
            <a:avLst/>
          </a:prstGeom>
        </p:spPr>
      </p:pic>
      <p:sp>
        <p:nvSpPr>
          <p:cNvPr id="8" name="Teardrop 7">
            <a:extLst>
              <a:ext uri="{FF2B5EF4-FFF2-40B4-BE49-F238E27FC236}">
                <a16:creationId xmlns:a16="http://schemas.microsoft.com/office/drawing/2014/main" id="{3D972A06-3FBE-3E42-8CA0-33E940297FF2}"/>
              </a:ext>
            </a:extLst>
          </p:cNvPr>
          <p:cNvSpPr/>
          <p:nvPr/>
        </p:nvSpPr>
        <p:spPr bwMode="auto">
          <a:xfrm>
            <a:off x="5683144" y="3052443"/>
            <a:ext cx="1087729" cy="1087729"/>
          </a:xfrm>
          <a:prstGeom prst="teardrop">
            <a:avLst/>
          </a:prstGeom>
          <a:solidFill>
            <a:srgbClr val="DB504A"/>
          </a:solidFill>
          <a:ln w="19050">
            <a:no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3262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55841" y="1432498"/>
            <a:ext cx="8264468" cy="4302740"/>
            <a:chOff x="439766" y="1066800"/>
            <a:chExt cx="8264468" cy="430274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766" y="1066800"/>
              <a:ext cx="8264468" cy="4263764"/>
            </a:xfrm>
            <a:prstGeom prst="rect">
              <a:avLst/>
            </a:prstGeom>
          </p:spPr>
        </p:pic>
        <p:sp>
          <p:nvSpPr>
            <p:cNvPr id="15" name="TextBox 14"/>
            <p:cNvSpPr txBox="1"/>
            <p:nvPr/>
          </p:nvSpPr>
          <p:spPr>
            <a:xfrm>
              <a:off x="7877345" y="4846320"/>
              <a:ext cx="163513" cy="523220"/>
            </a:xfrm>
            <a:prstGeom prst="rect">
              <a:avLst/>
            </a:prstGeom>
            <a:noFill/>
          </p:spPr>
          <p:txBody>
            <a:bodyPr wrap="square" rtlCol="0">
              <a:spAutoFit/>
            </a:bodyPr>
            <a:lstStyle/>
            <a:p>
              <a:pPr algn="ctr"/>
              <a:r>
                <a:rPr lang="en-US"/>
                <a:t>*</a:t>
              </a:r>
            </a:p>
          </p:txBody>
        </p:sp>
      </p:grpSp>
      <p:sp>
        <p:nvSpPr>
          <p:cNvPr id="16" name="Text Box 63"/>
          <p:cNvSpPr txBox="1">
            <a:spLocks noChangeArrowheads="1"/>
          </p:cNvSpPr>
          <p:nvPr/>
        </p:nvSpPr>
        <p:spPr bwMode="auto">
          <a:xfrm>
            <a:off x="1802202" y="5724262"/>
            <a:ext cx="8771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indent="0">
              <a:spcBef>
                <a:spcPct val="50000"/>
              </a:spcBef>
              <a:defRPr/>
            </a:pPr>
            <a:r>
              <a:rPr lang="en-US" sz="1800" i="1">
                <a:solidFill>
                  <a:schemeClr val="bg2">
                    <a:lumMod val="25000"/>
                  </a:schemeClr>
                </a:solidFill>
                <a:latin typeface="Calibri"/>
                <a:cs typeface="Calibri"/>
              </a:rPr>
              <a:t>* Or equivalent risk assessment and risk management approaches. </a:t>
            </a:r>
          </a:p>
        </p:txBody>
      </p:sp>
      <p:sp>
        <p:nvSpPr>
          <p:cNvPr id="17" name="Text Box 63"/>
          <p:cNvSpPr txBox="1">
            <a:spLocks noChangeArrowheads="1"/>
          </p:cNvSpPr>
          <p:nvPr/>
        </p:nvSpPr>
        <p:spPr bwMode="auto">
          <a:xfrm>
            <a:off x="1963350" y="6042851"/>
            <a:ext cx="74135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indent="0">
              <a:spcBef>
                <a:spcPct val="50000"/>
              </a:spcBef>
              <a:defRPr/>
            </a:pPr>
            <a:r>
              <a:rPr lang="en-US" sz="1000" dirty="0">
                <a:solidFill>
                  <a:schemeClr val="tx2"/>
                </a:solidFill>
                <a:latin typeface="Calibri"/>
                <a:cs typeface="Calibri"/>
              </a:rPr>
              <a:t>WHO/IWA (2017) </a:t>
            </a:r>
            <a:r>
              <a:rPr lang="en-IE" sz="1000" dirty="0">
                <a:solidFill>
                  <a:schemeClr val="tx2"/>
                </a:solidFill>
                <a:latin typeface="Calibri"/>
                <a:cs typeface="Calibri"/>
              </a:rPr>
              <a:t>Global status report on water safety plans</a:t>
            </a:r>
            <a:r>
              <a:rPr lang="en-US" sz="1000" dirty="0">
                <a:solidFill>
                  <a:schemeClr val="tx2"/>
                </a:solidFill>
                <a:latin typeface="Calibri"/>
                <a:cs typeface="Calibri"/>
              </a:rPr>
              <a:t>. Geneva, Switzerland.</a:t>
            </a:r>
          </a:p>
        </p:txBody>
      </p:sp>
      <p:sp>
        <p:nvSpPr>
          <p:cNvPr id="8" name="Text Box 63">
            <a:extLst>
              <a:ext uri="{FF2B5EF4-FFF2-40B4-BE49-F238E27FC236}">
                <a16:creationId xmlns:a16="http://schemas.microsoft.com/office/drawing/2014/main" id="{D133D811-4B34-6244-8007-F6B883FF1B2F}"/>
              </a:ext>
            </a:extLst>
          </p:cNvPr>
          <p:cNvSpPr txBox="1">
            <a:spLocks noChangeArrowheads="1"/>
          </p:cNvSpPr>
          <p:nvPr/>
        </p:nvSpPr>
        <p:spPr bwMode="auto">
          <a:xfrm>
            <a:off x="-208697" y="391533"/>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GLOBAL </a:t>
            </a:r>
            <a:r>
              <a:rPr lang="en-US" sz="2800" b="1" spc="100">
                <a:solidFill>
                  <a:srgbClr val="FED766"/>
                </a:solidFill>
                <a:latin typeface="Arial" charset="0"/>
              </a:rPr>
              <a:t>WSP uptake</a:t>
            </a:r>
          </a:p>
        </p:txBody>
      </p:sp>
      <p:sp>
        <p:nvSpPr>
          <p:cNvPr id="13" name="Rounded Rectangle 12">
            <a:extLst>
              <a:ext uri="{FF2B5EF4-FFF2-40B4-BE49-F238E27FC236}">
                <a16:creationId xmlns:a16="http://schemas.microsoft.com/office/drawing/2014/main" id="{A50D086D-D7AB-ED4D-B6DE-EC80ADAEDF7D}"/>
              </a:ext>
            </a:extLst>
          </p:cNvPr>
          <p:cNvSpPr/>
          <p:nvPr/>
        </p:nvSpPr>
        <p:spPr>
          <a:xfrm>
            <a:off x="6799948" y="4682604"/>
            <a:ext cx="2953653" cy="1013659"/>
          </a:xfrm>
          <a:prstGeom prst="roundRect">
            <a:avLst>
              <a:gd name="adj" fmla="val 78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59DF2AAA-0BAB-7C4C-8AFE-C132B008A9CD}"/>
              </a:ext>
            </a:extLst>
          </p:cNvPr>
          <p:cNvSpPr/>
          <p:nvPr/>
        </p:nvSpPr>
        <p:spPr>
          <a:xfrm>
            <a:off x="5550465" y="4728312"/>
            <a:ext cx="3846287" cy="822960"/>
          </a:xfrm>
          <a:prstGeom prst="roundRect">
            <a:avLst>
              <a:gd name="adj" fmla="val 7813"/>
            </a:avLst>
          </a:prstGeom>
          <a:solidFill>
            <a:srgbClr val="DB5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3">
            <a:extLst>
              <a:ext uri="{FF2B5EF4-FFF2-40B4-BE49-F238E27FC236}">
                <a16:creationId xmlns:a16="http://schemas.microsoft.com/office/drawing/2014/main" id="{6158E417-B142-C74A-B523-AC024B2A8C53}"/>
              </a:ext>
            </a:extLst>
          </p:cNvPr>
          <p:cNvSpPr txBox="1">
            <a:spLocks noChangeArrowheads="1"/>
          </p:cNvSpPr>
          <p:nvPr/>
        </p:nvSpPr>
        <p:spPr bwMode="auto">
          <a:xfrm>
            <a:off x="5640613" y="4631960"/>
            <a:ext cx="1480753"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0"/>
              </a:spcBef>
              <a:defRPr/>
            </a:pPr>
            <a:r>
              <a:rPr lang="en-US" sz="6000" spc="100">
                <a:solidFill>
                  <a:srgbClr val="FED766"/>
                </a:solidFill>
                <a:latin typeface="Arial" charset="0"/>
              </a:rPr>
              <a:t>&gt;90</a:t>
            </a:r>
          </a:p>
        </p:txBody>
      </p:sp>
      <p:sp>
        <p:nvSpPr>
          <p:cNvPr id="12" name="Text Box 63">
            <a:extLst>
              <a:ext uri="{FF2B5EF4-FFF2-40B4-BE49-F238E27FC236}">
                <a16:creationId xmlns:a16="http://schemas.microsoft.com/office/drawing/2014/main" id="{5E145502-AE6B-EE40-B714-7EA4E3496E2A}"/>
              </a:ext>
            </a:extLst>
          </p:cNvPr>
          <p:cNvSpPr txBox="1">
            <a:spLocks noChangeArrowheads="1"/>
          </p:cNvSpPr>
          <p:nvPr/>
        </p:nvSpPr>
        <p:spPr bwMode="auto">
          <a:xfrm>
            <a:off x="7080166" y="4833099"/>
            <a:ext cx="231658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0"/>
              </a:spcBef>
              <a:defRPr/>
            </a:pPr>
            <a:r>
              <a:rPr lang="en-US" sz="1600" b="1" spc="100">
                <a:solidFill>
                  <a:schemeClr val="bg1"/>
                </a:solidFill>
                <a:latin typeface="Arial" charset="0"/>
              </a:rPr>
              <a:t>countries have implemented WSPs*</a:t>
            </a:r>
            <a:endParaRPr lang="en-US" sz="1600" b="1" spc="100">
              <a:solidFill>
                <a:srgbClr val="FED766"/>
              </a:solidFill>
              <a:latin typeface="Arial" charset="0"/>
            </a:endParaRPr>
          </a:p>
        </p:txBody>
      </p:sp>
    </p:spTree>
    <p:extLst>
      <p:ext uri="{BB962C8B-B14F-4D97-AF65-F5344CB8AC3E}">
        <p14:creationId xmlns:p14="http://schemas.microsoft.com/office/powerpoint/2010/main" val="1103615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63"/>
          <p:cNvSpPr txBox="1">
            <a:spLocks noChangeArrowheads="1"/>
          </p:cNvSpPr>
          <p:nvPr/>
        </p:nvSpPr>
        <p:spPr bwMode="auto">
          <a:xfrm>
            <a:off x="785949" y="5902714"/>
            <a:ext cx="79914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a:ln>
                  <a:noFill/>
                </a:ln>
                <a:solidFill>
                  <a:srgbClr val="E45C31"/>
                </a:solidFill>
                <a:effectLst/>
                <a:uLnTx/>
                <a:uFillTx/>
                <a:latin typeface="Arial" charset="0"/>
                <a:ea typeface="ＭＳ Ｐゴシック" charset="0"/>
              </a:rPr>
              <a:t>Example on next slide…</a:t>
            </a:r>
          </a:p>
        </p:txBody>
      </p:sp>
      <p:sp>
        <p:nvSpPr>
          <p:cNvPr id="30" name="TextBox 1"/>
          <p:cNvSpPr txBox="1">
            <a:spLocks noChangeArrowheads="1"/>
          </p:cNvSpPr>
          <p:nvPr/>
        </p:nvSpPr>
        <p:spPr bwMode="auto">
          <a:xfrm>
            <a:off x="877389" y="3635056"/>
            <a:ext cx="6361611"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ＭＳ Ｐゴシック" charset="0"/>
              </a:rPr>
              <a:t>Working in groups, and as a team, read the instructions</a:t>
            </a: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 in the </a:t>
            </a:r>
            <a:r>
              <a:rPr kumimoji="0" lang="en-US" sz="2000" b="1" strike="noStrike" kern="1200" cap="none" spc="0" normalizeH="0" baseline="0" noProof="0">
                <a:ln>
                  <a:noFill/>
                </a:ln>
                <a:solidFill>
                  <a:srgbClr val="E7E6E6">
                    <a:lumMod val="25000"/>
                  </a:srgbClr>
                </a:solidFill>
                <a:effectLst/>
                <a:uLnTx/>
                <a:uFillTx/>
                <a:latin typeface="Arial" charset="0"/>
                <a:ea typeface="MS PGothic" charset="0"/>
              </a:rPr>
              <a:t>Participant Workbook </a:t>
            </a:r>
            <a:r>
              <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rPr>
              <a:t>(page 3).</a:t>
            </a:r>
            <a:r>
              <a:rPr kumimoji="0" lang="en-US" sz="2000" b="0" i="0" u="none" strike="noStrike" kern="1200" cap="none" spc="0" normalizeH="0" baseline="0" noProof="0">
                <a:ln>
                  <a:noFill/>
                </a:ln>
                <a:solidFill>
                  <a:srgbClr val="E7E6E6">
                    <a:lumMod val="25000"/>
                  </a:srgbClr>
                </a:solidFill>
                <a:effectLst/>
                <a:uLnTx/>
                <a:uFillTx/>
                <a:latin typeface="Arial" charset="0"/>
                <a:ea typeface="ＭＳ Ｐゴシック"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7E6E6">
                  <a:lumMod val="25000"/>
                </a:srgbClr>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E7E6E6">
                    <a:lumMod val="25000"/>
                  </a:srgbClr>
                </a:solidFill>
                <a:effectLst/>
                <a:uLnTx/>
                <a:uFillTx/>
                <a:latin typeface="Arial" charset="0"/>
                <a:ea typeface="ＭＳ Ｐゴシック" charset="0"/>
              </a:rPr>
              <a:t>Choosing from the list provided, complete the table by matching each water-related hazard with the signs and source of the hazard. Review answers together.</a:t>
            </a:r>
          </a:p>
        </p:txBody>
      </p:sp>
      <p:sp>
        <p:nvSpPr>
          <p:cNvPr id="24" name="TextBox 23"/>
          <p:cNvSpPr txBox="1">
            <a:spLocks noChangeArrowheads="1"/>
          </p:cNvSpPr>
          <p:nvPr/>
        </p:nvSpPr>
        <p:spPr bwMode="auto">
          <a:xfrm>
            <a:off x="7968343" y="1161742"/>
            <a:ext cx="4223657" cy="415588"/>
          </a:xfrm>
          <a:prstGeom prst="roundRect">
            <a:avLst>
              <a:gd name="adj" fmla="val 7398"/>
            </a:avLst>
          </a:prstGeom>
          <a:solidFill>
            <a:srgbClr val="E45C3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100" normalizeH="0" baseline="0" noProof="0">
                <a:ln>
                  <a:noFill/>
                </a:ln>
                <a:solidFill>
                  <a:prstClr val="white"/>
                </a:solidFill>
                <a:effectLst/>
                <a:uLnTx/>
                <a:uFillTx/>
                <a:latin typeface="Arial" charset="0"/>
                <a:ea typeface="ＭＳ Ｐゴシック" charset="0"/>
              </a:rPr>
              <a:t>Activity 1 – Workbook page 3</a:t>
            </a:r>
          </a:p>
        </p:txBody>
      </p:sp>
      <p:sp>
        <p:nvSpPr>
          <p:cNvPr id="19" name="Text Box 63">
            <a:extLst>
              <a:ext uri="{FF2B5EF4-FFF2-40B4-BE49-F238E27FC236}">
                <a16:creationId xmlns:a16="http://schemas.microsoft.com/office/drawing/2014/main" id="{FF0F21A0-AC74-1D47-A8EA-E3C67648B61C}"/>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chemeClr val="bg1"/>
                </a:solidFill>
                <a:effectLst/>
                <a:uLnTx/>
                <a:uFillTx/>
                <a:latin typeface="Arial" charset="0"/>
                <a:ea typeface="ＭＳ Ｐゴシック" charset="0"/>
              </a:rPr>
              <a:t>ACTIVITY 1: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0" i="1" u="none" strike="noStrike" kern="1200" cap="none" spc="100" normalizeH="0" baseline="0" noProof="0">
                <a:ln>
                  <a:noFill/>
                </a:ln>
                <a:solidFill>
                  <a:schemeClr val="bg1"/>
                </a:solidFill>
                <a:effectLst/>
                <a:uLnTx/>
                <a:uFillTx/>
                <a:latin typeface="Arial" charset="0"/>
                <a:ea typeface="ＭＳ Ｐゴシック" charset="0"/>
              </a:rPr>
              <a:t>Water quality and health</a:t>
            </a:r>
          </a:p>
        </p:txBody>
      </p:sp>
      <p:sp>
        <p:nvSpPr>
          <p:cNvPr id="22" name="Text Box 63">
            <a:extLst>
              <a:ext uri="{FF2B5EF4-FFF2-40B4-BE49-F238E27FC236}">
                <a16:creationId xmlns:a16="http://schemas.microsoft.com/office/drawing/2014/main" id="{BA885CB7-BC5E-1F45-9E75-91964767EB0C}"/>
              </a:ext>
            </a:extLst>
          </p:cNvPr>
          <p:cNvSpPr txBox="1">
            <a:spLocks noChangeArrowheads="1"/>
          </p:cNvSpPr>
          <p:nvPr/>
        </p:nvSpPr>
        <p:spPr bwMode="auto">
          <a:xfrm>
            <a:off x="2271477" y="2147603"/>
            <a:ext cx="1914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E45C31"/>
                </a:solidFill>
                <a:effectLst/>
                <a:uLnTx/>
                <a:uFillTx/>
                <a:latin typeface="Arial" charset="0"/>
                <a:ea typeface="ＭＳ Ｐゴシック" charset="0"/>
              </a:rPr>
              <a:t>15 minutes</a:t>
            </a:r>
            <a:endParaRPr kumimoji="0" lang="en-GB" sz="2000" b="0" i="0" u="none" strike="noStrike" kern="1200" cap="none" spc="0" normalizeH="0" baseline="0" noProof="0">
              <a:ln>
                <a:noFill/>
              </a:ln>
              <a:solidFill>
                <a:srgbClr val="E45C31"/>
              </a:solidFill>
              <a:effectLst/>
              <a:uLnTx/>
              <a:uFillTx/>
              <a:latin typeface="Arial" charset="0"/>
              <a:ea typeface="ＭＳ Ｐゴシック" charset="0"/>
            </a:endParaRPr>
          </a:p>
        </p:txBody>
      </p:sp>
      <p:sp>
        <p:nvSpPr>
          <p:cNvPr id="23" name="Rectangle 22">
            <a:extLst>
              <a:ext uri="{FF2B5EF4-FFF2-40B4-BE49-F238E27FC236}">
                <a16:creationId xmlns:a16="http://schemas.microsoft.com/office/drawing/2014/main" id="{782B2050-4DF0-0143-B4A2-3A33CE872225}"/>
              </a:ext>
            </a:extLst>
          </p:cNvPr>
          <p:cNvSpPr>
            <a:spLocks noChangeArrowheads="1"/>
          </p:cNvSpPr>
          <p:nvPr/>
        </p:nvSpPr>
        <p:spPr bwMode="auto">
          <a:xfrm>
            <a:off x="2271477" y="2584892"/>
            <a:ext cx="3726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800" b="0" i="0" u="none" strike="noStrike" kern="1200" cap="none" spc="0" normalizeH="0" baseline="0" noProof="0">
                <a:ln>
                  <a:noFill/>
                </a:ln>
                <a:solidFill>
                  <a:srgbClr val="E7E6E6">
                    <a:lumMod val="25000"/>
                  </a:srgbClr>
                </a:solidFill>
                <a:effectLst/>
                <a:uLnTx/>
                <a:uFillTx/>
                <a:latin typeface="Arial" charset="0"/>
                <a:ea typeface="MS PGothic" charset="0"/>
              </a:rPr>
              <a:t>(10 to complete; </a:t>
            </a:r>
            <a:r>
              <a:rPr lang="en-GB" sz="1800">
                <a:solidFill>
                  <a:srgbClr val="E7E6E6">
                    <a:lumMod val="25000"/>
                  </a:srgbClr>
                </a:solidFill>
              </a:rPr>
              <a:t>5 </a:t>
            </a:r>
            <a:r>
              <a:rPr kumimoji="0" lang="en-GB" sz="1800" b="0" i="0" u="none" strike="noStrike" kern="1200" cap="none" spc="0" normalizeH="0" baseline="0" noProof="0">
                <a:ln>
                  <a:noFill/>
                </a:ln>
                <a:solidFill>
                  <a:srgbClr val="E7E6E6">
                    <a:lumMod val="25000"/>
                  </a:srgbClr>
                </a:solidFill>
                <a:effectLst/>
                <a:uLnTx/>
                <a:uFillTx/>
                <a:latin typeface="Arial" charset="0"/>
                <a:ea typeface="MS PGothic" charset="0"/>
              </a:rPr>
              <a:t>to review)</a:t>
            </a:r>
          </a:p>
        </p:txBody>
      </p:sp>
      <p:cxnSp>
        <p:nvCxnSpPr>
          <p:cNvPr id="31" name="Straight Arrow Connector 30">
            <a:extLst>
              <a:ext uri="{FF2B5EF4-FFF2-40B4-BE49-F238E27FC236}">
                <a16:creationId xmlns:a16="http://schemas.microsoft.com/office/drawing/2014/main" id="{F6F8E859-33CF-0946-9863-D18CF4294D02}"/>
              </a:ext>
            </a:extLst>
          </p:cNvPr>
          <p:cNvCxnSpPr>
            <a:cxnSpLocks/>
          </p:cNvCxnSpPr>
          <p:nvPr/>
        </p:nvCxnSpPr>
        <p:spPr bwMode="auto">
          <a:xfrm>
            <a:off x="785949" y="3360735"/>
            <a:ext cx="4706679"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pic>
        <p:nvPicPr>
          <p:cNvPr id="2" name="Picture 1" descr="A picture containing cup, table, sitting, glass&#10;&#10;Description automatically generated">
            <a:extLst>
              <a:ext uri="{FF2B5EF4-FFF2-40B4-BE49-F238E27FC236}">
                <a16:creationId xmlns:a16="http://schemas.microsoft.com/office/drawing/2014/main" id="{A8D5FBBB-EF23-CC23-E56A-DB1E90E100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6273" y="2147603"/>
            <a:ext cx="2566525" cy="3866898"/>
          </a:xfrm>
          <a:prstGeom prst="rect">
            <a:avLst/>
          </a:prstGeom>
        </p:spPr>
      </p:pic>
      <p:pic>
        <p:nvPicPr>
          <p:cNvPr id="4" name="Graphic 3" descr="Stopwatch with solid fill">
            <a:extLst>
              <a:ext uri="{FF2B5EF4-FFF2-40B4-BE49-F238E27FC236}">
                <a16:creationId xmlns:a16="http://schemas.microsoft.com/office/drawing/2014/main" id="{D2D65F47-EFDE-3156-DB9C-5E2D70EAFC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425" y="1720588"/>
            <a:ext cx="1574052" cy="157405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50100" y="3437468"/>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1" name="Rectangle 20"/>
          <p:cNvSpPr>
            <a:spLocks noChangeArrowheads="1"/>
          </p:cNvSpPr>
          <p:nvPr/>
        </p:nvSpPr>
        <p:spPr bwMode="auto">
          <a:xfrm>
            <a:off x="7142163" y="3961343"/>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4" name="Rectangle 23"/>
          <p:cNvSpPr>
            <a:spLocks noChangeArrowheads="1"/>
          </p:cNvSpPr>
          <p:nvPr/>
        </p:nvSpPr>
        <p:spPr bwMode="auto">
          <a:xfrm>
            <a:off x="6879167" y="3425826"/>
            <a:ext cx="2400300" cy="650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6" name="Rectangle 25"/>
          <p:cNvSpPr>
            <a:spLocks noChangeArrowheads="1"/>
          </p:cNvSpPr>
          <p:nvPr/>
        </p:nvSpPr>
        <p:spPr bwMode="auto">
          <a:xfrm>
            <a:off x="7099300" y="5822951"/>
            <a:ext cx="2400300" cy="4603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432823843"/>
              </p:ext>
            </p:extLst>
          </p:nvPr>
        </p:nvGraphicFramePr>
        <p:xfrm>
          <a:off x="1027134" y="2319867"/>
          <a:ext cx="9970719" cy="2957769"/>
        </p:xfrm>
        <a:graphic>
          <a:graphicData uri="http://schemas.openxmlformats.org/drawingml/2006/table">
            <a:tbl>
              <a:tblPr/>
              <a:tblGrid>
                <a:gridCol w="4183693">
                  <a:extLst>
                    <a:ext uri="{9D8B030D-6E8A-4147-A177-3AD203B41FA5}">
                      <a16:colId xmlns:a16="http://schemas.microsoft.com/office/drawing/2014/main" val="20000"/>
                    </a:ext>
                  </a:extLst>
                </a:gridCol>
                <a:gridCol w="2141951">
                  <a:extLst>
                    <a:ext uri="{9D8B030D-6E8A-4147-A177-3AD203B41FA5}">
                      <a16:colId xmlns:a16="http://schemas.microsoft.com/office/drawing/2014/main" val="20001"/>
                    </a:ext>
                  </a:extLst>
                </a:gridCol>
                <a:gridCol w="3645075">
                  <a:extLst>
                    <a:ext uri="{9D8B030D-6E8A-4147-A177-3AD203B41FA5}">
                      <a16:colId xmlns:a16="http://schemas.microsoft.com/office/drawing/2014/main" val="20002"/>
                    </a:ext>
                  </a:extLst>
                </a:gridCol>
              </a:tblGrid>
              <a:tr h="856926">
                <a:tc>
                  <a:txBody>
                    <a:bodyPr/>
                    <a:lstStyle/>
                    <a:p>
                      <a:pPr algn="ctr" fontAlgn="ctr"/>
                      <a:r>
                        <a:rPr lang="en-US" sz="1600" b="1" i="0" u="none" strike="noStrike">
                          <a:solidFill>
                            <a:srgbClr val="FFFFFF"/>
                          </a:solidFill>
                          <a:effectLst/>
                          <a:latin typeface="Arial"/>
                        </a:rPr>
                        <a:t>Potential signs</a:t>
                      </a:r>
                    </a:p>
                  </a:txBody>
                  <a:tcPr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rgbClr val="009FB7"/>
                      </a:solidFill>
                      <a:prstDash val="solid"/>
                      <a:round/>
                      <a:headEnd type="none" w="med" len="med"/>
                      <a:tailEnd type="none" w="med" len="med"/>
                    </a:lnB>
                    <a:solidFill>
                      <a:srgbClr val="009FB7"/>
                    </a:solidFill>
                  </a:tcPr>
                </a:tc>
                <a:tc>
                  <a:txBody>
                    <a:bodyPr/>
                    <a:lstStyle/>
                    <a:p>
                      <a:pPr algn="ctr" fontAlgn="ctr"/>
                      <a:r>
                        <a:rPr lang="en-US" sz="1600" b="1" i="0" u="none" strike="noStrike">
                          <a:solidFill>
                            <a:srgbClr val="FFFFFF"/>
                          </a:solidFill>
                          <a:effectLst/>
                          <a:latin typeface="Arial"/>
                        </a:rPr>
                        <a:t>Possible hazard</a:t>
                      </a:r>
                    </a:p>
                  </a:txBody>
                  <a:tcPr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rgbClr val="009FB7"/>
                      </a:solidFill>
                      <a:prstDash val="solid"/>
                      <a:round/>
                      <a:headEnd type="none" w="med" len="med"/>
                      <a:tailEnd type="none" w="med" len="med"/>
                    </a:lnB>
                    <a:solidFill>
                      <a:srgbClr val="009FB7"/>
                    </a:solidFill>
                  </a:tcPr>
                </a:tc>
                <a:tc>
                  <a:txBody>
                    <a:bodyPr/>
                    <a:lstStyle/>
                    <a:p>
                      <a:pPr algn="ctr" fontAlgn="ctr"/>
                      <a:r>
                        <a:rPr lang="en-US" sz="1600" b="1" i="0" u="none" strike="noStrike" kern="1200">
                          <a:solidFill>
                            <a:srgbClr val="FFFFFF"/>
                          </a:solidFill>
                          <a:effectLst/>
                          <a:latin typeface="Arial"/>
                          <a:ea typeface="+mn-ea"/>
                          <a:cs typeface="+mn-cs"/>
                        </a:rPr>
                        <a:t>Possible</a:t>
                      </a:r>
                      <a:r>
                        <a:rPr lang="en-US" sz="1600" b="1" i="0" u="none" strike="noStrike">
                          <a:solidFill>
                            <a:srgbClr val="FFFFFF"/>
                          </a:solidFill>
                          <a:effectLst/>
                          <a:latin typeface="Arial"/>
                        </a:rPr>
                        <a:t> </a:t>
                      </a:r>
                      <a:br>
                        <a:rPr lang="en-US" sz="1600" b="1" i="0" u="none" strike="noStrike">
                          <a:solidFill>
                            <a:srgbClr val="FFFFFF"/>
                          </a:solidFill>
                          <a:effectLst/>
                          <a:latin typeface="Arial"/>
                        </a:rPr>
                      </a:br>
                      <a:r>
                        <a:rPr lang="en-US" sz="1600" b="1" i="0" u="none" strike="noStrike">
                          <a:solidFill>
                            <a:srgbClr val="FFFFFF"/>
                          </a:solidFill>
                          <a:effectLst/>
                          <a:latin typeface="Arial"/>
                        </a:rPr>
                        <a:t>contamination source </a:t>
                      </a:r>
                      <a:br>
                        <a:rPr lang="en-US" sz="1600" b="1" i="0" u="none" strike="noStrike">
                          <a:solidFill>
                            <a:srgbClr val="FFFFFF"/>
                          </a:solidFill>
                          <a:effectLst/>
                          <a:latin typeface="Arial"/>
                        </a:rPr>
                      </a:br>
                      <a:r>
                        <a:rPr lang="en-US" sz="1600" b="1" i="0" u="none" strike="noStrike">
                          <a:solidFill>
                            <a:srgbClr val="FFFFFF"/>
                          </a:solidFill>
                          <a:effectLst/>
                          <a:latin typeface="Arial"/>
                        </a:rPr>
                        <a:t>(or hazardous event)</a:t>
                      </a:r>
                    </a:p>
                  </a:txBody>
                  <a:tcPr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rgbClr val="009FB7"/>
                      </a:solidFill>
                      <a:prstDash val="solid"/>
                      <a:round/>
                      <a:headEnd type="none" w="med" len="med"/>
                      <a:tailEnd type="none" w="med" len="med"/>
                    </a:lnB>
                    <a:solidFill>
                      <a:srgbClr val="009FB7"/>
                    </a:solidFill>
                  </a:tcPr>
                </a:tc>
                <a:extLst>
                  <a:ext uri="{0D108BD9-81ED-4DB2-BD59-A6C34878D82A}">
                    <a16:rowId xmlns:a16="http://schemas.microsoft.com/office/drawing/2014/main" val="10000"/>
                  </a:ext>
                </a:extLst>
              </a:tr>
              <a:tr h="394168">
                <a:tc>
                  <a:txBody>
                    <a:bodyPr/>
                    <a:lstStyle/>
                    <a:p>
                      <a:pPr algn="ctr" fontAlgn="ctr"/>
                      <a:r>
                        <a:rPr lang="en-US" sz="1600" b="1" i="0" u="none" strike="noStrike">
                          <a:solidFill>
                            <a:schemeClr val="bg1"/>
                          </a:solidFill>
                          <a:effectLst/>
                          <a:latin typeface="Arial"/>
                        </a:rPr>
                        <a:t>Acute health issues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l" fontAlgn="ctr"/>
                      <a:r>
                        <a:rPr lang="en-US" sz="1600" b="0" i="0" u="none" strike="noStrike">
                          <a:solidFill>
                            <a:srgbClr val="000000"/>
                          </a:solidFill>
                          <a:effectLst/>
                          <a:latin typeface="Arial"/>
                        </a:rPr>
                        <a:t> </a:t>
                      </a:r>
                    </a:p>
                  </a:txBody>
                  <a:tcPr marL="6178"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l" fontAlgn="ctr"/>
                      <a:r>
                        <a:rPr lang="en-US" sz="1600" b="0" i="0" u="none" strike="noStrike">
                          <a:solidFill>
                            <a:srgbClr val="000000"/>
                          </a:solidFill>
                          <a:effectLst/>
                          <a:latin typeface="Arial"/>
                        </a:rPr>
                        <a:t> </a:t>
                      </a:r>
                    </a:p>
                  </a:txBody>
                  <a:tcPr marL="6178"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extLst>
                  <a:ext uri="{0D108BD9-81ED-4DB2-BD59-A6C34878D82A}">
                    <a16:rowId xmlns:a16="http://schemas.microsoft.com/office/drawing/2014/main" val="10001"/>
                  </a:ext>
                </a:extLst>
              </a:tr>
              <a:tr h="1706675">
                <a:tc>
                  <a:txBody>
                    <a:bodyPr/>
                    <a:lstStyle/>
                    <a:p>
                      <a:pPr algn="l" fontAlgn="ctr"/>
                      <a:r>
                        <a:rPr lang="en-US" sz="1600" b="0" i="0" u="none" strike="noStrike">
                          <a:solidFill>
                            <a:srgbClr val="000000"/>
                          </a:solidFill>
                          <a:effectLst/>
                          <a:latin typeface="Arial"/>
                        </a:rPr>
                        <a:t>Diarrhoea and dysentery (including occasional outbreaks of cholera and typhoid fever) and other waterborne infections such as hepatitis are widespread within the community, particularly affecting the young, old and health compromised</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l" fontAlgn="ctr"/>
                      <a:endParaRPr lang="en-US" sz="1600" b="1" i="0" u="none" strike="noStrike">
                        <a:solidFill>
                          <a:srgbClr val="000000"/>
                        </a:solidFill>
                        <a:effectLst/>
                        <a:latin typeface="Arial"/>
                      </a:endParaRP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rgbClr val="000000"/>
                          </a:solidFill>
                          <a:effectLst/>
                          <a:latin typeface="Arial"/>
                        </a:rPr>
                        <a:t>Open defecation or nearby sanitation facilities; agriculture (use of manure) or wildlife; dirty water with suspended particles such as silt, clay or organic matter (often from flood waters or following rainstorms)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Text Box 63"/>
          <p:cNvSpPr txBox="1">
            <a:spLocks noChangeArrowheads="1"/>
          </p:cNvSpPr>
          <p:nvPr/>
        </p:nvSpPr>
        <p:spPr bwMode="auto">
          <a:xfrm>
            <a:off x="2100262" y="5651837"/>
            <a:ext cx="7991475"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200" i="1">
                <a:solidFill>
                  <a:srgbClr val="E45C31"/>
                </a:solidFill>
                <a:latin typeface="Arial" charset="0"/>
              </a:rPr>
              <a:t>After exercise, review answers on following slides…</a:t>
            </a:r>
          </a:p>
        </p:txBody>
      </p:sp>
      <p:grpSp>
        <p:nvGrpSpPr>
          <p:cNvPr id="22" name="Group 21">
            <a:extLst>
              <a:ext uri="{FF2B5EF4-FFF2-40B4-BE49-F238E27FC236}">
                <a16:creationId xmlns:a16="http://schemas.microsoft.com/office/drawing/2014/main" id="{1849C850-967F-E24C-913A-40342871E4DF}"/>
              </a:ext>
            </a:extLst>
          </p:cNvPr>
          <p:cNvGrpSpPr/>
          <p:nvPr/>
        </p:nvGrpSpPr>
        <p:grpSpPr>
          <a:xfrm>
            <a:off x="11676764" y="1211397"/>
            <a:ext cx="515236" cy="380621"/>
            <a:chOff x="8628766" y="1945016"/>
            <a:chExt cx="515236" cy="380621"/>
          </a:xfrm>
        </p:grpSpPr>
        <p:sp>
          <p:nvSpPr>
            <p:cNvPr id="23" name="Round Same Side Corner Rectangle 22">
              <a:extLst>
                <a:ext uri="{FF2B5EF4-FFF2-40B4-BE49-F238E27FC236}">
                  <a16:creationId xmlns:a16="http://schemas.microsoft.com/office/drawing/2014/main" id="{1AD1AFB7-36A6-6C42-BEE2-A516AF9C1C62}"/>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9" name="Striped Right Arrow 28">
              <a:extLst>
                <a:ext uri="{FF2B5EF4-FFF2-40B4-BE49-F238E27FC236}">
                  <a16:creationId xmlns:a16="http://schemas.microsoft.com/office/drawing/2014/main" id="{5FB5AEC8-E380-DC48-AA6D-0B49669FD9AE}"/>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92B2FFC-D9E2-0A4D-B111-93C4A38C3390}"/>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35" name="Text Box 63">
            <a:extLst>
              <a:ext uri="{FF2B5EF4-FFF2-40B4-BE49-F238E27FC236}">
                <a16:creationId xmlns:a16="http://schemas.microsoft.com/office/drawing/2014/main" id="{EDE36351-642D-1443-9B91-686DF0B4EA02}"/>
              </a:ext>
            </a:extLst>
          </p:cNvPr>
          <p:cNvSpPr txBox="1">
            <a:spLocks noChangeArrowheads="1"/>
          </p:cNvSpPr>
          <p:nvPr/>
        </p:nvSpPr>
        <p:spPr bwMode="auto">
          <a:xfrm>
            <a:off x="135466" y="349623"/>
            <a:ext cx="91440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i="1" spc="100">
                <a:solidFill>
                  <a:schemeClr val="bg1"/>
                </a:solidFill>
                <a:latin typeface="Arial" charset="0"/>
              </a:rPr>
              <a:t>Water quality and health</a:t>
            </a:r>
          </a:p>
        </p:txBody>
      </p:sp>
      <p:sp>
        <p:nvSpPr>
          <p:cNvPr id="16" name="Text Box 63">
            <a:extLst>
              <a:ext uri="{FF2B5EF4-FFF2-40B4-BE49-F238E27FC236}">
                <a16:creationId xmlns:a16="http://schemas.microsoft.com/office/drawing/2014/main" id="{303B8073-DCEF-C44C-BD5B-3D8FE202E548}"/>
              </a:ext>
            </a:extLst>
          </p:cNvPr>
          <p:cNvSpPr txBox="1">
            <a:spLocks noChangeArrowheads="1"/>
          </p:cNvSpPr>
          <p:nvPr/>
        </p:nvSpPr>
        <p:spPr bwMode="auto">
          <a:xfrm>
            <a:off x="1027134" y="1868144"/>
            <a:ext cx="2059510" cy="451723"/>
          </a:xfrm>
          <a:prstGeom prst="round2SameRect">
            <a:avLst/>
          </a:prstGeom>
          <a:solidFill>
            <a:srgbClr val="FED766"/>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200" b="1" spc="300">
                <a:solidFill>
                  <a:srgbClr val="009FB7"/>
                </a:solidFill>
                <a:latin typeface="Arial" charset="0"/>
              </a:rPr>
              <a:t>EXAMPLE:</a:t>
            </a:r>
            <a:endParaRPr lang="en-US" sz="2200" i="1" spc="300">
              <a:solidFill>
                <a:srgbClr val="009FB7"/>
              </a:solidFill>
              <a:latin typeface="Arial" charset="0"/>
            </a:endParaRPr>
          </a:p>
        </p:txBody>
      </p:sp>
      <p:sp>
        <p:nvSpPr>
          <p:cNvPr id="4" name="TextBox 3">
            <a:extLst>
              <a:ext uri="{FF2B5EF4-FFF2-40B4-BE49-F238E27FC236}">
                <a16:creationId xmlns:a16="http://schemas.microsoft.com/office/drawing/2014/main" id="{70502B33-F958-AC6B-0DF6-2AABBD5D2E4B}"/>
              </a:ext>
            </a:extLst>
          </p:cNvPr>
          <p:cNvSpPr txBox="1"/>
          <p:nvPr/>
        </p:nvSpPr>
        <p:spPr>
          <a:xfrm>
            <a:off x="5049838" y="3891938"/>
            <a:ext cx="2400301" cy="960263"/>
          </a:xfrm>
          <a:prstGeom prst="rect">
            <a:avLst/>
          </a:prstGeom>
          <a:noFill/>
        </p:spPr>
        <p:txBody>
          <a:bodyPr wrap="square">
            <a:spAutoFit/>
          </a:bodyPr>
          <a:lstStyle/>
          <a:p>
            <a:pPr algn="ctr">
              <a:lnSpc>
                <a:spcPct val="120000"/>
              </a:lnSpc>
              <a:spcBef>
                <a:spcPts val="1000"/>
              </a:spcBef>
              <a:spcAft>
                <a:spcPts val="1000"/>
              </a:spcAft>
            </a:pPr>
            <a:r>
              <a:rPr lang="en-GB" sz="2400" b="1">
                <a:solidFill>
                  <a:srgbClr val="C00000"/>
                </a:solidFill>
                <a:effectLst/>
                <a:latin typeface="Segoe Print" panose="02000600000000000000" pitchFamily="2" charset="0"/>
                <a:ea typeface="Times New Roman" panose="02020603050405020304" pitchFamily="18" charset="0"/>
                <a:cs typeface="Saysettha OT"/>
              </a:rPr>
              <a:t>Microbial pathogens</a:t>
            </a:r>
            <a:endParaRPr lang="en-IE"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2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99300" y="21844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1" name="Rectangle 20"/>
          <p:cNvSpPr>
            <a:spLocks noChangeArrowheads="1"/>
          </p:cNvSpPr>
          <p:nvPr/>
        </p:nvSpPr>
        <p:spPr bwMode="auto">
          <a:xfrm>
            <a:off x="7091363" y="2708276"/>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2" name="Rectangle 21"/>
          <p:cNvSpPr>
            <a:spLocks noChangeArrowheads="1"/>
          </p:cNvSpPr>
          <p:nvPr/>
        </p:nvSpPr>
        <p:spPr bwMode="auto">
          <a:xfrm>
            <a:off x="7092950" y="32385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3" name="Rectangle 22"/>
          <p:cNvSpPr>
            <a:spLocks noChangeArrowheads="1"/>
          </p:cNvSpPr>
          <p:nvPr/>
        </p:nvSpPr>
        <p:spPr bwMode="auto">
          <a:xfrm>
            <a:off x="7099300" y="37338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4" name="Rectangle 23"/>
          <p:cNvSpPr>
            <a:spLocks noChangeArrowheads="1"/>
          </p:cNvSpPr>
          <p:nvPr/>
        </p:nvSpPr>
        <p:spPr bwMode="auto">
          <a:xfrm>
            <a:off x="7099300" y="4238626"/>
            <a:ext cx="2400300" cy="650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5" name="Rectangle 24"/>
          <p:cNvSpPr>
            <a:spLocks noChangeArrowheads="1"/>
          </p:cNvSpPr>
          <p:nvPr/>
        </p:nvSpPr>
        <p:spPr bwMode="auto">
          <a:xfrm>
            <a:off x="7092950" y="5187951"/>
            <a:ext cx="2400300"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6" name="Rectangle 25"/>
          <p:cNvSpPr>
            <a:spLocks noChangeArrowheads="1"/>
          </p:cNvSpPr>
          <p:nvPr/>
        </p:nvSpPr>
        <p:spPr bwMode="auto">
          <a:xfrm>
            <a:off x="7099300" y="5822951"/>
            <a:ext cx="2400300" cy="4603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819396836"/>
              </p:ext>
            </p:extLst>
          </p:nvPr>
        </p:nvGraphicFramePr>
        <p:xfrm>
          <a:off x="2209800" y="899284"/>
          <a:ext cx="7772400" cy="4923666"/>
        </p:xfrm>
        <a:graphic>
          <a:graphicData uri="http://schemas.openxmlformats.org/drawingml/2006/table">
            <a:tbl>
              <a:tblPr/>
              <a:tblGrid>
                <a:gridCol w="2590800">
                  <a:extLst>
                    <a:ext uri="{9D8B030D-6E8A-4147-A177-3AD203B41FA5}">
                      <a16:colId xmlns:a16="http://schemas.microsoft.com/office/drawing/2014/main" val="20000"/>
                    </a:ext>
                  </a:extLst>
                </a:gridCol>
                <a:gridCol w="2455277">
                  <a:extLst>
                    <a:ext uri="{9D8B030D-6E8A-4147-A177-3AD203B41FA5}">
                      <a16:colId xmlns:a16="http://schemas.microsoft.com/office/drawing/2014/main" val="20001"/>
                    </a:ext>
                  </a:extLst>
                </a:gridCol>
                <a:gridCol w="2726323">
                  <a:extLst>
                    <a:ext uri="{9D8B030D-6E8A-4147-A177-3AD203B41FA5}">
                      <a16:colId xmlns:a16="http://schemas.microsoft.com/office/drawing/2014/main" val="20002"/>
                    </a:ext>
                  </a:extLst>
                </a:gridCol>
              </a:tblGrid>
              <a:tr h="525492">
                <a:tc>
                  <a:txBody>
                    <a:bodyPr/>
                    <a:lstStyle/>
                    <a:p>
                      <a:pPr algn="ctr" fontAlgn="ctr"/>
                      <a:r>
                        <a:rPr lang="en-US" sz="1600" b="1" i="0" u="none" strike="noStrike">
                          <a:solidFill>
                            <a:srgbClr val="FFFFFF"/>
                          </a:solidFill>
                          <a:effectLst/>
                          <a:latin typeface="Arial"/>
                        </a:rPr>
                        <a:t>Potential signs</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a:solidFill>
                            <a:srgbClr val="FFFFFF"/>
                          </a:solidFill>
                          <a:effectLst/>
                          <a:latin typeface="Arial"/>
                        </a:rPr>
                        <a:t>Possible hazard</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a:solidFill>
                            <a:srgbClr val="FFFFFF"/>
                          </a:solidFill>
                          <a:effectLst/>
                          <a:latin typeface="Arial"/>
                        </a:rPr>
                        <a:t>Possible </a:t>
                      </a:r>
                      <a:br>
                        <a:rPr lang="en-US" sz="1600" b="1" i="0" u="none" strike="noStrike">
                          <a:solidFill>
                            <a:srgbClr val="FFFFFF"/>
                          </a:solidFill>
                          <a:effectLst/>
                          <a:latin typeface="Arial"/>
                        </a:rPr>
                      </a:br>
                      <a:r>
                        <a:rPr lang="en-US" sz="1600" b="1" i="0" u="none" strike="noStrike">
                          <a:solidFill>
                            <a:srgbClr val="FFFFFF"/>
                          </a:solidFill>
                          <a:effectLst/>
                          <a:latin typeface="Arial"/>
                        </a:rPr>
                        <a:t>contamination source </a:t>
                      </a:r>
                      <a:br>
                        <a:rPr lang="en-US" sz="1600" b="1" i="0" u="none" strike="noStrike">
                          <a:solidFill>
                            <a:srgbClr val="FFFFFF"/>
                          </a:solidFill>
                          <a:effectLst/>
                          <a:latin typeface="Arial"/>
                        </a:rPr>
                      </a:br>
                      <a:r>
                        <a:rPr lang="en-US" sz="1600" b="1" i="0" u="none" strike="noStrike">
                          <a:solidFill>
                            <a:srgbClr val="FFFFFF"/>
                          </a:solidFill>
                          <a:effectLst/>
                          <a:latin typeface="Arial"/>
                        </a:rPr>
                        <a:t>(or hazardous event)</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extLst>
                  <a:ext uri="{0D108BD9-81ED-4DB2-BD59-A6C34878D82A}">
                    <a16:rowId xmlns:a16="http://schemas.microsoft.com/office/drawing/2014/main" val="10000"/>
                  </a:ext>
                </a:extLst>
              </a:tr>
              <a:tr h="354402">
                <a:tc>
                  <a:txBody>
                    <a:bodyPr/>
                    <a:lstStyle/>
                    <a:p>
                      <a:pPr algn="ctr" fontAlgn="ctr"/>
                      <a:r>
                        <a:rPr lang="en-US" sz="1600" b="1" i="0" u="none" strike="noStrike">
                          <a:solidFill>
                            <a:schemeClr val="bg1"/>
                          </a:solidFill>
                          <a:effectLst/>
                          <a:latin typeface="Arial"/>
                        </a:rPr>
                        <a:t>Acute health issues</a:t>
                      </a:r>
                    </a:p>
                  </a:txBody>
                  <a:tcPr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l" fontAlgn="ctr"/>
                      <a:r>
                        <a:rPr lang="en-US" sz="1600" b="0" i="0" u="none" strike="noStrike">
                          <a:solidFill>
                            <a:schemeClr val="bg1"/>
                          </a:solidFill>
                          <a:effectLst/>
                          <a:latin typeface="Arial"/>
                        </a:rPr>
                        <a:t> </a:t>
                      </a:r>
                    </a:p>
                  </a:txBody>
                  <a:tcPr marL="12221"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l" fontAlgn="ctr"/>
                      <a:r>
                        <a:rPr lang="en-US" sz="1600" b="0" i="0" u="none" strike="noStrike">
                          <a:solidFill>
                            <a:schemeClr val="bg1"/>
                          </a:solidFill>
                          <a:effectLst/>
                          <a:latin typeface="Arial"/>
                        </a:rPr>
                        <a:t> </a:t>
                      </a:r>
                    </a:p>
                  </a:txBody>
                  <a:tcPr marL="12221"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extLst>
                  <a:ext uri="{0D108BD9-81ED-4DB2-BD59-A6C34878D82A}">
                    <a16:rowId xmlns:a16="http://schemas.microsoft.com/office/drawing/2014/main" val="10001"/>
                  </a:ext>
                </a:extLst>
              </a:tr>
              <a:tr h="1380945">
                <a:tc>
                  <a:txBody>
                    <a:bodyPr/>
                    <a:lstStyle/>
                    <a:p>
                      <a:pPr algn="l" fontAlgn="ctr"/>
                      <a:r>
                        <a:rPr lang="en-US" sz="1600" b="0" i="0" u="none" strike="noStrike">
                          <a:solidFill>
                            <a:schemeClr val="bg2">
                              <a:lumMod val="25000"/>
                            </a:schemeClr>
                          </a:solidFill>
                          <a:effectLst/>
                          <a:latin typeface="Arial"/>
                        </a:rPr>
                        <a:t>Diarrhoea and dysentery (including occasional outbreaks of cholera and typhoid fever) and other waterborne infections such as hepatitis are widespread within the community, particularly affecting the young, old and health compromised</a:t>
                      </a:r>
                    </a:p>
                  </a:txBody>
                  <a:tcPr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chemeClr val="bg1"/>
                    </a:solidFill>
                  </a:tcPr>
                </a:tc>
                <a:tc>
                  <a:txBody>
                    <a:bodyPr/>
                    <a:lstStyle/>
                    <a:p>
                      <a:pPr algn="l" fontAlgn="ctr"/>
                      <a:r>
                        <a:rPr lang="en-US" sz="1600" b="1" i="0" u="none" strike="noStrike">
                          <a:solidFill>
                            <a:schemeClr val="bg2">
                              <a:lumMod val="25000"/>
                            </a:schemeClr>
                          </a:solidFill>
                          <a:effectLst/>
                          <a:latin typeface="Arial"/>
                        </a:rPr>
                        <a:t>Microbial pathogens</a:t>
                      </a:r>
                    </a:p>
                  </a:txBody>
                  <a:tcPr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chemeClr val="bg2">
                              <a:lumMod val="25000"/>
                            </a:schemeClr>
                          </a:solidFill>
                          <a:effectLst/>
                          <a:latin typeface="Arial"/>
                        </a:rPr>
                        <a:t>Open defecation or nearby sanitation facilities; agriculture (use of manure) or wildlife; dirty water with suspended particles such as silt, clay or organic matter (often from flood waters or following rainstorms)</a:t>
                      </a:r>
                    </a:p>
                  </a:txBody>
                  <a:tcPr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2"/>
                  </a:ext>
                </a:extLst>
              </a:tr>
              <a:tr h="1380945">
                <a:tc>
                  <a:txBody>
                    <a:bodyPr/>
                    <a:lstStyle/>
                    <a:p>
                      <a:pPr algn="l" fontAlgn="ctr"/>
                      <a:r>
                        <a:rPr lang="en-US" sz="1600" b="0" i="0" u="none" strike="noStrike">
                          <a:solidFill>
                            <a:schemeClr val="bg2">
                              <a:lumMod val="25000"/>
                            </a:schemeClr>
                          </a:solidFill>
                          <a:effectLst/>
                          <a:latin typeface="Arial"/>
                        </a:rPr>
                        <a:t>Methaemoglobinaemia in bottle-fed infants (or "blue baby syndrome")</a:t>
                      </a:r>
                    </a:p>
                  </a:txBody>
                  <a:tcPr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l" fontAlgn="ctr"/>
                      <a:r>
                        <a:rPr lang="en-US" sz="1600" b="1" i="0" u="none" strike="noStrike">
                          <a:solidFill>
                            <a:schemeClr val="bg2">
                              <a:lumMod val="25000"/>
                            </a:schemeClr>
                          </a:solidFill>
                          <a:effectLst/>
                          <a:latin typeface="Arial"/>
                        </a:rPr>
                        <a:t>High levels of nitrates/nitrites</a:t>
                      </a:r>
                    </a:p>
                  </a:txBody>
                  <a:tcPr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chemeClr val="bg2">
                              <a:lumMod val="25000"/>
                            </a:schemeClr>
                          </a:solidFill>
                          <a:effectLst/>
                          <a:latin typeface="Arial"/>
                        </a:rPr>
                        <a:t>Sewage discharges; poorly maintained septic tank; animal manure and runoff from agriculture</a:t>
                      </a:r>
                    </a:p>
                  </a:txBody>
                  <a:tcPr marR="12221" marT="12221"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27" name="Group 26">
            <a:extLst>
              <a:ext uri="{FF2B5EF4-FFF2-40B4-BE49-F238E27FC236}">
                <a16:creationId xmlns:a16="http://schemas.microsoft.com/office/drawing/2014/main" id="{D4D11055-A141-4A4B-951C-E61FD1978FD0}"/>
              </a:ext>
            </a:extLst>
          </p:cNvPr>
          <p:cNvGrpSpPr/>
          <p:nvPr/>
        </p:nvGrpSpPr>
        <p:grpSpPr>
          <a:xfrm>
            <a:off x="11676764" y="1201324"/>
            <a:ext cx="515236" cy="380621"/>
            <a:chOff x="8628766" y="1945016"/>
            <a:chExt cx="515236" cy="380621"/>
          </a:xfrm>
        </p:grpSpPr>
        <p:sp>
          <p:nvSpPr>
            <p:cNvPr id="32" name="Round Same Side Corner Rectangle 31">
              <a:extLst>
                <a:ext uri="{FF2B5EF4-FFF2-40B4-BE49-F238E27FC236}">
                  <a16:creationId xmlns:a16="http://schemas.microsoft.com/office/drawing/2014/main" id="{B26FF990-DA86-934E-8D3A-9641BDD7F689}"/>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3" name="Striped Right Arrow 32">
              <a:extLst>
                <a:ext uri="{FF2B5EF4-FFF2-40B4-BE49-F238E27FC236}">
                  <a16:creationId xmlns:a16="http://schemas.microsoft.com/office/drawing/2014/main" id="{0B472F57-C032-A24A-9CC8-24CCE97D55DF}"/>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89791BF-9C51-BD4F-BC42-9259BD38DABE}"/>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3" name="Rectangle 2">
            <a:extLst>
              <a:ext uri="{FF2B5EF4-FFF2-40B4-BE49-F238E27FC236}">
                <a16:creationId xmlns:a16="http://schemas.microsoft.com/office/drawing/2014/main" id="{589BA755-3467-63AC-7270-125E0556B4E3}"/>
              </a:ext>
            </a:extLst>
          </p:cNvPr>
          <p:cNvSpPr/>
          <p:nvPr/>
        </p:nvSpPr>
        <p:spPr bwMode="auto">
          <a:xfrm>
            <a:off x="4888137" y="4610802"/>
            <a:ext cx="2211163" cy="1016000"/>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Tree>
    <p:extLst>
      <p:ext uri="{BB962C8B-B14F-4D97-AF65-F5344CB8AC3E}">
        <p14:creationId xmlns:p14="http://schemas.microsoft.com/office/powerpoint/2010/main" val="5550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99300" y="21844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1" name="Rectangle 20"/>
          <p:cNvSpPr>
            <a:spLocks noChangeArrowheads="1"/>
          </p:cNvSpPr>
          <p:nvPr/>
        </p:nvSpPr>
        <p:spPr bwMode="auto">
          <a:xfrm>
            <a:off x="7091363" y="2708276"/>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2" name="Rectangle 21"/>
          <p:cNvSpPr>
            <a:spLocks noChangeArrowheads="1"/>
          </p:cNvSpPr>
          <p:nvPr/>
        </p:nvSpPr>
        <p:spPr bwMode="auto">
          <a:xfrm>
            <a:off x="7092950" y="32385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3" name="Rectangle 22"/>
          <p:cNvSpPr>
            <a:spLocks noChangeArrowheads="1"/>
          </p:cNvSpPr>
          <p:nvPr/>
        </p:nvSpPr>
        <p:spPr bwMode="auto">
          <a:xfrm>
            <a:off x="7099300" y="37338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4" name="Rectangle 23"/>
          <p:cNvSpPr>
            <a:spLocks noChangeArrowheads="1"/>
          </p:cNvSpPr>
          <p:nvPr/>
        </p:nvSpPr>
        <p:spPr bwMode="auto">
          <a:xfrm>
            <a:off x="7099300" y="4238626"/>
            <a:ext cx="2400300" cy="650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5" name="Rectangle 24"/>
          <p:cNvSpPr>
            <a:spLocks noChangeArrowheads="1"/>
          </p:cNvSpPr>
          <p:nvPr/>
        </p:nvSpPr>
        <p:spPr bwMode="auto">
          <a:xfrm>
            <a:off x="7092950" y="5187951"/>
            <a:ext cx="2400300"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6" name="Rectangle 25"/>
          <p:cNvSpPr>
            <a:spLocks noChangeArrowheads="1"/>
          </p:cNvSpPr>
          <p:nvPr/>
        </p:nvSpPr>
        <p:spPr bwMode="auto">
          <a:xfrm>
            <a:off x="7099300" y="5822951"/>
            <a:ext cx="2400300" cy="4603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861574294"/>
              </p:ext>
            </p:extLst>
          </p:nvPr>
        </p:nvGraphicFramePr>
        <p:xfrm>
          <a:off x="2189006" y="707789"/>
          <a:ext cx="7921056" cy="5190644"/>
        </p:xfrm>
        <a:graphic>
          <a:graphicData uri="http://schemas.openxmlformats.org/drawingml/2006/table">
            <a:tbl>
              <a:tblPr/>
              <a:tblGrid>
                <a:gridCol w="2640352">
                  <a:extLst>
                    <a:ext uri="{9D8B030D-6E8A-4147-A177-3AD203B41FA5}">
                      <a16:colId xmlns:a16="http://schemas.microsoft.com/office/drawing/2014/main" val="20000"/>
                    </a:ext>
                  </a:extLst>
                </a:gridCol>
                <a:gridCol w="2640352">
                  <a:extLst>
                    <a:ext uri="{9D8B030D-6E8A-4147-A177-3AD203B41FA5}">
                      <a16:colId xmlns:a16="http://schemas.microsoft.com/office/drawing/2014/main" val="20001"/>
                    </a:ext>
                  </a:extLst>
                </a:gridCol>
                <a:gridCol w="2640352">
                  <a:extLst>
                    <a:ext uri="{9D8B030D-6E8A-4147-A177-3AD203B41FA5}">
                      <a16:colId xmlns:a16="http://schemas.microsoft.com/office/drawing/2014/main" val="20002"/>
                    </a:ext>
                  </a:extLst>
                </a:gridCol>
              </a:tblGrid>
              <a:tr h="503138">
                <a:tc>
                  <a:txBody>
                    <a:bodyPr/>
                    <a:lstStyle/>
                    <a:p>
                      <a:pPr algn="ctr" fontAlgn="ctr"/>
                      <a:r>
                        <a:rPr lang="en-US" sz="1600" b="1" i="0" u="none" strike="noStrike">
                          <a:solidFill>
                            <a:srgbClr val="FFFFFF"/>
                          </a:solidFill>
                          <a:effectLst/>
                          <a:latin typeface="Arial"/>
                        </a:rPr>
                        <a:t>Potential signs</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a:solidFill>
                            <a:srgbClr val="FFFFFF"/>
                          </a:solidFill>
                          <a:effectLst/>
                          <a:latin typeface="Arial"/>
                        </a:rPr>
                        <a:t>Possible hazard</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kern="1200">
                          <a:solidFill>
                            <a:srgbClr val="FFFFFF"/>
                          </a:solidFill>
                          <a:effectLst/>
                          <a:latin typeface="Arial"/>
                          <a:ea typeface="+mn-ea"/>
                          <a:cs typeface="+mn-cs"/>
                        </a:rPr>
                        <a:t>Possible</a:t>
                      </a:r>
                      <a:r>
                        <a:rPr lang="en-US" sz="1600" b="1" i="0" u="none" strike="noStrike">
                          <a:solidFill>
                            <a:srgbClr val="FFFFFF"/>
                          </a:solidFill>
                          <a:effectLst/>
                          <a:latin typeface="Arial"/>
                        </a:rPr>
                        <a:t> </a:t>
                      </a:r>
                      <a:br>
                        <a:rPr lang="en-US" sz="1600" b="1" i="0" u="none" strike="noStrike">
                          <a:solidFill>
                            <a:srgbClr val="FFFFFF"/>
                          </a:solidFill>
                          <a:effectLst/>
                          <a:latin typeface="Arial"/>
                        </a:rPr>
                      </a:br>
                      <a:r>
                        <a:rPr lang="en-US" sz="1600" b="1" i="0" u="none" strike="noStrike">
                          <a:solidFill>
                            <a:srgbClr val="FFFFFF"/>
                          </a:solidFill>
                          <a:effectLst/>
                          <a:latin typeface="Arial"/>
                        </a:rPr>
                        <a:t>contamination source </a:t>
                      </a:r>
                      <a:br>
                        <a:rPr lang="en-US" sz="1600" b="1" i="0" u="none" strike="noStrike">
                          <a:solidFill>
                            <a:srgbClr val="FFFFFF"/>
                          </a:solidFill>
                          <a:effectLst/>
                          <a:latin typeface="Arial"/>
                        </a:rPr>
                      </a:br>
                      <a:r>
                        <a:rPr lang="en-US" sz="1600" b="1" i="0" u="none" strike="noStrike">
                          <a:solidFill>
                            <a:srgbClr val="FFFFFF"/>
                          </a:solidFill>
                          <a:effectLst/>
                          <a:latin typeface="Arial"/>
                        </a:rPr>
                        <a:t>(or hazardous event)</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extLst>
                  <a:ext uri="{0D108BD9-81ED-4DB2-BD59-A6C34878D82A}">
                    <a16:rowId xmlns:a16="http://schemas.microsoft.com/office/drawing/2014/main" val="10000"/>
                  </a:ext>
                </a:extLst>
              </a:tr>
              <a:tr h="339326">
                <a:tc>
                  <a:txBody>
                    <a:bodyPr/>
                    <a:lstStyle/>
                    <a:p>
                      <a:pPr algn="ctr" fontAlgn="ctr"/>
                      <a:r>
                        <a:rPr lang="en-US" sz="1600" b="1" i="0" u="none" strike="noStrike">
                          <a:solidFill>
                            <a:schemeClr val="bg1"/>
                          </a:solidFill>
                          <a:effectLst/>
                          <a:latin typeface="Arial"/>
                        </a:rPr>
                        <a:t>Chronic health issues</a:t>
                      </a:r>
                    </a:p>
                  </a:txBody>
                  <a:tcPr marL="6178"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ctr" fontAlgn="ctr"/>
                      <a:r>
                        <a:rPr lang="en-US" sz="1600" b="0" i="0" u="none" strike="noStrike">
                          <a:solidFill>
                            <a:schemeClr val="bg1"/>
                          </a:solidFill>
                          <a:effectLst/>
                          <a:latin typeface="Arial"/>
                        </a:rPr>
                        <a:t> </a:t>
                      </a:r>
                    </a:p>
                  </a:txBody>
                  <a:tcPr marL="6178"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ctr" fontAlgn="ctr"/>
                      <a:r>
                        <a:rPr lang="en-US" sz="1600" b="0" i="0" u="none" strike="noStrike">
                          <a:solidFill>
                            <a:schemeClr val="bg1"/>
                          </a:solidFill>
                          <a:effectLst/>
                          <a:latin typeface="Arial"/>
                        </a:rPr>
                        <a:t> </a:t>
                      </a:r>
                    </a:p>
                  </a:txBody>
                  <a:tcPr marL="6178"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extLst>
                  <a:ext uri="{0D108BD9-81ED-4DB2-BD59-A6C34878D82A}">
                    <a16:rowId xmlns:a16="http://schemas.microsoft.com/office/drawing/2014/main" val="10001"/>
                  </a:ext>
                </a:extLst>
              </a:tr>
              <a:tr h="1322201">
                <a:tc>
                  <a:txBody>
                    <a:bodyPr/>
                    <a:lstStyle/>
                    <a:p>
                      <a:pPr algn="l" fontAlgn="ctr"/>
                      <a:r>
                        <a:rPr lang="en-US" sz="1600" b="0" i="0" u="none" strike="noStrike">
                          <a:solidFill>
                            <a:schemeClr val="bg2">
                              <a:lumMod val="25000"/>
                            </a:schemeClr>
                          </a:solidFill>
                          <a:effectLst/>
                          <a:latin typeface="Arial"/>
                        </a:rPr>
                        <a:t>Mottling and staining of teeth in young children and teenagers; brittle bones and crippling</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chemeClr val="bg1"/>
                    </a:solidFill>
                  </a:tcPr>
                </a:tc>
                <a:tc>
                  <a:txBody>
                    <a:bodyPr/>
                    <a:lstStyle/>
                    <a:p>
                      <a:pPr algn="l" fontAlgn="ctr"/>
                      <a:r>
                        <a:rPr lang="en-US" sz="1600" b="1" i="0" u="none" strike="noStrike">
                          <a:solidFill>
                            <a:schemeClr val="bg2">
                              <a:lumMod val="25000"/>
                            </a:schemeClr>
                          </a:solidFill>
                          <a:effectLst/>
                          <a:latin typeface="Arial"/>
                        </a:rPr>
                        <a:t>High fluoride levels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chemeClr val="bg2">
                              <a:lumMod val="25000"/>
                            </a:schemeClr>
                          </a:solidFill>
                          <a:effectLst/>
                          <a:latin typeface="Arial"/>
                        </a:rPr>
                        <a:t>Naturally occurring in some groundwaters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2"/>
                  </a:ext>
                </a:extLst>
              </a:tr>
              <a:tr h="1322201">
                <a:tc>
                  <a:txBody>
                    <a:bodyPr/>
                    <a:lstStyle/>
                    <a:p>
                      <a:pPr algn="l" fontAlgn="ctr"/>
                      <a:r>
                        <a:rPr lang="en-US" sz="1600" b="0" i="0" u="none" strike="noStrike">
                          <a:solidFill>
                            <a:schemeClr val="bg2">
                              <a:lumMod val="25000"/>
                            </a:schemeClr>
                          </a:solidFill>
                          <a:effectLst/>
                          <a:latin typeface="Arial"/>
                        </a:rPr>
                        <a:t>Pigmentation changes (melanosis) and thickening of the skin (hyperkeratosis), increased rates of cancers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l" fontAlgn="ctr"/>
                      <a:r>
                        <a:rPr lang="en-US" sz="1600" b="1" i="0" u="none" strike="noStrike">
                          <a:solidFill>
                            <a:schemeClr val="bg2">
                              <a:lumMod val="25000"/>
                            </a:schemeClr>
                          </a:solidFill>
                          <a:effectLst/>
                          <a:latin typeface="Arial"/>
                        </a:rPr>
                        <a:t>High arsenic levels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chemeClr val="bg2">
                              <a:lumMod val="25000"/>
                            </a:schemeClr>
                          </a:solidFill>
                          <a:effectLst/>
                          <a:latin typeface="Arial"/>
                        </a:rPr>
                        <a:t>Naturally occurring in some groundwaters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3"/>
                  </a:ext>
                </a:extLst>
              </a:tr>
              <a:tr h="1322201">
                <a:tc>
                  <a:txBody>
                    <a:bodyPr/>
                    <a:lstStyle/>
                    <a:p>
                      <a:pPr algn="l" fontAlgn="ctr"/>
                      <a:r>
                        <a:rPr lang="en-US" sz="1600" b="0" i="0" u="none" strike="noStrike">
                          <a:solidFill>
                            <a:schemeClr val="bg2">
                              <a:lumMod val="25000"/>
                            </a:schemeClr>
                          </a:solidFill>
                          <a:effectLst/>
                          <a:latin typeface="Arial"/>
                        </a:rPr>
                        <a:t>Skin irritation (skin rash, hives, itchy eyes and throat); tingling around the mouth and fingertips; slurred speech; animals who drink the water may die</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l" fontAlgn="ctr"/>
                      <a:r>
                        <a:rPr lang="en-US" sz="1600" b="1" i="0" u="none" strike="noStrike">
                          <a:solidFill>
                            <a:schemeClr val="bg2">
                              <a:lumMod val="25000"/>
                            </a:schemeClr>
                          </a:solidFill>
                          <a:effectLst/>
                          <a:latin typeface="Arial"/>
                        </a:rPr>
                        <a:t>Algae and algal toxins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chemeClr val="bg2">
                              <a:lumMod val="25000"/>
                            </a:schemeClr>
                          </a:solidFill>
                          <a:effectLst/>
                          <a:latin typeface="Arial"/>
                        </a:rPr>
                        <a:t>High nutrient levels in warm and stagnant surface water (ponds, tanks)</a:t>
                      </a:r>
                    </a:p>
                  </a:txBody>
                  <a:tcPr marR="6178" marT="6178"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7" name="Rectangle 26"/>
          <p:cNvSpPr/>
          <p:nvPr/>
        </p:nvSpPr>
        <p:spPr bwMode="auto">
          <a:xfrm>
            <a:off x="4842934" y="2048933"/>
            <a:ext cx="2353733" cy="1016000"/>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8" name="Rectangle 27"/>
          <p:cNvSpPr/>
          <p:nvPr/>
        </p:nvSpPr>
        <p:spPr bwMode="auto">
          <a:xfrm>
            <a:off x="4842932" y="3318930"/>
            <a:ext cx="2353733" cy="1016000"/>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9" name="Rectangle 28"/>
          <p:cNvSpPr/>
          <p:nvPr/>
        </p:nvSpPr>
        <p:spPr bwMode="auto">
          <a:xfrm>
            <a:off x="4842933" y="4741333"/>
            <a:ext cx="2353733" cy="1016000"/>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nvGrpSpPr>
          <p:cNvPr id="33" name="Group 32">
            <a:extLst>
              <a:ext uri="{FF2B5EF4-FFF2-40B4-BE49-F238E27FC236}">
                <a16:creationId xmlns:a16="http://schemas.microsoft.com/office/drawing/2014/main" id="{6BD02B69-736A-AA43-B118-ABCE5F5AF0D1}"/>
              </a:ext>
            </a:extLst>
          </p:cNvPr>
          <p:cNvGrpSpPr/>
          <p:nvPr/>
        </p:nvGrpSpPr>
        <p:grpSpPr>
          <a:xfrm>
            <a:off x="11668669" y="1176271"/>
            <a:ext cx="515236" cy="380621"/>
            <a:chOff x="8628766" y="1945016"/>
            <a:chExt cx="515236" cy="380621"/>
          </a:xfrm>
        </p:grpSpPr>
        <p:sp>
          <p:nvSpPr>
            <p:cNvPr id="37" name="Round Same Side Corner Rectangle 36">
              <a:extLst>
                <a:ext uri="{FF2B5EF4-FFF2-40B4-BE49-F238E27FC236}">
                  <a16:creationId xmlns:a16="http://schemas.microsoft.com/office/drawing/2014/main" id="{C06ACC9E-D8CF-7246-88C5-DF3A4829CDE0}"/>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8" name="Striped Right Arrow 37">
              <a:extLst>
                <a:ext uri="{FF2B5EF4-FFF2-40B4-BE49-F238E27FC236}">
                  <a16:creationId xmlns:a16="http://schemas.microsoft.com/office/drawing/2014/main" id="{51F636BA-B54C-614F-93B1-02E9DD4BE08E}"/>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0C76F39-53D8-E940-8CDD-38BBA3FC561F}"/>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3</a:t>
              </a:r>
            </a:p>
          </p:txBody>
        </p:sp>
      </p:grpSp>
    </p:spTree>
    <p:extLst>
      <p:ext uri="{BB962C8B-B14F-4D97-AF65-F5344CB8AC3E}">
        <p14:creationId xmlns:p14="http://schemas.microsoft.com/office/powerpoint/2010/main" val="13699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99300" y="21844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1" name="Rectangle 20"/>
          <p:cNvSpPr>
            <a:spLocks noChangeArrowheads="1"/>
          </p:cNvSpPr>
          <p:nvPr/>
        </p:nvSpPr>
        <p:spPr bwMode="auto">
          <a:xfrm>
            <a:off x="7091363" y="2708276"/>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2" name="Rectangle 21"/>
          <p:cNvSpPr>
            <a:spLocks noChangeArrowheads="1"/>
          </p:cNvSpPr>
          <p:nvPr/>
        </p:nvSpPr>
        <p:spPr bwMode="auto">
          <a:xfrm>
            <a:off x="7092950" y="32385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3" name="Rectangle 22"/>
          <p:cNvSpPr>
            <a:spLocks noChangeArrowheads="1"/>
          </p:cNvSpPr>
          <p:nvPr/>
        </p:nvSpPr>
        <p:spPr bwMode="auto">
          <a:xfrm>
            <a:off x="7099300" y="37338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4" name="Rectangle 23"/>
          <p:cNvSpPr>
            <a:spLocks noChangeArrowheads="1"/>
          </p:cNvSpPr>
          <p:nvPr/>
        </p:nvSpPr>
        <p:spPr bwMode="auto">
          <a:xfrm>
            <a:off x="7099300" y="4238626"/>
            <a:ext cx="2400300" cy="650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5" name="Rectangle 24"/>
          <p:cNvSpPr>
            <a:spLocks noChangeArrowheads="1"/>
          </p:cNvSpPr>
          <p:nvPr/>
        </p:nvSpPr>
        <p:spPr bwMode="auto">
          <a:xfrm>
            <a:off x="7092950" y="5187951"/>
            <a:ext cx="2400300"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6" name="Rectangle 25"/>
          <p:cNvSpPr>
            <a:spLocks noChangeArrowheads="1"/>
          </p:cNvSpPr>
          <p:nvPr/>
        </p:nvSpPr>
        <p:spPr bwMode="auto">
          <a:xfrm>
            <a:off x="7099300" y="5822951"/>
            <a:ext cx="2400300" cy="4603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130493"/>
              </p:ext>
            </p:extLst>
          </p:nvPr>
        </p:nvGraphicFramePr>
        <p:xfrm>
          <a:off x="2115189" y="628467"/>
          <a:ext cx="7958667" cy="5456660"/>
        </p:xfrm>
        <a:graphic>
          <a:graphicData uri="http://schemas.openxmlformats.org/drawingml/2006/table">
            <a:tbl>
              <a:tblPr/>
              <a:tblGrid>
                <a:gridCol w="2652889">
                  <a:extLst>
                    <a:ext uri="{9D8B030D-6E8A-4147-A177-3AD203B41FA5}">
                      <a16:colId xmlns:a16="http://schemas.microsoft.com/office/drawing/2014/main" val="20000"/>
                    </a:ext>
                  </a:extLst>
                </a:gridCol>
                <a:gridCol w="2652889">
                  <a:extLst>
                    <a:ext uri="{9D8B030D-6E8A-4147-A177-3AD203B41FA5}">
                      <a16:colId xmlns:a16="http://schemas.microsoft.com/office/drawing/2014/main" val="20001"/>
                    </a:ext>
                  </a:extLst>
                </a:gridCol>
                <a:gridCol w="2652889">
                  <a:extLst>
                    <a:ext uri="{9D8B030D-6E8A-4147-A177-3AD203B41FA5}">
                      <a16:colId xmlns:a16="http://schemas.microsoft.com/office/drawing/2014/main" val="20002"/>
                    </a:ext>
                  </a:extLst>
                </a:gridCol>
              </a:tblGrid>
              <a:tr h="558800">
                <a:tc>
                  <a:txBody>
                    <a:bodyPr/>
                    <a:lstStyle/>
                    <a:p>
                      <a:pPr algn="ctr" fontAlgn="ctr"/>
                      <a:r>
                        <a:rPr lang="en-US" sz="1600" b="1" i="0" u="none" strike="noStrike">
                          <a:solidFill>
                            <a:srgbClr val="FFFFFF"/>
                          </a:solidFill>
                          <a:effectLst/>
                          <a:latin typeface="Arial"/>
                        </a:rPr>
                        <a:t>Potential signs</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a:solidFill>
                            <a:srgbClr val="FFFFFF"/>
                          </a:solidFill>
                          <a:effectLst/>
                          <a:latin typeface="Arial"/>
                        </a:rPr>
                        <a:t>Possible hazard</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kern="1200">
                          <a:solidFill>
                            <a:srgbClr val="FFFFFF"/>
                          </a:solidFill>
                          <a:effectLst/>
                          <a:latin typeface="Arial"/>
                          <a:ea typeface="+mn-ea"/>
                          <a:cs typeface="+mn-cs"/>
                        </a:rPr>
                        <a:t>Possible</a:t>
                      </a:r>
                      <a:r>
                        <a:rPr lang="en-US" sz="1600" b="1" i="0" u="none" strike="noStrike">
                          <a:solidFill>
                            <a:srgbClr val="FFFFFF"/>
                          </a:solidFill>
                          <a:effectLst/>
                          <a:latin typeface="Arial"/>
                        </a:rPr>
                        <a:t> </a:t>
                      </a:r>
                      <a:br>
                        <a:rPr lang="en-US" sz="1600" b="1" i="0" u="none" strike="noStrike">
                          <a:solidFill>
                            <a:srgbClr val="FFFFFF"/>
                          </a:solidFill>
                          <a:effectLst/>
                          <a:latin typeface="Arial"/>
                        </a:rPr>
                      </a:br>
                      <a:r>
                        <a:rPr lang="en-US" sz="1600" b="1" i="0" u="none" strike="noStrike">
                          <a:solidFill>
                            <a:srgbClr val="FFFFFF"/>
                          </a:solidFill>
                          <a:effectLst/>
                          <a:latin typeface="Arial"/>
                        </a:rPr>
                        <a:t>contamination source </a:t>
                      </a:r>
                      <a:br>
                        <a:rPr lang="en-US" sz="1600" b="1" i="0" u="none" strike="noStrike">
                          <a:solidFill>
                            <a:srgbClr val="FFFFFF"/>
                          </a:solidFill>
                          <a:effectLst/>
                          <a:latin typeface="Arial"/>
                        </a:rPr>
                      </a:br>
                      <a:r>
                        <a:rPr lang="en-US" sz="1600" b="1" i="0" u="none" strike="noStrike">
                          <a:solidFill>
                            <a:srgbClr val="FFFFFF"/>
                          </a:solidFill>
                          <a:effectLst/>
                          <a:latin typeface="Arial"/>
                        </a:rPr>
                        <a:t>(or hazardous event)</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extLst>
                  <a:ext uri="{0D108BD9-81ED-4DB2-BD59-A6C34878D82A}">
                    <a16:rowId xmlns:a16="http://schemas.microsoft.com/office/drawing/2014/main" val="10000"/>
                  </a:ext>
                </a:extLst>
              </a:tr>
              <a:tr h="309061">
                <a:tc>
                  <a:txBody>
                    <a:bodyPr/>
                    <a:lstStyle/>
                    <a:p>
                      <a:pPr algn="ctr" fontAlgn="ctr"/>
                      <a:r>
                        <a:rPr lang="en-US" sz="1600" b="1" i="0" u="none" strike="noStrike">
                          <a:solidFill>
                            <a:schemeClr val="bg1"/>
                          </a:solidFill>
                          <a:effectLst/>
                          <a:latin typeface="Arial"/>
                        </a:rPr>
                        <a:t>Acceptability issues</a:t>
                      </a:r>
                    </a:p>
                  </a:txBody>
                  <a:tcPr marL="6927" marR="6927"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ctr" fontAlgn="ctr"/>
                      <a:r>
                        <a:rPr lang="en-US" sz="1600" b="0" i="0" u="none" strike="noStrike">
                          <a:solidFill>
                            <a:schemeClr val="bg1"/>
                          </a:solidFill>
                          <a:effectLst/>
                          <a:latin typeface="Arial"/>
                        </a:rPr>
                        <a:t> </a:t>
                      </a:r>
                    </a:p>
                  </a:txBody>
                  <a:tcPr marL="6927" marR="6927"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ctr" fontAlgn="ctr"/>
                      <a:r>
                        <a:rPr lang="en-US" sz="1600" b="0" i="0" u="none" strike="noStrike">
                          <a:solidFill>
                            <a:schemeClr val="bg1"/>
                          </a:solidFill>
                          <a:effectLst/>
                          <a:latin typeface="Arial"/>
                        </a:rPr>
                        <a:t> </a:t>
                      </a:r>
                    </a:p>
                  </a:txBody>
                  <a:tcPr marL="6927" marR="6927"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extLst>
                  <a:ext uri="{0D108BD9-81ED-4DB2-BD59-A6C34878D82A}">
                    <a16:rowId xmlns:a16="http://schemas.microsoft.com/office/drawing/2014/main" val="10001"/>
                  </a:ext>
                </a:extLst>
              </a:tr>
              <a:tr h="838684">
                <a:tc>
                  <a:txBody>
                    <a:bodyPr/>
                    <a:lstStyle/>
                    <a:p>
                      <a:pPr algn="l" fontAlgn="ctr"/>
                      <a:r>
                        <a:rPr lang="en-US" sz="1600" b="0" i="0" u="none" strike="noStrike">
                          <a:solidFill>
                            <a:srgbClr val="000000"/>
                          </a:solidFill>
                          <a:effectLst/>
                          <a:latin typeface="Arial"/>
                        </a:rPr>
                        <a:t>Stains on fixtures or laundry; coloured water with metallic taste</a:t>
                      </a:r>
                    </a:p>
                  </a:txBody>
                  <a:tcPr marL="182880"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chemeClr val="bg1"/>
                    </a:solidFill>
                  </a:tcPr>
                </a:tc>
                <a:tc>
                  <a:txBody>
                    <a:bodyPr/>
                    <a:lstStyle/>
                    <a:p>
                      <a:pPr algn="l" fontAlgn="ctr"/>
                      <a:r>
                        <a:rPr lang="en-US" sz="1600" b="1" i="0" u="none" strike="noStrike">
                          <a:solidFill>
                            <a:srgbClr val="000000"/>
                          </a:solidFill>
                          <a:effectLst/>
                          <a:latin typeface="Arial"/>
                        </a:rPr>
                        <a:t>High metal concentrations</a:t>
                      </a:r>
                    </a:p>
                  </a:txBody>
                  <a:tcPr marL="182880"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rgbClr val="000000"/>
                          </a:solidFill>
                          <a:effectLst/>
                          <a:latin typeface="Arial"/>
                        </a:rPr>
                        <a:t>Naturally occurring in some groundwaters; may result from corroding pipes in the distribution system or from "overturning" of reservoirs</a:t>
                      </a:r>
                    </a:p>
                  </a:txBody>
                  <a:tcPr marL="182880"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2"/>
                  </a:ext>
                </a:extLst>
              </a:tr>
              <a:tr h="764606">
                <a:tc>
                  <a:txBody>
                    <a:bodyPr/>
                    <a:lstStyle/>
                    <a:p>
                      <a:pPr algn="l" fontAlgn="ctr"/>
                      <a:r>
                        <a:rPr lang="en-US" sz="1600" b="0" i="0" u="none" strike="noStrike">
                          <a:solidFill>
                            <a:srgbClr val="000000"/>
                          </a:solidFill>
                          <a:effectLst/>
                          <a:latin typeface="Arial"/>
                        </a:rPr>
                        <a:t>Unpleasantly salty taste (may pose health concern to those on sodium-restricted diets)</a:t>
                      </a:r>
                    </a:p>
                  </a:txBody>
                  <a:tcPr marL="182880"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Arial"/>
                        </a:rPr>
                        <a:t>High sodium chloride levels</a:t>
                      </a:r>
                    </a:p>
                  </a:txBody>
                  <a:tcPr marL="182880"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rgbClr val="000000"/>
                          </a:solidFill>
                          <a:effectLst/>
                          <a:latin typeface="Arial"/>
                        </a:rPr>
                        <a:t>Naturally occurring in some groundwaters; may be from seawater (coastal areas) or caused by evaporation residue in irrigated areas (hot climates)</a:t>
                      </a:r>
                    </a:p>
                  </a:txBody>
                  <a:tcPr marL="182880"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3"/>
                  </a:ext>
                </a:extLst>
              </a:tr>
              <a:tr h="838684">
                <a:tc>
                  <a:txBody>
                    <a:bodyPr/>
                    <a:lstStyle/>
                    <a:p>
                      <a:pPr algn="l" fontAlgn="ctr"/>
                      <a:r>
                        <a:rPr lang="en-US" sz="1600" b="0" i="0" u="none" strike="noStrike">
                          <a:solidFill>
                            <a:srgbClr val="000000"/>
                          </a:solidFill>
                          <a:effectLst/>
                          <a:latin typeface="Arial"/>
                        </a:rPr>
                        <a:t>Rotten egg odour and taste; corrosive black spots in pipes</a:t>
                      </a:r>
                    </a:p>
                  </a:txBody>
                  <a:tcPr marL="182880"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Arial"/>
                        </a:rPr>
                        <a:t>High sulfide levels</a:t>
                      </a:r>
                    </a:p>
                  </a:txBody>
                  <a:tcPr marL="182880"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rgbClr val="000000"/>
                          </a:solidFill>
                          <a:effectLst/>
                          <a:latin typeface="Arial"/>
                        </a:rPr>
                        <a:t>Naturally occurring in some groundwaters; could indicate industrial waste, oil, coal or stagnant water</a:t>
                      </a:r>
                    </a:p>
                  </a:txBody>
                  <a:tcPr marL="182880"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4" name="Rectangle 13"/>
          <p:cNvSpPr/>
          <p:nvPr/>
        </p:nvSpPr>
        <p:spPr bwMode="auto">
          <a:xfrm>
            <a:off x="4792132" y="1825615"/>
            <a:ext cx="2624667" cy="963325"/>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5" name="Rectangle 14"/>
          <p:cNvSpPr/>
          <p:nvPr/>
        </p:nvSpPr>
        <p:spPr bwMode="auto">
          <a:xfrm>
            <a:off x="4783466" y="3274476"/>
            <a:ext cx="2353733" cy="1157129"/>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6" name="Rectangle 15"/>
          <p:cNvSpPr/>
          <p:nvPr/>
        </p:nvSpPr>
        <p:spPr bwMode="auto">
          <a:xfrm>
            <a:off x="4838698" y="4917140"/>
            <a:ext cx="2353733" cy="905810"/>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nvGrpSpPr>
          <p:cNvPr id="33" name="Group 32">
            <a:extLst>
              <a:ext uri="{FF2B5EF4-FFF2-40B4-BE49-F238E27FC236}">
                <a16:creationId xmlns:a16="http://schemas.microsoft.com/office/drawing/2014/main" id="{61C666EA-B8FC-264C-8972-9762098C10B6}"/>
              </a:ext>
            </a:extLst>
          </p:cNvPr>
          <p:cNvGrpSpPr/>
          <p:nvPr/>
        </p:nvGrpSpPr>
        <p:grpSpPr>
          <a:xfrm>
            <a:off x="11676764" y="1138693"/>
            <a:ext cx="515236" cy="380621"/>
            <a:chOff x="8628766" y="1945016"/>
            <a:chExt cx="515236" cy="380621"/>
          </a:xfrm>
        </p:grpSpPr>
        <p:sp>
          <p:nvSpPr>
            <p:cNvPr id="35" name="Round Same Side Corner Rectangle 34">
              <a:extLst>
                <a:ext uri="{FF2B5EF4-FFF2-40B4-BE49-F238E27FC236}">
                  <a16:creationId xmlns:a16="http://schemas.microsoft.com/office/drawing/2014/main" id="{BB031816-73BD-054A-B177-6B122D2F92A9}"/>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6" name="Striped Right Arrow 35">
              <a:extLst>
                <a:ext uri="{FF2B5EF4-FFF2-40B4-BE49-F238E27FC236}">
                  <a16:creationId xmlns:a16="http://schemas.microsoft.com/office/drawing/2014/main" id="{83F23420-A3D5-4F4D-A9E9-4CF6171056B3}"/>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3CEB5A-A4A1-C744-8135-FAF4970CE0B5}"/>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3</a:t>
              </a:r>
            </a:p>
          </p:txBody>
        </p:sp>
      </p:grpSp>
    </p:spTree>
    <p:extLst>
      <p:ext uri="{BB962C8B-B14F-4D97-AF65-F5344CB8AC3E}">
        <p14:creationId xmlns:p14="http://schemas.microsoft.com/office/powerpoint/2010/main" val="11275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099300" y="21844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1" name="Rectangle 20"/>
          <p:cNvSpPr>
            <a:spLocks noChangeArrowheads="1"/>
          </p:cNvSpPr>
          <p:nvPr/>
        </p:nvSpPr>
        <p:spPr bwMode="auto">
          <a:xfrm>
            <a:off x="7091363" y="2708276"/>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2" name="Rectangle 21"/>
          <p:cNvSpPr>
            <a:spLocks noChangeArrowheads="1"/>
          </p:cNvSpPr>
          <p:nvPr/>
        </p:nvSpPr>
        <p:spPr bwMode="auto">
          <a:xfrm>
            <a:off x="7092950" y="32385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3" name="Rectangle 22"/>
          <p:cNvSpPr>
            <a:spLocks noChangeArrowheads="1"/>
          </p:cNvSpPr>
          <p:nvPr/>
        </p:nvSpPr>
        <p:spPr bwMode="auto">
          <a:xfrm>
            <a:off x="7099300" y="3733801"/>
            <a:ext cx="2400300" cy="373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4" name="Rectangle 23"/>
          <p:cNvSpPr>
            <a:spLocks noChangeArrowheads="1"/>
          </p:cNvSpPr>
          <p:nvPr/>
        </p:nvSpPr>
        <p:spPr bwMode="auto">
          <a:xfrm>
            <a:off x="7099300" y="4238626"/>
            <a:ext cx="2400300" cy="650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5" name="Rectangle 24"/>
          <p:cNvSpPr>
            <a:spLocks noChangeArrowheads="1"/>
          </p:cNvSpPr>
          <p:nvPr/>
        </p:nvSpPr>
        <p:spPr bwMode="auto">
          <a:xfrm>
            <a:off x="7092950" y="5187951"/>
            <a:ext cx="2400300"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sp>
        <p:nvSpPr>
          <p:cNvPr id="26" name="Rectangle 25"/>
          <p:cNvSpPr>
            <a:spLocks noChangeArrowheads="1"/>
          </p:cNvSpPr>
          <p:nvPr/>
        </p:nvSpPr>
        <p:spPr bwMode="auto">
          <a:xfrm>
            <a:off x="7099300" y="5822951"/>
            <a:ext cx="2400300" cy="4603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a:latin typeface="Californian FB"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6462296"/>
              </p:ext>
            </p:extLst>
          </p:nvPr>
        </p:nvGraphicFramePr>
        <p:xfrm>
          <a:off x="2133600" y="1082604"/>
          <a:ext cx="7958667" cy="4242079"/>
        </p:xfrm>
        <a:graphic>
          <a:graphicData uri="http://schemas.openxmlformats.org/drawingml/2006/table">
            <a:tbl>
              <a:tblPr/>
              <a:tblGrid>
                <a:gridCol w="2652889">
                  <a:extLst>
                    <a:ext uri="{9D8B030D-6E8A-4147-A177-3AD203B41FA5}">
                      <a16:colId xmlns:a16="http://schemas.microsoft.com/office/drawing/2014/main" val="20000"/>
                    </a:ext>
                  </a:extLst>
                </a:gridCol>
                <a:gridCol w="2652889">
                  <a:extLst>
                    <a:ext uri="{9D8B030D-6E8A-4147-A177-3AD203B41FA5}">
                      <a16:colId xmlns:a16="http://schemas.microsoft.com/office/drawing/2014/main" val="20001"/>
                    </a:ext>
                  </a:extLst>
                </a:gridCol>
                <a:gridCol w="2652889">
                  <a:extLst>
                    <a:ext uri="{9D8B030D-6E8A-4147-A177-3AD203B41FA5}">
                      <a16:colId xmlns:a16="http://schemas.microsoft.com/office/drawing/2014/main" val="20002"/>
                    </a:ext>
                  </a:extLst>
                </a:gridCol>
              </a:tblGrid>
              <a:tr h="558800">
                <a:tc>
                  <a:txBody>
                    <a:bodyPr/>
                    <a:lstStyle/>
                    <a:p>
                      <a:pPr algn="ctr" fontAlgn="ctr"/>
                      <a:r>
                        <a:rPr lang="en-US" sz="1600" b="1" i="0" u="none" strike="noStrike">
                          <a:solidFill>
                            <a:srgbClr val="FFFFFF"/>
                          </a:solidFill>
                          <a:effectLst/>
                          <a:latin typeface="Arial"/>
                        </a:rPr>
                        <a:t>Potential signs</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a:solidFill>
                            <a:srgbClr val="FFFFFF"/>
                          </a:solidFill>
                          <a:effectLst/>
                          <a:latin typeface="Arial"/>
                        </a:rPr>
                        <a:t>Possible hazard</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tc>
                  <a:txBody>
                    <a:bodyPr/>
                    <a:lstStyle/>
                    <a:p>
                      <a:pPr algn="ctr" fontAlgn="ctr"/>
                      <a:r>
                        <a:rPr lang="en-US" sz="1600" b="1" i="0" u="none" strike="noStrike" kern="1200">
                          <a:solidFill>
                            <a:srgbClr val="FFFFFF"/>
                          </a:solidFill>
                          <a:effectLst/>
                          <a:latin typeface="Arial"/>
                          <a:ea typeface="+mn-ea"/>
                          <a:cs typeface="+mn-cs"/>
                        </a:rPr>
                        <a:t>Possible</a:t>
                      </a:r>
                      <a:r>
                        <a:rPr lang="en-US" sz="1600" b="1" i="0" u="none" strike="noStrike">
                          <a:solidFill>
                            <a:srgbClr val="FFFFFF"/>
                          </a:solidFill>
                          <a:effectLst/>
                          <a:latin typeface="Arial"/>
                        </a:rPr>
                        <a:t> </a:t>
                      </a:r>
                      <a:br>
                        <a:rPr lang="en-US" sz="1600" b="1" i="0" u="none" strike="noStrike">
                          <a:solidFill>
                            <a:srgbClr val="FFFFFF"/>
                          </a:solidFill>
                          <a:effectLst/>
                          <a:latin typeface="Arial"/>
                        </a:rPr>
                      </a:br>
                      <a:r>
                        <a:rPr lang="en-US" sz="1600" b="1" i="0" u="none" strike="noStrike">
                          <a:solidFill>
                            <a:srgbClr val="FFFFFF"/>
                          </a:solidFill>
                          <a:effectLst/>
                          <a:latin typeface="Arial"/>
                        </a:rPr>
                        <a:t>contamination source </a:t>
                      </a:r>
                      <a:br>
                        <a:rPr lang="en-US" sz="1600" b="1" i="0" u="none" strike="noStrike">
                          <a:solidFill>
                            <a:srgbClr val="FFFFFF"/>
                          </a:solidFill>
                          <a:effectLst/>
                          <a:latin typeface="Arial"/>
                        </a:rPr>
                      </a:br>
                      <a:r>
                        <a:rPr lang="en-US" sz="1600" b="1" i="0" u="none" strike="noStrike">
                          <a:solidFill>
                            <a:srgbClr val="FFFFFF"/>
                          </a:solidFill>
                          <a:effectLst/>
                          <a:latin typeface="Arial"/>
                        </a:rPr>
                        <a:t>(or hazardous event)</a:t>
                      </a:r>
                    </a:p>
                  </a:txBody>
                  <a:tcPr marL="6178" marR="6178" marT="6178" marB="0" anchor="ctr">
                    <a:lnL w="6350" cap="flat" cmpd="sng" algn="ctr">
                      <a:solidFill>
                        <a:srgbClr val="009FB7"/>
                      </a:solid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09FB7"/>
                    </a:solidFill>
                  </a:tcPr>
                </a:tc>
                <a:extLst>
                  <a:ext uri="{0D108BD9-81ED-4DB2-BD59-A6C34878D82A}">
                    <a16:rowId xmlns:a16="http://schemas.microsoft.com/office/drawing/2014/main" val="10000"/>
                  </a:ext>
                </a:extLst>
              </a:tr>
              <a:tr h="309061">
                <a:tc>
                  <a:txBody>
                    <a:bodyPr/>
                    <a:lstStyle/>
                    <a:p>
                      <a:pPr algn="ctr" fontAlgn="ctr"/>
                      <a:r>
                        <a:rPr lang="en-US" sz="1600" b="1" i="0" u="none" strike="noStrike">
                          <a:solidFill>
                            <a:schemeClr val="bg1"/>
                          </a:solidFill>
                          <a:effectLst/>
                          <a:latin typeface="Arial"/>
                        </a:rPr>
                        <a:t>Acceptability issues</a:t>
                      </a:r>
                    </a:p>
                  </a:txBody>
                  <a:tcPr marL="6927" marR="6927"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ctr" fontAlgn="ctr"/>
                      <a:r>
                        <a:rPr lang="en-US" sz="1600" b="0" i="0" u="none" strike="noStrike">
                          <a:solidFill>
                            <a:schemeClr val="bg1"/>
                          </a:solidFill>
                          <a:effectLst/>
                          <a:latin typeface="Arial"/>
                        </a:rPr>
                        <a:t> </a:t>
                      </a:r>
                    </a:p>
                  </a:txBody>
                  <a:tcPr marL="6927" marR="6927"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tc>
                  <a:txBody>
                    <a:bodyPr/>
                    <a:lstStyle/>
                    <a:p>
                      <a:pPr algn="ctr" fontAlgn="ctr"/>
                      <a:r>
                        <a:rPr lang="en-US" sz="1600" b="0" i="0" u="none" strike="noStrike">
                          <a:solidFill>
                            <a:schemeClr val="bg1"/>
                          </a:solidFill>
                          <a:effectLst/>
                          <a:latin typeface="Arial"/>
                        </a:rPr>
                        <a:t> </a:t>
                      </a:r>
                    </a:p>
                  </a:txBody>
                  <a:tcPr marL="6927" marR="6927"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086788"/>
                    </a:solidFill>
                  </a:tcPr>
                </a:tc>
                <a:extLst>
                  <a:ext uri="{0D108BD9-81ED-4DB2-BD59-A6C34878D82A}">
                    <a16:rowId xmlns:a16="http://schemas.microsoft.com/office/drawing/2014/main" val="10001"/>
                  </a:ext>
                </a:extLst>
              </a:tr>
              <a:tr h="838684">
                <a:tc>
                  <a:txBody>
                    <a:bodyPr/>
                    <a:lstStyle/>
                    <a:p>
                      <a:pPr algn="l" fontAlgn="ctr"/>
                      <a:r>
                        <a:rPr lang="en-US" sz="1600" b="0" i="0" u="none" strike="noStrike">
                          <a:solidFill>
                            <a:schemeClr val="bg2">
                              <a:lumMod val="25000"/>
                            </a:schemeClr>
                          </a:solidFill>
                          <a:effectLst/>
                          <a:latin typeface="Arial"/>
                        </a:rPr>
                        <a:t>Brown-coloured water without particles (not direct harmful to health but could result in high levels of disinfection by-products if water is chlorinated)</a:t>
                      </a:r>
                    </a:p>
                  </a:txBody>
                  <a:tcPr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chemeClr val="bg1"/>
                    </a:solidFill>
                  </a:tcPr>
                </a:tc>
                <a:tc>
                  <a:txBody>
                    <a:bodyPr/>
                    <a:lstStyle/>
                    <a:p>
                      <a:pPr algn="l" fontAlgn="ctr"/>
                      <a:r>
                        <a:rPr lang="en-US" sz="1600" b="1" i="0" u="none" strike="noStrike">
                          <a:solidFill>
                            <a:schemeClr val="bg2">
                              <a:lumMod val="25000"/>
                            </a:schemeClr>
                          </a:solidFill>
                          <a:effectLst/>
                          <a:latin typeface="Arial"/>
                        </a:rPr>
                        <a:t>High levels of natural organic matter</a:t>
                      </a:r>
                    </a:p>
                  </a:txBody>
                  <a:tcPr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chemeClr val="bg2">
                              <a:lumMod val="25000"/>
                            </a:schemeClr>
                          </a:solidFill>
                          <a:effectLst/>
                          <a:latin typeface="Arial"/>
                        </a:rPr>
                        <a:t>Naturally occurring in some surface waters from lakes or rivers with submerged vegetation</a:t>
                      </a:r>
                    </a:p>
                  </a:txBody>
                  <a:tcPr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2"/>
                  </a:ext>
                </a:extLst>
              </a:tr>
              <a:tr h="838684">
                <a:tc>
                  <a:txBody>
                    <a:bodyPr/>
                    <a:lstStyle/>
                    <a:p>
                      <a:pPr algn="l" fontAlgn="ctr"/>
                      <a:r>
                        <a:rPr lang="en-US" sz="1600" b="0" i="0" u="none" strike="noStrike">
                          <a:solidFill>
                            <a:schemeClr val="bg2">
                              <a:lumMod val="25000"/>
                            </a:schemeClr>
                          </a:solidFill>
                          <a:effectLst/>
                          <a:latin typeface="Arial"/>
                        </a:rPr>
                        <a:t>Soap does not lather; white scale builds up on pots or kettles when water is heated (not harmful to health, but may make water difficult to treat and use)</a:t>
                      </a:r>
                    </a:p>
                  </a:txBody>
                  <a:tcPr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tc>
                  <a:txBody>
                    <a:bodyPr/>
                    <a:lstStyle/>
                    <a:p>
                      <a:pPr algn="l" fontAlgn="ctr"/>
                      <a:r>
                        <a:rPr lang="en-US" sz="1600" b="1" i="0" u="none" strike="noStrike">
                          <a:solidFill>
                            <a:schemeClr val="bg2">
                              <a:lumMod val="25000"/>
                            </a:schemeClr>
                          </a:solidFill>
                          <a:effectLst/>
                          <a:latin typeface="Arial"/>
                        </a:rPr>
                        <a:t>High hardness (calcium and magnesium)</a:t>
                      </a:r>
                    </a:p>
                  </a:txBody>
                  <a:tcPr marT="12700"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solidFill>
                      <a:srgbClr val="FED766"/>
                    </a:solidFill>
                  </a:tcPr>
                </a:tc>
                <a:tc>
                  <a:txBody>
                    <a:bodyPr/>
                    <a:lstStyle/>
                    <a:p>
                      <a:pPr algn="l" fontAlgn="ctr"/>
                      <a:r>
                        <a:rPr lang="en-US" sz="1600" b="0" i="0" u="none" strike="noStrike">
                          <a:solidFill>
                            <a:schemeClr val="bg2">
                              <a:lumMod val="25000"/>
                            </a:schemeClr>
                          </a:solidFill>
                          <a:effectLst/>
                          <a:latin typeface="Arial"/>
                        </a:rPr>
                        <a:t>Usually from limestone or chalk aquifers</a:t>
                      </a:r>
                    </a:p>
                  </a:txBody>
                  <a:tcPr marT="6927" marB="0"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Rectangle 13"/>
          <p:cNvSpPr/>
          <p:nvPr/>
        </p:nvSpPr>
        <p:spPr bwMode="auto">
          <a:xfrm>
            <a:off x="4802676" y="2477168"/>
            <a:ext cx="2353733" cy="778937"/>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5" name="Rectangle 14"/>
          <p:cNvSpPr/>
          <p:nvPr/>
        </p:nvSpPr>
        <p:spPr bwMode="auto">
          <a:xfrm>
            <a:off x="4802676" y="3962830"/>
            <a:ext cx="2500492" cy="1061219"/>
          </a:xfrm>
          <a:prstGeom prst="rect">
            <a:avLst/>
          </a:prstGeom>
          <a:solidFill>
            <a:srgbClr val="FED766"/>
          </a:solidFill>
          <a:ln>
            <a:noFill/>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nvGrpSpPr>
          <p:cNvPr id="32" name="Group 31">
            <a:extLst>
              <a:ext uri="{FF2B5EF4-FFF2-40B4-BE49-F238E27FC236}">
                <a16:creationId xmlns:a16="http://schemas.microsoft.com/office/drawing/2014/main" id="{F49FED08-BEF6-5642-B090-628E39B16028}"/>
              </a:ext>
            </a:extLst>
          </p:cNvPr>
          <p:cNvGrpSpPr/>
          <p:nvPr/>
        </p:nvGrpSpPr>
        <p:grpSpPr>
          <a:xfrm>
            <a:off x="11697237" y="1198351"/>
            <a:ext cx="515236" cy="380621"/>
            <a:chOff x="8628766" y="1945016"/>
            <a:chExt cx="515236" cy="380621"/>
          </a:xfrm>
        </p:grpSpPr>
        <p:sp>
          <p:nvSpPr>
            <p:cNvPr id="33" name="Round Same Side Corner Rectangle 32">
              <a:extLst>
                <a:ext uri="{FF2B5EF4-FFF2-40B4-BE49-F238E27FC236}">
                  <a16:creationId xmlns:a16="http://schemas.microsoft.com/office/drawing/2014/main" id="{D6607998-3660-6B40-98B5-A811C3D0E34A}"/>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5" name="Striped Right Arrow 34">
              <a:extLst>
                <a:ext uri="{FF2B5EF4-FFF2-40B4-BE49-F238E27FC236}">
                  <a16:creationId xmlns:a16="http://schemas.microsoft.com/office/drawing/2014/main" id="{F2F94FDF-A3AF-0E47-B0EC-93A193D0B984}"/>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CC05222-0700-C646-8E16-D70B7556BCE2}"/>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Tree>
    <p:extLst>
      <p:ext uri="{BB962C8B-B14F-4D97-AF65-F5344CB8AC3E}">
        <p14:creationId xmlns:p14="http://schemas.microsoft.com/office/powerpoint/2010/main" val="3815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63"/>
          <p:cNvSpPr txBox="1">
            <a:spLocks noChangeArrowheads="1"/>
          </p:cNvSpPr>
          <p:nvPr/>
        </p:nvSpPr>
        <p:spPr bwMode="auto">
          <a:xfrm>
            <a:off x="1887655" y="1556091"/>
            <a:ext cx="347902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spcBef>
                <a:spcPct val="50000"/>
              </a:spcBef>
            </a:pPr>
            <a:r>
              <a:rPr lang="en-GB" sz="1800" b="1" i="1">
                <a:solidFill>
                  <a:srgbClr val="086788"/>
                </a:solidFill>
                <a:ea typeface="ＭＳ Ｐゴシック" charset="0"/>
              </a:rPr>
              <a:t>WHO/IWA (2023)</a:t>
            </a:r>
          </a:p>
        </p:txBody>
      </p:sp>
      <p:sp>
        <p:nvSpPr>
          <p:cNvPr id="19" name="Content Placeholder 2"/>
          <p:cNvSpPr txBox="1">
            <a:spLocks/>
          </p:cNvSpPr>
          <p:nvPr/>
        </p:nvSpPr>
        <p:spPr>
          <a:xfrm>
            <a:off x="7017615" y="2350357"/>
            <a:ext cx="4021524" cy="1877072"/>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57150" indent="-20638">
              <a:buNone/>
            </a:pPr>
            <a:r>
              <a:rPr lang="en-IE" sz="2200" kern="0">
                <a:solidFill>
                  <a:schemeClr val="bg2">
                    <a:lumMod val="25000"/>
                  </a:schemeClr>
                </a:solidFill>
                <a:latin typeface="Arial" panose="020B0604020202020204" pitchFamily="34" charset="0"/>
                <a:ea typeface="Arial" charset="0"/>
                <a:cs typeface="Arial" panose="020B0604020202020204" pitchFamily="34" charset="0"/>
              </a:rPr>
              <a:t>Reflects over 15 years of practical experience since the first edition (2009)</a:t>
            </a:r>
            <a:endParaRPr lang="en-AU" sz="2200" strike="sngStrike" kern="0">
              <a:solidFill>
                <a:schemeClr val="bg2">
                  <a:lumMod val="25000"/>
                </a:schemeClr>
              </a:solidFill>
              <a:latin typeface="Arial" panose="020B0604020202020204" pitchFamily="34" charset="0"/>
              <a:ea typeface="Arial" charset="0"/>
              <a:cs typeface="Arial" panose="020B0604020202020204" pitchFamily="34" charset="0"/>
            </a:endParaRPr>
          </a:p>
        </p:txBody>
      </p:sp>
      <p:sp>
        <p:nvSpPr>
          <p:cNvPr id="7" name="Text Box 63">
            <a:extLst>
              <a:ext uri="{FF2B5EF4-FFF2-40B4-BE49-F238E27FC236}">
                <a16:creationId xmlns:a16="http://schemas.microsoft.com/office/drawing/2014/main" id="{E9D25054-7A38-7048-83EC-6398A17E6302}"/>
              </a:ext>
            </a:extLst>
          </p:cNvPr>
          <p:cNvSpPr txBox="1">
            <a:spLocks noChangeArrowheads="1"/>
          </p:cNvSpPr>
          <p:nvPr/>
        </p:nvSpPr>
        <p:spPr bwMode="auto">
          <a:xfrm>
            <a:off x="0" y="424190"/>
            <a:ext cx="1103811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BASIS </a:t>
            </a:r>
            <a:r>
              <a:rPr lang="en-US" sz="2800" b="1" spc="100">
                <a:solidFill>
                  <a:srgbClr val="E45C31"/>
                </a:solidFill>
                <a:latin typeface="Arial" charset="0"/>
              </a:rPr>
              <a:t>of this WSP training</a:t>
            </a:r>
          </a:p>
        </p:txBody>
      </p:sp>
      <p:sp>
        <p:nvSpPr>
          <p:cNvPr id="10" name="Content Placeholder 2"/>
          <p:cNvSpPr txBox="1">
            <a:spLocks/>
          </p:cNvSpPr>
          <p:nvPr/>
        </p:nvSpPr>
        <p:spPr>
          <a:xfrm>
            <a:off x="7087714" y="4010944"/>
            <a:ext cx="4114711" cy="1877072"/>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57150" indent="-20638">
              <a:buNone/>
            </a:pPr>
            <a:r>
              <a:rPr lang="en-IE" sz="2200" kern="0">
                <a:solidFill>
                  <a:schemeClr val="bg2">
                    <a:lumMod val="25000"/>
                  </a:schemeClr>
                </a:solidFill>
                <a:latin typeface="Arial" panose="020B0604020202020204" pitchFamily="34" charset="0"/>
                <a:ea typeface="Arial" charset="0"/>
                <a:cs typeface="Arial" panose="020B0604020202020204" pitchFamily="34" charset="0"/>
              </a:rPr>
              <a:t>Streamlined integration of enhancing climate resilience and equity in WSPs</a:t>
            </a:r>
            <a:endParaRPr lang="en-AU" sz="2200" strike="sngStrike" kern="0">
              <a:solidFill>
                <a:schemeClr val="bg2">
                  <a:lumMod val="25000"/>
                </a:schemeClr>
              </a:solidFill>
              <a:latin typeface="Arial" panose="020B0604020202020204" pitchFamily="34" charset="0"/>
              <a:ea typeface="Arial"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001538" y="4652198"/>
            <a:ext cx="1254205" cy="177064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1976716" y="4652198"/>
            <a:ext cx="1254206" cy="1771814"/>
          </a:xfrm>
          <a:prstGeom prst="rect">
            <a:avLst/>
          </a:prstGeom>
          <a:ln>
            <a:noFill/>
          </a:ln>
          <a:effectLst>
            <a:outerShdw blurRad="190500" algn="tl" rotWithShape="0">
              <a:srgbClr val="000000">
                <a:alpha val="70000"/>
              </a:srgbClr>
            </a:outerShdw>
          </a:effectLst>
        </p:spPr>
      </p:pic>
      <p:sp>
        <p:nvSpPr>
          <p:cNvPr id="6" name="Isosceles Triangle 5"/>
          <p:cNvSpPr/>
          <p:nvPr/>
        </p:nvSpPr>
        <p:spPr>
          <a:xfrm>
            <a:off x="2446638" y="4445520"/>
            <a:ext cx="280086" cy="1429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Isosceles Triangle 13"/>
          <p:cNvSpPr/>
          <p:nvPr/>
        </p:nvSpPr>
        <p:spPr>
          <a:xfrm>
            <a:off x="4488596" y="4413163"/>
            <a:ext cx="280086" cy="1429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a16="http://schemas.microsoft.com/office/drawing/2014/main" id="{11D6B82F-FD52-05CA-B5CF-F5ACB48155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06341" y="1989145"/>
            <a:ext cx="3139970" cy="2221456"/>
          </a:xfrm>
          <a:prstGeom prst="rect">
            <a:avLst/>
          </a:prstGeom>
          <a:ln>
            <a:noFill/>
          </a:ln>
          <a:effectLst>
            <a:outerShdw blurRad="190500" algn="tl" rotWithShape="0">
              <a:srgbClr val="000000">
                <a:alpha val="70000"/>
              </a:srgbClr>
            </a:outerShdw>
          </a:effectLst>
        </p:spPr>
      </p:pic>
      <p:sp>
        <p:nvSpPr>
          <p:cNvPr id="8" name="Google Shape;346;p9">
            <a:extLst>
              <a:ext uri="{FF2B5EF4-FFF2-40B4-BE49-F238E27FC236}">
                <a16:creationId xmlns:a16="http://schemas.microsoft.com/office/drawing/2014/main" id="{9946C86C-1F4C-5708-9AE3-A13B1F193301}"/>
              </a:ext>
            </a:extLst>
          </p:cNvPr>
          <p:cNvSpPr/>
          <p:nvPr/>
        </p:nvSpPr>
        <p:spPr>
          <a:xfrm>
            <a:off x="6096000" y="2985650"/>
            <a:ext cx="431321" cy="1224951"/>
          </a:xfrm>
          <a:prstGeom prst="chevron">
            <a:avLst>
              <a:gd name="adj" fmla="val 58000"/>
            </a:avLst>
          </a:pr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1291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6"/>
          <p:cNvSpPr>
            <a:spLocks noChangeArrowheads="1"/>
          </p:cNvSpPr>
          <p:nvPr/>
        </p:nvSpPr>
        <p:spPr bwMode="auto">
          <a:xfrm>
            <a:off x="3121415" y="1725181"/>
            <a:ext cx="6985432" cy="365760"/>
          </a:xfrm>
          <a:prstGeom prst="roundRect">
            <a:avLst>
              <a:gd name="adj" fmla="val 16667"/>
            </a:avLst>
          </a:prstGeom>
          <a:solidFill>
            <a:srgbClr val="009FB7"/>
          </a:solidFill>
          <a:ln w="9525">
            <a:noFill/>
            <a:round/>
            <a:headEnd/>
            <a:tailEnd/>
          </a:ln>
        </p:spPr>
        <p:txBody>
          <a:bodyPr anchor="ctr"/>
          <a:lstStyle/>
          <a:p>
            <a:pPr>
              <a:tabLst>
                <a:tab pos="681038" algn="l"/>
              </a:tabLst>
              <a:defRPr/>
            </a:pPr>
            <a:r>
              <a:rPr lang="en-GB" sz="1500" b="1">
                <a:solidFill>
                  <a:schemeClr val="bg1"/>
                </a:solidFill>
                <a:ea typeface="+mn-ea"/>
                <a:cs typeface="+mn-cs"/>
              </a:rPr>
              <a:t>Mod 2: </a:t>
            </a:r>
            <a:r>
              <a:rPr lang="en-GB" sz="1500">
                <a:solidFill>
                  <a:schemeClr val="bg1"/>
                </a:solidFill>
                <a:ea typeface="+mn-ea"/>
                <a:cs typeface="+mn-cs"/>
              </a:rPr>
              <a:t>Describing the system</a:t>
            </a:r>
          </a:p>
        </p:txBody>
      </p:sp>
      <p:sp>
        <p:nvSpPr>
          <p:cNvPr id="45" name="Oval 16"/>
          <p:cNvSpPr>
            <a:spLocks noChangeArrowheads="1"/>
          </p:cNvSpPr>
          <p:nvPr/>
        </p:nvSpPr>
        <p:spPr bwMode="auto">
          <a:xfrm>
            <a:off x="3121415" y="3158404"/>
            <a:ext cx="6985432" cy="365760"/>
          </a:xfrm>
          <a:prstGeom prst="roundRect">
            <a:avLst>
              <a:gd name="adj" fmla="val 16667"/>
            </a:avLst>
          </a:prstGeom>
          <a:solidFill>
            <a:srgbClr val="FED766"/>
          </a:solidFill>
          <a:ln w="9525">
            <a:noFill/>
            <a:round/>
            <a:headEnd/>
            <a:tailEnd/>
          </a:ln>
        </p:spPr>
        <p:txBody>
          <a:bodyPr anchor="ctr"/>
          <a:lstStyle/>
          <a:p>
            <a:pPr>
              <a:defRPr/>
            </a:pPr>
            <a:r>
              <a:rPr lang="en-GB" sz="1500" b="1">
                <a:solidFill>
                  <a:srgbClr val="000000"/>
                </a:solidFill>
                <a:ea typeface="ＭＳ Ｐゴシック" charset="0"/>
                <a:cs typeface="ＭＳ Ｐゴシック" charset="0"/>
              </a:rPr>
              <a:t>Mod 5: </a:t>
            </a:r>
            <a:r>
              <a:rPr lang="en-GB" sz="1500">
                <a:solidFill>
                  <a:srgbClr val="000000"/>
                </a:solidFill>
                <a:ea typeface="ＭＳ Ｐゴシック" charset="0"/>
                <a:cs typeface="ＭＳ Ｐゴシック" charset="0"/>
              </a:rPr>
              <a:t>Planning for improvement</a:t>
            </a:r>
          </a:p>
        </p:txBody>
      </p:sp>
      <p:sp>
        <p:nvSpPr>
          <p:cNvPr id="46" name="Oval 16"/>
          <p:cNvSpPr>
            <a:spLocks noChangeArrowheads="1"/>
          </p:cNvSpPr>
          <p:nvPr/>
        </p:nvSpPr>
        <p:spPr bwMode="auto">
          <a:xfrm>
            <a:off x="3121415" y="3586432"/>
            <a:ext cx="6972732" cy="365760"/>
          </a:xfrm>
          <a:prstGeom prst="roundRect">
            <a:avLst>
              <a:gd name="adj" fmla="val 16667"/>
            </a:avLst>
          </a:prstGeom>
          <a:solidFill>
            <a:srgbClr val="FED766"/>
          </a:solidFill>
          <a:ln w="9525">
            <a:noFill/>
            <a:round/>
            <a:headEnd/>
            <a:tailEnd/>
          </a:ln>
        </p:spPr>
        <p:txBody>
          <a:bodyPr anchor="ctr"/>
          <a:lstStyle/>
          <a:p>
            <a:pPr>
              <a:defRPr/>
            </a:pPr>
            <a:r>
              <a:rPr lang="en-GB" sz="1500" b="1">
                <a:ea typeface="ＭＳ Ｐゴシック" charset="0"/>
                <a:cs typeface="ＭＳ Ｐゴシック" charset="0"/>
              </a:rPr>
              <a:t>Mod 6: </a:t>
            </a:r>
            <a:r>
              <a:rPr lang="en-GB" sz="1500">
                <a:ea typeface="ＭＳ Ｐゴシック" charset="0"/>
                <a:cs typeface="ＭＳ Ｐゴシック" charset="0"/>
              </a:rPr>
              <a:t>Monitoring control measures</a:t>
            </a:r>
          </a:p>
        </p:txBody>
      </p:sp>
      <p:sp>
        <p:nvSpPr>
          <p:cNvPr id="47" name="Oval 16"/>
          <p:cNvSpPr>
            <a:spLocks noChangeArrowheads="1"/>
          </p:cNvSpPr>
          <p:nvPr/>
        </p:nvSpPr>
        <p:spPr bwMode="auto">
          <a:xfrm>
            <a:off x="3121415" y="4014460"/>
            <a:ext cx="6972732" cy="365760"/>
          </a:xfrm>
          <a:prstGeom prst="roundRect">
            <a:avLst>
              <a:gd name="adj" fmla="val 16667"/>
            </a:avLst>
          </a:prstGeom>
          <a:solidFill>
            <a:srgbClr val="FED766"/>
          </a:solidFill>
          <a:ln w="9525">
            <a:noFill/>
            <a:round/>
            <a:headEnd/>
            <a:tailEnd/>
          </a:ln>
        </p:spPr>
        <p:txBody>
          <a:bodyPr anchor="ctr"/>
          <a:lstStyle/>
          <a:p>
            <a:pPr>
              <a:defRPr/>
            </a:pPr>
            <a:r>
              <a:rPr lang="en-GB" sz="1500" b="1" dirty="0">
                <a:ea typeface="ＭＳ Ｐゴシック" charset="0"/>
                <a:cs typeface="ＭＳ Ｐゴシック" charset="0"/>
              </a:rPr>
              <a:t>Mod 7: </a:t>
            </a:r>
            <a:r>
              <a:rPr lang="en-US" sz="1500" dirty="0">
                <a:ea typeface="ＭＳ Ｐゴシック" charset="0"/>
                <a:cs typeface="ＭＳ Ｐゴシック" charset="0"/>
              </a:rPr>
              <a:t>Verifying the effectiveness of water safety planning</a:t>
            </a:r>
            <a:endParaRPr lang="en-GB" sz="1500" dirty="0">
              <a:ea typeface="ＭＳ Ｐゴシック" charset="0"/>
              <a:cs typeface="ＭＳ Ｐゴシック" charset="0"/>
            </a:endParaRPr>
          </a:p>
        </p:txBody>
      </p:sp>
      <p:sp>
        <p:nvSpPr>
          <p:cNvPr id="107529" name="Oval 16"/>
          <p:cNvSpPr>
            <a:spLocks noChangeArrowheads="1"/>
          </p:cNvSpPr>
          <p:nvPr/>
        </p:nvSpPr>
        <p:spPr bwMode="auto">
          <a:xfrm>
            <a:off x="3121415" y="4550466"/>
            <a:ext cx="6985432" cy="365760"/>
          </a:xfrm>
          <a:prstGeom prst="roundRect">
            <a:avLst>
              <a:gd name="adj" fmla="val 16667"/>
            </a:avLst>
          </a:prstGeom>
          <a:solidFill>
            <a:srgbClr val="086788"/>
          </a:solidFill>
          <a:ln w="9525">
            <a:noFill/>
            <a:round/>
            <a:headEnd/>
            <a:tailEnd/>
          </a:ln>
        </p:spPr>
        <p:txBody>
          <a:bodyPr anchor="ctr"/>
          <a:lstStyle/>
          <a:p>
            <a:r>
              <a:rPr lang="en-GB" sz="1500" b="1">
                <a:solidFill>
                  <a:schemeClr val="bg1"/>
                </a:solidFill>
              </a:rPr>
              <a:t>Mod 8: </a:t>
            </a:r>
            <a:r>
              <a:rPr lang="en-GB" sz="1500">
                <a:solidFill>
                  <a:schemeClr val="bg1"/>
                </a:solidFill>
              </a:rPr>
              <a:t>Strengthening management procedures</a:t>
            </a:r>
          </a:p>
        </p:txBody>
      </p:sp>
      <p:sp>
        <p:nvSpPr>
          <p:cNvPr id="107530" name="Oval 16"/>
          <p:cNvSpPr>
            <a:spLocks noChangeArrowheads="1"/>
          </p:cNvSpPr>
          <p:nvPr/>
        </p:nvSpPr>
        <p:spPr bwMode="auto">
          <a:xfrm>
            <a:off x="3121415" y="4974082"/>
            <a:ext cx="6985432" cy="365760"/>
          </a:xfrm>
          <a:prstGeom prst="roundRect">
            <a:avLst>
              <a:gd name="adj" fmla="val 16667"/>
            </a:avLst>
          </a:prstGeom>
          <a:solidFill>
            <a:srgbClr val="086788"/>
          </a:solidFill>
          <a:ln w="9525">
            <a:noFill/>
            <a:round/>
            <a:headEnd/>
            <a:tailEnd/>
          </a:ln>
        </p:spPr>
        <p:txBody>
          <a:bodyPr anchor="ctr"/>
          <a:lstStyle/>
          <a:p>
            <a:r>
              <a:rPr lang="en-GB" sz="1500" b="1">
                <a:solidFill>
                  <a:schemeClr val="bg1"/>
                </a:solidFill>
              </a:rPr>
              <a:t>Mod 9: </a:t>
            </a:r>
            <a:r>
              <a:rPr lang="en-GB" sz="1500">
                <a:solidFill>
                  <a:schemeClr val="bg1"/>
                </a:solidFill>
              </a:rPr>
              <a:t>Strengthening WSP supporting programmes</a:t>
            </a:r>
          </a:p>
        </p:txBody>
      </p:sp>
      <p:sp>
        <p:nvSpPr>
          <p:cNvPr id="31" name="Oval 16"/>
          <p:cNvSpPr>
            <a:spLocks noChangeArrowheads="1"/>
          </p:cNvSpPr>
          <p:nvPr/>
        </p:nvSpPr>
        <p:spPr bwMode="auto">
          <a:xfrm>
            <a:off x="3121415" y="2172092"/>
            <a:ext cx="6972732" cy="365760"/>
          </a:xfrm>
          <a:prstGeom prst="roundRect">
            <a:avLst>
              <a:gd name="adj" fmla="val 16667"/>
            </a:avLst>
          </a:prstGeom>
          <a:solidFill>
            <a:srgbClr val="009FB7"/>
          </a:solidFill>
          <a:ln w="9525">
            <a:noFill/>
            <a:round/>
            <a:headEnd/>
            <a:tailEnd/>
          </a:ln>
        </p:spPr>
        <p:txBody>
          <a:bodyPr anchor="ctr"/>
          <a:lstStyle/>
          <a:p>
            <a:pPr>
              <a:defRPr/>
            </a:pPr>
            <a:r>
              <a:rPr lang="en-GB" sz="1500" b="1">
                <a:solidFill>
                  <a:schemeClr val="bg1"/>
                </a:solidFill>
                <a:ea typeface="ＭＳ Ｐゴシック" charset="0"/>
                <a:cs typeface="ＭＳ Ｐゴシック" charset="0"/>
              </a:rPr>
              <a:t>Mod 3: </a:t>
            </a:r>
            <a:r>
              <a:rPr lang="en-GB" sz="1500">
                <a:solidFill>
                  <a:schemeClr val="bg1"/>
                </a:solidFill>
                <a:ea typeface="ＭＳ Ｐゴシック" charset="0"/>
                <a:cs typeface="ＭＳ Ｐゴシック" charset="0"/>
              </a:rPr>
              <a:t>Identifying hazards and hazardous events</a:t>
            </a:r>
          </a:p>
        </p:txBody>
      </p:sp>
      <p:sp>
        <p:nvSpPr>
          <p:cNvPr id="32" name="Oval 16"/>
          <p:cNvSpPr>
            <a:spLocks noChangeArrowheads="1"/>
          </p:cNvSpPr>
          <p:nvPr/>
        </p:nvSpPr>
        <p:spPr bwMode="auto">
          <a:xfrm>
            <a:off x="3134115" y="2664643"/>
            <a:ext cx="6972732" cy="365760"/>
          </a:xfrm>
          <a:prstGeom prst="roundRect">
            <a:avLst>
              <a:gd name="adj" fmla="val 16667"/>
            </a:avLst>
          </a:prstGeom>
          <a:solidFill>
            <a:srgbClr val="FED766"/>
          </a:solidFill>
          <a:ln w="9525">
            <a:noFill/>
            <a:round/>
            <a:headEnd/>
            <a:tailEnd/>
          </a:ln>
        </p:spPr>
        <p:txBody>
          <a:bodyPr anchor="ctr"/>
          <a:lstStyle/>
          <a:p>
            <a:pPr>
              <a:defRPr/>
            </a:pPr>
            <a:r>
              <a:rPr lang="en-GB" sz="1500" b="1">
                <a:solidFill>
                  <a:schemeClr val="tx1">
                    <a:lumMod val="75000"/>
                    <a:lumOff val="25000"/>
                  </a:schemeClr>
                </a:solidFill>
                <a:ea typeface="ＭＳ Ｐゴシック" charset="0"/>
                <a:cs typeface="ＭＳ Ｐゴシック" charset="0"/>
              </a:rPr>
              <a:t>Mod 4: </a:t>
            </a:r>
            <a:r>
              <a:rPr lang="en-US" sz="1500">
                <a:solidFill>
                  <a:schemeClr val="tx1">
                    <a:lumMod val="75000"/>
                    <a:lumOff val="25000"/>
                  </a:schemeClr>
                </a:solidFill>
                <a:ea typeface="ＭＳ Ｐゴシック" charset="0"/>
                <a:cs typeface="ＭＳ Ｐゴシック" charset="0"/>
              </a:rPr>
              <a:t>Validating existing control measures and assessing risks</a:t>
            </a:r>
            <a:endParaRPr lang="en-GB" sz="1500">
              <a:solidFill>
                <a:schemeClr val="tx1">
                  <a:lumMod val="75000"/>
                  <a:lumOff val="25000"/>
                </a:schemeClr>
              </a:solidFill>
              <a:ea typeface="ＭＳ Ｐゴシック" charset="0"/>
              <a:cs typeface="ＭＳ Ｐゴシック" charset="0"/>
            </a:endParaRPr>
          </a:p>
        </p:txBody>
      </p:sp>
      <p:sp>
        <p:nvSpPr>
          <p:cNvPr id="33" name="Oval 16"/>
          <p:cNvSpPr>
            <a:spLocks noChangeArrowheads="1"/>
          </p:cNvSpPr>
          <p:nvPr/>
        </p:nvSpPr>
        <p:spPr bwMode="auto">
          <a:xfrm>
            <a:off x="3121415" y="5406522"/>
            <a:ext cx="6985432" cy="365760"/>
          </a:xfrm>
          <a:prstGeom prst="roundRect">
            <a:avLst>
              <a:gd name="adj" fmla="val 16667"/>
            </a:avLst>
          </a:prstGeom>
          <a:solidFill>
            <a:srgbClr val="086788"/>
          </a:solidFill>
          <a:ln w="9525">
            <a:noFill/>
            <a:round/>
            <a:headEnd/>
            <a:tailEnd/>
          </a:ln>
        </p:spPr>
        <p:txBody>
          <a:bodyPr anchor="ctr"/>
          <a:lstStyle/>
          <a:p>
            <a:r>
              <a:rPr lang="en-GB" sz="1500" b="1">
                <a:solidFill>
                  <a:schemeClr val="bg1"/>
                </a:solidFill>
              </a:rPr>
              <a:t>Mod 10: </a:t>
            </a:r>
            <a:r>
              <a:rPr lang="en-US" sz="1500">
                <a:solidFill>
                  <a:schemeClr val="bg1"/>
                </a:solidFill>
              </a:rPr>
              <a:t>Reviewing and updating the WSP</a:t>
            </a:r>
            <a:endParaRPr lang="en-GB" sz="1500">
              <a:solidFill>
                <a:schemeClr val="bg1"/>
              </a:solidFill>
            </a:endParaRPr>
          </a:p>
        </p:txBody>
      </p:sp>
      <p:sp>
        <p:nvSpPr>
          <p:cNvPr id="42" name="Oval 4"/>
          <p:cNvSpPr>
            <a:spLocks noChangeArrowheads="1"/>
          </p:cNvSpPr>
          <p:nvPr/>
        </p:nvSpPr>
        <p:spPr bwMode="auto">
          <a:xfrm>
            <a:off x="3108715" y="5845888"/>
            <a:ext cx="6985432" cy="365760"/>
          </a:xfrm>
          <a:prstGeom prst="roundRect">
            <a:avLst>
              <a:gd name="adj" fmla="val 16667"/>
            </a:avLst>
          </a:prstGeom>
          <a:solidFill>
            <a:schemeClr val="bg2">
              <a:lumMod val="75000"/>
            </a:schemeClr>
          </a:solidFill>
          <a:ln w="9525">
            <a:noFill/>
            <a:round/>
            <a:headEnd/>
            <a:tailEnd/>
          </a:ln>
        </p:spPr>
        <p:txBody>
          <a:bodyPr anchor="ctr"/>
          <a:lstStyle/>
          <a:p>
            <a:pPr>
              <a:tabLst>
                <a:tab pos="1138238" algn="l"/>
              </a:tabLst>
              <a:defRPr/>
            </a:pPr>
            <a:r>
              <a:rPr lang="en-GB" sz="1500" b="1">
                <a:solidFill>
                  <a:schemeClr val="bg1"/>
                </a:solidFill>
                <a:ea typeface="+mn-ea"/>
                <a:cs typeface="+mn-cs"/>
              </a:rPr>
              <a:t>Mod 1: </a:t>
            </a:r>
            <a:r>
              <a:rPr lang="en-GB" sz="1500">
                <a:solidFill>
                  <a:schemeClr val="bg1"/>
                </a:solidFill>
                <a:ea typeface="+mn-ea"/>
                <a:cs typeface="+mn-cs"/>
              </a:rPr>
              <a:t>Assembling the WSP team</a:t>
            </a:r>
          </a:p>
        </p:txBody>
      </p:sp>
      <p:sp>
        <p:nvSpPr>
          <p:cNvPr id="54" name="Oval 4"/>
          <p:cNvSpPr>
            <a:spLocks noChangeArrowheads="1"/>
          </p:cNvSpPr>
          <p:nvPr/>
        </p:nvSpPr>
        <p:spPr bwMode="auto">
          <a:xfrm>
            <a:off x="2077107" y="1721235"/>
            <a:ext cx="963083" cy="816617"/>
          </a:xfrm>
          <a:prstGeom prst="roundRect">
            <a:avLst>
              <a:gd name="adj" fmla="val 7746"/>
            </a:avLst>
          </a:prstGeom>
          <a:solidFill>
            <a:srgbClr val="009FB7"/>
          </a:solidFill>
          <a:ln w="9525">
            <a:noFill/>
            <a:round/>
            <a:headEnd/>
            <a:tailEnd/>
          </a:ln>
        </p:spPr>
        <p:txBody>
          <a:bodyPr anchor="ctr"/>
          <a:lstStyle/>
          <a:p>
            <a:pPr algn="ctr">
              <a:defRPr/>
            </a:pPr>
            <a:r>
              <a:rPr lang="en-GB" sz="1500" b="1">
                <a:solidFill>
                  <a:schemeClr val="bg1"/>
                </a:solidFill>
                <a:ea typeface="+mn-ea"/>
                <a:cs typeface="+mn-cs"/>
              </a:rPr>
              <a:t>DAY 1</a:t>
            </a:r>
            <a:endParaRPr lang="en-GB" sz="1500">
              <a:solidFill>
                <a:schemeClr val="bg1"/>
              </a:solidFill>
              <a:ea typeface="+mn-ea"/>
              <a:cs typeface="+mn-cs"/>
            </a:endParaRPr>
          </a:p>
        </p:txBody>
      </p:sp>
      <p:sp>
        <p:nvSpPr>
          <p:cNvPr id="26" name="Oval 4"/>
          <p:cNvSpPr>
            <a:spLocks noChangeArrowheads="1"/>
          </p:cNvSpPr>
          <p:nvPr/>
        </p:nvSpPr>
        <p:spPr bwMode="auto">
          <a:xfrm>
            <a:off x="2077107" y="2618192"/>
            <a:ext cx="963083" cy="1762029"/>
          </a:xfrm>
          <a:prstGeom prst="roundRect">
            <a:avLst>
              <a:gd name="adj" fmla="val 6472"/>
            </a:avLst>
          </a:prstGeom>
          <a:solidFill>
            <a:srgbClr val="FED766"/>
          </a:solidFill>
          <a:ln w="9525">
            <a:noFill/>
            <a:round/>
            <a:headEnd/>
            <a:tailEnd/>
          </a:ln>
        </p:spPr>
        <p:txBody>
          <a:bodyPr anchor="ctr"/>
          <a:lstStyle/>
          <a:p>
            <a:pPr algn="ctr">
              <a:defRPr/>
            </a:pPr>
            <a:r>
              <a:rPr lang="en-GB" sz="1500" b="1">
                <a:solidFill>
                  <a:srgbClr val="000000"/>
                </a:solidFill>
                <a:ea typeface="+mn-ea"/>
                <a:cs typeface="+mn-cs"/>
              </a:rPr>
              <a:t>DAY 2</a:t>
            </a:r>
            <a:endParaRPr lang="en-GB" sz="1500">
              <a:solidFill>
                <a:srgbClr val="000000"/>
              </a:solidFill>
              <a:ea typeface="+mn-ea"/>
              <a:cs typeface="+mn-cs"/>
            </a:endParaRPr>
          </a:p>
        </p:txBody>
      </p:sp>
      <p:sp>
        <p:nvSpPr>
          <p:cNvPr id="27" name="Oval 4"/>
          <p:cNvSpPr>
            <a:spLocks noChangeArrowheads="1"/>
          </p:cNvSpPr>
          <p:nvPr/>
        </p:nvSpPr>
        <p:spPr bwMode="auto">
          <a:xfrm>
            <a:off x="2077106" y="4550466"/>
            <a:ext cx="963083" cy="1661181"/>
          </a:xfrm>
          <a:prstGeom prst="roundRect">
            <a:avLst>
              <a:gd name="adj" fmla="val 7746"/>
            </a:avLst>
          </a:prstGeom>
          <a:solidFill>
            <a:srgbClr val="086788"/>
          </a:solidFill>
          <a:ln w="9525">
            <a:noFill/>
            <a:round/>
            <a:headEnd/>
            <a:tailEnd/>
          </a:ln>
        </p:spPr>
        <p:txBody>
          <a:bodyPr anchor="ctr"/>
          <a:lstStyle/>
          <a:p>
            <a:pPr algn="ctr">
              <a:defRPr/>
            </a:pPr>
            <a:r>
              <a:rPr lang="en-GB" sz="1500" b="1">
                <a:solidFill>
                  <a:schemeClr val="bg1"/>
                </a:solidFill>
                <a:ea typeface="+mn-ea"/>
                <a:cs typeface="+mn-cs"/>
              </a:rPr>
              <a:t>DAY 4</a:t>
            </a:r>
            <a:endParaRPr lang="en-GB" sz="1500">
              <a:solidFill>
                <a:schemeClr val="bg1"/>
              </a:solidFill>
              <a:ea typeface="+mn-ea"/>
              <a:cs typeface="+mn-cs"/>
            </a:endParaRPr>
          </a:p>
        </p:txBody>
      </p:sp>
      <p:sp>
        <p:nvSpPr>
          <p:cNvPr id="21" name="Text Box 63">
            <a:extLst>
              <a:ext uri="{FF2B5EF4-FFF2-40B4-BE49-F238E27FC236}">
                <a16:creationId xmlns:a16="http://schemas.microsoft.com/office/drawing/2014/main" id="{D85A4F4E-E4FE-2043-901F-A2015C6365DA}"/>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10 </a:t>
            </a:r>
            <a:r>
              <a:rPr lang="en-US" sz="2800" b="1" spc="100">
                <a:solidFill>
                  <a:srgbClr val="FED766"/>
                </a:solidFill>
                <a:latin typeface="Arial" charset="0"/>
              </a:rPr>
              <a:t>WSP modules</a:t>
            </a:r>
          </a:p>
        </p:txBody>
      </p:sp>
    </p:spTree>
    <p:extLst>
      <p:ext uri="{BB962C8B-B14F-4D97-AF65-F5344CB8AC3E}">
        <p14:creationId xmlns:p14="http://schemas.microsoft.com/office/powerpoint/2010/main" val="308879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696090" y="5248547"/>
            <a:ext cx="2799820" cy="769441"/>
          </a:xfrm>
          <a:prstGeom prst="rect">
            <a:avLst/>
          </a:prstGeom>
          <a:noFill/>
        </p:spPr>
        <p:txBody>
          <a:bodyPr wrap="square" rtlCol="0">
            <a:spAutoFit/>
          </a:bodyPr>
          <a:lstStyle/>
          <a:p>
            <a:pPr algn="ctr"/>
            <a:r>
              <a:rPr lang="en-US" sz="2400" b="1" i="1">
                <a:solidFill>
                  <a:srgbClr val="086788"/>
                </a:solidFill>
                <a:latin typeface="Arial" pitchFamily="34" charset="0"/>
                <a:cs typeface="Arial" pitchFamily="34" charset="0"/>
              </a:rPr>
              <a:t>Trainer name(s)</a:t>
            </a:r>
          </a:p>
          <a:p>
            <a:pPr algn="ctr"/>
            <a:r>
              <a:rPr lang="en-US" sz="2000" i="1">
                <a:solidFill>
                  <a:srgbClr val="009FB7"/>
                </a:solidFill>
                <a:latin typeface="Arial" pitchFamily="34" charset="0"/>
                <a:cs typeface="Arial" pitchFamily="34" charset="0"/>
              </a:rPr>
              <a:t>Affiliation</a:t>
            </a:r>
          </a:p>
        </p:txBody>
      </p:sp>
      <p:sp>
        <p:nvSpPr>
          <p:cNvPr id="3" name="Rectangle 2"/>
          <p:cNvSpPr/>
          <p:nvPr/>
        </p:nvSpPr>
        <p:spPr>
          <a:xfrm>
            <a:off x="4957073" y="1996531"/>
            <a:ext cx="2306428" cy="2944110"/>
          </a:xfrm>
          <a:prstGeom prst="rect">
            <a:avLst/>
          </a:prstGeom>
          <a:solidFill>
            <a:srgbClr val="56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Insert</a:t>
            </a:r>
          </a:p>
          <a:p>
            <a:pPr algn="ctr"/>
            <a:r>
              <a:rPr lang="en-US">
                <a:solidFill>
                  <a:schemeClr val="bg1"/>
                </a:solidFill>
              </a:rPr>
              <a:t>trainer</a:t>
            </a:r>
          </a:p>
          <a:p>
            <a:pPr algn="ctr"/>
            <a:r>
              <a:rPr lang="en-US">
                <a:solidFill>
                  <a:schemeClr val="bg1"/>
                </a:solidFill>
              </a:rPr>
              <a:t>photo</a:t>
            </a:r>
          </a:p>
        </p:txBody>
      </p:sp>
      <p:sp>
        <p:nvSpPr>
          <p:cNvPr id="17" name="Text Box 63">
            <a:extLst>
              <a:ext uri="{FF2B5EF4-FFF2-40B4-BE49-F238E27FC236}">
                <a16:creationId xmlns:a16="http://schemas.microsoft.com/office/drawing/2014/main" id="{10192ACB-D472-8441-A826-9A9B5DEBC29F}"/>
              </a:ext>
            </a:extLst>
          </p:cNvPr>
          <p:cNvSpPr txBox="1">
            <a:spLocks noChangeArrowheads="1"/>
          </p:cNvSpPr>
          <p:nvPr/>
        </p:nvSpPr>
        <p:spPr bwMode="auto">
          <a:xfrm>
            <a:off x="-184029" y="435929"/>
            <a:ext cx="854011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TRAINER</a:t>
            </a:r>
            <a:r>
              <a:rPr lang="en-US" sz="2800" spc="100">
                <a:solidFill>
                  <a:schemeClr val="bg1"/>
                </a:solidFill>
                <a:latin typeface="Arial" charset="0"/>
              </a:rPr>
              <a:t> </a:t>
            </a:r>
            <a:r>
              <a:rPr lang="en-US" sz="2800" b="1" spc="100">
                <a:solidFill>
                  <a:srgbClr val="FED766"/>
                </a:solidFill>
                <a:latin typeface="Arial" charset="0"/>
              </a:rPr>
              <a:t>introductions</a:t>
            </a:r>
          </a:p>
        </p:txBody>
      </p:sp>
      <p:sp>
        <p:nvSpPr>
          <p:cNvPr id="19" name="Rounded Rectangle 18">
            <a:extLst>
              <a:ext uri="{FF2B5EF4-FFF2-40B4-BE49-F238E27FC236}">
                <a16:creationId xmlns:a16="http://schemas.microsoft.com/office/drawing/2014/main" id="{33E31E92-E7C3-174B-AA4F-CC8525A88CF1}"/>
              </a:ext>
            </a:extLst>
          </p:cNvPr>
          <p:cNvSpPr/>
          <p:nvPr/>
        </p:nvSpPr>
        <p:spPr>
          <a:xfrm>
            <a:off x="547490" y="1297495"/>
            <a:ext cx="1316736" cy="228600"/>
          </a:xfrm>
          <a:prstGeom prst="roundRect">
            <a:avLst/>
          </a:prstGeom>
          <a:solidFill>
            <a:srgbClr val="FED7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1F4E"/>
              </a:solidFill>
            </a:endParaRPr>
          </a:p>
        </p:txBody>
      </p:sp>
    </p:spTree>
    <p:extLst>
      <p:ext uri="{BB962C8B-B14F-4D97-AF65-F5344CB8AC3E}">
        <p14:creationId xmlns:p14="http://schemas.microsoft.com/office/powerpoint/2010/main" val="2083173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75637-246C-7C2C-73C3-6969CB0276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88075" y="5123066"/>
            <a:ext cx="2234435" cy="1734934"/>
          </a:xfrm>
          <a:prstGeom prst="rect">
            <a:avLst/>
          </a:prstGeom>
        </p:spPr>
      </p:pic>
      <p:sp>
        <p:nvSpPr>
          <p:cNvPr id="22" name="Text Box 8">
            <a:extLst>
              <a:ext uri="{FF2B5EF4-FFF2-40B4-BE49-F238E27FC236}">
                <a16:creationId xmlns:a16="http://schemas.microsoft.com/office/drawing/2014/main" id="{3C735D58-36DA-5D46-81DB-388F213C3182}"/>
              </a:ext>
            </a:extLst>
          </p:cNvPr>
          <p:cNvSpPr txBox="1">
            <a:spLocks noChangeArrowheads="1"/>
          </p:cNvSpPr>
          <p:nvPr/>
        </p:nvSpPr>
        <p:spPr bwMode="auto">
          <a:xfrm>
            <a:off x="7508122" y="340604"/>
            <a:ext cx="3760543" cy="2349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GB" sz="3000" b="1" i="0" u="none" strike="noStrike" kern="1200" cap="none" spc="150" normalizeH="0" baseline="0" noProof="0">
                <a:ln>
                  <a:noFill/>
                </a:ln>
                <a:solidFill>
                  <a:srgbClr val="1D395C"/>
                </a:solidFill>
                <a:effectLst/>
                <a:uLnTx/>
                <a:uFillTx/>
                <a:latin typeface="Arial Narrow" panose="020B0604020202020204" pitchFamily="34" charset="0"/>
                <a:ea typeface="ＭＳ Ｐゴシック" charset="0"/>
                <a:cs typeface="Arial Narrow" panose="020B0604020202020204" pitchFamily="34" charset="0"/>
              </a:rPr>
              <a:t>MODULE</a:t>
            </a:r>
          </a:p>
          <a:p>
            <a:pPr marL="0" marR="0" lvl="0" indent="0" algn="r" defTabSz="914400" rtl="0" eaLnBrk="0" fontAlgn="base" latinLnBrk="0" hangingPunct="0">
              <a:lnSpc>
                <a:spcPts val="14000"/>
              </a:lnSpc>
              <a:spcBef>
                <a:spcPts val="0"/>
              </a:spcBef>
              <a:spcAft>
                <a:spcPct val="0"/>
              </a:spcAft>
              <a:buClrTx/>
              <a:buSzTx/>
              <a:buFontTx/>
              <a:buNone/>
              <a:tabLst/>
              <a:defRPr/>
            </a:pPr>
            <a:r>
              <a:rPr kumimoji="0" lang="en-GB" sz="14000" b="1" i="0" u="none" strike="noStrike" kern="1200" cap="none" spc="150" normalizeH="0" baseline="0" noProof="0">
                <a:ln w="31750">
                  <a:solidFill>
                    <a:srgbClr val="E45C31"/>
                  </a:solidFill>
                </a:ln>
                <a:solidFill>
                  <a:prstClr val="white"/>
                </a:solidFill>
                <a:effectLst/>
                <a:uLnTx/>
                <a:uFillTx/>
                <a:latin typeface="Arial Narrow" panose="020B0604020202020204" pitchFamily="34" charset="0"/>
                <a:ea typeface="ＭＳ Ｐゴシック" charset="0"/>
                <a:cs typeface="Arial Narrow" panose="020B0604020202020204" pitchFamily="34" charset="0"/>
              </a:rPr>
              <a:t>I</a:t>
            </a:r>
          </a:p>
        </p:txBody>
      </p:sp>
      <p:sp>
        <p:nvSpPr>
          <p:cNvPr id="8" name="TextBox 7">
            <a:extLst>
              <a:ext uri="{FF2B5EF4-FFF2-40B4-BE49-F238E27FC236}">
                <a16:creationId xmlns:a16="http://schemas.microsoft.com/office/drawing/2014/main" id="{109D2797-3016-95B7-27EE-F133077A2809}"/>
              </a:ext>
            </a:extLst>
          </p:cNvPr>
          <p:cNvSpPr txBox="1"/>
          <p:nvPr/>
        </p:nvSpPr>
        <p:spPr>
          <a:xfrm>
            <a:off x="3532600" y="1211488"/>
            <a:ext cx="6124352" cy="1077218"/>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150" normalizeH="0" baseline="0" noProof="0">
                <a:ln>
                  <a:noFill/>
                </a:ln>
                <a:solidFill>
                  <a:srgbClr val="58585A"/>
                </a:solidFill>
                <a:effectLst/>
                <a:uLnTx/>
                <a:uFillTx/>
                <a:latin typeface="Arial" charset="0"/>
                <a:ea typeface="ＭＳ Ｐゴシック" charset="0"/>
                <a:cs typeface="+mn-cs"/>
              </a:rPr>
              <a:t>Assembling the </a:t>
            </a:r>
            <a:br>
              <a:rPr kumimoji="0" lang="en-GB" sz="3200" b="1" i="0" u="none" strike="noStrike" kern="1200" cap="none" spc="150" normalizeH="0" baseline="0" noProof="0">
                <a:ln>
                  <a:noFill/>
                </a:ln>
                <a:solidFill>
                  <a:srgbClr val="58585A"/>
                </a:solidFill>
                <a:effectLst/>
                <a:uLnTx/>
                <a:uFillTx/>
                <a:latin typeface="Arial" charset="0"/>
                <a:ea typeface="ＭＳ Ｐゴシック" charset="0"/>
                <a:cs typeface="+mn-cs"/>
              </a:rPr>
            </a:br>
            <a:r>
              <a:rPr kumimoji="0" lang="en-GB" sz="3200" b="1" i="0" u="none" strike="noStrike" kern="1200" cap="none" spc="150" normalizeH="0" baseline="0" noProof="0">
                <a:ln>
                  <a:noFill/>
                </a:ln>
                <a:solidFill>
                  <a:srgbClr val="58585A"/>
                </a:solidFill>
                <a:effectLst/>
                <a:uLnTx/>
                <a:uFillTx/>
                <a:latin typeface="Arial" charset="0"/>
                <a:ea typeface="ＭＳ Ｐゴシック" charset="0"/>
                <a:cs typeface="+mn-cs"/>
              </a:rPr>
              <a:t>WSP team</a:t>
            </a:r>
          </a:p>
        </p:txBody>
      </p:sp>
    </p:spTree>
    <p:extLst>
      <p:ext uri="{BB962C8B-B14F-4D97-AF65-F5344CB8AC3E}">
        <p14:creationId xmlns:p14="http://schemas.microsoft.com/office/powerpoint/2010/main" val="3187583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62C8-2DAE-F087-0222-65F970F69050}"/>
            </a:ext>
          </a:extLst>
        </p:cNvPr>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C29411C7-8516-4AF5-0F4D-CCDD66A626AE}"/>
              </a:ext>
            </a:extLst>
          </p:cNvPr>
          <p:cNvSpPr txBox="1">
            <a:spLocks/>
          </p:cNvSpPr>
          <p:nvPr/>
        </p:nvSpPr>
        <p:spPr>
          <a:xfrm>
            <a:off x="6407998" y="2350357"/>
            <a:ext cx="5086579" cy="1877072"/>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57150" marR="0" lvl="0" indent="-20638" algn="l" defTabSz="914400" rtl="0" eaLnBrk="0" fontAlgn="base" latinLnBrk="0" hangingPunct="0">
              <a:lnSpc>
                <a:spcPct val="100000"/>
              </a:lnSpc>
              <a:spcBef>
                <a:spcPct val="20000"/>
              </a:spcBef>
              <a:spcAft>
                <a:spcPts val="1200"/>
              </a:spcAft>
              <a:buClrTx/>
              <a:buSzTx/>
              <a:buFontTx/>
              <a:buNone/>
              <a:tabLst/>
              <a:defRPr/>
            </a:pPr>
            <a:r>
              <a:rPr kumimoji="0" lang="en-US" sz="2200" b="0" i="0" u="none" strike="noStrike" kern="0" cap="none" spc="0" normalizeH="0" baseline="0" noProof="0">
                <a:ln>
                  <a:noFill/>
                </a:ln>
                <a:solidFill>
                  <a:srgbClr val="E7E6E6">
                    <a:lumMod val="25000"/>
                  </a:srgbClr>
                </a:solidFill>
                <a:effectLst/>
                <a:uLnTx/>
                <a:uFillTx/>
                <a:latin typeface="Arial" panose="020B0604020202020204" pitchFamily="34" charset="0"/>
                <a:ea typeface="Arial" charset="0"/>
                <a:cs typeface="Arial" panose="020B0604020202020204" pitchFamily="34" charset="0"/>
              </a:rPr>
              <a:t>Outlines roles and responsibilities for the team, and stakeholder engagement.</a:t>
            </a:r>
          </a:p>
          <a:p>
            <a:pPr marL="57150" marR="0" lvl="0" indent="-20638" algn="l" defTabSz="914400" rtl="0" eaLnBrk="0" fontAlgn="base" latinLnBrk="0" hangingPunct="0">
              <a:lnSpc>
                <a:spcPct val="100000"/>
              </a:lnSpc>
              <a:spcBef>
                <a:spcPct val="20000"/>
              </a:spcBef>
              <a:spcAft>
                <a:spcPts val="1200"/>
              </a:spcAft>
              <a:buClrTx/>
              <a:buSzTx/>
              <a:buFontTx/>
              <a:buNone/>
              <a:tabLst/>
              <a:defRPr/>
            </a:pPr>
            <a:r>
              <a:rPr kumimoji="0" lang="en-US" sz="2200" b="0" i="0" u="none" strike="noStrike" kern="0" cap="none" spc="0" normalizeH="0" baseline="0" noProof="0">
                <a:ln>
                  <a:noFill/>
                </a:ln>
                <a:solidFill>
                  <a:srgbClr val="E7E6E6">
                    <a:lumMod val="25000"/>
                  </a:srgbClr>
                </a:solidFill>
                <a:effectLst/>
                <a:uLnTx/>
                <a:uFillTx/>
                <a:latin typeface="Arial" panose="020B0604020202020204" pitchFamily="34" charset="0"/>
                <a:ea typeface="Arial" charset="0"/>
                <a:cs typeface="Arial" panose="020B0604020202020204" pitchFamily="34" charset="0"/>
              </a:rPr>
              <a:t>Participants first need to understand the full WSP process. </a:t>
            </a:r>
          </a:p>
          <a:p>
            <a:pPr marL="57150" marR="0" lvl="0" indent="-20638" algn="l" defTabSz="914400" rtl="0" eaLnBrk="0" fontAlgn="base" latinLnBrk="0" hangingPunct="0">
              <a:lnSpc>
                <a:spcPct val="100000"/>
              </a:lnSpc>
              <a:spcBef>
                <a:spcPct val="20000"/>
              </a:spcBef>
              <a:spcAft>
                <a:spcPts val="1200"/>
              </a:spcAft>
              <a:buClrTx/>
              <a:buSzTx/>
              <a:buFontTx/>
              <a:buNone/>
              <a:tabLst/>
              <a:defRPr/>
            </a:pPr>
            <a:r>
              <a:rPr kumimoji="0" lang="en-US" sz="2200" b="0" i="0" u="none" strike="noStrike" kern="0" cap="none" spc="0" normalizeH="0" baseline="0" noProof="0">
                <a:ln>
                  <a:noFill/>
                </a:ln>
                <a:solidFill>
                  <a:srgbClr val="E7E6E6">
                    <a:lumMod val="25000"/>
                  </a:srgbClr>
                </a:solidFill>
                <a:effectLst/>
                <a:uLnTx/>
                <a:uFillTx/>
                <a:latin typeface="Arial" panose="020B0604020202020204" pitchFamily="34" charset="0"/>
                <a:ea typeface="Arial" charset="0"/>
                <a:cs typeface="Arial" panose="020B0604020202020204" pitchFamily="34" charset="0"/>
              </a:rPr>
              <a:t>Only then can you fully appreciate who needs to be involved, when, and why, to ensure the overall undertaking is  effective.</a:t>
            </a:r>
          </a:p>
        </p:txBody>
      </p:sp>
      <p:sp>
        <p:nvSpPr>
          <p:cNvPr id="7" name="Text Box 63">
            <a:extLst>
              <a:ext uri="{FF2B5EF4-FFF2-40B4-BE49-F238E27FC236}">
                <a16:creationId xmlns:a16="http://schemas.microsoft.com/office/drawing/2014/main" id="{12E456DD-B4DF-E2C5-D756-A7B8138B3EE3}"/>
              </a:ext>
            </a:extLst>
          </p:cNvPr>
          <p:cNvSpPr txBox="1">
            <a:spLocks noChangeArrowheads="1"/>
          </p:cNvSpPr>
          <p:nvPr/>
        </p:nvSpPr>
        <p:spPr bwMode="auto">
          <a:xfrm>
            <a:off x="0" y="424190"/>
            <a:ext cx="1103811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MODULE 1</a:t>
            </a:r>
            <a:endParaRPr kumimoji="0" lang="en-US" sz="2800" b="1" i="0" u="none" strike="noStrike" kern="1200" cap="none" spc="100" normalizeH="0" baseline="0" noProof="0">
              <a:ln>
                <a:noFill/>
              </a:ln>
              <a:solidFill>
                <a:srgbClr val="FED766"/>
              </a:solidFill>
              <a:effectLst/>
              <a:uLnTx/>
              <a:uFillTx/>
              <a:latin typeface="Arial" charset="0"/>
              <a:ea typeface="ＭＳ Ｐゴシック" charset="0"/>
            </a:endParaRPr>
          </a:p>
        </p:txBody>
      </p:sp>
      <p:sp>
        <p:nvSpPr>
          <p:cNvPr id="8" name="Google Shape;346;p9">
            <a:extLst>
              <a:ext uri="{FF2B5EF4-FFF2-40B4-BE49-F238E27FC236}">
                <a16:creationId xmlns:a16="http://schemas.microsoft.com/office/drawing/2014/main" id="{F9AC7FAA-941B-DA72-1824-6A3A0D13C10A}"/>
              </a:ext>
            </a:extLst>
          </p:cNvPr>
          <p:cNvSpPr/>
          <p:nvPr/>
        </p:nvSpPr>
        <p:spPr>
          <a:xfrm>
            <a:off x="5519057" y="3156132"/>
            <a:ext cx="431321" cy="1224951"/>
          </a:xfrm>
          <a:prstGeom prst="chevron">
            <a:avLst>
              <a:gd name="adj" fmla="val 58000"/>
            </a:avLst>
          </a:prstGeom>
          <a:noFill/>
          <a:ln w="12700" cap="flat" cmpd="sng">
            <a:solidFill>
              <a:srgbClr val="E45C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79E6EAE4-5150-88E2-0006-F0CC69F9947C}"/>
              </a:ext>
            </a:extLst>
          </p:cNvPr>
          <p:cNvPicPr>
            <a:picLocks noChangeAspect="1"/>
          </p:cNvPicPr>
          <p:nvPr/>
        </p:nvPicPr>
        <p:blipFill>
          <a:blip r:embed="rId3"/>
          <a:stretch>
            <a:fillRect/>
          </a:stretch>
        </p:blipFill>
        <p:spPr>
          <a:xfrm>
            <a:off x="697422" y="2533202"/>
            <a:ext cx="4364015" cy="3388453"/>
          </a:xfrm>
          <a:prstGeom prst="rect">
            <a:avLst/>
          </a:prstGeom>
        </p:spPr>
      </p:pic>
      <p:sp>
        <p:nvSpPr>
          <p:cNvPr id="23" name="Text Box 9">
            <a:extLst>
              <a:ext uri="{FF2B5EF4-FFF2-40B4-BE49-F238E27FC236}">
                <a16:creationId xmlns:a16="http://schemas.microsoft.com/office/drawing/2014/main" id="{91919B86-88EF-3B46-844B-D30764285724}"/>
              </a:ext>
            </a:extLst>
          </p:cNvPr>
          <p:cNvSpPr txBox="1">
            <a:spLocks noChangeArrowheads="1"/>
          </p:cNvSpPr>
          <p:nvPr/>
        </p:nvSpPr>
        <p:spPr bwMode="auto">
          <a:xfrm>
            <a:off x="834326" y="1906968"/>
            <a:ext cx="3566160" cy="443389"/>
          </a:xfrm>
          <a:prstGeom prst="roundRect">
            <a:avLst>
              <a:gd name="adj" fmla="val 4992"/>
            </a:avLst>
          </a:prstGeom>
          <a:solidFill>
            <a:srgbClr val="E45C31"/>
          </a:solid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18288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2200" b="0" i="0" u="none" strike="noStrike" kern="1200" cap="none" spc="150" normalizeH="0" baseline="0" noProof="0">
                <a:ln>
                  <a:noFill/>
                </a:ln>
                <a:solidFill>
                  <a:srgbClr val="086788"/>
                </a:solidFill>
                <a:effectLst/>
                <a:uLnTx/>
                <a:uFillTx/>
                <a:latin typeface="Arial" charset="0"/>
                <a:ea typeface="ＭＳ Ｐゴシック" charset="0"/>
              </a:rPr>
              <a:t>Will discuss on </a:t>
            </a:r>
            <a:r>
              <a:rPr kumimoji="0" lang="en-US" sz="2200" b="1" i="0" u="none" strike="noStrike" kern="1200" cap="none" spc="300" normalizeH="0" baseline="0" noProof="0">
                <a:ln>
                  <a:noFill/>
                </a:ln>
                <a:solidFill>
                  <a:srgbClr val="086788"/>
                </a:solidFill>
                <a:effectLst/>
                <a:uLnTx/>
                <a:uFillTx/>
                <a:latin typeface="Arial" charset="0"/>
                <a:ea typeface="ＭＳ Ｐゴシック" charset="0"/>
              </a:rPr>
              <a:t>Day 4</a:t>
            </a:r>
          </a:p>
        </p:txBody>
      </p:sp>
      <p:sp>
        <p:nvSpPr>
          <p:cNvPr id="3" name="Rectangle 2">
            <a:extLst>
              <a:ext uri="{FF2B5EF4-FFF2-40B4-BE49-F238E27FC236}">
                <a16:creationId xmlns:a16="http://schemas.microsoft.com/office/drawing/2014/main" id="{D10522D2-FEDE-822B-F145-699C7BF8FED0}"/>
              </a:ext>
            </a:extLst>
          </p:cNvPr>
          <p:cNvSpPr/>
          <p:nvPr/>
        </p:nvSpPr>
        <p:spPr>
          <a:xfrm>
            <a:off x="1655735" y="6367790"/>
            <a:ext cx="8880529"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4886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E1CDD-34B4-7490-7E47-3618D9BC09F6}"/>
            </a:ext>
          </a:extLst>
        </p:cNvPr>
        <p:cNvGrpSpPr/>
        <p:nvPr/>
      </p:nvGrpSpPr>
      <p:grpSpPr>
        <a:xfrm>
          <a:off x="0" y="0"/>
          <a:ext cx="0" cy="0"/>
          <a:chOff x="0" y="0"/>
          <a:chExt cx="0" cy="0"/>
        </a:xfrm>
      </p:grpSpPr>
      <p:sp>
        <p:nvSpPr>
          <p:cNvPr id="22" name="Text Box 8">
            <a:extLst>
              <a:ext uri="{FF2B5EF4-FFF2-40B4-BE49-F238E27FC236}">
                <a16:creationId xmlns:a16="http://schemas.microsoft.com/office/drawing/2014/main" id="{7F7F1F6D-F821-951E-22F2-54C8849025CA}"/>
              </a:ext>
            </a:extLst>
          </p:cNvPr>
          <p:cNvSpPr txBox="1">
            <a:spLocks noChangeArrowheads="1"/>
          </p:cNvSpPr>
          <p:nvPr/>
        </p:nvSpPr>
        <p:spPr bwMode="auto">
          <a:xfrm>
            <a:off x="7565996" y="384048"/>
            <a:ext cx="3760543" cy="2349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GB" sz="3000" b="1" i="0" u="none" strike="noStrike" kern="1200" cap="none" spc="150" normalizeH="0" baseline="0" noProof="0">
                <a:ln>
                  <a:noFill/>
                </a:ln>
                <a:solidFill>
                  <a:srgbClr val="1D395C"/>
                </a:solidFill>
                <a:effectLst/>
                <a:uLnTx/>
                <a:uFillTx/>
                <a:latin typeface="Arial Narrow" panose="020B0604020202020204" pitchFamily="34" charset="0"/>
                <a:ea typeface="ＭＳ Ｐゴシック" charset="0"/>
                <a:cs typeface="Arial Narrow" panose="020B0604020202020204" pitchFamily="34" charset="0"/>
              </a:rPr>
              <a:t>MODULE</a:t>
            </a:r>
          </a:p>
          <a:p>
            <a:pPr marL="0" marR="0" lvl="0" indent="0" algn="r" defTabSz="914400" rtl="0" eaLnBrk="0" fontAlgn="base" latinLnBrk="0" hangingPunct="0">
              <a:lnSpc>
                <a:spcPts val="14000"/>
              </a:lnSpc>
              <a:spcBef>
                <a:spcPts val="0"/>
              </a:spcBef>
              <a:spcAft>
                <a:spcPct val="0"/>
              </a:spcAft>
              <a:buClrTx/>
              <a:buSzTx/>
              <a:buFontTx/>
              <a:buNone/>
              <a:tabLst/>
              <a:defRPr/>
            </a:pPr>
            <a:r>
              <a:rPr kumimoji="0" lang="en-GB" sz="14000" b="1" i="0" u="none" strike="noStrike" kern="1200" cap="none" spc="150" normalizeH="0" baseline="0" noProof="0">
                <a:ln w="31750">
                  <a:solidFill>
                    <a:srgbClr val="E45C31"/>
                  </a:solidFill>
                </a:ln>
                <a:solidFill>
                  <a:prstClr val="white"/>
                </a:solidFill>
                <a:effectLst/>
                <a:uLnTx/>
                <a:uFillTx/>
                <a:latin typeface="Arial Narrow" panose="020B0604020202020204" pitchFamily="34" charset="0"/>
                <a:ea typeface="ＭＳ Ｐゴシック" charset="0"/>
                <a:cs typeface="Arial Narrow" panose="020B0604020202020204" pitchFamily="34" charset="0"/>
              </a:rPr>
              <a:t>2</a:t>
            </a:r>
          </a:p>
        </p:txBody>
      </p:sp>
      <p:sp>
        <p:nvSpPr>
          <p:cNvPr id="8" name="TextBox 7">
            <a:extLst>
              <a:ext uri="{FF2B5EF4-FFF2-40B4-BE49-F238E27FC236}">
                <a16:creationId xmlns:a16="http://schemas.microsoft.com/office/drawing/2014/main" id="{756728B8-8A19-48C8-265B-ED924CCD8B97}"/>
              </a:ext>
            </a:extLst>
          </p:cNvPr>
          <p:cNvSpPr txBox="1"/>
          <p:nvPr/>
        </p:nvSpPr>
        <p:spPr>
          <a:xfrm>
            <a:off x="3614347" y="1302748"/>
            <a:ext cx="6124352" cy="1077218"/>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lang="en-GB" sz="3200" b="1" spc="150">
                <a:solidFill>
                  <a:srgbClr val="58585A"/>
                </a:solidFill>
                <a:ea typeface="ＭＳ Ｐゴシック" charset="0"/>
                <a:cs typeface="+mn-cs"/>
              </a:rPr>
              <a:t>D</a:t>
            </a:r>
            <a:r>
              <a:rPr kumimoji="0" lang="en-GB" sz="3200" b="1" i="0" u="none" strike="noStrike" kern="1200" cap="none" spc="150" normalizeH="0" baseline="0" noProof="0">
                <a:ln>
                  <a:noFill/>
                </a:ln>
                <a:solidFill>
                  <a:srgbClr val="58585A"/>
                </a:solidFill>
                <a:effectLst/>
                <a:uLnTx/>
                <a:uFillTx/>
                <a:latin typeface="Arial" charset="0"/>
                <a:ea typeface="ＭＳ Ｐゴシック" charset="0"/>
                <a:cs typeface="+mn-cs"/>
              </a:rPr>
              <a:t>escribing the</a:t>
            </a:r>
            <a:br>
              <a:rPr kumimoji="0" lang="en-GB" sz="3200" b="1" i="0" u="none" strike="noStrike" kern="1200" cap="none" spc="150" normalizeH="0" baseline="0" noProof="0">
                <a:ln>
                  <a:noFill/>
                </a:ln>
                <a:solidFill>
                  <a:srgbClr val="58585A"/>
                </a:solidFill>
                <a:effectLst/>
                <a:uLnTx/>
                <a:uFillTx/>
                <a:latin typeface="Arial" charset="0"/>
                <a:ea typeface="ＭＳ Ｐゴシック" charset="0"/>
                <a:cs typeface="+mn-cs"/>
              </a:rPr>
            </a:br>
            <a:r>
              <a:rPr kumimoji="0" lang="en-GB" sz="3200" b="1" i="0" u="none" strike="noStrike" kern="1200" cap="none" spc="150" normalizeH="0" baseline="0" noProof="0">
                <a:ln>
                  <a:noFill/>
                </a:ln>
                <a:solidFill>
                  <a:srgbClr val="58585A"/>
                </a:solidFill>
                <a:effectLst/>
                <a:uLnTx/>
                <a:uFillTx/>
                <a:latin typeface="Arial" charset="0"/>
                <a:ea typeface="ＭＳ Ｐゴシック" charset="0"/>
                <a:cs typeface="+mn-cs"/>
              </a:rPr>
              <a:t>system</a:t>
            </a:r>
          </a:p>
        </p:txBody>
      </p:sp>
      <p:pic>
        <p:nvPicPr>
          <p:cNvPr id="3" name="Picture 2">
            <a:extLst>
              <a:ext uri="{FF2B5EF4-FFF2-40B4-BE49-F238E27FC236}">
                <a16:creationId xmlns:a16="http://schemas.microsoft.com/office/drawing/2014/main" id="{E0FB2559-CE2A-DFEC-3236-176209DC4C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71716" y="4752766"/>
            <a:ext cx="2020283" cy="1975101"/>
          </a:xfrm>
          <a:prstGeom prst="rect">
            <a:avLst/>
          </a:prstGeom>
        </p:spPr>
      </p:pic>
      <p:sp>
        <p:nvSpPr>
          <p:cNvPr id="5" name="TextBox 4">
            <a:extLst>
              <a:ext uri="{FF2B5EF4-FFF2-40B4-BE49-F238E27FC236}">
                <a16:creationId xmlns:a16="http://schemas.microsoft.com/office/drawing/2014/main" id="{E03C3E59-ED32-71C4-DDF5-1F53BF3DCD61}"/>
              </a:ext>
            </a:extLst>
          </p:cNvPr>
          <p:cNvSpPr txBox="1"/>
          <p:nvPr/>
        </p:nvSpPr>
        <p:spPr>
          <a:xfrm>
            <a:off x="3771950" y="5704511"/>
            <a:ext cx="6094070" cy="769441"/>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200" i="1" u="none" strike="noStrike" kern="1200" cap="none" spc="150" normalizeH="0" baseline="0" noProof="0">
                <a:ln>
                  <a:noFill/>
                </a:ln>
                <a:solidFill>
                  <a:srgbClr val="58585A"/>
                </a:solidFill>
                <a:effectLst/>
                <a:uLnTx/>
                <a:uFillTx/>
                <a:latin typeface="Arial" charset="0"/>
                <a:ea typeface="ＭＳ Ｐゴシック" charset="0"/>
                <a:cs typeface="+mn-cs"/>
              </a:rPr>
              <a:t>How does the system deliver drinking-water from catchment to consumer?</a:t>
            </a:r>
          </a:p>
        </p:txBody>
      </p:sp>
    </p:spTree>
    <p:extLst>
      <p:ext uri="{BB962C8B-B14F-4D97-AF65-F5344CB8AC3E}">
        <p14:creationId xmlns:p14="http://schemas.microsoft.com/office/powerpoint/2010/main" val="1273413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3">
            <a:extLst>
              <a:ext uri="{FF2B5EF4-FFF2-40B4-BE49-F238E27FC236}">
                <a16:creationId xmlns:a16="http://schemas.microsoft.com/office/drawing/2014/main" id="{9734CBF7-0150-1145-961B-E1BD786D2BA0}"/>
              </a:ext>
            </a:extLst>
          </p:cNvPr>
          <p:cNvSpPr txBox="1">
            <a:spLocks noChangeArrowheads="1"/>
          </p:cNvSpPr>
          <p:nvPr/>
        </p:nvSpPr>
        <p:spPr bwMode="auto">
          <a:xfrm>
            <a:off x="-65161" y="455738"/>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MODULE 2 </a:t>
            </a:r>
            <a:r>
              <a:rPr lang="en-US" sz="2800" b="1" spc="100">
                <a:solidFill>
                  <a:srgbClr val="FED766"/>
                </a:solidFill>
                <a:latin typeface="Arial" charset="0"/>
              </a:rPr>
              <a:t>overview</a:t>
            </a:r>
          </a:p>
        </p:txBody>
      </p:sp>
      <p:sp>
        <p:nvSpPr>
          <p:cNvPr id="15" name="Teardrop 14">
            <a:extLst>
              <a:ext uri="{FF2B5EF4-FFF2-40B4-BE49-F238E27FC236}">
                <a16:creationId xmlns:a16="http://schemas.microsoft.com/office/drawing/2014/main" id="{BA51BDE9-5308-2D46-AEA1-0D51D2CEBBBA}"/>
              </a:ext>
            </a:extLst>
          </p:cNvPr>
          <p:cNvSpPr/>
          <p:nvPr/>
        </p:nvSpPr>
        <p:spPr bwMode="auto">
          <a:xfrm>
            <a:off x="1752648" y="2256335"/>
            <a:ext cx="831954" cy="831954"/>
          </a:xfrm>
          <a:prstGeom prst="teardrop">
            <a:avLst/>
          </a:prstGeom>
          <a:solidFill>
            <a:schemeClr val="bg1"/>
          </a:solidFill>
          <a:ln w="19050">
            <a:solidFill>
              <a:srgbClr val="086788"/>
            </a:solidFill>
          </a:ln>
          <a:effectLst>
            <a:reflection blurRad="6350" stA="35000" endPos="470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86788"/>
                </a:solidFill>
                <a:latin typeface="Arial" panose="020B0604020202020204" pitchFamily="34" charset="0"/>
                <a:ea typeface="ＭＳ Ｐゴシック" charset="0"/>
                <a:cs typeface="Arial" panose="020B0604020202020204" pitchFamily="34" charset="0"/>
              </a:rPr>
              <a:t>1</a:t>
            </a:r>
          </a:p>
        </p:txBody>
      </p:sp>
      <p:sp>
        <p:nvSpPr>
          <p:cNvPr id="16" name="Teardrop 15">
            <a:extLst>
              <a:ext uri="{FF2B5EF4-FFF2-40B4-BE49-F238E27FC236}">
                <a16:creationId xmlns:a16="http://schemas.microsoft.com/office/drawing/2014/main" id="{918C5940-768A-604D-A2E4-6EF8B0D98C66}"/>
              </a:ext>
            </a:extLst>
          </p:cNvPr>
          <p:cNvSpPr/>
          <p:nvPr/>
        </p:nvSpPr>
        <p:spPr bwMode="auto">
          <a:xfrm>
            <a:off x="5476482" y="2256334"/>
            <a:ext cx="831954" cy="831954"/>
          </a:xfrm>
          <a:prstGeom prst="teardrop">
            <a:avLst/>
          </a:prstGeom>
          <a:solidFill>
            <a:schemeClr val="bg1"/>
          </a:solidFill>
          <a:ln w="19050">
            <a:solidFill>
              <a:srgbClr val="E45C31"/>
            </a:solidFill>
          </a:ln>
          <a:effectLst>
            <a:reflection blurRad="6350" stA="35000" endPos="470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E45C31"/>
                </a:solidFill>
                <a:latin typeface="Arial" panose="020B0604020202020204" pitchFamily="34" charset="0"/>
                <a:ea typeface="ＭＳ Ｐゴシック" charset="0"/>
                <a:cs typeface="Arial" panose="020B0604020202020204" pitchFamily="34" charset="0"/>
              </a:rPr>
              <a:t>2</a:t>
            </a:r>
          </a:p>
        </p:txBody>
      </p:sp>
      <p:sp>
        <p:nvSpPr>
          <p:cNvPr id="17" name="Teardrop 16">
            <a:extLst>
              <a:ext uri="{FF2B5EF4-FFF2-40B4-BE49-F238E27FC236}">
                <a16:creationId xmlns:a16="http://schemas.microsoft.com/office/drawing/2014/main" id="{CABF0005-EE80-ED43-B269-BEED5A1FC4AF}"/>
              </a:ext>
            </a:extLst>
          </p:cNvPr>
          <p:cNvSpPr/>
          <p:nvPr/>
        </p:nvSpPr>
        <p:spPr bwMode="auto">
          <a:xfrm>
            <a:off x="9078840" y="2256335"/>
            <a:ext cx="831954" cy="831954"/>
          </a:xfrm>
          <a:prstGeom prst="teardrop">
            <a:avLst/>
          </a:prstGeom>
          <a:solidFill>
            <a:schemeClr val="bg1"/>
          </a:solidFill>
          <a:ln w="19050">
            <a:solidFill>
              <a:srgbClr val="009FB7"/>
            </a:solidFill>
          </a:ln>
          <a:effectLst>
            <a:reflection blurRad="6350" stA="35000" endPos="470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09FB7"/>
                </a:solidFill>
                <a:latin typeface="Arial" panose="020B0604020202020204" pitchFamily="34" charset="0"/>
                <a:ea typeface="ＭＳ Ｐゴシック" charset="0"/>
                <a:cs typeface="Arial" panose="020B0604020202020204" pitchFamily="34" charset="0"/>
              </a:rPr>
              <a:t>3</a:t>
            </a:r>
          </a:p>
        </p:txBody>
      </p:sp>
      <p:sp>
        <p:nvSpPr>
          <p:cNvPr id="3" name="TextBox 2">
            <a:extLst>
              <a:ext uri="{FF2B5EF4-FFF2-40B4-BE49-F238E27FC236}">
                <a16:creationId xmlns:a16="http://schemas.microsoft.com/office/drawing/2014/main" id="{4AE206F5-B952-4742-B7BE-8A4F162FCD5A}"/>
              </a:ext>
            </a:extLst>
          </p:cNvPr>
          <p:cNvSpPr txBox="1"/>
          <p:nvPr/>
        </p:nvSpPr>
        <p:spPr>
          <a:xfrm>
            <a:off x="934185" y="3324497"/>
            <a:ext cx="2468880" cy="1785104"/>
          </a:xfrm>
          <a:prstGeom prst="rect">
            <a:avLst/>
          </a:prstGeom>
          <a:noFill/>
        </p:spPr>
        <p:txBody>
          <a:bodyPr wrap="square" lIns="0" rIns="0" rtlCol="0">
            <a:spAutoFit/>
          </a:bodyPr>
          <a:lstStyle/>
          <a:p>
            <a:pPr algn="ctr">
              <a:spcBef>
                <a:spcPct val="50000"/>
              </a:spcBef>
              <a:defRPr/>
            </a:pPr>
            <a:r>
              <a:rPr lang="en-AU" sz="2000" b="1" spc="100">
                <a:solidFill>
                  <a:srgbClr val="086788"/>
                </a:solidFill>
              </a:rPr>
              <a:t>WHAT </a:t>
            </a:r>
            <a:r>
              <a:rPr lang="en-AU" sz="2000" spc="100">
                <a:solidFill>
                  <a:srgbClr val="086788"/>
                </a:solidFill>
              </a:rPr>
              <a:t>WE DO:</a:t>
            </a:r>
          </a:p>
          <a:p>
            <a:pPr algn="ctr">
              <a:spcBef>
                <a:spcPct val="50000"/>
              </a:spcBef>
              <a:defRPr/>
            </a:pPr>
            <a:r>
              <a:rPr lang="en-US" sz="2000">
                <a:solidFill>
                  <a:schemeClr val="bg2">
                    <a:lumMod val="25000"/>
                  </a:schemeClr>
                </a:solidFill>
              </a:rPr>
              <a:t>Develop an accurate, </a:t>
            </a:r>
            <a:br>
              <a:rPr lang="en-US" sz="2000">
                <a:solidFill>
                  <a:schemeClr val="bg2">
                    <a:lumMod val="25000"/>
                  </a:schemeClr>
                </a:solidFill>
              </a:rPr>
            </a:br>
            <a:r>
              <a:rPr lang="en-US" sz="2000">
                <a:solidFill>
                  <a:schemeClr val="bg2">
                    <a:lumMod val="25000"/>
                  </a:schemeClr>
                </a:solidFill>
              </a:rPr>
              <a:t>up-to-date description </a:t>
            </a:r>
            <a:br>
              <a:rPr lang="en-US" sz="2000">
                <a:solidFill>
                  <a:schemeClr val="bg2">
                    <a:lumMod val="25000"/>
                  </a:schemeClr>
                </a:solidFill>
              </a:rPr>
            </a:br>
            <a:r>
              <a:rPr lang="en-US" sz="2000">
                <a:solidFill>
                  <a:schemeClr val="bg2">
                    <a:lumMod val="25000"/>
                  </a:schemeClr>
                </a:solidFill>
              </a:rPr>
              <a:t>of the complete water supply system</a:t>
            </a:r>
            <a:endParaRPr lang="en-AU" sz="2000" b="1">
              <a:solidFill>
                <a:schemeClr val="bg2">
                  <a:lumMod val="25000"/>
                </a:schemeClr>
              </a:solidFill>
            </a:endParaRPr>
          </a:p>
        </p:txBody>
      </p:sp>
      <p:sp>
        <p:nvSpPr>
          <p:cNvPr id="4" name="Rectangle 3">
            <a:extLst>
              <a:ext uri="{FF2B5EF4-FFF2-40B4-BE49-F238E27FC236}">
                <a16:creationId xmlns:a16="http://schemas.microsoft.com/office/drawing/2014/main" id="{E692F0BC-6C64-AC45-8155-F90685DF30F1}"/>
              </a:ext>
            </a:extLst>
          </p:cNvPr>
          <p:cNvSpPr/>
          <p:nvPr/>
        </p:nvSpPr>
        <p:spPr>
          <a:xfrm>
            <a:off x="4288971" y="3324497"/>
            <a:ext cx="3098074" cy="2092881"/>
          </a:xfrm>
          <a:prstGeom prst="rect">
            <a:avLst/>
          </a:prstGeom>
        </p:spPr>
        <p:txBody>
          <a:bodyPr wrap="square" lIns="0" rIns="0">
            <a:spAutoFit/>
          </a:bodyPr>
          <a:lstStyle/>
          <a:p>
            <a:pPr algn="ctr">
              <a:spcBef>
                <a:spcPct val="50000"/>
              </a:spcBef>
              <a:defRPr/>
            </a:pPr>
            <a:r>
              <a:rPr lang="en-AU" sz="2000" b="1" spc="100">
                <a:solidFill>
                  <a:srgbClr val="E45C31"/>
                </a:solidFill>
              </a:rPr>
              <a:t>WHY </a:t>
            </a:r>
            <a:r>
              <a:rPr lang="en-AU" sz="2000" spc="100">
                <a:solidFill>
                  <a:srgbClr val="E45C31"/>
                </a:solidFill>
              </a:rPr>
              <a:t>WE DO IT:</a:t>
            </a:r>
          </a:p>
          <a:p>
            <a:pPr algn="ctr">
              <a:spcBef>
                <a:spcPct val="50000"/>
              </a:spcBef>
              <a:defRPr/>
            </a:pPr>
            <a:r>
              <a:rPr lang="en-AU" sz="2000">
                <a:solidFill>
                  <a:schemeClr val="bg2">
                    <a:lumMod val="25000"/>
                  </a:schemeClr>
                </a:solidFill>
              </a:rPr>
              <a:t>To contribute to system understanding and to facilitate identification of system vulnerabilities in subsequent steps </a:t>
            </a:r>
            <a:endParaRPr lang="en-AU" sz="2000" b="1">
              <a:solidFill>
                <a:schemeClr val="bg2">
                  <a:lumMod val="25000"/>
                </a:schemeClr>
              </a:solidFill>
            </a:endParaRPr>
          </a:p>
        </p:txBody>
      </p:sp>
      <p:sp>
        <p:nvSpPr>
          <p:cNvPr id="9" name="Text Box 63"/>
          <p:cNvSpPr txBox="1">
            <a:spLocks noChangeArrowheads="1"/>
          </p:cNvSpPr>
          <p:nvPr/>
        </p:nvSpPr>
        <p:spPr bwMode="auto">
          <a:xfrm>
            <a:off x="8092059" y="3324497"/>
            <a:ext cx="346857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rIns="0" numCol="1">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AU" sz="2000" b="1" spc="100">
                <a:solidFill>
                  <a:srgbClr val="009FB7"/>
                </a:solidFill>
                <a:latin typeface="Arial" charset="0"/>
              </a:rPr>
              <a:t>HOW </a:t>
            </a:r>
            <a:r>
              <a:rPr lang="en-AU" sz="2000" spc="100">
                <a:solidFill>
                  <a:srgbClr val="009FB7"/>
                </a:solidFill>
                <a:latin typeface="Arial" charset="0"/>
              </a:rPr>
              <a:t>WE DO IT:</a:t>
            </a:r>
          </a:p>
          <a:p>
            <a:pPr algn="l">
              <a:spcBef>
                <a:spcPct val="50000"/>
              </a:spcBef>
              <a:buClr>
                <a:srgbClr val="009FB7"/>
              </a:buClr>
              <a:buSzPct val="90000"/>
              <a:buFont typeface="+mj-lt"/>
              <a:buAutoNum type="arabicPeriod"/>
              <a:defRPr/>
            </a:pPr>
            <a:r>
              <a:rPr lang="en-US" sz="2000">
                <a:solidFill>
                  <a:schemeClr val="bg2">
                    <a:lumMod val="25000"/>
                  </a:schemeClr>
                </a:solidFill>
                <a:latin typeface="Arial" charset="0"/>
              </a:rPr>
              <a:t>Gather, document and update system information (in words and supporting diagrams)</a:t>
            </a:r>
          </a:p>
          <a:p>
            <a:pPr algn="l">
              <a:spcBef>
                <a:spcPct val="50000"/>
              </a:spcBef>
              <a:buClr>
                <a:srgbClr val="009FB7"/>
              </a:buClr>
              <a:buSzPct val="90000"/>
              <a:buFont typeface="+mj-lt"/>
              <a:buAutoNum type="arabicPeriod"/>
              <a:defRPr/>
            </a:pPr>
            <a:r>
              <a:rPr lang="en-US" sz="2000">
                <a:solidFill>
                  <a:schemeClr val="bg2">
                    <a:lumMod val="25000"/>
                  </a:schemeClr>
                </a:solidFill>
                <a:latin typeface="Arial" charset="0"/>
              </a:rPr>
              <a:t>Confirm the accuracy of the system description</a:t>
            </a:r>
            <a:endParaRPr lang="en-AU" sz="2000">
              <a:solidFill>
                <a:schemeClr val="bg2">
                  <a:lumMod val="25000"/>
                </a:schemeClr>
              </a:solidFill>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F6F7DF-FE4C-9348-8D39-C6A69DC6B73C}"/>
              </a:ext>
            </a:extLst>
          </p:cNvPr>
          <p:cNvGrpSpPr/>
          <p:nvPr/>
        </p:nvGrpSpPr>
        <p:grpSpPr>
          <a:xfrm>
            <a:off x="3435157" y="5627961"/>
            <a:ext cx="5321686" cy="615032"/>
            <a:chOff x="1952262" y="5627961"/>
            <a:chExt cx="5321686" cy="615032"/>
          </a:xfrm>
        </p:grpSpPr>
        <p:sp>
          <p:nvSpPr>
            <p:cNvPr id="36" name="Text Box 63">
              <a:extLst>
                <a:ext uri="{FF2B5EF4-FFF2-40B4-BE49-F238E27FC236}">
                  <a16:creationId xmlns:a16="http://schemas.microsoft.com/office/drawing/2014/main" id="{6582FBA8-7DA7-034D-B353-4A8AE916912C}"/>
                </a:ext>
              </a:extLst>
            </p:cNvPr>
            <p:cNvSpPr txBox="1">
              <a:spLocks noChangeArrowheads="1"/>
            </p:cNvSpPr>
            <p:nvPr/>
          </p:nvSpPr>
          <p:spPr bwMode="auto">
            <a:xfrm>
              <a:off x="2594794" y="5726414"/>
              <a:ext cx="4679154" cy="412047"/>
            </a:xfrm>
            <a:prstGeom prst="rect">
              <a:avLst/>
            </a:prstGeom>
            <a:solidFill>
              <a:schemeClr val="bg1"/>
            </a:solidFill>
            <a:ln>
              <a:noFill/>
            </a:ln>
            <a:effectLst>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o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2000">
                  <a:solidFill>
                    <a:schemeClr val="bg2">
                      <a:lumMod val="25000"/>
                    </a:schemeClr>
                  </a:solidFill>
                  <a:latin typeface="Arial" charset="0"/>
                </a:rPr>
                <a:t>What should we describe at each step?</a:t>
              </a:r>
            </a:p>
          </p:txBody>
        </p:sp>
        <p:sp>
          <p:nvSpPr>
            <p:cNvPr id="37" name="Teardrop 36">
              <a:extLst>
                <a:ext uri="{FF2B5EF4-FFF2-40B4-BE49-F238E27FC236}">
                  <a16:creationId xmlns:a16="http://schemas.microsoft.com/office/drawing/2014/main" id="{CF9E1CBA-56AE-3645-BC66-BF752E166417}"/>
                </a:ext>
              </a:extLst>
            </p:cNvPr>
            <p:cNvSpPr/>
            <p:nvPr/>
          </p:nvSpPr>
          <p:spPr bwMode="auto">
            <a:xfrm>
              <a:off x="1952262" y="5627961"/>
              <a:ext cx="615032" cy="615032"/>
            </a:xfrm>
            <a:prstGeom prst="teardrop">
              <a:avLst/>
            </a:prstGeom>
            <a:solidFill>
              <a:srgbClr val="D84727"/>
            </a:solidFill>
            <a:ln w="19050">
              <a:no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4000" b="1">
                  <a:solidFill>
                    <a:schemeClr val="bg1"/>
                  </a:solidFill>
                  <a:latin typeface="Arial" panose="020B0604020202020204" pitchFamily="34" charset="0"/>
                  <a:ea typeface="ＭＳ Ｐゴシック" charset="0"/>
                  <a:cs typeface="Arial" panose="020B0604020202020204" pitchFamily="34" charset="0"/>
                </a:rPr>
                <a:t>?</a:t>
              </a:r>
            </a:p>
          </p:txBody>
        </p:sp>
      </p:grpSp>
      <p:grpSp>
        <p:nvGrpSpPr>
          <p:cNvPr id="20" name="Group 19">
            <a:extLst>
              <a:ext uri="{FF2B5EF4-FFF2-40B4-BE49-F238E27FC236}">
                <a16:creationId xmlns:a16="http://schemas.microsoft.com/office/drawing/2014/main" id="{4AABA78D-6A8A-914F-8639-226C4DD19BD0}"/>
              </a:ext>
            </a:extLst>
          </p:cNvPr>
          <p:cNvGrpSpPr/>
          <p:nvPr/>
        </p:nvGrpSpPr>
        <p:grpSpPr>
          <a:xfrm>
            <a:off x="2109024" y="3738043"/>
            <a:ext cx="7973951" cy="1529796"/>
            <a:chOff x="423598" y="3405846"/>
            <a:chExt cx="8296804" cy="1591735"/>
          </a:xfrm>
        </p:grpSpPr>
        <p:sp>
          <p:nvSpPr>
            <p:cNvPr id="21" name="Chevron 1">
              <a:extLst>
                <a:ext uri="{FF2B5EF4-FFF2-40B4-BE49-F238E27FC236}">
                  <a16:creationId xmlns:a16="http://schemas.microsoft.com/office/drawing/2014/main" id="{A577872D-D5B0-3840-A78E-2684A1ACE0CF}"/>
                </a:ext>
              </a:extLst>
            </p:cNvPr>
            <p:cNvSpPr>
              <a:spLocks noChangeArrowheads="1"/>
            </p:cNvSpPr>
            <p:nvPr/>
          </p:nvSpPr>
          <p:spPr bwMode="auto">
            <a:xfrm>
              <a:off x="423598" y="3405846"/>
              <a:ext cx="2402644" cy="1591733"/>
            </a:xfrm>
            <a:prstGeom prst="chevron">
              <a:avLst>
                <a:gd name="adj" fmla="val 49973"/>
              </a:avLst>
            </a:prstGeom>
            <a:solidFill>
              <a:srgbClr val="DB504A"/>
            </a:solidFill>
            <a:ln w="9525">
              <a:noFill/>
              <a:miter lim="800000"/>
              <a:headEnd/>
              <a:tailEnd/>
            </a:ln>
          </p:spPr>
          <p:txBody>
            <a:bodyPr wrap="none" anchor="ctr"/>
            <a:lstStyle/>
            <a:p>
              <a:pPr algn="ctr"/>
              <a:endParaRPr lang="en-US" sz="2400">
                <a:latin typeface="Californian FB" charset="0"/>
              </a:endParaRPr>
            </a:p>
          </p:txBody>
        </p:sp>
        <p:sp>
          <p:nvSpPr>
            <p:cNvPr id="26" name="Chevron 25">
              <a:extLst>
                <a:ext uri="{FF2B5EF4-FFF2-40B4-BE49-F238E27FC236}">
                  <a16:creationId xmlns:a16="http://schemas.microsoft.com/office/drawing/2014/main" id="{4BB0D628-0EF2-654C-9408-756CA1155588}"/>
                </a:ext>
              </a:extLst>
            </p:cNvPr>
            <p:cNvSpPr/>
            <p:nvPr/>
          </p:nvSpPr>
          <p:spPr bwMode="auto">
            <a:xfrm>
              <a:off x="2391250" y="3405846"/>
              <a:ext cx="2403843" cy="1591733"/>
            </a:xfrm>
            <a:prstGeom prst="chevron">
              <a:avLst/>
            </a:prstGeom>
            <a:solidFill>
              <a:srgbClr val="DB504A">
                <a:alpha val="90000"/>
              </a:srgbClr>
            </a:solidFill>
            <a:ln>
              <a:noFill/>
            </a:ln>
            <a:effectLst/>
          </p:spPr>
          <p:txBody>
            <a:bodyPr wrap="none" anchor="ctr"/>
            <a:lstStyle/>
            <a:p>
              <a:pPr algn="ctr">
                <a:defRPr/>
              </a:pPr>
              <a:endParaRPr lang="en-US" sz="2400">
                <a:solidFill>
                  <a:schemeClr val="bg1"/>
                </a:solidFill>
                <a:latin typeface="Californian FB" charset="0"/>
              </a:endParaRPr>
            </a:p>
          </p:txBody>
        </p:sp>
        <p:sp>
          <p:nvSpPr>
            <p:cNvPr id="27" name="Chevron 26">
              <a:extLst>
                <a:ext uri="{FF2B5EF4-FFF2-40B4-BE49-F238E27FC236}">
                  <a16:creationId xmlns:a16="http://schemas.microsoft.com/office/drawing/2014/main" id="{A25ED2FA-A0E0-8A43-8BCD-120DC2CC9FD0}"/>
                </a:ext>
              </a:extLst>
            </p:cNvPr>
            <p:cNvSpPr/>
            <p:nvPr/>
          </p:nvSpPr>
          <p:spPr bwMode="auto">
            <a:xfrm>
              <a:off x="4346920" y="3405846"/>
              <a:ext cx="2403843" cy="1591733"/>
            </a:xfrm>
            <a:prstGeom prst="chevron">
              <a:avLst/>
            </a:prstGeom>
            <a:solidFill>
              <a:srgbClr val="DB504A">
                <a:alpha val="85000"/>
              </a:srgbClr>
            </a:solidFill>
            <a:ln>
              <a:noFill/>
            </a:ln>
            <a:effectLst/>
          </p:spPr>
          <p:txBody>
            <a:bodyPr wrap="none" anchor="ctr"/>
            <a:lstStyle/>
            <a:p>
              <a:pPr algn="ctr">
                <a:defRPr/>
              </a:pPr>
              <a:endParaRPr lang="en-US" sz="2400">
                <a:latin typeface="Californian FB" charset="0"/>
              </a:endParaRPr>
            </a:p>
          </p:txBody>
        </p:sp>
        <p:sp>
          <p:nvSpPr>
            <p:cNvPr id="31" name="TextBox 30">
              <a:extLst>
                <a:ext uri="{FF2B5EF4-FFF2-40B4-BE49-F238E27FC236}">
                  <a16:creationId xmlns:a16="http://schemas.microsoft.com/office/drawing/2014/main" id="{339FA173-90BF-144F-B989-249C8A5BC5B2}"/>
                </a:ext>
              </a:extLst>
            </p:cNvPr>
            <p:cNvSpPr txBox="1"/>
            <p:nvPr/>
          </p:nvSpPr>
          <p:spPr>
            <a:xfrm rot="18923013">
              <a:off x="1037519" y="4080838"/>
              <a:ext cx="1462389" cy="608452"/>
            </a:xfrm>
            <a:prstGeom prst="rect">
              <a:avLst/>
            </a:prstGeom>
            <a:noFill/>
          </p:spPr>
          <p:txBody>
            <a:bodyPr wrap="square">
              <a:spAutoFit/>
            </a:bodyPr>
            <a:lstStyle/>
            <a:p>
              <a:pPr algn="ctr">
                <a:defRPr/>
              </a:pPr>
              <a:r>
                <a:rPr lang="en-US" sz="1600" b="1">
                  <a:solidFill>
                    <a:schemeClr val="bg1"/>
                  </a:solidFill>
                </a:rPr>
                <a:t>Catchment/ source</a:t>
              </a:r>
            </a:p>
          </p:txBody>
        </p:sp>
        <p:sp>
          <p:nvSpPr>
            <p:cNvPr id="32" name="TextBox 31">
              <a:extLst>
                <a:ext uri="{FF2B5EF4-FFF2-40B4-BE49-F238E27FC236}">
                  <a16:creationId xmlns:a16="http://schemas.microsoft.com/office/drawing/2014/main" id="{48573DCF-10A2-DA45-9CFF-1CCC4BF6F5BD}"/>
                </a:ext>
              </a:extLst>
            </p:cNvPr>
            <p:cNvSpPr txBox="1"/>
            <p:nvPr/>
          </p:nvSpPr>
          <p:spPr>
            <a:xfrm rot="18926749">
              <a:off x="2990898" y="4208932"/>
              <a:ext cx="1460402" cy="352262"/>
            </a:xfrm>
            <a:prstGeom prst="rect">
              <a:avLst/>
            </a:prstGeom>
            <a:noFill/>
          </p:spPr>
          <p:txBody>
            <a:bodyPr wrap="square">
              <a:spAutoFit/>
            </a:bodyPr>
            <a:lstStyle/>
            <a:p>
              <a:pPr algn="ctr">
                <a:defRPr/>
              </a:pPr>
              <a:r>
                <a:rPr lang="en-US" sz="1600" b="1">
                  <a:solidFill>
                    <a:schemeClr val="bg1"/>
                  </a:solidFill>
                </a:rPr>
                <a:t>Treatment</a:t>
              </a:r>
            </a:p>
          </p:txBody>
        </p:sp>
        <p:sp>
          <p:nvSpPr>
            <p:cNvPr id="38" name="TextBox 37">
              <a:extLst>
                <a:ext uri="{FF2B5EF4-FFF2-40B4-BE49-F238E27FC236}">
                  <a16:creationId xmlns:a16="http://schemas.microsoft.com/office/drawing/2014/main" id="{5FD9D1BE-649B-384A-A16D-048F56622D32}"/>
                </a:ext>
              </a:extLst>
            </p:cNvPr>
            <p:cNvSpPr txBox="1"/>
            <p:nvPr/>
          </p:nvSpPr>
          <p:spPr>
            <a:xfrm rot="18907162">
              <a:off x="5001762" y="3995934"/>
              <a:ext cx="1461189" cy="608452"/>
            </a:xfrm>
            <a:prstGeom prst="rect">
              <a:avLst/>
            </a:prstGeom>
            <a:noFill/>
          </p:spPr>
          <p:txBody>
            <a:bodyPr wrap="square">
              <a:spAutoFit/>
            </a:bodyPr>
            <a:lstStyle/>
            <a:p>
              <a:pPr algn="ctr">
                <a:defRPr/>
              </a:pPr>
              <a:r>
                <a:rPr lang="en-US" sz="1600" b="1">
                  <a:solidFill>
                    <a:schemeClr val="bg1"/>
                  </a:solidFill>
                </a:rPr>
                <a:t>Storage &amp; distribution</a:t>
              </a:r>
            </a:p>
          </p:txBody>
        </p:sp>
        <p:sp>
          <p:nvSpPr>
            <p:cNvPr id="39" name="Chevron 38">
              <a:extLst>
                <a:ext uri="{FF2B5EF4-FFF2-40B4-BE49-F238E27FC236}">
                  <a16:creationId xmlns:a16="http://schemas.microsoft.com/office/drawing/2014/main" id="{9BD17DD1-16F9-3949-9B5F-88307A6A2422}"/>
                </a:ext>
              </a:extLst>
            </p:cNvPr>
            <p:cNvSpPr/>
            <p:nvPr/>
          </p:nvSpPr>
          <p:spPr bwMode="auto">
            <a:xfrm>
              <a:off x="6316559" y="3405848"/>
              <a:ext cx="2403843" cy="1591733"/>
            </a:xfrm>
            <a:prstGeom prst="chevron">
              <a:avLst/>
            </a:prstGeom>
            <a:solidFill>
              <a:srgbClr val="DB504A">
                <a:alpha val="80000"/>
              </a:srgbClr>
            </a:solidFill>
            <a:ln>
              <a:noFill/>
            </a:ln>
            <a:effectLst/>
          </p:spPr>
          <p:txBody>
            <a:bodyPr wrap="none" anchor="ctr"/>
            <a:lstStyle/>
            <a:p>
              <a:pPr algn="ctr">
                <a:defRPr/>
              </a:pPr>
              <a:endParaRPr lang="en-US" sz="2400">
                <a:latin typeface="Californian FB" charset="0"/>
              </a:endParaRPr>
            </a:p>
          </p:txBody>
        </p:sp>
        <p:sp>
          <p:nvSpPr>
            <p:cNvPr id="40" name="TextBox 39">
              <a:extLst>
                <a:ext uri="{FF2B5EF4-FFF2-40B4-BE49-F238E27FC236}">
                  <a16:creationId xmlns:a16="http://schemas.microsoft.com/office/drawing/2014/main" id="{74ED2CB9-EDD6-7648-8B52-80C35E81AA91}"/>
                </a:ext>
              </a:extLst>
            </p:cNvPr>
            <p:cNvSpPr txBox="1"/>
            <p:nvPr/>
          </p:nvSpPr>
          <p:spPr>
            <a:xfrm rot="18938704">
              <a:off x="6973737" y="4230586"/>
              <a:ext cx="1380264" cy="352262"/>
            </a:xfrm>
            <a:prstGeom prst="rect">
              <a:avLst/>
            </a:prstGeom>
            <a:noFill/>
          </p:spPr>
          <p:txBody>
            <a:bodyPr wrap="square">
              <a:spAutoFit/>
            </a:bodyPr>
            <a:lstStyle/>
            <a:p>
              <a:pPr algn="ctr">
                <a:defRPr/>
              </a:pPr>
              <a:r>
                <a:rPr lang="en-US" sz="1600" b="1">
                  <a:solidFill>
                    <a:schemeClr val="bg1"/>
                  </a:solidFill>
                </a:rPr>
                <a:t>User</a:t>
              </a:r>
            </a:p>
          </p:txBody>
        </p:sp>
      </p:grpSp>
      <p:grpSp>
        <p:nvGrpSpPr>
          <p:cNvPr id="4" name="Group 3">
            <a:extLst>
              <a:ext uri="{FF2B5EF4-FFF2-40B4-BE49-F238E27FC236}">
                <a16:creationId xmlns:a16="http://schemas.microsoft.com/office/drawing/2014/main" id="{1E656BED-472B-B249-95B2-1AABBA099052}"/>
              </a:ext>
            </a:extLst>
          </p:cNvPr>
          <p:cNvGrpSpPr/>
          <p:nvPr/>
        </p:nvGrpSpPr>
        <p:grpSpPr>
          <a:xfrm>
            <a:off x="1364352" y="1940538"/>
            <a:ext cx="9059573" cy="1064776"/>
            <a:chOff x="768157" y="2343352"/>
            <a:chExt cx="7828964" cy="1064776"/>
          </a:xfrm>
        </p:grpSpPr>
        <p:sp>
          <p:nvSpPr>
            <p:cNvPr id="33" name="Text Box 5"/>
            <p:cNvSpPr txBox="1">
              <a:spLocks noChangeArrowheads="1"/>
            </p:cNvSpPr>
            <p:nvPr/>
          </p:nvSpPr>
          <p:spPr bwMode="auto">
            <a:xfrm>
              <a:off x="768157" y="2396216"/>
              <a:ext cx="2286000" cy="959048"/>
            </a:xfrm>
            <a:prstGeom prst="roundRect">
              <a:avLst>
                <a:gd name="adj" fmla="val 7245"/>
              </a:avLst>
            </a:prstGeom>
            <a:solidFill>
              <a:srgbClr val="086788"/>
            </a:solidFill>
            <a:ln w="9525">
              <a:noFill/>
              <a:miter lim="800000"/>
              <a:headEnd/>
              <a:tailEnd/>
            </a:ln>
          </p:spPr>
          <p:txBody>
            <a:bodyPr wrap="square" lIns="0" tIns="0" rIns="0" bIns="0" anchor="ctr" anchorCtr="0">
              <a:spAutoFit/>
            </a:bodyPr>
            <a:lstStyle/>
            <a:p>
              <a:pPr algn="ctr" eaLnBrk="1" fontAlgn="auto" hangingPunct="1">
                <a:spcBef>
                  <a:spcPct val="50000"/>
                </a:spcBef>
                <a:spcAft>
                  <a:spcPts val="0"/>
                </a:spcAft>
                <a:defRPr/>
              </a:pPr>
              <a:r>
                <a:rPr lang="en-US" sz="2000">
                  <a:solidFill>
                    <a:schemeClr val="bg1"/>
                  </a:solidFill>
                  <a:ea typeface="Arial" charset="0"/>
                  <a:cs typeface="Arial" charset="0"/>
                </a:rPr>
                <a:t>Describe the complete water supply system</a:t>
              </a:r>
            </a:p>
          </p:txBody>
        </p:sp>
        <p:sp>
          <p:nvSpPr>
            <p:cNvPr id="44" name="Text Box 5">
              <a:extLst>
                <a:ext uri="{FF2B5EF4-FFF2-40B4-BE49-F238E27FC236}">
                  <a16:creationId xmlns:a16="http://schemas.microsoft.com/office/drawing/2014/main" id="{6D89CAEB-233A-7442-BBA9-A335399619FE}"/>
                </a:ext>
              </a:extLst>
            </p:cNvPr>
            <p:cNvSpPr txBox="1">
              <a:spLocks noChangeArrowheads="1"/>
            </p:cNvSpPr>
            <p:nvPr/>
          </p:nvSpPr>
          <p:spPr bwMode="auto">
            <a:xfrm>
              <a:off x="3359550" y="2343352"/>
              <a:ext cx="2286000" cy="1064776"/>
            </a:xfrm>
            <a:prstGeom prst="roundRect">
              <a:avLst>
                <a:gd name="adj" fmla="val 8101"/>
              </a:avLst>
            </a:prstGeom>
            <a:solidFill>
              <a:srgbClr val="086788"/>
            </a:solidFill>
            <a:ln w="9525">
              <a:noFill/>
              <a:miter lim="800000"/>
              <a:headEnd/>
              <a:tailEnd/>
            </a:ln>
          </p:spPr>
          <p:txBody>
            <a:bodyPr wrap="square" anchor="ctr" anchorCtr="0">
              <a:spAutoFit/>
            </a:bodyPr>
            <a:lstStyle/>
            <a:p>
              <a:pPr algn="ctr" eaLnBrk="1" fontAlgn="auto" hangingPunct="1">
                <a:spcBef>
                  <a:spcPct val="50000"/>
                </a:spcBef>
                <a:spcAft>
                  <a:spcPts val="0"/>
                </a:spcAft>
                <a:defRPr/>
              </a:pPr>
              <a:r>
                <a:rPr lang="en-US" sz="2000">
                  <a:solidFill>
                    <a:schemeClr val="bg1"/>
                  </a:solidFill>
                  <a:ea typeface="Arial" charset="0"/>
                  <a:cs typeface="Arial" charset="0"/>
                </a:rPr>
                <a:t>List water quality targets / standards</a:t>
              </a:r>
            </a:p>
          </p:txBody>
        </p:sp>
        <p:sp>
          <p:nvSpPr>
            <p:cNvPr id="45" name="Text Box 5">
              <a:extLst>
                <a:ext uri="{FF2B5EF4-FFF2-40B4-BE49-F238E27FC236}">
                  <a16:creationId xmlns:a16="http://schemas.microsoft.com/office/drawing/2014/main" id="{9B22DE59-B201-0849-954E-B3FEC9032666}"/>
                </a:ext>
              </a:extLst>
            </p:cNvPr>
            <p:cNvSpPr txBox="1">
              <a:spLocks noChangeArrowheads="1"/>
            </p:cNvSpPr>
            <p:nvPr/>
          </p:nvSpPr>
          <p:spPr bwMode="auto">
            <a:xfrm>
              <a:off x="5950942" y="2376927"/>
              <a:ext cx="2646179" cy="997625"/>
            </a:xfrm>
            <a:prstGeom prst="roundRect">
              <a:avLst>
                <a:gd name="adj" fmla="val 5477"/>
              </a:avLst>
            </a:prstGeom>
            <a:solidFill>
              <a:srgbClr val="086788"/>
            </a:solidFill>
            <a:ln w="9525">
              <a:noFill/>
              <a:miter lim="800000"/>
              <a:headEnd/>
              <a:tailEnd/>
            </a:ln>
          </p:spPr>
          <p:txBody>
            <a:bodyPr wrap="square" lIns="0" tIns="0" rIns="0" anchor="ctr" anchorCtr="0">
              <a:spAutoFit/>
            </a:bodyPr>
            <a:lstStyle/>
            <a:p>
              <a:pPr algn="ctr" eaLnBrk="1" fontAlgn="auto" hangingPunct="1">
                <a:spcBef>
                  <a:spcPct val="50000"/>
                </a:spcBef>
                <a:spcAft>
                  <a:spcPts val="0"/>
                </a:spcAft>
                <a:defRPr/>
              </a:pPr>
              <a:r>
                <a:rPr lang="en-US" sz="2000">
                  <a:solidFill>
                    <a:schemeClr val="bg1"/>
                  </a:solidFill>
                  <a:ea typeface="Arial" charset="0"/>
                  <a:cs typeface="Arial" charset="0"/>
                </a:rPr>
                <a:t>Include known / suspected problems or vulnerabilities</a:t>
              </a:r>
            </a:p>
          </p:txBody>
        </p:sp>
      </p:grpSp>
      <p:grpSp>
        <p:nvGrpSpPr>
          <p:cNvPr id="2" name="Group 1">
            <a:extLst>
              <a:ext uri="{FF2B5EF4-FFF2-40B4-BE49-F238E27FC236}">
                <a16:creationId xmlns:a16="http://schemas.microsoft.com/office/drawing/2014/main" id="{65D09CC1-E229-2941-805A-EAD490382E3D}"/>
              </a:ext>
            </a:extLst>
          </p:cNvPr>
          <p:cNvGrpSpPr/>
          <p:nvPr/>
        </p:nvGrpSpPr>
        <p:grpSpPr>
          <a:xfrm>
            <a:off x="1106610" y="1593878"/>
            <a:ext cx="497974" cy="497974"/>
            <a:chOff x="652930" y="1590163"/>
            <a:chExt cx="497974" cy="497974"/>
          </a:xfrm>
        </p:grpSpPr>
        <p:sp>
          <p:nvSpPr>
            <p:cNvPr id="43" name="Oval 42">
              <a:extLst>
                <a:ext uri="{FF2B5EF4-FFF2-40B4-BE49-F238E27FC236}">
                  <a16:creationId xmlns:a16="http://schemas.microsoft.com/office/drawing/2014/main" id="{7C189D43-8D99-6740-9756-49BEF861A977}"/>
                </a:ext>
              </a:extLst>
            </p:cNvPr>
            <p:cNvSpPr/>
            <p:nvPr/>
          </p:nvSpPr>
          <p:spPr>
            <a:xfrm>
              <a:off x="652930" y="1590163"/>
              <a:ext cx="497974" cy="497974"/>
            </a:xfrm>
            <a:prstGeom prst="ellipse">
              <a:avLst/>
            </a:prstGeom>
            <a:solidFill>
              <a:schemeClr val="bg1"/>
            </a:solidFill>
            <a:ln w="25400">
              <a:solidFill>
                <a:srgbClr val="086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a:extLst>
                <a:ext uri="{FF2B5EF4-FFF2-40B4-BE49-F238E27FC236}">
                  <a16:creationId xmlns:a16="http://schemas.microsoft.com/office/drawing/2014/main" id="{6E81C497-8062-4E48-A7CC-ACA57373380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018" y="1682794"/>
              <a:ext cx="327944" cy="327944"/>
            </a:xfrm>
            <a:prstGeom prst="rect">
              <a:avLst/>
            </a:prstGeom>
          </p:spPr>
        </p:pic>
      </p:grpSp>
      <p:grpSp>
        <p:nvGrpSpPr>
          <p:cNvPr id="46" name="Group 45">
            <a:extLst>
              <a:ext uri="{FF2B5EF4-FFF2-40B4-BE49-F238E27FC236}">
                <a16:creationId xmlns:a16="http://schemas.microsoft.com/office/drawing/2014/main" id="{F284D823-13C9-A044-B06D-2E37CA4F8B9F}"/>
              </a:ext>
            </a:extLst>
          </p:cNvPr>
          <p:cNvGrpSpPr/>
          <p:nvPr/>
        </p:nvGrpSpPr>
        <p:grpSpPr>
          <a:xfrm>
            <a:off x="4242961" y="1661754"/>
            <a:ext cx="497974" cy="497974"/>
            <a:chOff x="652930" y="1590163"/>
            <a:chExt cx="497974" cy="497974"/>
          </a:xfrm>
        </p:grpSpPr>
        <p:sp>
          <p:nvSpPr>
            <p:cNvPr id="47" name="Oval 46">
              <a:extLst>
                <a:ext uri="{FF2B5EF4-FFF2-40B4-BE49-F238E27FC236}">
                  <a16:creationId xmlns:a16="http://schemas.microsoft.com/office/drawing/2014/main" id="{C4C0FFFB-21F4-994D-BB23-6DC46EADEC04}"/>
                </a:ext>
              </a:extLst>
            </p:cNvPr>
            <p:cNvSpPr/>
            <p:nvPr/>
          </p:nvSpPr>
          <p:spPr>
            <a:xfrm>
              <a:off x="652930" y="1590163"/>
              <a:ext cx="497974" cy="497974"/>
            </a:xfrm>
            <a:prstGeom prst="ellipse">
              <a:avLst/>
            </a:prstGeom>
            <a:solidFill>
              <a:schemeClr val="bg1"/>
            </a:solidFill>
            <a:ln w="25400">
              <a:solidFill>
                <a:srgbClr val="086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Checkmark">
              <a:extLst>
                <a:ext uri="{FF2B5EF4-FFF2-40B4-BE49-F238E27FC236}">
                  <a16:creationId xmlns:a16="http://schemas.microsoft.com/office/drawing/2014/main" id="{D067FA3F-73D0-6049-8280-5D0E4F54DFE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018" y="1682794"/>
              <a:ext cx="327944" cy="327944"/>
            </a:xfrm>
            <a:prstGeom prst="rect">
              <a:avLst/>
            </a:prstGeom>
          </p:spPr>
        </p:pic>
      </p:grpSp>
      <p:grpSp>
        <p:nvGrpSpPr>
          <p:cNvPr id="49" name="Group 48">
            <a:extLst>
              <a:ext uri="{FF2B5EF4-FFF2-40B4-BE49-F238E27FC236}">
                <a16:creationId xmlns:a16="http://schemas.microsoft.com/office/drawing/2014/main" id="{EBC1BF42-1469-484F-AB7E-61FF022A1A35}"/>
              </a:ext>
            </a:extLst>
          </p:cNvPr>
          <p:cNvGrpSpPr/>
          <p:nvPr/>
        </p:nvGrpSpPr>
        <p:grpSpPr>
          <a:xfrm>
            <a:off x="7128524" y="1642466"/>
            <a:ext cx="497974" cy="497974"/>
            <a:chOff x="652930" y="1590163"/>
            <a:chExt cx="497974" cy="497974"/>
          </a:xfrm>
        </p:grpSpPr>
        <p:sp>
          <p:nvSpPr>
            <p:cNvPr id="50" name="Oval 49">
              <a:extLst>
                <a:ext uri="{FF2B5EF4-FFF2-40B4-BE49-F238E27FC236}">
                  <a16:creationId xmlns:a16="http://schemas.microsoft.com/office/drawing/2014/main" id="{F1DCBBA2-61A5-3449-B4D5-D94E7880D5B9}"/>
                </a:ext>
              </a:extLst>
            </p:cNvPr>
            <p:cNvSpPr/>
            <p:nvPr/>
          </p:nvSpPr>
          <p:spPr>
            <a:xfrm>
              <a:off x="652930" y="1590163"/>
              <a:ext cx="497974" cy="497974"/>
            </a:xfrm>
            <a:prstGeom prst="ellipse">
              <a:avLst/>
            </a:prstGeom>
            <a:solidFill>
              <a:schemeClr val="bg1"/>
            </a:solidFill>
            <a:ln w="25400">
              <a:solidFill>
                <a:srgbClr val="086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Checkmark">
              <a:extLst>
                <a:ext uri="{FF2B5EF4-FFF2-40B4-BE49-F238E27FC236}">
                  <a16:creationId xmlns:a16="http://schemas.microsoft.com/office/drawing/2014/main" id="{ECE080A0-3069-2C4E-9F6C-E6EA4428C8D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018" y="1682794"/>
              <a:ext cx="327944" cy="327944"/>
            </a:xfrm>
            <a:prstGeom prst="rect">
              <a:avLst/>
            </a:prstGeom>
          </p:spPr>
        </p:pic>
      </p:grpSp>
      <p:sp>
        <p:nvSpPr>
          <p:cNvPr id="6" name="Text Box 63">
            <a:extLst>
              <a:ext uri="{FF2B5EF4-FFF2-40B4-BE49-F238E27FC236}">
                <a16:creationId xmlns:a16="http://schemas.microsoft.com/office/drawing/2014/main" id="{566ADE33-5E03-567D-9BDE-653F034BB883}"/>
              </a:ext>
            </a:extLst>
          </p:cNvPr>
          <p:cNvSpPr txBox="1">
            <a:spLocks noChangeArrowheads="1"/>
          </p:cNvSpPr>
          <p:nvPr/>
        </p:nvSpPr>
        <p:spPr bwMode="auto">
          <a:xfrm>
            <a:off x="-211251" y="263374"/>
            <a:ext cx="10377558"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1: </a:t>
            </a:r>
          </a:p>
          <a:p>
            <a:pPr algn="l">
              <a:lnSpc>
                <a:spcPts val="3000"/>
              </a:lnSpc>
              <a:spcBef>
                <a:spcPts val="0"/>
              </a:spcBef>
              <a:defRPr/>
            </a:pPr>
            <a:r>
              <a:rPr lang="en-US" sz="2800" b="1" i="1" spc="100">
                <a:solidFill>
                  <a:srgbClr val="FED766"/>
                </a:solidFill>
                <a:latin typeface="Arial" charset="0"/>
              </a:rPr>
              <a:t>Gather, document and update system information</a:t>
            </a:r>
          </a:p>
        </p:txBody>
      </p:sp>
    </p:spTree>
    <p:extLst>
      <p:ext uri="{BB962C8B-B14F-4D97-AF65-F5344CB8AC3E}">
        <p14:creationId xmlns:p14="http://schemas.microsoft.com/office/powerpoint/2010/main" val="1108581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
          <p:cNvSpPr txBox="1">
            <a:spLocks noChangeArrowheads="1"/>
          </p:cNvSpPr>
          <p:nvPr/>
        </p:nvSpPr>
        <p:spPr bwMode="auto">
          <a:xfrm>
            <a:off x="679923" y="3404286"/>
            <a:ext cx="2730754" cy="2246769"/>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2000">
                <a:solidFill>
                  <a:schemeClr val="bg2">
                    <a:lumMod val="25000"/>
                  </a:schemeClr>
                </a:solidFill>
              </a:rPr>
              <a:t>Water source(s), yields, catchment land use, source water quality/issues, abstraction details, climate information/ projections, etc.</a:t>
            </a:r>
          </a:p>
        </p:txBody>
      </p:sp>
      <p:sp>
        <p:nvSpPr>
          <p:cNvPr id="27" name="TextBox 6"/>
          <p:cNvSpPr txBox="1">
            <a:spLocks noChangeArrowheads="1"/>
          </p:cNvSpPr>
          <p:nvPr/>
        </p:nvSpPr>
        <p:spPr bwMode="auto">
          <a:xfrm>
            <a:off x="3410676" y="3404286"/>
            <a:ext cx="2445189" cy="2246769"/>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2000">
                <a:solidFill>
                  <a:schemeClr val="bg2">
                    <a:lumMod val="25000"/>
                  </a:schemeClr>
                </a:solidFill>
              </a:rPr>
              <a:t>Treatment processes, chemicals used, treatment capacity (versus production), treated water quality/issues, etc.</a:t>
            </a:r>
          </a:p>
        </p:txBody>
      </p:sp>
      <p:sp>
        <p:nvSpPr>
          <p:cNvPr id="28" name="TextBox 6"/>
          <p:cNvSpPr txBox="1">
            <a:spLocks noChangeArrowheads="1"/>
          </p:cNvSpPr>
          <p:nvPr/>
        </p:nvSpPr>
        <p:spPr bwMode="auto">
          <a:xfrm>
            <a:off x="5784878" y="3404286"/>
            <a:ext cx="2307346" cy="286232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2000">
                <a:solidFill>
                  <a:schemeClr val="bg2">
                    <a:lumMod val="25000"/>
                  </a:schemeClr>
                </a:solidFill>
              </a:rPr>
              <a:t>Storage tanks </a:t>
            </a:r>
          </a:p>
          <a:p>
            <a:r>
              <a:rPr lang="en-US" sz="2000">
                <a:solidFill>
                  <a:schemeClr val="bg2">
                    <a:lumMod val="25000"/>
                  </a:schemeClr>
                </a:solidFill>
              </a:rPr>
              <a:t>(number, capacity, age, material), pipeline information (age, material), tapstands, delivery tankers, kiosks, etc.</a:t>
            </a:r>
          </a:p>
        </p:txBody>
      </p:sp>
      <p:sp>
        <p:nvSpPr>
          <p:cNvPr id="29" name="TextBox 6"/>
          <p:cNvSpPr txBox="1">
            <a:spLocks noChangeArrowheads="1"/>
          </p:cNvSpPr>
          <p:nvPr/>
        </p:nvSpPr>
        <p:spPr bwMode="auto">
          <a:xfrm>
            <a:off x="8136918" y="3404286"/>
            <a:ext cx="2544626" cy="193899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2000">
                <a:solidFill>
                  <a:schemeClr val="bg2">
                    <a:lumMod val="25000"/>
                  </a:schemeClr>
                </a:solidFill>
              </a:rPr>
              <a:t>Consumer practices (collection, storage, treatment, handling), including vulnerable and disadvantaged groups, etc.</a:t>
            </a:r>
          </a:p>
        </p:txBody>
      </p:sp>
      <p:grpSp>
        <p:nvGrpSpPr>
          <p:cNvPr id="30" name="Group 29">
            <a:extLst>
              <a:ext uri="{FF2B5EF4-FFF2-40B4-BE49-F238E27FC236}">
                <a16:creationId xmlns:a16="http://schemas.microsoft.com/office/drawing/2014/main" id="{53042CF3-F502-054F-83F0-D0BFABB44108}"/>
              </a:ext>
            </a:extLst>
          </p:cNvPr>
          <p:cNvGrpSpPr/>
          <p:nvPr/>
        </p:nvGrpSpPr>
        <p:grpSpPr>
          <a:xfrm>
            <a:off x="11676764" y="1101263"/>
            <a:ext cx="515236" cy="380621"/>
            <a:chOff x="8628766" y="1945016"/>
            <a:chExt cx="515236" cy="380621"/>
          </a:xfrm>
        </p:grpSpPr>
        <p:sp>
          <p:nvSpPr>
            <p:cNvPr id="34" name="Round Same Side Corner Rectangle 33">
              <a:extLst>
                <a:ext uri="{FF2B5EF4-FFF2-40B4-BE49-F238E27FC236}">
                  <a16:creationId xmlns:a16="http://schemas.microsoft.com/office/drawing/2014/main" id="{A03C8D35-18CD-D64D-B325-76C174A43C63}"/>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6" name="Striped Right Arrow 35">
              <a:extLst>
                <a:ext uri="{FF2B5EF4-FFF2-40B4-BE49-F238E27FC236}">
                  <a16:creationId xmlns:a16="http://schemas.microsoft.com/office/drawing/2014/main" id="{A756538A-7F49-DF40-A7D9-C8AB32C824B3}"/>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DCB97A8-0EAD-7D47-B6DB-693567397832}"/>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3</a:t>
              </a:r>
            </a:p>
          </p:txBody>
        </p:sp>
      </p:grpSp>
      <p:grpSp>
        <p:nvGrpSpPr>
          <p:cNvPr id="21" name="Group 20">
            <a:extLst>
              <a:ext uri="{FF2B5EF4-FFF2-40B4-BE49-F238E27FC236}">
                <a16:creationId xmlns:a16="http://schemas.microsoft.com/office/drawing/2014/main" id="{AE7C08DF-87DC-DF4B-8CA5-863A2603E3FA}"/>
              </a:ext>
            </a:extLst>
          </p:cNvPr>
          <p:cNvGrpSpPr/>
          <p:nvPr/>
        </p:nvGrpSpPr>
        <p:grpSpPr>
          <a:xfrm>
            <a:off x="1174317" y="1629229"/>
            <a:ext cx="9429833" cy="1529796"/>
            <a:chOff x="423598" y="3405846"/>
            <a:chExt cx="8296804" cy="1591735"/>
          </a:xfrm>
        </p:grpSpPr>
        <p:sp>
          <p:nvSpPr>
            <p:cNvPr id="22" name="Chevron 1">
              <a:extLst>
                <a:ext uri="{FF2B5EF4-FFF2-40B4-BE49-F238E27FC236}">
                  <a16:creationId xmlns:a16="http://schemas.microsoft.com/office/drawing/2014/main" id="{85F7C2FA-07C4-814F-9AD4-AE51F9485236}"/>
                </a:ext>
              </a:extLst>
            </p:cNvPr>
            <p:cNvSpPr>
              <a:spLocks noChangeArrowheads="1"/>
            </p:cNvSpPr>
            <p:nvPr/>
          </p:nvSpPr>
          <p:spPr bwMode="auto">
            <a:xfrm>
              <a:off x="423598" y="3405846"/>
              <a:ext cx="2402644" cy="1591733"/>
            </a:xfrm>
            <a:prstGeom prst="chevron">
              <a:avLst>
                <a:gd name="adj" fmla="val 49973"/>
              </a:avLst>
            </a:prstGeom>
            <a:solidFill>
              <a:srgbClr val="DB504A"/>
            </a:solidFill>
            <a:ln w="9525">
              <a:noFill/>
              <a:miter lim="800000"/>
              <a:headEnd/>
              <a:tailEnd/>
            </a:ln>
          </p:spPr>
          <p:txBody>
            <a:bodyPr wrap="none" anchor="ctr"/>
            <a:lstStyle/>
            <a:p>
              <a:pPr algn="ctr"/>
              <a:endParaRPr lang="en-US" sz="2400">
                <a:latin typeface="Californian FB" charset="0"/>
              </a:endParaRPr>
            </a:p>
          </p:txBody>
        </p:sp>
        <p:sp>
          <p:nvSpPr>
            <p:cNvPr id="23" name="Chevron 22">
              <a:extLst>
                <a:ext uri="{FF2B5EF4-FFF2-40B4-BE49-F238E27FC236}">
                  <a16:creationId xmlns:a16="http://schemas.microsoft.com/office/drawing/2014/main" id="{B6F9028A-9C00-1846-A310-9ED0BC85D021}"/>
                </a:ext>
              </a:extLst>
            </p:cNvPr>
            <p:cNvSpPr/>
            <p:nvPr/>
          </p:nvSpPr>
          <p:spPr bwMode="auto">
            <a:xfrm>
              <a:off x="2391250" y="3405846"/>
              <a:ext cx="2403843" cy="1591733"/>
            </a:xfrm>
            <a:prstGeom prst="chevron">
              <a:avLst/>
            </a:prstGeom>
            <a:solidFill>
              <a:srgbClr val="DB504A">
                <a:alpha val="90000"/>
              </a:srgbClr>
            </a:solidFill>
            <a:ln>
              <a:noFill/>
            </a:ln>
            <a:effectLst/>
          </p:spPr>
          <p:txBody>
            <a:bodyPr wrap="none" anchor="ctr"/>
            <a:lstStyle/>
            <a:p>
              <a:pPr algn="ctr">
                <a:defRPr/>
              </a:pPr>
              <a:endParaRPr lang="en-US" sz="2400">
                <a:solidFill>
                  <a:schemeClr val="bg1"/>
                </a:solidFill>
                <a:latin typeface="Californian FB" charset="0"/>
              </a:endParaRPr>
            </a:p>
          </p:txBody>
        </p:sp>
        <p:sp>
          <p:nvSpPr>
            <p:cNvPr id="24" name="Chevron 23">
              <a:extLst>
                <a:ext uri="{FF2B5EF4-FFF2-40B4-BE49-F238E27FC236}">
                  <a16:creationId xmlns:a16="http://schemas.microsoft.com/office/drawing/2014/main" id="{FE6414CF-5EE8-2740-BE44-2CD6B744B794}"/>
                </a:ext>
              </a:extLst>
            </p:cNvPr>
            <p:cNvSpPr/>
            <p:nvPr/>
          </p:nvSpPr>
          <p:spPr bwMode="auto">
            <a:xfrm>
              <a:off x="4346920" y="3405846"/>
              <a:ext cx="2403843" cy="1591733"/>
            </a:xfrm>
            <a:prstGeom prst="chevron">
              <a:avLst/>
            </a:prstGeom>
            <a:solidFill>
              <a:srgbClr val="DB504A">
                <a:alpha val="85000"/>
              </a:srgbClr>
            </a:solidFill>
            <a:ln>
              <a:noFill/>
            </a:ln>
            <a:effectLst/>
          </p:spPr>
          <p:txBody>
            <a:bodyPr wrap="none" anchor="ctr"/>
            <a:lstStyle/>
            <a:p>
              <a:pPr algn="ctr">
                <a:defRPr/>
              </a:pPr>
              <a:endParaRPr lang="en-US" sz="2400">
                <a:latin typeface="Californian FB" charset="0"/>
              </a:endParaRPr>
            </a:p>
          </p:txBody>
        </p:sp>
        <p:sp>
          <p:nvSpPr>
            <p:cNvPr id="25" name="TextBox 24">
              <a:extLst>
                <a:ext uri="{FF2B5EF4-FFF2-40B4-BE49-F238E27FC236}">
                  <a16:creationId xmlns:a16="http://schemas.microsoft.com/office/drawing/2014/main" id="{2CD26CB0-5962-8044-802B-DC0D236A10A8}"/>
                </a:ext>
              </a:extLst>
            </p:cNvPr>
            <p:cNvSpPr txBox="1"/>
            <p:nvPr/>
          </p:nvSpPr>
          <p:spPr>
            <a:xfrm rot="18923013">
              <a:off x="1037519" y="4080838"/>
              <a:ext cx="1462389" cy="608452"/>
            </a:xfrm>
            <a:prstGeom prst="rect">
              <a:avLst/>
            </a:prstGeom>
            <a:noFill/>
          </p:spPr>
          <p:txBody>
            <a:bodyPr wrap="square">
              <a:spAutoFit/>
            </a:bodyPr>
            <a:lstStyle/>
            <a:p>
              <a:pPr algn="ctr">
                <a:defRPr/>
              </a:pPr>
              <a:r>
                <a:rPr lang="en-US" sz="1600" b="1">
                  <a:solidFill>
                    <a:schemeClr val="bg1"/>
                  </a:solidFill>
                </a:rPr>
                <a:t>Catchment/ source</a:t>
              </a:r>
            </a:p>
          </p:txBody>
        </p:sp>
        <p:sp>
          <p:nvSpPr>
            <p:cNvPr id="31" name="TextBox 30">
              <a:extLst>
                <a:ext uri="{FF2B5EF4-FFF2-40B4-BE49-F238E27FC236}">
                  <a16:creationId xmlns:a16="http://schemas.microsoft.com/office/drawing/2014/main" id="{EFC43FC6-3D78-A942-9861-FABD0497DA6D}"/>
                </a:ext>
              </a:extLst>
            </p:cNvPr>
            <p:cNvSpPr txBox="1"/>
            <p:nvPr/>
          </p:nvSpPr>
          <p:spPr>
            <a:xfrm rot="18926749">
              <a:off x="2834131" y="4090108"/>
              <a:ext cx="1460402" cy="352262"/>
            </a:xfrm>
            <a:prstGeom prst="rect">
              <a:avLst/>
            </a:prstGeom>
            <a:noFill/>
          </p:spPr>
          <p:txBody>
            <a:bodyPr wrap="square">
              <a:spAutoFit/>
            </a:bodyPr>
            <a:lstStyle/>
            <a:p>
              <a:pPr algn="ctr">
                <a:defRPr/>
              </a:pPr>
              <a:r>
                <a:rPr lang="en-US" sz="1600" b="1">
                  <a:solidFill>
                    <a:schemeClr val="bg1"/>
                  </a:solidFill>
                </a:rPr>
                <a:t>Treatment</a:t>
              </a:r>
            </a:p>
          </p:txBody>
        </p:sp>
        <p:sp>
          <p:nvSpPr>
            <p:cNvPr id="32" name="TextBox 31">
              <a:extLst>
                <a:ext uri="{FF2B5EF4-FFF2-40B4-BE49-F238E27FC236}">
                  <a16:creationId xmlns:a16="http://schemas.microsoft.com/office/drawing/2014/main" id="{7ADD8AF9-6779-3C4C-976D-75D27A1E3CE6}"/>
                </a:ext>
              </a:extLst>
            </p:cNvPr>
            <p:cNvSpPr txBox="1"/>
            <p:nvPr/>
          </p:nvSpPr>
          <p:spPr>
            <a:xfrm rot="18907162">
              <a:off x="4851221" y="3987659"/>
              <a:ext cx="1461189" cy="608452"/>
            </a:xfrm>
            <a:prstGeom prst="rect">
              <a:avLst/>
            </a:prstGeom>
            <a:noFill/>
          </p:spPr>
          <p:txBody>
            <a:bodyPr wrap="square">
              <a:spAutoFit/>
            </a:bodyPr>
            <a:lstStyle/>
            <a:p>
              <a:pPr algn="ctr">
                <a:defRPr/>
              </a:pPr>
              <a:r>
                <a:rPr lang="en-US" sz="1600" b="1">
                  <a:solidFill>
                    <a:schemeClr val="bg1"/>
                  </a:solidFill>
                </a:rPr>
                <a:t>Storage &amp; distribution</a:t>
              </a:r>
            </a:p>
          </p:txBody>
        </p:sp>
        <p:sp>
          <p:nvSpPr>
            <p:cNvPr id="33" name="Chevron 32">
              <a:extLst>
                <a:ext uri="{FF2B5EF4-FFF2-40B4-BE49-F238E27FC236}">
                  <a16:creationId xmlns:a16="http://schemas.microsoft.com/office/drawing/2014/main" id="{E996B06F-C6C9-FE40-870D-58E1FE22E89C}"/>
                </a:ext>
              </a:extLst>
            </p:cNvPr>
            <p:cNvSpPr/>
            <p:nvPr/>
          </p:nvSpPr>
          <p:spPr bwMode="auto">
            <a:xfrm>
              <a:off x="6316559" y="3405848"/>
              <a:ext cx="2403843" cy="1591733"/>
            </a:xfrm>
            <a:prstGeom prst="chevron">
              <a:avLst/>
            </a:prstGeom>
            <a:solidFill>
              <a:srgbClr val="DB504A">
                <a:alpha val="80000"/>
              </a:srgbClr>
            </a:solidFill>
            <a:ln>
              <a:noFill/>
            </a:ln>
            <a:effectLst/>
          </p:spPr>
          <p:txBody>
            <a:bodyPr wrap="none" anchor="ctr"/>
            <a:lstStyle/>
            <a:p>
              <a:pPr algn="ctr">
                <a:defRPr/>
              </a:pPr>
              <a:endParaRPr lang="en-US" sz="2400">
                <a:latin typeface="Californian FB" charset="0"/>
              </a:endParaRPr>
            </a:p>
          </p:txBody>
        </p:sp>
        <p:sp>
          <p:nvSpPr>
            <p:cNvPr id="39" name="TextBox 38">
              <a:extLst>
                <a:ext uri="{FF2B5EF4-FFF2-40B4-BE49-F238E27FC236}">
                  <a16:creationId xmlns:a16="http://schemas.microsoft.com/office/drawing/2014/main" id="{32C333F5-67FB-F747-BEB4-07CD3935D0EF}"/>
                </a:ext>
              </a:extLst>
            </p:cNvPr>
            <p:cNvSpPr txBox="1"/>
            <p:nvPr/>
          </p:nvSpPr>
          <p:spPr>
            <a:xfrm rot="18938704">
              <a:off x="6881926" y="4115753"/>
              <a:ext cx="1380264" cy="352262"/>
            </a:xfrm>
            <a:prstGeom prst="rect">
              <a:avLst/>
            </a:prstGeom>
            <a:noFill/>
          </p:spPr>
          <p:txBody>
            <a:bodyPr wrap="square">
              <a:spAutoFit/>
            </a:bodyPr>
            <a:lstStyle/>
            <a:p>
              <a:pPr algn="ctr">
                <a:defRPr/>
              </a:pPr>
              <a:r>
                <a:rPr lang="en-US" sz="1600" b="1">
                  <a:solidFill>
                    <a:schemeClr val="bg1"/>
                  </a:solidFill>
                </a:rPr>
                <a:t>User</a:t>
              </a:r>
            </a:p>
          </p:txBody>
        </p:sp>
      </p:grpSp>
      <p:sp>
        <p:nvSpPr>
          <p:cNvPr id="2" name="Text Box 63">
            <a:extLst>
              <a:ext uri="{FF2B5EF4-FFF2-40B4-BE49-F238E27FC236}">
                <a16:creationId xmlns:a16="http://schemas.microsoft.com/office/drawing/2014/main" id="{F5BE6958-5C62-0BC1-7A76-8153BBEC16D3}"/>
              </a:ext>
            </a:extLst>
          </p:cNvPr>
          <p:cNvSpPr txBox="1">
            <a:spLocks noChangeArrowheads="1"/>
          </p:cNvSpPr>
          <p:nvPr/>
        </p:nvSpPr>
        <p:spPr bwMode="auto">
          <a:xfrm>
            <a:off x="-421311" y="448163"/>
            <a:ext cx="13034622" cy="47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600" b="1" spc="300">
                <a:solidFill>
                  <a:schemeClr val="bg1"/>
                </a:solidFill>
                <a:latin typeface="Arial" charset="0"/>
              </a:rPr>
              <a:t>INCLUDE</a:t>
            </a:r>
            <a:r>
              <a:rPr lang="en-US" sz="2600" b="1" i="1" spc="100">
                <a:solidFill>
                  <a:srgbClr val="FED766"/>
                </a:solidFill>
                <a:latin typeface="Arial" charset="0"/>
              </a:rPr>
              <a:t> </a:t>
            </a:r>
            <a:r>
              <a:rPr lang="en-US" sz="2600" b="1" spc="100">
                <a:solidFill>
                  <a:srgbClr val="FED766"/>
                </a:solidFill>
                <a:latin typeface="Arial" charset="0"/>
              </a:rPr>
              <a:t>summarized information to help identify vulnerabilities</a:t>
            </a:r>
          </a:p>
        </p:txBody>
      </p:sp>
    </p:spTree>
    <p:extLst>
      <p:ext uri="{BB962C8B-B14F-4D97-AF65-F5344CB8AC3E}">
        <p14:creationId xmlns:p14="http://schemas.microsoft.com/office/powerpoint/2010/main" val="9260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2"/>
          <p:cNvGraphicFramePr>
            <a:graphicFrameLocks noGrp="1"/>
          </p:cNvGraphicFramePr>
          <p:nvPr>
            <p:extLst>
              <p:ext uri="{D42A27DB-BD31-4B8C-83A1-F6EECF244321}">
                <p14:modId xmlns:p14="http://schemas.microsoft.com/office/powerpoint/2010/main" val="3623340874"/>
              </p:ext>
            </p:extLst>
          </p:nvPr>
        </p:nvGraphicFramePr>
        <p:xfrm>
          <a:off x="1382486" y="2198156"/>
          <a:ext cx="9742714" cy="2559825"/>
        </p:xfrm>
        <a:graphic>
          <a:graphicData uri="http://schemas.openxmlformats.org/drawingml/2006/table">
            <a:tbl>
              <a:tblPr/>
              <a:tblGrid>
                <a:gridCol w="3562996">
                  <a:extLst>
                    <a:ext uri="{9D8B030D-6E8A-4147-A177-3AD203B41FA5}">
                      <a16:colId xmlns:a16="http://schemas.microsoft.com/office/drawing/2014/main" val="20000"/>
                    </a:ext>
                  </a:extLst>
                </a:gridCol>
                <a:gridCol w="6179718">
                  <a:extLst>
                    <a:ext uri="{9D8B030D-6E8A-4147-A177-3AD203B41FA5}">
                      <a16:colId xmlns:a16="http://schemas.microsoft.com/office/drawing/2014/main" val="20001"/>
                    </a:ext>
                  </a:extLst>
                </a:gridCol>
              </a:tblGrid>
              <a:tr h="5107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Arial" charset="0"/>
                          <a:ea typeface="Arial" charset="0"/>
                          <a:cs typeface="Arial" charset="0"/>
                        </a:rPr>
                        <a:t>Intended use</a:t>
                      </a:r>
                    </a:p>
                  </a:txBody>
                  <a:tcPr marT="45719" marB="45719" anchor="ctr" horzOverflow="overflow">
                    <a:lnL w="6350" cap="flat" cmpd="sng" algn="ctr">
                      <a:solidFill>
                        <a:srgbClr val="009FB7"/>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rgbClr val="009FB7"/>
                      </a:solidFill>
                      <a:prstDash val="solid"/>
                      <a:round/>
                      <a:headEnd type="none" w="med" len="med"/>
                      <a:tailEnd type="none" w="med" len="med"/>
                    </a:lnB>
                    <a:lnTlToBr>
                      <a:noFill/>
                    </a:lnTlToBr>
                    <a:lnBlToTr>
                      <a:noFill/>
                    </a:lnBlToTr>
                    <a:solidFill>
                      <a:srgbClr val="009F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Arial" charset="0"/>
                          <a:ea typeface="Arial" charset="0"/>
                          <a:cs typeface="Arial" charset="0"/>
                        </a:rPr>
                        <a:t>Intended users</a:t>
                      </a:r>
                    </a:p>
                  </a:txBody>
                  <a:tcPr marT="45719" marB="45719" anchor="ctr" horzOverflow="overflow">
                    <a:lnL w="12700" cap="flat" cmpd="sng" algn="ctr">
                      <a:noFill/>
                      <a:prstDash val="solid"/>
                      <a:round/>
                      <a:headEnd type="none" w="med" len="med"/>
                      <a:tailEnd type="none" w="med" len="med"/>
                    </a:lnL>
                    <a:lnR w="6350" cap="flat" cmpd="sng" algn="ctr">
                      <a:solidFill>
                        <a:srgbClr val="009FB7"/>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rgbClr val="009FB7"/>
                      </a:solidFill>
                      <a:prstDash val="solid"/>
                      <a:round/>
                      <a:headEnd type="none" w="med" len="med"/>
                      <a:tailEnd type="none" w="med" len="med"/>
                    </a:lnB>
                    <a:lnTlToBr>
                      <a:noFill/>
                    </a:lnTlToBr>
                    <a:lnBlToTr>
                      <a:noFill/>
                    </a:lnBlToTr>
                    <a:solidFill>
                      <a:srgbClr val="009FB7"/>
                    </a:solidFill>
                  </a:tcPr>
                </a:tc>
                <a:extLst>
                  <a:ext uri="{0D108BD9-81ED-4DB2-BD59-A6C34878D82A}">
                    <a16:rowId xmlns:a16="http://schemas.microsoft.com/office/drawing/2014/main" val="10000"/>
                  </a:ext>
                </a:extLst>
              </a:tr>
              <a:tr h="2049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000" kern="1200">
                          <a:solidFill>
                            <a:schemeClr val="bg2">
                              <a:lumMod val="25000"/>
                            </a:schemeClr>
                          </a:solidFill>
                          <a:effectLst/>
                          <a:latin typeface="Arial" charset="0"/>
                          <a:ea typeface="Arial" charset="0"/>
                          <a:cs typeface="Arial" charset="0"/>
                        </a:rPr>
                        <a:t>The water supplied is intended for consumption, food preparation, bathing and laundry. </a:t>
                      </a:r>
                      <a:endParaRPr kumimoji="0" lang="en-GB" sz="2000" b="0" i="0" u="none" strike="noStrike" cap="none" normalizeH="0" baseline="0">
                        <a:ln>
                          <a:noFill/>
                        </a:ln>
                        <a:solidFill>
                          <a:schemeClr val="bg2">
                            <a:lumMod val="25000"/>
                          </a:schemeClr>
                        </a:solidFill>
                        <a:effectLst/>
                        <a:latin typeface="Arial" charset="0"/>
                        <a:ea typeface="Arial" charset="0"/>
                        <a:cs typeface="Arial" charset="0"/>
                      </a:endParaRPr>
                    </a:p>
                  </a:txBody>
                  <a:tcPr marT="45719" marB="45719" horzOverflow="overflow">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a:txBody>
                    <a:bodyPr/>
                    <a:lstStyle/>
                    <a:p>
                      <a:pPr fontAlgn="auto">
                        <a:spcBef>
                          <a:spcPts val="0"/>
                        </a:spcBef>
                        <a:spcAft>
                          <a:spcPts val="0"/>
                        </a:spcAft>
                        <a:defRPr/>
                      </a:pPr>
                      <a:r>
                        <a:rPr lang="en-GB" sz="2000" b="1" kern="1200">
                          <a:solidFill>
                            <a:srgbClr val="086788"/>
                          </a:solidFill>
                          <a:effectLst/>
                          <a:latin typeface="Arial" charset="0"/>
                          <a:ea typeface="Arial" charset="0"/>
                          <a:cs typeface="Arial" charset="0"/>
                        </a:rPr>
                        <a:t>GENERAL POPULATION. </a:t>
                      </a:r>
                      <a:r>
                        <a:rPr lang="en-AU" sz="2000" kern="1200">
                          <a:solidFill>
                            <a:schemeClr val="bg2">
                              <a:lumMod val="25000"/>
                            </a:schemeClr>
                          </a:solidFill>
                          <a:latin typeface="Arial" charset="0"/>
                          <a:ea typeface="Arial" charset="0"/>
                          <a:cs typeface="Arial" charset="0"/>
                        </a:rPr>
                        <a:t>The intended users       </a:t>
                      </a:r>
                      <a:r>
                        <a:rPr lang="en-AU" sz="2000" i="1" kern="1200">
                          <a:solidFill>
                            <a:schemeClr val="bg2">
                              <a:lumMod val="25000"/>
                            </a:schemeClr>
                          </a:solidFill>
                          <a:latin typeface="Arial" charset="0"/>
                          <a:ea typeface="Arial" charset="0"/>
                          <a:cs typeface="Arial" charset="0"/>
                        </a:rPr>
                        <a:t>do not </a:t>
                      </a:r>
                      <a:r>
                        <a:rPr lang="en-AU" sz="2000" kern="1200">
                          <a:solidFill>
                            <a:schemeClr val="bg2">
                              <a:lumMod val="25000"/>
                            </a:schemeClr>
                          </a:solidFill>
                          <a:latin typeface="Arial" charset="0"/>
                          <a:ea typeface="Arial" charset="0"/>
                          <a:cs typeface="Arial" charset="0"/>
                        </a:rPr>
                        <a:t>include those that are significantly immuno-compromised or industries with special water quality needs. These groups are advised to provide additional point-of-use treatment. </a:t>
                      </a:r>
                    </a:p>
                  </a:txBody>
                  <a:tcPr marT="45719" marB="45719" horzOverflow="overflow">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rgbClr val="009FB7"/>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2459083" y="5095450"/>
            <a:ext cx="7589520" cy="903446"/>
          </a:xfrm>
          <a:prstGeom prst="roundRect">
            <a:avLst>
              <a:gd name="adj" fmla="val 8752"/>
            </a:avLst>
          </a:prstGeom>
          <a:solidFill>
            <a:srgbClr val="E45C31"/>
          </a:solidFill>
          <a:effectLst/>
        </p:spPr>
        <p:txBody>
          <a:bodyPr wrap="square" rtlCol="0">
            <a:spAutoFit/>
          </a:bodyPr>
          <a:lstStyle/>
          <a:p>
            <a:pPr algn="ctr"/>
            <a:r>
              <a:rPr lang="en-US" sz="2000">
                <a:solidFill>
                  <a:schemeClr val="bg1"/>
                </a:solidFill>
              </a:rPr>
              <a:t>What is meant by “general population”? </a:t>
            </a:r>
          </a:p>
          <a:p>
            <a:pPr algn="ctr"/>
            <a:endParaRPr lang="en-US" sz="1000">
              <a:solidFill>
                <a:schemeClr val="bg1"/>
              </a:solidFill>
            </a:endParaRPr>
          </a:p>
          <a:p>
            <a:pPr algn="ctr"/>
            <a:r>
              <a:rPr lang="en-US" sz="2000">
                <a:solidFill>
                  <a:schemeClr val="bg1"/>
                </a:solidFill>
              </a:rPr>
              <a:t>Do we need to be more specific to ensure equitable benefit?</a:t>
            </a:r>
          </a:p>
        </p:txBody>
      </p:sp>
      <p:grpSp>
        <p:nvGrpSpPr>
          <p:cNvPr id="22" name="Group 21">
            <a:extLst>
              <a:ext uri="{FF2B5EF4-FFF2-40B4-BE49-F238E27FC236}">
                <a16:creationId xmlns:a16="http://schemas.microsoft.com/office/drawing/2014/main" id="{D2AE9BC2-60DF-7948-9573-F0B7F57BA9AC}"/>
              </a:ext>
            </a:extLst>
          </p:cNvPr>
          <p:cNvGrpSpPr/>
          <p:nvPr/>
        </p:nvGrpSpPr>
        <p:grpSpPr>
          <a:xfrm>
            <a:off x="11676764" y="1197077"/>
            <a:ext cx="515236" cy="380621"/>
            <a:chOff x="8628766" y="1945016"/>
            <a:chExt cx="515236" cy="380621"/>
          </a:xfrm>
        </p:grpSpPr>
        <p:sp>
          <p:nvSpPr>
            <p:cNvPr id="23" name="Round Same Side Corner Rectangle 22">
              <a:extLst>
                <a:ext uri="{FF2B5EF4-FFF2-40B4-BE49-F238E27FC236}">
                  <a16:creationId xmlns:a16="http://schemas.microsoft.com/office/drawing/2014/main" id="{68093418-D891-3E47-A157-5B9DD65BFEE3}"/>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4" name="Striped Right Arrow 23">
              <a:extLst>
                <a:ext uri="{FF2B5EF4-FFF2-40B4-BE49-F238E27FC236}">
                  <a16:creationId xmlns:a16="http://schemas.microsoft.com/office/drawing/2014/main" id="{14981197-4E61-1B42-94E7-0FBD92AD09EC}"/>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5147C6-5F75-EE4B-A5A3-735BBB51D3F4}"/>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27" name="Text Box 63">
            <a:extLst>
              <a:ext uri="{FF2B5EF4-FFF2-40B4-BE49-F238E27FC236}">
                <a16:creationId xmlns:a16="http://schemas.microsoft.com/office/drawing/2014/main" id="{9C367438-F234-D048-A0B7-905B7D0C7E65}"/>
              </a:ext>
            </a:extLst>
          </p:cNvPr>
          <p:cNvSpPr txBox="1">
            <a:spLocks noChangeArrowheads="1"/>
          </p:cNvSpPr>
          <p:nvPr/>
        </p:nvSpPr>
        <p:spPr bwMode="auto">
          <a:xfrm>
            <a:off x="-407194" y="480187"/>
            <a:ext cx="12599194" cy="47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INCLUDE </a:t>
            </a:r>
            <a:r>
              <a:rPr lang="en-US" sz="2600" b="1" spc="100">
                <a:solidFill>
                  <a:srgbClr val="FED766"/>
                </a:solidFill>
                <a:latin typeface="Arial" charset="0"/>
              </a:rPr>
              <a:t>information on the “use” and “users” of the water</a:t>
            </a:r>
          </a:p>
        </p:txBody>
      </p:sp>
      <p:sp>
        <p:nvSpPr>
          <p:cNvPr id="11" name="Text Box 63">
            <a:extLst>
              <a:ext uri="{FF2B5EF4-FFF2-40B4-BE49-F238E27FC236}">
                <a16:creationId xmlns:a16="http://schemas.microsoft.com/office/drawing/2014/main" id="{4094FA88-68A3-F04E-BD50-8FBD34F7905E}"/>
              </a:ext>
            </a:extLst>
          </p:cNvPr>
          <p:cNvSpPr txBox="1">
            <a:spLocks noChangeArrowheads="1"/>
          </p:cNvSpPr>
          <p:nvPr/>
        </p:nvSpPr>
        <p:spPr bwMode="auto">
          <a:xfrm>
            <a:off x="1382486" y="1745449"/>
            <a:ext cx="2059510" cy="451723"/>
          </a:xfrm>
          <a:prstGeom prst="round2SameRect">
            <a:avLst/>
          </a:prstGeom>
          <a:solidFill>
            <a:srgbClr val="FED766"/>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defRPr/>
            </a:pPr>
            <a:r>
              <a:rPr lang="en-US" sz="2200" b="1" spc="300">
                <a:solidFill>
                  <a:srgbClr val="009FB7"/>
                </a:solidFill>
                <a:latin typeface="Arial" charset="0"/>
              </a:rPr>
              <a:t>EXAMPLE:</a:t>
            </a:r>
            <a:endParaRPr lang="en-US" sz="2200" i="1" spc="300">
              <a:solidFill>
                <a:srgbClr val="009FB7"/>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331" y="1676270"/>
            <a:ext cx="9756426" cy="707886"/>
          </a:xfrm>
          <a:prstGeom prst="rect">
            <a:avLst/>
          </a:prstGeom>
        </p:spPr>
        <p:txBody>
          <a:bodyPr wrap="square">
            <a:spAutoFit/>
          </a:bodyPr>
          <a:lstStyle/>
          <a:p>
            <a:r>
              <a:rPr lang="en-US" sz="2000">
                <a:solidFill>
                  <a:schemeClr val="bg2">
                    <a:lumMod val="25000"/>
                  </a:schemeClr>
                </a:solidFill>
              </a:rPr>
              <a:t>If the diverse water experiences of different user groups are not considered through the WSP process, the </a:t>
            </a:r>
            <a:r>
              <a:rPr lang="en-US" sz="2000" b="1" i="1">
                <a:solidFill>
                  <a:srgbClr val="E45C31"/>
                </a:solidFill>
              </a:rPr>
              <a:t>WSP may overlook important risks affecting some users</a:t>
            </a:r>
            <a:endParaRPr lang="en-GB" sz="2000" i="1">
              <a:solidFill>
                <a:srgbClr val="E45C31"/>
              </a:solidFill>
            </a:endParaRPr>
          </a:p>
        </p:txBody>
      </p:sp>
      <p:sp>
        <p:nvSpPr>
          <p:cNvPr id="22" name="Rectangle 21"/>
          <p:cNvSpPr/>
          <p:nvPr/>
        </p:nvSpPr>
        <p:spPr>
          <a:xfrm>
            <a:off x="3668983" y="2710086"/>
            <a:ext cx="2053752" cy="646331"/>
          </a:xfrm>
          <a:prstGeom prst="rect">
            <a:avLst/>
          </a:prstGeom>
        </p:spPr>
        <p:txBody>
          <a:bodyPr wrap="square">
            <a:spAutoFit/>
          </a:bodyPr>
          <a:lstStyle/>
          <a:p>
            <a:pPr algn="ctr"/>
            <a:r>
              <a:rPr lang="en-US" sz="2000" b="1">
                <a:solidFill>
                  <a:srgbClr val="086788"/>
                </a:solidFill>
              </a:rPr>
              <a:t>Household tap </a:t>
            </a:r>
            <a:r>
              <a:rPr lang="en-US" sz="1600" i="1">
                <a:solidFill>
                  <a:schemeClr val="bg2">
                    <a:lumMod val="25000"/>
                  </a:schemeClr>
                </a:solidFill>
              </a:rPr>
              <a:t>(most residents)</a:t>
            </a:r>
            <a:endParaRPr lang="en-GB" sz="1600" i="1">
              <a:solidFill>
                <a:schemeClr val="bg2">
                  <a:lumMod val="25000"/>
                </a:schemeClr>
              </a:solidFill>
            </a:endParaRPr>
          </a:p>
        </p:txBody>
      </p:sp>
      <p:sp>
        <p:nvSpPr>
          <p:cNvPr id="23" name="Rectangle 22"/>
          <p:cNvSpPr/>
          <p:nvPr/>
        </p:nvSpPr>
        <p:spPr>
          <a:xfrm>
            <a:off x="7475111" y="2664964"/>
            <a:ext cx="2275974" cy="646331"/>
          </a:xfrm>
          <a:prstGeom prst="rect">
            <a:avLst/>
          </a:prstGeom>
        </p:spPr>
        <p:txBody>
          <a:bodyPr wrap="square">
            <a:spAutoFit/>
          </a:bodyPr>
          <a:lstStyle/>
          <a:p>
            <a:pPr algn="ctr"/>
            <a:r>
              <a:rPr lang="en-US" sz="2000" b="1">
                <a:solidFill>
                  <a:srgbClr val="086788"/>
                </a:solidFill>
              </a:rPr>
              <a:t>Public tap</a:t>
            </a:r>
          </a:p>
          <a:p>
            <a:pPr algn="ctr"/>
            <a:r>
              <a:rPr lang="en-US" sz="1600" i="1">
                <a:solidFill>
                  <a:schemeClr val="bg2">
                    <a:lumMod val="25000"/>
                  </a:schemeClr>
                </a:solidFill>
              </a:rPr>
              <a:t>(informal settlements)</a:t>
            </a:r>
            <a:endParaRPr lang="en-GB" sz="1600" i="1">
              <a:solidFill>
                <a:schemeClr val="bg2">
                  <a:lumMod val="25000"/>
                </a:schemeClr>
              </a:solidFill>
            </a:endParaRPr>
          </a:p>
        </p:txBody>
      </p:sp>
      <p:sp>
        <p:nvSpPr>
          <p:cNvPr id="24" name="TextBox 23"/>
          <p:cNvSpPr txBox="1"/>
          <p:nvPr/>
        </p:nvSpPr>
        <p:spPr>
          <a:xfrm>
            <a:off x="1153885" y="5900681"/>
            <a:ext cx="9884229" cy="434935"/>
          </a:xfrm>
          <a:prstGeom prst="roundRect">
            <a:avLst>
              <a:gd name="adj" fmla="val 13805"/>
            </a:avLst>
          </a:prstGeom>
          <a:solidFill>
            <a:srgbClr val="E45C31"/>
          </a:solidFill>
          <a:effectLst/>
        </p:spPr>
        <p:txBody>
          <a:bodyPr wrap="square" rtlCol="0" anchor="ctr" anchorCtr="0">
            <a:spAutoFit/>
          </a:bodyPr>
          <a:lstStyle/>
          <a:p>
            <a:pPr algn="ctr"/>
            <a:r>
              <a:rPr lang="en-US" sz="2000">
                <a:solidFill>
                  <a:schemeClr val="bg1"/>
                </a:solidFill>
              </a:rPr>
              <a:t>Remember to consider </a:t>
            </a:r>
            <a:r>
              <a:rPr lang="en-US" sz="2000" b="1" u="sng">
                <a:solidFill>
                  <a:schemeClr val="bg1"/>
                </a:solidFill>
              </a:rPr>
              <a:t>all</a:t>
            </a:r>
            <a:r>
              <a:rPr lang="en-US" sz="2000">
                <a:solidFill>
                  <a:schemeClr val="bg1"/>
                </a:solidFill>
              </a:rPr>
              <a:t> users, including vulnerable &amp; disadvantaged groups</a:t>
            </a:r>
          </a:p>
        </p:txBody>
      </p:sp>
      <p:sp>
        <p:nvSpPr>
          <p:cNvPr id="12" name="TextBox 11"/>
          <p:cNvSpPr txBox="1"/>
          <p:nvPr/>
        </p:nvSpPr>
        <p:spPr>
          <a:xfrm>
            <a:off x="1978131" y="2595594"/>
            <a:ext cx="291548" cy="2785378"/>
          </a:xfrm>
          <a:prstGeom prst="rect">
            <a:avLst/>
          </a:prstGeom>
          <a:noFill/>
        </p:spPr>
        <p:txBody>
          <a:bodyPr wrap="square" rtlCol="0">
            <a:spAutoFit/>
          </a:bodyPr>
          <a:lstStyle/>
          <a:p>
            <a:pPr algn="ctr">
              <a:lnSpc>
                <a:spcPts val="3000"/>
              </a:lnSpc>
            </a:pPr>
            <a:r>
              <a:rPr lang="en-US" b="1" spc="-150">
                <a:solidFill>
                  <a:srgbClr val="E45C31"/>
                </a:solidFill>
              </a:rPr>
              <a:t>EXAMPLE</a:t>
            </a:r>
          </a:p>
        </p:txBody>
      </p:sp>
      <p:sp>
        <p:nvSpPr>
          <p:cNvPr id="26" name="TextBox 25"/>
          <p:cNvSpPr txBox="1"/>
          <p:nvPr/>
        </p:nvSpPr>
        <p:spPr>
          <a:xfrm rot="16200000">
            <a:off x="9259616" y="4274225"/>
            <a:ext cx="2013438" cy="200055"/>
          </a:xfrm>
          <a:prstGeom prst="rect">
            <a:avLst/>
          </a:prstGeom>
          <a:noFill/>
        </p:spPr>
        <p:txBody>
          <a:bodyPr wrap="square" rtlCol="0">
            <a:spAutoFit/>
          </a:bodyPr>
          <a:lstStyle/>
          <a:p>
            <a:r>
              <a:rPr lang="en-IE" sz="700">
                <a:solidFill>
                  <a:schemeClr val="bg1">
                    <a:lumMod val="75000"/>
                  </a:schemeClr>
                </a:solidFill>
              </a:rPr>
              <a:t>Credit: WHO/RM McKeown</a:t>
            </a:r>
          </a:p>
        </p:txBody>
      </p:sp>
      <p:grpSp>
        <p:nvGrpSpPr>
          <p:cNvPr id="27" name="Group 26">
            <a:extLst>
              <a:ext uri="{FF2B5EF4-FFF2-40B4-BE49-F238E27FC236}">
                <a16:creationId xmlns:a16="http://schemas.microsoft.com/office/drawing/2014/main" id="{F7DE197D-7EE7-5247-808C-4B7B7EF867CE}"/>
              </a:ext>
            </a:extLst>
          </p:cNvPr>
          <p:cNvGrpSpPr/>
          <p:nvPr/>
        </p:nvGrpSpPr>
        <p:grpSpPr>
          <a:xfrm>
            <a:off x="11676764" y="1176271"/>
            <a:ext cx="515236" cy="380621"/>
            <a:chOff x="8628766" y="1945016"/>
            <a:chExt cx="515236" cy="380621"/>
          </a:xfrm>
        </p:grpSpPr>
        <p:sp>
          <p:nvSpPr>
            <p:cNvPr id="28" name="Round Same Side Corner Rectangle 27">
              <a:extLst>
                <a:ext uri="{FF2B5EF4-FFF2-40B4-BE49-F238E27FC236}">
                  <a16:creationId xmlns:a16="http://schemas.microsoft.com/office/drawing/2014/main" id="{145880EA-0923-224E-B606-F03BA2F5289D}"/>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9" name="Striped Right Arrow 28">
              <a:extLst>
                <a:ext uri="{FF2B5EF4-FFF2-40B4-BE49-F238E27FC236}">
                  <a16:creationId xmlns:a16="http://schemas.microsoft.com/office/drawing/2014/main" id="{F407B7C9-1D3E-1F49-9D46-402DACFD42A6}"/>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FC9D37B-9E9C-C74F-8987-9103719DE418}"/>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31" name="Text Box 63">
            <a:extLst>
              <a:ext uri="{FF2B5EF4-FFF2-40B4-BE49-F238E27FC236}">
                <a16:creationId xmlns:a16="http://schemas.microsoft.com/office/drawing/2014/main" id="{9D441034-4A4C-AD47-B225-0ADCB8C95D23}"/>
              </a:ext>
            </a:extLst>
          </p:cNvPr>
          <p:cNvSpPr txBox="1">
            <a:spLocks noChangeArrowheads="1"/>
          </p:cNvSpPr>
          <p:nvPr/>
        </p:nvSpPr>
        <p:spPr bwMode="auto">
          <a:xfrm>
            <a:off x="-120694" y="503275"/>
            <a:ext cx="10287001" cy="47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100">
                <a:solidFill>
                  <a:schemeClr val="bg1"/>
                </a:solidFill>
                <a:latin typeface="Arial" charset="0"/>
              </a:rPr>
              <a:t>WHY</a:t>
            </a:r>
            <a:r>
              <a:rPr lang="en-US" sz="2800" b="1" i="1" spc="100">
                <a:solidFill>
                  <a:srgbClr val="FED766"/>
                </a:solidFill>
                <a:latin typeface="Arial" charset="0"/>
              </a:rPr>
              <a:t> </a:t>
            </a:r>
            <a:r>
              <a:rPr lang="en-US" sz="2800" b="1" spc="100">
                <a:solidFill>
                  <a:srgbClr val="FED766"/>
                </a:solidFill>
                <a:latin typeface="Arial" charset="0"/>
              </a:rPr>
              <a:t>it is important to consider all users</a:t>
            </a:r>
          </a:p>
        </p:txBody>
      </p:sp>
      <p:sp>
        <p:nvSpPr>
          <p:cNvPr id="5" name="Isosceles Triangle 4">
            <a:extLst>
              <a:ext uri="{FF2B5EF4-FFF2-40B4-BE49-F238E27FC236}">
                <a16:creationId xmlns:a16="http://schemas.microsoft.com/office/drawing/2014/main" id="{95398088-EA12-7C4E-A9B9-FDEEAAE52965}"/>
              </a:ext>
            </a:extLst>
          </p:cNvPr>
          <p:cNvSpPr/>
          <p:nvPr/>
        </p:nvSpPr>
        <p:spPr>
          <a:xfrm rot="5400000">
            <a:off x="2584994" y="3713971"/>
            <a:ext cx="478971" cy="434935"/>
          </a:xfrm>
          <a:prstGeom prst="triangle">
            <a:avLst/>
          </a:prstGeom>
          <a:solidFill>
            <a:srgbClr val="E45C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Faucet streaming water">
            <a:extLst>
              <a:ext uri="{FF2B5EF4-FFF2-40B4-BE49-F238E27FC236}">
                <a16:creationId xmlns:a16="http://schemas.microsoft.com/office/drawing/2014/main" id="{8337D1D8-8147-BD44-2F10-919A38C361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9296" y="3356417"/>
            <a:ext cx="2013439" cy="201343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110B753-8E01-931E-CE79-9B12FC25EC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7265259" y="3367533"/>
            <a:ext cx="2695679" cy="2013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88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ABFE-C528-94AB-6E86-9796C32E9195}"/>
            </a:ext>
          </a:extLst>
        </p:cNvPr>
        <p:cNvGrpSpPr/>
        <p:nvPr/>
      </p:nvGrpSpPr>
      <p:grpSpPr>
        <a:xfrm>
          <a:off x="0" y="0"/>
          <a:ext cx="0" cy="0"/>
          <a:chOff x="0" y="0"/>
          <a:chExt cx="0" cy="0"/>
        </a:xfrm>
      </p:grpSpPr>
      <p:grpSp>
        <p:nvGrpSpPr>
          <p:cNvPr id="81" name="Group 80">
            <a:extLst>
              <a:ext uri="{FF2B5EF4-FFF2-40B4-BE49-F238E27FC236}">
                <a16:creationId xmlns:a16="http://schemas.microsoft.com/office/drawing/2014/main" id="{8376A8F8-7BF0-57F2-2A28-B0ADEE8FFB97}"/>
              </a:ext>
            </a:extLst>
          </p:cNvPr>
          <p:cNvGrpSpPr/>
          <p:nvPr/>
        </p:nvGrpSpPr>
        <p:grpSpPr>
          <a:xfrm>
            <a:off x="11669443" y="1224777"/>
            <a:ext cx="515236" cy="380621"/>
            <a:chOff x="8628766" y="1945016"/>
            <a:chExt cx="515236" cy="380621"/>
          </a:xfrm>
        </p:grpSpPr>
        <p:sp>
          <p:nvSpPr>
            <p:cNvPr id="82" name="Round Same Side Corner Rectangle 81">
              <a:extLst>
                <a:ext uri="{FF2B5EF4-FFF2-40B4-BE49-F238E27FC236}">
                  <a16:creationId xmlns:a16="http://schemas.microsoft.com/office/drawing/2014/main" id="{B48D05B8-A886-528A-5CF3-3FCB03132E2B}"/>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sp>
          <p:nvSpPr>
            <p:cNvPr id="87" name="Striped Right Arrow 86">
              <a:extLst>
                <a:ext uri="{FF2B5EF4-FFF2-40B4-BE49-F238E27FC236}">
                  <a16:creationId xmlns:a16="http://schemas.microsoft.com/office/drawing/2014/main" id="{E7CDF970-333C-221C-8164-E48734B56172}"/>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A2EC3A02-38E6-41E8-2097-9A774B23198A}"/>
                </a:ext>
              </a:extLst>
            </p:cNvPr>
            <p:cNvSpPr/>
            <p:nvPr/>
          </p:nvSpPr>
          <p:spPr>
            <a:xfrm>
              <a:off x="8638383" y="1964373"/>
              <a:ext cx="272832" cy="3231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Narrow" panose="020B0604020202020204" pitchFamily="34" charset="0"/>
                  <a:ea typeface="MS PGothic" charset="0"/>
                  <a:cs typeface="Arial Narrow" panose="020B0604020202020204" pitchFamily="34" charset="0"/>
                </a:rPr>
                <a:t>1</a:t>
              </a:r>
            </a:p>
          </p:txBody>
        </p:sp>
      </p:grpSp>
      <p:sp>
        <p:nvSpPr>
          <p:cNvPr id="103" name="Rounded Rectangle 102">
            <a:extLst>
              <a:ext uri="{FF2B5EF4-FFF2-40B4-BE49-F238E27FC236}">
                <a16:creationId xmlns:a16="http://schemas.microsoft.com/office/drawing/2014/main" id="{A921DB17-E417-80AE-7186-6F711D043C8E}"/>
              </a:ext>
            </a:extLst>
          </p:cNvPr>
          <p:cNvSpPr/>
          <p:nvPr/>
        </p:nvSpPr>
        <p:spPr>
          <a:xfrm>
            <a:off x="474399" y="1178202"/>
            <a:ext cx="7498080" cy="427196"/>
          </a:xfrm>
          <a:prstGeom prst="roundRect">
            <a:avLst>
              <a:gd name="adj" fmla="val 11084"/>
            </a:avLst>
          </a:prstGeom>
          <a:solidFill>
            <a:srgbClr val="FED766"/>
          </a:solidFill>
        </p:spPr>
        <p:txBody>
          <a:bodyPr wrap="square" lIns="182880" anchor="ctr" anchorCtr="0">
            <a:spAutoFit/>
          </a:bodyPr>
          <a:lstStyle/>
          <a:p>
            <a:pPr marL="57150" marR="0" lvl="0" indent="-20638" algn="l" defTabSz="914400" rtl="0" eaLnBrk="0" fontAlgn="base" latinLnBrk="0" hangingPunct="0">
              <a:lnSpc>
                <a:spcPct val="100000"/>
              </a:lnSpc>
              <a:spcBef>
                <a:spcPct val="0"/>
              </a:spcBef>
              <a:spcAft>
                <a:spcPct val="0"/>
              </a:spcAft>
              <a:buClrTx/>
              <a:buSzTx/>
              <a:buFontTx/>
              <a:buNone/>
              <a:tabLst/>
              <a:defRPr/>
            </a:pPr>
            <a:r>
              <a:rPr kumimoji="0" lang="en-AU" sz="2000" b="1" i="0" u="none" strike="noStrike" kern="0" cap="none" spc="0" normalizeH="0" baseline="0" noProof="0">
                <a:ln>
                  <a:noFill/>
                </a:ln>
                <a:solidFill>
                  <a:srgbClr val="086788"/>
                </a:solidFill>
                <a:effectLst/>
                <a:uLnTx/>
                <a:uFillTx/>
                <a:latin typeface="Arial" charset="0"/>
                <a:ea typeface="Arial" charset="0"/>
                <a:cs typeface="Arial" charset="0"/>
              </a:rPr>
              <a:t>A great deal of information can be presented on a diagram</a:t>
            </a:r>
          </a:p>
        </p:txBody>
      </p:sp>
      <p:cxnSp>
        <p:nvCxnSpPr>
          <p:cNvPr id="52240" name="Straight Connector 135">
            <a:extLst>
              <a:ext uri="{FF2B5EF4-FFF2-40B4-BE49-F238E27FC236}">
                <a16:creationId xmlns:a16="http://schemas.microsoft.com/office/drawing/2014/main" id="{EE975080-1188-68B9-83F3-3440C02554D2}"/>
              </a:ext>
            </a:extLst>
          </p:cNvPr>
          <p:cNvCxnSpPr>
            <a:cxnSpLocks noChangeShapeType="1"/>
          </p:cNvCxnSpPr>
          <p:nvPr/>
        </p:nvCxnSpPr>
        <p:spPr bwMode="auto">
          <a:xfrm>
            <a:off x="4025893" y="3680910"/>
            <a:ext cx="5994400" cy="6350"/>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8" name="Text Box 3">
            <a:extLst>
              <a:ext uri="{FF2B5EF4-FFF2-40B4-BE49-F238E27FC236}">
                <a16:creationId xmlns:a16="http://schemas.microsoft.com/office/drawing/2014/main" id="{E031AD59-FE3C-C82E-2D43-BA3B4B158C27}"/>
              </a:ext>
            </a:extLst>
          </p:cNvPr>
          <p:cNvSpPr txBox="1">
            <a:spLocks noChangeArrowheads="1"/>
          </p:cNvSpPr>
          <p:nvPr/>
        </p:nvSpPr>
        <p:spPr bwMode="auto">
          <a:xfrm>
            <a:off x="2380980" y="4723632"/>
            <a:ext cx="847725" cy="6175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80 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20 L/s</a:t>
            </a:r>
            <a:endParaRPr kumimoji="0" lang="en-US" sz="1600" b="1" i="0" u="none" strike="noStrike" kern="1200" cap="none" spc="0" normalizeH="0" baseline="0" noProof="0">
              <a:ln>
                <a:noFill/>
              </a:ln>
              <a:solidFill>
                <a:srgbClr val="009FB7"/>
              </a:solidFill>
              <a:effectLst/>
              <a:uLnTx/>
              <a:uFillTx/>
              <a:latin typeface="Arial" charset="0"/>
              <a:ea typeface="MS PGothic" charset="0"/>
              <a:cs typeface="Arial" charset="0"/>
            </a:endParaRPr>
          </a:p>
        </p:txBody>
      </p:sp>
      <p:cxnSp>
        <p:nvCxnSpPr>
          <p:cNvPr id="52239" name="Straight Connector 134">
            <a:extLst>
              <a:ext uri="{FF2B5EF4-FFF2-40B4-BE49-F238E27FC236}">
                <a16:creationId xmlns:a16="http://schemas.microsoft.com/office/drawing/2014/main" id="{41E65584-F47E-D09D-904D-D36130CF08BF}"/>
              </a:ext>
            </a:extLst>
          </p:cNvPr>
          <p:cNvCxnSpPr>
            <a:cxnSpLocks noChangeShapeType="1"/>
          </p:cNvCxnSpPr>
          <p:nvPr/>
        </p:nvCxnSpPr>
        <p:spPr bwMode="auto">
          <a:xfrm flipH="1">
            <a:off x="2933693" y="3680911"/>
            <a:ext cx="1092200" cy="885825"/>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22897" name="Group 13">
            <a:extLst>
              <a:ext uri="{FF2B5EF4-FFF2-40B4-BE49-F238E27FC236}">
                <a16:creationId xmlns:a16="http://schemas.microsoft.com/office/drawing/2014/main" id="{9C18A31D-5E7C-893E-F1A3-07FEC331ACD7}"/>
              </a:ext>
            </a:extLst>
          </p:cNvPr>
          <p:cNvGrpSpPr>
            <a:grpSpLocks/>
          </p:cNvGrpSpPr>
          <p:nvPr/>
        </p:nvGrpSpPr>
        <p:grpSpPr bwMode="auto">
          <a:xfrm>
            <a:off x="5613393" y="3403099"/>
            <a:ext cx="407988" cy="585787"/>
            <a:chOff x="4762500" y="1917700"/>
            <a:chExt cx="622300" cy="869950"/>
          </a:xfrm>
        </p:grpSpPr>
        <p:sp>
          <p:nvSpPr>
            <p:cNvPr id="122937" name="Rectangle 8">
              <a:extLst>
                <a:ext uri="{FF2B5EF4-FFF2-40B4-BE49-F238E27FC236}">
                  <a16:creationId xmlns:a16="http://schemas.microsoft.com/office/drawing/2014/main" id="{407E6C5A-8853-6A5E-7CF0-D7F9EEB450B2}"/>
                </a:ext>
              </a:extLst>
            </p:cNvPr>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grpSp>
          <p:nvGrpSpPr>
            <p:cNvPr id="122938" name="Group 12">
              <a:extLst>
                <a:ext uri="{FF2B5EF4-FFF2-40B4-BE49-F238E27FC236}">
                  <a16:creationId xmlns:a16="http://schemas.microsoft.com/office/drawing/2014/main" id="{E053AC83-4A0F-3DE5-31BA-09AF44C2DBE9}"/>
                </a:ext>
              </a:extLst>
            </p:cNvPr>
            <p:cNvGrpSpPr>
              <a:grpSpLocks/>
            </p:cNvGrpSpPr>
            <p:nvPr/>
          </p:nvGrpSpPr>
          <p:grpSpPr bwMode="auto">
            <a:xfrm>
              <a:off x="4908550" y="1917700"/>
              <a:ext cx="311150" cy="311150"/>
              <a:chOff x="4876800" y="1905000"/>
              <a:chExt cx="381000" cy="355600"/>
            </a:xfrm>
          </p:grpSpPr>
          <p:sp>
            <p:nvSpPr>
              <p:cNvPr id="122942" name="Oval 9">
                <a:extLst>
                  <a:ext uri="{FF2B5EF4-FFF2-40B4-BE49-F238E27FC236}">
                    <a16:creationId xmlns:a16="http://schemas.microsoft.com/office/drawing/2014/main" id="{C777A233-C921-EF71-9F6B-20E492FA6FC9}"/>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sp>
            <p:nvSpPr>
              <p:cNvPr id="122943" name="Isosceles Triangle 10">
                <a:extLst>
                  <a:ext uri="{FF2B5EF4-FFF2-40B4-BE49-F238E27FC236}">
                    <a16:creationId xmlns:a16="http://schemas.microsoft.com/office/drawing/2014/main" id="{AB9B466A-3CF9-70CD-BC4C-FF9082E9693E}"/>
                  </a:ext>
                </a:extLst>
              </p:cNvPr>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grpSp>
        <p:grpSp>
          <p:nvGrpSpPr>
            <p:cNvPr id="122939" name="Group 102">
              <a:extLst>
                <a:ext uri="{FF2B5EF4-FFF2-40B4-BE49-F238E27FC236}">
                  <a16:creationId xmlns:a16="http://schemas.microsoft.com/office/drawing/2014/main" id="{45D8F306-3BD8-5E94-26D9-0B5956D6D636}"/>
                </a:ext>
              </a:extLst>
            </p:cNvPr>
            <p:cNvGrpSpPr>
              <a:grpSpLocks/>
            </p:cNvGrpSpPr>
            <p:nvPr/>
          </p:nvGrpSpPr>
          <p:grpSpPr bwMode="auto">
            <a:xfrm>
              <a:off x="4914900" y="2476500"/>
              <a:ext cx="311150" cy="311150"/>
              <a:chOff x="4876800" y="1905000"/>
              <a:chExt cx="381000" cy="355600"/>
            </a:xfrm>
          </p:grpSpPr>
          <p:sp>
            <p:nvSpPr>
              <p:cNvPr id="122940" name="Oval 103">
                <a:extLst>
                  <a:ext uri="{FF2B5EF4-FFF2-40B4-BE49-F238E27FC236}">
                    <a16:creationId xmlns:a16="http://schemas.microsoft.com/office/drawing/2014/main" id="{46B5500B-5A35-DC3B-5CF8-A79D35A8AD84}"/>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sp>
            <p:nvSpPr>
              <p:cNvPr id="122941" name="Isosceles Triangle 104">
                <a:extLst>
                  <a:ext uri="{FF2B5EF4-FFF2-40B4-BE49-F238E27FC236}">
                    <a16:creationId xmlns:a16="http://schemas.microsoft.com/office/drawing/2014/main" id="{0AEBAB77-EF18-CAA2-DE1D-1CF10AF3E0AB}"/>
                  </a:ext>
                </a:extLst>
              </p:cNvPr>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grpSp>
      </p:grpSp>
      <p:sp>
        <p:nvSpPr>
          <p:cNvPr id="122898" name="Rectangle 28">
            <a:extLst>
              <a:ext uri="{FF2B5EF4-FFF2-40B4-BE49-F238E27FC236}">
                <a16:creationId xmlns:a16="http://schemas.microsoft.com/office/drawing/2014/main" id="{C22414EF-4230-ECA0-E259-8432B98ED7FA}"/>
              </a:ext>
            </a:extLst>
          </p:cNvPr>
          <p:cNvSpPr>
            <a:spLocks noChangeArrowheads="1"/>
          </p:cNvSpPr>
          <p:nvPr/>
        </p:nvSpPr>
        <p:spPr bwMode="auto">
          <a:xfrm>
            <a:off x="6349993" y="3369760"/>
            <a:ext cx="127000" cy="622300"/>
          </a:xfrm>
          <a:prstGeom prst="rect">
            <a:avLst/>
          </a:prstGeom>
          <a:solidFill>
            <a:schemeClr val="bg1"/>
          </a:solidFill>
          <a:ln w="9525">
            <a:solidFill>
              <a:srgbClr val="086788"/>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sp>
        <p:nvSpPr>
          <p:cNvPr id="122899" name="Rectangle 142">
            <a:extLst>
              <a:ext uri="{FF2B5EF4-FFF2-40B4-BE49-F238E27FC236}">
                <a16:creationId xmlns:a16="http://schemas.microsoft.com/office/drawing/2014/main" id="{B8447E33-69EE-34CA-E1FC-C337311FB8FE}"/>
              </a:ext>
            </a:extLst>
          </p:cNvPr>
          <p:cNvSpPr>
            <a:spLocks noChangeArrowheads="1"/>
          </p:cNvSpPr>
          <p:nvPr/>
        </p:nvSpPr>
        <p:spPr bwMode="auto">
          <a:xfrm>
            <a:off x="6565893" y="3369760"/>
            <a:ext cx="127000" cy="622300"/>
          </a:xfrm>
          <a:prstGeom prst="rect">
            <a:avLst/>
          </a:prstGeom>
          <a:solidFill>
            <a:schemeClr val="bg1"/>
          </a:solidFill>
          <a:ln w="9525">
            <a:solidFill>
              <a:srgbClr val="086788"/>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grpSp>
        <p:nvGrpSpPr>
          <p:cNvPr id="122901" name="Group 118788">
            <a:extLst>
              <a:ext uri="{FF2B5EF4-FFF2-40B4-BE49-F238E27FC236}">
                <a16:creationId xmlns:a16="http://schemas.microsoft.com/office/drawing/2014/main" id="{F00F1705-A686-DE0B-C247-50507B95C828}"/>
              </a:ext>
            </a:extLst>
          </p:cNvPr>
          <p:cNvGrpSpPr>
            <a:grpSpLocks/>
          </p:cNvGrpSpPr>
          <p:nvPr/>
        </p:nvGrpSpPr>
        <p:grpSpPr bwMode="auto">
          <a:xfrm>
            <a:off x="7639952" y="4195265"/>
            <a:ext cx="1041400" cy="1108075"/>
            <a:chOff x="5892800" y="3352800"/>
            <a:chExt cx="1041400" cy="1108534"/>
          </a:xfrm>
        </p:grpSpPr>
        <p:grpSp>
          <p:nvGrpSpPr>
            <p:cNvPr id="122929" name="Group 118785">
              <a:extLst>
                <a:ext uri="{FF2B5EF4-FFF2-40B4-BE49-F238E27FC236}">
                  <a16:creationId xmlns:a16="http://schemas.microsoft.com/office/drawing/2014/main" id="{DF4F2886-5EA5-D6E6-E046-480B00D61132}"/>
                </a:ext>
              </a:extLst>
            </p:cNvPr>
            <p:cNvGrpSpPr>
              <a:grpSpLocks/>
            </p:cNvGrpSpPr>
            <p:nvPr/>
          </p:nvGrpSpPr>
          <p:grpSpPr bwMode="auto">
            <a:xfrm>
              <a:off x="5956300" y="3369133"/>
              <a:ext cx="977900" cy="1092201"/>
              <a:chOff x="4711700" y="6467933"/>
              <a:chExt cx="1727200" cy="1092201"/>
            </a:xfrm>
          </p:grpSpPr>
          <p:cxnSp>
            <p:nvCxnSpPr>
              <p:cNvPr id="52276" name="Straight Connector 149">
                <a:extLst>
                  <a:ext uri="{FF2B5EF4-FFF2-40B4-BE49-F238E27FC236}">
                    <a16:creationId xmlns:a16="http://schemas.microsoft.com/office/drawing/2014/main" id="{77690F1F-3E87-8108-E01F-C0F8CDD2E64B}"/>
                  </a:ext>
                </a:extLst>
              </p:cNvPr>
              <p:cNvCxnSpPr>
                <a:cxnSpLocks noChangeShapeType="1"/>
              </p:cNvCxnSpPr>
              <p:nvPr/>
            </p:nvCxnSpPr>
            <p:spPr bwMode="auto">
              <a:xfrm rot="-5400000">
                <a:off x="4585958" y="6593223"/>
                <a:ext cx="1092652" cy="841169"/>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77" name="Straight Connector 150">
                <a:extLst>
                  <a:ext uri="{FF2B5EF4-FFF2-40B4-BE49-F238E27FC236}">
                    <a16:creationId xmlns:a16="http://schemas.microsoft.com/office/drawing/2014/main" id="{69454BD8-7DB0-24FB-30F5-254BA978D7A5}"/>
                  </a:ext>
                </a:extLst>
              </p:cNvPr>
              <p:cNvCxnSpPr>
                <a:cxnSpLocks noChangeShapeType="1"/>
              </p:cNvCxnSpPr>
              <p:nvPr/>
            </p:nvCxnSpPr>
            <p:spPr bwMode="auto">
              <a:xfrm rot="16200000" flipH="1">
                <a:off x="5449558" y="6570792"/>
                <a:ext cx="1092652" cy="886031"/>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52275" name="Straight Connector 155">
              <a:extLst>
                <a:ext uri="{FF2B5EF4-FFF2-40B4-BE49-F238E27FC236}">
                  <a16:creationId xmlns:a16="http://schemas.microsoft.com/office/drawing/2014/main" id="{B4CE2D35-3154-ADAF-A7D4-6DBC91CD86B5}"/>
                </a:ext>
              </a:extLst>
            </p:cNvPr>
            <p:cNvCxnSpPr>
              <a:cxnSpLocks noChangeShapeType="1"/>
            </p:cNvCxnSpPr>
            <p:nvPr/>
          </p:nvCxnSpPr>
          <p:spPr bwMode="auto">
            <a:xfrm flipV="1">
              <a:off x="5892800" y="3352800"/>
              <a:ext cx="1041400" cy="6353"/>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52247" name="Straight Connector 118804">
            <a:extLst>
              <a:ext uri="{FF2B5EF4-FFF2-40B4-BE49-F238E27FC236}">
                <a16:creationId xmlns:a16="http://schemas.microsoft.com/office/drawing/2014/main" id="{A80B5F68-BF02-D8BF-0F84-76D13BA42446}"/>
              </a:ext>
            </a:extLst>
          </p:cNvPr>
          <p:cNvCxnSpPr>
            <a:cxnSpLocks noChangeShapeType="1"/>
          </p:cNvCxnSpPr>
          <p:nvPr/>
        </p:nvCxnSpPr>
        <p:spPr bwMode="auto">
          <a:xfrm flipH="1">
            <a:off x="10115430" y="3183654"/>
            <a:ext cx="520700" cy="93980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48" name="Straight Connector 164">
            <a:extLst>
              <a:ext uri="{FF2B5EF4-FFF2-40B4-BE49-F238E27FC236}">
                <a16:creationId xmlns:a16="http://schemas.microsoft.com/office/drawing/2014/main" id="{A5EC1FFA-A915-2073-FC29-10D2656E71D8}"/>
              </a:ext>
            </a:extLst>
          </p:cNvPr>
          <p:cNvCxnSpPr>
            <a:cxnSpLocks noChangeShapeType="1"/>
          </p:cNvCxnSpPr>
          <p:nvPr/>
        </p:nvCxnSpPr>
        <p:spPr bwMode="auto">
          <a:xfrm flipH="1">
            <a:off x="10370130" y="3193559"/>
            <a:ext cx="520700" cy="93980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49" name="Straight Connector 165">
            <a:extLst>
              <a:ext uri="{FF2B5EF4-FFF2-40B4-BE49-F238E27FC236}">
                <a16:creationId xmlns:a16="http://schemas.microsoft.com/office/drawing/2014/main" id="{B64828F3-3CAE-65D0-A048-0A448C711EBF}"/>
              </a:ext>
            </a:extLst>
          </p:cNvPr>
          <p:cNvCxnSpPr>
            <a:cxnSpLocks noChangeShapeType="1"/>
          </p:cNvCxnSpPr>
          <p:nvPr/>
        </p:nvCxnSpPr>
        <p:spPr bwMode="auto">
          <a:xfrm flipH="1">
            <a:off x="10599936" y="3201910"/>
            <a:ext cx="520700" cy="93980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50" name="Straight Connector 166">
            <a:extLst>
              <a:ext uri="{FF2B5EF4-FFF2-40B4-BE49-F238E27FC236}">
                <a16:creationId xmlns:a16="http://schemas.microsoft.com/office/drawing/2014/main" id="{8125106E-2D65-6309-722E-BF37D1BABF82}"/>
              </a:ext>
            </a:extLst>
          </p:cNvPr>
          <p:cNvCxnSpPr>
            <a:cxnSpLocks noChangeShapeType="1"/>
          </p:cNvCxnSpPr>
          <p:nvPr/>
        </p:nvCxnSpPr>
        <p:spPr bwMode="auto">
          <a:xfrm flipH="1">
            <a:off x="10168344" y="3493218"/>
            <a:ext cx="1003300" cy="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51" name="Straight Connector 168">
            <a:extLst>
              <a:ext uri="{FF2B5EF4-FFF2-40B4-BE49-F238E27FC236}">
                <a16:creationId xmlns:a16="http://schemas.microsoft.com/office/drawing/2014/main" id="{DF66B52E-6DA8-C251-DE5A-C19484511BBC}"/>
              </a:ext>
            </a:extLst>
          </p:cNvPr>
          <p:cNvCxnSpPr>
            <a:cxnSpLocks noChangeShapeType="1"/>
          </p:cNvCxnSpPr>
          <p:nvPr/>
        </p:nvCxnSpPr>
        <p:spPr bwMode="auto">
          <a:xfrm flipH="1">
            <a:off x="9994425" y="3914309"/>
            <a:ext cx="1003300" cy="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2908" name="Text Box 3">
            <a:extLst>
              <a:ext uri="{FF2B5EF4-FFF2-40B4-BE49-F238E27FC236}">
                <a16:creationId xmlns:a16="http://schemas.microsoft.com/office/drawing/2014/main" id="{0BB1BFB9-59ED-775A-E4A1-ECEC57D248AA}"/>
              </a:ext>
            </a:extLst>
          </p:cNvPr>
          <p:cNvSpPr txBox="1">
            <a:spLocks noChangeArrowheads="1"/>
          </p:cNvSpPr>
          <p:nvPr/>
        </p:nvSpPr>
        <p:spPr bwMode="auto">
          <a:xfrm>
            <a:off x="1730404" y="2710949"/>
            <a:ext cx="911190" cy="354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MS PGothic" charset="0"/>
                <a:cs typeface="Arial" charset="0"/>
              </a:rPr>
              <a:t>Well #1</a:t>
            </a:r>
            <a:endParaRPr kumimoji="0" lang="en-US" sz="1600" b="1" i="0" u="none" strike="noStrike" kern="1200" cap="none" spc="0" normalizeH="0" baseline="0" noProof="0">
              <a:ln>
                <a:noFill/>
              </a:ln>
              <a:solidFill>
                <a:srgbClr val="E7E6E6">
                  <a:lumMod val="25000"/>
                </a:srgbClr>
              </a:solidFill>
              <a:effectLst/>
              <a:uLnTx/>
              <a:uFillTx/>
              <a:latin typeface="Arial" charset="0"/>
              <a:ea typeface="MS PGothic" charset="0"/>
              <a:cs typeface="Arial" charset="0"/>
            </a:endParaRPr>
          </a:p>
        </p:txBody>
      </p:sp>
      <p:sp>
        <p:nvSpPr>
          <p:cNvPr id="122909" name="Text Box 3">
            <a:extLst>
              <a:ext uri="{FF2B5EF4-FFF2-40B4-BE49-F238E27FC236}">
                <a16:creationId xmlns:a16="http://schemas.microsoft.com/office/drawing/2014/main" id="{63353BD3-A605-CD33-50C3-A938674CD527}"/>
              </a:ext>
            </a:extLst>
          </p:cNvPr>
          <p:cNvSpPr txBox="1">
            <a:spLocks noChangeArrowheads="1"/>
          </p:cNvSpPr>
          <p:nvPr/>
        </p:nvSpPr>
        <p:spPr bwMode="auto">
          <a:xfrm>
            <a:off x="1705003" y="4395813"/>
            <a:ext cx="936590" cy="354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E7E6E6">
                    <a:lumMod val="25000"/>
                  </a:srgbClr>
                </a:solidFill>
                <a:effectLst/>
                <a:uLnTx/>
                <a:uFillTx/>
                <a:latin typeface="Arial" charset="0"/>
                <a:ea typeface="MS PGothic" charset="0"/>
                <a:cs typeface="Arial" charset="0"/>
              </a:rPr>
              <a:t>Well #2</a:t>
            </a:r>
            <a:endParaRPr kumimoji="0" lang="en-US" sz="1600" b="1" i="0" u="none" strike="noStrike" kern="1200" cap="none" spc="0" normalizeH="0" baseline="0" noProof="0">
              <a:ln>
                <a:noFill/>
              </a:ln>
              <a:solidFill>
                <a:srgbClr val="E7E6E6">
                  <a:lumMod val="25000"/>
                </a:srgbClr>
              </a:solidFill>
              <a:effectLst/>
              <a:uLnTx/>
              <a:uFillTx/>
              <a:latin typeface="Arial" charset="0"/>
              <a:ea typeface="MS PGothic" charset="0"/>
              <a:cs typeface="Arial" charset="0"/>
            </a:endParaRPr>
          </a:p>
        </p:txBody>
      </p:sp>
      <p:sp>
        <p:nvSpPr>
          <p:cNvPr id="122910" name="Right Arrow 65">
            <a:extLst>
              <a:ext uri="{FF2B5EF4-FFF2-40B4-BE49-F238E27FC236}">
                <a16:creationId xmlns:a16="http://schemas.microsoft.com/office/drawing/2014/main" id="{A07BEB93-92E8-C00F-B06B-B31F7EF0B8BD}"/>
              </a:ext>
            </a:extLst>
          </p:cNvPr>
          <p:cNvSpPr>
            <a:spLocks noChangeArrowheads="1"/>
          </p:cNvSpPr>
          <p:nvPr/>
        </p:nvSpPr>
        <p:spPr bwMode="auto">
          <a:xfrm rot="19269561">
            <a:off x="3300093" y="3903409"/>
            <a:ext cx="368300" cy="155575"/>
          </a:xfrm>
          <a:prstGeom prst="rightArrow">
            <a:avLst>
              <a:gd name="adj1" fmla="val 50000"/>
              <a:gd name="adj2" fmla="val 49824"/>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sp>
        <p:nvSpPr>
          <p:cNvPr id="122912" name="Right Arrow 176">
            <a:extLst>
              <a:ext uri="{FF2B5EF4-FFF2-40B4-BE49-F238E27FC236}">
                <a16:creationId xmlns:a16="http://schemas.microsoft.com/office/drawing/2014/main" id="{D0BADA3D-0DFF-95A4-7C7E-96C59D5DB490}"/>
              </a:ext>
            </a:extLst>
          </p:cNvPr>
          <p:cNvSpPr>
            <a:spLocks noChangeArrowheads="1"/>
          </p:cNvSpPr>
          <p:nvPr/>
        </p:nvSpPr>
        <p:spPr bwMode="auto">
          <a:xfrm>
            <a:off x="9109309" y="3501970"/>
            <a:ext cx="368300" cy="155575"/>
          </a:xfrm>
          <a:prstGeom prst="rightArrow">
            <a:avLst>
              <a:gd name="adj1" fmla="val 50000"/>
              <a:gd name="adj2" fmla="val 49824"/>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sp>
        <p:nvSpPr>
          <p:cNvPr id="122913" name="Right Arrow 178">
            <a:extLst>
              <a:ext uri="{FF2B5EF4-FFF2-40B4-BE49-F238E27FC236}">
                <a16:creationId xmlns:a16="http://schemas.microsoft.com/office/drawing/2014/main" id="{072C732C-C5BD-0322-9F57-59174C0FED47}"/>
              </a:ext>
            </a:extLst>
          </p:cNvPr>
          <p:cNvSpPr>
            <a:spLocks noChangeArrowheads="1"/>
          </p:cNvSpPr>
          <p:nvPr/>
        </p:nvSpPr>
        <p:spPr bwMode="auto">
          <a:xfrm>
            <a:off x="6946522" y="3489770"/>
            <a:ext cx="368300" cy="155575"/>
          </a:xfrm>
          <a:prstGeom prst="rightArrow">
            <a:avLst>
              <a:gd name="adj1" fmla="val 50000"/>
              <a:gd name="adj2" fmla="val 49824"/>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sp>
        <p:nvSpPr>
          <p:cNvPr id="122914" name="Text Box 3">
            <a:extLst>
              <a:ext uri="{FF2B5EF4-FFF2-40B4-BE49-F238E27FC236}">
                <a16:creationId xmlns:a16="http://schemas.microsoft.com/office/drawing/2014/main" id="{98F17132-9CDF-785A-5F06-57F73F91DB55}"/>
              </a:ext>
            </a:extLst>
          </p:cNvPr>
          <p:cNvSpPr txBox="1">
            <a:spLocks noChangeArrowheads="1"/>
          </p:cNvSpPr>
          <p:nvPr/>
        </p:nvSpPr>
        <p:spPr bwMode="auto">
          <a:xfrm>
            <a:off x="3832558" y="4104474"/>
            <a:ext cx="1867710" cy="6302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charset="0"/>
                <a:ea typeface="MS PGothic" charset="0"/>
                <a:cs typeface="Arial" charset="0"/>
              </a:rPr>
              <a:t>Ground-level raw water storage</a:t>
            </a:r>
            <a:endParaRPr kumimoji="0" lang="en-US" sz="1600" b="1" i="0" u="none" strike="noStrike" kern="1200" cap="none" spc="0" normalizeH="0" baseline="0" noProof="0">
              <a:ln>
                <a:noFill/>
              </a:ln>
              <a:solidFill>
                <a:prstClr val="black"/>
              </a:solidFill>
              <a:effectLst/>
              <a:uLnTx/>
              <a:uFillTx/>
              <a:latin typeface="Arial" charset="0"/>
              <a:ea typeface="MS PGothic" charset="0"/>
              <a:cs typeface="Arial" charset="0"/>
            </a:endParaRPr>
          </a:p>
        </p:txBody>
      </p:sp>
      <p:sp>
        <p:nvSpPr>
          <p:cNvPr id="122917" name="Text Box 3">
            <a:extLst>
              <a:ext uri="{FF2B5EF4-FFF2-40B4-BE49-F238E27FC236}">
                <a16:creationId xmlns:a16="http://schemas.microsoft.com/office/drawing/2014/main" id="{53CA1980-F9F3-600F-5C22-08660ABED7F9}"/>
              </a:ext>
            </a:extLst>
          </p:cNvPr>
          <p:cNvSpPr txBox="1">
            <a:spLocks noChangeArrowheads="1"/>
          </p:cNvSpPr>
          <p:nvPr/>
        </p:nvSpPr>
        <p:spPr bwMode="auto">
          <a:xfrm>
            <a:off x="7164914" y="2511426"/>
            <a:ext cx="2071424" cy="582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charset="0"/>
                <a:ea typeface="MS PGothic" charset="0"/>
                <a:cs typeface="Arial" charset="0"/>
              </a:rPr>
              <a:t>Elevated treated water storage tank</a:t>
            </a:r>
            <a:endParaRPr kumimoji="0" lang="en-US" sz="1600" b="1" i="0" u="none" strike="noStrike" kern="1200" cap="none" spc="0" normalizeH="0" baseline="0" noProof="0">
              <a:ln>
                <a:noFill/>
              </a:ln>
              <a:solidFill>
                <a:prstClr val="black"/>
              </a:solidFill>
              <a:effectLst/>
              <a:uLnTx/>
              <a:uFillTx/>
              <a:latin typeface="Arial" charset="0"/>
              <a:ea typeface="MS PGothic" charset="0"/>
              <a:cs typeface="Arial" charset="0"/>
            </a:endParaRPr>
          </a:p>
        </p:txBody>
      </p:sp>
      <p:sp>
        <p:nvSpPr>
          <p:cNvPr id="122918" name="Text Box 3">
            <a:extLst>
              <a:ext uri="{FF2B5EF4-FFF2-40B4-BE49-F238E27FC236}">
                <a16:creationId xmlns:a16="http://schemas.microsoft.com/office/drawing/2014/main" id="{55FE2F73-894C-E101-96E5-828AFC684424}"/>
              </a:ext>
            </a:extLst>
          </p:cNvPr>
          <p:cNvSpPr txBox="1">
            <a:spLocks noChangeArrowheads="1"/>
          </p:cNvSpPr>
          <p:nvPr/>
        </p:nvSpPr>
        <p:spPr bwMode="auto">
          <a:xfrm>
            <a:off x="5307922" y="2904100"/>
            <a:ext cx="977900" cy="30026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charset="0"/>
                <a:ea typeface="MS PGothic" charset="0"/>
                <a:cs typeface="Arial" charset="0"/>
              </a:rPr>
              <a:t>Pumps</a:t>
            </a:r>
            <a:endParaRPr kumimoji="0" lang="en-US" sz="1600" b="1" i="0" u="none" strike="noStrike" kern="1200" cap="none" spc="0" normalizeH="0" baseline="0" noProof="0">
              <a:ln>
                <a:noFill/>
              </a:ln>
              <a:solidFill>
                <a:prstClr val="black"/>
              </a:solidFill>
              <a:effectLst/>
              <a:uLnTx/>
              <a:uFillTx/>
              <a:latin typeface="Arial" charset="0"/>
              <a:ea typeface="MS PGothic" charset="0"/>
              <a:cs typeface="Arial" charset="0"/>
            </a:endParaRPr>
          </a:p>
        </p:txBody>
      </p:sp>
      <p:sp>
        <p:nvSpPr>
          <p:cNvPr id="122919" name="Text Box 3">
            <a:extLst>
              <a:ext uri="{FF2B5EF4-FFF2-40B4-BE49-F238E27FC236}">
                <a16:creationId xmlns:a16="http://schemas.microsoft.com/office/drawing/2014/main" id="{2D23F1C3-789E-E171-643A-4AD9AB18680E}"/>
              </a:ext>
            </a:extLst>
          </p:cNvPr>
          <p:cNvSpPr txBox="1">
            <a:spLocks noChangeArrowheads="1"/>
          </p:cNvSpPr>
          <p:nvPr/>
        </p:nvSpPr>
        <p:spPr bwMode="auto">
          <a:xfrm>
            <a:off x="6211527" y="4039686"/>
            <a:ext cx="631825" cy="2206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charset="0"/>
                <a:ea typeface="MS PGothic" charset="0"/>
                <a:cs typeface="Arial" charset="0"/>
              </a:rPr>
              <a:t>UV</a:t>
            </a:r>
            <a:endParaRPr kumimoji="0" lang="en-US" sz="1600" b="1" i="0" u="none" strike="noStrike" kern="1200" cap="none" spc="0" normalizeH="0" baseline="0" noProof="0">
              <a:ln>
                <a:noFill/>
              </a:ln>
              <a:solidFill>
                <a:prstClr val="black"/>
              </a:solidFill>
              <a:effectLst/>
              <a:uLnTx/>
              <a:uFillTx/>
              <a:latin typeface="Arial" charset="0"/>
              <a:ea typeface="MS PGothic" charset="0"/>
              <a:cs typeface="Arial" charset="0"/>
            </a:endParaRPr>
          </a:p>
        </p:txBody>
      </p:sp>
      <p:sp>
        <p:nvSpPr>
          <p:cNvPr id="187" name="Text Box 3">
            <a:extLst>
              <a:ext uri="{FF2B5EF4-FFF2-40B4-BE49-F238E27FC236}">
                <a16:creationId xmlns:a16="http://schemas.microsoft.com/office/drawing/2014/main" id="{5912FE51-C774-74FB-5CC5-02B67EDC7B83}"/>
              </a:ext>
            </a:extLst>
          </p:cNvPr>
          <p:cNvSpPr txBox="1">
            <a:spLocks noChangeArrowheads="1"/>
          </p:cNvSpPr>
          <p:nvPr/>
        </p:nvSpPr>
        <p:spPr bwMode="auto">
          <a:xfrm>
            <a:off x="2392091" y="3047729"/>
            <a:ext cx="825500" cy="6159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75 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15 L/s</a:t>
            </a:r>
            <a:endParaRPr kumimoji="0" lang="en-US" sz="1600" b="1" i="0" u="none" strike="noStrike" kern="1200" cap="none" spc="0" normalizeH="0" baseline="0" noProof="0">
              <a:ln>
                <a:noFill/>
              </a:ln>
              <a:solidFill>
                <a:srgbClr val="009FB7"/>
              </a:solidFill>
              <a:effectLst/>
              <a:uLnTx/>
              <a:uFillTx/>
              <a:latin typeface="Arial" charset="0"/>
              <a:ea typeface="MS PGothic" charset="0"/>
              <a:cs typeface="Arial" charset="0"/>
            </a:endParaRPr>
          </a:p>
        </p:txBody>
      </p:sp>
      <p:sp>
        <p:nvSpPr>
          <p:cNvPr id="189" name="Text Box 3">
            <a:extLst>
              <a:ext uri="{FF2B5EF4-FFF2-40B4-BE49-F238E27FC236}">
                <a16:creationId xmlns:a16="http://schemas.microsoft.com/office/drawing/2014/main" id="{996E5FD7-9326-FAD8-2A28-C1E96899C349}"/>
              </a:ext>
            </a:extLst>
          </p:cNvPr>
          <p:cNvSpPr txBox="1">
            <a:spLocks noChangeArrowheads="1"/>
          </p:cNvSpPr>
          <p:nvPr/>
        </p:nvSpPr>
        <p:spPr bwMode="auto">
          <a:xfrm>
            <a:off x="3523272" y="4765252"/>
            <a:ext cx="2362200" cy="8858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Concrete Uncovered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a:ln>
                  <a:noFill/>
                </a:ln>
                <a:solidFill>
                  <a:srgbClr val="009FB7"/>
                </a:solidFill>
                <a:effectLst/>
                <a:uLnTx/>
                <a:uFillTx/>
                <a:latin typeface="Arial" charset="0"/>
                <a:ea typeface="MS PGothic" charset="0"/>
                <a:cs typeface="Arial" charset="0"/>
              </a:rPr>
              <a:t>Built 1980</a:t>
            </a:r>
            <a:endParaRPr kumimoji="0" lang="en-US" sz="1600" b="0" i="1" u="none" strike="noStrike" kern="1200" cap="none" spc="0" normalizeH="0" baseline="0" noProof="0">
              <a:ln>
                <a:noFill/>
              </a:ln>
              <a:solidFill>
                <a:srgbClr val="009FB7"/>
              </a:solidFill>
              <a:effectLst/>
              <a:uLnTx/>
              <a:uFillTx/>
              <a:latin typeface="Arial" charset="0"/>
              <a:ea typeface="MS PGothic" charset="0"/>
              <a:cs typeface="Arial" charset="0"/>
            </a:endParaRPr>
          </a:p>
        </p:txBody>
      </p:sp>
      <p:sp>
        <p:nvSpPr>
          <p:cNvPr id="190" name="Text Box 3">
            <a:extLst>
              <a:ext uri="{FF2B5EF4-FFF2-40B4-BE49-F238E27FC236}">
                <a16:creationId xmlns:a16="http://schemas.microsoft.com/office/drawing/2014/main" id="{67B7EFD4-60D7-9428-EF94-27A72DB2F369}"/>
              </a:ext>
            </a:extLst>
          </p:cNvPr>
          <p:cNvSpPr txBox="1">
            <a:spLocks noChangeArrowheads="1"/>
          </p:cNvSpPr>
          <p:nvPr/>
        </p:nvSpPr>
        <p:spPr bwMode="auto">
          <a:xfrm>
            <a:off x="7274674" y="1953884"/>
            <a:ext cx="181804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Steel Covered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a:ln>
                  <a:noFill/>
                </a:ln>
                <a:solidFill>
                  <a:srgbClr val="009FB7"/>
                </a:solidFill>
                <a:effectLst/>
                <a:uLnTx/>
                <a:uFillTx/>
                <a:latin typeface="Arial" charset="0"/>
                <a:ea typeface="MS PGothic" charset="0"/>
                <a:cs typeface="Arial" charset="0"/>
              </a:rPr>
              <a:t>Built 2000</a:t>
            </a:r>
            <a:endParaRPr kumimoji="0" lang="en-US" sz="1600" b="0" i="1" u="none" strike="noStrike" kern="1200" cap="none" spc="0" normalizeH="0" baseline="0" noProof="0">
              <a:ln>
                <a:noFill/>
              </a:ln>
              <a:solidFill>
                <a:srgbClr val="009FB7"/>
              </a:solidFill>
              <a:effectLst/>
              <a:uLnTx/>
              <a:uFillTx/>
              <a:latin typeface="Arial" charset="0"/>
              <a:ea typeface="MS PGothic" charset="0"/>
              <a:cs typeface="Arial" charset="0"/>
            </a:endParaRPr>
          </a:p>
        </p:txBody>
      </p:sp>
      <p:sp>
        <p:nvSpPr>
          <p:cNvPr id="191" name="Text Box 3">
            <a:extLst>
              <a:ext uri="{FF2B5EF4-FFF2-40B4-BE49-F238E27FC236}">
                <a16:creationId xmlns:a16="http://schemas.microsoft.com/office/drawing/2014/main" id="{E12BF50E-B0C5-E0F9-3EC4-1EA503FCD934}"/>
              </a:ext>
            </a:extLst>
          </p:cNvPr>
          <p:cNvSpPr txBox="1">
            <a:spLocks noChangeArrowheads="1"/>
          </p:cNvSpPr>
          <p:nvPr/>
        </p:nvSpPr>
        <p:spPr bwMode="auto">
          <a:xfrm>
            <a:off x="9596957" y="4236195"/>
            <a:ext cx="1856667" cy="382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5 000 customers, Household connections</a:t>
            </a:r>
            <a:endParaRPr kumimoji="0" lang="en-US" sz="1600" b="1" i="0" u="none" strike="noStrike" kern="1200" cap="none" spc="0" normalizeH="0" baseline="0" noProof="0">
              <a:ln>
                <a:noFill/>
              </a:ln>
              <a:solidFill>
                <a:srgbClr val="009FB7"/>
              </a:solidFill>
              <a:effectLst/>
              <a:uLnTx/>
              <a:uFillTx/>
              <a:latin typeface="Arial" charset="0"/>
              <a:ea typeface="MS PGothic" charset="0"/>
              <a:cs typeface="Arial" charset="0"/>
            </a:endParaRPr>
          </a:p>
        </p:txBody>
      </p:sp>
      <p:sp>
        <p:nvSpPr>
          <p:cNvPr id="192" name="Text Box 3">
            <a:extLst>
              <a:ext uri="{FF2B5EF4-FFF2-40B4-BE49-F238E27FC236}">
                <a16:creationId xmlns:a16="http://schemas.microsoft.com/office/drawing/2014/main" id="{BBA80217-9B2D-8F5A-7A5D-C282D130C09B}"/>
              </a:ext>
            </a:extLst>
          </p:cNvPr>
          <p:cNvSpPr txBox="1">
            <a:spLocks noChangeArrowheads="1"/>
          </p:cNvSpPr>
          <p:nvPr/>
        </p:nvSpPr>
        <p:spPr bwMode="auto">
          <a:xfrm>
            <a:off x="4955498" y="2653811"/>
            <a:ext cx="1770063"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9FB7"/>
                </a:solidFill>
                <a:effectLst/>
                <a:uLnTx/>
                <a:uFillTx/>
                <a:latin typeface="Arial" charset="0"/>
                <a:ea typeface="MS PGothic" charset="0"/>
                <a:cs typeface="Arial" charset="0"/>
              </a:rPr>
              <a:t>Duty/standby</a:t>
            </a:r>
            <a:endParaRPr kumimoji="0" lang="en-US" sz="1600" b="1" i="0" u="none" strike="noStrike" kern="1200" cap="none" spc="0" normalizeH="0" baseline="0" noProof="0">
              <a:ln>
                <a:noFill/>
              </a:ln>
              <a:solidFill>
                <a:srgbClr val="009FB7"/>
              </a:solidFill>
              <a:effectLst/>
              <a:uLnTx/>
              <a:uFillTx/>
              <a:latin typeface="Arial" charset="0"/>
              <a:ea typeface="MS PGothic" charset="0"/>
              <a:cs typeface="Arial" charset="0"/>
            </a:endParaRPr>
          </a:p>
        </p:txBody>
      </p:sp>
      <p:sp>
        <p:nvSpPr>
          <p:cNvPr id="122927" name="Text Box 3">
            <a:extLst>
              <a:ext uri="{FF2B5EF4-FFF2-40B4-BE49-F238E27FC236}">
                <a16:creationId xmlns:a16="http://schemas.microsoft.com/office/drawing/2014/main" id="{17567A98-17F0-8207-C73D-009776B6BE46}"/>
              </a:ext>
            </a:extLst>
          </p:cNvPr>
          <p:cNvSpPr txBox="1">
            <a:spLocks noChangeArrowheads="1"/>
          </p:cNvSpPr>
          <p:nvPr/>
        </p:nvSpPr>
        <p:spPr bwMode="auto">
          <a:xfrm>
            <a:off x="10047949" y="2507177"/>
            <a:ext cx="1409700" cy="4841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charset="0"/>
                <a:ea typeface="MS PGothic" charset="0"/>
                <a:cs typeface="Arial" charset="0"/>
              </a:rPr>
              <a:t>Distribution system</a:t>
            </a:r>
            <a:endParaRPr kumimoji="0" lang="en-US" sz="1600" b="1" i="0" u="none" strike="noStrike" kern="1200" cap="none" spc="0" normalizeH="0" baseline="0" noProof="0">
              <a:ln>
                <a:noFill/>
              </a:ln>
              <a:solidFill>
                <a:prstClr val="black"/>
              </a:solidFill>
              <a:effectLst/>
              <a:uLnTx/>
              <a:uFillTx/>
              <a:latin typeface="Arial" charset="0"/>
              <a:ea typeface="MS PGothic" charset="0"/>
              <a:cs typeface="Arial" charset="0"/>
            </a:endParaRPr>
          </a:p>
        </p:txBody>
      </p:sp>
      <p:cxnSp>
        <p:nvCxnSpPr>
          <p:cNvPr id="52238" name="Straight Connector 16">
            <a:extLst>
              <a:ext uri="{FF2B5EF4-FFF2-40B4-BE49-F238E27FC236}">
                <a16:creationId xmlns:a16="http://schemas.microsoft.com/office/drawing/2014/main" id="{F336FE02-7783-0838-9958-82FA8D1C062A}"/>
              </a:ext>
            </a:extLst>
          </p:cNvPr>
          <p:cNvCxnSpPr>
            <a:cxnSpLocks noChangeShapeType="1"/>
          </p:cNvCxnSpPr>
          <p:nvPr/>
        </p:nvCxnSpPr>
        <p:spPr bwMode="auto">
          <a:xfrm>
            <a:off x="2933693" y="2839536"/>
            <a:ext cx="1092200" cy="841375"/>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2911" name="Right Arrow 174">
            <a:extLst>
              <a:ext uri="{FF2B5EF4-FFF2-40B4-BE49-F238E27FC236}">
                <a16:creationId xmlns:a16="http://schemas.microsoft.com/office/drawing/2014/main" id="{F093D321-5BB8-C721-A68E-3369100B2601}"/>
              </a:ext>
            </a:extLst>
          </p:cNvPr>
          <p:cNvSpPr>
            <a:spLocks noChangeArrowheads="1"/>
          </p:cNvSpPr>
          <p:nvPr/>
        </p:nvSpPr>
        <p:spPr bwMode="auto">
          <a:xfrm rot="2429430">
            <a:off x="3314263" y="3346226"/>
            <a:ext cx="368300" cy="150813"/>
          </a:xfrm>
          <a:prstGeom prst="rightArrow">
            <a:avLst>
              <a:gd name="adj1" fmla="val 50000"/>
              <a:gd name="adj2" fmla="val 50131"/>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fornian FB" charset="0"/>
              <a:ea typeface="MS PGothic" charset="0"/>
            </a:endParaRPr>
          </a:p>
        </p:txBody>
      </p:sp>
      <p:pic>
        <p:nvPicPr>
          <p:cNvPr id="5" name="Graphic 4" descr="Fir tree">
            <a:extLst>
              <a:ext uri="{FF2B5EF4-FFF2-40B4-BE49-F238E27FC236}">
                <a16:creationId xmlns:a16="http://schemas.microsoft.com/office/drawing/2014/main" id="{5EC26896-D075-A93E-CB44-6218DD2AD7C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004" y="2441253"/>
            <a:ext cx="600075" cy="600075"/>
          </a:xfrm>
          <a:prstGeom prst="rect">
            <a:avLst/>
          </a:prstGeom>
        </p:spPr>
      </p:pic>
      <p:pic>
        <p:nvPicPr>
          <p:cNvPr id="95" name="Graphic 94" descr="Fir tree">
            <a:extLst>
              <a:ext uri="{FF2B5EF4-FFF2-40B4-BE49-F238E27FC236}">
                <a16:creationId xmlns:a16="http://schemas.microsoft.com/office/drawing/2014/main" id="{CC6487E4-C44D-AB7E-D1F2-851FDB8B3C0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0789" y="1944140"/>
            <a:ext cx="463405" cy="463405"/>
          </a:xfrm>
          <a:prstGeom prst="rect">
            <a:avLst/>
          </a:prstGeom>
        </p:spPr>
      </p:pic>
      <p:pic>
        <p:nvPicPr>
          <p:cNvPr id="98" name="Graphic 97" descr="Fir tree">
            <a:extLst>
              <a:ext uri="{FF2B5EF4-FFF2-40B4-BE49-F238E27FC236}">
                <a16:creationId xmlns:a16="http://schemas.microsoft.com/office/drawing/2014/main" id="{BAB0CF64-4D28-D343-E9FC-CE3484DAAA4C}"/>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2735" y="1706330"/>
            <a:ext cx="600075" cy="600075"/>
          </a:xfrm>
          <a:prstGeom prst="rect">
            <a:avLst/>
          </a:prstGeom>
        </p:spPr>
      </p:pic>
      <p:pic>
        <p:nvPicPr>
          <p:cNvPr id="16" name="Picture 15">
            <a:extLst>
              <a:ext uri="{FF2B5EF4-FFF2-40B4-BE49-F238E27FC236}">
                <a16:creationId xmlns:a16="http://schemas.microsoft.com/office/drawing/2014/main" id="{9FA1D6F9-EE3F-685F-6246-1B8DD7099E22}"/>
              </a:ext>
            </a:extLst>
          </p:cNvPr>
          <p:cNvPicPr>
            <a:picLocks noChangeAspect="1"/>
          </p:cNvPicPr>
          <p:nvPr/>
        </p:nvPicPr>
        <p:blipFill>
          <a:blip r:embed="rId5"/>
          <a:stretch>
            <a:fillRect/>
          </a:stretch>
        </p:blipFill>
        <p:spPr>
          <a:xfrm>
            <a:off x="2647955" y="2687838"/>
            <a:ext cx="313772" cy="353490"/>
          </a:xfrm>
          <a:prstGeom prst="rect">
            <a:avLst/>
          </a:prstGeom>
        </p:spPr>
      </p:pic>
      <p:pic>
        <p:nvPicPr>
          <p:cNvPr id="105" name="Picture 104">
            <a:extLst>
              <a:ext uri="{FF2B5EF4-FFF2-40B4-BE49-F238E27FC236}">
                <a16:creationId xmlns:a16="http://schemas.microsoft.com/office/drawing/2014/main" id="{253D9F24-B299-8FA0-85DC-51B8991BD3E5}"/>
              </a:ext>
            </a:extLst>
          </p:cNvPr>
          <p:cNvPicPr>
            <a:picLocks noChangeAspect="1"/>
          </p:cNvPicPr>
          <p:nvPr/>
        </p:nvPicPr>
        <p:blipFill>
          <a:blip r:embed="rId5"/>
          <a:stretch>
            <a:fillRect/>
          </a:stretch>
        </p:blipFill>
        <p:spPr>
          <a:xfrm>
            <a:off x="2647955" y="4364237"/>
            <a:ext cx="313772" cy="353490"/>
          </a:xfrm>
          <a:prstGeom prst="rect">
            <a:avLst/>
          </a:prstGeom>
        </p:spPr>
      </p:pic>
      <p:pic>
        <p:nvPicPr>
          <p:cNvPr id="17" name="Picture 16">
            <a:extLst>
              <a:ext uri="{FF2B5EF4-FFF2-40B4-BE49-F238E27FC236}">
                <a16:creationId xmlns:a16="http://schemas.microsoft.com/office/drawing/2014/main" id="{E597562E-2C5A-30F2-5719-336BE1467721}"/>
              </a:ext>
            </a:extLst>
          </p:cNvPr>
          <p:cNvPicPr>
            <a:picLocks noChangeAspect="1"/>
          </p:cNvPicPr>
          <p:nvPr/>
        </p:nvPicPr>
        <p:blipFill>
          <a:blip r:embed="rId6"/>
          <a:stretch>
            <a:fillRect/>
          </a:stretch>
        </p:blipFill>
        <p:spPr>
          <a:xfrm>
            <a:off x="4189652" y="3348955"/>
            <a:ext cx="1144094" cy="661032"/>
          </a:xfrm>
          <a:prstGeom prst="rect">
            <a:avLst/>
          </a:prstGeom>
        </p:spPr>
      </p:pic>
      <p:sp>
        <p:nvSpPr>
          <p:cNvPr id="122915" name="Text Box 3">
            <a:extLst>
              <a:ext uri="{FF2B5EF4-FFF2-40B4-BE49-F238E27FC236}">
                <a16:creationId xmlns:a16="http://schemas.microsoft.com/office/drawing/2014/main" id="{07303B0E-D523-8954-E90F-725E84B67CE1}"/>
              </a:ext>
            </a:extLst>
          </p:cNvPr>
          <p:cNvSpPr txBox="1">
            <a:spLocks noChangeArrowheads="1"/>
          </p:cNvSpPr>
          <p:nvPr/>
        </p:nvSpPr>
        <p:spPr bwMode="auto">
          <a:xfrm>
            <a:off x="4197013" y="3605262"/>
            <a:ext cx="1124281" cy="35401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charset="0"/>
                <a:ea typeface="MS PGothic" charset="0"/>
                <a:cs typeface="Arial" charset="0"/>
              </a:rPr>
              <a:t>500 KL</a:t>
            </a:r>
            <a:endParaRPr kumimoji="0" lang="en-US" sz="1600" b="1" i="0" u="none" strike="noStrike" kern="1200" cap="none" spc="0" normalizeH="0" baseline="0" noProof="0">
              <a:ln>
                <a:noFill/>
              </a:ln>
              <a:solidFill>
                <a:prstClr val="white"/>
              </a:solidFill>
              <a:effectLst/>
              <a:uLnTx/>
              <a:uFillTx/>
              <a:latin typeface="Arial" charset="0"/>
              <a:ea typeface="MS PGothic" charset="0"/>
              <a:cs typeface="Arial" charset="0"/>
            </a:endParaRPr>
          </a:p>
        </p:txBody>
      </p:sp>
      <p:pic>
        <p:nvPicPr>
          <p:cNvPr id="2" name="Picture 1">
            <a:extLst>
              <a:ext uri="{FF2B5EF4-FFF2-40B4-BE49-F238E27FC236}">
                <a16:creationId xmlns:a16="http://schemas.microsoft.com/office/drawing/2014/main" id="{7700E84E-A43F-B5E5-B844-FB19B82340D5}"/>
              </a:ext>
            </a:extLst>
          </p:cNvPr>
          <p:cNvPicPr>
            <a:picLocks noChangeAspect="1"/>
          </p:cNvPicPr>
          <p:nvPr/>
        </p:nvPicPr>
        <p:blipFill>
          <a:blip r:embed="rId7"/>
          <a:stretch>
            <a:fillRect/>
          </a:stretch>
        </p:blipFill>
        <p:spPr>
          <a:xfrm>
            <a:off x="7607075" y="3274098"/>
            <a:ext cx="1132604" cy="816194"/>
          </a:xfrm>
          <a:prstGeom prst="rect">
            <a:avLst/>
          </a:prstGeom>
        </p:spPr>
      </p:pic>
      <p:sp>
        <p:nvSpPr>
          <p:cNvPr id="122916" name="Text Box 3">
            <a:extLst>
              <a:ext uri="{FF2B5EF4-FFF2-40B4-BE49-F238E27FC236}">
                <a16:creationId xmlns:a16="http://schemas.microsoft.com/office/drawing/2014/main" id="{93D3BB04-7099-4B45-D8FE-CB8E633F5500}"/>
              </a:ext>
            </a:extLst>
          </p:cNvPr>
          <p:cNvSpPr txBox="1">
            <a:spLocks noChangeArrowheads="1"/>
          </p:cNvSpPr>
          <p:nvPr/>
        </p:nvSpPr>
        <p:spPr bwMode="auto">
          <a:xfrm>
            <a:off x="7608839" y="3634874"/>
            <a:ext cx="1141727" cy="3540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charset="0"/>
                <a:ea typeface="MS PGothic" charset="0"/>
                <a:cs typeface="Arial" charset="0"/>
              </a:rPr>
              <a:t>600 KL</a:t>
            </a:r>
            <a:endParaRPr kumimoji="0" lang="en-US" sz="1600" b="1" i="0" u="none" strike="noStrike" kern="1200" cap="none" spc="0" normalizeH="0" baseline="0" noProof="0">
              <a:ln>
                <a:noFill/>
              </a:ln>
              <a:solidFill>
                <a:prstClr val="white"/>
              </a:solidFill>
              <a:effectLst/>
              <a:uLnTx/>
              <a:uFillTx/>
              <a:latin typeface="Arial" charset="0"/>
              <a:ea typeface="MS PGothic" charset="0"/>
              <a:cs typeface="Arial" charset="0"/>
            </a:endParaRPr>
          </a:p>
        </p:txBody>
      </p:sp>
      <p:pic>
        <p:nvPicPr>
          <p:cNvPr id="4" name="Graphic 3" descr="Cow with solid fill">
            <a:extLst>
              <a:ext uri="{FF2B5EF4-FFF2-40B4-BE49-F238E27FC236}">
                <a16:creationId xmlns:a16="http://schemas.microsoft.com/office/drawing/2014/main" id="{09F81FCC-29B3-8236-96F6-AEB029B520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38314" y="3397383"/>
            <a:ext cx="564176" cy="564176"/>
          </a:xfrm>
          <a:prstGeom prst="rect">
            <a:avLst/>
          </a:prstGeom>
        </p:spPr>
      </p:pic>
      <p:pic>
        <p:nvPicPr>
          <p:cNvPr id="7" name="Graphic 6" descr="Cow with solid fill">
            <a:extLst>
              <a:ext uri="{FF2B5EF4-FFF2-40B4-BE49-F238E27FC236}">
                <a16:creationId xmlns:a16="http://schemas.microsoft.com/office/drawing/2014/main" id="{ABBFC6B3-71D9-CFC5-56FD-2AF636C3B2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3389" y="3993406"/>
            <a:ext cx="479544" cy="479544"/>
          </a:xfrm>
          <a:prstGeom prst="rect">
            <a:avLst/>
          </a:prstGeom>
        </p:spPr>
      </p:pic>
      <p:sp>
        <p:nvSpPr>
          <p:cNvPr id="8" name="Text Box 63">
            <a:extLst>
              <a:ext uri="{FF2B5EF4-FFF2-40B4-BE49-F238E27FC236}">
                <a16:creationId xmlns:a16="http://schemas.microsoft.com/office/drawing/2014/main" id="{ED8DCCEA-95A3-B8D0-0DE4-A7CFE547CDD6}"/>
              </a:ext>
            </a:extLst>
          </p:cNvPr>
          <p:cNvSpPr txBox="1">
            <a:spLocks noChangeArrowheads="1"/>
          </p:cNvSpPr>
          <p:nvPr/>
        </p:nvSpPr>
        <p:spPr bwMode="auto">
          <a:xfrm>
            <a:off x="-356829" y="423743"/>
            <a:ext cx="1085290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DEVELOP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a system diagram</a:t>
            </a:r>
          </a:p>
        </p:txBody>
      </p:sp>
      <p:sp>
        <p:nvSpPr>
          <p:cNvPr id="10" name="Text Box 40">
            <a:extLst>
              <a:ext uri="{FF2B5EF4-FFF2-40B4-BE49-F238E27FC236}">
                <a16:creationId xmlns:a16="http://schemas.microsoft.com/office/drawing/2014/main" id="{B90AAB87-7D89-7705-9AEF-93406BE5C8B6}"/>
              </a:ext>
            </a:extLst>
          </p:cNvPr>
          <p:cNvSpPr txBox="1">
            <a:spLocks noChangeArrowheads="1"/>
          </p:cNvSpPr>
          <p:nvPr/>
        </p:nvSpPr>
        <p:spPr bwMode="auto">
          <a:xfrm>
            <a:off x="1882810" y="5934468"/>
            <a:ext cx="19240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Raw Water</a:t>
            </a:r>
          </a:p>
        </p:txBody>
      </p:sp>
      <p:sp>
        <p:nvSpPr>
          <p:cNvPr id="11" name="Text Box 41">
            <a:extLst>
              <a:ext uri="{FF2B5EF4-FFF2-40B4-BE49-F238E27FC236}">
                <a16:creationId xmlns:a16="http://schemas.microsoft.com/office/drawing/2014/main" id="{416E4C4D-420C-70F8-8C03-0C538196FD06}"/>
              </a:ext>
            </a:extLst>
          </p:cNvPr>
          <p:cNvSpPr txBox="1">
            <a:spLocks noChangeArrowheads="1"/>
          </p:cNvSpPr>
          <p:nvPr/>
        </p:nvSpPr>
        <p:spPr bwMode="auto">
          <a:xfrm>
            <a:off x="8756238" y="5928118"/>
            <a:ext cx="15430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Treated Water</a:t>
            </a:r>
          </a:p>
        </p:txBody>
      </p:sp>
      <p:sp>
        <p:nvSpPr>
          <p:cNvPr id="12" name="Line 42">
            <a:extLst>
              <a:ext uri="{FF2B5EF4-FFF2-40B4-BE49-F238E27FC236}">
                <a16:creationId xmlns:a16="http://schemas.microsoft.com/office/drawing/2014/main" id="{B7B66942-A8B2-8420-8DB1-A685AD08C1EB}"/>
              </a:ext>
            </a:extLst>
          </p:cNvPr>
          <p:cNvSpPr>
            <a:spLocks noChangeShapeType="1"/>
          </p:cNvSpPr>
          <p:nvPr/>
        </p:nvSpPr>
        <p:spPr bwMode="auto">
          <a:xfrm>
            <a:off x="3910646" y="6092588"/>
            <a:ext cx="3969989" cy="13616"/>
          </a:xfrm>
          <a:prstGeom prst="line">
            <a:avLst/>
          </a:prstGeom>
          <a:noFill/>
          <a:ln w="31750">
            <a:solidFill>
              <a:schemeClr val="bg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p>
        </p:txBody>
      </p:sp>
      <p:grpSp>
        <p:nvGrpSpPr>
          <p:cNvPr id="13" name="Group 16">
            <a:extLst>
              <a:ext uri="{FF2B5EF4-FFF2-40B4-BE49-F238E27FC236}">
                <a16:creationId xmlns:a16="http://schemas.microsoft.com/office/drawing/2014/main" id="{E7D27B50-CEAF-FE29-1BB8-FEC6E15B3B08}"/>
              </a:ext>
            </a:extLst>
          </p:cNvPr>
          <p:cNvGrpSpPr>
            <a:grpSpLocks/>
          </p:cNvGrpSpPr>
          <p:nvPr/>
        </p:nvGrpSpPr>
        <p:grpSpPr bwMode="auto">
          <a:xfrm>
            <a:off x="1792322" y="5921995"/>
            <a:ext cx="8572500" cy="349023"/>
            <a:chOff x="268816" y="5800273"/>
            <a:chExt cx="8572500" cy="349022"/>
          </a:xfrm>
        </p:grpSpPr>
        <p:sp>
          <p:nvSpPr>
            <p:cNvPr id="14" name="AutoShape 2">
              <a:extLst>
                <a:ext uri="{FF2B5EF4-FFF2-40B4-BE49-F238E27FC236}">
                  <a16:creationId xmlns:a16="http://schemas.microsoft.com/office/drawing/2014/main" id="{8F0BDCD6-6C72-BDDD-D77D-118EEA78431D}"/>
                </a:ext>
              </a:extLst>
            </p:cNvPr>
            <p:cNvSpPr>
              <a:spLocks noChangeArrowheads="1"/>
            </p:cNvSpPr>
            <p:nvPr/>
          </p:nvSpPr>
          <p:spPr bwMode="auto">
            <a:xfrm>
              <a:off x="268816" y="5800273"/>
              <a:ext cx="8572500" cy="342899"/>
            </a:xfrm>
            <a:prstGeom prst="roundRect">
              <a:avLst>
                <a:gd name="adj" fmla="val 16667"/>
              </a:avLst>
            </a:prstGeom>
            <a:gradFill flip="none" rotWithShape="1">
              <a:gsLst>
                <a:gs pos="0">
                  <a:srgbClr val="DB504A"/>
                </a:gs>
                <a:gs pos="100000">
                  <a:srgbClr val="009FB7"/>
                </a:gs>
                <a:gs pos="100000">
                  <a:srgbClr val="333333"/>
                </a:gs>
              </a:gsLst>
              <a:lin ang="0" scaled="0"/>
              <a:tileRect/>
            </a:gradFill>
            <a:ln w="25400">
              <a:no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latin typeface="Arial"/>
                <a:ea typeface="ＭＳ Ｐゴシック" charset="0"/>
                <a:cs typeface="Arial"/>
              </a:endParaRPr>
            </a:p>
          </p:txBody>
        </p:sp>
        <p:sp>
          <p:nvSpPr>
            <p:cNvPr id="15" name="Text Box 40">
              <a:extLst>
                <a:ext uri="{FF2B5EF4-FFF2-40B4-BE49-F238E27FC236}">
                  <a16:creationId xmlns:a16="http://schemas.microsoft.com/office/drawing/2014/main" id="{AD5A1715-CF5D-4908-BB6A-34F2A7A8B807}"/>
                </a:ext>
              </a:extLst>
            </p:cNvPr>
            <p:cNvSpPr txBox="1">
              <a:spLocks noChangeArrowheads="1"/>
            </p:cNvSpPr>
            <p:nvPr/>
          </p:nvSpPr>
          <p:spPr bwMode="auto">
            <a:xfrm>
              <a:off x="359304" y="5812746"/>
              <a:ext cx="1924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Raw Water</a:t>
              </a:r>
            </a:p>
          </p:txBody>
        </p:sp>
        <p:sp>
          <p:nvSpPr>
            <p:cNvPr id="18" name="Text Box 41">
              <a:extLst>
                <a:ext uri="{FF2B5EF4-FFF2-40B4-BE49-F238E27FC236}">
                  <a16:creationId xmlns:a16="http://schemas.microsoft.com/office/drawing/2014/main" id="{8BB58C4E-B7C2-2CD8-12F5-AF004BDB99E4}"/>
                </a:ext>
              </a:extLst>
            </p:cNvPr>
            <p:cNvSpPr txBox="1">
              <a:spLocks noChangeArrowheads="1"/>
            </p:cNvSpPr>
            <p:nvPr/>
          </p:nvSpPr>
          <p:spPr bwMode="auto">
            <a:xfrm>
              <a:off x="7232732" y="5806396"/>
              <a:ext cx="1543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Treated Water</a:t>
              </a:r>
            </a:p>
          </p:txBody>
        </p:sp>
        <p:sp>
          <p:nvSpPr>
            <p:cNvPr id="19" name="Line 42">
              <a:extLst>
                <a:ext uri="{FF2B5EF4-FFF2-40B4-BE49-F238E27FC236}">
                  <a16:creationId xmlns:a16="http://schemas.microsoft.com/office/drawing/2014/main" id="{6C50C68B-4805-9F34-F0BB-4A93DC401721}"/>
                </a:ext>
              </a:extLst>
            </p:cNvPr>
            <p:cNvSpPr>
              <a:spLocks noChangeShapeType="1"/>
            </p:cNvSpPr>
            <p:nvPr/>
          </p:nvSpPr>
          <p:spPr bwMode="auto">
            <a:xfrm>
              <a:off x="2387140" y="5970866"/>
              <a:ext cx="3969989" cy="13616"/>
            </a:xfrm>
            <a:prstGeom prst="line">
              <a:avLst/>
            </a:prstGeom>
            <a:noFill/>
            <a:ln w="31750">
              <a:solidFill>
                <a:schemeClr val="bg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p>
          </p:txBody>
        </p:sp>
      </p:grpSp>
    </p:spTree>
    <p:extLst>
      <p:ext uri="{BB962C8B-B14F-4D97-AF65-F5344CB8AC3E}">
        <p14:creationId xmlns:p14="http://schemas.microsoft.com/office/powerpoint/2010/main" val="41977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500" fill="hold"/>
                                        <p:tgtEl>
                                          <p:spTgt spid="187"/>
                                        </p:tgtEl>
                                        <p:attrNameLst>
                                          <p:attrName>ppt_w</p:attrName>
                                        </p:attrNameLst>
                                      </p:cBhvr>
                                      <p:tavLst>
                                        <p:tav tm="0">
                                          <p:val>
                                            <p:fltVal val="0"/>
                                          </p:val>
                                        </p:tav>
                                        <p:tav tm="100000">
                                          <p:val>
                                            <p:strVal val="#ppt_w"/>
                                          </p:val>
                                        </p:tav>
                                      </p:tavLst>
                                    </p:anim>
                                    <p:anim calcmode="lin" valueType="num">
                                      <p:cBhvr>
                                        <p:cTn id="8" dur="500" fill="hold"/>
                                        <p:tgtEl>
                                          <p:spTgt spid="187"/>
                                        </p:tgtEl>
                                        <p:attrNameLst>
                                          <p:attrName>ppt_h</p:attrName>
                                        </p:attrNameLst>
                                      </p:cBhvr>
                                      <p:tavLst>
                                        <p:tav tm="0">
                                          <p:val>
                                            <p:fltVal val="0"/>
                                          </p:val>
                                        </p:tav>
                                        <p:tav tm="100000">
                                          <p:val>
                                            <p:strVal val="#ppt_h"/>
                                          </p:val>
                                        </p:tav>
                                      </p:tavLst>
                                    </p:anim>
                                    <p:animEffect transition="in" filter="fade">
                                      <p:cBhvr>
                                        <p:cTn id="9" dur="500"/>
                                        <p:tgtEl>
                                          <p:spTgt spid="187"/>
                                        </p:tgtEl>
                                      </p:cBhvr>
                                    </p:animEffect>
                                  </p:childTnLst>
                                </p:cTn>
                              </p:par>
                              <p:par>
                                <p:cTn id="10" presetID="53" presetClass="entr" presetSubtype="16"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p:cTn id="12" dur="500" fill="hold"/>
                                        <p:tgtEl>
                                          <p:spTgt spid="95"/>
                                        </p:tgtEl>
                                        <p:attrNameLst>
                                          <p:attrName>ppt_w</p:attrName>
                                        </p:attrNameLst>
                                      </p:cBhvr>
                                      <p:tavLst>
                                        <p:tav tm="0">
                                          <p:val>
                                            <p:fltVal val="0"/>
                                          </p:val>
                                        </p:tav>
                                        <p:tav tm="100000">
                                          <p:val>
                                            <p:strVal val="#ppt_w"/>
                                          </p:val>
                                        </p:tav>
                                      </p:tavLst>
                                    </p:anim>
                                    <p:anim calcmode="lin" valueType="num">
                                      <p:cBhvr>
                                        <p:cTn id="13" dur="500" fill="hold"/>
                                        <p:tgtEl>
                                          <p:spTgt spid="95"/>
                                        </p:tgtEl>
                                        <p:attrNameLst>
                                          <p:attrName>ppt_h</p:attrName>
                                        </p:attrNameLst>
                                      </p:cBhvr>
                                      <p:tavLst>
                                        <p:tav tm="0">
                                          <p:val>
                                            <p:fltVal val="0"/>
                                          </p:val>
                                        </p:tav>
                                        <p:tav tm="100000">
                                          <p:val>
                                            <p:strVal val="#ppt_h"/>
                                          </p:val>
                                        </p:tav>
                                      </p:tavLst>
                                    </p:anim>
                                    <p:animEffect transition="in" filter="fade">
                                      <p:cBhvr>
                                        <p:cTn id="14" dur="500"/>
                                        <p:tgtEl>
                                          <p:spTgt spid="95"/>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p:cTn id="27" dur="500" fill="hold"/>
                                        <p:tgtEl>
                                          <p:spTgt spid="98"/>
                                        </p:tgtEl>
                                        <p:attrNameLst>
                                          <p:attrName>ppt_w</p:attrName>
                                        </p:attrNameLst>
                                      </p:cBhvr>
                                      <p:tavLst>
                                        <p:tav tm="0">
                                          <p:val>
                                            <p:fltVal val="0"/>
                                          </p:val>
                                        </p:tav>
                                        <p:tav tm="100000">
                                          <p:val>
                                            <p:strVal val="#ppt_w"/>
                                          </p:val>
                                        </p:tav>
                                      </p:tavLst>
                                    </p:anim>
                                    <p:anim calcmode="lin" valueType="num">
                                      <p:cBhvr>
                                        <p:cTn id="28" dur="500" fill="hold"/>
                                        <p:tgtEl>
                                          <p:spTgt spid="98"/>
                                        </p:tgtEl>
                                        <p:attrNameLst>
                                          <p:attrName>ppt_h</p:attrName>
                                        </p:attrNameLst>
                                      </p:cBhvr>
                                      <p:tavLst>
                                        <p:tav tm="0">
                                          <p:val>
                                            <p:fltVal val="0"/>
                                          </p:val>
                                        </p:tav>
                                        <p:tav tm="100000">
                                          <p:val>
                                            <p:strVal val="#ppt_h"/>
                                          </p:val>
                                        </p:tav>
                                      </p:tavLst>
                                    </p:anim>
                                    <p:animEffect transition="in" filter="fade">
                                      <p:cBhvr>
                                        <p:cTn id="29" dur="500"/>
                                        <p:tgtEl>
                                          <p:spTgt spid="98"/>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8"/>
                                        </p:tgtEl>
                                        <p:attrNameLst>
                                          <p:attrName>style.visibility</p:attrName>
                                        </p:attrNameLst>
                                      </p:cBhvr>
                                      <p:to>
                                        <p:strVal val="visible"/>
                                      </p:to>
                                    </p:set>
                                    <p:anim calcmode="lin" valueType="num">
                                      <p:cBhvr>
                                        <p:cTn id="37" dur="500" fill="hold"/>
                                        <p:tgtEl>
                                          <p:spTgt spid="188"/>
                                        </p:tgtEl>
                                        <p:attrNameLst>
                                          <p:attrName>ppt_w</p:attrName>
                                        </p:attrNameLst>
                                      </p:cBhvr>
                                      <p:tavLst>
                                        <p:tav tm="0">
                                          <p:val>
                                            <p:fltVal val="0"/>
                                          </p:val>
                                        </p:tav>
                                        <p:tav tm="100000">
                                          <p:val>
                                            <p:strVal val="#ppt_w"/>
                                          </p:val>
                                        </p:tav>
                                      </p:tavLst>
                                    </p:anim>
                                    <p:anim calcmode="lin" valueType="num">
                                      <p:cBhvr>
                                        <p:cTn id="38" dur="500" fill="hold"/>
                                        <p:tgtEl>
                                          <p:spTgt spid="188"/>
                                        </p:tgtEl>
                                        <p:attrNameLst>
                                          <p:attrName>ppt_h</p:attrName>
                                        </p:attrNameLst>
                                      </p:cBhvr>
                                      <p:tavLst>
                                        <p:tav tm="0">
                                          <p:val>
                                            <p:fltVal val="0"/>
                                          </p:val>
                                        </p:tav>
                                        <p:tav tm="100000">
                                          <p:val>
                                            <p:strVal val="#ppt_h"/>
                                          </p:val>
                                        </p:tav>
                                      </p:tavLst>
                                    </p:anim>
                                    <p:animEffect transition="in" filter="fade">
                                      <p:cBhvr>
                                        <p:cTn id="39" dur="500"/>
                                        <p:tgtEl>
                                          <p:spTgt spid="18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9"/>
                                        </p:tgtEl>
                                        <p:attrNameLst>
                                          <p:attrName>style.visibility</p:attrName>
                                        </p:attrNameLst>
                                      </p:cBhvr>
                                      <p:to>
                                        <p:strVal val="visible"/>
                                      </p:to>
                                    </p:set>
                                    <p:anim calcmode="lin" valueType="num">
                                      <p:cBhvr>
                                        <p:cTn id="42" dur="500" fill="hold"/>
                                        <p:tgtEl>
                                          <p:spTgt spid="189"/>
                                        </p:tgtEl>
                                        <p:attrNameLst>
                                          <p:attrName>ppt_w</p:attrName>
                                        </p:attrNameLst>
                                      </p:cBhvr>
                                      <p:tavLst>
                                        <p:tav tm="0">
                                          <p:val>
                                            <p:fltVal val="0"/>
                                          </p:val>
                                        </p:tav>
                                        <p:tav tm="100000">
                                          <p:val>
                                            <p:strVal val="#ppt_w"/>
                                          </p:val>
                                        </p:tav>
                                      </p:tavLst>
                                    </p:anim>
                                    <p:anim calcmode="lin" valueType="num">
                                      <p:cBhvr>
                                        <p:cTn id="43" dur="500" fill="hold"/>
                                        <p:tgtEl>
                                          <p:spTgt spid="189"/>
                                        </p:tgtEl>
                                        <p:attrNameLst>
                                          <p:attrName>ppt_h</p:attrName>
                                        </p:attrNameLst>
                                      </p:cBhvr>
                                      <p:tavLst>
                                        <p:tav tm="0">
                                          <p:val>
                                            <p:fltVal val="0"/>
                                          </p:val>
                                        </p:tav>
                                        <p:tav tm="100000">
                                          <p:val>
                                            <p:strVal val="#ppt_h"/>
                                          </p:val>
                                        </p:tav>
                                      </p:tavLst>
                                    </p:anim>
                                    <p:animEffect transition="in" filter="fade">
                                      <p:cBhvr>
                                        <p:cTn id="44" dur="500"/>
                                        <p:tgtEl>
                                          <p:spTgt spid="18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2"/>
                                        </p:tgtEl>
                                        <p:attrNameLst>
                                          <p:attrName>style.visibility</p:attrName>
                                        </p:attrNameLst>
                                      </p:cBhvr>
                                      <p:to>
                                        <p:strVal val="visible"/>
                                      </p:to>
                                    </p:set>
                                    <p:anim calcmode="lin" valueType="num">
                                      <p:cBhvr>
                                        <p:cTn id="47" dur="500" fill="hold"/>
                                        <p:tgtEl>
                                          <p:spTgt spid="192"/>
                                        </p:tgtEl>
                                        <p:attrNameLst>
                                          <p:attrName>ppt_w</p:attrName>
                                        </p:attrNameLst>
                                      </p:cBhvr>
                                      <p:tavLst>
                                        <p:tav tm="0">
                                          <p:val>
                                            <p:fltVal val="0"/>
                                          </p:val>
                                        </p:tav>
                                        <p:tav tm="100000">
                                          <p:val>
                                            <p:strVal val="#ppt_w"/>
                                          </p:val>
                                        </p:tav>
                                      </p:tavLst>
                                    </p:anim>
                                    <p:anim calcmode="lin" valueType="num">
                                      <p:cBhvr>
                                        <p:cTn id="48" dur="500" fill="hold"/>
                                        <p:tgtEl>
                                          <p:spTgt spid="192"/>
                                        </p:tgtEl>
                                        <p:attrNameLst>
                                          <p:attrName>ppt_h</p:attrName>
                                        </p:attrNameLst>
                                      </p:cBhvr>
                                      <p:tavLst>
                                        <p:tav tm="0">
                                          <p:val>
                                            <p:fltVal val="0"/>
                                          </p:val>
                                        </p:tav>
                                        <p:tav tm="100000">
                                          <p:val>
                                            <p:strVal val="#ppt_h"/>
                                          </p:val>
                                        </p:tav>
                                      </p:tavLst>
                                    </p:anim>
                                    <p:animEffect transition="in" filter="fade">
                                      <p:cBhvr>
                                        <p:cTn id="49" dur="500"/>
                                        <p:tgtEl>
                                          <p:spTgt spid="19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0"/>
                                        </p:tgtEl>
                                        <p:attrNameLst>
                                          <p:attrName>style.visibility</p:attrName>
                                        </p:attrNameLst>
                                      </p:cBhvr>
                                      <p:to>
                                        <p:strVal val="visible"/>
                                      </p:to>
                                    </p:set>
                                    <p:anim calcmode="lin" valueType="num">
                                      <p:cBhvr>
                                        <p:cTn id="52" dur="500" fill="hold"/>
                                        <p:tgtEl>
                                          <p:spTgt spid="190"/>
                                        </p:tgtEl>
                                        <p:attrNameLst>
                                          <p:attrName>ppt_w</p:attrName>
                                        </p:attrNameLst>
                                      </p:cBhvr>
                                      <p:tavLst>
                                        <p:tav tm="0">
                                          <p:val>
                                            <p:fltVal val="0"/>
                                          </p:val>
                                        </p:tav>
                                        <p:tav tm="100000">
                                          <p:val>
                                            <p:strVal val="#ppt_w"/>
                                          </p:val>
                                        </p:tav>
                                      </p:tavLst>
                                    </p:anim>
                                    <p:anim calcmode="lin" valueType="num">
                                      <p:cBhvr>
                                        <p:cTn id="53" dur="500" fill="hold"/>
                                        <p:tgtEl>
                                          <p:spTgt spid="190"/>
                                        </p:tgtEl>
                                        <p:attrNameLst>
                                          <p:attrName>ppt_h</p:attrName>
                                        </p:attrNameLst>
                                      </p:cBhvr>
                                      <p:tavLst>
                                        <p:tav tm="0">
                                          <p:val>
                                            <p:fltVal val="0"/>
                                          </p:val>
                                        </p:tav>
                                        <p:tav tm="100000">
                                          <p:val>
                                            <p:strVal val="#ppt_h"/>
                                          </p:val>
                                        </p:tav>
                                      </p:tavLst>
                                    </p:anim>
                                    <p:animEffect transition="in" filter="fade">
                                      <p:cBhvr>
                                        <p:cTn id="54" dur="500"/>
                                        <p:tgtEl>
                                          <p:spTgt spid="19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1"/>
                                        </p:tgtEl>
                                        <p:attrNameLst>
                                          <p:attrName>style.visibility</p:attrName>
                                        </p:attrNameLst>
                                      </p:cBhvr>
                                      <p:to>
                                        <p:strVal val="visible"/>
                                      </p:to>
                                    </p:set>
                                    <p:anim calcmode="lin" valueType="num">
                                      <p:cBhvr>
                                        <p:cTn id="57" dur="500" fill="hold"/>
                                        <p:tgtEl>
                                          <p:spTgt spid="191"/>
                                        </p:tgtEl>
                                        <p:attrNameLst>
                                          <p:attrName>ppt_w</p:attrName>
                                        </p:attrNameLst>
                                      </p:cBhvr>
                                      <p:tavLst>
                                        <p:tav tm="0">
                                          <p:val>
                                            <p:fltVal val="0"/>
                                          </p:val>
                                        </p:tav>
                                        <p:tav tm="100000">
                                          <p:val>
                                            <p:strVal val="#ppt_w"/>
                                          </p:val>
                                        </p:tav>
                                      </p:tavLst>
                                    </p:anim>
                                    <p:anim calcmode="lin" valueType="num">
                                      <p:cBhvr>
                                        <p:cTn id="58" dur="500" fill="hold"/>
                                        <p:tgtEl>
                                          <p:spTgt spid="191"/>
                                        </p:tgtEl>
                                        <p:attrNameLst>
                                          <p:attrName>ppt_h</p:attrName>
                                        </p:attrNameLst>
                                      </p:cBhvr>
                                      <p:tavLst>
                                        <p:tav tm="0">
                                          <p:val>
                                            <p:fltVal val="0"/>
                                          </p:val>
                                        </p:tav>
                                        <p:tav tm="100000">
                                          <p:val>
                                            <p:strVal val="#ppt_h"/>
                                          </p:val>
                                        </p:tav>
                                      </p:tavLst>
                                    </p:anim>
                                    <p:animEffect transition="in" filter="fade">
                                      <p:cBhvr>
                                        <p:cTn id="5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7" grpId="0" animBg="1"/>
      <p:bldP spid="189" grpId="0" animBg="1"/>
      <p:bldP spid="190" grpId="0" animBg="1"/>
      <p:bldP spid="191" grpId="0" animBg="1"/>
      <p:bldP spid="19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16">
            <a:extLst>
              <a:ext uri="{FF2B5EF4-FFF2-40B4-BE49-F238E27FC236}">
                <a16:creationId xmlns:a16="http://schemas.microsoft.com/office/drawing/2014/main" id="{E32F0C26-4F66-074F-A9D9-A7C5486B90DD}"/>
              </a:ext>
            </a:extLst>
          </p:cNvPr>
          <p:cNvGrpSpPr>
            <a:grpSpLocks/>
          </p:cNvGrpSpPr>
          <p:nvPr/>
        </p:nvGrpSpPr>
        <p:grpSpPr bwMode="auto">
          <a:xfrm>
            <a:off x="1792322" y="5921995"/>
            <a:ext cx="8572500" cy="349023"/>
            <a:chOff x="268816" y="5800273"/>
            <a:chExt cx="8572500" cy="349022"/>
          </a:xfrm>
        </p:grpSpPr>
        <p:sp>
          <p:nvSpPr>
            <p:cNvPr id="90" name="AutoShape 2">
              <a:extLst>
                <a:ext uri="{FF2B5EF4-FFF2-40B4-BE49-F238E27FC236}">
                  <a16:creationId xmlns:a16="http://schemas.microsoft.com/office/drawing/2014/main" id="{88186890-16E5-E04C-A4CA-F5F0795C57E7}"/>
                </a:ext>
              </a:extLst>
            </p:cNvPr>
            <p:cNvSpPr>
              <a:spLocks noChangeArrowheads="1"/>
            </p:cNvSpPr>
            <p:nvPr/>
          </p:nvSpPr>
          <p:spPr bwMode="auto">
            <a:xfrm>
              <a:off x="268816" y="5800273"/>
              <a:ext cx="8572500" cy="342899"/>
            </a:xfrm>
            <a:prstGeom prst="roundRect">
              <a:avLst>
                <a:gd name="adj" fmla="val 16667"/>
              </a:avLst>
            </a:prstGeom>
            <a:gradFill flip="none" rotWithShape="1">
              <a:gsLst>
                <a:gs pos="0">
                  <a:srgbClr val="DB504A"/>
                </a:gs>
                <a:gs pos="100000">
                  <a:srgbClr val="009FB7"/>
                </a:gs>
                <a:gs pos="100000">
                  <a:srgbClr val="333333"/>
                </a:gs>
              </a:gsLst>
              <a:lin ang="0" scaled="0"/>
              <a:tileRect/>
            </a:gradFill>
            <a:ln w="25400">
              <a:no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latin typeface="Arial"/>
                <a:ea typeface="ＭＳ Ｐゴシック" charset="0"/>
                <a:cs typeface="Arial"/>
              </a:endParaRPr>
            </a:p>
          </p:txBody>
        </p:sp>
        <p:sp>
          <p:nvSpPr>
            <p:cNvPr id="91" name="Text Box 40">
              <a:extLst>
                <a:ext uri="{FF2B5EF4-FFF2-40B4-BE49-F238E27FC236}">
                  <a16:creationId xmlns:a16="http://schemas.microsoft.com/office/drawing/2014/main" id="{D8A85C3C-7C5C-A94A-8749-F256782F38EE}"/>
                </a:ext>
              </a:extLst>
            </p:cNvPr>
            <p:cNvSpPr txBox="1">
              <a:spLocks noChangeArrowheads="1"/>
            </p:cNvSpPr>
            <p:nvPr/>
          </p:nvSpPr>
          <p:spPr bwMode="auto">
            <a:xfrm>
              <a:off x="359304" y="5812746"/>
              <a:ext cx="1924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Raw Water</a:t>
              </a:r>
            </a:p>
          </p:txBody>
        </p:sp>
        <p:sp>
          <p:nvSpPr>
            <p:cNvPr id="92" name="Text Box 41">
              <a:extLst>
                <a:ext uri="{FF2B5EF4-FFF2-40B4-BE49-F238E27FC236}">
                  <a16:creationId xmlns:a16="http://schemas.microsoft.com/office/drawing/2014/main" id="{72E6053C-4941-7141-B542-E2E22E27CD61}"/>
                </a:ext>
              </a:extLst>
            </p:cNvPr>
            <p:cNvSpPr txBox="1">
              <a:spLocks noChangeArrowheads="1"/>
            </p:cNvSpPr>
            <p:nvPr/>
          </p:nvSpPr>
          <p:spPr bwMode="auto">
            <a:xfrm>
              <a:off x="7232732" y="5806396"/>
              <a:ext cx="1543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Treated Water</a:t>
              </a:r>
            </a:p>
          </p:txBody>
        </p:sp>
        <p:sp>
          <p:nvSpPr>
            <p:cNvPr id="93" name="Line 42">
              <a:extLst>
                <a:ext uri="{FF2B5EF4-FFF2-40B4-BE49-F238E27FC236}">
                  <a16:creationId xmlns:a16="http://schemas.microsoft.com/office/drawing/2014/main" id="{0F0FB1CA-3A0F-624A-8C43-6365033AC02A}"/>
                </a:ext>
              </a:extLst>
            </p:cNvPr>
            <p:cNvSpPr>
              <a:spLocks noChangeShapeType="1"/>
            </p:cNvSpPr>
            <p:nvPr/>
          </p:nvSpPr>
          <p:spPr bwMode="auto">
            <a:xfrm>
              <a:off x="2387140" y="5970866"/>
              <a:ext cx="3969989" cy="13616"/>
            </a:xfrm>
            <a:prstGeom prst="line">
              <a:avLst/>
            </a:prstGeom>
            <a:noFill/>
            <a:ln w="31750">
              <a:solidFill>
                <a:schemeClr val="bg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p>
          </p:txBody>
        </p:sp>
      </p:grpSp>
      <p:sp>
        <p:nvSpPr>
          <p:cNvPr id="103" name="Rounded Rectangle 102">
            <a:extLst>
              <a:ext uri="{FF2B5EF4-FFF2-40B4-BE49-F238E27FC236}">
                <a16:creationId xmlns:a16="http://schemas.microsoft.com/office/drawing/2014/main" id="{649D52B7-35A2-F84F-A48E-2DA56194D190}"/>
              </a:ext>
            </a:extLst>
          </p:cNvPr>
          <p:cNvSpPr/>
          <p:nvPr/>
        </p:nvSpPr>
        <p:spPr>
          <a:xfrm>
            <a:off x="474399" y="1178202"/>
            <a:ext cx="7498080" cy="427196"/>
          </a:xfrm>
          <a:prstGeom prst="roundRect">
            <a:avLst>
              <a:gd name="adj" fmla="val 11084"/>
            </a:avLst>
          </a:prstGeom>
          <a:solidFill>
            <a:srgbClr val="FED766"/>
          </a:solidFill>
        </p:spPr>
        <p:txBody>
          <a:bodyPr wrap="square" lIns="182880" anchor="ctr" anchorCtr="0">
            <a:spAutoFit/>
          </a:bodyPr>
          <a:lstStyle/>
          <a:p>
            <a:pPr marL="57150" indent="-20638"/>
            <a:r>
              <a:rPr lang="en-AU" sz="2000" b="1" kern="0">
                <a:solidFill>
                  <a:srgbClr val="086788"/>
                </a:solidFill>
                <a:ea typeface="Arial" charset="0"/>
                <a:cs typeface="Arial" charset="0"/>
              </a:rPr>
              <a:t>Consider </a:t>
            </a:r>
            <a:r>
              <a:rPr lang="en-AU" sz="2000" b="1" kern="0">
                <a:solidFill>
                  <a:srgbClr val="DB504A"/>
                </a:solidFill>
                <a:ea typeface="Arial" charset="0"/>
                <a:cs typeface="Arial" charset="0"/>
              </a:rPr>
              <a:t>climate</a:t>
            </a:r>
            <a:r>
              <a:rPr lang="en-AU" sz="2000" b="1" kern="0">
                <a:solidFill>
                  <a:srgbClr val="086788"/>
                </a:solidFill>
                <a:ea typeface="Arial" charset="0"/>
                <a:cs typeface="Arial" charset="0"/>
              </a:rPr>
              <a:t> and </a:t>
            </a:r>
            <a:r>
              <a:rPr lang="en-AU" sz="2000" b="1" kern="0">
                <a:solidFill>
                  <a:schemeClr val="accent6"/>
                </a:solidFill>
                <a:ea typeface="Arial" charset="0"/>
                <a:cs typeface="Arial" charset="0"/>
              </a:rPr>
              <a:t>equity</a:t>
            </a:r>
            <a:r>
              <a:rPr lang="en-AU" sz="2000" b="1" kern="0">
                <a:solidFill>
                  <a:schemeClr val="accent2"/>
                </a:solidFill>
                <a:ea typeface="Arial" charset="0"/>
                <a:cs typeface="Arial" charset="0"/>
              </a:rPr>
              <a:t> </a:t>
            </a:r>
            <a:r>
              <a:rPr lang="en-AU" sz="2000" b="1" kern="0">
                <a:solidFill>
                  <a:srgbClr val="086788"/>
                </a:solidFill>
                <a:ea typeface="Arial" charset="0"/>
                <a:cs typeface="Arial" charset="0"/>
              </a:rPr>
              <a:t>information</a:t>
            </a:r>
          </a:p>
        </p:txBody>
      </p:sp>
      <p:cxnSp>
        <p:nvCxnSpPr>
          <p:cNvPr id="52240" name="Straight Connector 135"/>
          <p:cNvCxnSpPr>
            <a:cxnSpLocks noChangeShapeType="1"/>
          </p:cNvCxnSpPr>
          <p:nvPr/>
        </p:nvCxnSpPr>
        <p:spPr bwMode="auto">
          <a:xfrm>
            <a:off x="4025893" y="3680910"/>
            <a:ext cx="5994400" cy="6350"/>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8" name="Text Box 3"/>
          <p:cNvSpPr txBox="1">
            <a:spLocks noChangeArrowheads="1"/>
          </p:cNvSpPr>
          <p:nvPr/>
        </p:nvSpPr>
        <p:spPr bwMode="auto">
          <a:xfrm>
            <a:off x="2380980" y="4723632"/>
            <a:ext cx="847725" cy="6175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rgbClr val="009FB7"/>
                </a:solidFill>
                <a:cs typeface="Arial" charset="0"/>
              </a:rPr>
              <a:t>80 m</a:t>
            </a:r>
          </a:p>
          <a:p>
            <a:pPr algn="ctr" eaLnBrk="1" hangingPunct="1"/>
            <a:r>
              <a:rPr lang="en-GB" sz="1600" b="1">
                <a:solidFill>
                  <a:srgbClr val="009FB7"/>
                </a:solidFill>
                <a:cs typeface="Arial" charset="0"/>
              </a:rPr>
              <a:t>20 L/s</a:t>
            </a:r>
            <a:endParaRPr lang="en-US" sz="1600" b="1">
              <a:solidFill>
                <a:srgbClr val="009FB7"/>
              </a:solidFill>
              <a:cs typeface="Arial" charset="0"/>
            </a:endParaRPr>
          </a:p>
        </p:txBody>
      </p:sp>
      <p:cxnSp>
        <p:nvCxnSpPr>
          <p:cNvPr id="52239" name="Straight Connector 134"/>
          <p:cNvCxnSpPr>
            <a:cxnSpLocks noChangeShapeType="1"/>
          </p:cNvCxnSpPr>
          <p:nvPr/>
        </p:nvCxnSpPr>
        <p:spPr bwMode="auto">
          <a:xfrm flipH="1">
            <a:off x="2933693" y="3680911"/>
            <a:ext cx="1092200" cy="885825"/>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22897" name="Group 13"/>
          <p:cNvGrpSpPr>
            <a:grpSpLocks/>
          </p:cNvGrpSpPr>
          <p:nvPr/>
        </p:nvGrpSpPr>
        <p:grpSpPr bwMode="auto">
          <a:xfrm>
            <a:off x="5613393" y="3403099"/>
            <a:ext cx="407988" cy="585787"/>
            <a:chOff x="4762500" y="1917700"/>
            <a:chExt cx="622300" cy="869950"/>
          </a:xfrm>
        </p:grpSpPr>
        <p:sp>
          <p:nvSpPr>
            <p:cNvPr id="122937" name="Rectangle 8"/>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algn="ctr"/>
              <a:endParaRPr lang="en-US" sz="1600">
                <a:latin typeface="Californian FB" charset="0"/>
              </a:endParaRPr>
            </a:p>
          </p:txBody>
        </p:sp>
        <p:grpSp>
          <p:nvGrpSpPr>
            <p:cNvPr id="122938" name="Group 12"/>
            <p:cNvGrpSpPr>
              <a:grpSpLocks/>
            </p:cNvGrpSpPr>
            <p:nvPr/>
          </p:nvGrpSpPr>
          <p:grpSpPr bwMode="auto">
            <a:xfrm>
              <a:off x="4908550" y="1917700"/>
              <a:ext cx="311150" cy="311150"/>
              <a:chOff x="4876800" y="1905000"/>
              <a:chExt cx="381000" cy="355600"/>
            </a:xfrm>
          </p:grpSpPr>
          <p:sp>
            <p:nvSpPr>
              <p:cNvPr id="122942" name="Oval 9"/>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latin typeface="Californian FB" charset="0"/>
                </a:endParaRPr>
              </a:p>
            </p:txBody>
          </p:sp>
          <p:sp>
            <p:nvSpPr>
              <p:cNvPr id="122943" name="Isosceles Triangle 10"/>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latin typeface="Californian FB" charset="0"/>
                </a:endParaRPr>
              </a:p>
            </p:txBody>
          </p:sp>
        </p:grpSp>
        <p:grpSp>
          <p:nvGrpSpPr>
            <p:cNvPr id="122939" name="Group 102"/>
            <p:cNvGrpSpPr>
              <a:grpSpLocks/>
            </p:cNvGrpSpPr>
            <p:nvPr/>
          </p:nvGrpSpPr>
          <p:grpSpPr bwMode="auto">
            <a:xfrm>
              <a:off x="4914900" y="2476500"/>
              <a:ext cx="311150" cy="311150"/>
              <a:chOff x="4876800" y="1905000"/>
              <a:chExt cx="381000" cy="355600"/>
            </a:xfrm>
          </p:grpSpPr>
          <p:sp>
            <p:nvSpPr>
              <p:cNvPr id="122940" name="Oval 103"/>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latin typeface="Californian FB" charset="0"/>
                </a:endParaRPr>
              </a:p>
            </p:txBody>
          </p:sp>
          <p:sp>
            <p:nvSpPr>
              <p:cNvPr id="122941" name="Isosceles Triangle 104"/>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latin typeface="Californian FB" charset="0"/>
                </a:endParaRPr>
              </a:p>
            </p:txBody>
          </p:sp>
        </p:grpSp>
      </p:grpSp>
      <p:sp>
        <p:nvSpPr>
          <p:cNvPr id="122898" name="Rectangle 28"/>
          <p:cNvSpPr>
            <a:spLocks noChangeArrowheads="1"/>
          </p:cNvSpPr>
          <p:nvPr/>
        </p:nvSpPr>
        <p:spPr bwMode="auto">
          <a:xfrm>
            <a:off x="6349993" y="3369760"/>
            <a:ext cx="127000" cy="622300"/>
          </a:xfrm>
          <a:prstGeom prst="rect">
            <a:avLst/>
          </a:prstGeom>
          <a:solidFill>
            <a:schemeClr val="bg1"/>
          </a:solidFill>
          <a:ln w="9525">
            <a:solidFill>
              <a:srgbClr val="086788"/>
            </a:solidFill>
            <a:miter lim="800000"/>
            <a:headEnd/>
            <a:tailEnd/>
          </a:ln>
        </p:spPr>
        <p:txBody>
          <a:bodyPr wrap="none" anchor="ctr"/>
          <a:lstStyle/>
          <a:p>
            <a:pPr algn="ctr"/>
            <a:endParaRPr lang="en-US" sz="1600">
              <a:latin typeface="Californian FB" charset="0"/>
            </a:endParaRPr>
          </a:p>
        </p:txBody>
      </p:sp>
      <p:sp>
        <p:nvSpPr>
          <p:cNvPr id="122899" name="Rectangle 142"/>
          <p:cNvSpPr>
            <a:spLocks noChangeArrowheads="1"/>
          </p:cNvSpPr>
          <p:nvPr/>
        </p:nvSpPr>
        <p:spPr bwMode="auto">
          <a:xfrm>
            <a:off x="6565893" y="3369760"/>
            <a:ext cx="127000" cy="622300"/>
          </a:xfrm>
          <a:prstGeom prst="rect">
            <a:avLst/>
          </a:prstGeom>
          <a:solidFill>
            <a:schemeClr val="bg1"/>
          </a:solidFill>
          <a:ln w="9525">
            <a:solidFill>
              <a:srgbClr val="086788"/>
            </a:solidFill>
            <a:miter lim="800000"/>
            <a:headEnd/>
            <a:tailEnd/>
          </a:ln>
        </p:spPr>
        <p:txBody>
          <a:bodyPr wrap="none" anchor="ctr"/>
          <a:lstStyle/>
          <a:p>
            <a:pPr algn="ctr"/>
            <a:endParaRPr lang="en-US" sz="1600">
              <a:latin typeface="Californian FB" charset="0"/>
            </a:endParaRPr>
          </a:p>
        </p:txBody>
      </p:sp>
      <p:grpSp>
        <p:nvGrpSpPr>
          <p:cNvPr id="122901" name="Group 118788"/>
          <p:cNvGrpSpPr>
            <a:grpSpLocks/>
          </p:cNvGrpSpPr>
          <p:nvPr/>
        </p:nvGrpSpPr>
        <p:grpSpPr bwMode="auto">
          <a:xfrm>
            <a:off x="7639952" y="4195265"/>
            <a:ext cx="1041400" cy="1108075"/>
            <a:chOff x="5892800" y="3352800"/>
            <a:chExt cx="1041400" cy="1108534"/>
          </a:xfrm>
        </p:grpSpPr>
        <p:grpSp>
          <p:nvGrpSpPr>
            <p:cNvPr id="122929" name="Group 118785"/>
            <p:cNvGrpSpPr>
              <a:grpSpLocks/>
            </p:cNvGrpSpPr>
            <p:nvPr/>
          </p:nvGrpSpPr>
          <p:grpSpPr bwMode="auto">
            <a:xfrm>
              <a:off x="5956300" y="3369133"/>
              <a:ext cx="977900" cy="1092201"/>
              <a:chOff x="4711700" y="6467933"/>
              <a:chExt cx="1727200" cy="1092201"/>
            </a:xfrm>
          </p:grpSpPr>
          <p:cxnSp>
            <p:nvCxnSpPr>
              <p:cNvPr id="52276" name="Straight Connector 149"/>
              <p:cNvCxnSpPr>
                <a:cxnSpLocks noChangeShapeType="1"/>
              </p:cNvCxnSpPr>
              <p:nvPr/>
            </p:nvCxnSpPr>
            <p:spPr bwMode="auto">
              <a:xfrm rot="-5400000">
                <a:off x="4585958" y="6593223"/>
                <a:ext cx="1092652" cy="841169"/>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77" name="Straight Connector 150"/>
              <p:cNvCxnSpPr>
                <a:cxnSpLocks noChangeShapeType="1"/>
              </p:cNvCxnSpPr>
              <p:nvPr/>
            </p:nvCxnSpPr>
            <p:spPr bwMode="auto">
              <a:xfrm rot="16200000" flipH="1">
                <a:off x="5449558" y="6570792"/>
                <a:ext cx="1092652" cy="886031"/>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52275" name="Straight Connector 155"/>
            <p:cNvCxnSpPr>
              <a:cxnSpLocks noChangeShapeType="1"/>
            </p:cNvCxnSpPr>
            <p:nvPr/>
          </p:nvCxnSpPr>
          <p:spPr bwMode="auto">
            <a:xfrm flipV="1">
              <a:off x="5892800" y="3352800"/>
              <a:ext cx="1041400" cy="6353"/>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52247" name="Straight Connector 118804"/>
          <p:cNvCxnSpPr>
            <a:cxnSpLocks noChangeShapeType="1"/>
          </p:cNvCxnSpPr>
          <p:nvPr/>
        </p:nvCxnSpPr>
        <p:spPr bwMode="auto">
          <a:xfrm flipH="1">
            <a:off x="10115430" y="3183654"/>
            <a:ext cx="520700" cy="93980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48" name="Straight Connector 164"/>
          <p:cNvCxnSpPr>
            <a:cxnSpLocks noChangeShapeType="1"/>
          </p:cNvCxnSpPr>
          <p:nvPr/>
        </p:nvCxnSpPr>
        <p:spPr bwMode="auto">
          <a:xfrm flipH="1">
            <a:off x="10370130" y="3193559"/>
            <a:ext cx="520700" cy="93980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49" name="Straight Connector 165"/>
          <p:cNvCxnSpPr>
            <a:cxnSpLocks noChangeShapeType="1"/>
          </p:cNvCxnSpPr>
          <p:nvPr/>
        </p:nvCxnSpPr>
        <p:spPr bwMode="auto">
          <a:xfrm flipH="1">
            <a:off x="10599936" y="3201910"/>
            <a:ext cx="520700" cy="93980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50" name="Straight Connector 166"/>
          <p:cNvCxnSpPr>
            <a:cxnSpLocks noChangeShapeType="1"/>
          </p:cNvCxnSpPr>
          <p:nvPr/>
        </p:nvCxnSpPr>
        <p:spPr bwMode="auto">
          <a:xfrm flipH="1">
            <a:off x="10168344" y="3493218"/>
            <a:ext cx="1003300" cy="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251" name="Straight Connector 168"/>
          <p:cNvCxnSpPr>
            <a:cxnSpLocks noChangeShapeType="1"/>
          </p:cNvCxnSpPr>
          <p:nvPr/>
        </p:nvCxnSpPr>
        <p:spPr bwMode="auto">
          <a:xfrm flipH="1">
            <a:off x="9994425" y="3914309"/>
            <a:ext cx="1003300" cy="0"/>
          </a:xfrm>
          <a:prstGeom prst="line">
            <a:avLst/>
          </a:prstGeom>
          <a:noFill/>
          <a:ln w="25400" cap="rnd">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2908" name="Text Box 3"/>
          <p:cNvSpPr txBox="1">
            <a:spLocks noChangeArrowheads="1"/>
          </p:cNvSpPr>
          <p:nvPr/>
        </p:nvSpPr>
        <p:spPr bwMode="auto">
          <a:xfrm>
            <a:off x="1730404" y="2710949"/>
            <a:ext cx="911190" cy="354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eaLnBrk="1" hangingPunct="1"/>
            <a:r>
              <a:rPr lang="en-GB" sz="1600" b="1">
                <a:solidFill>
                  <a:schemeClr val="bg2">
                    <a:lumMod val="25000"/>
                  </a:schemeClr>
                </a:solidFill>
                <a:cs typeface="Arial" charset="0"/>
              </a:rPr>
              <a:t>Well #1</a:t>
            </a:r>
            <a:endParaRPr lang="en-US" sz="1600" b="1">
              <a:solidFill>
                <a:schemeClr val="bg2">
                  <a:lumMod val="25000"/>
                </a:schemeClr>
              </a:solidFill>
              <a:cs typeface="Arial" charset="0"/>
            </a:endParaRPr>
          </a:p>
        </p:txBody>
      </p:sp>
      <p:sp>
        <p:nvSpPr>
          <p:cNvPr id="122909" name="Text Box 3"/>
          <p:cNvSpPr txBox="1">
            <a:spLocks noChangeArrowheads="1"/>
          </p:cNvSpPr>
          <p:nvPr/>
        </p:nvSpPr>
        <p:spPr bwMode="auto">
          <a:xfrm>
            <a:off x="1705003" y="4395813"/>
            <a:ext cx="936590" cy="354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r" eaLnBrk="1" hangingPunct="1"/>
            <a:r>
              <a:rPr lang="en-GB" sz="1600" b="1">
                <a:solidFill>
                  <a:schemeClr val="bg2">
                    <a:lumMod val="25000"/>
                  </a:schemeClr>
                </a:solidFill>
                <a:cs typeface="Arial" charset="0"/>
              </a:rPr>
              <a:t>Well #2</a:t>
            </a:r>
            <a:endParaRPr lang="en-US" sz="1600" b="1">
              <a:solidFill>
                <a:schemeClr val="bg2">
                  <a:lumMod val="25000"/>
                </a:schemeClr>
              </a:solidFill>
              <a:cs typeface="Arial" charset="0"/>
            </a:endParaRPr>
          </a:p>
        </p:txBody>
      </p:sp>
      <p:sp>
        <p:nvSpPr>
          <p:cNvPr id="122910" name="Right Arrow 65"/>
          <p:cNvSpPr>
            <a:spLocks noChangeArrowheads="1"/>
          </p:cNvSpPr>
          <p:nvPr/>
        </p:nvSpPr>
        <p:spPr bwMode="auto">
          <a:xfrm rot="19269561">
            <a:off x="3300093" y="3903409"/>
            <a:ext cx="368300" cy="155575"/>
          </a:xfrm>
          <a:prstGeom prst="rightArrow">
            <a:avLst>
              <a:gd name="adj1" fmla="val 50000"/>
              <a:gd name="adj2" fmla="val 49824"/>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latin typeface="Californian FB" charset="0"/>
            </a:endParaRPr>
          </a:p>
        </p:txBody>
      </p:sp>
      <p:sp>
        <p:nvSpPr>
          <p:cNvPr id="122912" name="Right Arrow 176"/>
          <p:cNvSpPr>
            <a:spLocks noChangeArrowheads="1"/>
          </p:cNvSpPr>
          <p:nvPr/>
        </p:nvSpPr>
        <p:spPr bwMode="auto">
          <a:xfrm>
            <a:off x="9109309" y="3501970"/>
            <a:ext cx="368300" cy="155575"/>
          </a:xfrm>
          <a:prstGeom prst="rightArrow">
            <a:avLst>
              <a:gd name="adj1" fmla="val 50000"/>
              <a:gd name="adj2" fmla="val 49824"/>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latin typeface="Californian FB" charset="0"/>
            </a:endParaRPr>
          </a:p>
        </p:txBody>
      </p:sp>
      <p:sp>
        <p:nvSpPr>
          <p:cNvPr id="122913" name="Right Arrow 178"/>
          <p:cNvSpPr>
            <a:spLocks noChangeArrowheads="1"/>
          </p:cNvSpPr>
          <p:nvPr/>
        </p:nvSpPr>
        <p:spPr bwMode="auto">
          <a:xfrm>
            <a:off x="6946522" y="3489770"/>
            <a:ext cx="368300" cy="155575"/>
          </a:xfrm>
          <a:prstGeom prst="rightArrow">
            <a:avLst>
              <a:gd name="adj1" fmla="val 50000"/>
              <a:gd name="adj2" fmla="val 49824"/>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latin typeface="Californian FB" charset="0"/>
            </a:endParaRPr>
          </a:p>
        </p:txBody>
      </p:sp>
      <p:sp>
        <p:nvSpPr>
          <p:cNvPr id="122914" name="Text Box 3"/>
          <p:cNvSpPr txBox="1">
            <a:spLocks noChangeArrowheads="1"/>
          </p:cNvSpPr>
          <p:nvPr/>
        </p:nvSpPr>
        <p:spPr bwMode="auto">
          <a:xfrm>
            <a:off x="3832558" y="4104474"/>
            <a:ext cx="1867710" cy="6302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cs typeface="Arial" charset="0"/>
              </a:rPr>
              <a:t>Ground-level raw water storage</a:t>
            </a:r>
            <a:endParaRPr lang="en-US" sz="1600" b="1">
              <a:cs typeface="Arial" charset="0"/>
            </a:endParaRPr>
          </a:p>
        </p:txBody>
      </p:sp>
      <p:sp>
        <p:nvSpPr>
          <p:cNvPr id="122917" name="Text Box 3"/>
          <p:cNvSpPr txBox="1">
            <a:spLocks noChangeArrowheads="1"/>
          </p:cNvSpPr>
          <p:nvPr/>
        </p:nvSpPr>
        <p:spPr bwMode="auto">
          <a:xfrm>
            <a:off x="7164914" y="2511426"/>
            <a:ext cx="2071424" cy="582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cs typeface="Arial" charset="0"/>
              </a:rPr>
              <a:t>Elevated treated water storage tank</a:t>
            </a:r>
            <a:endParaRPr lang="en-US" sz="1600" b="1">
              <a:cs typeface="Arial" charset="0"/>
            </a:endParaRPr>
          </a:p>
        </p:txBody>
      </p:sp>
      <p:sp>
        <p:nvSpPr>
          <p:cNvPr id="122918" name="Text Box 3"/>
          <p:cNvSpPr txBox="1">
            <a:spLocks noChangeArrowheads="1"/>
          </p:cNvSpPr>
          <p:nvPr/>
        </p:nvSpPr>
        <p:spPr bwMode="auto">
          <a:xfrm>
            <a:off x="5307922" y="2904100"/>
            <a:ext cx="977900" cy="30026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cs typeface="Arial" charset="0"/>
              </a:rPr>
              <a:t>Pumps</a:t>
            </a:r>
            <a:endParaRPr lang="en-US" sz="1600" b="1">
              <a:cs typeface="Arial" charset="0"/>
            </a:endParaRPr>
          </a:p>
        </p:txBody>
      </p:sp>
      <p:sp>
        <p:nvSpPr>
          <p:cNvPr id="122919" name="Text Box 3"/>
          <p:cNvSpPr txBox="1">
            <a:spLocks noChangeArrowheads="1"/>
          </p:cNvSpPr>
          <p:nvPr/>
        </p:nvSpPr>
        <p:spPr bwMode="auto">
          <a:xfrm>
            <a:off x="6211527" y="4039686"/>
            <a:ext cx="631825" cy="2206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cs typeface="Arial" charset="0"/>
              </a:rPr>
              <a:t>UV</a:t>
            </a:r>
            <a:endParaRPr lang="en-US" sz="1600" b="1">
              <a:cs typeface="Arial" charset="0"/>
            </a:endParaRPr>
          </a:p>
        </p:txBody>
      </p:sp>
      <p:sp>
        <p:nvSpPr>
          <p:cNvPr id="187" name="Text Box 3"/>
          <p:cNvSpPr txBox="1">
            <a:spLocks noChangeArrowheads="1"/>
          </p:cNvSpPr>
          <p:nvPr/>
        </p:nvSpPr>
        <p:spPr bwMode="auto">
          <a:xfrm>
            <a:off x="2392091" y="3047729"/>
            <a:ext cx="825500" cy="6159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rgbClr val="009FB7"/>
                </a:solidFill>
                <a:cs typeface="Arial" charset="0"/>
              </a:rPr>
              <a:t>75 m</a:t>
            </a:r>
          </a:p>
          <a:p>
            <a:pPr algn="ctr" eaLnBrk="1" hangingPunct="1"/>
            <a:r>
              <a:rPr lang="en-GB" sz="1600" b="1">
                <a:solidFill>
                  <a:srgbClr val="009FB7"/>
                </a:solidFill>
                <a:cs typeface="Arial" charset="0"/>
              </a:rPr>
              <a:t>15 L/s</a:t>
            </a:r>
            <a:endParaRPr lang="en-US" sz="1600" b="1">
              <a:solidFill>
                <a:srgbClr val="009FB7"/>
              </a:solidFill>
              <a:cs typeface="Arial" charset="0"/>
            </a:endParaRPr>
          </a:p>
        </p:txBody>
      </p:sp>
      <p:sp>
        <p:nvSpPr>
          <p:cNvPr id="189" name="Text Box 3"/>
          <p:cNvSpPr txBox="1">
            <a:spLocks noChangeArrowheads="1"/>
          </p:cNvSpPr>
          <p:nvPr/>
        </p:nvSpPr>
        <p:spPr bwMode="auto">
          <a:xfrm>
            <a:off x="3523272" y="4765252"/>
            <a:ext cx="2362200" cy="8858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rgbClr val="009FB7"/>
                </a:solidFill>
                <a:cs typeface="Arial" charset="0"/>
              </a:rPr>
              <a:t>Concrete Uncovered</a:t>
            </a:r>
          </a:p>
          <a:p>
            <a:pPr algn="ctr" eaLnBrk="1" hangingPunct="1"/>
            <a:r>
              <a:rPr lang="en-GB" sz="1600" i="1">
                <a:solidFill>
                  <a:srgbClr val="009FB7"/>
                </a:solidFill>
                <a:cs typeface="Arial" charset="0"/>
              </a:rPr>
              <a:t>Built 1980</a:t>
            </a:r>
            <a:endParaRPr lang="en-US" sz="1600" i="1">
              <a:solidFill>
                <a:srgbClr val="009FB7"/>
              </a:solidFill>
              <a:cs typeface="Arial" charset="0"/>
            </a:endParaRPr>
          </a:p>
        </p:txBody>
      </p:sp>
      <p:sp>
        <p:nvSpPr>
          <p:cNvPr id="190" name="Text Box 3"/>
          <p:cNvSpPr txBox="1">
            <a:spLocks noChangeArrowheads="1"/>
          </p:cNvSpPr>
          <p:nvPr/>
        </p:nvSpPr>
        <p:spPr bwMode="auto">
          <a:xfrm>
            <a:off x="7274674" y="1953884"/>
            <a:ext cx="181804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rgbClr val="009FB7"/>
                </a:solidFill>
                <a:cs typeface="Arial" charset="0"/>
              </a:rPr>
              <a:t>Steel Covered</a:t>
            </a:r>
          </a:p>
          <a:p>
            <a:pPr algn="ctr" eaLnBrk="1" hangingPunct="1"/>
            <a:r>
              <a:rPr lang="en-GB" sz="1600" i="1">
                <a:solidFill>
                  <a:srgbClr val="009FB7"/>
                </a:solidFill>
                <a:cs typeface="Arial" charset="0"/>
              </a:rPr>
              <a:t>Built 2000</a:t>
            </a:r>
            <a:endParaRPr lang="en-US" sz="1600" i="1">
              <a:solidFill>
                <a:srgbClr val="009FB7"/>
              </a:solidFill>
              <a:cs typeface="Arial" charset="0"/>
            </a:endParaRPr>
          </a:p>
        </p:txBody>
      </p:sp>
      <p:sp>
        <p:nvSpPr>
          <p:cNvPr id="191" name="Text Box 3"/>
          <p:cNvSpPr txBox="1">
            <a:spLocks noChangeArrowheads="1"/>
          </p:cNvSpPr>
          <p:nvPr/>
        </p:nvSpPr>
        <p:spPr bwMode="auto">
          <a:xfrm>
            <a:off x="9544045" y="4247008"/>
            <a:ext cx="2606929" cy="2940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GB" sz="1600" b="1">
                <a:solidFill>
                  <a:srgbClr val="009FB7"/>
                </a:solidFill>
                <a:cs typeface="Arial" charset="0"/>
              </a:rPr>
              <a:t>5 000 customers, Household connections</a:t>
            </a:r>
          </a:p>
          <a:p>
            <a:pPr eaLnBrk="1" hangingPunct="1"/>
            <a:r>
              <a:rPr lang="en-GB" sz="1600" b="1">
                <a:solidFill>
                  <a:srgbClr val="DB504A"/>
                </a:solidFill>
                <a:cs typeface="Arial" charset="0"/>
              </a:rPr>
              <a:t>Use surface water during flood-related supply outages</a:t>
            </a:r>
            <a:endParaRPr lang="en-US" sz="1600" b="1">
              <a:solidFill>
                <a:srgbClr val="DB504A"/>
              </a:solidFill>
              <a:cs typeface="Arial" charset="0"/>
            </a:endParaRPr>
          </a:p>
        </p:txBody>
      </p:sp>
      <p:sp>
        <p:nvSpPr>
          <p:cNvPr id="192" name="Text Box 3"/>
          <p:cNvSpPr txBox="1">
            <a:spLocks noChangeArrowheads="1"/>
          </p:cNvSpPr>
          <p:nvPr/>
        </p:nvSpPr>
        <p:spPr bwMode="auto">
          <a:xfrm>
            <a:off x="4955498" y="2653811"/>
            <a:ext cx="1770063" cy="3079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rgbClr val="009FB7"/>
                </a:solidFill>
                <a:cs typeface="Arial" charset="0"/>
              </a:rPr>
              <a:t>Duty/standby</a:t>
            </a:r>
            <a:endParaRPr lang="en-US" sz="1600" b="1">
              <a:solidFill>
                <a:srgbClr val="009FB7"/>
              </a:solidFill>
              <a:cs typeface="Arial" charset="0"/>
            </a:endParaRPr>
          </a:p>
        </p:txBody>
      </p:sp>
      <p:sp>
        <p:nvSpPr>
          <p:cNvPr id="122927" name="Text Box 3"/>
          <p:cNvSpPr txBox="1">
            <a:spLocks noChangeArrowheads="1"/>
          </p:cNvSpPr>
          <p:nvPr/>
        </p:nvSpPr>
        <p:spPr bwMode="auto">
          <a:xfrm>
            <a:off x="10047949" y="2507177"/>
            <a:ext cx="1409700" cy="4841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cs typeface="Arial" charset="0"/>
              </a:rPr>
              <a:t>Distribution system</a:t>
            </a:r>
            <a:endParaRPr lang="en-US" sz="1600" b="1">
              <a:cs typeface="Arial" charset="0"/>
            </a:endParaRPr>
          </a:p>
        </p:txBody>
      </p:sp>
      <p:cxnSp>
        <p:nvCxnSpPr>
          <p:cNvPr id="52238" name="Straight Connector 16"/>
          <p:cNvCxnSpPr>
            <a:cxnSpLocks noChangeShapeType="1"/>
          </p:cNvCxnSpPr>
          <p:nvPr/>
        </p:nvCxnSpPr>
        <p:spPr bwMode="auto">
          <a:xfrm>
            <a:off x="2933693" y="2839536"/>
            <a:ext cx="1092200" cy="841375"/>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2911" name="Right Arrow 174"/>
          <p:cNvSpPr>
            <a:spLocks noChangeArrowheads="1"/>
          </p:cNvSpPr>
          <p:nvPr/>
        </p:nvSpPr>
        <p:spPr bwMode="auto">
          <a:xfrm rot="2429430">
            <a:off x="3314263" y="3346226"/>
            <a:ext cx="368300" cy="150813"/>
          </a:xfrm>
          <a:prstGeom prst="rightArrow">
            <a:avLst>
              <a:gd name="adj1" fmla="val 50000"/>
              <a:gd name="adj2" fmla="val 50131"/>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latin typeface="Californian FB" charset="0"/>
            </a:endParaRPr>
          </a:p>
        </p:txBody>
      </p:sp>
      <p:pic>
        <p:nvPicPr>
          <p:cNvPr id="16" name="Picture 15">
            <a:extLst>
              <a:ext uri="{FF2B5EF4-FFF2-40B4-BE49-F238E27FC236}">
                <a16:creationId xmlns:a16="http://schemas.microsoft.com/office/drawing/2014/main" id="{B79851C0-1E2B-4540-BB6D-50AA64C02126}"/>
              </a:ext>
            </a:extLst>
          </p:cNvPr>
          <p:cNvPicPr>
            <a:picLocks noChangeAspect="1"/>
          </p:cNvPicPr>
          <p:nvPr/>
        </p:nvPicPr>
        <p:blipFill>
          <a:blip r:embed="rId3"/>
          <a:stretch>
            <a:fillRect/>
          </a:stretch>
        </p:blipFill>
        <p:spPr>
          <a:xfrm>
            <a:off x="2647955" y="2687838"/>
            <a:ext cx="313772" cy="353490"/>
          </a:xfrm>
          <a:prstGeom prst="rect">
            <a:avLst/>
          </a:prstGeom>
        </p:spPr>
      </p:pic>
      <p:pic>
        <p:nvPicPr>
          <p:cNvPr id="105" name="Picture 104">
            <a:extLst>
              <a:ext uri="{FF2B5EF4-FFF2-40B4-BE49-F238E27FC236}">
                <a16:creationId xmlns:a16="http://schemas.microsoft.com/office/drawing/2014/main" id="{B445DE7E-4CA8-AF47-9418-F1D9A43387F2}"/>
              </a:ext>
            </a:extLst>
          </p:cNvPr>
          <p:cNvPicPr>
            <a:picLocks noChangeAspect="1"/>
          </p:cNvPicPr>
          <p:nvPr/>
        </p:nvPicPr>
        <p:blipFill>
          <a:blip r:embed="rId3"/>
          <a:stretch>
            <a:fillRect/>
          </a:stretch>
        </p:blipFill>
        <p:spPr>
          <a:xfrm>
            <a:off x="2647955" y="4364237"/>
            <a:ext cx="313772" cy="353490"/>
          </a:xfrm>
          <a:prstGeom prst="rect">
            <a:avLst/>
          </a:prstGeom>
        </p:spPr>
      </p:pic>
      <p:pic>
        <p:nvPicPr>
          <p:cNvPr id="17" name="Picture 16">
            <a:extLst>
              <a:ext uri="{FF2B5EF4-FFF2-40B4-BE49-F238E27FC236}">
                <a16:creationId xmlns:a16="http://schemas.microsoft.com/office/drawing/2014/main" id="{E758160F-B62D-CD4D-BC6B-415C38F2107A}"/>
              </a:ext>
            </a:extLst>
          </p:cNvPr>
          <p:cNvPicPr>
            <a:picLocks noChangeAspect="1"/>
          </p:cNvPicPr>
          <p:nvPr/>
        </p:nvPicPr>
        <p:blipFill>
          <a:blip r:embed="rId4"/>
          <a:stretch>
            <a:fillRect/>
          </a:stretch>
        </p:blipFill>
        <p:spPr>
          <a:xfrm>
            <a:off x="4189652" y="3348955"/>
            <a:ext cx="1144094" cy="661032"/>
          </a:xfrm>
          <a:prstGeom prst="rect">
            <a:avLst/>
          </a:prstGeom>
        </p:spPr>
      </p:pic>
      <p:sp>
        <p:nvSpPr>
          <p:cNvPr id="122915" name="Text Box 3"/>
          <p:cNvSpPr txBox="1">
            <a:spLocks noChangeArrowheads="1"/>
          </p:cNvSpPr>
          <p:nvPr/>
        </p:nvSpPr>
        <p:spPr bwMode="auto">
          <a:xfrm>
            <a:off x="4197013" y="3605262"/>
            <a:ext cx="1124281" cy="35401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cs typeface="Arial" charset="0"/>
              </a:rPr>
              <a:t>500 KL</a:t>
            </a:r>
            <a:endParaRPr lang="en-US" sz="1600" b="1">
              <a:solidFill>
                <a:schemeClr val="bg1"/>
              </a:solidFill>
              <a:cs typeface="Arial" charset="0"/>
            </a:endParaRPr>
          </a:p>
        </p:txBody>
      </p:sp>
      <p:pic>
        <p:nvPicPr>
          <p:cNvPr id="2" name="Picture 1">
            <a:extLst>
              <a:ext uri="{FF2B5EF4-FFF2-40B4-BE49-F238E27FC236}">
                <a16:creationId xmlns:a16="http://schemas.microsoft.com/office/drawing/2014/main" id="{D10A26AC-3ABB-A94D-88AE-6CC1A3E55B89}"/>
              </a:ext>
            </a:extLst>
          </p:cNvPr>
          <p:cNvPicPr>
            <a:picLocks noChangeAspect="1"/>
          </p:cNvPicPr>
          <p:nvPr/>
        </p:nvPicPr>
        <p:blipFill>
          <a:blip r:embed="rId5"/>
          <a:stretch>
            <a:fillRect/>
          </a:stretch>
        </p:blipFill>
        <p:spPr>
          <a:xfrm>
            <a:off x="7607075" y="3274098"/>
            <a:ext cx="1132604" cy="816194"/>
          </a:xfrm>
          <a:prstGeom prst="rect">
            <a:avLst/>
          </a:prstGeom>
        </p:spPr>
      </p:pic>
      <p:sp>
        <p:nvSpPr>
          <p:cNvPr id="122916" name="Text Box 3"/>
          <p:cNvSpPr txBox="1">
            <a:spLocks noChangeArrowheads="1"/>
          </p:cNvSpPr>
          <p:nvPr/>
        </p:nvSpPr>
        <p:spPr bwMode="auto">
          <a:xfrm>
            <a:off x="7608839" y="3634874"/>
            <a:ext cx="1141727" cy="3540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cs typeface="Arial" charset="0"/>
              </a:rPr>
              <a:t>600 KL</a:t>
            </a:r>
            <a:endParaRPr lang="en-US" sz="1600" b="1">
              <a:solidFill>
                <a:schemeClr val="bg1"/>
              </a:solidFill>
              <a:cs typeface="Arial" charset="0"/>
            </a:endParaRPr>
          </a:p>
        </p:txBody>
      </p:sp>
      <p:sp>
        <p:nvSpPr>
          <p:cNvPr id="8" name="Text Box 63">
            <a:extLst>
              <a:ext uri="{FF2B5EF4-FFF2-40B4-BE49-F238E27FC236}">
                <a16:creationId xmlns:a16="http://schemas.microsoft.com/office/drawing/2014/main" id="{BD9EC4C4-15B2-6FC5-DCFE-89910842FF45}"/>
              </a:ext>
            </a:extLst>
          </p:cNvPr>
          <p:cNvSpPr txBox="1">
            <a:spLocks noChangeArrowheads="1"/>
          </p:cNvSpPr>
          <p:nvPr/>
        </p:nvSpPr>
        <p:spPr bwMode="auto">
          <a:xfrm>
            <a:off x="-356829" y="423743"/>
            <a:ext cx="1085290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DEVELOP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a system diagram</a:t>
            </a:r>
          </a:p>
        </p:txBody>
      </p:sp>
      <p:sp>
        <p:nvSpPr>
          <p:cNvPr id="9" name="Text Box 3">
            <a:extLst>
              <a:ext uri="{FF2B5EF4-FFF2-40B4-BE49-F238E27FC236}">
                <a16:creationId xmlns:a16="http://schemas.microsoft.com/office/drawing/2014/main" id="{51CD2739-FCCD-61EB-791A-1ED2043C2299}"/>
              </a:ext>
            </a:extLst>
          </p:cNvPr>
          <p:cNvSpPr txBox="1">
            <a:spLocks noChangeArrowheads="1"/>
          </p:cNvSpPr>
          <p:nvPr/>
        </p:nvSpPr>
        <p:spPr bwMode="auto">
          <a:xfrm>
            <a:off x="38808" y="3153860"/>
            <a:ext cx="1598613" cy="431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DB504A"/>
                </a:solidFill>
                <a:effectLst/>
                <a:uLnTx/>
                <a:uFillTx/>
                <a:latin typeface="Arial" charset="0"/>
                <a:ea typeface="MS PGothic" charset="0"/>
                <a:cs typeface="Arial" charset="0"/>
              </a:rPr>
              <a:t>Annual rainfall: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DB504A"/>
                </a:solidFill>
                <a:effectLst/>
                <a:uLnTx/>
                <a:uFillTx/>
                <a:latin typeface="Arial" charset="0"/>
                <a:ea typeface="MS PGothic" charset="0"/>
                <a:cs typeface="Arial" charset="0"/>
              </a:rPr>
              <a:t>2035 – 175</a:t>
            </a:r>
            <a:r>
              <a:rPr lang="en-GB" sz="1400" b="1">
                <a:solidFill>
                  <a:srgbClr val="DB504A"/>
                </a:solidFill>
                <a:cs typeface="Arial" charset="0"/>
              </a:rPr>
              <a:t>0 </a:t>
            </a:r>
            <a:r>
              <a:rPr kumimoji="0" lang="en-GB" sz="1400" b="1" i="0" u="none" strike="noStrike" kern="1200" cap="none" spc="0" normalizeH="0" baseline="0" noProof="0">
                <a:ln>
                  <a:noFill/>
                </a:ln>
                <a:solidFill>
                  <a:srgbClr val="DB504A"/>
                </a:solidFill>
                <a:effectLst/>
                <a:uLnTx/>
                <a:uFillTx/>
                <a:latin typeface="Arial" charset="0"/>
                <a:ea typeface="MS PGothic" charset="0"/>
                <a:cs typeface="Arial" charset="0"/>
              </a:rPr>
              <a:t>mm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DB504A"/>
              </a:solidFill>
              <a:effectLst/>
              <a:uLnTx/>
              <a:uFillTx/>
              <a:latin typeface="Arial" charset="0"/>
              <a:ea typeface="MS PGothic" charset="0"/>
              <a:cs typeface="Arial" charset="0"/>
            </a:endParaRPr>
          </a:p>
        </p:txBody>
      </p:sp>
      <p:sp>
        <p:nvSpPr>
          <p:cNvPr id="11" name="Text Box 3">
            <a:extLst>
              <a:ext uri="{FF2B5EF4-FFF2-40B4-BE49-F238E27FC236}">
                <a16:creationId xmlns:a16="http://schemas.microsoft.com/office/drawing/2014/main" id="{90C66738-3DFB-4676-17BD-21E3080D56F6}"/>
              </a:ext>
            </a:extLst>
          </p:cNvPr>
          <p:cNvSpPr txBox="1">
            <a:spLocks noChangeArrowheads="1"/>
          </p:cNvSpPr>
          <p:nvPr/>
        </p:nvSpPr>
        <p:spPr bwMode="auto">
          <a:xfrm>
            <a:off x="3007135" y="2006715"/>
            <a:ext cx="2232919" cy="38688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DB504A"/>
                </a:solidFill>
                <a:effectLst/>
                <a:uLnTx/>
                <a:uFillTx/>
                <a:latin typeface="Arial" charset="0"/>
                <a:ea typeface="MS PGothic" charset="0"/>
                <a:cs typeface="Arial" charset="0"/>
              </a:rPr>
              <a:t>Projected to be subject to flooding by 2035</a:t>
            </a:r>
          </a:p>
        </p:txBody>
      </p:sp>
      <p:grpSp>
        <p:nvGrpSpPr>
          <p:cNvPr id="12" name="Group 124">
            <a:extLst>
              <a:ext uri="{FF2B5EF4-FFF2-40B4-BE49-F238E27FC236}">
                <a16:creationId xmlns:a16="http://schemas.microsoft.com/office/drawing/2014/main" id="{B53F7C0E-B0DD-03C7-8277-EA850FB801ED}"/>
              </a:ext>
            </a:extLst>
          </p:cNvPr>
          <p:cNvGrpSpPr>
            <a:grpSpLocks/>
          </p:cNvGrpSpPr>
          <p:nvPr/>
        </p:nvGrpSpPr>
        <p:grpSpPr bwMode="auto">
          <a:xfrm>
            <a:off x="349761" y="5046524"/>
            <a:ext cx="277812" cy="292100"/>
            <a:chOff x="4559300" y="2021609"/>
            <a:chExt cx="1371600" cy="713511"/>
          </a:xfrm>
        </p:grpSpPr>
        <p:sp>
          <p:nvSpPr>
            <p:cNvPr id="13" name="Oval 125">
              <a:extLst>
                <a:ext uri="{FF2B5EF4-FFF2-40B4-BE49-F238E27FC236}">
                  <a16:creationId xmlns:a16="http://schemas.microsoft.com/office/drawing/2014/main" id="{ADFE35A5-8E2F-5941-1487-A85B6CAD8FCB}"/>
                </a:ext>
              </a:extLst>
            </p:cNvPr>
            <p:cNvSpPr>
              <a:spLocks noChangeArrowheads="1"/>
            </p:cNvSpPr>
            <p:nvPr/>
          </p:nvSpPr>
          <p:spPr bwMode="auto">
            <a:xfrm>
              <a:off x="4559300" y="2570020"/>
              <a:ext cx="1371600" cy="165100"/>
            </a:xfrm>
            <a:prstGeom prst="ellipse">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DB504A"/>
                </a:solidFill>
                <a:effectLst/>
                <a:uLnTx/>
                <a:uFillTx/>
                <a:latin typeface="Californian FB" charset="0"/>
                <a:ea typeface="ＭＳ Ｐゴシック"/>
                <a:cs typeface="+mn-cs"/>
              </a:endParaRPr>
            </a:p>
          </p:txBody>
        </p:sp>
        <p:sp>
          <p:nvSpPr>
            <p:cNvPr id="14" name="Rectangle 126">
              <a:extLst>
                <a:ext uri="{FF2B5EF4-FFF2-40B4-BE49-F238E27FC236}">
                  <a16:creationId xmlns:a16="http://schemas.microsoft.com/office/drawing/2014/main" id="{858CE8D0-613B-167C-7B01-6EFAFF1072ED}"/>
                </a:ext>
              </a:extLst>
            </p:cNvPr>
            <p:cNvSpPr>
              <a:spLocks noChangeArrowheads="1"/>
            </p:cNvSpPr>
            <p:nvPr/>
          </p:nvSpPr>
          <p:spPr bwMode="auto">
            <a:xfrm>
              <a:off x="4559300" y="2076450"/>
              <a:ext cx="1371600" cy="590550"/>
            </a:xfrm>
            <a:prstGeom prst="rect">
              <a:avLst/>
            </a:prstGeom>
            <a:solidFill>
              <a:schemeClr val="bg1"/>
            </a:solidFill>
            <a:ln w="9525">
              <a:solidFill>
                <a:srgbClr val="FF0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DB504A"/>
                </a:solidFill>
                <a:effectLst/>
                <a:uLnTx/>
                <a:uFillTx/>
                <a:latin typeface="Californian FB" charset="0"/>
                <a:ea typeface="ＭＳ Ｐゴシック"/>
                <a:cs typeface="+mn-cs"/>
              </a:endParaRPr>
            </a:p>
          </p:txBody>
        </p:sp>
        <p:sp>
          <p:nvSpPr>
            <p:cNvPr id="15" name="Oval 127">
              <a:extLst>
                <a:ext uri="{FF2B5EF4-FFF2-40B4-BE49-F238E27FC236}">
                  <a16:creationId xmlns:a16="http://schemas.microsoft.com/office/drawing/2014/main" id="{2F04A7D6-7FC1-6936-62F2-9775E8E51616}"/>
                </a:ext>
              </a:extLst>
            </p:cNvPr>
            <p:cNvSpPr>
              <a:spLocks noChangeArrowheads="1"/>
            </p:cNvSpPr>
            <p:nvPr/>
          </p:nvSpPr>
          <p:spPr bwMode="auto">
            <a:xfrm>
              <a:off x="4559300" y="2021609"/>
              <a:ext cx="1371600" cy="117764"/>
            </a:xfrm>
            <a:prstGeom prst="ellipse">
              <a:avLst/>
            </a:prstGeom>
            <a:solidFill>
              <a:schemeClr val="bg1"/>
            </a:solidFill>
            <a:ln w="9525">
              <a:solidFill>
                <a:srgbClr val="FF0000"/>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DB504A"/>
                </a:solidFill>
                <a:effectLst/>
                <a:uLnTx/>
                <a:uFillTx/>
                <a:latin typeface="Californian FB" charset="0"/>
                <a:ea typeface="ＭＳ Ｐゴシック"/>
                <a:cs typeface="+mn-cs"/>
              </a:endParaRPr>
            </a:p>
          </p:txBody>
        </p:sp>
        <p:cxnSp>
          <p:nvCxnSpPr>
            <p:cNvPr id="18" name="Straight Connector 128">
              <a:extLst>
                <a:ext uri="{FF2B5EF4-FFF2-40B4-BE49-F238E27FC236}">
                  <a16:creationId xmlns:a16="http://schemas.microsoft.com/office/drawing/2014/main" id="{99859D02-E2BA-77B8-FEA1-84D2DB7BE8C6}"/>
                </a:ext>
              </a:extLst>
            </p:cNvPr>
            <p:cNvCxnSpPr>
              <a:cxnSpLocks noChangeShapeType="1"/>
            </p:cNvCxnSpPr>
            <p:nvPr/>
          </p:nvCxnSpPr>
          <p:spPr bwMode="auto">
            <a:xfrm>
              <a:off x="4559300" y="2665320"/>
              <a:ext cx="1371600" cy="0"/>
            </a:xfrm>
            <a:prstGeom prst="line">
              <a:avLst/>
            </a:prstGeom>
            <a:noFill/>
            <a:ln w="254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20" name="Text Box 3">
            <a:extLst>
              <a:ext uri="{FF2B5EF4-FFF2-40B4-BE49-F238E27FC236}">
                <a16:creationId xmlns:a16="http://schemas.microsoft.com/office/drawing/2014/main" id="{6B083F1D-A769-04B0-58F0-B557E7AF45FC}"/>
              </a:ext>
            </a:extLst>
          </p:cNvPr>
          <p:cNvSpPr txBox="1">
            <a:spLocks noChangeArrowheads="1"/>
          </p:cNvSpPr>
          <p:nvPr/>
        </p:nvSpPr>
        <p:spPr bwMode="auto">
          <a:xfrm>
            <a:off x="665111" y="4962266"/>
            <a:ext cx="595312" cy="6175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DB504A"/>
                </a:solidFill>
                <a:effectLst/>
                <a:uLnTx/>
                <a:uFillTx/>
                <a:latin typeface="Arial" charset="0"/>
                <a:ea typeface="MS PGothic" charset="0"/>
                <a:cs typeface="Arial" charset="0"/>
              </a:rPr>
              <a:t>60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DB504A"/>
                </a:solidFill>
                <a:effectLst/>
                <a:uLnTx/>
                <a:uFillTx/>
                <a:latin typeface="Arial" charset="0"/>
                <a:ea typeface="MS PGothic" charset="0"/>
                <a:cs typeface="Arial" charset="0"/>
              </a:rPr>
              <a:t>20 L/s</a:t>
            </a:r>
            <a:endParaRPr kumimoji="0" lang="en-US" sz="1100" b="1" i="0" u="none" strike="noStrike" kern="1200" cap="none" spc="0" normalizeH="0" baseline="0" noProof="0">
              <a:ln>
                <a:noFill/>
              </a:ln>
              <a:solidFill>
                <a:srgbClr val="DB504A"/>
              </a:solidFill>
              <a:effectLst/>
              <a:uLnTx/>
              <a:uFillTx/>
              <a:latin typeface="Arial" charset="0"/>
              <a:ea typeface="MS PGothic" charset="0"/>
              <a:cs typeface="Arial" charset="0"/>
            </a:endParaRPr>
          </a:p>
        </p:txBody>
      </p:sp>
      <p:sp>
        <p:nvSpPr>
          <p:cNvPr id="19" name="Text Box 3">
            <a:extLst>
              <a:ext uri="{FF2B5EF4-FFF2-40B4-BE49-F238E27FC236}">
                <a16:creationId xmlns:a16="http://schemas.microsoft.com/office/drawing/2014/main" id="{0674D7AA-CEFC-867F-6E85-4B0C1A13B3EA}"/>
              </a:ext>
            </a:extLst>
          </p:cNvPr>
          <p:cNvSpPr txBox="1">
            <a:spLocks noChangeArrowheads="1"/>
          </p:cNvSpPr>
          <p:nvPr/>
        </p:nvSpPr>
        <p:spPr bwMode="auto">
          <a:xfrm>
            <a:off x="141613" y="5381226"/>
            <a:ext cx="1879647" cy="31635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DB504A"/>
                </a:solidFill>
                <a:effectLst/>
                <a:uLnTx/>
                <a:uFillTx/>
                <a:latin typeface="Arial" charset="0"/>
                <a:ea typeface="MS PGothic" charset="0"/>
                <a:cs typeface="Arial" charset="0"/>
              </a:rPr>
              <a:t>Well #3</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DB504A"/>
                </a:solidFill>
                <a:effectLst/>
                <a:uLnTx/>
                <a:uFillTx/>
                <a:latin typeface="Arial" charset="0"/>
                <a:ea typeface="MS PGothic" charset="0"/>
                <a:cs typeface="Arial" charset="0"/>
              </a:rPr>
              <a:t>Future water source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DB504A"/>
                </a:solidFill>
                <a:effectLst/>
                <a:uLnTx/>
                <a:uFillTx/>
                <a:latin typeface="Arial" charset="0"/>
                <a:ea typeface="MS PGothic" charset="0"/>
                <a:cs typeface="Arial" charset="0"/>
              </a:rPr>
              <a:t>(high fluoride)</a:t>
            </a:r>
            <a:endParaRPr kumimoji="0" lang="en-US" sz="1400" b="1" i="0" u="none" strike="noStrike" kern="1200" cap="none" spc="0" normalizeH="0" baseline="0" noProof="0">
              <a:ln>
                <a:noFill/>
              </a:ln>
              <a:solidFill>
                <a:srgbClr val="DB504A"/>
              </a:solidFill>
              <a:effectLst/>
              <a:uLnTx/>
              <a:uFillTx/>
              <a:latin typeface="Arial" charset="0"/>
              <a:ea typeface="MS PGothic" charset="0"/>
              <a:cs typeface="Arial" charset="0"/>
            </a:endParaRPr>
          </a:p>
        </p:txBody>
      </p:sp>
      <p:sp>
        <p:nvSpPr>
          <p:cNvPr id="21" name="Text Box 3">
            <a:extLst>
              <a:ext uri="{FF2B5EF4-FFF2-40B4-BE49-F238E27FC236}">
                <a16:creationId xmlns:a16="http://schemas.microsoft.com/office/drawing/2014/main" id="{1898BA1D-4C12-13F7-0BB1-7B3CFFA6C725}"/>
              </a:ext>
            </a:extLst>
          </p:cNvPr>
          <p:cNvSpPr txBox="1">
            <a:spLocks noChangeArrowheads="1"/>
          </p:cNvSpPr>
          <p:nvPr/>
        </p:nvSpPr>
        <p:spPr bwMode="auto">
          <a:xfrm>
            <a:off x="9369678" y="1448815"/>
            <a:ext cx="2822322" cy="2172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GB" sz="1600" b="1">
                <a:solidFill>
                  <a:schemeClr val="accent6"/>
                </a:solidFill>
                <a:cs typeface="Arial" charset="0"/>
              </a:rPr>
              <a:t>700 users in informal settlements rely on </a:t>
            </a:r>
            <a:r>
              <a:rPr lang="en-GB" sz="1600" b="1" err="1">
                <a:solidFill>
                  <a:schemeClr val="accent6"/>
                </a:solidFill>
                <a:cs typeface="Arial" charset="0"/>
              </a:rPr>
              <a:t>tapstands</a:t>
            </a:r>
            <a:r>
              <a:rPr lang="en-GB" sz="1600" b="1">
                <a:solidFill>
                  <a:schemeClr val="accent6"/>
                </a:solidFill>
                <a:cs typeface="Arial" charset="0"/>
              </a:rPr>
              <a:t> </a:t>
            </a:r>
          </a:p>
          <a:p>
            <a:pPr eaLnBrk="1" hangingPunct="1"/>
            <a:r>
              <a:rPr lang="en-GB" sz="1600" b="1">
                <a:solidFill>
                  <a:schemeClr val="accent6"/>
                </a:solidFill>
                <a:cs typeface="Arial" charset="0"/>
              </a:rPr>
              <a:t>Often low chlorine residual</a:t>
            </a:r>
            <a:endParaRPr lang="en-US" sz="1600" b="1">
              <a:solidFill>
                <a:schemeClr val="accent6"/>
              </a:solidFill>
              <a:cs typeface="Arial" charset="0"/>
            </a:endParaRPr>
          </a:p>
        </p:txBody>
      </p:sp>
      <p:pic>
        <p:nvPicPr>
          <p:cNvPr id="22" name="Graphic 21" descr="Fir tree">
            <a:extLst>
              <a:ext uri="{FF2B5EF4-FFF2-40B4-BE49-F238E27FC236}">
                <a16:creationId xmlns:a16="http://schemas.microsoft.com/office/drawing/2014/main" id="{5162ADBA-7A8C-56D3-68D7-A216C3B839B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9004" y="2441253"/>
            <a:ext cx="600075" cy="600075"/>
          </a:xfrm>
          <a:prstGeom prst="rect">
            <a:avLst/>
          </a:prstGeom>
        </p:spPr>
      </p:pic>
      <p:pic>
        <p:nvPicPr>
          <p:cNvPr id="23" name="Graphic 22" descr="Fir tree">
            <a:extLst>
              <a:ext uri="{FF2B5EF4-FFF2-40B4-BE49-F238E27FC236}">
                <a16:creationId xmlns:a16="http://schemas.microsoft.com/office/drawing/2014/main" id="{7EE4F11F-6453-5A40-C3B5-0B3125F554FF}"/>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0789" y="1944140"/>
            <a:ext cx="463405" cy="463405"/>
          </a:xfrm>
          <a:prstGeom prst="rect">
            <a:avLst/>
          </a:prstGeom>
        </p:spPr>
      </p:pic>
      <p:pic>
        <p:nvPicPr>
          <p:cNvPr id="25" name="Graphic 24" descr="Cow with solid fill">
            <a:extLst>
              <a:ext uri="{FF2B5EF4-FFF2-40B4-BE49-F238E27FC236}">
                <a16:creationId xmlns:a16="http://schemas.microsoft.com/office/drawing/2014/main" id="{13FF421F-9531-5B52-7797-C022781A93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38314" y="3397383"/>
            <a:ext cx="564176" cy="564176"/>
          </a:xfrm>
          <a:prstGeom prst="rect">
            <a:avLst/>
          </a:prstGeom>
        </p:spPr>
      </p:pic>
      <p:pic>
        <p:nvPicPr>
          <p:cNvPr id="26" name="Graphic 25" descr="Cow with solid fill">
            <a:extLst>
              <a:ext uri="{FF2B5EF4-FFF2-40B4-BE49-F238E27FC236}">
                <a16:creationId xmlns:a16="http://schemas.microsoft.com/office/drawing/2014/main" id="{C2647296-AE48-7A26-1D44-6A4B749167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3389" y="3993406"/>
            <a:ext cx="479544" cy="479544"/>
          </a:xfrm>
          <a:prstGeom prst="rect">
            <a:avLst/>
          </a:prstGeom>
        </p:spPr>
      </p:pic>
      <p:sp>
        <p:nvSpPr>
          <p:cNvPr id="3" name="Oval 2">
            <a:extLst>
              <a:ext uri="{FF2B5EF4-FFF2-40B4-BE49-F238E27FC236}">
                <a16:creationId xmlns:a16="http://schemas.microsoft.com/office/drawing/2014/main" id="{B3B7DF7A-5254-A0C7-8C9D-0CADB8279C42}"/>
              </a:ext>
            </a:extLst>
          </p:cNvPr>
          <p:cNvSpPr>
            <a:spLocks noChangeArrowheads="1"/>
          </p:cNvSpPr>
          <p:nvPr/>
        </p:nvSpPr>
        <p:spPr bwMode="auto">
          <a:xfrm>
            <a:off x="1487243" y="1763420"/>
            <a:ext cx="5381625" cy="3869421"/>
          </a:xfrm>
          <a:prstGeom prst="ellipse">
            <a:avLst/>
          </a:prstGeom>
          <a:solidFill>
            <a:srgbClr val="FF0000">
              <a:alpha val="9000"/>
            </a:srgbClr>
          </a:solidFill>
          <a:ln w="41275">
            <a:solidFill>
              <a:srgbClr val="FF0000"/>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fornian FB" charset="0"/>
              <a:ea typeface="ＭＳ Ｐゴシック"/>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xEl>
                                              <p:charRg st="4294967295" end="4294967295"/>
                                            </p:txEl>
                                          </p:spTgt>
                                        </p:tgtEl>
                                        <p:attrNameLst>
                                          <p:attrName>style.visibility</p:attrName>
                                        </p:attrNameLst>
                                      </p:cBhvr>
                                      <p:to>
                                        <p:strVal val="visible"/>
                                      </p:to>
                                    </p:set>
                                    <p:anim calcmode="lin" valueType="num">
                                      <p:cBhvr>
                                        <p:cTn id="7" dur="500" fill="hold"/>
                                        <p:tgtEl>
                                          <p:spTgt spid="9">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9">
                                            <p:txEl>
                                              <p:charRg st="4294967295" end="4294967295"/>
                                            </p:txEl>
                                          </p:spTgt>
                                        </p:tgtEl>
                                        <p:attrNameLst>
                                          <p:attrName>ppt_h</p:attrName>
                                        </p:attrNameLst>
                                      </p:cBhvr>
                                      <p:tavLst>
                                        <p:tav tm="0">
                                          <p:val>
                                            <p:fltVal val="0"/>
                                          </p:val>
                                        </p:tav>
                                        <p:tav tm="100000">
                                          <p:val>
                                            <p:strVal val="#ppt_h"/>
                                          </p:val>
                                        </p:tav>
                                      </p:tavLst>
                                    </p:anim>
                                    <p:animEffect transition="in" filter="fade">
                                      <p:cBhvr>
                                        <p:cTn id="9" dur="500"/>
                                        <p:tgtEl>
                                          <p:spTgt spid="9">
                                            <p:txEl>
                                              <p:charRg st="4294967295" end="4294967295"/>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0">
                                            <p:txEl>
                                              <p:charRg st="4294967295" end="4294967295"/>
                                            </p:txEl>
                                          </p:spTgt>
                                        </p:tgtEl>
                                        <p:attrNameLst>
                                          <p:attrName>style.visibility</p:attrName>
                                        </p:attrNameLst>
                                      </p:cBhvr>
                                      <p:to>
                                        <p:strVal val="visible"/>
                                      </p:to>
                                    </p:set>
                                    <p:anim calcmode="lin" valueType="num">
                                      <p:cBhvr>
                                        <p:cTn id="23" dur="500" fill="hold"/>
                                        <p:tgtEl>
                                          <p:spTgt spid="20">
                                            <p:txEl>
                                              <p:charRg st="4294967295" end="4294967295"/>
                                            </p:txEl>
                                          </p:spTgt>
                                        </p:tgtEl>
                                        <p:attrNameLst>
                                          <p:attrName>ppt_w</p:attrName>
                                        </p:attrNameLst>
                                      </p:cBhvr>
                                      <p:tavLst>
                                        <p:tav tm="0">
                                          <p:val>
                                            <p:fltVal val="0"/>
                                          </p:val>
                                        </p:tav>
                                        <p:tav tm="100000">
                                          <p:val>
                                            <p:strVal val="#ppt_w"/>
                                          </p:val>
                                        </p:tav>
                                      </p:tavLst>
                                    </p:anim>
                                    <p:anim calcmode="lin" valueType="num">
                                      <p:cBhvr>
                                        <p:cTn id="24" dur="500" fill="hold"/>
                                        <p:tgtEl>
                                          <p:spTgt spid="20">
                                            <p:txEl>
                                              <p:charRg st="4294967295" end="4294967295"/>
                                            </p:txEl>
                                          </p:spTgt>
                                        </p:tgtEl>
                                        <p:attrNameLst>
                                          <p:attrName>ppt_h</p:attrName>
                                        </p:attrNameLst>
                                      </p:cBhvr>
                                      <p:tavLst>
                                        <p:tav tm="0">
                                          <p:val>
                                            <p:fltVal val="0"/>
                                          </p:val>
                                        </p:tav>
                                        <p:tav tm="100000">
                                          <p:val>
                                            <p:strVal val="#ppt_h"/>
                                          </p:val>
                                        </p:tav>
                                      </p:tavLst>
                                    </p:anim>
                                    <p:animEffect transition="in" filter="fade">
                                      <p:cBhvr>
                                        <p:cTn id="25" dur="500"/>
                                        <p:tgtEl>
                                          <p:spTgt spid="20">
                                            <p:txEl>
                                              <p:charRg st="4294967295" end="4294967295"/>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xEl>
                                              <p:charRg st="4294967295" end="4294967295"/>
                                            </p:txEl>
                                          </p:spTgt>
                                        </p:tgtEl>
                                        <p:attrNameLst>
                                          <p:attrName>style.visibility</p:attrName>
                                        </p:attrNameLst>
                                      </p:cBhvr>
                                      <p:to>
                                        <p:strVal val="visible"/>
                                      </p:to>
                                    </p:set>
                                    <p:anim calcmode="lin" valueType="num">
                                      <p:cBhvr>
                                        <p:cTn id="33" dur="500" fill="hold"/>
                                        <p:tgtEl>
                                          <p:spTgt spid="19">
                                            <p:txEl>
                                              <p:charRg st="4294967295" end="4294967295"/>
                                            </p:txEl>
                                          </p:spTgt>
                                        </p:tgtEl>
                                        <p:attrNameLst>
                                          <p:attrName>ppt_w</p:attrName>
                                        </p:attrNameLst>
                                      </p:cBhvr>
                                      <p:tavLst>
                                        <p:tav tm="0">
                                          <p:val>
                                            <p:fltVal val="0"/>
                                          </p:val>
                                        </p:tav>
                                        <p:tav tm="100000">
                                          <p:val>
                                            <p:strVal val="#ppt_w"/>
                                          </p:val>
                                        </p:tav>
                                      </p:tavLst>
                                    </p:anim>
                                    <p:anim calcmode="lin" valueType="num">
                                      <p:cBhvr>
                                        <p:cTn id="34" dur="500" fill="hold"/>
                                        <p:tgtEl>
                                          <p:spTgt spid="19">
                                            <p:txEl>
                                              <p:charRg st="4294967295" end="4294967295"/>
                                            </p:txEl>
                                          </p:spTgt>
                                        </p:tgtEl>
                                        <p:attrNameLst>
                                          <p:attrName>ppt_h</p:attrName>
                                        </p:attrNameLst>
                                      </p:cBhvr>
                                      <p:tavLst>
                                        <p:tav tm="0">
                                          <p:val>
                                            <p:fltVal val="0"/>
                                          </p:val>
                                        </p:tav>
                                        <p:tav tm="100000">
                                          <p:val>
                                            <p:strVal val="#ppt_h"/>
                                          </p:val>
                                        </p:tav>
                                      </p:tavLst>
                                    </p:anim>
                                    <p:animEffect transition="in" filter="fade">
                                      <p:cBhvr>
                                        <p:cTn id="35" dur="500"/>
                                        <p:tgtEl>
                                          <p:spTgt spid="19">
                                            <p:txEl>
                                              <p:charRg st="4294967295" end="4294967295"/>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1">
                                            <p:txEl>
                                              <p:charRg st="4294967295" end="4294967295"/>
                                            </p:txEl>
                                          </p:spTgt>
                                        </p:tgtEl>
                                        <p:attrNameLst>
                                          <p:attrName>style.visibility</p:attrName>
                                        </p:attrNameLst>
                                      </p:cBhvr>
                                      <p:to>
                                        <p:strVal val="visible"/>
                                      </p:to>
                                    </p:set>
                                    <p:anim calcmode="lin" valueType="num">
                                      <p:cBhvr>
                                        <p:cTn id="58" dur="500" fill="hold"/>
                                        <p:tgtEl>
                                          <p:spTgt spid="21">
                                            <p:txEl>
                                              <p:charRg st="4294967295" end="4294967295"/>
                                            </p:txEl>
                                          </p:spTgt>
                                        </p:tgtEl>
                                        <p:attrNameLst>
                                          <p:attrName>ppt_w</p:attrName>
                                        </p:attrNameLst>
                                      </p:cBhvr>
                                      <p:tavLst>
                                        <p:tav tm="0">
                                          <p:val>
                                            <p:fltVal val="0"/>
                                          </p:val>
                                        </p:tav>
                                        <p:tav tm="100000">
                                          <p:val>
                                            <p:strVal val="#ppt_w"/>
                                          </p:val>
                                        </p:tav>
                                      </p:tavLst>
                                    </p:anim>
                                    <p:anim calcmode="lin" valueType="num">
                                      <p:cBhvr>
                                        <p:cTn id="59" dur="500" fill="hold"/>
                                        <p:tgtEl>
                                          <p:spTgt spid="21">
                                            <p:txEl>
                                              <p:charRg st="4294967295" end="4294967295"/>
                                            </p:txEl>
                                          </p:spTgt>
                                        </p:tgtEl>
                                        <p:attrNameLst>
                                          <p:attrName>ppt_h</p:attrName>
                                        </p:attrNameLst>
                                      </p:cBhvr>
                                      <p:tavLst>
                                        <p:tav tm="0">
                                          <p:val>
                                            <p:fltVal val="0"/>
                                          </p:val>
                                        </p:tav>
                                        <p:tav tm="100000">
                                          <p:val>
                                            <p:strVal val="#ppt_h"/>
                                          </p:val>
                                        </p:tav>
                                      </p:tavLst>
                                    </p:anim>
                                    <p:animEffect transition="in" filter="fade">
                                      <p:cBhvr>
                                        <p:cTn id="60" dur="500"/>
                                        <p:tgtEl>
                                          <p:spTgt spid="21">
                                            <p:txEl>
                                              <p:charRg st="4294967295" end="4294967295"/>
                                            </p:txEl>
                                          </p:spTgt>
                                        </p:tgtEl>
                                      </p:cBhvr>
                                    </p:animEffect>
                                  </p:childTnLst>
                                </p:cTn>
                              </p:par>
                              <p:par>
                                <p:cTn id="61" presetID="53" presetClass="entr" presetSubtype="16" fill="hold" nodeType="withEffect">
                                  <p:stCondLst>
                                    <p:cond delay="0"/>
                                  </p:stCondLst>
                                  <p:childTnLst>
                                    <p:set>
                                      <p:cBhvr>
                                        <p:cTn id="62" dur="1" fill="hold">
                                          <p:stCondLst>
                                            <p:cond delay="0"/>
                                          </p:stCondLst>
                                        </p:cTn>
                                        <p:tgtEl>
                                          <p:spTgt spid="191">
                                            <p:txEl>
                                              <p:pRg st="1" end="1"/>
                                            </p:txEl>
                                          </p:spTgt>
                                        </p:tgtEl>
                                        <p:attrNameLst>
                                          <p:attrName>style.visibility</p:attrName>
                                        </p:attrNameLst>
                                      </p:cBhvr>
                                      <p:to>
                                        <p:strVal val="visible"/>
                                      </p:to>
                                    </p:set>
                                    <p:anim calcmode="lin" valueType="num">
                                      <p:cBhvr>
                                        <p:cTn id="63" dur="500" fill="hold"/>
                                        <p:tgtEl>
                                          <p:spTgt spid="191">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191">
                                            <p:txEl>
                                              <p:pRg st="1" end="1"/>
                                            </p:txEl>
                                          </p:spTgt>
                                        </p:tgtEl>
                                        <p:attrNameLst>
                                          <p:attrName>ppt_h</p:attrName>
                                        </p:attrNameLst>
                                      </p:cBhvr>
                                      <p:tavLst>
                                        <p:tav tm="0">
                                          <p:val>
                                            <p:fltVal val="0"/>
                                          </p:val>
                                        </p:tav>
                                        <p:tav tm="100000">
                                          <p:val>
                                            <p:strVal val="#ppt_h"/>
                                          </p:val>
                                        </p:tav>
                                      </p:tavLst>
                                    </p:anim>
                                    <p:animEffect transition="in" filter="fade">
                                      <p:cBhvr>
                                        <p:cTn id="65" dur="500"/>
                                        <p:tgtEl>
                                          <p:spTgt spid="191">
                                            <p:txEl>
                                              <p:pRg st="1" end="1"/>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53" presetClass="entr" presetSubtype="16"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par>
                                <p:cTn id="81" presetID="53" presetClass="entr" presetSubtype="16"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par>
                                <p:cTn id="86" presetID="53" presetClass="entr" presetSubtype="16"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0" grpId="0"/>
      <p:bldP spid="19" grpId="0"/>
      <p:bldP spid="21"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42" y="2170740"/>
            <a:ext cx="9144000" cy="2939266"/>
          </a:xfrm>
          <a:prstGeom prst="rect">
            <a:avLst/>
          </a:prstGeom>
        </p:spPr>
        <p:txBody>
          <a:bodyPr wrap="square" lIns="914400">
            <a:spAutoFit/>
          </a:bodyPr>
          <a:lstStyle/>
          <a:p>
            <a:pPr marL="457200" indent="-457200">
              <a:spcAft>
                <a:spcPts val="1800"/>
              </a:spcAft>
              <a:buClr>
                <a:srgbClr val="009FB7"/>
              </a:buClr>
              <a:buSzPct val="125000"/>
              <a:buFont typeface="+mj-lt"/>
              <a:buAutoNum type="arabicPeriod"/>
            </a:pPr>
            <a:r>
              <a:rPr lang="en-AU" sz="2000" kern="0" dirty="0">
                <a:solidFill>
                  <a:schemeClr val="bg2">
                    <a:lumMod val="25000"/>
                  </a:schemeClr>
                </a:solidFill>
                <a:ea typeface="Arial" charset="0"/>
                <a:cs typeface="Arial" charset="0"/>
              </a:rPr>
              <a:t>Appreciate the value of water safety planning</a:t>
            </a:r>
          </a:p>
          <a:p>
            <a:pPr marL="460375" indent="-460375">
              <a:spcAft>
                <a:spcPts val="1800"/>
              </a:spcAft>
              <a:buClr>
                <a:srgbClr val="009FB7"/>
              </a:buClr>
              <a:buSzPct val="125000"/>
              <a:buFont typeface="+mj-lt"/>
              <a:buAutoNum type="arabicPeriod"/>
            </a:pPr>
            <a:r>
              <a:rPr lang="en-AU" sz="2000" kern="0" dirty="0">
                <a:solidFill>
                  <a:schemeClr val="bg2">
                    <a:lumMod val="25000"/>
                  </a:schemeClr>
                </a:solidFill>
                <a:ea typeface="Arial" charset="0"/>
                <a:cs typeface="Arial" charset="0"/>
              </a:rPr>
              <a:t>Understand water safety plan (WSP) principles and steps</a:t>
            </a:r>
          </a:p>
          <a:p>
            <a:pPr marL="460375" indent="-460375">
              <a:spcAft>
                <a:spcPts val="1800"/>
              </a:spcAft>
              <a:buClr>
                <a:srgbClr val="009FB7"/>
              </a:buClr>
              <a:buSzPct val="125000"/>
              <a:buFont typeface="+mj-lt"/>
              <a:buAutoNum type="arabicPeriod"/>
            </a:pPr>
            <a:r>
              <a:rPr lang="en-AU" sz="2000" kern="0" dirty="0">
                <a:solidFill>
                  <a:schemeClr val="bg2">
                    <a:lumMod val="25000"/>
                  </a:schemeClr>
                </a:solidFill>
                <a:ea typeface="Arial" charset="0"/>
                <a:cs typeface="Arial" charset="0"/>
              </a:rPr>
              <a:t>Understand how WSPs provide a framework to strengthen equitable access to safe drinking-water supplies that are more resilient to climate change</a:t>
            </a:r>
          </a:p>
          <a:p>
            <a:pPr marL="460375" indent="-460375">
              <a:spcAft>
                <a:spcPts val="1800"/>
              </a:spcAft>
              <a:buClr>
                <a:srgbClr val="009FB7"/>
              </a:buClr>
              <a:buSzPct val="125000"/>
              <a:buFont typeface="+mj-lt"/>
              <a:buAutoNum type="arabicPeriod"/>
            </a:pPr>
            <a:r>
              <a:rPr lang="en-AU" sz="2000" kern="0" dirty="0">
                <a:solidFill>
                  <a:schemeClr val="bg2">
                    <a:lumMod val="25000"/>
                  </a:schemeClr>
                </a:solidFill>
                <a:ea typeface="Arial" charset="0"/>
                <a:cs typeface="Arial" charset="0"/>
              </a:rPr>
              <a:t>Have sufficient knowledge and confidence to begin to develop and </a:t>
            </a:r>
            <a:br>
              <a:rPr lang="en-AU" sz="2000" kern="0" dirty="0">
                <a:solidFill>
                  <a:schemeClr val="bg2">
                    <a:lumMod val="25000"/>
                  </a:schemeClr>
                </a:solidFill>
                <a:ea typeface="Arial" charset="0"/>
                <a:cs typeface="Arial" charset="0"/>
              </a:rPr>
            </a:br>
            <a:r>
              <a:rPr lang="en-AU" sz="2000" kern="0" dirty="0">
                <a:solidFill>
                  <a:schemeClr val="bg2">
                    <a:lumMod val="25000"/>
                  </a:schemeClr>
                </a:solidFill>
                <a:ea typeface="Arial" charset="0"/>
                <a:cs typeface="Arial" charset="0"/>
              </a:rPr>
              <a:t>implement WSPs</a:t>
            </a:r>
          </a:p>
        </p:txBody>
      </p:sp>
      <p:sp>
        <p:nvSpPr>
          <p:cNvPr id="17" name="Text Box 63"/>
          <p:cNvSpPr txBox="1">
            <a:spLocks noChangeArrowheads="1"/>
          </p:cNvSpPr>
          <p:nvPr/>
        </p:nvSpPr>
        <p:spPr bwMode="auto">
          <a:xfrm>
            <a:off x="1524000" y="5665328"/>
            <a:ext cx="8940800" cy="400110"/>
          </a:xfrm>
          <a:prstGeom prst="rect">
            <a:avLst/>
          </a:prstGeom>
          <a:solidFill>
            <a:srgbClr val="DB504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000" spc="100">
                <a:solidFill>
                  <a:schemeClr val="bg1"/>
                </a:solidFill>
                <a:latin typeface="Arial"/>
                <a:cs typeface="Arial"/>
              </a:rPr>
              <a:t>This workshop is an introduction to WSP principles and practices</a:t>
            </a:r>
          </a:p>
        </p:txBody>
      </p:sp>
      <p:sp>
        <p:nvSpPr>
          <p:cNvPr id="19" name="Text Box 63">
            <a:extLst>
              <a:ext uri="{FF2B5EF4-FFF2-40B4-BE49-F238E27FC236}">
                <a16:creationId xmlns:a16="http://schemas.microsoft.com/office/drawing/2014/main" id="{0510CFD6-2EFD-6744-9906-B0627E77F995}"/>
              </a:ext>
            </a:extLst>
          </p:cNvPr>
          <p:cNvSpPr txBox="1">
            <a:spLocks noChangeArrowheads="1"/>
          </p:cNvSpPr>
          <p:nvPr/>
        </p:nvSpPr>
        <p:spPr bwMode="auto">
          <a:xfrm>
            <a:off x="-105841" y="480477"/>
            <a:ext cx="840445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WORKSHOP</a:t>
            </a:r>
            <a:r>
              <a:rPr lang="en-US" sz="2800" spc="100">
                <a:solidFill>
                  <a:schemeClr val="bg1"/>
                </a:solidFill>
                <a:latin typeface="Arial" charset="0"/>
              </a:rPr>
              <a:t> </a:t>
            </a:r>
            <a:r>
              <a:rPr lang="en-US" sz="2800" b="1" spc="100">
                <a:solidFill>
                  <a:srgbClr val="FED766"/>
                </a:solidFill>
                <a:latin typeface="Arial" charset="0"/>
              </a:rPr>
              <a:t>objectives</a:t>
            </a:r>
          </a:p>
        </p:txBody>
      </p:sp>
      <p:sp>
        <p:nvSpPr>
          <p:cNvPr id="24" name="Rounded Rectangle 23">
            <a:extLst>
              <a:ext uri="{FF2B5EF4-FFF2-40B4-BE49-F238E27FC236}">
                <a16:creationId xmlns:a16="http://schemas.microsoft.com/office/drawing/2014/main" id="{12D80107-1287-4F48-8D5A-CF96E84562AE}"/>
              </a:ext>
            </a:extLst>
          </p:cNvPr>
          <p:cNvSpPr/>
          <p:nvPr/>
        </p:nvSpPr>
        <p:spPr>
          <a:xfrm>
            <a:off x="625680" y="1203700"/>
            <a:ext cx="7660251" cy="411718"/>
          </a:xfrm>
          <a:prstGeom prst="roundRect">
            <a:avLst>
              <a:gd name="adj" fmla="val 5174"/>
            </a:avLst>
          </a:prstGeom>
          <a:solidFill>
            <a:srgbClr val="FED766"/>
          </a:solidFill>
        </p:spPr>
        <p:txBody>
          <a:bodyPr wrap="square" lIns="182880" anchor="ctr" anchorCtr="0">
            <a:spAutoFit/>
          </a:bodyPr>
          <a:lstStyle/>
          <a:p>
            <a:pPr marL="57150" indent="-20638"/>
            <a:r>
              <a:rPr lang="en-AU" sz="2000" b="1" kern="0" spc="100">
                <a:solidFill>
                  <a:srgbClr val="1D395C"/>
                </a:solidFill>
                <a:ea typeface="Arial" charset="0"/>
                <a:cs typeface="Arial" charset="0"/>
              </a:rPr>
              <a:t>By the end of this workshop, all participants should </a:t>
            </a:r>
            <a:r>
              <a:rPr lang="en-AU" sz="2000" b="1" kern="0" spc="100">
                <a:solidFill>
                  <a:srgbClr val="1D395C"/>
                </a:solidFill>
                <a:ea typeface="Arial" charset="0"/>
                <a:cs typeface="Arial" charset="0"/>
                <a:sym typeface="Wingdings 3" panose="05040102010807070707" pitchFamily="18" charset="2"/>
              </a:rPr>
              <a:t></a:t>
            </a:r>
            <a:endParaRPr lang="en-AU" sz="2000" b="1" kern="0" spc="100">
              <a:solidFill>
                <a:srgbClr val="1D395C"/>
              </a:solidFill>
              <a:ea typeface="Arial" charset="0"/>
              <a:cs typeface="Arial" charset="0"/>
            </a:endParaRPr>
          </a:p>
        </p:txBody>
      </p:sp>
    </p:spTree>
    <p:extLst>
      <p:ext uri="{BB962C8B-B14F-4D97-AF65-F5344CB8AC3E}">
        <p14:creationId xmlns:p14="http://schemas.microsoft.com/office/powerpoint/2010/main" val="482553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918FAA-12A4-4747-A452-9F751378DCAA}"/>
              </a:ext>
            </a:extLst>
          </p:cNvPr>
          <p:cNvSpPr/>
          <p:nvPr/>
        </p:nvSpPr>
        <p:spPr>
          <a:xfrm>
            <a:off x="6305246" y="5132084"/>
            <a:ext cx="3291840" cy="822960"/>
          </a:xfrm>
          <a:prstGeom prst="roundRect">
            <a:avLst>
              <a:gd name="adj" fmla="val 5884"/>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6880E005-4DF0-1E4A-865B-3ED76D3A467A}"/>
              </a:ext>
            </a:extLst>
          </p:cNvPr>
          <p:cNvSpPr/>
          <p:nvPr/>
        </p:nvSpPr>
        <p:spPr>
          <a:xfrm>
            <a:off x="2499359" y="5132084"/>
            <a:ext cx="3291840" cy="822960"/>
          </a:xfrm>
          <a:prstGeom prst="roundRect">
            <a:avLst>
              <a:gd name="adj" fmla="val 5884"/>
            </a:avLst>
          </a:prstGeom>
          <a:solidFill>
            <a:srgbClr val="086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5"/>
          <p:cNvSpPr txBox="1">
            <a:spLocks noChangeArrowheads="1"/>
          </p:cNvSpPr>
          <p:nvPr/>
        </p:nvSpPr>
        <p:spPr bwMode="auto">
          <a:xfrm>
            <a:off x="751114" y="1645921"/>
            <a:ext cx="10024518" cy="1323439"/>
          </a:xfrm>
          <a:prstGeom prst="rect">
            <a:avLst/>
          </a:prstGeom>
          <a:noFill/>
          <a:ln w="9525">
            <a:noFill/>
            <a:miter lim="800000"/>
            <a:headEnd/>
            <a:tailEnd/>
          </a:ln>
        </p:spPr>
        <p:txBody>
          <a:bodyPr wrap="square">
            <a:spAutoFit/>
          </a:bodyPr>
          <a:lstStyle/>
          <a:p>
            <a:pPr eaLnBrk="1" fontAlgn="auto" hangingPunct="1">
              <a:spcBef>
                <a:spcPct val="50000"/>
              </a:spcBef>
              <a:spcAft>
                <a:spcPts val="0"/>
              </a:spcAft>
              <a:defRPr/>
            </a:pPr>
            <a:r>
              <a:rPr lang="en-GB" sz="2000" b="1">
                <a:solidFill>
                  <a:srgbClr val="086788"/>
                </a:solidFill>
                <a:ea typeface="Arial" charset="0"/>
                <a:cs typeface="Arial" charset="0"/>
              </a:rPr>
              <a:t>System diagrams help to:</a:t>
            </a:r>
          </a:p>
          <a:p>
            <a:pPr marL="342900" indent="-342900" eaLnBrk="1" fontAlgn="auto" hangingPunct="1">
              <a:spcBef>
                <a:spcPct val="50000"/>
              </a:spcBef>
              <a:spcAft>
                <a:spcPts val="0"/>
              </a:spcAft>
              <a:buBlip>
                <a:blip r:embed="rId3"/>
              </a:buBlip>
              <a:defRPr/>
            </a:pPr>
            <a:r>
              <a:rPr lang="en-GB" sz="2000">
                <a:solidFill>
                  <a:schemeClr val="bg2">
                    <a:lumMod val="25000"/>
                  </a:schemeClr>
                </a:solidFill>
                <a:ea typeface="Arial" charset="0"/>
                <a:cs typeface="Arial" charset="0"/>
              </a:rPr>
              <a:t>s</a:t>
            </a:r>
            <a:r>
              <a:rPr lang="en-IE" sz="2000">
                <a:solidFill>
                  <a:schemeClr val="bg2">
                    <a:lumMod val="25000"/>
                  </a:schemeClr>
                </a:solidFill>
                <a:ea typeface="Arial" charset="0"/>
                <a:cs typeface="Arial" charset="0"/>
              </a:rPr>
              <a:t>trengthen conceptual understanding of the complete system</a:t>
            </a:r>
          </a:p>
          <a:p>
            <a:pPr marL="342900" indent="-342900" eaLnBrk="1" fontAlgn="auto" hangingPunct="1">
              <a:spcBef>
                <a:spcPct val="50000"/>
              </a:spcBef>
              <a:spcAft>
                <a:spcPts val="0"/>
              </a:spcAft>
              <a:buBlip>
                <a:blip r:embed="rId3"/>
              </a:buBlip>
              <a:defRPr/>
            </a:pPr>
            <a:r>
              <a:rPr lang="en-IE" sz="2000">
                <a:solidFill>
                  <a:schemeClr val="bg2">
                    <a:lumMod val="25000"/>
                  </a:schemeClr>
                </a:solidFill>
                <a:ea typeface="Arial" charset="0"/>
                <a:cs typeface="Arial" charset="0"/>
              </a:rPr>
              <a:t>clarify water flow, linkages, responsibilities and vulnerabilities</a:t>
            </a:r>
          </a:p>
        </p:txBody>
      </p:sp>
      <p:sp>
        <p:nvSpPr>
          <p:cNvPr id="35" name="Text Box 63"/>
          <p:cNvSpPr txBox="1">
            <a:spLocks noChangeArrowheads="1"/>
          </p:cNvSpPr>
          <p:nvPr/>
        </p:nvSpPr>
        <p:spPr bwMode="auto">
          <a:xfrm>
            <a:off x="1077686" y="3487138"/>
            <a:ext cx="9467761" cy="791766"/>
          </a:xfrm>
          <a:prstGeom prst="roundRect">
            <a:avLst>
              <a:gd name="adj" fmla="val 5110"/>
            </a:avLst>
          </a:prstGeom>
          <a:solidFill>
            <a:srgbClr val="DB504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457200"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200" b="1">
                <a:solidFill>
                  <a:schemeClr val="bg1"/>
                </a:solidFill>
                <a:latin typeface="Arial"/>
                <a:cs typeface="Arial"/>
              </a:rPr>
              <a:t>Create system diagrams with sufficient detail to help identify problems or potential problems</a:t>
            </a:r>
          </a:p>
        </p:txBody>
      </p:sp>
      <p:sp>
        <p:nvSpPr>
          <p:cNvPr id="38" name="Text Box 5"/>
          <p:cNvSpPr txBox="1">
            <a:spLocks noChangeArrowheads="1"/>
          </p:cNvSpPr>
          <p:nvPr/>
        </p:nvSpPr>
        <p:spPr bwMode="auto">
          <a:xfrm>
            <a:off x="2407922" y="4584866"/>
            <a:ext cx="8137525" cy="400110"/>
          </a:xfrm>
          <a:prstGeom prst="rect">
            <a:avLst/>
          </a:prstGeom>
          <a:noFill/>
          <a:ln w="9525">
            <a:noFill/>
            <a:miter lim="800000"/>
            <a:headEnd/>
            <a:tailEnd/>
          </a:ln>
        </p:spPr>
        <p:txBody>
          <a:bodyPr wrap="square">
            <a:spAutoFit/>
          </a:bodyPr>
          <a:lstStyle/>
          <a:p>
            <a:pPr eaLnBrk="1" fontAlgn="auto" hangingPunct="1">
              <a:spcBef>
                <a:spcPct val="50000"/>
              </a:spcBef>
              <a:spcAft>
                <a:spcPts val="0"/>
              </a:spcAft>
              <a:defRPr/>
            </a:pPr>
            <a:r>
              <a:rPr lang="en-GB" sz="2000" b="1">
                <a:solidFill>
                  <a:srgbClr val="086788"/>
                </a:solidFill>
              </a:rPr>
              <a:t>If needed, consider creating diagrams at two levels:</a:t>
            </a:r>
          </a:p>
        </p:txBody>
      </p:sp>
      <p:sp>
        <p:nvSpPr>
          <p:cNvPr id="11" name="Text Box 63">
            <a:extLst>
              <a:ext uri="{FF2B5EF4-FFF2-40B4-BE49-F238E27FC236}">
                <a16:creationId xmlns:a16="http://schemas.microsoft.com/office/drawing/2014/main" id="{F6D8A723-107C-BC4A-8EFD-07D7456F1D2B}"/>
              </a:ext>
            </a:extLst>
          </p:cNvPr>
          <p:cNvSpPr txBox="1">
            <a:spLocks noChangeArrowheads="1"/>
          </p:cNvSpPr>
          <p:nvPr/>
        </p:nvSpPr>
        <p:spPr bwMode="auto">
          <a:xfrm>
            <a:off x="326572" y="299968"/>
            <a:ext cx="1034143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SYSTEM DIAGRAMS </a:t>
            </a:r>
            <a:r>
              <a:rPr lang="en-US" sz="2800" b="1" spc="100">
                <a:solidFill>
                  <a:srgbClr val="FED766"/>
                </a:solidFill>
                <a:latin typeface="Arial" charset="0"/>
              </a:rPr>
              <a:t>are an important part of the system description</a:t>
            </a:r>
          </a:p>
        </p:txBody>
      </p:sp>
      <p:sp>
        <p:nvSpPr>
          <p:cNvPr id="3" name="TextBox 2">
            <a:extLst>
              <a:ext uri="{FF2B5EF4-FFF2-40B4-BE49-F238E27FC236}">
                <a16:creationId xmlns:a16="http://schemas.microsoft.com/office/drawing/2014/main" id="{8DE00638-7EB6-5845-9D93-ED9BA031683B}"/>
              </a:ext>
            </a:extLst>
          </p:cNvPr>
          <p:cNvSpPr txBox="1"/>
          <p:nvPr/>
        </p:nvSpPr>
        <p:spPr>
          <a:xfrm>
            <a:off x="2572681" y="5156799"/>
            <a:ext cx="3848986" cy="1015663"/>
          </a:xfrm>
          <a:prstGeom prst="rect">
            <a:avLst/>
          </a:prstGeom>
          <a:noFill/>
        </p:spPr>
        <p:txBody>
          <a:bodyPr wrap="square" rtlCol="0">
            <a:spAutoFit/>
          </a:bodyPr>
          <a:lstStyle/>
          <a:p>
            <a:pPr>
              <a:spcBef>
                <a:spcPct val="50000"/>
              </a:spcBef>
              <a:defRPr/>
            </a:pPr>
            <a:r>
              <a:rPr lang="en-GB" sz="2000" b="1">
                <a:solidFill>
                  <a:srgbClr val="FED766"/>
                </a:solidFill>
                <a:ea typeface="Arial" charset="0"/>
                <a:cs typeface="Arial" charset="0"/>
              </a:rPr>
              <a:t>Level 1:</a:t>
            </a:r>
            <a:r>
              <a:rPr lang="en-GB" sz="2000" b="1">
                <a:solidFill>
                  <a:srgbClr val="DB504A"/>
                </a:solidFill>
                <a:ea typeface="Arial" charset="0"/>
                <a:cs typeface="Arial" charset="0"/>
              </a:rPr>
              <a:t> </a:t>
            </a:r>
            <a:r>
              <a:rPr lang="en-GB" sz="2000">
                <a:solidFill>
                  <a:schemeClr val="bg1"/>
                </a:solidFill>
              </a:rPr>
              <a:t>system overview (catchment to consumer)</a:t>
            </a:r>
          </a:p>
          <a:p>
            <a:endParaRPr lang="en-US" sz="2000">
              <a:solidFill>
                <a:schemeClr val="bg2">
                  <a:lumMod val="25000"/>
                </a:schemeClr>
              </a:solidFill>
            </a:endParaRPr>
          </a:p>
        </p:txBody>
      </p:sp>
      <p:sp>
        <p:nvSpPr>
          <p:cNvPr id="4" name="Rectangle 3">
            <a:extLst>
              <a:ext uri="{FF2B5EF4-FFF2-40B4-BE49-F238E27FC236}">
                <a16:creationId xmlns:a16="http://schemas.microsoft.com/office/drawing/2014/main" id="{AFA2E720-375B-5F43-B6A0-C94B7886EF95}"/>
              </a:ext>
            </a:extLst>
          </p:cNvPr>
          <p:cNvSpPr/>
          <p:nvPr/>
        </p:nvSpPr>
        <p:spPr>
          <a:xfrm>
            <a:off x="6394215" y="5156798"/>
            <a:ext cx="3144689" cy="707886"/>
          </a:xfrm>
          <a:prstGeom prst="rect">
            <a:avLst/>
          </a:prstGeom>
        </p:spPr>
        <p:txBody>
          <a:bodyPr wrap="square">
            <a:spAutoFit/>
          </a:bodyPr>
          <a:lstStyle/>
          <a:p>
            <a:pPr>
              <a:spcBef>
                <a:spcPct val="50000"/>
              </a:spcBef>
              <a:defRPr/>
            </a:pPr>
            <a:r>
              <a:rPr lang="en-GB" sz="2000" b="1">
                <a:solidFill>
                  <a:srgbClr val="FED766"/>
                </a:solidFill>
              </a:rPr>
              <a:t>Level 2:</a:t>
            </a:r>
            <a:r>
              <a:rPr lang="en-GB" sz="2000" b="1">
                <a:solidFill>
                  <a:srgbClr val="DB504A"/>
                </a:solidFill>
              </a:rPr>
              <a:t> </a:t>
            </a:r>
            <a:r>
              <a:rPr lang="en-GB" sz="2000">
                <a:solidFill>
                  <a:schemeClr val="bg1"/>
                </a:solidFill>
              </a:rPr>
              <a:t>water treatment plant details</a:t>
            </a:r>
            <a:endParaRPr lang="en-IE" sz="2000">
              <a:solidFill>
                <a:schemeClr val="bg1"/>
              </a:solidFill>
              <a:ea typeface="Arial" charset="0"/>
              <a:cs typeface="Arial" charset="0"/>
            </a:endParaRPr>
          </a:p>
        </p:txBody>
      </p:sp>
      <p:grpSp>
        <p:nvGrpSpPr>
          <p:cNvPr id="13" name="Group 12">
            <a:extLst>
              <a:ext uri="{FF2B5EF4-FFF2-40B4-BE49-F238E27FC236}">
                <a16:creationId xmlns:a16="http://schemas.microsoft.com/office/drawing/2014/main" id="{7B9A2BB3-B030-3049-8D45-35AE38CA49E0}"/>
              </a:ext>
            </a:extLst>
          </p:cNvPr>
          <p:cNvGrpSpPr/>
          <p:nvPr/>
        </p:nvGrpSpPr>
        <p:grpSpPr>
          <a:xfrm>
            <a:off x="751114" y="3181176"/>
            <a:ext cx="648816" cy="632543"/>
            <a:chOff x="6138604" y="2128788"/>
            <a:chExt cx="1993900" cy="1857183"/>
          </a:xfrm>
        </p:grpSpPr>
        <p:pic>
          <p:nvPicPr>
            <p:cNvPr id="14" name="Picture 13">
              <a:extLst>
                <a:ext uri="{FF2B5EF4-FFF2-40B4-BE49-F238E27FC236}">
                  <a16:creationId xmlns:a16="http://schemas.microsoft.com/office/drawing/2014/main" id="{78C9C5DE-EAB8-A142-B360-60533BCBC775}"/>
                </a:ext>
              </a:extLst>
            </p:cNvPr>
            <p:cNvPicPr>
              <a:picLocks noChangeAspect="1"/>
            </p:cNvPicPr>
            <p:nvPr/>
          </p:nvPicPr>
          <p:blipFill>
            <a:blip r:embed="rId4"/>
            <a:stretch>
              <a:fillRect/>
            </a:stretch>
          </p:blipFill>
          <p:spPr>
            <a:xfrm>
              <a:off x="6138604" y="2128788"/>
              <a:ext cx="1993900" cy="1778000"/>
            </a:xfrm>
            <a:prstGeom prst="rect">
              <a:avLst/>
            </a:prstGeom>
          </p:spPr>
        </p:pic>
        <p:sp>
          <p:nvSpPr>
            <p:cNvPr id="15" name="TextBox 14">
              <a:extLst>
                <a:ext uri="{FF2B5EF4-FFF2-40B4-BE49-F238E27FC236}">
                  <a16:creationId xmlns:a16="http://schemas.microsoft.com/office/drawing/2014/main" id="{1C56812F-886D-0A47-A988-8470D90B46AC}"/>
                </a:ext>
              </a:extLst>
            </p:cNvPr>
            <p:cNvSpPr txBox="1"/>
            <p:nvPr/>
          </p:nvSpPr>
          <p:spPr bwMode="auto">
            <a:xfrm>
              <a:off x="6692386" y="2449767"/>
              <a:ext cx="936972" cy="1536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rtlCol="0">
              <a:spAutoFit/>
            </a:bodyPr>
            <a:lstStyle/>
            <a:p>
              <a:pPr algn="ctr">
                <a:spcBef>
                  <a:spcPct val="50000"/>
                </a:spcBef>
              </a:pPr>
              <a:r>
                <a:rPr lang="en-US" b="1">
                  <a:solidFill>
                    <a:srgbClr val="086788"/>
                  </a:solidFill>
                </a:rPr>
                <a:t>!</a:t>
              </a:r>
            </a:p>
          </p:txBody>
        </p:sp>
      </p:grpSp>
    </p:spTree>
    <p:extLst>
      <p:ext uri="{BB962C8B-B14F-4D97-AF65-F5344CB8AC3E}">
        <p14:creationId xmlns:p14="http://schemas.microsoft.com/office/powerpoint/2010/main" val="1280034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41"/>
          <p:cNvSpPr txBox="1">
            <a:spLocks noChangeArrowheads="1"/>
          </p:cNvSpPr>
          <p:nvPr/>
        </p:nvSpPr>
        <p:spPr bwMode="auto">
          <a:xfrm>
            <a:off x="8856663" y="5953126"/>
            <a:ext cx="15430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ea typeface="ＭＳ Ｐゴシック" charset="0"/>
                <a:cs typeface="ＭＳ Ｐゴシック" charset="0"/>
              </a:rPr>
              <a:t>Treated Water</a:t>
            </a:r>
          </a:p>
        </p:txBody>
      </p:sp>
      <p:sp>
        <p:nvSpPr>
          <p:cNvPr id="86" name="Line 42"/>
          <p:cNvSpPr>
            <a:spLocks noChangeShapeType="1"/>
          </p:cNvSpPr>
          <p:nvPr/>
        </p:nvSpPr>
        <p:spPr bwMode="auto">
          <a:xfrm>
            <a:off x="3330575" y="6138863"/>
            <a:ext cx="5238750" cy="0"/>
          </a:xfrm>
          <a:prstGeom prst="line">
            <a:avLst/>
          </a:prstGeom>
          <a:noFill/>
          <a:ln w="31750">
            <a:solidFill>
              <a:schemeClr val="bg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p>
        </p:txBody>
      </p:sp>
      <p:grpSp>
        <p:nvGrpSpPr>
          <p:cNvPr id="76" name="Group 16">
            <a:extLst>
              <a:ext uri="{FF2B5EF4-FFF2-40B4-BE49-F238E27FC236}">
                <a16:creationId xmlns:a16="http://schemas.microsoft.com/office/drawing/2014/main" id="{B63FDC20-F4F6-9B42-9CBA-3C82B53EF843}"/>
              </a:ext>
            </a:extLst>
          </p:cNvPr>
          <p:cNvGrpSpPr>
            <a:grpSpLocks/>
          </p:cNvGrpSpPr>
          <p:nvPr/>
        </p:nvGrpSpPr>
        <p:grpSpPr bwMode="auto">
          <a:xfrm>
            <a:off x="1792322" y="5844657"/>
            <a:ext cx="8572500" cy="347663"/>
            <a:chOff x="268816" y="5697536"/>
            <a:chExt cx="8572500" cy="347662"/>
          </a:xfrm>
        </p:grpSpPr>
        <p:sp>
          <p:nvSpPr>
            <p:cNvPr id="77" name="AutoShape 2">
              <a:extLst>
                <a:ext uri="{FF2B5EF4-FFF2-40B4-BE49-F238E27FC236}">
                  <a16:creationId xmlns:a16="http://schemas.microsoft.com/office/drawing/2014/main" id="{B67FAF42-CBDD-C64A-87D5-3BF74D0479E7}"/>
                </a:ext>
              </a:extLst>
            </p:cNvPr>
            <p:cNvSpPr>
              <a:spLocks noChangeArrowheads="1"/>
            </p:cNvSpPr>
            <p:nvPr/>
          </p:nvSpPr>
          <p:spPr bwMode="auto">
            <a:xfrm>
              <a:off x="268816" y="5702299"/>
              <a:ext cx="8572500" cy="342899"/>
            </a:xfrm>
            <a:prstGeom prst="roundRect">
              <a:avLst>
                <a:gd name="adj" fmla="val 16667"/>
              </a:avLst>
            </a:prstGeom>
            <a:gradFill flip="none" rotWithShape="1">
              <a:gsLst>
                <a:gs pos="0">
                  <a:srgbClr val="DB504A"/>
                </a:gs>
                <a:gs pos="100000">
                  <a:srgbClr val="009FB7"/>
                </a:gs>
                <a:gs pos="100000">
                  <a:srgbClr val="333333"/>
                </a:gs>
              </a:gsLst>
              <a:lin ang="0" scaled="0"/>
              <a:tileRect/>
            </a:gradFill>
            <a:ln w="25400">
              <a:no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latin typeface="Arial"/>
                <a:ea typeface="ＭＳ Ｐゴシック" charset="0"/>
                <a:cs typeface="Arial"/>
              </a:endParaRPr>
            </a:p>
          </p:txBody>
        </p:sp>
        <p:sp>
          <p:nvSpPr>
            <p:cNvPr id="78" name="Text Box 40">
              <a:extLst>
                <a:ext uri="{FF2B5EF4-FFF2-40B4-BE49-F238E27FC236}">
                  <a16:creationId xmlns:a16="http://schemas.microsoft.com/office/drawing/2014/main" id="{7DE44C08-40B3-FF43-BA1D-A74E5DF1B0DE}"/>
                </a:ext>
              </a:extLst>
            </p:cNvPr>
            <p:cNvSpPr txBox="1">
              <a:spLocks noChangeArrowheads="1"/>
            </p:cNvSpPr>
            <p:nvPr/>
          </p:nvSpPr>
          <p:spPr bwMode="auto">
            <a:xfrm>
              <a:off x="359304" y="5703886"/>
              <a:ext cx="1924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Raw Water</a:t>
              </a:r>
            </a:p>
          </p:txBody>
        </p:sp>
        <p:sp>
          <p:nvSpPr>
            <p:cNvPr id="80" name="Text Box 41">
              <a:extLst>
                <a:ext uri="{FF2B5EF4-FFF2-40B4-BE49-F238E27FC236}">
                  <a16:creationId xmlns:a16="http://schemas.microsoft.com/office/drawing/2014/main" id="{F23292E9-E3ED-F949-AB2E-2357FE55358A}"/>
                </a:ext>
              </a:extLst>
            </p:cNvPr>
            <p:cNvSpPr txBox="1">
              <a:spLocks noChangeArrowheads="1"/>
            </p:cNvSpPr>
            <p:nvPr/>
          </p:nvSpPr>
          <p:spPr bwMode="auto">
            <a:xfrm>
              <a:off x="7232732" y="5697536"/>
              <a:ext cx="1543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Treated Water</a:t>
              </a:r>
            </a:p>
          </p:txBody>
        </p:sp>
        <p:sp>
          <p:nvSpPr>
            <p:cNvPr id="82" name="Line 42">
              <a:extLst>
                <a:ext uri="{FF2B5EF4-FFF2-40B4-BE49-F238E27FC236}">
                  <a16:creationId xmlns:a16="http://schemas.microsoft.com/office/drawing/2014/main" id="{CBDEA486-5FAE-0C4A-8550-EC8C2987BE81}"/>
                </a:ext>
              </a:extLst>
            </p:cNvPr>
            <p:cNvSpPr>
              <a:spLocks noChangeShapeType="1"/>
            </p:cNvSpPr>
            <p:nvPr/>
          </p:nvSpPr>
          <p:spPr bwMode="auto">
            <a:xfrm>
              <a:off x="2387140" y="5862008"/>
              <a:ext cx="3969989" cy="13616"/>
            </a:xfrm>
            <a:prstGeom prst="line">
              <a:avLst/>
            </a:prstGeom>
            <a:noFill/>
            <a:ln w="31750">
              <a:solidFill>
                <a:schemeClr val="bg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p>
          </p:txBody>
        </p:sp>
      </p:grpSp>
      <p:sp>
        <p:nvSpPr>
          <p:cNvPr id="92" name="Text Box 63">
            <a:extLst>
              <a:ext uri="{FF2B5EF4-FFF2-40B4-BE49-F238E27FC236}">
                <a16:creationId xmlns:a16="http://schemas.microsoft.com/office/drawing/2014/main" id="{853A0820-DDC7-7444-A097-C76184F1D347}"/>
              </a:ext>
            </a:extLst>
          </p:cNvPr>
          <p:cNvSpPr txBox="1">
            <a:spLocks noChangeArrowheads="1"/>
          </p:cNvSpPr>
          <p:nvPr/>
        </p:nvSpPr>
        <p:spPr bwMode="auto">
          <a:xfrm>
            <a:off x="250372" y="299968"/>
            <a:ext cx="1041763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LEVEL 1: </a:t>
            </a:r>
          </a:p>
          <a:p>
            <a:pPr algn="l">
              <a:lnSpc>
                <a:spcPts val="3000"/>
              </a:lnSpc>
              <a:spcBef>
                <a:spcPts val="0"/>
              </a:spcBef>
              <a:defRPr/>
            </a:pPr>
            <a:r>
              <a:rPr lang="en-US" sz="2800" b="1" i="1" spc="100">
                <a:solidFill>
                  <a:srgbClr val="FED766"/>
                </a:solidFill>
                <a:latin typeface="Arial" charset="0"/>
              </a:rPr>
              <a:t>System overview</a:t>
            </a:r>
          </a:p>
        </p:txBody>
      </p:sp>
      <p:pic>
        <p:nvPicPr>
          <p:cNvPr id="14" name="Picture 13">
            <a:extLst>
              <a:ext uri="{FF2B5EF4-FFF2-40B4-BE49-F238E27FC236}">
                <a16:creationId xmlns:a16="http://schemas.microsoft.com/office/drawing/2014/main" id="{66EED30D-DE34-7F48-919A-1D56C2CC7029}"/>
              </a:ext>
            </a:extLst>
          </p:cNvPr>
          <p:cNvPicPr>
            <a:picLocks noChangeAspect="1"/>
          </p:cNvPicPr>
          <p:nvPr/>
        </p:nvPicPr>
        <p:blipFill>
          <a:blip r:embed="rId3"/>
          <a:stretch>
            <a:fillRect/>
          </a:stretch>
        </p:blipFill>
        <p:spPr>
          <a:xfrm>
            <a:off x="3283923" y="4578934"/>
            <a:ext cx="1243175" cy="574057"/>
          </a:xfrm>
          <a:prstGeom prst="rect">
            <a:avLst/>
          </a:prstGeom>
        </p:spPr>
      </p:pic>
      <p:sp>
        <p:nvSpPr>
          <p:cNvPr id="126978" name="Text Box 3"/>
          <p:cNvSpPr txBox="1">
            <a:spLocks noChangeArrowheads="1"/>
          </p:cNvSpPr>
          <p:nvPr/>
        </p:nvSpPr>
        <p:spPr bwMode="auto">
          <a:xfrm>
            <a:off x="2273800" y="3696246"/>
            <a:ext cx="1582763" cy="63182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Duty/</a:t>
            </a:r>
            <a:br>
              <a:rPr lang="en-GB" sz="1600" b="1">
                <a:solidFill>
                  <a:schemeClr val="bg2">
                    <a:lumMod val="25000"/>
                  </a:schemeClr>
                </a:solidFill>
                <a:ea typeface="Arial" charset="0"/>
                <a:cs typeface="Arial" charset="0"/>
              </a:rPr>
            </a:br>
            <a:r>
              <a:rPr lang="en-GB" sz="1600" b="1">
                <a:solidFill>
                  <a:schemeClr val="bg2">
                    <a:lumMod val="25000"/>
                  </a:schemeClr>
                </a:solidFill>
                <a:ea typeface="Arial" charset="0"/>
                <a:cs typeface="Arial" charset="0"/>
              </a:rPr>
              <a:t>standby </a:t>
            </a:r>
            <a:br>
              <a:rPr lang="en-GB" sz="1600" b="1">
                <a:solidFill>
                  <a:schemeClr val="bg2">
                    <a:lumMod val="25000"/>
                  </a:schemeClr>
                </a:solidFill>
                <a:ea typeface="Arial" charset="0"/>
                <a:cs typeface="Arial" charset="0"/>
              </a:rPr>
            </a:br>
            <a:r>
              <a:rPr lang="en-GB" sz="1600" b="1">
                <a:solidFill>
                  <a:schemeClr val="bg2">
                    <a:lumMod val="25000"/>
                  </a:schemeClr>
                </a:solidFill>
                <a:ea typeface="Arial" charset="0"/>
                <a:cs typeface="Arial" charset="0"/>
              </a:rPr>
              <a:t>pump</a:t>
            </a:r>
            <a:endParaRPr lang="en-US" sz="1600" b="1">
              <a:solidFill>
                <a:schemeClr val="bg2">
                  <a:lumMod val="25000"/>
                </a:schemeClr>
              </a:solidFill>
              <a:ea typeface="Arial" charset="0"/>
              <a:cs typeface="Arial" charset="0"/>
            </a:endParaRPr>
          </a:p>
        </p:txBody>
      </p:sp>
      <p:sp>
        <p:nvSpPr>
          <p:cNvPr id="126979" name="Text Box 3"/>
          <p:cNvSpPr txBox="1">
            <a:spLocks noChangeArrowheads="1"/>
          </p:cNvSpPr>
          <p:nvPr/>
        </p:nvSpPr>
        <p:spPr bwMode="auto">
          <a:xfrm>
            <a:off x="2308186" y="1516924"/>
            <a:ext cx="1393743" cy="35401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Cattle farm</a:t>
            </a:r>
            <a:endParaRPr lang="en-US" sz="1600" b="1">
              <a:solidFill>
                <a:schemeClr val="bg2">
                  <a:lumMod val="25000"/>
                </a:schemeClr>
              </a:solidFill>
              <a:ea typeface="Arial" charset="0"/>
              <a:cs typeface="Arial" charset="0"/>
            </a:endParaRPr>
          </a:p>
        </p:txBody>
      </p:sp>
      <p:cxnSp>
        <p:nvCxnSpPr>
          <p:cNvPr id="54288" name="Straight Connector 99"/>
          <p:cNvCxnSpPr>
            <a:cxnSpLocks noChangeShapeType="1"/>
          </p:cNvCxnSpPr>
          <p:nvPr/>
        </p:nvCxnSpPr>
        <p:spPr bwMode="auto">
          <a:xfrm>
            <a:off x="2392364" y="3388271"/>
            <a:ext cx="7813675" cy="33591"/>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26992" name="Group 100"/>
          <p:cNvGrpSpPr>
            <a:grpSpLocks/>
          </p:cNvGrpSpPr>
          <p:nvPr/>
        </p:nvGrpSpPr>
        <p:grpSpPr bwMode="auto">
          <a:xfrm>
            <a:off x="2867025" y="3121570"/>
            <a:ext cx="406400" cy="584200"/>
            <a:chOff x="4762500" y="1917700"/>
            <a:chExt cx="622300" cy="869950"/>
          </a:xfrm>
        </p:grpSpPr>
        <p:sp>
          <p:nvSpPr>
            <p:cNvPr id="127041" name="Rectangle 101"/>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algn="ctr"/>
              <a:endParaRPr lang="en-US" sz="1600">
                <a:ea typeface="Arial" charset="0"/>
                <a:cs typeface="Arial" charset="0"/>
              </a:endParaRPr>
            </a:p>
          </p:txBody>
        </p:sp>
        <p:grpSp>
          <p:nvGrpSpPr>
            <p:cNvPr id="127042" name="Group 105"/>
            <p:cNvGrpSpPr>
              <a:grpSpLocks/>
            </p:cNvGrpSpPr>
            <p:nvPr/>
          </p:nvGrpSpPr>
          <p:grpSpPr bwMode="auto">
            <a:xfrm>
              <a:off x="4908550" y="1917700"/>
              <a:ext cx="311150" cy="311150"/>
              <a:chOff x="4876800" y="1905000"/>
              <a:chExt cx="381000" cy="355600"/>
            </a:xfrm>
          </p:grpSpPr>
          <p:sp>
            <p:nvSpPr>
              <p:cNvPr id="127046" name="Oval 109"/>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27047" name="Isosceles Triangle 110"/>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nvGrpSpPr>
            <p:cNvPr id="127043" name="Group 106"/>
            <p:cNvGrpSpPr>
              <a:grpSpLocks/>
            </p:cNvGrpSpPr>
            <p:nvPr/>
          </p:nvGrpSpPr>
          <p:grpSpPr bwMode="auto">
            <a:xfrm>
              <a:off x="4914900" y="2476500"/>
              <a:ext cx="311150" cy="311150"/>
              <a:chOff x="4876800" y="1905000"/>
              <a:chExt cx="381000" cy="355600"/>
            </a:xfrm>
          </p:grpSpPr>
          <p:sp>
            <p:nvSpPr>
              <p:cNvPr id="127044" name="Oval 107"/>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27045" name="Isosceles Triangle 108"/>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sp>
        <p:nvSpPr>
          <p:cNvPr id="126993" name="Text Box 3"/>
          <p:cNvSpPr txBox="1">
            <a:spLocks noChangeArrowheads="1"/>
          </p:cNvSpPr>
          <p:nvPr/>
        </p:nvSpPr>
        <p:spPr bwMode="auto">
          <a:xfrm>
            <a:off x="1051811" y="2446325"/>
            <a:ext cx="1128732" cy="25742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GB" sz="1600" b="1">
                <a:solidFill>
                  <a:schemeClr val="bg2">
                    <a:lumMod val="25000"/>
                  </a:schemeClr>
                </a:solidFill>
                <a:ea typeface="Arial" charset="0"/>
                <a:cs typeface="Arial" charset="0"/>
              </a:rPr>
              <a:t>Village</a:t>
            </a:r>
            <a:endParaRPr lang="en-US" sz="1600" b="1">
              <a:solidFill>
                <a:schemeClr val="bg2">
                  <a:lumMod val="25000"/>
                </a:schemeClr>
              </a:solidFill>
              <a:ea typeface="Arial" charset="0"/>
              <a:cs typeface="Arial" charset="0"/>
            </a:endParaRPr>
          </a:p>
        </p:txBody>
      </p:sp>
      <p:sp>
        <p:nvSpPr>
          <p:cNvPr id="126994" name="Rectangle 30"/>
          <p:cNvSpPr>
            <a:spLocks noChangeArrowheads="1"/>
          </p:cNvSpPr>
          <p:nvPr/>
        </p:nvSpPr>
        <p:spPr bwMode="auto">
          <a:xfrm>
            <a:off x="4406894" y="2931070"/>
            <a:ext cx="1213159" cy="947738"/>
          </a:xfrm>
          <a:prstGeom prst="rect">
            <a:avLst/>
          </a:prstGeom>
          <a:solidFill>
            <a:schemeClr val="bg1"/>
          </a:solidFill>
          <a:ln w="25400">
            <a:solidFill>
              <a:srgbClr val="DB504A"/>
            </a:solidFill>
            <a:miter lim="800000"/>
            <a:headEnd/>
            <a:tailEnd/>
          </a:ln>
        </p:spPr>
        <p:txBody>
          <a:bodyPr wrap="none" anchor="ctr"/>
          <a:lstStyle/>
          <a:p>
            <a:pPr algn="ctr"/>
            <a:endParaRPr lang="en-US" sz="1600">
              <a:ea typeface="Arial" charset="0"/>
              <a:cs typeface="Arial" charset="0"/>
            </a:endParaRPr>
          </a:p>
        </p:txBody>
      </p:sp>
      <p:grpSp>
        <p:nvGrpSpPr>
          <p:cNvPr id="126997" name="Group 289"/>
          <p:cNvGrpSpPr>
            <a:grpSpLocks/>
          </p:cNvGrpSpPr>
          <p:nvPr/>
        </p:nvGrpSpPr>
        <p:grpSpPr bwMode="auto">
          <a:xfrm>
            <a:off x="9885206" y="2952750"/>
            <a:ext cx="1295400" cy="952500"/>
            <a:chOff x="7493000" y="2247900"/>
            <a:chExt cx="1295400" cy="952500"/>
          </a:xfrm>
        </p:grpSpPr>
        <p:cxnSp>
          <p:nvCxnSpPr>
            <p:cNvPr id="54322" name="Straight Connector 290"/>
            <p:cNvCxnSpPr>
              <a:cxnSpLocks noChangeShapeType="1"/>
            </p:cNvCxnSpPr>
            <p:nvPr/>
          </p:nvCxnSpPr>
          <p:spPr bwMode="auto">
            <a:xfrm flipH="1">
              <a:off x="7696200" y="2247900"/>
              <a:ext cx="520700" cy="93980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23" name="Straight Connector 291"/>
            <p:cNvCxnSpPr>
              <a:cxnSpLocks noChangeShapeType="1"/>
            </p:cNvCxnSpPr>
            <p:nvPr/>
          </p:nvCxnSpPr>
          <p:spPr bwMode="auto">
            <a:xfrm flipH="1">
              <a:off x="7950201" y="2256366"/>
              <a:ext cx="520700" cy="93980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24" name="Straight Connector 292"/>
            <p:cNvCxnSpPr>
              <a:cxnSpLocks noChangeShapeType="1"/>
            </p:cNvCxnSpPr>
            <p:nvPr/>
          </p:nvCxnSpPr>
          <p:spPr bwMode="auto">
            <a:xfrm flipH="1">
              <a:off x="8191500" y="2260600"/>
              <a:ext cx="520700" cy="93980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25" name="Straight Connector 293"/>
            <p:cNvCxnSpPr>
              <a:cxnSpLocks noChangeShapeType="1"/>
            </p:cNvCxnSpPr>
            <p:nvPr/>
          </p:nvCxnSpPr>
          <p:spPr bwMode="auto">
            <a:xfrm flipH="1">
              <a:off x="7785100" y="2514600"/>
              <a:ext cx="1003300" cy="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26" name="Straight Connector 294"/>
            <p:cNvCxnSpPr>
              <a:cxnSpLocks noChangeShapeType="1"/>
            </p:cNvCxnSpPr>
            <p:nvPr/>
          </p:nvCxnSpPr>
          <p:spPr bwMode="auto">
            <a:xfrm flipH="1">
              <a:off x="7493000" y="2984500"/>
              <a:ext cx="1003300" cy="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26998" name="Group 307"/>
          <p:cNvGrpSpPr>
            <a:grpSpLocks/>
          </p:cNvGrpSpPr>
          <p:nvPr/>
        </p:nvGrpSpPr>
        <p:grpSpPr bwMode="auto">
          <a:xfrm rot="5400000">
            <a:off x="5533497" y="4670978"/>
            <a:ext cx="1193785" cy="965200"/>
            <a:chOff x="7561277" y="2281237"/>
            <a:chExt cx="1193785" cy="965200"/>
          </a:xfrm>
        </p:grpSpPr>
        <p:cxnSp>
          <p:nvCxnSpPr>
            <p:cNvPr id="54317" name="Straight Connector 308"/>
            <p:cNvCxnSpPr>
              <a:cxnSpLocks noChangeShapeType="1"/>
            </p:cNvCxnSpPr>
            <p:nvPr/>
          </p:nvCxnSpPr>
          <p:spPr bwMode="auto">
            <a:xfrm flipH="1">
              <a:off x="7662862" y="2281237"/>
              <a:ext cx="520700" cy="93980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18" name="Straight Connector 309"/>
            <p:cNvCxnSpPr>
              <a:cxnSpLocks noChangeShapeType="1"/>
            </p:cNvCxnSpPr>
            <p:nvPr/>
          </p:nvCxnSpPr>
          <p:spPr bwMode="auto">
            <a:xfrm flipH="1">
              <a:off x="7891462" y="2306637"/>
              <a:ext cx="520700" cy="93980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19" name="Straight Connector 310"/>
            <p:cNvCxnSpPr>
              <a:cxnSpLocks noChangeShapeType="1"/>
            </p:cNvCxnSpPr>
            <p:nvPr/>
          </p:nvCxnSpPr>
          <p:spPr bwMode="auto">
            <a:xfrm flipH="1">
              <a:off x="8158162" y="2293937"/>
              <a:ext cx="520700" cy="93980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20" name="Straight Connector 311"/>
            <p:cNvCxnSpPr>
              <a:cxnSpLocks noChangeShapeType="1"/>
            </p:cNvCxnSpPr>
            <p:nvPr/>
          </p:nvCxnSpPr>
          <p:spPr bwMode="auto">
            <a:xfrm flipH="1">
              <a:off x="7751762" y="2547937"/>
              <a:ext cx="1003300" cy="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321" name="Straight Connector 312"/>
            <p:cNvCxnSpPr>
              <a:cxnSpLocks noChangeShapeType="1"/>
            </p:cNvCxnSpPr>
            <p:nvPr/>
          </p:nvCxnSpPr>
          <p:spPr bwMode="auto">
            <a:xfrm flipH="1">
              <a:off x="7561277" y="3017837"/>
              <a:ext cx="1003300" cy="0"/>
            </a:xfrm>
            <a:prstGeom prst="line">
              <a:avLst/>
            </a:prstGeom>
            <a:noFill/>
            <a:ln w="25400">
              <a:solidFill>
                <a:srgbClr val="086788"/>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54296" name="Straight Connector 314"/>
          <p:cNvCxnSpPr>
            <a:cxnSpLocks noChangeShapeType="1"/>
          </p:cNvCxnSpPr>
          <p:nvPr/>
        </p:nvCxnSpPr>
        <p:spPr bwMode="auto">
          <a:xfrm flipV="1">
            <a:off x="6116630" y="3415803"/>
            <a:ext cx="745" cy="2258469"/>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297" name="Straight Connector 315"/>
          <p:cNvCxnSpPr>
            <a:cxnSpLocks noChangeShapeType="1"/>
          </p:cNvCxnSpPr>
          <p:nvPr/>
        </p:nvCxnSpPr>
        <p:spPr bwMode="auto">
          <a:xfrm flipH="1" flipV="1">
            <a:off x="3898368" y="3388270"/>
            <a:ext cx="7142" cy="1253070"/>
          </a:xfrm>
          <a:prstGeom prst="line">
            <a:avLst/>
          </a:prstGeom>
          <a:noFill/>
          <a:ln w="25400">
            <a:solidFill>
              <a:schemeClr val="bg2">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7003" name="Right Arrow 330"/>
          <p:cNvSpPr>
            <a:spLocks noChangeArrowheads="1"/>
          </p:cNvSpPr>
          <p:nvPr/>
        </p:nvSpPr>
        <p:spPr bwMode="auto">
          <a:xfrm>
            <a:off x="3728507" y="3243278"/>
            <a:ext cx="344488" cy="114300"/>
          </a:xfrm>
          <a:prstGeom prst="rightArrow">
            <a:avLst>
              <a:gd name="adj1" fmla="val 50000"/>
              <a:gd name="adj2" fmla="val 49492"/>
            </a:avLst>
          </a:prstGeom>
          <a:solidFill>
            <a:schemeClr val="bg2">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127004" name="Right Arrow 331"/>
          <p:cNvSpPr>
            <a:spLocks noChangeArrowheads="1"/>
          </p:cNvSpPr>
          <p:nvPr/>
        </p:nvSpPr>
        <p:spPr bwMode="auto">
          <a:xfrm>
            <a:off x="5936233" y="3244073"/>
            <a:ext cx="344488" cy="112713"/>
          </a:xfrm>
          <a:prstGeom prst="rightArrow">
            <a:avLst>
              <a:gd name="adj1" fmla="val 50000"/>
              <a:gd name="adj2" fmla="val 50189"/>
            </a:avLst>
          </a:prstGeom>
          <a:solidFill>
            <a:schemeClr val="bg2">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127005" name="Right Arrow 332"/>
          <p:cNvSpPr>
            <a:spLocks noChangeArrowheads="1"/>
          </p:cNvSpPr>
          <p:nvPr/>
        </p:nvSpPr>
        <p:spPr bwMode="auto">
          <a:xfrm rot="5400000">
            <a:off x="6097321" y="4244727"/>
            <a:ext cx="339725" cy="115888"/>
          </a:xfrm>
          <a:prstGeom prst="rightArrow">
            <a:avLst>
              <a:gd name="adj1" fmla="val 50000"/>
              <a:gd name="adj2" fmla="val 49632"/>
            </a:avLst>
          </a:prstGeom>
          <a:solidFill>
            <a:schemeClr val="bg2">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127006" name="Right Arrow 333"/>
          <p:cNvSpPr>
            <a:spLocks noChangeArrowheads="1"/>
          </p:cNvSpPr>
          <p:nvPr/>
        </p:nvSpPr>
        <p:spPr bwMode="auto">
          <a:xfrm rot="5400000">
            <a:off x="3854711" y="3924052"/>
            <a:ext cx="338137" cy="114300"/>
          </a:xfrm>
          <a:prstGeom prst="rightArrow">
            <a:avLst>
              <a:gd name="adj1" fmla="val 50000"/>
              <a:gd name="adj2" fmla="val 50086"/>
            </a:avLst>
          </a:prstGeom>
          <a:solidFill>
            <a:schemeClr val="bg2">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127007" name="Right Arrow 334"/>
          <p:cNvSpPr>
            <a:spLocks noChangeArrowheads="1"/>
          </p:cNvSpPr>
          <p:nvPr/>
        </p:nvSpPr>
        <p:spPr bwMode="auto">
          <a:xfrm>
            <a:off x="9120692" y="3244073"/>
            <a:ext cx="344487" cy="112713"/>
          </a:xfrm>
          <a:prstGeom prst="rightArrow">
            <a:avLst>
              <a:gd name="adj1" fmla="val 50000"/>
              <a:gd name="adj2" fmla="val 50189"/>
            </a:avLst>
          </a:prstGeom>
          <a:solidFill>
            <a:schemeClr val="bg2">
              <a:lumMod val="7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127008" name="Text Box 3"/>
          <p:cNvSpPr txBox="1">
            <a:spLocks noChangeArrowheads="1"/>
          </p:cNvSpPr>
          <p:nvPr/>
        </p:nvSpPr>
        <p:spPr bwMode="auto">
          <a:xfrm>
            <a:off x="2424108" y="5175219"/>
            <a:ext cx="2962804" cy="565824"/>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Raw water storage reservoir for irrigation, 1990</a:t>
            </a:r>
            <a:endParaRPr lang="en-US" sz="1600" b="1">
              <a:solidFill>
                <a:schemeClr val="bg2">
                  <a:lumMod val="25000"/>
                </a:schemeClr>
              </a:solidFill>
              <a:ea typeface="Arial" charset="0"/>
              <a:cs typeface="Arial" charset="0"/>
            </a:endParaRPr>
          </a:p>
        </p:txBody>
      </p:sp>
      <p:sp>
        <p:nvSpPr>
          <p:cNvPr id="127010" name="Text Box 3"/>
          <p:cNvSpPr txBox="1">
            <a:spLocks noChangeArrowheads="1"/>
          </p:cNvSpPr>
          <p:nvPr/>
        </p:nvSpPr>
        <p:spPr bwMode="auto">
          <a:xfrm>
            <a:off x="3373211" y="4743568"/>
            <a:ext cx="1077916" cy="3079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ea typeface="Arial" charset="0"/>
                <a:cs typeface="Arial" charset="0"/>
              </a:rPr>
              <a:t>1 ML</a:t>
            </a:r>
            <a:endParaRPr lang="en-US" sz="1600" b="1">
              <a:solidFill>
                <a:schemeClr val="bg1"/>
              </a:solidFill>
              <a:ea typeface="Arial" charset="0"/>
              <a:cs typeface="Arial" charset="0"/>
            </a:endParaRPr>
          </a:p>
        </p:txBody>
      </p:sp>
      <p:sp>
        <p:nvSpPr>
          <p:cNvPr id="127011" name="Text Box 3"/>
          <p:cNvSpPr txBox="1">
            <a:spLocks noChangeArrowheads="1"/>
          </p:cNvSpPr>
          <p:nvPr/>
        </p:nvSpPr>
        <p:spPr bwMode="auto">
          <a:xfrm>
            <a:off x="7120736" y="2324459"/>
            <a:ext cx="1999956" cy="38576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Treated water storage, steel, 1990</a:t>
            </a:r>
            <a:endParaRPr lang="en-US" sz="1600" b="1">
              <a:solidFill>
                <a:schemeClr val="bg2">
                  <a:lumMod val="25000"/>
                </a:schemeClr>
              </a:solidFill>
              <a:ea typeface="Arial" charset="0"/>
              <a:cs typeface="Arial" charset="0"/>
            </a:endParaRPr>
          </a:p>
        </p:txBody>
      </p:sp>
      <p:sp>
        <p:nvSpPr>
          <p:cNvPr id="127012" name="Text Box 3"/>
          <p:cNvSpPr txBox="1">
            <a:spLocks noChangeArrowheads="1"/>
          </p:cNvSpPr>
          <p:nvPr/>
        </p:nvSpPr>
        <p:spPr bwMode="auto">
          <a:xfrm>
            <a:off x="6267974" y="3684341"/>
            <a:ext cx="1372129" cy="63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Duty/ standby pump</a:t>
            </a:r>
            <a:endParaRPr lang="en-US" sz="1600" b="1">
              <a:solidFill>
                <a:schemeClr val="bg2">
                  <a:lumMod val="25000"/>
                </a:schemeClr>
              </a:solidFill>
              <a:ea typeface="Arial" charset="0"/>
              <a:cs typeface="Arial" charset="0"/>
            </a:endParaRPr>
          </a:p>
        </p:txBody>
      </p:sp>
      <p:sp>
        <p:nvSpPr>
          <p:cNvPr id="127013" name="Text Box 3"/>
          <p:cNvSpPr txBox="1">
            <a:spLocks noChangeArrowheads="1"/>
          </p:cNvSpPr>
          <p:nvPr/>
        </p:nvSpPr>
        <p:spPr bwMode="auto">
          <a:xfrm>
            <a:off x="4408615" y="2934493"/>
            <a:ext cx="1210694" cy="94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0"/>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ea typeface="Arial" charset="0"/>
                <a:cs typeface="Arial" charset="0"/>
              </a:rPr>
              <a:t>Blue River </a:t>
            </a:r>
            <a:br>
              <a:rPr lang="en-GB" sz="1600" b="1">
                <a:ea typeface="Arial" charset="0"/>
                <a:cs typeface="Arial" charset="0"/>
              </a:rPr>
            </a:br>
            <a:r>
              <a:rPr lang="en-GB" sz="1600" b="1">
                <a:ea typeface="Arial" charset="0"/>
                <a:cs typeface="Arial" charset="0"/>
              </a:rPr>
              <a:t>WTP</a:t>
            </a:r>
            <a:endParaRPr lang="en-US" sz="1600" b="1">
              <a:ea typeface="Arial" charset="0"/>
              <a:cs typeface="Arial" charset="0"/>
            </a:endParaRPr>
          </a:p>
        </p:txBody>
      </p:sp>
      <p:sp>
        <p:nvSpPr>
          <p:cNvPr id="127014" name="Text Box 3"/>
          <p:cNvSpPr txBox="1">
            <a:spLocks noChangeArrowheads="1"/>
          </p:cNvSpPr>
          <p:nvPr/>
        </p:nvSpPr>
        <p:spPr bwMode="auto">
          <a:xfrm>
            <a:off x="9536320" y="1867588"/>
            <a:ext cx="2655680" cy="55562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High-level area,</a:t>
            </a:r>
          </a:p>
          <a:p>
            <a:pPr algn="ctr" eaLnBrk="1" hangingPunct="1"/>
            <a:r>
              <a:rPr lang="en-GB" sz="1600" b="1">
                <a:solidFill>
                  <a:schemeClr val="bg2">
                    <a:lumMod val="25000"/>
                  </a:schemeClr>
                </a:solidFill>
                <a:ea typeface="Arial" charset="0"/>
                <a:cs typeface="Arial" charset="0"/>
              </a:rPr>
              <a:t>20 000 customers, Household connections</a:t>
            </a:r>
            <a:endParaRPr lang="en-US" sz="1600" b="1">
              <a:solidFill>
                <a:schemeClr val="bg2">
                  <a:lumMod val="25000"/>
                </a:schemeClr>
              </a:solidFill>
              <a:ea typeface="Arial" charset="0"/>
              <a:cs typeface="Arial" charset="0"/>
            </a:endParaRPr>
          </a:p>
        </p:txBody>
      </p:sp>
      <p:sp>
        <p:nvSpPr>
          <p:cNvPr id="127015" name="Text Box 3"/>
          <p:cNvSpPr txBox="1">
            <a:spLocks noChangeArrowheads="1"/>
          </p:cNvSpPr>
          <p:nvPr/>
        </p:nvSpPr>
        <p:spPr bwMode="auto">
          <a:xfrm>
            <a:off x="6703641" y="4968556"/>
            <a:ext cx="4976730" cy="55562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GB" sz="1600" b="1">
                <a:solidFill>
                  <a:schemeClr val="bg2">
                    <a:lumMod val="25000"/>
                  </a:schemeClr>
                </a:solidFill>
                <a:ea typeface="Arial" charset="0"/>
                <a:cs typeface="Arial" charset="0"/>
              </a:rPr>
              <a:t>Low-level area, 10 000 customers, 50% household connections, 50% public tap stands</a:t>
            </a:r>
            <a:endParaRPr lang="en-US" sz="1600" b="1">
              <a:solidFill>
                <a:schemeClr val="bg2">
                  <a:lumMod val="25000"/>
                </a:schemeClr>
              </a:solidFill>
              <a:ea typeface="Arial" charset="0"/>
              <a:cs typeface="Arial" charset="0"/>
            </a:endParaRPr>
          </a:p>
        </p:txBody>
      </p:sp>
      <p:sp>
        <p:nvSpPr>
          <p:cNvPr id="127018" name="Right Arrow 77"/>
          <p:cNvSpPr>
            <a:spLocks noChangeArrowheads="1"/>
          </p:cNvSpPr>
          <p:nvPr/>
        </p:nvSpPr>
        <p:spPr bwMode="auto">
          <a:xfrm rot="6545181">
            <a:off x="4282282" y="1774577"/>
            <a:ext cx="368300" cy="150813"/>
          </a:xfrm>
          <a:prstGeom prst="rightArrow">
            <a:avLst>
              <a:gd name="adj1" fmla="val 50000"/>
              <a:gd name="adj2" fmla="val 50131"/>
            </a:avLst>
          </a:prstGeom>
          <a:noFill/>
          <a:ln w="127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600">
              <a:ea typeface="Arial" charset="0"/>
              <a:cs typeface="Arial" charset="0"/>
            </a:endParaRPr>
          </a:p>
        </p:txBody>
      </p:sp>
      <p:grpSp>
        <p:nvGrpSpPr>
          <p:cNvPr id="6" name="Group 5">
            <a:extLst>
              <a:ext uri="{FF2B5EF4-FFF2-40B4-BE49-F238E27FC236}">
                <a16:creationId xmlns:a16="http://schemas.microsoft.com/office/drawing/2014/main" id="{D4C9138D-CEE8-6D43-8B89-A96E59B5FEDC}"/>
              </a:ext>
            </a:extLst>
          </p:cNvPr>
          <p:cNvGrpSpPr/>
          <p:nvPr/>
        </p:nvGrpSpPr>
        <p:grpSpPr>
          <a:xfrm>
            <a:off x="1878644" y="1505718"/>
            <a:ext cx="2307790" cy="2709673"/>
            <a:chOff x="354644" y="1526498"/>
            <a:chExt cx="2307790" cy="2709673"/>
          </a:xfrm>
        </p:grpSpPr>
        <p:pic>
          <p:nvPicPr>
            <p:cNvPr id="5" name="Picture 4">
              <a:extLst>
                <a:ext uri="{FF2B5EF4-FFF2-40B4-BE49-F238E27FC236}">
                  <a16:creationId xmlns:a16="http://schemas.microsoft.com/office/drawing/2014/main" id="{D0FD2688-D55C-A34C-849A-36487CF70BC6}"/>
                </a:ext>
              </a:extLst>
            </p:cNvPr>
            <p:cNvPicPr>
              <a:picLocks noChangeAspect="1"/>
            </p:cNvPicPr>
            <p:nvPr/>
          </p:nvPicPr>
          <p:blipFill>
            <a:blip r:embed="rId4"/>
            <a:stretch>
              <a:fillRect/>
            </a:stretch>
          </p:blipFill>
          <p:spPr>
            <a:xfrm>
              <a:off x="354644" y="1526498"/>
              <a:ext cx="2307790" cy="2709673"/>
            </a:xfrm>
            <a:prstGeom prst="rect">
              <a:avLst/>
            </a:prstGeom>
          </p:spPr>
        </p:pic>
        <p:sp>
          <p:nvSpPr>
            <p:cNvPr id="126987" name="Right Arrow 91"/>
            <p:cNvSpPr>
              <a:spLocks noChangeArrowheads="1"/>
            </p:cNvSpPr>
            <p:nvPr/>
          </p:nvSpPr>
          <p:spPr bwMode="auto">
            <a:xfrm rot="6545181">
              <a:off x="374440" y="3511999"/>
              <a:ext cx="302002" cy="124174"/>
            </a:xfrm>
            <a:prstGeom prst="rightArrow">
              <a:avLst>
                <a:gd name="adj1" fmla="val 50000"/>
                <a:gd name="adj2" fmla="val 50364"/>
              </a:avLst>
            </a:prstGeom>
            <a:solidFill>
              <a:srgbClr val="FFFFFF"/>
            </a:solid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600">
                <a:solidFill>
                  <a:schemeClr val="bg2">
                    <a:lumMod val="25000"/>
                  </a:schemeClr>
                </a:solidFill>
                <a:ea typeface="Arial" charset="0"/>
                <a:cs typeface="Arial" charset="0"/>
              </a:endParaRPr>
            </a:p>
          </p:txBody>
        </p:sp>
        <p:sp>
          <p:nvSpPr>
            <p:cNvPr id="127017" name="Right Arrow 75"/>
            <p:cNvSpPr>
              <a:spLocks noChangeArrowheads="1"/>
            </p:cNvSpPr>
            <p:nvPr/>
          </p:nvSpPr>
          <p:spPr bwMode="auto">
            <a:xfrm rot="5939164">
              <a:off x="2305559" y="1805795"/>
              <a:ext cx="302003" cy="124174"/>
            </a:xfrm>
            <a:prstGeom prst="rightArrow">
              <a:avLst>
                <a:gd name="adj1" fmla="val 50000"/>
                <a:gd name="adj2" fmla="val 50365"/>
              </a:avLst>
            </a:prstGeom>
            <a:solidFill>
              <a:srgbClr val="FFFFFF"/>
            </a:solid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600">
                <a:ea typeface="Arial" charset="0"/>
                <a:cs typeface="Arial" charset="0"/>
              </a:endParaRPr>
            </a:p>
          </p:txBody>
        </p:sp>
        <p:sp>
          <p:nvSpPr>
            <p:cNvPr id="127019" name="Right Arrow 79"/>
            <p:cNvSpPr>
              <a:spLocks noChangeArrowheads="1"/>
            </p:cNvSpPr>
            <p:nvPr/>
          </p:nvSpPr>
          <p:spPr bwMode="auto">
            <a:xfrm rot="9606542">
              <a:off x="1438122" y="2750105"/>
              <a:ext cx="303535" cy="124174"/>
            </a:xfrm>
            <a:prstGeom prst="rightArrow">
              <a:avLst>
                <a:gd name="adj1" fmla="val 50000"/>
                <a:gd name="adj2" fmla="val 49737"/>
              </a:avLst>
            </a:prstGeom>
            <a:solidFill>
              <a:srgbClr val="FFFFFF"/>
            </a:solidFill>
            <a:ln w="12700">
              <a:no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600">
                <a:ea typeface="Arial" charset="0"/>
                <a:cs typeface="Arial" charset="0"/>
              </a:endParaRPr>
            </a:p>
          </p:txBody>
        </p:sp>
      </p:grpSp>
      <p:sp>
        <p:nvSpPr>
          <p:cNvPr id="2" name="Bent-Up Arrow 1"/>
          <p:cNvSpPr/>
          <p:nvPr/>
        </p:nvSpPr>
        <p:spPr bwMode="auto">
          <a:xfrm rot="10800000">
            <a:off x="4881890" y="2241938"/>
            <a:ext cx="457200" cy="646799"/>
          </a:xfrm>
          <a:prstGeom prst="bentUpArrow">
            <a:avLst>
              <a:gd name="adj1" fmla="val 25000"/>
              <a:gd name="adj2" fmla="val 25000"/>
              <a:gd name="adj3" fmla="val 26852"/>
            </a:avLst>
          </a:prstGeom>
          <a:solidFill>
            <a:srgbClr val="DB504A">
              <a:alpha val="85001"/>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600">
              <a:ea typeface="Arial" charset="0"/>
              <a:cs typeface="Arial" charset="0"/>
            </a:endParaRPr>
          </a:p>
        </p:txBody>
      </p:sp>
      <p:sp>
        <p:nvSpPr>
          <p:cNvPr id="3" name="TextBox 2"/>
          <p:cNvSpPr txBox="1"/>
          <p:nvPr/>
        </p:nvSpPr>
        <p:spPr>
          <a:xfrm>
            <a:off x="5344578" y="2016221"/>
            <a:ext cx="1835428" cy="584775"/>
          </a:xfrm>
          <a:prstGeom prst="rect">
            <a:avLst/>
          </a:prstGeom>
          <a:noFill/>
        </p:spPr>
        <p:txBody>
          <a:bodyPr wrap="square" rtlCol="0">
            <a:spAutoFit/>
          </a:bodyPr>
          <a:lstStyle/>
          <a:p>
            <a:r>
              <a:rPr lang="en-US" sz="1600" b="1">
                <a:solidFill>
                  <a:srgbClr val="DB504A"/>
                </a:solidFill>
                <a:ea typeface="Arial" charset="0"/>
                <a:cs typeface="Arial" charset="0"/>
              </a:rPr>
              <a:t>See detailed drawing of WTP</a:t>
            </a:r>
          </a:p>
        </p:txBody>
      </p:sp>
      <p:pic>
        <p:nvPicPr>
          <p:cNvPr id="7" name="Graphic 6" descr="Cow">
            <a:extLst>
              <a:ext uri="{FF2B5EF4-FFF2-40B4-BE49-F238E27FC236}">
                <a16:creationId xmlns:a16="http://schemas.microsoft.com/office/drawing/2014/main" id="{5E8474C4-4C69-AD42-9363-66646ADFC10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6536" y="1415807"/>
            <a:ext cx="659803" cy="659803"/>
          </a:xfrm>
          <a:prstGeom prst="rect">
            <a:avLst/>
          </a:prstGeom>
        </p:spPr>
      </p:pic>
      <p:pic>
        <p:nvPicPr>
          <p:cNvPr id="87" name="Picture 86">
            <a:extLst>
              <a:ext uri="{FF2B5EF4-FFF2-40B4-BE49-F238E27FC236}">
                <a16:creationId xmlns:a16="http://schemas.microsoft.com/office/drawing/2014/main" id="{79AD9659-E874-2548-8E1A-01DFA5F7F770}"/>
              </a:ext>
            </a:extLst>
          </p:cNvPr>
          <p:cNvPicPr>
            <a:picLocks noChangeAspect="1"/>
          </p:cNvPicPr>
          <p:nvPr/>
        </p:nvPicPr>
        <p:blipFill>
          <a:blip r:embed="rId7"/>
          <a:stretch>
            <a:fillRect/>
          </a:stretch>
        </p:blipFill>
        <p:spPr>
          <a:xfrm>
            <a:off x="7707052" y="3161139"/>
            <a:ext cx="815089" cy="470940"/>
          </a:xfrm>
          <a:prstGeom prst="rect">
            <a:avLst/>
          </a:prstGeom>
        </p:spPr>
      </p:pic>
      <p:sp>
        <p:nvSpPr>
          <p:cNvPr id="127009" name="Text Box 3"/>
          <p:cNvSpPr txBox="1">
            <a:spLocks noChangeArrowheads="1"/>
          </p:cNvSpPr>
          <p:nvPr/>
        </p:nvSpPr>
        <p:spPr bwMode="auto">
          <a:xfrm>
            <a:off x="7690117" y="3288707"/>
            <a:ext cx="863858" cy="292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ea typeface="Arial" charset="0"/>
                <a:cs typeface="Arial" charset="0"/>
              </a:rPr>
              <a:t>500 KL</a:t>
            </a:r>
            <a:endParaRPr lang="en-US" sz="1600" b="1">
              <a:solidFill>
                <a:schemeClr val="bg1"/>
              </a:solidFill>
              <a:ea typeface="Arial" charset="0"/>
              <a:cs typeface="Arial" charset="0"/>
            </a:endParaRPr>
          </a:p>
        </p:txBody>
      </p:sp>
      <p:pic>
        <p:nvPicPr>
          <p:cNvPr id="88" name="Graphic 87" descr="Cow">
            <a:extLst>
              <a:ext uri="{FF2B5EF4-FFF2-40B4-BE49-F238E27FC236}">
                <a16:creationId xmlns:a16="http://schemas.microsoft.com/office/drawing/2014/main" id="{CC94226A-AE36-804C-B87D-BA6A3DB106BD}"/>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20225" y="1801451"/>
            <a:ext cx="659803" cy="659803"/>
          </a:xfrm>
          <a:prstGeom prst="rect">
            <a:avLst/>
          </a:prstGeom>
        </p:spPr>
      </p:pic>
      <p:pic>
        <p:nvPicPr>
          <p:cNvPr id="89" name="Picture 88">
            <a:extLst>
              <a:ext uri="{FF2B5EF4-FFF2-40B4-BE49-F238E27FC236}">
                <a16:creationId xmlns:a16="http://schemas.microsoft.com/office/drawing/2014/main" id="{D640200C-4EFE-C84C-8657-8D03E22EAB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27771" y="2249019"/>
            <a:ext cx="360573" cy="304169"/>
          </a:xfrm>
          <a:prstGeom prst="rect">
            <a:avLst/>
          </a:prstGeom>
        </p:spPr>
      </p:pic>
      <p:pic>
        <p:nvPicPr>
          <p:cNvPr id="90" name="Picture 89">
            <a:extLst>
              <a:ext uri="{FF2B5EF4-FFF2-40B4-BE49-F238E27FC236}">
                <a16:creationId xmlns:a16="http://schemas.microsoft.com/office/drawing/2014/main" id="{DD210DFA-E80C-4845-8F47-310AD93208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6117" y="2332450"/>
            <a:ext cx="360573" cy="304169"/>
          </a:xfrm>
          <a:prstGeom prst="rect">
            <a:avLst/>
          </a:prstGeom>
        </p:spPr>
      </p:pic>
      <p:sp>
        <p:nvSpPr>
          <p:cNvPr id="126977" name="Text Box 3"/>
          <p:cNvSpPr txBox="1">
            <a:spLocks noChangeArrowheads="1"/>
          </p:cNvSpPr>
          <p:nvPr/>
        </p:nvSpPr>
        <p:spPr bwMode="auto">
          <a:xfrm>
            <a:off x="473270" y="3121570"/>
            <a:ext cx="1393743" cy="438150"/>
          </a:xfrm>
          <a:prstGeom prst="rect">
            <a:avLst/>
          </a:prstGeom>
          <a:noFill/>
          <a:ln w="9525">
            <a:noFill/>
            <a:miter lim="800000"/>
            <a:headEnd/>
            <a:tailEnd/>
          </a:ln>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Blue River</a:t>
            </a:r>
            <a:endParaRPr lang="en-US" sz="1600" b="1">
              <a:solidFill>
                <a:schemeClr val="bg2">
                  <a:lumMod val="25000"/>
                </a:schemeClr>
              </a:solidFill>
              <a:ea typeface="Arial" charset="0"/>
              <a:cs typeface="Arial" charset="0"/>
            </a:endParaRPr>
          </a:p>
        </p:txBody>
      </p:sp>
      <p:grpSp>
        <p:nvGrpSpPr>
          <p:cNvPr id="96" name="Group 100">
            <a:extLst>
              <a:ext uri="{FF2B5EF4-FFF2-40B4-BE49-F238E27FC236}">
                <a16:creationId xmlns:a16="http://schemas.microsoft.com/office/drawing/2014/main" id="{B135C8A1-196F-B342-A722-6E8890976446}"/>
              </a:ext>
            </a:extLst>
          </p:cNvPr>
          <p:cNvGrpSpPr>
            <a:grpSpLocks/>
          </p:cNvGrpSpPr>
          <p:nvPr/>
        </p:nvGrpSpPr>
        <p:grpSpPr bwMode="auto">
          <a:xfrm>
            <a:off x="6754738" y="3121570"/>
            <a:ext cx="406400" cy="584200"/>
            <a:chOff x="4762500" y="1917700"/>
            <a:chExt cx="622300" cy="869950"/>
          </a:xfrm>
        </p:grpSpPr>
        <p:sp>
          <p:nvSpPr>
            <p:cNvPr id="97" name="Rectangle 101">
              <a:extLst>
                <a:ext uri="{FF2B5EF4-FFF2-40B4-BE49-F238E27FC236}">
                  <a16:creationId xmlns:a16="http://schemas.microsoft.com/office/drawing/2014/main" id="{D9E8E8B8-DA31-9847-99F1-AD5952A6967B}"/>
                </a:ext>
              </a:extLst>
            </p:cNvPr>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algn="ctr"/>
              <a:endParaRPr lang="en-US" sz="1600">
                <a:ea typeface="Arial" charset="0"/>
                <a:cs typeface="Arial" charset="0"/>
              </a:endParaRPr>
            </a:p>
          </p:txBody>
        </p:sp>
        <p:grpSp>
          <p:nvGrpSpPr>
            <p:cNvPr id="98" name="Group 105">
              <a:extLst>
                <a:ext uri="{FF2B5EF4-FFF2-40B4-BE49-F238E27FC236}">
                  <a16:creationId xmlns:a16="http://schemas.microsoft.com/office/drawing/2014/main" id="{1A5B3245-0FA6-ED49-B9EB-0EF9F903E264}"/>
                </a:ext>
              </a:extLst>
            </p:cNvPr>
            <p:cNvGrpSpPr>
              <a:grpSpLocks/>
            </p:cNvGrpSpPr>
            <p:nvPr/>
          </p:nvGrpSpPr>
          <p:grpSpPr bwMode="auto">
            <a:xfrm>
              <a:off x="4908550" y="1917700"/>
              <a:ext cx="311150" cy="311150"/>
              <a:chOff x="4876800" y="1905000"/>
              <a:chExt cx="381000" cy="355600"/>
            </a:xfrm>
          </p:grpSpPr>
          <p:sp>
            <p:nvSpPr>
              <p:cNvPr id="102" name="Oval 109">
                <a:extLst>
                  <a:ext uri="{FF2B5EF4-FFF2-40B4-BE49-F238E27FC236}">
                    <a16:creationId xmlns:a16="http://schemas.microsoft.com/office/drawing/2014/main" id="{13915E99-2F5F-9545-8F08-22B2425BF08A}"/>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03" name="Isosceles Triangle 110">
                <a:extLst>
                  <a:ext uri="{FF2B5EF4-FFF2-40B4-BE49-F238E27FC236}">
                    <a16:creationId xmlns:a16="http://schemas.microsoft.com/office/drawing/2014/main" id="{F397F2E9-BDE9-4A4C-8CB5-ABB6F1988FEE}"/>
                  </a:ext>
                </a:extLst>
              </p:cNvPr>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nvGrpSpPr>
            <p:cNvPr id="99" name="Group 106">
              <a:extLst>
                <a:ext uri="{FF2B5EF4-FFF2-40B4-BE49-F238E27FC236}">
                  <a16:creationId xmlns:a16="http://schemas.microsoft.com/office/drawing/2014/main" id="{F617DA9A-1B31-C242-A15C-F10D8B545DE6}"/>
                </a:ext>
              </a:extLst>
            </p:cNvPr>
            <p:cNvGrpSpPr>
              <a:grpSpLocks/>
            </p:cNvGrpSpPr>
            <p:nvPr/>
          </p:nvGrpSpPr>
          <p:grpSpPr bwMode="auto">
            <a:xfrm>
              <a:off x="4914900" y="2476500"/>
              <a:ext cx="311150" cy="311150"/>
              <a:chOff x="4876800" y="1905000"/>
              <a:chExt cx="381000" cy="355600"/>
            </a:xfrm>
          </p:grpSpPr>
          <p:sp>
            <p:nvSpPr>
              <p:cNvPr id="100" name="Oval 107">
                <a:extLst>
                  <a:ext uri="{FF2B5EF4-FFF2-40B4-BE49-F238E27FC236}">
                    <a16:creationId xmlns:a16="http://schemas.microsoft.com/office/drawing/2014/main" id="{3FD6498F-59DF-9149-873B-D3D36A3701B0}"/>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01" name="Isosceles Triangle 108">
                <a:extLst>
                  <a:ext uri="{FF2B5EF4-FFF2-40B4-BE49-F238E27FC236}">
                    <a16:creationId xmlns:a16="http://schemas.microsoft.com/office/drawing/2014/main" id="{6E8B8BF5-DC52-554A-8637-52AA94B974B7}"/>
                  </a:ext>
                </a:extLst>
              </p:cNvPr>
              <p:cNvSpPr>
                <a:spLocks noChangeArrowheads="1"/>
              </p:cNvSpPr>
              <p:nvPr/>
            </p:nvSpPr>
            <p:spPr bwMode="auto">
              <a:xfrm rot="5400000">
                <a:off x="4972050" y="1936750"/>
                <a:ext cx="273050"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sp>
        <p:nvSpPr>
          <p:cNvPr id="73" name="Text Box 3"/>
          <p:cNvSpPr txBox="1">
            <a:spLocks noChangeArrowheads="1"/>
          </p:cNvSpPr>
          <p:nvPr/>
        </p:nvSpPr>
        <p:spPr bwMode="auto">
          <a:xfrm>
            <a:off x="333228" y="3389858"/>
            <a:ext cx="1582763" cy="63182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a:solidFill>
                  <a:schemeClr val="bg2">
                    <a:lumMod val="25000"/>
                  </a:schemeClr>
                </a:solidFill>
                <a:ea typeface="Arial" charset="0"/>
                <a:cs typeface="Arial" charset="0"/>
              </a:rPr>
              <a:t>5 ML/d</a:t>
            </a:r>
            <a:endParaRPr lang="en-US" sz="1600">
              <a:solidFill>
                <a:schemeClr val="bg2">
                  <a:lumMod val="25000"/>
                </a:schemeClr>
              </a:solidFill>
              <a:ea typeface="Arial"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63"/>
          <p:cNvSpPr txBox="1">
            <a:spLocks noChangeArrowheads="1"/>
          </p:cNvSpPr>
          <p:nvPr/>
        </p:nvSpPr>
        <p:spPr bwMode="auto">
          <a:xfrm>
            <a:off x="409675" y="1710862"/>
            <a:ext cx="6289675"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spcBef>
                <a:spcPts val="0"/>
              </a:spcBef>
              <a:spcAft>
                <a:spcPts val="600"/>
              </a:spcAft>
            </a:pPr>
            <a:r>
              <a:rPr lang="en-US" sz="2000" b="1">
                <a:solidFill>
                  <a:srgbClr val="086788"/>
                </a:solidFill>
                <a:cs typeface="Arial" charset="0"/>
              </a:rPr>
              <a:t>Blue River Water Treatment Plant (WTP)</a:t>
            </a:r>
            <a:endParaRPr lang="en-US" sz="2000" b="1" i="1">
              <a:solidFill>
                <a:srgbClr val="086788"/>
              </a:solidFill>
              <a:cs typeface="Arial" charset="0"/>
            </a:endParaRPr>
          </a:p>
          <a:p>
            <a:pPr>
              <a:spcBef>
                <a:spcPts val="0"/>
              </a:spcBef>
              <a:spcAft>
                <a:spcPts val="600"/>
              </a:spcAft>
            </a:pPr>
            <a:r>
              <a:rPr lang="en-US" sz="2000" i="1">
                <a:solidFill>
                  <a:schemeClr val="bg2">
                    <a:lumMod val="25000"/>
                  </a:schemeClr>
                </a:solidFill>
                <a:cs typeface="Arial" charset="0"/>
              </a:rPr>
              <a:t>(5 ML/day, built 2014)</a:t>
            </a:r>
          </a:p>
        </p:txBody>
      </p:sp>
      <p:grpSp>
        <p:nvGrpSpPr>
          <p:cNvPr id="2" name="Group 1">
            <a:extLst>
              <a:ext uri="{FF2B5EF4-FFF2-40B4-BE49-F238E27FC236}">
                <a16:creationId xmlns:a16="http://schemas.microsoft.com/office/drawing/2014/main" id="{EDAB5D1D-E038-E946-A0AE-B5053C98BC93}"/>
              </a:ext>
            </a:extLst>
          </p:cNvPr>
          <p:cNvGrpSpPr/>
          <p:nvPr/>
        </p:nvGrpSpPr>
        <p:grpSpPr>
          <a:xfrm>
            <a:off x="1244742" y="2808365"/>
            <a:ext cx="9580269" cy="2672203"/>
            <a:chOff x="-279259" y="2808364"/>
            <a:chExt cx="9580269" cy="2672203"/>
          </a:xfrm>
        </p:grpSpPr>
        <p:pic>
          <p:nvPicPr>
            <p:cNvPr id="3" name="Picture 2">
              <a:extLst>
                <a:ext uri="{FF2B5EF4-FFF2-40B4-BE49-F238E27FC236}">
                  <a16:creationId xmlns:a16="http://schemas.microsoft.com/office/drawing/2014/main" id="{FB44188A-40CE-B345-8924-40DD1D2F1FFE}"/>
                </a:ext>
              </a:extLst>
            </p:cNvPr>
            <p:cNvPicPr>
              <a:picLocks noChangeAspect="1"/>
            </p:cNvPicPr>
            <p:nvPr/>
          </p:nvPicPr>
          <p:blipFill>
            <a:blip r:embed="rId3"/>
            <a:stretch>
              <a:fillRect/>
            </a:stretch>
          </p:blipFill>
          <p:spPr>
            <a:xfrm>
              <a:off x="7640779" y="3467666"/>
              <a:ext cx="919686" cy="1217489"/>
            </a:xfrm>
            <a:prstGeom prst="rect">
              <a:avLst/>
            </a:prstGeom>
          </p:spPr>
        </p:pic>
        <p:pic>
          <p:nvPicPr>
            <p:cNvPr id="109" name="Picture 108">
              <a:extLst>
                <a:ext uri="{FF2B5EF4-FFF2-40B4-BE49-F238E27FC236}">
                  <a16:creationId xmlns:a16="http://schemas.microsoft.com/office/drawing/2014/main" id="{8B3338DD-1E17-DD4C-ABE8-D21F3C4983D7}"/>
                </a:ext>
              </a:extLst>
            </p:cNvPr>
            <p:cNvPicPr>
              <a:picLocks noChangeAspect="1"/>
            </p:cNvPicPr>
            <p:nvPr/>
          </p:nvPicPr>
          <p:blipFill>
            <a:blip r:embed="rId4"/>
            <a:stretch>
              <a:fillRect/>
            </a:stretch>
          </p:blipFill>
          <p:spPr>
            <a:xfrm>
              <a:off x="386388" y="3124258"/>
              <a:ext cx="1838984" cy="940732"/>
            </a:xfrm>
            <a:prstGeom prst="rect">
              <a:avLst/>
            </a:prstGeom>
          </p:spPr>
        </p:pic>
        <p:grpSp>
          <p:nvGrpSpPr>
            <p:cNvPr id="129034" name="Group 116"/>
            <p:cNvGrpSpPr>
              <a:grpSpLocks/>
            </p:cNvGrpSpPr>
            <p:nvPr/>
          </p:nvGrpSpPr>
          <p:grpSpPr bwMode="auto">
            <a:xfrm>
              <a:off x="5083852" y="3484902"/>
              <a:ext cx="1165573" cy="1103135"/>
              <a:chOff x="3233729" y="3562351"/>
              <a:chExt cx="1158879" cy="729485"/>
            </a:xfrm>
          </p:grpSpPr>
          <p:sp>
            <p:nvSpPr>
              <p:cNvPr id="129111" name="Line 2395"/>
              <p:cNvSpPr>
                <a:spLocks noChangeShapeType="1"/>
              </p:cNvSpPr>
              <p:nvPr/>
            </p:nvSpPr>
            <p:spPr bwMode="auto">
              <a:xfrm flipH="1">
                <a:off x="4246675" y="3581299"/>
                <a:ext cx="0" cy="55895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2" name="Line 2396"/>
              <p:cNvSpPr>
                <a:spLocks noChangeShapeType="1"/>
              </p:cNvSpPr>
              <p:nvPr/>
            </p:nvSpPr>
            <p:spPr bwMode="auto">
              <a:xfrm flipH="1">
                <a:off x="3577101" y="4130781"/>
                <a:ext cx="660990" cy="15158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3" name="Line 2397"/>
              <p:cNvSpPr>
                <a:spLocks noChangeShapeType="1"/>
              </p:cNvSpPr>
              <p:nvPr/>
            </p:nvSpPr>
            <p:spPr bwMode="auto">
              <a:xfrm flipH="1" flipV="1">
                <a:off x="3353909" y="3571825"/>
                <a:ext cx="0" cy="55895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4" name="Line 2398"/>
              <p:cNvSpPr>
                <a:spLocks noChangeShapeType="1"/>
              </p:cNvSpPr>
              <p:nvPr/>
            </p:nvSpPr>
            <p:spPr bwMode="auto">
              <a:xfrm flipH="1" flipV="1">
                <a:off x="3577101" y="3562351"/>
                <a:ext cx="0" cy="39790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5" name="Line 2399"/>
              <p:cNvSpPr>
                <a:spLocks noChangeShapeType="1"/>
              </p:cNvSpPr>
              <p:nvPr/>
            </p:nvSpPr>
            <p:spPr bwMode="auto">
              <a:xfrm flipH="1">
                <a:off x="3353909" y="3628668"/>
                <a:ext cx="214607"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6" name="Line 2400"/>
              <p:cNvSpPr>
                <a:spLocks noChangeShapeType="1"/>
              </p:cNvSpPr>
              <p:nvPr/>
            </p:nvSpPr>
            <p:spPr bwMode="auto">
              <a:xfrm flipH="1">
                <a:off x="3577101" y="3657089"/>
                <a:ext cx="815507"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7" name="Line 2401"/>
              <p:cNvSpPr>
                <a:spLocks noChangeShapeType="1"/>
              </p:cNvSpPr>
              <p:nvPr/>
            </p:nvSpPr>
            <p:spPr bwMode="auto">
              <a:xfrm flipH="1">
                <a:off x="4057821" y="3676037"/>
                <a:ext cx="103011"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8" name="Line 2402"/>
              <p:cNvSpPr>
                <a:spLocks noChangeShapeType="1"/>
              </p:cNvSpPr>
              <p:nvPr/>
            </p:nvSpPr>
            <p:spPr bwMode="auto">
              <a:xfrm flipH="1">
                <a:off x="4092158" y="3694985"/>
                <a:ext cx="6009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9" name="Line 2403"/>
              <p:cNvSpPr>
                <a:spLocks noChangeShapeType="1"/>
              </p:cNvSpPr>
              <p:nvPr/>
            </p:nvSpPr>
            <p:spPr bwMode="auto">
              <a:xfrm flipH="1">
                <a:off x="3379662" y="3657089"/>
                <a:ext cx="12876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20" name="Line 2404"/>
              <p:cNvSpPr>
                <a:spLocks noChangeShapeType="1"/>
              </p:cNvSpPr>
              <p:nvPr/>
            </p:nvSpPr>
            <p:spPr bwMode="auto">
              <a:xfrm flipH="1">
                <a:off x="3413999" y="3676037"/>
                <a:ext cx="51506"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21" name="Line 2406"/>
              <p:cNvSpPr>
                <a:spLocks noChangeShapeType="1"/>
              </p:cNvSpPr>
              <p:nvPr/>
            </p:nvSpPr>
            <p:spPr bwMode="auto">
              <a:xfrm flipH="1">
                <a:off x="3233729" y="3647615"/>
                <a:ext cx="12018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nvGrpSpPr>
              <p:cNvPr id="129122" name="Group 37"/>
              <p:cNvGrpSpPr>
                <a:grpSpLocks/>
              </p:cNvGrpSpPr>
              <p:nvPr/>
            </p:nvGrpSpPr>
            <p:grpSpPr bwMode="auto">
              <a:xfrm rot="-30257">
                <a:off x="3577101" y="3723406"/>
                <a:ext cx="652406" cy="255793"/>
                <a:chOff x="40" y="17"/>
                <a:chExt cx="99" cy="51"/>
              </a:xfrm>
            </p:grpSpPr>
            <p:sp>
              <p:nvSpPr>
                <p:cNvPr id="129124" name="AutoShape 2411"/>
                <p:cNvSpPr>
                  <a:spLocks noChangeArrowheads="1"/>
                </p:cNvSpPr>
                <p:nvPr/>
              </p:nvSpPr>
              <p:spPr bwMode="auto">
                <a:xfrm>
                  <a:off x="40" y="17"/>
                  <a:ext cx="99" cy="50"/>
                </a:xfrm>
                <a:prstGeom prst="parallelogram">
                  <a:avLst>
                    <a:gd name="adj" fmla="val 49500"/>
                  </a:avLst>
                </a:prstGeom>
                <a:solidFill>
                  <a:srgbClr val="FFFFFF"/>
                </a:solidFill>
                <a:ln w="9525">
                  <a:solidFill>
                    <a:srgbClr val="000000"/>
                  </a:solidFill>
                  <a:miter lim="800000"/>
                  <a:headEnd/>
                  <a:tailEnd/>
                </a:ln>
              </p:spPr>
              <p:txBody>
                <a:bodyPr/>
                <a:lstStyle/>
                <a:p>
                  <a:endParaRPr lang="en-GB" sz="1600">
                    <a:ea typeface="Arial" charset="0"/>
                    <a:cs typeface="Arial" charset="0"/>
                  </a:endParaRPr>
                </a:p>
              </p:txBody>
            </p:sp>
            <p:sp>
              <p:nvSpPr>
                <p:cNvPr id="129125" name="Line 2414"/>
                <p:cNvSpPr>
                  <a:spLocks noChangeShapeType="1"/>
                </p:cNvSpPr>
                <p:nvPr/>
              </p:nvSpPr>
              <p:spPr bwMode="auto">
                <a:xfrm flipV="1">
                  <a:off x="51" y="17"/>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26" name="Line 2415"/>
                <p:cNvSpPr>
                  <a:spLocks noChangeShapeType="1"/>
                </p:cNvSpPr>
                <p:nvPr/>
              </p:nvSpPr>
              <p:spPr bwMode="auto">
                <a:xfrm flipV="1">
                  <a:off x="64" y="17"/>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27" name="Line 2416"/>
                <p:cNvSpPr>
                  <a:spLocks noChangeShapeType="1"/>
                </p:cNvSpPr>
                <p:nvPr/>
              </p:nvSpPr>
              <p:spPr bwMode="auto">
                <a:xfrm flipV="1">
                  <a:off x="91" y="17"/>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28" name="Line 2417"/>
                <p:cNvSpPr>
                  <a:spLocks noChangeShapeType="1"/>
                </p:cNvSpPr>
                <p:nvPr/>
              </p:nvSpPr>
              <p:spPr bwMode="auto">
                <a:xfrm flipV="1">
                  <a:off x="76" y="18"/>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29" name="Line 2418"/>
                <p:cNvSpPr>
                  <a:spLocks noChangeShapeType="1"/>
                </p:cNvSpPr>
                <p:nvPr/>
              </p:nvSpPr>
              <p:spPr bwMode="auto">
                <a:xfrm flipV="1">
                  <a:off x="102" y="18"/>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sp>
            <p:nvSpPr>
              <p:cNvPr id="129123" name="Line 2422"/>
              <p:cNvSpPr>
                <a:spLocks noChangeShapeType="1"/>
              </p:cNvSpPr>
              <p:nvPr/>
            </p:nvSpPr>
            <p:spPr bwMode="auto">
              <a:xfrm>
                <a:off x="3353909" y="4140255"/>
                <a:ext cx="231776" cy="15158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grpSp>
          <p:nvGrpSpPr>
            <p:cNvPr id="129035" name="Group 46"/>
            <p:cNvGrpSpPr>
              <a:grpSpLocks/>
            </p:cNvGrpSpPr>
            <p:nvPr/>
          </p:nvGrpSpPr>
          <p:grpSpPr bwMode="auto">
            <a:xfrm>
              <a:off x="3147574" y="3730606"/>
              <a:ext cx="348074" cy="163243"/>
              <a:chOff x="0" y="0"/>
              <a:chExt cx="13475" cy="110"/>
            </a:xfrm>
          </p:grpSpPr>
          <p:sp>
            <p:nvSpPr>
              <p:cNvPr id="129106" name="Rectangle 68"/>
              <p:cNvSpPr>
                <a:spLocks noChangeArrowheads="1"/>
              </p:cNvSpPr>
              <p:nvPr/>
            </p:nvSpPr>
            <p:spPr bwMode="auto">
              <a:xfrm>
                <a:off x="0" y="0"/>
                <a:ext cx="13475" cy="110"/>
              </a:xfrm>
              <a:prstGeom prst="rect">
                <a:avLst/>
              </a:prstGeom>
              <a:solidFill>
                <a:schemeClr val="bg1">
                  <a:lumMod val="85000"/>
                </a:schemeClr>
              </a:solid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GB" sz="1600">
                  <a:ea typeface="Arial" charset="0"/>
                  <a:cs typeface="Arial" charset="0"/>
                </a:endParaRPr>
              </a:p>
            </p:txBody>
          </p:sp>
          <p:grpSp>
            <p:nvGrpSpPr>
              <p:cNvPr id="129107" name="Group 48"/>
              <p:cNvGrpSpPr>
                <a:grpSpLocks/>
              </p:cNvGrpSpPr>
              <p:nvPr/>
            </p:nvGrpSpPr>
            <p:grpSpPr bwMode="auto">
              <a:xfrm>
                <a:off x="0" y="0"/>
                <a:ext cx="13475" cy="110"/>
                <a:chOff x="0" y="0"/>
                <a:chExt cx="20000" cy="20000"/>
              </a:xfrm>
            </p:grpSpPr>
            <p:sp>
              <p:nvSpPr>
                <p:cNvPr id="129108" name="Line 247"/>
                <p:cNvSpPr>
                  <a:spLocks noChangeShapeType="1"/>
                </p:cNvSpPr>
                <p:nvPr/>
              </p:nvSpPr>
              <p:spPr bwMode="auto">
                <a:xfrm flipV="1">
                  <a:off x="0" y="0"/>
                  <a:ext cx="6286" cy="20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09" name="Line 248"/>
                <p:cNvSpPr>
                  <a:spLocks noChangeShapeType="1"/>
                </p:cNvSpPr>
                <p:nvPr/>
              </p:nvSpPr>
              <p:spPr bwMode="auto">
                <a:xfrm>
                  <a:off x="6857" y="0"/>
                  <a:ext cx="6286" cy="20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10" name="Line 249"/>
                <p:cNvSpPr>
                  <a:spLocks noChangeShapeType="1"/>
                </p:cNvSpPr>
                <p:nvPr/>
              </p:nvSpPr>
              <p:spPr bwMode="auto">
                <a:xfrm flipV="1">
                  <a:off x="13143" y="0"/>
                  <a:ext cx="6857" cy="20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grpSp>
        <p:sp>
          <p:nvSpPr>
            <p:cNvPr id="129036" name="Line 1824"/>
            <p:cNvSpPr>
              <a:spLocks noChangeShapeType="1"/>
            </p:cNvSpPr>
            <p:nvPr/>
          </p:nvSpPr>
          <p:spPr bwMode="auto">
            <a:xfrm flipH="1">
              <a:off x="6099182" y="3625925"/>
              <a:ext cx="259366" cy="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nvGrpSpPr>
            <p:cNvPr id="129037" name="Group 113"/>
            <p:cNvGrpSpPr>
              <a:grpSpLocks/>
            </p:cNvGrpSpPr>
            <p:nvPr/>
          </p:nvGrpSpPr>
          <p:grpSpPr bwMode="auto">
            <a:xfrm>
              <a:off x="6364084" y="3312056"/>
              <a:ext cx="872995" cy="1188317"/>
              <a:chOff x="5207389" y="3286124"/>
              <a:chExt cx="867981" cy="785815"/>
            </a:xfrm>
          </p:grpSpPr>
          <p:sp>
            <p:nvSpPr>
              <p:cNvPr id="129098" name="Line 1819"/>
              <p:cNvSpPr>
                <a:spLocks noChangeShapeType="1"/>
              </p:cNvSpPr>
              <p:nvPr/>
            </p:nvSpPr>
            <p:spPr bwMode="auto">
              <a:xfrm>
                <a:off x="5207389" y="3492114"/>
                <a:ext cx="867981"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99" name="Line 1820"/>
              <p:cNvSpPr>
                <a:spLocks noChangeShapeType="1"/>
              </p:cNvSpPr>
              <p:nvPr/>
            </p:nvSpPr>
            <p:spPr bwMode="auto">
              <a:xfrm>
                <a:off x="5251901" y="3522631"/>
                <a:ext cx="333839"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00" name="Line 1821"/>
              <p:cNvSpPr>
                <a:spLocks noChangeShapeType="1"/>
              </p:cNvSpPr>
              <p:nvPr/>
            </p:nvSpPr>
            <p:spPr bwMode="auto">
              <a:xfrm>
                <a:off x="5396564" y="3560778"/>
                <a:ext cx="12240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01" name="Rectangle 36" descr="Wide upward diagonal"/>
              <p:cNvSpPr>
                <a:spLocks noChangeArrowheads="1"/>
              </p:cNvSpPr>
              <p:nvPr/>
            </p:nvSpPr>
            <p:spPr bwMode="auto">
              <a:xfrm>
                <a:off x="5207389" y="3858319"/>
                <a:ext cx="856853" cy="114439"/>
              </a:xfrm>
              <a:prstGeom prst="rect">
                <a:avLst/>
              </a:prstGeom>
              <a:pattFill prst="wdUpDiag">
                <a:fgClr>
                  <a:srgbClr val="000000"/>
                </a:fgClr>
                <a:bgClr>
                  <a:srgbClr val="FFFFFF"/>
                </a:bgClr>
              </a:pattFill>
              <a:ln w="9525">
                <a:solidFill>
                  <a:srgbClr val="000000"/>
                </a:solidFill>
                <a:miter lim="800000"/>
                <a:headEnd/>
                <a:tailEnd/>
              </a:ln>
            </p:spPr>
            <p:txBody>
              <a:bodyPr/>
              <a:lstStyle/>
              <a:p>
                <a:endParaRPr lang="en-GB" sz="1600">
                  <a:ea typeface="Arial" charset="0"/>
                  <a:cs typeface="Arial" charset="0"/>
                </a:endParaRPr>
              </a:p>
            </p:txBody>
          </p:sp>
          <p:sp>
            <p:nvSpPr>
              <p:cNvPr id="129102" name="Line 1825"/>
              <p:cNvSpPr>
                <a:spLocks noChangeShapeType="1"/>
              </p:cNvSpPr>
              <p:nvPr/>
            </p:nvSpPr>
            <p:spPr bwMode="auto">
              <a:xfrm>
                <a:off x="5207389" y="3751510"/>
                <a:ext cx="856853"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03" name="Line 1826"/>
              <p:cNvSpPr>
                <a:spLocks noChangeShapeType="1"/>
              </p:cNvSpPr>
              <p:nvPr/>
            </p:nvSpPr>
            <p:spPr bwMode="auto">
              <a:xfrm flipV="1">
                <a:off x="5207389" y="3286124"/>
                <a:ext cx="0" cy="78581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04" name="Line 1827"/>
              <p:cNvSpPr>
                <a:spLocks noChangeShapeType="1"/>
              </p:cNvSpPr>
              <p:nvPr/>
            </p:nvSpPr>
            <p:spPr bwMode="auto">
              <a:xfrm>
                <a:off x="6064242" y="3293753"/>
                <a:ext cx="0" cy="77818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105" name="Line 1828"/>
              <p:cNvSpPr>
                <a:spLocks noChangeShapeType="1"/>
              </p:cNvSpPr>
              <p:nvPr/>
            </p:nvSpPr>
            <p:spPr bwMode="auto">
              <a:xfrm>
                <a:off x="5218517" y="4071939"/>
                <a:ext cx="856853"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sp>
          <p:nvSpPr>
            <p:cNvPr id="129038" name="Line 1824"/>
            <p:cNvSpPr>
              <a:spLocks noChangeShapeType="1"/>
            </p:cNvSpPr>
            <p:nvPr/>
          </p:nvSpPr>
          <p:spPr bwMode="auto">
            <a:xfrm flipH="1" flipV="1">
              <a:off x="3489882" y="3816408"/>
              <a:ext cx="137795" cy="6986"/>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39" name="Line 1824"/>
            <p:cNvSpPr>
              <a:spLocks noChangeShapeType="1"/>
            </p:cNvSpPr>
            <p:nvPr/>
          </p:nvSpPr>
          <p:spPr bwMode="auto">
            <a:xfrm flipH="1">
              <a:off x="4777288" y="3607336"/>
              <a:ext cx="43110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40" name="Line 1824"/>
            <p:cNvSpPr>
              <a:spLocks noChangeShapeType="1"/>
            </p:cNvSpPr>
            <p:nvPr/>
          </p:nvSpPr>
          <p:spPr bwMode="auto">
            <a:xfrm flipH="1" flipV="1">
              <a:off x="7232779" y="4421829"/>
              <a:ext cx="405685" cy="80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41" name="Line 1824"/>
            <p:cNvSpPr>
              <a:spLocks noChangeShapeType="1"/>
            </p:cNvSpPr>
            <p:nvPr/>
          </p:nvSpPr>
          <p:spPr bwMode="auto">
            <a:xfrm flipH="1" flipV="1">
              <a:off x="2075636" y="3816408"/>
              <a:ext cx="1075569" cy="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42" name="Text Box 3"/>
            <p:cNvSpPr txBox="1">
              <a:spLocks noChangeArrowheads="1"/>
            </p:cNvSpPr>
            <p:nvPr/>
          </p:nvSpPr>
          <p:spPr bwMode="auto">
            <a:xfrm>
              <a:off x="2856589" y="3902400"/>
              <a:ext cx="946315" cy="4321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Rapid mix</a:t>
              </a:r>
              <a:endParaRPr lang="en-US" sz="1600" b="1">
                <a:solidFill>
                  <a:schemeClr val="bg2">
                    <a:lumMod val="25000"/>
                  </a:schemeClr>
                </a:solidFill>
                <a:ea typeface="Arial" charset="0"/>
                <a:cs typeface="Arial" charset="0"/>
              </a:endParaRPr>
            </a:p>
          </p:txBody>
        </p:sp>
        <p:sp>
          <p:nvSpPr>
            <p:cNvPr id="129043" name="Text Box 3"/>
            <p:cNvSpPr txBox="1">
              <a:spLocks noChangeArrowheads="1"/>
            </p:cNvSpPr>
            <p:nvPr/>
          </p:nvSpPr>
          <p:spPr bwMode="auto">
            <a:xfrm>
              <a:off x="3705029" y="4274240"/>
              <a:ext cx="1415655" cy="34892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Flocculation</a:t>
              </a:r>
              <a:endParaRPr lang="en-US" sz="1600" b="1">
                <a:solidFill>
                  <a:schemeClr val="bg2">
                    <a:lumMod val="25000"/>
                  </a:schemeClr>
                </a:solidFill>
                <a:ea typeface="Arial" charset="0"/>
                <a:cs typeface="Arial" charset="0"/>
              </a:endParaRPr>
            </a:p>
          </p:txBody>
        </p:sp>
        <p:sp>
          <p:nvSpPr>
            <p:cNvPr id="129044" name="Text Box 3"/>
            <p:cNvSpPr txBox="1">
              <a:spLocks noChangeArrowheads="1"/>
            </p:cNvSpPr>
            <p:nvPr/>
          </p:nvSpPr>
          <p:spPr bwMode="auto">
            <a:xfrm>
              <a:off x="4903267" y="2909898"/>
              <a:ext cx="1454861" cy="2555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Clarification</a:t>
              </a:r>
              <a:endParaRPr lang="en-US" sz="1600" b="1">
                <a:solidFill>
                  <a:schemeClr val="bg2">
                    <a:lumMod val="25000"/>
                  </a:schemeClr>
                </a:solidFill>
                <a:ea typeface="Arial" charset="0"/>
                <a:cs typeface="Arial" charset="0"/>
              </a:endParaRPr>
            </a:p>
          </p:txBody>
        </p:sp>
        <p:sp>
          <p:nvSpPr>
            <p:cNvPr id="129045" name="Text Box 3"/>
            <p:cNvSpPr txBox="1">
              <a:spLocks noChangeArrowheads="1"/>
            </p:cNvSpPr>
            <p:nvPr/>
          </p:nvSpPr>
          <p:spPr bwMode="auto">
            <a:xfrm>
              <a:off x="6248290" y="4654677"/>
              <a:ext cx="1077759" cy="32892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Filtration</a:t>
              </a:r>
              <a:endParaRPr lang="en-US" sz="1600" b="1">
                <a:solidFill>
                  <a:schemeClr val="bg2">
                    <a:lumMod val="25000"/>
                  </a:schemeClr>
                </a:solidFill>
                <a:ea typeface="Arial" charset="0"/>
                <a:cs typeface="Arial" charset="0"/>
              </a:endParaRPr>
            </a:p>
          </p:txBody>
        </p:sp>
        <p:sp>
          <p:nvSpPr>
            <p:cNvPr id="129047" name="Line 1824"/>
            <p:cNvSpPr>
              <a:spLocks noChangeShapeType="1"/>
            </p:cNvSpPr>
            <p:nvPr/>
          </p:nvSpPr>
          <p:spPr bwMode="auto">
            <a:xfrm flipH="1" flipV="1">
              <a:off x="8556650" y="4557352"/>
              <a:ext cx="315471" cy="80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nvGrpSpPr>
            <p:cNvPr id="129048" name="Group 13"/>
            <p:cNvGrpSpPr>
              <a:grpSpLocks/>
            </p:cNvGrpSpPr>
            <p:nvPr/>
          </p:nvGrpSpPr>
          <p:grpSpPr bwMode="auto">
            <a:xfrm>
              <a:off x="2316056" y="3538724"/>
              <a:ext cx="407528" cy="585248"/>
              <a:chOff x="4762500" y="1917700"/>
              <a:chExt cx="622300" cy="869950"/>
            </a:xfrm>
          </p:grpSpPr>
          <p:sp>
            <p:nvSpPr>
              <p:cNvPr id="129087" name="Rectangle 8"/>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algn="ctr"/>
                <a:endParaRPr lang="en-US" sz="1600">
                  <a:ea typeface="Arial" charset="0"/>
                  <a:cs typeface="Arial" charset="0"/>
                </a:endParaRPr>
              </a:p>
            </p:txBody>
          </p:sp>
          <p:grpSp>
            <p:nvGrpSpPr>
              <p:cNvPr id="129088" name="Group 12"/>
              <p:cNvGrpSpPr>
                <a:grpSpLocks/>
              </p:cNvGrpSpPr>
              <p:nvPr/>
            </p:nvGrpSpPr>
            <p:grpSpPr bwMode="auto">
              <a:xfrm>
                <a:off x="4908550" y="1917700"/>
                <a:ext cx="311150" cy="311150"/>
                <a:chOff x="4876800" y="1905000"/>
                <a:chExt cx="381000" cy="355600"/>
              </a:xfrm>
            </p:grpSpPr>
            <p:sp>
              <p:nvSpPr>
                <p:cNvPr id="129092" name="Oval 9"/>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29093" name="Isosceles Triangle 10"/>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nvGrpSpPr>
              <p:cNvPr id="129089" name="Group 102"/>
              <p:cNvGrpSpPr>
                <a:grpSpLocks/>
              </p:cNvGrpSpPr>
              <p:nvPr/>
            </p:nvGrpSpPr>
            <p:grpSpPr bwMode="auto">
              <a:xfrm>
                <a:off x="4914900" y="2476500"/>
                <a:ext cx="311150" cy="311150"/>
                <a:chOff x="4876800" y="1905000"/>
                <a:chExt cx="381000" cy="355600"/>
              </a:xfrm>
            </p:grpSpPr>
            <p:sp>
              <p:nvSpPr>
                <p:cNvPr id="129090" name="Oval 103"/>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29091" name="Isosceles Triangle 104"/>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sp>
          <p:nvSpPr>
            <p:cNvPr id="129049" name="Text Box 3"/>
            <p:cNvSpPr txBox="1">
              <a:spLocks noChangeArrowheads="1"/>
            </p:cNvSpPr>
            <p:nvPr/>
          </p:nvSpPr>
          <p:spPr bwMode="auto">
            <a:xfrm>
              <a:off x="538063" y="4214619"/>
              <a:ext cx="1492449" cy="4321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Raw water storage reservoir</a:t>
              </a:r>
              <a:endParaRPr lang="en-US" sz="1600" b="1">
                <a:solidFill>
                  <a:schemeClr val="bg2">
                    <a:lumMod val="25000"/>
                  </a:schemeClr>
                </a:solidFill>
                <a:ea typeface="Arial" charset="0"/>
                <a:cs typeface="Arial" charset="0"/>
              </a:endParaRPr>
            </a:p>
          </p:txBody>
        </p:sp>
        <p:sp>
          <p:nvSpPr>
            <p:cNvPr id="129050" name="Text Box 3"/>
            <p:cNvSpPr txBox="1">
              <a:spLocks noChangeArrowheads="1"/>
            </p:cNvSpPr>
            <p:nvPr/>
          </p:nvSpPr>
          <p:spPr bwMode="auto">
            <a:xfrm>
              <a:off x="940781" y="3442418"/>
              <a:ext cx="787888" cy="43211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ea typeface="Arial" charset="0"/>
                  <a:cs typeface="Arial" charset="0"/>
                </a:rPr>
                <a:t>5 ML</a:t>
              </a:r>
            </a:p>
          </p:txBody>
        </p:sp>
        <p:sp>
          <p:nvSpPr>
            <p:cNvPr id="129051" name="Text Box 3"/>
            <p:cNvSpPr txBox="1">
              <a:spLocks noChangeArrowheads="1"/>
            </p:cNvSpPr>
            <p:nvPr/>
          </p:nvSpPr>
          <p:spPr bwMode="auto">
            <a:xfrm>
              <a:off x="7305149" y="2808364"/>
              <a:ext cx="1590946" cy="4321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Clear water storage tank</a:t>
              </a:r>
              <a:endParaRPr lang="en-US" sz="1600" b="1">
                <a:solidFill>
                  <a:schemeClr val="bg2">
                    <a:lumMod val="25000"/>
                  </a:schemeClr>
                </a:solidFill>
                <a:ea typeface="Arial" charset="0"/>
                <a:cs typeface="Arial" charset="0"/>
              </a:endParaRPr>
            </a:p>
          </p:txBody>
        </p:sp>
        <p:sp>
          <p:nvSpPr>
            <p:cNvPr id="129052" name="Text Box 3"/>
            <p:cNvSpPr txBox="1">
              <a:spLocks noChangeArrowheads="1"/>
            </p:cNvSpPr>
            <p:nvPr/>
          </p:nvSpPr>
          <p:spPr bwMode="auto">
            <a:xfrm>
              <a:off x="7705554" y="3964684"/>
              <a:ext cx="749554" cy="26624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ea typeface="Arial" charset="0"/>
                  <a:cs typeface="Arial" charset="0"/>
                </a:rPr>
                <a:t>1 ML</a:t>
              </a:r>
            </a:p>
          </p:txBody>
        </p:sp>
        <p:sp>
          <p:nvSpPr>
            <p:cNvPr id="129053" name="Text Box 3"/>
            <p:cNvSpPr txBox="1">
              <a:spLocks noChangeArrowheads="1"/>
            </p:cNvSpPr>
            <p:nvPr/>
          </p:nvSpPr>
          <p:spPr bwMode="auto">
            <a:xfrm>
              <a:off x="2043043" y="4193968"/>
              <a:ext cx="963993" cy="61939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Duty/ standby pumps</a:t>
              </a:r>
              <a:endParaRPr lang="en-US" sz="1600" b="1">
                <a:solidFill>
                  <a:schemeClr val="bg2">
                    <a:lumMod val="25000"/>
                  </a:schemeClr>
                </a:solidFill>
                <a:ea typeface="Arial" charset="0"/>
                <a:cs typeface="Arial" charset="0"/>
              </a:endParaRPr>
            </a:p>
          </p:txBody>
        </p:sp>
        <p:grpSp>
          <p:nvGrpSpPr>
            <p:cNvPr id="129054" name="Group 73"/>
            <p:cNvGrpSpPr>
              <a:grpSpLocks/>
            </p:cNvGrpSpPr>
            <p:nvPr/>
          </p:nvGrpSpPr>
          <p:grpSpPr bwMode="auto">
            <a:xfrm>
              <a:off x="3627679" y="2959158"/>
              <a:ext cx="1571123" cy="1224021"/>
              <a:chOff x="0" y="1"/>
              <a:chExt cx="1571037" cy="1205369"/>
            </a:xfrm>
          </p:grpSpPr>
          <p:sp>
            <p:nvSpPr>
              <p:cNvPr id="129060" name="Line 251"/>
              <p:cNvSpPr>
                <a:spLocks noChangeShapeType="1"/>
              </p:cNvSpPr>
              <p:nvPr/>
            </p:nvSpPr>
            <p:spPr bwMode="auto">
              <a:xfrm>
                <a:off x="0" y="340226"/>
                <a:ext cx="0" cy="85542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1" name="Line 252"/>
              <p:cNvSpPr>
                <a:spLocks noChangeShapeType="1"/>
              </p:cNvSpPr>
              <p:nvPr/>
            </p:nvSpPr>
            <p:spPr bwMode="auto">
              <a:xfrm>
                <a:off x="12772" y="1168402"/>
                <a:ext cx="1558265" cy="12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2" name="Line 253"/>
              <p:cNvSpPr>
                <a:spLocks noChangeShapeType="1"/>
              </p:cNvSpPr>
              <p:nvPr/>
            </p:nvSpPr>
            <p:spPr bwMode="auto">
              <a:xfrm>
                <a:off x="766546" y="592965"/>
                <a:ext cx="0" cy="61240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3" name="Rectangle 44"/>
              <p:cNvSpPr>
                <a:spLocks noChangeArrowheads="1"/>
              </p:cNvSpPr>
              <p:nvPr/>
            </p:nvSpPr>
            <p:spPr bwMode="auto">
              <a:xfrm>
                <a:off x="294825" y="1"/>
                <a:ext cx="127758" cy="25273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GB" sz="1600">
                  <a:ea typeface="Arial" charset="0"/>
                  <a:cs typeface="Arial" charset="0"/>
                </a:endParaRPr>
              </a:p>
            </p:txBody>
          </p:sp>
          <p:sp>
            <p:nvSpPr>
              <p:cNvPr id="129064" name="Line 255"/>
              <p:cNvSpPr>
                <a:spLocks noChangeShapeType="1"/>
              </p:cNvSpPr>
              <p:nvPr/>
            </p:nvSpPr>
            <p:spPr bwMode="auto">
              <a:xfrm>
                <a:off x="255516" y="38884"/>
                <a:ext cx="20637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5" name="Line 256"/>
              <p:cNvSpPr>
                <a:spLocks noChangeShapeType="1"/>
              </p:cNvSpPr>
              <p:nvPr/>
            </p:nvSpPr>
            <p:spPr bwMode="auto">
              <a:xfrm>
                <a:off x="255516" y="184695"/>
                <a:ext cx="20637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6" name="Line 257"/>
              <p:cNvSpPr>
                <a:spLocks noChangeShapeType="1"/>
              </p:cNvSpPr>
              <p:nvPr/>
            </p:nvSpPr>
            <p:spPr bwMode="auto">
              <a:xfrm>
                <a:off x="363618" y="252740"/>
                <a:ext cx="0" cy="81654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7" name="Line 258"/>
              <p:cNvSpPr>
                <a:spLocks noChangeShapeType="1"/>
              </p:cNvSpPr>
              <p:nvPr/>
            </p:nvSpPr>
            <p:spPr bwMode="auto">
              <a:xfrm>
                <a:off x="0" y="505477"/>
                <a:ext cx="1571037" cy="25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8" name="Line 259"/>
              <p:cNvSpPr>
                <a:spLocks noChangeShapeType="1"/>
              </p:cNvSpPr>
              <p:nvPr/>
            </p:nvSpPr>
            <p:spPr bwMode="auto">
              <a:xfrm>
                <a:off x="393100" y="544361"/>
                <a:ext cx="23586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69" name="Line 260"/>
              <p:cNvSpPr>
                <a:spLocks noChangeShapeType="1"/>
              </p:cNvSpPr>
              <p:nvPr/>
            </p:nvSpPr>
            <p:spPr bwMode="auto">
              <a:xfrm>
                <a:off x="481547" y="573523"/>
                <a:ext cx="68792"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0" name="Line 261"/>
              <p:cNvSpPr>
                <a:spLocks noChangeShapeType="1"/>
              </p:cNvSpPr>
              <p:nvPr/>
            </p:nvSpPr>
            <p:spPr bwMode="auto">
              <a:xfrm>
                <a:off x="235860" y="787380"/>
                <a:ext cx="245688"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1" name="Line 262"/>
              <p:cNvSpPr>
                <a:spLocks noChangeShapeType="1"/>
              </p:cNvSpPr>
              <p:nvPr/>
            </p:nvSpPr>
            <p:spPr bwMode="auto">
              <a:xfrm>
                <a:off x="235860" y="1059560"/>
                <a:ext cx="245688"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2" name="Line 263"/>
              <p:cNvSpPr>
                <a:spLocks noChangeShapeType="1"/>
              </p:cNvSpPr>
              <p:nvPr/>
            </p:nvSpPr>
            <p:spPr bwMode="auto">
              <a:xfrm>
                <a:off x="235860" y="709614"/>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3" name="Line 264"/>
              <p:cNvSpPr>
                <a:spLocks noChangeShapeType="1"/>
              </p:cNvSpPr>
              <p:nvPr/>
            </p:nvSpPr>
            <p:spPr bwMode="auto">
              <a:xfrm>
                <a:off x="481547" y="719335"/>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4" name="Line 266"/>
              <p:cNvSpPr>
                <a:spLocks noChangeShapeType="1"/>
              </p:cNvSpPr>
              <p:nvPr/>
            </p:nvSpPr>
            <p:spPr bwMode="auto">
              <a:xfrm flipH="1">
                <a:off x="1395506" y="340226"/>
                <a:ext cx="0" cy="71933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5" name="Rectangle 56"/>
              <p:cNvSpPr>
                <a:spLocks noChangeArrowheads="1"/>
              </p:cNvSpPr>
              <p:nvPr/>
            </p:nvSpPr>
            <p:spPr bwMode="auto">
              <a:xfrm>
                <a:off x="1012233" y="1"/>
                <a:ext cx="127758" cy="25273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GB" sz="1600">
                  <a:ea typeface="Arial" charset="0"/>
                  <a:cs typeface="Arial" charset="0"/>
                </a:endParaRPr>
              </a:p>
            </p:txBody>
          </p:sp>
          <p:sp>
            <p:nvSpPr>
              <p:cNvPr id="129076" name="Line 268"/>
              <p:cNvSpPr>
                <a:spLocks noChangeShapeType="1"/>
              </p:cNvSpPr>
              <p:nvPr/>
            </p:nvSpPr>
            <p:spPr bwMode="auto">
              <a:xfrm>
                <a:off x="972924" y="38884"/>
                <a:ext cx="186722"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7" name="Line 269"/>
              <p:cNvSpPr>
                <a:spLocks noChangeShapeType="1"/>
              </p:cNvSpPr>
              <p:nvPr/>
            </p:nvSpPr>
            <p:spPr bwMode="auto">
              <a:xfrm>
                <a:off x="972924" y="184695"/>
                <a:ext cx="186722"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8" name="Line 270"/>
              <p:cNvSpPr>
                <a:spLocks noChangeShapeType="1"/>
              </p:cNvSpPr>
              <p:nvPr/>
            </p:nvSpPr>
            <p:spPr bwMode="auto">
              <a:xfrm>
                <a:off x="1071199" y="252739"/>
                <a:ext cx="0" cy="81654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79" name="Line 272"/>
              <p:cNvSpPr>
                <a:spLocks noChangeShapeType="1"/>
              </p:cNvSpPr>
              <p:nvPr/>
            </p:nvSpPr>
            <p:spPr bwMode="auto">
              <a:xfrm>
                <a:off x="1110508" y="544361"/>
                <a:ext cx="226033"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80" name="Line 273"/>
              <p:cNvSpPr>
                <a:spLocks noChangeShapeType="1"/>
              </p:cNvSpPr>
              <p:nvPr/>
            </p:nvSpPr>
            <p:spPr bwMode="auto">
              <a:xfrm>
                <a:off x="1189129" y="573522"/>
                <a:ext cx="7862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81" name="Line 274"/>
              <p:cNvSpPr>
                <a:spLocks noChangeShapeType="1"/>
              </p:cNvSpPr>
              <p:nvPr/>
            </p:nvSpPr>
            <p:spPr bwMode="auto">
              <a:xfrm>
                <a:off x="953268" y="787379"/>
                <a:ext cx="235860"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82" name="Line 275"/>
              <p:cNvSpPr>
                <a:spLocks noChangeShapeType="1"/>
              </p:cNvSpPr>
              <p:nvPr/>
            </p:nvSpPr>
            <p:spPr bwMode="auto">
              <a:xfrm>
                <a:off x="953268" y="1059559"/>
                <a:ext cx="235860"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83" name="Line 276"/>
              <p:cNvSpPr>
                <a:spLocks noChangeShapeType="1"/>
              </p:cNvSpPr>
              <p:nvPr/>
            </p:nvSpPr>
            <p:spPr bwMode="auto">
              <a:xfrm>
                <a:off x="953268" y="709613"/>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84" name="Line 277"/>
              <p:cNvSpPr>
                <a:spLocks noChangeShapeType="1"/>
              </p:cNvSpPr>
              <p:nvPr/>
            </p:nvSpPr>
            <p:spPr bwMode="auto">
              <a:xfrm>
                <a:off x="1189129" y="719334"/>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85" name="Line 278"/>
              <p:cNvSpPr>
                <a:spLocks noChangeShapeType="1"/>
              </p:cNvSpPr>
              <p:nvPr/>
            </p:nvSpPr>
            <p:spPr bwMode="auto">
              <a:xfrm>
                <a:off x="648616" y="330505"/>
                <a:ext cx="0" cy="738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86" name="Line 279"/>
              <p:cNvSpPr>
                <a:spLocks noChangeShapeType="1"/>
              </p:cNvSpPr>
              <p:nvPr/>
            </p:nvSpPr>
            <p:spPr bwMode="auto">
              <a:xfrm>
                <a:off x="1562778" y="466595"/>
                <a:ext cx="0" cy="7290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sp>
          <p:nvSpPr>
            <p:cNvPr id="129055" name="AutoShape 46"/>
            <p:cNvSpPr>
              <a:spLocks noChangeArrowheads="1"/>
            </p:cNvSpPr>
            <p:nvPr/>
          </p:nvSpPr>
          <p:spPr bwMode="auto">
            <a:xfrm>
              <a:off x="6828324" y="5172684"/>
              <a:ext cx="1175438" cy="307883"/>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Chlorine</a:t>
              </a:r>
              <a:endParaRPr lang="en-US" sz="1600" b="1" baseline="-25000">
                <a:ea typeface="Arial" charset="0"/>
                <a:cs typeface="Arial" charset="0"/>
              </a:endParaRPr>
            </a:p>
          </p:txBody>
        </p:sp>
        <p:sp>
          <p:nvSpPr>
            <p:cNvPr id="114" name="Line 48"/>
            <p:cNvSpPr>
              <a:spLocks noChangeShapeType="1"/>
            </p:cNvSpPr>
            <p:nvPr/>
          </p:nvSpPr>
          <p:spPr bwMode="auto">
            <a:xfrm flipH="1" flipV="1">
              <a:off x="7437042" y="4443668"/>
              <a:ext cx="0" cy="758242"/>
            </a:xfrm>
            <a:prstGeom prst="line">
              <a:avLst/>
            </a:prstGeom>
            <a:noFill/>
            <a:ln w="19050">
              <a:solidFill>
                <a:srgbClr val="99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ea typeface="Arial" charset="0"/>
                <a:cs typeface="Arial" charset="0"/>
              </a:endParaRPr>
            </a:p>
          </p:txBody>
        </p:sp>
        <p:sp>
          <p:nvSpPr>
            <p:cNvPr id="116" name="AutoShape 49"/>
            <p:cNvSpPr>
              <a:spLocks noChangeArrowheads="1"/>
            </p:cNvSpPr>
            <p:nvPr/>
          </p:nvSpPr>
          <p:spPr bwMode="auto">
            <a:xfrm>
              <a:off x="2602237" y="2831076"/>
              <a:ext cx="653072" cy="274320"/>
            </a:xfrm>
            <a:prstGeom prst="roundRect">
              <a:avLst>
                <a:gd name="adj" fmla="val 16667"/>
              </a:avLst>
            </a:prstGeom>
            <a:solidFill>
              <a:schemeClr val="accent6">
                <a:alpha val="50000"/>
              </a:schemeClr>
            </a:solidFill>
            <a:ln w="19050">
              <a:solidFill>
                <a:schemeClr val="accent6"/>
              </a:solidFill>
              <a:round/>
              <a:headEnd/>
              <a:tailEnd/>
            </a:ln>
            <a:effectLst/>
          </p:spPr>
          <p:txBody>
            <a:bodyPr wrap="none" anchor="ctr"/>
            <a:lstStyle/>
            <a:p>
              <a:pPr algn="ctr">
                <a:defRPr/>
              </a:pPr>
              <a:r>
                <a:rPr lang="en-US" sz="1600" b="1">
                  <a:ea typeface="Arial" charset="0"/>
                  <a:cs typeface="Arial" charset="0"/>
                </a:rPr>
                <a:t>Alum</a:t>
              </a:r>
            </a:p>
          </p:txBody>
        </p:sp>
        <p:sp>
          <p:nvSpPr>
            <p:cNvPr id="117" name="Line 50"/>
            <p:cNvSpPr>
              <a:spLocks noChangeShapeType="1"/>
            </p:cNvSpPr>
            <p:nvPr/>
          </p:nvSpPr>
          <p:spPr bwMode="auto">
            <a:xfrm flipH="1" flipV="1">
              <a:off x="2929262" y="3090367"/>
              <a:ext cx="6350" cy="727075"/>
            </a:xfrm>
            <a:prstGeom prst="line">
              <a:avLst/>
            </a:prstGeom>
            <a:noFill/>
            <a:ln w="19050">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ea typeface="Arial" charset="0"/>
                <a:cs typeface="Arial" charset="0"/>
              </a:endParaRPr>
            </a:p>
          </p:txBody>
        </p:sp>
        <p:sp>
          <p:nvSpPr>
            <p:cNvPr id="129059" name="Line 1824"/>
            <p:cNvSpPr>
              <a:spLocks noChangeShapeType="1"/>
            </p:cNvSpPr>
            <p:nvPr/>
          </p:nvSpPr>
          <p:spPr bwMode="auto">
            <a:xfrm flipH="1">
              <a:off x="233959" y="3821552"/>
              <a:ext cx="304103" cy="1842"/>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29031" name="Right Arrow 121"/>
            <p:cNvSpPr>
              <a:spLocks noChangeArrowheads="1"/>
            </p:cNvSpPr>
            <p:nvPr/>
          </p:nvSpPr>
          <p:spPr bwMode="auto">
            <a:xfrm>
              <a:off x="-279259" y="3792596"/>
              <a:ext cx="344487" cy="112713"/>
            </a:xfrm>
            <a:prstGeom prst="rightArrow">
              <a:avLst>
                <a:gd name="adj1" fmla="val 50000"/>
                <a:gd name="adj2" fmla="val 50189"/>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129032" name="Right Arrow 123"/>
            <p:cNvSpPr>
              <a:spLocks noChangeArrowheads="1"/>
            </p:cNvSpPr>
            <p:nvPr/>
          </p:nvSpPr>
          <p:spPr bwMode="auto">
            <a:xfrm rot="167741">
              <a:off x="8956522" y="4520127"/>
              <a:ext cx="344488" cy="112713"/>
            </a:xfrm>
            <a:prstGeom prst="rightArrow">
              <a:avLst>
                <a:gd name="adj1" fmla="val 50000"/>
                <a:gd name="adj2" fmla="val 50189"/>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sp>
        <p:nvSpPr>
          <p:cNvPr id="110" name="Text Box 63">
            <a:extLst>
              <a:ext uri="{FF2B5EF4-FFF2-40B4-BE49-F238E27FC236}">
                <a16:creationId xmlns:a16="http://schemas.microsoft.com/office/drawing/2014/main" id="{108E3706-E5C7-AB4B-96EB-467BDA51F371}"/>
              </a:ext>
            </a:extLst>
          </p:cNvPr>
          <p:cNvSpPr txBox="1">
            <a:spLocks noChangeArrowheads="1"/>
          </p:cNvSpPr>
          <p:nvPr/>
        </p:nvSpPr>
        <p:spPr bwMode="auto">
          <a:xfrm>
            <a:off x="0" y="299968"/>
            <a:ext cx="106680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LEVEL 2: </a:t>
            </a:r>
          </a:p>
          <a:p>
            <a:pPr algn="l">
              <a:lnSpc>
                <a:spcPts val="3000"/>
              </a:lnSpc>
              <a:spcBef>
                <a:spcPts val="0"/>
              </a:spcBef>
              <a:defRPr/>
            </a:pPr>
            <a:r>
              <a:rPr lang="en-US" sz="2800" b="1" i="1" spc="100">
                <a:solidFill>
                  <a:srgbClr val="FED766"/>
                </a:solidFill>
                <a:latin typeface="Arial" charset="0"/>
              </a:rPr>
              <a:t>Water treatment plant details</a:t>
            </a:r>
          </a:p>
        </p:txBody>
      </p:sp>
      <p:grpSp>
        <p:nvGrpSpPr>
          <p:cNvPr id="111" name="Group 16">
            <a:extLst>
              <a:ext uri="{FF2B5EF4-FFF2-40B4-BE49-F238E27FC236}">
                <a16:creationId xmlns:a16="http://schemas.microsoft.com/office/drawing/2014/main" id="{493F20F5-2387-844F-90E2-71CA0786C403}"/>
              </a:ext>
            </a:extLst>
          </p:cNvPr>
          <p:cNvGrpSpPr>
            <a:grpSpLocks/>
          </p:cNvGrpSpPr>
          <p:nvPr/>
        </p:nvGrpSpPr>
        <p:grpSpPr bwMode="auto">
          <a:xfrm>
            <a:off x="1792322" y="5844657"/>
            <a:ext cx="8572500" cy="347663"/>
            <a:chOff x="268816" y="5697536"/>
            <a:chExt cx="8572500" cy="347662"/>
          </a:xfrm>
        </p:grpSpPr>
        <p:sp>
          <p:nvSpPr>
            <p:cNvPr id="112" name="AutoShape 2">
              <a:extLst>
                <a:ext uri="{FF2B5EF4-FFF2-40B4-BE49-F238E27FC236}">
                  <a16:creationId xmlns:a16="http://schemas.microsoft.com/office/drawing/2014/main" id="{DAA5C10F-98B1-0341-9DBF-E2017B564740}"/>
                </a:ext>
              </a:extLst>
            </p:cNvPr>
            <p:cNvSpPr>
              <a:spLocks noChangeArrowheads="1"/>
            </p:cNvSpPr>
            <p:nvPr/>
          </p:nvSpPr>
          <p:spPr bwMode="auto">
            <a:xfrm>
              <a:off x="268816" y="5702299"/>
              <a:ext cx="8572500" cy="342899"/>
            </a:xfrm>
            <a:prstGeom prst="roundRect">
              <a:avLst>
                <a:gd name="adj" fmla="val 16667"/>
              </a:avLst>
            </a:prstGeom>
            <a:gradFill flip="none" rotWithShape="1">
              <a:gsLst>
                <a:gs pos="0">
                  <a:srgbClr val="DB504A"/>
                </a:gs>
                <a:gs pos="100000">
                  <a:srgbClr val="009FB7"/>
                </a:gs>
                <a:gs pos="100000">
                  <a:srgbClr val="333333"/>
                </a:gs>
              </a:gsLst>
              <a:lin ang="0" scaled="0"/>
              <a:tileRect/>
            </a:gradFill>
            <a:ln w="25400">
              <a:no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latin typeface="Arial"/>
                <a:ea typeface="ＭＳ Ｐゴシック" charset="0"/>
                <a:cs typeface="Arial"/>
              </a:endParaRPr>
            </a:p>
          </p:txBody>
        </p:sp>
        <p:sp>
          <p:nvSpPr>
            <p:cNvPr id="113" name="Text Box 40">
              <a:extLst>
                <a:ext uri="{FF2B5EF4-FFF2-40B4-BE49-F238E27FC236}">
                  <a16:creationId xmlns:a16="http://schemas.microsoft.com/office/drawing/2014/main" id="{3D75DDE3-1583-754C-AC32-5B985A49D4DF}"/>
                </a:ext>
              </a:extLst>
            </p:cNvPr>
            <p:cNvSpPr txBox="1">
              <a:spLocks noChangeArrowheads="1"/>
            </p:cNvSpPr>
            <p:nvPr/>
          </p:nvSpPr>
          <p:spPr bwMode="auto">
            <a:xfrm>
              <a:off x="359304" y="5703886"/>
              <a:ext cx="1924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Raw Water</a:t>
              </a:r>
            </a:p>
          </p:txBody>
        </p:sp>
        <p:sp>
          <p:nvSpPr>
            <p:cNvPr id="118" name="Text Box 41">
              <a:extLst>
                <a:ext uri="{FF2B5EF4-FFF2-40B4-BE49-F238E27FC236}">
                  <a16:creationId xmlns:a16="http://schemas.microsoft.com/office/drawing/2014/main" id="{B4E114D3-7722-FB4B-8F42-A560C450FCD6}"/>
                </a:ext>
              </a:extLst>
            </p:cNvPr>
            <p:cNvSpPr txBox="1">
              <a:spLocks noChangeArrowheads="1"/>
            </p:cNvSpPr>
            <p:nvPr/>
          </p:nvSpPr>
          <p:spPr bwMode="auto">
            <a:xfrm>
              <a:off x="7232732" y="5697536"/>
              <a:ext cx="1543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Treated Water</a:t>
              </a:r>
            </a:p>
          </p:txBody>
        </p:sp>
        <p:sp>
          <p:nvSpPr>
            <p:cNvPr id="119" name="Line 42">
              <a:extLst>
                <a:ext uri="{FF2B5EF4-FFF2-40B4-BE49-F238E27FC236}">
                  <a16:creationId xmlns:a16="http://schemas.microsoft.com/office/drawing/2014/main" id="{240E7F62-62E4-1B48-BDB9-DE3FCA39A739}"/>
                </a:ext>
              </a:extLst>
            </p:cNvPr>
            <p:cNvSpPr>
              <a:spLocks noChangeShapeType="1"/>
            </p:cNvSpPr>
            <p:nvPr/>
          </p:nvSpPr>
          <p:spPr bwMode="auto">
            <a:xfrm>
              <a:off x="2387140" y="5862008"/>
              <a:ext cx="3969989" cy="13616"/>
            </a:xfrm>
            <a:prstGeom prst="line">
              <a:avLst/>
            </a:prstGeom>
            <a:noFill/>
            <a:ln w="31750">
              <a:solidFill>
                <a:schemeClr val="bg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4653" y="2225045"/>
            <a:ext cx="4582766" cy="302184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2" name="Text Box 63"/>
          <p:cNvSpPr txBox="1">
            <a:spLocks noChangeArrowheads="1"/>
          </p:cNvSpPr>
          <p:nvPr/>
        </p:nvSpPr>
        <p:spPr bwMode="auto">
          <a:xfrm>
            <a:off x="7724075" y="5499460"/>
            <a:ext cx="3928692" cy="870942"/>
          </a:xfrm>
          <a:prstGeom prst="roundRect">
            <a:avLst>
              <a:gd name="adj" fmla="val 5941"/>
            </a:avLst>
          </a:prstGeom>
          <a:solidFill>
            <a:srgbClr val="DB504A"/>
          </a:solidFill>
          <a:ln w="76200">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spcBef>
                <a:spcPct val="50000"/>
              </a:spcBef>
              <a:buFont typeface="Wingdings" charset="0"/>
              <a:buNone/>
              <a:defRPr/>
            </a:pPr>
            <a:r>
              <a:rPr lang="en-GB" sz="2200" b="1">
                <a:solidFill>
                  <a:srgbClr val="FED766"/>
                </a:solidFill>
                <a:latin typeface="Arial" charset="0"/>
              </a:rPr>
              <a:t>Walk the system! </a:t>
            </a:r>
          </a:p>
          <a:p>
            <a:pPr>
              <a:spcBef>
                <a:spcPct val="50000"/>
              </a:spcBef>
              <a:buFont typeface="Wingdings" charset="0"/>
              <a:buNone/>
              <a:defRPr/>
            </a:pPr>
            <a:r>
              <a:rPr lang="en-GB" sz="1800">
                <a:solidFill>
                  <a:schemeClr val="bg1"/>
                </a:solidFill>
                <a:latin typeface="Arial" charset="0"/>
              </a:rPr>
              <a:t>Don’t rely on a desktop review only</a:t>
            </a:r>
          </a:p>
        </p:txBody>
      </p:sp>
      <p:sp>
        <p:nvSpPr>
          <p:cNvPr id="15" name="Text Box 63"/>
          <p:cNvSpPr txBox="1">
            <a:spLocks noChangeArrowheads="1"/>
          </p:cNvSpPr>
          <p:nvPr/>
        </p:nvSpPr>
        <p:spPr bwMode="auto">
          <a:xfrm>
            <a:off x="550246" y="1780991"/>
            <a:ext cx="6735762" cy="769441"/>
          </a:xfrm>
          <a:prstGeom prst="rect">
            <a:avLst/>
          </a:prstGeom>
          <a:noFill/>
          <a:ln w="12700">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buFont typeface="Wingdings" charset="0"/>
              <a:buNone/>
              <a:defRPr/>
            </a:pPr>
            <a:r>
              <a:rPr lang="en-GB" sz="2200">
                <a:solidFill>
                  <a:srgbClr val="086788"/>
                </a:solidFill>
                <a:latin typeface="Arial" charset="0"/>
              </a:rPr>
              <a:t>Follow the flow of water and </a:t>
            </a:r>
            <a:r>
              <a:rPr lang="en-GB" sz="2200" b="1">
                <a:solidFill>
                  <a:srgbClr val="086788"/>
                </a:solidFill>
                <a:latin typeface="Arial" charset="0"/>
              </a:rPr>
              <a:t>field verify </a:t>
            </a:r>
            <a:r>
              <a:rPr lang="en-GB" sz="2200">
                <a:solidFill>
                  <a:srgbClr val="086788"/>
                </a:solidFill>
                <a:latin typeface="Arial" charset="0"/>
              </a:rPr>
              <a:t>that the description is thorough and accurate.</a:t>
            </a:r>
          </a:p>
        </p:txBody>
      </p:sp>
      <p:sp>
        <p:nvSpPr>
          <p:cNvPr id="16" name="Text Box 63">
            <a:extLst>
              <a:ext uri="{FF2B5EF4-FFF2-40B4-BE49-F238E27FC236}">
                <a16:creationId xmlns:a16="http://schemas.microsoft.com/office/drawing/2014/main" id="{AD4E442C-1B31-6D4D-8F14-8C5F1B62BA26}"/>
              </a:ext>
            </a:extLst>
          </p:cNvPr>
          <p:cNvSpPr txBox="1">
            <a:spLocks noChangeArrowheads="1"/>
          </p:cNvSpPr>
          <p:nvPr/>
        </p:nvSpPr>
        <p:spPr bwMode="auto">
          <a:xfrm>
            <a:off x="0" y="299968"/>
            <a:ext cx="1191985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KEY ACTION 2: </a:t>
            </a:r>
          </a:p>
          <a:p>
            <a:pPr algn="l">
              <a:lnSpc>
                <a:spcPts val="3000"/>
              </a:lnSpc>
              <a:spcBef>
                <a:spcPts val="0"/>
              </a:spcBef>
              <a:defRPr/>
            </a:pPr>
            <a:r>
              <a:rPr lang="en-US" sz="2800" b="1" i="1" spc="100">
                <a:solidFill>
                  <a:srgbClr val="FED766"/>
                </a:solidFill>
                <a:latin typeface="Arial" charset="0"/>
              </a:rPr>
              <a:t>Confirm the accuracy of the system description</a:t>
            </a:r>
          </a:p>
        </p:txBody>
      </p:sp>
      <p:pic>
        <p:nvPicPr>
          <p:cNvPr id="7" name="Picture 6">
            <a:extLst>
              <a:ext uri="{FF2B5EF4-FFF2-40B4-BE49-F238E27FC236}">
                <a16:creationId xmlns:a16="http://schemas.microsoft.com/office/drawing/2014/main" id="{F5507DD5-B313-5B43-8A87-8C6096AD6572}"/>
              </a:ext>
            </a:extLst>
          </p:cNvPr>
          <p:cNvPicPr>
            <a:picLocks noChangeAspect="1"/>
          </p:cNvPicPr>
          <p:nvPr/>
        </p:nvPicPr>
        <p:blipFill>
          <a:blip r:embed="rId4"/>
          <a:stretch>
            <a:fillRect/>
          </a:stretch>
        </p:blipFill>
        <p:spPr>
          <a:xfrm>
            <a:off x="10133169" y="1656695"/>
            <a:ext cx="1786688" cy="1803997"/>
          </a:xfrm>
          <a:prstGeom prst="rect">
            <a:avLst/>
          </a:prstGeom>
        </p:spPr>
      </p:pic>
      <p:sp>
        <p:nvSpPr>
          <p:cNvPr id="4" name="Text Box 63">
            <a:extLst>
              <a:ext uri="{FF2B5EF4-FFF2-40B4-BE49-F238E27FC236}">
                <a16:creationId xmlns:a16="http://schemas.microsoft.com/office/drawing/2014/main" id="{759EBD95-F45A-BA55-55BE-8B8977C1BB05}"/>
              </a:ext>
            </a:extLst>
          </p:cNvPr>
          <p:cNvSpPr txBox="1">
            <a:spLocks noChangeArrowheads="1"/>
          </p:cNvSpPr>
          <p:nvPr/>
        </p:nvSpPr>
        <p:spPr bwMode="auto">
          <a:xfrm>
            <a:off x="713536" y="3072609"/>
            <a:ext cx="5005339"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457200" lvl="1" indent="0" algn="l" eaLnBrk="1" hangingPunct="1">
              <a:spcBef>
                <a:spcPts val="600"/>
              </a:spcBef>
              <a:spcAft>
                <a:spcPts val="600"/>
              </a:spcAft>
              <a:defRPr/>
            </a:pPr>
            <a:r>
              <a:rPr lang="en-US" sz="2000">
                <a:solidFill>
                  <a:schemeClr val="bg2">
                    <a:lumMod val="25000"/>
                  </a:schemeClr>
                </a:solidFill>
                <a:latin typeface="Arial"/>
                <a:cs typeface="Arial"/>
              </a:rPr>
              <a:t>Interview relevant field staff, operators or stakeholders to confirm accuracy of information</a:t>
            </a:r>
          </a:p>
          <a:p>
            <a:pPr marL="457200" lvl="1" indent="0" algn="l" eaLnBrk="1" hangingPunct="1">
              <a:spcBef>
                <a:spcPts val="600"/>
              </a:spcBef>
              <a:spcAft>
                <a:spcPts val="600"/>
              </a:spcAft>
              <a:defRPr/>
            </a:pPr>
            <a:r>
              <a:rPr lang="en-US" sz="2000">
                <a:solidFill>
                  <a:schemeClr val="bg2">
                    <a:lumMod val="25000"/>
                  </a:schemeClr>
                </a:solidFill>
                <a:latin typeface="Arial"/>
                <a:cs typeface="Arial"/>
              </a:rPr>
              <a:t>Ensure that the system description is consistent with accurate data and reports</a:t>
            </a:r>
          </a:p>
          <a:p>
            <a:pPr marL="457200" lvl="1" indent="0" algn="l" eaLnBrk="1" hangingPunct="1">
              <a:spcBef>
                <a:spcPts val="600"/>
              </a:spcBef>
              <a:spcAft>
                <a:spcPts val="600"/>
              </a:spcAft>
              <a:defRPr/>
            </a:pPr>
            <a:r>
              <a:rPr lang="en-US" sz="2000">
                <a:solidFill>
                  <a:schemeClr val="bg2">
                    <a:lumMod val="25000"/>
                  </a:schemeClr>
                </a:solidFill>
                <a:latin typeface="Arial"/>
                <a:cs typeface="Arial"/>
              </a:rPr>
              <a:t>Update the system description based on the outcomes of these activities</a:t>
            </a:r>
            <a:endParaRPr lang="en-GB" sz="2000">
              <a:solidFill>
                <a:schemeClr val="bg2">
                  <a:lumMod val="25000"/>
                </a:schemeClr>
              </a:solidFill>
              <a:latin typeface="Arial"/>
              <a:cs typeface="Arial"/>
            </a:endParaRPr>
          </a:p>
        </p:txBody>
      </p:sp>
      <p:grpSp>
        <p:nvGrpSpPr>
          <p:cNvPr id="5" name="Group 4">
            <a:extLst>
              <a:ext uri="{FF2B5EF4-FFF2-40B4-BE49-F238E27FC236}">
                <a16:creationId xmlns:a16="http://schemas.microsoft.com/office/drawing/2014/main" id="{C1546E64-5E1D-C05D-2EDC-322DB3F5397B}"/>
              </a:ext>
            </a:extLst>
          </p:cNvPr>
          <p:cNvGrpSpPr/>
          <p:nvPr/>
        </p:nvGrpSpPr>
        <p:grpSpPr>
          <a:xfrm>
            <a:off x="691388" y="3116483"/>
            <a:ext cx="336884" cy="336884"/>
            <a:chOff x="165005" y="2344439"/>
            <a:chExt cx="336884" cy="336884"/>
          </a:xfrm>
        </p:grpSpPr>
        <p:sp>
          <p:nvSpPr>
            <p:cNvPr id="6" name="Rounded Rectangle 18">
              <a:extLst>
                <a:ext uri="{FF2B5EF4-FFF2-40B4-BE49-F238E27FC236}">
                  <a16:creationId xmlns:a16="http://schemas.microsoft.com/office/drawing/2014/main" id="{7F4B8C86-DC94-D864-5E7E-FD3972306DC1}"/>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9D505F5E-0824-42B7-FB81-6EF292D7F0B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380" y="2378099"/>
              <a:ext cx="265539" cy="265539"/>
            </a:xfrm>
            <a:prstGeom prst="rect">
              <a:avLst/>
            </a:prstGeom>
          </p:spPr>
        </p:pic>
      </p:grpSp>
      <p:grpSp>
        <p:nvGrpSpPr>
          <p:cNvPr id="9" name="Group 8">
            <a:extLst>
              <a:ext uri="{FF2B5EF4-FFF2-40B4-BE49-F238E27FC236}">
                <a16:creationId xmlns:a16="http://schemas.microsoft.com/office/drawing/2014/main" id="{59E6CAF4-ED9C-E3CB-8C26-8C99DBB65295}"/>
              </a:ext>
            </a:extLst>
          </p:cNvPr>
          <p:cNvGrpSpPr/>
          <p:nvPr/>
        </p:nvGrpSpPr>
        <p:grpSpPr>
          <a:xfrm>
            <a:off x="713536" y="5246893"/>
            <a:ext cx="336884" cy="336884"/>
            <a:chOff x="165005" y="2344439"/>
            <a:chExt cx="336884" cy="336884"/>
          </a:xfrm>
        </p:grpSpPr>
        <p:sp>
          <p:nvSpPr>
            <p:cNvPr id="10" name="Rounded Rectangle 25">
              <a:extLst>
                <a:ext uri="{FF2B5EF4-FFF2-40B4-BE49-F238E27FC236}">
                  <a16:creationId xmlns:a16="http://schemas.microsoft.com/office/drawing/2014/main" id="{201D241A-7257-A76C-D74E-7E1848A0D51A}"/>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a:extLst>
                <a:ext uri="{FF2B5EF4-FFF2-40B4-BE49-F238E27FC236}">
                  <a16:creationId xmlns:a16="http://schemas.microsoft.com/office/drawing/2014/main" id="{8B42440C-1380-C44D-9B62-B99014B1D8C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380" y="2378099"/>
              <a:ext cx="265539" cy="265539"/>
            </a:xfrm>
            <a:prstGeom prst="rect">
              <a:avLst/>
            </a:prstGeom>
          </p:spPr>
        </p:pic>
      </p:grpSp>
      <p:grpSp>
        <p:nvGrpSpPr>
          <p:cNvPr id="14" name="Group 13">
            <a:extLst>
              <a:ext uri="{FF2B5EF4-FFF2-40B4-BE49-F238E27FC236}">
                <a16:creationId xmlns:a16="http://schemas.microsoft.com/office/drawing/2014/main" id="{4B9DB825-07FD-A724-3838-71ABD27EF162}"/>
              </a:ext>
            </a:extLst>
          </p:cNvPr>
          <p:cNvGrpSpPr/>
          <p:nvPr/>
        </p:nvGrpSpPr>
        <p:grpSpPr>
          <a:xfrm>
            <a:off x="715579" y="4219390"/>
            <a:ext cx="336884" cy="336884"/>
            <a:chOff x="165005" y="2344439"/>
            <a:chExt cx="336884" cy="336884"/>
          </a:xfrm>
        </p:grpSpPr>
        <p:sp>
          <p:nvSpPr>
            <p:cNvPr id="17" name="Rounded Rectangle 18">
              <a:extLst>
                <a:ext uri="{FF2B5EF4-FFF2-40B4-BE49-F238E27FC236}">
                  <a16:creationId xmlns:a16="http://schemas.microsoft.com/office/drawing/2014/main" id="{09817883-BACB-4EDF-7B0D-583973926161}"/>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DC96B21A-B69B-0864-2211-0D8C069C132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380" y="2378099"/>
              <a:ext cx="265539" cy="265539"/>
            </a:xfrm>
            <a:prstGeom prst="rect">
              <a:avLst/>
            </a:prstGeom>
          </p:spPr>
        </p:pic>
      </p:grpSp>
    </p:spTree>
    <p:extLst>
      <p:ext uri="{BB962C8B-B14F-4D97-AF65-F5344CB8AC3E}">
        <p14:creationId xmlns:p14="http://schemas.microsoft.com/office/powerpoint/2010/main" val="266556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
          <p:cNvSpPr txBox="1">
            <a:spLocks noChangeArrowheads="1"/>
          </p:cNvSpPr>
          <p:nvPr/>
        </p:nvSpPr>
        <p:spPr bwMode="auto">
          <a:xfrm>
            <a:off x="-1463003" y="3561429"/>
            <a:ext cx="91440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a:r>
              <a:rPr lang="en-US" sz="2200" b="1">
                <a:solidFill>
                  <a:srgbClr val="086788"/>
                </a:solidFill>
              </a:rPr>
              <a:t>Consider this water supply scenario:</a:t>
            </a:r>
          </a:p>
        </p:txBody>
      </p:sp>
      <p:sp>
        <p:nvSpPr>
          <p:cNvPr id="38" name="Text Box 63">
            <a:extLst>
              <a:ext uri="{FF2B5EF4-FFF2-40B4-BE49-F238E27FC236}">
                <a16:creationId xmlns:a16="http://schemas.microsoft.com/office/drawing/2014/main" id="{9793FE6E-E3AA-914E-B61F-4338C0235CE9}"/>
              </a:ext>
            </a:extLst>
          </p:cNvPr>
          <p:cNvSpPr txBox="1">
            <a:spLocks noChangeArrowheads="1"/>
          </p:cNvSpPr>
          <p:nvPr/>
        </p:nvSpPr>
        <p:spPr bwMode="auto">
          <a:xfrm>
            <a:off x="76200" y="299968"/>
            <a:ext cx="11941629"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Where does the WSP end?</a:t>
            </a:r>
          </a:p>
        </p:txBody>
      </p:sp>
      <p:sp>
        <p:nvSpPr>
          <p:cNvPr id="41" name="Text Box 63">
            <a:extLst>
              <a:ext uri="{FF2B5EF4-FFF2-40B4-BE49-F238E27FC236}">
                <a16:creationId xmlns:a16="http://schemas.microsoft.com/office/drawing/2014/main" id="{39E82ADE-FA6E-1446-A205-14B92C7996E1}"/>
              </a:ext>
            </a:extLst>
          </p:cNvPr>
          <p:cNvSpPr txBox="1">
            <a:spLocks noChangeArrowheads="1"/>
          </p:cNvSpPr>
          <p:nvPr/>
        </p:nvSpPr>
        <p:spPr bwMode="auto">
          <a:xfrm>
            <a:off x="2151735" y="2119067"/>
            <a:ext cx="1914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10 minutes</a:t>
            </a:r>
            <a:endParaRPr lang="en-GB" sz="2000">
              <a:solidFill>
                <a:srgbClr val="E45C31"/>
              </a:solidFill>
              <a:latin typeface="Arial" charset="0"/>
            </a:endParaRPr>
          </a:p>
        </p:txBody>
      </p:sp>
      <p:sp>
        <p:nvSpPr>
          <p:cNvPr id="42" name="Rectangle 41">
            <a:extLst>
              <a:ext uri="{FF2B5EF4-FFF2-40B4-BE49-F238E27FC236}">
                <a16:creationId xmlns:a16="http://schemas.microsoft.com/office/drawing/2014/main" id="{B8406003-CBFF-BA41-8467-E9C837F0F418}"/>
              </a:ext>
            </a:extLst>
          </p:cNvPr>
          <p:cNvSpPr>
            <a:spLocks noChangeArrowheads="1"/>
          </p:cNvSpPr>
          <p:nvPr/>
        </p:nvSpPr>
        <p:spPr bwMode="auto">
          <a:xfrm>
            <a:off x="2146749" y="2419438"/>
            <a:ext cx="3726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GB" sz="1800">
                <a:solidFill>
                  <a:schemeClr val="bg2">
                    <a:lumMod val="25000"/>
                  </a:schemeClr>
                </a:solidFill>
              </a:rPr>
              <a:t>(5 in groups; 5 in plenary)</a:t>
            </a:r>
          </a:p>
        </p:txBody>
      </p:sp>
      <p:cxnSp>
        <p:nvCxnSpPr>
          <p:cNvPr id="44" name="Straight Arrow Connector 43">
            <a:extLst>
              <a:ext uri="{FF2B5EF4-FFF2-40B4-BE49-F238E27FC236}">
                <a16:creationId xmlns:a16="http://schemas.microsoft.com/office/drawing/2014/main" id="{C3FD8EF8-8512-1647-9710-E358D1066D9C}"/>
              </a:ext>
            </a:extLst>
          </p:cNvPr>
          <p:cNvCxnSpPr>
            <a:cxnSpLocks/>
          </p:cNvCxnSpPr>
          <p:nvPr/>
        </p:nvCxnSpPr>
        <p:spPr bwMode="auto">
          <a:xfrm>
            <a:off x="2162370" y="3045625"/>
            <a:ext cx="4842864" cy="0"/>
          </a:xfrm>
          <a:prstGeom prst="straightConnector1">
            <a:avLst/>
          </a:prstGeom>
          <a:solidFill>
            <a:srgbClr val="91C400">
              <a:alpha val="85001"/>
            </a:srgbClr>
          </a:solidFill>
          <a:ln w="25400">
            <a:solidFill>
              <a:srgbClr val="5EB1BF"/>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594080A9-1EC6-42EE-961B-404147BBB65C}"/>
              </a:ext>
            </a:extLst>
          </p:cNvPr>
          <p:cNvSpPr txBox="1"/>
          <p:nvPr/>
        </p:nvSpPr>
        <p:spPr>
          <a:xfrm>
            <a:off x="830746" y="4180344"/>
            <a:ext cx="6484454" cy="2246769"/>
          </a:xfrm>
          <a:prstGeom prst="rect">
            <a:avLst/>
          </a:prstGeom>
          <a:noFill/>
        </p:spPr>
        <p:txBody>
          <a:bodyPr wrap="square">
            <a:spAutoFit/>
          </a:bodyPr>
          <a:lstStyle/>
          <a:p>
            <a:pPr marL="342900" indent="-342900">
              <a:spcBef>
                <a:spcPts val="1200"/>
              </a:spcBef>
              <a:spcAft>
                <a:spcPts val="1200"/>
              </a:spcAft>
              <a:buClr>
                <a:srgbClr val="086788"/>
              </a:buClr>
              <a:buFont typeface="Wingdings 3" panose="05040102010807070707" pitchFamily="18" charset="2"/>
              <a:buChar char="u"/>
              <a:defRPr/>
            </a:pPr>
            <a:r>
              <a:rPr lang="en-IE" sz="2000"/>
              <a:t>I</a:t>
            </a:r>
            <a:r>
              <a:rPr lang="en-IE" sz="2000">
                <a:ea typeface="MS PGothic" charset="0"/>
              </a:rPr>
              <a:t>ntermittent supply is standard operation</a:t>
            </a:r>
          </a:p>
          <a:p>
            <a:pPr marL="342900" indent="-342900">
              <a:spcBef>
                <a:spcPts val="1200"/>
              </a:spcBef>
              <a:spcAft>
                <a:spcPts val="1200"/>
              </a:spcAft>
              <a:buClr>
                <a:srgbClr val="086788"/>
              </a:buClr>
              <a:buFont typeface="Wingdings 3" panose="05040102010807070707" pitchFamily="18" charset="2"/>
              <a:buChar char="u"/>
              <a:defRPr/>
            </a:pPr>
            <a:r>
              <a:rPr lang="en-IE" sz="2000"/>
              <a:t>C</a:t>
            </a:r>
            <a:r>
              <a:rPr lang="en-IE" sz="2000">
                <a:ea typeface="MS PGothic" charset="0"/>
              </a:rPr>
              <a:t>onsumers generally receiving water once every one or two weeks</a:t>
            </a:r>
          </a:p>
          <a:p>
            <a:pPr marL="342900" indent="-342900">
              <a:spcBef>
                <a:spcPts val="1200"/>
              </a:spcBef>
              <a:spcAft>
                <a:spcPts val="1200"/>
              </a:spcAft>
              <a:buClr>
                <a:srgbClr val="086788"/>
              </a:buClr>
              <a:buFont typeface="Wingdings 3" panose="05040102010807070707" pitchFamily="18" charset="2"/>
              <a:buChar char="u"/>
              <a:defRPr/>
            </a:pPr>
            <a:r>
              <a:rPr lang="en-IE" sz="2000">
                <a:ea typeface="MS PGothic" charset="0"/>
              </a:rPr>
              <a:t>Household </a:t>
            </a:r>
            <a:r>
              <a:rPr lang="en-IE" sz="2000" b="1">
                <a:ea typeface="MS PGothic" charset="0"/>
              </a:rPr>
              <a:t>rooftop tanks </a:t>
            </a:r>
            <a:r>
              <a:rPr lang="en-IE" sz="2000">
                <a:ea typeface="MS PGothic" charset="0"/>
              </a:rPr>
              <a:t>are part of the supply chain</a:t>
            </a:r>
          </a:p>
        </p:txBody>
      </p:sp>
      <p:pic>
        <p:nvPicPr>
          <p:cNvPr id="10" name="Picture 9">
            <a:extLst>
              <a:ext uri="{FF2B5EF4-FFF2-40B4-BE49-F238E27FC236}">
                <a16:creationId xmlns:a16="http://schemas.microsoft.com/office/drawing/2014/main" id="{D2D385AF-1B70-CE5D-A3E3-4FE0F3B25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1674" y="1844298"/>
            <a:ext cx="2939740" cy="4184541"/>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D33B97F-7A38-1201-D3DC-CB2953D34081}"/>
              </a:ext>
            </a:extLst>
          </p:cNvPr>
          <p:cNvSpPr txBox="1"/>
          <p:nvPr/>
        </p:nvSpPr>
        <p:spPr>
          <a:xfrm rot="16200000">
            <a:off x="6984928" y="4964389"/>
            <a:ext cx="2013438" cy="200055"/>
          </a:xfrm>
          <a:prstGeom prst="rect">
            <a:avLst/>
          </a:prstGeom>
          <a:noFill/>
        </p:spPr>
        <p:txBody>
          <a:bodyPr wrap="square" rtlCol="0">
            <a:spAutoFit/>
          </a:bodyPr>
          <a:lstStyle/>
          <a:p>
            <a:r>
              <a:rPr lang="en-IE" sz="700">
                <a:solidFill>
                  <a:schemeClr val="bg1">
                    <a:lumMod val="75000"/>
                  </a:schemeClr>
                </a:solidFill>
              </a:rPr>
              <a:t>Credit: WHO/RM McKeown</a:t>
            </a:r>
          </a:p>
        </p:txBody>
      </p:sp>
      <p:pic>
        <p:nvPicPr>
          <p:cNvPr id="14" name="Graphic 13" descr="Stopwatch with solid fill">
            <a:extLst>
              <a:ext uri="{FF2B5EF4-FFF2-40B4-BE49-F238E27FC236}">
                <a16:creationId xmlns:a16="http://schemas.microsoft.com/office/drawing/2014/main" id="{A98014D7-AB4D-9F99-FD6F-3B6D004E82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176" y="1710354"/>
            <a:ext cx="1574052" cy="1574052"/>
          </a:xfrm>
          <a:prstGeom prst="rect">
            <a:avLst/>
          </a:prstGeom>
        </p:spPr>
      </p:pic>
    </p:spTree>
    <p:extLst>
      <p:ext uri="{BB962C8B-B14F-4D97-AF65-F5344CB8AC3E}">
        <p14:creationId xmlns:p14="http://schemas.microsoft.com/office/powerpoint/2010/main" val="1739713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FB1A5-3D0E-FB23-2DC1-EF928368DF57}"/>
            </a:ext>
          </a:extLst>
        </p:cNvPr>
        <p:cNvGrpSpPr/>
        <p:nvPr/>
      </p:nvGrpSpPr>
      <p:grpSpPr>
        <a:xfrm>
          <a:off x="0" y="0"/>
          <a:ext cx="0" cy="0"/>
          <a:chOff x="0" y="0"/>
          <a:chExt cx="0" cy="0"/>
        </a:xfrm>
      </p:grpSpPr>
      <p:pic>
        <p:nvPicPr>
          <p:cNvPr id="3" name="Picture 2" descr="A picture containing hydrant, meter, remote&#10;&#10;Description automatically generated">
            <a:extLst>
              <a:ext uri="{FF2B5EF4-FFF2-40B4-BE49-F238E27FC236}">
                <a16:creationId xmlns:a16="http://schemas.microsoft.com/office/drawing/2014/main" id="{A9CAE9C6-3A8C-86E8-236B-EE383D9CE4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247" y="4696493"/>
            <a:ext cx="1956104" cy="1618941"/>
          </a:xfrm>
          <a:prstGeom prst="rect">
            <a:avLst/>
          </a:prstGeom>
        </p:spPr>
      </p:pic>
      <p:sp>
        <p:nvSpPr>
          <p:cNvPr id="34" name="TextBox 1">
            <a:extLst>
              <a:ext uri="{FF2B5EF4-FFF2-40B4-BE49-F238E27FC236}">
                <a16:creationId xmlns:a16="http://schemas.microsoft.com/office/drawing/2014/main" id="{041BF7CB-44F7-DEC1-3E5D-70C9D4DE1821}"/>
              </a:ext>
            </a:extLst>
          </p:cNvPr>
          <p:cNvSpPr txBox="1">
            <a:spLocks noChangeArrowheads="1"/>
          </p:cNvSpPr>
          <p:nvPr/>
        </p:nvSpPr>
        <p:spPr bwMode="auto">
          <a:xfrm>
            <a:off x="0" y="3304303"/>
            <a:ext cx="91440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86788"/>
                </a:solidFill>
                <a:effectLst/>
                <a:uLnTx/>
                <a:uFillTx/>
                <a:latin typeface="Arial" charset="0"/>
                <a:ea typeface="MS PGothic" charset="0"/>
              </a:rPr>
              <a:t>Working in groups, consider where the WSP should end:</a:t>
            </a:r>
          </a:p>
        </p:txBody>
      </p:sp>
      <p:sp>
        <p:nvSpPr>
          <p:cNvPr id="41" name="Text Box 63">
            <a:extLst>
              <a:ext uri="{FF2B5EF4-FFF2-40B4-BE49-F238E27FC236}">
                <a16:creationId xmlns:a16="http://schemas.microsoft.com/office/drawing/2014/main" id="{A0C197C8-E894-696C-B409-293C0AF98CD0}"/>
              </a:ext>
            </a:extLst>
          </p:cNvPr>
          <p:cNvSpPr txBox="1">
            <a:spLocks noChangeArrowheads="1"/>
          </p:cNvSpPr>
          <p:nvPr/>
        </p:nvSpPr>
        <p:spPr bwMode="auto">
          <a:xfrm>
            <a:off x="2151735" y="2119067"/>
            <a:ext cx="1914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E45C31"/>
                </a:solidFill>
                <a:effectLst/>
                <a:uLnTx/>
                <a:uFillTx/>
                <a:latin typeface="Arial" charset="0"/>
                <a:ea typeface="ＭＳ Ｐゴシック" charset="0"/>
              </a:rPr>
              <a:t>10 minutes</a:t>
            </a:r>
            <a:endParaRPr kumimoji="0" lang="en-GB" sz="2000" b="0" i="0" u="none" strike="noStrike" kern="1200" cap="none" spc="0" normalizeH="0" baseline="0" noProof="0">
              <a:ln>
                <a:noFill/>
              </a:ln>
              <a:solidFill>
                <a:srgbClr val="E45C31"/>
              </a:solidFill>
              <a:effectLst/>
              <a:uLnTx/>
              <a:uFillTx/>
              <a:latin typeface="Arial" charset="0"/>
              <a:ea typeface="ＭＳ Ｐゴシック" charset="0"/>
            </a:endParaRPr>
          </a:p>
        </p:txBody>
      </p:sp>
      <p:sp>
        <p:nvSpPr>
          <p:cNvPr id="42" name="Rectangle 41">
            <a:extLst>
              <a:ext uri="{FF2B5EF4-FFF2-40B4-BE49-F238E27FC236}">
                <a16:creationId xmlns:a16="http://schemas.microsoft.com/office/drawing/2014/main" id="{6DCCDCFE-E5FB-223B-3AC3-BA0466514B99}"/>
              </a:ext>
            </a:extLst>
          </p:cNvPr>
          <p:cNvSpPr>
            <a:spLocks noChangeArrowheads="1"/>
          </p:cNvSpPr>
          <p:nvPr/>
        </p:nvSpPr>
        <p:spPr bwMode="auto">
          <a:xfrm>
            <a:off x="2146749" y="2419438"/>
            <a:ext cx="3726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800" b="0" i="0" u="none" strike="noStrike" kern="1200" cap="none" spc="0" normalizeH="0" baseline="0" noProof="0">
                <a:ln>
                  <a:noFill/>
                </a:ln>
                <a:solidFill>
                  <a:srgbClr val="E7E6E6">
                    <a:lumMod val="25000"/>
                  </a:srgbClr>
                </a:solidFill>
                <a:effectLst/>
                <a:uLnTx/>
                <a:uFillTx/>
                <a:latin typeface="Arial" charset="0"/>
                <a:ea typeface="MS PGothic" charset="0"/>
              </a:rPr>
              <a:t>(5 in groups; 5 in plenary)</a:t>
            </a:r>
          </a:p>
        </p:txBody>
      </p:sp>
      <p:cxnSp>
        <p:nvCxnSpPr>
          <p:cNvPr id="44" name="Straight Arrow Connector 43">
            <a:extLst>
              <a:ext uri="{FF2B5EF4-FFF2-40B4-BE49-F238E27FC236}">
                <a16:creationId xmlns:a16="http://schemas.microsoft.com/office/drawing/2014/main" id="{B93FEFEA-9DAD-01DA-D8DE-97A7C0D316AF}"/>
              </a:ext>
            </a:extLst>
          </p:cNvPr>
          <p:cNvCxnSpPr>
            <a:cxnSpLocks/>
          </p:cNvCxnSpPr>
          <p:nvPr/>
        </p:nvCxnSpPr>
        <p:spPr bwMode="auto">
          <a:xfrm>
            <a:off x="2162370" y="3045625"/>
            <a:ext cx="7422453" cy="0"/>
          </a:xfrm>
          <a:prstGeom prst="straightConnector1">
            <a:avLst/>
          </a:prstGeom>
          <a:solidFill>
            <a:srgbClr val="91C400">
              <a:alpha val="85001"/>
            </a:srgbClr>
          </a:solidFill>
          <a:ln w="25400">
            <a:solidFill>
              <a:srgbClr val="5EB1BF"/>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9" name="Group 8">
            <a:extLst>
              <a:ext uri="{FF2B5EF4-FFF2-40B4-BE49-F238E27FC236}">
                <a16:creationId xmlns:a16="http://schemas.microsoft.com/office/drawing/2014/main" id="{DC9167EE-81B7-B161-C9BD-19CBB72E8275}"/>
              </a:ext>
            </a:extLst>
          </p:cNvPr>
          <p:cNvGrpSpPr/>
          <p:nvPr/>
        </p:nvGrpSpPr>
        <p:grpSpPr>
          <a:xfrm>
            <a:off x="5234603" y="4924797"/>
            <a:ext cx="1294805" cy="1278728"/>
            <a:chOff x="6699176" y="3252830"/>
            <a:chExt cx="1499194" cy="1480579"/>
          </a:xfrm>
        </p:grpSpPr>
        <p:pic>
          <p:nvPicPr>
            <p:cNvPr id="6" name="Picture 5">
              <a:extLst>
                <a:ext uri="{FF2B5EF4-FFF2-40B4-BE49-F238E27FC236}">
                  <a16:creationId xmlns:a16="http://schemas.microsoft.com/office/drawing/2014/main" id="{4CB52DE8-8896-5BEF-2455-3D30754163CD}"/>
                </a:ext>
              </a:extLst>
            </p:cNvPr>
            <p:cNvPicPr>
              <a:picLocks noChangeAspect="1"/>
            </p:cNvPicPr>
            <p:nvPr/>
          </p:nvPicPr>
          <p:blipFill>
            <a:blip r:embed="rId4"/>
            <a:stretch>
              <a:fillRect/>
            </a:stretch>
          </p:blipFill>
          <p:spPr>
            <a:xfrm>
              <a:off x="6789410" y="3252830"/>
              <a:ext cx="1408960" cy="947754"/>
            </a:xfrm>
            <a:prstGeom prst="rect">
              <a:avLst/>
            </a:prstGeom>
          </p:spPr>
        </p:pic>
        <p:pic>
          <p:nvPicPr>
            <p:cNvPr id="8" name="Graphic 7" descr="Water">
              <a:extLst>
                <a:ext uri="{FF2B5EF4-FFF2-40B4-BE49-F238E27FC236}">
                  <a16:creationId xmlns:a16="http://schemas.microsoft.com/office/drawing/2014/main" id="{3109DB7F-F6BD-C3C6-8958-5E3C9C3019F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99176" y="4282390"/>
              <a:ext cx="451019" cy="451019"/>
            </a:xfrm>
            <a:prstGeom prst="rect">
              <a:avLst/>
            </a:prstGeom>
          </p:spPr>
        </p:pic>
      </p:grpSp>
      <p:pic>
        <p:nvPicPr>
          <p:cNvPr id="11" name="Picture 10" descr="A picture containing cup, container, glass, indoor&#10;&#10;Description automatically generated">
            <a:extLst>
              <a:ext uri="{FF2B5EF4-FFF2-40B4-BE49-F238E27FC236}">
                <a16:creationId xmlns:a16="http://schemas.microsoft.com/office/drawing/2014/main" id="{49EF1049-D23A-1FB9-E3A1-CE2CCC7874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84823" y="4620846"/>
            <a:ext cx="1174914" cy="1644614"/>
          </a:xfrm>
          <a:prstGeom prst="rect">
            <a:avLst/>
          </a:prstGeom>
        </p:spPr>
      </p:pic>
      <p:sp>
        <p:nvSpPr>
          <p:cNvPr id="22" name="TextBox 1">
            <a:extLst>
              <a:ext uri="{FF2B5EF4-FFF2-40B4-BE49-F238E27FC236}">
                <a16:creationId xmlns:a16="http://schemas.microsoft.com/office/drawing/2014/main" id="{39E6E741-3813-4E93-650A-FC703DB55B2F}"/>
              </a:ext>
            </a:extLst>
          </p:cNvPr>
          <p:cNvSpPr txBox="1">
            <a:spLocks noChangeArrowheads="1"/>
          </p:cNvSpPr>
          <p:nvPr/>
        </p:nvSpPr>
        <p:spPr bwMode="auto">
          <a:xfrm>
            <a:off x="624686" y="3978099"/>
            <a:ext cx="27432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numCol="1">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Pct val="90000"/>
              <a:buFontTx/>
              <a:buNone/>
              <a:tabLst/>
              <a:defRPr/>
            </a:pPr>
            <a:r>
              <a:rPr kumimoji="0" lang="en-US" sz="2000" b="1" i="0" u="none" strike="noStrike" kern="1200" cap="none" spc="0" normalizeH="0" baseline="0" noProof="0">
                <a:ln>
                  <a:noFill/>
                </a:ln>
                <a:solidFill>
                  <a:srgbClr val="009FB7"/>
                </a:solidFill>
                <a:effectLst/>
                <a:uLnTx/>
                <a:uFillTx/>
                <a:latin typeface="Arial" charset="0"/>
                <a:ea typeface="MS PGothic" charset="0"/>
              </a:rPr>
              <a:t>At the </a:t>
            </a:r>
            <a:br>
              <a:rPr kumimoji="0" lang="en-US" sz="2000" b="1" i="0" u="none" strike="noStrike" kern="1200" cap="none" spc="0" normalizeH="0" baseline="0" noProof="0">
                <a:ln>
                  <a:noFill/>
                </a:ln>
                <a:solidFill>
                  <a:srgbClr val="009FB7"/>
                </a:solidFill>
                <a:effectLst/>
                <a:uLnTx/>
                <a:uFillTx/>
                <a:latin typeface="Arial" charset="0"/>
                <a:ea typeface="MS PGothic" charset="0"/>
              </a:rPr>
            </a:br>
            <a:r>
              <a:rPr kumimoji="0" lang="en-US" sz="2000" b="1" i="0" u="none" strike="noStrike" kern="1200" cap="none" spc="0" normalizeH="0" baseline="0" noProof="0">
                <a:ln>
                  <a:noFill/>
                </a:ln>
                <a:solidFill>
                  <a:srgbClr val="009FB7"/>
                </a:solidFill>
                <a:effectLst/>
                <a:uLnTx/>
                <a:uFillTx/>
                <a:latin typeface="Arial" charset="0"/>
                <a:ea typeface="MS PGothic" charset="0"/>
              </a:rPr>
              <a:t>water meter? </a:t>
            </a:r>
            <a:br>
              <a:rPr kumimoji="0" lang="en-US" sz="2000" b="1" i="0" u="none" strike="noStrike" kern="1200" cap="none" spc="0" normalizeH="0" baseline="0" noProof="0">
                <a:ln>
                  <a:noFill/>
                </a:ln>
                <a:solidFill>
                  <a:srgbClr val="E7E6E6">
                    <a:lumMod val="25000"/>
                  </a:srgbClr>
                </a:solidFill>
                <a:effectLst/>
                <a:uLnTx/>
                <a:uFillTx/>
                <a:latin typeface="Arial" charset="0"/>
                <a:ea typeface="MS PGothic" charset="0"/>
              </a:rPr>
            </a:br>
            <a:r>
              <a:rPr kumimoji="0" lang="en-US" sz="1600" b="0" i="0" u="none" strike="noStrike" kern="1200" cap="none" spc="0" normalizeH="0" baseline="0" noProof="0">
                <a:ln>
                  <a:noFill/>
                </a:ln>
                <a:solidFill>
                  <a:srgbClr val="E7E6E6">
                    <a:lumMod val="25000"/>
                  </a:srgbClr>
                </a:solidFill>
                <a:effectLst/>
                <a:uLnTx/>
                <a:uFillTx/>
                <a:latin typeface="Arial" charset="0"/>
                <a:ea typeface="MS PGothic" charset="0"/>
              </a:rPr>
              <a:t>(before rooftop storage)</a:t>
            </a:r>
          </a:p>
        </p:txBody>
      </p:sp>
      <p:sp>
        <p:nvSpPr>
          <p:cNvPr id="23" name="TextBox 1">
            <a:extLst>
              <a:ext uri="{FF2B5EF4-FFF2-40B4-BE49-F238E27FC236}">
                <a16:creationId xmlns:a16="http://schemas.microsoft.com/office/drawing/2014/main" id="{3CC299B2-49F7-9C93-67E9-19864523BD31}"/>
              </a:ext>
            </a:extLst>
          </p:cNvPr>
          <p:cNvSpPr txBox="1">
            <a:spLocks noChangeArrowheads="1"/>
          </p:cNvSpPr>
          <p:nvPr/>
        </p:nvSpPr>
        <p:spPr bwMode="auto">
          <a:xfrm>
            <a:off x="4641067" y="3909926"/>
            <a:ext cx="2743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numCol="1">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Pct val="90000"/>
              <a:buFontTx/>
              <a:buNone/>
              <a:tabLst/>
              <a:defRPr/>
            </a:pPr>
            <a:r>
              <a:rPr kumimoji="0" lang="en-US" sz="2000" b="1" i="0" u="none" strike="noStrike" kern="1200" cap="none" spc="0" normalizeH="0" baseline="0" noProof="0">
                <a:ln>
                  <a:noFill/>
                </a:ln>
                <a:solidFill>
                  <a:srgbClr val="009FB7"/>
                </a:solidFill>
                <a:effectLst/>
                <a:uLnTx/>
                <a:uFillTx/>
                <a:latin typeface="Arial" charset="0"/>
                <a:ea typeface="MS PGothic" charset="0"/>
              </a:rPr>
              <a:t>At the tap? </a:t>
            </a:r>
            <a:br>
              <a:rPr kumimoji="0" lang="en-US" sz="2000" b="1" i="0" u="none" strike="noStrike" kern="1200" cap="none" spc="0" normalizeH="0" baseline="0" noProof="0">
                <a:ln>
                  <a:noFill/>
                </a:ln>
                <a:solidFill>
                  <a:srgbClr val="E7E6E6">
                    <a:lumMod val="25000"/>
                  </a:srgbClr>
                </a:solidFill>
                <a:effectLst/>
                <a:uLnTx/>
                <a:uFillTx/>
                <a:latin typeface="Arial" charset="0"/>
                <a:ea typeface="MS PGothic" charset="0"/>
              </a:rPr>
            </a:br>
            <a:r>
              <a:rPr kumimoji="0" lang="en-US" sz="1600" b="0" i="0" u="none" strike="noStrike" kern="1200" cap="none" spc="0" normalizeH="0" baseline="0" noProof="0">
                <a:ln>
                  <a:noFill/>
                </a:ln>
                <a:solidFill>
                  <a:srgbClr val="E7E6E6">
                    <a:lumMod val="25000"/>
                  </a:srgbClr>
                </a:solidFill>
                <a:effectLst/>
                <a:uLnTx/>
                <a:uFillTx/>
                <a:latin typeface="Arial" charset="0"/>
                <a:ea typeface="MS PGothic" charset="0"/>
              </a:rPr>
              <a:t>(after rooftop storage)</a:t>
            </a:r>
          </a:p>
        </p:txBody>
      </p:sp>
      <p:sp>
        <p:nvSpPr>
          <p:cNvPr id="24" name="TextBox 1">
            <a:extLst>
              <a:ext uri="{FF2B5EF4-FFF2-40B4-BE49-F238E27FC236}">
                <a16:creationId xmlns:a16="http://schemas.microsoft.com/office/drawing/2014/main" id="{B1AE77CE-0CBF-E737-FA0F-080AC891CA7D}"/>
              </a:ext>
            </a:extLst>
          </p:cNvPr>
          <p:cNvSpPr txBox="1">
            <a:spLocks noChangeArrowheads="1"/>
          </p:cNvSpPr>
          <p:nvPr/>
        </p:nvSpPr>
        <p:spPr bwMode="auto">
          <a:xfrm>
            <a:off x="8800680" y="3827663"/>
            <a:ext cx="27432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numCol="1">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ctr" defTabSz="914400" rtl="0" eaLnBrk="0" fontAlgn="base" latinLnBrk="0" hangingPunct="0">
              <a:lnSpc>
                <a:spcPct val="100000"/>
              </a:lnSpc>
              <a:spcBef>
                <a:spcPct val="0"/>
              </a:spcBef>
              <a:spcAft>
                <a:spcPct val="0"/>
              </a:spcAft>
              <a:buClrTx/>
              <a:buSzPct val="90000"/>
              <a:buFontTx/>
              <a:buNone/>
              <a:tabLst/>
              <a:defRPr/>
            </a:pPr>
            <a:r>
              <a:rPr kumimoji="0" lang="en-US" sz="2000" b="1" i="0" u="none" strike="noStrike" kern="1200" cap="none" spc="0" normalizeH="0" baseline="0" noProof="0">
                <a:ln>
                  <a:noFill/>
                </a:ln>
                <a:solidFill>
                  <a:srgbClr val="009FB7"/>
                </a:solidFill>
                <a:effectLst/>
                <a:uLnTx/>
                <a:uFillTx/>
                <a:latin typeface="Arial" charset="0"/>
                <a:ea typeface="MS PGothic" charset="0"/>
              </a:rPr>
              <a:t>At the point </a:t>
            </a:r>
            <a:br>
              <a:rPr kumimoji="0" lang="en-US" sz="2000" b="1" i="0" u="none" strike="noStrike" kern="1200" cap="none" spc="0" normalizeH="0" baseline="0" noProof="0">
                <a:ln>
                  <a:noFill/>
                </a:ln>
                <a:solidFill>
                  <a:srgbClr val="009FB7"/>
                </a:solidFill>
                <a:effectLst/>
                <a:uLnTx/>
                <a:uFillTx/>
                <a:latin typeface="Arial" charset="0"/>
                <a:ea typeface="MS PGothic" charset="0"/>
              </a:rPr>
            </a:br>
            <a:r>
              <a:rPr kumimoji="0" lang="en-US" sz="2000" b="1" i="0" u="none" strike="noStrike" kern="1200" cap="none" spc="0" normalizeH="0" baseline="0" noProof="0">
                <a:ln>
                  <a:noFill/>
                </a:ln>
                <a:solidFill>
                  <a:srgbClr val="009FB7"/>
                </a:solidFill>
                <a:effectLst/>
                <a:uLnTx/>
                <a:uFillTx/>
                <a:latin typeface="Arial" charset="0"/>
                <a:ea typeface="MS PGothic" charset="0"/>
              </a:rPr>
              <a:t>of consumption? </a:t>
            </a:r>
            <a:br>
              <a:rPr kumimoji="0" lang="en-US" sz="2000" b="1" i="0" u="none" strike="noStrike" kern="1200" cap="none" spc="0" normalizeH="0" baseline="0" noProof="0">
                <a:ln>
                  <a:noFill/>
                </a:ln>
                <a:solidFill>
                  <a:srgbClr val="009FB7"/>
                </a:solidFill>
                <a:effectLst/>
                <a:uLnTx/>
                <a:uFillTx/>
                <a:latin typeface="Arial" charset="0"/>
                <a:ea typeface="MS PGothic" charset="0"/>
              </a:rPr>
            </a:br>
            <a:r>
              <a:rPr kumimoji="0" lang="en-US" sz="1600" b="0" i="0" u="none" strike="noStrike" kern="1200" cap="none" spc="0" normalizeH="0" baseline="0" noProof="0">
                <a:ln>
                  <a:noFill/>
                </a:ln>
                <a:solidFill>
                  <a:srgbClr val="E7E6E6">
                    <a:lumMod val="25000"/>
                  </a:srgbClr>
                </a:solidFill>
                <a:effectLst/>
                <a:uLnTx/>
                <a:uFillTx/>
                <a:latin typeface="Arial" charset="0"/>
                <a:ea typeface="MS PGothic" charset="0"/>
              </a:rPr>
              <a:t>(after household treatment)</a:t>
            </a:r>
          </a:p>
        </p:txBody>
      </p:sp>
      <p:sp>
        <p:nvSpPr>
          <p:cNvPr id="18" name="Right Arrow 123">
            <a:extLst>
              <a:ext uri="{FF2B5EF4-FFF2-40B4-BE49-F238E27FC236}">
                <a16:creationId xmlns:a16="http://schemas.microsoft.com/office/drawing/2014/main" id="{6CD213A1-0BA3-0924-AF4D-D5DE3F0A338C}"/>
              </a:ext>
            </a:extLst>
          </p:cNvPr>
          <p:cNvSpPr>
            <a:spLocks noChangeArrowheads="1"/>
          </p:cNvSpPr>
          <p:nvPr/>
        </p:nvSpPr>
        <p:spPr bwMode="auto">
          <a:xfrm>
            <a:off x="7242749" y="5342222"/>
            <a:ext cx="1469756" cy="245573"/>
          </a:xfrm>
          <a:prstGeom prst="rightArrow">
            <a:avLst>
              <a:gd name="adj1" fmla="val 50000"/>
              <a:gd name="adj2" fmla="val 78314"/>
            </a:avLst>
          </a:prstGeom>
          <a:solidFill>
            <a:schemeClr val="bg1">
              <a:lumMod val="8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2" name="Right Arrow 123">
            <a:extLst>
              <a:ext uri="{FF2B5EF4-FFF2-40B4-BE49-F238E27FC236}">
                <a16:creationId xmlns:a16="http://schemas.microsoft.com/office/drawing/2014/main" id="{CAFA4126-AD67-C001-5440-445ECA750665}"/>
              </a:ext>
            </a:extLst>
          </p:cNvPr>
          <p:cNvSpPr>
            <a:spLocks noChangeArrowheads="1"/>
          </p:cNvSpPr>
          <p:nvPr/>
        </p:nvSpPr>
        <p:spPr bwMode="auto">
          <a:xfrm>
            <a:off x="3265102" y="5260390"/>
            <a:ext cx="1469756" cy="245573"/>
          </a:xfrm>
          <a:prstGeom prst="rightArrow">
            <a:avLst>
              <a:gd name="adj1" fmla="val 50000"/>
              <a:gd name="adj2" fmla="val 78314"/>
            </a:avLst>
          </a:prstGeom>
          <a:solidFill>
            <a:schemeClr val="bg1">
              <a:lumMod val="8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Arial" charset="0"/>
              <a:cs typeface="Arial" charset="0"/>
            </a:endParaRPr>
          </a:p>
        </p:txBody>
      </p:sp>
      <p:pic>
        <p:nvPicPr>
          <p:cNvPr id="4" name="Graphic 3" descr="Stopwatch with solid fill">
            <a:extLst>
              <a:ext uri="{FF2B5EF4-FFF2-40B4-BE49-F238E27FC236}">
                <a16:creationId xmlns:a16="http://schemas.microsoft.com/office/drawing/2014/main" id="{5B9FD67D-0D0D-B6C8-1E64-FAAF67F3CF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2176" y="1710354"/>
            <a:ext cx="1574052" cy="1574052"/>
          </a:xfrm>
          <a:prstGeom prst="rect">
            <a:avLst/>
          </a:prstGeom>
        </p:spPr>
      </p:pic>
      <p:sp>
        <p:nvSpPr>
          <p:cNvPr id="5" name="Text Box 63">
            <a:extLst>
              <a:ext uri="{FF2B5EF4-FFF2-40B4-BE49-F238E27FC236}">
                <a16:creationId xmlns:a16="http://schemas.microsoft.com/office/drawing/2014/main" id="{6815643F-EE9E-9920-73EA-E95141FA0102}"/>
              </a:ext>
            </a:extLst>
          </p:cNvPr>
          <p:cNvSpPr txBox="1">
            <a:spLocks noChangeArrowheads="1"/>
          </p:cNvSpPr>
          <p:nvPr/>
        </p:nvSpPr>
        <p:spPr bwMode="auto">
          <a:xfrm>
            <a:off x="76200" y="299968"/>
            <a:ext cx="11941629"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Where does the WSP end?</a:t>
            </a:r>
          </a:p>
        </p:txBody>
      </p:sp>
    </p:spTree>
    <p:extLst>
      <p:ext uri="{BB962C8B-B14F-4D97-AF65-F5344CB8AC3E}">
        <p14:creationId xmlns:p14="http://schemas.microsoft.com/office/powerpoint/2010/main" val="2139214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8"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6052" y="2686825"/>
            <a:ext cx="4128159" cy="2722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TextBox 33"/>
          <p:cNvSpPr txBox="1">
            <a:spLocks noChangeArrowheads="1"/>
          </p:cNvSpPr>
          <p:nvPr/>
        </p:nvSpPr>
        <p:spPr bwMode="auto">
          <a:xfrm>
            <a:off x="707571" y="3556849"/>
            <a:ext cx="5519058"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rIns="0">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E45C31"/>
                </a:solidFill>
                <a:effectLst/>
                <a:uLnTx/>
                <a:uFillTx/>
                <a:latin typeface="+mn-lt"/>
                <a:ea typeface="MS PGothic" charset="0"/>
              </a:rPr>
              <a:t>Part I</a:t>
            </a:r>
            <a:r>
              <a:rPr kumimoji="0" lang="en-US" sz="2000" b="1" i="0" u="none" strike="noStrike" kern="1200" cap="none" spc="0" normalizeH="0" baseline="0" noProof="0">
                <a:ln>
                  <a:noFill/>
                </a:ln>
                <a:solidFill>
                  <a:srgbClr val="E45C31"/>
                </a:solidFill>
                <a:effectLst/>
                <a:uLnTx/>
                <a:uFillTx/>
                <a:latin typeface="+mn-lt"/>
                <a:ea typeface="MS PGothic" charset="0"/>
              </a:rPr>
              <a:t>:</a:t>
            </a:r>
            <a:r>
              <a:rPr kumimoji="0" lang="en-US" sz="2000" b="1" i="0" u="none" strike="noStrike" kern="1200" cap="none" spc="0" normalizeH="0" baseline="0" noProof="0">
                <a:ln>
                  <a:noFill/>
                </a:ln>
                <a:solidFill>
                  <a:srgbClr val="36C9C6"/>
                </a:solidFill>
                <a:effectLst/>
                <a:uLnTx/>
                <a:uFillTx/>
                <a:latin typeface="+mn-lt"/>
                <a:ea typeface="MS PGothic" charset="0"/>
              </a:rPr>
              <a:t> </a:t>
            </a:r>
            <a:r>
              <a:rPr kumimoji="0" lang="en-US" sz="2000" b="0" i="0" u="none" strike="noStrike" kern="1200" cap="none" spc="0" normalizeH="0" baseline="0" noProof="0">
                <a:ln>
                  <a:noFill/>
                </a:ln>
                <a:solidFill>
                  <a:srgbClr val="E7E6E6">
                    <a:lumMod val="25000"/>
                  </a:srgbClr>
                </a:solidFill>
                <a:effectLst/>
                <a:uLnTx/>
                <a:uFillTx/>
                <a:latin typeface="+mn-lt"/>
                <a:ea typeface="MS PGothic" charset="0"/>
              </a:rPr>
              <a:t>Working in groups, create system diagrams as described in the </a:t>
            </a:r>
            <a:r>
              <a:rPr kumimoji="0" lang="en-US" sz="2000" b="1" strike="noStrike" kern="1200" cap="none" spc="0" normalizeH="0" baseline="0" noProof="0">
                <a:ln>
                  <a:noFill/>
                </a:ln>
                <a:solidFill>
                  <a:srgbClr val="E7E6E6">
                    <a:lumMod val="25000"/>
                  </a:srgbClr>
                </a:solidFill>
                <a:effectLst/>
                <a:uLnTx/>
                <a:uFillTx/>
                <a:latin typeface="+mn-lt"/>
                <a:ea typeface="MS PGothic" charset="0"/>
              </a:rPr>
              <a:t>Participant Workbook </a:t>
            </a:r>
            <a:r>
              <a:rPr kumimoji="0" lang="en-US" sz="2000" b="0" i="0" u="none" strike="noStrike" kern="1200" cap="none" spc="0" normalizeH="0" baseline="0" noProof="0">
                <a:ln>
                  <a:noFill/>
                </a:ln>
                <a:solidFill>
                  <a:srgbClr val="E7E6E6">
                    <a:lumMod val="25000"/>
                  </a:srgbClr>
                </a:solidFill>
                <a:effectLst/>
                <a:uLnTx/>
                <a:uFillTx/>
                <a:latin typeface="+mn-lt"/>
                <a:ea typeface="MS PGothic" charset="0"/>
              </a:rPr>
              <a:t>(page 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7E6E6">
                  <a:lumMod val="25000"/>
                </a:srgbClr>
              </a:solidFill>
              <a:effectLst/>
              <a:uLnTx/>
              <a:uFillTx/>
              <a:latin typeface="+mn-lt"/>
              <a:ea typeface="MS PGothic"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E45C31"/>
                </a:solidFill>
                <a:effectLst/>
                <a:uLnTx/>
                <a:uFillTx/>
                <a:latin typeface="+mn-lt"/>
                <a:ea typeface="MS PGothic" charset="0"/>
              </a:rPr>
              <a:t>Part II</a:t>
            </a:r>
            <a:r>
              <a:rPr kumimoji="0" lang="en-US" sz="2000" b="1" i="0" u="none" strike="noStrike" kern="1200" cap="none" spc="0" normalizeH="0" baseline="0" noProof="0">
                <a:ln>
                  <a:noFill/>
                </a:ln>
                <a:solidFill>
                  <a:srgbClr val="E45C31"/>
                </a:solidFill>
                <a:effectLst/>
                <a:uLnTx/>
                <a:uFillTx/>
                <a:latin typeface="+mn-lt"/>
                <a:ea typeface="MS PGothic" charset="0"/>
              </a:rPr>
              <a:t>: </a:t>
            </a:r>
            <a:r>
              <a:rPr kumimoji="0" lang="en-US" sz="2000" b="0" i="0" u="none" strike="noStrike" kern="1200" cap="none" spc="0" normalizeH="0" baseline="0" noProof="0">
                <a:ln>
                  <a:noFill/>
                </a:ln>
                <a:solidFill>
                  <a:srgbClr val="E7E6E6">
                    <a:lumMod val="25000"/>
                  </a:srgbClr>
                </a:solidFill>
                <a:effectLst/>
                <a:uLnTx/>
                <a:uFillTx/>
                <a:latin typeface="+mn-lt"/>
                <a:ea typeface="MS PGothic" charset="0"/>
              </a:rPr>
              <a:t>Review diagrams in table group pairs assigned by the trainer.</a:t>
            </a:r>
          </a:p>
        </p:txBody>
      </p:sp>
      <p:sp>
        <p:nvSpPr>
          <p:cNvPr id="36" name="Text Box 63">
            <a:extLst>
              <a:ext uri="{FF2B5EF4-FFF2-40B4-BE49-F238E27FC236}">
                <a16:creationId xmlns:a16="http://schemas.microsoft.com/office/drawing/2014/main" id="{0780B475-F1B9-5F44-BA26-C54BF863CB00}"/>
              </a:ext>
            </a:extLst>
          </p:cNvPr>
          <p:cNvSpPr txBox="1">
            <a:spLocks noChangeArrowheads="1"/>
          </p:cNvSpPr>
          <p:nvPr/>
        </p:nvSpPr>
        <p:spPr bwMode="auto">
          <a:xfrm>
            <a:off x="353786" y="299968"/>
            <a:ext cx="1148442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ACTIVITY 2: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System diagram</a:t>
            </a:r>
          </a:p>
        </p:txBody>
      </p:sp>
      <p:sp>
        <p:nvSpPr>
          <p:cNvPr id="39" name="Text Box 63">
            <a:extLst>
              <a:ext uri="{FF2B5EF4-FFF2-40B4-BE49-F238E27FC236}">
                <a16:creationId xmlns:a16="http://schemas.microsoft.com/office/drawing/2014/main" id="{9E73B472-26A1-8942-B44C-1EA8D3C61C9C}"/>
              </a:ext>
            </a:extLst>
          </p:cNvPr>
          <p:cNvSpPr txBox="1">
            <a:spLocks noChangeArrowheads="1"/>
          </p:cNvSpPr>
          <p:nvPr/>
        </p:nvSpPr>
        <p:spPr bwMode="auto">
          <a:xfrm>
            <a:off x="2298979" y="2017122"/>
            <a:ext cx="1914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D84727"/>
                </a:solidFill>
                <a:effectLst/>
                <a:uLnTx/>
                <a:uFillTx/>
                <a:latin typeface="Arial" charset="0"/>
                <a:ea typeface="ＭＳ Ｐゴシック" charset="0"/>
              </a:rPr>
              <a:t>50 minutes</a:t>
            </a:r>
            <a:endParaRPr kumimoji="0" lang="en-GB" sz="2000" b="0" i="0" u="none" strike="noStrike" kern="1200" cap="none" spc="0" normalizeH="0" baseline="0" noProof="0">
              <a:ln>
                <a:noFill/>
              </a:ln>
              <a:solidFill>
                <a:srgbClr val="D84727"/>
              </a:solidFill>
              <a:effectLst/>
              <a:uLnTx/>
              <a:uFillTx/>
              <a:latin typeface="Arial" charset="0"/>
              <a:ea typeface="ＭＳ Ｐゴシック" charset="0"/>
            </a:endParaRPr>
          </a:p>
        </p:txBody>
      </p:sp>
      <p:sp>
        <p:nvSpPr>
          <p:cNvPr id="40" name="Rectangle 39">
            <a:extLst>
              <a:ext uri="{FF2B5EF4-FFF2-40B4-BE49-F238E27FC236}">
                <a16:creationId xmlns:a16="http://schemas.microsoft.com/office/drawing/2014/main" id="{1B6FD294-ABA8-0A48-892A-C956CB348B6B}"/>
              </a:ext>
            </a:extLst>
          </p:cNvPr>
          <p:cNvSpPr>
            <a:spLocks noChangeArrowheads="1"/>
          </p:cNvSpPr>
          <p:nvPr/>
        </p:nvSpPr>
        <p:spPr bwMode="auto">
          <a:xfrm>
            <a:off x="2293993" y="2317493"/>
            <a:ext cx="33910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S PGothic" charset="0"/>
              </a:rPr>
              <a:t>(40 to complete; 10 to review)</a:t>
            </a:r>
          </a:p>
        </p:txBody>
      </p:sp>
      <p:cxnSp>
        <p:nvCxnSpPr>
          <p:cNvPr id="41" name="Straight Arrow Connector 40">
            <a:extLst>
              <a:ext uri="{FF2B5EF4-FFF2-40B4-BE49-F238E27FC236}">
                <a16:creationId xmlns:a16="http://schemas.microsoft.com/office/drawing/2014/main" id="{339BA95D-FC0B-AF4D-817A-05EEE04B94B5}"/>
              </a:ext>
            </a:extLst>
          </p:cNvPr>
          <p:cNvCxnSpPr>
            <a:cxnSpLocks/>
          </p:cNvCxnSpPr>
          <p:nvPr/>
        </p:nvCxnSpPr>
        <p:spPr bwMode="auto">
          <a:xfrm>
            <a:off x="899160" y="3200400"/>
            <a:ext cx="4457184"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474CD488-B3B0-A6EA-A6C7-C0AB65C6A934}"/>
              </a:ext>
            </a:extLst>
          </p:cNvPr>
          <p:cNvSpPr txBox="1">
            <a:spLocks noChangeArrowheads="1"/>
          </p:cNvSpPr>
          <p:nvPr/>
        </p:nvSpPr>
        <p:spPr bwMode="auto">
          <a:xfrm>
            <a:off x="7968343" y="1161742"/>
            <a:ext cx="4223657" cy="415588"/>
          </a:xfrm>
          <a:prstGeom prst="roundRect">
            <a:avLst>
              <a:gd name="adj" fmla="val 7398"/>
            </a:avLst>
          </a:prstGeom>
          <a:solidFill>
            <a:srgbClr val="E45C3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100" normalizeH="0" baseline="0" noProof="0">
                <a:ln>
                  <a:noFill/>
                </a:ln>
                <a:solidFill>
                  <a:prstClr val="white"/>
                </a:solidFill>
                <a:effectLst/>
                <a:uLnTx/>
                <a:uFillTx/>
                <a:latin typeface="Arial" charset="0"/>
                <a:ea typeface="ＭＳ Ｐゴシック" charset="0"/>
              </a:rPr>
              <a:t>Activity 2 – Workbook page 5</a:t>
            </a:r>
          </a:p>
        </p:txBody>
      </p:sp>
      <p:pic>
        <p:nvPicPr>
          <p:cNvPr id="3" name="Graphic 2" descr="Stopwatch with solid fill">
            <a:extLst>
              <a:ext uri="{FF2B5EF4-FFF2-40B4-BE49-F238E27FC236}">
                <a16:creationId xmlns:a16="http://schemas.microsoft.com/office/drawing/2014/main" id="{C97127BA-6C4F-A0AC-55F8-476B761C2E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466" y="1547785"/>
            <a:ext cx="1574052" cy="157405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DB60-3A4A-8AD4-66ED-16117B68705D}"/>
            </a:ext>
          </a:extLst>
        </p:cNvPr>
        <p:cNvGrpSpPr/>
        <p:nvPr/>
      </p:nvGrpSpPr>
      <p:grpSpPr>
        <a:xfrm>
          <a:off x="0" y="0"/>
          <a:ext cx="0" cy="0"/>
          <a:chOff x="0" y="0"/>
          <a:chExt cx="0" cy="0"/>
        </a:xfrm>
      </p:grpSpPr>
      <p:sp>
        <p:nvSpPr>
          <p:cNvPr id="36" name="Text Box 63">
            <a:extLst>
              <a:ext uri="{FF2B5EF4-FFF2-40B4-BE49-F238E27FC236}">
                <a16:creationId xmlns:a16="http://schemas.microsoft.com/office/drawing/2014/main" id="{6B9672B7-1F27-9D86-2370-4A7A4A262872}"/>
              </a:ext>
            </a:extLst>
          </p:cNvPr>
          <p:cNvSpPr txBox="1">
            <a:spLocks noChangeArrowheads="1"/>
          </p:cNvSpPr>
          <p:nvPr/>
        </p:nvSpPr>
        <p:spPr bwMode="auto">
          <a:xfrm>
            <a:off x="272143" y="299968"/>
            <a:ext cx="1148442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ACTIVITY 2: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System diagram – hints &amp; tips</a:t>
            </a:r>
          </a:p>
        </p:txBody>
      </p:sp>
      <p:grpSp>
        <p:nvGrpSpPr>
          <p:cNvPr id="3" name="Group 2">
            <a:extLst>
              <a:ext uri="{FF2B5EF4-FFF2-40B4-BE49-F238E27FC236}">
                <a16:creationId xmlns:a16="http://schemas.microsoft.com/office/drawing/2014/main" id="{615ADD57-AF9B-9048-BF3E-FCCC961870BA}"/>
              </a:ext>
            </a:extLst>
          </p:cNvPr>
          <p:cNvGrpSpPr/>
          <p:nvPr/>
        </p:nvGrpSpPr>
        <p:grpSpPr>
          <a:xfrm>
            <a:off x="2380193" y="1637773"/>
            <a:ext cx="6861597" cy="755809"/>
            <a:chOff x="2665202" y="5505324"/>
            <a:chExt cx="6861597" cy="755809"/>
          </a:xfrm>
        </p:grpSpPr>
        <p:sp>
          <p:nvSpPr>
            <p:cNvPr id="25" name="Text Box 63">
              <a:extLst>
                <a:ext uri="{FF2B5EF4-FFF2-40B4-BE49-F238E27FC236}">
                  <a16:creationId xmlns:a16="http://schemas.microsoft.com/office/drawing/2014/main" id="{9D188557-6C86-87CD-ECF3-3231068D9F7C}"/>
                </a:ext>
              </a:extLst>
            </p:cNvPr>
            <p:cNvSpPr txBox="1">
              <a:spLocks noChangeArrowheads="1"/>
            </p:cNvSpPr>
            <p:nvPr/>
          </p:nvSpPr>
          <p:spPr bwMode="auto">
            <a:xfrm>
              <a:off x="2905389" y="5505324"/>
              <a:ext cx="6621410" cy="755809"/>
            </a:xfrm>
            <a:prstGeom prst="roundRect">
              <a:avLst>
                <a:gd name="adj" fmla="val 11400"/>
              </a:avLst>
            </a:prstGeom>
            <a:solidFill>
              <a:srgbClr val="E45C3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365760" anchor="ctr" anchorCtr="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a:ea typeface="ＭＳ Ｐゴシック" charset="0"/>
                  <a:cs typeface="Arial"/>
                </a:rPr>
                <a:t>Reminder: </a:t>
              </a:r>
              <a:r>
                <a:rPr kumimoji="0" lang="en-GB" sz="2000" b="0" i="0" u="none" strike="noStrike" kern="1200" cap="none" spc="0" normalizeH="0" baseline="0" noProof="0">
                  <a:ln>
                    <a:noFill/>
                  </a:ln>
                  <a:solidFill>
                    <a:prstClr val="white"/>
                  </a:solidFill>
                  <a:effectLst/>
                  <a:uLnTx/>
                  <a:uFillTx/>
                  <a:latin typeface="Arial"/>
                  <a:ea typeface="ＭＳ Ｐゴシック" charset="0"/>
                  <a:cs typeface="Arial"/>
                </a:rPr>
                <a:t>system diagrams should include sufficient detail to help identify problems or potential problems</a:t>
              </a:r>
            </a:p>
          </p:txBody>
        </p:sp>
        <p:sp>
          <p:nvSpPr>
            <p:cNvPr id="12" name="Oval 11">
              <a:extLst>
                <a:ext uri="{FF2B5EF4-FFF2-40B4-BE49-F238E27FC236}">
                  <a16:creationId xmlns:a16="http://schemas.microsoft.com/office/drawing/2014/main" id="{BB0E603B-952A-2FBB-10F6-C3784B8DC9C4}"/>
                </a:ext>
              </a:extLst>
            </p:cNvPr>
            <p:cNvSpPr/>
            <p:nvPr/>
          </p:nvSpPr>
          <p:spPr>
            <a:xfrm>
              <a:off x="2665202" y="5643041"/>
              <a:ext cx="480373" cy="480373"/>
            </a:xfrm>
            <a:prstGeom prst="ellipse">
              <a:avLst/>
            </a:prstGeom>
            <a:solidFill>
              <a:schemeClr val="bg1"/>
            </a:solidFill>
            <a:ln w="19050">
              <a:solidFill>
                <a:srgbClr val="E45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E45C31"/>
                </a:solidFill>
                <a:effectLst/>
                <a:uLnTx/>
                <a:uFillTx/>
                <a:latin typeface="Calibri" panose="020F0502020204030204"/>
                <a:ea typeface="+mn-ea"/>
                <a:cs typeface="+mn-cs"/>
              </a:endParaRPr>
            </a:p>
          </p:txBody>
        </p:sp>
        <p:pic>
          <p:nvPicPr>
            <p:cNvPr id="14" name="Graphic 13" descr="Exclamation mark">
              <a:extLst>
                <a:ext uri="{FF2B5EF4-FFF2-40B4-BE49-F238E27FC236}">
                  <a16:creationId xmlns:a16="http://schemas.microsoft.com/office/drawing/2014/main" id="{C7B60E31-02D7-8D42-BA33-2B44053AFC9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5555" y="5678245"/>
              <a:ext cx="424166" cy="424166"/>
            </a:xfrm>
            <a:prstGeom prst="rect">
              <a:avLst/>
            </a:prstGeom>
          </p:spPr>
        </p:pic>
      </p:grpSp>
      <p:grpSp>
        <p:nvGrpSpPr>
          <p:cNvPr id="11" name="Group 10">
            <a:extLst>
              <a:ext uri="{FF2B5EF4-FFF2-40B4-BE49-F238E27FC236}">
                <a16:creationId xmlns:a16="http://schemas.microsoft.com/office/drawing/2014/main" id="{79EEAC1C-3ACF-6E5C-EA1B-FBEF3F1D00D1}"/>
              </a:ext>
            </a:extLst>
          </p:cNvPr>
          <p:cNvGrpSpPr/>
          <p:nvPr/>
        </p:nvGrpSpPr>
        <p:grpSpPr>
          <a:xfrm>
            <a:off x="1694647" y="2889365"/>
            <a:ext cx="3922308" cy="1040378"/>
            <a:chOff x="2499359" y="5132084"/>
            <a:chExt cx="3922308" cy="1040378"/>
          </a:xfrm>
        </p:grpSpPr>
        <p:sp>
          <p:nvSpPr>
            <p:cNvPr id="13" name="Rounded Rectangle 1">
              <a:extLst>
                <a:ext uri="{FF2B5EF4-FFF2-40B4-BE49-F238E27FC236}">
                  <a16:creationId xmlns:a16="http://schemas.microsoft.com/office/drawing/2014/main" id="{532306E5-EC89-0C1A-CB0C-8034CF4A2066}"/>
                </a:ext>
              </a:extLst>
            </p:cNvPr>
            <p:cNvSpPr/>
            <p:nvPr/>
          </p:nvSpPr>
          <p:spPr>
            <a:xfrm>
              <a:off x="2499359" y="5132084"/>
              <a:ext cx="3291840" cy="822960"/>
            </a:xfrm>
            <a:prstGeom prst="roundRect">
              <a:avLst>
                <a:gd name="adj" fmla="val 5884"/>
              </a:avLst>
            </a:prstGeom>
            <a:solidFill>
              <a:srgbClr val="086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03ADFB5-E423-C640-3E6C-9ADB40625804}"/>
                </a:ext>
              </a:extLst>
            </p:cNvPr>
            <p:cNvSpPr txBox="1"/>
            <p:nvPr/>
          </p:nvSpPr>
          <p:spPr>
            <a:xfrm>
              <a:off x="2572681" y="5156799"/>
              <a:ext cx="3848986"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ED766"/>
                  </a:solidFill>
                  <a:effectLst/>
                  <a:uLnTx/>
                  <a:uFillTx/>
                  <a:latin typeface="Arial" charset="0"/>
                  <a:ea typeface="Arial" charset="0"/>
                  <a:cs typeface="Arial" charset="0"/>
                </a:rPr>
                <a:t>Level 1:</a:t>
              </a:r>
              <a:r>
                <a:rPr kumimoji="0" lang="en-GB" sz="2000" b="1" i="0" u="none" strike="noStrike" kern="1200" cap="none" spc="0" normalizeH="0" baseline="0" noProof="0">
                  <a:ln>
                    <a:noFill/>
                  </a:ln>
                  <a:solidFill>
                    <a:srgbClr val="DB504A"/>
                  </a:solidFill>
                  <a:effectLst/>
                  <a:uLnTx/>
                  <a:uFillTx/>
                  <a:latin typeface="Arial" charset="0"/>
                  <a:ea typeface="Arial" charset="0"/>
                  <a:cs typeface="Arial" charset="0"/>
                </a:rPr>
                <a:t> </a:t>
              </a:r>
              <a:r>
                <a:rPr kumimoji="0" lang="en-GB" sz="2000" b="0" i="0" u="none" strike="noStrike" kern="1200" cap="none" spc="0" normalizeH="0" baseline="0" noProof="0">
                  <a:ln>
                    <a:noFill/>
                  </a:ln>
                  <a:solidFill>
                    <a:prstClr val="white"/>
                  </a:solidFill>
                  <a:effectLst/>
                  <a:uLnTx/>
                  <a:uFillTx/>
                  <a:latin typeface="Arial" charset="0"/>
                  <a:ea typeface="MS PGothic" charset="0"/>
                </a:rPr>
                <a:t>system overview (catchment to consumer)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7E6E6">
                    <a:lumMod val="25000"/>
                  </a:srgbClr>
                </a:solidFill>
                <a:effectLst/>
                <a:uLnTx/>
                <a:uFillTx/>
                <a:latin typeface="Arial" charset="0"/>
                <a:ea typeface="MS PGothic" charset="0"/>
              </a:endParaRPr>
            </a:p>
          </p:txBody>
        </p:sp>
      </p:grpSp>
      <p:grpSp>
        <p:nvGrpSpPr>
          <p:cNvPr id="16" name="Group 15">
            <a:extLst>
              <a:ext uri="{FF2B5EF4-FFF2-40B4-BE49-F238E27FC236}">
                <a16:creationId xmlns:a16="http://schemas.microsoft.com/office/drawing/2014/main" id="{0A028E98-AF40-2089-E2F1-5369F746F6DF}"/>
              </a:ext>
            </a:extLst>
          </p:cNvPr>
          <p:cNvGrpSpPr/>
          <p:nvPr/>
        </p:nvGrpSpPr>
        <p:grpSpPr>
          <a:xfrm>
            <a:off x="7469648" y="3010431"/>
            <a:ext cx="3291840" cy="822960"/>
            <a:chOff x="6305246" y="5132084"/>
            <a:chExt cx="3291840" cy="822960"/>
          </a:xfrm>
        </p:grpSpPr>
        <p:sp>
          <p:nvSpPr>
            <p:cNvPr id="17" name="Rounded Rectangle 11">
              <a:extLst>
                <a:ext uri="{FF2B5EF4-FFF2-40B4-BE49-F238E27FC236}">
                  <a16:creationId xmlns:a16="http://schemas.microsoft.com/office/drawing/2014/main" id="{47B3B390-4117-5C0F-D2C6-3252EDD12CC0}"/>
                </a:ext>
              </a:extLst>
            </p:cNvPr>
            <p:cNvSpPr/>
            <p:nvPr/>
          </p:nvSpPr>
          <p:spPr>
            <a:xfrm>
              <a:off x="6305246" y="5132084"/>
              <a:ext cx="3291840" cy="822960"/>
            </a:xfrm>
            <a:prstGeom prst="roundRect">
              <a:avLst>
                <a:gd name="adj" fmla="val 5884"/>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0CF99A-6474-083B-F351-1D2AF1BC5544}"/>
                </a:ext>
              </a:extLst>
            </p:cNvPr>
            <p:cNvSpPr/>
            <p:nvPr/>
          </p:nvSpPr>
          <p:spPr>
            <a:xfrm>
              <a:off x="6394215" y="5156798"/>
              <a:ext cx="3144689" cy="707886"/>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ED766"/>
                  </a:solidFill>
                  <a:effectLst/>
                  <a:uLnTx/>
                  <a:uFillTx/>
                  <a:latin typeface="Arial" charset="0"/>
                  <a:ea typeface="MS PGothic" charset="0"/>
                </a:rPr>
                <a:t>Level 2:</a:t>
              </a:r>
              <a:r>
                <a:rPr kumimoji="0" lang="en-GB" sz="2000" b="1" i="0" u="none" strike="noStrike" kern="1200" cap="none" spc="0" normalizeH="0" baseline="0" noProof="0">
                  <a:ln>
                    <a:noFill/>
                  </a:ln>
                  <a:solidFill>
                    <a:srgbClr val="DB504A"/>
                  </a:solidFill>
                  <a:effectLst/>
                  <a:uLnTx/>
                  <a:uFillTx/>
                  <a:latin typeface="Arial" charset="0"/>
                  <a:ea typeface="MS PGothic" charset="0"/>
                </a:rPr>
                <a:t> </a:t>
              </a:r>
              <a:r>
                <a:rPr kumimoji="0" lang="en-GB" sz="2000" b="0" i="0" u="none" strike="noStrike" kern="1200" cap="none" spc="0" normalizeH="0" baseline="0" noProof="0">
                  <a:ln>
                    <a:noFill/>
                  </a:ln>
                  <a:solidFill>
                    <a:prstClr val="white"/>
                  </a:solidFill>
                  <a:effectLst/>
                  <a:uLnTx/>
                  <a:uFillTx/>
                  <a:latin typeface="Arial" charset="0"/>
                  <a:ea typeface="MS PGothic" charset="0"/>
                </a:rPr>
                <a:t>water treatment plant details</a:t>
              </a:r>
              <a:endParaRPr kumimoji="0" lang="en-IE" sz="2000" b="0" i="0" u="none" strike="noStrike" kern="1200" cap="none" spc="0" normalizeH="0" baseline="0" noProof="0">
                <a:ln>
                  <a:noFill/>
                </a:ln>
                <a:solidFill>
                  <a:prstClr val="white"/>
                </a:solidFill>
                <a:effectLst/>
                <a:uLnTx/>
                <a:uFillTx/>
                <a:latin typeface="Arial" charset="0"/>
                <a:ea typeface="Arial" charset="0"/>
                <a:cs typeface="Arial" charset="0"/>
              </a:endParaRPr>
            </a:p>
          </p:txBody>
        </p:sp>
      </p:grpSp>
      <p:pic>
        <p:nvPicPr>
          <p:cNvPr id="19" name="Picture 18">
            <a:extLst>
              <a:ext uri="{FF2B5EF4-FFF2-40B4-BE49-F238E27FC236}">
                <a16:creationId xmlns:a16="http://schemas.microsoft.com/office/drawing/2014/main" id="{8ABEE34A-5C9B-FC64-B549-8248DA23E9EE}"/>
              </a:ext>
            </a:extLst>
          </p:cNvPr>
          <p:cNvPicPr>
            <a:picLocks noChangeAspect="1"/>
          </p:cNvPicPr>
          <p:nvPr/>
        </p:nvPicPr>
        <p:blipFill>
          <a:blip r:embed="rId5"/>
          <a:stretch>
            <a:fillRect/>
          </a:stretch>
        </p:blipFill>
        <p:spPr>
          <a:xfrm>
            <a:off x="533400" y="4122151"/>
            <a:ext cx="5435103" cy="2071819"/>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31FFBBF4-3AAE-D0DB-464C-A9C519BD1FFE}"/>
              </a:ext>
            </a:extLst>
          </p:cNvPr>
          <p:cNvPicPr>
            <a:picLocks noChangeAspect="1"/>
          </p:cNvPicPr>
          <p:nvPr/>
        </p:nvPicPr>
        <p:blipFill>
          <a:blip r:embed="rId6"/>
          <a:stretch>
            <a:fillRect/>
          </a:stretch>
        </p:blipFill>
        <p:spPr>
          <a:xfrm>
            <a:off x="6524238" y="4122151"/>
            <a:ext cx="5435104" cy="2014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295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66D0-1EB0-DA40-BCBD-F7146CF43F83}"/>
            </a:ext>
          </a:extLst>
        </p:cNvPr>
        <p:cNvGrpSpPr/>
        <p:nvPr/>
      </p:nvGrpSpPr>
      <p:grpSpPr>
        <a:xfrm>
          <a:off x="0" y="0"/>
          <a:ext cx="0" cy="0"/>
          <a:chOff x="0" y="0"/>
          <a:chExt cx="0" cy="0"/>
        </a:xfrm>
      </p:grpSpPr>
      <p:sp>
        <p:nvSpPr>
          <p:cNvPr id="22" name="Text Box 8">
            <a:extLst>
              <a:ext uri="{FF2B5EF4-FFF2-40B4-BE49-F238E27FC236}">
                <a16:creationId xmlns:a16="http://schemas.microsoft.com/office/drawing/2014/main" id="{7C674AEF-E896-3AB6-54F8-A11913F2D564}"/>
              </a:ext>
            </a:extLst>
          </p:cNvPr>
          <p:cNvSpPr txBox="1">
            <a:spLocks noChangeArrowheads="1"/>
          </p:cNvSpPr>
          <p:nvPr/>
        </p:nvSpPr>
        <p:spPr bwMode="auto">
          <a:xfrm>
            <a:off x="7565996" y="384048"/>
            <a:ext cx="3760543" cy="2349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GB" sz="3000" b="1" i="0" u="none" strike="noStrike" kern="1200" cap="none" spc="150" normalizeH="0" baseline="0" noProof="0">
                <a:ln>
                  <a:noFill/>
                </a:ln>
                <a:solidFill>
                  <a:srgbClr val="1D395C"/>
                </a:solidFill>
                <a:effectLst/>
                <a:uLnTx/>
                <a:uFillTx/>
                <a:latin typeface="Arial Narrow" panose="020B0604020202020204" pitchFamily="34" charset="0"/>
                <a:ea typeface="ＭＳ Ｐゴシック" charset="0"/>
                <a:cs typeface="Arial Narrow" panose="020B0604020202020204" pitchFamily="34" charset="0"/>
              </a:rPr>
              <a:t>MODULE</a:t>
            </a:r>
          </a:p>
          <a:p>
            <a:pPr marL="0" marR="0" lvl="0" indent="0" algn="r" defTabSz="914400" rtl="0" eaLnBrk="0" fontAlgn="base" latinLnBrk="0" hangingPunct="0">
              <a:lnSpc>
                <a:spcPts val="14000"/>
              </a:lnSpc>
              <a:spcBef>
                <a:spcPts val="0"/>
              </a:spcBef>
              <a:spcAft>
                <a:spcPct val="0"/>
              </a:spcAft>
              <a:buClrTx/>
              <a:buSzTx/>
              <a:buFontTx/>
              <a:buNone/>
              <a:tabLst/>
              <a:defRPr/>
            </a:pPr>
            <a:r>
              <a:rPr kumimoji="0" lang="en-GB" sz="14000" b="1" i="0" u="none" strike="noStrike" kern="1200" cap="none" spc="150" normalizeH="0" baseline="0" noProof="0">
                <a:ln w="31750">
                  <a:solidFill>
                    <a:srgbClr val="E45C31"/>
                  </a:solidFill>
                </a:ln>
                <a:solidFill>
                  <a:prstClr val="white"/>
                </a:solidFill>
                <a:effectLst/>
                <a:uLnTx/>
                <a:uFillTx/>
                <a:latin typeface="Arial Narrow" panose="020B0604020202020204" pitchFamily="34" charset="0"/>
                <a:ea typeface="ＭＳ Ｐゴシック" charset="0"/>
                <a:cs typeface="Arial Narrow" panose="020B0604020202020204" pitchFamily="34" charset="0"/>
              </a:rPr>
              <a:t>3</a:t>
            </a:r>
          </a:p>
        </p:txBody>
      </p:sp>
      <p:sp>
        <p:nvSpPr>
          <p:cNvPr id="8" name="TextBox 7">
            <a:extLst>
              <a:ext uri="{FF2B5EF4-FFF2-40B4-BE49-F238E27FC236}">
                <a16:creationId xmlns:a16="http://schemas.microsoft.com/office/drawing/2014/main" id="{DAEFD73F-A058-3803-FF2D-F9F2CFEE2CDB}"/>
              </a:ext>
            </a:extLst>
          </p:cNvPr>
          <p:cNvSpPr txBox="1"/>
          <p:nvPr/>
        </p:nvSpPr>
        <p:spPr>
          <a:xfrm>
            <a:off x="3614347" y="1302748"/>
            <a:ext cx="6124352" cy="1077218"/>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150" normalizeH="0" baseline="0" noProof="0">
                <a:ln>
                  <a:noFill/>
                </a:ln>
                <a:solidFill>
                  <a:srgbClr val="58585A"/>
                </a:solidFill>
                <a:effectLst/>
                <a:uLnTx/>
                <a:uFillTx/>
                <a:latin typeface="Arial" charset="0"/>
                <a:ea typeface="ＭＳ Ｐゴシック" charset="0"/>
                <a:cs typeface="+mn-cs"/>
              </a:rPr>
              <a:t>Identifying hazards and hazardous events</a:t>
            </a:r>
          </a:p>
        </p:txBody>
      </p:sp>
      <p:sp>
        <p:nvSpPr>
          <p:cNvPr id="5" name="TextBox 4">
            <a:extLst>
              <a:ext uri="{FF2B5EF4-FFF2-40B4-BE49-F238E27FC236}">
                <a16:creationId xmlns:a16="http://schemas.microsoft.com/office/drawing/2014/main" id="{7CE223FE-989C-B0D6-D666-016BA7CA3E3E}"/>
              </a:ext>
            </a:extLst>
          </p:cNvPr>
          <p:cNvSpPr txBox="1"/>
          <p:nvPr/>
        </p:nvSpPr>
        <p:spPr>
          <a:xfrm>
            <a:off x="3783525" y="5831833"/>
            <a:ext cx="6094070" cy="430887"/>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200" b="0" i="1" u="none" strike="noStrike" kern="1200" cap="none" spc="150" normalizeH="0" baseline="0" noProof="0">
                <a:ln>
                  <a:noFill/>
                </a:ln>
                <a:solidFill>
                  <a:srgbClr val="58585A"/>
                </a:solidFill>
                <a:effectLst/>
                <a:uLnTx/>
                <a:uFillTx/>
                <a:latin typeface="Arial" charset="0"/>
                <a:ea typeface="ＭＳ Ｐゴシック" charset="0"/>
                <a:cs typeface="+mn-cs"/>
              </a:rPr>
              <a:t>What could go wrong?</a:t>
            </a:r>
          </a:p>
        </p:txBody>
      </p:sp>
      <p:pic>
        <p:nvPicPr>
          <p:cNvPr id="2" name="Picture 1">
            <a:extLst>
              <a:ext uri="{FF2B5EF4-FFF2-40B4-BE49-F238E27FC236}">
                <a16:creationId xmlns:a16="http://schemas.microsoft.com/office/drawing/2014/main" id="{E91CC50F-96B3-BCDB-4B10-E492824BC9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50997" y="4847798"/>
            <a:ext cx="1932585" cy="1713426"/>
          </a:xfrm>
          <a:prstGeom prst="rect">
            <a:avLst/>
          </a:prstGeom>
        </p:spPr>
      </p:pic>
    </p:spTree>
    <p:extLst>
      <p:ext uri="{BB962C8B-B14F-4D97-AF65-F5344CB8AC3E}">
        <p14:creationId xmlns:p14="http://schemas.microsoft.com/office/powerpoint/2010/main" val="561961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3"/>
          <p:cNvSpPr txBox="1">
            <a:spLocks noChangeArrowheads="1"/>
          </p:cNvSpPr>
          <p:nvPr/>
        </p:nvSpPr>
        <p:spPr bwMode="auto">
          <a:xfrm>
            <a:off x="8392885" y="3324498"/>
            <a:ext cx="364127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spcBef>
                <a:spcPct val="50000"/>
              </a:spcBef>
              <a:defRPr/>
            </a:pPr>
            <a:r>
              <a:rPr lang="en-AU" sz="2000" b="1" spc="100">
                <a:solidFill>
                  <a:srgbClr val="009FB7"/>
                </a:solidFill>
                <a:latin typeface="Arial" charset="0"/>
              </a:rPr>
              <a:t>HOW </a:t>
            </a:r>
            <a:r>
              <a:rPr lang="en-AU" sz="2000" spc="100">
                <a:solidFill>
                  <a:srgbClr val="009FB7"/>
                </a:solidFill>
                <a:latin typeface="Arial" charset="0"/>
              </a:rPr>
              <a:t>WE DO IT:</a:t>
            </a:r>
          </a:p>
          <a:p>
            <a:pPr marL="0" indent="0">
              <a:spcBef>
                <a:spcPct val="50000"/>
              </a:spcBef>
              <a:defRPr/>
            </a:pPr>
            <a:r>
              <a:rPr lang="en-AU" sz="2000">
                <a:solidFill>
                  <a:schemeClr val="bg2">
                    <a:lumMod val="25000"/>
                  </a:schemeClr>
                </a:solidFill>
                <a:latin typeface="Arial" charset="0"/>
              </a:rPr>
              <a:t>For each step in the water supply chain, identify hazards and hazardous events that could contaminate or compromise the water supply</a:t>
            </a:r>
            <a:endParaRPr lang="en-US" sz="2000">
              <a:solidFill>
                <a:schemeClr val="bg2">
                  <a:lumMod val="25000"/>
                </a:schemeClr>
              </a:solidFill>
              <a:latin typeface="Arial" charset="0"/>
            </a:endParaRPr>
          </a:p>
          <a:p>
            <a:pPr marL="0" indent="0">
              <a:spcBef>
                <a:spcPct val="50000"/>
              </a:spcBef>
              <a:defRPr/>
            </a:pPr>
            <a:endParaRPr lang="en-AU" sz="2000" b="1">
              <a:solidFill>
                <a:schemeClr val="bg2">
                  <a:lumMod val="25000"/>
                </a:schemeClr>
              </a:solidFill>
              <a:latin typeface="Arial" charset="0"/>
            </a:endParaRPr>
          </a:p>
        </p:txBody>
      </p:sp>
      <p:sp>
        <p:nvSpPr>
          <p:cNvPr id="4" name="Text Box 63">
            <a:extLst>
              <a:ext uri="{FF2B5EF4-FFF2-40B4-BE49-F238E27FC236}">
                <a16:creationId xmlns:a16="http://schemas.microsoft.com/office/drawing/2014/main" id="{055ED26D-0C27-EF47-8447-4256E8D40385}"/>
              </a:ext>
            </a:extLst>
          </p:cNvPr>
          <p:cNvSpPr txBox="1">
            <a:spLocks noChangeArrowheads="1"/>
          </p:cNvSpPr>
          <p:nvPr/>
        </p:nvSpPr>
        <p:spPr bwMode="auto">
          <a:xfrm>
            <a:off x="-435428" y="501903"/>
            <a:ext cx="9144001" cy="47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chemeClr val="bg1"/>
                </a:solidFill>
                <a:latin typeface="Arial" charset="0"/>
              </a:rPr>
              <a:t>MODULE 3 </a:t>
            </a:r>
            <a:r>
              <a:rPr lang="en-US" sz="2800" b="1" spc="300">
                <a:solidFill>
                  <a:srgbClr val="FED766"/>
                </a:solidFill>
                <a:latin typeface="Arial" charset="0"/>
              </a:rPr>
              <a:t>overview</a:t>
            </a:r>
            <a:r>
              <a:rPr lang="en-US" sz="2800" b="1" spc="300">
                <a:solidFill>
                  <a:schemeClr val="bg1"/>
                </a:solidFill>
                <a:latin typeface="Arial" charset="0"/>
              </a:rPr>
              <a:t> </a:t>
            </a:r>
          </a:p>
        </p:txBody>
      </p:sp>
      <p:sp>
        <p:nvSpPr>
          <p:cNvPr id="5" name="Teardrop 4">
            <a:extLst>
              <a:ext uri="{FF2B5EF4-FFF2-40B4-BE49-F238E27FC236}">
                <a16:creationId xmlns:a16="http://schemas.microsoft.com/office/drawing/2014/main" id="{A4E4AEAF-7115-784B-9B05-C955E8B4799B}"/>
              </a:ext>
            </a:extLst>
          </p:cNvPr>
          <p:cNvSpPr/>
          <p:nvPr/>
        </p:nvSpPr>
        <p:spPr bwMode="auto">
          <a:xfrm>
            <a:off x="1440354" y="2227218"/>
            <a:ext cx="831954" cy="831954"/>
          </a:xfrm>
          <a:prstGeom prst="teardrop">
            <a:avLst/>
          </a:prstGeom>
          <a:solidFill>
            <a:schemeClr val="bg1"/>
          </a:solidFill>
          <a:ln w="19050">
            <a:solidFill>
              <a:srgbClr val="086788"/>
            </a:solidFill>
          </a:ln>
          <a:effectLst>
            <a:reflection blurRad="6350" stA="35000" endPos="470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86788"/>
                </a:solidFill>
                <a:latin typeface="Arial" panose="020B0604020202020204" pitchFamily="34" charset="0"/>
                <a:ea typeface="ＭＳ Ｐゴシック" charset="0"/>
                <a:cs typeface="Arial" panose="020B0604020202020204" pitchFamily="34" charset="0"/>
              </a:rPr>
              <a:t>1</a:t>
            </a:r>
          </a:p>
        </p:txBody>
      </p:sp>
      <p:sp>
        <p:nvSpPr>
          <p:cNvPr id="6" name="Teardrop 5">
            <a:extLst>
              <a:ext uri="{FF2B5EF4-FFF2-40B4-BE49-F238E27FC236}">
                <a16:creationId xmlns:a16="http://schemas.microsoft.com/office/drawing/2014/main" id="{2F787102-5B0B-1B47-BAE7-4EED086C41A2}"/>
              </a:ext>
            </a:extLst>
          </p:cNvPr>
          <p:cNvSpPr/>
          <p:nvPr/>
        </p:nvSpPr>
        <p:spPr bwMode="auto">
          <a:xfrm>
            <a:off x="5585337" y="2227218"/>
            <a:ext cx="831954" cy="831954"/>
          </a:xfrm>
          <a:prstGeom prst="teardrop">
            <a:avLst/>
          </a:prstGeom>
          <a:solidFill>
            <a:schemeClr val="bg1"/>
          </a:solidFill>
          <a:ln w="19050">
            <a:solidFill>
              <a:srgbClr val="E45C31"/>
            </a:solidFill>
          </a:ln>
          <a:effectLst>
            <a:reflection blurRad="6350" stA="35000" endPos="470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E45C31"/>
                </a:solidFill>
                <a:latin typeface="Arial" panose="020B0604020202020204" pitchFamily="34" charset="0"/>
                <a:ea typeface="ＭＳ Ｐゴシック" charset="0"/>
                <a:cs typeface="Arial" panose="020B0604020202020204" pitchFamily="34" charset="0"/>
              </a:rPr>
              <a:t>2</a:t>
            </a:r>
          </a:p>
        </p:txBody>
      </p:sp>
      <p:sp>
        <p:nvSpPr>
          <p:cNvPr id="7" name="Teardrop 6">
            <a:extLst>
              <a:ext uri="{FF2B5EF4-FFF2-40B4-BE49-F238E27FC236}">
                <a16:creationId xmlns:a16="http://schemas.microsoft.com/office/drawing/2014/main" id="{E5578E4F-C5BD-6D47-91A2-7E81518DE715}"/>
              </a:ext>
            </a:extLst>
          </p:cNvPr>
          <p:cNvSpPr/>
          <p:nvPr/>
        </p:nvSpPr>
        <p:spPr bwMode="auto">
          <a:xfrm>
            <a:off x="9532061" y="2227218"/>
            <a:ext cx="831954" cy="831954"/>
          </a:xfrm>
          <a:prstGeom prst="teardrop">
            <a:avLst/>
          </a:prstGeom>
          <a:solidFill>
            <a:schemeClr val="bg1"/>
          </a:solidFill>
          <a:ln w="19050">
            <a:solidFill>
              <a:srgbClr val="009FB7"/>
            </a:solidFill>
          </a:ln>
          <a:effectLst>
            <a:reflection blurRad="6350" stA="35000" endPos="470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5400" b="1">
                <a:solidFill>
                  <a:srgbClr val="009FB7"/>
                </a:solidFill>
                <a:latin typeface="Arial" panose="020B0604020202020204" pitchFamily="34" charset="0"/>
                <a:ea typeface="ＭＳ Ｐゴシック" charset="0"/>
                <a:cs typeface="Arial" panose="020B0604020202020204" pitchFamily="34" charset="0"/>
              </a:rPr>
              <a:t>3</a:t>
            </a:r>
          </a:p>
        </p:txBody>
      </p:sp>
      <p:sp>
        <p:nvSpPr>
          <p:cNvPr id="2" name="Rectangle 1">
            <a:extLst>
              <a:ext uri="{FF2B5EF4-FFF2-40B4-BE49-F238E27FC236}">
                <a16:creationId xmlns:a16="http://schemas.microsoft.com/office/drawing/2014/main" id="{7837C9F9-A563-1F4F-B828-3BFEE0C4E28E}"/>
              </a:ext>
            </a:extLst>
          </p:cNvPr>
          <p:cNvSpPr/>
          <p:nvPr/>
        </p:nvSpPr>
        <p:spPr>
          <a:xfrm>
            <a:off x="143895" y="3324498"/>
            <a:ext cx="3566881" cy="1477328"/>
          </a:xfrm>
          <a:prstGeom prst="rect">
            <a:avLst/>
          </a:prstGeom>
        </p:spPr>
        <p:txBody>
          <a:bodyPr wrap="square">
            <a:spAutoFit/>
          </a:bodyPr>
          <a:lstStyle/>
          <a:p>
            <a:pPr algn="ctr">
              <a:spcBef>
                <a:spcPct val="50000"/>
              </a:spcBef>
              <a:defRPr/>
            </a:pPr>
            <a:r>
              <a:rPr lang="en-AU" sz="2000" b="1" spc="100">
                <a:solidFill>
                  <a:srgbClr val="086788"/>
                </a:solidFill>
              </a:rPr>
              <a:t>WHAT </a:t>
            </a:r>
            <a:r>
              <a:rPr lang="en-AU" sz="2000" spc="100">
                <a:solidFill>
                  <a:srgbClr val="086788"/>
                </a:solidFill>
              </a:rPr>
              <a:t>WE DO:</a:t>
            </a:r>
          </a:p>
          <a:p>
            <a:pPr algn="ctr">
              <a:spcBef>
                <a:spcPct val="50000"/>
              </a:spcBef>
              <a:defRPr/>
            </a:pPr>
            <a:r>
              <a:rPr lang="en-US" sz="2000">
                <a:solidFill>
                  <a:schemeClr val="bg2">
                    <a:lumMod val="25000"/>
                  </a:schemeClr>
                </a:solidFill>
              </a:rPr>
              <a:t>List the issues that may threaten the safety and adequacy of the water supply</a:t>
            </a:r>
          </a:p>
        </p:txBody>
      </p:sp>
      <p:sp>
        <p:nvSpPr>
          <p:cNvPr id="3" name="Rectangle 2">
            <a:extLst>
              <a:ext uri="{FF2B5EF4-FFF2-40B4-BE49-F238E27FC236}">
                <a16:creationId xmlns:a16="http://schemas.microsoft.com/office/drawing/2014/main" id="{2EFAAA8A-E8C6-1F47-9D26-349E02427C59}"/>
              </a:ext>
            </a:extLst>
          </p:cNvPr>
          <p:cNvSpPr/>
          <p:nvPr/>
        </p:nvSpPr>
        <p:spPr>
          <a:xfrm>
            <a:off x="3930782" y="3324498"/>
            <a:ext cx="4141063" cy="1785104"/>
          </a:xfrm>
          <a:prstGeom prst="rect">
            <a:avLst/>
          </a:prstGeom>
        </p:spPr>
        <p:txBody>
          <a:bodyPr wrap="square">
            <a:spAutoFit/>
          </a:bodyPr>
          <a:lstStyle/>
          <a:p>
            <a:pPr algn="ctr">
              <a:spcBef>
                <a:spcPct val="50000"/>
              </a:spcBef>
              <a:defRPr/>
            </a:pPr>
            <a:r>
              <a:rPr lang="en-AU" sz="2000" b="1" spc="100">
                <a:solidFill>
                  <a:srgbClr val="E45C31"/>
                </a:solidFill>
              </a:rPr>
              <a:t>WHY </a:t>
            </a:r>
            <a:r>
              <a:rPr lang="en-AU" sz="2000" spc="100">
                <a:solidFill>
                  <a:srgbClr val="E45C31"/>
                </a:solidFill>
              </a:rPr>
              <a:t>WE DO IT:</a:t>
            </a:r>
          </a:p>
          <a:p>
            <a:pPr algn="ctr">
              <a:spcBef>
                <a:spcPts val="1200"/>
              </a:spcBef>
              <a:defRPr/>
            </a:pPr>
            <a:r>
              <a:rPr lang="en-US" sz="2000">
                <a:solidFill>
                  <a:schemeClr val="bg2">
                    <a:lumMod val="25000"/>
                  </a:schemeClr>
                </a:solidFill>
              </a:rPr>
              <a:t>To understand what could go wrong in the entire system to ensure important risks can be identified and managed</a:t>
            </a:r>
            <a:endParaRPr lang="en-AU" sz="2000">
              <a:solidFill>
                <a:schemeClr val="bg2">
                  <a:lumMod val="25000"/>
                </a:schemeClr>
              </a:solidFill>
            </a:endParaRPr>
          </a:p>
        </p:txBody>
      </p:sp>
    </p:spTree>
    <p:extLst>
      <p:ext uri="{BB962C8B-B14F-4D97-AF65-F5344CB8AC3E}">
        <p14:creationId xmlns:p14="http://schemas.microsoft.com/office/powerpoint/2010/main" val="107532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3">
            <a:extLst>
              <a:ext uri="{FF2B5EF4-FFF2-40B4-BE49-F238E27FC236}">
                <a16:creationId xmlns:a16="http://schemas.microsoft.com/office/drawing/2014/main" id="{B830DE0F-86C5-DD4B-A3F7-29EF65C341FD}"/>
              </a:ext>
            </a:extLst>
          </p:cNvPr>
          <p:cNvSpPr txBox="1">
            <a:spLocks noChangeArrowheads="1"/>
          </p:cNvSpPr>
          <p:nvPr/>
        </p:nvSpPr>
        <p:spPr bwMode="auto">
          <a:xfrm>
            <a:off x="1063240" y="3134532"/>
            <a:ext cx="2560320" cy="457200"/>
          </a:xfrm>
          <a:prstGeom prst="roundRect">
            <a:avLst/>
          </a:prstGeom>
          <a:solidFill>
            <a:srgbClr val="009FB7"/>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000" b="1" spc="100">
                <a:solidFill>
                  <a:schemeClr val="bg1">
                    <a:lumMod val="95000"/>
                  </a:schemeClr>
                </a:solidFill>
                <a:latin typeface="Arial"/>
                <a:cs typeface="Arial"/>
              </a:rPr>
              <a:t>PRACTICAL</a:t>
            </a:r>
          </a:p>
        </p:txBody>
      </p:sp>
      <p:sp>
        <p:nvSpPr>
          <p:cNvPr id="24" name="Text Box 63">
            <a:extLst>
              <a:ext uri="{FF2B5EF4-FFF2-40B4-BE49-F238E27FC236}">
                <a16:creationId xmlns:a16="http://schemas.microsoft.com/office/drawing/2014/main" id="{B41195CE-DB4E-C545-B8BE-C30E555C661C}"/>
              </a:ext>
            </a:extLst>
          </p:cNvPr>
          <p:cNvSpPr txBox="1">
            <a:spLocks noChangeArrowheads="1"/>
          </p:cNvSpPr>
          <p:nvPr/>
        </p:nvSpPr>
        <p:spPr bwMode="auto">
          <a:xfrm>
            <a:off x="-355600" y="466323"/>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WORKSHOP </a:t>
            </a:r>
            <a:r>
              <a:rPr lang="en-US" sz="2800" b="1" spc="100">
                <a:solidFill>
                  <a:srgbClr val="FED766"/>
                </a:solidFill>
                <a:latin typeface="Arial" charset="0"/>
              </a:rPr>
              <a:t>approach</a:t>
            </a:r>
          </a:p>
        </p:txBody>
      </p:sp>
      <p:sp>
        <p:nvSpPr>
          <p:cNvPr id="6" name="Rounded Rectangle 5">
            <a:extLst>
              <a:ext uri="{FF2B5EF4-FFF2-40B4-BE49-F238E27FC236}">
                <a16:creationId xmlns:a16="http://schemas.microsoft.com/office/drawing/2014/main" id="{C54ECC76-57F7-EA4B-AB8A-AE1848522D41}"/>
              </a:ext>
            </a:extLst>
          </p:cNvPr>
          <p:cNvSpPr/>
          <p:nvPr/>
        </p:nvSpPr>
        <p:spPr>
          <a:xfrm>
            <a:off x="529660" y="1166239"/>
            <a:ext cx="4466578" cy="415588"/>
          </a:xfrm>
          <a:prstGeom prst="roundRect">
            <a:avLst>
              <a:gd name="adj" fmla="val 7686"/>
            </a:avLst>
          </a:prstGeom>
          <a:solidFill>
            <a:srgbClr val="FED766"/>
          </a:solidFill>
        </p:spPr>
        <p:txBody>
          <a:bodyPr wrap="square" lIns="182880" anchor="ctr" anchorCtr="0">
            <a:spAutoFit/>
          </a:bodyPr>
          <a:lstStyle/>
          <a:p>
            <a:pPr marL="57150" indent="-20638"/>
            <a:r>
              <a:rPr lang="en-AU" sz="2000" b="1" kern="0" spc="100">
                <a:solidFill>
                  <a:srgbClr val="1D395C"/>
                </a:solidFill>
                <a:ea typeface="Arial" charset="0"/>
                <a:cs typeface="Arial" charset="0"/>
              </a:rPr>
              <a:t>This workshop will be </a:t>
            </a:r>
            <a:r>
              <a:rPr lang="en-AU" sz="2000" b="1" kern="0" spc="100">
                <a:solidFill>
                  <a:srgbClr val="1D395C"/>
                </a:solidFill>
                <a:ea typeface="Arial" charset="0"/>
                <a:cs typeface="Arial" charset="0"/>
                <a:sym typeface="Wingdings 3" panose="05040102010807070707" pitchFamily="18" charset="2"/>
              </a:rPr>
              <a:t></a:t>
            </a:r>
            <a:endParaRPr lang="en-AU" sz="2000" b="1" kern="0" spc="100">
              <a:solidFill>
                <a:srgbClr val="1D395C"/>
              </a:solidFill>
              <a:ea typeface="Arial" charset="0"/>
              <a:cs typeface="Arial" charset="0"/>
            </a:endParaRPr>
          </a:p>
        </p:txBody>
      </p:sp>
      <p:sp>
        <p:nvSpPr>
          <p:cNvPr id="13" name="Text Box 63">
            <a:extLst>
              <a:ext uri="{FF2B5EF4-FFF2-40B4-BE49-F238E27FC236}">
                <a16:creationId xmlns:a16="http://schemas.microsoft.com/office/drawing/2014/main" id="{EB9FE4BE-1579-784F-8340-B535882F6C64}"/>
              </a:ext>
            </a:extLst>
          </p:cNvPr>
          <p:cNvSpPr txBox="1">
            <a:spLocks noChangeArrowheads="1"/>
          </p:cNvSpPr>
          <p:nvPr/>
        </p:nvSpPr>
        <p:spPr bwMode="auto">
          <a:xfrm>
            <a:off x="4815840" y="3168321"/>
            <a:ext cx="2560320" cy="457200"/>
          </a:xfrm>
          <a:prstGeom prst="roundRect">
            <a:avLst/>
          </a:prstGeom>
          <a:solidFill>
            <a:srgbClr val="009FB7"/>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000" b="1" spc="100">
                <a:solidFill>
                  <a:schemeClr val="bg1">
                    <a:lumMod val="95000"/>
                  </a:schemeClr>
                </a:solidFill>
                <a:latin typeface="Arial"/>
                <a:cs typeface="Arial"/>
              </a:rPr>
              <a:t>PARTICIPATORY</a:t>
            </a:r>
          </a:p>
        </p:txBody>
      </p:sp>
      <p:sp>
        <p:nvSpPr>
          <p:cNvPr id="14" name="Text Box 63">
            <a:extLst>
              <a:ext uri="{FF2B5EF4-FFF2-40B4-BE49-F238E27FC236}">
                <a16:creationId xmlns:a16="http://schemas.microsoft.com/office/drawing/2014/main" id="{581D6A37-1F81-3049-BA34-17D1E8DEE3DF}"/>
              </a:ext>
            </a:extLst>
          </p:cNvPr>
          <p:cNvSpPr txBox="1">
            <a:spLocks noChangeArrowheads="1"/>
          </p:cNvSpPr>
          <p:nvPr/>
        </p:nvSpPr>
        <p:spPr bwMode="auto">
          <a:xfrm>
            <a:off x="8568440" y="3168321"/>
            <a:ext cx="2560320" cy="457200"/>
          </a:xfrm>
          <a:prstGeom prst="roundRect">
            <a:avLst/>
          </a:prstGeom>
          <a:solidFill>
            <a:srgbClr val="009FB7"/>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2000" b="1" spc="100">
                <a:solidFill>
                  <a:schemeClr val="bg1">
                    <a:lumMod val="95000"/>
                  </a:schemeClr>
                </a:solidFill>
                <a:latin typeface="Arial"/>
                <a:cs typeface="Arial"/>
              </a:rPr>
              <a:t>INTENSIVE</a:t>
            </a:r>
          </a:p>
        </p:txBody>
      </p:sp>
      <p:sp>
        <p:nvSpPr>
          <p:cNvPr id="2" name="Rectangle 1">
            <a:extLst>
              <a:ext uri="{FF2B5EF4-FFF2-40B4-BE49-F238E27FC236}">
                <a16:creationId xmlns:a16="http://schemas.microsoft.com/office/drawing/2014/main" id="{5F027182-7BD2-0B47-98EE-052338F37589}"/>
              </a:ext>
            </a:extLst>
          </p:cNvPr>
          <p:cNvSpPr/>
          <p:nvPr/>
        </p:nvSpPr>
        <p:spPr>
          <a:xfrm>
            <a:off x="966148" y="3711681"/>
            <a:ext cx="2753361" cy="1015663"/>
          </a:xfrm>
          <a:prstGeom prst="rect">
            <a:avLst/>
          </a:prstGeom>
        </p:spPr>
        <p:txBody>
          <a:bodyPr wrap="square">
            <a:spAutoFit/>
          </a:bodyPr>
          <a:lstStyle/>
          <a:p>
            <a:pPr algn="ctr">
              <a:spcBef>
                <a:spcPts val="0"/>
              </a:spcBef>
            </a:pPr>
            <a:r>
              <a:rPr lang="en-AU" sz="2000" kern="0">
                <a:solidFill>
                  <a:schemeClr val="bg2">
                    <a:lumMod val="25000"/>
                  </a:schemeClr>
                </a:solidFill>
                <a:ea typeface="Arial" charset="0"/>
                <a:cs typeface="Arial" charset="0"/>
              </a:rPr>
              <a:t>Practice the theory introduced</a:t>
            </a:r>
            <a:r>
              <a:rPr lang="en-AU" sz="2000" kern="0">
                <a:solidFill>
                  <a:schemeClr val="tx1">
                    <a:lumMod val="75000"/>
                    <a:lumOff val="25000"/>
                  </a:schemeClr>
                </a:solidFill>
                <a:ea typeface="Arial" charset="0"/>
                <a:cs typeface="Arial" charset="0"/>
              </a:rPr>
              <a:t> </a:t>
            </a:r>
            <a:r>
              <a:rPr lang="en-AU" sz="2000" b="1" kern="0">
                <a:solidFill>
                  <a:srgbClr val="009FB7"/>
                </a:solidFill>
                <a:ea typeface="Arial" charset="0"/>
                <a:cs typeface="Arial" charset="0"/>
              </a:rPr>
              <a:t>in both classroom and field</a:t>
            </a:r>
          </a:p>
        </p:txBody>
      </p:sp>
      <p:sp>
        <p:nvSpPr>
          <p:cNvPr id="3" name="Rectangle 2">
            <a:extLst>
              <a:ext uri="{FF2B5EF4-FFF2-40B4-BE49-F238E27FC236}">
                <a16:creationId xmlns:a16="http://schemas.microsoft.com/office/drawing/2014/main" id="{F311D419-6740-7F45-ACE0-08BC90AABBF8}"/>
              </a:ext>
            </a:extLst>
          </p:cNvPr>
          <p:cNvSpPr/>
          <p:nvPr/>
        </p:nvSpPr>
        <p:spPr>
          <a:xfrm>
            <a:off x="8568440" y="3831835"/>
            <a:ext cx="2560321" cy="707886"/>
          </a:xfrm>
          <a:prstGeom prst="rect">
            <a:avLst/>
          </a:prstGeom>
        </p:spPr>
        <p:txBody>
          <a:bodyPr wrap="square">
            <a:spAutoFit/>
          </a:bodyPr>
          <a:lstStyle/>
          <a:p>
            <a:pPr algn="ctr">
              <a:spcBef>
                <a:spcPts val="0"/>
              </a:spcBef>
            </a:pPr>
            <a:r>
              <a:rPr lang="en-AU" sz="2000" kern="0">
                <a:solidFill>
                  <a:schemeClr val="bg2">
                    <a:lumMod val="25000"/>
                  </a:schemeClr>
                </a:solidFill>
                <a:ea typeface="Arial" charset="0"/>
                <a:cs typeface="Arial" charset="0"/>
              </a:rPr>
              <a:t>Often a 5+ day training!</a:t>
            </a:r>
          </a:p>
        </p:txBody>
      </p:sp>
      <p:sp>
        <p:nvSpPr>
          <p:cNvPr id="4" name="Rectangle 3">
            <a:extLst>
              <a:ext uri="{FF2B5EF4-FFF2-40B4-BE49-F238E27FC236}">
                <a16:creationId xmlns:a16="http://schemas.microsoft.com/office/drawing/2014/main" id="{99C1F34A-036B-C14B-A624-A3324A76DE59}"/>
              </a:ext>
            </a:extLst>
          </p:cNvPr>
          <p:cNvSpPr/>
          <p:nvPr/>
        </p:nvSpPr>
        <p:spPr>
          <a:xfrm>
            <a:off x="4464560" y="3933147"/>
            <a:ext cx="3262880" cy="707886"/>
          </a:xfrm>
          <a:prstGeom prst="rect">
            <a:avLst/>
          </a:prstGeom>
        </p:spPr>
        <p:txBody>
          <a:bodyPr wrap="square">
            <a:spAutoFit/>
          </a:bodyPr>
          <a:lstStyle/>
          <a:p>
            <a:pPr algn="ctr">
              <a:spcBef>
                <a:spcPts val="0"/>
              </a:spcBef>
            </a:pPr>
            <a:r>
              <a:rPr lang="en-AU" sz="2000" kern="0">
                <a:solidFill>
                  <a:schemeClr val="bg2">
                    <a:lumMod val="25000"/>
                  </a:schemeClr>
                </a:solidFill>
                <a:ea typeface="Arial" charset="0"/>
                <a:cs typeface="Arial" charset="0"/>
              </a:rPr>
              <a:t>Engage with activities, share ideas, ask questions</a:t>
            </a:r>
            <a:r>
              <a:rPr lang="en-AU" sz="2000" b="1" kern="0">
                <a:solidFill>
                  <a:schemeClr val="tx1">
                    <a:lumMod val="75000"/>
                    <a:lumOff val="25000"/>
                  </a:schemeClr>
                </a:solidFill>
                <a:ea typeface="Arial" charset="0"/>
                <a:cs typeface="Arial" charset="0"/>
              </a:rPr>
              <a:t> </a:t>
            </a:r>
            <a:endParaRPr lang="en-AU" sz="2000" kern="0">
              <a:ea typeface="Arial" charset="0"/>
              <a:cs typeface="Arial" charset="0"/>
            </a:endParaRPr>
          </a:p>
        </p:txBody>
      </p:sp>
    </p:spTree>
    <p:extLst>
      <p:ext uri="{BB962C8B-B14F-4D97-AF65-F5344CB8AC3E}">
        <p14:creationId xmlns:p14="http://schemas.microsoft.com/office/powerpoint/2010/main" val="422414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63">
            <a:extLst>
              <a:ext uri="{FF2B5EF4-FFF2-40B4-BE49-F238E27FC236}">
                <a16:creationId xmlns:a16="http://schemas.microsoft.com/office/drawing/2014/main" id="{132D4804-0C4F-A046-BFE2-9B281CDE96F4}"/>
              </a:ext>
            </a:extLst>
          </p:cNvPr>
          <p:cNvSpPr txBox="1">
            <a:spLocks noChangeArrowheads="1"/>
          </p:cNvSpPr>
          <p:nvPr/>
        </p:nvSpPr>
        <p:spPr bwMode="auto">
          <a:xfrm>
            <a:off x="-170985" y="413588"/>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DEFINITIONS</a:t>
            </a:r>
            <a:endParaRPr lang="en-US" sz="2800" spc="100">
              <a:solidFill>
                <a:srgbClr val="FED766"/>
              </a:solidFill>
              <a:latin typeface="Arial" charset="0"/>
            </a:endParaRPr>
          </a:p>
        </p:txBody>
      </p:sp>
      <p:sp>
        <p:nvSpPr>
          <p:cNvPr id="13" name="Text Box 63">
            <a:extLst>
              <a:ext uri="{FF2B5EF4-FFF2-40B4-BE49-F238E27FC236}">
                <a16:creationId xmlns:a16="http://schemas.microsoft.com/office/drawing/2014/main" id="{975AC81A-9464-1A49-9089-0ACC84A4D964}"/>
              </a:ext>
            </a:extLst>
          </p:cNvPr>
          <p:cNvSpPr txBox="1">
            <a:spLocks noChangeArrowheads="1"/>
          </p:cNvSpPr>
          <p:nvPr/>
        </p:nvSpPr>
        <p:spPr bwMode="auto">
          <a:xfrm>
            <a:off x="1524000" y="2285180"/>
            <a:ext cx="9144000" cy="1169551"/>
          </a:xfrm>
          <a:prstGeom prst="rect">
            <a:avLst/>
          </a:prstGeom>
          <a:solidFill>
            <a:srgbClr val="E45C3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a:solidFill>
                  <a:schemeClr val="bg1"/>
                </a:solidFill>
              </a:rPr>
              <a:t>HAZARD</a:t>
            </a:r>
            <a:endParaRPr lang="en-GB" b="0">
              <a:solidFill>
                <a:schemeClr val="bg1"/>
              </a:solidFill>
              <a:ea typeface="ＭＳ Ｐゴシック" charset="0"/>
            </a:endParaRPr>
          </a:p>
          <a:p>
            <a:pPr algn="l">
              <a:defRPr/>
            </a:pPr>
            <a:r>
              <a:rPr lang="en-US" b="0">
                <a:solidFill>
                  <a:schemeClr val="bg1"/>
                </a:solidFill>
              </a:rPr>
              <a:t>A contaminant or condition that may adversely                                     affect the supply of safe drinking-water</a:t>
            </a:r>
            <a:endParaRPr lang="en-GB" b="0">
              <a:solidFill>
                <a:schemeClr val="bg1"/>
              </a:solidFill>
            </a:endParaRPr>
          </a:p>
        </p:txBody>
      </p:sp>
      <p:sp>
        <p:nvSpPr>
          <p:cNvPr id="14" name="Text Box 63">
            <a:extLst>
              <a:ext uri="{FF2B5EF4-FFF2-40B4-BE49-F238E27FC236}">
                <a16:creationId xmlns:a16="http://schemas.microsoft.com/office/drawing/2014/main" id="{2F0966DD-C182-8241-98B5-B6E7B24DAD70}"/>
              </a:ext>
            </a:extLst>
          </p:cNvPr>
          <p:cNvSpPr txBox="1">
            <a:spLocks noChangeArrowheads="1"/>
          </p:cNvSpPr>
          <p:nvPr/>
        </p:nvSpPr>
        <p:spPr bwMode="auto">
          <a:xfrm>
            <a:off x="1524000" y="3732212"/>
            <a:ext cx="9143999" cy="1477328"/>
          </a:xfrm>
          <a:prstGeom prst="rect">
            <a:avLst/>
          </a:prstGeom>
          <a:solidFill>
            <a:srgbClr val="E45C3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defPPr>
              <a:defRPr lang="en-US"/>
            </a:defPPr>
            <a:lvl1pPr marL="0" indent="0" algn="ctr" eaLnBrk="1" hangingPunct="1">
              <a:spcBef>
                <a:spcPct val="50000"/>
              </a:spcBef>
              <a:defRPr sz="2000" b="1">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lgn="l">
              <a:defRPr/>
            </a:pPr>
            <a:r>
              <a:rPr lang="en-GB">
                <a:solidFill>
                  <a:schemeClr val="bg1"/>
                </a:solidFill>
              </a:rPr>
              <a:t>HAZARDOUS EVENT</a:t>
            </a:r>
            <a:endParaRPr lang="en-GB" b="0">
              <a:solidFill>
                <a:schemeClr val="bg1"/>
              </a:solidFill>
              <a:ea typeface="ＭＳ Ｐゴシック" charset="0"/>
            </a:endParaRPr>
          </a:p>
          <a:p>
            <a:pPr algn="l">
              <a:defRPr/>
            </a:pPr>
            <a:r>
              <a:rPr lang="en-US" b="0">
                <a:solidFill>
                  <a:schemeClr val="bg1"/>
                </a:solidFill>
              </a:rPr>
              <a:t>An event that results in a hazard being                                      introduced to, or inadequately removed from,                                           the water supply</a:t>
            </a:r>
            <a:endParaRPr lang="en-GB" b="0">
              <a:solidFill>
                <a:schemeClr val="bg1"/>
              </a:solidFill>
            </a:endParaRPr>
          </a:p>
        </p:txBody>
      </p:sp>
      <p:pic>
        <p:nvPicPr>
          <p:cNvPr id="3" name="Picture 2" descr="A picture containing cup, table, sitting, glass&#10;&#10;Description automatically generated">
            <a:extLst>
              <a:ext uri="{FF2B5EF4-FFF2-40B4-BE49-F238E27FC236}">
                <a16:creationId xmlns:a16="http://schemas.microsoft.com/office/drawing/2014/main" id="{8091F9B2-FDDC-DF46-B8C8-554AE4384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5176" y="1169905"/>
            <a:ext cx="3327144" cy="5012897"/>
          </a:xfrm>
          <a:prstGeom prst="rect">
            <a:avLst/>
          </a:prstGeom>
        </p:spPr>
      </p:pic>
    </p:spTree>
    <p:extLst>
      <p:ext uri="{BB962C8B-B14F-4D97-AF65-F5344CB8AC3E}">
        <p14:creationId xmlns:p14="http://schemas.microsoft.com/office/powerpoint/2010/main" val="576252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0495" y="2751010"/>
            <a:ext cx="6132512" cy="3449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Freeform 26"/>
          <p:cNvSpPr/>
          <p:nvPr/>
        </p:nvSpPr>
        <p:spPr>
          <a:xfrm>
            <a:off x="5899507" y="4675072"/>
            <a:ext cx="414338" cy="434975"/>
          </a:xfrm>
          <a:custGeom>
            <a:avLst/>
            <a:gdLst>
              <a:gd name="connsiteX0" fmla="*/ 22302 w 413614"/>
              <a:gd name="connsiteY0" fmla="*/ 136495 h 435216"/>
              <a:gd name="connsiteX1" fmla="*/ 44604 w 413614"/>
              <a:gd name="connsiteY1" fmla="*/ 103041 h 435216"/>
              <a:gd name="connsiteX2" fmla="*/ 89209 w 413614"/>
              <a:gd name="connsiteY2" fmla="*/ 58436 h 435216"/>
              <a:gd name="connsiteX3" fmla="*/ 122663 w 413614"/>
              <a:gd name="connsiteY3" fmla="*/ 2680 h 435216"/>
              <a:gd name="connsiteX4" fmla="*/ 178419 w 413614"/>
              <a:gd name="connsiteY4" fmla="*/ 13832 h 435216"/>
              <a:gd name="connsiteX5" fmla="*/ 245326 w 413614"/>
              <a:gd name="connsiteY5" fmla="*/ 36134 h 435216"/>
              <a:gd name="connsiteX6" fmla="*/ 278780 w 413614"/>
              <a:gd name="connsiteY6" fmla="*/ 47285 h 435216"/>
              <a:gd name="connsiteX7" fmla="*/ 356839 w 413614"/>
              <a:gd name="connsiteY7" fmla="*/ 58436 h 435216"/>
              <a:gd name="connsiteX8" fmla="*/ 401443 w 413614"/>
              <a:gd name="connsiteY8" fmla="*/ 114193 h 435216"/>
              <a:gd name="connsiteX9" fmla="*/ 412595 w 413614"/>
              <a:gd name="connsiteY9" fmla="*/ 147646 h 435216"/>
              <a:gd name="connsiteX10" fmla="*/ 401443 w 413614"/>
              <a:gd name="connsiteY10" fmla="*/ 236856 h 435216"/>
              <a:gd name="connsiteX11" fmla="*/ 367990 w 413614"/>
              <a:gd name="connsiteY11" fmla="*/ 248007 h 435216"/>
              <a:gd name="connsiteX12" fmla="*/ 345687 w 413614"/>
              <a:gd name="connsiteY12" fmla="*/ 281461 h 435216"/>
              <a:gd name="connsiteX13" fmla="*/ 301082 w 413614"/>
              <a:gd name="connsiteY13" fmla="*/ 370671 h 435216"/>
              <a:gd name="connsiteX14" fmla="*/ 267629 w 413614"/>
              <a:gd name="connsiteY14" fmla="*/ 392973 h 435216"/>
              <a:gd name="connsiteX15" fmla="*/ 245326 w 413614"/>
              <a:gd name="connsiteY15" fmla="*/ 426427 h 435216"/>
              <a:gd name="connsiteX16" fmla="*/ 111512 w 413614"/>
              <a:gd name="connsiteY16" fmla="*/ 404124 h 435216"/>
              <a:gd name="connsiteX17" fmla="*/ 66907 w 413614"/>
              <a:gd name="connsiteY17" fmla="*/ 359519 h 435216"/>
              <a:gd name="connsiteX18" fmla="*/ 33453 w 413614"/>
              <a:gd name="connsiteY18" fmla="*/ 303763 h 435216"/>
              <a:gd name="connsiteX19" fmla="*/ 11151 w 413614"/>
              <a:gd name="connsiteY19" fmla="*/ 236856 h 435216"/>
              <a:gd name="connsiteX20" fmla="*/ 0 w 413614"/>
              <a:gd name="connsiteY20" fmla="*/ 203402 h 435216"/>
              <a:gd name="connsiteX21" fmla="*/ 11151 w 413614"/>
              <a:gd name="connsiteY21" fmla="*/ 147646 h 435216"/>
              <a:gd name="connsiteX22" fmla="*/ 22302 w 413614"/>
              <a:gd name="connsiteY22" fmla="*/ 136495 h 43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614" h="435216">
                <a:moveTo>
                  <a:pt x="22302" y="136495"/>
                </a:moveTo>
                <a:cubicBezTo>
                  <a:pt x="27877" y="129061"/>
                  <a:pt x="35882" y="113217"/>
                  <a:pt x="44604" y="103041"/>
                </a:cubicBezTo>
                <a:cubicBezTo>
                  <a:pt x="58288" y="87076"/>
                  <a:pt x="89209" y="58436"/>
                  <a:pt x="89209" y="58436"/>
                </a:cubicBezTo>
                <a:cubicBezTo>
                  <a:pt x="93417" y="45813"/>
                  <a:pt x="101233" y="5741"/>
                  <a:pt x="122663" y="2680"/>
                </a:cubicBezTo>
                <a:cubicBezTo>
                  <a:pt x="141426" y="0"/>
                  <a:pt x="160133" y="8845"/>
                  <a:pt x="178419" y="13832"/>
                </a:cubicBezTo>
                <a:cubicBezTo>
                  <a:pt x="201099" y="20018"/>
                  <a:pt x="223024" y="28700"/>
                  <a:pt x="245326" y="36134"/>
                </a:cubicBezTo>
                <a:cubicBezTo>
                  <a:pt x="256477" y="39851"/>
                  <a:pt x="267144" y="45623"/>
                  <a:pt x="278780" y="47285"/>
                </a:cubicBezTo>
                <a:lnTo>
                  <a:pt x="356839" y="58436"/>
                </a:lnTo>
                <a:cubicBezTo>
                  <a:pt x="377583" y="79181"/>
                  <a:pt x="387375" y="86058"/>
                  <a:pt x="401443" y="114193"/>
                </a:cubicBezTo>
                <a:cubicBezTo>
                  <a:pt x="406700" y="124706"/>
                  <a:pt x="408878" y="136495"/>
                  <a:pt x="412595" y="147646"/>
                </a:cubicBezTo>
                <a:cubicBezTo>
                  <a:pt x="408878" y="177383"/>
                  <a:pt x="413614" y="209471"/>
                  <a:pt x="401443" y="236856"/>
                </a:cubicBezTo>
                <a:cubicBezTo>
                  <a:pt x="396669" y="247597"/>
                  <a:pt x="377168" y="240664"/>
                  <a:pt x="367990" y="248007"/>
                </a:cubicBezTo>
                <a:cubicBezTo>
                  <a:pt x="357525" y="256379"/>
                  <a:pt x="353121" y="270310"/>
                  <a:pt x="345687" y="281461"/>
                </a:cubicBezTo>
                <a:cubicBezTo>
                  <a:pt x="327973" y="334605"/>
                  <a:pt x="336470" y="342361"/>
                  <a:pt x="301082" y="370671"/>
                </a:cubicBezTo>
                <a:cubicBezTo>
                  <a:pt x="290617" y="379043"/>
                  <a:pt x="278780" y="385539"/>
                  <a:pt x="267629" y="392973"/>
                </a:cubicBezTo>
                <a:cubicBezTo>
                  <a:pt x="260195" y="404124"/>
                  <a:pt x="258512" y="424029"/>
                  <a:pt x="245326" y="426427"/>
                </a:cubicBezTo>
                <a:cubicBezTo>
                  <a:pt x="196990" y="435216"/>
                  <a:pt x="154650" y="418505"/>
                  <a:pt x="111512" y="404124"/>
                </a:cubicBezTo>
                <a:cubicBezTo>
                  <a:pt x="96644" y="389256"/>
                  <a:pt x="73556" y="379467"/>
                  <a:pt x="66907" y="359519"/>
                </a:cubicBezTo>
                <a:cubicBezTo>
                  <a:pt x="52431" y="316092"/>
                  <a:pt x="64067" y="334377"/>
                  <a:pt x="33453" y="303763"/>
                </a:cubicBezTo>
                <a:lnTo>
                  <a:pt x="11151" y="236856"/>
                </a:lnTo>
                <a:lnTo>
                  <a:pt x="0" y="203402"/>
                </a:lnTo>
                <a:cubicBezTo>
                  <a:pt x="3717" y="184817"/>
                  <a:pt x="6554" y="166033"/>
                  <a:pt x="11151" y="147646"/>
                </a:cubicBezTo>
                <a:cubicBezTo>
                  <a:pt x="14002" y="136243"/>
                  <a:pt x="16727" y="143929"/>
                  <a:pt x="22302" y="136495"/>
                </a:cubicBez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latin typeface="Arial" pitchFamily="34" charset="0"/>
              <a:cs typeface="Arial" pitchFamily="34" charset="0"/>
            </a:endParaRPr>
          </a:p>
        </p:txBody>
      </p:sp>
      <p:pic>
        <p:nvPicPr>
          <p:cNvPr id="28" name="Picture 4" descr="C:\Program Files\Microsoft Office\MEDIA\CAGCAT10\j0293828.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82107" y="3055821"/>
            <a:ext cx="1055688"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Text Box 63"/>
          <p:cNvSpPr txBox="1">
            <a:spLocks noChangeArrowheads="1"/>
          </p:cNvSpPr>
          <p:nvPr/>
        </p:nvSpPr>
        <p:spPr bwMode="auto">
          <a:xfrm>
            <a:off x="8562282" y="4899142"/>
            <a:ext cx="1844675" cy="822781"/>
          </a:xfrm>
          <a:prstGeom prst="roundRect">
            <a:avLst>
              <a:gd name="adj" fmla="val 8735"/>
            </a:avLst>
          </a:prstGeom>
          <a:solidFill>
            <a:srgbClr val="009FB7"/>
          </a:solidFill>
          <a:ln w="25400">
            <a:noFill/>
          </a:ln>
          <a:effec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spcBef>
                <a:spcPts val="600"/>
              </a:spcBef>
              <a:defRPr/>
            </a:pPr>
            <a:r>
              <a:rPr lang="en-GB" b="1" spc="100">
                <a:solidFill>
                  <a:srgbClr val="FED766"/>
                </a:solidFill>
                <a:ea typeface="ＭＳ Ｐゴシック" charset="0"/>
              </a:rPr>
              <a:t>HAZARD</a:t>
            </a:r>
          </a:p>
          <a:p>
            <a:pPr>
              <a:spcBef>
                <a:spcPts val="600"/>
              </a:spcBef>
              <a:defRPr/>
            </a:pPr>
            <a:r>
              <a:rPr lang="en-GB">
                <a:solidFill>
                  <a:schemeClr val="bg1"/>
                </a:solidFill>
                <a:ea typeface="ＭＳ Ｐゴシック" charset="0"/>
              </a:rPr>
              <a:t>Large boulder</a:t>
            </a:r>
          </a:p>
        </p:txBody>
      </p:sp>
      <p:sp>
        <p:nvSpPr>
          <p:cNvPr id="30" name="Text Box 63"/>
          <p:cNvSpPr txBox="1">
            <a:spLocks noChangeArrowheads="1"/>
          </p:cNvSpPr>
          <p:nvPr/>
        </p:nvSpPr>
        <p:spPr bwMode="auto">
          <a:xfrm>
            <a:off x="627063" y="1649298"/>
            <a:ext cx="6251575" cy="1156008"/>
          </a:xfrm>
          <a:prstGeom prst="roundRect">
            <a:avLst>
              <a:gd name="adj" fmla="val 10177"/>
            </a:avLst>
          </a:prstGeom>
          <a:solidFill>
            <a:srgbClr val="009FB7"/>
          </a:solidFill>
          <a:ln w="25400">
            <a:noFill/>
          </a:ln>
          <a:effectLst/>
        </p:spPr>
        <p:txBody>
          <a:bodyPr wrap="square">
            <a:spAutoFit/>
          </a:bodyPr>
          <a:lstStyle>
            <a:defPPr>
              <a:defRPr lang="en-US"/>
            </a:defPPr>
            <a:lvl1pPr marL="0" indent="0" eaLnBrk="1" hangingPunct="1">
              <a:spcBef>
                <a:spcPct val="50000"/>
              </a:spcBef>
              <a:defRPr sz="2000">
                <a:solidFill>
                  <a:srgbClr val="000000"/>
                </a:solidFill>
                <a:latin typeface="Arial"/>
                <a:cs typeface="Arial"/>
              </a:defRPr>
            </a:lvl1pPr>
            <a:lvl2pPr marL="914400" indent="-457200" algn="ctr">
              <a:defRPr sz="2400">
                <a:latin typeface="Californian FB" charset="0"/>
              </a:defRPr>
            </a:lvl2pPr>
            <a:lvl3pPr marL="1371600" indent="-457200" algn="ctr">
              <a:defRPr sz="2400">
                <a:latin typeface="Californian FB" charset="0"/>
              </a:defRPr>
            </a:lvl3pPr>
            <a:lvl4pPr marL="1828800" indent="-457200" algn="ctr">
              <a:defRPr sz="2400">
                <a:latin typeface="Californian FB" charset="0"/>
              </a:defRPr>
            </a:lvl4pPr>
            <a:lvl5pPr marL="2286000" indent="-457200" algn="ctr">
              <a:defRPr sz="2400">
                <a:latin typeface="Californian FB" charset="0"/>
              </a:defRPr>
            </a:lvl5pPr>
            <a:lvl6pPr marL="2743200" indent="-457200" algn="ctr" eaLnBrk="0" fontAlgn="base" hangingPunct="0">
              <a:spcBef>
                <a:spcPct val="0"/>
              </a:spcBef>
              <a:spcAft>
                <a:spcPct val="0"/>
              </a:spcAft>
              <a:defRPr sz="2400">
                <a:latin typeface="Californian FB" charset="0"/>
              </a:defRPr>
            </a:lvl6pPr>
            <a:lvl7pPr marL="3200400" indent="-457200" algn="ctr" eaLnBrk="0" fontAlgn="base" hangingPunct="0">
              <a:spcBef>
                <a:spcPct val="0"/>
              </a:spcBef>
              <a:spcAft>
                <a:spcPct val="0"/>
              </a:spcAft>
              <a:defRPr sz="2400">
                <a:latin typeface="Californian FB" charset="0"/>
              </a:defRPr>
            </a:lvl7pPr>
            <a:lvl8pPr marL="3657600" indent="-457200" algn="ctr" eaLnBrk="0" fontAlgn="base" hangingPunct="0">
              <a:spcBef>
                <a:spcPct val="0"/>
              </a:spcBef>
              <a:spcAft>
                <a:spcPct val="0"/>
              </a:spcAft>
              <a:defRPr sz="2400">
                <a:latin typeface="Californian FB" charset="0"/>
              </a:defRPr>
            </a:lvl8pPr>
            <a:lvl9pPr marL="4114800" indent="-457200" algn="ctr" eaLnBrk="0" fontAlgn="base" hangingPunct="0">
              <a:spcBef>
                <a:spcPct val="0"/>
              </a:spcBef>
              <a:spcAft>
                <a:spcPct val="0"/>
              </a:spcAft>
              <a:defRPr sz="2400">
                <a:latin typeface="Californian FB" charset="0"/>
              </a:defRPr>
            </a:lvl9pPr>
          </a:lstStyle>
          <a:p>
            <a:pPr>
              <a:spcBef>
                <a:spcPts val="600"/>
              </a:spcBef>
              <a:defRPr/>
            </a:pPr>
            <a:r>
              <a:rPr lang="en-GB" b="1" spc="100">
                <a:solidFill>
                  <a:srgbClr val="FED766"/>
                </a:solidFill>
                <a:ea typeface="ＭＳ Ｐゴシック" charset="0"/>
              </a:rPr>
              <a:t>HAZARDOUS EVENT</a:t>
            </a:r>
          </a:p>
          <a:p>
            <a:pPr>
              <a:spcBef>
                <a:spcPts val="600"/>
              </a:spcBef>
              <a:defRPr/>
            </a:pPr>
            <a:r>
              <a:rPr lang="en-US">
                <a:solidFill>
                  <a:schemeClr val="bg1"/>
                </a:solidFill>
                <a:ea typeface="ＭＳ Ｐゴシック" charset="0"/>
              </a:rPr>
              <a:t>The houses are damaged because of heavy rains that destabilize the hillside, releasing the boulder</a:t>
            </a:r>
            <a:endParaRPr lang="en-GB">
              <a:solidFill>
                <a:schemeClr val="bg1"/>
              </a:solidFill>
              <a:ea typeface="ＭＳ Ｐゴシック" charset="0"/>
            </a:endParaRPr>
          </a:p>
        </p:txBody>
      </p:sp>
      <p:grpSp>
        <p:nvGrpSpPr>
          <p:cNvPr id="21" name="Group 20">
            <a:extLst>
              <a:ext uri="{FF2B5EF4-FFF2-40B4-BE49-F238E27FC236}">
                <a16:creationId xmlns:a16="http://schemas.microsoft.com/office/drawing/2014/main" id="{9F38B366-CC68-7B40-A246-49EBE3F64417}"/>
              </a:ext>
            </a:extLst>
          </p:cNvPr>
          <p:cNvGrpSpPr/>
          <p:nvPr/>
        </p:nvGrpSpPr>
        <p:grpSpPr>
          <a:xfrm>
            <a:off x="11676764" y="1151219"/>
            <a:ext cx="515236" cy="380621"/>
            <a:chOff x="8628766" y="1945016"/>
            <a:chExt cx="515236" cy="380621"/>
          </a:xfrm>
        </p:grpSpPr>
        <p:sp>
          <p:nvSpPr>
            <p:cNvPr id="22" name="Round Same Side Corner Rectangle 21">
              <a:extLst>
                <a:ext uri="{FF2B5EF4-FFF2-40B4-BE49-F238E27FC236}">
                  <a16:creationId xmlns:a16="http://schemas.microsoft.com/office/drawing/2014/main" id="{B1821AF0-16CB-9B45-B4C5-7D5DB8E021D8}"/>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3" name="Striped Right Arrow 22">
              <a:extLst>
                <a:ext uri="{FF2B5EF4-FFF2-40B4-BE49-F238E27FC236}">
                  <a16:creationId xmlns:a16="http://schemas.microsoft.com/office/drawing/2014/main" id="{959CFB2F-FD5E-2241-B227-B88E90DBEA76}"/>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B73EE9-2CB1-C34B-B8D8-2865D78B10E7}"/>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
        <p:nvSpPr>
          <p:cNvPr id="25" name="Text Box 63">
            <a:extLst>
              <a:ext uri="{FF2B5EF4-FFF2-40B4-BE49-F238E27FC236}">
                <a16:creationId xmlns:a16="http://schemas.microsoft.com/office/drawing/2014/main" id="{0D7CA8BF-7E8D-424D-A03B-1E0B5AAA6CD8}"/>
              </a:ext>
            </a:extLst>
          </p:cNvPr>
          <p:cNvSpPr txBox="1">
            <a:spLocks noChangeArrowheads="1"/>
          </p:cNvSpPr>
          <p:nvPr/>
        </p:nvSpPr>
        <p:spPr bwMode="auto">
          <a:xfrm>
            <a:off x="0" y="484700"/>
            <a:ext cx="888234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HAZARD </a:t>
            </a:r>
            <a:r>
              <a:rPr lang="en-US" sz="2800" b="1" spc="100">
                <a:solidFill>
                  <a:srgbClr val="FED766"/>
                </a:solidFill>
                <a:latin typeface="Arial" charset="0"/>
              </a:rPr>
              <a:t>vs. hazardous event</a:t>
            </a:r>
          </a:p>
        </p:txBody>
      </p:sp>
      <p:pic>
        <p:nvPicPr>
          <p:cNvPr id="12" name="Graphic 11" descr="Play">
            <a:extLst>
              <a:ext uri="{FF2B5EF4-FFF2-40B4-BE49-F238E27FC236}">
                <a16:creationId xmlns:a16="http://schemas.microsoft.com/office/drawing/2014/main" id="{E393B258-5104-2643-B61A-2E0F877714F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3566" y="1800192"/>
            <a:ext cx="187112" cy="187112"/>
          </a:xfrm>
          <a:prstGeom prst="rect">
            <a:avLst/>
          </a:prstGeom>
        </p:spPr>
      </p:pic>
      <p:pic>
        <p:nvPicPr>
          <p:cNvPr id="13" name="Graphic 12" descr="Play">
            <a:extLst>
              <a:ext uri="{FF2B5EF4-FFF2-40B4-BE49-F238E27FC236}">
                <a16:creationId xmlns:a16="http://schemas.microsoft.com/office/drawing/2014/main" id="{8395F502-6724-0B48-B4E7-5309C2DC468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2857" y="5016491"/>
            <a:ext cx="187112" cy="187112"/>
          </a:xfrm>
          <a:prstGeom prst="rect">
            <a:avLst/>
          </a:prstGeom>
        </p:spPr>
      </p:pic>
    </p:spTree>
    <p:extLst>
      <p:ext uri="{BB962C8B-B14F-4D97-AF65-F5344CB8AC3E}">
        <p14:creationId xmlns:p14="http://schemas.microsoft.com/office/powerpoint/2010/main" val="119955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0" presetClass="path" presetSubtype="0" accel="50000" decel="50000" fill="hold" nodeType="withEffect">
                                  <p:stCondLst>
                                    <p:cond delay="1000"/>
                                  </p:stCondLst>
                                  <p:childTnLst>
                                    <p:animMotion origin="layout" path="M -1.25E-6 4.07407E-6 C -0.03971 0.03588 -0.07904 0.07268 -0.0944 0.0875 " pathEditMode="relative" rAng="0" ptsTypes="AA">
                                      <p:cBhvr>
                                        <p:cTn id="14" dur="2000" fill="hold"/>
                                        <p:tgtEl>
                                          <p:spTgt spid="27"/>
                                        </p:tgtEl>
                                        <p:attrNameLst>
                                          <p:attrName>ppt_x</p:attrName>
                                          <p:attrName>ppt_y</p:attrName>
                                        </p:attrNameLst>
                                      </p:cBhvr>
                                      <p:rCtr x="-4727"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63">
            <a:extLst>
              <a:ext uri="{FF2B5EF4-FFF2-40B4-BE49-F238E27FC236}">
                <a16:creationId xmlns:a16="http://schemas.microsoft.com/office/drawing/2014/main" id="{7902B679-4968-E94A-8523-EA001E290706}"/>
              </a:ext>
            </a:extLst>
          </p:cNvPr>
          <p:cNvSpPr txBox="1">
            <a:spLocks noChangeArrowheads="1"/>
          </p:cNvSpPr>
          <p:nvPr/>
        </p:nvSpPr>
        <p:spPr bwMode="auto">
          <a:xfrm>
            <a:off x="0" y="494631"/>
            <a:ext cx="882831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HAZARD </a:t>
            </a:r>
            <a:r>
              <a:rPr lang="en-US" sz="2800" b="1" spc="100">
                <a:solidFill>
                  <a:srgbClr val="FED766"/>
                </a:solidFill>
                <a:latin typeface="Arial" charset="0"/>
              </a:rPr>
              <a:t>types</a:t>
            </a:r>
          </a:p>
        </p:txBody>
      </p:sp>
      <p:sp>
        <p:nvSpPr>
          <p:cNvPr id="10" name="TextBox 9">
            <a:extLst>
              <a:ext uri="{FF2B5EF4-FFF2-40B4-BE49-F238E27FC236}">
                <a16:creationId xmlns:a16="http://schemas.microsoft.com/office/drawing/2014/main" id="{DABDCAA8-A081-7253-6C78-48D307D99035}"/>
              </a:ext>
            </a:extLst>
          </p:cNvPr>
          <p:cNvSpPr txBox="1"/>
          <p:nvPr/>
        </p:nvSpPr>
        <p:spPr>
          <a:xfrm>
            <a:off x="1848351" y="1863577"/>
            <a:ext cx="9961357" cy="707886"/>
          </a:xfrm>
          <a:prstGeom prst="rect">
            <a:avLst/>
          </a:prstGeom>
          <a:noFill/>
        </p:spPr>
        <p:txBody>
          <a:bodyPr wrap="square" rtlCol="0">
            <a:spAutoFit/>
          </a:bodyPr>
          <a:lstStyle/>
          <a:p>
            <a:r>
              <a:rPr lang="en-GB" sz="2000" b="1">
                <a:solidFill>
                  <a:srgbClr val="088D9D"/>
                </a:solidFill>
              </a:rPr>
              <a:t>Microbial</a:t>
            </a:r>
          </a:p>
          <a:p>
            <a:r>
              <a:rPr lang="en-GB" sz="2000" i="1"/>
              <a:t>e.g. pathogens such as E. coli, Legionella, Cryptosporidium, norovirus, enterovirus</a:t>
            </a:r>
          </a:p>
        </p:txBody>
      </p:sp>
      <p:sp>
        <p:nvSpPr>
          <p:cNvPr id="12" name="TextBox 11">
            <a:extLst>
              <a:ext uri="{FF2B5EF4-FFF2-40B4-BE49-F238E27FC236}">
                <a16:creationId xmlns:a16="http://schemas.microsoft.com/office/drawing/2014/main" id="{5D15F261-28F6-D9F1-8E87-AA50007177F9}"/>
              </a:ext>
            </a:extLst>
          </p:cNvPr>
          <p:cNvSpPr txBox="1"/>
          <p:nvPr/>
        </p:nvSpPr>
        <p:spPr>
          <a:xfrm>
            <a:off x="1848351" y="2809480"/>
            <a:ext cx="9728265" cy="707886"/>
          </a:xfrm>
          <a:prstGeom prst="rect">
            <a:avLst/>
          </a:prstGeom>
          <a:noFill/>
        </p:spPr>
        <p:txBody>
          <a:bodyPr wrap="square" rtlCol="0">
            <a:spAutoFit/>
          </a:bodyPr>
          <a:lstStyle/>
          <a:p>
            <a:r>
              <a:rPr lang="en-GB" sz="2000" b="1">
                <a:solidFill>
                  <a:srgbClr val="088D9D"/>
                </a:solidFill>
              </a:rPr>
              <a:t>Chemical</a:t>
            </a:r>
          </a:p>
          <a:p>
            <a:r>
              <a:rPr lang="en-GB" sz="2000" i="1"/>
              <a:t>e.g. arsenic, fluoride, lead, manganese, nitrate, iron, synthetic chemicals, pesticides</a:t>
            </a:r>
          </a:p>
        </p:txBody>
      </p:sp>
      <p:sp>
        <p:nvSpPr>
          <p:cNvPr id="13" name="TextBox 12">
            <a:extLst>
              <a:ext uri="{FF2B5EF4-FFF2-40B4-BE49-F238E27FC236}">
                <a16:creationId xmlns:a16="http://schemas.microsoft.com/office/drawing/2014/main" id="{8AD16790-6AA8-4EC9-8694-E7CF1278BCC4}"/>
              </a:ext>
            </a:extLst>
          </p:cNvPr>
          <p:cNvSpPr txBox="1"/>
          <p:nvPr/>
        </p:nvSpPr>
        <p:spPr>
          <a:xfrm>
            <a:off x="1848351" y="3755383"/>
            <a:ext cx="5807811" cy="707886"/>
          </a:xfrm>
          <a:prstGeom prst="rect">
            <a:avLst/>
          </a:prstGeom>
          <a:noFill/>
        </p:spPr>
        <p:txBody>
          <a:bodyPr wrap="square" rtlCol="0">
            <a:spAutoFit/>
          </a:bodyPr>
          <a:lstStyle/>
          <a:p>
            <a:r>
              <a:rPr lang="en-GB" sz="2000" b="1">
                <a:solidFill>
                  <a:srgbClr val="088D9D"/>
                </a:solidFill>
              </a:rPr>
              <a:t>Radiological</a:t>
            </a:r>
          </a:p>
          <a:p>
            <a:r>
              <a:rPr lang="en-GB" sz="2000" i="1"/>
              <a:t>e.g. radionuclides, radium, uranium, tritium</a:t>
            </a:r>
          </a:p>
        </p:txBody>
      </p:sp>
      <p:sp>
        <p:nvSpPr>
          <p:cNvPr id="14" name="TextBox 13">
            <a:extLst>
              <a:ext uri="{FF2B5EF4-FFF2-40B4-BE49-F238E27FC236}">
                <a16:creationId xmlns:a16="http://schemas.microsoft.com/office/drawing/2014/main" id="{163CE365-61DD-C43E-BA6E-9D16AC1F1FE2}"/>
              </a:ext>
            </a:extLst>
          </p:cNvPr>
          <p:cNvSpPr txBox="1"/>
          <p:nvPr/>
        </p:nvSpPr>
        <p:spPr>
          <a:xfrm>
            <a:off x="1871434" y="4701286"/>
            <a:ext cx="6637135" cy="707886"/>
          </a:xfrm>
          <a:prstGeom prst="rect">
            <a:avLst/>
          </a:prstGeom>
          <a:noFill/>
        </p:spPr>
        <p:txBody>
          <a:bodyPr wrap="square" rtlCol="0">
            <a:spAutoFit/>
          </a:bodyPr>
          <a:lstStyle/>
          <a:p>
            <a:r>
              <a:rPr lang="en-GB" sz="2000" b="1">
                <a:solidFill>
                  <a:srgbClr val="088D9D"/>
                </a:solidFill>
              </a:rPr>
              <a:t>Acceptability</a:t>
            </a:r>
          </a:p>
          <a:p>
            <a:r>
              <a:rPr lang="en-GB" sz="2000" i="1"/>
              <a:t>e.g. taste/odour, colour, turbidity, hardness</a:t>
            </a:r>
          </a:p>
        </p:txBody>
      </p:sp>
      <p:sp>
        <p:nvSpPr>
          <p:cNvPr id="15" name="TextBox 14">
            <a:extLst>
              <a:ext uri="{FF2B5EF4-FFF2-40B4-BE49-F238E27FC236}">
                <a16:creationId xmlns:a16="http://schemas.microsoft.com/office/drawing/2014/main" id="{2172D266-96AE-20B8-C9F3-2BA4D4531E41}"/>
              </a:ext>
            </a:extLst>
          </p:cNvPr>
          <p:cNvSpPr txBox="1"/>
          <p:nvPr/>
        </p:nvSpPr>
        <p:spPr>
          <a:xfrm>
            <a:off x="1848352" y="5647188"/>
            <a:ext cx="9465411" cy="707886"/>
          </a:xfrm>
          <a:prstGeom prst="rect">
            <a:avLst/>
          </a:prstGeom>
          <a:noFill/>
        </p:spPr>
        <p:txBody>
          <a:bodyPr wrap="square" rtlCol="0">
            <a:spAutoFit/>
          </a:bodyPr>
          <a:lstStyle/>
          <a:p>
            <a:r>
              <a:rPr lang="en-GB" sz="2000" b="1">
                <a:solidFill>
                  <a:srgbClr val="088D9D"/>
                </a:solidFill>
              </a:rPr>
              <a:t>Quantity-related</a:t>
            </a:r>
          </a:p>
          <a:p>
            <a:r>
              <a:rPr lang="en-GB" sz="2000" i="1"/>
              <a:t>e.g. </a:t>
            </a:r>
            <a:r>
              <a:rPr lang="en-US" sz="2000" i="1"/>
              <a:t>insufficient water for hydration, hygiene, domestic needs</a:t>
            </a:r>
            <a:endParaRPr lang="en-GB" sz="2000" i="1"/>
          </a:p>
        </p:txBody>
      </p:sp>
      <p:pic>
        <p:nvPicPr>
          <p:cNvPr id="17" name="Graphic 16" descr="Germ outline">
            <a:extLst>
              <a:ext uri="{FF2B5EF4-FFF2-40B4-BE49-F238E27FC236}">
                <a16:creationId xmlns:a16="http://schemas.microsoft.com/office/drawing/2014/main" id="{B8F1F312-4302-AB8F-4C2D-3A7E6C1B77B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1785" y="1808766"/>
            <a:ext cx="986053" cy="986053"/>
          </a:xfrm>
          <a:prstGeom prst="rect">
            <a:avLst/>
          </a:prstGeom>
        </p:spPr>
      </p:pic>
      <p:pic>
        <p:nvPicPr>
          <p:cNvPr id="18" name="Graphic 17" descr="Chemicals outline">
            <a:extLst>
              <a:ext uri="{FF2B5EF4-FFF2-40B4-BE49-F238E27FC236}">
                <a16:creationId xmlns:a16="http://schemas.microsoft.com/office/drawing/2014/main" id="{39A57B75-B6F2-7CB4-1223-B1F7EFCD909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5383" y="2806396"/>
            <a:ext cx="914400" cy="914400"/>
          </a:xfrm>
          <a:prstGeom prst="rect">
            <a:avLst/>
          </a:prstGeom>
        </p:spPr>
      </p:pic>
      <p:pic>
        <p:nvPicPr>
          <p:cNvPr id="20" name="Graphic 19" descr="Tongue outline">
            <a:extLst>
              <a:ext uri="{FF2B5EF4-FFF2-40B4-BE49-F238E27FC236}">
                <a16:creationId xmlns:a16="http://schemas.microsoft.com/office/drawing/2014/main" id="{C5BFDED8-F93E-0C51-73FC-53C48211AB4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76681" y="4668739"/>
            <a:ext cx="829025" cy="829025"/>
          </a:xfrm>
          <a:prstGeom prst="rect">
            <a:avLst/>
          </a:prstGeom>
        </p:spPr>
      </p:pic>
      <p:pic>
        <p:nvPicPr>
          <p:cNvPr id="22" name="Graphic 21" descr="Radioactive outline">
            <a:extLst>
              <a:ext uri="{FF2B5EF4-FFF2-40B4-BE49-F238E27FC236}">
                <a16:creationId xmlns:a16="http://schemas.microsoft.com/office/drawing/2014/main" id="{860298D9-39B1-08E1-572F-7660B9032AC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34546" y="3777825"/>
            <a:ext cx="713293" cy="713293"/>
          </a:xfrm>
          <a:prstGeom prst="rect">
            <a:avLst/>
          </a:prstGeom>
        </p:spPr>
      </p:pic>
      <p:pic>
        <p:nvPicPr>
          <p:cNvPr id="23" name="Graphic 22" descr="Spilt/Cracked Glass Of Milk outline">
            <a:extLst>
              <a:ext uri="{FF2B5EF4-FFF2-40B4-BE49-F238E27FC236}">
                <a16:creationId xmlns:a16="http://schemas.microsoft.com/office/drawing/2014/main" id="{7E486605-9B0D-EA7D-94E9-AD330309FA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3994" y="5497764"/>
            <a:ext cx="914400" cy="914400"/>
          </a:xfrm>
          <a:prstGeom prst="rect">
            <a:avLst/>
          </a:prstGeom>
        </p:spPr>
      </p:pic>
      <p:sp>
        <p:nvSpPr>
          <p:cNvPr id="2" name="Rounded Rectangle 43">
            <a:extLst>
              <a:ext uri="{FF2B5EF4-FFF2-40B4-BE49-F238E27FC236}">
                <a16:creationId xmlns:a16="http://schemas.microsoft.com/office/drawing/2014/main" id="{21A71248-FC22-BEBB-30F2-4741DE79D98D}"/>
              </a:ext>
            </a:extLst>
          </p:cNvPr>
          <p:cNvSpPr/>
          <p:nvPr/>
        </p:nvSpPr>
        <p:spPr>
          <a:xfrm>
            <a:off x="1213679" y="1146638"/>
            <a:ext cx="6179013" cy="427196"/>
          </a:xfrm>
          <a:prstGeom prst="roundRect">
            <a:avLst>
              <a:gd name="adj" fmla="val 11084"/>
            </a:avLst>
          </a:prstGeom>
          <a:solidFill>
            <a:srgbClr val="FED766"/>
          </a:solidFill>
        </p:spPr>
        <p:txBody>
          <a:bodyPr wrap="square" lIns="182880" anchor="ctr" anchorCtr="0">
            <a:spAutoFit/>
          </a:bodyPr>
          <a:lstStyle/>
          <a:p>
            <a:pPr marL="57150" indent="-20638"/>
            <a:r>
              <a:rPr lang="en-US" sz="2000" b="1" kern="0" spc="100">
                <a:solidFill>
                  <a:srgbClr val="086788"/>
                </a:solidFill>
                <a:ea typeface="Arial" charset="0"/>
                <a:cs typeface="Arial" charset="0"/>
              </a:rPr>
              <a:t>Generally classify hazard types as </a:t>
            </a:r>
            <a:r>
              <a:rPr lang="en-US" sz="2000" b="1" kern="0" spc="100">
                <a:solidFill>
                  <a:srgbClr val="086788"/>
                </a:solidFill>
                <a:latin typeface="Symbol" panose="05050102010706020507" pitchFamily="18" charset="2"/>
                <a:ea typeface="Arial" charset="0"/>
                <a:cs typeface="Arial" charset="0"/>
                <a:sym typeface="Wingdings 3" panose="05040102010807070707" pitchFamily="18" charset="2"/>
              </a:rPr>
              <a:t></a:t>
            </a:r>
            <a:endParaRPr lang="en-US" sz="2000" b="1" kern="0" spc="100">
              <a:solidFill>
                <a:srgbClr val="086788"/>
              </a:solidFill>
              <a:ea typeface="Arial" charset="0"/>
              <a:cs typeface="Arial" charset="0"/>
            </a:endParaRPr>
          </a:p>
        </p:txBody>
      </p:sp>
    </p:spTree>
    <p:extLst>
      <p:ext uri="{BB962C8B-B14F-4D97-AF65-F5344CB8AC3E}">
        <p14:creationId xmlns:p14="http://schemas.microsoft.com/office/powerpoint/2010/main" val="8374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a:off x="5700163" y="2356759"/>
            <a:ext cx="1467935" cy="244474"/>
          </a:xfrm>
          <a:prstGeom prst="rightArrow">
            <a:avLst>
              <a:gd name="adj1" fmla="val 50000"/>
              <a:gd name="adj2" fmla="val 49975"/>
            </a:avLst>
          </a:prstGeom>
          <a:solidFill>
            <a:srgbClr val="E45C31"/>
          </a:solid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Californian FB" charset="0"/>
            </a:endParaRPr>
          </a:p>
        </p:txBody>
      </p:sp>
      <p:sp>
        <p:nvSpPr>
          <p:cNvPr id="15" name="Text Box 63"/>
          <p:cNvSpPr txBox="1">
            <a:spLocks noChangeArrowheads="1"/>
          </p:cNvSpPr>
          <p:nvPr/>
        </p:nvSpPr>
        <p:spPr bwMode="auto">
          <a:xfrm>
            <a:off x="968642" y="3153798"/>
            <a:ext cx="475456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400" b="1">
                <a:solidFill>
                  <a:srgbClr val="E45C31"/>
                </a:solidFill>
                <a:latin typeface="Arial"/>
                <a:cs typeface="Arial"/>
              </a:rPr>
              <a:t>HAZARDOUS EVENT</a:t>
            </a:r>
            <a:r>
              <a:rPr lang="en-GB" sz="1400" b="1">
                <a:solidFill>
                  <a:srgbClr val="E45C31"/>
                </a:solidFill>
                <a:latin typeface="Arial"/>
                <a:cs typeface="Arial"/>
                <a:sym typeface="Wingdings 3" panose="05040102010807070707" pitchFamily="18" charset="2"/>
              </a:rPr>
              <a:t> </a:t>
            </a:r>
            <a:r>
              <a:rPr lang="en-GB" sz="1400" b="1">
                <a:solidFill>
                  <a:srgbClr val="E45C31"/>
                </a:solidFill>
                <a:latin typeface="Arial"/>
                <a:cs typeface="Arial"/>
              </a:rPr>
              <a:t>  </a:t>
            </a:r>
            <a:r>
              <a:rPr lang="en-GB" sz="1400">
                <a:solidFill>
                  <a:srgbClr val="000000"/>
                </a:solidFill>
                <a:latin typeface="Arial"/>
                <a:cs typeface="Arial"/>
              </a:rPr>
              <a:t>Source water is faecally contaminated because of faecal run-off into the source water from cattle grazing</a:t>
            </a:r>
          </a:p>
        </p:txBody>
      </p:sp>
      <p:sp>
        <p:nvSpPr>
          <p:cNvPr id="20" name="Text Box 63"/>
          <p:cNvSpPr txBox="1">
            <a:spLocks noChangeArrowheads="1"/>
          </p:cNvSpPr>
          <p:nvPr/>
        </p:nvSpPr>
        <p:spPr bwMode="auto">
          <a:xfrm>
            <a:off x="7434641" y="3322840"/>
            <a:ext cx="2722034"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1400" b="1">
                <a:solidFill>
                  <a:srgbClr val="E45C31"/>
                </a:solidFill>
                <a:latin typeface="Arial"/>
                <a:cs typeface="Arial"/>
              </a:rPr>
              <a:t>HAZARD TYPE </a:t>
            </a:r>
            <a:r>
              <a:rPr lang="en-GB" sz="1400" b="1">
                <a:solidFill>
                  <a:srgbClr val="E45C31"/>
                </a:solidFill>
                <a:latin typeface="Arial"/>
                <a:cs typeface="Arial"/>
                <a:sym typeface="Wingdings 3" panose="05040102010807070707" pitchFamily="18" charset="2"/>
              </a:rPr>
              <a:t></a:t>
            </a:r>
            <a:r>
              <a:rPr lang="en-GB" sz="1400" b="1">
                <a:solidFill>
                  <a:srgbClr val="E45C31"/>
                </a:solidFill>
                <a:latin typeface="Arial"/>
                <a:cs typeface="Arial"/>
              </a:rPr>
              <a:t> </a:t>
            </a:r>
            <a:r>
              <a:rPr lang="en-GB" sz="1400">
                <a:solidFill>
                  <a:srgbClr val="000000"/>
                </a:solidFill>
                <a:latin typeface="Arial"/>
                <a:cs typeface="Arial"/>
              </a:rPr>
              <a:t>Microbial</a:t>
            </a:r>
          </a:p>
        </p:txBody>
      </p:sp>
      <p:sp>
        <p:nvSpPr>
          <p:cNvPr id="21" name="Text Box 63"/>
          <p:cNvSpPr txBox="1">
            <a:spLocks noChangeArrowheads="1"/>
          </p:cNvSpPr>
          <p:nvPr/>
        </p:nvSpPr>
        <p:spPr bwMode="auto">
          <a:xfrm>
            <a:off x="780047" y="5845172"/>
            <a:ext cx="497475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400" b="1">
                <a:solidFill>
                  <a:srgbClr val="E45C31"/>
                </a:solidFill>
                <a:latin typeface="Arial"/>
                <a:cs typeface="Arial"/>
              </a:rPr>
              <a:t>HAZARDOUS EVENT </a:t>
            </a:r>
            <a:r>
              <a:rPr lang="en-GB" sz="1400" b="1">
                <a:solidFill>
                  <a:srgbClr val="E45C31"/>
                </a:solidFill>
                <a:latin typeface="Arial"/>
                <a:cs typeface="Arial"/>
                <a:sym typeface="Wingdings 3" panose="05040102010807070707" pitchFamily="18" charset="2"/>
              </a:rPr>
              <a:t></a:t>
            </a:r>
            <a:r>
              <a:rPr lang="en-GB" sz="1400" b="1">
                <a:solidFill>
                  <a:srgbClr val="E45C31"/>
                </a:solidFill>
                <a:latin typeface="Arial"/>
                <a:cs typeface="Arial"/>
              </a:rPr>
              <a:t>  </a:t>
            </a:r>
            <a:r>
              <a:rPr lang="en-GB" sz="1400">
                <a:solidFill>
                  <a:srgbClr val="000000"/>
                </a:solidFill>
                <a:latin typeface="Arial"/>
                <a:cs typeface="Arial"/>
              </a:rPr>
              <a:t>Source water is chemically contaminated because of pesticide run-off into source water</a:t>
            </a:r>
          </a:p>
        </p:txBody>
      </p:sp>
      <p:sp>
        <p:nvSpPr>
          <p:cNvPr id="22" name="Text Box 63"/>
          <p:cNvSpPr txBox="1">
            <a:spLocks noChangeArrowheads="1"/>
          </p:cNvSpPr>
          <p:nvPr/>
        </p:nvSpPr>
        <p:spPr bwMode="auto">
          <a:xfrm>
            <a:off x="7459428" y="5940464"/>
            <a:ext cx="3114675"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eaLnBrk="1" hangingPunct="1">
              <a:spcBef>
                <a:spcPct val="50000"/>
              </a:spcBef>
              <a:defRPr/>
            </a:pPr>
            <a:r>
              <a:rPr lang="en-GB" sz="1400" b="1">
                <a:solidFill>
                  <a:srgbClr val="E45C31"/>
                </a:solidFill>
                <a:latin typeface="Arial"/>
                <a:cs typeface="Arial"/>
              </a:rPr>
              <a:t>HAZARD TYPE     </a:t>
            </a:r>
            <a:r>
              <a:rPr lang="en-GB" sz="1400">
                <a:solidFill>
                  <a:srgbClr val="000000"/>
                </a:solidFill>
                <a:latin typeface="Arial"/>
                <a:cs typeface="Arial"/>
              </a:rPr>
              <a:t>Chemical</a:t>
            </a:r>
          </a:p>
        </p:txBody>
      </p:sp>
      <p:sp>
        <p:nvSpPr>
          <p:cNvPr id="26" name="Right Arrow 25"/>
          <p:cNvSpPr>
            <a:spLocks noChangeArrowheads="1"/>
          </p:cNvSpPr>
          <p:nvPr/>
        </p:nvSpPr>
        <p:spPr bwMode="auto">
          <a:xfrm>
            <a:off x="5700163" y="4849877"/>
            <a:ext cx="1467935" cy="277281"/>
          </a:xfrm>
          <a:prstGeom prst="rightArrow">
            <a:avLst>
              <a:gd name="adj1" fmla="val 50000"/>
              <a:gd name="adj2" fmla="val 49975"/>
            </a:avLst>
          </a:prstGeom>
          <a:solidFill>
            <a:srgbClr val="E45C31"/>
          </a:solid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Californian FB" charset="0"/>
            </a:endParaRPr>
          </a:p>
        </p:txBody>
      </p:sp>
      <p:grpSp>
        <p:nvGrpSpPr>
          <p:cNvPr id="25" name="Group 24">
            <a:extLst>
              <a:ext uri="{FF2B5EF4-FFF2-40B4-BE49-F238E27FC236}">
                <a16:creationId xmlns:a16="http://schemas.microsoft.com/office/drawing/2014/main" id="{A4E7C47E-F9F7-BC46-B811-DDA3530362CA}"/>
              </a:ext>
            </a:extLst>
          </p:cNvPr>
          <p:cNvGrpSpPr/>
          <p:nvPr/>
        </p:nvGrpSpPr>
        <p:grpSpPr>
          <a:xfrm>
            <a:off x="11687141" y="1211871"/>
            <a:ext cx="515236" cy="380621"/>
            <a:chOff x="8628766" y="1945016"/>
            <a:chExt cx="515236" cy="380621"/>
          </a:xfrm>
        </p:grpSpPr>
        <p:sp>
          <p:nvSpPr>
            <p:cNvPr id="33" name="Round Same Side Corner Rectangle 32">
              <a:extLst>
                <a:ext uri="{FF2B5EF4-FFF2-40B4-BE49-F238E27FC236}">
                  <a16:creationId xmlns:a16="http://schemas.microsoft.com/office/drawing/2014/main" id="{F4161B66-842E-8B44-A725-767636E15093}"/>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4" name="Striped Right Arrow 33">
              <a:extLst>
                <a:ext uri="{FF2B5EF4-FFF2-40B4-BE49-F238E27FC236}">
                  <a16:creationId xmlns:a16="http://schemas.microsoft.com/office/drawing/2014/main" id="{C3834133-4113-FC48-B76D-FC9182637C60}"/>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9D62774-3450-1B49-A9DD-DA9E9C16290F}"/>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
        <p:nvSpPr>
          <p:cNvPr id="36" name="Text Box 63">
            <a:extLst>
              <a:ext uri="{FF2B5EF4-FFF2-40B4-BE49-F238E27FC236}">
                <a16:creationId xmlns:a16="http://schemas.microsoft.com/office/drawing/2014/main" id="{DF0855E7-6653-E24B-A237-E8AF24E1BE37}"/>
              </a:ext>
            </a:extLst>
          </p:cNvPr>
          <p:cNvSpPr txBox="1">
            <a:spLocks noChangeArrowheads="1"/>
          </p:cNvSpPr>
          <p:nvPr/>
        </p:nvSpPr>
        <p:spPr bwMode="auto">
          <a:xfrm>
            <a:off x="0" y="463531"/>
            <a:ext cx="879565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HAZARDS </a:t>
            </a:r>
            <a:r>
              <a:rPr lang="en-US" sz="2800" b="1" spc="100">
                <a:solidFill>
                  <a:srgbClr val="FED766"/>
                </a:solidFill>
                <a:latin typeface="Arial" charset="0"/>
              </a:rPr>
              <a:t>and hazardous events</a:t>
            </a:r>
          </a:p>
        </p:txBody>
      </p:sp>
      <p:cxnSp>
        <p:nvCxnSpPr>
          <p:cNvPr id="8" name="Straight Connector 7">
            <a:extLst>
              <a:ext uri="{FF2B5EF4-FFF2-40B4-BE49-F238E27FC236}">
                <a16:creationId xmlns:a16="http://schemas.microsoft.com/office/drawing/2014/main" id="{ED4D33AB-9AC0-5649-A39F-1E9B8BBEE448}"/>
              </a:ext>
            </a:extLst>
          </p:cNvPr>
          <p:cNvCxnSpPr>
            <a:cxnSpLocks/>
          </p:cNvCxnSpPr>
          <p:nvPr/>
        </p:nvCxnSpPr>
        <p:spPr>
          <a:xfrm>
            <a:off x="1825366" y="3870252"/>
            <a:ext cx="8541271" cy="0"/>
          </a:xfrm>
          <a:prstGeom prst="line">
            <a:avLst/>
          </a:prstGeom>
          <a:ln w="25400" cap="rnd">
            <a:solidFill>
              <a:srgbClr val="086788"/>
            </a:solidFill>
          </a:ln>
        </p:spPr>
        <p:style>
          <a:lnRef idx="1">
            <a:schemeClr val="accent1"/>
          </a:lnRef>
          <a:fillRef idx="0">
            <a:schemeClr val="accent1"/>
          </a:fillRef>
          <a:effectRef idx="0">
            <a:schemeClr val="accent1"/>
          </a:effectRef>
          <a:fontRef idx="minor">
            <a:schemeClr val="tx1"/>
          </a:fontRef>
        </p:style>
      </p:cxnSp>
      <p:pic>
        <p:nvPicPr>
          <p:cNvPr id="28" name="Graphic 27" descr="Play">
            <a:extLst>
              <a:ext uri="{FF2B5EF4-FFF2-40B4-BE49-F238E27FC236}">
                <a16:creationId xmlns:a16="http://schemas.microsoft.com/office/drawing/2014/main" id="{62801D03-6E52-A446-A78C-4BA9107BB8B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9817" y="6006806"/>
            <a:ext cx="156997" cy="156997"/>
          </a:xfrm>
          <a:prstGeom prst="rect">
            <a:avLst/>
          </a:prstGeom>
        </p:spPr>
      </p:pic>
      <p:pic>
        <p:nvPicPr>
          <p:cNvPr id="2" name="Picture 1">
            <a:extLst>
              <a:ext uri="{FF2B5EF4-FFF2-40B4-BE49-F238E27FC236}">
                <a16:creationId xmlns:a16="http://schemas.microsoft.com/office/drawing/2014/main" id="{9126F6DD-18AD-C643-8ABA-B95E9F46A20E}"/>
              </a:ext>
            </a:extLst>
          </p:cNvPr>
          <p:cNvPicPr>
            <a:picLocks noChangeAspect="1"/>
          </p:cNvPicPr>
          <p:nvPr/>
        </p:nvPicPr>
        <p:blipFill>
          <a:blip r:embed="rId5"/>
          <a:stretch>
            <a:fillRect/>
          </a:stretch>
        </p:blipFill>
        <p:spPr>
          <a:xfrm>
            <a:off x="1253567" y="1785467"/>
            <a:ext cx="3635640" cy="1150519"/>
          </a:xfrm>
          <a:prstGeom prst="rect">
            <a:avLst/>
          </a:prstGeom>
        </p:spPr>
      </p:pic>
      <p:pic>
        <p:nvPicPr>
          <p:cNvPr id="6" name="Picture 5">
            <a:extLst>
              <a:ext uri="{FF2B5EF4-FFF2-40B4-BE49-F238E27FC236}">
                <a16:creationId xmlns:a16="http://schemas.microsoft.com/office/drawing/2014/main" id="{51C825E9-076E-304B-8E0E-A7612EF7201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21918" y="4075061"/>
            <a:ext cx="2204469" cy="1653352"/>
          </a:xfrm>
          <a:prstGeom prst="rect">
            <a:avLst/>
          </a:prstGeom>
        </p:spPr>
      </p:pic>
      <p:pic>
        <p:nvPicPr>
          <p:cNvPr id="4" name="Graphic 3" descr="Germ outline">
            <a:extLst>
              <a:ext uri="{FF2B5EF4-FFF2-40B4-BE49-F238E27FC236}">
                <a16:creationId xmlns:a16="http://schemas.microsoft.com/office/drawing/2014/main" id="{A9456DEE-65CD-9C4E-CFCF-5EB1B501630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158636" y="1717440"/>
            <a:ext cx="1405769" cy="1405769"/>
          </a:xfrm>
          <a:prstGeom prst="rect">
            <a:avLst/>
          </a:prstGeom>
        </p:spPr>
      </p:pic>
      <p:pic>
        <p:nvPicPr>
          <p:cNvPr id="5" name="Graphic 4" descr="Chemicals outline">
            <a:extLst>
              <a:ext uri="{FF2B5EF4-FFF2-40B4-BE49-F238E27FC236}">
                <a16:creationId xmlns:a16="http://schemas.microsoft.com/office/drawing/2014/main" id="{DA52B00C-D0E8-0B5C-8155-CC10B0C03F2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826930" y="4075061"/>
            <a:ext cx="1707859" cy="1707859"/>
          </a:xfrm>
          <a:prstGeom prst="rect">
            <a:avLst/>
          </a:prstGeom>
        </p:spPr>
      </p:pic>
    </p:spTree>
    <p:extLst>
      <p:ext uri="{BB962C8B-B14F-4D97-AF65-F5344CB8AC3E}">
        <p14:creationId xmlns:p14="http://schemas.microsoft.com/office/powerpoint/2010/main" val="12633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21" grpId="0"/>
      <p:bldP spid="22" grpId="0"/>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670364948"/>
              </p:ext>
            </p:extLst>
          </p:nvPr>
        </p:nvGraphicFramePr>
        <p:xfrm>
          <a:off x="976816" y="1626568"/>
          <a:ext cx="6891864" cy="1109980"/>
        </p:xfrm>
        <a:graphic>
          <a:graphicData uri="http://schemas.openxmlformats.org/drawingml/2006/table">
            <a:tbl>
              <a:tblPr/>
              <a:tblGrid>
                <a:gridCol w="1600799">
                  <a:extLst>
                    <a:ext uri="{9D8B030D-6E8A-4147-A177-3AD203B41FA5}">
                      <a16:colId xmlns:a16="http://schemas.microsoft.com/office/drawing/2014/main" val="20000"/>
                    </a:ext>
                  </a:extLst>
                </a:gridCol>
                <a:gridCol w="5291065">
                  <a:extLst>
                    <a:ext uri="{9D8B030D-6E8A-4147-A177-3AD203B41FA5}">
                      <a16:colId xmlns:a16="http://schemas.microsoft.com/office/drawing/2014/main" val="20001"/>
                    </a:ext>
                  </a:extLst>
                </a:gridCol>
              </a:tblGrid>
              <a:tr h="1079500">
                <a:tc>
                  <a:txBody>
                    <a:bodyPr/>
                    <a:lstStyle/>
                    <a:p>
                      <a:pPr algn="l" fontAlgn="ctr"/>
                      <a:r>
                        <a:rPr lang="en-US" sz="1600" b="1" i="0" u="none" strike="noStrike">
                          <a:solidFill>
                            <a:srgbClr val="FFFFFF"/>
                          </a:solidFill>
                          <a:effectLst/>
                          <a:latin typeface="Arial"/>
                        </a:rPr>
                        <a:t>Catchment/ source</a:t>
                      </a: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solidFill>
                  </a:tcPr>
                </a:tc>
                <a:tc>
                  <a:txBody>
                    <a:bodyPr/>
                    <a:lstStyle/>
                    <a:p>
                      <a:pPr algn="l" fontAlgn="ctr"/>
                      <a:r>
                        <a:rPr lang="en-US" sz="1800" b="0" i="0" u="none" strike="noStrike">
                          <a:solidFill>
                            <a:srgbClr val="FFFFFF"/>
                          </a:solidFill>
                          <a:effectLst/>
                          <a:latin typeface="Arial"/>
                        </a:rPr>
                        <a:t>Animal waste in runoff; industrial discharges</a:t>
                      </a:r>
                      <a:r>
                        <a:rPr lang="en-US" sz="1800" b="0" i="0" u="none" strike="noStrike" baseline="0">
                          <a:solidFill>
                            <a:srgbClr val="FFFFFF"/>
                          </a:solidFill>
                          <a:effectLst/>
                          <a:latin typeface="Arial"/>
                        </a:rPr>
                        <a:t>; onsite-sanitation overflow during flood; agricultural chemicals in runoff; natural chemicals in groundwater; sediment from bushfires</a:t>
                      </a:r>
                      <a:endParaRPr lang="en-US" sz="1800" b="0" i="0" u="none" strike="noStrike">
                        <a:solidFill>
                          <a:srgbClr val="FFFFFF"/>
                        </a:solidFill>
                        <a:effectLst/>
                        <a:latin typeface="Arial"/>
                      </a:endParaRP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506559058"/>
              </p:ext>
            </p:extLst>
          </p:nvPr>
        </p:nvGraphicFramePr>
        <p:xfrm>
          <a:off x="976816" y="2771114"/>
          <a:ext cx="6891864" cy="1109980"/>
        </p:xfrm>
        <a:graphic>
          <a:graphicData uri="http://schemas.openxmlformats.org/drawingml/2006/table">
            <a:tbl>
              <a:tblPr/>
              <a:tblGrid>
                <a:gridCol w="1600799">
                  <a:extLst>
                    <a:ext uri="{9D8B030D-6E8A-4147-A177-3AD203B41FA5}">
                      <a16:colId xmlns:a16="http://schemas.microsoft.com/office/drawing/2014/main" val="20000"/>
                    </a:ext>
                  </a:extLst>
                </a:gridCol>
                <a:gridCol w="5291065">
                  <a:extLst>
                    <a:ext uri="{9D8B030D-6E8A-4147-A177-3AD203B41FA5}">
                      <a16:colId xmlns:a16="http://schemas.microsoft.com/office/drawing/2014/main" val="20001"/>
                    </a:ext>
                  </a:extLst>
                </a:gridCol>
              </a:tblGrid>
              <a:tr h="1079500">
                <a:tc>
                  <a:txBody>
                    <a:bodyPr/>
                    <a:lstStyle/>
                    <a:p>
                      <a:pPr algn="l" fontAlgn="ctr"/>
                      <a:r>
                        <a:rPr lang="en-US" sz="1600" b="1" i="0" u="none" strike="noStrike">
                          <a:solidFill>
                            <a:srgbClr val="FFFFFF"/>
                          </a:solidFill>
                          <a:effectLst/>
                          <a:latin typeface="Arial"/>
                        </a:rPr>
                        <a:t>Treatment</a:t>
                      </a: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alpha val="90000"/>
                      </a:srgbClr>
                    </a:solidFill>
                  </a:tcPr>
                </a:tc>
                <a:tc>
                  <a:txBody>
                    <a:bodyPr/>
                    <a:lstStyle/>
                    <a:p>
                      <a:pPr algn="l" fontAlgn="ctr"/>
                      <a:r>
                        <a:rPr lang="en-US" sz="1800" b="0" i="0" u="none" strike="noStrike">
                          <a:solidFill>
                            <a:srgbClr val="FFFFFF"/>
                          </a:solidFill>
                          <a:effectLst/>
                          <a:latin typeface="Arial"/>
                        </a:rPr>
                        <a:t>Inadequate</a:t>
                      </a:r>
                      <a:r>
                        <a:rPr lang="en-US" sz="1800" b="0" i="0" u="none" strike="noStrike" baseline="0">
                          <a:solidFill>
                            <a:srgbClr val="FFFFFF"/>
                          </a:solidFill>
                          <a:effectLst/>
                          <a:latin typeface="Arial"/>
                        </a:rPr>
                        <a:t> coagulation; filter clogging/ breakthrough; inadequate disinfection (underdose or insufficient contact time); chemical overdose; power failure; pump failure</a:t>
                      </a:r>
                      <a:endParaRPr lang="en-US" sz="1800" b="0" i="0" u="none" strike="noStrike">
                        <a:solidFill>
                          <a:srgbClr val="FFFFFF"/>
                        </a:solidFill>
                        <a:effectLst/>
                        <a:latin typeface="Arial"/>
                      </a:endParaRP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alpha val="90000"/>
                      </a:srgbClr>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06192863"/>
              </p:ext>
            </p:extLst>
          </p:nvPr>
        </p:nvGraphicFramePr>
        <p:xfrm>
          <a:off x="976816" y="3924804"/>
          <a:ext cx="6891864" cy="1079500"/>
        </p:xfrm>
        <a:graphic>
          <a:graphicData uri="http://schemas.openxmlformats.org/drawingml/2006/table">
            <a:tbl>
              <a:tblPr/>
              <a:tblGrid>
                <a:gridCol w="1600799">
                  <a:extLst>
                    <a:ext uri="{9D8B030D-6E8A-4147-A177-3AD203B41FA5}">
                      <a16:colId xmlns:a16="http://schemas.microsoft.com/office/drawing/2014/main" val="20000"/>
                    </a:ext>
                  </a:extLst>
                </a:gridCol>
                <a:gridCol w="5291065">
                  <a:extLst>
                    <a:ext uri="{9D8B030D-6E8A-4147-A177-3AD203B41FA5}">
                      <a16:colId xmlns:a16="http://schemas.microsoft.com/office/drawing/2014/main" val="20001"/>
                    </a:ext>
                  </a:extLst>
                </a:gridCol>
              </a:tblGrid>
              <a:tr h="1079500">
                <a:tc>
                  <a:txBody>
                    <a:bodyPr/>
                    <a:lstStyle/>
                    <a:p>
                      <a:pPr algn="l" fontAlgn="ctr"/>
                      <a:r>
                        <a:rPr lang="en-US" sz="1600" b="1" i="0" u="none" strike="noStrike">
                          <a:solidFill>
                            <a:schemeClr val="bg1"/>
                          </a:solidFill>
                          <a:effectLst/>
                          <a:latin typeface="Arial"/>
                        </a:rPr>
                        <a:t>Storage &amp;</a:t>
                      </a:r>
                      <a:r>
                        <a:rPr lang="en-US" sz="1600" b="1" i="0" u="none" strike="noStrike" baseline="0">
                          <a:solidFill>
                            <a:schemeClr val="bg1"/>
                          </a:solidFill>
                          <a:effectLst/>
                          <a:latin typeface="Arial"/>
                        </a:rPr>
                        <a:t> distribution</a:t>
                      </a:r>
                      <a:endParaRPr lang="en-US" sz="1600" b="1" i="0" u="none" strike="noStrike">
                        <a:solidFill>
                          <a:schemeClr val="bg1"/>
                        </a:solidFill>
                        <a:effectLst/>
                        <a:latin typeface="Arial"/>
                      </a:endParaRP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alpha val="85000"/>
                      </a:srgbClr>
                    </a:solidFill>
                  </a:tcPr>
                </a:tc>
                <a:tc>
                  <a:txBody>
                    <a:bodyPr/>
                    <a:lstStyle/>
                    <a:p>
                      <a:pPr algn="l" fontAlgn="ctr"/>
                      <a:r>
                        <a:rPr lang="en-US" sz="1800" b="0" i="0" u="none" strike="noStrike">
                          <a:solidFill>
                            <a:schemeClr val="bg1"/>
                          </a:solidFill>
                          <a:effectLst/>
                          <a:latin typeface="Arial"/>
                        </a:rPr>
                        <a:t>Birds/animals entering the storage;</a:t>
                      </a:r>
                      <a:r>
                        <a:rPr lang="en-US" sz="1800" b="0" i="0" u="none" strike="noStrike" baseline="0">
                          <a:solidFill>
                            <a:schemeClr val="bg1"/>
                          </a:solidFill>
                          <a:effectLst/>
                          <a:latin typeface="Arial"/>
                        </a:rPr>
                        <a:t> flooding of pump stations; leaky pipes; poor pipeline repair practices; backflow</a:t>
                      </a:r>
                      <a:endParaRPr lang="en-US" sz="1800" b="0" i="0" u="none" strike="noStrike">
                        <a:solidFill>
                          <a:schemeClr val="bg1"/>
                        </a:solidFill>
                        <a:effectLst/>
                        <a:latin typeface="Arial"/>
                      </a:endParaRP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alpha val="85000"/>
                      </a:srgbClr>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27423072"/>
              </p:ext>
            </p:extLst>
          </p:nvPr>
        </p:nvGraphicFramePr>
        <p:xfrm>
          <a:off x="976816" y="5048013"/>
          <a:ext cx="6891864" cy="1079500"/>
        </p:xfrm>
        <a:graphic>
          <a:graphicData uri="http://schemas.openxmlformats.org/drawingml/2006/table">
            <a:tbl>
              <a:tblPr/>
              <a:tblGrid>
                <a:gridCol w="1600799">
                  <a:extLst>
                    <a:ext uri="{9D8B030D-6E8A-4147-A177-3AD203B41FA5}">
                      <a16:colId xmlns:a16="http://schemas.microsoft.com/office/drawing/2014/main" val="20000"/>
                    </a:ext>
                  </a:extLst>
                </a:gridCol>
                <a:gridCol w="5291065">
                  <a:extLst>
                    <a:ext uri="{9D8B030D-6E8A-4147-A177-3AD203B41FA5}">
                      <a16:colId xmlns:a16="http://schemas.microsoft.com/office/drawing/2014/main" val="20001"/>
                    </a:ext>
                  </a:extLst>
                </a:gridCol>
              </a:tblGrid>
              <a:tr h="1079500">
                <a:tc>
                  <a:txBody>
                    <a:bodyPr/>
                    <a:lstStyle/>
                    <a:p>
                      <a:pPr algn="l" fontAlgn="ctr"/>
                      <a:r>
                        <a:rPr lang="en-US" sz="1600" b="1" i="0" u="none" strike="noStrike">
                          <a:solidFill>
                            <a:schemeClr val="bg1"/>
                          </a:solidFill>
                          <a:effectLst/>
                          <a:latin typeface="Arial"/>
                        </a:rPr>
                        <a:t>Consumer practices </a:t>
                      </a: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alpha val="80000"/>
                      </a:srgbClr>
                    </a:solidFill>
                  </a:tcPr>
                </a:tc>
                <a:tc>
                  <a:txBody>
                    <a:bodyPr/>
                    <a:lstStyle/>
                    <a:p>
                      <a:pPr algn="l" fontAlgn="ctr"/>
                      <a:r>
                        <a:rPr lang="en-US" sz="1800" b="0" i="0" u="none" strike="noStrike">
                          <a:solidFill>
                            <a:schemeClr val="bg1"/>
                          </a:solidFill>
                          <a:effectLst/>
                          <a:latin typeface="Arial"/>
                        </a:rPr>
                        <a:t>Transport from</a:t>
                      </a:r>
                      <a:r>
                        <a:rPr lang="en-US" sz="1800" b="0" i="0" u="none" strike="noStrike" baseline="0">
                          <a:solidFill>
                            <a:schemeClr val="bg1"/>
                          </a:solidFill>
                          <a:effectLst/>
                          <a:latin typeface="Arial"/>
                        </a:rPr>
                        <a:t> tapstand in open/unsafe vessels; unsafe storage practices; p</a:t>
                      </a:r>
                      <a:r>
                        <a:rPr lang="en-US" sz="1800" b="0" i="0" u="none" strike="noStrike">
                          <a:solidFill>
                            <a:schemeClr val="bg1"/>
                          </a:solidFill>
                          <a:effectLst/>
                          <a:latin typeface="Arial"/>
                        </a:rPr>
                        <a:t>oor</a:t>
                      </a:r>
                      <a:r>
                        <a:rPr lang="en-US" sz="1800" b="0" i="0" u="none" strike="noStrike" baseline="0">
                          <a:solidFill>
                            <a:schemeClr val="bg1"/>
                          </a:solidFill>
                          <a:effectLst/>
                          <a:latin typeface="Arial"/>
                        </a:rPr>
                        <a:t> hygiene practices; improper household treatment practices</a:t>
                      </a:r>
                      <a:endParaRPr lang="en-US" sz="1800" b="0" i="0" u="none" strike="noStrike">
                        <a:solidFill>
                          <a:schemeClr val="bg1"/>
                        </a:solidFill>
                        <a:effectLst/>
                        <a:latin typeface="Arial"/>
                      </a:endParaRPr>
                    </a:p>
                  </a:txBody>
                  <a:tcPr marL="18288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5C31">
                        <a:alpha val="80000"/>
                      </a:srgbClr>
                    </a:solidFill>
                  </a:tcPr>
                </a:tc>
                <a:extLst>
                  <a:ext uri="{0D108BD9-81ED-4DB2-BD59-A6C34878D82A}">
                    <a16:rowId xmlns:a16="http://schemas.microsoft.com/office/drawing/2014/main" val="10000"/>
                  </a:ext>
                </a:extLst>
              </a:tr>
            </a:tbl>
          </a:graphicData>
        </a:graphic>
      </p:graphicFrame>
      <p:grpSp>
        <p:nvGrpSpPr>
          <p:cNvPr id="26" name="Group 25">
            <a:extLst>
              <a:ext uri="{FF2B5EF4-FFF2-40B4-BE49-F238E27FC236}">
                <a16:creationId xmlns:a16="http://schemas.microsoft.com/office/drawing/2014/main" id="{FB81EB8F-6B48-AE4A-A8B5-3DD4B5638522}"/>
              </a:ext>
            </a:extLst>
          </p:cNvPr>
          <p:cNvGrpSpPr/>
          <p:nvPr/>
        </p:nvGrpSpPr>
        <p:grpSpPr>
          <a:xfrm>
            <a:off x="11676764" y="1138693"/>
            <a:ext cx="515236" cy="380621"/>
            <a:chOff x="8628766" y="1945016"/>
            <a:chExt cx="515236" cy="380621"/>
          </a:xfrm>
        </p:grpSpPr>
        <p:sp>
          <p:nvSpPr>
            <p:cNvPr id="27" name="Round Same Side Corner Rectangle 26">
              <a:extLst>
                <a:ext uri="{FF2B5EF4-FFF2-40B4-BE49-F238E27FC236}">
                  <a16:creationId xmlns:a16="http://schemas.microsoft.com/office/drawing/2014/main" id="{3477B616-1E0F-5E45-B778-C741CAAC8592}"/>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1" name="Striped Right Arrow 30">
              <a:extLst>
                <a:ext uri="{FF2B5EF4-FFF2-40B4-BE49-F238E27FC236}">
                  <a16:creationId xmlns:a16="http://schemas.microsoft.com/office/drawing/2014/main" id="{FF5B38F0-BB5D-5B43-BF55-0187AC5D7E22}"/>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F2A5D6-C9E5-AA48-997C-C2EFB9C4E607}"/>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3</a:t>
              </a:r>
            </a:p>
          </p:txBody>
        </p:sp>
      </p:grpSp>
      <p:sp>
        <p:nvSpPr>
          <p:cNvPr id="33" name="Text Box 63">
            <a:extLst>
              <a:ext uri="{FF2B5EF4-FFF2-40B4-BE49-F238E27FC236}">
                <a16:creationId xmlns:a16="http://schemas.microsoft.com/office/drawing/2014/main" id="{84CC3286-B32C-4E40-B9B3-807914FA3C11}"/>
              </a:ext>
            </a:extLst>
          </p:cNvPr>
          <p:cNvSpPr txBox="1">
            <a:spLocks noChangeArrowheads="1"/>
          </p:cNvSpPr>
          <p:nvPr/>
        </p:nvSpPr>
        <p:spPr bwMode="auto">
          <a:xfrm>
            <a:off x="0" y="512421"/>
            <a:ext cx="879565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EXAMPLES </a:t>
            </a:r>
            <a:r>
              <a:rPr lang="en-US" sz="2800" b="1" spc="100">
                <a:solidFill>
                  <a:srgbClr val="FED766"/>
                </a:solidFill>
                <a:latin typeface="Arial" charset="0"/>
              </a:rPr>
              <a:t>of possible problems</a:t>
            </a:r>
          </a:p>
        </p:txBody>
      </p:sp>
      <p:sp>
        <p:nvSpPr>
          <p:cNvPr id="3" name="Text Box 63">
            <a:extLst>
              <a:ext uri="{FF2B5EF4-FFF2-40B4-BE49-F238E27FC236}">
                <a16:creationId xmlns:a16="http://schemas.microsoft.com/office/drawing/2014/main" id="{C7C35106-CB8F-2E1A-154A-3C8570E889C2}"/>
              </a:ext>
            </a:extLst>
          </p:cNvPr>
          <p:cNvSpPr txBox="1">
            <a:spLocks noChangeArrowheads="1"/>
          </p:cNvSpPr>
          <p:nvPr/>
        </p:nvSpPr>
        <p:spPr bwMode="auto">
          <a:xfrm>
            <a:off x="9498346" y="3483385"/>
            <a:ext cx="2696748"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US" sz="1800" b="1">
                <a:solidFill>
                  <a:srgbClr val="E45C31"/>
                </a:solidFill>
                <a:latin typeface="Arial" charset="0"/>
              </a:rPr>
              <a:t>What are possible problems at each step?</a:t>
            </a:r>
          </a:p>
        </p:txBody>
      </p:sp>
      <p:sp>
        <p:nvSpPr>
          <p:cNvPr id="4" name="Teardrop 3">
            <a:extLst>
              <a:ext uri="{FF2B5EF4-FFF2-40B4-BE49-F238E27FC236}">
                <a16:creationId xmlns:a16="http://schemas.microsoft.com/office/drawing/2014/main" id="{F3566CD1-42C7-DB75-D52E-4712D7498EEB}"/>
              </a:ext>
            </a:extLst>
          </p:cNvPr>
          <p:cNvSpPr/>
          <p:nvPr/>
        </p:nvSpPr>
        <p:spPr bwMode="auto">
          <a:xfrm>
            <a:off x="8410617" y="3297825"/>
            <a:ext cx="1087729" cy="1087729"/>
          </a:xfrm>
          <a:prstGeom prst="teardrop">
            <a:avLst/>
          </a:prstGeom>
          <a:solidFill>
            <a:srgbClr val="E45C31"/>
          </a:solidFill>
          <a:ln w="19050">
            <a:noFill/>
            <a:extLst>
              <a:ext uri="{C807C97D-BFC1-408E-A445-0C87EB9F89A2}">
                <ask:lineSketchStyleProps xmlns:ask="http://schemas.microsoft.com/office/drawing/2018/sketchyshapes" sd="1219033472">
                  <a:custGeom>
                    <a:avLst/>
                    <a:gdLst>
                      <a:gd name="connsiteX0" fmla="*/ 0 w 831954"/>
                      <a:gd name="connsiteY0" fmla="*/ 415977 h 831954"/>
                      <a:gd name="connsiteX1" fmla="*/ 415977 w 831954"/>
                      <a:gd name="connsiteY1" fmla="*/ 0 h 831954"/>
                      <a:gd name="connsiteX2" fmla="*/ 831954 w 831954"/>
                      <a:gd name="connsiteY2" fmla="*/ 0 h 831954"/>
                      <a:gd name="connsiteX3" fmla="*/ 831954 w 831954"/>
                      <a:gd name="connsiteY3" fmla="*/ 415977 h 831954"/>
                      <a:gd name="connsiteX4" fmla="*/ 415977 w 831954"/>
                      <a:gd name="connsiteY4" fmla="*/ 831954 h 831954"/>
                      <a:gd name="connsiteX5" fmla="*/ 0 w 831954"/>
                      <a:gd name="connsiteY5" fmla="*/ 415977 h 83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954" h="831954" fill="none" extrusionOk="0">
                        <a:moveTo>
                          <a:pt x="0" y="415977"/>
                        </a:moveTo>
                        <a:cubicBezTo>
                          <a:pt x="-46731" y="230236"/>
                          <a:pt x="182238" y="-38151"/>
                          <a:pt x="415977" y="0"/>
                        </a:cubicBezTo>
                        <a:cubicBezTo>
                          <a:pt x="590109" y="-16744"/>
                          <a:pt x="716339" y="24176"/>
                          <a:pt x="831954" y="0"/>
                        </a:cubicBezTo>
                        <a:cubicBezTo>
                          <a:pt x="855901" y="93718"/>
                          <a:pt x="808103" y="219997"/>
                          <a:pt x="831954" y="415977"/>
                        </a:cubicBezTo>
                        <a:cubicBezTo>
                          <a:pt x="841868" y="660473"/>
                          <a:pt x="651459" y="891443"/>
                          <a:pt x="415977" y="831954"/>
                        </a:cubicBezTo>
                        <a:cubicBezTo>
                          <a:pt x="195965" y="846935"/>
                          <a:pt x="11614" y="659941"/>
                          <a:pt x="0" y="415977"/>
                        </a:cubicBezTo>
                        <a:close/>
                      </a:path>
                      <a:path w="831954" h="831954" stroke="0" extrusionOk="0">
                        <a:moveTo>
                          <a:pt x="0" y="415977"/>
                        </a:moveTo>
                        <a:cubicBezTo>
                          <a:pt x="-44236" y="158953"/>
                          <a:pt x="177971" y="3103"/>
                          <a:pt x="415977" y="0"/>
                        </a:cubicBezTo>
                        <a:cubicBezTo>
                          <a:pt x="522537" y="-29555"/>
                          <a:pt x="733602" y="41939"/>
                          <a:pt x="831954" y="0"/>
                        </a:cubicBezTo>
                        <a:cubicBezTo>
                          <a:pt x="851558" y="144920"/>
                          <a:pt x="824430" y="259663"/>
                          <a:pt x="831954" y="415977"/>
                        </a:cubicBezTo>
                        <a:cubicBezTo>
                          <a:pt x="841520" y="650286"/>
                          <a:pt x="678342" y="835825"/>
                          <a:pt x="415977" y="831954"/>
                        </a:cubicBezTo>
                        <a:cubicBezTo>
                          <a:pt x="214076" y="774665"/>
                          <a:pt x="-58487" y="636759"/>
                          <a:pt x="0" y="415977"/>
                        </a:cubicBezTo>
                        <a:close/>
                      </a:path>
                    </a:pathLst>
                  </a:custGeom>
                  <ask:type>
                    <ask:lineSketchNone/>
                  </ask:type>
                </ask:lineSketchStyleProps>
              </a:ext>
            </a:extLst>
          </a:ln>
          <a:effectLst>
            <a:reflection blurRad="6350" stA="50000" endA="300" endPos="38500" dist="50800" dir="5400000" sy="-100000" algn="bl" rotWithShape="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0" tIns="0" rIns="0" bIns="45720" numCol="1" rtlCol="0" anchor="ctr" anchorCtr="0" compatLnSpc="1">
            <a:prstTxWarp prst="textNoShape">
              <a:avLst/>
            </a:prstTxWarp>
          </a:bodyPr>
          <a:lstStyle/>
          <a:p>
            <a:pPr algn="ctr"/>
            <a:r>
              <a:rPr lang="en-US" sz="6600" b="1">
                <a:solidFill>
                  <a:schemeClr val="bg1"/>
                </a:solidFill>
                <a:latin typeface="Arial" panose="020B0604020202020204" pitchFamily="34" charset="0"/>
                <a:ea typeface="ＭＳ Ｐゴシック" charset="0"/>
                <a:cs typeface="Arial" panose="020B0604020202020204" pitchFamily="34" charset="0"/>
              </a:rPr>
              <a:t>?</a:t>
            </a:r>
          </a:p>
        </p:txBody>
      </p:sp>
      <p:sp>
        <p:nvSpPr>
          <p:cNvPr id="6" name="Rectangle 5">
            <a:extLst>
              <a:ext uri="{FF2B5EF4-FFF2-40B4-BE49-F238E27FC236}">
                <a16:creationId xmlns:a16="http://schemas.microsoft.com/office/drawing/2014/main" id="{D5587EB1-7FAB-5A74-1AB6-9A821190E8B2}"/>
              </a:ext>
            </a:extLst>
          </p:cNvPr>
          <p:cNvSpPr/>
          <p:nvPr/>
        </p:nvSpPr>
        <p:spPr>
          <a:xfrm>
            <a:off x="2563946" y="2765185"/>
            <a:ext cx="5753100" cy="116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CA95A6-8B75-CFEF-D6E6-495A15D7F222}"/>
              </a:ext>
            </a:extLst>
          </p:cNvPr>
          <p:cNvSpPr/>
          <p:nvPr/>
        </p:nvSpPr>
        <p:spPr>
          <a:xfrm>
            <a:off x="2579149" y="3907431"/>
            <a:ext cx="5753100" cy="110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29CC34-A6D9-EFE3-0791-50A2AFF3C038}"/>
              </a:ext>
            </a:extLst>
          </p:cNvPr>
          <p:cNvSpPr/>
          <p:nvPr/>
        </p:nvSpPr>
        <p:spPr>
          <a:xfrm>
            <a:off x="2579149" y="5004304"/>
            <a:ext cx="5753100" cy="1139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9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Lightbulb">
            <a:extLst>
              <a:ext uri="{FF2B5EF4-FFF2-40B4-BE49-F238E27FC236}">
                <a16:creationId xmlns:a16="http://schemas.microsoft.com/office/drawing/2014/main" id="{A1773C43-30BD-E345-977C-2A379EB44A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1952" y="3989988"/>
            <a:ext cx="861774" cy="861774"/>
          </a:xfrm>
          <a:prstGeom prst="rect">
            <a:avLst/>
          </a:prstGeom>
        </p:spPr>
      </p:pic>
      <p:sp>
        <p:nvSpPr>
          <p:cNvPr id="22" name="Text Box 63"/>
          <p:cNvSpPr txBox="1">
            <a:spLocks noChangeArrowheads="1"/>
          </p:cNvSpPr>
          <p:nvPr/>
        </p:nvSpPr>
        <p:spPr bwMode="auto">
          <a:xfrm>
            <a:off x="1027135" y="1828800"/>
            <a:ext cx="8955702" cy="1383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lnSpc>
                <a:spcPts val="3040"/>
              </a:lnSpc>
              <a:spcBef>
                <a:spcPct val="50000"/>
              </a:spcBef>
              <a:defRPr/>
            </a:pPr>
            <a:r>
              <a:rPr lang="en-GB" sz="2200">
                <a:solidFill>
                  <a:schemeClr val="bg2">
                    <a:lumMod val="25000"/>
                  </a:schemeClr>
                </a:solidFill>
                <a:latin typeface="Arial" charset="0"/>
              </a:rPr>
              <a:t>When describing hazardous events, </a:t>
            </a:r>
            <a:r>
              <a:rPr lang="en-GB" sz="2200" b="1">
                <a:solidFill>
                  <a:srgbClr val="E45C31"/>
                </a:solidFill>
                <a:latin typeface="Arial" charset="0"/>
              </a:rPr>
              <a:t>BE SPECIFIC</a:t>
            </a:r>
            <a:r>
              <a:rPr lang="en-GB" sz="2200">
                <a:solidFill>
                  <a:srgbClr val="E45C31"/>
                </a:solidFill>
                <a:latin typeface="Arial" charset="0"/>
              </a:rPr>
              <a:t>! </a:t>
            </a:r>
          </a:p>
          <a:p>
            <a:pPr marL="0" indent="0" algn="l">
              <a:lnSpc>
                <a:spcPts val="3040"/>
              </a:lnSpc>
              <a:spcBef>
                <a:spcPct val="50000"/>
              </a:spcBef>
              <a:defRPr/>
            </a:pPr>
            <a:br>
              <a:rPr lang="en-GB" sz="2200">
                <a:solidFill>
                  <a:schemeClr val="bg2">
                    <a:lumMod val="25000"/>
                  </a:schemeClr>
                </a:solidFill>
                <a:latin typeface="Arial" charset="0"/>
              </a:rPr>
            </a:br>
            <a:r>
              <a:rPr lang="en-GB" sz="2200">
                <a:solidFill>
                  <a:schemeClr val="bg2">
                    <a:lumMod val="25000"/>
                  </a:schemeClr>
                </a:solidFill>
                <a:latin typeface="Arial" charset="0"/>
              </a:rPr>
              <a:t>Clearly indicate </a:t>
            </a:r>
            <a:r>
              <a:rPr lang="en-GB" sz="2200" b="1">
                <a:solidFill>
                  <a:schemeClr val="bg2">
                    <a:lumMod val="25000"/>
                  </a:schemeClr>
                </a:solidFill>
                <a:latin typeface="Arial" charset="0"/>
              </a:rPr>
              <a:t>what hazard </a:t>
            </a:r>
            <a:r>
              <a:rPr lang="en-GB" sz="2200">
                <a:solidFill>
                  <a:schemeClr val="bg2">
                    <a:lumMod val="25000"/>
                  </a:schemeClr>
                </a:solidFill>
                <a:latin typeface="Arial" charset="0"/>
              </a:rPr>
              <a:t>could be introduced, and</a:t>
            </a:r>
            <a:r>
              <a:rPr lang="en-GB" sz="2200" b="1">
                <a:solidFill>
                  <a:schemeClr val="bg2">
                    <a:lumMod val="25000"/>
                  </a:schemeClr>
                </a:solidFill>
                <a:latin typeface="Arial" charset="0"/>
              </a:rPr>
              <a:t> how</a:t>
            </a:r>
            <a:r>
              <a:rPr lang="en-GB" sz="2200">
                <a:solidFill>
                  <a:schemeClr val="bg2">
                    <a:lumMod val="25000"/>
                  </a:schemeClr>
                </a:solidFill>
                <a:latin typeface="Arial" charset="0"/>
              </a:rPr>
              <a:t>.</a:t>
            </a:r>
            <a:endParaRPr lang="en-GB" sz="2200">
              <a:solidFill>
                <a:schemeClr val="bg2">
                  <a:lumMod val="25000"/>
                </a:schemeClr>
              </a:solidFill>
              <a:latin typeface="Arial"/>
              <a:cs typeface="Arial"/>
            </a:endParaRPr>
          </a:p>
        </p:txBody>
      </p:sp>
      <p:sp>
        <p:nvSpPr>
          <p:cNvPr id="28" name="Text Box 63"/>
          <p:cNvSpPr txBox="1">
            <a:spLocks noChangeArrowheads="1"/>
          </p:cNvSpPr>
          <p:nvPr/>
        </p:nvSpPr>
        <p:spPr bwMode="auto">
          <a:xfrm>
            <a:off x="3813727" y="4093967"/>
            <a:ext cx="5883821"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600"/>
              </a:spcBef>
              <a:defRPr/>
            </a:pPr>
            <a:r>
              <a:rPr lang="en-GB" sz="2000" b="1">
                <a:solidFill>
                  <a:srgbClr val="009FB7"/>
                </a:solidFill>
                <a:latin typeface="Arial" charset="0"/>
              </a:rPr>
              <a:t>TIP    </a:t>
            </a:r>
            <a:br>
              <a:rPr lang="en-GB" sz="2000" b="1">
                <a:solidFill>
                  <a:srgbClr val="009FB7"/>
                </a:solidFill>
                <a:latin typeface="Arial" charset="0"/>
              </a:rPr>
            </a:br>
            <a:r>
              <a:rPr lang="en-GB" sz="2000">
                <a:solidFill>
                  <a:schemeClr val="bg2">
                    <a:lumMod val="25000"/>
                  </a:schemeClr>
                </a:solidFill>
                <a:latin typeface="Arial" charset="0"/>
                <a:cs typeface="Arial"/>
              </a:rPr>
              <a:t>A good hazardous event reads like this:</a:t>
            </a:r>
          </a:p>
          <a:p>
            <a:pPr marL="0" indent="0" algn="l">
              <a:spcBef>
                <a:spcPct val="50000"/>
              </a:spcBef>
              <a:defRPr/>
            </a:pPr>
            <a:r>
              <a:rPr lang="en-GB" sz="2000" b="1">
                <a:solidFill>
                  <a:srgbClr val="086788"/>
                </a:solidFill>
                <a:latin typeface="Arial" charset="0"/>
                <a:cs typeface="Arial"/>
              </a:rPr>
              <a:t>X happens </a:t>
            </a:r>
            <a:r>
              <a:rPr lang="en-GB" sz="2000" i="1">
                <a:solidFill>
                  <a:srgbClr val="086788"/>
                </a:solidFill>
                <a:latin typeface="Arial" charset="0"/>
                <a:cs typeface="Arial"/>
              </a:rPr>
              <a:t>(to the water supply) </a:t>
            </a:r>
            <a:br>
              <a:rPr lang="en-GB" sz="2000" i="1">
                <a:solidFill>
                  <a:srgbClr val="086788"/>
                </a:solidFill>
                <a:latin typeface="Arial" charset="0"/>
                <a:cs typeface="Arial"/>
              </a:rPr>
            </a:br>
            <a:r>
              <a:rPr lang="en-GB" sz="2000" b="1">
                <a:solidFill>
                  <a:srgbClr val="E45C31"/>
                </a:solidFill>
                <a:latin typeface="Arial" charset="0"/>
                <a:cs typeface="Arial"/>
              </a:rPr>
              <a:t>because of Y</a:t>
            </a:r>
          </a:p>
        </p:txBody>
      </p:sp>
      <p:sp>
        <p:nvSpPr>
          <p:cNvPr id="12" name="Text Box 63">
            <a:extLst>
              <a:ext uri="{FF2B5EF4-FFF2-40B4-BE49-F238E27FC236}">
                <a16:creationId xmlns:a16="http://schemas.microsoft.com/office/drawing/2014/main" id="{E94426FD-AC02-AE42-97BE-FFE2811482E3}"/>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DESCRIBING </a:t>
            </a:r>
            <a:r>
              <a:rPr lang="en-US" sz="2800" b="1" spc="100">
                <a:solidFill>
                  <a:srgbClr val="FED766"/>
                </a:solidFill>
                <a:latin typeface="Arial" charset="0"/>
              </a:rPr>
              <a:t>hazardous events</a:t>
            </a:r>
          </a:p>
        </p:txBody>
      </p:sp>
      <p:pic>
        <p:nvPicPr>
          <p:cNvPr id="6" name="Graphic 5" descr="Play">
            <a:extLst>
              <a:ext uri="{FF2B5EF4-FFF2-40B4-BE49-F238E27FC236}">
                <a16:creationId xmlns:a16="http://schemas.microsoft.com/office/drawing/2014/main" id="{017EE80E-1719-394D-A3C8-D4AA83A07EC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8486" y="4208108"/>
            <a:ext cx="187112" cy="187112"/>
          </a:xfrm>
          <a:prstGeom prst="rect">
            <a:avLst/>
          </a:prstGeom>
        </p:spPr>
      </p:pic>
    </p:spTree>
    <p:extLst>
      <p:ext uri="{BB962C8B-B14F-4D97-AF65-F5344CB8AC3E}">
        <p14:creationId xmlns:p14="http://schemas.microsoft.com/office/powerpoint/2010/main" val="2455058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63"/>
          <p:cNvSpPr txBox="1">
            <a:spLocks noChangeArrowheads="1"/>
          </p:cNvSpPr>
          <p:nvPr/>
        </p:nvSpPr>
        <p:spPr bwMode="auto">
          <a:xfrm>
            <a:off x="476353" y="2423462"/>
            <a:ext cx="10474676" cy="2400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342900" indent="-342900" algn="l">
              <a:spcBef>
                <a:spcPct val="50000"/>
              </a:spcBef>
              <a:spcAft>
                <a:spcPts val="1200"/>
              </a:spcAft>
              <a:buBlip>
                <a:blip r:embed="rId3"/>
              </a:buBlip>
              <a:defRPr/>
            </a:pPr>
            <a:r>
              <a:rPr lang="en-GB" sz="2000">
                <a:solidFill>
                  <a:srgbClr val="086788"/>
                </a:solidFill>
                <a:latin typeface="Arial" charset="0"/>
                <a:cs typeface="Arial"/>
              </a:rPr>
              <a:t>Source water becomes faecally contaminated </a:t>
            </a:r>
            <a:r>
              <a:rPr lang="en-GB" sz="2000" b="1">
                <a:solidFill>
                  <a:srgbClr val="086788"/>
                </a:solidFill>
                <a:latin typeface="Arial" charset="0"/>
                <a:cs typeface="Arial"/>
              </a:rPr>
              <a:t>(X)</a:t>
            </a:r>
            <a:r>
              <a:rPr lang="en-GB" sz="2000">
                <a:solidFill>
                  <a:srgbClr val="086788"/>
                </a:solidFill>
                <a:latin typeface="Arial" charset="0"/>
                <a:cs typeface="Arial"/>
              </a:rPr>
              <a:t> </a:t>
            </a:r>
            <a:br>
              <a:rPr lang="en-GB" sz="2000">
                <a:solidFill>
                  <a:srgbClr val="009FB7"/>
                </a:solidFill>
                <a:latin typeface="Arial" charset="0"/>
                <a:cs typeface="Arial"/>
              </a:rPr>
            </a:br>
            <a:r>
              <a:rPr lang="en-GB" sz="2000">
                <a:solidFill>
                  <a:srgbClr val="E45C31"/>
                </a:solidFill>
                <a:latin typeface="Arial" charset="0"/>
                <a:cs typeface="Arial"/>
              </a:rPr>
              <a:t>because of discharge of untreated domestic waste from households </a:t>
            </a:r>
            <a:r>
              <a:rPr lang="en-GB" sz="2000" b="1">
                <a:solidFill>
                  <a:srgbClr val="E45C31"/>
                </a:solidFill>
                <a:latin typeface="Arial" charset="0"/>
                <a:cs typeface="Arial"/>
              </a:rPr>
              <a:t>(Y)</a:t>
            </a:r>
          </a:p>
          <a:p>
            <a:pPr marL="342900" indent="-342900" algn="l">
              <a:spcBef>
                <a:spcPct val="50000"/>
              </a:spcBef>
              <a:buBlip>
                <a:blip r:embed="rId3"/>
              </a:buBlip>
              <a:defRPr/>
            </a:pPr>
            <a:r>
              <a:rPr lang="en-GB" sz="2000">
                <a:solidFill>
                  <a:srgbClr val="086788"/>
                </a:solidFill>
                <a:latin typeface="Arial" charset="0"/>
                <a:cs typeface="Arial"/>
              </a:rPr>
              <a:t>Water in the pipe network becomes contaminated </a:t>
            </a:r>
            <a:r>
              <a:rPr lang="en-GB" sz="2000" b="1">
                <a:solidFill>
                  <a:srgbClr val="086788"/>
                </a:solidFill>
                <a:latin typeface="Arial" charset="0"/>
                <a:cs typeface="Arial"/>
              </a:rPr>
              <a:t>(X)</a:t>
            </a:r>
            <a:r>
              <a:rPr lang="en-GB" sz="2000">
                <a:solidFill>
                  <a:srgbClr val="086788"/>
                </a:solidFill>
                <a:latin typeface="Arial" charset="0"/>
                <a:cs typeface="Arial"/>
              </a:rPr>
              <a:t> </a:t>
            </a:r>
            <a:br>
              <a:rPr lang="en-GB" sz="2000">
                <a:solidFill>
                  <a:srgbClr val="009FB7"/>
                </a:solidFill>
                <a:latin typeface="Arial" charset="0"/>
                <a:cs typeface="Arial"/>
              </a:rPr>
            </a:br>
            <a:r>
              <a:rPr lang="en-GB" sz="2000">
                <a:solidFill>
                  <a:srgbClr val="E45C31"/>
                </a:solidFill>
                <a:latin typeface="Arial" charset="0"/>
                <a:cs typeface="Arial"/>
              </a:rPr>
              <a:t>because of unsanitary pipeline repair practices </a:t>
            </a:r>
            <a:r>
              <a:rPr lang="en-GB" sz="2000" b="1">
                <a:solidFill>
                  <a:srgbClr val="E45C31"/>
                </a:solidFill>
                <a:latin typeface="Arial" charset="0"/>
                <a:cs typeface="Arial"/>
              </a:rPr>
              <a:t>(Y)</a:t>
            </a:r>
          </a:p>
          <a:p>
            <a:pPr marL="342900" indent="-342900" algn="l">
              <a:spcBef>
                <a:spcPct val="50000"/>
              </a:spcBef>
              <a:buBlip>
                <a:blip r:embed="rId3"/>
              </a:buBlip>
              <a:defRPr/>
            </a:pPr>
            <a:r>
              <a:rPr lang="en-GB" sz="2000">
                <a:solidFill>
                  <a:srgbClr val="086788"/>
                </a:solidFill>
                <a:latin typeface="Arial" charset="0"/>
                <a:cs typeface="Arial"/>
              </a:rPr>
              <a:t>Water is over- or under-dosed with chlorine </a:t>
            </a:r>
            <a:r>
              <a:rPr lang="en-GB" sz="2000" b="1">
                <a:solidFill>
                  <a:srgbClr val="086788"/>
                </a:solidFill>
                <a:latin typeface="Arial" charset="0"/>
                <a:cs typeface="Arial"/>
              </a:rPr>
              <a:t>(X) </a:t>
            </a:r>
            <a:br>
              <a:rPr lang="en-GB" sz="2000" b="1">
                <a:solidFill>
                  <a:srgbClr val="009FB7"/>
                </a:solidFill>
                <a:latin typeface="Arial" charset="0"/>
                <a:cs typeface="Arial"/>
              </a:rPr>
            </a:br>
            <a:r>
              <a:rPr lang="en-GB" sz="2000">
                <a:solidFill>
                  <a:srgbClr val="E45C31"/>
                </a:solidFill>
                <a:latin typeface="Arial" charset="0"/>
                <a:cs typeface="Arial"/>
              </a:rPr>
              <a:t>because of insufficient operator training </a:t>
            </a:r>
            <a:r>
              <a:rPr lang="en-GB" sz="2000" b="1">
                <a:solidFill>
                  <a:srgbClr val="E45C31"/>
                </a:solidFill>
                <a:latin typeface="Arial" charset="0"/>
                <a:cs typeface="Arial"/>
              </a:rPr>
              <a:t>(Y)</a:t>
            </a:r>
          </a:p>
        </p:txBody>
      </p:sp>
      <p:sp>
        <p:nvSpPr>
          <p:cNvPr id="20" name="Text Box 63"/>
          <p:cNvSpPr txBox="1">
            <a:spLocks noChangeArrowheads="1"/>
          </p:cNvSpPr>
          <p:nvPr/>
        </p:nvSpPr>
        <p:spPr bwMode="auto">
          <a:xfrm>
            <a:off x="5772632" y="5258636"/>
            <a:ext cx="2834640" cy="748963"/>
          </a:xfrm>
          <a:prstGeom prst="roundRect">
            <a:avLst>
              <a:gd name="adj" fmla="val 9644"/>
            </a:avLst>
          </a:prstGeom>
          <a:noFill/>
          <a:ln w="12700">
            <a:solidFill>
              <a:schemeClr val="accent2"/>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18288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cs typeface="Arial"/>
              </a:rPr>
              <a:t>Y</a:t>
            </a:r>
            <a:r>
              <a:rPr lang="en-GB" sz="2000">
                <a:solidFill>
                  <a:srgbClr val="E45C31"/>
                </a:solidFill>
                <a:latin typeface="Arial" charset="0"/>
                <a:cs typeface="Arial"/>
              </a:rPr>
              <a:t> = </a:t>
            </a:r>
            <a:r>
              <a:rPr lang="en-GB" sz="2000" u="sng">
                <a:solidFill>
                  <a:srgbClr val="E45C31"/>
                </a:solidFill>
                <a:latin typeface="Arial" charset="0"/>
                <a:cs typeface="Arial"/>
              </a:rPr>
              <a:t>How</a:t>
            </a:r>
            <a:r>
              <a:rPr lang="en-GB" sz="2000">
                <a:solidFill>
                  <a:srgbClr val="E45C31"/>
                </a:solidFill>
                <a:latin typeface="Arial" charset="0"/>
                <a:cs typeface="Arial"/>
              </a:rPr>
              <a:t> it can happen (i.e. cause)</a:t>
            </a:r>
          </a:p>
        </p:txBody>
      </p:sp>
      <p:sp>
        <p:nvSpPr>
          <p:cNvPr id="11" name="Text Box 63">
            <a:extLst>
              <a:ext uri="{FF2B5EF4-FFF2-40B4-BE49-F238E27FC236}">
                <a16:creationId xmlns:a16="http://schemas.microsoft.com/office/drawing/2014/main" id="{E99A814B-E7F8-374E-91F3-BDAB44F75C4B}"/>
              </a:ext>
            </a:extLst>
          </p:cNvPr>
          <p:cNvSpPr txBox="1">
            <a:spLocks noChangeArrowheads="1"/>
          </p:cNvSpPr>
          <p:nvPr/>
        </p:nvSpPr>
        <p:spPr bwMode="auto">
          <a:xfrm>
            <a:off x="-163286" y="488049"/>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DESCRIBING </a:t>
            </a:r>
            <a:r>
              <a:rPr lang="en-US" sz="2800" b="1" spc="100">
                <a:solidFill>
                  <a:srgbClr val="FED766"/>
                </a:solidFill>
                <a:latin typeface="Arial" charset="0"/>
              </a:rPr>
              <a:t>hazardous events</a:t>
            </a:r>
          </a:p>
        </p:txBody>
      </p:sp>
      <p:sp>
        <p:nvSpPr>
          <p:cNvPr id="6" name="Rounded Rectangle 5">
            <a:extLst>
              <a:ext uri="{FF2B5EF4-FFF2-40B4-BE49-F238E27FC236}">
                <a16:creationId xmlns:a16="http://schemas.microsoft.com/office/drawing/2014/main" id="{83EF175A-BBF7-C14A-89CF-7A34D509A328}"/>
              </a:ext>
            </a:extLst>
          </p:cNvPr>
          <p:cNvSpPr/>
          <p:nvPr/>
        </p:nvSpPr>
        <p:spPr>
          <a:xfrm>
            <a:off x="1493519" y="1202727"/>
            <a:ext cx="6507957" cy="415588"/>
          </a:xfrm>
          <a:prstGeom prst="roundRect">
            <a:avLst>
              <a:gd name="adj" fmla="val 7686"/>
            </a:avLst>
          </a:prstGeom>
          <a:solidFill>
            <a:srgbClr val="FED766"/>
          </a:solidFill>
        </p:spPr>
        <p:txBody>
          <a:bodyPr wrap="square" lIns="182880" anchor="ctr" anchorCtr="0">
            <a:spAutoFit/>
          </a:bodyPr>
          <a:lstStyle/>
          <a:p>
            <a:pPr marL="57150" indent="-20638"/>
            <a:r>
              <a:rPr lang="en-AU" sz="2000" b="1" kern="0" spc="100">
                <a:solidFill>
                  <a:srgbClr val="086788"/>
                </a:solidFill>
                <a:ea typeface="Arial" charset="0"/>
                <a:cs typeface="Arial" charset="0"/>
              </a:rPr>
              <a:t>X happens </a:t>
            </a:r>
            <a:r>
              <a:rPr lang="en-AU" sz="2000" kern="0" spc="100">
                <a:solidFill>
                  <a:srgbClr val="086788"/>
                </a:solidFill>
                <a:ea typeface="Arial" charset="0"/>
                <a:cs typeface="Arial" charset="0"/>
              </a:rPr>
              <a:t>(to the water supply) </a:t>
            </a:r>
            <a:r>
              <a:rPr lang="en-AU" sz="2000" b="1" kern="0" spc="100">
                <a:solidFill>
                  <a:srgbClr val="086788"/>
                </a:solidFill>
                <a:ea typeface="Arial" charset="0"/>
                <a:cs typeface="Arial" charset="0"/>
              </a:rPr>
              <a:t>because of Y</a:t>
            </a:r>
          </a:p>
        </p:txBody>
      </p:sp>
      <p:sp>
        <p:nvSpPr>
          <p:cNvPr id="7" name="Text Box 63">
            <a:extLst>
              <a:ext uri="{FF2B5EF4-FFF2-40B4-BE49-F238E27FC236}">
                <a16:creationId xmlns:a16="http://schemas.microsoft.com/office/drawing/2014/main" id="{A8CC6600-5EB2-924D-AE68-1D7B44E6213B}"/>
              </a:ext>
            </a:extLst>
          </p:cNvPr>
          <p:cNvSpPr txBox="1">
            <a:spLocks noChangeArrowheads="1"/>
          </p:cNvSpPr>
          <p:nvPr/>
        </p:nvSpPr>
        <p:spPr bwMode="auto">
          <a:xfrm>
            <a:off x="648789" y="1872345"/>
            <a:ext cx="2831124"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200" b="1" spc="300">
                <a:solidFill>
                  <a:srgbClr val="56A3A6"/>
                </a:solidFill>
                <a:latin typeface="Arial" charset="0"/>
              </a:rPr>
              <a:t>EXAMPLES:</a:t>
            </a:r>
            <a:endParaRPr lang="en-US" sz="2200" i="1" spc="300">
              <a:solidFill>
                <a:srgbClr val="56A3A6"/>
              </a:solidFill>
              <a:latin typeface="Arial" charset="0"/>
            </a:endParaRPr>
          </a:p>
        </p:txBody>
      </p:sp>
      <p:sp>
        <p:nvSpPr>
          <p:cNvPr id="5" name="Rounded Rectangle 4">
            <a:extLst>
              <a:ext uri="{FF2B5EF4-FFF2-40B4-BE49-F238E27FC236}">
                <a16:creationId xmlns:a16="http://schemas.microsoft.com/office/drawing/2014/main" id="{86FCDF93-7D4D-5D41-B2F7-423FC6931959}"/>
              </a:ext>
            </a:extLst>
          </p:cNvPr>
          <p:cNvSpPr/>
          <p:nvPr/>
        </p:nvSpPr>
        <p:spPr>
          <a:xfrm>
            <a:off x="2608522" y="5258636"/>
            <a:ext cx="2834640" cy="783193"/>
          </a:xfrm>
          <a:prstGeom prst="roundRect">
            <a:avLst>
              <a:gd name="adj" fmla="val 11400"/>
            </a:avLst>
          </a:prstGeom>
          <a:ln w="12700">
            <a:solidFill>
              <a:srgbClr val="086788"/>
            </a:solidFill>
          </a:ln>
        </p:spPr>
        <p:txBody>
          <a:bodyPr wrap="square" lIns="182880">
            <a:spAutoFit/>
          </a:bodyPr>
          <a:lstStyle/>
          <a:p>
            <a:pPr>
              <a:spcBef>
                <a:spcPct val="50000"/>
              </a:spcBef>
              <a:defRPr/>
            </a:pPr>
            <a:r>
              <a:rPr lang="en-GB" sz="2000" b="1">
                <a:solidFill>
                  <a:srgbClr val="086788"/>
                </a:solidFill>
                <a:cs typeface="Arial"/>
              </a:rPr>
              <a:t>X</a:t>
            </a:r>
            <a:r>
              <a:rPr lang="en-GB" sz="2000">
                <a:solidFill>
                  <a:srgbClr val="086788"/>
                </a:solidFill>
                <a:cs typeface="Arial"/>
              </a:rPr>
              <a:t> = </a:t>
            </a:r>
            <a:r>
              <a:rPr lang="en-GB" sz="2000" u="sng">
                <a:solidFill>
                  <a:srgbClr val="086788"/>
                </a:solidFill>
                <a:cs typeface="Arial"/>
              </a:rPr>
              <a:t>What</a:t>
            </a:r>
            <a:r>
              <a:rPr lang="en-GB" sz="2000">
                <a:solidFill>
                  <a:srgbClr val="086788"/>
                </a:solidFill>
                <a:cs typeface="Arial"/>
              </a:rPr>
              <a:t> can happen to the water supply</a:t>
            </a:r>
          </a:p>
        </p:txBody>
      </p:sp>
    </p:spTree>
    <p:extLst>
      <p:ext uri="{BB962C8B-B14F-4D97-AF65-F5344CB8AC3E}">
        <p14:creationId xmlns:p14="http://schemas.microsoft.com/office/powerpoint/2010/main" val="4056248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3"/>
          <p:cNvSpPr txBox="1">
            <a:spLocks noChangeArrowheads="1"/>
          </p:cNvSpPr>
          <p:nvPr/>
        </p:nvSpPr>
        <p:spPr bwMode="auto">
          <a:xfrm>
            <a:off x="959005" y="1798948"/>
            <a:ext cx="322077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spc="100">
                <a:solidFill>
                  <a:srgbClr val="DB504A"/>
                </a:solidFill>
                <a:latin typeface="Arial" charset="0"/>
              </a:rPr>
              <a:t>WEAK EXAMPLE</a:t>
            </a:r>
            <a:endParaRPr lang="en-GB" sz="2000" b="1" spc="100">
              <a:solidFill>
                <a:srgbClr val="DB504A"/>
              </a:solidFill>
              <a:latin typeface="Arial" charset="0"/>
              <a:cs typeface="Arial"/>
            </a:endParaRPr>
          </a:p>
        </p:txBody>
      </p:sp>
      <p:sp>
        <p:nvSpPr>
          <p:cNvPr id="22" name="Text Box 63"/>
          <p:cNvSpPr txBox="1">
            <a:spLocks noChangeArrowheads="1"/>
          </p:cNvSpPr>
          <p:nvPr/>
        </p:nvSpPr>
        <p:spPr bwMode="auto">
          <a:xfrm>
            <a:off x="959005" y="4110835"/>
            <a:ext cx="797084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spc="100">
                <a:solidFill>
                  <a:srgbClr val="009FB7"/>
                </a:solidFill>
                <a:latin typeface="Arial" charset="0"/>
              </a:rPr>
              <a:t>STRONGER EXAMPLES</a:t>
            </a:r>
            <a:endParaRPr lang="en-GB" sz="2000" b="1" spc="100">
              <a:solidFill>
                <a:srgbClr val="009FB7"/>
              </a:solidFill>
              <a:latin typeface="Arial" charset="0"/>
              <a:cs typeface="Arial"/>
            </a:endParaRPr>
          </a:p>
        </p:txBody>
      </p:sp>
      <p:sp>
        <p:nvSpPr>
          <p:cNvPr id="30" name="Text Box 63"/>
          <p:cNvSpPr txBox="1">
            <a:spLocks noChangeArrowheads="1"/>
          </p:cNvSpPr>
          <p:nvPr/>
        </p:nvSpPr>
        <p:spPr bwMode="auto">
          <a:xfrm>
            <a:off x="959005" y="5486216"/>
            <a:ext cx="8119681"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chemeClr val="bg2">
                    <a:lumMod val="25000"/>
                  </a:schemeClr>
                </a:solidFill>
                <a:latin typeface="Arial" charset="0"/>
                <a:cs typeface="Arial"/>
              </a:rPr>
              <a:t>Hazardous event: </a:t>
            </a:r>
            <a:r>
              <a:rPr lang="en-GB" sz="2000">
                <a:solidFill>
                  <a:schemeClr val="bg2">
                    <a:lumMod val="25000"/>
                  </a:schemeClr>
                </a:solidFill>
                <a:latin typeface="Arial" charset="0"/>
                <a:cs typeface="Arial"/>
              </a:rPr>
              <a:t>The source water is </a:t>
            </a:r>
            <a:r>
              <a:rPr lang="en-GB" sz="2000" i="1" u="sng">
                <a:solidFill>
                  <a:schemeClr val="bg2">
                    <a:lumMod val="25000"/>
                  </a:schemeClr>
                </a:solidFill>
                <a:latin typeface="Arial" charset="0"/>
                <a:cs typeface="Arial"/>
              </a:rPr>
              <a:t>chemically</a:t>
            </a:r>
            <a:r>
              <a:rPr lang="en-GB" sz="2000">
                <a:solidFill>
                  <a:schemeClr val="bg2">
                    <a:lumMod val="25000"/>
                  </a:schemeClr>
                </a:solidFill>
                <a:latin typeface="Arial" charset="0"/>
                <a:cs typeface="Arial"/>
              </a:rPr>
              <a:t> contaminated (X) due to use of </a:t>
            </a:r>
            <a:r>
              <a:rPr lang="en-GB" sz="2000" i="1" u="sng">
                <a:solidFill>
                  <a:schemeClr val="bg2">
                    <a:lumMod val="25000"/>
                  </a:schemeClr>
                </a:solidFill>
                <a:latin typeface="Arial" charset="0"/>
                <a:cs typeface="Arial"/>
              </a:rPr>
              <a:t>pesticides</a:t>
            </a:r>
            <a:r>
              <a:rPr lang="en-GB" sz="2000">
                <a:solidFill>
                  <a:schemeClr val="bg2">
                    <a:lumMod val="25000"/>
                  </a:schemeClr>
                </a:solidFill>
                <a:latin typeface="Arial" charset="0"/>
                <a:cs typeface="Arial"/>
              </a:rPr>
              <a:t> on crops and runoff during rains (Y)</a:t>
            </a:r>
          </a:p>
        </p:txBody>
      </p:sp>
      <p:grpSp>
        <p:nvGrpSpPr>
          <p:cNvPr id="9" name="Group 8">
            <a:extLst>
              <a:ext uri="{FF2B5EF4-FFF2-40B4-BE49-F238E27FC236}">
                <a16:creationId xmlns:a16="http://schemas.microsoft.com/office/drawing/2014/main" id="{D5C4C019-50EF-0A47-A9DB-51B27C02666E}"/>
              </a:ext>
            </a:extLst>
          </p:cNvPr>
          <p:cNvGrpSpPr/>
          <p:nvPr/>
        </p:nvGrpSpPr>
        <p:grpSpPr>
          <a:xfrm>
            <a:off x="2427308" y="2783470"/>
            <a:ext cx="7486608" cy="990005"/>
            <a:chOff x="871295" y="2506759"/>
            <a:chExt cx="7486608" cy="990005"/>
          </a:xfrm>
        </p:grpSpPr>
        <p:sp>
          <p:nvSpPr>
            <p:cNvPr id="31" name="Text Box 63"/>
            <p:cNvSpPr txBox="1">
              <a:spLocks noChangeArrowheads="1"/>
            </p:cNvSpPr>
            <p:nvPr/>
          </p:nvSpPr>
          <p:spPr bwMode="auto">
            <a:xfrm>
              <a:off x="982380" y="2571125"/>
              <a:ext cx="7226299"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DB504A"/>
                  </a:solidFill>
                  <a:latin typeface="Arial" charset="0"/>
                  <a:cs typeface="Arial"/>
                </a:rPr>
                <a:t>X</a:t>
              </a:r>
              <a:r>
                <a:rPr lang="en-GB" sz="2000">
                  <a:solidFill>
                    <a:srgbClr val="DB504A"/>
                  </a:solidFill>
                  <a:latin typeface="Arial" charset="0"/>
                  <a:cs typeface="Arial"/>
                </a:rPr>
                <a:t> = </a:t>
              </a:r>
              <a:r>
                <a:rPr lang="en-GB" sz="2000" u="sng">
                  <a:solidFill>
                    <a:srgbClr val="DB504A"/>
                  </a:solidFill>
                  <a:latin typeface="Arial" charset="0"/>
                  <a:cs typeface="Arial"/>
                </a:rPr>
                <a:t>What</a:t>
              </a:r>
              <a:r>
                <a:rPr lang="en-GB" sz="2000">
                  <a:solidFill>
                    <a:srgbClr val="DB504A"/>
                  </a:solidFill>
                  <a:latin typeface="Arial" charset="0"/>
                  <a:cs typeface="Arial"/>
                </a:rPr>
                <a:t> can happen to the water supply</a:t>
              </a:r>
            </a:p>
            <a:p>
              <a:pPr marL="0" indent="0" algn="l">
                <a:spcBef>
                  <a:spcPct val="50000"/>
                </a:spcBef>
                <a:defRPr/>
              </a:pPr>
              <a:r>
                <a:rPr lang="en-GB" sz="2000" b="1">
                  <a:solidFill>
                    <a:srgbClr val="DB504A"/>
                  </a:solidFill>
                  <a:latin typeface="Arial" charset="0"/>
                  <a:cs typeface="Arial"/>
                </a:rPr>
                <a:t>Y</a:t>
              </a:r>
              <a:r>
                <a:rPr lang="en-GB" sz="2000">
                  <a:solidFill>
                    <a:srgbClr val="DB504A"/>
                  </a:solidFill>
                  <a:latin typeface="Arial" charset="0"/>
                  <a:cs typeface="Arial"/>
                </a:rPr>
                <a:t> = </a:t>
              </a:r>
              <a:r>
                <a:rPr lang="en-GB" sz="2000" u="sng">
                  <a:solidFill>
                    <a:srgbClr val="DB504A"/>
                  </a:solidFill>
                  <a:latin typeface="Arial" charset="0"/>
                  <a:cs typeface="Arial"/>
                </a:rPr>
                <a:t>How</a:t>
              </a:r>
              <a:r>
                <a:rPr lang="en-GB" sz="2000">
                  <a:solidFill>
                    <a:srgbClr val="DB504A"/>
                  </a:solidFill>
                  <a:latin typeface="Arial" charset="0"/>
                  <a:cs typeface="Arial"/>
                </a:rPr>
                <a:t> it can happen (i.e. cause)</a:t>
              </a:r>
            </a:p>
          </p:txBody>
        </p:sp>
        <p:sp>
          <p:nvSpPr>
            <p:cNvPr id="33" name="Rounded Rectangle 32"/>
            <p:cNvSpPr>
              <a:spLocks noChangeArrowheads="1"/>
            </p:cNvSpPr>
            <p:nvPr/>
          </p:nvSpPr>
          <p:spPr bwMode="auto">
            <a:xfrm>
              <a:off x="871295" y="2506759"/>
              <a:ext cx="7486608" cy="990005"/>
            </a:xfrm>
            <a:prstGeom prst="roundRect">
              <a:avLst>
                <a:gd name="adj" fmla="val 16667"/>
              </a:avLst>
            </a:prstGeom>
            <a:noFill/>
            <a:ln w="12700">
              <a:solidFill>
                <a:srgbClr val="DB504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Californian FB" charset="0"/>
              </a:endParaRPr>
            </a:p>
          </p:txBody>
        </p:sp>
        <p:sp>
          <p:nvSpPr>
            <p:cNvPr id="34" name="Text Box 63"/>
            <p:cNvSpPr txBox="1">
              <a:spLocks noChangeArrowheads="1"/>
            </p:cNvSpPr>
            <p:nvPr/>
          </p:nvSpPr>
          <p:spPr bwMode="auto">
            <a:xfrm>
              <a:off x="6105025" y="2608481"/>
              <a:ext cx="2137518"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eaLnBrk="1" hangingPunct="1">
                <a:spcBef>
                  <a:spcPct val="50000"/>
                </a:spcBef>
                <a:defRPr/>
              </a:pPr>
              <a:r>
                <a:rPr lang="en-GB" sz="2200" b="1">
                  <a:solidFill>
                    <a:srgbClr val="DB504A"/>
                  </a:solidFill>
                  <a:latin typeface="Arial"/>
                  <a:cs typeface="Arial"/>
                </a:rPr>
                <a:t>Are these clear enough?</a:t>
              </a:r>
            </a:p>
          </p:txBody>
        </p:sp>
      </p:grpSp>
      <p:grpSp>
        <p:nvGrpSpPr>
          <p:cNvPr id="25" name="Group 24">
            <a:extLst>
              <a:ext uri="{FF2B5EF4-FFF2-40B4-BE49-F238E27FC236}">
                <a16:creationId xmlns:a16="http://schemas.microsoft.com/office/drawing/2014/main" id="{644109D2-98BD-C945-9BF1-91F59D328764}"/>
              </a:ext>
            </a:extLst>
          </p:cNvPr>
          <p:cNvGrpSpPr/>
          <p:nvPr/>
        </p:nvGrpSpPr>
        <p:grpSpPr>
          <a:xfrm>
            <a:off x="11668669" y="1176271"/>
            <a:ext cx="515236" cy="380621"/>
            <a:chOff x="8628766" y="1945016"/>
            <a:chExt cx="515236" cy="380621"/>
          </a:xfrm>
        </p:grpSpPr>
        <p:sp>
          <p:nvSpPr>
            <p:cNvPr id="26" name="Round Same Side Corner Rectangle 25">
              <a:extLst>
                <a:ext uri="{FF2B5EF4-FFF2-40B4-BE49-F238E27FC236}">
                  <a16:creationId xmlns:a16="http://schemas.microsoft.com/office/drawing/2014/main" id="{C217221C-FFF1-134F-AB4F-AE584731EB47}"/>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27" name="Striped Right Arrow 26">
              <a:extLst>
                <a:ext uri="{FF2B5EF4-FFF2-40B4-BE49-F238E27FC236}">
                  <a16:creationId xmlns:a16="http://schemas.microsoft.com/office/drawing/2014/main" id="{2F6F3201-5115-1846-96CA-227E9BA48F48}"/>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802DAE-68C2-A945-88E6-BB81C21856DE}"/>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2</a:t>
              </a:r>
            </a:p>
          </p:txBody>
        </p:sp>
      </p:grpSp>
      <p:sp>
        <p:nvSpPr>
          <p:cNvPr id="35" name="Text Box 63">
            <a:extLst>
              <a:ext uri="{FF2B5EF4-FFF2-40B4-BE49-F238E27FC236}">
                <a16:creationId xmlns:a16="http://schemas.microsoft.com/office/drawing/2014/main" id="{068470C6-2753-1540-8875-99A0B56E3278}"/>
              </a:ext>
            </a:extLst>
          </p:cNvPr>
          <p:cNvSpPr txBox="1">
            <a:spLocks noChangeArrowheads="1"/>
          </p:cNvSpPr>
          <p:nvPr/>
        </p:nvSpPr>
        <p:spPr bwMode="auto">
          <a:xfrm>
            <a:off x="0" y="461981"/>
            <a:ext cx="875178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DESCRIBING </a:t>
            </a:r>
            <a:r>
              <a:rPr lang="en-US" sz="2800" b="1" spc="100">
                <a:solidFill>
                  <a:srgbClr val="FED766"/>
                </a:solidFill>
                <a:latin typeface="Arial" charset="0"/>
              </a:rPr>
              <a:t>hazardous events</a:t>
            </a:r>
          </a:p>
        </p:txBody>
      </p:sp>
      <p:grpSp>
        <p:nvGrpSpPr>
          <p:cNvPr id="6" name="Group 5">
            <a:extLst>
              <a:ext uri="{FF2B5EF4-FFF2-40B4-BE49-F238E27FC236}">
                <a16:creationId xmlns:a16="http://schemas.microsoft.com/office/drawing/2014/main" id="{F49E28AE-65F3-4347-B4E6-7B14F68C7814}"/>
              </a:ext>
            </a:extLst>
          </p:cNvPr>
          <p:cNvGrpSpPr/>
          <p:nvPr/>
        </p:nvGrpSpPr>
        <p:grpSpPr>
          <a:xfrm>
            <a:off x="501804" y="4076557"/>
            <a:ext cx="431524" cy="431524"/>
            <a:chOff x="457200" y="3962501"/>
            <a:chExt cx="431524" cy="431524"/>
          </a:xfrm>
        </p:grpSpPr>
        <p:sp>
          <p:nvSpPr>
            <p:cNvPr id="4" name="Oval 3">
              <a:extLst>
                <a:ext uri="{FF2B5EF4-FFF2-40B4-BE49-F238E27FC236}">
                  <a16:creationId xmlns:a16="http://schemas.microsoft.com/office/drawing/2014/main" id="{4C546966-1FCC-624D-870E-F8E936E3D820}"/>
                </a:ext>
              </a:extLst>
            </p:cNvPr>
            <p:cNvSpPr/>
            <p:nvPr/>
          </p:nvSpPr>
          <p:spPr>
            <a:xfrm>
              <a:off x="457200" y="3962501"/>
              <a:ext cx="431524" cy="431524"/>
            </a:xfrm>
            <a:prstGeom prst="ellipse">
              <a:avLst/>
            </a:prstGeom>
            <a:solidFill>
              <a:srgbClr val="009FB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heckmark">
              <a:extLst>
                <a:ext uri="{FF2B5EF4-FFF2-40B4-BE49-F238E27FC236}">
                  <a16:creationId xmlns:a16="http://schemas.microsoft.com/office/drawing/2014/main" id="{A2AFFBC7-A1C4-8548-8B79-2AEA3B55F7AC}"/>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61" y="4046131"/>
              <a:ext cx="298830" cy="298830"/>
            </a:xfrm>
            <a:prstGeom prst="rect">
              <a:avLst/>
            </a:prstGeom>
          </p:spPr>
        </p:pic>
      </p:grpSp>
      <p:grpSp>
        <p:nvGrpSpPr>
          <p:cNvPr id="8" name="Group 7">
            <a:extLst>
              <a:ext uri="{FF2B5EF4-FFF2-40B4-BE49-F238E27FC236}">
                <a16:creationId xmlns:a16="http://schemas.microsoft.com/office/drawing/2014/main" id="{0600A98C-BF0D-A94C-865E-81934A055F9A}"/>
              </a:ext>
            </a:extLst>
          </p:cNvPr>
          <p:cNvGrpSpPr/>
          <p:nvPr/>
        </p:nvGrpSpPr>
        <p:grpSpPr>
          <a:xfrm>
            <a:off x="501804" y="1779924"/>
            <a:ext cx="431524" cy="431524"/>
            <a:chOff x="202716" y="1451536"/>
            <a:chExt cx="548046" cy="548046"/>
          </a:xfrm>
        </p:grpSpPr>
        <p:sp>
          <p:nvSpPr>
            <p:cNvPr id="24" name="Oval 23">
              <a:extLst>
                <a:ext uri="{FF2B5EF4-FFF2-40B4-BE49-F238E27FC236}">
                  <a16:creationId xmlns:a16="http://schemas.microsoft.com/office/drawing/2014/main" id="{4ED02818-E002-1641-A0D6-B3AFC3E50BBD}"/>
                </a:ext>
              </a:extLst>
            </p:cNvPr>
            <p:cNvSpPr/>
            <p:nvPr/>
          </p:nvSpPr>
          <p:spPr>
            <a:xfrm>
              <a:off x="202716" y="1451536"/>
              <a:ext cx="548046" cy="548046"/>
            </a:xfrm>
            <a:prstGeom prst="ellipse">
              <a:avLst/>
            </a:prstGeom>
            <a:solidFill>
              <a:srgbClr val="DB50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ose">
              <a:extLst>
                <a:ext uri="{FF2B5EF4-FFF2-40B4-BE49-F238E27FC236}">
                  <a16:creationId xmlns:a16="http://schemas.microsoft.com/office/drawing/2014/main" id="{285351F6-F333-A64A-A526-B85BCB39634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979" y="1535799"/>
              <a:ext cx="379521" cy="379521"/>
            </a:xfrm>
            <a:prstGeom prst="rect">
              <a:avLst/>
            </a:prstGeom>
          </p:spPr>
        </p:pic>
      </p:grpSp>
      <p:sp>
        <p:nvSpPr>
          <p:cNvPr id="36" name="Text Box 63">
            <a:extLst>
              <a:ext uri="{FF2B5EF4-FFF2-40B4-BE49-F238E27FC236}">
                <a16:creationId xmlns:a16="http://schemas.microsoft.com/office/drawing/2014/main" id="{C24799A0-A187-0B44-9251-0F1EBC50BFF5}"/>
              </a:ext>
            </a:extLst>
          </p:cNvPr>
          <p:cNvSpPr txBox="1">
            <a:spLocks noChangeArrowheads="1"/>
          </p:cNvSpPr>
          <p:nvPr/>
        </p:nvSpPr>
        <p:spPr bwMode="auto">
          <a:xfrm>
            <a:off x="959004" y="4594616"/>
            <a:ext cx="811968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chemeClr val="bg2">
                    <a:lumMod val="25000"/>
                  </a:schemeClr>
                </a:solidFill>
                <a:latin typeface="Arial" charset="0"/>
                <a:cs typeface="Arial"/>
              </a:rPr>
              <a:t>Hazardous event: </a:t>
            </a:r>
            <a:r>
              <a:rPr lang="en-GB" sz="2000">
                <a:solidFill>
                  <a:schemeClr val="bg2">
                    <a:lumMod val="25000"/>
                  </a:schemeClr>
                </a:solidFill>
                <a:latin typeface="Arial" charset="0"/>
                <a:cs typeface="Arial"/>
              </a:rPr>
              <a:t>The source water is </a:t>
            </a:r>
            <a:r>
              <a:rPr lang="en-GB" sz="2000" i="1" u="sng">
                <a:solidFill>
                  <a:schemeClr val="bg2">
                    <a:lumMod val="25000"/>
                  </a:schemeClr>
                </a:solidFill>
                <a:latin typeface="Arial" charset="0"/>
                <a:cs typeface="Arial"/>
              </a:rPr>
              <a:t>faecally</a:t>
            </a:r>
            <a:r>
              <a:rPr lang="en-GB" sz="2000">
                <a:solidFill>
                  <a:schemeClr val="bg2">
                    <a:lumMod val="25000"/>
                  </a:schemeClr>
                </a:solidFill>
                <a:latin typeface="Arial" charset="0"/>
                <a:cs typeface="Arial"/>
              </a:rPr>
              <a:t> contaminated (X)   due to use of </a:t>
            </a:r>
            <a:r>
              <a:rPr lang="en-GB" sz="2000" i="1" u="sng">
                <a:solidFill>
                  <a:schemeClr val="bg2">
                    <a:lumMod val="25000"/>
                  </a:schemeClr>
                </a:solidFill>
                <a:latin typeface="Arial" charset="0"/>
                <a:cs typeface="Arial"/>
              </a:rPr>
              <a:t>animal waste</a:t>
            </a:r>
            <a:r>
              <a:rPr lang="en-GB" sz="2000">
                <a:solidFill>
                  <a:schemeClr val="bg2">
                    <a:lumMod val="25000"/>
                  </a:schemeClr>
                </a:solidFill>
                <a:latin typeface="Arial" charset="0"/>
                <a:cs typeface="Arial"/>
              </a:rPr>
              <a:t> on crops and runoff during heavy rains (Y)</a:t>
            </a:r>
          </a:p>
        </p:txBody>
      </p:sp>
      <p:sp>
        <p:nvSpPr>
          <p:cNvPr id="37" name="Text Box 63">
            <a:extLst>
              <a:ext uri="{FF2B5EF4-FFF2-40B4-BE49-F238E27FC236}">
                <a16:creationId xmlns:a16="http://schemas.microsoft.com/office/drawing/2014/main" id="{FD548696-90B3-6F4C-B928-337ABAA01752}"/>
              </a:ext>
            </a:extLst>
          </p:cNvPr>
          <p:cNvSpPr txBox="1">
            <a:spLocks noChangeArrowheads="1"/>
          </p:cNvSpPr>
          <p:nvPr/>
        </p:nvSpPr>
        <p:spPr bwMode="auto">
          <a:xfrm>
            <a:off x="959004" y="2217968"/>
            <a:ext cx="76517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chemeClr val="bg2">
                    <a:lumMod val="25000"/>
                  </a:schemeClr>
                </a:solidFill>
                <a:latin typeface="Arial" charset="0"/>
                <a:cs typeface="Arial"/>
              </a:rPr>
              <a:t>Hazardous event: </a:t>
            </a:r>
            <a:r>
              <a:rPr lang="en-GB" sz="2000">
                <a:solidFill>
                  <a:schemeClr val="bg2">
                    <a:lumMod val="25000"/>
                  </a:schemeClr>
                </a:solidFill>
                <a:latin typeface="Arial" charset="0"/>
                <a:cs typeface="Arial"/>
              </a:rPr>
              <a:t>Agriculture in the catchment</a:t>
            </a:r>
          </a:p>
        </p:txBody>
      </p:sp>
      <p:pic>
        <p:nvPicPr>
          <p:cNvPr id="38" name="Graphic 37" descr="Play">
            <a:extLst>
              <a:ext uri="{FF2B5EF4-FFF2-40B4-BE49-F238E27FC236}">
                <a16:creationId xmlns:a16="http://schemas.microsoft.com/office/drawing/2014/main" id="{F677B98C-9CB8-BB43-9169-10A358D6B90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3015" y="1889477"/>
            <a:ext cx="187112" cy="187112"/>
          </a:xfrm>
          <a:prstGeom prst="rect">
            <a:avLst/>
          </a:prstGeom>
        </p:spPr>
      </p:pic>
      <p:pic>
        <p:nvPicPr>
          <p:cNvPr id="39" name="Graphic 38" descr="Play">
            <a:extLst>
              <a:ext uri="{FF2B5EF4-FFF2-40B4-BE49-F238E27FC236}">
                <a16:creationId xmlns:a16="http://schemas.microsoft.com/office/drawing/2014/main" id="{71C0494F-2EB8-7946-B2A4-CD99B27B7DD9}"/>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9782" y="4222091"/>
            <a:ext cx="187112" cy="187112"/>
          </a:xfrm>
          <a:prstGeom prst="rect">
            <a:avLst/>
          </a:prstGeom>
        </p:spPr>
      </p:pic>
      <p:sp>
        <p:nvSpPr>
          <p:cNvPr id="2" name="Right Brace 1">
            <a:extLst>
              <a:ext uri="{FF2B5EF4-FFF2-40B4-BE49-F238E27FC236}">
                <a16:creationId xmlns:a16="http://schemas.microsoft.com/office/drawing/2014/main" id="{2DE4F660-FF15-98B7-17E2-F81BF3A5792B}"/>
              </a:ext>
            </a:extLst>
          </p:cNvPr>
          <p:cNvSpPr/>
          <p:nvPr/>
        </p:nvSpPr>
        <p:spPr bwMode="auto">
          <a:xfrm>
            <a:off x="7393281" y="2921774"/>
            <a:ext cx="266700" cy="723900"/>
          </a:xfrm>
          <a:prstGeom prst="rightBrace">
            <a:avLst/>
          </a:prstGeom>
          <a:noFill/>
          <a:ln w="19050" cap="flat" cmpd="sng" algn="ctr">
            <a:solidFill>
              <a:srgbClr val="DB504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Tree>
    <p:extLst>
      <p:ext uri="{BB962C8B-B14F-4D97-AF65-F5344CB8AC3E}">
        <p14:creationId xmlns:p14="http://schemas.microsoft.com/office/powerpoint/2010/main" val="17088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p:cTn id="29"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3"/>
          <p:cNvSpPr txBox="1">
            <a:spLocks noChangeArrowheads="1"/>
          </p:cNvSpPr>
          <p:nvPr/>
        </p:nvSpPr>
        <p:spPr bwMode="auto">
          <a:xfrm>
            <a:off x="1295398" y="2103120"/>
            <a:ext cx="76517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chemeClr val="bg2">
                    <a:lumMod val="25000"/>
                  </a:schemeClr>
                </a:solidFill>
                <a:latin typeface="Arial" charset="0"/>
                <a:cs typeface="Arial"/>
              </a:rPr>
              <a:t>Hazardous event: </a:t>
            </a:r>
            <a:r>
              <a:rPr lang="en-GB" sz="2000">
                <a:solidFill>
                  <a:schemeClr val="bg2">
                    <a:lumMod val="25000"/>
                  </a:schemeClr>
                </a:solidFill>
                <a:latin typeface="Arial" charset="0"/>
                <a:cs typeface="Arial"/>
              </a:rPr>
              <a:t>Old pipes</a:t>
            </a:r>
          </a:p>
        </p:txBody>
      </p:sp>
      <p:sp>
        <p:nvSpPr>
          <p:cNvPr id="21" name="Text Box 63"/>
          <p:cNvSpPr txBox="1">
            <a:spLocks noChangeArrowheads="1"/>
          </p:cNvSpPr>
          <p:nvPr/>
        </p:nvSpPr>
        <p:spPr bwMode="auto">
          <a:xfrm>
            <a:off x="1295398" y="4480560"/>
            <a:ext cx="9601202" cy="1554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spcAft>
                <a:spcPts val="600"/>
              </a:spcAft>
              <a:defRPr/>
            </a:pPr>
            <a:r>
              <a:rPr lang="en-GB" sz="2000" b="1">
                <a:solidFill>
                  <a:schemeClr val="bg2">
                    <a:lumMod val="25000"/>
                  </a:schemeClr>
                </a:solidFill>
                <a:latin typeface="Arial" charset="0"/>
                <a:cs typeface="Arial"/>
              </a:rPr>
              <a:t>Hazardous event: </a:t>
            </a:r>
            <a:r>
              <a:rPr lang="en-GB" sz="2000" i="1" u="sng">
                <a:solidFill>
                  <a:schemeClr val="bg2">
                    <a:lumMod val="25000"/>
                  </a:schemeClr>
                </a:solidFill>
                <a:latin typeface="Arial" charset="0"/>
                <a:cs typeface="Arial"/>
              </a:rPr>
              <a:t>Acceptability and microbial</a:t>
            </a:r>
            <a:r>
              <a:rPr lang="en-GB" sz="2000">
                <a:solidFill>
                  <a:schemeClr val="bg2">
                    <a:lumMod val="25000"/>
                  </a:schemeClr>
                </a:solidFill>
                <a:latin typeface="Arial" charset="0"/>
                <a:cs typeface="Arial"/>
              </a:rPr>
              <a:t> contaminants enter the pipe network (X) due to </a:t>
            </a:r>
            <a:r>
              <a:rPr lang="en-GB" sz="2000" i="1" u="sng">
                <a:solidFill>
                  <a:schemeClr val="bg2">
                    <a:lumMod val="25000"/>
                  </a:schemeClr>
                </a:solidFill>
                <a:latin typeface="Arial" charset="0"/>
                <a:cs typeface="Arial"/>
              </a:rPr>
              <a:t>leaks </a:t>
            </a:r>
            <a:r>
              <a:rPr lang="en-GB" sz="2000">
                <a:solidFill>
                  <a:schemeClr val="bg2">
                    <a:lumMod val="25000"/>
                  </a:schemeClr>
                </a:solidFill>
                <a:latin typeface="Arial" charset="0"/>
                <a:cs typeface="Arial"/>
              </a:rPr>
              <a:t>in old pipes (Y)</a:t>
            </a:r>
          </a:p>
          <a:p>
            <a:pPr marL="0" indent="0" algn="l">
              <a:spcBef>
                <a:spcPct val="50000"/>
              </a:spcBef>
              <a:spcAft>
                <a:spcPts val="600"/>
              </a:spcAft>
              <a:defRPr/>
            </a:pPr>
            <a:r>
              <a:rPr lang="en-GB" sz="2000" b="1">
                <a:solidFill>
                  <a:schemeClr val="bg2">
                    <a:lumMod val="25000"/>
                  </a:schemeClr>
                </a:solidFill>
                <a:latin typeface="Arial" charset="0"/>
                <a:cs typeface="Arial"/>
              </a:rPr>
              <a:t>Hazardous event: </a:t>
            </a:r>
            <a:r>
              <a:rPr lang="en-GB" sz="2000">
                <a:solidFill>
                  <a:schemeClr val="bg2">
                    <a:lumMod val="25000"/>
                  </a:schemeClr>
                </a:solidFill>
                <a:latin typeface="Arial" charset="0"/>
                <a:cs typeface="Arial"/>
              </a:rPr>
              <a:t>The water supply is </a:t>
            </a:r>
            <a:r>
              <a:rPr lang="en-GB" sz="2000" i="1" u="sng">
                <a:solidFill>
                  <a:schemeClr val="bg2">
                    <a:lumMod val="25000"/>
                  </a:schemeClr>
                </a:solidFill>
                <a:latin typeface="Arial" charset="0"/>
                <a:cs typeface="Arial"/>
              </a:rPr>
              <a:t>chemically</a:t>
            </a:r>
            <a:r>
              <a:rPr lang="en-GB" sz="2000">
                <a:solidFill>
                  <a:schemeClr val="bg2">
                    <a:lumMod val="25000"/>
                  </a:schemeClr>
                </a:solidFill>
                <a:latin typeface="Arial" charset="0"/>
                <a:cs typeface="Arial"/>
              </a:rPr>
              <a:t> contaminated (X)                    due to leaching of </a:t>
            </a:r>
            <a:r>
              <a:rPr lang="en-GB" sz="2000" i="1" u="sng">
                <a:solidFill>
                  <a:schemeClr val="bg2">
                    <a:lumMod val="25000"/>
                  </a:schemeClr>
                </a:solidFill>
                <a:latin typeface="Arial" charset="0"/>
                <a:cs typeface="Arial"/>
              </a:rPr>
              <a:t>lead</a:t>
            </a:r>
            <a:r>
              <a:rPr lang="en-GB" sz="2000">
                <a:solidFill>
                  <a:schemeClr val="bg2">
                    <a:lumMod val="25000"/>
                  </a:schemeClr>
                </a:solidFill>
                <a:latin typeface="Arial" charset="0"/>
                <a:cs typeface="Arial"/>
              </a:rPr>
              <a:t> from old pipes (Y)</a:t>
            </a:r>
          </a:p>
        </p:txBody>
      </p:sp>
      <p:grpSp>
        <p:nvGrpSpPr>
          <p:cNvPr id="3" name="Group 2">
            <a:extLst>
              <a:ext uri="{FF2B5EF4-FFF2-40B4-BE49-F238E27FC236}">
                <a16:creationId xmlns:a16="http://schemas.microsoft.com/office/drawing/2014/main" id="{83DD0597-499D-804C-9A83-2B279DFAC99F}"/>
              </a:ext>
            </a:extLst>
          </p:cNvPr>
          <p:cNvGrpSpPr/>
          <p:nvPr/>
        </p:nvGrpSpPr>
        <p:grpSpPr>
          <a:xfrm>
            <a:off x="2438400" y="2651760"/>
            <a:ext cx="7319406" cy="981582"/>
            <a:chOff x="463551" y="2605153"/>
            <a:chExt cx="7319406" cy="981582"/>
          </a:xfrm>
        </p:grpSpPr>
        <p:grpSp>
          <p:nvGrpSpPr>
            <p:cNvPr id="2" name="Group 1">
              <a:extLst>
                <a:ext uri="{FF2B5EF4-FFF2-40B4-BE49-F238E27FC236}">
                  <a16:creationId xmlns:a16="http://schemas.microsoft.com/office/drawing/2014/main" id="{217FCC8F-2AC9-7643-9C18-FC9CB0D0E62A}"/>
                </a:ext>
              </a:extLst>
            </p:cNvPr>
            <p:cNvGrpSpPr/>
            <p:nvPr/>
          </p:nvGrpSpPr>
          <p:grpSpPr>
            <a:xfrm>
              <a:off x="463551" y="2605153"/>
              <a:ext cx="6801469" cy="981582"/>
              <a:chOff x="463551" y="2605153"/>
              <a:chExt cx="6801469" cy="981582"/>
            </a:xfrm>
          </p:grpSpPr>
          <p:sp>
            <p:nvSpPr>
              <p:cNvPr id="25" name="Text Box 63"/>
              <p:cNvSpPr txBox="1">
                <a:spLocks noChangeArrowheads="1"/>
              </p:cNvSpPr>
              <p:nvPr/>
            </p:nvSpPr>
            <p:spPr bwMode="auto">
              <a:xfrm>
                <a:off x="567434" y="2670320"/>
                <a:ext cx="4997025"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DB504A"/>
                    </a:solidFill>
                    <a:latin typeface="Arial" charset="0"/>
                    <a:cs typeface="Arial"/>
                  </a:rPr>
                  <a:t>X</a:t>
                </a:r>
                <a:r>
                  <a:rPr lang="en-GB" sz="2000">
                    <a:solidFill>
                      <a:srgbClr val="DB504A"/>
                    </a:solidFill>
                    <a:latin typeface="Arial" charset="0"/>
                    <a:cs typeface="Arial"/>
                  </a:rPr>
                  <a:t> = </a:t>
                </a:r>
                <a:r>
                  <a:rPr lang="en-GB" sz="2000" u="sng">
                    <a:solidFill>
                      <a:srgbClr val="DB504A"/>
                    </a:solidFill>
                    <a:latin typeface="Arial" charset="0"/>
                    <a:cs typeface="Arial"/>
                  </a:rPr>
                  <a:t>What</a:t>
                </a:r>
                <a:r>
                  <a:rPr lang="en-GB" sz="2000">
                    <a:solidFill>
                      <a:srgbClr val="DB504A"/>
                    </a:solidFill>
                    <a:latin typeface="Arial" charset="0"/>
                    <a:cs typeface="Arial"/>
                  </a:rPr>
                  <a:t> can happen to the water supply</a:t>
                </a:r>
              </a:p>
              <a:p>
                <a:pPr marL="0" indent="0" algn="l">
                  <a:spcBef>
                    <a:spcPct val="50000"/>
                  </a:spcBef>
                  <a:defRPr/>
                </a:pPr>
                <a:r>
                  <a:rPr lang="en-GB" sz="2000" b="1">
                    <a:solidFill>
                      <a:srgbClr val="DB504A"/>
                    </a:solidFill>
                    <a:latin typeface="Arial" charset="0"/>
                    <a:cs typeface="Arial"/>
                  </a:rPr>
                  <a:t>Y</a:t>
                </a:r>
                <a:r>
                  <a:rPr lang="en-GB" sz="2000">
                    <a:solidFill>
                      <a:srgbClr val="DB504A"/>
                    </a:solidFill>
                    <a:latin typeface="Arial" charset="0"/>
                    <a:cs typeface="Arial"/>
                  </a:rPr>
                  <a:t> = </a:t>
                </a:r>
                <a:r>
                  <a:rPr lang="en-GB" sz="2000" u="sng">
                    <a:solidFill>
                      <a:srgbClr val="DB504A"/>
                    </a:solidFill>
                    <a:latin typeface="Arial" charset="0"/>
                    <a:cs typeface="Arial"/>
                  </a:rPr>
                  <a:t>How</a:t>
                </a:r>
                <a:r>
                  <a:rPr lang="en-GB" sz="2000">
                    <a:solidFill>
                      <a:srgbClr val="DB504A"/>
                    </a:solidFill>
                    <a:latin typeface="Arial" charset="0"/>
                    <a:cs typeface="Arial"/>
                  </a:rPr>
                  <a:t> it can happen (i.e. cause)</a:t>
                </a:r>
              </a:p>
            </p:txBody>
          </p:sp>
          <p:sp>
            <p:nvSpPr>
              <p:cNvPr id="26" name="Rounded Rectangle 25"/>
              <p:cNvSpPr>
                <a:spLocks noChangeArrowheads="1"/>
              </p:cNvSpPr>
              <p:nvPr/>
            </p:nvSpPr>
            <p:spPr bwMode="auto">
              <a:xfrm>
                <a:off x="463551" y="2605153"/>
                <a:ext cx="6801469" cy="981582"/>
              </a:xfrm>
              <a:prstGeom prst="roundRect">
                <a:avLst>
                  <a:gd name="adj" fmla="val 16667"/>
                </a:avLst>
              </a:prstGeom>
              <a:noFill/>
              <a:ln w="19050">
                <a:solidFill>
                  <a:srgbClr val="DB504A"/>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Californian FB" charset="0"/>
                </a:endParaRPr>
              </a:p>
            </p:txBody>
          </p:sp>
          <p:sp>
            <p:nvSpPr>
              <p:cNvPr id="27" name="Right Brace 26"/>
              <p:cNvSpPr/>
              <p:nvPr/>
            </p:nvSpPr>
            <p:spPr bwMode="auto">
              <a:xfrm>
                <a:off x="5440204" y="2755424"/>
                <a:ext cx="266700" cy="723900"/>
              </a:xfrm>
              <a:prstGeom prst="rightBrace">
                <a:avLst/>
              </a:prstGeom>
              <a:noFill/>
              <a:ln w="19050" cap="flat" cmpd="sng" algn="ctr">
                <a:solidFill>
                  <a:srgbClr val="DB504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grpSp>
        <p:sp>
          <p:nvSpPr>
            <p:cNvPr id="29" name="Text Box 63"/>
            <p:cNvSpPr txBox="1">
              <a:spLocks noChangeArrowheads="1"/>
            </p:cNvSpPr>
            <p:nvPr/>
          </p:nvSpPr>
          <p:spPr bwMode="auto">
            <a:xfrm>
              <a:off x="5750508" y="2732653"/>
              <a:ext cx="2032449"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b="1">
                  <a:solidFill>
                    <a:srgbClr val="DB504A"/>
                  </a:solidFill>
                  <a:latin typeface="Arial" charset="0"/>
                  <a:cs typeface="Arial"/>
                </a:rPr>
                <a:t>Not clear enough</a:t>
              </a:r>
            </a:p>
          </p:txBody>
        </p:sp>
      </p:grpSp>
      <p:grpSp>
        <p:nvGrpSpPr>
          <p:cNvPr id="28" name="Group 27">
            <a:extLst>
              <a:ext uri="{FF2B5EF4-FFF2-40B4-BE49-F238E27FC236}">
                <a16:creationId xmlns:a16="http://schemas.microsoft.com/office/drawing/2014/main" id="{01635598-58B5-7E49-9760-FFCDA8D916E2}"/>
              </a:ext>
            </a:extLst>
          </p:cNvPr>
          <p:cNvGrpSpPr/>
          <p:nvPr/>
        </p:nvGrpSpPr>
        <p:grpSpPr>
          <a:xfrm>
            <a:off x="11694545" y="1139682"/>
            <a:ext cx="515236" cy="380621"/>
            <a:chOff x="8628766" y="1945016"/>
            <a:chExt cx="515236" cy="380621"/>
          </a:xfrm>
        </p:grpSpPr>
        <p:sp>
          <p:nvSpPr>
            <p:cNvPr id="30" name="Round Same Side Corner Rectangle 29">
              <a:extLst>
                <a:ext uri="{FF2B5EF4-FFF2-40B4-BE49-F238E27FC236}">
                  <a16:creationId xmlns:a16="http://schemas.microsoft.com/office/drawing/2014/main" id="{983A7714-57EC-1E44-B9A9-9292EEA0BCDB}"/>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31" name="Striped Right Arrow 30">
              <a:extLst>
                <a:ext uri="{FF2B5EF4-FFF2-40B4-BE49-F238E27FC236}">
                  <a16:creationId xmlns:a16="http://schemas.microsoft.com/office/drawing/2014/main" id="{C0CEEA7D-08BD-8841-B723-4966D6DFEE6B}"/>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192B6C9-4ECC-7C47-9899-3C8F86C1675C}"/>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33" name="Text Box 63">
            <a:extLst>
              <a:ext uri="{FF2B5EF4-FFF2-40B4-BE49-F238E27FC236}">
                <a16:creationId xmlns:a16="http://schemas.microsoft.com/office/drawing/2014/main" id="{B58FFCF1-DDD7-254E-8FF2-BD7F5E5564FF}"/>
              </a:ext>
            </a:extLst>
          </p:cNvPr>
          <p:cNvSpPr txBox="1">
            <a:spLocks noChangeArrowheads="1"/>
          </p:cNvSpPr>
          <p:nvPr/>
        </p:nvSpPr>
        <p:spPr bwMode="auto">
          <a:xfrm>
            <a:off x="0" y="526334"/>
            <a:ext cx="885008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DESCRIBING </a:t>
            </a:r>
            <a:r>
              <a:rPr lang="en-US" sz="2800" b="1" spc="100">
                <a:solidFill>
                  <a:srgbClr val="FED766"/>
                </a:solidFill>
                <a:latin typeface="Arial" charset="0"/>
              </a:rPr>
              <a:t>hazardous events</a:t>
            </a:r>
          </a:p>
        </p:txBody>
      </p:sp>
      <p:sp>
        <p:nvSpPr>
          <p:cNvPr id="16" name="Text Box 63">
            <a:extLst>
              <a:ext uri="{FF2B5EF4-FFF2-40B4-BE49-F238E27FC236}">
                <a16:creationId xmlns:a16="http://schemas.microsoft.com/office/drawing/2014/main" id="{B0743F83-D693-234C-BCF4-6FE47AFCB185}"/>
              </a:ext>
            </a:extLst>
          </p:cNvPr>
          <p:cNvSpPr txBox="1">
            <a:spLocks noChangeArrowheads="1"/>
          </p:cNvSpPr>
          <p:nvPr/>
        </p:nvSpPr>
        <p:spPr bwMode="auto">
          <a:xfrm>
            <a:off x="1295399" y="1684892"/>
            <a:ext cx="322077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spc="100">
                <a:solidFill>
                  <a:srgbClr val="DB504A"/>
                </a:solidFill>
                <a:latin typeface="Arial" charset="0"/>
              </a:rPr>
              <a:t>WEAK EXAMPLE</a:t>
            </a:r>
            <a:endParaRPr lang="en-GB" sz="2000" b="1" spc="100">
              <a:solidFill>
                <a:srgbClr val="DB504A"/>
              </a:solidFill>
              <a:latin typeface="Arial" charset="0"/>
              <a:cs typeface="Arial"/>
            </a:endParaRPr>
          </a:p>
        </p:txBody>
      </p:sp>
      <p:sp>
        <p:nvSpPr>
          <p:cNvPr id="17" name="Text Box 63">
            <a:extLst>
              <a:ext uri="{FF2B5EF4-FFF2-40B4-BE49-F238E27FC236}">
                <a16:creationId xmlns:a16="http://schemas.microsoft.com/office/drawing/2014/main" id="{A4BAB4EC-7692-A14E-BA9C-C5BD032C3CEB}"/>
              </a:ext>
            </a:extLst>
          </p:cNvPr>
          <p:cNvSpPr txBox="1">
            <a:spLocks noChangeArrowheads="1"/>
          </p:cNvSpPr>
          <p:nvPr/>
        </p:nvSpPr>
        <p:spPr bwMode="auto">
          <a:xfrm>
            <a:off x="1295399" y="3996779"/>
            <a:ext cx="797084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spc="100">
                <a:solidFill>
                  <a:srgbClr val="009FB7"/>
                </a:solidFill>
                <a:latin typeface="Arial" charset="0"/>
              </a:rPr>
              <a:t>STRONGER EXAMPLES</a:t>
            </a:r>
            <a:endParaRPr lang="en-GB" sz="2000" b="1" spc="100">
              <a:solidFill>
                <a:srgbClr val="009FB7"/>
              </a:solidFill>
              <a:latin typeface="Arial" charset="0"/>
              <a:cs typeface="Arial"/>
            </a:endParaRPr>
          </a:p>
        </p:txBody>
      </p:sp>
      <p:pic>
        <p:nvPicPr>
          <p:cNvPr id="36" name="Graphic 35" descr="Play">
            <a:extLst>
              <a:ext uri="{FF2B5EF4-FFF2-40B4-BE49-F238E27FC236}">
                <a16:creationId xmlns:a16="http://schemas.microsoft.com/office/drawing/2014/main" id="{EF862A80-5795-2C47-A672-8814B57C000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6927" y="1779924"/>
            <a:ext cx="187112" cy="187112"/>
          </a:xfrm>
          <a:prstGeom prst="rect">
            <a:avLst/>
          </a:prstGeom>
        </p:spPr>
      </p:pic>
      <p:pic>
        <p:nvPicPr>
          <p:cNvPr id="37" name="Graphic 36" descr="Play">
            <a:extLst>
              <a:ext uri="{FF2B5EF4-FFF2-40B4-BE49-F238E27FC236}">
                <a16:creationId xmlns:a16="http://schemas.microsoft.com/office/drawing/2014/main" id="{9B91E5E7-C628-2544-9414-21F310DDC68A}"/>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3449" y="4104953"/>
            <a:ext cx="187112" cy="187112"/>
          </a:xfrm>
          <a:prstGeom prst="rect">
            <a:avLst/>
          </a:prstGeom>
        </p:spPr>
      </p:pic>
      <p:grpSp>
        <p:nvGrpSpPr>
          <p:cNvPr id="38" name="Group 37">
            <a:extLst>
              <a:ext uri="{FF2B5EF4-FFF2-40B4-BE49-F238E27FC236}">
                <a16:creationId xmlns:a16="http://schemas.microsoft.com/office/drawing/2014/main" id="{6F8D8316-34D3-BC46-AAA1-5AA83B959DED}"/>
              </a:ext>
            </a:extLst>
          </p:cNvPr>
          <p:cNvGrpSpPr/>
          <p:nvPr/>
        </p:nvGrpSpPr>
        <p:grpSpPr>
          <a:xfrm>
            <a:off x="838198" y="3962501"/>
            <a:ext cx="431524" cy="431524"/>
            <a:chOff x="457200" y="3962501"/>
            <a:chExt cx="431524" cy="431524"/>
          </a:xfrm>
        </p:grpSpPr>
        <p:sp>
          <p:nvSpPr>
            <p:cNvPr id="39" name="Oval 38">
              <a:extLst>
                <a:ext uri="{FF2B5EF4-FFF2-40B4-BE49-F238E27FC236}">
                  <a16:creationId xmlns:a16="http://schemas.microsoft.com/office/drawing/2014/main" id="{A6631BF4-AF05-6E48-AEC9-6C7D75FD073E}"/>
                </a:ext>
              </a:extLst>
            </p:cNvPr>
            <p:cNvSpPr/>
            <p:nvPr/>
          </p:nvSpPr>
          <p:spPr>
            <a:xfrm>
              <a:off x="457200" y="3962501"/>
              <a:ext cx="431524" cy="431524"/>
            </a:xfrm>
            <a:prstGeom prst="ellipse">
              <a:avLst/>
            </a:prstGeom>
            <a:solidFill>
              <a:srgbClr val="009FB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Checkmark">
              <a:extLst>
                <a:ext uri="{FF2B5EF4-FFF2-40B4-BE49-F238E27FC236}">
                  <a16:creationId xmlns:a16="http://schemas.microsoft.com/office/drawing/2014/main" id="{358661A9-15F5-2D4C-B13E-169F7E630C4D}"/>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661" y="4046131"/>
              <a:ext cx="298830" cy="298830"/>
            </a:xfrm>
            <a:prstGeom prst="rect">
              <a:avLst/>
            </a:prstGeom>
          </p:spPr>
        </p:pic>
      </p:grpSp>
      <p:grpSp>
        <p:nvGrpSpPr>
          <p:cNvPr id="41" name="Group 40">
            <a:extLst>
              <a:ext uri="{FF2B5EF4-FFF2-40B4-BE49-F238E27FC236}">
                <a16:creationId xmlns:a16="http://schemas.microsoft.com/office/drawing/2014/main" id="{4DDA8594-46FD-104C-938D-1C9684FF127B}"/>
              </a:ext>
            </a:extLst>
          </p:cNvPr>
          <p:cNvGrpSpPr/>
          <p:nvPr/>
        </p:nvGrpSpPr>
        <p:grpSpPr>
          <a:xfrm>
            <a:off x="838198" y="1665868"/>
            <a:ext cx="431524" cy="431524"/>
            <a:chOff x="202716" y="1451536"/>
            <a:chExt cx="548046" cy="548046"/>
          </a:xfrm>
        </p:grpSpPr>
        <p:sp>
          <p:nvSpPr>
            <p:cNvPr id="42" name="Oval 41">
              <a:extLst>
                <a:ext uri="{FF2B5EF4-FFF2-40B4-BE49-F238E27FC236}">
                  <a16:creationId xmlns:a16="http://schemas.microsoft.com/office/drawing/2014/main" id="{116F958F-3B3E-B946-ACB7-E8FDA05CBA3C}"/>
                </a:ext>
              </a:extLst>
            </p:cNvPr>
            <p:cNvSpPr/>
            <p:nvPr/>
          </p:nvSpPr>
          <p:spPr>
            <a:xfrm>
              <a:off x="202716" y="1451536"/>
              <a:ext cx="548046" cy="548046"/>
            </a:xfrm>
            <a:prstGeom prst="ellipse">
              <a:avLst/>
            </a:prstGeom>
            <a:solidFill>
              <a:srgbClr val="DB50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Close">
              <a:extLst>
                <a:ext uri="{FF2B5EF4-FFF2-40B4-BE49-F238E27FC236}">
                  <a16:creationId xmlns:a16="http://schemas.microsoft.com/office/drawing/2014/main" id="{AE885066-4CDE-6641-8B21-253A9A5C017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6979" y="1535799"/>
              <a:ext cx="379521" cy="379521"/>
            </a:xfrm>
            <a:prstGeom prst="rect">
              <a:avLst/>
            </a:prstGeom>
          </p:spPr>
        </p:pic>
      </p:grpSp>
    </p:spTree>
    <p:extLst>
      <p:ext uri="{BB962C8B-B14F-4D97-AF65-F5344CB8AC3E}">
        <p14:creationId xmlns:p14="http://schemas.microsoft.com/office/powerpoint/2010/main" val="3575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p:cTn id="7"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39402E-16A2-864A-A8DE-EFDAA773D3EC}"/>
              </a:ext>
            </a:extLst>
          </p:cNvPr>
          <p:cNvPicPr>
            <a:picLocks noChangeAspect="1"/>
          </p:cNvPicPr>
          <p:nvPr/>
        </p:nvPicPr>
        <p:blipFill>
          <a:blip r:embed="rId3">
            <a:alphaModFix amt="24000"/>
          </a:blip>
          <a:stretch>
            <a:fillRect/>
          </a:stretch>
        </p:blipFill>
        <p:spPr>
          <a:xfrm rot="18911844">
            <a:off x="9882911" y="2881308"/>
            <a:ext cx="2223889" cy="4033442"/>
          </a:xfrm>
          <a:prstGeom prst="rect">
            <a:avLst/>
          </a:prstGeom>
        </p:spPr>
      </p:pic>
      <p:sp>
        <p:nvSpPr>
          <p:cNvPr id="17" name="Text Box 63"/>
          <p:cNvSpPr txBox="1">
            <a:spLocks noChangeArrowheads="1"/>
          </p:cNvSpPr>
          <p:nvPr/>
        </p:nvSpPr>
        <p:spPr bwMode="auto">
          <a:xfrm>
            <a:off x="538183" y="1694432"/>
            <a:ext cx="8986817" cy="2339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b="1">
                <a:solidFill>
                  <a:srgbClr val="086788"/>
                </a:solidFill>
                <a:latin typeface="Arial" charset="0"/>
              </a:rPr>
              <a:t>When identifying hazardous events, consider each step in the water supply chain and ask:</a:t>
            </a:r>
          </a:p>
          <a:p>
            <a:pPr marL="457200" lvl="1" indent="0" algn="l" eaLnBrk="1" hangingPunct="1">
              <a:spcBef>
                <a:spcPct val="50000"/>
              </a:spcBef>
              <a:defRPr/>
            </a:pPr>
            <a:r>
              <a:rPr lang="en-GB" sz="2000">
                <a:solidFill>
                  <a:schemeClr val="bg2">
                    <a:lumMod val="25000"/>
                  </a:schemeClr>
                </a:solidFill>
                <a:latin typeface="Arial"/>
                <a:cs typeface="Arial"/>
              </a:rPr>
              <a:t>What could potentially go wrong at this location?</a:t>
            </a:r>
          </a:p>
          <a:p>
            <a:pPr marL="742950" lvl="1" indent="-285750" algn="l" eaLnBrk="1" hangingPunct="1">
              <a:spcBef>
                <a:spcPct val="50000"/>
              </a:spcBef>
              <a:buClr>
                <a:srgbClr val="DB504A"/>
              </a:buClr>
              <a:buFont typeface="Arial" panose="020B0604020202020204" pitchFamily="34" charset="0"/>
              <a:buChar char="→"/>
              <a:defRPr/>
            </a:pPr>
            <a:r>
              <a:rPr lang="en-GB" sz="1800" i="1">
                <a:solidFill>
                  <a:schemeClr val="bg2">
                    <a:lumMod val="25000"/>
                  </a:schemeClr>
                </a:solidFill>
                <a:latin typeface="Arial"/>
                <a:cs typeface="Arial"/>
              </a:rPr>
              <a:t>What is wrong now, what has gone wrong in the past, and what could possibly go wrong in the future?                                                        </a:t>
            </a:r>
          </a:p>
          <a:p>
            <a:pPr marL="742950" lvl="1" indent="-285750" algn="l" eaLnBrk="1" hangingPunct="1">
              <a:spcBef>
                <a:spcPct val="50000"/>
              </a:spcBef>
              <a:buClr>
                <a:srgbClr val="DB504A"/>
              </a:buClr>
              <a:buFont typeface="Arial" panose="020B0604020202020204" pitchFamily="34" charset="0"/>
              <a:buChar char="→"/>
              <a:defRPr/>
            </a:pPr>
            <a:r>
              <a:rPr lang="en-GB" sz="1800" i="1">
                <a:solidFill>
                  <a:schemeClr val="bg2">
                    <a:lumMod val="25000"/>
                  </a:schemeClr>
                </a:solidFill>
                <a:latin typeface="Arial"/>
                <a:cs typeface="Arial"/>
              </a:rPr>
              <a:t>Consider climate information &amp; projections!</a:t>
            </a:r>
          </a:p>
        </p:txBody>
      </p:sp>
      <p:sp>
        <p:nvSpPr>
          <p:cNvPr id="22" name="Text Box 63"/>
          <p:cNvSpPr txBox="1">
            <a:spLocks noChangeArrowheads="1"/>
          </p:cNvSpPr>
          <p:nvPr/>
        </p:nvSpPr>
        <p:spPr bwMode="auto">
          <a:xfrm>
            <a:off x="538183" y="4343082"/>
            <a:ext cx="8986817" cy="22775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b="1">
                <a:solidFill>
                  <a:srgbClr val="086788"/>
                </a:solidFill>
                <a:latin typeface="Arial" charset="0"/>
              </a:rPr>
              <a:t>Identifying hazardous events should involve:</a:t>
            </a:r>
          </a:p>
          <a:p>
            <a:pPr marL="457200" lvl="1" indent="0" algn="l" eaLnBrk="1" hangingPunct="1">
              <a:spcBef>
                <a:spcPct val="50000"/>
              </a:spcBef>
              <a:defRPr/>
            </a:pPr>
            <a:r>
              <a:rPr lang="en-GB" sz="2000">
                <a:solidFill>
                  <a:schemeClr val="bg2">
                    <a:lumMod val="25000"/>
                  </a:schemeClr>
                </a:solidFill>
                <a:latin typeface="Arial"/>
                <a:cs typeface="Arial"/>
              </a:rPr>
              <a:t>Field visits/site inspections (incl. discussions with field staff, stakeholders)</a:t>
            </a:r>
          </a:p>
          <a:p>
            <a:pPr marL="457200" lvl="1" indent="0" algn="l" eaLnBrk="1" hangingPunct="1">
              <a:spcBef>
                <a:spcPct val="50000"/>
              </a:spcBef>
              <a:defRPr/>
            </a:pPr>
            <a:r>
              <a:rPr lang="en-GB" sz="2000">
                <a:solidFill>
                  <a:schemeClr val="bg2">
                    <a:lumMod val="25000"/>
                  </a:schemeClr>
                </a:solidFill>
                <a:latin typeface="Arial"/>
                <a:cs typeface="Arial"/>
              </a:rPr>
              <a:t>Desktop review of Module 2 system diagrams (detailed and accurate!) </a:t>
            </a:r>
          </a:p>
          <a:p>
            <a:pPr marL="457200" lvl="1" indent="0" algn="l" eaLnBrk="1" hangingPunct="1">
              <a:spcBef>
                <a:spcPct val="50000"/>
              </a:spcBef>
              <a:defRPr/>
            </a:pPr>
            <a:r>
              <a:rPr lang="en-GB" sz="2000">
                <a:solidFill>
                  <a:schemeClr val="bg2">
                    <a:lumMod val="25000"/>
                  </a:schemeClr>
                </a:solidFill>
                <a:latin typeface="Arial"/>
                <a:cs typeface="Arial"/>
              </a:rPr>
              <a:t>Consideration of </a:t>
            </a:r>
            <a:r>
              <a:rPr lang="en-GB" sz="2000" i="1" u="sng">
                <a:solidFill>
                  <a:schemeClr val="bg2">
                    <a:lumMod val="25000"/>
                  </a:schemeClr>
                </a:solidFill>
                <a:latin typeface="Arial"/>
                <a:cs typeface="Arial"/>
              </a:rPr>
              <a:t>all</a:t>
            </a:r>
            <a:r>
              <a:rPr lang="en-GB" sz="2000">
                <a:solidFill>
                  <a:schemeClr val="bg2">
                    <a:lumMod val="25000"/>
                  </a:schemeClr>
                </a:solidFill>
                <a:latin typeface="Arial"/>
                <a:cs typeface="Arial"/>
              </a:rPr>
              <a:t> user groups</a:t>
            </a:r>
          </a:p>
          <a:p>
            <a:pPr marL="457200" lvl="1" indent="0" algn="l" eaLnBrk="1" hangingPunct="1">
              <a:spcBef>
                <a:spcPct val="50000"/>
              </a:spcBef>
              <a:defRPr/>
            </a:pPr>
            <a:endParaRPr lang="en-GB" sz="2000">
              <a:solidFill>
                <a:schemeClr val="bg2">
                  <a:lumMod val="25000"/>
                </a:schemeClr>
              </a:solidFill>
              <a:latin typeface="Arial"/>
              <a:cs typeface="Arial"/>
            </a:endParaRPr>
          </a:p>
        </p:txBody>
      </p:sp>
      <p:sp>
        <p:nvSpPr>
          <p:cNvPr id="18" name="Text Box 63">
            <a:extLst>
              <a:ext uri="{FF2B5EF4-FFF2-40B4-BE49-F238E27FC236}">
                <a16:creationId xmlns:a16="http://schemas.microsoft.com/office/drawing/2014/main" id="{5E582789-4C0A-2A4E-AC88-D4817AF27DE3}"/>
              </a:ext>
            </a:extLst>
          </p:cNvPr>
          <p:cNvSpPr txBox="1">
            <a:spLocks noChangeArrowheads="1"/>
          </p:cNvSpPr>
          <p:nvPr/>
        </p:nvSpPr>
        <p:spPr bwMode="auto">
          <a:xfrm>
            <a:off x="0" y="439562"/>
            <a:ext cx="878477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IDENTIFYING </a:t>
            </a:r>
            <a:r>
              <a:rPr lang="en-US" sz="2800" b="1" spc="100">
                <a:solidFill>
                  <a:srgbClr val="FED766"/>
                </a:solidFill>
                <a:latin typeface="Arial" charset="0"/>
              </a:rPr>
              <a:t>hazardous events</a:t>
            </a:r>
          </a:p>
        </p:txBody>
      </p:sp>
      <p:grpSp>
        <p:nvGrpSpPr>
          <p:cNvPr id="13" name="Group 12">
            <a:extLst>
              <a:ext uri="{FF2B5EF4-FFF2-40B4-BE49-F238E27FC236}">
                <a16:creationId xmlns:a16="http://schemas.microsoft.com/office/drawing/2014/main" id="{5BDDBCD4-5AB3-9245-B40F-C73825B9790E}"/>
              </a:ext>
            </a:extLst>
          </p:cNvPr>
          <p:cNvGrpSpPr/>
          <p:nvPr/>
        </p:nvGrpSpPr>
        <p:grpSpPr>
          <a:xfrm>
            <a:off x="655615" y="4864369"/>
            <a:ext cx="336884" cy="336884"/>
            <a:chOff x="165005" y="2344439"/>
            <a:chExt cx="336884" cy="336884"/>
          </a:xfrm>
        </p:grpSpPr>
        <p:sp>
          <p:nvSpPr>
            <p:cNvPr id="19" name="Rounded Rectangle 18">
              <a:extLst>
                <a:ext uri="{FF2B5EF4-FFF2-40B4-BE49-F238E27FC236}">
                  <a16:creationId xmlns:a16="http://schemas.microsoft.com/office/drawing/2014/main" id="{65DC43A1-960C-5149-9F2E-843C9AE7002B}"/>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heckmark">
              <a:extLst>
                <a:ext uri="{FF2B5EF4-FFF2-40B4-BE49-F238E27FC236}">
                  <a16:creationId xmlns:a16="http://schemas.microsoft.com/office/drawing/2014/main" id="{8AA07E19-F181-0147-9E39-A5C49C5FADA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380" y="2378099"/>
              <a:ext cx="265539" cy="265539"/>
            </a:xfrm>
            <a:prstGeom prst="rect">
              <a:avLst/>
            </a:prstGeom>
          </p:spPr>
        </p:pic>
      </p:grpSp>
      <p:grpSp>
        <p:nvGrpSpPr>
          <p:cNvPr id="21" name="Group 20">
            <a:extLst>
              <a:ext uri="{FF2B5EF4-FFF2-40B4-BE49-F238E27FC236}">
                <a16:creationId xmlns:a16="http://schemas.microsoft.com/office/drawing/2014/main" id="{7322B074-D686-474F-A602-0C7458C300FC}"/>
              </a:ext>
            </a:extLst>
          </p:cNvPr>
          <p:cNvGrpSpPr/>
          <p:nvPr/>
        </p:nvGrpSpPr>
        <p:grpSpPr>
          <a:xfrm>
            <a:off x="655615" y="5345632"/>
            <a:ext cx="336884" cy="336884"/>
            <a:chOff x="165005" y="2344439"/>
            <a:chExt cx="336884" cy="336884"/>
          </a:xfrm>
        </p:grpSpPr>
        <p:sp>
          <p:nvSpPr>
            <p:cNvPr id="23" name="Rounded Rectangle 22">
              <a:extLst>
                <a:ext uri="{FF2B5EF4-FFF2-40B4-BE49-F238E27FC236}">
                  <a16:creationId xmlns:a16="http://schemas.microsoft.com/office/drawing/2014/main" id="{5C0F2F83-FDB7-774C-A3AF-F72DFB0ADA62}"/>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heckmark">
              <a:extLst>
                <a:ext uri="{FF2B5EF4-FFF2-40B4-BE49-F238E27FC236}">
                  <a16:creationId xmlns:a16="http://schemas.microsoft.com/office/drawing/2014/main" id="{98CEAF71-B223-2E49-B8C1-69E1D0A2628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380" y="2378099"/>
              <a:ext cx="265539" cy="265539"/>
            </a:xfrm>
            <a:prstGeom prst="rect">
              <a:avLst/>
            </a:prstGeom>
          </p:spPr>
        </p:pic>
      </p:grpSp>
      <p:grpSp>
        <p:nvGrpSpPr>
          <p:cNvPr id="25" name="Group 24">
            <a:extLst>
              <a:ext uri="{FF2B5EF4-FFF2-40B4-BE49-F238E27FC236}">
                <a16:creationId xmlns:a16="http://schemas.microsoft.com/office/drawing/2014/main" id="{F93ABDD5-A20B-1D47-8304-78EB53A89534}"/>
              </a:ext>
            </a:extLst>
          </p:cNvPr>
          <p:cNvGrpSpPr/>
          <p:nvPr/>
        </p:nvGrpSpPr>
        <p:grpSpPr>
          <a:xfrm>
            <a:off x="655615" y="5826895"/>
            <a:ext cx="336884" cy="336884"/>
            <a:chOff x="165005" y="2344439"/>
            <a:chExt cx="336884" cy="336884"/>
          </a:xfrm>
        </p:grpSpPr>
        <p:sp>
          <p:nvSpPr>
            <p:cNvPr id="26" name="Rounded Rectangle 25">
              <a:extLst>
                <a:ext uri="{FF2B5EF4-FFF2-40B4-BE49-F238E27FC236}">
                  <a16:creationId xmlns:a16="http://schemas.microsoft.com/office/drawing/2014/main" id="{3730F298-78B0-7141-9D03-95871C8914D9}"/>
                </a:ext>
              </a:extLst>
            </p:cNvPr>
            <p:cNvSpPr/>
            <p:nvPr/>
          </p:nvSpPr>
          <p:spPr>
            <a:xfrm>
              <a:off x="165005" y="2344439"/>
              <a:ext cx="336884" cy="336884"/>
            </a:xfrm>
            <a:prstGeom prst="roundRect">
              <a:avLst/>
            </a:prstGeom>
            <a:solidFill>
              <a:srgbClr val="009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heckmark">
              <a:extLst>
                <a:ext uri="{FF2B5EF4-FFF2-40B4-BE49-F238E27FC236}">
                  <a16:creationId xmlns:a16="http://schemas.microsoft.com/office/drawing/2014/main" id="{23E39FF6-60F5-404B-A829-EFCFA006EB2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380" y="2378099"/>
              <a:ext cx="265539" cy="265539"/>
            </a:xfrm>
            <a:prstGeom prst="rect">
              <a:avLst/>
            </a:prstGeom>
          </p:spPr>
        </p:pic>
      </p:grpSp>
    </p:spTree>
    <p:extLst>
      <p:ext uri="{BB962C8B-B14F-4D97-AF65-F5344CB8AC3E}">
        <p14:creationId xmlns:p14="http://schemas.microsoft.com/office/powerpoint/2010/main" val="121372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13">
            <a:extLst>
              <a:ext uri="{FF2B5EF4-FFF2-40B4-BE49-F238E27FC236}">
                <a16:creationId xmlns:a16="http://schemas.microsoft.com/office/drawing/2014/main" id="{CAC9F485-D834-80C7-5195-B7C01791E316}"/>
              </a:ext>
            </a:extLst>
          </p:cNvPr>
          <p:cNvSpPr/>
          <p:nvPr/>
        </p:nvSpPr>
        <p:spPr bwMode="auto">
          <a:xfrm rot="5400000">
            <a:off x="6415474" y="2859386"/>
            <a:ext cx="822960" cy="5943600"/>
          </a:xfrm>
          <a:prstGeom prst="round2SameRect">
            <a:avLst/>
          </a:prstGeom>
          <a:solidFill>
            <a:srgbClr val="086788">
              <a:alpha val="10000"/>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8" name="Text Box 63">
            <a:extLst>
              <a:ext uri="{FF2B5EF4-FFF2-40B4-BE49-F238E27FC236}">
                <a16:creationId xmlns:a16="http://schemas.microsoft.com/office/drawing/2014/main" id="{76ECA4E3-741E-924C-B8E9-D74DA358710A}"/>
              </a:ext>
            </a:extLst>
          </p:cNvPr>
          <p:cNvSpPr txBox="1">
            <a:spLocks noChangeArrowheads="1"/>
          </p:cNvSpPr>
          <p:nvPr/>
        </p:nvSpPr>
        <p:spPr bwMode="auto">
          <a:xfrm>
            <a:off x="0" y="440118"/>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WORKSHOP</a:t>
            </a:r>
            <a:r>
              <a:rPr lang="en-US" sz="2800" b="1" spc="100">
                <a:solidFill>
                  <a:srgbClr val="FED766"/>
                </a:solidFill>
                <a:latin typeface="Arial" charset="0"/>
              </a:rPr>
              <a:t> overview</a:t>
            </a:r>
          </a:p>
        </p:txBody>
      </p:sp>
      <p:sp>
        <p:nvSpPr>
          <p:cNvPr id="15" name="Rounded Rectangle 14">
            <a:extLst>
              <a:ext uri="{FF2B5EF4-FFF2-40B4-BE49-F238E27FC236}">
                <a16:creationId xmlns:a16="http://schemas.microsoft.com/office/drawing/2014/main" id="{9F0B9CE3-97C4-4E4A-8897-5B7A7B016322}"/>
              </a:ext>
            </a:extLst>
          </p:cNvPr>
          <p:cNvSpPr/>
          <p:nvPr/>
        </p:nvSpPr>
        <p:spPr>
          <a:xfrm>
            <a:off x="975552" y="1302758"/>
            <a:ext cx="1316736" cy="228600"/>
          </a:xfrm>
          <a:prstGeom prst="roundRect">
            <a:avLst/>
          </a:prstGeom>
          <a:solidFill>
            <a:srgbClr val="FED7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71F4E"/>
              </a:solidFill>
            </a:endParaRPr>
          </a:p>
        </p:txBody>
      </p:sp>
      <p:grpSp>
        <p:nvGrpSpPr>
          <p:cNvPr id="4" name="Group 3">
            <a:extLst>
              <a:ext uri="{FF2B5EF4-FFF2-40B4-BE49-F238E27FC236}">
                <a16:creationId xmlns:a16="http://schemas.microsoft.com/office/drawing/2014/main" id="{4C85B325-2A54-76DB-8EB4-1E2691E959F2}"/>
              </a:ext>
            </a:extLst>
          </p:cNvPr>
          <p:cNvGrpSpPr/>
          <p:nvPr/>
        </p:nvGrpSpPr>
        <p:grpSpPr>
          <a:xfrm>
            <a:off x="2392114" y="1870779"/>
            <a:ext cx="7417151" cy="826153"/>
            <a:chOff x="2392114" y="1870779"/>
            <a:chExt cx="7417151" cy="826153"/>
          </a:xfrm>
        </p:grpSpPr>
        <p:sp>
          <p:nvSpPr>
            <p:cNvPr id="14" name="Round Same Side Corner Rectangle 13">
              <a:extLst>
                <a:ext uri="{FF2B5EF4-FFF2-40B4-BE49-F238E27FC236}">
                  <a16:creationId xmlns:a16="http://schemas.microsoft.com/office/drawing/2014/main" id="{0499A63B-98CE-E148-910A-2DD2D3BEB7A7}"/>
                </a:ext>
              </a:extLst>
            </p:cNvPr>
            <p:cNvSpPr/>
            <p:nvPr/>
          </p:nvSpPr>
          <p:spPr bwMode="auto">
            <a:xfrm rot="5400000">
              <a:off x="6401173" y="-686348"/>
              <a:ext cx="822960" cy="5943600"/>
            </a:xfrm>
            <a:prstGeom prst="round2SameRect">
              <a:avLst/>
            </a:prstGeom>
            <a:solidFill>
              <a:srgbClr val="086788">
                <a:alpha val="10000"/>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6" name="Text Box 63"/>
            <p:cNvSpPr txBox="1">
              <a:spLocks noChangeArrowheads="1"/>
            </p:cNvSpPr>
            <p:nvPr/>
          </p:nvSpPr>
          <p:spPr bwMode="auto">
            <a:xfrm>
              <a:off x="4162363" y="2072785"/>
              <a:ext cx="5646902"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3600"/>
                </a:spcAft>
                <a:tabLst>
                  <a:tab pos="1476375" algn="l"/>
                </a:tabLst>
                <a:defRPr/>
              </a:pPr>
              <a:r>
                <a:rPr lang="en-US" sz="2200">
                  <a:solidFill>
                    <a:schemeClr val="bg2">
                      <a:lumMod val="25000"/>
                    </a:schemeClr>
                  </a:solidFill>
                  <a:latin typeface="Arial" charset="0"/>
                </a:rPr>
                <a:t>WSP introduction, modules 2-3</a:t>
              </a:r>
              <a:endParaRPr lang="en-GB" sz="1000" b="1">
                <a:solidFill>
                  <a:schemeClr val="bg2">
                    <a:lumMod val="25000"/>
                  </a:schemeClr>
                </a:solidFill>
                <a:latin typeface="Arial" charset="0"/>
              </a:endParaRPr>
            </a:p>
          </p:txBody>
        </p:sp>
        <p:pic>
          <p:nvPicPr>
            <p:cNvPr id="19" name="Graphic 18" descr="Play">
              <a:extLst>
                <a:ext uri="{FF2B5EF4-FFF2-40B4-BE49-F238E27FC236}">
                  <a16:creationId xmlns:a16="http://schemas.microsoft.com/office/drawing/2014/main" id="{D167FA7E-7D52-E24A-9844-B2B9B074F08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6042" y="2182451"/>
              <a:ext cx="187112" cy="187112"/>
            </a:xfrm>
            <a:prstGeom prst="rect">
              <a:avLst/>
            </a:prstGeom>
          </p:spPr>
        </p:pic>
        <p:sp>
          <p:nvSpPr>
            <p:cNvPr id="13" name="Round Same Side Corner Rectangle 12">
              <a:extLst>
                <a:ext uri="{FF2B5EF4-FFF2-40B4-BE49-F238E27FC236}">
                  <a16:creationId xmlns:a16="http://schemas.microsoft.com/office/drawing/2014/main" id="{09EA3729-6231-6B4A-AE6F-E61F91E911BD}"/>
                </a:ext>
              </a:extLst>
            </p:cNvPr>
            <p:cNvSpPr/>
            <p:nvPr/>
          </p:nvSpPr>
          <p:spPr>
            <a:xfrm rot="16200000">
              <a:off x="2712154" y="1550739"/>
              <a:ext cx="822960" cy="1463040"/>
            </a:xfrm>
            <a:prstGeom prst="round2SameRect">
              <a:avLst>
                <a:gd name="adj1" fmla="val 11058"/>
                <a:gd name="adj2" fmla="val 0"/>
              </a:avLst>
            </a:prstGeom>
            <a:solidFill>
              <a:srgbClr val="009FB7"/>
            </a:solidFill>
          </p:spPr>
          <p:txBody>
            <a:bodyPr vert="vert" wrap="square" anchor="ctr" anchorCtr="0">
              <a:noAutofit/>
            </a:bodyPr>
            <a:lstStyle/>
            <a:p>
              <a:pPr algn="ctr">
                <a:spcBef>
                  <a:spcPct val="50000"/>
                </a:spcBef>
                <a:defRPr/>
              </a:pPr>
              <a:r>
                <a:rPr lang="en-US" sz="2400" b="1" spc="100">
                  <a:solidFill>
                    <a:schemeClr val="bg1"/>
                  </a:solidFill>
                </a:rPr>
                <a:t>DAY 1</a:t>
              </a:r>
            </a:p>
          </p:txBody>
        </p:sp>
      </p:grpSp>
      <p:grpSp>
        <p:nvGrpSpPr>
          <p:cNvPr id="3" name="Group 2">
            <a:extLst>
              <a:ext uri="{FF2B5EF4-FFF2-40B4-BE49-F238E27FC236}">
                <a16:creationId xmlns:a16="http://schemas.microsoft.com/office/drawing/2014/main" id="{F7FC3333-A118-0D13-8037-974754333ADF}"/>
              </a:ext>
            </a:extLst>
          </p:cNvPr>
          <p:cNvGrpSpPr/>
          <p:nvPr/>
        </p:nvGrpSpPr>
        <p:grpSpPr>
          <a:xfrm>
            <a:off x="2392114" y="3074137"/>
            <a:ext cx="7417151" cy="827717"/>
            <a:chOff x="2392114" y="2849393"/>
            <a:chExt cx="7417151" cy="827717"/>
          </a:xfrm>
        </p:grpSpPr>
        <p:sp>
          <p:nvSpPr>
            <p:cNvPr id="23" name="Round Same Side Corner Rectangle 22">
              <a:extLst>
                <a:ext uri="{FF2B5EF4-FFF2-40B4-BE49-F238E27FC236}">
                  <a16:creationId xmlns:a16="http://schemas.microsoft.com/office/drawing/2014/main" id="{06DB5E69-C418-524F-8B59-1881F0F4818C}"/>
                </a:ext>
              </a:extLst>
            </p:cNvPr>
            <p:cNvSpPr/>
            <p:nvPr/>
          </p:nvSpPr>
          <p:spPr bwMode="auto">
            <a:xfrm rot="5400000">
              <a:off x="6401173" y="289073"/>
              <a:ext cx="822960" cy="5943600"/>
            </a:xfrm>
            <a:prstGeom prst="round2SameRect">
              <a:avLst/>
            </a:prstGeom>
            <a:solidFill>
              <a:srgbClr val="086788">
                <a:alpha val="10000"/>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pic>
          <p:nvPicPr>
            <p:cNvPr id="20" name="Graphic 19" descr="Play">
              <a:extLst>
                <a:ext uri="{FF2B5EF4-FFF2-40B4-BE49-F238E27FC236}">
                  <a16:creationId xmlns:a16="http://schemas.microsoft.com/office/drawing/2014/main" id="{9890A9E5-DF7E-4A43-B8B9-2C22C6639B5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6042" y="3165822"/>
              <a:ext cx="187112" cy="187112"/>
            </a:xfrm>
            <a:prstGeom prst="rect">
              <a:avLst/>
            </a:prstGeom>
          </p:spPr>
        </p:pic>
        <p:sp>
          <p:nvSpPr>
            <p:cNvPr id="17" name="Round Same Side Corner Rectangle 16">
              <a:extLst>
                <a:ext uri="{FF2B5EF4-FFF2-40B4-BE49-F238E27FC236}">
                  <a16:creationId xmlns:a16="http://schemas.microsoft.com/office/drawing/2014/main" id="{87830209-944E-8441-B080-B5A9F6A07876}"/>
                </a:ext>
              </a:extLst>
            </p:cNvPr>
            <p:cNvSpPr/>
            <p:nvPr/>
          </p:nvSpPr>
          <p:spPr>
            <a:xfrm rot="16200000">
              <a:off x="2712154" y="2534110"/>
              <a:ext cx="822960" cy="1463040"/>
            </a:xfrm>
            <a:prstGeom prst="round2SameRect">
              <a:avLst>
                <a:gd name="adj1" fmla="val 11058"/>
                <a:gd name="adj2" fmla="val 0"/>
              </a:avLst>
            </a:prstGeom>
            <a:solidFill>
              <a:srgbClr val="009FB7"/>
            </a:solidFill>
          </p:spPr>
          <p:txBody>
            <a:bodyPr vert="vert" wrap="square" anchor="ctr" anchorCtr="0">
              <a:noAutofit/>
            </a:bodyPr>
            <a:lstStyle/>
            <a:p>
              <a:pPr algn="ctr">
                <a:spcBef>
                  <a:spcPct val="50000"/>
                </a:spcBef>
                <a:defRPr/>
              </a:pPr>
              <a:r>
                <a:rPr lang="en-US" sz="2400" b="1" spc="100">
                  <a:solidFill>
                    <a:schemeClr val="bg1"/>
                  </a:solidFill>
                </a:rPr>
                <a:t>DAY 2</a:t>
              </a:r>
            </a:p>
          </p:txBody>
        </p:sp>
        <p:sp>
          <p:nvSpPr>
            <p:cNvPr id="33" name="Text Box 63">
              <a:extLst>
                <a:ext uri="{FF2B5EF4-FFF2-40B4-BE49-F238E27FC236}">
                  <a16:creationId xmlns:a16="http://schemas.microsoft.com/office/drawing/2014/main" id="{F6A50016-5EEB-AA48-88C0-914853380F0C}"/>
                </a:ext>
              </a:extLst>
            </p:cNvPr>
            <p:cNvSpPr txBox="1">
              <a:spLocks noChangeArrowheads="1"/>
            </p:cNvSpPr>
            <p:nvPr/>
          </p:nvSpPr>
          <p:spPr bwMode="auto">
            <a:xfrm>
              <a:off x="4162363" y="3050352"/>
              <a:ext cx="5646902"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3600"/>
                </a:spcAft>
                <a:tabLst>
                  <a:tab pos="1476375" algn="l"/>
                </a:tabLst>
                <a:defRPr/>
              </a:pPr>
              <a:r>
                <a:rPr lang="en-US" sz="2200">
                  <a:solidFill>
                    <a:schemeClr val="bg2">
                      <a:lumMod val="25000"/>
                    </a:schemeClr>
                  </a:solidFill>
                  <a:latin typeface="Arial" charset="0"/>
                </a:rPr>
                <a:t>Modules 4-7, field trip briefing</a:t>
              </a:r>
              <a:endParaRPr lang="en-GB" sz="1000" b="1">
                <a:solidFill>
                  <a:schemeClr val="bg2">
                    <a:lumMod val="25000"/>
                  </a:schemeClr>
                </a:solidFill>
                <a:latin typeface="Arial" charset="0"/>
              </a:endParaRPr>
            </a:p>
          </p:txBody>
        </p:sp>
      </p:grpSp>
      <p:grpSp>
        <p:nvGrpSpPr>
          <p:cNvPr id="2" name="Group 1">
            <a:extLst>
              <a:ext uri="{FF2B5EF4-FFF2-40B4-BE49-F238E27FC236}">
                <a16:creationId xmlns:a16="http://schemas.microsoft.com/office/drawing/2014/main" id="{1E2020CE-EF46-6B81-3B42-93AFD590AD6B}"/>
              </a:ext>
            </a:extLst>
          </p:cNvPr>
          <p:cNvGrpSpPr/>
          <p:nvPr/>
        </p:nvGrpSpPr>
        <p:grpSpPr>
          <a:xfrm>
            <a:off x="2416926" y="4282251"/>
            <a:ext cx="7392339" cy="824457"/>
            <a:chOff x="2392114" y="3837521"/>
            <a:chExt cx="7392339" cy="824457"/>
          </a:xfrm>
        </p:grpSpPr>
        <p:sp>
          <p:nvSpPr>
            <p:cNvPr id="24" name="Round Same Side Corner Rectangle 23">
              <a:extLst>
                <a:ext uri="{FF2B5EF4-FFF2-40B4-BE49-F238E27FC236}">
                  <a16:creationId xmlns:a16="http://schemas.microsoft.com/office/drawing/2014/main" id="{89A045A4-80E1-4E44-89DA-9480FFD4B239}"/>
                </a:ext>
              </a:extLst>
            </p:cNvPr>
            <p:cNvSpPr/>
            <p:nvPr/>
          </p:nvSpPr>
          <p:spPr bwMode="auto">
            <a:xfrm rot="5400000">
              <a:off x="6401173" y="1278698"/>
              <a:ext cx="822960" cy="5943600"/>
            </a:xfrm>
            <a:prstGeom prst="round2SameRect">
              <a:avLst/>
            </a:prstGeom>
            <a:solidFill>
              <a:srgbClr val="086788">
                <a:alpha val="10000"/>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pic>
          <p:nvPicPr>
            <p:cNvPr id="21" name="Graphic 20" descr="Play">
              <a:extLst>
                <a:ext uri="{FF2B5EF4-FFF2-40B4-BE49-F238E27FC236}">
                  <a16:creationId xmlns:a16="http://schemas.microsoft.com/office/drawing/2014/main" id="{73F97760-E5D0-7C47-B963-1E575C3709A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6042" y="4149193"/>
              <a:ext cx="187112" cy="187112"/>
            </a:xfrm>
            <a:prstGeom prst="rect">
              <a:avLst/>
            </a:prstGeom>
          </p:spPr>
        </p:pic>
        <p:sp>
          <p:nvSpPr>
            <p:cNvPr id="29" name="Round Same Side Corner Rectangle 28">
              <a:extLst>
                <a:ext uri="{FF2B5EF4-FFF2-40B4-BE49-F238E27FC236}">
                  <a16:creationId xmlns:a16="http://schemas.microsoft.com/office/drawing/2014/main" id="{1A5B016E-7B76-A143-B6D0-F851D3A31367}"/>
                </a:ext>
              </a:extLst>
            </p:cNvPr>
            <p:cNvSpPr/>
            <p:nvPr/>
          </p:nvSpPr>
          <p:spPr>
            <a:xfrm rot="16200000">
              <a:off x="2712154" y="3517481"/>
              <a:ext cx="822960" cy="1463040"/>
            </a:xfrm>
            <a:prstGeom prst="round2SameRect">
              <a:avLst>
                <a:gd name="adj1" fmla="val 11058"/>
                <a:gd name="adj2" fmla="val 0"/>
              </a:avLst>
            </a:prstGeom>
            <a:solidFill>
              <a:srgbClr val="009FB7"/>
            </a:solidFill>
          </p:spPr>
          <p:txBody>
            <a:bodyPr vert="vert" wrap="square" anchor="ctr" anchorCtr="0">
              <a:noAutofit/>
            </a:bodyPr>
            <a:lstStyle/>
            <a:p>
              <a:pPr algn="ctr">
                <a:spcBef>
                  <a:spcPct val="50000"/>
                </a:spcBef>
                <a:defRPr/>
              </a:pPr>
              <a:r>
                <a:rPr lang="en-US" sz="2400" b="1" spc="100">
                  <a:solidFill>
                    <a:schemeClr val="bg1"/>
                  </a:solidFill>
                </a:rPr>
                <a:t>DAY 3</a:t>
              </a:r>
            </a:p>
          </p:txBody>
        </p:sp>
        <p:sp>
          <p:nvSpPr>
            <p:cNvPr id="34" name="Text Box 63">
              <a:extLst>
                <a:ext uri="{FF2B5EF4-FFF2-40B4-BE49-F238E27FC236}">
                  <a16:creationId xmlns:a16="http://schemas.microsoft.com/office/drawing/2014/main" id="{B2974EDD-86E1-8C46-80EF-7A59B58C20B0}"/>
                </a:ext>
              </a:extLst>
            </p:cNvPr>
            <p:cNvSpPr txBox="1">
              <a:spLocks noChangeArrowheads="1"/>
            </p:cNvSpPr>
            <p:nvPr/>
          </p:nvSpPr>
          <p:spPr bwMode="auto">
            <a:xfrm>
              <a:off x="4176893" y="4008347"/>
              <a:ext cx="5568217"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3600"/>
                </a:spcAft>
                <a:tabLst>
                  <a:tab pos="1476375" algn="l"/>
                </a:tabLst>
                <a:defRPr/>
              </a:pPr>
              <a:r>
                <a:rPr lang="en-US" sz="2200">
                  <a:solidFill>
                    <a:schemeClr val="bg2">
                      <a:lumMod val="25000"/>
                    </a:schemeClr>
                  </a:solidFill>
                  <a:latin typeface="Arial" charset="0"/>
                </a:rPr>
                <a:t>Field trip</a:t>
              </a:r>
              <a:endParaRPr lang="en-US" sz="1000">
                <a:solidFill>
                  <a:schemeClr val="bg2">
                    <a:lumMod val="25000"/>
                  </a:schemeClr>
                </a:solidFill>
                <a:latin typeface="Arial" charset="0"/>
              </a:endParaRPr>
            </a:p>
          </p:txBody>
        </p:sp>
      </p:grpSp>
      <p:sp>
        <p:nvSpPr>
          <p:cNvPr id="5" name="Round Same Side Corner Rectangle 28">
            <a:extLst>
              <a:ext uri="{FF2B5EF4-FFF2-40B4-BE49-F238E27FC236}">
                <a16:creationId xmlns:a16="http://schemas.microsoft.com/office/drawing/2014/main" id="{C776B3DC-8889-27C7-465E-43A70C599610}"/>
              </a:ext>
            </a:extLst>
          </p:cNvPr>
          <p:cNvSpPr/>
          <p:nvPr/>
        </p:nvSpPr>
        <p:spPr>
          <a:xfrm rot="16200000">
            <a:off x="2726455" y="5118677"/>
            <a:ext cx="822960" cy="1463040"/>
          </a:xfrm>
          <a:prstGeom prst="round2SameRect">
            <a:avLst>
              <a:gd name="adj1" fmla="val 11058"/>
              <a:gd name="adj2" fmla="val 0"/>
            </a:avLst>
          </a:prstGeom>
          <a:solidFill>
            <a:srgbClr val="009FB7"/>
          </a:solidFill>
        </p:spPr>
        <p:txBody>
          <a:bodyPr vert="vert" wrap="square" anchor="ctr" anchorCtr="0">
            <a:noAutofit/>
          </a:bodyPr>
          <a:lstStyle/>
          <a:p>
            <a:pPr algn="ctr">
              <a:spcBef>
                <a:spcPct val="50000"/>
              </a:spcBef>
              <a:defRPr/>
            </a:pPr>
            <a:r>
              <a:rPr lang="en-US" sz="2400" b="1" spc="100">
                <a:solidFill>
                  <a:schemeClr val="bg1"/>
                </a:solidFill>
              </a:rPr>
              <a:t>DAY 4</a:t>
            </a:r>
          </a:p>
        </p:txBody>
      </p:sp>
      <p:sp>
        <p:nvSpPr>
          <p:cNvPr id="6" name="Text Box 63">
            <a:extLst>
              <a:ext uri="{FF2B5EF4-FFF2-40B4-BE49-F238E27FC236}">
                <a16:creationId xmlns:a16="http://schemas.microsoft.com/office/drawing/2014/main" id="{0828A0BC-45E3-92C2-8624-C1A316514493}"/>
              </a:ext>
            </a:extLst>
          </p:cNvPr>
          <p:cNvSpPr txBox="1">
            <a:spLocks noChangeArrowheads="1"/>
          </p:cNvSpPr>
          <p:nvPr/>
        </p:nvSpPr>
        <p:spPr bwMode="auto">
          <a:xfrm>
            <a:off x="4049996" y="5473226"/>
            <a:ext cx="5568217"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ts val="0"/>
              </a:spcBef>
              <a:spcAft>
                <a:spcPts val="3600"/>
              </a:spcAft>
              <a:tabLst>
                <a:tab pos="1476375" algn="l"/>
              </a:tabLst>
              <a:defRPr/>
            </a:pPr>
            <a:r>
              <a:rPr lang="en-US" sz="2200">
                <a:solidFill>
                  <a:schemeClr val="bg2">
                    <a:lumMod val="25000"/>
                  </a:schemeClr>
                </a:solidFill>
                <a:latin typeface="Arial" charset="0"/>
              </a:rPr>
              <a:t>Field trip sharing, modules 8-10 and module 1, wrap-up, next steps</a:t>
            </a:r>
            <a:endParaRPr lang="en-US" sz="1000">
              <a:solidFill>
                <a:schemeClr val="bg2">
                  <a:lumMod val="25000"/>
                </a:schemeClr>
              </a:solidFill>
              <a:latin typeface="Arial" charset="0"/>
            </a:endParaRPr>
          </a:p>
        </p:txBody>
      </p:sp>
      <p:pic>
        <p:nvPicPr>
          <p:cNvPr id="9" name="Graphic 8" descr="Play">
            <a:extLst>
              <a:ext uri="{FF2B5EF4-FFF2-40B4-BE49-F238E27FC236}">
                <a16:creationId xmlns:a16="http://schemas.microsoft.com/office/drawing/2014/main" id="{5CB20CAA-6846-15FC-A588-7948565DC14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0853" y="5764390"/>
            <a:ext cx="187112" cy="187112"/>
          </a:xfrm>
          <a:prstGeom prst="rect">
            <a:avLst/>
          </a:prstGeom>
        </p:spPr>
      </p:pic>
    </p:spTree>
    <p:extLst>
      <p:ext uri="{BB962C8B-B14F-4D97-AF65-F5344CB8AC3E}">
        <p14:creationId xmlns:p14="http://schemas.microsoft.com/office/powerpoint/2010/main" val="6510958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3EA641-CAB3-2E63-53B9-62164A48E214}"/>
              </a:ext>
            </a:extLst>
          </p:cNvPr>
          <p:cNvPicPr>
            <a:picLocks noChangeAspect="1"/>
          </p:cNvPicPr>
          <p:nvPr/>
        </p:nvPicPr>
        <p:blipFill rotWithShape="1">
          <a:blip r:embed="rId3" cstate="print">
            <a:alphaModFix amt="85000"/>
            <a:extLst>
              <a:ext uri="{BEBA8EAE-BF5A-486C-A8C5-ECC9F3942E4B}">
                <a14:imgProps xmlns:a14="http://schemas.microsoft.com/office/drawing/2010/main">
                  <a14:imgLayer r:embed="rId4">
                    <a14:imgEffect>
                      <a14:saturation sat="50000"/>
                    </a14:imgEffect>
                  </a14:imgLayer>
                </a14:imgProps>
              </a:ext>
              <a:ext uri="{28A0092B-C50C-407E-A947-70E740481C1C}">
                <a14:useLocalDpi xmlns:a14="http://schemas.microsoft.com/office/drawing/2010/main"/>
              </a:ext>
            </a:extLst>
          </a:blip>
          <a:srcRect/>
          <a:stretch/>
        </p:blipFill>
        <p:spPr>
          <a:xfrm>
            <a:off x="6692357" y="1457292"/>
            <a:ext cx="5499643" cy="3297941"/>
          </a:xfrm>
          <a:prstGeom prst="rect">
            <a:avLst/>
          </a:prstGeom>
          <a:ln>
            <a:noFill/>
          </a:ln>
          <a:effectLst>
            <a:outerShdw blurRad="292100" dist="139700" dir="2700000" algn="tl" rotWithShape="0">
              <a:srgbClr val="333333">
                <a:alpha val="65000"/>
              </a:srgbClr>
            </a:outerShdw>
          </a:effectLst>
        </p:spPr>
      </p:pic>
      <p:sp>
        <p:nvSpPr>
          <p:cNvPr id="34" name="TextBox 1"/>
          <p:cNvSpPr txBox="1">
            <a:spLocks noChangeArrowheads="1"/>
          </p:cNvSpPr>
          <p:nvPr/>
        </p:nvSpPr>
        <p:spPr bwMode="auto">
          <a:xfrm>
            <a:off x="814192" y="3524795"/>
            <a:ext cx="4624079"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all together in plenary, make a bullet list of some potential problems in the pictures on the next slide. </a:t>
            </a:r>
          </a:p>
          <a:p>
            <a:endParaRPr lang="en-US" sz="2000">
              <a:solidFill>
                <a:schemeClr val="bg2">
                  <a:lumMod val="25000"/>
                </a:schemeClr>
              </a:solidFill>
            </a:endParaRPr>
          </a:p>
          <a:p>
            <a:r>
              <a:rPr lang="en-US" sz="2000">
                <a:solidFill>
                  <a:schemeClr val="bg2">
                    <a:lumMod val="25000"/>
                  </a:schemeClr>
                </a:solidFill>
              </a:rPr>
              <a:t>Then, translate these into clearly-defined hazardous events/hazard types.</a:t>
            </a:r>
          </a:p>
        </p:txBody>
      </p:sp>
      <p:sp>
        <p:nvSpPr>
          <p:cNvPr id="10" name="Text Box 63">
            <a:extLst>
              <a:ext uri="{FF2B5EF4-FFF2-40B4-BE49-F238E27FC236}">
                <a16:creationId xmlns:a16="http://schemas.microsoft.com/office/drawing/2014/main" id="{2BC53CF6-8A89-A345-8815-C0C5F92BC4F5}"/>
              </a:ext>
            </a:extLst>
          </p:cNvPr>
          <p:cNvSpPr txBox="1">
            <a:spLocks noChangeArrowheads="1"/>
          </p:cNvSpPr>
          <p:nvPr/>
        </p:nvSpPr>
        <p:spPr bwMode="auto">
          <a:xfrm>
            <a:off x="2761334" y="2274173"/>
            <a:ext cx="1914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15 minutes</a:t>
            </a:r>
            <a:endParaRPr lang="en-GB" sz="2000">
              <a:solidFill>
                <a:srgbClr val="E45C31"/>
              </a:solidFill>
              <a:latin typeface="Arial" charset="0"/>
            </a:endParaRPr>
          </a:p>
        </p:txBody>
      </p:sp>
      <p:cxnSp>
        <p:nvCxnSpPr>
          <p:cNvPr id="12" name="Straight Arrow Connector 11">
            <a:extLst>
              <a:ext uri="{FF2B5EF4-FFF2-40B4-BE49-F238E27FC236}">
                <a16:creationId xmlns:a16="http://schemas.microsoft.com/office/drawing/2014/main" id="{4423BE56-3B9A-9342-BEB9-5CD1C316F001}"/>
              </a:ext>
            </a:extLst>
          </p:cNvPr>
          <p:cNvCxnSpPr>
            <a:cxnSpLocks/>
          </p:cNvCxnSpPr>
          <p:nvPr/>
        </p:nvCxnSpPr>
        <p:spPr bwMode="auto">
          <a:xfrm>
            <a:off x="1275806" y="3341915"/>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4" name="Text Box 63">
            <a:extLst>
              <a:ext uri="{FF2B5EF4-FFF2-40B4-BE49-F238E27FC236}">
                <a16:creationId xmlns:a16="http://schemas.microsoft.com/office/drawing/2014/main" id="{C0A4F5DB-9D64-A048-91EA-EC6E05055B9B}"/>
              </a:ext>
            </a:extLst>
          </p:cNvPr>
          <p:cNvSpPr txBox="1">
            <a:spLocks noChangeArrowheads="1"/>
          </p:cNvSpPr>
          <p:nvPr/>
        </p:nvSpPr>
        <p:spPr bwMode="auto">
          <a:xfrm>
            <a:off x="0" y="261821"/>
            <a:ext cx="91440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EXERCISE: </a:t>
            </a:r>
          </a:p>
          <a:p>
            <a:pPr algn="l">
              <a:lnSpc>
                <a:spcPts val="3000"/>
              </a:lnSpc>
              <a:spcBef>
                <a:spcPts val="0"/>
              </a:spcBef>
              <a:defRPr/>
            </a:pPr>
            <a:r>
              <a:rPr lang="en-US" sz="2800" b="1" i="1" spc="100">
                <a:solidFill>
                  <a:schemeClr val="bg1"/>
                </a:solidFill>
                <a:latin typeface="Arial" charset="0"/>
              </a:rPr>
              <a:t>Hazard brainstorm</a:t>
            </a:r>
          </a:p>
        </p:txBody>
      </p:sp>
      <p:sp>
        <p:nvSpPr>
          <p:cNvPr id="4" name="Rectangle 3">
            <a:extLst>
              <a:ext uri="{FF2B5EF4-FFF2-40B4-BE49-F238E27FC236}">
                <a16:creationId xmlns:a16="http://schemas.microsoft.com/office/drawing/2014/main" id="{439BB8EC-12D9-E2A9-7CE6-6E40ED22A933}"/>
              </a:ext>
            </a:extLst>
          </p:cNvPr>
          <p:cNvSpPr/>
          <p:nvPr/>
        </p:nvSpPr>
        <p:spPr>
          <a:xfrm>
            <a:off x="6163854" y="4397416"/>
            <a:ext cx="5627913" cy="1785104"/>
          </a:xfrm>
          <a:prstGeom prst="rect">
            <a:avLst/>
          </a:prstGeom>
          <a:gradFill>
            <a:gsLst>
              <a:gs pos="0">
                <a:srgbClr val="086788"/>
              </a:gs>
              <a:gs pos="100000">
                <a:srgbClr val="009FB7"/>
              </a:gs>
            </a:gsLst>
            <a:lin ang="2700000" scaled="0"/>
          </a:gradFill>
        </p:spPr>
        <p:txBody>
          <a:bodyPr wrap="square" lIns="731520" rIns="365760" anchor="ctr" anchorCtr="0">
            <a:spAutoFit/>
          </a:bodyPr>
          <a:lstStyle/>
          <a:p>
            <a:pPr>
              <a:spcBef>
                <a:spcPct val="50000"/>
              </a:spcBef>
              <a:defRPr/>
            </a:pPr>
            <a:r>
              <a:rPr lang="en-GB" sz="2000" b="1">
                <a:solidFill>
                  <a:srgbClr val="FED766"/>
                </a:solidFill>
                <a:cs typeface="Arial"/>
              </a:rPr>
              <a:t>Hazardous event     </a:t>
            </a:r>
            <a:r>
              <a:rPr lang="en-GB" sz="2000">
                <a:solidFill>
                  <a:schemeClr val="bg1"/>
                </a:solidFill>
                <a:cs typeface="Arial"/>
              </a:rPr>
              <a:t>The source water is faecally contaminated (X) due to the animals defecating in the river at the abstraction point (Y)</a:t>
            </a:r>
          </a:p>
          <a:p>
            <a:pPr>
              <a:spcBef>
                <a:spcPct val="50000"/>
              </a:spcBef>
              <a:defRPr/>
            </a:pPr>
            <a:r>
              <a:rPr lang="en-GB" sz="2000" b="1">
                <a:solidFill>
                  <a:srgbClr val="FED766"/>
                </a:solidFill>
                <a:cs typeface="Arial"/>
              </a:rPr>
              <a:t>Hazard</a:t>
            </a:r>
            <a:r>
              <a:rPr lang="en-GB" sz="2000" b="1">
                <a:solidFill>
                  <a:schemeClr val="bg1"/>
                </a:solidFill>
                <a:cs typeface="Arial"/>
              </a:rPr>
              <a:t>     </a:t>
            </a:r>
            <a:r>
              <a:rPr lang="en-GB" sz="2000">
                <a:solidFill>
                  <a:schemeClr val="bg1"/>
                </a:solidFill>
                <a:cs typeface="Arial"/>
              </a:rPr>
              <a:t>Microbial (M)</a:t>
            </a:r>
          </a:p>
        </p:txBody>
      </p:sp>
      <p:pic>
        <p:nvPicPr>
          <p:cNvPr id="5" name="Graphic 4" descr="Play">
            <a:extLst>
              <a:ext uri="{FF2B5EF4-FFF2-40B4-BE49-F238E27FC236}">
                <a16:creationId xmlns:a16="http://schemas.microsoft.com/office/drawing/2014/main" id="{2CDA4F30-E85F-DBF6-1D01-BED2D6941CE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56888" y="4541735"/>
            <a:ext cx="187112" cy="187112"/>
          </a:xfrm>
          <a:prstGeom prst="rect">
            <a:avLst/>
          </a:prstGeom>
        </p:spPr>
      </p:pic>
      <p:pic>
        <p:nvPicPr>
          <p:cNvPr id="6" name="Graphic 5" descr="Play">
            <a:extLst>
              <a:ext uri="{FF2B5EF4-FFF2-40B4-BE49-F238E27FC236}">
                <a16:creationId xmlns:a16="http://schemas.microsoft.com/office/drawing/2014/main" id="{177B246E-9070-6C8A-E168-BB69E511DA4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90111" y="5916772"/>
            <a:ext cx="187112" cy="187112"/>
          </a:xfrm>
          <a:prstGeom prst="rect">
            <a:avLst/>
          </a:prstGeom>
        </p:spPr>
      </p:pic>
      <p:cxnSp>
        <p:nvCxnSpPr>
          <p:cNvPr id="7" name="Straight Connector 6">
            <a:extLst>
              <a:ext uri="{FF2B5EF4-FFF2-40B4-BE49-F238E27FC236}">
                <a16:creationId xmlns:a16="http://schemas.microsoft.com/office/drawing/2014/main" id="{CB157315-CC5D-263C-F1FD-067E7C504E3A}"/>
              </a:ext>
            </a:extLst>
          </p:cNvPr>
          <p:cNvCxnSpPr>
            <a:cxnSpLocks/>
          </p:cNvCxnSpPr>
          <p:nvPr/>
        </p:nvCxnSpPr>
        <p:spPr bwMode="auto">
          <a:xfrm>
            <a:off x="6668815" y="5782615"/>
            <a:ext cx="4950371" cy="0"/>
          </a:xfrm>
          <a:prstGeom prst="line">
            <a:avLst/>
          </a:prstGeom>
          <a:solidFill>
            <a:srgbClr val="91C400">
              <a:alpha val="85001"/>
            </a:srgbClr>
          </a:solidFill>
          <a:ln w="19050" cap="rnd">
            <a:solidFill>
              <a:schemeClr val="bg1">
                <a:lumMod val="95000"/>
              </a:schemeClr>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0D6EB216-C55B-812C-E333-904E909FF769}"/>
              </a:ext>
            </a:extLst>
          </p:cNvPr>
          <p:cNvSpPr/>
          <p:nvPr/>
        </p:nvSpPr>
        <p:spPr>
          <a:xfrm rot="18900000">
            <a:off x="5623516" y="1392719"/>
            <a:ext cx="2835226" cy="485837"/>
          </a:xfrm>
          <a:prstGeom prst="rect">
            <a:avLst/>
          </a:prstGeom>
          <a:solidFill>
            <a:srgbClr val="E45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100">
                <a:latin typeface="Arial" panose="020B0604020202020204" pitchFamily="34" charset="0"/>
                <a:cs typeface="Arial" panose="020B0604020202020204" pitchFamily="34" charset="0"/>
              </a:rPr>
              <a:t>EXAMPLE</a:t>
            </a:r>
          </a:p>
        </p:txBody>
      </p:sp>
      <p:pic>
        <p:nvPicPr>
          <p:cNvPr id="9" name="Graphic 8" descr="Stopwatch with solid fill">
            <a:extLst>
              <a:ext uri="{FF2B5EF4-FFF2-40B4-BE49-F238E27FC236}">
                <a16:creationId xmlns:a16="http://schemas.microsoft.com/office/drawing/2014/main" id="{C0358FFF-404E-DD3E-212F-2DBCE2E915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031" y="1563652"/>
            <a:ext cx="1574052" cy="1574052"/>
          </a:xfrm>
          <a:prstGeom prst="rect">
            <a:avLst/>
          </a:prstGeom>
        </p:spPr>
      </p:pic>
      <p:sp>
        <p:nvSpPr>
          <p:cNvPr id="13" name="TextBox 12">
            <a:extLst>
              <a:ext uri="{FF2B5EF4-FFF2-40B4-BE49-F238E27FC236}">
                <a16:creationId xmlns:a16="http://schemas.microsoft.com/office/drawing/2014/main" id="{7DD70367-0DE8-C55A-0EE1-63A15DC76A59}"/>
              </a:ext>
            </a:extLst>
          </p:cNvPr>
          <p:cNvSpPr txBox="1"/>
          <p:nvPr/>
        </p:nvSpPr>
        <p:spPr>
          <a:xfrm>
            <a:off x="9686361" y="6621388"/>
            <a:ext cx="2505639" cy="188610"/>
          </a:xfrm>
          <a:prstGeom prst="rect">
            <a:avLst/>
          </a:prstGeom>
          <a:noFill/>
        </p:spPr>
        <p:txBody>
          <a:bodyPr wrap="square" rtlCol="0">
            <a:spAutoFit/>
          </a:bodyPr>
          <a:lstStyle/>
          <a:p>
            <a:r>
              <a:rPr lang="en-IE" sz="600">
                <a:solidFill>
                  <a:schemeClr val="tx2"/>
                </a:solidFill>
              </a:rPr>
              <a:t>Picture 1: Ollivier Girard/CIFOR via flickr.com (CC BY-NC-ND 2.0)</a:t>
            </a:r>
          </a:p>
        </p:txBody>
      </p:sp>
    </p:spTree>
    <p:extLst>
      <p:ext uri="{BB962C8B-B14F-4D97-AF65-F5344CB8AC3E}">
        <p14:creationId xmlns:p14="http://schemas.microsoft.com/office/powerpoint/2010/main" val="2058115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78331-9B45-8B0C-A70E-F80E5301C86C}"/>
            </a:ext>
          </a:extLst>
        </p:cNvPr>
        <p:cNvGrpSpPr/>
        <p:nvPr/>
      </p:nvGrpSpPr>
      <p:grpSpPr>
        <a:xfrm>
          <a:off x="0" y="0"/>
          <a:ext cx="0" cy="0"/>
          <a:chOff x="0" y="0"/>
          <a:chExt cx="0" cy="0"/>
        </a:xfrm>
      </p:grpSpPr>
      <p:sp>
        <p:nvSpPr>
          <p:cNvPr id="14" name="Text Box 63">
            <a:extLst>
              <a:ext uri="{FF2B5EF4-FFF2-40B4-BE49-F238E27FC236}">
                <a16:creationId xmlns:a16="http://schemas.microsoft.com/office/drawing/2014/main" id="{62637A51-1772-5E69-7060-62F61C435E2C}"/>
              </a:ext>
            </a:extLst>
          </p:cNvPr>
          <p:cNvSpPr txBox="1">
            <a:spLocks noChangeArrowheads="1"/>
          </p:cNvSpPr>
          <p:nvPr/>
        </p:nvSpPr>
        <p:spPr bwMode="auto">
          <a:xfrm>
            <a:off x="0" y="261821"/>
            <a:ext cx="91440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0" u="none" strike="noStrike" kern="1200" cap="none" spc="300" normalizeH="0" baseline="0" noProof="0">
                <a:ln>
                  <a:noFill/>
                </a:ln>
                <a:solidFill>
                  <a:srgbClr val="1D395C"/>
                </a:solidFill>
                <a:effectLst/>
                <a:uLnTx/>
                <a:uFillTx/>
                <a:latin typeface="Arial" charset="0"/>
                <a:ea typeface="ＭＳ Ｐゴシック" charset="0"/>
              </a:rPr>
              <a:t>EXERCISE: </a:t>
            </a:r>
          </a:p>
          <a:p>
            <a:pPr marL="0" marR="0" lvl="0" indent="0" algn="l" defTabSz="914400" rtl="0" eaLnBrk="0" fontAlgn="base" latinLnBrk="0" hangingPunct="0">
              <a:lnSpc>
                <a:spcPts val="3000"/>
              </a:lnSpc>
              <a:spcBef>
                <a:spcPts val="0"/>
              </a:spcBef>
              <a:spcAft>
                <a:spcPct val="0"/>
              </a:spcAft>
              <a:buClrTx/>
              <a:buSzTx/>
              <a:buFontTx/>
              <a:buNone/>
              <a:tabLst/>
              <a:defRPr/>
            </a:pPr>
            <a:r>
              <a:rPr kumimoji="0" lang="en-US" sz="2800" b="1" i="1" u="none" strike="noStrike" kern="1200" cap="none" spc="100" normalizeH="0" baseline="0" noProof="0">
                <a:ln>
                  <a:noFill/>
                </a:ln>
                <a:solidFill>
                  <a:schemeClr val="bg1"/>
                </a:solidFill>
                <a:effectLst/>
                <a:uLnTx/>
                <a:uFillTx/>
                <a:latin typeface="Arial" charset="0"/>
                <a:ea typeface="ＭＳ Ｐゴシック" charset="0"/>
              </a:rPr>
              <a:t>Dug well hazard brainstorm</a:t>
            </a:r>
          </a:p>
        </p:txBody>
      </p:sp>
      <p:grpSp>
        <p:nvGrpSpPr>
          <p:cNvPr id="9" name="Group 8">
            <a:extLst>
              <a:ext uri="{FF2B5EF4-FFF2-40B4-BE49-F238E27FC236}">
                <a16:creationId xmlns:a16="http://schemas.microsoft.com/office/drawing/2014/main" id="{2EB83315-8E87-7E1B-AAF1-B212362B444C}"/>
              </a:ext>
            </a:extLst>
          </p:cNvPr>
          <p:cNvGrpSpPr/>
          <p:nvPr/>
        </p:nvGrpSpPr>
        <p:grpSpPr>
          <a:xfrm>
            <a:off x="11676764" y="1138693"/>
            <a:ext cx="515236" cy="380621"/>
            <a:chOff x="8628766" y="1945016"/>
            <a:chExt cx="515236" cy="380621"/>
          </a:xfrm>
        </p:grpSpPr>
        <p:sp>
          <p:nvSpPr>
            <p:cNvPr id="10" name="Round Same Side Corner Rectangle 26">
              <a:extLst>
                <a:ext uri="{FF2B5EF4-FFF2-40B4-BE49-F238E27FC236}">
                  <a16:creationId xmlns:a16="http://schemas.microsoft.com/office/drawing/2014/main" id="{B632A77A-1E43-8DCC-D27B-3B191E2B8AD4}"/>
                </a:ext>
              </a:extLst>
            </p:cNvPr>
            <p:cNvSpPr/>
            <p:nvPr/>
          </p:nvSpPr>
          <p:spPr bwMode="auto">
            <a:xfrm rot="16200000">
              <a:off x="8696073" y="1877709"/>
              <a:ext cx="380621" cy="515236"/>
            </a:xfrm>
            <a:prstGeom prst="round2Same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1" name="Striped Right Arrow 30">
              <a:extLst>
                <a:ext uri="{FF2B5EF4-FFF2-40B4-BE49-F238E27FC236}">
                  <a16:creationId xmlns:a16="http://schemas.microsoft.com/office/drawing/2014/main" id="{7ABEF015-3A9F-788E-A186-43820BEDFED3}"/>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FAF52B-F2A8-0492-B226-3B3BE5A8F10F}"/>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6</a:t>
              </a:r>
            </a:p>
          </p:txBody>
        </p:sp>
      </p:grpSp>
      <p:pic>
        <p:nvPicPr>
          <p:cNvPr id="15" name="Picture 2" descr="E:\FOTOS OLIVER\Fotos 2011\2011-08 Tadschikistan\P8250245.JPG">
            <a:extLst>
              <a:ext uri="{FF2B5EF4-FFF2-40B4-BE49-F238E27FC236}">
                <a16:creationId xmlns:a16="http://schemas.microsoft.com/office/drawing/2014/main" id="{2CA51F4B-0C55-8A85-0D17-C12AE934E0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334" y="4264194"/>
            <a:ext cx="2276557" cy="169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2393F04B-EF7E-1041-D4FD-8E8C164170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3212" y="2188571"/>
            <a:ext cx="2672726" cy="169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9" name="Picture 2" descr="D:\UBA\Jordanien\100_2292.JPG">
            <a:extLst>
              <a:ext uri="{FF2B5EF4-FFF2-40B4-BE49-F238E27FC236}">
                <a16:creationId xmlns:a16="http://schemas.microsoft.com/office/drawing/2014/main" id="{6B1BF876-B524-F972-D748-7CDBBAE20C9C}"/>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549209" y="2188571"/>
            <a:ext cx="2547176" cy="169200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FFFFB393-69C7-601D-428B-56A9215F63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49209" y="4264195"/>
            <a:ext cx="2547176" cy="1691999"/>
          </a:xfrm>
          <a:prstGeom prst="rect">
            <a:avLst/>
          </a:prstGeom>
          <a:ln>
            <a:noFill/>
          </a:ln>
          <a:effectLst>
            <a:outerShdw blurRad="190500" algn="tl" rotWithShape="0">
              <a:srgbClr val="000000">
                <a:alpha val="70000"/>
              </a:srgbClr>
            </a:outerShdw>
          </a:effectLst>
        </p:spPr>
      </p:pic>
      <p:pic>
        <p:nvPicPr>
          <p:cNvPr id="21" name="Picture 20" descr="A green jug and a glass of water&#10;&#10;Description automatically generated">
            <a:extLst>
              <a:ext uri="{FF2B5EF4-FFF2-40B4-BE49-F238E27FC236}">
                <a16:creationId xmlns:a16="http://schemas.microsoft.com/office/drawing/2014/main" id="{8862E76F-811F-6E24-2487-5356AE9C46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2792" y="4264195"/>
            <a:ext cx="2653146" cy="1691999"/>
          </a:xfrm>
          <a:prstGeom prst="rect">
            <a:avLst/>
          </a:prstGeom>
          <a:ln>
            <a:noFill/>
          </a:ln>
          <a:effectLst>
            <a:outerShdw blurRad="190500" algn="tl" rotWithShape="0">
              <a:srgbClr val="000000">
                <a:alpha val="70000"/>
              </a:srgbClr>
            </a:outerShdw>
          </a:effectLst>
        </p:spPr>
      </p:pic>
      <p:pic>
        <p:nvPicPr>
          <p:cNvPr id="23" name="Picture 22" descr="A water pump in the water&#10;&#10;AI-generated content may be incorrect.">
            <a:extLst>
              <a:ext uri="{FF2B5EF4-FFF2-40B4-BE49-F238E27FC236}">
                <a16:creationId xmlns:a16="http://schemas.microsoft.com/office/drawing/2014/main" id="{E6BE09AE-B71E-E891-09F0-940D14574A00}"/>
              </a:ext>
            </a:extLst>
          </p:cNvPr>
          <p:cNvPicPr>
            <a:picLocks noChangeAspect="1"/>
          </p:cNvPicPr>
          <p:nvPr/>
        </p:nvPicPr>
        <p:blipFill>
          <a:blip r:embed="rId8"/>
          <a:stretch>
            <a:fillRect/>
          </a:stretch>
        </p:blipFill>
        <p:spPr>
          <a:xfrm>
            <a:off x="2112676" y="2188571"/>
            <a:ext cx="1562750" cy="1692000"/>
          </a:xfrm>
          <a:prstGeom prst="rect">
            <a:avLst/>
          </a:prstGeom>
        </p:spPr>
      </p:pic>
      <p:sp>
        <p:nvSpPr>
          <p:cNvPr id="25" name="TextBox 24">
            <a:extLst>
              <a:ext uri="{FF2B5EF4-FFF2-40B4-BE49-F238E27FC236}">
                <a16:creationId xmlns:a16="http://schemas.microsoft.com/office/drawing/2014/main" id="{94B0D938-A168-E503-D00A-9FDF6CF29A53}"/>
              </a:ext>
            </a:extLst>
          </p:cNvPr>
          <p:cNvSpPr txBox="1"/>
          <p:nvPr/>
        </p:nvSpPr>
        <p:spPr>
          <a:xfrm>
            <a:off x="0" y="6377554"/>
            <a:ext cx="227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prstClr val="white">
                    <a:lumMod val="65000"/>
                  </a:prstClr>
                </a:solidFill>
                <a:effectLst/>
                <a:uLnTx/>
                <a:uFillTx/>
                <a:latin typeface="Arial"/>
                <a:cs typeface="Arial"/>
                <a:sym typeface="Arial"/>
              </a:rPr>
              <a:t>Photo credit: </a:t>
            </a:r>
            <a:br>
              <a:rPr kumimoji="0" lang="en-GB" sz="800" b="0" i="0" u="none" strike="noStrike" kern="0" cap="none" spc="0" normalizeH="0" baseline="0" noProof="0">
                <a:ln>
                  <a:noFill/>
                </a:ln>
                <a:solidFill>
                  <a:prstClr val="white">
                    <a:lumMod val="65000"/>
                  </a:prstClr>
                </a:solidFill>
                <a:effectLst/>
                <a:uLnTx/>
                <a:uFillTx/>
                <a:latin typeface="Arial"/>
                <a:cs typeface="Arial"/>
                <a:sym typeface="Arial"/>
              </a:rPr>
            </a:br>
            <a:r>
              <a:rPr kumimoji="0" lang="en-GB" sz="800" b="0" i="0" u="none" strike="noStrike" kern="0" cap="none" spc="0" normalizeH="0" baseline="0" noProof="0">
                <a:ln>
                  <a:noFill/>
                </a:ln>
                <a:solidFill>
                  <a:prstClr val="white">
                    <a:lumMod val="65000"/>
                  </a:prstClr>
                </a:solidFill>
                <a:effectLst/>
                <a:uLnTx/>
                <a:uFillTx/>
                <a:latin typeface="Arial"/>
                <a:cs typeface="Arial"/>
                <a:sym typeface="Arial"/>
              </a:rPr>
              <a:t>Photos 1, 5, 6 - WHO/RMK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prstClr val="white">
                    <a:lumMod val="65000"/>
                  </a:prstClr>
                </a:solidFill>
                <a:effectLst/>
                <a:uLnTx/>
                <a:uFillTx/>
                <a:latin typeface="Arial"/>
                <a:cs typeface="Arial"/>
                <a:sym typeface="Arial"/>
              </a:rPr>
              <a:t>Photos 2, 3 and  4 - WHO/Oliver Schmoll</a:t>
            </a:r>
          </a:p>
        </p:txBody>
      </p:sp>
      <p:sp>
        <p:nvSpPr>
          <p:cNvPr id="26" name="Content Placeholder 6144">
            <a:extLst>
              <a:ext uri="{FF2B5EF4-FFF2-40B4-BE49-F238E27FC236}">
                <a16:creationId xmlns:a16="http://schemas.microsoft.com/office/drawing/2014/main" id="{208FCB8D-80CB-2EFD-FD8B-BFCD825D9B15}"/>
              </a:ext>
            </a:extLst>
          </p:cNvPr>
          <p:cNvSpPr txBox="1">
            <a:spLocks/>
          </p:cNvSpPr>
          <p:nvPr/>
        </p:nvSpPr>
        <p:spPr bwMode="auto">
          <a:xfrm>
            <a:off x="1693276" y="4258665"/>
            <a:ext cx="2736000" cy="1800000"/>
          </a:xfrm>
          <a:prstGeom prst="rect">
            <a:avLst/>
          </a:prstGeom>
          <a:solidFill>
            <a:srgbClr val="F8F8F8"/>
          </a:solidFill>
          <a:ln w="19050">
            <a:solidFill>
              <a:srgbClr val="C00000"/>
            </a:solidFill>
            <a:prstDash val="dash"/>
            <a:miter lim="800000"/>
            <a:headEnd/>
            <a:tailEnd/>
          </a:ln>
        </p:spPr>
        <p:txBody>
          <a:bodyPr vert="horz" wrap="square" lIns="108000" tIns="180000" rIns="108000" bIns="72000" numCol="1" anchor="t" anchorCtr="0" compatLnSpc="1">
            <a:prstTxWarp prst="textNoShape">
              <a:avLst/>
            </a:prstTxWarp>
          </a:bodyPr>
          <a:lstStyle>
            <a:lvl1pPr marL="342900" indent="-342900" algn="l" rtl="0" fontAlgn="base">
              <a:lnSpc>
                <a:spcPct val="100000"/>
              </a:lnSpc>
              <a:spcBef>
                <a:spcPts val="1200"/>
              </a:spcBef>
              <a:spcAft>
                <a:spcPts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fontAlgn="base">
              <a:lnSpc>
                <a:spcPct val="100000"/>
              </a:lnSpc>
              <a:spcBef>
                <a:spcPts val="600"/>
              </a:spcBef>
              <a:spcAft>
                <a:spcPts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lnSpc>
                <a:spcPct val="100000"/>
              </a:lnSpc>
              <a:spcBef>
                <a:spcPct val="20000"/>
              </a:spcBef>
              <a:spcAft>
                <a:spcPts val="10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buNone/>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Hazardous event: </a:t>
            </a:r>
            <a:b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Water losses </a:t>
            </a:r>
            <a:r>
              <a:rPr lang="en-US" sz="130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because of </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pipe </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leaks</a:t>
            </a:r>
          </a:p>
          <a:p>
            <a:pPr marL="0" marR="0" lvl="0" indent="0" algn="ctr" defTabSz="914400" rtl="0" eaLnBrk="1" fontAlgn="base" latinLnBrk="0" hangingPunct="1">
              <a:lnSpc>
                <a:spcPct val="100000"/>
              </a:lnSpc>
              <a:spcBef>
                <a:spcPts val="1200"/>
              </a:spcBef>
              <a:spcAft>
                <a:spcPts val="0"/>
              </a:spcAft>
              <a:buClrTx/>
              <a:buSzTx/>
              <a:buFont typeface="Arial" charset="0"/>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Quantity</a:t>
            </a:r>
          </a:p>
        </p:txBody>
      </p:sp>
      <p:sp>
        <p:nvSpPr>
          <p:cNvPr id="27" name="Content Placeholder 6144">
            <a:extLst>
              <a:ext uri="{FF2B5EF4-FFF2-40B4-BE49-F238E27FC236}">
                <a16:creationId xmlns:a16="http://schemas.microsoft.com/office/drawing/2014/main" id="{C184641D-A525-FC5E-EFF8-DB798FC80E36}"/>
              </a:ext>
            </a:extLst>
          </p:cNvPr>
          <p:cNvSpPr txBox="1">
            <a:spLocks/>
          </p:cNvSpPr>
          <p:nvPr/>
        </p:nvSpPr>
        <p:spPr bwMode="auto">
          <a:xfrm>
            <a:off x="7549014" y="4258665"/>
            <a:ext cx="2736000" cy="1800000"/>
          </a:xfrm>
          <a:prstGeom prst="rect">
            <a:avLst/>
          </a:prstGeom>
          <a:solidFill>
            <a:srgbClr val="F8F8F8"/>
          </a:solidFill>
          <a:ln w="19050">
            <a:solidFill>
              <a:srgbClr val="C00000"/>
            </a:solidFill>
            <a:prstDash val="dash"/>
            <a:miter lim="800000"/>
            <a:headEnd/>
            <a:tailEnd/>
          </a:ln>
        </p:spPr>
        <p:txBody>
          <a:bodyPr vert="horz" wrap="square" lIns="108000" tIns="180000" rIns="108000" bIns="72000" numCol="1" anchor="t" anchorCtr="0" compatLnSpc="1">
            <a:prstTxWarp prst="textNoShape">
              <a:avLst/>
            </a:prstTxWarp>
          </a:bodyPr>
          <a:lstStyle>
            <a:lvl1pPr marL="342900" indent="-342900" algn="l" rtl="0" fontAlgn="base">
              <a:lnSpc>
                <a:spcPct val="100000"/>
              </a:lnSpc>
              <a:spcBef>
                <a:spcPts val="1200"/>
              </a:spcBef>
              <a:spcAft>
                <a:spcPts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fontAlgn="base">
              <a:lnSpc>
                <a:spcPct val="100000"/>
              </a:lnSpc>
              <a:spcBef>
                <a:spcPts val="600"/>
              </a:spcBef>
              <a:spcAft>
                <a:spcPts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lnSpc>
                <a:spcPct val="100000"/>
              </a:lnSpc>
              <a:spcBef>
                <a:spcPct val="20000"/>
              </a:spcBef>
              <a:spcAft>
                <a:spcPts val="10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buNone/>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Hazardous event: </a:t>
            </a:r>
            <a:b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GB"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Contamination of stored water </a:t>
            </a:r>
            <a:r>
              <a:rPr lang="en-US" sz="130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because of </a:t>
            </a:r>
            <a:r>
              <a:rPr kumimoji="0" lang="en-GB"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missing tank cover</a:t>
            </a: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0" eaLnBrk="1" fontAlgn="base" latinLnBrk="0" hangingPunct="1">
              <a:lnSpc>
                <a:spcPct val="100000"/>
              </a:lnSpc>
              <a:spcBef>
                <a:spcPts val="1200"/>
              </a:spcBef>
              <a:spcAft>
                <a:spcPts val="0"/>
              </a:spcAft>
              <a:buClrTx/>
              <a:buSzTx/>
              <a:buFont typeface="Arial" charset="0"/>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Microbial</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 name="Content Placeholder 6144">
            <a:extLst>
              <a:ext uri="{FF2B5EF4-FFF2-40B4-BE49-F238E27FC236}">
                <a16:creationId xmlns:a16="http://schemas.microsoft.com/office/drawing/2014/main" id="{E41BEB32-220F-B9DE-36B6-CF48A5EFCB17}"/>
              </a:ext>
            </a:extLst>
          </p:cNvPr>
          <p:cNvSpPr txBox="1">
            <a:spLocks/>
          </p:cNvSpPr>
          <p:nvPr/>
        </p:nvSpPr>
        <p:spPr bwMode="auto">
          <a:xfrm>
            <a:off x="4624296" y="4258665"/>
            <a:ext cx="2734595" cy="1800000"/>
          </a:xfrm>
          <a:prstGeom prst="rect">
            <a:avLst/>
          </a:prstGeom>
          <a:solidFill>
            <a:srgbClr val="F8F8F8"/>
          </a:solidFill>
          <a:ln w="19050">
            <a:solidFill>
              <a:srgbClr val="C00000"/>
            </a:solidFill>
            <a:prstDash val="dash"/>
            <a:miter lim="800000"/>
            <a:headEnd/>
            <a:tailEnd/>
          </a:ln>
        </p:spPr>
        <p:txBody>
          <a:bodyPr vert="horz" wrap="square" lIns="108000" tIns="180000" rIns="108000" bIns="72000" numCol="1" anchor="t" anchorCtr="0" compatLnSpc="1">
            <a:prstTxWarp prst="textNoShape">
              <a:avLst/>
            </a:prstTxWarp>
          </a:bodyPr>
          <a:lstStyle>
            <a:lvl1pPr marL="342900" indent="-342900" algn="l" rtl="0" fontAlgn="base">
              <a:lnSpc>
                <a:spcPct val="100000"/>
              </a:lnSpc>
              <a:spcBef>
                <a:spcPts val="1200"/>
              </a:spcBef>
              <a:spcAft>
                <a:spcPts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fontAlgn="base">
              <a:lnSpc>
                <a:spcPct val="100000"/>
              </a:lnSpc>
              <a:spcBef>
                <a:spcPts val="600"/>
              </a:spcBef>
              <a:spcAft>
                <a:spcPts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lnSpc>
                <a:spcPct val="100000"/>
              </a:lnSpc>
              <a:spcBef>
                <a:spcPct val="20000"/>
              </a:spcBef>
              <a:spcAft>
                <a:spcPts val="10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buNone/>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Hazardous event: </a:t>
            </a:r>
            <a:b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GB"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Chemical contamination of water </a:t>
            </a:r>
            <a:r>
              <a:rPr lang="en-US" sz="130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because of </a:t>
            </a:r>
            <a:r>
              <a:rPr kumimoji="0" lang="en-GB"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use of a chemical container to store household water</a:t>
            </a: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0" eaLnBrk="1" fontAlgn="base" latinLnBrk="0" hangingPunct="1">
              <a:lnSpc>
                <a:spcPct val="100000"/>
              </a:lnSpc>
              <a:spcBef>
                <a:spcPts val="1200"/>
              </a:spcBef>
              <a:spcAft>
                <a:spcPts val="0"/>
              </a:spcAft>
              <a:buClrTx/>
              <a:buSzTx/>
              <a:buFont typeface="Arial" charset="0"/>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Chemical                                 Acceptability</a:t>
            </a:r>
          </a:p>
        </p:txBody>
      </p:sp>
      <p:sp>
        <p:nvSpPr>
          <p:cNvPr id="29" name="Content Placeholder 6144">
            <a:extLst>
              <a:ext uri="{FF2B5EF4-FFF2-40B4-BE49-F238E27FC236}">
                <a16:creationId xmlns:a16="http://schemas.microsoft.com/office/drawing/2014/main" id="{949E822C-6C4A-0982-2033-0E0DD52A29DA}"/>
              </a:ext>
            </a:extLst>
          </p:cNvPr>
          <p:cNvSpPr txBox="1">
            <a:spLocks/>
          </p:cNvSpPr>
          <p:nvPr/>
        </p:nvSpPr>
        <p:spPr bwMode="auto">
          <a:xfrm>
            <a:off x="4623593" y="2170606"/>
            <a:ext cx="2736000" cy="1800000"/>
          </a:xfrm>
          <a:prstGeom prst="rect">
            <a:avLst/>
          </a:prstGeom>
          <a:solidFill>
            <a:srgbClr val="F8F8F8"/>
          </a:solidFill>
          <a:ln w="19050">
            <a:solidFill>
              <a:srgbClr val="C00000"/>
            </a:solidFill>
            <a:prstDash val="dash"/>
            <a:miter lim="800000"/>
            <a:headEnd/>
            <a:tailEnd/>
          </a:ln>
        </p:spPr>
        <p:txBody>
          <a:bodyPr vert="horz" wrap="square" lIns="108000" tIns="180000" rIns="108000" bIns="72000" numCol="1" anchor="t" anchorCtr="0" compatLnSpc="1">
            <a:prstTxWarp prst="textNoShape">
              <a:avLst/>
            </a:prstTxWarp>
          </a:bodyPr>
          <a:lstStyle>
            <a:lvl1pPr marL="342900" indent="-342900" algn="l" rtl="0" fontAlgn="base">
              <a:lnSpc>
                <a:spcPct val="100000"/>
              </a:lnSpc>
              <a:spcBef>
                <a:spcPts val="1200"/>
              </a:spcBef>
              <a:spcAft>
                <a:spcPts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fontAlgn="base">
              <a:lnSpc>
                <a:spcPct val="100000"/>
              </a:lnSpc>
              <a:spcBef>
                <a:spcPts val="600"/>
              </a:spcBef>
              <a:spcAft>
                <a:spcPts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lnSpc>
                <a:spcPct val="100000"/>
              </a:lnSpc>
              <a:spcBef>
                <a:spcPct val="20000"/>
              </a:spcBef>
              <a:spcAft>
                <a:spcPts val="10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buNone/>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Hazardous event: </a:t>
            </a:r>
            <a:b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Ingress of contaminated surface </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runoff </a:t>
            </a:r>
            <a:r>
              <a:rPr lang="en-US" sz="130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because of </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broken spring box</a:t>
            </a:r>
          </a:p>
          <a:p>
            <a:pPr marL="0" marR="0" lvl="0" indent="0" algn="ctr" defTabSz="914400" rtl="0" eaLnBrk="1" fontAlgn="base" latinLnBrk="0" hangingPunct="1">
              <a:lnSpc>
                <a:spcPct val="100000"/>
              </a:lnSpc>
              <a:spcBef>
                <a:spcPts val="1200"/>
              </a:spcBef>
              <a:spcAft>
                <a:spcPts val="0"/>
              </a:spcAft>
              <a:buClrTx/>
              <a:buSzTx/>
              <a:buFont typeface="Arial" charset="0"/>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Microbial</a:t>
            </a:r>
          </a:p>
        </p:txBody>
      </p:sp>
      <p:sp>
        <p:nvSpPr>
          <p:cNvPr id="30" name="Content Placeholder 6144">
            <a:extLst>
              <a:ext uri="{FF2B5EF4-FFF2-40B4-BE49-F238E27FC236}">
                <a16:creationId xmlns:a16="http://schemas.microsoft.com/office/drawing/2014/main" id="{75993238-19C9-8285-8164-3D8ED465403F}"/>
              </a:ext>
            </a:extLst>
          </p:cNvPr>
          <p:cNvSpPr txBox="1">
            <a:spLocks/>
          </p:cNvSpPr>
          <p:nvPr/>
        </p:nvSpPr>
        <p:spPr bwMode="auto">
          <a:xfrm>
            <a:off x="7549014" y="2170606"/>
            <a:ext cx="2736000" cy="1800000"/>
          </a:xfrm>
          <a:prstGeom prst="rect">
            <a:avLst/>
          </a:prstGeom>
          <a:solidFill>
            <a:srgbClr val="F8F8F8"/>
          </a:solidFill>
          <a:ln w="19050">
            <a:solidFill>
              <a:srgbClr val="C00000"/>
            </a:solidFill>
            <a:prstDash val="dash"/>
            <a:miter lim="800000"/>
            <a:headEnd/>
            <a:tailEnd/>
          </a:ln>
        </p:spPr>
        <p:txBody>
          <a:bodyPr vert="horz" wrap="square" lIns="108000" tIns="180000" rIns="108000" bIns="72000" numCol="1" anchor="t" anchorCtr="0" compatLnSpc="1">
            <a:prstTxWarp prst="textNoShape">
              <a:avLst/>
            </a:prstTxWarp>
          </a:bodyPr>
          <a:lstStyle>
            <a:lvl1pPr marL="342900" indent="-342900" algn="l" rtl="0" fontAlgn="base">
              <a:lnSpc>
                <a:spcPct val="100000"/>
              </a:lnSpc>
              <a:spcBef>
                <a:spcPts val="1200"/>
              </a:spcBef>
              <a:spcAft>
                <a:spcPts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fontAlgn="base">
              <a:lnSpc>
                <a:spcPct val="100000"/>
              </a:lnSpc>
              <a:spcBef>
                <a:spcPts val="600"/>
              </a:spcBef>
              <a:spcAft>
                <a:spcPts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lnSpc>
                <a:spcPct val="100000"/>
              </a:lnSpc>
              <a:spcBef>
                <a:spcPct val="20000"/>
              </a:spcBef>
              <a:spcAft>
                <a:spcPts val="10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hangingPunct="1">
              <a:buNone/>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Hazardous event: </a:t>
            </a:r>
            <a:b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Microbial contamination from insects or rodents accessing </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reservoir </a:t>
            </a:r>
            <a:r>
              <a:rPr lang="en-US" sz="130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because of </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damaged screens</a:t>
            </a:r>
          </a:p>
          <a:p>
            <a:pPr marL="0" marR="0" lvl="0" indent="0" algn="ctr" defTabSz="914400" rtl="0" eaLnBrk="1" fontAlgn="base" latinLnBrk="0" hangingPunct="1">
              <a:lnSpc>
                <a:spcPct val="100000"/>
              </a:lnSpc>
              <a:spcBef>
                <a:spcPts val="1200"/>
              </a:spcBef>
              <a:spcAft>
                <a:spcPts val="0"/>
              </a:spcAft>
              <a:buClrTx/>
              <a:buSzTx/>
              <a:buFont typeface="Arial" charset="0"/>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Microbial</a:t>
            </a:r>
          </a:p>
        </p:txBody>
      </p:sp>
      <p:sp>
        <p:nvSpPr>
          <p:cNvPr id="31" name="Content Placeholder 6144">
            <a:extLst>
              <a:ext uri="{FF2B5EF4-FFF2-40B4-BE49-F238E27FC236}">
                <a16:creationId xmlns:a16="http://schemas.microsoft.com/office/drawing/2014/main" id="{FAEAE05C-185C-4E8C-135B-0BE63E97EC1F}"/>
              </a:ext>
            </a:extLst>
          </p:cNvPr>
          <p:cNvSpPr txBox="1">
            <a:spLocks/>
          </p:cNvSpPr>
          <p:nvPr/>
        </p:nvSpPr>
        <p:spPr bwMode="auto">
          <a:xfrm>
            <a:off x="1693276" y="2170606"/>
            <a:ext cx="2736000" cy="1800000"/>
          </a:xfrm>
          <a:prstGeom prst="rect">
            <a:avLst/>
          </a:prstGeom>
          <a:solidFill>
            <a:srgbClr val="F8F8F8"/>
          </a:solidFill>
          <a:ln w="19050">
            <a:solidFill>
              <a:srgbClr val="C00000"/>
            </a:solidFill>
            <a:prstDash val="dash"/>
            <a:miter lim="800000"/>
            <a:headEnd/>
            <a:tailEnd/>
          </a:ln>
        </p:spPr>
        <p:txBody>
          <a:bodyPr vert="horz" wrap="square" lIns="108000" tIns="180000" rIns="108000" bIns="72000" numCol="1" anchor="t" anchorCtr="0" compatLnSpc="1">
            <a:prstTxWarp prst="textNoShape">
              <a:avLst/>
            </a:prstTxWarp>
          </a:bodyPr>
          <a:lstStyle>
            <a:lvl1pPr marL="342900" indent="-342900" algn="l" rtl="0" fontAlgn="base">
              <a:lnSpc>
                <a:spcPct val="100000"/>
              </a:lnSpc>
              <a:spcBef>
                <a:spcPts val="1200"/>
              </a:spcBef>
              <a:spcAft>
                <a:spcPts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fontAlgn="base">
              <a:lnSpc>
                <a:spcPct val="100000"/>
              </a:lnSpc>
              <a:spcBef>
                <a:spcPts val="600"/>
              </a:spcBef>
              <a:spcAft>
                <a:spcPts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lnSpc>
                <a:spcPct val="100000"/>
              </a:lnSpc>
              <a:spcBef>
                <a:spcPct val="20000"/>
              </a:spcBef>
              <a:spcAft>
                <a:spcPts val="100"/>
              </a:spcAft>
              <a:buFont typeface="Arial" charset="0"/>
              <a:buChar char="•"/>
              <a:defRPr sz="2200" kern="1200">
                <a:solidFill>
                  <a:schemeClr val="tx1"/>
                </a:solidFill>
                <a:latin typeface="Arial" pitchFamily="34" charset="0"/>
                <a:ea typeface="+mn-ea"/>
                <a:cs typeface="Arial" pitchFamily="34" charset="0"/>
              </a:defRPr>
            </a:lvl3pPr>
            <a:lvl4pPr marL="16002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lnSpc>
                <a:spcPct val="100000"/>
              </a:lnSpc>
              <a:spcBef>
                <a:spcPct val="20000"/>
              </a:spcBef>
              <a:spcAft>
                <a:spcPts val="10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1200"/>
              </a:spcBef>
              <a:spcAft>
                <a:spcPts val="0"/>
              </a:spcAft>
              <a:buClrTx/>
              <a:buSzTx/>
              <a:buFont typeface="Arial" charset="0"/>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Hazardous event: </a:t>
            </a:r>
            <a:b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Household well water microbiologically contaminated during collection because of flooding</a:t>
            </a:r>
          </a:p>
          <a:p>
            <a:pPr marL="0" marR="0" lvl="0" indent="0" algn="ctr" defTabSz="914400" rtl="0" eaLnBrk="1" fontAlgn="base" latinLnBrk="0" hangingPunct="1">
              <a:lnSpc>
                <a:spcPct val="100000"/>
              </a:lnSpc>
              <a:spcBef>
                <a:spcPts val="1200"/>
              </a:spcBef>
              <a:spcAft>
                <a:spcPts val="0"/>
              </a:spcAft>
              <a:buClrTx/>
              <a:buSzTx/>
              <a:buFont typeface="Arial" charset="0"/>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Hazard:</a:t>
            </a:r>
            <a:b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Microbial</a:t>
            </a:r>
          </a:p>
        </p:txBody>
      </p:sp>
      <p:sp>
        <p:nvSpPr>
          <p:cNvPr id="32" name="TextBox 31">
            <a:extLst>
              <a:ext uri="{FF2B5EF4-FFF2-40B4-BE49-F238E27FC236}">
                <a16:creationId xmlns:a16="http://schemas.microsoft.com/office/drawing/2014/main" id="{C81DC908-2179-85E7-071E-C20ACE4563CF}"/>
              </a:ext>
            </a:extLst>
          </p:cNvPr>
          <p:cNvSpPr txBox="1"/>
          <p:nvPr/>
        </p:nvSpPr>
        <p:spPr>
          <a:xfrm>
            <a:off x="7218544" y="6617785"/>
            <a:ext cx="4896062" cy="184666"/>
          </a:xfrm>
          <a:prstGeom prst="rect">
            <a:avLst/>
          </a:prstGeom>
          <a:noFill/>
        </p:spPr>
        <p:txBody>
          <a:bodyPr wrap="square" rtlCol="0">
            <a:spAutoFit/>
          </a:bodyPr>
          <a:lstStyle/>
          <a:p>
            <a:pPr algn="r"/>
            <a:r>
              <a:rPr lang="en-IE" sz="600">
                <a:solidFill>
                  <a:schemeClr val="tx1">
                    <a:lumMod val="65000"/>
                    <a:lumOff val="35000"/>
                  </a:schemeClr>
                </a:solidFill>
              </a:rPr>
              <a:t>After </a:t>
            </a:r>
            <a:r>
              <a:rPr lang="en-US" sz="600">
                <a:solidFill>
                  <a:schemeClr val="tx1">
                    <a:lumMod val="65000"/>
                    <a:lumOff val="35000"/>
                  </a:schemeClr>
                </a:solidFill>
              </a:rPr>
              <a:t>Strengthening drinking-water surveillance using risk-based approaches</a:t>
            </a:r>
            <a:r>
              <a:rPr lang="en-IE" sz="600">
                <a:solidFill>
                  <a:schemeClr val="tx1">
                    <a:lumMod val="65000"/>
                    <a:lumOff val="35000"/>
                  </a:schemeClr>
                </a:solidFill>
              </a:rPr>
              <a:t> – training package (WHO EURO, 2025)</a:t>
            </a:r>
          </a:p>
        </p:txBody>
      </p:sp>
    </p:spTree>
    <p:extLst>
      <p:ext uri="{BB962C8B-B14F-4D97-AF65-F5344CB8AC3E}">
        <p14:creationId xmlns:p14="http://schemas.microsoft.com/office/powerpoint/2010/main" val="338155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bird&#10;&#10;Description automatically generated">
            <a:extLst>
              <a:ext uri="{FF2B5EF4-FFF2-40B4-BE49-F238E27FC236}">
                <a16:creationId xmlns:a16="http://schemas.microsoft.com/office/drawing/2014/main" id="{A6CF3700-1B61-1C4C-8B2D-FD14A128B1B4}"/>
              </a:ext>
            </a:extLst>
          </p:cNvPr>
          <p:cNvPicPr>
            <a:picLocks noChangeAspect="1"/>
          </p:cNvPicPr>
          <p:nvPr/>
        </p:nvPicPr>
        <p:blipFill rotWithShape="1">
          <a:blip r:embed="rId3" cstate="print">
            <a:alphaModFix amt="25000"/>
            <a:extLst>
              <a:ext uri="{28A0092B-C50C-407E-A947-70E740481C1C}">
                <a14:useLocalDpi xmlns:a14="http://schemas.microsoft.com/office/drawing/2010/main"/>
              </a:ext>
            </a:extLst>
          </a:blip>
          <a:srcRect r="-156"/>
          <a:stretch/>
        </p:blipFill>
        <p:spPr>
          <a:xfrm flipH="1">
            <a:off x="-1" y="1415142"/>
            <a:ext cx="12192000" cy="5442857"/>
          </a:xfrm>
          <a:prstGeom prst="rect">
            <a:avLst/>
          </a:prstGeom>
        </p:spPr>
      </p:pic>
      <p:sp>
        <p:nvSpPr>
          <p:cNvPr id="33" name="TextBox 1"/>
          <p:cNvSpPr txBox="1">
            <a:spLocks noChangeArrowheads="1"/>
          </p:cNvSpPr>
          <p:nvPr/>
        </p:nvSpPr>
        <p:spPr bwMode="auto">
          <a:xfrm>
            <a:off x="796635" y="3426824"/>
            <a:ext cx="378789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r>
              <a:rPr lang="en-US" sz="2000">
                <a:solidFill>
                  <a:schemeClr val="bg2">
                    <a:lumMod val="25000"/>
                  </a:schemeClr>
                </a:solidFill>
              </a:rPr>
              <a:t>Working in groups, carry out Activity 3 in the </a:t>
            </a:r>
            <a:r>
              <a:rPr lang="en-US" sz="2000" b="1">
                <a:solidFill>
                  <a:schemeClr val="bg2">
                    <a:lumMod val="25000"/>
                  </a:schemeClr>
                </a:solidFill>
              </a:rPr>
              <a:t>Participant Workbook</a:t>
            </a:r>
            <a:r>
              <a:rPr lang="en-US" sz="2000">
                <a:solidFill>
                  <a:schemeClr val="bg2">
                    <a:lumMod val="25000"/>
                  </a:schemeClr>
                </a:solidFill>
              </a:rPr>
              <a:t> (page 7).</a:t>
            </a:r>
          </a:p>
        </p:txBody>
      </p:sp>
      <p:sp>
        <p:nvSpPr>
          <p:cNvPr id="24" name="Text Box 63">
            <a:extLst>
              <a:ext uri="{FF2B5EF4-FFF2-40B4-BE49-F238E27FC236}">
                <a16:creationId xmlns:a16="http://schemas.microsoft.com/office/drawing/2014/main" id="{BC4AAC9D-C2D6-9046-8E00-2EBE2DBE3D51}"/>
              </a:ext>
            </a:extLst>
          </p:cNvPr>
          <p:cNvSpPr txBox="1">
            <a:spLocks noChangeArrowheads="1"/>
          </p:cNvSpPr>
          <p:nvPr/>
        </p:nvSpPr>
        <p:spPr bwMode="auto">
          <a:xfrm>
            <a:off x="2287893" y="1980420"/>
            <a:ext cx="1914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a:solidFill>
                  <a:srgbClr val="E45C31"/>
                </a:solidFill>
                <a:latin typeface="Arial" charset="0"/>
              </a:rPr>
              <a:t>50 minutes</a:t>
            </a:r>
            <a:endParaRPr lang="en-GB" sz="2000">
              <a:solidFill>
                <a:srgbClr val="E45C31"/>
              </a:solidFill>
              <a:latin typeface="Arial" charset="0"/>
            </a:endParaRPr>
          </a:p>
        </p:txBody>
      </p:sp>
      <p:sp>
        <p:nvSpPr>
          <p:cNvPr id="25" name="Rectangle 24">
            <a:extLst>
              <a:ext uri="{FF2B5EF4-FFF2-40B4-BE49-F238E27FC236}">
                <a16:creationId xmlns:a16="http://schemas.microsoft.com/office/drawing/2014/main" id="{C1EC368B-EDFB-8A4A-BE9F-54678968ABB7}"/>
              </a:ext>
            </a:extLst>
          </p:cNvPr>
          <p:cNvSpPr>
            <a:spLocks noChangeArrowheads="1"/>
          </p:cNvSpPr>
          <p:nvPr/>
        </p:nvSpPr>
        <p:spPr bwMode="auto">
          <a:xfrm>
            <a:off x="2282907" y="2280791"/>
            <a:ext cx="33910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GB" sz="1800"/>
              <a:t>(40 to complete; 10 to review)</a:t>
            </a:r>
          </a:p>
        </p:txBody>
      </p:sp>
      <p:cxnSp>
        <p:nvCxnSpPr>
          <p:cNvPr id="26" name="Straight Arrow Connector 25">
            <a:extLst>
              <a:ext uri="{FF2B5EF4-FFF2-40B4-BE49-F238E27FC236}">
                <a16:creationId xmlns:a16="http://schemas.microsoft.com/office/drawing/2014/main" id="{00E89555-B794-5B46-A31E-9CAB39DAE9C4}"/>
              </a:ext>
            </a:extLst>
          </p:cNvPr>
          <p:cNvCxnSpPr>
            <a:cxnSpLocks/>
          </p:cNvCxnSpPr>
          <p:nvPr/>
        </p:nvCxnSpPr>
        <p:spPr bwMode="auto">
          <a:xfrm>
            <a:off x="796635" y="3243943"/>
            <a:ext cx="4244663" cy="0"/>
          </a:xfrm>
          <a:prstGeom prst="straightConnector1">
            <a:avLst/>
          </a:prstGeom>
          <a:solidFill>
            <a:srgbClr val="91C400">
              <a:alpha val="85001"/>
            </a:srgbClr>
          </a:solidFill>
          <a:ln w="22225">
            <a:solidFill>
              <a:srgbClr val="5EB1BF"/>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7" name="Text Box 63">
            <a:extLst>
              <a:ext uri="{FF2B5EF4-FFF2-40B4-BE49-F238E27FC236}">
                <a16:creationId xmlns:a16="http://schemas.microsoft.com/office/drawing/2014/main" id="{AD693F4F-BA7C-3A4C-9CC9-A952B37CA196}"/>
              </a:ext>
            </a:extLst>
          </p:cNvPr>
          <p:cNvSpPr txBox="1">
            <a:spLocks noChangeArrowheads="1"/>
          </p:cNvSpPr>
          <p:nvPr/>
        </p:nvSpPr>
        <p:spPr bwMode="auto">
          <a:xfrm>
            <a:off x="0" y="320373"/>
            <a:ext cx="91440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ts val="0"/>
              </a:spcBef>
              <a:defRPr/>
            </a:pPr>
            <a:r>
              <a:rPr lang="en-US" sz="2800" b="1" spc="300">
                <a:solidFill>
                  <a:srgbClr val="1D395C"/>
                </a:solidFill>
                <a:latin typeface="Arial" charset="0"/>
              </a:rPr>
              <a:t>ACTIVITY 3</a:t>
            </a:r>
            <a:r>
              <a:rPr lang="en-US" sz="2800" b="1" spc="300">
                <a:solidFill>
                  <a:srgbClr val="DB504A"/>
                </a:solidFill>
                <a:latin typeface="Arial" charset="0"/>
              </a:rPr>
              <a:t>:</a:t>
            </a:r>
            <a:r>
              <a:rPr lang="en-US" sz="2800" b="1" spc="300">
                <a:solidFill>
                  <a:schemeClr val="bg1"/>
                </a:solidFill>
                <a:latin typeface="Arial" charset="0"/>
              </a:rPr>
              <a:t> </a:t>
            </a:r>
          </a:p>
          <a:p>
            <a:pPr algn="l">
              <a:lnSpc>
                <a:spcPts val="3000"/>
              </a:lnSpc>
              <a:spcBef>
                <a:spcPts val="0"/>
              </a:spcBef>
              <a:defRPr/>
            </a:pPr>
            <a:r>
              <a:rPr lang="en-US" sz="2800" b="1" i="1" spc="100">
                <a:solidFill>
                  <a:schemeClr val="bg1"/>
                </a:solidFill>
                <a:latin typeface="Arial" charset="0"/>
              </a:rPr>
              <a:t>Hazard identification</a:t>
            </a:r>
          </a:p>
        </p:txBody>
      </p:sp>
      <p:sp>
        <p:nvSpPr>
          <p:cNvPr id="2" name="TextBox 1">
            <a:extLst>
              <a:ext uri="{FF2B5EF4-FFF2-40B4-BE49-F238E27FC236}">
                <a16:creationId xmlns:a16="http://schemas.microsoft.com/office/drawing/2014/main" id="{01B3F26C-A9FD-7D5B-2E40-CE46FCB5BB4B}"/>
              </a:ext>
            </a:extLst>
          </p:cNvPr>
          <p:cNvSpPr txBox="1">
            <a:spLocks noChangeArrowheads="1"/>
          </p:cNvSpPr>
          <p:nvPr/>
        </p:nvSpPr>
        <p:spPr bwMode="auto">
          <a:xfrm>
            <a:off x="7607975" y="1162749"/>
            <a:ext cx="4584025" cy="415588"/>
          </a:xfrm>
          <a:prstGeom prst="roundRect">
            <a:avLst>
              <a:gd name="adj" fmla="val 7398"/>
            </a:avLst>
          </a:prstGeom>
          <a:solidFill>
            <a:srgbClr val="E45C3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nchorCtr="0">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000" b="1" spc="100">
                <a:solidFill>
                  <a:schemeClr val="bg1"/>
                </a:solidFill>
              </a:rPr>
              <a:t>Workbook Activity 3 (page 7)</a:t>
            </a:r>
          </a:p>
        </p:txBody>
      </p:sp>
      <p:pic>
        <p:nvPicPr>
          <p:cNvPr id="3" name="Graphic 2" descr="Stopwatch with solid fill">
            <a:extLst>
              <a:ext uri="{FF2B5EF4-FFF2-40B4-BE49-F238E27FC236}">
                <a16:creationId xmlns:a16="http://schemas.microsoft.com/office/drawing/2014/main" id="{75A6C79A-5E4B-0576-2DA0-0246DDCFD0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6362" y="1493765"/>
            <a:ext cx="1574052" cy="1574052"/>
          </a:xfrm>
          <a:prstGeom prst="rect">
            <a:avLst/>
          </a:prstGeom>
        </p:spPr>
      </p:pic>
    </p:spTree>
    <p:extLst>
      <p:ext uri="{BB962C8B-B14F-4D97-AF65-F5344CB8AC3E}">
        <p14:creationId xmlns:p14="http://schemas.microsoft.com/office/powerpoint/2010/main" val="2439719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3"/>
          <p:cNvSpPr txBox="1">
            <a:spLocks noChangeArrowheads="1"/>
          </p:cNvSpPr>
          <p:nvPr/>
        </p:nvSpPr>
        <p:spPr bwMode="auto">
          <a:xfrm>
            <a:off x="751114" y="2560321"/>
            <a:ext cx="6013959" cy="1107996"/>
          </a:xfrm>
          <a:prstGeom prst="rect">
            <a:avLst/>
          </a:prstGeom>
          <a:noFill/>
          <a:ln w="127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200">
                <a:solidFill>
                  <a:schemeClr val="bg2">
                    <a:lumMod val="25000"/>
                  </a:schemeClr>
                </a:solidFill>
                <a:latin typeface="Arial" charset="0"/>
              </a:rPr>
              <a:t>Consider these </a:t>
            </a:r>
            <a:r>
              <a:rPr lang="en-GB" sz="2200" b="1">
                <a:solidFill>
                  <a:schemeClr val="bg2">
                    <a:lumMod val="25000"/>
                  </a:schemeClr>
                </a:solidFill>
                <a:latin typeface="Arial" charset="0"/>
              </a:rPr>
              <a:t>real-world examples </a:t>
            </a:r>
            <a:r>
              <a:rPr lang="en-GB" sz="2200">
                <a:solidFill>
                  <a:schemeClr val="bg2">
                    <a:lumMod val="25000"/>
                  </a:schemeClr>
                </a:solidFill>
                <a:latin typeface="Arial" charset="0"/>
              </a:rPr>
              <a:t>that highlight the </a:t>
            </a:r>
            <a:r>
              <a:rPr lang="en-GB" sz="2200" b="1">
                <a:solidFill>
                  <a:schemeClr val="bg2">
                    <a:lumMod val="25000"/>
                  </a:schemeClr>
                </a:solidFill>
                <a:latin typeface="Arial" charset="0"/>
              </a:rPr>
              <a:t>importance of detailed and accurate system diagrams…..</a:t>
            </a:r>
            <a:endParaRPr lang="en-GB" sz="2200" b="1">
              <a:solidFill>
                <a:schemeClr val="bg2">
                  <a:lumMod val="25000"/>
                </a:schemeClr>
              </a:solidFill>
              <a:latin typeface="Arial"/>
              <a:cs typeface="Arial"/>
            </a:endParaRPr>
          </a:p>
        </p:txBody>
      </p:sp>
      <p:sp>
        <p:nvSpPr>
          <p:cNvPr id="6" name="Text Box 63">
            <a:extLst>
              <a:ext uri="{FF2B5EF4-FFF2-40B4-BE49-F238E27FC236}">
                <a16:creationId xmlns:a16="http://schemas.microsoft.com/office/drawing/2014/main" id="{F4CDEC30-58F2-8044-BCCE-1DCDE9314695}"/>
              </a:ext>
            </a:extLst>
          </p:cNvPr>
          <p:cNvSpPr txBox="1">
            <a:spLocks noChangeArrowheads="1"/>
          </p:cNvSpPr>
          <p:nvPr/>
        </p:nvSpPr>
        <p:spPr bwMode="auto">
          <a:xfrm>
            <a:off x="-267275" y="218513"/>
            <a:ext cx="9144001" cy="10310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ts val="600"/>
              </a:spcBef>
              <a:defRPr/>
            </a:pPr>
            <a:r>
              <a:rPr lang="en-US" sz="2800" b="1" spc="100">
                <a:solidFill>
                  <a:schemeClr val="bg1"/>
                </a:solidFill>
                <a:latin typeface="Arial" charset="0"/>
              </a:rPr>
              <a:t>CASE EXAMPLES:</a:t>
            </a:r>
          </a:p>
          <a:p>
            <a:pPr algn="l">
              <a:spcBef>
                <a:spcPts val="600"/>
              </a:spcBef>
              <a:defRPr/>
            </a:pPr>
            <a:r>
              <a:rPr lang="en-US" sz="2800" b="1" spc="100">
                <a:solidFill>
                  <a:schemeClr val="bg1"/>
                </a:solidFill>
                <a:latin typeface="Arial" charset="0"/>
              </a:rPr>
              <a:t>Identifying hazards/hazardous events</a:t>
            </a:r>
          </a:p>
        </p:txBody>
      </p:sp>
      <p:pic>
        <p:nvPicPr>
          <p:cNvPr id="4" name="Graphic 3" descr="Warning outline">
            <a:extLst>
              <a:ext uri="{FF2B5EF4-FFF2-40B4-BE49-F238E27FC236}">
                <a16:creationId xmlns:a16="http://schemas.microsoft.com/office/drawing/2014/main" id="{626FA861-1968-93FD-B4F6-C5BCB4310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5073" y="1542226"/>
            <a:ext cx="4843346" cy="4843346"/>
          </a:xfrm>
          <a:prstGeom prst="rect">
            <a:avLst/>
          </a:prstGeom>
        </p:spPr>
      </p:pic>
      <p:pic>
        <p:nvPicPr>
          <p:cNvPr id="2" name="Graphic 1" descr="Globe outline">
            <a:extLst>
              <a:ext uri="{FF2B5EF4-FFF2-40B4-BE49-F238E27FC236}">
                <a16:creationId xmlns:a16="http://schemas.microsoft.com/office/drawing/2014/main" id="{8A1D4F82-6342-4350-646C-B04ADC333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290078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63"/>
          <p:cNvSpPr txBox="1">
            <a:spLocks noChangeArrowheads="1"/>
          </p:cNvSpPr>
          <p:nvPr/>
        </p:nvSpPr>
        <p:spPr bwMode="auto">
          <a:xfrm>
            <a:off x="883821" y="1163007"/>
            <a:ext cx="7582770" cy="442674"/>
          </a:xfrm>
          <a:prstGeom prst="roundRect">
            <a:avLst/>
          </a:prstGeom>
          <a:solidFill>
            <a:srgbClr val="1D395C"/>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spcBef>
                <a:spcPct val="50000"/>
              </a:spcBef>
            </a:pPr>
            <a:r>
              <a:rPr lang="en-GB" sz="2000" b="1">
                <a:solidFill>
                  <a:schemeClr val="bg1"/>
                </a:solidFill>
                <a:cs typeface="Arial" charset="0"/>
              </a:rPr>
              <a:t>AUSTRALIA: </a:t>
            </a:r>
            <a:r>
              <a:rPr lang="en-GB" sz="2000">
                <a:solidFill>
                  <a:schemeClr val="bg1"/>
                </a:solidFill>
                <a:cs typeface="Arial" charset="0"/>
              </a:rPr>
              <a:t>Hazard detected by field verifying system diagram</a:t>
            </a:r>
            <a:endParaRPr lang="en-GB" sz="2000" i="1">
              <a:solidFill>
                <a:schemeClr val="bg1"/>
              </a:solidFill>
              <a:cs typeface="Arial" charset="0"/>
            </a:endParaRPr>
          </a:p>
        </p:txBody>
      </p:sp>
      <p:grpSp>
        <p:nvGrpSpPr>
          <p:cNvPr id="118" name="Group 117">
            <a:extLst>
              <a:ext uri="{FF2B5EF4-FFF2-40B4-BE49-F238E27FC236}">
                <a16:creationId xmlns:a16="http://schemas.microsoft.com/office/drawing/2014/main" id="{D525940C-B8A5-CD49-8D96-E2A792A6414D}"/>
              </a:ext>
            </a:extLst>
          </p:cNvPr>
          <p:cNvGrpSpPr/>
          <p:nvPr/>
        </p:nvGrpSpPr>
        <p:grpSpPr>
          <a:xfrm>
            <a:off x="11708265" y="1225060"/>
            <a:ext cx="515236" cy="380621"/>
            <a:chOff x="8628766" y="1945016"/>
            <a:chExt cx="515236" cy="380621"/>
          </a:xfrm>
        </p:grpSpPr>
        <p:sp>
          <p:nvSpPr>
            <p:cNvPr id="121" name="Round Same Side Corner Rectangle 120">
              <a:extLst>
                <a:ext uri="{FF2B5EF4-FFF2-40B4-BE49-F238E27FC236}">
                  <a16:creationId xmlns:a16="http://schemas.microsoft.com/office/drawing/2014/main" id="{383F6094-5DD7-EB4D-8529-D8C8CA3E9708}"/>
                </a:ext>
              </a:extLst>
            </p:cNvPr>
            <p:cNvSpPr/>
            <p:nvPr/>
          </p:nvSpPr>
          <p:spPr bwMode="auto">
            <a:xfrm rot="16200000">
              <a:off x="8696073" y="1877709"/>
              <a:ext cx="380621" cy="515236"/>
            </a:xfrm>
            <a:prstGeom prst="round2SameRect">
              <a:avLst/>
            </a:prstGeom>
            <a:solidFill>
              <a:srgbClr val="1D395C"/>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123" name="Striped Right Arrow 122">
              <a:extLst>
                <a:ext uri="{FF2B5EF4-FFF2-40B4-BE49-F238E27FC236}">
                  <a16:creationId xmlns:a16="http://schemas.microsoft.com/office/drawing/2014/main" id="{BDB13EE2-410E-284B-AE2B-62EA76FBB509}"/>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7A64578-D9DA-F34B-AF17-44BFA2911942}"/>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119" name="Text Box 63">
            <a:extLst>
              <a:ext uri="{FF2B5EF4-FFF2-40B4-BE49-F238E27FC236}">
                <a16:creationId xmlns:a16="http://schemas.microsoft.com/office/drawing/2014/main" id="{CD1CDB7C-91D8-3D49-8119-740B25929EEC}"/>
              </a:ext>
            </a:extLst>
          </p:cNvPr>
          <p:cNvSpPr txBox="1">
            <a:spLocks noChangeArrowheads="1"/>
          </p:cNvSpPr>
          <p:nvPr/>
        </p:nvSpPr>
        <p:spPr bwMode="auto">
          <a:xfrm>
            <a:off x="-191411" y="443501"/>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WHAT is the problem?</a:t>
            </a:r>
          </a:p>
        </p:txBody>
      </p:sp>
      <p:grpSp>
        <p:nvGrpSpPr>
          <p:cNvPr id="125" name="Group 16">
            <a:extLst>
              <a:ext uri="{FF2B5EF4-FFF2-40B4-BE49-F238E27FC236}">
                <a16:creationId xmlns:a16="http://schemas.microsoft.com/office/drawing/2014/main" id="{9D00CD2A-6673-B147-A040-B3FC712E9E3A}"/>
              </a:ext>
            </a:extLst>
          </p:cNvPr>
          <p:cNvGrpSpPr>
            <a:grpSpLocks/>
          </p:cNvGrpSpPr>
          <p:nvPr/>
        </p:nvGrpSpPr>
        <p:grpSpPr bwMode="auto">
          <a:xfrm>
            <a:off x="1792322" y="5384522"/>
            <a:ext cx="8572500" cy="347663"/>
            <a:chOff x="268816" y="5697536"/>
            <a:chExt cx="8572500" cy="347662"/>
          </a:xfrm>
        </p:grpSpPr>
        <p:sp>
          <p:nvSpPr>
            <p:cNvPr id="126" name="AutoShape 2">
              <a:extLst>
                <a:ext uri="{FF2B5EF4-FFF2-40B4-BE49-F238E27FC236}">
                  <a16:creationId xmlns:a16="http://schemas.microsoft.com/office/drawing/2014/main" id="{6E183BBD-2968-AC49-A7E7-B691441A08D8}"/>
                </a:ext>
              </a:extLst>
            </p:cNvPr>
            <p:cNvSpPr>
              <a:spLocks noChangeArrowheads="1"/>
            </p:cNvSpPr>
            <p:nvPr/>
          </p:nvSpPr>
          <p:spPr bwMode="auto">
            <a:xfrm>
              <a:off x="268816" y="5702299"/>
              <a:ext cx="8572500" cy="342899"/>
            </a:xfrm>
            <a:prstGeom prst="roundRect">
              <a:avLst>
                <a:gd name="adj" fmla="val 16667"/>
              </a:avLst>
            </a:prstGeom>
            <a:gradFill flip="none" rotWithShape="1">
              <a:gsLst>
                <a:gs pos="0">
                  <a:srgbClr val="DB504A"/>
                </a:gs>
                <a:gs pos="100000">
                  <a:srgbClr val="009FB7"/>
                </a:gs>
                <a:gs pos="100000">
                  <a:srgbClr val="333333"/>
                </a:gs>
              </a:gsLst>
              <a:lin ang="0" scaled="0"/>
              <a:tileRect/>
            </a:gradFill>
            <a:ln w="25400">
              <a:no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latin typeface="Arial"/>
                <a:ea typeface="ＭＳ Ｐゴシック" charset="0"/>
                <a:cs typeface="Arial"/>
              </a:endParaRPr>
            </a:p>
          </p:txBody>
        </p:sp>
        <p:sp>
          <p:nvSpPr>
            <p:cNvPr id="127" name="Text Box 40">
              <a:extLst>
                <a:ext uri="{FF2B5EF4-FFF2-40B4-BE49-F238E27FC236}">
                  <a16:creationId xmlns:a16="http://schemas.microsoft.com/office/drawing/2014/main" id="{1A6358C6-9D10-E448-B378-6FFD04D2338F}"/>
                </a:ext>
              </a:extLst>
            </p:cNvPr>
            <p:cNvSpPr txBox="1">
              <a:spLocks noChangeArrowheads="1"/>
            </p:cNvSpPr>
            <p:nvPr/>
          </p:nvSpPr>
          <p:spPr bwMode="auto">
            <a:xfrm>
              <a:off x="359304" y="5703886"/>
              <a:ext cx="1924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Raw Water</a:t>
              </a:r>
            </a:p>
          </p:txBody>
        </p:sp>
        <p:sp>
          <p:nvSpPr>
            <p:cNvPr id="128" name="Text Box 41">
              <a:extLst>
                <a:ext uri="{FF2B5EF4-FFF2-40B4-BE49-F238E27FC236}">
                  <a16:creationId xmlns:a16="http://schemas.microsoft.com/office/drawing/2014/main" id="{B95AE4DB-FBAE-8144-9996-B95D0C3CE565}"/>
                </a:ext>
              </a:extLst>
            </p:cNvPr>
            <p:cNvSpPr txBox="1">
              <a:spLocks noChangeArrowheads="1"/>
            </p:cNvSpPr>
            <p:nvPr/>
          </p:nvSpPr>
          <p:spPr bwMode="auto">
            <a:xfrm>
              <a:off x="7232732" y="5697536"/>
              <a:ext cx="1543050" cy="336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1600" b="1">
                  <a:solidFill>
                    <a:schemeClr val="bg1"/>
                  </a:solidFill>
                  <a:latin typeface="Arial"/>
                  <a:ea typeface="ＭＳ Ｐゴシック" charset="0"/>
                  <a:cs typeface="Arial"/>
                </a:rPr>
                <a:t>Treated Water</a:t>
              </a:r>
            </a:p>
          </p:txBody>
        </p:sp>
        <p:sp>
          <p:nvSpPr>
            <p:cNvPr id="131" name="Line 42">
              <a:extLst>
                <a:ext uri="{FF2B5EF4-FFF2-40B4-BE49-F238E27FC236}">
                  <a16:creationId xmlns:a16="http://schemas.microsoft.com/office/drawing/2014/main" id="{492819F8-3445-D249-B4CB-A5457BB560CC}"/>
                </a:ext>
              </a:extLst>
            </p:cNvPr>
            <p:cNvSpPr>
              <a:spLocks noChangeShapeType="1"/>
            </p:cNvSpPr>
            <p:nvPr/>
          </p:nvSpPr>
          <p:spPr bwMode="auto">
            <a:xfrm>
              <a:off x="2387140" y="5862008"/>
              <a:ext cx="3969989" cy="13616"/>
            </a:xfrm>
            <a:prstGeom prst="line">
              <a:avLst/>
            </a:prstGeom>
            <a:noFill/>
            <a:ln w="31750">
              <a:solidFill>
                <a:schemeClr val="bg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p>
          </p:txBody>
        </p:sp>
      </p:grpSp>
      <p:grpSp>
        <p:nvGrpSpPr>
          <p:cNvPr id="115" name="Group 114">
            <a:extLst>
              <a:ext uri="{FF2B5EF4-FFF2-40B4-BE49-F238E27FC236}">
                <a16:creationId xmlns:a16="http://schemas.microsoft.com/office/drawing/2014/main" id="{9A693669-D158-B044-A60A-DF9A84A7352E}"/>
              </a:ext>
            </a:extLst>
          </p:cNvPr>
          <p:cNvGrpSpPr/>
          <p:nvPr/>
        </p:nvGrpSpPr>
        <p:grpSpPr>
          <a:xfrm>
            <a:off x="1155030" y="1946283"/>
            <a:ext cx="9772630" cy="2685083"/>
            <a:chOff x="-368971" y="2808207"/>
            <a:chExt cx="9772630" cy="2685083"/>
          </a:xfrm>
        </p:grpSpPr>
        <p:pic>
          <p:nvPicPr>
            <p:cNvPr id="120" name="Picture 119">
              <a:extLst>
                <a:ext uri="{FF2B5EF4-FFF2-40B4-BE49-F238E27FC236}">
                  <a16:creationId xmlns:a16="http://schemas.microsoft.com/office/drawing/2014/main" id="{211E26F8-EC91-0F46-915A-6C6F440CE719}"/>
                </a:ext>
              </a:extLst>
            </p:cNvPr>
            <p:cNvPicPr>
              <a:picLocks noChangeAspect="1"/>
            </p:cNvPicPr>
            <p:nvPr/>
          </p:nvPicPr>
          <p:blipFill>
            <a:blip r:embed="rId3"/>
            <a:stretch>
              <a:fillRect/>
            </a:stretch>
          </p:blipFill>
          <p:spPr>
            <a:xfrm>
              <a:off x="7640779" y="3467666"/>
              <a:ext cx="919686" cy="1217489"/>
            </a:xfrm>
            <a:prstGeom prst="rect">
              <a:avLst/>
            </a:prstGeom>
          </p:spPr>
        </p:pic>
        <p:pic>
          <p:nvPicPr>
            <p:cNvPr id="129" name="Picture 128">
              <a:extLst>
                <a:ext uri="{FF2B5EF4-FFF2-40B4-BE49-F238E27FC236}">
                  <a16:creationId xmlns:a16="http://schemas.microsoft.com/office/drawing/2014/main" id="{19EC444B-A04B-5A4B-A02C-749C8AD3B418}"/>
                </a:ext>
              </a:extLst>
            </p:cNvPr>
            <p:cNvPicPr>
              <a:picLocks noChangeAspect="1"/>
            </p:cNvPicPr>
            <p:nvPr/>
          </p:nvPicPr>
          <p:blipFill>
            <a:blip r:embed="rId4"/>
            <a:stretch>
              <a:fillRect/>
            </a:stretch>
          </p:blipFill>
          <p:spPr>
            <a:xfrm>
              <a:off x="386388" y="3124258"/>
              <a:ext cx="1838984" cy="940732"/>
            </a:xfrm>
            <a:prstGeom prst="rect">
              <a:avLst/>
            </a:prstGeom>
          </p:spPr>
        </p:pic>
        <p:grpSp>
          <p:nvGrpSpPr>
            <p:cNvPr id="130" name="Group 116">
              <a:extLst>
                <a:ext uri="{FF2B5EF4-FFF2-40B4-BE49-F238E27FC236}">
                  <a16:creationId xmlns:a16="http://schemas.microsoft.com/office/drawing/2014/main" id="{3DCF5931-ECCD-314F-B376-53E6972E21BB}"/>
                </a:ext>
              </a:extLst>
            </p:cNvPr>
            <p:cNvGrpSpPr>
              <a:grpSpLocks/>
            </p:cNvGrpSpPr>
            <p:nvPr/>
          </p:nvGrpSpPr>
          <p:grpSpPr bwMode="auto">
            <a:xfrm>
              <a:off x="5083852" y="3484902"/>
              <a:ext cx="1165573" cy="1103135"/>
              <a:chOff x="3233729" y="3562351"/>
              <a:chExt cx="1158879" cy="729485"/>
            </a:xfrm>
          </p:grpSpPr>
          <p:sp>
            <p:nvSpPr>
              <p:cNvPr id="209" name="Line 2395">
                <a:extLst>
                  <a:ext uri="{FF2B5EF4-FFF2-40B4-BE49-F238E27FC236}">
                    <a16:creationId xmlns:a16="http://schemas.microsoft.com/office/drawing/2014/main" id="{966AEF4B-5F18-174D-9AE6-69360A0E50C9}"/>
                  </a:ext>
                </a:extLst>
              </p:cNvPr>
              <p:cNvSpPr>
                <a:spLocks noChangeShapeType="1"/>
              </p:cNvSpPr>
              <p:nvPr/>
            </p:nvSpPr>
            <p:spPr bwMode="auto">
              <a:xfrm flipH="1">
                <a:off x="4246675" y="3581299"/>
                <a:ext cx="0" cy="55895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0" name="Line 2396">
                <a:extLst>
                  <a:ext uri="{FF2B5EF4-FFF2-40B4-BE49-F238E27FC236}">
                    <a16:creationId xmlns:a16="http://schemas.microsoft.com/office/drawing/2014/main" id="{E63C1CFE-D9EC-6C40-A689-0E06E88C850E}"/>
                  </a:ext>
                </a:extLst>
              </p:cNvPr>
              <p:cNvSpPr>
                <a:spLocks noChangeShapeType="1"/>
              </p:cNvSpPr>
              <p:nvPr/>
            </p:nvSpPr>
            <p:spPr bwMode="auto">
              <a:xfrm flipH="1">
                <a:off x="3577101" y="4130781"/>
                <a:ext cx="660990" cy="15158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1" name="Line 2397">
                <a:extLst>
                  <a:ext uri="{FF2B5EF4-FFF2-40B4-BE49-F238E27FC236}">
                    <a16:creationId xmlns:a16="http://schemas.microsoft.com/office/drawing/2014/main" id="{690F53C5-A194-2C49-886A-BC9407C2F61F}"/>
                  </a:ext>
                </a:extLst>
              </p:cNvPr>
              <p:cNvSpPr>
                <a:spLocks noChangeShapeType="1"/>
              </p:cNvSpPr>
              <p:nvPr/>
            </p:nvSpPr>
            <p:spPr bwMode="auto">
              <a:xfrm flipH="1" flipV="1">
                <a:off x="3353909" y="3571825"/>
                <a:ext cx="0" cy="55895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2" name="Line 2398">
                <a:extLst>
                  <a:ext uri="{FF2B5EF4-FFF2-40B4-BE49-F238E27FC236}">
                    <a16:creationId xmlns:a16="http://schemas.microsoft.com/office/drawing/2014/main" id="{729602B0-FFF6-644E-91F8-1DEE508EC2AE}"/>
                  </a:ext>
                </a:extLst>
              </p:cNvPr>
              <p:cNvSpPr>
                <a:spLocks noChangeShapeType="1"/>
              </p:cNvSpPr>
              <p:nvPr/>
            </p:nvSpPr>
            <p:spPr bwMode="auto">
              <a:xfrm flipH="1" flipV="1">
                <a:off x="3577101" y="3562351"/>
                <a:ext cx="0" cy="39790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3" name="Line 2399">
                <a:extLst>
                  <a:ext uri="{FF2B5EF4-FFF2-40B4-BE49-F238E27FC236}">
                    <a16:creationId xmlns:a16="http://schemas.microsoft.com/office/drawing/2014/main" id="{D20D90B3-FCC4-994A-B37E-0C65822BA0A7}"/>
                  </a:ext>
                </a:extLst>
              </p:cNvPr>
              <p:cNvSpPr>
                <a:spLocks noChangeShapeType="1"/>
              </p:cNvSpPr>
              <p:nvPr/>
            </p:nvSpPr>
            <p:spPr bwMode="auto">
              <a:xfrm flipH="1">
                <a:off x="3353909" y="3628668"/>
                <a:ext cx="214607"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4" name="Line 2400">
                <a:extLst>
                  <a:ext uri="{FF2B5EF4-FFF2-40B4-BE49-F238E27FC236}">
                    <a16:creationId xmlns:a16="http://schemas.microsoft.com/office/drawing/2014/main" id="{00E4E240-C5E3-0945-BABF-958CFB4640D6}"/>
                  </a:ext>
                </a:extLst>
              </p:cNvPr>
              <p:cNvSpPr>
                <a:spLocks noChangeShapeType="1"/>
              </p:cNvSpPr>
              <p:nvPr/>
            </p:nvSpPr>
            <p:spPr bwMode="auto">
              <a:xfrm flipH="1">
                <a:off x="3577101" y="3657089"/>
                <a:ext cx="815507"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5" name="Line 2401">
                <a:extLst>
                  <a:ext uri="{FF2B5EF4-FFF2-40B4-BE49-F238E27FC236}">
                    <a16:creationId xmlns:a16="http://schemas.microsoft.com/office/drawing/2014/main" id="{629A85A9-EBC7-714C-99CA-977AF8526A06}"/>
                  </a:ext>
                </a:extLst>
              </p:cNvPr>
              <p:cNvSpPr>
                <a:spLocks noChangeShapeType="1"/>
              </p:cNvSpPr>
              <p:nvPr/>
            </p:nvSpPr>
            <p:spPr bwMode="auto">
              <a:xfrm flipH="1">
                <a:off x="4057821" y="3676037"/>
                <a:ext cx="103011"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6" name="Line 2402">
                <a:extLst>
                  <a:ext uri="{FF2B5EF4-FFF2-40B4-BE49-F238E27FC236}">
                    <a16:creationId xmlns:a16="http://schemas.microsoft.com/office/drawing/2014/main" id="{FCFDC20C-E71A-E845-8788-6A1E65D5B34F}"/>
                  </a:ext>
                </a:extLst>
              </p:cNvPr>
              <p:cNvSpPr>
                <a:spLocks noChangeShapeType="1"/>
              </p:cNvSpPr>
              <p:nvPr/>
            </p:nvSpPr>
            <p:spPr bwMode="auto">
              <a:xfrm flipH="1">
                <a:off x="4092158" y="3694985"/>
                <a:ext cx="6009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7" name="Line 2403">
                <a:extLst>
                  <a:ext uri="{FF2B5EF4-FFF2-40B4-BE49-F238E27FC236}">
                    <a16:creationId xmlns:a16="http://schemas.microsoft.com/office/drawing/2014/main" id="{A570B98C-CC83-FB4A-A062-002EAF9BE833}"/>
                  </a:ext>
                </a:extLst>
              </p:cNvPr>
              <p:cNvSpPr>
                <a:spLocks noChangeShapeType="1"/>
              </p:cNvSpPr>
              <p:nvPr/>
            </p:nvSpPr>
            <p:spPr bwMode="auto">
              <a:xfrm flipH="1">
                <a:off x="3379662" y="3657089"/>
                <a:ext cx="12876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8" name="Line 2404">
                <a:extLst>
                  <a:ext uri="{FF2B5EF4-FFF2-40B4-BE49-F238E27FC236}">
                    <a16:creationId xmlns:a16="http://schemas.microsoft.com/office/drawing/2014/main" id="{2F67F37A-27BA-574B-839C-00AF30942FBC}"/>
                  </a:ext>
                </a:extLst>
              </p:cNvPr>
              <p:cNvSpPr>
                <a:spLocks noChangeShapeType="1"/>
              </p:cNvSpPr>
              <p:nvPr/>
            </p:nvSpPr>
            <p:spPr bwMode="auto">
              <a:xfrm flipH="1">
                <a:off x="3413999" y="3676037"/>
                <a:ext cx="51506"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19" name="Line 2406">
                <a:extLst>
                  <a:ext uri="{FF2B5EF4-FFF2-40B4-BE49-F238E27FC236}">
                    <a16:creationId xmlns:a16="http://schemas.microsoft.com/office/drawing/2014/main" id="{45BBE68C-2BE3-7D40-BF71-5DC1F83C62D6}"/>
                  </a:ext>
                </a:extLst>
              </p:cNvPr>
              <p:cNvSpPr>
                <a:spLocks noChangeShapeType="1"/>
              </p:cNvSpPr>
              <p:nvPr/>
            </p:nvSpPr>
            <p:spPr bwMode="auto">
              <a:xfrm flipH="1">
                <a:off x="3233729" y="3647615"/>
                <a:ext cx="12018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nvGrpSpPr>
              <p:cNvPr id="220" name="Group 37">
                <a:extLst>
                  <a:ext uri="{FF2B5EF4-FFF2-40B4-BE49-F238E27FC236}">
                    <a16:creationId xmlns:a16="http://schemas.microsoft.com/office/drawing/2014/main" id="{C4D9852F-0208-D04C-A50F-92F42C58CE09}"/>
                  </a:ext>
                </a:extLst>
              </p:cNvPr>
              <p:cNvGrpSpPr>
                <a:grpSpLocks/>
              </p:cNvGrpSpPr>
              <p:nvPr/>
            </p:nvGrpSpPr>
            <p:grpSpPr bwMode="auto">
              <a:xfrm rot="-30257">
                <a:off x="3577101" y="3723406"/>
                <a:ext cx="652406" cy="255793"/>
                <a:chOff x="40" y="17"/>
                <a:chExt cx="99" cy="51"/>
              </a:xfrm>
            </p:grpSpPr>
            <p:sp>
              <p:nvSpPr>
                <p:cNvPr id="222" name="AutoShape 2411">
                  <a:extLst>
                    <a:ext uri="{FF2B5EF4-FFF2-40B4-BE49-F238E27FC236}">
                      <a16:creationId xmlns:a16="http://schemas.microsoft.com/office/drawing/2014/main" id="{919EF49A-8778-DC48-8FF2-A75947F92601}"/>
                    </a:ext>
                  </a:extLst>
                </p:cNvPr>
                <p:cNvSpPr>
                  <a:spLocks noChangeArrowheads="1"/>
                </p:cNvSpPr>
                <p:nvPr/>
              </p:nvSpPr>
              <p:spPr bwMode="auto">
                <a:xfrm>
                  <a:off x="40" y="17"/>
                  <a:ext cx="99" cy="50"/>
                </a:xfrm>
                <a:prstGeom prst="parallelogram">
                  <a:avLst>
                    <a:gd name="adj" fmla="val 49500"/>
                  </a:avLst>
                </a:prstGeom>
                <a:solidFill>
                  <a:srgbClr val="FFFFFF"/>
                </a:solidFill>
                <a:ln w="9525">
                  <a:solidFill>
                    <a:srgbClr val="000000"/>
                  </a:solidFill>
                  <a:miter lim="800000"/>
                  <a:headEnd/>
                  <a:tailEnd/>
                </a:ln>
              </p:spPr>
              <p:txBody>
                <a:bodyPr/>
                <a:lstStyle/>
                <a:p>
                  <a:endParaRPr lang="en-GB" sz="1600">
                    <a:ea typeface="Arial" charset="0"/>
                    <a:cs typeface="Arial" charset="0"/>
                  </a:endParaRPr>
                </a:p>
              </p:txBody>
            </p:sp>
            <p:sp>
              <p:nvSpPr>
                <p:cNvPr id="223" name="Line 2414">
                  <a:extLst>
                    <a:ext uri="{FF2B5EF4-FFF2-40B4-BE49-F238E27FC236}">
                      <a16:creationId xmlns:a16="http://schemas.microsoft.com/office/drawing/2014/main" id="{47AACA84-7F13-3248-889E-C5F0C9BB6BFF}"/>
                    </a:ext>
                  </a:extLst>
                </p:cNvPr>
                <p:cNvSpPr>
                  <a:spLocks noChangeShapeType="1"/>
                </p:cNvSpPr>
                <p:nvPr/>
              </p:nvSpPr>
              <p:spPr bwMode="auto">
                <a:xfrm flipV="1">
                  <a:off x="51" y="17"/>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24" name="Line 2415">
                  <a:extLst>
                    <a:ext uri="{FF2B5EF4-FFF2-40B4-BE49-F238E27FC236}">
                      <a16:creationId xmlns:a16="http://schemas.microsoft.com/office/drawing/2014/main" id="{C656147E-C861-7947-92B0-C06D8A3F9429}"/>
                    </a:ext>
                  </a:extLst>
                </p:cNvPr>
                <p:cNvSpPr>
                  <a:spLocks noChangeShapeType="1"/>
                </p:cNvSpPr>
                <p:nvPr/>
              </p:nvSpPr>
              <p:spPr bwMode="auto">
                <a:xfrm flipV="1">
                  <a:off x="64" y="17"/>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25" name="Line 2416">
                  <a:extLst>
                    <a:ext uri="{FF2B5EF4-FFF2-40B4-BE49-F238E27FC236}">
                      <a16:creationId xmlns:a16="http://schemas.microsoft.com/office/drawing/2014/main" id="{3B492C40-8193-6F46-8304-9D1E9284F224}"/>
                    </a:ext>
                  </a:extLst>
                </p:cNvPr>
                <p:cNvSpPr>
                  <a:spLocks noChangeShapeType="1"/>
                </p:cNvSpPr>
                <p:nvPr/>
              </p:nvSpPr>
              <p:spPr bwMode="auto">
                <a:xfrm flipV="1">
                  <a:off x="91" y="17"/>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26" name="Line 2417">
                  <a:extLst>
                    <a:ext uri="{FF2B5EF4-FFF2-40B4-BE49-F238E27FC236}">
                      <a16:creationId xmlns:a16="http://schemas.microsoft.com/office/drawing/2014/main" id="{C516D593-736B-7A41-8CD8-1250E2DD859A}"/>
                    </a:ext>
                  </a:extLst>
                </p:cNvPr>
                <p:cNvSpPr>
                  <a:spLocks noChangeShapeType="1"/>
                </p:cNvSpPr>
                <p:nvPr/>
              </p:nvSpPr>
              <p:spPr bwMode="auto">
                <a:xfrm flipV="1">
                  <a:off x="76" y="18"/>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27" name="Line 2418">
                  <a:extLst>
                    <a:ext uri="{FF2B5EF4-FFF2-40B4-BE49-F238E27FC236}">
                      <a16:creationId xmlns:a16="http://schemas.microsoft.com/office/drawing/2014/main" id="{98AE8045-F81D-8A4B-88E8-0F427041AE89}"/>
                    </a:ext>
                  </a:extLst>
                </p:cNvPr>
                <p:cNvSpPr>
                  <a:spLocks noChangeShapeType="1"/>
                </p:cNvSpPr>
                <p:nvPr/>
              </p:nvSpPr>
              <p:spPr bwMode="auto">
                <a:xfrm flipV="1">
                  <a:off x="102" y="18"/>
                  <a:ext cx="25" cy="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sp>
            <p:nvSpPr>
              <p:cNvPr id="221" name="Line 2422">
                <a:extLst>
                  <a:ext uri="{FF2B5EF4-FFF2-40B4-BE49-F238E27FC236}">
                    <a16:creationId xmlns:a16="http://schemas.microsoft.com/office/drawing/2014/main" id="{0E28FB95-7784-6241-815C-5A94252E40E6}"/>
                  </a:ext>
                </a:extLst>
              </p:cNvPr>
              <p:cNvSpPr>
                <a:spLocks noChangeShapeType="1"/>
              </p:cNvSpPr>
              <p:nvPr/>
            </p:nvSpPr>
            <p:spPr bwMode="auto">
              <a:xfrm>
                <a:off x="3353909" y="4140255"/>
                <a:ext cx="231776" cy="15158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grpSp>
          <p:nvGrpSpPr>
            <p:cNvPr id="132" name="Group 46">
              <a:extLst>
                <a:ext uri="{FF2B5EF4-FFF2-40B4-BE49-F238E27FC236}">
                  <a16:creationId xmlns:a16="http://schemas.microsoft.com/office/drawing/2014/main" id="{850C8F7E-781F-2140-9D47-567CE32B1586}"/>
                </a:ext>
              </a:extLst>
            </p:cNvPr>
            <p:cNvGrpSpPr>
              <a:grpSpLocks/>
            </p:cNvGrpSpPr>
            <p:nvPr/>
          </p:nvGrpSpPr>
          <p:grpSpPr bwMode="auto">
            <a:xfrm>
              <a:off x="3147574" y="3730606"/>
              <a:ext cx="348074" cy="163243"/>
              <a:chOff x="0" y="0"/>
              <a:chExt cx="13475" cy="110"/>
            </a:xfrm>
          </p:grpSpPr>
          <p:sp>
            <p:nvSpPr>
              <p:cNvPr id="204" name="Rectangle 68">
                <a:extLst>
                  <a:ext uri="{FF2B5EF4-FFF2-40B4-BE49-F238E27FC236}">
                    <a16:creationId xmlns:a16="http://schemas.microsoft.com/office/drawing/2014/main" id="{3C317F22-3342-9A4D-BD3F-8B82ECBCA9CC}"/>
                  </a:ext>
                </a:extLst>
              </p:cNvPr>
              <p:cNvSpPr>
                <a:spLocks noChangeArrowheads="1"/>
              </p:cNvSpPr>
              <p:nvPr/>
            </p:nvSpPr>
            <p:spPr bwMode="auto">
              <a:xfrm>
                <a:off x="0" y="0"/>
                <a:ext cx="13475" cy="110"/>
              </a:xfrm>
              <a:prstGeom prst="rect">
                <a:avLst/>
              </a:prstGeom>
              <a:solidFill>
                <a:schemeClr val="bg1">
                  <a:lumMod val="85000"/>
                </a:schemeClr>
              </a:solid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GB" sz="1600">
                  <a:ea typeface="Arial" charset="0"/>
                  <a:cs typeface="Arial" charset="0"/>
                </a:endParaRPr>
              </a:p>
            </p:txBody>
          </p:sp>
          <p:grpSp>
            <p:nvGrpSpPr>
              <p:cNvPr id="205" name="Group 48">
                <a:extLst>
                  <a:ext uri="{FF2B5EF4-FFF2-40B4-BE49-F238E27FC236}">
                    <a16:creationId xmlns:a16="http://schemas.microsoft.com/office/drawing/2014/main" id="{CE08E8BC-941A-474B-B4EE-33E1E758397B}"/>
                  </a:ext>
                </a:extLst>
              </p:cNvPr>
              <p:cNvGrpSpPr>
                <a:grpSpLocks/>
              </p:cNvGrpSpPr>
              <p:nvPr/>
            </p:nvGrpSpPr>
            <p:grpSpPr bwMode="auto">
              <a:xfrm>
                <a:off x="0" y="0"/>
                <a:ext cx="13475" cy="110"/>
                <a:chOff x="0" y="0"/>
                <a:chExt cx="20000" cy="20000"/>
              </a:xfrm>
            </p:grpSpPr>
            <p:sp>
              <p:nvSpPr>
                <p:cNvPr id="206" name="Line 247">
                  <a:extLst>
                    <a:ext uri="{FF2B5EF4-FFF2-40B4-BE49-F238E27FC236}">
                      <a16:creationId xmlns:a16="http://schemas.microsoft.com/office/drawing/2014/main" id="{730C09CB-F5F2-CB4B-9464-2527A626206B}"/>
                    </a:ext>
                  </a:extLst>
                </p:cNvPr>
                <p:cNvSpPr>
                  <a:spLocks noChangeShapeType="1"/>
                </p:cNvSpPr>
                <p:nvPr/>
              </p:nvSpPr>
              <p:spPr bwMode="auto">
                <a:xfrm flipV="1">
                  <a:off x="0" y="0"/>
                  <a:ext cx="6286" cy="20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07" name="Line 248">
                  <a:extLst>
                    <a:ext uri="{FF2B5EF4-FFF2-40B4-BE49-F238E27FC236}">
                      <a16:creationId xmlns:a16="http://schemas.microsoft.com/office/drawing/2014/main" id="{362D5FE0-B82E-BF4A-9726-314835B71B5F}"/>
                    </a:ext>
                  </a:extLst>
                </p:cNvPr>
                <p:cNvSpPr>
                  <a:spLocks noChangeShapeType="1"/>
                </p:cNvSpPr>
                <p:nvPr/>
              </p:nvSpPr>
              <p:spPr bwMode="auto">
                <a:xfrm>
                  <a:off x="6857" y="0"/>
                  <a:ext cx="6286" cy="20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08" name="Line 249">
                  <a:extLst>
                    <a:ext uri="{FF2B5EF4-FFF2-40B4-BE49-F238E27FC236}">
                      <a16:creationId xmlns:a16="http://schemas.microsoft.com/office/drawing/2014/main" id="{5EE9BE78-2294-5643-A349-B2A95B5AC22B}"/>
                    </a:ext>
                  </a:extLst>
                </p:cNvPr>
                <p:cNvSpPr>
                  <a:spLocks noChangeShapeType="1"/>
                </p:cNvSpPr>
                <p:nvPr/>
              </p:nvSpPr>
              <p:spPr bwMode="auto">
                <a:xfrm flipV="1">
                  <a:off x="13143" y="0"/>
                  <a:ext cx="6857" cy="20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grpSp>
        <p:sp>
          <p:nvSpPr>
            <p:cNvPr id="133" name="Line 1824">
              <a:extLst>
                <a:ext uri="{FF2B5EF4-FFF2-40B4-BE49-F238E27FC236}">
                  <a16:creationId xmlns:a16="http://schemas.microsoft.com/office/drawing/2014/main" id="{ABEB7A1D-A6FA-8843-9E1D-86C78BD7AC48}"/>
                </a:ext>
              </a:extLst>
            </p:cNvPr>
            <p:cNvSpPr>
              <a:spLocks noChangeShapeType="1"/>
            </p:cNvSpPr>
            <p:nvPr/>
          </p:nvSpPr>
          <p:spPr bwMode="auto">
            <a:xfrm flipH="1">
              <a:off x="6099182" y="3625925"/>
              <a:ext cx="259366" cy="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nvGrpSpPr>
            <p:cNvPr id="134" name="Group 113">
              <a:extLst>
                <a:ext uri="{FF2B5EF4-FFF2-40B4-BE49-F238E27FC236}">
                  <a16:creationId xmlns:a16="http://schemas.microsoft.com/office/drawing/2014/main" id="{8D4D900F-693C-2841-ABB1-F94A9706ABCB}"/>
                </a:ext>
              </a:extLst>
            </p:cNvPr>
            <p:cNvGrpSpPr>
              <a:grpSpLocks/>
            </p:cNvGrpSpPr>
            <p:nvPr/>
          </p:nvGrpSpPr>
          <p:grpSpPr bwMode="auto">
            <a:xfrm>
              <a:off x="6364084" y="3312056"/>
              <a:ext cx="872995" cy="1188317"/>
              <a:chOff x="5207389" y="3286124"/>
              <a:chExt cx="867981" cy="785815"/>
            </a:xfrm>
          </p:grpSpPr>
          <p:sp>
            <p:nvSpPr>
              <p:cNvPr id="196" name="Line 1819">
                <a:extLst>
                  <a:ext uri="{FF2B5EF4-FFF2-40B4-BE49-F238E27FC236}">
                    <a16:creationId xmlns:a16="http://schemas.microsoft.com/office/drawing/2014/main" id="{42C87D0A-7DE1-6A40-86A4-D341779FA4FA}"/>
                  </a:ext>
                </a:extLst>
              </p:cNvPr>
              <p:cNvSpPr>
                <a:spLocks noChangeShapeType="1"/>
              </p:cNvSpPr>
              <p:nvPr/>
            </p:nvSpPr>
            <p:spPr bwMode="auto">
              <a:xfrm>
                <a:off x="5207389" y="3492114"/>
                <a:ext cx="867981"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97" name="Line 1820">
                <a:extLst>
                  <a:ext uri="{FF2B5EF4-FFF2-40B4-BE49-F238E27FC236}">
                    <a16:creationId xmlns:a16="http://schemas.microsoft.com/office/drawing/2014/main" id="{A636A772-8FCA-5F41-9A06-C81F0F217DA2}"/>
                  </a:ext>
                </a:extLst>
              </p:cNvPr>
              <p:cNvSpPr>
                <a:spLocks noChangeShapeType="1"/>
              </p:cNvSpPr>
              <p:nvPr/>
            </p:nvSpPr>
            <p:spPr bwMode="auto">
              <a:xfrm>
                <a:off x="5251901" y="3522631"/>
                <a:ext cx="333839"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98" name="Line 1821">
                <a:extLst>
                  <a:ext uri="{FF2B5EF4-FFF2-40B4-BE49-F238E27FC236}">
                    <a16:creationId xmlns:a16="http://schemas.microsoft.com/office/drawing/2014/main" id="{B8F36A6F-9D75-9D46-8B4F-1D9F54D22F5F}"/>
                  </a:ext>
                </a:extLst>
              </p:cNvPr>
              <p:cNvSpPr>
                <a:spLocks noChangeShapeType="1"/>
              </p:cNvSpPr>
              <p:nvPr/>
            </p:nvSpPr>
            <p:spPr bwMode="auto">
              <a:xfrm>
                <a:off x="5396564" y="3560778"/>
                <a:ext cx="12240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99" name="Rectangle 36" descr="Wide upward diagonal">
                <a:extLst>
                  <a:ext uri="{FF2B5EF4-FFF2-40B4-BE49-F238E27FC236}">
                    <a16:creationId xmlns:a16="http://schemas.microsoft.com/office/drawing/2014/main" id="{F124B57F-DD5E-9A44-A11A-DE4FF03C0F70}"/>
                  </a:ext>
                </a:extLst>
              </p:cNvPr>
              <p:cNvSpPr>
                <a:spLocks noChangeArrowheads="1"/>
              </p:cNvSpPr>
              <p:nvPr/>
            </p:nvSpPr>
            <p:spPr bwMode="auto">
              <a:xfrm>
                <a:off x="5207389" y="3858319"/>
                <a:ext cx="856853" cy="114439"/>
              </a:xfrm>
              <a:prstGeom prst="rect">
                <a:avLst/>
              </a:prstGeom>
              <a:pattFill prst="wdUpDiag">
                <a:fgClr>
                  <a:srgbClr val="000000"/>
                </a:fgClr>
                <a:bgClr>
                  <a:srgbClr val="FFFFFF"/>
                </a:bgClr>
              </a:pattFill>
              <a:ln w="9525">
                <a:solidFill>
                  <a:srgbClr val="000000"/>
                </a:solidFill>
                <a:miter lim="800000"/>
                <a:headEnd/>
                <a:tailEnd/>
              </a:ln>
            </p:spPr>
            <p:txBody>
              <a:bodyPr/>
              <a:lstStyle/>
              <a:p>
                <a:endParaRPr lang="en-GB" sz="1600">
                  <a:ea typeface="Arial" charset="0"/>
                  <a:cs typeface="Arial" charset="0"/>
                </a:endParaRPr>
              </a:p>
            </p:txBody>
          </p:sp>
          <p:sp>
            <p:nvSpPr>
              <p:cNvPr id="200" name="Line 1825">
                <a:extLst>
                  <a:ext uri="{FF2B5EF4-FFF2-40B4-BE49-F238E27FC236}">
                    <a16:creationId xmlns:a16="http://schemas.microsoft.com/office/drawing/2014/main" id="{ABBA9F59-9C77-7546-924E-ACAB0D7C9EA9}"/>
                  </a:ext>
                </a:extLst>
              </p:cNvPr>
              <p:cNvSpPr>
                <a:spLocks noChangeShapeType="1"/>
              </p:cNvSpPr>
              <p:nvPr/>
            </p:nvSpPr>
            <p:spPr bwMode="auto">
              <a:xfrm>
                <a:off x="5207389" y="3751510"/>
                <a:ext cx="856853"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01" name="Line 1826">
                <a:extLst>
                  <a:ext uri="{FF2B5EF4-FFF2-40B4-BE49-F238E27FC236}">
                    <a16:creationId xmlns:a16="http://schemas.microsoft.com/office/drawing/2014/main" id="{F14A3F42-7FCF-3043-9809-C43003481180}"/>
                  </a:ext>
                </a:extLst>
              </p:cNvPr>
              <p:cNvSpPr>
                <a:spLocks noChangeShapeType="1"/>
              </p:cNvSpPr>
              <p:nvPr/>
            </p:nvSpPr>
            <p:spPr bwMode="auto">
              <a:xfrm flipV="1">
                <a:off x="5207389" y="3286124"/>
                <a:ext cx="0" cy="78581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02" name="Line 1827">
                <a:extLst>
                  <a:ext uri="{FF2B5EF4-FFF2-40B4-BE49-F238E27FC236}">
                    <a16:creationId xmlns:a16="http://schemas.microsoft.com/office/drawing/2014/main" id="{C0F939CC-300F-574F-BA6C-B9359B85246C}"/>
                  </a:ext>
                </a:extLst>
              </p:cNvPr>
              <p:cNvSpPr>
                <a:spLocks noChangeShapeType="1"/>
              </p:cNvSpPr>
              <p:nvPr/>
            </p:nvSpPr>
            <p:spPr bwMode="auto">
              <a:xfrm>
                <a:off x="6064242" y="3293753"/>
                <a:ext cx="0" cy="77818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203" name="Line 1828">
                <a:extLst>
                  <a:ext uri="{FF2B5EF4-FFF2-40B4-BE49-F238E27FC236}">
                    <a16:creationId xmlns:a16="http://schemas.microsoft.com/office/drawing/2014/main" id="{10DB51BA-9CF0-B141-8C9E-9E23BBCE2A95}"/>
                  </a:ext>
                </a:extLst>
              </p:cNvPr>
              <p:cNvSpPr>
                <a:spLocks noChangeShapeType="1"/>
              </p:cNvSpPr>
              <p:nvPr/>
            </p:nvSpPr>
            <p:spPr bwMode="auto">
              <a:xfrm>
                <a:off x="5218517" y="4071939"/>
                <a:ext cx="856853"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sp>
          <p:nvSpPr>
            <p:cNvPr id="139" name="Line 1824">
              <a:extLst>
                <a:ext uri="{FF2B5EF4-FFF2-40B4-BE49-F238E27FC236}">
                  <a16:creationId xmlns:a16="http://schemas.microsoft.com/office/drawing/2014/main" id="{EC39786A-95C3-DD4E-9768-4D82A58F0663}"/>
                </a:ext>
              </a:extLst>
            </p:cNvPr>
            <p:cNvSpPr>
              <a:spLocks noChangeShapeType="1"/>
            </p:cNvSpPr>
            <p:nvPr/>
          </p:nvSpPr>
          <p:spPr bwMode="auto">
            <a:xfrm flipH="1" flipV="1">
              <a:off x="3489882" y="3816408"/>
              <a:ext cx="137795" cy="6986"/>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40" name="Line 1824">
              <a:extLst>
                <a:ext uri="{FF2B5EF4-FFF2-40B4-BE49-F238E27FC236}">
                  <a16:creationId xmlns:a16="http://schemas.microsoft.com/office/drawing/2014/main" id="{23835D81-1244-F34E-87F5-832E75755E0F}"/>
                </a:ext>
              </a:extLst>
            </p:cNvPr>
            <p:cNvSpPr>
              <a:spLocks noChangeShapeType="1"/>
            </p:cNvSpPr>
            <p:nvPr/>
          </p:nvSpPr>
          <p:spPr bwMode="auto">
            <a:xfrm flipH="1">
              <a:off x="4777288" y="3607336"/>
              <a:ext cx="43110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41" name="Line 1824">
              <a:extLst>
                <a:ext uri="{FF2B5EF4-FFF2-40B4-BE49-F238E27FC236}">
                  <a16:creationId xmlns:a16="http://schemas.microsoft.com/office/drawing/2014/main" id="{B664330A-A170-D745-8CB4-3B0C463AB21D}"/>
                </a:ext>
              </a:extLst>
            </p:cNvPr>
            <p:cNvSpPr>
              <a:spLocks noChangeShapeType="1"/>
            </p:cNvSpPr>
            <p:nvPr/>
          </p:nvSpPr>
          <p:spPr bwMode="auto">
            <a:xfrm flipH="1" flipV="1">
              <a:off x="7232779" y="4421829"/>
              <a:ext cx="405685" cy="80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42" name="Line 1824">
              <a:extLst>
                <a:ext uri="{FF2B5EF4-FFF2-40B4-BE49-F238E27FC236}">
                  <a16:creationId xmlns:a16="http://schemas.microsoft.com/office/drawing/2014/main" id="{B11C0BEB-1792-B04A-A5D2-91956698E963}"/>
                </a:ext>
              </a:extLst>
            </p:cNvPr>
            <p:cNvSpPr>
              <a:spLocks noChangeShapeType="1"/>
            </p:cNvSpPr>
            <p:nvPr/>
          </p:nvSpPr>
          <p:spPr bwMode="auto">
            <a:xfrm flipH="1" flipV="1">
              <a:off x="2075636" y="3816408"/>
              <a:ext cx="1075569" cy="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43" name="Text Box 3">
              <a:extLst>
                <a:ext uri="{FF2B5EF4-FFF2-40B4-BE49-F238E27FC236}">
                  <a16:creationId xmlns:a16="http://schemas.microsoft.com/office/drawing/2014/main" id="{388D7676-3A35-7B4C-8F61-2B18C0AD258C}"/>
                </a:ext>
              </a:extLst>
            </p:cNvPr>
            <p:cNvSpPr txBox="1">
              <a:spLocks noChangeArrowheads="1"/>
            </p:cNvSpPr>
            <p:nvPr/>
          </p:nvSpPr>
          <p:spPr bwMode="auto">
            <a:xfrm>
              <a:off x="2856589" y="3902400"/>
              <a:ext cx="946315" cy="4321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Rapid mix</a:t>
              </a:r>
              <a:endParaRPr lang="en-US" sz="1600" b="1">
                <a:solidFill>
                  <a:schemeClr val="bg2">
                    <a:lumMod val="25000"/>
                  </a:schemeClr>
                </a:solidFill>
                <a:ea typeface="Arial" charset="0"/>
                <a:cs typeface="Arial" charset="0"/>
              </a:endParaRPr>
            </a:p>
          </p:txBody>
        </p:sp>
        <p:sp>
          <p:nvSpPr>
            <p:cNvPr id="144" name="Text Box 3">
              <a:extLst>
                <a:ext uri="{FF2B5EF4-FFF2-40B4-BE49-F238E27FC236}">
                  <a16:creationId xmlns:a16="http://schemas.microsoft.com/office/drawing/2014/main" id="{073C055A-5235-204F-B2C5-01FDB8A5A55D}"/>
                </a:ext>
              </a:extLst>
            </p:cNvPr>
            <p:cNvSpPr txBox="1">
              <a:spLocks noChangeArrowheads="1"/>
            </p:cNvSpPr>
            <p:nvPr/>
          </p:nvSpPr>
          <p:spPr bwMode="auto">
            <a:xfrm>
              <a:off x="3705029" y="4274240"/>
              <a:ext cx="1415655" cy="34892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Flocculation</a:t>
              </a:r>
              <a:endParaRPr lang="en-US" sz="1600" b="1">
                <a:solidFill>
                  <a:schemeClr val="bg2">
                    <a:lumMod val="25000"/>
                  </a:schemeClr>
                </a:solidFill>
                <a:ea typeface="Arial" charset="0"/>
                <a:cs typeface="Arial" charset="0"/>
              </a:endParaRPr>
            </a:p>
          </p:txBody>
        </p:sp>
        <p:sp>
          <p:nvSpPr>
            <p:cNvPr id="145" name="Text Box 3">
              <a:extLst>
                <a:ext uri="{FF2B5EF4-FFF2-40B4-BE49-F238E27FC236}">
                  <a16:creationId xmlns:a16="http://schemas.microsoft.com/office/drawing/2014/main" id="{AC69FF45-EF73-8545-8991-E5124FE2D25B}"/>
                </a:ext>
              </a:extLst>
            </p:cNvPr>
            <p:cNvSpPr txBox="1">
              <a:spLocks noChangeArrowheads="1"/>
            </p:cNvSpPr>
            <p:nvPr/>
          </p:nvSpPr>
          <p:spPr bwMode="auto">
            <a:xfrm>
              <a:off x="4903267" y="2909898"/>
              <a:ext cx="1454861" cy="2555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Clarification</a:t>
              </a:r>
              <a:endParaRPr lang="en-US" sz="1600" b="1">
                <a:solidFill>
                  <a:schemeClr val="bg2">
                    <a:lumMod val="25000"/>
                  </a:schemeClr>
                </a:solidFill>
                <a:ea typeface="Arial" charset="0"/>
                <a:cs typeface="Arial" charset="0"/>
              </a:endParaRPr>
            </a:p>
          </p:txBody>
        </p:sp>
        <p:sp>
          <p:nvSpPr>
            <p:cNvPr id="146" name="Text Box 3">
              <a:extLst>
                <a:ext uri="{FF2B5EF4-FFF2-40B4-BE49-F238E27FC236}">
                  <a16:creationId xmlns:a16="http://schemas.microsoft.com/office/drawing/2014/main" id="{7ED2640C-15C7-554B-9BAF-54718755681F}"/>
                </a:ext>
              </a:extLst>
            </p:cNvPr>
            <p:cNvSpPr txBox="1">
              <a:spLocks noChangeArrowheads="1"/>
            </p:cNvSpPr>
            <p:nvPr/>
          </p:nvSpPr>
          <p:spPr bwMode="auto">
            <a:xfrm>
              <a:off x="6248290" y="4654677"/>
              <a:ext cx="1077759" cy="32892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Filtration</a:t>
              </a:r>
              <a:endParaRPr lang="en-US" sz="1600" b="1">
                <a:solidFill>
                  <a:schemeClr val="bg2">
                    <a:lumMod val="25000"/>
                  </a:schemeClr>
                </a:solidFill>
                <a:ea typeface="Arial" charset="0"/>
                <a:cs typeface="Arial" charset="0"/>
              </a:endParaRPr>
            </a:p>
          </p:txBody>
        </p:sp>
        <p:sp>
          <p:nvSpPr>
            <p:cNvPr id="147" name="Line 1824">
              <a:extLst>
                <a:ext uri="{FF2B5EF4-FFF2-40B4-BE49-F238E27FC236}">
                  <a16:creationId xmlns:a16="http://schemas.microsoft.com/office/drawing/2014/main" id="{3E555CE8-F519-AE46-BD02-1AA1DD038AD6}"/>
                </a:ext>
              </a:extLst>
            </p:cNvPr>
            <p:cNvSpPr>
              <a:spLocks noChangeShapeType="1"/>
            </p:cNvSpPr>
            <p:nvPr/>
          </p:nvSpPr>
          <p:spPr bwMode="auto">
            <a:xfrm flipH="1" flipV="1">
              <a:off x="8556650" y="4557352"/>
              <a:ext cx="315471" cy="80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nvGrpSpPr>
            <p:cNvPr id="148" name="Group 13">
              <a:extLst>
                <a:ext uri="{FF2B5EF4-FFF2-40B4-BE49-F238E27FC236}">
                  <a16:creationId xmlns:a16="http://schemas.microsoft.com/office/drawing/2014/main" id="{19933EB8-F089-3C45-AB8D-BFBEEAC33AB3}"/>
                </a:ext>
              </a:extLst>
            </p:cNvPr>
            <p:cNvGrpSpPr>
              <a:grpSpLocks/>
            </p:cNvGrpSpPr>
            <p:nvPr/>
          </p:nvGrpSpPr>
          <p:grpSpPr bwMode="auto">
            <a:xfrm>
              <a:off x="2316056" y="3538724"/>
              <a:ext cx="407528" cy="585248"/>
              <a:chOff x="4762500" y="1917700"/>
              <a:chExt cx="622300" cy="869950"/>
            </a:xfrm>
          </p:grpSpPr>
          <p:sp>
            <p:nvSpPr>
              <p:cNvPr id="189" name="Rectangle 8">
                <a:extLst>
                  <a:ext uri="{FF2B5EF4-FFF2-40B4-BE49-F238E27FC236}">
                    <a16:creationId xmlns:a16="http://schemas.microsoft.com/office/drawing/2014/main" id="{F263D22D-D5E7-9541-9780-33E6ACF62781}"/>
                  </a:ext>
                </a:extLst>
              </p:cNvPr>
              <p:cNvSpPr>
                <a:spLocks noChangeArrowheads="1"/>
              </p:cNvSpPr>
              <p:nvPr/>
            </p:nvSpPr>
            <p:spPr bwMode="auto">
              <a:xfrm>
                <a:off x="4762500" y="2070100"/>
                <a:ext cx="622300" cy="571500"/>
              </a:xfrm>
              <a:prstGeom prst="rect">
                <a:avLst/>
              </a:prstGeom>
              <a:solidFill>
                <a:srgbClr val="086788"/>
              </a:solidFill>
              <a:ln w="9525">
                <a:noFill/>
                <a:miter lim="800000"/>
                <a:headEnd/>
                <a:tailEnd/>
              </a:ln>
            </p:spPr>
            <p:txBody>
              <a:bodyPr wrap="none" anchor="ctr"/>
              <a:lstStyle/>
              <a:p>
                <a:pPr algn="ctr"/>
                <a:endParaRPr lang="en-US" sz="1600">
                  <a:ea typeface="Arial" charset="0"/>
                  <a:cs typeface="Arial" charset="0"/>
                </a:endParaRPr>
              </a:p>
            </p:txBody>
          </p:sp>
          <p:grpSp>
            <p:nvGrpSpPr>
              <p:cNvPr id="190" name="Group 12">
                <a:extLst>
                  <a:ext uri="{FF2B5EF4-FFF2-40B4-BE49-F238E27FC236}">
                    <a16:creationId xmlns:a16="http://schemas.microsoft.com/office/drawing/2014/main" id="{176B3E02-D1EE-A746-807A-8105F07449EF}"/>
                  </a:ext>
                </a:extLst>
              </p:cNvPr>
              <p:cNvGrpSpPr>
                <a:grpSpLocks/>
              </p:cNvGrpSpPr>
              <p:nvPr/>
            </p:nvGrpSpPr>
            <p:grpSpPr bwMode="auto">
              <a:xfrm>
                <a:off x="4908550" y="1917700"/>
                <a:ext cx="311150" cy="311150"/>
                <a:chOff x="4876800" y="1905000"/>
                <a:chExt cx="381000" cy="355600"/>
              </a:xfrm>
            </p:grpSpPr>
            <p:sp>
              <p:nvSpPr>
                <p:cNvPr id="194" name="Oval 9">
                  <a:extLst>
                    <a:ext uri="{FF2B5EF4-FFF2-40B4-BE49-F238E27FC236}">
                      <a16:creationId xmlns:a16="http://schemas.microsoft.com/office/drawing/2014/main" id="{95CE099B-1747-AB45-9FBD-64D3E32D10F9}"/>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95" name="Isosceles Triangle 10">
                  <a:extLst>
                    <a:ext uri="{FF2B5EF4-FFF2-40B4-BE49-F238E27FC236}">
                      <a16:creationId xmlns:a16="http://schemas.microsoft.com/office/drawing/2014/main" id="{5D0C6224-D3B9-FE43-9D1D-7C8705B347AD}"/>
                    </a:ext>
                  </a:extLst>
                </p:cNvPr>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nvGrpSpPr>
              <p:cNvPr id="191" name="Group 102">
                <a:extLst>
                  <a:ext uri="{FF2B5EF4-FFF2-40B4-BE49-F238E27FC236}">
                    <a16:creationId xmlns:a16="http://schemas.microsoft.com/office/drawing/2014/main" id="{411489ED-753B-5044-8B2E-DD8DF76EC77C}"/>
                  </a:ext>
                </a:extLst>
              </p:cNvPr>
              <p:cNvGrpSpPr>
                <a:grpSpLocks/>
              </p:cNvGrpSpPr>
              <p:nvPr/>
            </p:nvGrpSpPr>
            <p:grpSpPr bwMode="auto">
              <a:xfrm>
                <a:off x="4914900" y="2476500"/>
                <a:ext cx="311150" cy="311150"/>
                <a:chOff x="4876800" y="1905000"/>
                <a:chExt cx="381000" cy="355600"/>
              </a:xfrm>
            </p:grpSpPr>
            <p:sp>
              <p:nvSpPr>
                <p:cNvPr id="192" name="Oval 103">
                  <a:extLst>
                    <a:ext uri="{FF2B5EF4-FFF2-40B4-BE49-F238E27FC236}">
                      <a16:creationId xmlns:a16="http://schemas.microsoft.com/office/drawing/2014/main" id="{9212FCE3-8175-064C-9AA0-CE0268A7C752}"/>
                    </a:ext>
                  </a:extLst>
                </p:cNvPr>
                <p:cNvSpPr>
                  <a:spLocks noChangeArrowheads="1"/>
                </p:cNvSpPr>
                <p:nvPr/>
              </p:nvSpPr>
              <p:spPr bwMode="auto">
                <a:xfrm rot="5400000">
                  <a:off x="4889500" y="1892300"/>
                  <a:ext cx="355600" cy="381000"/>
                </a:xfrm>
                <a:prstGeom prst="ellipse">
                  <a:avLst/>
                </a:prstGeom>
                <a:solidFill>
                  <a:schemeClr val="bg1"/>
                </a:solidFill>
                <a:ln w="9525">
                  <a:solidFill>
                    <a:srgbClr val="086788"/>
                  </a:solidFill>
                  <a:round/>
                  <a:headEnd/>
                  <a:tailEnd/>
                </a:ln>
              </p:spPr>
              <p:txBody>
                <a:bodyPr wrap="none" anchor="ctr"/>
                <a:lstStyle/>
                <a:p>
                  <a:pPr algn="ctr"/>
                  <a:endParaRPr lang="en-US" sz="1600">
                    <a:ea typeface="Arial" charset="0"/>
                    <a:cs typeface="Arial" charset="0"/>
                  </a:endParaRPr>
                </a:p>
              </p:txBody>
            </p:sp>
            <p:sp>
              <p:nvSpPr>
                <p:cNvPr id="193" name="Isosceles Triangle 104">
                  <a:extLst>
                    <a:ext uri="{FF2B5EF4-FFF2-40B4-BE49-F238E27FC236}">
                      <a16:creationId xmlns:a16="http://schemas.microsoft.com/office/drawing/2014/main" id="{78E58AFB-79F3-BD43-A594-87C52D314FDD}"/>
                    </a:ext>
                  </a:extLst>
                </p:cNvPr>
                <p:cNvSpPr>
                  <a:spLocks noChangeArrowheads="1"/>
                </p:cNvSpPr>
                <p:nvPr/>
              </p:nvSpPr>
              <p:spPr bwMode="auto">
                <a:xfrm rot="5400000">
                  <a:off x="4962111" y="1945782"/>
                  <a:ext cx="273049" cy="285750"/>
                </a:xfrm>
                <a:prstGeom prst="triangle">
                  <a:avLst>
                    <a:gd name="adj" fmla="val 50000"/>
                  </a:avLst>
                </a:prstGeom>
                <a:solidFill>
                  <a:srgbClr val="0867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grpSp>
        <p:sp>
          <p:nvSpPr>
            <p:cNvPr id="149" name="Text Box 3">
              <a:extLst>
                <a:ext uri="{FF2B5EF4-FFF2-40B4-BE49-F238E27FC236}">
                  <a16:creationId xmlns:a16="http://schemas.microsoft.com/office/drawing/2014/main" id="{2FE6B932-2215-BA43-8CFB-3055479F0344}"/>
                </a:ext>
              </a:extLst>
            </p:cNvPr>
            <p:cNvSpPr txBox="1">
              <a:spLocks noChangeArrowheads="1"/>
            </p:cNvSpPr>
            <p:nvPr/>
          </p:nvSpPr>
          <p:spPr bwMode="auto">
            <a:xfrm>
              <a:off x="538063" y="4214619"/>
              <a:ext cx="1492449" cy="4321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Raw water storage reservoir</a:t>
              </a:r>
              <a:endParaRPr lang="en-US" sz="1600" b="1">
                <a:solidFill>
                  <a:schemeClr val="bg2">
                    <a:lumMod val="25000"/>
                  </a:schemeClr>
                </a:solidFill>
                <a:ea typeface="Arial" charset="0"/>
                <a:cs typeface="Arial" charset="0"/>
              </a:endParaRPr>
            </a:p>
          </p:txBody>
        </p:sp>
        <p:sp>
          <p:nvSpPr>
            <p:cNvPr id="150" name="Text Box 3">
              <a:extLst>
                <a:ext uri="{FF2B5EF4-FFF2-40B4-BE49-F238E27FC236}">
                  <a16:creationId xmlns:a16="http://schemas.microsoft.com/office/drawing/2014/main" id="{7CD66342-6031-7949-B49C-2BA2301B6B5E}"/>
                </a:ext>
              </a:extLst>
            </p:cNvPr>
            <p:cNvSpPr txBox="1">
              <a:spLocks noChangeArrowheads="1"/>
            </p:cNvSpPr>
            <p:nvPr/>
          </p:nvSpPr>
          <p:spPr bwMode="auto">
            <a:xfrm>
              <a:off x="940781" y="3442418"/>
              <a:ext cx="787888" cy="43211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ea typeface="Arial" charset="0"/>
                  <a:cs typeface="Arial" charset="0"/>
                </a:rPr>
                <a:t>5 ML</a:t>
              </a:r>
            </a:p>
          </p:txBody>
        </p:sp>
        <p:sp>
          <p:nvSpPr>
            <p:cNvPr id="151" name="Text Box 3">
              <a:extLst>
                <a:ext uri="{FF2B5EF4-FFF2-40B4-BE49-F238E27FC236}">
                  <a16:creationId xmlns:a16="http://schemas.microsoft.com/office/drawing/2014/main" id="{B1A8352D-C1E0-AF40-B3D0-8F57ED7A7F25}"/>
                </a:ext>
              </a:extLst>
            </p:cNvPr>
            <p:cNvSpPr txBox="1">
              <a:spLocks noChangeArrowheads="1"/>
            </p:cNvSpPr>
            <p:nvPr/>
          </p:nvSpPr>
          <p:spPr bwMode="auto">
            <a:xfrm>
              <a:off x="7097131" y="2808207"/>
              <a:ext cx="1590946" cy="4321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Clear water storage tank</a:t>
              </a:r>
              <a:endParaRPr lang="en-US" sz="1600" b="1">
                <a:solidFill>
                  <a:schemeClr val="bg2">
                    <a:lumMod val="25000"/>
                  </a:schemeClr>
                </a:solidFill>
                <a:ea typeface="Arial" charset="0"/>
                <a:cs typeface="Arial" charset="0"/>
              </a:endParaRPr>
            </a:p>
          </p:txBody>
        </p:sp>
        <p:sp>
          <p:nvSpPr>
            <p:cNvPr id="152" name="Text Box 3">
              <a:extLst>
                <a:ext uri="{FF2B5EF4-FFF2-40B4-BE49-F238E27FC236}">
                  <a16:creationId xmlns:a16="http://schemas.microsoft.com/office/drawing/2014/main" id="{E75DD48A-597F-6948-A605-A81B6BA9D394}"/>
                </a:ext>
              </a:extLst>
            </p:cNvPr>
            <p:cNvSpPr txBox="1">
              <a:spLocks noChangeArrowheads="1"/>
            </p:cNvSpPr>
            <p:nvPr/>
          </p:nvSpPr>
          <p:spPr bwMode="auto">
            <a:xfrm>
              <a:off x="7705554" y="3964684"/>
              <a:ext cx="749554" cy="26624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1"/>
                  </a:solidFill>
                  <a:ea typeface="Arial" charset="0"/>
                  <a:cs typeface="Arial" charset="0"/>
                </a:rPr>
                <a:t>1 ML</a:t>
              </a:r>
            </a:p>
          </p:txBody>
        </p:sp>
        <p:sp>
          <p:nvSpPr>
            <p:cNvPr id="153" name="Text Box 3">
              <a:extLst>
                <a:ext uri="{FF2B5EF4-FFF2-40B4-BE49-F238E27FC236}">
                  <a16:creationId xmlns:a16="http://schemas.microsoft.com/office/drawing/2014/main" id="{0B01D067-C732-5E4F-B101-57169D96FC8A}"/>
                </a:ext>
              </a:extLst>
            </p:cNvPr>
            <p:cNvSpPr txBox="1">
              <a:spLocks noChangeArrowheads="1"/>
            </p:cNvSpPr>
            <p:nvPr/>
          </p:nvSpPr>
          <p:spPr bwMode="auto">
            <a:xfrm>
              <a:off x="2043043" y="4193968"/>
              <a:ext cx="963993" cy="61939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algn="ctr" eaLnBrk="1" hangingPunct="1"/>
              <a:r>
                <a:rPr lang="en-GB" sz="1600" b="1">
                  <a:solidFill>
                    <a:schemeClr val="bg2">
                      <a:lumMod val="25000"/>
                    </a:schemeClr>
                  </a:solidFill>
                  <a:ea typeface="Arial" charset="0"/>
                  <a:cs typeface="Arial" charset="0"/>
                </a:rPr>
                <a:t>Duty/ standby pumps</a:t>
              </a:r>
              <a:endParaRPr lang="en-US" sz="1600" b="1">
                <a:solidFill>
                  <a:schemeClr val="bg2">
                    <a:lumMod val="25000"/>
                  </a:schemeClr>
                </a:solidFill>
                <a:ea typeface="Arial" charset="0"/>
                <a:cs typeface="Arial" charset="0"/>
              </a:endParaRPr>
            </a:p>
          </p:txBody>
        </p:sp>
        <p:grpSp>
          <p:nvGrpSpPr>
            <p:cNvPr id="154" name="Group 73">
              <a:extLst>
                <a:ext uri="{FF2B5EF4-FFF2-40B4-BE49-F238E27FC236}">
                  <a16:creationId xmlns:a16="http://schemas.microsoft.com/office/drawing/2014/main" id="{06920B97-D6C5-064E-B71F-1691AD2A380C}"/>
                </a:ext>
              </a:extLst>
            </p:cNvPr>
            <p:cNvGrpSpPr>
              <a:grpSpLocks/>
            </p:cNvGrpSpPr>
            <p:nvPr/>
          </p:nvGrpSpPr>
          <p:grpSpPr bwMode="auto">
            <a:xfrm>
              <a:off x="3627679" y="2959158"/>
              <a:ext cx="1571123" cy="1224021"/>
              <a:chOff x="0" y="1"/>
              <a:chExt cx="1571037" cy="1205369"/>
            </a:xfrm>
          </p:grpSpPr>
          <p:sp>
            <p:nvSpPr>
              <p:cNvPr id="162" name="Line 251">
                <a:extLst>
                  <a:ext uri="{FF2B5EF4-FFF2-40B4-BE49-F238E27FC236}">
                    <a16:creationId xmlns:a16="http://schemas.microsoft.com/office/drawing/2014/main" id="{702EC0BA-C4FC-1848-9CC2-205E46EBACE7}"/>
                  </a:ext>
                </a:extLst>
              </p:cNvPr>
              <p:cNvSpPr>
                <a:spLocks noChangeShapeType="1"/>
              </p:cNvSpPr>
              <p:nvPr/>
            </p:nvSpPr>
            <p:spPr bwMode="auto">
              <a:xfrm>
                <a:off x="0" y="340226"/>
                <a:ext cx="0" cy="85542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63" name="Line 252">
                <a:extLst>
                  <a:ext uri="{FF2B5EF4-FFF2-40B4-BE49-F238E27FC236}">
                    <a16:creationId xmlns:a16="http://schemas.microsoft.com/office/drawing/2014/main" id="{57C40793-4FD3-8544-8AE4-47D576B8F71D}"/>
                  </a:ext>
                </a:extLst>
              </p:cNvPr>
              <p:cNvSpPr>
                <a:spLocks noChangeShapeType="1"/>
              </p:cNvSpPr>
              <p:nvPr/>
            </p:nvSpPr>
            <p:spPr bwMode="auto">
              <a:xfrm>
                <a:off x="12772" y="1168402"/>
                <a:ext cx="1558265" cy="127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64" name="Line 253">
                <a:extLst>
                  <a:ext uri="{FF2B5EF4-FFF2-40B4-BE49-F238E27FC236}">
                    <a16:creationId xmlns:a16="http://schemas.microsoft.com/office/drawing/2014/main" id="{F51459AF-E313-4147-AE57-58EB275BC5CE}"/>
                  </a:ext>
                </a:extLst>
              </p:cNvPr>
              <p:cNvSpPr>
                <a:spLocks noChangeShapeType="1"/>
              </p:cNvSpPr>
              <p:nvPr/>
            </p:nvSpPr>
            <p:spPr bwMode="auto">
              <a:xfrm>
                <a:off x="766546" y="592965"/>
                <a:ext cx="0" cy="61240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65" name="Rectangle 44">
                <a:extLst>
                  <a:ext uri="{FF2B5EF4-FFF2-40B4-BE49-F238E27FC236}">
                    <a16:creationId xmlns:a16="http://schemas.microsoft.com/office/drawing/2014/main" id="{5914813D-4973-994A-B8EC-6718F7F6B2F8}"/>
                  </a:ext>
                </a:extLst>
              </p:cNvPr>
              <p:cNvSpPr>
                <a:spLocks noChangeArrowheads="1"/>
              </p:cNvSpPr>
              <p:nvPr/>
            </p:nvSpPr>
            <p:spPr bwMode="auto">
              <a:xfrm>
                <a:off x="294825" y="1"/>
                <a:ext cx="127758" cy="25273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GB" sz="1600">
                  <a:ea typeface="Arial" charset="0"/>
                  <a:cs typeface="Arial" charset="0"/>
                </a:endParaRPr>
              </a:p>
            </p:txBody>
          </p:sp>
          <p:sp>
            <p:nvSpPr>
              <p:cNvPr id="166" name="Line 255">
                <a:extLst>
                  <a:ext uri="{FF2B5EF4-FFF2-40B4-BE49-F238E27FC236}">
                    <a16:creationId xmlns:a16="http://schemas.microsoft.com/office/drawing/2014/main" id="{FB891FD8-31FD-1C42-89A3-D7957C74149A}"/>
                  </a:ext>
                </a:extLst>
              </p:cNvPr>
              <p:cNvSpPr>
                <a:spLocks noChangeShapeType="1"/>
              </p:cNvSpPr>
              <p:nvPr/>
            </p:nvSpPr>
            <p:spPr bwMode="auto">
              <a:xfrm>
                <a:off x="255516" y="38884"/>
                <a:ext cx="20637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67" name="Line 256">
                <a:extLst>
                  <a:ext uri="{FF2B5EF4-FFF2-40B4-BE49-F238E27FC236}">
                    <a16:creationId xmlns:a16="http://schemas.microsoft.com/office/drawing/2014/main" id="{2488FF23-DF75-B943-897A-E1BC2834F3D7}"/>
                  </a:ext>
                </a:extLst>
              </p:cNvPr>
              <p:cNvSpPr>
                <a:spLocks noChangeShapeType="1"/>
              </p:cNvSpPr>
              <p:nvPr/>
            </p:nvSpPr>
            <p:spPr bwMode="auto">
              <a:xfrm>
                <a:off x="255516" y="184695"/>
                <a:ext cx="206378"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68" name="Line 257">
                <a:extLst>
                  <a:ext uri="{FF2B5EF4-FFF2-40B4-BE49-F238E27FC236}">
                    <a16:creationId xmlns:a16="http://schemas.microsoft.com/office/drawing/2014/main" id="{425E1F1A-4B41-204F-A07F-DDE036A43DE0}"/>
                  </a:ext>
                </a:extLst>
              </p:cNvPr>
              <p:cNvSpPr>
                <a:spLocks noChangeShapeType="1"/>
              </p:cNvSpPr>
              <p:nvPr/>
            </p:nvSpPr>
            <p:spPr bwMode="auto">
              <a:xfrm>
                <a:off x="363618" y="252740"/>
                <a:ext cx="0" cy="81654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69" name="Line 258">
                <a:extLst>
                  <a:ext uri="{FF2B5EF4-FFF2-40B4-BE49-F238E27FC236}">
                    <a16:creationId xmlns:a16="http://schemas.microsoft.com/office/drawing/2014/main" id="{F60FEAF2-AF57-474C-AED6-5FC8FC2F9F96}"/>
                  </a:ext>
                </a:extLst>
              </p:cNvPr>
              <p:cNvSpPr>
                <a:spLocks noChangeShapeType="1"/>
              </p:cNvSpPr>
              <p:nvPr/>
            </p:nvSpPr>
            <p:spPr bwMode="auto">
              <a:xfrm>
                <a:off x="0" y="505477"/>
                <a:ext cx="1571037" cy="25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0" name="Line 259">
                <a:extLst>
                  <a:ext uri="{FF2B5EF4-FFF2-40B4-BE49-F238E27FC236}">
                    <a16:creationId xmlns:a16="http://schemas.microsoft.com/office/drawing/2014/main" id="{06D036DE-2DCF-FF4E-A38C-DBE1A8A28343}"/>
                  </a:ext>
                </a:extLst>
              </p:cNvPr>
              <p:cNvSpPr>
                <a:spLocks noChangeShapeType="1"/>
              </p:cNvSpPr>
              <p:nvPr/>
            </p:nvSpPr>
            <p:spPr bwMode="auto">
              <a:xfrm>
                <a:off x="393100" y="544361"/>
                <a:ext cx="23586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1" name="Line 260">
                <a:extLst>
                  <a:ext uri="{FF2B5EF4-FFF2-40B4-BE49-F238E27FC236}">
                    <a16:creationId xmlns:a16="http://schemas.microsoft.com/office/drawing/2014/main" id="{87C4F6C1-ACF1-9C4B-9D1F-A7795A920570}"/>
                  </a:ext>
                </a:extLst>
              </p:cNvPr>
              <p:cNvSpPr>
                <a:spLocks noChangeShapeType="1"/>
              </p:cNvSpPr>
              <p:nvPr/>
            </p:nvSpPr>
            <p:spPr bwMode="auto">
              <a:xfrm>
                <a:off x="481547" y="573523"/>
                <a:ext cx="68792"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2" name="Line 261">
                <a:extLst>
                  <a:ext uri="{FF2B5EF4-FFF2-40B4-BE49-F238E27FC236}">
                    <a16:creationId xmlns:a16="http://schemas.microsoft.com/office/drawing/2014/main" id="{0DB28C33-A297-1D43-AEF8-B08CE3E19946}"/>
                  </a:ext>
                </a:extLst>
              </p:cNvPr>
              <p:cNvSpPr>
                <a:spLocks noChangeShapeType="1"/>
              </p:cNvSpPr>
              <p:nvPr/>
            </p:nvSpPr>
            <p:spPr bwMode="auto">
              <a:xfrm>
                <a:off x="235860" y="787380"/>
                <a:ext cx="245688"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3" name="Line 262">
                <a:extLst>
                  <a:ext uri="{FF2B5EF4-FFF2-40B4-BE49-F238E27FC236}">
                    <a16:creationId xmlns:a16="http://schemas.microsoft.com/office/drawing/2014/main" id="{82CA686E-A2F9-C84D-92C7-B522105DDD1D}"/>
                  </a:ext>
                </a:extLst>
              </p:cNvPr>
              <p:cNvSpPr>
                <a:spLocks noChangeShapeType="1"/>
              </p:cNvSpPr>
              <p:nvPr/>
            </p:nvSpPr>
            <p:spPr bwMode="auto">
              <a:xfrm>
                <a:off x="235860" y="1059560"/>
                <a:ext cx="245688"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4" name="Line 263">
                <a:extLst>
                  <a:ext uri="{FF2B5EF4-FFF2-40B4-BE49-F238E27FC236}">
                    <a16:creationId xmlns:a16="http://schemas.microsoft.com/office/drawing/2014/main" id="{CCE62D7A-6B0A-4143-85A3-95DCFA1DBAC4}"/>
                  </a:ext>
                </a:extLst>
              </p:cNvPr>
              <p:cNvSpPr>
                <a:spLocks noChangeShapeType="1"/>
              </p:cNvSpPr>
              <p:nvPr/>
            </p:nvSpPr>
            <p:spPr bwMode="auto">
              <a:xfrm>
                <a:off x="235860" y="709614"/>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5" name="Line 264">
                <a:extLst>
                  <a:ext uri="{FF2B5EF4-FFF2-40B4-BE49-F238E27FC236}">
                    <a16:creationId xmlns:a16="http://schemas.microsoft.com/office/drawing/2014/main" id="{F7FF09F1-22D9-FF4E-9ECB-F1055D1F2139}"/>
                  </a:ext>
                </a:extLst>
              </p:cNvPr>
              <p:cNvSpPr>
                <a:spLocks noChangeShapeType="1"/>
              </p:cNvSpPr>
              <p:nvPr/>
            </p:nvSpPr>
            <p:spPr bwMode="auto">
              <a:xfrm>
                <a:off x="481547" y="719335"/>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6" name="Line 266">
                <a:extLst>
                  <a:ext uri="{FF2B5EF4-FFF2-40B4-BE49-F238E27FC236}">
                    <a16:creationId xmlns:a16="http://schemas.microsoft.com/office/drawing/2014/main" id="{2256AEA3-C58F-3C4F-A12E-047F0F7F3B33}"/>
                  </a:ext>
                </a:extLst>
              </p:cNvPr>
              <p:cNvSpPr>
                <a:spLocks noChangeShapeType="1"/>
              </p:cNvSpPr>
              <p:nvPr/>
            </p:nvSpPr>
            <p:spPr bwMode="auto">
              <a:xfrm flipH="1">
                <a:off x="1395506" y="340226"/>
                <a:ext cx="0" cy="71933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7" name="Rectangle 56">
                <a:extLst>
                  <a:ext uri="{FF2B5EF4-FFF2-40B4-BE49-F238E27FC236}">
                    <a16:creationId xmlns:a16="http://schemas.microsoft.com/office/drawing/2014/main" id="{E3ADB806-3A4C-0C4E-A60B-473E04E653A1}"/>
                  </a:ext>
                </a:extLst>
              </p:cNvPr>
              <p:cNvSpPr>
                <a:spLocks noChangeArrowheads="1"/>
              </p:cNvSpPr>
              <p:nvPr/>
            </p:nvSpPr>
            <p:spPr bwMode="auto">
              <a:xfrm>
                <a:off x="1012233" y="1"/>
                <a:ext cx="127758" cy="25273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GB" sz="1600">
                  <a:ea typeface="Arial" charset="0"/>
                  <a:cs typeface="Arial" charset="0"/>
                </a:endParaRPr>
              </a:p>
            </p:txBody>
          </p:sp>
          <p:sp>
            <p:nvSpPr>
              <p:cNvPr id="178" name="Line 268">
                <a:extLst>
                  <a:ext uri="{FF2B5EF4-FFF2-40B4-BE49-F238E27FC236}">
                    <a16:creationId xmlns:a16="http://schemas.microsoft.com/office/drawing/2014/main" id="{F8623847-96B6-AA45-9251-6288D804CC1D}"/>
                  </a:ext>
                </a:extLst>
              </p:cNvPr>
              <p:cNvSpPr>
                <a:spLocks noChangeShapeType="1"/>
              </p:cNvSpPr>
              <p:nvPr/>
            </p:nvSpPr>
            <p:spPr bwMode="auto">
              <a:xfrm>
                <a:off x="972924" y="38884"/>
                <a:ext cx="186722"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79" name="Line 269">
                <a:extLst>
                  <a:ext uri="{FF2B5EF4-FFF2-40B4-BE49-F238E27FC236}">
                    <a16:creationId xmlns:a16="http://schemas.microsoft.com/office/drawing/2014/main" id="{7821FE13-29CE-A64B-8727-A9ED045C0CF4}"/>
                  </a:ext>
                </a:extLst>
              </p:cNvPr>
              <p:cNvSpPr>
                <a:spLocks noChangeShapeType="1"/>
              </p:cNvSpPr>
              <p:nvPr/>
            </p:nvSpPr>
            <p:spPr bwMode="auto">
              <a:xfrm>
                <a:off x="972924" y="184695"/>
                <a:ext cx="186722"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0" name="Line 270">
                <a:extLst>
                  <a:ext uri="{FF2B5EF4-FFF2-40B4-BE49-F238E27FC236}">
                    <a16:creationId xmlns:a16="http://schemas.microsoft.com/office/drawing/2014/main" id="{CAE678A3-F826-E64A-9F33-104F29D6C0C0}"/>
                  </a:ext>
                </a:extLst>
              </p:cNvPr>
              <p:cNvSpPr>
                <a:spLocks noChangeShapeType="1"/>
              </p:cNvSpPr>
              <p:nvPr/>
            </p:nvSpPr>
            <p:spPr bwMode="auto">
              <a:xfrm>
                <a:off x="1071199" y="252739"/>
                <a:ext cx="0" cy="81654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1" name="Line 272">
                <a:extLst>
                  <a:ext uri="{FF2B5EF4-FFF2-40B4-BE49-F238E27FC236}">
                    <a16:creationId xmlns:a16="http://schemas.microsoft.com/office/drawing/2014/main" id="{DEE0F033-ECE0-4248-8AEE-66AB489878F8}"/>
                  </a:ext>
                </a:extLst>
              </p:cNvPr>
              <p:cNvSpPr>
                <a:spLocks noChangeShapeType="1"/>
              </p:cNvSpPr>
              <p:nvPr/>
            </p:nvSpPr>
            <p:spPr bwMode="auto">
              <a:xfrm>
                <a:off x="1110508" y="544361"/>
                <a:ext cx="226033"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2" name="Line 273">
                <a:extLst>
                  <a:ext uri="{FF2B5EF4-FFF2-40B4-BE49-F238E27FC236}">
                    <a16:creationId xmlns:a16="http://schemas.microsoft.com/office/drawing/2014/main" id="{D5689F5B-8900-CD48-AF1D-5152A507792C}"/>
                  </a:ext>
                </a:extLst>
              </p:cNvPr>
              <p:cNvSpPr>
                <a:spLocks noChangeShapeType="1"/>
              </p:cNvSpPr>
              <p:nvPr/>
            </p:nvSpPr>
            <p:spPr bwMode="auto">
              <a:xfrm>
                <a:off x="1189129" y="573522"/>
                <a:ext cx="7862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3" name="Line 274">
                <a:extLst>
                  <a:ext uri="{FF2B5EF4-FFF2-40B4-BE49-F238E27FC236}">
                    <a16:creationId xmlns:a16="http://schemas.microsoft.com/office/drawing/2014/main" id="{2C31063D-06F9-0848-BB71-07074D159F3B}"/>
                  </a:ext>
                </a:extLst>
              </p:cNvPr>
              <p:cNvSpPr>
                <a:spLocks noChangeShapeType="1"/>
              </p:cNvSpPr>
              <p:nvPr/>
            </p:nvSpPr>
            <p:spPr bwMode="auto">
              <a:xfrm>
                <a:off x="953268" y="787379"/>
                <a:ext cx="235860"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4" name="Line 275">
                <a:extLst>
                  <a:ext uri="{FF2B5EF4-FFF2-40B4-BE49-F238E27FC236}">
                    <a16:creationId xmlns:a16="http://schemas.microsoft.com/office/drawing/2014/main" id="{EECB4506-2FEE-4B4D-8A36-F1E9E47307D0}"/>
                  </a:ext>
                </a:extLst>
              </p:cNvPr>
              <p:cNvSpPr>
                <a:spLocks noChangeShapeType="1"/>
              </p:cNvSpPr>
              <p:nvPr/>
            </p:nvSpPr>
            <p:spPr bwMode="auto">
              <a:xfrm>
                <a:off x="953268" y="1059559"/>
                <a:ext cx="235860" cy="0"/>
              </a:xfrm>
              <a:prstGeom prst="line">
                <a:avLst/>
              </a:prstGeom>
              <a:noFill/>
              <a:ln w="1714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5" name="Line 276">
                <a:extLst>
                  <a:ext uri="{FF2B5EF4-FFF2-40B4-BE49-F238E27FC236}">
                    <a16:creationId xmlns:a16="http://schemas.microsoft.com/office/drawing/2014/main" id="{55CC10B8-6FB2-4447-88C3-6DAC51729A35}"/>
                  </a:ext>
                </a:extLst>
              </p:cNvPr>
              <p:cNvSpPr>
                <a:spLocks noChangeShapeType="1"/>
              </p:cNvSpPr>
              <p:nvPr/>
            </p:nvSpPr>
            <p:spPr bwMode="auto">
              <a:xfrm>
                <a:off x="953268" y="709613"/>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6" name="Line 277">
                <a:extLst>
                  <a:ext uri="{FF2B5EF4-FFF2-40B4-BE49-F238E27FC236}">
                    <a16:creationId xmlns:a16="http://schemas.microsoft.com/office/drawing/2014/main" id="{A052988D-4D52-A44B-82D3-3AF8DA1DF9BC}"/>
                  </a:ext>
                </a:extLst>
              </p:cNvPr>
              <p:cNvSpPr>
                <a:spLocks noChangeShapeType="1"/>
              </p:cNvSpPr>
              <p:nvPr/>
            </p:nvSpPr>
            <p:spPr bwMode="auto">
              <a:xfrm>
                <a:off x="1189129" y="719334"/>
                <a:ext cx="0" cy="38882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7" name="Line 278">
                <a:extLst>
                  <a:ext uri="{FF2B5EF4-FFF2-40B4-BE49-F238E27FC236}">
                    <a16:creationId xmlns:a16="http://schemas.microsoft.com/office/drawing/2014/main" id="{E44F189F-75A0-3E41-8736-03D647A56198}"/>
                  </a:ext>
                </a:extLst>
              </p:cNvPr>
              <p:cNvSpPr>
                <a:spLocks noChangeShapeType="1"/>
              </p:cNvSpPr>
              <p:nvPr/>
            </p:nvSpPr>
            <p:spPr bwMode="auto">
              <a:xfrm>
                <a:off x="648616" y="330505"/>
                <a:ext cx="0" cy="73877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88" name="Line 279">
                <a:extLst>
                  <a:ext uri="{FF2B5EF4-FFF2-40B4-BE49-F238E27FC236}">
                    <a16:creationId xmlns:a16="http://schemas.microsoft.com/office/drawing/2014/main" id="{930AEB3C-DAE2-6243-A2B1-1BA3C3DC7E03}"/>
                  </a:ext>
                </a:extLst>
              </p:cNvPr>
              <p:cNvSpPr>
                <a:spLocks noChangeShapeType="1"/>
              </p:cNvSpPr>
              <p:nvPr/>
            </p:nvSpPr>
            <p:spPr bwMode="auto">
              <a:xfrm>
                <a:off x="1562778" y="466595"/>
                <a:ext cx="0" cy="7290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grpSp>
        <p:sp>
          <p:nvSpPr>
            <p:cNvPr id="155" name="AutoShape 46">
              <a:extLst>
                <a:ext uri="{FF2B5EF4-FFF2-40B4-BE49-F238E27FC236}">
                  <a16:creationId xmlns:a16="http://schemas.microsoft.com/office/drawing/2014/main" id="{1C938C4A-A82E-8240-97AB-E8DB0C84EA0B}"/>
                </a:ext>
              </a:extLst>
            </p:cNvPr>
            <p:cNvSpPr>
              <a:spLocks noChangeArrowheads="1"/>
            </p:cNvSpPr>
            <p:nvPr/>
          </p:nvSpPr>
          <p:spPr bwMode="auto">
            <a:xfrm>
              <a:off x="7220700" y="5172923"/>
              <a:ext cx="420853" cy="320367"/>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Cl</a:t>
              </a:r>
              <a:r>
                <a:rPr lang="en-US" sz="1600" b="1" baseline="-25000">
                  <a:ea typeface="Arial" charset="0"/>
                  <a:cs typeface="Arial" charset="0"/>
                </a:rPr>
                <a:t>2</a:t>
              </a:r>
            </a:p>
          </p:txBody>
        </p:sp>
        <p:sp>
          <p:nvSpPr>
            <p:cNvPr id="156" name="Line 48">
              <a:extLst>
                <a:ext uri="{FF2B5EF4-FFF2-40B4-BE49-F238E27FC236}">
                  <a16:creationId xmlns:a16="http://schemas.microsoft.com/office/drawing/2014/main" id="{A7C63D1C-4D0F-A54B-99DD-109856A2EA6F}"/>
                </a:ext>
              </a:extLst>
            </p:cNvPr>
            <p:cNvSpPr>
              <a:spLocks noChangeShapeType="1"/>
            </p:cNvSpPr>
            <p:nvPr/>
          </p:nvSpPr>
          <p:spPr bwMode="auto">
            <a:xfrm flipV="1">
              <a:off x="7434837" y="4443668"/>
              <a:ext cx="2205" cy="736880"/>
            </a:xfrm>
            <a:prstGeom prst="line">
              <a:avLst/>
            </a:prstGeom>
            <a:noFill/>
            <a:ln w="19050">
              <a:solidFill>
                <a:srgbClr val="99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ea typeface="Arial" charset="0"/>
                <a:cs typeface="Arial" charset="0"/>
              </a:endParaRPr>
            </a:p>
          </p:txBody>
        </p:sp>
        <p:sp>
          <p:nvSpPr>
            <p:cNvPr id="157" name="AutoShape 49">
              <a:extLst>
                <a:ext uri="{FF2B5EF4-FFF2-40B4-BE49-F238E27FC236}">
                  <a16:creationId xmlns:a16="http://schemas.microsoft.com/office/drawing/2014/main" id="{A68BD6C2-54BD-F543-B245-7AF5297F3791}"/>
                </a:ext>
              </a:extLst>
            </p:cNvPr>
            <p:cNvSpPr>
              <a:spLocks noChangeArrowheads="1"/>
            </p:cNvSpPr>
            <p:nvPr/>
          </p:nvSpPr>
          <p:spPr bwMode="auto">
            <a:xfrm>
              <a:off x="2602237" y="2831076"/>
              <a:ext cx="653072" cy="274320"/>
            </a:xfrm>
            <a:prstGeom prst="roundRect">
              <a:avLst>
                <a:gd name="adj" fmla="val 16667"/>
              </a:avLst>
            </a:prstGeom>
            <a:solidFill>
              <a:schemeClr val="accent6">
                <a:alpha val="50000"/>
              </a:schemeClr>
            </a:solidFill>
            <a:ln w="19050">
              <a:solidFill>
                <a:schemeClr val="accent6"/>
              </a:solidFill>
              <a:round/>
              <a:headEnd/>
              <a:tailEnd/>
            </a:ln>
            <a:effectLst/>
          </p:spPr>
          <p:txBody>
            <a:bodyPr wrap="none" anchor="ctr"/>
            <a:lstStyle/>
            <a:p>
              <a:pPr algn="ctr">
                <a:defRPr/>
              </a:pPr>
              <a:r>
                <a:rPr lang="en-US" sz="1600" b="1">
                  <a:ea typeface="Arial" charset="0"/>
                  <a:cs typeface="Arial" charset="0"/>
                </a:rPr>
                <a:t>Alum</a:t>
              </a:r>
            </a:p>
          </p:txBody>
        </p:sp>
        <p:sp>
          <p:nvSpPr>
            <p:cNvPr id="158" name="Line 50">
              <a:extLst>
                <a:ext uri="{FF2B5EF4-FFF2-40B4-BE49-F238E27FC236}">
                  <a16:creationId xmlns:a16="http://schemas.microsoft.com/office/drawing/2014/main" id="{BCF30DBD-8B19-374C-8282-B490A567C693}"/>
                </a:ext>
              </a:extLst>
            </p:cNvPr>
            <p:cNvSpPr>
              <a:spLocks noChangeShapeType="1"/>
            </p:cNvSpPr>
            <p:nvPr/>
          </p:nvSpPr>
          <p:spPr bwMode="auto">
            <a:xfrm flipH="1" flipV="1">
              <a:off x="2929262" y="3090367"/>
              <a:ext cx="6350" cy="727075"/>
            </a:xfrm>
            <a:prstGeom prst="line">
              <a:avLst/>
            </a:prstGeom>
            <a:noFill/>
            <a:ln w="19050">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ea typeface="Arial" charset="0"/>
                <a:cs typeface="Arial" charset="0"/>
              </a:endParaRPr>
            </a:p>
          </p:txBody>
        </p:sp>
        <p:sp>
          <p:nvSpPr>
            <p:cNvPr id="159" name="Line 1824">
              <a:extLst>
                <a:ext uri="{FF2B5EF4-FFF2-40B4-BE49-F238E27FC236}">
                  <a16:creationId xmlns:a16="http://schemas.microsoft.com/office/drawing/2014/main" id="{E95A5845-2D0B-CD4F-9F47-3EA40B48A41B}"/>
                </a:ext>
              </a:extLst>
            </p:cNvPr>
            <p:cNvSpPr>
              <a:spLocks noChangeShapeType="1"/>
            </p:cNvSpPr>
            <p:nvPr/>
          </p:nvSpPr>
          <p:spPr bwMode="auto">
            <a:xfrm flipH="1" flipV="1">
              <a:off x="222592" y="3820752"/>
              <a:ext cx="315471" cy="800"/>
            </a:xfrm>
            <a:prstGeom prst="line">
              <a:avLst/>
            </a:prstGeom>
            <a:noFill/>
            <a:ln w="25400">
              <a:solidFill>
                <a:schemeClr val="bg2">
                  <a:lumMod val="50000"/>
                </a:schemeClr>
              </a:solidFill>
              <a:round/>
              <a:headEnd/>
              <a:tailEnd/>
            </a:ln>
            <a:extLst>
              <a:ext uri="{909E8E84-426E-40dd-AFC4-6F175D3DCCD1}">
                <a14:hiddenFill xmlns="" xmlns:a14="http://schemas.microsoft.com/office/drawing/2010/main">
                  <a:noFill/>
                </a14:hiddenFill>
              </a:ext>
            </a:extLst>
          </p:spPr>
          <p:txBody>
            <a:bodyPr/>
            <a:lstStyle/>
            <a:p>
              <a:endParaRPr lang="en-US" sz="1600">
                <a:ea typeface="Arial" charset="0"/>
                <a:cs typeface="Arial" charset="0"/>
              </a:endParaRPr>
            </a:p>
          </p:txBody>
        </p:sp>
        <p:sp>
          <p:nvSpPr>
            <p:cNvPr id="160" name="Right Arrow 121">
              <a:extLst>
                <a:ext uri="{FF2B5EF4-FFF2-40B4-BE49-F238E27FC236}">
                  <a16:creationId xmlns:a16="http://schemas.microsoft.com/office/drawing/2014/main" id="{9689C1DD-9284-9B45-B2AC-6703077150FF}"/>
                </a:ext>
              </a:extLst>
            </p:cNvPr>
            <p:cNvSpPr>
              <a:spLocks noChangeArrowheads="1"/>
            </p:cNvSpPr>
            <p:nvPr/>
          </p:nvSpPr>
          <p:spPr bwMode="auto">
            <a:xfrm>
              <a:off x="-368971" y="3760051"/>
              <a:ext cx="344487" cy="112713"/>
            </a:xfrm>
            <a:prstGeom prst="rightArrow">
              <a:avLst>
                <a:gd name="adj1" fmla="val 50000"/>
                <a:gd name="adj2" fmla="val 50189"/>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sp>
          <p:nvSpPr>
            <p:cNvPr id="161" name="Right Arrow 123">
              <a:extLst>
                <a:ext uri="{FF2B5EF4-FFF2-40B4-BE49-F238E27FC236}">
                  <a16:creationId xmlns:a16="http://schemas.microsoft.com/office/drawing/2014/main" id="{75073139-6197-0142-9F56-43BD5005B93D}"/>
                </a:ext>
              </a:extLst>
            </p:cNvPr>
            <p:cNvSpPr>
              <a:spLocks noChangeArrowheads="1"/>
            </p:cNvSpPr>
            <p:nvPr/>
          </p:nvSpPr>
          <p:spPr bwMode="auto">
            <a:xfrm>
              <a:off x="9059171" y="4510450"/>
              <a:ext cx="344488" cy="112713"/>
            </a:xfrm>
            <a:prstGeom prst="rightArrow">
              <a:avLst>
                <a:gd name="adj1" fmla="val 50000"/>
                <a:gd name="adj2" fmla="val 50189"/>
              </a:avLst>
            </a:prstGeom>
            <a:solidFill>
              <a:srgbClr val="DB504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600">
                <a:ea typeface="Arial" charset="0"/>
                <a:cs typeface="Arial" charset="0"/>
              </a:endParaRPr>
            </a:p>
          </p:txBody>
        </p:sp>
      </p:grpSp>
      <p:sp>
        <p:nvSpPr>
          <p:cNvPr id="228" name="AutoShape 46">
            <a:extLst>
              <a:ext uri="{FF2B5EF4-FFF2-40B4-BE49-F238E27FC236}">
                <a16:creationId xmlns:a16="http://schemas.microsoft.com/office/drawing/2014/main" id="{C0D8044B-D5B4-7A48-B614-B14460226C4C}"/>
              </a:ext>
            </a:extLst>
          </p:cNvPr>
          <p:cNvSpPr>
            <a:spLocks noChangeArrowheads="1"/>
          </p:cNvSpPr>
          <p:nvPr/>
        </p:nvSpPr>
        <p:spPr bwMode="auto">
          <a:xfrm>
            <a:off x="10020245" y="4444142"/>
            <a:ext cx="420853" cy="320367"/>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Cl</a:t>
            </a:r>
            <a:r>
              <a:rPr lang="en-US" sz="1600" b="1" baseline="-25000">
                <a:ea typeface="Arial" charset="0"/>
                <a:cs typeface="Arial" charset="0"/>
              </a:rPr>
              <a:t>2</a:t>
            </a:r>
          </a:p>
        </p:txBody>
      </p:sp>
      <p:sp>
        <p:nvSpPr>
          <p:cNvPr id="229" name="Line 48">
            <a:extLst>
              <a:ext uri="{FF2B5EF4-FFF2-40B4-BE49-F238E27FC236}">
                <a16:creationId xmlns:a16="http://schemas.microsoft.com/office/drawing/2014/main" id="{9F6526FB-436C-A349-BF98-FE967A95D61D}"/>
              </a:ext>
            </a:extLst>
          </p:cNvPr>
          <p:cNvSpPr>
            <a:spLocks noChangeShapeType="1"/>
          </p:cNvSpPr>
          <p:nvPr/>
        </p:nvSpPr>
        <p:spPr bwMode="auto">
          <a:xfrm flipV="1">
            <a:off x="10234382" y="3714886"/>
            <a:ext cx="2205" cy="736880"/>
          </a:xfrm>
          <a:prstGeom prst="line">
            <a:avLst/>
          </a:prstGeom>
          <a:noFill/>
          <a:ln w="19050">
            <a:solidFill>
              <a:srgbClr val="99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600">
              <a:ea typeface="Arial" charset="0"/>
              <a:cs typeface="Arial" charset="0"/>
            </a:endParaRPr>
          </a:p>
        </p:txBody>
      </p:sp>
      <p:sp>
        <p:nvSpPr>
          <p:cNvPr id="3" name="Multiplication Sign 2">
            <a:extLst>
              <a:ext uri="{FF2B5EF4-FFF2-40B4-BE49-F238E27FC236}">
                <a16:creationId xmlns:a16="http://schemas.microsoft.com/office/drawing/2014/main" id="{59740D9E-E50B-AE1F-C1D4-451E7586DDD9}"/>
              </a:ext>
            </a:extLst>
          </p:cNvPr>
          <p:cNvSpPr/>
          <p:nvPr/>
        </p:nvSpPr>
        <p:spPr>
          <a:xfrm>
            <a:off x="8424994" y="3819948"/>
            <a:ext cx="1071144" cy="1252940"/>
          </a:xfrm>
          <a:prstGeom prst="mathMultiply">
            <a:avLst/>
          </a:prstGeom>
          <a:solidFill>
            <a:srgbClr val="DB504A">
              <a:alpha val="79000"/>
            </a:srgbClr>
          </a:solidFill>
          <a:ln>
            <a:solidFill>
              <a:srgbClr val="DB50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EB2A26F-56F9-4DB7-E2CA-550DA256F9E1}"/>
              </a:ext>
            </a:extLst>
          </p:cNvPr>
          <p:cNvGrpSpPr/>
          <p:nvPr/>
        </p:nvGrpSpPr>
        <p:grpSpPr>
          <a:xfrm>
            <a:off x="10757097" y="4189243"/>
            <a:ext cx="722610" cy="706531"/>
            <a:chOff x="10757097" y="4189243"/>
            <a:chExt cx="722610" cy="706531"/>
          </a:xfrm>
        </p:grpSpPr>
        <p:pic>
          <p:nvPicPr>
            <p:cNvPr id="5" name="Picture 4">
              <a:extLst>
                <a:ext uri="{FF2B5EF4-FFF2-40B4-BE49-F238E27FC236}">
                  <a16:creationId xmlns:a16="http://schemas.microsoft.com/office/drawing/2014/main" id="{FE5D9621-EC4F-00CE-7CCC-31BF17362B9E}"/>
                </a:ext>
              </a:extLst>
            </p:cNvPr>
            <p:cNvPicPr>
              <a:picLocks noChangeAspect="1"/>
            </p:cNvPicPr>
            <p:nvPr/>
          </p:nvPicPr>
          <p:blipFill>
            <a:blip r:embed="rId5"/>
            <a:stretch>
              <a:fillRect/>
            </a:stretch>
          </p:blipFill>
          <p:spPr>
            <a:xfrm>
              <a:off x="10757097" y="4189243"/>
              <a:ext cx="722610" cy="674449"/>
            </a:xfrm>
            <a:prstGeom prst="rect">
              <a:avLst/>
            </a:prstGeom>
          </p:spPr>
        </p:pic>
        <p:sp>
          <p:nvSpPr>
            <p:cNvPr id="6" name="TextBox 5">
              <a:extLst>
                <a:ext uri="{FF2B5EF4-FFF2-40B4-BE49-F238E27FC236}">
                  <a16:creationId xmlns:a16="http://schemas.microsoft.com/office/drawing/2014/main" id="{E6DCA0AD-4EAC-C43A-CEEA-EE736FFB78F3}"/>
                </a:ext>
              </a:extLst>
            </p:cNvPr>
            <p:cNvSpPr txBox="1"/>
            <p:nvPr/>
          </p:nvSpPr>
          <p:spPr bwMode="auto">
            <a:xfrm>
              <a:off x="10883511" y="4310999"/>
              <a:ext cx="48813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rtlCol="0">
              <a:spAutoFit/>
            </a:bodyPr>
            <a:lstStyle/>
            <a:p>
              <a:pPr algn="ctr">
                <a:spcBef>
                  <a:spcPct val="50000"/>
                </a:spcBef>
              </a:pPr>
              <a:r>
                <a:rPr lang="en-US" sz="3200" b="1">
                  <a:solidFill>
                    <a:srgbClr val="086788"/>
                  </a:solidFill>
                </a:rPr>
                <a:t>!</a:t>
              </a:r>
            </a:p>
          </p:txBody>
        </p:sp>
      </p:grpSp>
      <p:pic>
        <p:nvPicPr>
          <p:cNvPr id="2" name="Graphic 1" descr="Globe outline">
            <a:extLst>
              <a:ext uri="{FF2B5EF4-FFF2-40B4-BE49-F238E27FC236}">
                <a16:creationId xmlns:a16="http://schemas.microsoft.com/office/drawing/2014/main" id="{436EA08C-5CAB-21ED-9C80-BC5D424CCF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03482" y="212023"/>
            <a:ext cx="914400" cy="914400"/>
          </a:xfrm>
          <a:prstGeom prst="rect">
            <a:avLst/>
          </a:prstGeom>
        </p:spPr>
      </p:pic>
    </p:spTree>
    <p:extLst>
      <p:ext uri="{BB962C8B-B14F-4D97-AF65-F5344CB8AC3E}">
        <p14:creationId xmlns:p14="http://schemas.microsoft.com/office/powerpoint/2010/main" val="125891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p:cTn id="7" dur="500" fill="hold"/>
                                        <p:tgtEl>
                                          <p:spTgt spid="229"/>
                                        </p:tgtEl>
                                        <p:attrNameLst>
                                          <p:attrName>ppt_w</p:attrName>
                                        </p:attrNameLst>
                                      </p:cBhvr>
                                      <p:tavLst>
                                        <p:tav tm="0">
                                          <p:val>
                                            <p:fltVal val="0"/>
                                          </p:val>
                                        </p:tav>
                                        <p:tav tm="100000">
                                          <p:val>
                                            <p:strVal val="#ppt_w"/>
                                          </p:val>
                                        </p:tav>
                                      </p:tavLst>
                                    </p:anim>
                                    <p:anim calcmode="lin" valueType="num">
                                      <p:cBhvr>
                                        <p:cTn id="8" dur="500" fill="hold"/>
                                        <p:tgtEl>
                                          <p:spTgt spid="229"/>
                                        </p:tgtEl>
                                        <p:attrNameLst>
                                          <p:attrName>ppt_h</p:attrName>
                                        </p:attrNameLst>
                                      </p:cBhvr>
                                      <p:tavLst>
                                        <p:tav tm="0">
                                          <p:val>
                                            <p:fltVal val="0"/>
                                          </p:val>
                                        </p:tav>
                                        <p:tav tm="100000">
                                          <p:val>
                                            <p:strVal val="#ppt_h"/>
                                          </p:val>
                                        </p:tav>
                                      </p:tavLst>
                                    </p:anim>
                                    <p:animEffect transition="in" filter="fade">
                                      <p:cBhvr>
                                        <p:cTn id="9" dur="500"/>
                                        <p:tgtEl>
                                          <p:spTgt spid="2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8"/>
                                        </p:tgtEl>
                                        <p:attrNameLst>
                                          <p:attrName>style.visibility</p:attrName>
                                        </p:attrNameLst>
                                      </p:cBhvr>
                                      <p:to>
                                        <p:strVal val="visible"/>
                                      </p:to>
                                    </p:set>
                                    <p:anim calcmode="lin" valueType="num">
                                      <p:cBhvr>
                                        <p:cTn id="12" dur="500" fill="hold"/>
                                        <p:tgtEl>
                                          <p:spTgt spid="228"/>
                                        </p:tgtEl>
                                        <p:attrNameLst>
                                          <p:attrName>ppt_w</p:attrName>
                                        </p:attrNameLst>
                                      </p:cBhvr>
                                      <p:tavLst>
                                        <p:tav tm="0">
                                          <p:val>
                                            <p:fltVal val="0"/>
                                          </p:val>
                                        </p:tav>
                                        <p:tav tm="100000">
                                          <p:val>
                                            <p:strVal val="#ppt_w"/>
                                          </p:val>
                                        </p:tav>
                                      </p:tavLst>
                                    </p:anim>
                                    <p:anim calcmode="lin" valueType="num">
                                      <p:cBhvr>
                                        <p:cTn id="13" dur="500" fill="hold"/>
                                        <p:tgtEl>
                                          <p:spTgt spid="228"/>
                                        </p:tgtEl>
                                        <p:attrNameLst>
                                          <p:attrName>ppt_h</p:attrName>
                                        </p:attrNameLst>
                                      </p:cBhvr>
                                      <p:tavLst>
                                        <p:tav tm="0">
                                          <p:val>
                                            <p:fltVal val="0"/>
                                          </p:val>
                                        </p:tav>
                                        <p:tav tm="100000">
                                          <p:val>
                                            <p:strVal val="#ppt_h"/>
                                          </p:val>
                                        </p:tav>
                                      </p:tavLst>
                                    </p:anim>
                                    <p:animEffect transition="in" filter="fade">
                                      <p:cBhvr>
                                        <p:cTn id="14" dur="500"/>
                                        <p:tgtEl>
                                          <p:spTgt spid="228"/>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29"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E569F-5EEF-7322-EB08-D7CA7EED9092}"/>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983EB7BD-65CF-B23D-024C-D4DF30126A7E}"/>
              </a:ext>
            </a:extLst>
          </p:cNvPr>
          <p:cNvPicPr>
            <a:picLocks noChangeAspect="1"/>
          </p:cNvPicPr>
          <p:nvPr/>
        </p:nvPicPr>
        <p:blipFill>
          <a:blip r:embed="rId3"/>
          <a:stretch>
            <a:fillRect/>
          </a:stretch>
        </p:blipFill>
        <p:spPr>
          <a:xfrm>
            <a:off x="1581714" y="1869878"/>
            <a:ext cx="9028571" cy="4228571"/>
          </a:xfrm>
          <a:prstGeom prst="rect">
            <a:avLst/>
          </a:prstGeom>
        </p:spPr>
      </p:pic>
      <p:sp>
        <p:nvSpPr>
          <p:cNvPr id="3" name="Text Box 63">
            <a:extLst>
              <a:ext uri="{FF2B5EF4-FFF2-40B4-BE49-F238E27FC236}">
                <a16:creationId xmlns:a16="http://schemas.microsoft.com/office/drawing/2014/main" id="{387B541A-02E8-C307-8FB8-740E0A9E6111}"/>
              </a:ext>
            </a:extLst>
          </p:cNvPr>
          <p:cNvSpPr txBox="1">
            <a:spLocks noChangeArrowheads="1"/>
          </p:cNvSpPr>
          <p:nvPr/>
        </p:nvSpPr>
        <p:spPr bwMode="auto">
          <a:xfrm>
            <a:off x="883821" y="1163007"/>
            <a:ext cx="7582770" cy="442674"/>
          </a:xfrm>
          <a:prstGeom prst="roundRect">
            <a:avLst/>
          </a:prstGeom>
          <a:solidFill>
            <a:srgbClr val="1D395C"/>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spcBef>
                <a:spcPct val="50000"/>
              </a:spcBef>
            </a:pPr>
            <a:r>
              <a:rPr lang="en-GB" sz="2000" b="1">
                <a:solidFill>
                  <a:schemeClr val="bg1"/>
                </a:solidFill>
                <a:cs typeface="Arial" charset="0"/>
              </a:rPr>
              <a:t>LIBERIA: </a:t>
            </a:r>
            <a:r>
              <a:rPr lang="en-GB" sz="2000">
                <a:solidFill>
                  <a:schemeClr val="bg1"/>
                </a:solidFill>
                <a:cs typeface="Arial" charset="0"/>
              </a:rPr>
              <a:t>Hazard detected by field inspection</a:t>
            </a:r>
            <a:endParaRPr lang="en-GB" sz="2000" i="1">
              <a:solidFill>
                <a:schemeClr val="bg1"/>
              </a:solidFill>
              <a:cs typeface="Arial" charset="0"/>
            </a:endParaRPr>
          </a:p>
        </p:txBody>
      </p:sp>
      <p:grpSp>
        <p:nvGrpSpPr>
          <p:cNvPr id="4" name="Group 3">
            <a:extLst>
              <a:ext uri="{FF2B5EF4-FFF2-40B4-BE49-F238E27FC236}">
                <a16:creationId xmlns:a16="http://schemas.microsoft.com/office/drawing/2014/main" id="{4549D621-F39F-64D5-FB0F-034C84CEAB41}"/>
              </a:ext>
            </a:extLst>
          </p:cNvPr>
          <p:cNvGrpSpPr/>
          <p:nvPr/>
        </p:nvGrpSpPr>
        <p:grpSpPr>
          <a:xfrm>
            <a:off x="11676764" y="1163007"/>
            <a:ext cx="515236" cy="380621"/>
            <a:chOff x="8628766" y="1945016"/>
            <a:chExt cx="515236" cy="380621"/>
          </a:xfrm>
        </p:grpSpPr>
        <p:sp>
          <p:nvSpPr>
            <p:cNvPr id="6" name="Round Same Side Corner Rectangle 120">
              <a:extLst>
                <a:ext uri="{FF2B5EF4-FFF2-40B4-BE49-F238E27FC236}">
                  <a16:creationId xmlns:a16="http://schemas.microsoft.com/office/drawing/2014/main" id="{DABD00CB-2AD6-F391-4395-B5A808DC9D69}"/>
                </a:ext>
              </a:extLst>
            </p:cNvPr>
            <p:cNvSpPr/>
            <p:nvPr/>
          </p:nvSpPr>
          <p:spPr bwMode="auto">
            <a:xfrm rot="16200000">
              <a:off x="8696073" y="1877709"/>
              <a:ext cx="380621" cy="515236"/>
            </a:xfrm>
            <a:prstGeom prst="round2SameRect">
              <a:avLst/>
            </a:prstGeom>
            <a:solidFill>
              <a:srgbClr val="1D395C"/>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endParaRPr lang="en-US" sz="2400">
                <a:latin typeface="Californian FB" charset="0"/>
                <a:ea typeface="ＭＳ Ｐゴシック" charset="0"/>
              </a:endParaRPr>
            </a:p>
          </p:txBody>
        </p:sp>
        <p:sp>
          <p:nvSpPr>
            <p:cNvPr id="9" name="Striped Right Arrow 122">
              <a:extLst>
                <a:ext uri="{FF2B5EF4-FFF2-40B4-BE49-F238E27FC236}">
                  <a16:creationId xmlns:a16="http://schemas.microsoft.com/office/drawing/2014/main" id="{BDB3045A-D033-855B-36A9-3640F88396A7}"/>
                </a:ext>
              </a:extLst>
            </p:cNvPr>
            <p:cNvSpPr/>
            <p:nvPr/>
          </p:nvSpPr>
          <p:spPr>
            <a:xfrm>
              <a:off x="8863492" y="2029878"/>
              <a:ext cx="203116" cy="206725"/>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89A025-06D4-EA12-81D5-C8AC31B5F7F7}"/>
                </a:ext>
              </a:extLst>
            </p:cNvPr>
            <p:cNvSpPr/>
            <p:nvPr/>
          </p:nvSpPr>
          <p:spPr>
            <a:xfrm>
              <a:off x="8638383" y="1964373"/>
              <a:ext cx="272832" cy="323165"/>
            </a:xfrm>
            <a:prstGeom prst="rect">
              <a:avLst/>
            </a:prstGeom>
          </p:spPr>
          <p:txBody>
            <a:bodyPr wrap="none">
              <a:spAutoFit/>
            </a:bodyPr>
            <a:lstStyle/>
            <a:p>
              <a:pPr algn="ctr"/>
              <a:r>
                <a:rPr lang="en-US" sz="1500">
                  <a:solidFill>
                    <a:schemeClr val="bg1"/>
                  </a:solidFill>
                  <a:latin typeface="Arial Narrow" panose="020B0604020202020204" pitchFamily="34" charset="0"/>
                  <a:cs typeface="Arial Narrow" panose="020B0604020202020204" pitchFamily="34" charset="0"/>
                </a:rPr>
                <a:t>1</a:t>
              </a:r>
            </a:p>
          </p:txBody>
        </p:sp>
      </p:grpSp>
      <p:sp>
        <p:nvSpPr>
          <p:cNvPr id="15" name="Text Box 63">
            <a:extLst>
              <a:ext uri="{FF2B5EF4-FFF2-40B4-BE49-F238E27FC236}">
                <a16:creationId xmlns:a16="http://schemas.microsoft.com/office/drawing/2014/main" id="{3FA13281-2B42-E1C7-ABD9-C73A7D337660}"/>
              </a:ext>
            </a:extLst>
          </p:cNvPr>
          <p:cNvSpPr txBox="1">
            <a:spLocks noChangeArrowheads="1"/>
          </p:cNvSpPr>
          <p:nvPr/>
        </p:nvSpPr>
        <p:spPr bwMode="auto">
          <a:xfrm>
            <a:off x="-113727" y="432444"/>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WHAT is the problem?</a:t>
            </a:r>
          </a:p>
        </p:txBody>
      </p:sp>
      <p:sp>
        <p:nvSpPr>
          <p:cNvPr id="32" name="Arrow: Right 31">
            <a:extLst>
              <a:ext uri="{FF2B5EF4-FFF2-40B4-BE49-F238E27FC236}">
                <a16:creationId xmlns:a16="http://schemas.microsoft.com/office/drawing/2014/main" id="{174869EB-8BD8-5F3C-DD16-58BF76D3013B}"/>
              </a:ext>
            </a:extLst>
          </p:cNvPr>
          <p:cNvSpPr/>
          <p:nvPr/>
        </p:nvSpPr>
        <p:spPr>
          <a:xfrm rot="5400000">
            <a:off x="8512513" y="3540364"/>
            <a:ext cx="489857" cy="21663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utoShape 46">
            <a:extLst>
              <a:ext uri="{FF2B5EF4-FFF2-40B4-BE49-F238E27FC236}">
                <a16:creationId xmlns:a16="http://schemas.microsoft.com/office/drawing/2014/main" id="{F3C5C5BB-3F7D-5D72-6CA9-FE011927D451}"/>
              </a:ext>
            </a:extLst>
          </p:cNvPr>
          <p:cNvSpPr>
            <a:spLocks noChangeArrowheads="1"/>
          </p:cNvSpPr>
          <p:nvPr/>
        </p:nvSpPr>
        <p:spPr bwMode="auto">
          <a:xfrm>
            <a:off x="2269992" y="2131430"/>
            <a:ext cx="1311897" cy="268500"/>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Boreholes</a:t>
            </a:r>
            <a:endParaRPr lang="en-US" sz="1600" b="1" baseline="-25000">
              <a:ea typeface="Arial" charset="0"/>
              <a:cs typeface="Arial" charset="0"/>
            </a:endParaRPr>
          </a:p>
        </p:txBody>
      </p:sp>
      <p:sp>
        <p:nvSpPr>
          <p:cNvPr id="34" name="AutoShape 46">
            <a:extLst>
              <a:ext uri="{FF2B5EF4-FFF2-40B4-BE49-F238E27FC236}">
                <a16:creationId xmlns:a16="http://schemas.microsoft.com/office/drawing/2014/main" id="{99747AE7-6637-5D7D-3AE9-7BB443C21DBF}"/>
              </a:ext>
            </a:extLst>
          </p:cNvPr>
          <p:cNvSpPr>
            <a:spLocks noChangeArrowheads="1"/>
          </p:cNvSpPr>
          <p:nvPr/>
        </p:nvSpPr>
        <p:spPr bwMode="auto">
          <a:xfrm>
            <a:off x="5566377" y="3210962"/>
            <a:ext cx="919682" cy="320367"/>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Chlorine</a:t>
            </a:r>
            <a:endParaRPr lang="en-US" sz="1600" b="1" baseline="-25000">
              <a:ea typeface="Arial" charset="0"/>
              <a:cs typeface="Arial" charset="0"/>
            </a:endParaRPr>
          </a:p>
        </p:txBody>
      </p:sp>
      <p:sp>
        <p:nvSpPr>
          <p:cNvPr id="35" name="AutoShape 46">
            <a:extLst>
              <a:ext uri="{FF2B5EF4-FFF2-40B4-BE49-F238E27FC236}">
                <a16:creationId xmlns:a16="http://schemas.microsoft.com/office/drawing/2014/main" id="{1D763A12-0EF6-55F1-DF10-2CC06370FC37}"/>
              </a:ext>
            </a:extLst>
          </p:cNvPr>
          <p:cNvSpPr>
            <a:spLocks noChangeArrowheads="1"/>
          </p:cNvSpPr>
          <p:nvPr/>
        </p:nvSpPr>
        <p:spPr bwMode="auto">
          <a:xfrm>
            <a:off x="6486059" y="1846413"/>
            <a:ext cx="1506271" cy="342811"/>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Treated water</a:t>
            </a:r>
            <a:endParaRPr lang="en-US" sz="1600" b="1" baseline="-25000">
              <a:ea typeface="Arial" charset="0"/>
              <a:cs typeface="Arial" charset="0"/>
            </a:endParaRPr>
          </a:p>
        </p:txBody>
      </p:sp>
      <p:sp>
        <p:nvSpPr>
          <p:cNvPr id="36" name="AutoShape 46">
            <a:extLst>
              <a:ext uri="{FF2B5EF4-FFF2-40B4-BE49-F238E27FC236}">
                <a16:creationId xmlns:a16="http://schemas.microsoft.com/office/drawing/2014/main" id="{D296CDE1-1377-78CC-5D16-9C84B4C148D9}"/>
              </a:ext>
            </a:extLst>
          </p:cNvPr>
          <p:cNvSpPr>
            <a:spLocks noChangeArrowheads="1"/>
          </p:cNvSpPr>
          <p:nvPr/>
        </p:nvSpPr>
        <p:spPr bwMode="auto">
          <a:xfrm>
            <a:off x="9232813" y="2265680"/>
            <a:ext cx="1101192" cy="604241"/>
          </a:xfrm>
          <a:prstGeom prst="roundRect">
            <a:avLst>
              <a:gd name="adj" fmla="val 16667"/>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Elevated </a:t>
            </a:r>
          </a:p>
          <a:p>
            <a:pPr algn="ctr"/>
            <a:r>
              <a:rPr lang="en-US" sz="1600" b="1">
                <a:ea typeface="Arial" charset="0"/>
                <a:cs typeface="Arial" charset="0"/>
              </a:rPr>
              <a:t>storage</a:t>
            </a:r>
            <a:endParaRPr lang="en-US" sz="1600" b="1" baseline="-25000">
              <a:ea typeface="Arial" charset="0"/>
              <a:cs typeface="Arial" charset="0"/>
            </a:endParaRPr>
          </a:p>
        </p:txBody>
      </p:sp>
      <p:sp>
        <p:nvSpPr>
          <p:cNvPr id="37" name="Arrow: Right 36">
            <a:extLst>
              <a:ext uri="{FF2B5EF4-FFF2-40B4-BE49-F238E27FC236}">
                <a16:creationId xmlns:a16="http://schemas.microsoft.com/office/drawing/2014/main" id="{87B25585-5944-7A39-C5B0-683B448BC85C}"/>
              </a:ext>
            </a:extLst>
          </p:cNvPr>
          <p:cNvSpPr/>
          <p:nvPr/>
        </p:nvSpPr>
        <p:spPr>
          <a:xfrm>
            <a:off x="4458658" y="2191706"/>
            <a:ext cx="489857" cy="21663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684CCDDD-F01D-BEB6-144E-62D57AE0B00C}"/>
              </a:ext>
            </a:extLst>
          </p:cNvPr>
          <p:cNvSpPr/>
          <p:nvPr/>
        </p:nvSpPr>
        <p:spPr>
          <a:xfrm>
            <a:off x="8309748" y="2191706"/>
            <a:ext cx="489857" cy="21663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utoShape 46">
            <a:extLst>
              <a:ext uri="{FF2B5EF4-FFF2-40B4-BE49-F238E27FC236}">
                <a16:creationId xmlns:a16="http://schemas.microsoft.com/office/drawing/2014/main" id="{175A36AF-7EEB-DD31-7C47-5631036273AD}"/>
              </a:ext>
            </a:extLst>
          </p:cNvPr>
          <p:cNvSpPr>
            <a:spLocks noChangeArrowheads="1"/>
          </p:cNvSpPr>
          <p:nvPr/>
        </p:nvSpPr>
        <p:spPr bwMode="auto">
          <a:xfrm>
            <a:off x="9030274" y="3403752"/>
            <a:ext cx="1506271" cy="604241"/>
          </a:xfrm>
          <a:prstGeom prst="roundRect">
            <a:avLst>
              <a:gd name="adj" fmla="val 50000"/>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Main supply </a:t>
            </a:r>
          </a:p>
          <a:p>
            <a:pPr algn="ctr"/>
            <a:r>
              <a:rPr lang="en-US" sz="1600" b="1">
                <a:ea typeface="Arial" charset="0"/>
                <a:cs typeface="Arial" charset="0"/>
              </a:rPr>
              <a:t>pipeline</a:t>
            </a:r>
            <a:endParaRPr lang="en-US" sz="1600" b="1" baseline="-25000">
              <a:ea typeface="Arial" charset="0"/>
              <a:cs typeface="Arial" charset="0"/>
            </a:endParaRPr>
          </a:p>
        </p:txBody>
      </p:sp>
      <p:grpSp>
        <p:nvGrpSpPr>
          <p:cNvPr id="42" name="Group 41">
            <a:extLst>
              <a:ext uri="{FF2B5EF4-FFF2-40B4-BE49-F238E27FC236}">
                <a16:creationId xmlns:a16="http://schemas.microsoft.com/office/drawing/2014/main" id="{94799843-A7F3-F4F2-E977-58CDB9BBED81}"/>
              </a:ext>
            </a:extLst>
          </p:cNvPr>
          <p:cNvGrpSpPr/>
          <p:nvPr/>
        </p:nvGrpSpPr>
        <p:grpSpPr>
          <a:xfrm>
            <a:off x="2914770" y="2508838"/>
            <a:ext cx="2624558" cy="3257248"/>
            <a:chOff x="1774371" y="2437745"/>
            <a:chExt cx="2624558" cy="3257248"/>
          </a:xfrm>
        </p:grpSpPr>
        <p:sp>
          <p:nvSpPr>
            <p:cNvPr id="26" name="Callout: Line 25">
              <a:extLst>
                <a:ext uri="{FF2B5EF4-FFF2-40B4-BE49-F238E27FC236}">
                  <a16:creationId xmlns:a16="http://schemas.microsoft.com/office/drawing/2014/main" id="{FB492C3E-2F09-CED4-1F8A-043AF72F237C}"/>
                </a:ext>
              </a:extLst>
            </p:cNvPr>
            <p:cNvSpPr/>
            <p:nvPr/>
          </p:nvSpPr>
          <p:spPr>
            <a:xfrm>
              <a:off x="1774371" y="2437745"/>
              <a:ext cx="2624558" cy="3257248"/>
            </a:xfrm>
            <a:prstGeom prst="borderCallout1">
              <a:avLst>
                <a:gd name="adj1" fmla="val 49967"/>
                <a:gd name="adj2" fmla="val 55151"/>
                <a:gd name="adj3" fmla="val 23609"/>
                <a:gd name="adj4" fmla="val 225976"/>
              </a:avLst>
            </a:prstGeom>
            <a:solidFill>
              <a:srgbClr val="DB504A"/>
            </a:solidFill>
            <a:ln>
              <a:solidFill>
                <a:srgbClr val="DB50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7848BB3F-321C-3A12-3804-AE5F41BC22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85606" y="2521941"/>
              <a:ext cx="2417549" cy="3059741"/>
            </a:xfrm>
            <a:prstGeom prst="rect">
              <a:avLst/>
            </a:prstGeom>
          </p:spPr>
        </p:pic>
      </p:grpSp>
      <p:sp>
        <p:nvSpPr>
          <p:cNvPr id="2" name="AutoShape 46">
            <a:extLst>
              <a:ext uri="{FF2B5EF4-FFF2-40B4-BE49-F238E27FC236}">
                <a16:creationId xmlns:a16="http://schemas.microsoft.com/office/drawing/2014/main" id="{7DE0F58A-8CC0-5373-72BE-192080A2A32E}"/>
              </a:ext>
            </a:extLst>
          </p:cNvPr>
          <p:cNvSpPr>
            <a:spLocks noChangeArrowheads="1"/>
          </p:cNvSpPr>
          <p:nvPr/>
        </p:nvSpPr>
        <p:spPr bwMode="auto">
          <a:xfrm>
            <a:off x="7601397" y="5463965"/>
            <a:ext cx="1506271" cy="604241"/>
          </a:xfrm>
          <a:prstGeom prst="roundRect">
            <a:avLst>
              <a:gd name="adj" fmla="val 50000"/>
            </a:avLst>
          </a:prstGeom>
          <a:solidFill>
            <a:schemeClr val="accent6">
              <a:alpha val="50000"/>
            </a:schemeClr>
          </a:solidFill>
          <a:ln w="19050">
            <a:solidFill>
              <a:srgbClr val="99CC00"/>
            </a:solidFill>
            <a:round/>
            <a:headEnd/>
            <a:tailEnd/>
          </a:ln>
        </p:spPr>
        <p:txBody>
          <a:bodyPr wrap="none" anchor="ctr"/>
          <a:lstStyle/>
          <a:p>
            <a:pPr algn="ctr"/>
            <a:r>
              <a:rPr lang="en-US" sz="1600" b="1">
                <a:ea typeface="Arial" charset="0"/>
                <a:cs typeface="Arial" charset="0"/>
              </a:rPr>
              <a:t>Users</a:t>
            </a:r>
            <a:endParaRPr lang="en-US" sz="1600" b="1" baseline="-25000">
              <a:ea typeface="Arial" charset="0"/>
              <a:cs typeface="Arial" charset="0"/>
            </a:endParaRPr>
          </a:p>
        </p:txBody>
      </p:sp>
      <p:sp>
        <p:nvSpPr>
          <p:cNvPr id="5" name="TextBox 4">
            <a:extLst>
              <a:ext uri="{FF2B5EF4-FFF2-40B4-BE49-F238E27FC236}">
                <a16:creationId xmlns:a16="http://schemas.microsoft.com/office/drawing/2014/main" id="{1B97FC9B-77EC-AD96-4B13-2A7F69F8F186}"/>
              </a:ext>
            </a:extLst>
          </p:cNvPr>
          <p:cNvSpPr txBox="1"/>
          <p:nvPr/>
        </p:nvSpPr>
        <p:spPr>
          <a:xfrm rot="16200000">
            <a:off x="9714800" y="5044153"/>
            <a:ext cx="2013438" cy="200055"/>
          </a:xfrm>
          <a:prstGeom prst="rect">
            <a:avLst/>
          </a:prstGeom>
          <a:noFill/>
        </p:spPr>
        <p:txBody>
          <a:bodyPr wrap="square" rtlCol="0">
            <a:spAutoFit/>
          </a:bodyPr>
          <a:lstStyle/>
          <a:p>
            <a:r>
              <a:rPr lang="en-IE" sz="700">
                <a:solidFill>
                  <a:schemeClr val="bg1">
                    <a:lumMod val="75000"/>
                  </a:schemeClr>
                </a:solidFill>
              </a:rPr>
              <a:t>Credit: WHO/RM McKeown</a:t>
            </a:r>
          </a:p>
        </p:txBody>
      </p:sp>
      <p:pic>
        <p:nvPicPr>
          <p:cNvPr id="7" name="Graphic 6" descr="Globe outline">
            <a:extLst>
              <a:ext uri="{FF2B5EF4-FFF2-40B4-BE49-F238E27FC236}">
                <a16:creationId xmlns:a16="http://schemas.microsoft.com/office/drawing/2014/main" id="{C3C372C1-FF4C-7E1F-E912-D52767A473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1728" y="219949"/>
            <a:ext cx="914400" cy="914400"/>
          </a:xfrm>
          <a:prstGeom prst="rect">
            <a:avLst/>
          </a:prstGeom>
        </p:spPr>
      </p:pic>
    </p:spTree>
    <p:extLst>
      <p:ext uri="{BB962C8B-B14F-4D97-AF65-F5344CB8AC3E}">
        <p14:creationId xmlns:p14="http://schemas.microsoft.com/office/powerpoint/2010/main" val="6350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3"/>
          <p:cNvSpPr txBox="1">
            <a:spLocks noChangeArrowheads="1"/>
          </p:cNvSpPr>
          <p:nvPr/>
        </p:nvSpPr>
        <p:spPr bwMode="auto">
          <a:xfrm>
            <a:off x="468631" y="2503170"/>
            <a:ext cx="6051912" cy="2678073"/>
          </a:xfrm>
          <a:prstGeom prst="roundRect">
            <a:avLst>
              <a:gd name="adj" fmla="val 9382"/>
            </a:avLst>
          </a:prstGeom>
          <a:solidFill>
            <a:srgbClr val="1D395C"/>
          </a:solidFill>
          <a:ln w="127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 rIns="91440">
            <a:spAutoFit/>
          </a:bodyPr>
          <a:lstStyle>
            <a:lvl1pPr marL="457200" indent="-457200" algn="ctr">
              <a:defRPr sz="2400">
                <a:solidFill>
                  <a:schemeClr val="tx1"/>
                </a:solidFill>
                <a:latin typeface="Californian FB" charset="0"/>
                <a:ea typeface="ＭＳ Ｐゴシック" charset="0"/>
                <a:cs typeface="ＭＳ Ｐゴシック" charset="0"/>
              </a:defRPr>
            </a:lvl1pPr>
            <a:lvl2pPr marL="914400" indent="-457200" algn="ctr">
              <a:defRPr sz="2400">
                <a:solidFill>
                  <a:schemeClr val="tx1"/>
                </a:solidFill>
                <a:latin typeface="Californian FB" charset="0"/>
                <a:ea typeface="ＭＳ Ｐゴシック" charset="0"/>
              </a:defRPr>
            </a:lvl2pPr>
            <a:lvl3pPr marL="1371600" indent="-457200" algn="ctr">
              <a:defRPr sz="2400">
                <a:solidFill>
                  <a:schemeClr val="tx1"/>
                </a:solidFill>
                <a:latin typeface="Californian FB" charset="0"/>
                <a:ea typeface="ＭＳ Ｐゴシック" charset="0"/>
              </a:defRPr>
            </a:lvl3pPr>
            <a:lvl4pPr marL="1828800" indent="-457200" algn="ctr">
              <a:defRPr sz="2400">
                <a:solidFill>
                  <a:schemeClr val="tx1"/>
                </a:solidFill>
                <a:latin typeface="Californian FB" charset="0"/>
                <a:ea typeface="ＭＳ Ｐゴシック" charset="0"/>
              </a:defRPr>
            </a:lvl4pPr>
            <a:lvl5pPr marL="2286000" indent="-457200" algn="ctr">
              <a:defRPr sz="2400">
                <a:solidFill>
                  <a:schemeClr val="tx1"/>
                </a:solidFill>
                <a:latin typeface="Californian FB" charset="0"/>
                <a:ea typeface="ＭＳ Ｐゴシック" charset="0"/>
              </a:defRPr>
            </a:lvl5pPr>
            <a:lvl6pPr marL="2743200" indent="-457200" algn="ctr" eaLnBrk="0" fontAlgn="base" hangingPunct="0">
              <a:spcBef>
                <a:spcPct val="0"/>
              </a:spcBef>
              <a:spcAft>
                <a:spcPct val="0"/>
              </a:spcAft>
              <a:defRPr sz="2400">
                <a:solidFill>
                  <a:schemeClr val="tx1"/>
                </a:solidFill>
                <a:latin typeface="Californian FB" charset="0"/>
                <a:ea typeface="ＭＳ Ｐゴシック" charset="0"/>
              </a:defRPr>
            </a:lvl6pPr>
            <a:lvl7pPr marL="3200400" indent="-457200" algn="ctr" eaLnBrk="0" fontAlgn="base" hangingPunct="0">
              <a:spcBef>
                <a:spcPct val="0"/>
              </a:spcBef>
              <a:spcAft>
                <a:spcPct val="0"/>
              </a:spcAft>
              <a:defRPr sz="2400">
                <a:solidFill>
                  <a:schemeClr val="tx1"/>
                </a:solidFill>
                <a:latin typeface="Californian FB" charset="0"/>
                <a:ea typeface="ＭＳ Ｐゴシック" charset="0"/>
              </a:defRPr>
            </a:lvl7pPr>
            <a:lvl8pPr marL="3657600" indent="-457200" algn="ctr" eaLnBrk="0" fontAlgn="base" hangingPunct="0">
              <a:spcBef>
                <a:spcPct val="0"/>
              </a:spcBef>
              <a:spcAft>
                <a:spcPct val="0"/>
              </a:spcAft>
              <a:defRPr sz="2400">
                <a:solidFill>
                  <a:schemeClr val="tx1"/>
                </a:solidFill>
                <a:latin typeface="Californian FB" charset="0"/>
                <a:ea typeface="ＭＳ Ｐゴシック" charset="0"/>
              </a:defRPr>
            </a:lvl8pPr>
            <a:lvl9pPr marL="4114800" indent="-4572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indent="0" algn="l">
              <a:spcBef>
                <a:spcPct val="50000"/>
              </a:spcBef>
              <a:defRPr/>
            </a:pPr>
            <a:r>
              <a:rPr lang="en-GB" sz="2000" b="1" spc="100">
                <a:solidFill>
                  <a:srgbClr val="FED766"/>
                </a:solidFill>
                <a:latin typeface="Arial" charset="0"/>
              </a:rPr>
              <a:t>MORAL OF THE STORIES:</a:t>
            </a:r>
          </a:p>
          <a:p>
            <a:pPr marL="342900" indent="-342900" algn="l">
              <a:spcBef>
                <a:spcPct val="50000"/>
              </a:spcBef>
              <a:buFont typeface="Arial" panose="020B0604020202020204" pitchFamily="34" charset="0"/>
              <a:buChar char="•"/>
              <a:defRPr/>
            </a:pPr>
            <a:r>
              <a:rPr lang="en-GB" sz="2000">
                <a:solidFill>
                  <a:schemeClr val="bg1"/>
                </a:solidFill>
                <a:latin typeface="Arial" charset="0"/>
              </a:rPr>
              <a:t>Detailed and accurate system diagrams (Module 2) play an important role in hazard identification (Module 3) </a:t>
            </a:r>
          </a:p>
          <a:p>
            <a:pPr marL="342900" indent="-342900" algn="l">
              <a:spcBef>
                <a:spcPct val="50000"/>
              </a:spcBef>
              <a:buFont typeface="Arial" panose="020B0604020202020204" pitchFamily="34" charset="0"/>
              <a:buChar char="•"/>
              <a:defRPr/>
            </a:pPr>
            <a:r>
              <a:rPr lang="en-GB" sz="2000">
                <a:solidFill>
                  <a:schemeClr val="bg1"/>
                </a:solidFill>
                <a:latin typeface="Arial" charset="0"/>
                <a:cs typeface="Arial"/>
              </a:rPr>
              <a:t>Desk-top identification of hazards/hazardous events alone is insufficient to detect all threats within a system </a:t>
            </a:r>
            <a:r>
              <a:rPr lang="en-GB" sz="200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2000">
                <a:solidFill>
                  <a:schemeClr val="bg1"/>
                </a:solidFill>
                <a:latin typeface="Arial" charset="0"/>
                <a:cs typeface="Arial"/>
              </a:rPr>
              <a:t> </a:t>
            </a:r>
            <a:r>
              <a:rPr lang="en-GB" sz="2000" b="1" i="1">
                <a:solidFill>
                  <a:schemeClr val="bg1"/>
                </a:solidFill>
                <a:latin typeface="Arial" charset="0"/>
                <a:cs typeface="Arial"/>
              </a:rPr>
              <a:t>field visits are required!</a:t>
            </a:r>
            <a:endParaRPr lang="en-GB" sz="2000" b="1" i="1">
              <a:solidFill>
                <a:schemeClr val="bg1"/>
              </a:solidFill>
              <a:latin typeface="Arial"/>
              <a:cs typeface="Arial"/>
            </a:endParaRPr>
          </a:p>
        </p:txBody>
      </p:sp>
      <p:sp>
        <p:nvSpPr>
          <p:cNvPr id="5" name="Text Box 63">
            <a:extLst>
              <a:ext uri="{FF2B5EF4-FFF2-40B4-BE49-F238E27FC236}">
                <a16:creationId xmlns:a16="http://schemas.microsoft.com/office/drawing/2014/main" id="{6DF13338-BA92-B24B-94FE-6CC2E6305727}"/>
              </a:ext>
            </a:extLst>
          </p:cNvPr>
          <p:cNvSpPr txBox="1">
            <a:spLocks noChangeArrowheads="1"/>
          </p:cNvSpPr>
          <p:nvPr/>
        </p:nvSpPr>
        <p:spPr bwMode="auto">
          <a:xfrm>
            <a:off x="-155879" y="271559"/>
            <a:ext cx="91440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lnSpc>
                <a:spcPts val="3000"/>
              </a:lnSpc>
              <a:spcBef>
                <a:spcPct val="50000"/>
              </a:spcBef>
              <a:defRPr/>
            </a:pPr>
            <a:r>
              <a:rPr lang="en-US" sz="2800" b="1" spc="100">
                <a:solidFill>
                  <a:schemeClr val="bg1"/>
                </a:solidFill>
                <a:latin typeface="Arial" charset="0"/>
              </a:rPr>
              <a:t>SYSTEM DIAGRAMS </a:t>
            </a:r>
            <a:br>
              <a:rPr lang="en-US" sz="2800" b="1" spc="100">
                <a:solidFill>
                  <a:schemeClr val="bg1"/>
                </a:solidFill>
                <a:latin typeface="Arial" charset="0"/>
              </a:rPr>
            </a:br>
            <a:r>
              <a:rPr lang="en-US" sz="2800" b="1" spc="100">
                <a:solidFill>
                  <a:schemeClr val="bg1"/>
                </a:solidFill>
                <a:latin typeface="Arial" charset="0"/>
              </a:rPr>
              <a:t>support hazard identification</a:t>
            </a:r>
          </a:p>
        </p:txBody>
      </p:sp>
      <p:pic>
        <p:nvPicPr>
          <p:cNvPr id="3" name="Picture 2">
            <a:extLst>
              <a:ext uri="{FF2B5EF4-FFF2-40B4-BE49-F238E27FC236}">
                <a16:creationId xmlns:a16="http://schemas.microsoft.com/office/drawing/2014/main" id="{40174AB3-B213-3929-54FE-363AEE7454BB}"/>
              </a:ext>
            </a:extLst>
          </p:cNvPr>
          <p:cNvPicPr>
            <a:picLocks noChangeAspect="1"/>
          </p:cNvPicPr>
          <p:nvPr/>
        </p:nvPicPr>
        <p:blipFill>
          <a:blip r:embed="rId3"/>
          <a:stretch>
            <a:fillRect/>
          </a:stretch>
        </p:blipFill>
        <p:spPr>
          <a:xfrm>
            <a:off x="6769961" y="2560168"/>
            <a:ext cx="5112621" cy="2621075"/>
          </a:xfrm>
          <a:prstGeom prst="rect">
            <a:avLst/>
          </a:prstGeom>
        </p:spPr>
      </p:pic>
      <p:pic>
        <p:nvPicPr>
          <p:cNvPr id="2" name="Graphic 1" descr="Globe outline">
            <a:extLst>
              <a:ext uri="{FF2B5EF4-FFF2-40B4-BE49-F238E27FC236}">
                <a16:creationId xmlns:a16="http://schemas.microsoft.com/office/drawing/2014/main" id="{0AC0EEF8-EA45-4954-3AC2-CA7850F728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7044" y="276838"/>
            <a:ext cx="914400" cy="914400"/>
          </a:xfrm>
          <a:prstGeom prst="rect">
            <a:avLst/>
          </a:prstGeom>
        </p:spPr>
      </p:pic>
    </p:spTree>
    <p:extLst>
      <p:ext uri="{BB962C8B-B14F-4D97-AF65-F5344CB8AC3E}">
        <p14:creationId xmlns:p14="http://schemas.microsoft.com/office/powerpoint/2010/main" val="8813281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0C0E0-44E4-19D3-1FE6-4E43DF11C559}"/>
            </a:ext>
          </a:extLst>
        </p:cNvPr>
        <p:cNvGrpSpPr/>
        <p:nvPr/>
      </p:nvGrpSpPr>
      <p:grpSpPr>
        <a:xfrm>
          <a:off x="0" y="0"/>
          <a:ext cx="0" cy="0"/>
          <a:chOff x="0" y="0"/>
          <a:chExt cx="0" cy="0"/>
        </a:xfrm>
      </p:grpSpPr>
      <p:sp>
        <p:nvSpPr>
          <p:cNvPr id="21" name="Text Box 63">
            <a:extLst>
              <a:ext uri="{FF2B5EF4-FFF2-40B4-BE49-F238E27FC236}">
                <a16:creationId xmlns:a16="http://schemas.microsoft.com/office/drawing/2014/main" id="{633AA14C-6925-70E0-6C89-18F7C830FBA9}"/>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10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WSP modules</a:t>
            </a:r>
          </a:p>
        </p:txBody>
      </p:sp>
      <p:sp>
        <p:nvSpPr>
          <p:cNvPr id="2" name="Oval 16">
            <a:extLst>
              <a:ext uri="{FF2B5EF4-FFF2-40B4-BE49-F238E27FC236}">
                <a16:creationId xmlns:a16="http://schemas.microsoft.com/office/drawing/2014/main" id="{2AEA9BBA-FB35-C71D-40FA-09E6C6E47293}"/>
              </a:ext>
            </a:extLst>
          </p:cNvPr>
          <p:cNvSpPr>
            <a:spLocks noChangeArrowheads="1"/>
          </p:cNvSpPr>
          <p:nvPr/>
        </p:nvSpPr>
        <p:spPr bwMode="auto">
          <a:xfrm>
            <a:off x="3121415" y="1725181"/>
            <a:ext cx="6985432" cy="365760"/>
          </a:xfrm>
          <a:prstGeom prst="roundRect">
            <a:avLst>
              <a:gd name="adj" fmla="val 16667"/>
            </a:avLst>
          </a:prstGeom>
          <a:solidFill>
            <a:srgbClr val="009FB7"/>
          </a:solidFill>
          <a:ln w="9525">
            <a:noFill/>
            <a:round/>
            <a:headEnd/>
            <a:tailEnd/>
          </a:ln>
        </p:spPr>
        <p:txBody>
          <a:bodyPr anchor="ctr"/>
          <a:lstStyle/>
          <a:p>
            <a:pPr>
              <a:tabLst>
                <a:tab pos="681038" algn="l"/>
              </a:tabLst>
              <a:defRPr/>
            </a:pPr>
            <a:r>
              <a:rPr lang="en-GB" sz="1500" b="1">
                <a:solidFill>
                  <a:schemeClr val="bg1"/>
                </a:solidFill>
                <a:ea typeface="+mn-ea"/>
                <a:cs typeface="+mn-cs"/>
              </a:rPr>
              <a:t>Mod 2: </a:t>
            </a:r>
            <a:r>
              <a:rPr lang="en-GB" sz="1500">
                <a:solidFill>
                  <a:schemeClr val="bg1"/>
                </a:solidFill>
                <a:ea typeface="+mn-ea"/>
                <a:cs typeface="+mn-cs"/>
              </a:rPr>
              <a:t>Describing the system</a:t>
            </a:r>
          </a:p>
        </p:txBody>
      </p:sp>
      <p:sp>
        <p:nvSpPr>
          <p:cNvPr id="3" name="Oval 16">
            <a:extLst>
              <a:ext uri="{FF2B5EF4-FFF2-40B4-BE49-F238E27FC236}">
                <a16:creationId xmlns:a16="http://schemas.microsoft.com/office/drawing/2014/main" id="{DB84A049-F3AC-58F4-C402-41E02FF8539A}"/>
              </a:ext>
            </a:extLst>
          </p:cNvPr>
          <p:cNvSpPr>
            <a:spLocks noChangeArrowheads="1"/>
          </p:cNvSpPr>
          <p:nvPr/>
        </p:nvSpPr>
        <p:spPr bwMode="auto">
          <a:xfrm>
            <a:off x="3121415" y="3158404"/>
            <a:ext cx="6985432" cy="365760"/>
          </a:xfrm>
          <a:prstGeom prst="roundRect">
            <a:avLst>
              <a:gd name="adj" fmla="val 16667"/>
            </a:avLst>
          </a:prstGeom>
          <a:solidFill>
            <a:srgbClr val="FED766"/>
          </a:solidFill>
          <a:ln w="9525">
            <a:noFill/>
            <a:round/>
            <a:headEnd/>
            <a:tailEnd/>
          </a:ln>
        </p:spPr>
        <p:txBody>
          <a:bodyPr anchor="ctr"/>
          <a:lstStyle/>
          <a:p>
            <a:pPr>
              <a:defRPr/>
            </a:pPr>
            <a:r>
              <a:rPr lang="en-GB" sz="1500" b="1">
                <a:solidFill>
                  <a:srgbClr val="000000"/>
                </a:solidFill>
                <a:ea typeface="ＭＳ Ｐゴシック" charset="0"/>
                <a:cs typeface="ＭＳ Ｐゴシック" charset="0"/>
              </a:rPr>
              <a:t>Mod 5: </a:t>
            </a:r>
            <a:r>
              <a:rPr lang="en-GB" sz="1500">
                <a:solidFill>
                  <a:srgbClr val="000000"/>
                </a:solidFill>
                <a:ea typeface="ＭＳ Ｐゴシック" charset="0"/>
                <a:cs typeface="ＭＳ Ｐゴシック" charset="0"/>
              </a:rPr>
              <a:t>Planning for improvement</a:t>
            </a:r>
          </a:p>
        </p:txBody>
      </p:sp>
      <p:sp>
        <p:nvSpPr>
          <p:cNvPr id="4" name="Oval 16">
            <a:extLst>
              <a:ext uri="{FF2B5EF4-FFF2-40B4-BE49-F238E27FC236}">
                <a16:creationId xmlns:a16="http://schemas.microsoft.com/office/drawing/2014/main" id="{7A1B4444-B8A8-D584-E865-15B7AA8337D4}"/>
              </a:ext>
            </a:extLst>
          </p:cNvPr>
          <p:cNvSpPr>
            <a:spLocks noChangeArrowheads="1"/>
          </p:cNvSpPr>
          <p:nvPr/>
        </p:nvSpPr>
        <p:spPr bwMode="auto">
          <a:xfrm>
            <a:off x="3121415" y="3586432"/>
            <a:ext cx="6972732" cy="365760"/>
          </a:xfrm>
          <a:prstGeom prst="roundRect">
            <a:avLst>
              <a:gd name="adj" fmla="val 16667"/>
            </a:avLst>
          </a:prstGeom>
          <a:solidFill>
            <a:srgbClr val="FED766"/>
          </a:solidFill>
          <a:ln w="9525">
            <a:noFill/>
            <a:round/>
            <a:headEnd/>
            <a:tailEnd/>
          </a:ln>
        </p:spPr>
        <p:txBody>
          <a:bodyPr anchor="ctr"/>
          <a:lstStyle/>
          <a:p>
            <a:pPr>
              <a:defRPr/>
            </a:pPr>
            <a:r>
              <a:rPr lang="en-GB" sz="1500" b="1">
                <a:ea typeface="ＭＳ Ｐゴシック" charset="0"/>
                <a:cs typeface="ＭＳ Ｐゴシック" charset="0"/>
              </a:rPr>
              <a:t>Mod 6: </a:t>
            </a:r>
            <a:r>
              <a:rPr lang="en-GB" sz="1500">
                <a:ea typeface="ＭＳ Ｐゴシック" charset="0"/>
                <a:cs typeface="ＭＳ Ｐゴシック" charset="0"/>
              </a:rPr>
              <a:t>Monitoring control measures</a:t>
            </a:r>
          </a:p>
        </p:txBody>
      </p:sp>
      <p:sp>
        <p:nvSpPr>
          <p:cNvPr id="5" name="Oval 16">
            <a:extLst>
              <a:ext uri="{FF2B5EF4-FFF2-40B4-BE49-F238E27FC236}">
                <a16:creationId xmlns:a16="http://schemas.microsoft.com/office/drawing/2014/main" id="{BFA39618-D4E5-919C-B453-BB44BE0A0B64}"/>
              </a:ext>
            </a:extLst>
          </p:cNvPr>
          <p:cNvSpPr>
            <a:spLocks noChangeArrowheads="1"/>
          </p:cNvSpPr>
          <p:nvPr/>
        </p:nvSpPr>
        <p:spPr bwMode="auto">
          <a:xfrm>
            <a:off x="3121415" y="4014460"/>
            <a:ext cx="6972732" cy="365760"/>
          </a:xfrm>
          <a:prstGeom prst="roundRect">
            <a:avLst>
              <a:gd name="adj" fmla="val 16667"/>
            </a:avLst>
          </a:prstGeom>
          <a:solidFill>
            <a:srgbClr val="FED766"/>
          </a:solidFill>
          <a:ln w="9525">
            <a:noFill/>
            <a:round/>
            <a:headEnd/>
            <a:tailEnd/>
          </a:ln>
        </p:spPr>
        <p:txBody>
          <a:bodyPr anchor="ctr"/>
          <a:lstStyle/>
          <a:p>
            <a:pPr>
              <a:defRPr/>
            </a:pPr>
            <a:r>
              <a:rPr lang="en-GB" sz="1500" b="1" dirty="0">
                <a:ea typeface="ＭＳ Ｐゴシック" charset="0"/>
                <a:cs typeface="ＭＳ Ｐゴシック" charset="0"/>
              </a:rPr>
              <a:t>Mod 7: </a:t>
            </a:r>
            <a:r>
              <a:rPr lang="en-US" sz="1500" dirty="0">
                <a:ea typeface="ＭＳ Ｐゴシック" charset="0"/>
                <a:cs typeface="ＭＳ Ｐゴシック" charset="0"/>
              </a:rPr>
              <a:t>Verifying the effectiveness of water safety planning</a:t>
            </a:r>
            <a:endParaRPr lang="en-GB" sz="1500" dirty="0">
              <a:ea typeface="ＭＳ Ｐゴシック" charset="0"/>
              <a:cs typeface="ＭＳ Ｐゴシック" charset="0"/>
            </a:endParaRPr>
          </a:p>
        </p:txBody>
      </p:sp>
      <p:sp>
        <p:nvSpPr>
          <p:cNvPr id="6" name="Oval 16">
            <a:extLst>
              <a:ext uri="{FF2B5EF4-FFF2-40B4-BE49-F238E27FC236}">
                <a16:creationId xmlns:a16="http://schemas.microsoft.com/office/drawing/2014/main" id="{9C6D6750-3D27-EB1C-2A95-D5A4F77A8750}"/>
              </a:ext>
            </a:extLst>
          </p:cNvPr>
          <p:cNvSpPr>
            <a:spLocks noChangeArrowheads="1"/>
          </p:cNvSpPr>
          <p:nvPr/>
        </p:nvSpPr>
        <p:spPr bwMode="auto">
          <a:xfrm>
            <a:off x="3121415" y="4550466"/>
            <a:ext cx="6985432" cy="365760"/>
          </a:xfrm>
          <a:prstGeom prst="roundRect">
            <a:avLst>
              <a:gd name="adj" fmla="val 16667"/>
            </a:avLst>
          </a:prstGeom>
          <a:solidFill>
            <a:srgbClr val="086788"/>
          </a:solidFill>
          <a:ln w="9525">
            <a:noFill/>
            <a:round/>
            <a:headEnd/>
            <a:tailEnd/>
          </a:ln>
        </p:spPr>
        <p:txBody>
          <a:bodyPr anchor="ctr"/>
          <a:lstStyle/>
          <a:p>
            <a:r>
              <a:rPr lang="en-GB" sz="1500" b="1">
                <a:solidFill>
                  <a:schemeClr val="bg1"/>
                </a:solidFill>
              </a:rPr>
              <a:t>Mod 8: </a:t>
            </a:r>
            <a:r>
              <a:rPr lang="en-GB" sz="1500">
                <a:solidFill>
                  <a:schemeClr val="bg1"/>
                </a:solidFill>
              </a:rPr>
              <a:t>Strengthening management procedures</a:t>
            </a:r>
          </a:p>
        </p:txBody>
      </p:sp>
      <p:sp>
        <p:nvSpPr>
          <p:cNvPr id="7" name="Oval 16">
            <a:extLst>
              <a:ext uri="{FF2B5EF4-FFF2-40B4-BE49-F238E27FC236}">
                <a16:creationId xmlns:a16="http://schemas.microsoft.com/office/drawing/2014/main" id="{1C741532-18E2-3DE1-DB48-DB62753CC8AB}"/>
              </a:ext>
            </a:extLst>
          </p:cNvPr>
          <p:cNvSpPr>
            <a:spLocks noChangeArrowheads="1"/>
          </p:cNvSpPr>
          <p:nvPr/>
        </p:nvSpPr>
        <p:spPr bwMode="auto">
          <a:xfrm>
            <a:off x="3121415" y="4974082"/>
            <a:ext cx="6985432" cy="365760"/>
          </a:xfrm>
          <a:prstGeom prst="roundRect">
            <a:avLst>
              <a:gd name="adj" fmla="val 16667"/>
            </a:avLst>
          </a:prstGeom>
          <a:solidFill>
            <a:srgbClr val="086788"/>
          </a:solidFill>
          <a:ln w="9525">
            <a:noFill/>
            <a:round/>
            <a:headEnd/>
            <a:tailEnd/>
          </a:ln>
        </p:spPr>
        <p:txBody>
          <a:bodyPr anchor="ctr"/>
          <a:lstStyle/>
          <a:p>
            <a:r>
              <a:rPr lang="en-GB" sz="1500" b="1">
                <a:solidFill>
                  <a:schemeClr val="bg1"/>
                </a:solidFill>
              </a:rPr>
              <a:t>Mod 9: </a:t>
            </a:r>
            <a:r>
              <a:rPr lang="en-GB" sz="1500">
                <a:solidFill>
                  <a:schemeClr val="bg1"/>
                </a:solidFill>
              </a:rPr>
              <a:t>Strengthening WSP supporting programmes</a:t>
            </a:r>
          </a:p>
        </p:txBody>
      </p:sp>
      <p:sp>
        <p:nvSpPr>
          <p:cNvPr id="8" name="Oval 16">
            <a:extLst>
              <a:ext uri="{FF2B5EF4-FFF2-40B4-BE49-F238E27FC236}">
                <a16:creationId xmlns:a16="http://schemas.microsoft.com/office/drawing/2014/main" id="{4E58D5FE-CAD2-ABFD-B684-590072CE51CA}"/>
              </a:ext>
            </a:extLst>
          </p:cNvPr>
          <p:cNvSpPr>
            <a:spLocks noChangeArrowheads="1"/>
          </p:cNvSpPr>
          <p:nvPr/>
        </p:nvSpPr>
        <p:spPr bwMode="auto">
          <a:xfrm>
            <a:off x="3121415" y="2172092"/>
            <a:ext cx="6972732" cy="365760"/>
          </a:xfrm>
          <a:prstGeom prst="roundRect">
            <a:avLst>
              <a:gd name="adj" fmla="val 16667"/>
            </a:avLst>
          </a:prstGeom>
          <a:solidFill>
            <a:srgbClr val="009FB7"/>
          </a:solidFill>
          <a:ln w="9525">
            <a:noFill/>
            <a:round/>
            <a:headEnd/>
            <a:tailEnd/>
          </a:ln>
        </p:spPr>
        <p:txBody>
          <a:bodyPr anchor="ctr"/>
          <a:lstStyle/>
          <a:p>
            <a:pPr>
              <a:defRPr/>
            </a:pPr>
            <a:r>
              <a:rPr lang="en-GB" sz="1500" b="1">
                <a:solidFill>
                  <a:schemeClr val="bg1"/>
                </a:solidFill>
                <a:ea typeface="ＭＳ Ｐゴシック" charset="0"/>
                <a:cs typeface="ＭＳ Ｐゴシック" charset="0"/>
              </a:rPr>
              <a:t>Mod 3: </a:t>
            </a:r>
            <a:r>
              <a:rPr lang="en-GB" sz="1500">
                <a:solidFill>
                  <a:schemeClr val="bg1"/>
                </a:solidFill>
                <a:ea typeface="ＭＳ Ｐゴシック" charset="0"/>
                <a:cs typeface="ＭＳ Ｐゴシック" charset="0"/>
              </a:rPr>
              <a:t>Identifying hazards and hazardous events</a:t>
            </a:r>
          </a:p>
        </p:txBody>
      </p:sp>
      <p:sp>
        <p:nvSpPr>
          <p:cNvPr id="9" name="Oval 16">
            <a:extLst>
              <a:ext uri="{FF2B5EF4-FFF2-40B4-BE49-F238E27FC236}">
                <a16:creationId xmlns:a16="http://schemas.microsoft.com/office/drawing/2014/main" id="{58D17960-CBAD-CA2F-A9C9-B2075DB5C375}"/>
              </a:ext>
            </a:extLst>
          </p:cNvPr>
          <p:cNvSpPr>
            <a:spLocks noChangeArrowheads="1"/>
          </p:cNvSpPr>
          <p:nvPr/>
        </p:nvSpPr>
        <p:spPr bwMode="auto">
          <a:xfrm>
            <a:off x="3134115" y="2664643"/>
            <a:ext cx="6972732" cy="365760"/>
          </a:xfrm>
          <a:prstGeom prst="roundRect">
            <a:avLst>
              <a:gd name="adj" fmla="val 16667"/>
            </a:avLst>
          </a:prstGeom>
          <a:solidFill>
            <a:srgbClr val="FED766"/>
          </a:solidFill>
          <a:ln w="9525">
            <a:noFill/>
            <a:round/>
            <a:headEnd/>
            <a:tailEnd/>
          </a:ln>
        </p:spPr>
        <p:txBody>
          <a:bodyPr anchor="ctr"/>
          <a:lstStyle/>
          <a:p>
            <a:pPr>
              <a:defRPr/>
            </a:pPr>
            <a:r>
              <a:rPr lang="en-GB" sz="1500" b="1">
                <a:solidFill>
                  <a:schemeClr val="tx1">
                    <a:lumMod val="75000"/>
                    <a:lumOff val="25000"/>
                  </a:schemeClr>
                </a:solidFill>
                <a:ea typeface="ＭＳ Ｐゴシック" charset="0"/>
                <a:cs typeface="ＭＳ Ｐゴシック" charset="0"/>
              </a:rPr>
              <a:t>Mod 4: </a:t>
            </a:r>
            <a:r>
              <a:rPr lang="en-US" sz="1500">
                <a:solidFill>
                  <a:schemeClr val="tx1">
                    <a:lumMod val="75000"/>
                    <a:lumOff val="25000"/>
                  </a:schemeClr>
                </a:solidFill>
                <a:ea typeface="ＭＳ Ｐゴシック" charset="0"/>
                <a:cs typeface="ＭＳ Ｐゴシック" charset="0"/>
              </a:rPr>
              <a:t>Validating existing control measures and assessing risks</a:t>
            </a:r>
            <a:endParaRPr lang="en-GB" sz="1500">
              <a:solidFill>
                <a:schemeClr val="tx1">
                  <a:lumMod val="75000"/>
                  <a:lumOff val="25000"/>
                </a:schemeClr>
              </a:solidFill>
              <a:ea typeface="ＭＳ Ｐゴシック" charset="0"/>
              <a:cs typeface="ＭＳ Ｐゴシック" charset="0"/>
            </a:endParaRPr>
          </a:p>
        </p:txBody>
      </p:sp>
      <p:sp>
        <p:nvSpPr>
          <p:cNvPr id="10" name="Oval 16">
            <a:extLst>
              <a:ext uri="{FF2B5EF4-FFF2-40B4-BE49-F238E27FC236}">
                <a16:creationId xmlns:a16="http://schemas.microsoft.com/office/drawing/2014/main" id="{86B7A97E-1F43-CDEF-AB92-48D9C4BE1EE4}"/>
              </a:ext>
            </a:extLst>
          </p:cNvPr>
          <p:cNvSpPr>
            <a:spLocks noChangeArrowheads="1"/>
          </p:cNvSpPr>
          <p:nvPr/>
        </p:nvSpPr>
        <p:spPr bwMode="auto">
          <a:xfrm>
            <a:off x="3121415" y="5406522"/>
            <a:ext cx="6985432" cy="365760"/>
          </a:xfrm>
          <a:prstGeom prst="roundRect">
            <a:avLst>
              <a:gd name="adj" fmla="val 16667"/>
            </a:avLst>
          </a:prstGeom>
          <a:solidFill>
            <a:srgbClr val="086788"/>
          </a:solidFill>
          <a:ln w="9525">
            <a:noFill/>
            <a:round/>
            <a:headEnd/>
            <a:tailEnd/>
          </a:ln>
        </p:spPr>
        <p:txBody>
          <a:bodyPr anchor="ctr"/>
          <a:lstStyle/>
          <a:p>
            <a:r>
              <a:rPr lang="en-GB" sz="1500" b="1">
                <a:solidFill>
                  <a:schemeClr val="bg1"/>
                </a:solidFill>
              </a:rPr>
              <a:t>Mod 10: </a:t>
            </a:r>
            <a:r>
              <a:rPr lang="en-US" sz="1500">
                <a:solidFill>
                  <a:schemeClr val="bg1"/>
                </a:solidFill>
              </a:rPr>
              <a:t>Reviewing and updating the WSP</a:t>
            </a:r>
            <a:endParaRPr lang="en-GB" sz="1500">
              <a:solidFill>
                <a:schemeClr val="bg1"/>
              </a:solidFill>
            </a:endParaRPr>
          </a:p>
        </p:txBody>
      </p:sp>
      <p:sp>
        <p:nvSpPr>
          <p:cNvPr id="11" name="Oval 4">
            <a:extLst>
              <a:ext uri="{FF2B5EF4-FFF2-40B4-BE49-F238E27FC236}">
                <a16:creationId xmlns:a16="http://schemas.microsoft.com/office/drawing/2014/main" id="{131E3FF0-38A4-5B87-3F26-C2E73615B512}"/>
              </a:ext>
            </a:extLst>
          </p:cNvPr>
          <p:cNvSpPr>
            <a:spLocks noChangeArrowheads="1"/>
          </p:cNvSpPr>
          <p:nvPr/>
        </p:nvSpPr>
        <p:spPr bwMode="auto">
          <a:xfrm>
            <a:off x="3108715" y="5845888"/>
            <a:ext cx="6985432" cy="365760"/>
          </a:xfrm>
          <a:prstGeom prst="roundRect">
            <a:avLst>
              <a:gd name="adj" fmla="val 16667"/>
            </a:avLst>
          </a:prstGeom>
          <a:solidFill>
            <a:schemeClr val="bg2">
              <a:lumMod val="75000"/>
            </a:schemeClr>
          </a:solidFill>
          <a:ln w="9525">
            <a:noFill/>
            <a:round/>
            <a:headEnd/>
            <a:tailEnd/>
          </a:ln>
        </p:spPr>
        <p:txBody>
          <a:bodyPr anchor="ctr"/>
          <a:lstStyle/>
          <a:p>
            <a:pPr>
              <a:tabLst>
                <a:tab pos="1138238" algn="l"/>
              </a:tabLst>
              <a:defRPr/>
            </a:pPr>
            <a:r>
              <a:rPr lang="en-GB" sz="1500" b="1">
                <a:solidFill>
                  <a:schemeClr val="bg1"/>
                </a:solidFill>
                <a:ea typeface="+mn-ea"/>
                <a:cs typeface="+mn-cs"/>
              </a:rPr>
              <a:t>Mod 1: </a:t>
            </a:r>
            <a:r>
              <a:rPr lang="en-GB" sz="1500">
                <a:solidFill>
                  <a:schemeClr val="bg1"/>
                </a:solidFill>
                <a:ea typeface="+mn-ea"/>
                <a:cs typeface="+mn-cs"/>
              </a:rPr>
              <a:t>Assembling the WSP team</a:t>
            </a:r>
          </a:p>
        </p:txBody>
      </p:sp>
      <p:sp>
        <p:nvSpPr>
          <p:cNvPr id="12" name="Oval 4">
            <a:extLst>
              <a:ext uri="{FF2B5EF4-FFF2-40B4-BE49-F238E27FC236}">
                <a16:creationId xmlns:a16="http://schemas.microsoft.com/office/drawing/2014/main" id="{E0BE958B-FA0F-1DC9-F243-D7E76A65F913}"/>
              </a:ext>
            </a:extLst>
          </p:cNvPr>
          <p:cNvSpPr>
            <a:spLocks noChangeArrowheads="1"/>
          </p:cNvSpPr>
          <p:nvPr/>
        </p:nvSpPr>
        <p:spPr bwMode="auto">
          <a:xfrm>
            <a:off x="2077107" y="1721235"/>
            <a:ext cx="963083" cy="816617"/>
          </a:xfrm>
          <a:prstGeom prst="roundRect">
            <a:avLst>
              <a:gd name="adj" fmla="val 7746"/>
            </a:avLst>
          </a:prstGeom>
          <a:solidFill>
            <a:srgbClr val="009FB7"/>
          </a:solidFill>
          <a:ln w="9525">
            <a:noFill/>
            <a:round/>
            <a:headEnd/>
            <a:tailEnd/>
          </a:ln>
        </p:spPr>
        <p:txBody>
          <a:bodyPr anchor="ctr"/>
          <a:lstStyle/>
          <a:p>
            <a:pPr algn="ctr">
              <a:defRPr/>
            </a:pPr>
            <a:r>
              <a:rPr lang="en-GB" sz="1500" b="1">
                <a:solidFill>
                  <a:schemeClr val="bg1"/>
                </a:solidFill>
                <a:ea typeface="+mn-ea"/>
                <a:cs typeface="+mn-cs"/>
              </a:rPr>
              <a:t>DAY 1</a:t>
            </a:r>
            <a:endParaRPr lang="en-GB" sz="1500">
              <a:solidFill>
                <a:schemeClr val="bg1"/>
              </a:solidFill>
              <a:ea typeface="+mn-ea"/>
              <a:cs typeface="+mn-cs"/>
            </a:endParaRPr>
          </a:p>
        </p:txBody>
      </p:sp>
      <p:sp>
        <p:nvSpPr>
          <p:cNvPr id="13" name="Oval 4">
            <a:extLst>
              <a:ext uri="{FF2B5EF4-FFF2-40B4-BE49-F238E27FC236}">
                <a16:creationId xmlns:a16="http://schemas.microsoft.com/office/drawing/2014/main" id="{FB87789D-D146-37D8-276D-F5FC1165C6E1}"/>
              </a:ext>
            </a:extLst>
          </p:cNvPr>
          <p:cNvSpPr>
            <a:spLocks noChangeArrowheads="1"/>
          </p:cNvSpPr>
          <p:nvPr/>
        </p:nvSpPr>
        <p:spPr bwMode="auto">
          <a:xfrm>
            <a:off x="2077107" y="2618192"/>
            <a:ext cx="963083" cy="1762029"/>
          </a:xfrm>
          <a:prstGeom prst="roundRect">
            <a:avLst>
              <a:gd name="adj" fmla="val 6472"/>
            </a:avLst>
          </a:prstGeom>
          <a:solidFill>
            <a:srgbClr val="FED766"/>
          </a:solidFill>
          <a:ln w="9525">
            <a:noFill/>
            <a:round/>
            <a:headEnd/>
            <a:tailEnd/>
          </a:ln>
        </p:spPr>
        <p:txBody>
          <a:bodyPr anchor="ctr"/>
          <a:lstStyle/>
          <a:p>
            <a:pPr algn="ctr">
              <a:defRPr/>
            </a:pPr>
            <a:r>
              <a:rPr lang="en-GB" sz="1500" b="1">
                <a:solidFill>
                  <a:srgbClr val="000000"/>
                </a:solidFill>
                <a:ea typeface="+mn-ea"/>
                <a:cs typeface="+mn-cs"/>
              </a:rPr>
              <a:t>DAY 2</a:t>
            </a:r>
            <a:endParaRPr lang="en-GB" sz="1500">
              <a:solidFill>
                <a:srgbClr val="000000"/>
              </a:solidFill>
              <a:ea typeface="+mn-ea"/>
              <a:cs typeface="+mn-cs"/>
            </a:endParaRPr>
          </a:p>
        </p:txBody>
      </p:sp>
      <p:sp>
        <p:nvSpPr>
          <p:cNvPr id="14" name="Oval 4">
            <a:extLst>
              <a:ext uri="{FF2B5EF4-FFF2-40B4-BE49-F238E27FC236}">
                <a16:creationId xmlns:a16="http://schemas.microsoft.com/office/drawing/2014/main" id="{6C0B72E8-B534-0F75-B9AE-EA90DE6386C0}"/>
              </a:ext>
            </a:extLst>
          </p:cNvPr>
          <p:cNvSpPr>
            <a:spLocks noChangeArrowheads="1"/>
          </p:cNvSpPr>
          <p:nvPr/>
        </p:nvSpPr>
        <p:spPr bwMode="auto">
          <a:xfrm>
            <a:off x="2077106" y="4550466"/>
            <a:ext cx="963083" cy="1661181"/>
          </a:xfrm>
          <a:prstGeom prst="roundRect">
            <a:avLst>
              <a:gd name="adj" fmla="val 7746"/>
            </a:avLst>
          </a:prstGeom>
          <a:solidFill>
            <a:srgbClr val="086788"/>
          </a:solidFill>
          <a:ln w="9525">
            <a:noFill/>
            <a:round/>
            <a:headEnd/>
            <a:tailEnd/>
          </a:ln>
        </p:spPr>
        <p:txBody>
          <a:bodyPr anchor="ctr"/>
          <a:lstStyle/>
          <a:p>
            <a:pPr algn="ctr">
              <a:defRPr/>
            </a:pPr>
            <a:r>
              <a:rPr lang="en-GB" sz="1500" b="1">
                <a:solidFill>
                  <a:schemeClr val="bg1"/>
                </a:solidFill>
                <a:ea typeface="+mn-ea"/>
                <a:cs typeface="+mn-cs"/>
              </a:rPr>
              <a:t>DAY 4</a:t>
            </a:r>
            <a:endParaRPr lang="en-GB" sz="1500">
              <a:solidFill>
                <a:schemeClr val="bg1"/>
              </a:solidFill>
              <a:ea typeface="+mn-ea"/>
              <a:cs typeface="+mn-cs"/>
            </a:endParaRPr>
          </a:p>
        </p:txBody>
      </p:sp>
    </p:spTree>
    <p:extLst>
      <p:ext uri="{BB962C8B-B14F-4D97-AF65-F5344CB8AC3E}">
        <p14:creationId xmlns:p14="http://schemas.microsoft.com/office/powerpoint/2010/main" val="21658014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3">
            <a:extLst>
              <a:ext uri="{FF2B5EF4-FFF2-40B4-BE49-F238E27FC236}">
                <a16:creationId xmlns:a16="http://schemas.microsoft.com/office/drawing/2014/main" id="{319E2208-1404-F446-9FDF-4DFCB2D6A738}"/>
              </a:ext>
            </a:extLst>
          </p:cNvPr>
          <p:cNvSpPr txBox="1">
            <a:spLocks noChangeArrowheads="1"/>
          </p:cNvSpPr>
          <p:nvPr/>
        </p:nvSpPr>
        <p:spPr bwMode="auto">
          <a:xfrm>
            <a:off x="0" y="424190"/>
            <a:ext cx="10668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DISCUSSION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and questions?</a:t>
            </a:r>
          </a:p>
        </p:txBody>
      </p:sp>
      <p:pic>
        <p:nvPicPr>
          <p:cNvPr id="2" name="Picture 1" descr="Question mark on green pastel background">
            <a:extLst>
              <a:ext uri="{FF2B5EF4-FFF2-40B4-BE49-F238E27FC236}">
                <a16:creationId xmlns:a16="http://schemas.microsoft.com/office/drawing/2014/main" id="{1A3BC95F-41FB-B2C6-70D5-35195F4FF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1729" y="1991936"/>
            <a:ext cx="5428541" cy="40714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854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32F570-F555-630B-A75C-2DC1559F6AC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 y="-723900"/>
            <a:ext cx="12191999" cy="7400215"/>
          </a:xfrm>
          <a:prstGeom prst="rect">
            <a:avLst/>
          </a:prstGeom>
        </p:spPr>
      </p:pic>
      <p:sp>
        <p:nvSpPr>
          <p:cNvPr id="6" name="Rectangle 5">
            <a:extLst>
              <a:ext uri="{FF2B5EF4-FFF2-40B4-BE49-F238E27FC236}">
                <a16:creationId xmlns:a16="http://schemas.microsoft.com/office/drawing/2014/main" id="{C8405F4A-102D-3949-8CEB-58E2EC849EBF}"/>
              </a:ext>
            </a:extLst>
          </p:cNvPr>
          <p:cNvSpPr/>
          <p:nvPr/>
        </p:nvSpPr>
        <p:spPr bwMode="auto">
          <a:xfrm>
            <a:off x="0" y="5018315"/>
            <a:ext cx="12192000" cy="1839686"/>
          </a:xfrm>
          <a:prstGeom prst="rect">
            <a:avLst/>
          </a:prstGeom>
          <a:solidFill>
            <a:srgbClr val="E45C3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9144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endParaRPr>
          </a:p>
        </p:txBody>
      </p:sp>
      <p:sp>
        <p:nvSpPr>
          <p:cNvPr id="7" name="Title 1">
            <a:extLst>
              <a:ext uri="{FF2B5EF4-FFF2-40B4-BE49-F238E27FC236}">
                <a16:creationId xmlns:a16="http://schemas.microsoft.com/office/drawing/2014/main" id="{FBAC9A00-19EC-454E-AA10-3112013B8005}"/>
              </a:ext>
            </a:extLst>
          </p:cNvPr>
          <p:cNvSpPr txBox="1">
            <a:spLocks/>
          </p:cNvSpPr>
          <p:nvPr/>
        </p:nvSpPr>
        <p:spPr>
          <a:xfrm>
            <a:off x="1523997" y="5027376"/>
            <a:ext cx="9143999" cy="1449026"/>
          </a:xfrm>
          <a:prstGeom prst="rect">
            <a:avLst/>
          </a:prstGeom>
        </p:spPr>
        <p:txBody>
          <a:bodyPr lIns="457200" tIns="0" rIns="0" bIns="0" anchor="ctr" anchorCtr="0"/>
          <a:lstStyle>
            <a:lvl1pPr algn="l" rtl="0" eaLnBrk="0" fontAlgn="base" hangingPunct="0">
              <a:lnSpc>
                <a:spcPts val="4100"/>
              </a:lnSpc>
              <a:spcBef>
                <a:spcPct val="0"/>
              </a:spcBef>
              <a:spcAft>
                <a:spcPct val="0"/>
              </a:spcAft>
              <a:defRPr sz="4000">
                <a:solidFill>
                  <a:schemeClr val="bg1"/>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marL="0" marR="0" lvl="0" indent="0" algn="ctr" defTabSz="914400" rtl="0" eaLnBrk="0" fontAlgn="base" latinLnBrk="0" hangingPunct="0">
              <a:lnSpc>
                <a:spcPts val="4100"/>
              </a:lnSpc>
              <a:spcBef>
                <a:spcPct val="0"/>
              </a:spcBef>
              <a:spcAft>
                <a:spcPct val="0"/>
              </a:spcAft>
              <a:buClrTx/>
              <a:buSzTx/>
              <a:buFontTx/>
              <a:buNone/>
              <a:tabLst/>
              <a:defRPr/>
            </a:pPr>
            <a:r>
              <a:rPr kumimoji="0" lang="en-US" sz="3400" b="1" i="0" u="none" strike="noStrike" kern="0" cap="none" spc="100" normalizeH="0" baseline="0" noProof="0">
                <a:ln>
                  <a:noFill/>
                </a:ln>
                <a:solidFill>
                  <a:prstClr val="white"/>
                </a:solidFill>
                <a:effectLst/>
                <a:uLnTx/>
                <a:uFillTx/>
                <a:latin typeface="Arial" panose="020B0604020202020204" pitchFamily="34" charset="0"/>
                <a:ea typeface="MS PGothic" pitchFamily="34" charset="-128"/>
                <a:cs typeface="Arial" panose="020B0604020202020204" pitchFamily="34" charset="0"/>
              </a:rPr>
              <a:t>That’s all for today!</a:t>
            </a:r>
          </a:p>
        </p:txBody>
      </p:sp>
      <p:sp>
        <p:nvSpPr>
          <p:cNvPr id="12" name="TextBox 11">
            <a:extLst>
              <a:ext uri="{FF2B5EF4-FFF2-40B4-BE49-F238E27FC236}">
                <a16:creationId xmlns:a16="http://schemas.microsoft.com/office/drawing/2014/main" id="{3BCFAB42-57C4-10AE-91F9-85601BE8D3DB}"/>
              </a:ext>
            </a:extLst>
          </p:cNvPr>
          <p:cNvSpPr txBox="1"/>
          <p:nvPr/>
        </p:nvSpPr>
        <p:spPr>
          <a:xfrm rot="16200000">
            <a:off x="-788099" y="3882898"/>
            <a:ext cx="2013438" cy="200055"/>
          </a:xfrm>
          <a:prstGeom prst="rect">
            <a:avLst/>
          </a:prstGeom>
          <a:noFill/>
        </p:spPr>
        <p:txBody>
          <a:bodyPr wrap="square" rtlCol="0">
            <a:spAutoFit/>
          </a:bodyPr>
          <a:lstStyle/>
          <a:p>
            <a:r>
              <a:rPr lang="en-IE" sz="700">
                <a:solidFill>
                  <a:schemeClr val="bg1">
                    <a:lumMod val="75000"/>
                  </a:schemeClr>
                </a:solidFill>
              </a:rPr>
              <a:t>Credit: WHO/RM McKeown</a:t>
            </a:r>
          </a:p>
        </p:txBody>
      </p:sp>
    </p:spTree>
    <p:extLst>
      <p:ext uri="{BB962C8B-B14F-4D97-AF65-F5344CB8AC3E}">
        <p14:creationId xmlns:p14="http://schemas.microsoft.com/office/powerpoint/2010/main" val="301083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63">
            <a:extLst>
              <a:ext uri="{FF2B5EF4-FFF2-40B4-BE49-F238E27FC236}">
                <a16:creationId xmlns:a16="http://schemas.microsoft.com/office/drawing/2014/main" id="{93BB9B60-1515-5146-8DA6-93ECC23ABED8}"/>
              </a:ext>
            </a:extLst>
          </p:cNvPr>
          <p:cNvSpPr txBox="1">
            <a:spLocks noChangeArrowheads="1"/>
          </p:cNvSpPr>
          <p:nvPr/>
        </p:nvSpPr>
        <p:spPr bwMode="auto">
          <a:xfrm>
            <a:off x="79632" y="446018"/>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800" b="1" spc="100">
                <a:solidFill>
                  <a:schemeClr val="bg1"/>
                </a:solidFill>
                <a:latin typeface="Arial" charset="0"/>
              </a:rPr>
              <a:t>RESOURCE </a:t>
            </a:r>
            <a:r>
              <a:rPr lang="en-US" sz="2800" b="1" spc="100">
                <a:solidFill>
                  <a:srgbClr val="FED766"/>
                </a:solidFill>
                <a:latin typeface="Arial" charset="0"/>
              </a:rPr>
              <a:t>review</a:t>
            </a:r>
          </a:p>
        </p:txBody>
      </p:sp>
      <p:sp>
        <p:nvSpPr>
          <p:cNvPr id="20" name="Rounded Rectangle 19">
            <a:extLst>
              <a:ext uri="{FF2B5EF4-FFF2-40B4-BE49-F238E27FC236}">
                <a16:creationId xmlns:a16="http://schemas.microsoft.com/office/drawing/2014/main" id="{12E78C82-EFA7-1E46-A866-F2ABDF7E92E8}"/>
              </a:ext>
            </a:extLst>
          </p:cNvPr>
          <p:cNvSpPr/>
          <p:nvPr/>
        </p:nvSpPr>
        <p:spPr>
          <a:xfrm>
            <a:off x="811152" y="1183700"/>
            <a:ext cx="4754880" cy="419457"/>
          </a:xfrm>
          <a:prstGeom prst="roundRect">
            <a:avLst>
              <a:gd name="adj" fmla="val 8328"/>
            </a:avLst>
          </a:prstGeom>
          <a:solidFill>
            <a:srgbClr val="FED766"/>
          </a:solidFill>
        </p:spPr>
        <p:txBody>
          <a:bodyPr wrap="square" lIns="182880" anchor="ctr" anchorCtr="0">
            <a:spAutoFit/>
          </a:bodyPr>
          <a:lstStyle/>
          <a:p>
            <a:pPr marL="57150" indent="-20638"/>
            <a:r>
              <a:rPr lang="en-AU" sz="2000" b="1" kern="0" spc="100">
                <a:solidFill>
                  <a:srgbClr val="1D395C"/>
                </a:solidFill>
                <a:ea typeface="Arial" charset="0"/>
                <a:cs typeface="Arial" charset="0"/>
              </a:rPr>
              <a:t>Resources at your tables</a:t>
            </a:r>
            <a:r>
              <a:rPr lang="en-AU" sz="2000" b="1" kern="0" spc="100">
                <a:solidFill>
                  <a:srgbClr val="1D395C"/>
                </a:solidFill>
                <a:ea typeface="Arial" charset="0"/>
                <a:cs typeface="Arial" charset="0"/>
                <a:sym typeface="Wingdings 3" panose="05040102010807070707" pitchFamily="18" charset="2"/>
              </a:rPr>
              <a:t> </a:t>
            </a:r>
            <a:endParaRPr lang="en-AU" sz="2000" b="1" kern="0" spc="100">
              <a:solidFill>
                <a:srgbClr val="1D395C"/>
              </a:solidFill>
              <a:ea typeface="Arial" charset="0"/>
              <a:cs typeface="Arial" charset="0"/>
            </a:endParaRPr>
          </a:p>
        </p:txBody>
      </p:sp>
      <p:sp>
        <p:nvSpPr>
          <p:cNvPr id="7" name="Rectangle 6">
            <a:extLst>
              <a:ext uri="{FF2B5EF4-FFF2-40B4-BE49-F238E27FC236}">
                <a16:creationId xmlns:a16="http://schemas.microsoft.com/office/drawing/2014/main" id="{5C2F95C5-DD35-5E4C-BA4F-801C5A3AFB2D}"/>
              </a:ext>
            </a:extLst>
          </p:cNvPr>
          <p:cNvSpPr/>
          <p:nvPr/>
        </p:nvSpPr>
        <p:spPr>
          <a:xfrm>
            <a:off x="3091430" y="4121281"/>
            <a:ext cx="2040943" cy="954107"/>
          </a:xfrm>
          <a:prstGeom prst="rect">
            <a:avLst/>
          </a:prstGeom>
        </p:spPr>
        <p:txBody>
          <a:bodyPr wrap="none">
            <a:spAutoFit/>
          </a:bodyPr>
          <a:lstStyle/>
          <a:p>
            <a:r>
              <a:rPr lang="en-AU" b="1" kern="0">
                <a:solidFill>
                  <a:srgbClr val="009FB7"/>
                </a:solidFill>
                <a:ea typeface="Arial" charset="0"/>
                <a:cs typeface="Arial" charset="0"/>
              </a:rPr>
              <a:t>Workshop </a:t>
            </a:r>
          </a:p>
          <a:p>
            <a:pPr algn="ctr"/>
            <a:r>
              <a:rPr lang="en-AU" b="1" kern="0">
                <a:solidFill>
                  <a:srgbClr val="009FB7"/>
                </a:solidFill>
                <a:ea typeface="Arial" charset="0"/>
                <a:cs typeface="Arial" charset="0"/>
              </a:rPr>
              <a:t>program</a:t>
            </a:r>
          </a:p>
        </p:txBody>
      </p:sp>
      <p:sp>
        <p:nvSpPr>
          <p:cNvPr id="22" name="Rectangle 21">
            <a:extLst>
              <a:ext uri="{FF2B5EF4-FFF2-40B4-BE49-F238E27FC236}">
                <a16:creationId xmlns:a16="http://schemas.microsoft.com/office/drawing/2014/main" id="{46329E59-0BF3-144B-8801-106EF6063EFF}"/>
              </a:ext>
            </a:extLst>
          </p:cNvPr>
          <p:cNvSpPr/>
          <p:nvPr/>
        </p:nvSpPr>
        <p:spPr>
          <a:xfrm>
            <a:off x="7340865" y="4121281"/>
            <a:ext cx="2042547" cy="954107"/>
          </a:xfrm>
          <a:prstGeom prst="rect">
            <a:avLst/>
          </a:prstGeom>
        </p:spPr>
        <p:txBody>
          <a:bodyPr wrap="none">
            <a:spAutoFit/>
          </a:bodyPr>
          <a:lstStyle/>
          <a:p>
            <a:pPr algn="ctr"/>
            <a:r>
              <a:rPr lang="en-AU" b="1" kern="0">
                <a:solidFill>
                  <a:srgbClr val="009FB7"/>
                </a:solidFill>
                <a:ea typeface="Arial" charset="0"/>
                <a:cs typeface="Arial" charset="0"/>
              </a:rPr>
              <a:t>Participant</a:t>
            </a:r>
          </a:p>
          <a:p>
            <a:pPr algn="ctr"/>
            <a:r>
              <a:rPr lang="en-AU" b="1" kern="0">
                <a:solidFill>
                  <a:srgbClr val="009FB7"/>
                </a:solidFill>
                <a:ea typeface="Arial" charset="0"/>
                <a:cs typeface="Arial" charset="0"/>
              </a:rPr>
              <a:t>Workbook</a:t>
            </a:r>
          </a:p>
        </p:txBody>
      </p:sp>
      <p:pic>
        <p:nvPicPr>
          <p:cNvPr id="9" name="Graphic 8" descr="Download from cloud">
            <a:extLst>
              <a:ext uri="{FF2B5EF4-FFF2-40B4-BE49-F238E27FC236}">
                <a16:creationId xmlns:a16="http://schemas.microsoft.com/office/drawing/2014/main" id="{3376763A-8366-9342-9834-52EDA3C3F83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2663" y="2344418"/>
            <a:ext cx="1478474" cy="1478474"/>
          </a:xfrm>
          <a:prstGeom prst="rect">
            <a:avLst/>
          </a:prstGeom>
        </p:spPr>
      </p:pic>
      <p:pic>
        <p:nvPicPr>
          <p:cNvPr id="25" name="Graphic 24" descr="Closed book">
            <a:extLst>
              <a:ext uri="{FF2B5EF4-FFF2-40B4-BE49-F238E27FC236}">
                <a16:creationId xmlns:a16="http://schemas.microsoft.com/office/drawing/2014/main" id="{D8F52B56-B67A-2C4F-85CE-8C522312E8B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2098" y="2463172"/>
            <a:ext cx="1478474" cy="1478474"/>
          </a:xfrm>
          <a:prstGeom prst="rect">
            <a:avLst/>
          </a:prstGeom>
        </p:spPr>
      </p:pic>
    </p:spTree>
    <p:extLst>
      <p:ext uri="{BB962C8B-B14F-4D97-AF65-F5344CB8AC3E}">
        <p14:creationId xmlns:p14="http://schemas.microsoft.com/office/powerpoint/2010/main" val="43999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63">
            <a:extLst>
              <a:ext uri="{FF2B5EF4-FFF2-40B4-BE49-F238E27FC236}">
                <a16:creationId xmlns:a16="http://schemas.microsoft.com/office/drawing/2014/main" id="{D12C5A33-C88C-5840-A30A-BDD9F4449DF6}"/>
              </a:ext>
            </a:extLst>
          </p:cNvPr>
          <p:cNvSpPr txBox="1">
            <a:spLocks noChangeArrowheads="1"/>
          </p:cNvSpPr>
          <p:nvPr/>
        </p:nvSpPr>
        <p:spPr bwMode="auto">
          <a:xfrm>
            <a:off x="314960" y="424190"/>
            <a:ext cx="914400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914400" anchor="ctr" anchorCtr="0">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100" normalizeH="0" baseline="0" noProof="0">
                <a:ln>
                  <a:noFill/>
                </a:ln>
                <a:solidFill>
                  <a:prstClr val="white"/>
                </a:solidFill>
                <a:effectLst/>
                <a:uLnTx/>
                <a:uFillTx/>
                <a:latin typeface="Arial" charset="0"/>
                <a:ea typeface="ＭＳ Ｐゴシック" charset="0"/>
              </a:rPr>
              <a:t>PARTICIPANT </a:t>
            </a:r>
            <a:r>
              <a:rPr kumimoji="0" lang="en-US" sz="2800" b="1" i="0" u="none" strike="noStrike" kern="1200" cap="none" spc="100" normalizeH="0" baseline="0" noProof="0">
                <a:ln>
                  <a:noFill/>
                </a:ln>
                <a:solidFill>
                  <a:srgbClr val="FED766"/>
                </a:solidFill>
                <a:effectLst/>
                <a:uLnTx/>
                <a:uFillTx/>
                <a:latin typeface="Arial" charset="0"/>
                <a:ea typeface="ＭＳ Ｐゴシック" charset="0"/>
              </a:rPr>
              <a:t>introductions</a:t>
            </a:r>
          </a:p>
        </p:txBody>
      </p:sp>
      <p:sp>
        <p:nvSpPr>
          <p:cNvPr id="21" name="Rounded Rectangle 20">
            <a:extLst>
              <a:ext uri="{FF2B5EF4-FFF2-40B4-BE49-F238E27FC236}">
                <a16:creationId xmlns:a16="http://schemas.microsoft.com/office/drawing/2014/main" id="{0607B134-5388-264A-A575-4D9E811B6552}"/>
              </a:ext>
            </a:extLst>
          </p:cNvPr>
          <p:cNvSpPr/>
          <p:nvPr/>
        </p:nvSpPr>
        <p:spPr>
          <a:xfrm>
            <a:off x="1668112" y="1200315"/>
            <a:ext cx="4427888" cy="427196"/>
          </a:xfrm>
          <a:prstGeom prst="roundRect">
            <a:avLst>
              <a:gd name="adj" fmla="val 11084"/>
            </a:avLst>
          </a:prstGeom>
          <a:solidFill>
            <a:srgbClr val="FED766"/>
          </a:solidFill>
        </p:spPr>
        <p:txBody>
          <a:bodyPr wrap="square" lIns="182880" anchor="ctr" anchorCtr="0">
            <a:spAutoFit/>
          </a:bodyPr>
          <a:lstStyle/>
          <a:p>
            <a:pPr marL="57150" marR="0" lvl="0" indent="-20638" algn="l" defTabSz="914400" rtl="0" eaLnBrk="0" fontAlgn="base" latinLnBrk="0" hangingPunct="0">
              <a:lnSpc>
                <a:spcPct val="100000"/>
              </a:lnSpc>
              <a:spcBef>
                <a:spcPct val="0"/>
              </a:spcBef>
              <a:spcAft>
                <a:spcPct val="0"/>
              </a:spcAft>
              <a:buClrTx/>
              <a:buSzTx/>
              <a:buFontTx/>
              <a:buNone/>
              <a:tabLst/>
              <a:defRPr/>
            </a:pPr>
            <a:r>
              <a:rPr kumimoji="0" lang="en-AU" sz="2000" b="1" i="0" u="none" strike="noStrike" kern="0" cap="none" spc="100" normalizeH="0" baseline="0" noProof="0">
                <a:ln>
                  <a:noFill/>
                </a:ln>
                <a:solidFill>
                  <a:srgbClr val="1D395C"/>
                </a:solidFill>
                <a:effectLst/>
                <a:uLnTx/>
                <a:uFillTx/>
                <a:latin typeface="Arial" charset="0"/>
                <a:ea typeface="Arial" charset="0"/>
                <a:cs typeface="Arial" charset="0"/>
              </a:rPr>
              <a:t>Who’s who in the room?</a:t>
            </a:r>
          </a:p>
        </p:txBody>
      </p:sp>
      <p:sp>
        <p:nvSpPr>
          <p:cNvPr id="2" name="Rectangle 1">
            <a:extLst>
              <a:ext uri="{FF2B5EF4-FFF2-40B4-BE49-F238E27FC236}">
                <a16:creationId xmlns:a16="http://schemas.microsoft.com/office/drawing/2014/main" id="{F6AA6A1D-C5EE-B191-31AD-EE9E61AB056D}"/>
              </a:ext>
            </a:extLst>
          </p:cNvPr>
          <p:cNvSpPr/>
          <p:nvPr/>
        </p:nvSpPr>
        <p:spPr>
          <a:xfrm>
            <a:off x="0" y="1963911"/>
            <a:ext cx="9949544" cy="3970318"/>
          </a:xfrm>
          <a:prstGeom prst="rect">
            <a:avLst/>
          </a:prstGeom>
        </p:spPr>
        <p:txBody>
          <a:bodyPr wrap="square" lIns="914400">
            <a:spAutoFit/>
          </a:bodyPr>
          <a:lstStyle/>
          <a:p>
            <a:pPr marL="0" marR="0" lvl="0" indent="0" algn="l" defTabSz="914400" rtl="0" eaLnBrk="0" fontAlgn="base" latinLnBrk="0" hangingPunct="0">
              <a:lnSpc>
                <a:spcPct val="100000"/>
              </a:lnSpc>
              <a:spcBef>
                <a:spcPct val="0"/>
              </a:spcBef>
              <a:spcAft>
                <a:spcPts val="1800"/>
              </a:spcAft>
              <a:buClr>
                <a:srgbClr val="009FB7"/>
              </a:buClr>
              <a:buSzPct val="125000"/>
              <a:buFontTx/>
              <a:buNone/>
              <a:tabLst/>
              <a:defRPr/>
            </a:pPr>
            <a:r>
              <a:rPr kumimoji="0" lang="en-AU" sz="2200" b="1" i="1" u="none" strike="noStrike" kern="0" cap="none" spc="0" normalizeH="0" baseline="0" noProof="0">
                <a:ln>
                  <a:noFill/>
                </a:ln>
                <a:solidFill>
                  <a:srgbClr val="086788"/>
                </a:solidFill>
                <a:effectLst/>
                <a:uLnTx/>
                <a:uFillTx/>
                <a:latin typeface="Arial" charset="0"/>
                <a:ea typeface="Arial" charset="0"/>
                <a:cs typeface="Arial" charset="0"/>
              </a:rPr>
              <a:t>Tell us about yourself in </a:t>
            </a:r>
            <a:r>
              <a:rPr kumimoji="0" lang="en-AU" sz="2200" b="1" i="1" u="sng" strike="noStrike" kern="0" cap="none" spc="0" normalizeH="0" baseline="0" noProof="0">
                <a:ln>
                  <a:noFill/>
                </a:ln>
                <a:solidFill>
                  <a:srgbClr val="086788"/>
                </a:solidFill>
                <a:effectLst/>
                <a:uLnTx/>
                <a:uFillTx/>
                <a:latin typeface="Arial" charset="0"/>
                <a:ea typeface="Arial" charset="0"/>
                <a:cs typeface="Arial" charset="0"/>
              </a:rPr>
              <a:t>max. 10 seconds</a:t>
            </a:r>
          </a:p>
          <a:p>
            <a:pPr marL="0" marR="0" lvl="0" indent="0" algn="l" defTabSz="914400" rtl="0" eaLnBrk="0" fontAlgn="base" latinLnBrk="0" hangingPunct="0">
              <a:lnSpc>
                <a:spcPct val="100000"/>
              </a:lnSpc>
              <a:spcBef>
                <a:spcPct val="0"/>
              </a:spcBef>
              <a:spcAft>
                <a:spcPts val="1800"/>
              </a:spcAft>
              <a:buClr>
                <a:srgbClr val="009FB7"/>
              </a:buClr>
              <a:buSzPct val="125000"/>
              <a:buFontTx/>
              <a:buNone/>
              <a:tabLst/>
              <a:defRPr/>
            </a:pPr>
            <a:endParaRPr kumimoji="0" lang="en-AU" sz="500" b="1" i="1" u="none" strike="noStrike" kern="0" cap="none" spc="0" normalizeH="0" baseline="0" noProof="0">
              <a:ln>
                <a:noFill/>
              </a:ln>
              <a:solidFill>
                <a:srgbClr val="086788"/>
              </a:solidFill>
              <a:effectLst/>
              <a:uLnTx/>
              <a:uFillTx/>
              <a:latin typeface="Arial" charset="0"/>
              <a:ea typeface="Arial" charset="0"/>
              <a:cs typeface="Arial" charset="0"/>
            </a:endParaRPr>
          </a:p>
          <a:p>
            <a:pPr marL="457200" marR="0" lvl="0" indent="-457200" algn="l" defTabSz="914400" rtl="0" eaLnBrk="0" fontAlgn="base" latinLnBrk="0" hangingPunct="0">
              <a:lnSpc>
                <a:spcPct val="100000"/>
              </a:lnSpc>
              <a:spcBef>
                <a:spcPct val="0"/>
              </a:spcBef>
              <a:spcAft>
                <a:spcPts val="1800"/>
              </a:spcAft>
              <a:buClr>
                <a:srgbClr val="009FB7"/>
              </a:buClr>
              <a:buSzPct val="125000"/>
              <a:buFont typeface="+mj-lt"/>
              <a:buAutoNum type="arabicPeriod"/>
              <a:tabLst/>
              <a:defRPr/>
            </a:pPr>
            <a:r>
              <a:rPr kumimoji="0" lang="en-AU" sz="20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What is your name?</a:t>
            </a:r>
          </a:p>
          <a:p>
            <a:pPr marL="460375" marR="0" lvl="0" indent="-460375" algn="l" defTabSz="914400" rtl="0" eaLnBrk="0" fontAlgn="base" latinLnBrk="0" hangingPunct="0">
              <a:lnSpc>
                <a:spcPct val="100000"/>
              </a:lnSpc>
              <a:spcBef>
                <a:spcPct val="0"/>
              </a:spcBef>
              <a:spcAft>
                <a:spcPts val="1800"/>
              </a:spcAft>
              <a:buClr>
                <a:srgbClr val="009FB7"/>
              </a:buClr>
              <a:buSzPct val="125000"/>
              <a:buFont typeface="+mj-lt"/>
              <a:buAutoNum type="arabicPeriod"/>
              <a:tabLst/>
              <a:defRPr/>
            </a:pPr>
            <a:r>
              <a:rPr kumimoji="0" lang="en-AU" sz="20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What is your organization and job title?</a:t>
            </a:r>
          </a:p>
          <a:p>
            <a:pPr marL="460375" marR="0" lvl="0" indent="-460375" algn="l" defTabSz="914400" rtl="0" eaLnBrk="0" fontAlgn="base" latinLnBrk="0" hangingPunct="0">
              <a:lnSpc>
                <a:spcPct val="100000"/>
              </a:lnSpc>
              <a:spcBef>
                <a:spcPct val="0"/>
              </a:spcBef>
              <a:spcAft>
                <a:spcPts val="1800"/>
              </a:spcAft>
              <a:buClr>
                <a:srgbClr val="009FB7"/>
              </a:buClr>
              <a:buSzPct val="125000"/>
              <a:buFont typeface="+mj-lt"/>
              <a:buAutoNum type="arabicPeriod"/>
              <a:tabLst/>
              <a:defRPr/>
            </a:pPr>
            <a:r>
              <a:rPr kumimoji="0" lang="en-AU" sz="20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What is your WSP experience? </a:t>
            </a:r>
          </a:p>
          <a:p>
            <a:pPr marL="0" marR="0" lvl="0" indent="0" algn="l" defTabSz="914400" rtl="0" eaLnBrk="0" fontAlgn="base" latinLnBrk="0" hangingPunct="0">
              <a:lnSpc>
                <a:spcPct val="100000"/>
              </a:lnSpc>
              <a:spcBef>
                <a:spcPct val="0"/>
              </a:spcBef>
              <a:spcAft>
                <a:spcPts val="1800"/>
              </a:spcAft>
              <a:buClr>
                <a:srgbClr val="009FB7"/>
              </a:buClr>
              <a:buSzPct val="125000"/>
              <a:buFontTx/>
              <a:buNone/>
              <a:tabLst/>
              <a:defRPr/>
            </a:pPr>
            <a:r>
              <a:rPr kumimoji="0" lang="en-AU" sz="20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	</a:t>
            </a:r>
            <a:r>
              <a:rPr kumimoji="0" lang="en-AU" sz="1800" b="0" i="1" u="none" strike="noStrike" kern="0" cap="none" spc="0" normalizeH="0" baseline="0" noProof="0">
                <a:ln>
                  <a:noFill/>
                </a:ln>
                <a:solidFill>
                  <a:schemeClr val="tx1">
                    <a:lumMod val="50000"/>
                    <a:lumOff val="50000"/>
                  </a:schemeClr>
                </a:solidFill>
                <a:effectLst/>
                <a:uLnTx/>
                <a:uFillTx/>
                <a:latin typeface="Arial" charset="0"/>
                <a:ea typeface="Arial" charset="0"/>
                <a:cs typeface="Arial" charset="0"/>
              </a:rPr>
              <a:t>Answer either: new to WSPs, some experience, or a lot of experience</a:t>
            </a:r>
          </a:p>
          <a:p>
            <a:pPr marL="457200" marR="0" lvl="0" indent="-457200" algn="l" defTabSz="914400" rtl="0" eaLnBrk="0" fontAlgn="base" latinLnBrk="0" hangingPunct="0">
              <a:lnSpc>
                <a:spcPct val="100000"/>
              </a:lnSpc>
              <a:spcBef>
                <a:spcPct val="0"/>
              </a:spcBef>
              <a:spcAft>
                <a:spcPts val="1800"/>
              </a:spcAft>
              <a:buClr>
                <a:srgbClr val="009FB7"/>
              </a:buClr>
              <a:buSzPct val="125000"/>
              <a:buFont typeface="+mj-lt"/>
              <a:buAutoNum type="arabicPeriod" startAt="4"/>
              <a:tabLst/>
              <a:defRPr/>
            </a:pPr>
            <a:r>
              <a:rPr kumimoji="0" lang="en-AU" sz="20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What is </a:t>
            </a:r>
            <a:r>
              <a:rPr kumimoji="0" lang="en-AU" sz="2000" b="0" i="0" u="sng" strike="noStrike" kern="0" cap="none" spc="0" normalizeH="0" baseline="0" noProof="0">
                <a:ln>
                  <a:noFill/>
                </a:ln>
                <a:solidFill>
                  <a:srgbClr val="E7E6E6">
                    <a:lumMod val="25000"/>
                  </a:srgbClr>
                </a:solidFill>
                <a:effectLst/>
                <a:uLnTx/>
                <a:uFillTx/>
                <a:latin typeface="Arial" charset="0"/>
                <a:ea typeface="Arial" charset="0"/>
                <a:cs typeface="Arial" charset="0"/>
              </a:rPr>
              <a:t>one</a:t>
            </a:r>
            <a:r>
              <a:rPr kumimoji="0" lang="en-AU" sz="2000" b="0" i="0" u="none" strike="noStrike" kern="0" cap="none" spc="0" normalizeH="0" baseline="0" noProof="0">
                <a:ln>
                  <a:noFill/>
                </a:ln>
                <a:solidFill>
                  <a:srgbClr val="E7E6E6">
                    <a:lumMod val="25000"/>
                  </a:srgbClr>
                </a:solidFill>
                <a:effectLst/>
                <a:uLnTx/>
                <a:uFillTx/>
                <a:latin typeface="Arial" charset="0"/>
                <a:ea typeface="Arial" charset="0"/>
                <a:cs typeface="Arial" charset="0"/>
              </a:rPr>
              <a:t> fun fact about yourself?</a:t>
            </a:r>
          </a:p>
          <a:p>
            <a:pPr marL="0" marR="0" lvl="0" indent="0" algn="l" defTabSz="914400" rtl="0" eaLnBrk="0" fontAlgn="base" latinLnBrk="0" hangingPunct="0">
              <a:lnSpc>
                <a:spcPct val="100000"/>
              </a:lnSpc>
              <a:spcBef>
                <a:spcPct val="0"/>
              </a:spcBef>
              <a:spcAft>
                <a:spcPts val="1800"/>
              </a:spcAft>
              <a:buClr>
                <a:srgbClr val="009FB7"/>
              </a:buClr>
              <a:buSzPct val="125000"/>
              <a:buFontTx/>
              <a:buNone/>
              <a:tabLst/>
              <a:defRPr/>
            </a:pPr>
            <a:r>
              <a:rPr kumimoji="0" lang="en-AU" sz="2000" b="0" i="1" u="none" strike="noStrike" kern="0" cap="none" spc="0" normalizeH="0" baseline="0" noProof="0">
                <a:ln>
                  <a:noFill/>
                </a:ln>
                <a:solidFill>
                  <a:srgbClr val="E7E6E6">
                    <a:lumMod val="25000"/>
                  </a:srgbClr>
                </a:solidFill>
                <a:effectLst/>
                <a:uLnTx/>
                <a:uFillTx/>
                <a:latin typeface="Arial" charset="0"/>
                <a:ea typeface="Arial" charset="0"/>
                <a:cs typeface="Arial" charset="0"/>
              </a:rPr>
              <a:t>	</a:t>
            </a:r>
            <a:r>
              <a:rPr kumimoji="0" lang="en-AU" sz="1800" b="0" i="1" u="none" strike="noStrike" kern="0" cap="none" spc="0" normalizeH="0" baseline="0" noProof="0">
                <a:ln>
                  <a:noFill/>
                </a:ln>
                <a:solidFill>
                  <a:schemeClr val="tx1">
                    <a:lumMod val="50000"/>
                    <a:lumOff val="50000"/>
                  </a:schemeClr>
                </a:solidFill>
                <a:effectLst/>
                <a:uLnTx/>
                <a:uFillTx/>
                <a:latin typeface="Arial" charset="0"/>
                <a:ea typeface="Arial" charset="0"/>
                <a:cs typeface="Arial" charset="0"/>
              </a:rPr>
              <a:t>e.g. hobby, favourite movie, favourite food, phobia, languages you speak…</a:t>
            </a:r>
          </a:p>
        </p:txBody>
      </p:sp>
      <p:pic>
        <p:nvPicPr>
          <p:cNvPr id="5" name="Graphic 4" descr="Handshake outline">
            <a:extLst>
              <a:ext uri="{FF2B5EF4-FFF2-40B4-BE49-F238E27FC236}">
                <a16:creationId xmlns:a16="http://schemas.microsoft.com/office/drawing/2014/main" id="{11E6CD43-C9E3-3036-90F5-129047B45F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191" y="1842518"/>
            <a:ext cx="3458706" cy="3458706"/>
          </a:xfrm>
          <a:prstGeom prst="rect">
            <a:avLst/>
          </a:prstGeom>
        </p:spPr>
      </p:pic>
    </p:spTree>
    <p:extLst>
      <p:ext uri="{BB962C8B-B14F-4D97-AF65-F5344CB8AC3E}">
        <p14:creationId xmlns:p14="http://schemas.microsoft.com/office/powerpoint/2010/main" val="2503782613"/>
      </p:ext>
    </p:extLst>
  </p:cSld>
  <p:clrMapOvr>
    <a:masterClrMapping/>
  </p:clrMapOvr>
</p:sld>
</file>

<file path=ppt/theme/theme1.xml><?xml version="1.0" encoding="utf-8"?>
<a:theme xmlns:a="http://schemas.openxmlformats.org/drawingml/2006/main" name="Modu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Exerci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a:effectLst>
                <a:outerShdw blurRad="63500" dist="38099" dir="2700000" algn="ctr" rotWithShape="0">
                  <a:schemeClr val="bg2">
                    <a:alpha val="74997"/>
                  </a:schemeClr>
                </a:outerShdw>
              </a:effectLst>
            </a14:hiddenEffects>
          </a:ext>
        </a:extLst>
      </a:spPr>
      <a:bodyPr wrap="square">
        <a:spAutoFit/>
      </a:bodyPr>
      <a:lstStyle>
        <a:defPPr marL="0" indent="0" algn="l">
          <a:spcBef>
            <a:spcPct val="50000"/>
          </a:spcBef>
          <a:defRPr sz="2000" dirty="0">
            <a:solidFill>
              <a:schemeClr val="bg2">
                <a:lumMod val="25000"/>
              </a:schemeClr>
            </a:solidFill>
            <a:latin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ver Tit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Module Tit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erci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a:effectLst>
                <a:outerShdw blurRad="63500" dist="38099" dir="2700000" algn="ctr" rotWithShape="0">
                  <a:schemeClr val="bg2">
                    <a:alpha val="74997"/>
                  </a:schemeClr>
                </a:outerShdw>
              </a:effectLst>
            </a14:hiddenEffects>
          </a:ext>
        </a:extLst>
      </a:spPr>
      <a:bodyPr wrap="square">
        <a:spAutoFit/>
      </a:bodyPr>
      <a:lstStyle>
        <a:defPPr marL="0" indent="0" algn="l">
          <a:spcBef>
            <a:spcPct val="50000"/>
          </a:spcBef>
          <a:defRPr sz="2000" dirty="0">
            <a:solidFill>
              <a:schemeClr val="bg2">
                <a:lumMod val="25000"/>
              </a:schemeClr>
            </a:solidFill>
            <a:latin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Custom Design">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D766"/>
        </a:solidFill>
      </a:spPr>
      <a:bodyPr wrap="square" lIns="182880" anchor="ctr" anchorCtr="0">
        <a:spAutoFit/>
      </a:bodyPr>
      <a:lstStyle>
        <a:defPPr marL="57150" indent="-20638" algn="l">
          <a:buFontTx/>
          <a:buNone/>
          <a:defRPr sz="2000" b="1" kern="0" spc="300" dirty="0">
            <a:solidFill>
              <a:srgbClr val="086788"/>
            </a:solidFill>
            <a:ea typeface="Arial" charset="0"/>
            <a:cs typeface="Arial"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3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5921</Words>
  <Application>Microsoft Office PowerPoint</Application>
  <PresentationFormat>Widescreen</PresentationFormat>
  <Paragraphs>846</Paragraphs>
  <Slides>79</Slides>
  <Notes>76</Notes>
  <HiddenSlides>0</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79</vt:i4>
      </vt:variant>
    </vt:vector>
  </HeadingPairs>
  <TitlesOfParts>
    <vt:vector size="107" baseType="lpstr">
      <vt:lpstr>MS PGothic</vt:lpstr>
      <vt:lpstr>MS PGothic</vt:lpstr>
      <vt:lpstr>Aptos</vt:lpstr>
      <vt:lpstr>Aptos Display</vt:lpstr>
      <vt:lpstr>Arial</vt:lpstr>
      <vt:lpstr>Arial Narrow</vt:lpstr>
      <vt:lpstr>Atkinson Hyperlegible</vt:lpstr>
      <vt:lpstr>Calibri</vt:lpstr>
      <vt:lpstr>Calibri Light</vt:lpstr>
      <vt:lpstr>Californian FB</vt:lpstr>
      <vt:lpstr>Proxima Nova Cond</vt:lpstr>
      <vt:lpstr>Segoe Print</vt:lpstr>
      <vt:lpstr>Symbol</vt:lpstr>
      <vt:lpstr>Times</vt:lpstr>
      <vt:lpstr>Wingdings</vt:lpstr>
      <vt:lpstr>Wingdings 3</vt:lpstr>
      <vt:lpstr>Module</vt:lpstr>
      <vt:lpstr>Standard Slide</vt:lpstr>
      <vt:lpstr>Exercise</vt:lpstr>
      <vt:lpstr>12_Custom Design</vt:lpstr>
      <vt:lpstr>Custom Design</vt:lpstr>
      <vt:lpstr>Office 2013 - 2022 Theme</vt:lpstr>
      <vt:lpstr>1_Office 2013 - 2022 Theme</vt:lpstr>
      <vt:lpstr>1_Custom Design</vt:lpstr>
      <vt:lpstr>3_Office 2013 - 2022 Theme</vt:lpstr>
      <vt:lpstr>1_Exercise</vt:lpstr>
      <vt:lpstr>Cover Title</vt:lpstr>
      <vt:lpstr>Module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Source East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Jill Weiss</dc:creator>
  <cp:lastModifiedBy>Rory Moses McKeown</cp:lastModifiedBy>
  <cp:revision>7</cp:revision>
  <cp:lastPrinted>2014-12-15T11:37:40Z</cp:lastPrinted>
  <dcterms:created xsi:type="dcterms:W3CDTF">2003-08-22T14:57:27Z</dcterms:created>
  <dcterms:modified xsi:type="dcterms:W3CDTF">2026-02-10T09:25:37Z</dcterms:modified>
</cp:coreProperties>
</file>