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0.xml" ContentType="application/vnd.openxmlformats-officedocument.theme+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78" r:id="rId1"/>
    <p:sldMasterId id="2147483865" r:id="rId2"/>
    <p:sldMasterId id="2147483859" r:id="rId3"/>
    <p:sldMasterId id="2147483730" r:id="rId4"/>
    <p:sldMasterId id="2147483906" r:id="rId5"/>
    <p:sldMasterId id="2147483918" r:id="rId6"/>
    <p:sldMasterId id="2147483931" r:id="rId7"/>
    <p:sldMasterId id="2147484006" r:id="rId8"/>
    <p:sldMasterId id="2147483968" r:id="rId9"/>
    <p:sldMasterId id="2147484019" r:id="rId10"/>
    <p:sldMasterId id="2147484049" r:id="rId11"/>
    <p:sldMasterId id="2147484051" r:id="rId12"/>
  </p:sldMasterIdLst>
  <p:notesMasterIdLst>
    <p:notesMasterId r:id="rId151"/>
  </p:notesMasterIdLst>
  <p:handoutMasterIdLst>
    <p:handoutMasterId r:id="rId152"/>
  </p:handoutMasterIdLst>
  <p:sldIdLst>
    <p:sldId id="8484" r:id="rId13"/>
    <p:sldId id="2337" r:id="rId14"/>
    <p:sldId id="8477" r:id="rId15"/>
    <p:sldId id="8485" r:id="rId16"/>
    <p:sldId id="1698" r:id="rId17"/>
    <p:sldId id="1699" r:id="rId18"/>
    <p:sldId id="735" r:id="rId19"/>
    <p:sldId id="1700" r:id="rId20"/>
    <p:sldId id="2195" r:id="rId21"/>
    <p:sldId id="1971" r:id="rId22"/>
    <p:sldId id="1972" r:id="rId23"/>
    <p:sldId id="1703" r:id="rId24"/>
    <p:sldId id="2196" r:id="rId25"/>
    <p:sldId id="1704" r:id="rId26"/>
    <p:sldId id="1705" r:id="rId27"/>
    <p:sldId id="1055" r:id="rId28"/>
    <p:sldId id="2317" r:id="rId29"/>
    <p:sldId id="1706" r:id="rId30"/>
    <p:sldId id="1708" r:id="rId31"/>
    <p:sldId id="1709" r:id="rId32"/>
    <p:sldId id="1316" r:id="rId33"/>
    <p:sldId id="2197" r:id="rId34"/>
    <p:sldId id="2198" r:id="rId35"/>
    <p:sldId id="1713" r:id="rId36"/>
    <p:sldId id="1714" r:id="rId37"/>
    <p:sldId id="1715" r:id="rId38"/>
    <p:sldId id="1716" r:id="rId39"/>
    <p:sldId id="1717" r:id="rId40"/>
    <p:sldId id="1132" r:id="rId41"/>
    <p:sldId id="1719" r:id="rId42"/>
    <p:sldId id="2134" r:id="rId43"/>
    <p:sldId id="2167" r:id="rId44"/>
    <p:sldId id="2199" r:id="rId45"/>
    <p:sldId id="2164" r:id="rId46"/>
    <p:sldId id="2165" r:id="rId47"/>
    <p:sldId id="2166" r:id="rId48"/>
    <p:sldId id="2318" r:id="rId49"/>
    <p:sldId id="1721" r:id="rId50"/>
    <p:sldId id="1722" r:id="rId51"/>
    <p:sldId id="1723" r:id="rId52"/>
    <p:sldId id="2140" r:id="rId53"/>
    <p:sldId id="1986" r:id="rId54"/>
    <p:sldId id="8466" r:id="rId55"/>
    <p:sldId id="1997" r:id="rId56"/>
    <p:sldId id="8467" r:id="rId57"/>
    <p:sldId id="1998" r:id="rId58"/>
    <p:sldId id="8468" r:id="rId59"/>
    <p:sldId id="1989" r:id="rId60"/>
    <p:sldId id="8469" r:id="rId61"/>
    <p:sldId id="1991" r:id="rId62"/>
    <p:sldId id="8470" r:id="rId63"/>
    <p:sldId id="1992" r:id="rId64"/>
    <p:sldId id="8471" r:id="rId65"/>
    <p:sldId id="1993" r:id="rId66"/>
    <p:sldId id="8472" r:id="rId67"/>
    <p:sldId id="1994" r:id="rId68"/>
    <p:sldId id="8473" r:id="rId69"/>
    <p:sldId id="1995" r:id="rId70"/>
    <p:sldId id="8486" r:id="rId71"/>
    <p:sldId id="1892" r:id="rId72"/>
    <p:sldId id="2316" r:id="rId73"/>
    <p:sldId id="1893" r:id="rId74"/>
    <p:sldId id="1976" r:id="rId75"/>
    <p:sldId id="2206" r:id="rId76"/>
    <p:sldId id="1895" r:id="rId77"/>
    <p:sldId id="1896" r:id="rId78"/>
    <p:sldId id="1897" r:id="rId79"/>
    <p:sldId id="1898" r:id="rId80"/>
    <p:sldId id="1899" r:id="rId81"/>
    <p:sldId id="1900" r:id="rId82"/>
    <p:sldId id="1901" r:id="rId83"/>
    <p:sldId id="1903" r:id="rId84"/>
    <p:sldId id="2209" r:id="rId85"/>
    <p:sldId id="2208" r:id="rId86"/>
    <p:sldId id="2141" r:id="rId87"/>
    <p:sldId id="1902" r:id="rId88"/>
    <p:sldId id="2214" r:id="rId89"/>
    <p:sldId id="2225" r:id="rId90"/>
    <p:sldId id="2038" r:id="rId91"/>
    <p:sldId id="1905" r:id="rId92"/>
    <p:sldId id="1906" r:id="rId93"/>
    <p:sldId id="1977" r:id="rId94"/>
    <p:sldId id="1907" r:id="rId95"/>
    <p:sldId id="2075" r:id="rId96"/>
    <p:sldId id="1979" r:id="rId97"/>
    <p:sldId id="1909" r:id="rId98"/>
    <p:sldId id="8487" r:id="rId99"/>
    <p:sldId id="1760" r:id="rId100"/>
    <p:sldId id="2204" r:id="rId101"/>
    <p:sldId id="1443" r:id="rId102"/>
    <p:sldId id="2210" r:id="rId103"/>
    <p:sldId id="2211" r:id="rId104"/>
    <p:sldId id="1763" r:id="rId105"/>
    <p:sldId id="1586" r:id="rId106"/>
    <p:sldId id="1762" r:id="rId107"/>
    <p:sldId id="2028" r:id="rId108"/>
    <p:sldId id="1764" r:id="rId109"/>
    <p:sldId id="2212" r:id="rId110"/>
    <p:sldId id="2213" r:id="rId111"/>
    <p:sldId id="2215" r:id="rId112"/>
    <p:sldId id="2029" r:id="rId113"/>
    <p:sldId id="1588" r:id="rId114"/>
    <p:sldId id="2328" r:id="rId115"/>
    <p:sldId id="1770" r:id="rId116"/>
    <p:sldId id="1771" r:id="rId117"/>
    <p:sldId id="8456" r:id="rId118"/>
    <p:sldId id="8458" r:id="rId119"/>
    <p:sldId id="8488" r:id="rId120"/>
    <p:sldId id="1773" r:id="rId121"/>
    <p:sldId id="2216" r:id="rId122"/>
    <p:sldId id="1456" r:id="rId123"/>
    <p:sldId id="2217" r:id="rId124"/>
    <p:sldId id="1779" r:id="rId125"/>
    <p:sldId id="1787" r:id="rId126"/>
    <p:sldId id="1783" r:id="rId127"/>
    <p:sldId id="1784" r:id="rId128"/>
    <p:sldId id="1785" r:id="rId129"/>
    <p:sldId id="2218" r:id="rId130"/>
    <p:sldId id="2222" r:id="rId131"/>
    <p:sldId id="2223" r:id="rId132"/>
    <p:sldId id="2219" r:id="rId133"/>
    <p:sldId id="1777" r:id="rId134"/>
    <p:sldId id="2220" r:id="rId135"/>
    <p:sldId id="2221" r:id="rId136"/>
    <p:sldId id="2302" r:id="rId137"/>
    <p:sldId id="2303" r:id="rId138"/>
    <p:sldId id="2304" r:id="rId139"/>
    <p:sldId id="2137" r:id="rId140"/>
    <p:sldId id="2331" r:id="rId141"/>
    <p:sldId id="2046" r:id="rId142"/>
    <p:sldId id="2227" r:id="rId143"/>
    <p:sldId id="2051" r:id="rId144"/>
    <p:sldId id="2052" r:id="rId145"/>
    <p:sldId id="8464" r:id="rId146"/>
    <p:sldId id="2121" r:id="rId147"/>
    <p:sldId id="2050" r:id="rId148"/>
    <p:sldId id="2053" r:id="rId149"/>
    <p:sldId id="8479" r:id="rId150"/>
  </p:sldIdLst>
  <p:sldSz cx="12192000" cy="6858000"/>
  <p:notesSz cx="6797675" cy="9926638"/>
  <p:defaultTextStyle>
    <a:defPPr>
      <a:defRPr lang="en-US"/>
    </a:defPPr>
    <a:lvl1pPr algn="l" rtl="0" eaLnBrk="0" fontAlgn="base" hangingPunct="0">
      <a:spcBef>
        <a:spcPct val="0"/>
      </a:spcBef>
      <a:spcAft>
        <a:spcPct val="0"/>
      </a:spcAft>
      <a:defRPr sz="28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8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8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8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800" kern="1200">
        <a:solidFill>
          <a:schemeClr val="tx1"/>
        </a:solidFill>
        <a:latin typeface="Arial" charset="0"/>
        <a:ea typeface="MS PGothic" charset="0"/>
        <a:cs typeface="MS PGothic" charset="0"/>
      </a:defRPr>
    </a:lvl5pPr>
    <a:lvl6pPr marL="2286000" algn="l" defTabSz="457200" rtl="0" eaLnBrk="1" latinLnBrk="0" hangingPunct="1">
      <a:defRPr sz="2800" kern="1200">
        <a:solidFill>
          <a:schemeClr val="tx1"/>
        </a:solidFill>
        <a:latin typeface="Arial" charset="0"/>
        <a:ea typeface="MS PGothic" charset="0"/>
        <a:cs typeface="MS PGothic" charset="0"/>
      </a:defRPr>
    </a:lvl6pPr>
    <a:lvl7pPr marL="2743200" algn="l" defTabSz="457200" rtl="0" eaLnBrk="1" latinLnBrk="0" hangingPunct="1">
      <a:defRPr sz="2800" kern="1200">
        <a:solidFill>
          <a:schemeClr val="tx1"/>
        </a:solidFill>
        <a:latin typeface="Arial" charset="0"/>
        <a:ea typeface="MS PGothic" charset="0"/>
        <a:cs typeface="MS PGothic" charset="0"/>
      </a:defRPr>
    </a:lvl7pPr>
    <a:lvl8pPr marL="3200400" algn="l" defTabSz="457200" rtl="0" eaLnBrk="1" latinLnBrk="0" hangingPunct="1">
      <a:defRPr sz="2800" kern="1200">
        <a:solidFill>
          <a:schemeClr val="tx1"/>
        </a:solidFill>
        <a:latin typeface="Arial" charset="0"/>
        <a:ea typeface="MS PGothic" charset="0"/>
        <a:cs typeface="MS PGothic" charset="0"/>
      </a:defRPr>
    </a:lvl8pPr>
    <a:lvl9pPr marL="3657600" algn="l" defTabSz="457200" rtl="0" eaLnBrk="1" latinLnBrk="0" hangingPunct="1">
      <a:defRPr sz="28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ry Moses McKeown" initials="RMM" lastIdx="348" clrIdx="0">
    <p:extLst>
      <p:ext uri="{19B8F6BF-5375-455C-9EA6-DF929625EA0E}">
        <p15:presenceInfo xmlns:p15="http://schemas.microsoft.com/office/powerpoint/2012/main" userId="923898dd5eed048c" providerId="Windows Live"/>
      </p:ext>
    </p:extLst>
  </p:cmAuthor>
  <p:cmAuthor id="2" name="MCKEOWN, Rory" initials="RM" lastIdx="53" clrIdx="1">
    <p:extLst>
      <p:ext uri="{19B8F6BF-5375-455C-9EA6-DF929625EA0E}">
        <p15:presenceInfo xmlns:p15="http://schemas.microsoft.com/office/powerpoint/2012/main" userId="S::mckeownr@who.int::4bcd8b14-277e-489e-a15d-7b04751d19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C31"/>
    <a:srgbClr val="1D395C"/>
    <a:srgbClr val="41A98B"/>
    <a:srgbClr val="1E7EA3"/>
    <a:srgbClr val="FED766"/>
    <a:srgbClr val="129580"/>
    <a:srgbClr val="56A3A6"/>
    <a:srgbClr val="DB504A"/>
    <a:srgbClr val="03CEA4"/>
    <a:srgbClr val="0867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842CA4-34E7-4CF2-9D89-FDDF7F0EBBD5}" v="1" dt="2026-02-10T09:24:04.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6" y="268"/>
      </p:cViewPr>
      <p:guideLst>
        <p:guide orient="horz" pos="2160"/>
        <p:guide pos="3840"/>
      </p:guideLst>
    </p:cSldViewPr>
  </p:slideViewPr>
  <p:notesTextViewPr>
    <p:cViewPr>
      <p:scale>
        <a:sx n="1" d="1"/>
        <a:sy n="1" d="1"/>
      </p:scale>
      <p:origin x="0" y="0"/>
    </p:cViewPr>
  </p:notesTextViewPr>
  <p:sorterViewPr>
    <p:cViewPr varScale="1">
      <p:scale>
        <a:sx n="1" d="1"/>
        <a:sy n="1" d="1"/>
      </p:scale>
      <p:origin x="0" y="-551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slide" Target="slides/slide126.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53" Type="http://schemas.openxmlformats.org/officeDocument/2006/relationships/slide" Target="slides/slide41.xml"/><Relationship Id="rId74" Type="http://schemas.openxmlformats.org/officeDocument/2006/relationships/slide" Target="slides/slide62.xml"/><Relationship Id="rId128" Type="http://schemas.openxmlformats.org/officeDocument/2006/relationships/slide" Target="slides/slide116.xml"/><Relationship Id="rId149" Type="http://schemas.openxmlformats.org/officeDocument/2006/relationships/slide" Target="slides/slide137.xml"/><Relationship Id="rId5" Type="http://schemas.openxmlformats.org/officeDocument/2006/relationships/slideMaster" Target="slideMasters/slideMaster5.xml"/><Relationship Id="rId95" Type="http://schemas.openxmlformats.org/officeDocument/2006/relationships/slide" Target="slides/slide83.xml"/><Relationship Id="rId22" Type="http://schemas.openxmlformats.org/officeDocument/2006/relationships/slide" Target="slides/slide10.xml"/><Relationship Id="rId43" Type="http://schemas.openxmlformats.org/officeDocument/2006/relationships/slide" Target="slides/slide31.xml"/><Relationship Id="rId64" Type="http://schemas.openxmlformats.org/officeDocument/2006/relationships/slide" Target="slides/slide52.xml"/><Relationship Id="rId118" Type="http://schemas.openxmlformats.org/officeDocument/2006/relationships/slide" Target="slides/slide106.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slide" Target="slides/slide128.xml"/><Relationship Id="rId145" Type="http://schemas.openxmlformats.org/officeDocument/2006/relationships/slide" Target="slides/slide13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0" Type="http://schemas.openxmlformats.org/officeDocument/2006/relationships/slide" Target="slides/slide118.xml"/><Relationship Id="rId135" Type="http://schemas.openxmlformats.org/officeDocument/2006/relationships/slide" Target="slides/slide123.xml"/><Relationship Id="rId151" Type="http://schemas.openxmlformats.org/officeDocument/2006/relationships/notesMaster" Target="notesMasters/notesMaster1.xml"/><Relationship Id="rId156" Type="http://schemas.openxmlformats.org/officeDocument/2006/relationships/theme" Target="theme/theme1.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handoutMaster" Target="handoutMasters/handoutMaster1.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microsoft.com/office/2015/10/relationships/revisionInfo" Target="revisionInfo.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commentAuthors" Target="commentAuthors.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43" Type="http://schemas.openxmlformats.org/officeDocument/2006/relationships/slide" Target="slides/slide131.xml"/><Relationship Id="rId148" Type="http://schemas.openxmlformats.org/officeDocument/2006/relationships/slide" Target="slides/slide136.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4.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54" Type="http://schemas.openxmlformats.org/officeDocument/2006/relationships/presProps" Target="presProps.xml"/><Relationship Id="rId16" Type="http://schemas.openxmlformats.org/officeDocument/2006/relationships/slide" Target="slides/slide4.xml"/><Relationship Id="rId37" Type="http://schemas.openxmlformats.org/officeDocument/2006/relationships/slide" Target="slides/slide25.xml"/><Relationship Id="rId58" Type="http://schemas.openxmlformats.org/officeDocument/2006/relationships/slide" Target="slides/slide46.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44" Type="http://schemas.openxmlformats.org/officeDocument/2006/relationships/slide" Target="slides/slide132.xml"/><Relationship Id="rId90" Type="http://schemas.openxmlformats.org/officeDocument/2006/relationships/slide" Target="slides/slide78.xml"/><Relationship Id="rId27" Type="http://schemas.openxmlformats.org/officeDocument/2006/relationships/slide" Target="slides/slide15.xml"/><Relationship Id="rId48" Type="http://schemas.openxmlformats.org/officeDocument/2006/relationships/slide" Target="slides/slide36.xml"/><Relationship Id="rId69" Type="http://schemas.openxmlformats.org/officeDocument/2006/relationships/slide" Target="slides/slide57.xml"/><Relationship Id="rId113" Type="http://schemas.openxmlformats.org/officeDocument/2006/relationships/slide" Target="slides/slide101.xml"/><Relationship Id="rId134" Type="http://schemas.openxmlformats.org/officeDocument/2006/relationships/slide" Target="slides/slide12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E8357-265A-4FBC-B7AB-C39B3A41706B}"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GB"/>
        </a:p>
      </dgm:t>
    </dgm:pt>
    <dgm:pt modelId="{7FD18FD8-D33C-47DA-952A-138CC7C7ABFF}">
      <dgm:prSet phldrT="[Text]" custT="1"/>
      <dgm:spPr>
        <a:solidFill>
          <a:srgbClr val="086788"/>
        </a:solidFill>
      </dgm:spPr>
      <dgm:t>
        <a:bodyPr/>
        <a:lstStyle/>
        <a:p>
          <a:pPr algn="ctr"/>
          <a:r>
            <a:rPr lang="en-AU" sz="1800" b="1" u="none">
              <a:latin typeface="Arial" pitchFamily="34" charset="0"/>
              <a:cs typeface="Arial" pitchFamily="34" charset="0"/>
            </a:rPr>
            <a:t>MODULE 3</a:t>
          </a:r>
          <a:endParaRPr lang="en-GB" sz="1800" b="1" u="none">
            <a:latin typeface="Arial" pitchFamily="34" charset="0"/>
            <a:cs typeface="Arial" pitchFamily="34" charset="0"/>
          </a:endParaRPr>
        </a:p>
      </dgm:t>
    </dgm:pt>
    <dgm:pt modelId="{4D1083F3-9F20-4507-803E-04890189B821}" type="parTrans" cxnId="{98775D1B-9E8C-4BA0-9A80-359A70D70173}">
      <dgm:prSet/>
      <dgm:spPr/>
      <dgm:t>
        <a:bodyPr/>
        <a:lstStyle/>
        <a:p>
          <a:endParaRPr lang="en-GB">
            <a:latin typeface="Arial" pitchFamily="34" charset="0"/>
            <a:cs typeface="Arial" pitchFamily="34" charset="0"/>
          </a:endParaRPr>
        </a:p>
      </dgm:t>
    </dgm:pt>
    <dgm:pt modelId="{C0DEEBDF-B808-495B-A731-B9C0C53BB13F}" type="sibTrans" cxnId="{98775D1B-9E8C-4BA0-9A80-359A70D70173}">
      <dgm:prSet/>
      <dgm:spPr/>
      <dgm:t>
        <a:bodyPr/>
        <a:lstStyle/>
        <a:p>
          <a:endParaRPr lang="en-GB">
            <a:latin typeface="Arial" pitchFamily="34" charset="0"/>
            <a:cs typeface="Arial" pitchFamily="34" charset="0"/>
          </a:endParaRPr>
        </a:p>
      </dgm:t>
    </dgm:pt>
    <dgm:pt modelId="{0A2F6D7D-35CD-49B6-94FE-8E23F2C971A0}">
      <dgm:prSet phldrT="[Text]" custT="1"/>
      <dgm:spPr>
        <a:solidFill>
          <a:srgbClr val="086788"/>
        </a:solidFill>
      </dgm:spPr>
      <dgm:t>
        <a:bodyPr/>
        <a:lstStyle/>
        <a:p>
          <a:pPr algn="l"/>
          <a:r>
            <a:rPr lang="en-AU" sz="1800">
              <a:latin typeface="Arial" pitchFamily="34" charset="0"/>
              <a:cs typeface="Arial" pitchFamily="34" charset="0"/>
            </a:rPr>
            <a:t>What are the hazardous events and hazards that threaten water safety?</a:t>
          </a:r>
          <a:endParaRPr lang="en-GB" sz="1800">
            <a:latin typeface="Arial" pitchFamily="34" charset="0"/>
            <a:cs typeface="Arial" pitchFamily="34" charset="0"/>
          </a:endParaRPr>
        </a:p>
      </dgm:t>
    </dgm:pt>
    <dgm:pt modelId="{A981439A-971C-4DC1-9D82-E2B71B768D84}" type="parTrans" cxnId="{1A4FDFA0-599D-459D-BBD3-EE2E823AB74A}">
      <dgm:prSet/>
      <dgm:spPr/>
      <dgm:t>
        <a:bodyPr/>
        <a:lstStyle/>
        <a:p>
          <a:endParaRPr lang="en-GB">
            <a:latin typeface="Arial" pitchFamily="34" charset="0"/>
            <a:cs typeface="Arial" pitchFamily="34" charset="0"/>
          </a:endParaRPr>
        </a:p>
      </dgm:t>
    </dgm:pt>
    <dgm:pt modelId="{0F1DA454-F57F-421A-B305-EF945B7A66BF}" type="sibTrans" cxnId="{1A4FDFA0-599D-459D-BBD3-EE2E823AB74A}">
      <dgm:prSet/>
      <dgm:spPr/>
      <dgm:t>
        <a:bodyPr/>
        <a:lstStyle/>
        <a:p>
          <a:endParaRPr lang="en-GB">
            <a:latin typeface="Arial" pitchFamily="34" charset="0"/>
            <a:cs typeface="Arial" pitchFamily="34" charset="0"/>
          </a:endParaRPr>
        </a:p>
      </dgm:t>
    </dgm:pt>
    <dgm:pt modelId="{81FB962D-EE0A-4A81-96DB-D8361BE79AD3}">
      <dgm:prSet phldrT="[Text]" custT="1"/>
      <dgm:spPr>
        <a:solidFill>
          <a:srgbClr val="E45C31"/>
        </a:solidFill>
      </dgm:spPr>
      <dgm:t>
        <a:bodyPr/>
        <a:lstStyle/>
        <a:p>
          <a:pPr algn="ctr"/>
          <a:r>
            <a:rPr lang="en-AU" sz="1800" b="1" u="none">
              <a:latin typeface="Arial" pitchFamily="34" charset="0"/>
              <a:cs typeface="Arial" pitchFamily="34" charset="0"/>
            </a:rPr>
            <a:t>MODULE 4</a:t>
          </a:r>
          <a:endParaRPr lang="en-GB" sz="1800" b="1" u="none">
            <a:latin typeface="Arial" pitchFamily="34" charset="0"/>
            <a:cs typeface="Arial" pitchFamily="34" charset="0"/>
          </a:endParaRPr>
        </a:p>
      </dgm:t>
    </dgm:pt>
    <dgm:pt modelId="{441082DB-5294-44AB-985C-0F3718E42E75}" type="parTrans" cxnId="{63F0BD38-D259-4FCC-935E-A012CAF4E16C}">
      <dgm:prSet/>
      <dgm:spPr/>
      <dgm:t>
        <a:bodyPr/>
        <a:lstStyle/>
        <a:p>
          <a:endParaRPr lang="en-GB">
            <a:latin typeface="Arial" pitchFamily="34" charset="0"/>
            <a:cs typeface="Arial" pitchFamily="34" charset="0"/>
          </a:endParaRPr>
        </a:p>
      </dgm:t>
    </dgm:pt>
    <dgm:pt modelId="{94728BB5-BD24-4C96-BCA4-DAF1AC3A4409}" type="sibTrans" cxnId="{63F0BD38-D259-4FCC-935E-A012CAF4E16C}">
      <dgm:prSet/>
      <dgm:spPr/>
      <dgm:t>
        <a:bodyPr/>
        <a:lstStyle/>
        <a:p>
          <a:endParaRPr lang="en-GB">
            <a:latin typeface="Arial" pitchFamily="34" charset="0"/>
            <a:cs typeface="Arial" pitchFamily="34" charset="0"/>
          </a:endParaRPr>
        </a:p>
      </dgm:t>
    </dgm:pt>
    <dgm:pt modelId="{CEEC9E53-6EAC-42E5-AFCD-DB526C83CAC5}">
      <dgm:prSet phldrT="[Text]" custT="1"/>
      <dgm:spPr>
        <a:solidFill>
          <a:srgbClr val="E45C31"/>
        </a:solidFill>
      </dgm:spPr>
      <dgm:t>
        <a:bodyPr/>
        <a:lstStyle/>
        <a:p>
          <a:pPr algn="l"/>
          <a:r>
            <a:rPr lang="en-AU" sz="1800">
              <a:latin typeface="Arial" pitchFamily="34" charset="0"/>
              <a:cs typeface="Arial" pitchFamily="34" charset="0"/>
            </a:rPr>
            <a:t>What </a:t>
          </a:r>
          <a:r>
            <a:rPr lang="en-AU" sz="1800" u="sng">
              <a:latin typeface="Arial" pitchFamily="34" charset="0"/>
              <a:cs typeface="Arial" pitchFamily="34" charset="0"/>
            </a:rPr>
            <a:t>existing</a:t>
          </a:r>
          <a:r>
            <a:rPr lang="en-AU" sz="1800">
              <a:latin typeface="Arial" pitchFamily="34" charset="0"/>
              <a:cs typeface="Arial" pitchFamily="34" charset="0"/>
            </a:rPr>
            <a:t> controls are in place, are they effective? What are the risks, and what needs more control?</a:t>
          </a:r>
          <a:endParaRPr lang="en-GB" sz="1800">
            <a:latin typeface="Arial" pitchFamily="34" charset="0"/>
            <a:cs typeface="Arial" pitchFamily="34" charset="0"/>
          </a:endParaRPr>
        </a:p>
      </dgm:t>
    </dgm:pt>
    <dgm:pt modelId="{A08503EF-ECE2-4223-9C61-F51D770C5699}" type="parTrans" cxnId="{23E42A64-6F09-4EA8-A0FF-BEC5DC845C7E}">
      <dgm:prSet/>
      <dgm:spPr/>
      <dgm:t>
        <a:bodyPr/>
        <a:lstStyle/>
        <a:p>
          <a:endParaRPr lang="en-GB">
            <a:latin typeface="Arial" pitchFamily="34" charset="0"/>
            <a:cs typeface="Arial" pitchFamily="34" charset="0"/>
          </a:endParaRPr>
        </a:p>
      </dgm:t>
    </dgm:pt>
    <dgm:pt modelId="{A0CD3DE2-60F8-40F9-81A7-DA0FE2DADDEB}" type="sibTrans" cxnId="{23E42A64-6F09-4EA8-A0FF-BEC5DC845C7E}">
      <dgm:prSet/>
      <dgm:spPr/>
      <dgm:t>
        <a:bodyPr/>
        <a:lstStyle/>
        <a:p>
          <a:endParaRPr lang="en-GB">
            <a:latin typeface="Arial" pitchFamily="34" charset="0"/>
            <a:cs typeface="Arial" pitchFamily="34" charset="0"/>
          </a:endParaRPr>
        </a:p>
      </dgm:t>
    </dgm:pt>
    <dgm:pt modelId="{F6E0F530-D997-4F84-B337-BE568666E2E4}">
      <dgm:prSet phldrT="[Text]" custT="1"/>
      <dgm:spPr>
        <a:solidFill>
          <a:srgbClr val="009FB7"/>
        </a:solidFill>
      </dgm:spPr>
      <dgm:t>
        <a:bodyPr/>
        <a:lstStyle/>
        <a:p>
          <a:pPr algn="ctr"/>
          <a:r>
            <a:rPr lang="en-AU" sz="1800" b="1" u="none">
              <a:latin typeface="Arial" pitchFamily="34" charset="0"/>
              <a:cs typeface="Arial" pitchFamily="34" charset="0"/>
            </a:rPr>
            <a:t>MODULE 5</a:t>
          </a:r>
          <a:endParaRPr lang="en-GB" sz="1800" b="1" u="none">
            <a:latin typeface="Arial" pitchFamily="34" charset="0"/>
            <a:cs typeface="Arial" pitchFamily="34" charset="0"/>
          </a:endParaRPr>
        </a:p>
      </dgm:t>
    </dgm:pt>
    <dgm:pt modelId="{50E4CB69-1883-4848-9E63-0B4461830B12}" type="parTrans" cxnId="{A05F64AB-86C6-421C-8A9F-846052BD5687}">
      <dgm:prSet/>
      <dgm:spPr/>
      <dgm:t>
        <a:bodyPr/>
        <a:lstStyle/>
        <a:p>
          <a:endParaRPr lang="en-GB">
            <a:latin typeface="Arial" pitchFamily="34" charset="0"/>
            <a:cs typeface="Arial" pitchFamily="34" charset="0"/>
          </a:endParaRPr>
        </a:p>
      </dgm:t>
    </dgm:pt>
    <dgm:pt modelId="{593DC9E4-7F48-49C2-9684-603DF9D18952}" type="sibTrans" cxnId="{A05F64AB-86C6-421C-8A9F-846052BD5687}">
      <dgm:prSet/>
      <dgm:spPr/>
      <dgm:t>
        <a:bodyPr/>
        <a:lstStyle/>
        <a:p>
          <a:endParaRPr lang="en-GB">
            <a:latin typeface="Arial" pitchFamily="34" charset="0"/>
            <a:cs typeface="Arial" pitchFamily="34" charset="0"/>
          </a:endParaRPr>
        </a:p>
      </dgm:t>
    </dgm:pt>
    <dgm:pt modelId="{8E3364C2-7A93-45BE-A766-D65B71B05270}">
      <dgm:prSet phldrT="[Text]" custT="1"/>
      <dgm:spPr>
        <a:solidFill>
          <a:srgbClr val="009FB7"/>
        </a:solidFill>
      </dgm:spPr>
      <dgm:t>
        <a:bodyPr/>
        <a:lstStyle/>
        <a:p>
          <a:pPr algn="l"/>
          <a:r>
            <a:rPr lang="en-AU" sz="1800">
              <a:latin typeface="Arial" pitchFamily="34" charset="0"/>
              <a:cs typeface="Arial" pitchFamily="34" charset="0"/>
            </a:rPr>
            <a:t>What will be done to address the risks that require additional control?</a:t>
          </a:r>
          <a:endParaRPr lang="en-GB" sz="1800">
            <a:latin typeface="Arial" pitchFamily="34" charset="0"/>
            <a:cs typeface="Arial" pitchFamily="34" charset="0"/>
          </a:endParaRPr>
        </a:p>
      </dgm:t>
    </dgm:pt>
    <dgm:pt modelId="{30FBDFCA-0EB2-4973-B930-7004997BD2BE}" type="parTrans" cxnId="{0BD0ECE5-7CB4-4F06-8F4B-AA72C063068F}">
      <dgm:prSet/>
      <dgm:spPr/>
      <dgm:t>
        <a:bodyPr/>
        <a:lstStyle/>
        <a:p>
          <a:endParaRPr lang="en-GB">
            <a:latin typeface="Arial" pitchFamily="34" charset="0"/>
            <a:cs typeface="Arial" pitchFamily="34" charset="0"/>
          </a:endParaRPr>
        </a:p>
      </dgm:t>
    </dgm:pt>
    <dgm:pt modelId="{5C883993-B4AB-4161-B1AD-853EB0980EFE}" type="sibTrans" cxnId="{0BD0ECE5-7CB4-4F06-8F4B-AA72C063068F}">
      <dgm:prSet/>
      <dgm:spPr/>
      <dgm:t>
        <a:bodyPr/>
        <a:lstStyle/>
        <a:p>
          <a:endParaRPr lang="en-GB">
            <a:latin typeface="Arial" pitchFamily="34" charset="0"/>
            <a:cs typeface="Arial" pitchFamily="34" charset="0"/>
          </a:endParaRPr>
        </a:p>
      </dgm:t>
    </dgm:pt>
    <dgm:pt modelId="{F026F7BD-F464-4A7D-97E4-FCE299C8720A}" type="pres">
      <dgm:prSet presAssocID="{E35E8357-265A-4FBC-B7AB-C39B3A41706B}" presName="CompostProcess" presStyleCnt="0">
        <dgm:presLayoutVars>
          <dgm:dir/>
          <dgm:resizeHandles val="exact"/>
        </dgm:presLayoutVars>
      </dgm:prSet>
      <dgm:spPr/>
    </dgm:pt>
    <dgm:pt modelId="{BF5EE65B-DEB6-4E9D-AE28-946A860F39B5}" type="pres">
      <dgm:prSet presAssocID="{E35E8357-265A-4FBC-B7AB-C39B3A41706B}" presName="arrow" presStyleLbl="bgShp" presStyleIdx="0" presStyleCnt="1" custScaleX="100362" custLinFactNeighborY="191"/>
      <dgm:spPr>
        <a:solidFill>
          <a:srgbClr val="E45C31">
            <a:alpha val="29000"/>
          </a:srgbClr>
        </a:solidFill>
      </dgm:spPr>
    </dgm:pt>
    <dgm:pt modelId="{3A6E363A-9D04-46AD-8661-0A6E47DCE525}" type="pres">
      <dgm:prSet presAssocID="{E35E8357-265A-4FBC-B7AB-C39B3A41706B}" presName="linearProcess" presStyleCnt="0"/>
      <dgm:spPr/>
    </dgm:pt>
    <dgm:pt modelId="{30853B21-9FF1-4024-A752-A7E26776DCDE}" type="pres">
      <dgm:prSet presAssocID="{7FD18FD8-D33C-47DA-952A-138CC7C7ABFF}" presName="textNode" presStyleLbl="node1" presStyleIdx="0" presStyleCnt="3">
        <dgm:presLayoutVars>
          <dgm:bulletEnabled val="1"/>
        </dgm:presLayoutVars>
      </dgm:prSet>
      <dgm:spPr/>
    </dgm:pt>
    <dgm:pt modelId="{B8B5B7DE-9A17-409E-9B9B-F71D8A5C81A0}" type="pres">
      <dgm:prSet presAssocID="{C0DEEBDF-B808-495B-A731-B9C0C53BB13F}" presName="sibTrans" presStyleCnt="0"/>
      <dgm:spPr/>
    </dgm:pt>
    <dgm:pt modelId="{B0DD0BB1-36FD-45BB-9C73-3A537F1A4CC7}" type="pres">
      <dgm:prSet presAssocID="{81FB962D-EE0A-4A81-96DB-D8361BE79AD3}" presName="textNode" presStyleLbl="node1" presStyleIdx="1" presStyleCnt="3">
        <dgm:presLayoutVars>
          <dgm:bulletEnabled val="1"/>
        </dgm:presLayoutVars>
      </dgm:prSet>
      <dgm:spPr/>
    </dgm:pt>
    <dgm:pt modelId="{CB48D8DD-1939-4C38-903C-24FD7A9B5EFF}" type="pres">
      <dgm:prSet presAssocID="{94728BB5-BD24-4C96-BCA4-DAF1AC3A4409}" presName="sibTrans" presStyleCnt="0"/>
      <dgm:spPr/>
    </dgm:pt>
    <dgm:pt modelId="{C502159C-8E22-485B-9001-AB0EC082D9F7}" type="pres">
      <dgm:prSet presAssocID="{F6E0F530-D997-4F84-B337-BE568666E2E4}" presName="textNode" presStyleLbl="node1" presStyleIdx="2" presStyleCnt="3">
        <dgm:presLayoutVars>
          <dgm:bulletEnabled val="1"/>
        </dgm:presLayoutVars>
      </dgm:prSet>
      <dgm:spPr/>
    </dgm:pt>
  </dgm:ptLst>
  <dgm:cxnLst>
    <dgm:cxn modelId="{98775D1B-9E8C-4BA0-9A80-359A70D70173}" srcId="{E35E8357-265A-4FBC-B7AB-C39B3A41706B}" destId="{7FD18FD8-D33C-47DA-952A-138CC7C7ABFF}" srcOrd="0" destOrd="0" parTransId="{4D1083F3-9F20-4507-803E-04890189B821}" sibTransId="{C0DEEBDF-B808-495B-A731-B9C0C53BB13F}"/>
    <dgm:cxn modelId="{63F0BD38-D259-4FCC-935E-A012CAF4E16C}" srcId="{E35E8357-265A-4FBC-B7AB-C39B3A41706B}" destId="{81FB962D-EE0A-4A81-96DB-D8361BE79AD3}" srcOrd="1" destOrd="0" parTransId="{441082DB-5294-44AB-985C-0F3718E42E75}" sibTransId="{94728BB5-BD24-4C96-BCA4-DAF1AC3A4409}"/>
    <dgm:cxn modelId="{59E9425E-16EC-C84C-92DC-37549059CF94}" type="presOf" srcId="{E35E8357-265A-4FBC-B7AB-C39B3A41706B}" destId="{F026F7BD-F464-4A7D-97E4-FCE299C8720A}" srcOrd="0" destOrd="0" presId="urn:microsoft.com/office/officeart/2005/8/layout/hProcess9"/>
    <dgm:cxn modelId="{F0EA1C61-F683-1B41-8E88-88F6D6419F27}" type="presOf" srcId="{0A2F6D7D-35CD-49B6-94FE-8E23F2C971A0}" destId="{30853B21-9FF1-4024-A752-A7E26776DCDE}" srcOrd="0" destOrd="1" presId="urn:microsoft.com/office/officeart/2005/8/layout/hProcess9"/>
    <dgm:cxn modelId="{23E42A64-6F09-4EA8-A0FF-BEC5DC845C7E}" srcId="{81FB962D-EE0A-4A81-96DB-D8361BE79AD3}" destId="{CEEC9E53-6EAC-42E5-AFCD-DB526C83CAC5}" srcOrd="0" destOrd="0" parTransId="{A08503EF-ECE2-4223-9C61-F51D770C5699}" sibTransId="{A0CD3DE2-60F8-40F9-81A7-DA0FE2DADDEB}"/>
    <dgm:cxn modelId="{03732357-6559-1349-8C58-CF4FBF53167B}" type="presOf" srcId="{CEEC9E53-6EAC-42E5-AFCD-DB526C83CAC5}" destId="{B0DD0BB1-36FD-45BB-9C73-3A537F1A4CC7}" srcOrd="0" destOrd="1" presId="urn:microsoft.com/office/officeart/2005/8/layout/hProcess9"/>
    <dgm:cxn modelId="{31C1059B-8207-2C4C-8429-1AAA6937984C}" type="presOf" srcId="{F6E0F530-D997-4F84-B337-BE568666E2E4}" destId="{C502159C-8E22-485B-9001-AB0EC082D9F7}" srcOrd="0" destOrd="0" presId="urn:microsoft.com/office/officeart/2005/8/layout/hProcess9"/>
    <dgm:cxn modelId="{1A4FDFA0-599D-459D-BBD3-EE2E823AB74A}" srcId="{7FD18FD8-D33C-47DA-952A-138CC7C7ABFF}" destId="{0A2F6D7D-35CD-49B6-94FE-8E23F2C971A0}" srcOrd="0" destOrd="0" parTransId="{A981439A-971C-4DC1-9D82-E2B71B768D84}" sibTransId="{0F1DA454-F57F-421A-B305-EF945B7A66BF}"/>
    <dgm:cxn modelId="{6C97E8A7-94B0-0A47-85E8-1B4946B64FCF}" type="presOf" srcId="{81FB962D-EE0A-4A81-96DB-D8361BE79AD3}" destId="{B0DD0BB1-36FD-45BB-9C73-3A537F1A4CC7}" srcOrd="0" destOrd="0" presId="urn:microsoft.com/office/officeart/2005/8/layout/hProcess9"/>
    <dgm:cxn modelId="{A05F64AB-86C6-421C-8A9F-846052BD5687}" srcId="{E35E8357-265A-4FBC-B7AB-C39B3A41706B}" destId="{F6E0F530-D997-4F84-B337-BE568666E2E4}" srcOrd="2" destOrd="0" parTransId="{50E4CB69-1883-4848-9E63-0B4461830B12}" sibTransId="{593DC9E4-7F48-49C2-9684-603DF9D18952}"/>
    <dgm:cxn modelId="{43E9FFBB-D4D7-BC4A-8E4F-783912E8A781}" type="presOf" srcId="{7FD18FD8-D33C-47DA-952A-138CC7C7ABFF}" destId="{30853B21-9FF1-4024-A752-A7E26776DCDE}" srcOrd="0" destOrd="0" presId="urn:microsoft.com/office/officeart/2005/8/layout/hProcess9"/>
    <dgm:cxn modelId="{53F7F5BE-DA65-FA4A-A07D-C9CB7151A68B}" type="presOf" srcId="{8E3364C2-7A93-45BE-A766-D65B71B05270}" destId="{C502159C-8E22-485B-9001-AB0EC082D9F7}" srcOrd="0" destOrd="1" presId="urn:microsoft.com/office/officeart/2005/8/layout/hProcess9"/>
    <dgm:cxn modelId="{0BD0ECE5-7CB4-4F06-8F4B-AA72C063068F}" srcId="{F6E0F530-D997-4F84-B337-BE568666E2E4}" destId="{8E3364C2-7A93-45BE-A766-D65B71B05270}" srcOrd="0" destOrd="0" parTransId="{30FBDFCA-0EB2-4973-B930-7004997BD2BE}" sibTransId="{5C883993-B4AB-4161-B1AD-853EB0980EFE}"/>
    <dgm:cxn modelId="{1297E8BA-0DAE-8F4C-BF4D-7B0BB0A8E3E6}" type="presParOf" srcId="{F026F7BD-F464-4A7D-97E4-FCE299C8720A}" destId="{BF5EE65B-DEB6-4E9D-AE28-946A860F39B5}" srcOrd="0" destOrd="0" presId="urn:microsoft.com/office/officeart/2005/8/layout/hProcess9"/>
    <dgm:cxn modelId="{041442CF-0667-5B4D-BB15-A0B460A45A7C}" type="presParOf" srcId="{F026F7BD-F464-4A7D-97E4-FCE299C8720A}" destId="{3A6E363A-9D04-46AD-8661-0A6E47DCE525}" srcOrd="1" destOrd="0" presId="urn:microsoft.com/office/officeart/2005/8/layout/hProcess9"/>
    <dgm:cxn modelId="{6468EDE8-60BE-8644-AFC1-74DD2742D928}" type="presParOf" srcId="{3A6E363A-9D04-46AD-8661-0A6E47DCE525}" destId="{30853B21-9FF1-4024-A752-A7E26776DCDE}" srcOrd="0" destOrd="0" presId="urn:microsoft.com/office/officeart/2005/8/layout/hProcess9"/>
    <dgm:cxn modelId="{5C97540A-BCEA-AA40-93E9-9C2D347CA851}" type="presParOf" srcId="{3A6E363A-9D04-46AD-8661-0A6E47DCE525}" destId="{B8B5B7DE-9A17-409E-9B9B-F71D8A5C81A0}" srcOrd="1" destOrd="0" presId="urn:microsoft.com/office/officeart/2005/8/layout/hProcess9"/>
    <dgm:cxn modelId="{F9F1F73B-D29F-8645-9A4F-DBA2F65FFECA}" type="presParOf" srcId="{3A6E363A-9D04-46AD-8661-0A6E47DCE525}" destId="{B0DD0BB1-36FD-45BB-9C73-3A537F1A4CC7}" srcOrd="2" destOrd="0" presId="urn:microsoft.com/office/officeart/2005/8/layout/hProcess9"/>
    <dgm:cxn modelId="{AC56ABC3-DEF1-BD46-B00E-D3A1C020BABA}" type="presParOf" srcId="{3A6E363A-9D04-46AD-8661-0A6E47DCE525}" destId="{CB48D8DD-1939-4C38-903C-24FD7A9B5EFF}" srcOrd="3" destOrd="0" presId="urn:microsoft.com/office/officeart/2005/8/layout/hProcess9"/>
    <dgm:cxn modelId="{F46987A7-2496-8945-A38D-19D4A6F77C5B}" type="presParOf" srcId="{3A6E363A-9D04-46AD-8661-0A6E47DCE525}" destId="{C502159C-8E22-485B-9001-AB0EC082D9F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EE65B-DEB6-4E9D-AE28-946A860F39B5}">
      <dsp:nvSpPr>
        <dsp:cNvPr id="0" name=""/>
        <dsp:cNvSpPr/>
      </dsp:nvSpPr>
      <dsp:spPr>
        <a:xfrm>
          <a:off x="720750" y="0"/>
          <a:ext cx="8369764" cy="4583142"/>
        </a:xfrm>
        <a:prstGeom prst="rightArrow">
          <a:avLst/>
        </a:prstGeom>
        <a:solidFill>
          <a:srgbClr val="E45C31">
            <a:alpha val="29000"/>
          </a:srgbClr>
        </a:solidFill>
        <a:ln>
          <a:noFill/>
        </a:ln>
        <a:effectLst/>
      </dsp:spPr>
      <dsp:style>
        <a:lnRef idx="0">
          <a:scrgbClr r="0" g="0" b="0"/>
        </a:lnRef>
        <a:fillRef idx="1">
          <a:scrgbClr r="0" g="0" b="0"/>
        </a:fillRef>
        <a:effectRef idx="0">
          <a:scrgbClr r="0" g="0" b="0"/>
        </a:effectRef>
        <a:fontRef idx="minor"/>
      </dsp:style>
    </dsp:sp>
    <dsp:sp modelId="{30853B21-9FF1-4024-A752-A7E26776DCDE}">
      <dsp:nvSpPr>
        <dsp:cNvPr id="0" name=""/>
        <dsp:cNvSpPr/>
      </dsp:nvSpPr>
      <dsp:spPr>
        <a:xfrm>
          <a:off x="0" y="1374942"/>
          <a:ext cx="2943379" cy="1833256"/>
        </a:xfrm>
        <a:prstGeom prst="roundRect">
          <a:avLst/>
        </a:prstGeom>
        <a:solidFill>
          <a:srgbClr val="0867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AU" sz="1800" b="1" u="none" kern="1200">
              <a:latin typeface="Arial" pitchFamily="34" charset="0"/>
              <a:cs typeface="Arial" pitchFamily="34" charset="0"/>
            </a:rPr>
            <a:t>MODULE 3</a:t>
          </a:r>
          <a:endParaRPr lang="en-GB" sz="1800" b="1" u="none" kern="120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AU" sz="1800" kern="1200">
              <a:latin typeface="Arial" pitchFamily="34" charset="0"/>
              <a:cs typeface="Arial" pitchFamily="34" charset="0"/>
            </a:rPr>
            <a:t>What are the hazardous events and hazards that threaten water safety?</a:t>
          </a:r>
          <a:endParaRPr lang="en-GB" sz="1800" kern="1200">
            <a:latin typeface="Arial" pitchFamily="34" charset="0"/>
            <a:cs typeface="Arial" pitchFamily="34" charset="0"/>
          </a:endParaRPr>
        </a:p>
      </dsp:txBody>
      <dsp:txXfrm>
        <a:off x="89492" y="1464434"/>
        <a:ext cx="2764395" cy="1654272"/>
      </dsp:txXfrm>
    </dsp:sp>
    <dsp:sp modelId="{B0DD0BB1-36FD-45BB-9C73-3A537F1A4CC7}">
      <dsp:nvSpPr>
        <dsp:cNvPr id="0" name=""/>
        <dsp:cNvSpPr/>
      </dsp:nvSpPr>
      <dsp:spPr>
        <a:xfrm>
          <a:off x="3433942" y="1374942"/>
          <a:ext cx="2943379" cy="1833256"/>
        </a:xfrm>
        <a:prstGeom prst="roundRect">
          <a:avLst/>
        </a:prstGeom>
        <a:solidFill>
          <a:srgbClr val="E45C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AU" sz="1800" b="1" u="none" kern="1200">
              <a:latin typeface="Arial" pitchFamily="34" charset="0"/>
              <a:cs typeface="Arial" pitchFamily="34" charset="0"/>
            </a:rPr>
            <a:t>MODULE 4</a:t>
          </a:r>
          <a:endParaRPr lang="en-GB" sz="1800" b="1" u="none" kern="120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AU" sz="1800" kern="1200">
              <a:latin typeface="Arial" pitchFamily="34" charset="0"/>
              <a:cs typeface="Arial" pitchFamily="34" charset="0"/>
            </a:rPr>
            <a:t>What </a:t>
          </a:r>
          <a:r>
            <a:rPr lang="en-AU" sz="1800" u="sng" kern="1200">
              <a:latin typeface="Arial" pitchFamily="34" charset="0"/>
              <a:cs typeface="Arial" pitchFamily="34" charset="0"/>
            </a:rPr>
            <a:t>existing</a:t>
          </a:r>
          <a:r>
            <a:rPr lang="en-AU" sz="1800" kern="1200">
              <a:latin typeface="Arial" pitchFamily="34" charset="0"/>
              <a:cs typeface="Arial" pitchFamily="34" charset="0"/>
            </a:rPr>
            <a:t> controls are in place, are they effective? What are the risks, and what needs more control?</a:t>
          </a:r>
          <a:endParaRPr lang="en-GB" sz="1800" kern="1200">
            <a:latin typeface="Arial" pitchFamily="34" charset="0"/>
            <a:cs typeface="Arial" pitchFamily="34" charset="0"/>
          </a:endParaRPr>
        </a:p>
      </dsp:txBody>
      <dsp:txXfrm>
        <a:off x="3523434" y="1464434"/>
        <a:ext cx="2764395" cy="1654272"/>
      </dsp:txXfrm>
    </dsp:sp>
    <dsp:sp modelId="{C502159C-8E22-485B-9001-AB0EC082D9F7}">
      <dsp:nvSpPr>
        <dsp:cNvPr id="0" name=""/>
        <dsp:cNvSpPr/>
      </dsp:nvSpPr>
      <dsp:spPr>
        <a:xfrm>
          <a:off x="6867885" y="1374942"/>
          <a:ext cx="2943379" cy="1833256"/>
        </a:xfrm>
        <a:prstGeom prst="roundRect">
          <a:avLst/>
        </a:prstGeom>
        <a:solidFill>
          <a:srgbClr val="009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AU" sz="1800" b="1" u="none" kern="1200">
              <a:latin typeface="Arial" pitchFamily="34" charset="0"/>
              <a:cs typeface="Arial" pitchFamily="34" charset="0"/>
            </a:rPr>
            <a:t>MODULE 5</a:t>
          </a:r>
          <a:endParaRPr lang="en-GB" sz="1800" b="1" u="none" kern="120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AU" sz="1800" kern="1200">
              <a:latin typeface="Arial" pitchFamily="34" charset="0"/>
              <a:cs typeface="Arial" pitchFamily="34" charset="0"/>
            </a:rPr>
            <a:t>What will be done to address the risks that require additional control?</a:t>
          </a:r>
          <a:endParaRPr lang="en-GB" sz="1800" kern="1200">
            <a:latin typeface="Arial" pitchFamily="34" charset="0"/>
            <a:cs typeface="Arial" pitchFamily="34" charset="0"/>
          </a:endParaRPr>
        </a:p>
      </dsp:txBody>
      <dsp:txXfrm>
        <a:off x="6957377" y="1464434"/>
        <a:ext cx="2764395" cy="16542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6400" cy="4968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atin typeface="Times" charset="0"/>
                <a:ea typeface="ＭＳ Ｐゴシック" charset="0"/>
                <a:cs typeface="+mn-cs"/>
              </a:defRPr>
            </a:lvl1pPr>
          </a:lstStyle>
          <a:p>
            <a:pPr>
              <a:defRPr/>
            </a:pPr>
            <a:endParaRPr lang="en-US"/>
          </a:p>
        </p:txBody>
      </p:sp>
      <p:sp>
        <p:nvSpPr>
          <p:cNvPr id="97283" name="Rectangle 3"/>
          <p:cNvSpPr>
            <a:spLocks noGrp="1" noChangeArrowheads="1"/>
          </p:cNvSpPr>
          <p:nvPr>
            <p:ph type="dt" sz="quarter" idx="1"/>
          </p:nvPr>
        </p:nvSpPr>
        <p:spPr bwMode="auto">
          <a:xfrm>
            <a:off x="3849688" y="0"/>
            <a:ext cx="2946400" cy="4968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Times" charset="0"/>
                <a:ea typeface="ＭＳ Ｐゴシック" charset="0"/>
                <a:cs typeface="+mn-cs"/>
              </a:defRPr>
            </a:lvl1pPr>
          </a:lstStyle>
          <a:p>
            <a:pPr>
              <a:defRPr/>
            </a:pPr>
            <a:endParaRPr lang="en-US"/>
          </a:p>
        </p:txBody>
      </p:sp>
      <p:sp>
        <p:nvSpPr>
          <p:cNvPr id="97284" name="Rectangle 4"/>
          <p:cNvSpPr>
            <a:spLocks noGrp="1" noChangeArrowheads="1"/>
          </p:cNvSpPr>
          <p:nvPr>
            <p:ph type="ftr" sz="quarter" idx="2"/>
          </p:nvPr>
        </p:nvSpPr>
        <p:spPr bwMode="auto">
          <a:xfrm>
            <a:off x="0" y="9428163"/>
            <a:ext cx="2946400" cy="49688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atin typeface="Times" charset="0"/>
                <a:ea typeface="ＭＳ Ｐゴシック" charset="0"/>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Times" charset="0"/>
              </a:defRPr>
            </a:lvl1pPr>
          </a:lstStyle>
          <a:p>
            <a:pPr>
              <a:defRPr/>
            </a:pPr>
            <a:fld id="{821E47E2-F91E-D342-95F7-DC6C48D52B7E}" type="slidenum">
              <a:rPr lang="en-US"/>
              <a:pPr>
                <a:defRPr/>
              </a:pPr>
              <a:t>‹#›</a:t>
            </a:fld>
            <a:endParaRPr lang="en-US"/>
          </a:p>
        </p:txBody>
      </p:sp>
    </p:spTree>
    <p:extLst>
      <p:ext uri="{BB962C8B-B14F-4D97-AF65-F5344CB8AC3E}">
        <p14:creationId xmlns:p14="http://schemas.microsoft.com/office/powerpoint/2010/main" val="2693976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atin typeface="Times" charset="0"/>
                <a:ea typeface="ＭＳ Ｐゴシック" charset="0"/>
                <a:cs typeface="+mn-cs"/>
              </a:defRPr>
            </a:lvl1pPr>
          </a:lstStyle>
          <a:p>
            <a:pPr>
              <a:defRPr/>
            </a:pPr>
            <a:endParaRPr lang="en-US"/>
          </a:p>
        </p:txBody>
      </p:sp>
      <p:sp>
        <p:nvSpPr>
          <p:cNvPr id="31747" name="Rectangle 3"/>
          <p:cNvSpPr>
            <a:spLocks noGrp="1" noChangeArrowheads="1"/>
          </p:cNvSpPr>
          <p:nvPr>
            <p:ph type="dt" idx="1"/>
          </p:nvPr>
        </p:nvSpPr>
        <p:spPr bwMode="auto">
          <a:xfrm>
            <a:off x="3849688" y="0"/>
            <a:ext cx="2946400" cy="4968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Times" charset="0"/>
                <a:ea typeface="ＭＳ Ｐゴシック"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Lst>
        </p:spPr>
      </p:sp>
      <p:sp>
        <p:nvSpPr>
          <p:cNvPr id="31749" name="Rectangle 5"/>
          <p:cNvSpPr>
            <a:spLocks noGrp="1" noChangeArrowheads="1"/>
          </p:cNvSpPr>
          <p:nvPr>
            <p:ph type="body" sz="quarter" idx="3"/>
          </p:nvPr>
        </p:nvSpPr>
        <p:spPr bwMode="auto">
          <a:xfrm>
            <a:off x="681038" y="4716463"/>
            <a:ext cx="5435600" cy="44656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9428163"/>
            <a:ext cx="2946400" cy="49688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atin typeface="Times" charset="0"/>
                <a:ea typeface="ＭＳ Ｐゴシック" charset="0"/>
                <a:cs typeface="+mn-cs"/>
              </a:defRPr>
            </a:lvl1pPr>
          </a:lstStyle>
          <a:p>
            <a:pPr>
              <a:defRPr/>
            </a:pPr>
            <a:endParaRPr lang="en-US"/>
          </a:p>
        </p:txBody>
      </p:sp>
      <p:sp>
        <p:nvSpPr>
          <p:cNvPr id="317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Times" charset="0"/>
              </a:defRPr>
            </a:lvl1pPr>
          </a:lstStyle>
          <a:p>
            <a:pPr>
              <a:defRPr/>
            </a:pPr>
            <a:fld id="{0486C23F-11CC-0348-ABA2-E71150DBBEEA}" type="slidenum">
              <a:rPr lang="en-US"/>
              <a:pPr>
                <a:defRPr/>
              </a:pPr>
              <a:t>‹#›</a:t>
            </a:fld>
            <a:endParaRPr lang="en-US"/>
          </a:p>
        </p:txBody>
      </p:sp>
    </p:spTree>
    <p:extLst>
      <p:ext uri="{BB962C8B-B14F-4D97-AF65-F5344CB8AC3E}">
        <p14:creationId xmlns:p14="http://schemas.microsoft.com/office/powerpoint/2010/main" val="954390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7F292-541A-6FFE-E020-A7D9B6CDBE4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FA317B1-5297-7C13-03BE-6BEC9EFCBD39}"/>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AD72A176-FE17-4E44-B7AE-16E46BB37D2E}" type="slidenum">
              <a:rPr kumimoji="0" lang="en-US" sz="1200" b="0" i="0" u="none" strike="noStrike" kern="1200" cap="none" spc="0" normalizeH="0" baseline="0" noProof="0" smtClean="0">
                <a:ln>
                  <a:noFill/>
                </a:ln>
                <a:solidFill>
                  <a:prstClr val="black"/>
                </a:solidFill>
                <a:effectLst/>
                <a:uLnTx/>
                <a:uFillTx/>
                <a:latin typeface="Times" charset="0"/>
                <a:ea typeface="MS PGothic" charset="0"/>
              </a:rPr>
              <a:pPr marL="0" marR="0" lvl="0" indent="0" algn="r" defTabSz="93186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charset="0"/>
              <a:ea typeface="MS PGothic" charset="0"/>
            </a:endParaRPr>
          </a:p>
        </p:txBody>
      </p:sp>
      <p:sp>
        <p:nvSpPr>
          <p:cNvPr id="276482" name="Rectangle 2">
            <a:extLst>
              <a:ext uri="{FF2B5EF4-FFF2-40B4-BE49-F238E27FC236}">
                <a16:creationId xmlns:a16="http://schemas.microsoft.com/office/drawing/2014/main" id="{1C84E26E-4C8F-B159-E3FF-444013DD2B43}"/>
              </a:ext>
            </a:extLst>
          </p:cNvPr>
          <p:cNvSpPr>
            <a:spLocks noGrp="1" noRot="1" noChangeAspect="1" noChangeArrowheads="1" noTextEdit="1"/>
          </p:cNvSpPr>
          <p:nvPr>
            <p:ph type="sldImg"/>
          </p:nvPr>
        </p:nvSpPr>
        <p:spPr>
          <a:xfrm>
            <a:off x="92075" y="744538"/>
            <a:ext cx="6615113" cy="3722687"/>
          </a:xfrm>
          <a:ln/>
        </p:spPr>
      </p:sp>
      <p:sp>
        <p:nvSpPr>
          <p:cNvPr id="276483" name="Rectangle 3">
            <a:extLst>
              <a:ext uri="{FF2B5EF4-FFF2-40B4-BE49-F238E27FC236}">
                <a16:creationId xmlns:a16="http://schemas.microsoft.com/office/drawing/2014/main" id="{722252F3-8FF0-B884-7B14-16E382616465}"/>
              </a:ext>
            </a:extLst>
          </p:cNvPr>
          <p:cNvSpPr>
            <a:spLocks noGrp="1" noChangeArrowheads="1"/>
          </p:cNvSpPr>
          <p:nvPr>
            <p:ph type="body" idx="1"/>
          </p:nvPr>
        </p:nvSpPr>
        <p:spPr/>
        <p:txBody>
          <a:bodyPr/>
          <a:lstStyle/>
          <a:p>
            <a:pPr>
              <a:defRPr/>
            </a:pPr>
            <a:r>
              <a:rPr lang="en-US" baseline="0" dirty="0">
                <a:ea typeface="ＭＳ Ｐゴシック" charset="0"/>
                <a:cs typeface="+mn-cs"/>
              </a:rPr>
              <a:t>Cover slide</a:t>
            </a:r>
          </a:p>
        </p:txBody>
      </p:sp>
    </p:spTree>
    <p:extLst>
      <p:ext uri="{BB962C8B-B14F-4D97-AF65-F5344CB8AC3E}">
        <p14:creationId xmlns:p14="http://schemas.microsoft.com/office/powerpoint/2010/main" val="284054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10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4643774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521D4-23EB-0F2D-BAD5-7570FFFB907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15FBE1A-8ED0-6A0A-D14B-ECE7464CDEF9}"/>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DF2DE85-F9F8-3F44-914A-9E432A6F9AC6}"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349DAAAD-2AE6-D3CD-8815-29DB0AF38671}"/>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6B605A00-F3E7-EEA5-F919-A292131A5C36}"/>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1834846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101</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0351697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26C64E0-0B22-4AF4-82EA-C36B3EE398C4}" type="slidenum">
              <a:rPr kumimoji="0" lang="en-AU"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102</a:t>
            </a:fld>
            <a:endParaRPr kumimoji="0" lang="en-AU"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210947" name="Rectangle 2"/>
          <p:cNvSpPr>
            <a:spLocks noGrp="1" noRot="1" noChangeAspect="1" noChangeArrowheads="1" noTextEdit="1"/>
          </p:cNvSpPr>
          <p:nvPr>
            <p:ph type="sldImg"/>
          </p:nvPr>
        </p:nvSpPr>
        <p:spPr>
          <a:xfrm>
            <a:off x="79375" y="739775"/>
            <a:ext cx="6577013" cy="3700463"/>
          </a:xfrm>
          <a:ln/>
        </p:spPr>
      </p:sp>
      <p:sp>
        <p:nvSpPr>
          <p:cNvPr id="210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GB" altLang="en-US">
              <a:latin typeface="Arial" panose="020B0604020202020204" pitchFamily="34" charset="0"/>
            </a:endParaRPr>
          </a:p>
        </p:txBody>
      </p:sp>
    </p:spTree>
    <p:extLst>
      <p:ext uri="{BB962C8B-B14F-4D97-AF65-F5344CB8AC3E}">
        <p14:creationId xmlns:p14="http://schemas.microsoft.com/office/powerpoint/2010/main" val="3734395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0F165-FE07-1D27-3ABF-298BDD68C8E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ACF7AF0-E562-4BE3-739E-C1BA80D191F5}"/>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DF2DE85-F9F8-3F44-914A-9E432A6F9AC6}"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B60FFC22-5763-E9E3-BD82-5F3A8A5E0AE5}"/>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E3AFB23E-D45C-6CDD-DCEE-EA967D4DB726}"/>
              </a:ext>
            </a:extLst>
          </p:cNvPr>
          <p:cNvSpPr>
            <a:spLocks noGrp="1" noChangeArrowheads="1"/>
          </p:cNvSpPr>
          <p:nvPr>
            <p:ph type="body" idx="1"/>
          </p:nvPr>
        </p:nvSpPr>
        <p:spPr/>
        <p:txBody>
          <a:bodyPr/>
          <a:lstStyle/>
          <a:p>
            <a:pPr>
              <a:defRPr/>
            </a:pPr>
            <a:r>
              <a:rPr lang="en-US">
                <a:ea typeface="ＭＳ Ｐゴシック" charset="0"/>
                <a:cs typeface="ＭＳ Ｐゴシック" charset="0"/>
              </a:rPr>
              <a:t>This highlights a more detailed approach from a mature WSP highlighting:</a:t>
            </a:r>
          </a:p>
          <a:p>
            <a:pPr>
              <a:defRPr/>
            </a:pPr>
            <a:r>
              <a:rPr lang="en-US" sz="1800" b="1" i="1" u="none" strike="noStrike" baseline="0">
                <a:solidFill>
                  <a:srgbClr val="000000"/>
                </a:solidFill>
                <a:latin typeface="Proxima Nova Cond"/>
              </a:rPr>
              <a:t>A target value (or range): </a:t>
            </a:r>
            <a:r>
              <a:rPr lang="en-US" sz="1800" b="0" i="0" u="none" strike="noStrike" baseline="0">
                <a:solidFill>
                  <a:srgbClr val="000000"/>
                </a:solidFill>
                <a:latin typeface="Proxima Nova Cond"/>
              </a:rPr>
              <a:t>represents optimal control of the process.</a:t>
            </a:r>
            <a:endParaRPr lang="en-US" sz="1800" b="0" i="0" u="none" strike="noStrike" baseline="0">
              <a:solidFill>
                <a:srgbClr val="000000"/>
              </a:solidFill>
              <a:latin typeface="Proxima Nova Cond"/>
              <a:ea typeface="ＭＳ Ｐゴシック" charset="0"/>
            </a:endParaRPr>
          </a:p>
          <a:p>
            <a:pPr>
              <a:defRPr/>
            </a:pPr>
            <a:r>
              <a:rPr lang="en-US" sz="1800" b="1" i="1" u="none" strike="noStrike" baseline="0">
                <a:solidFill>
                  <a:srgbClr val="000000"/>
                </a:solidFill>
                <a:latin typeface="Proxima Nova Cond"/>
              </a:rPr>
              <a:t>An adjustment limit (or alert limit): </a:t>
            </a:r>
            <a:r>
              <a:rPr lang="en-US" sz="1800" b="0" i="0" u="none" strike="noStrike" baseline="0">
                <a:solidFill>
                  <a:srgbClr val="000000"/>
                </a:solidFill>
                <a:latin typeface="Proxima Nova Cond"/>
              </a:rPr>
              <a:t>indicates the point where adjustment is needed to restore control and avoid the alarm limit being reached.</a:t>
            </a:r>
            <a:endParaRPr lang="en-US">
              <a:ea typeface="ＭＳ Ｐゴシック" charset="0"/>
              <a:cs typeface="ＭＳ Ｐゴシック" charset="0"/>
            </a:endParaRPr>
          </a:p>
          <a:p>
            <a:pPr>
              <a:defRPr/>
            </a:pPr>
            <a:r>
              <a:rPr lang="en-US" sz="1800" b="1" i="1" u="none" strike="noStrike" baseline="0">
                <a:solidFill>
                  <a:srgbClr val="000000"/>
                </a:solidFill>
                <a:latin typeface="Proxima Nova Cond"/>
              </a:rPr>
              <a:t>A critical limit: </a:t>
            </a:r>
            <a:r>
              <a:rPr lang="en-US" sz="1800" b="0" i="0" u="none" strike="noStrike" baseline="0">
                <a:solidFill>
                  <a:srgbClr val="000000"/>
                </a:solidFill>
                <a:latin typeface="Proxima Nova Cond"/>
              </a:rPr>
              <a:t>indicates control of the process is lost and drinking-water safety is not guaranteed.</a:t>
            </a:r>
          </a:p>
          <a:p>
            <a:pPr>
              <a:defRPr/>
            </a:pPr>
            <a:endParaRPr lang="en-US" sz="1800" b="0" i="0" u="none" strike="noStrike" baseline="0">
              <a:solidFill>
                <a:srgbClr val="000000"/>
              </a:solidFill>
              <a:latin typeface="Proxima Nova Cond"/>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i="0" u="none" strike="noStrike" baseline="0">
                <a:solidFill>
                  <a:srgbClr val="000000"/>
                </a:solidFill>
                <a:latin typeface="Proxima Nova Cond"/>
                <a:ea typeface="ＭＳ Ｐゴシック" charset="0"/>
                <a:cs typeface="ＭＳ Ｐゴシック" charset="0"/>
              </a:rPr>
              <a:t>Flag also that the limits are “time-based” </a:t>
            </a:r>
            <a:r>
              <a:rPr lang="en-US" sz="1200" kern="1200">
                <a:solidFill>
                  <a:schemeClr val="tx1"/>
                </a:solidFill>
                <a:effectLst/>
                <a:latin typeface="Times" charset="0"/>
                <a:ea typeface="MS PGothic" pitchFamily="34" charset="-128"/>
                <a:cs typeface="MS PGothic" charset="0"/>
              </a:rPr>
              <a:t>– this is particularly desirable for online instrumentation to differentiate where there could be an instantaneous spike/potential instrument error vs. prolonged out of range value.</a:t>
            </a:r>
          </a:p>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38894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104</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21335226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105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11959566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EA77397D-C250-FD41-A4DF-7AA0EFA8289B}"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28137547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EA77397D-C250-FD41-A4DF-7AA0EFA8289B}"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pPr marL="228600" indent="-228600">
              <a:buAutoNum type="arabicPeriod"/>
              <a:defRPr/>
            </a:pPr>
            <a:r>
              <a:rPr lang="en-US">
                <a:ea typeface="MS PGothic" charset="0"/>
              </a:rPr>
              <a:t>False</a:t>
            </a:r>
          </a:p>
          <a:p>
            <a:pPr marL="228600" indent="-228600">
              <a:buAutoNum type="arabicPeriod"/>
              <a:defRPr/>
            </a:pPr>
            <a:r>
              <a:rPr lang="en-US">
                <a:ea typeface="MS PGothic" charset="0"/>
              </a:rPr>
              <a:t>True</a:t>
            </a:r>
          </a:p>
          <a:p>
            <a:pPr marL="228600" indent="-228600">
              <a:buAutoNum type="arabicPeriod"/>
              <a:defRPr/>
            </a:pPr>
            <a:r>
              <a:rPr lang="en-US">
                <a:ea typeface="MS PGothic" charset="0"/>
              </a:rPr>
              <a:t>False</a:t>
            </a:r>
          </a:p>
          <a:p>
            <a:pPr marL="228600" indent="-228600">
              <a:buAutoNum type="arabicPeriod"/>
              <a:defRPr/>
            </a:pPr>
            <a:r>
              <a:rPr lang="en-US">
                <a:ea typeface="MS PGothic" charset="0"/>
              </a:rPr>
              <a:t>False</a:t>
            </a:r>
          </a:p>
          <a:p>
            <a:pPr marL="228600" indent="-228600">
              <a:buAutoNum type="arabicPeriod"/>
              <a:defRPr/>
            </a:pPr>
            <a:r>
              <a:rPr lang="en-US">
                <a:ea typeface="MS PGothic" charset="0"/>
              </a:rPr>
              <a:t>True</a:t>
            </a:r>
          </a:p>
        </p:txBody>
      </p:sp>
    </p:spTree>
    <p:extLst>
      <p:ext uri="{BB962C8B-B14F-4D97-AF65-F5344CB8AC3E}">
        <p14:creationId xmlns:p14="http://schemas.microsoft.com/office/powerpoint/2010/main" val="22228743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92C4B-BAB8-8ED4-ED5F-09DDFF94FD2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AC0ED69-EAD3-BB99-D3B6-4C37C390369A}"/>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AD72A176-FE17-4E44-B7AE-16E46BB37D2E}"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276482" name="Rectangle 2">
            <a:extLst>
              <a:ext uri="{FF2B5EF4-FFF2-40B4-BE49-F238E27FC236}">
                <a16:creationId xmlns:a16="http://schemas.microsoft.com/office/drawing/2014/main" id="{994E5522-8331-1421-C4DF-F143C47CAC73}"/>
              </a:ext>
            </a:extLst>
          </p:cNvPr>
          <p:cNvSpPr>
            <a:spLocks noGrp="1" noRot="1" noChangeAspect="1" noChangeArrowheads="1" noTextEdit="1"/>
          </p:cNvSpPr>
          <p:nvPr>
            <p:ph type="sldImg"/>
          </p:nvPr>
        </p:nvSpPr>
        <p:spPr>
          <a:xfrm>
            <a:off x="92075" y="744538"/>
            <a:ext cx="6615113" cy="3722687"/>
          </a:xfrm>
          <a:ln/>
        </p:spPr>
      </p:sp>
      <p:sp>
        <p:nvSpPr>
          <p:cNvPr id="276483" name="Rectangle 3">
            <a:extLst>
              <a:ext uri="{FF2B5EF4-FFF2-40B4-BE49-F238E27FC236}">
                <a16:creationId xmlns:a16="http://schemas.microsoft.com/office/drawing/2014/main" id="{FF623B2E-8544-8C72-B1DF-1627521C326C}"/>
              </a:ext>
            </a:extLst>
          </p:cNvPr>
          <p:cNvSpPr>
            <a:spLocks noGrp="1" noChangeArrowheads="1"/>
          </p:cNvSpPr>
          <p:nvPr>
            <p:ph type="body" idx="1"/>
          </p:nvPr>
        </p:nvSpPr>
        <p:spPr/>
        <p:txBody>
          <a:bodyPr/>
          <a:lstStyle/>
          <a:p>
            <a:pPr>
              <a:defRPr/>
            </a:pPr>
            <a:r>
              <a:rPr lang="en-US" baseline="0">
                <a:ea typeface="ＭＳ Ｐゴシック" charset="0"/>
                <a:cs typeface="+mn-cs"/>
              </a:rPr>
              <a:t>Module slide 1</a:t>
            </a:r>
          </a:p>
        </p:txBody>
      </p:sp>
    </p:spTree>
    <p:extLst>
      <p:ext uri="{BB962C8B-B14F-4D97-AF65-F5344CB8AC3E}">
        <p14:creationId xmlns:p14="http://schemas.microsoft.com/office/powerpoint/2010/main" val="820010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109</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039418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11</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57406433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A4BCB-07EC-9DFE-978C-C8C2E7836D4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F62917C-98B7-EBFF-DA42-7B6708B2351F}"/>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8A03EE-C4CC-034B-8A51-1C21170A1DD2}"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110</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4AC5AA77-AB74-CCDB-8362-F420145F1013}"/>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529DE3B1-5CFD-1761-BE9E-775FE3322E26}"/>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6625932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3C8A03EE-C4CC-034B-8A51-1C21170A1DD2}" type="slidenum">
              <a:rPr lang="en-US" sz="1200" smtClean="0">
                <a:latin typeface="Times" charset="0"/>
              </a:rPr>
              <a:pPr>
                <a:defRPr/>
              </a:pPr>
              <a:t>111</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78516130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A4B4F-3306-0A58-8F2A-EF3365AC26E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C4E34543-D4B1-85E4-D028-E55AA1DCD0FC}"/>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8A03EE-C4CC-034B-8A51-1C21170A1DD2}"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112</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B605F21C-E557-FF0A-4C5C-4E85AFC8522D}"/>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513CBFDF-A389-6890-E447-AADF484525D2}"/>
              </a:ext>
            </a:extLst>
          </p:cNvPr>
          <p:cNvSpPr>
            <a:spLocks noGrp="1" noChangeArrowheads="1"/>
          </p:cNvSpPr>
          <p:nvPr>
            <p:ph type="body" idx="1"/>
          </p:nvPr>
        </p:nvSpPr>
        <p:spPr/>
        <p:txBody>
          <a:bodyPr/>
          <a:lstStyle/>
          <a:p>
            <a:pPr>
              <a:defRPr/>
            </a:pPr>
            <a:r>
              <a:rPr lang="en-US">
                <a:ea typeface="ＭＳ Ｐゴシック" charset="0"/>
                <a:cs typeface="ＭＳ Ｐゴシック" charset="0"/>
              </a:rPr>
              <a:t>Flag that monitoring associated with WSPs occurs in both Modules 6 and 7.</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8335830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2075" y="744538"/>
            <a:ext cx="6615113" cy="3722687"/>
          </a:xfrm>
          <a:ln/>
        </p:spPr>
      </p:sp>
      <p:sp>
        <p:nvSpPr>
          <p:cNvPr id="40963"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eaLnBrk="1" hangingPunct="1">
              <a:lnSpc>
                <a:spcPct val="60000"/>
              </a:lnSpc>
              <a:spcBef>
                <a:spcPct val="20000"/>
              </a:spcBef>
              <a:defRPr/>
            </a:pPr>
            <a:endParaRPr lang="en-GB" sz="900">
              <a:latin typeface="Calibri" charset="0"/>
              <a:ea typeface="ＭＳ Ｐゴシック" charset="0"/>
              <a:cs typeface="+mn-cs"/>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A4D72973-86E9-4142-AA59-7F8EE146603C}" type="slidenum">
              <a:rPr lang="en-GB" sz="1200" smtClean="0">
                <a:solidFill>
                  <a:srgbClr val="000000"/>
                </a:solidFill>
                <a:latin typeface="Calibri" charset="0"/>
                <a:cs typeface="Arial" charset="0"/>
              </a:rPr>
              <a:pPr eaLnBrk="1" hangingPunct="1">
                <a:defRPr/>
              </a:pPr>
              <a:t>113</a:t>
            </a:fld>
            <a:endParaRPr lang="en-GB" sz="1200">
              <a:solidFill>
                <a:srgbClr val="000000"/>
              </a:solidFill>
              <a:latin typeface="Calibri" charset="0"/>
              <a:cs typeface="Arial" charset="0"/>
            </a:endParaRPr>
          </a:p>
        </p:txBody>
      </p:sp>
    </p:spTree>
    <p:extLst>
      <p:ext uri="{BB962C8B-B14F-4D97-AF65-F5344CB8AC3E}">
        <p14:creationId xmlns:p14="http://schemas.microsoft.com/office/powerpoint/2010/main" val="18087273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2075" y="744538"/>
            <a:ext cx="6615113" cy="3722687"/>
          </a:xfrm>
          <a:ln/>
        </p:spPr>
      </p:sp>
      <p:sp>
        <p:nvSpPr>
          <p:cNvPr id="40963"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114</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20080110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2075" y="744538"/>
            <a:ext cx="6615113" cy="3722687"/>
          </a:xfrm>
          <a:ln/>
        </p:spPr>
      </p:sp>
      <p:sp>
        <p:nvSpPr>
          <p:cNvPr id="40963"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115</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31656501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2075" y="744538"/>
            <a:ext cx="6615113" cy="3722687"/>
          </a:xfrm>
          <a:ln/>
        </p:spPr>
      </p:sp>
      <p:sp>
        <p:nvSpPr>
          <p:cNvPr id="40963"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116</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13786891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2075" y="744538"/>
            <a:ext cx="6615113" cy="3722687"/>
          </a:xfrm>
          <a:ln/>
        </p:spPr>
      </p:sp>
      <p:sp>
        <p:nvSpPr>
          <p:cNvPr id="40963"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117</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202083434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5D17C-0A08-C0E6-35AA-B8A9A9AE44D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BD9EAE2-1F22-DEDB-CB57-E80575149BE2}"/>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8A03EE-C4CC-034B-8A51-1C21170A1DD2}"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B58F47A8-23F7-F373-AAA8-4F79874B6905}"/>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A1FA3302-F497-7728-6CFA-BBEE40F6A185}"/>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88100754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4E1EA-4C5F-2432-1534-5AD646AADE9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F1FF548-8480-89BD-0789-1DD5426D1254}"/>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68B60C9-D57D-7144-B722-86B2AE8CC184}"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119</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3A1DF99B-B60A-3FBD-F956-C33606E8A6F7}"/>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BCC0AF8D-AB82-C2FF-3CB7-BCFA0579FC5D}"/>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26785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12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40348977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7666D-BA68-DEE5-E386-AD1DB795E95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BC211C0-A80D-9879-7EA9-D674C5355F2E}"/>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68B60C9-D57D-7144-B722-86B2AE8CC184}"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120</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C1AE171D-1F98-94A6-0928-16C4A77306DB}"/>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113ED03C-7060-D5DB-D23C-31195810E056}"/>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86420776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64C3E-6247-95B9-C3BD-9AC036B4F90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9229554-CDFC-4F07-D618-F7742B363B43}"/>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8A03EE-C4CC-034B-8A51-1C21170A1DD2}"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121</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5F3783DC-2277-E3B4-F373-FAAA0899C9B9}"/>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16AE7ACC-0383-D119-A6BC-A28572745EDF}"/>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28011659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68B60C9-D57D-7144-B722-86B2AE8CC184}" type="slidenum">
              <a:rPr lang="en-US" sz="1200" smtClean="0">
                <a:latin typeface="Times" charset="0"/>
              </a:rPr>
              <a:pPr>
                <a:defRPr/>
              </a:pPr>
              <a:t>122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9513238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815D0-9698-28B4-8C92-E7DCB555E4B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69F3478-6D6C-A33F-00E9-39D86A014F7B}"/>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68B60C9-D57D-7144-B722-86B2AE8CC184}"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123</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0A82E1A8-EFCF-19EA-FAFF-F24B348519EB}"/>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07689916-ECD7-5A83-4707-BAB7F5D7C8AE}"/>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66279694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14540-6735-EF9E-303D-519F0E1B6B0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4E84E97-D370-20AB-0AB6-AB7EC363082E}"/>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68B60C9-D57D-7144-B722-86B2AE8CC184}"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124</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8AA0174C-6AA1-3059-E0AD-6EFB816E2C68}"/>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9355125D-5463-A00D-BEC1-933AE5E49F46}"/>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44961925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C9BD5-F2AB-9ECB-0464-AB61C01C44C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4C3CAB3-CCE7-9030-606C-EEBC733C8AE0}"/>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DF2DE85-F9F8-3F44-914A-9E432A6F9AC6}"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125</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2BF2A318-0456-FDD5-3274-4FEF5AC8DAD2}"/>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422EEFB6-A924-3777-6822-80E206EBB727}"/>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64864914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8A03EE-C4CC-034B-8A51-1C21170A1DD2}"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126</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54123841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8A03EE-C4CC-034B-8A51-1C21170A1DD2}"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127</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00076224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fld id="{AAD3168F-2104-4F49-9E99-70A7CD31700B}" type="slidenum">
              <a:rPr lang="en-US" sz="1200">
                <a:latin typeface="Times" charset="0"/>
              </a:rPr>
              <a:pPr algn="r"/>
              <a:t>128</a:t>
            </a:fld>
            <a:endParaRPr lang="en-US" sz="1200">
              <a:latin typeface="Times" charset="0"/>
            </a:endParaRPr>
          </a:p>
        </p:txBody>
      </p:sp>
      <p:sp>
        <p:nvSpPr>
          <p:cNvPr id="285699" name="Rectangle 2"/>
          <p:cNvSpPr>
            <a:spLocks noGrp="1" noRot="1" noChangeAspect="1" noChangeArrowheads="1" noTextEdit="1"/>
          </p:cNvSpPr>
          <p:nvPr>
            <p:ph type="sldImg"/>
          </p:nvPr>
        </p:nvSpPr>
        <p:spPr>
          <a:xfrm>
            <a:off x="92075" y="744538"/>
            <a:ext cx="6615113" cy="3722687"/>
          </a:xfrm>
          <a:ln/>
        </p:spPr>
      </p:sp>
      <p:sp>
        <p:nvSpPr>
          <p:cNvPr id="285700"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92997527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2075" y="744538"/>
            <a:ext cx="6615113" cy="3722687"/>
          </a:xfrm>
          <a:ln/>
        </p:spPr>
      </p:sp>
      <p:sp>
        <p:nvSpPr>
          <p:cNvPr id="40963"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eaLnBrk="1" hangingPunct="1">
              <a:lnSpc>
                <a:spcPct val="60000"/>
              </a:lnSpc>
              <a:spcBef>
                <a:spcPct val="20000"/>
              </a:spcBef>
              <a:defRPr/>
            </a:pPr>
            <a:endParaRPr lang="en-GB" sz="900">
              <a:latin typeface="Calibri" charset="0"/>
              <a:ea typeface="ＭＳ Ｐゴシック" charset="0"/>
              <a:cs typeface="+mn-cs"/>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A4D72973-86E9-4142-AA59-7F8EE146603C}"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129</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230508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389BF-FEC6-1AB3-694F-0B82658F53D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0F93013-60E7-8A5E-204D-E79703E24C48}"/>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D01BC4BD-F072-4749-9395-360FD96AFC6D}"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A2E9951F-16EF-48B0-707D-8250BF2BBCB2}"/>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AA00DCE5-8A5C-26DF-D474-94696C42C31F}"/>
              </a:ext>
            </a:extLst>
          </p:cNvPr>
          <p:cNvSpPr>
            <a:spLocks noGrp="1" noChangeArrowheads="1"/>
          </p:cNvSpPr>
          <p:nvPr>
            <p:ph type="body" idx="1"/>
          </p:nvPr>
        </p:nvSpPr>
        <p:spPr/>
        <p:txBody>
          <a:bodyPr/>
          <a:lstStyle/>
          <a:p>
            <a:pPr>
              <a:defRPr/>
            </a:pPr>
            <a:r>
              <a:rPr lang="en-US">
                <a:ea typeface="ＭＳ Ｐゴシック" charset="0"/>
                <a:cs typeface="ＭＳ Ｐゴシック" charset="0"/>
              </a:rPr>
              <a:t>Before the first click, ask if the fence is adequate to prevent the entry of animal into the well area?</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49788756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B35FD-3672-DF42-0EDC-3F68BD94DCB5}"/>
            </a:ext>
          </a:extLst>
        </p:cNvPr>
        <p:cNvGrpSpPr/>
        <p:nvPr/>
      </p:nvGrpSpPr>
      <p:grpSpPr>
        <a:xfrm>
          <a:off x="0" y="0"/>
          <a:ext cx="0" cy="0"/>
          <a:chOff x="0" y="0"/>
          <a:chExt cx="0" cy="0"/>
        </a:xfrm>
      </p:grpSpPr>
      <p:sp>
        <p:nvSpPr>
          <p:cNvPr id="188417" name="Rectangle 7">
            <a:extLst>
              <a:ext uri="{FF2B5EF4-FFF2-40B4-BE49-F238E27FC236}">
                <a16:creationId xmlns:a16="http://schemas.microsoft.com/office/drawing/2014/main" id="{174977C3-8D64-2EEC-7A12-341E592DCA80}"/>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AAD3168F-2104-4F49-9E99-70A7CD31700B}" type="slidenum">
              <a:rPr kumimoji="0" lang="en-US" sz="1200" b="0" i="0" u="none" strike="noStrike" kern="1200" cap="none" spc="0" normalizeH="0" baseline="0" noProof="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130</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285699" name="Rectangle 2">
            <a:extLst>
              <a:ext uri="{FF2B5EF4-FFF2-40B4-BE49-F238E27FC236}">
                <a16:creationId xmlns:a16="http://schemas.microsoft.com/office/drawing/2014/main" id="{835A170F-A50F-E9AB-C820-53FD546D07C6}"/>
              </a:ext>
            </a:extLst>
          </p:cNvPr>
          <p:cNvSpPr>
            <a:spLocks noGrp="1" noRot="1" noChangeAspect="1" noChangeArrowheads="1" noTextEdit="1"/>
          </p:cNvSpPr>
          <p:nvPr>
            <p:ph type="sldImg"/>
          </p:nvPr>
        </p:nvSpPr>
        <p:spPr>
          <a:xfrm>
            <a:off x="92075" y="744538"/>
            <a:ext cx="6615113" cy="3722687"/>
          </a:xfrm>
          <a:ln/>
        </p:spPr>
      </p:sp>
      <p:sp>
        <p:nvSpPr>
          <p:cNvPr id="285700" name="Rectangle 3">
            <a:extLst>
              <a:ext uri="{FF2B5EF4-FFF2-40B4-BE49-F238E27FC236}">
                <a16:creationId xmlns:a16="http://schemas.microsoft.com/office/drawing/2014/main" id="{E3A194C1-6605-F42D-DA14-2CA222289589}"/>
              </a:ext>
            </a:extLst>
          </p:cNvPr>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36610739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6AB59-0E66-0247-F60F-A3D1C519622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B5FC226-6F9E-FE3E-3169-349A06E5BEF7}"/>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EA77397D-C250-FD41-A4DF-7AA0EFA8289B}"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131</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CD30DDD6-B487-7665-5343-E8F376BEBB6E}"/>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E65A8B41-A626-2BE7-2CE1-85E84E1D117E}"/>
              </a:ext>
            </a:extLst>
          </p:cNvPr>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101675799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2075" y="744538"/>
            <a:ext cx="6615113" cy="3722687"/>
          </a:xfrm>
          <a:ln/>
        </p:spPr>
      </p:sp>
      <p:sp>
        <p:nvSpPr>
          <p:cNvPr id="23555"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spcBef>
                <a:spcPct val="0"/>
              </a:spcBef>
              <a:buFontTx/>
              <a:buAutoNum type="arabicParenR"/>
              <a:defRPr/>
            </a:pPr>
            <a:endParaRPr lang="en-GB">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2CF6FE6C-5C09-614A-A6FD-1A8FDDE0AB9A}" type="slidenum">
              <a:rPr lang="en-GB" sz="1200" smtClean="0">
                <a:cs typeface="Arial" charset="0"/>
              </a:rPr>
              <a:pPr eaLnBrk="1" hangingPunct="1">
                <a:defRPr/>
              </a:pPr>
              <a:t>132</a:t>
            </a:fld>
            <a:endParaRPr lang="en-GB" sz="1200">
              <a:cs typeface="Arial" charset="0"/>
            </a:endParaRPr>
          </a:p>
        </p:txBody>
      </p:sp>
    </p:spTree>
    <p:extLst>
      <p:ext uri="{BB962C8B-B14F-4D97-AF65-F5344CB8AC3E}">
        <p14:creationId xmlns:p14="http://schemas.microsoft.com/office/powerpoint/2010/main" val="376681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2075" y="744538"/>
            <a:ext cx="6615113" cy="3722687"/>
          </a:xfrm>
          <a:ln/>
        </p:spPr>
      </p:sp>
      <p:sp>
        <p:nvSpPr>
          <p:cNvPr id="23555"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spcBef>
                <a:spcPct val="0"/>
              </a:spcBef>
              <a:buFontTx/>
              <a:buAutoNum type="arabicParenR"/>
              <a:defRPr/>
            </a:pPr>
            <a:endParaRPr lang="en-GB">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2CF6FE6C-5C09-614A-A6FD-1A8FDDE0AB9A}" type="slidenum">
              <a:rPr lang="en-GB" sz="1200" smtClean="0">
                <a:cs typeface="Arial" charset="0"/>
              </a:rPr>
              <a:pPr eaLnBrk="1" hangingPunct="1">
                <a:defRPr/>
              </a:pPr>
              <a:t>133</a:t>
            </a:fld>
            <a:endParaRPr lang="en-GB" sz="1200">
              <a:cs typeface="Arial" charset="0"/>
            </a:endParaRPr>
          </a:p>
        </p:txBody>
      </p:sp>
    </p:spTree>
    <p:extLst>
      <p:ext uri="{BB962C8B-B14F-4D97-AF65-F5344CB8AC3E}">
        <p14:creationId xmlns:p14="http://schemas.microsoft.com/office/powerpoint/2010/main" val="192573139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56EC7-A7F5-B6CF-6241-53EA52738925}"/>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0244821-9816-F5FF-07EA-6C9D25862AB2}"/>
              </a:ext>
            </a:extLst>
          </p:cNvPr>
          <p:cNvSpPr>
            <a:spLocks noGrp="1" noRot="1" noChangeAspect="1" noTextEdit="1"/>
          </p:cNvSpPr>
          <p:nvPr>
            <p:ph type="sldImg"/>
          </p:nvPr>
        </p:nvSpPr>
        <p:spPr>
          <a:xfrm>
            <a:off x="92075" y="744538"/>
            <a:ext cx="6615113" cy="3722687"/>
          </a:xfrm>
          <a:ln/>
        </p:spPr>
      </p:sp>
      <p:sp>
        <p:nvSpPr>
          <p:cNvPr id="23555" name="Notes Placeholder 2">
            <a:extLst>
              <a:ext uri="{FF2B5EF4-FFF2-40B4-BE49-F238E27FC236}">
                <a16:creationId xmlns:a16="http://schemas.microsoft.com/office/drawing/2014/main" id="{DA953C8B-4E9C-041C-CBF4-FF828C1C981B}"/>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spcBef>
                <a:spcPct val="0"/>
              </a:spcBef>
              <a:buFontTx/>
              <a:buAutoNum type="arabicParenR"/>
              <a:defRPr/>
            </a:pPr>
            <a:endParaRPr lang="en-GB">
              <a:latin typeface="Calibri" charset="0"/>
              <a:ea typeface="ＭＳ Ｐゴシック" charset="0"/>
              <a:cs typeface="ＭＳ Ｐゴシック" charset="0"/>
            </a:endParaRPr>
          </a:p>
        </p:txBody>
      </p:sp>
      <p:sp>
        <p:nvSpPr>
          <p:cNvPr id="23556" name="Slide Number Placeholder 3">
            <a:extLst>
              <a:ext uri="{FF2B5EF4-FFF2-40B4-BE49-F238E27FC236}">
                <a16:creationId xmlns:a16="http://schemas.microsoft.com/office/drawing/2014/main" id="{F7DC4401-1D00-F783-4B54-B5E549451206}"/>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CF6FE6C-5C09-614A-A6FD-1A8FDDE0AB9A}" type="slidenum">
              <a:rPr kumimoji="0" lang="en-GB" sz="1200" b="0" i="0" u="none" strike="noStrike" kern="1200" cap="none" spc="0" normalizeH="0" baseline="0" noProof="0" smtClean="0">
                <a:ln>
                  <a:noFill/>
                </a:ln>
                <a:solidFill>
                  <a:srgbClr val="000000"/>
                </a:solidFill>
                <a:effectLst/>
                <a:uLnTx/>
                <a:uFillTx/>
                <a:latin typeface="Arial"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134</a:t>
            </a:fld>
            <a:endParaRPr kumimoji="0" lang="en-GB" sz="1200" b="0" i="0" u="none" strike="noStrike" kern="1200" cap="none" spc="0" normalizeH="0" baseline="0" noProof="0">
              <a:ln>
                <a:noFill/>
              </a:ln>
              <a:solidFill>
                <a:srgbClr val="000000"/>
              </a:solidFill>
              <a:effectLst/>
              <a:uLnTx/>
              <a:uFillTx/>
              <a:latin typeface="Arial" charset="0"/>
              <a:ea typeface="MS PGothic" charset="0"/>
              <a:cs typeface="Arial" charset="0"/>
            </a:endParaRPr>
          </a:p>
        </p:txBody>
      </p:sp>
    </p:spTree>
    <p:extLst>
      <p:ext uri="{BB962C8B-B14F-4D97-AF65-F5344CB8AC3E}">
        <p14:creationId xmlns:p14="http://schemas.microsoft.com/office/powerpoint/2010/main" val="204013383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2075" y="744538"/>
            <a:ext cx="6615113" cy="3722687"/>
          </a:xfrm>
          <a:ln/>
        </p:spPr>
      </p:sp>
      <p:sp>
        <p:nvSpPr>
          <p:cNvPr id="23555"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spcBef>
                <a:spcPct val="0"/>
              </a:spcBef>
              <a:buFontTx/>
              <a:buAutoNum type="arabicParenR"/>
              <a:defRPr/>
            </a:pPr>
            <a:endParaRPr lang="en-GB">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2CF6FE6C-5C09-614A-A6FD-1A8FDDE0AB9A}" type="slidenum">
              <a:rPr lang="en-GB" sz="1200" smtClean="0">
                <a:cs typeface="Arial" charset="0"/>
              </a:rPr>
              <a:pPr eaLnBrk="1" hangingPunct="1">
                <a:defRPr/>
              </a:pPr>
              <a:t>135</a:t>
            </a:fld>
            <a:endParaRPr lang="en-GB" sz="1200">
              <a:cs typeface="Arial" charset="0"/>
            </a:endParaRPr>
          </a:p>
        </p:txBody>
      </p:sp>
    </p:spTree>
    <p:extLst>
      <p:ext uri="{BB962C8B-B14F-4D97-AF65-F5344CB8AC3E}">
        <p14:creationId xmlns:p14="http://schemas.microsoft.com/office/powerpoint/2010/main" val="44188857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2075" y="744538"/>
            <a:ext cx="6615113" cy="3722687"/>
          </a:xfrm>
          <a:ln/>
        </p:spPr>
      </p:sp>
      <p:sp>
        <p:nvSpPr>
          <p:cNvPr id="23555"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spcBef>
                <a:spcPct val="0"/>
              </a:spcBef>
              <a:buFontTx/>
              <a:buNone/>
              <a:defRPr/>
            </a:pPr>
            <a:r>
              <a:rPr lang="en-GB">
                <a:latin typeface="Calibri" charset="0"/>
                <a:ea typeface="ＭＳ Ｐゴシック" charset="0"/>
                <a:cs typeface="ＭＳ Ｐゴシック" charset="0"/>
              </a:rPr>
              <a:t>Note if a diagram/schematic is not provided, participants may consider sketching a basic one themselves.</a:t>
            </a:r>
          </a:p>
        </p:txBody>
      </p:sp>
      <p:sp>
        <p:nvSpPr>
          <p:cNvPr id="2355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2CF6FE6C-5C09-614A-A6FD-1A8FDDE0AB9A}" type="slidenum">
              <a:rPr lang="en-GB" sz="1200" smtClean="0">
                <a:cs typeface="Arial" charset="0"/>
              </a:rPr>
              <a:pPr eaLnBrk="1" hangingPunct="1">
                <a:defRPr/>
              </a:pPr>
              <a:t>136</a:t>
            </a:fld>
            <a:endParaRPr lang="en-GB" sz="1200">
              <a:cs typeface="Arial" charset="0"/>
            </a:endParaRPr>
          </a:p>
        </p:txBody>
      </p:sp>
    </p:spTree>
    <p:extLst>
      <p:ext uri="{BB962C8B-B14F-4D97-AF65-F5344CB8AC3E}">
        <p14:creationId xmlns:p14="http://schemas.microsoft.com/office/powerpoint/2010/main" val="81057567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2075" y="744538"/>
            <a:ext cx="6615113" cy="3722687"/>
          </a:xfrm>
          <a:ln/>
        </p:spPr>
      </p:sp>
      <p:sp>
        <p:nvSpPr>
          <p:cNvPr id="23555"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spcBef>
                <a:spcPct val="0"/>
              </a:spcBef>
              <a:buFontTx/>
              <a:buAutoNum type="arabicParenR"/>
              <a:defRPr/>
            </a:pPr>
            <a:endParaRPr lang="en-GB">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2CF6FE6C-5C09-614A-A6FD-1A8FDDE0AB9A}" type="slidenum">
              <a:rPr lang="en-GB" sz="1200" smtClean="0">
                <a:cs typeface="Arial" charset="0"/>
              </a:rPr>
              <a:pPr eaLnBrk="1" hangingPunct="1">
                <a:defRPr/>
              </a:pPr>
              <a:t>137</a:t>
            </a:fld>
            <a:endParaRPr lang="en-GB" sz="1200">
              <a:cs typeface="Arial" charset="0"/>
            </a:endParaRPr>
          </a:p>
        </p:txBody>
      </p:sp>
    </p:spTree>
    <p:extLst>
      <p:ext uri="{BB962C8B-B14F-4D97-AF65-F5344CB8AC3E}">
        <p14:creationId xmlns:p14="http://schemas.microsoft.com/office/powerpoint/2010/main" val="1285193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14</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93106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15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US"/>
              <a:t>Please flag that this “Worked Example” will be built on and explored in subsequent WSP modules.</a:t>
            </a:r>
          </a:p>
          <a:p>
            <a:pPr>
              <a:defRPr/>
            </a:pPr>
            <a:r>
              <a:rPr lang="en-US"/>
              <a:t>Note that this will be denoted by the yellow box stating “Worked Example”.</a:t>
            </a:r>
          </a:p>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58330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39BC368A-41E2-C54F-9EB5-78A9833F4984}" type="slidenum">
              <a:rPr lang="en-US" sz="1200" smtClean="0">
                <a:latin typeface="Times" charset="0"/>
              </a:rPr>
              <a:pPr>
                <a:defRPr/>
              </a:pPr>
              <a:t>16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449137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269B-01FF-816E-3EC8-664337059A4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08541A6-0A59-C7A6-3532-C060F708231C}"/>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D01BC4BD-F072-4749-9395-360FD96AFC6D}"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EECB7B90-2AE2-58B2-33A9-993D84975976}"/>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489A8ACE-7E1C-B2F5-52D9-931FC5774241}"/>
              </a:ext>
            </a:extLst>
          </p:cNvPr>
          <p:cNvSpPr>
            <a:spLocks noGrp="1" noChangeArrowheads="1"/>
          </p:cNvSpPr>
          <p:nvPr>
            <p:ph type="body" idx="1"/>
          </p:nvPr>
        </p:nvSpPr>
        <p:spPr/>
        <p:txBody>
          <a:bodyPr/>
          <a:lstStyle/>
          <a:p>
            <a:pPr>
              <a:defRPr/>
            </a:pPr>
            <a:r>
              <a:rPr lang="en-US" dirty="0">
                <a:ea typeface="ＭＳ Ｐゴシック" charset="0"/>
                <a:cs typeface="ＭＳ Ｐゴシック" charset="0"/>
              </a:rPr>
              <a:t>In the early stages of water safety planning, informal judgment-based validation is often enough for most control measures. </a:t>
            </a: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As the plan develops and more data is collected, the team can shift to a more data-driven approach for validating key control measures, especially those addressing major risks.</a:t>
            </a:r>
          </a:p>
          <a:p>
            <a:pPr>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594275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18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1901866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836C3A6-0F56-D64A-A65B-12FA7B1463A8}" type="slidenum">
              <a:rPr lang="en-US" sz="1200" smtClean="0">
                <a:latin typeface="Times" charset="0"/>
              </a:rPr>
              <a:pPr>
                <a:defRPr/>
              </a:pPr>
              <a:t>19</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0554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C902-29B2-FF53-C7C2-ACE95FFABF7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E0B1B39-8D0B-5D46-B5A1-6D26B8F1D0F8}"/>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EA77397D-C250-FD41-A4DF-7AA0EFA8289B}"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05A1D9D3-C546-C556-FA51-0857CC414102}"/>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D6C044DE-0E15-A0BE-313F-43016B13DA41}"/>
              </a:ext>
            </a:extLst>
          </p:cNvPr>
          <p:cNvSpPr>
            <a:spLocks noGrp="1" noChangeArrowheads="1"/>
          </p:cNvSpPr>
          <p:nvPr>
            <p:ph type="body" idx="1"/>
          </p:nvPr>
        </p:nvSpPr>
        <p:spPr/>
        <p:txBody>
          <a:bodyPr/>
          <a:lstStyle/>
          <a:p>
            <a:pPr>
              <a:defRPr/>
            </a:pPr>
            <a:r>
              <a:rPr lang="en-US">
                <a:ea typeface="MS PGothic" charset="0"/>
              </a:rPr>
              <a:t>Allow a minute or so for people to throw their snowballs so the messages are well dispersed. </a:t>
            </a:r>
          </a:p>
        </p:txBody>
      </p:sp>
    </p:spTree>
    <p:extLst>
      <p:ext uri="{BB962C8B-B14F-4D97-AF65-F5344CB8AC3E}">
        <p14:creationId xmlns:p14="http://schemas.microsoft.com/office/powerpoint/2010/main" val="251363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20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723504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C078FBC0-064A-CB45-8DEC-152B0BEC663C}" type="slidenum">
              <a:rPr lang="en-US" sz="1200" smtClean="0">
                <a:latin typeface="Times" charset="0"/>
              </a:rPr>
              <a:pPr>
                <a:defRPr/>
              </a:pPr>
              <a:t>21</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882929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0C435-8F14-13F4-30BC-937A92CEC98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6FF6D8F-8E5E-614A-FAFF-1F11E09ED320}"/>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078FBC0-064A-CB45-8DEC-152B0BEC663C}"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B528A1D8-26AB-0105-0002-31736E57A17D}"/>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6987A80E-5DFC-D1C1-27ED-8C583F09216D}"/>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707631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8520E-52E7-B9E1-29CE-CE0EEBC360A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FF99A9E-C517-CABA-BDD7-ECD65532C50B}"/>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C078FBC0-064A-CB45-8DEC-152B0BEC663C}" type="slidenum">
              <a:rPr lang="en-US" sz="1200" smtClean="0">
                <a:latin typeface="Times" charset="0"/>
              </a:rPr>
              <a:pPr>
                <a:defRPr/>
              </a:pPr>
              <a:t>23</a:t>
            </a:fld>
            <a:endParaRPr lang="en-US" sz="1200">
              <a:latin typeface="Times" charset="0"/>
            </a:endParaRPr>
          </a:p>
        </p:txBody>
      </p:sp>
      <p:sp>
        <p:nvSpPr>
          <p:cNvPr id="325634" name="Rectangle 2">
            <a:extLst>
              <a:ext uri="{FF2B5EF4-FFF2-40B4-BE49-F238E27FC236}">
                <a16:creationId xmlns:a16="http://schemas.microsoft.com/office/drawing/2014/main" id="{4B6F1D94-21A1-A8BB-2796-016E31A20724}"/>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7A8A6BF8-D3D7-0A49-E7AF-FFE8DD7467E5}"/>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694306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24</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055489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25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711313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26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923623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27</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865940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28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161681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77" tIns="46589" rIns="93177" bIns="46589" anchor="b"/>
          <a:lstStyle/>
          <a:p>
            <a:pPr algn="r" defTabSz="931863">
              <a:defRPr/>
            </a:pPr>
            <a:fld id="{D705948F-992E-7249-AFA2-115B0A1E3208}" type="slidenum">
              <a:rPr lang="en-US" sz="1200">
                <a:latin typeface="Times" charset="0"/>
                <a:cs typeface="+mn-cs"/>
              </a:rPr>
              <a:pPr algn="r" defTabSz="931863">
                <a:defRPr/>
              </a:pPr>
              <a:t>29</a:t>
            </a:fld>
            <a:endParaRPr lang="en-US" sz="1200">
              <a:latin typeface="Times" charset="0"/>
              <a:cs typeface="+mn-cs"/>
            </a:endParaRPr>
          </a:p>
        </p:txBody>
      </p:sp>
      <p:sp>
        <p:nvSpPr>
          <p:cNvPr id="325634" name="Rectangle 2"/>
          <p:cNvSpPr>
            <a:spLocks noGrp="1" noRot="1" noChangeAspect="1" noChangeArrowheads="1" noTextEdit="1"/>
          </p:cNvSpPr>
          <p:nvPr>
            <p:ph type="sldImg"/>
          </p:nvPr>
        </p:nvSpPr>
        <p:spPr>
          <a:xfrm>
            <a:off x="92075" y="744538"/>
            <a:ext cx="6615113" cy="3722687"/>
          </a:xfrm>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pPr>
              <a:defRPr/>
            </a:pPr>
            <a:r>
              <a:rPr lang="en-US"/>
              <a:t>Please flag that this “Worked Example” will be built on and explored in subsequent WSP modules.</a:t>
            </a:r>
          </a:p>
          <a:p>
            <a:pPr>
              <a:defRPr/>
            </a:pPr>
            <a:r>
              <a:rPr lang="en-US"/>
              <a:t>Note that this will be denoted by the yellow box stating “Worked Example”.</a:t>
            </a:r>
          </a:p>
          <a:p>
            <a:pPr>
              <a:defRPr/>
            </a:pPr>
            <a:endParaRPr lang="en-US"/>
          </a:p>
        </p:txBody>
      </p:sp>
    </p:spTree>
    <p:extLst>
      <p:ext uri="{BB962C8B-B14F-4D97-AF65-F5344CB8AC3E}">
        <p14:creationId xmlns:p14="http://schemas.microsoft.com/office/powerpoint/2010/main" val="95426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566C1-2E0C-4CA7-5ABE-46946B1E84AA}"/>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9AE0496-09CC-CFBE-E975-B17872800756}"/>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1B04B819-95ED-5D2F-05A5-E4C3C844754D}"/>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r>
              <a:rPr lang="en-GB" sz="900" dirty="0">
                <a:latin typeface="Calibri" charset="0"/>
                <a:ea typeface="ＭＳ Ｐゴシック" charset="0"/>
                <a:cs typeface="+mn-cs"/>
              </a:rPr>
              <a:t>Flag that Modules 4-7 are to be covered on Day 2</a:t>
            </a:r>
          </a:p>
        </p:txBody>
      </p:sp>
      <p:sp>
        <p:nvSpPr>
          <p:cNvPr id="40964" name="Slide Number Placeholder 3">
            <a:extLst>
              <a:ext uri="{FF2B5EF4-FFF2-40B4-BE49-F238E27FC236}">
                <a16:creationId xmlns:a16="http://schemas.microsoft.com/office/drawing/2014/main" id="{34830777-7657-8FAA-2A1E-0334EA457572}"/>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4041679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30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42472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31</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US">
                <a:ea typeface="ＭＳ Ｐゴシック" charset="0"/>
                <a:cs typeface="ＭＳ Ｐゴシック" charset="0"/>
              </a:rPr>
              <a:t>Flag that this worked example will be developed during the subsequent modules</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957228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32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407572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13A4-5D33-F797-A70D-E37B0D6DB1B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9EE8759-393E-FE08-9DC3-BEB301F843E8}"/>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D01BC4BD-F072-4749-9395-360FD96AFC6D}"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163D7DF4-61CC-A433-1741-54C520B07D60}"/>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637DFE89-DBE9-22B9-84E4-B8CBA67D6D0D}"/>
              </a:ext>
            </a:extLst>
          </p:cNvPr>
          <p:cNvSpPr>
            <a:spLocks noGrp="1" noChangeArrowheads="1"/>
          </p:cNvSpPr>
          <p:nvPr>
            <p:ph type="body" idx="1"/>
          </p:nvPr>
        </p:nvSpPr>
        <p:spPr/>
        <p:txBody>
          <a:bodyPr/>
          <a:lstStyle/>
          <a:p>
            <a:pPr>
              <a:defRPr/>
            </a:pPr>
            <a:r>
              <a:rPr lang="en-US">
                <a:ea typeface="ＭＳ Ｐゴシック" charset="0"/>
                <a:cs typeface="ＭＳ Ｐゴシック" charset="0"/>
              </a:rPr>
              <a:t>Flag this is a new example</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733089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solidFill>
                  <a:srgbClr val="000000"/>
                </a:solidFill>
                <a:latin typeface="Times" charset="0"/>
              </a:rPr>
              <a:pPr>
                <a:defRPr/>
              </a:pPr>
              <a:t>34</a:t>
            </a:fld>
            <a:endParaRPr lang="en-US" sz="1200">
              <a:solidFill>
                <a:srgbClr val="000000"/>
              </a:solidFill>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047389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solidFill>
                  <a:srgbClr val="000000"/>
                </a:solidFill>
                <a:latin typeface="Times" charset="0"/>
              </a:rPr>
              <a:pPr>
                <a:defRPr/>
              </a:pPr>
              <a:t>35</a:t>
            </a:fld>
            <a:endParaRPr lang="en-US" sz="1200">
              <a:solidFill>
                <a:srgbClr val="000000"/>
              </a:solidFill>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US">
                <a:ea typeface="ＭＳ Ｐゴシック" charset="0"/>
                <a:cs typeface="ＭＳ Ｐゴシック" charset="0"/>
              </a:rPr>
              <a:t>Answer – where there is no control measure in place.</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042663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solidFill>
                  <a:srgbClr val="000000"/>
                </a:solidFill>
                <a:latin typeface="Times" charset="0"/>
              </a:rPr>
              <a:pPr>
                <a:defRPr/>
              </a:pPr>
              <a:t>36</a:t>
            </a:fld>
            <a:endParaRPr lang="en-US" sz="1200">
              <a:solidFill>
                <a:srgbClr val="000000"/>
              </a:solidFill>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marL="171450" indent="-171450">
              <a:buFont typeface="Arial" panose="020B0604020202020204" pitchFamily="34" charset="0"/>
              <a:buChar char="•"/>
              <a:defRPr/>
            </a:pPr>
            <a:r>
              <a:rPr lang="en-US">
                <a:ea typeface="ＭＳ Ｐゴシック" charset="0"/>
                <a:cs typeface="ＭＳ Ｐゴシック" charset="0"/>
              </a:rPr>
              <a:t>Raw risk identifies the significance of the control measure (i.e. if the control measure did not exist, or fails)</a:t>
            </a:r>
          </a:p>
          <a:p>
            <a:pPr marL="171450" indent="-171450">
              <a:buFont typeface="Arial" panose="020B0604020202020204" pitchFamily="34" charset="0"/>
              <a:buChar char="•"/>
              <a:defRPr/>
            </a:pPr>
            <a:r>
              <a:rPr lang="en-US">
                <a:ea typeface="ＭＳ Ｐゴシック" charset="0"/>
                <a:cs typeface="ＭＳ Ｐゴシック" charset="0"/>
              </a:rPr>
              <a:t>Helps identify weaknesses in existing control measures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ea typeface="ＭＳ Ｐゴシック" charset="0"/>
                <a:cs typeface="ＭＳ Ｐゴシック" charset="0"/>
              </a:rPr>
              <a:t>Identifies the need </a:t>
            </a:r>
            <a:r>
              <a:rPr lang="en-US" sz="1200" kern="1200">
                <a:solidFill>
                  <a:schemeClr val="tx1"/>
                </a:solidFill>
                <a:effectLst/>
                <a:latin typeface="Times" charset="0"/>
                <a:ea typeface="MS PGothic" pitchFamily="34" charset="-128"/>
                <a:cs typeface="MS PGothic" charset="0"/>
              </a:rPr>
              <a:t>to ensure ongoing maintenance of existing control measures to ensure they remain functional</a:t>
            </a:r>
          </a:p>
          <a:p>
            <a:pPr marL="171450" indent="-171450">
              <a:buFont typeface="Arial" panose="020B0604020202020204" pitchFamily="34" charset="0"/>
              <a:buChar char="•"/>
              <a:defRPr/>
            </a:pPr>
            <a:r>
              <a:rPr lang="en-US">
                <a:ea typeface="ＭＳ Ｐゴシック" charset="0"/>
                <a:cs typeface="ＭＳ Ｐゴシック" charset="0"/>
              </a:rPr>
              <a:t>Emphasizes the importance of controlling each hazard at its source, especially when events have high raw risk but low residual risk.</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307204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3FB4B-4E68-37B0-F548-1366107E39E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8332683-CCD9-165A-34A6-F07D3A507B47}"/>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D01BC4BD-F072-4749-9395-360FD96AFC6D}"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FC5DFE4F-BD10-BB6A-1992-F6CB5ADD19F3}"/>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FA773038-5287-FD8D-3768-91E849F69D8B}"/>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880373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38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1768836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39</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08782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B3D3-20BA-1333-D464-DAF482B25C1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F0B1E6A-A8B4-8F3F-F0C5-B1D492D30837}"/>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AD72A176-FE17-4E44-B7AE-16E46BB37D2E}"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276482" name="Rectangle 2">
            <a:extLst>
              <a:ext uri="{FF2B5EF4-FFF2-40B4-BE49-F238E27FC236}">
                <a16:creationId xmlns:a16="http://schemas.microsoft.com/office/drawing/2014/main" id="{560B32B3-43FB-9B5B-6399-BF8CBA66FADE}"/>
              </a:ext>
            </a:extLst>
          </p:cNvPr>
          <p:cNvSpPr>
            <a:spLocks noGrp="1" noRot="1" noChangeAspect="1" noChangeArrowheads="1" noTextEdit="1"/>
          </p:cNvSpPr>
          <p:nvPr>
            <p:ph type="sldImg"/>
          </p:nvPr>
        </p:nvSpPr>
        <p:spPr>
          <a:xfrm>
            <a:off x="92075" y="744538"/>
            <a:ext cx="6615113" cy="3722687"/>
          </a:xfrm>
          <a:ln/>
        </p:spPr>
      </p:sp>
      <p:sp>
        <p:nvSpPr>
          <p:cNvPr id="276483" name="Rectangle 3">
            <a:extLst>
              <a:ext uri="{FF2B5EF4-FFF2-40B4-BE49-F238E27FC236}">
                <a16:creationId xmlns:a16="http://schemas.microsoft.com/office/drawing/2014/main" id="{67EF3D00-D8BD-1DCB-08DB-30CB8624BEC2}"/>
              </a:ext>
            </a:extLst>
          </p:cNvPr>
          <p:cNvSpPr>
            <a:spLocks noGrp="1" noChangeArrowheads="1"/>
          </p:cNvSpPr>
          <p:nvPr>
            <p:ph type="body" idx="1"/>
          </p:nvPr>
        </p:nvSpPr>
        <p:spPr/>
        <p:txBody>
          <a:bodyPr/>
          <a:lstStyle/>
          <a:p>
            <a:pPr>
              <a:defRPr/>
            </a:pPr>
            <a:r>
              <a:rPr lang="en-US" baseline="0">
                <a:ea typeface="ＭＳ Ｐゴシック" charset="0"/>
                <a:cs typeface="+mn-cs"/>
              </a:rPr>
              <a:t>Module slide 1</a:t>
            </a:r>
          </a:p>
        </p:txBody>
      </p:sp>
    </p:spTree>
    <p:extLst>
      <p:ext uri="{BB962C8B-B14F-4D97-AF65-F5344CB8AC3E}">
        <p14:creationId xmlns:p14="http://schemas.microsoft.com/office/powerpoint/2010/main" val="435542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40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751153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solidFill>
                  <a:srgbClr val="000000"/>
                </a:solidFill>
                <a:latin typeface="Times" charset="0"/>
              </a:rPr>
              <a:pPr>
                <a:defRPr/>
              </a:pPr>
              <a:t>41</a:t>
            </a:fld>
            <a:endParaRPr lang="en-US" sz="1200">
              <a:solidFill>
                <a:srgbClr val="000000"/>
              </a:solidFill>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935714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42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869809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E04CA-3769-0DD2-EDC8-D183D45BF474}"/>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5ED9C39-83F0-7C9F-6688-ED926A510ACB}"/>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4D8394C9-22D8-0DE7-C5A6-3F8551825A89}"/>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a:extLst>
              <a:ext uri="{FF2B5EF4-FFF2-40B4-BE49-F238E27FC236}">
                <a16:creationId xmlns:a16="http://schemas.microsoft.com/office/drawing/2014/main" id="{45FCD2E0-CEE4-03A4-2B69-7873197A41F5}"/>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919460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2075" y="744538"/>
            <a:ext cx="6615113" cy="3722687"/>
          </a:xfrm>
          <a:ln/>
        </p:spPr>
      </p:sp>
      <p:sp>
        <p:nvSpPr>
          <p:cNvPr id="40963"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8682DF4E-F37C-F748-9BB9-19E61944A925}" type="slidenum">
              <a:rPr lang="en-GB" sz="1200" smtClean="0">
                <a:solidFill>
                  <a:srgbClr val="000000"/>
                </a:solidFill>
                <a:latin typeface="Calibri" charset="0"/>
                <a:cs typeface="Arial" charset="0"/>
              </a:rPr>
              <a:pPr eaLnBrk="1" hangingPunct="1">
                <a:defRPr/>
              </a:pPr>
              <a:t>44</a:t>
            </a:fld>
            <a:endParaRPr lang="en-GB" sz="1200">
              <a:solidFill>
                <a:srgbClr val="000000"/>
              </a:solidFill>
              <a:latin typeface="Calibri" charset="0"/>
              <a:cs typeface="Arial" charset="0"/>
            </a:endParaRPr>
          </a:p>
        </p:txBody>
      </p:sp>
    </p:spTree>
    <p:extLst>
      <p:ext uri="{BB962C8B-B14F-4D97-AF65-F5344CB8AC3E}">
        <p14:creationId xmlns:p14="http://schemas.microsoft.com/office/powerpoint/2010/main" val="272150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F4D61-2168-6221-50A3-865983273C35}"/>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291FD15-7CB6-7784-CB7C-5A01A5936F03}"/>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681BE2B2-D296-0CFA-B943-145D20EA1D1A}"/>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a:extLst>
              <a:ext uri="{FF2B5EF4-FFF2-40B4-BE49-F238E27FC236}">
                <a16:creationId xmlns:a16="http://schemas.microsoft.com/office/drawing/2014/main" id="{0F33EE0F-D733-853D-A886-1E77B922EC84}"/>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3616518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00625F-0483-8C43-9147-A38EA6A1B162}" type="slidenum">
              <a:rPr lang="en-US" sz="1200" smtClean="0">
                <a:latin typeface="Times" charset="0"/>
              </a:rPr>
              <a:pPr algn="r">
                <a:defRPr/>
              </a:pPr>
              <a:t>46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966382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27684-FF6E-25A3-9DB3-7CA9D60D42BF}"/>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01F2F97-2322-435C-1EEC-EFA2103D5499}"/>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42BAC480-E5BB-30CE-33EB-4ECB6C637584}"/>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a:extLst>
              <a:ext uri="{FF2B5EF4-FFF2-40B4-BE49-F238E27FC236}">
                <a16:creationId xmlns:a16="http://schemas.microsoft.com/office/drawing/2014/main" id="{87B1BBA6-0F48-E25D-8277-F5DB7B2DC60A}"/>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4159752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21B3E1-A184-DA43-85F0-A59BD4C9632D}" type="slidenum">
              <a:rPr lang="en-US" sz="1200" smtClean="0">
                <a:latin typeface="Times" charset="0"/>
              </a:rPr>
              <a:pPr algn="r">
                <a:defRPr/>
              </a:pPr>
              <a:t>48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499589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27E9B-54B4-70B9-CFC5-88ACD895A81E}"/>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AEBE398-DAED-C3C4-001B-D4F99D5EB89B}"/>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4620D3D2-E788-49B8-E386-7C28066856E0}"/>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a:extLst>
              <a:ext uri="{FF2B5EF4-FFF2-40B4-BE49-F238E27FC236}">
                <a16:creationId xmlns:a16="http://schemas.microsoft.com/office/drawing/2014/main" id="{948D9897-FD7C-5D9A-BCA4-87F519937B8C}"/>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134955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700178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50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925567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63EB8-AA21-6691-E15D-3E019FA85C44}"/>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F8945A9-D7C6-E84F-0B1D-FF700E476705}"/>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25AEB31F-DF76-DF84-3E7C-94CB9D96E589}"/>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a:extLst>
              <a:ext uri="{FF2B5EF4-FFF2-40B4-BE49-F238E27FC236}">
                <a16:creationId xmlns:a16="http://schemas.microsoft.com/office/drawing/2014/main" id="{4CC9970F-A07D-6162-A72A-E4BB6CDCEDD5}"/>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33374563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65D39490-9C88-644C-A739-8A54A302008F}" type="slidenum">
              <a:rPr lang="en-US" sz="1200" smtClean="0">
                <a:latin typeface="Times" charset="0"/>
              </a:rPr>
              <a:pPr>
                <a:defRPr/>
              </a:pPr>
              <a:t>52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670971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CF36-B897-678D-DEDD-B01B13B6B77C}"/>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5D31DAF-140B-AD04-CFC9-044C80C6D4A8}"/>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52B58A19-7C8C-405D-DF45-485DB8EE1166}"/>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a:extLst>
              <a:ext uri="{FF2B5EF4-FFF2-40B4-BE49-F238E27FC236}">
                <a16:creationId xmlns:a16="http://schemas.microsoft.com/office/drawing/2014/main" id="{F2741E0C-6242-55FD-9410-8E62FA021E3D}"/>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35625208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54</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476645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21002-181B-F2DB-576D-394FE57B6EE6}"/>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C4E8334-3CA9-0EDA-4E59-08EFDDA4C86F}"/>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A2D9BFAC-A9C1-6692-00F9-FA0A7F4D76E3}"/>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a:extLst>
              <a:ext uri="{FF2B5EF4-FFF2-40B4-BE49-F238E27FC236}">
                <a16:creationId xmlns:a16="http://schemas.microsoft.com/office/drawing/2014/main" id="{19264984-5F64-FC3A-ADF8-D3F1E26CD833}"/>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19537338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56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6403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0A56-AE9C-836B-75AF-AFAF07674629}"/>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CA31B8A-33FB-F875-FD1E-DB130D02C1A4}"/>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5934032B-2B8E-17F4-DDD1-093C13546307}"/>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a:extLst>
              <a:ext uri="{FF2B5EF4-FFF2-40B4-BE49-F238E27FC236}">
                <a16:creationId xmlns:a16="http://schemas.microsoft.com/office/drawing/2014/main" id="{FD9B6FB2-C0EA-4162-5EB1-E2B9A786B521}"/>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845682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58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817646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E8176-1EB8-6148-2DAB-365FDBFA6A2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35C5C60-A12F-63BE-922F-1796F7596C4C}"/>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AD72A176-FE17-4E44-B7AE-16E46BB37D2E}"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276482" name="Rectangle 2">
            <a:extLst>
              <a:ext uri="{FF2B5EF4-FFF2-40B4-BE49-F238E27FC236}">
                <a16:creationId xmlns:a16="http://schemas.microsoft.com/office/drawing/2014/main" id="{26C6AAC8-FC4E-F613-E38B-C4143F0B4F65}"/>
              </a:ext>
            </a:extLst>
          </p:cNvPr>
          <p:cNvSpPr>
            <a:spLocks noGrp="1" noRot="1" noChangeAspect="1" noChangeArrowheads="1" noTextEdit="1"/>
          </p:cNvSpPr>
          <p:nvPr>
            <p:ph type="sldImg"/>
          </p:nvPr>
        </p:nvSpPr>
        <p:spPr>
          <a:xfrm>
            <a:off x="92075" y="744538"/>
            <a:ext cx="6615113" cy="3722687"/>
          </a:xfrm>
          <a:ln/>
        </p:spPr>
      </p:sp>
      <p:sp>
        <p:nvSpPr>
          <p:cNvPr id="276483" name="Rectangle 3">
            <a:extLst>
              <a:ext uri="{FF2B5EF4-FFF2-40B4-BE49-F238E27FC236}">
                <a16:creationId xmlns:a16="http://schemas.microsoft.com/office/drawing/2014/main" id="{DB621832-694C-4AAE-F0BA-4F4E506FC43B}"/>
              </a:ext>
            </a:extLst>
          </p:cNvPr>
          <p:cNvSpPr>
            <a:spLocks noGrp="1" noChangeArrowheads="1"/>
          </p:cNvSpPr>
          <p:nvPr>
            <p:ph type="body" idx="1"/>
          </p:nvPr>
        </p:nvSpPr>
        <p:spPr/>
        <p:txBody>
          <a:bodyPr/>
          <a:lstStyle/>
          <a:p>
            <a:pPr>
              <a:defRPr/>
            </a:pPr>
            <a:r>
              <a:rPr lang="en-US" baseline="0">
                <a:ea typeface="ＭＳ Ｐゴシック" charset="0"/>
                <a:cs typeface="+mn-cs"/>
              </a:rPr>
              <a:t>Module slide 1</a:t>
            </a:r>
          </a:p>
        </p:txBody>
      </p:sp>
    </p:spTree>
    <p:extLst>
      <p:ext uri="{BB962C8B-B14F-4D97-AF65-F5344CB8AC3E}">
        <p14:creationId xmlns:p14="http://schemas.microsoft.com/office/powerpoint/2010/main" val="398696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8118417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60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464336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9AFC5-C4BF-DD83-E60B-034CF130CC8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54B705B-8935-11F8-6E82-C8E64D2A5947}"/>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DF2DE85-F9F8-3F44-914A-9E432A6F9AC6}"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6512D05B-807C-85AA-64BF-D3119321D720}"/>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10BCDA99-4618-41FE-2586-56A676041854}"/>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2415765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62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6930329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63</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US">
                <a:ea typeface="ＭＳ Ｐゴシック" charset="0"/>
                <a:cs typeface="ＭＳ Ｐゴシック" charset="0"/>
              </a:rPr>
              <a:t>Make the link that we are continuing here with the same worked example that was introduced in Module 4</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4928054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714C3-B840-9F35-1643-4BD109FF1F7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E945424-8BEA-FD5B-80AA-EDD1C4B4850E}"/>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DF2DE85-F9F8-3F44-914A-9E432A6F9AC6}"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45AB0B19-41F3-92FC-9AC8-8E734D39A20C}"/>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0C1BF71F-BECB-68BD-7DF8-AC27124B1197}"/>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2510401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65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US">
                <a:ea typeface="ＭＳ Ｐゴシック" charset="0"/>
                <a:cs typeface="ＭＳ Ｐゴシック" charset="0"/>
              </a:rPr>
              <a:t>Flag that early stage WSP teams often over promise and under deliver with improvements. In particular, be realistic that the timeframes are achievable, and adequate resources are available.</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5918382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D00262-C7DA-5743-AA32-32E133826446}" type="slidenum">
              <a:rPr lang="en-US"/>
              <a:pPr>
                <a:defRPr/>
              </a:pPr>
              <a:t>66</a:t>
            </a:fld>
            <a:endParaRPr lang="en-US"/>
          </a:p>
        </p:txBody>
      </p:sp>
      <p:sp>
        <p:nvSpPr>
          <p:cNvPr id="325634" name="Rectangle 2"/>
          <p:cNvSpPr>
            <a:spLocks noGrp="1" noRot="1" noChangeAspect="1" noChangeArrowheads="1" noTextEdit="1"/>
          </p:cNvSpPr>
          <p:nvPr>
            <p:ph type="sldImg"/>
          </p:nvPr>
        </p:nvSpPr>
        <p:spPr>
          <a:xfrm>
            <a:off x="92075" y="744538"/>
            <a:ext cx="6615113" cy="3722687"/>
          </a:xfrm>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pPr>
              <a:defRPr/>
            </a:pPr>
            <a:endParaRPr lang="en-US"/>
          </a:p>
          <a:p>
            <a:pPr>
              <a:defRPr/>
            </a:pPr>
            <a:endParaRPr lang="en-US"/>
          </a:p>
        </p:txBody>
      </p:sp>
    </p:spTree>
    <p:extLst>
      <p:ext uri="{BB962C8B-B14F-4D97-AF65-F5344CB8AC3E}">
        <p14:creationId xmlns:p14="http://schemas.microsoft.com/office/powerpoint/2010/main" val="1693991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67</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0427897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65D39490-9C88-644C-A739-8A54A302008F}" type="slidenum">
              <a:rPr lang="en-US" sz="1200" smtClean="0">
                <a:latin typeface="Times" charset="0"/>
              </a:rPr>
              <a:pPr>
                <a:defRPr/>
              </a:pPr>
              <a:t>68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ea typeface="ＭＳ Ｐゴシック" charset="0"/>
                <a:cs typeface="ＭＳ Ｐゴシック" charset="0"/>
              </a:rPr>
              <a:t>Flag that this is one possible option for improvement planning for the Worked Example risk presented in Module 4</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1604392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69</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98187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E8C80163-655C-4746-BAC0-AC2A9EDD6E9A}" type="slidenum">
              <a:rPr lang="en-US" sz="1200" smtClean="0">
                <a:latin typeface="Times" charset="0"/>
              </a:rPr>
              <a:pPr algn="r">
                <a:defRPr/>
              </a:pPr>
              <a:t>7</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US" sz="1800" b="0" i="0" u="none" strike="noStrike" baseline="0">
                <a:solidFill>
                  <a:srgbClr val="000000"/>
                </a:solidFill>
                <a:latin typeface="Proxima Nova Cond Medium"/>
              </a:rPr>
              <a:t>Red box - Monitoring provides information about the performance of control measures but does not itself directly prevent, eliminate or reduce the risk of a hazardous event to an acceptable level. </a:t>
            </a: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1989136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D00262-C7DA-5743-AA32-32E133826446}" type="slidenum">
              <a:rPr lang="en-US"/>
              <a:pPr>
                <a:defRPr/>
              </a:pPr>
              <a:t>70</a:t>
            </a:fld>
            <a:endParaRPr lang="en-US"/>
          </a:p>
        </p:txBody>
      </p:sp>
      <p:sp>
        <p:nvSpPr>
          <p:cNvPr id="325634" name="Rectangle 2"/>
          <p:cNvSpPr>
            <a:spLocks noGrp="1" noRot="1" noChangeAspect="1" noChangeArrowheads="1" noTextEdit="1"/>
          </p:cNvSpPr>
          <p:nvPr>
            <p:ph type="sldImg"/>
          </p:nvPr>
        </p:nvSpPr>
        <p:spPr>
          <a:xfrm>
            <a:off x="92075" y="744538"/>
            <a:ext cx="6615113" cy="3722687"/>
          </a:xfrm>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ea typeface="ＭＳ Ｐゴシック" charset="0"/>
                <a:cs typeface="ＭＳ Ｐゴシック" charset="0"/>
              </a:rPr>
              <a:t>Flag that this is another possible approach for improvement planning for the Worked Example risk presented in Module 4</a:t>
            </a:r>
          </a:p>
          <a:p>
            <a:pPr>
              <a:defRPr/>
            </a:pPr>
            <a:endParaRPr lang="en-US"/>
          </a:p>
        </p:txBody>
      </p:sp>
    </p:spTree>
    <p:extLst>
      <p:ext uri="{BB962C8B-B14F-4D97-AF65-F5344CB8AC3E}">
        <p14:creationId xmlns:p14="http://schemas.microsoft.com/office/powerpoint/2010/main" val="1009308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71</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7839099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72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US">
                <a:ea typeface="ＭＳ Ｐゴシック" charset="0"/>
                <a:cs typeface="ＭＳ Ｐゴシック" charset="0"/>
              </a:rPr>
              <a:t>Flag that this is a new example.</a:t>
            </a:r>
          </a:p>
          <a:p>
            <a:pPr>
              <a:defRPr/>
            </a:pPr>
            <a:r>
              <a:rPr lang="en-US">
                <a:ea typeface="ＭＳ Ｐゴシック" charset="0"/>
                <a:cs typeface="ＭＳ Ｐゴシック" charset="0"/>
              </a:rPr>
              <a:t>It shows how progressive improvement is applied in practice.</a:t>
            </a:r>
          </a:p>
          <a:p>
            <a:pPr>
              <a:defRPr/>
            </a:pPr>
            <a:r>
              <a:rPr lang="en-US">
                <a:ea typeface="ＭＳ Ｐゴシック" charset="0"/>
                <a:cs typeface="ＭＳ Ｐゴシック" charset="0"/>
              </a:rPr>
              <a:t>Here we have a stepwise approach with two actions (see next slide).</a:t>
            </a:r>
          </a:p>
        </p:txBody>
      </p:sp>
    </p:spTree>
    <p:extLst>
      <p:ext uri="{BB962C8B-B14F-4D97-AF65-F5344CB8AC3E}">
        <p14:creationId xmlns:p14="http://schemas.microsoft.com/office/powerpoint/2010/main" val="11110033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92C2B-47E6-7B96-37E5-6363B87D146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3841E45-9EE0-8EEC-F664-34CD3AA94991}"/>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DF2DE85-F9F8-3F44-914A-9E432A6F9AC6}"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37932095-208C-5744-9EA4-FEA3C4DADCD0}"/>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580CDDCA-A404-F73D-9CB3-207CC5F7E897}"/>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8941621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74180-7AFC-2847-A68B-4EE1D847CAB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8279680-9FB6-FBCB-3776-9F60C69B79DF}"/>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DF2DE85-F9F8-3F44-914A-9E432A6F9AC6}"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E014041C-2DD6-4DBA-9905-58E60453BA62}"/>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C7AFD307-3575-2BBB-4B80-F2F18F6D0AB1}"/>
              </a:ext>
            </a:extLst>
          </p:cNvPr>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ea typeface="ＭＳ Ｐゴシック" charset="0"/>
                <a:cs typeface="ＭＳ Ｐゴシック" charset="0"/>
              </a:rPr>
              <a:t>Bullet 1 -  </a:t>
            </a:r>
            <a:r>
              <a:rPr kumimoji="0" lang="en-US" sz="1200" b="0" i="1" u="none" strike="noStrike" kern="1200" cap="none" spc="0" normalizeH="0" baseline="0" noProof="0">
                <a:ln>
                  <a:noFill/>
                </a:ln>
                <a:solidFill>
                  <a:srgbClr val="E7E6E6">
                    <a:lumMod val="25000"/>
                  </a:srgbClr>
                </a:solidFill>
                <a:effectLst/>
                <a:uLnTx/>
                <a:uFillTx/>
                <a:latin typeface="Arial"/>
                <a:ea typeface="MS PGothic" charset="0"/>
                <a:cs typeface="Arial"/>
              </a:rPr>
              <a:t>If delays occur, document the reasons and revised timelines in the improvement plan. Report on progress regularly to senior management.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1" u="none" strike="noStrike" kern="1200" cap="none" spc="0" normalizeH="0" baseline="0" noProof="0">
              <a:ln>
                <a:noFill/>
              </a:ln>
              <a:solidFill>
                <a:srgbClr val="E7E6E6">
                  <a:lumMod val="25000"/>
                </a:srgbClr>
              </a:solidFill>
              <a:effectLst/>
              <a:uLnTx/>
              <a:uFillTx/>
              <a:latin typeface="Arial"/>
              <a:ea typeface="MS PGothic" charset="0"/>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a:ln>
                  <a:noFill/>
                </a:ln>
                <a:solidFill>
                  <a:srgbClr val="E7E6E6">
                    <a:lumMod val="25000"/>
                  </a:srgbClr>
                </a:solidFill>
                <a:effectLst/>
                <a:uLnTx/>
                <a:uFillTx/>
                <a:latin typeface="Arial"/>
                <a:ea typeface="MS PGothic" charset="0"/>
                <a:cs typeface="Arial"/>
              </a:rPr>
              <a:t>Bullet 2 - Reassess the risk, taking into account the effectiveness of the new or strengthened control measures.</a:t>
            </a:r>
          </a:p>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4255012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solidFill>
                  <a:srgbClr val="000000"/>
                </a:solidFill>
                <a:latin typeface="Times" charset="0"/>
              </a:rPr>
              <a:pPr>
                <a:defRPr/>
              </a:pPr>
              <a:t>75</a:t>
            </a:fld>
            <a:endParaRPr lang="en-US" sz="1200">
              <a:solidFill>
                <a:srgbClr val="000000"/>
              </a:solidFill>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518902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76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3700416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65E0D-56BC-4697-FD0C-2B3B77C693E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7D8188E-58FE-77B3-8754-FEE9F5018A39}"/>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DF2DE85-F9F8-3F44-914A-9E432A6F9AC6}"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851D0F98-2E1B-579C-2E35-ED0858B2ACD0}"/>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2C35060D-49DE-2F65-3A42-5A070A544386}"/>
              </a:ext>
            </a:extLst>
          </p:cNvPr>
          <p:cNvSpPr>
            <a:spLocks noGrp="1" noChangeArrowheads="1"/>
          </p:cNvSpPr>
          <p:nvPr>
            <p:ph type="body" idx="1"/>
          </p:nvPr>
        </p:nvSpPr>
        <p:spPr/>
        <p:txBody>
          <a:bodyPr/>
          <a:lstStyle/>
          <a:p>
            <a:pPr>
              <a:defRPr/>
            </a:pPr>
            <a:r>
              <a:rPr lang="en-US">
                <a:ea typeface="ＭＳ Ｐゴシック" charset="0"/>
                <a:cs typeface="ＭＳ Ｐゴシック" charset="0"/>
              </a:rPr>
              <a:t>Improvement planning should flexible and adaptable to respond to new climate information or the emergence of new threats.</a:t>
            </a:r>
          </a:p>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407413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BD96B-2D71-8791-A72D-1673AC6E7FC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97F1942-55F3-A949-E8D6-BB1BBD22040C}"/>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DF2DE85-F9F8-3F44-914A-9E432A6F9AC6}"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2EE82DB8-B691-675D-57CE-A84F20AEAD03}"/>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BB06D2B7-545B-FE82-12F9-80F52F6FB292}"/>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5947108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79</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47777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b="0">
              <a:ea typeface="MS PGothic" charset="0"/>
            </a:endParaRPr>
          </a:p>
        </p:txBody>
      </p:sp>
    </p:spTree>
    <p:extLst>
      <p:ext uri="{BB962C8B-B14F-4D97-AF65-F5344CB8AC3E}">
        <p14:creationId xmlns:p14="http://schemas.microsoft.com/office/powerpoint/2010/main" val="17272474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77586-4730-3F46-B547-77AD59281883}" type="slidenum">
              <a:rPr lang="en-US"/>
              <a:pPr>
                <a:defRPr/>
              </a:pPr>
              <a:t>80</a:t>
            </a:fld>
            <a:endParaRPr lang="en-US"/>
          </a:p>
        </p:txBody>
      </p:sp>
      <p:sp>
        <p:nvSpPr>
          <p:cNvPr id="325634" name="Rectangle 2"/>
          <p:cNvSpPr>
            <a:spLocks noGrp="1" noRot="1" noChangeAspect="1" noChangeArrowheads="1" noTextEdit="1"/>
          </p:cNvSpPr>
          <p:nvPr>
            <p:ph type="sldImg"/>
          </p:nvPr>
        </p:nvSpPr>
        <p:spPr>
          <a:xfrm>
            <a:off x="92075" y="744538"/>
            <a:ext cx="6615113" cy="3722687"/>
          </a:xfrm>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pPr>
              <a:defRPr/>
            </a:pPr>
            <a:r>
              <a:rPr lang="en-US"/>
              <a:t>A</a:t>
            </a:r>
            <a:r>
              <a:rPr lang="en-US" baseline="0"/>
              <a:t> WSP team in Bhutan had been through the WSP process and identified these improvement needs at a WTP:</a:t>
            </a:r>
          </a:p>
          <a:p>
            <a:pPr>
              <a:defRPr/>
            </a:pPr>
            <a:br>
              <a:rPr lang="en-US" baseline="0"/>
            </a:br>
            <a:r>
              <a:rPr lang="en-US" baseline="0"/>
              <a:t>1. Chlorine dosing system to be replaced</a:t>
            </a:r>
          </a:p>
          <a:p>
            <a:pPr>
              <a:defRPr/>
            </a:pPr>
            <a:r>
              <a:rPr lang="en-US" baseline="0"/>
              <a:t>2. Slow sand filter media to be replaced</a:t>
            </a:r>
          </a:p>
          <a:p>
            <a:pPr>
              <a:defRPr/>
            </a:pPr>
            <a:endParaRPr lang="en-US"/>
          </a:p>
          <a:p>
            <a:pPr>
              <a:defRPr/>
            </a:pPr>
            <a:r>
              <a:rPr lang="en-US"/>
              <a:t>According to WSP documentation, the WTP employed the treatment processes shown on the</a:t>
            </a:r>
            <a:r>
              <a:rPr lang="en-US" baseline="0"/>
              <a:t> diagram.</a:t>
            </a:r>
          </a:p>
          <a:p>
            <a:pPr>
              <a:defRPr/>
            </a:pPr>
            <a:endParaRPr lang="en-US"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The improvement works were to be funded by an international donor and the government of Bhutan following a WSP audit.</a:t>
            </a:r>
            <a:endParaRPr lang="en-US"/>
          </a:p>
          <a:p>
            <a:pPr>
              <a:defRPr/>
            </a:pPr>
            <a:endParaRPr lang="en-US"/>
          </a:p>
        </p:txBody>
      </p:sp>
    </p:spTree>
    <p:extLst>
      <p:ext uri="{BB962C8B-B14F-4D97-AF65-F5344CB8AC3E}">
        <p14:creationId xmlns:p14="http://schemas.microsoft.com/office/powerpoint/2010/main" val="6128706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77586-4730-3F46-B547-77AD59281883}" type="slidenum">
              <a:rPr lang="en-US"/>
              <a:pPr>
                <a:defRPr/>
              </a:pPr>
              <a:t>81</a:t>
            </a:fld>
            <a:endParaRPr lang="en-US"/>
          </a:p>
        </p:txBody>
      </p:sp>
      <p:sp>
        <p:nvSpPr>
          <p:cNvPr id="325634" name="Rectangle 2"/>
          <p:cNvSpPr>
            <a:spLocks noGrp="1" noRot="1" noChangeAspect="1" noChangeArrowheads="1" noTextEdit="1"/>
          </p:cNvSpPr>
          <p:nvPr>
            <p:ph type="sldImg"/>
          </p:nvPr>
        </p:nvSpPr>
        <p:spPr>
          <a:xfrm>
            <a:off x="92075" y="744538"/>
            <a:ext cx="6615113" cy="3722687"/>
          </a:xfrm>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pPr>
              <a:defRPr/>
            </a:pPr>
            <a:r>
              <a:rPr lang="en-US"/>
              <a:t>When the WSP</a:t>
            </a:r>
            <a:r>
              <a:rPr lang="en-US" baseline="0"/>
              <a:t> audit team visited the site to investigate the improvement needs proposed, they found that the entire WTP was in fact being bypassed for reasons largely related to poor O&amp;M.</a:t>
            </a:r>
            <a:endParaRPr lang="en-US"/>
          </a:p>
        </p:txBody>
      </p:sp>
    </p:spTree>
    <p:extLst>
      <p:ext uri="{BB962C8B-B14F-4D97-AF65-F5344CB8AC3E}">
        <p14:creationId xmlns:p14="http://schemas.microsoft.com/office/powerpoint/2010/main" val="20508618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77586-4730-3F46-B547-77AD59281883}" type="slidenum">
              <a:rPr lang="en-US"/>
              <a:pPr>
                <a:defRPr/>
              </a:pPr>
              <a:t>82</a:t>
            </a:fld>
            <a:endParaRPr lang="en-US"/>
          </a:p>
        </p:txBody>
      </p:sp>
      <p:sp>
        <p:nvSpPr>
          <p:cNvPr id="325634" name="Rectangle 2"/>
          <p:cNvSpPr>
            <a:spLocks noGrp="1" noRot="1" noChangeAspect="1" noChangeArrowheads="1" noTextEdit="1"/>
          </p:cNvSpPr>
          <p:nvPr>
            <p:ph type="sldImg"/>
          </p:nvPr>
        </p:nvSpPr>
        <p:spPr>
          <a:xfrm>
            <a:off x="92075" y="744538"/>
            <a:ext cx="6615113" cy="3722687"/>
          </a:xfrm>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pPr>
              <a:defRPr/>
            </a:pPr>
            <a:endParaRPr lang="en-US"/>
          </a:p>
          <a:p>
            <a:pPr>
              <a:defRPr/>
            </a:pPr>
            <a:endParaRPr lang="en-US"/>
          </a:p>
        </p:txBody>
      </p:sp>
    </p:spTree>
    <p:extLst>
      <p:ext uri="{BB962C8B-B14F-4D97-AF65-F5344CB8AC3E}">
        <p14:creationId xmlns:p14="http://schemas.microsoft.com/office/powerpoint/2010/main" val="2379721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77586-4730-3F46-B547-77AD59281883}" type="slidenum">
              <a:rPr lang="en-US"/>
              <a:pPr>
                <a:defRPr/>
              </a:pPr>
              <a:t>83</a:t>
            </a:fld>
            <a:endParaRPr lang="en-US"/>
          </a:p>
        </p:txBody>
      </p:sp>
      <p:sp>
        <p:nvSpPr>
          <p:cNvPr id="325634" name="Rectangle 2"/>
          <p:cNvSpPr>
            <a:spLocks noGrp="1" noRot="1" noChangeAspect="1" noChangeArrowheads="1" noTextEdit="1"/>
          </p:cNvSpPr>
          <p:nvPr>
            <p:ph type="sldImg"/>
          </p:nvPr>
        </p:nvSpPr>
        <p:spPr>
          <a:xfrm>
            <a:off x="92075" y="744538"/>
            <a:ext cx="6615113" cy="3722687"/>
          </a:xfrm>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pPr>
              <a:defRPr/>
            </a:pPr>
            <a:r>
              <a:rPr lang="en-US"/>
              <a:t>The</a:t>
            </a:r>
            <a:r>
              <a:rPr lang="en-US" baseline="0"/>
              <a:t> key message here is that although one Cl2 unit was broken and the SSF media did need to be replaced, most of the issues at the WTP were related to poor O&amp;M.  Addressing the physical needs without addressing the need to strengthen O&amp;M would not have been effective.</a:t>
            </a:r>
          </a:p>
          <a:p>
            <a:pPr>
              <a:defRPr/>
            </a:pPr>
            <a:endParaRPr lang="en-US" baseline="0"/>
          </a:p>
          <a:p>
            <a:pPr>
              <a:defRPr/>
            </a:pPr>
            <a:r>
              <a:rPr lang="en-US" baseline="0"/>
              <a:t>Following the WSP audit and before funds were released for the physical improvements, the WSP was revised to assess and manage the O&amp;M issues as well.</a:t>
            </a:r>
            <a:endParaRPr lang="en-US"/>
          </a:p>
          <a:p>
            <a:pPr>
              <a:defRPr/>
            </a:pPr>
            <a:endParaRPr lang="en-US"/>
          </a:p>
        </p:txBody>
      </p:sp>
    </p:spTree>
    <p:extLst>
      <p:ext uri="{BB962C8B-B14F-4D97-AF65-F5344CB8AC3E}">
        <p14:creationId xmlns:p14="http://schemas.microsoft.com/office/powerpoint/2010/main" val="5831757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77586-4730-3F46-B547-77AD59281883}" type="slidenum">
              <a:rPr lang="en-US"/>
              <a:pPr>
                <a:defRPr/>
              </a:pPr>
              <a:t>84</a:t>
            </a:fld>
            <a:endParaRPr lang="en-US"/>
          </a:p>
        </p:txBody>
      </p:sp>
      <p:sp>
        <p:nvSpPr>
          <p:cNvPr id="325634" name="Rectangle 2"/>
          <p:cNvSpPr>
            <a:spLocks noGrp="1" noRot="1" noChangeAspect="1" noChangeArrowheads="1" noTextEdit="1"/>
          </p:cNvSpPr>
          <p:nvPr>
            <p:ph type="sldImg"/>
          </p:nvPr>
        </p:nvSpPr>
        <p:spPr>
          <a:xfrm>
            <a:off x="92075" y="744538"/>
            <a:ext cx="6615113" cy="3722687"/>
          </a:xfrm>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pPr>
              <a:defRPr/>
            </a:pPr>
            <a:endParaRPr lang="en-US"/>
          </a:p>
          <a:p>
            <a:pPr>
              <a:defRPr/>
            </a:pPr>
            <a:endParaRPr lang="en-US"/>
          </a:p>
        </p:txBody>
      </p:sp>
    </p:spTree>
    <p:extLst>
      <p:ext uri="{BB962C8B-B14F-4D97-AF65-F5344CB8AC3E}">
        <p14:creationId xmlns:p14="http://schemas.microsoft.com/office/powerpoint/2010/main" val="19412366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77586-4730-3F46-B547-77AD59281883}" type="slidenum">
              <a:rPr lang="en-US"/>
              <a:pPr>
                <a:defRPr/>
              </a:pPr>
              <a:t>85</a:t>
            </a:fld>
            <a:endParaRPr lang="en-US"/>
          </a:p>
        </p:txBody>
      </p:sp>
      <p:sp>
        <p:nvSpPr>
          <p:cNvPr id="325634" name="Rectangle 2"/>
          <p:cNvSpPr>
            <a:spLocks noGrp="1" noRot="1" noChangeAspect="1" noChangeArrowheads="1" noTextEdit="1"/>
          </p:cNvSpPr>
          <p:nvPr>
            <p:ph type="sldImg"/>
          </p:nvPr>
        </p:nvSpPr>
        <p:spPr>
          <a:xfrm>
            <a:off x="92075" y="744538"/>
            <a:ext cx="6615113" cy="3722687"/>
          </a:xfrm>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pPr>
              <a:defRPr/>
            </a:pPr>
            <a:endParaRPr lang="en-US"/>
          </a:p>
          <a:p>
            <a:pPr>
              <a:defRPr/>
            </a:pPr>
            <a:endParaRPr lang="en-US"/>
          </a:p>
        </p:txBody>
      </p:sp>
    </p:spTree>
    <p:extLst>
      <p:ext uri="{BB962C8B-B14F-4D97-AF65-F5344CB8AC3E}">
        <p14:creationId xmlns:p14="http://schemas.microsoft.com/office/powerpoint/2010/main" val="20402326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86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17820952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01B85-511C-C167-3ABE-DE4E680D899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B94CF7A-8468-E253-30FB-C1C9FAF3A356}"/>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AD72A176-FE17-4E44-B7AE-16E46BB37D2E}"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276482" name="Rectangle 2">
            <a:extLst>
              <a:ext uri="{FF2B5EF4-FFF2-40B4-BE49-F238E27FC236}">
                <a16:creationId xmlns:a16="http://schemas.microsoft.com/office/drawing/2014/main" id="{CCE11F78-9672-C3D5-D17F-1A59F55DC1BB}"/>
              </a:ext>
            </a:extLst>
          </p:cNvPr>
          <p:cNvSpPr>
            <a:spLocks noGrp="1" noRot="1" noChangeAspect="1" noChangeArrowheads="1" noTextEdit="1"/>
          </p:cNvSpPr>
          <p:nvPr>
            <p:ph type="sldImg"/>
          </p:nvPr>
        </p:nvSpPr>
        <p:spPr>
          <a:xfrm>
            <a:off x="92075" y="744538"/>
            <a:ext cx="6615113" cy="3722687"/>
          </a:xfrm>
          <a:ln/>
        </p:spPr>
      </p:sp>
      <p:sp>
        <p:nvSpPr>
          <p:cNvPr id="276483" name="Rectangle 3">
            <a:extLst>
              <a:ext uri="{FF2B5EF4-FFF2-40B4-BE49-F238E27FC236}">
                <a16:creationId xmlns:a16="http://schemas.microsoft.com/office/drawing/2014/main" id="{E537BC37-8DD2-8EB3-9507-B484D6F1FDA2}"/>
              </a:ext>
            </a:extLst>
          </p:cNvPr>
          <p:cNvSpPr>
            <a:spLocks noGrp="1" noChangeArrowheads="1"/>
          </p:cNvSpPr>
          <p:nvPr>
            <p:ph type="body" idx="1"/>
          </p:nvPr>
        </p:nvSpPr>
        <p:spPr/>
        <p:txBody>
          <a:bodyPr/>
          <a:lstStyle/>
          <a:p>
            <a:pPr>
              <a:defRPr/>
            </a:pPr>
            <a:r>
              <a:rPr lang="en-US" baseline="0">
                <a:ea typeface="ＭＳ Ｐゴシック" charset="0"/>
                <a:cs typeface="+mn-cs"/>
              </a:rPr>
              <a:t>Module slide 1</a:t>
            </a:r>
          </a:p>
        </p:txBody>
      </p:sp>
    </p:spTree>
    <p:extLst>
      <p:ext uri="{BB962C8B-B14F-4D97-AF65-F5344CB8AC3E}">
        <p14:creationId xmlns:p14="http://schemas.microsoft.com/office/powerpoint/2010/main" val="21925225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88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113171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9D426-D11A-8549-481F-29C4B832A92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EA9CE71-8BD8-5E66-A49F-134F360EE198}"/>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D01BC4BD-F072-4749-9395-360FD96AFC6D}"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FB4B8EC1-2AE4-C914-5E8E-73AEEFC94A53}"/>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63C57CA8-42C6-EA9E-7A91-85FC094742F4}"/>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01545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6645E-CB6E-3ECA-BC6C-301C775816B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0A69ED6-305B-E9BD-F169-A71237C5F5CB}"/>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EA77397D-C250-FD41-A4DF-7AA0EFA8289B}"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453F73E1-55E5-3C79-5F1B-5CAC7496EB9E}"/>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56DF9CD7-C639-5CFC-41E8-5B393DE4F50A}"/>
              </a:ext>
            </a:extLst>
          </p:cNvPr>
          <p:cNvSpPr>
            <a:spLocks noGrp="1" noChangeArrowheads="1"/>
          </p:cNvSpPr>
          <p:nvPr>
            <p:ph type="body" idx="1"/>
          </p:nvPr>
        </p:nvSpPr>
        <p:spPr/>
        <p:txBody>
          <a:bodyPr/>
          <a:lstStyle/>
          <a:p>
            <a:pPr>
              <a:defRPr/>
            </a:pPr>
            <a:r>
              <a:rPr lang="en-US" b="1">
                <a:ea typeface="MS PGothic" charset="0"/>
              </a:rPr>
              <a:t>Examples</a:t>
            </a:r>
            <a:r>
              <a:rPr lang="en-US" b="1" baseline="0">
                <a:ea typeface="MS PGothic" charset="0"/>
              </a:rPr>
              <a:t> of c</a:t>
            </a:r>
            <a:r>
              <a:rPr lang="en-US" b="1">
                <a:ea typeface="MS PGothic" charset="0"/>
              </a:rPr>
              <a:t>ontrol</a:t>
            </a:r>
            <a:r>
              <a:rPr lang="en-US" b="1" baseline="0">
                <a:ea typeface="MS PGothic" charset="0"/>
              </a:rPr>
              <a:t> measures put in place:</a:t>
            </a:r>
          </a:p>
          <a:p>
            <a:pPr>
              <a:defRPr/>
            </a:pPr>
            <a:endParaRPr lang="en-US" b="1" baseline="0">
              <a:ea typeface="MS PGothic" charset="0"/>
            </a:endParaRPr>
          </a:p>
          <a:p>
            <a:pPr marL="171450" indent="-171450">
              <a:buFont typeface="Arial" charset="0"/>
              <a:buChar char="•"/>
              <a:defRPr/>
            </a:pPr>
            <a:r>
              <a:rPr lang="en-US" b="0" baseline="0">
                <a:ea typeface="MS PGothic" charset="0"/>
              </a:rPr>
              <a:t>Fence constructed around well</a:t>
            </a:r>
          </a:p>
          <a:p>
            <a:pPr marL="171450" indent="-171450">
              <a:buFont typeface="Arial" charset="0"/>
              <a:buChar char="•"/>
              <a:defRPr/>
            </a:pPr>
            <a:r>
              <a:rPr lang="en-US" b="0" baseline="0">
                <a:ea typeface="MS PGothic" charset="0"/>
              </a:rPr>
              <a:t>Roof constructed over well</a:t>
            </a:r>
          </a:p>
          <a:p>
            <a:pPr marL="171450" indent="-171450">
              <a:buFont typeface="Arial" charset="0"/>
              <a:buChar char="•"/>
              <a:defRPr/>
            </a:pPr>
            <a:r>
              <a:rPr lang="en-US" b="0" baseline="0">
                <a:ea typeface="MS PGothic" charset="0"/>
              </a:rPr>
              <a:t>Well cover added</a:t>
            </a:r>
          </a:p>
          <a:p>
            <a:pPr marL="171450" indent="-171450">
              <a:buFont typeface="Arial" charset="0"/>
              <a:buChar char="•"/>
              <a:defRPr/>
            </a:pPr>
            <a:r>
              <a:rPr lang="en-US" b="0" baseline="0">
                <a:ea typeface="MS PGothic" charset="0"/>
              </a:rPr>
              <a:t>Latrine removed (and relocated out of view)</a:t>
            </a:r>
          </a:p>
          <a:p>
            <a:pPr marL="171450" indent="-171450">
              <a:buFont typeface="Arial" charset="0"/>
              <a:buChar char="•"/>
              <a:defRPr/>
            </a:pPr>
            <a:r>
              <a:rPr lang="en-US" b="0" baseline="0">
                <a:ea typeface="MS PGothic" charset="0"/>
              </a:rPr>
              <a:t>Cattle/pigs no longer grazing in area (restrictions applied)</a:t>
            </a:r>
          </a:p>
          <a:p>
            <a:pPr marL="171450" indent="-171450">
              <a:buFont typeface="Arial" charset="0"/>
              <a:buChar char="•"/>
              <a:defRPr/>
            </a:pPr>
            <a:r>
              <a:rPr lang="en-US" b="0" baseline="0">
                <a:ea typeface="MS PGothic" charset="0"/>
              </a:rPr>
              <a:t>More trees planted uphill from well (natural buffer to control surface water runoff)</a:t>
            </a:r>
          </a:p>
          <a:p>
            <a:pPr marL="171450" indent="-171450">
              <a:buFont typeface="Arial" charset="0"/>
              <a:buChar char="•"/>
              <a:defRPr/>
            </a:pPr>
            <a:r>
              <a:rPr lang="en-US" b="0" baseline="0">
                <a:ea typeface="MS PGothic" charset="0"/>
              </a:rPr>
              <a:t>Water user collecting in a safer / narrow-mouthed container</a:t>
            </a:r>
          </a:p>
          <a:p>
            <a:pPr marL="171450" indent="-171450">
              <a:buFont typeface="Arial" charset="0"/>
              <a:buChar char="•"/>
              <a:defRPr/>
            </a:pPr>
            <a:r>
              <a:rPr lang="en-US" b="0" baseline="0">
                <a:ea typeface="MS PGothic" charset="0"/>
              </a:rPr>
              <a:t>Animal dung near house confined to an impermeable bund</a:t>
            </a:r>
            <a:endParaRPr lang="en-US" b="0">
              <a:ea typeface="MS PGothic" charset="0"/>
            </a:endParaRPr>
          </a:p>
          <a:p>
            <a:pPr>
              <a:defRPr/>
            </a:pPr>
            <a:endParaRPr lang="en-US" b="0">
              <a:ea typeface="MS PGothic" charset="0"/>
            </a:endParaRPr>
          </a:p>
        </p:txBody>
      </p:sp>
    </p:spTree>
    <p:extLst>
      <p:ext uri="{BB962C8B-B14F-4D97-AF65-F5344CB8AC3E}">
        <p14:creationId xmlns:p14="http://schemas.microsoft.com/office/powerpoint/2010/main" val="22569659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FC6EBF2-D83A-4345-B994-2308DFC313D8}" type="slidenum">
              <a:rPr lang="en-US" sz="1200" smtClean="0">
                <a:latin typeface="Times" charset="0"/>
              </a:rPr>
              <a:pPr>
                <a:defRPr/>
              </a:pPr>
              <a:t>90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9185921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D93EC-2B21-2FFD-1EB7-D68E6F6B8F3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C44D9C2-C673-0287-6196-E9E5835BA9CB}"/>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FC6EBF2-D83A-4345-B994-2308DFC313D8}"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CD5CBA63-E476-37ED-8AE2-24983E683F77}"/>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F01145BA-9AC7-614D-386B-02AF6E1250B0}"/>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0608690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F5CB1-37EC-5F5F-C612-8CD690875C37}"/>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77BF9D2-DA5F-0E09-B54E-BF282FD4FE71}"/>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88C4FFC2-3F54-637D-3827-27A1C1CEE6E5}"/>
              </a:ext>
            </a:extLst>
          </p:cNvPr>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eaLnBrk="1" hangingPunct="1">
              <a:lnSpc>
                <a:spcPct val="60000"/>
              </a:lnSpc>
              <a:spcBef>
                <a:spcPct val="20000"/>
              </a:spcBef>
              <a:defRPr/>
            </a:pPr>
            <a:r>
              <a:rPr lang="en-GB" sz="900">
                <a:latin typeface="Calibri" charset="0"/>
                <a:ea typeface="ＭＳ Ｐゴシック" charset="0"/>
                <a:cs typeface="+mn-cs"/>
              </a:rPr>
              <a:t>Flag that this is where a two-stage risk assessment is beneficial e.g. raw risk high, and residual risk low, would indicate that the control measure is critical.</a:t>
            </a:r>
          </a:p>
        </p:txBody>
      </p:sp>
      <p:sp>
        <p:nvSpPr>
          <p:cNvPr id="40964" name="Slide Number Placeholder 3">
            <a:extLst>
              <a:ext uri="{FF2B5EF4-FFF2-40B4-BE49-F238E27FC236}">
                <a16:creationId xmlns:a16="http://schemas.microsoft.com/office/drawing/2014/main" id="{45AF17C4-9FBA-CA55-1D7B-4D73F673D0B1}"/>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A4D72973-86E9-4142-AA59-7F8EE146603C}"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92</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13934191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DF2DE85-F9F8-3F44-914A-9E432A6F9AC6}" type="slidenum">
              <a:rPr lang="en-US" sz="1200" smtClean="0">
                <a:latin typeface="Times" charset="0"/>
              </a:rPr>
              <a:pPr>
                <a:defRPr/>
              </a:pPr>
              <a:t>93</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5523594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E9880BF-9E10-4A0F-BF89-5B1E2F572103}" type="slidenum">
              <a:rPr lang="en-AU" altLang="en-US">
                <a:solidFill>
                  <a:srgbClr val="000000"/>
                </a:solidFill>
              </a:rPr>
              <a:pPr eaLnBrk="1" hangingPunct="1"/>
              <a:t>94</a:t>
            </a:fld>
            <a:endParaRPr lang="en-AU" altLang="en-US">
              <a:solidFill>
                <a:srgbClr val="000000"/>
              </a:solidFill>
            </a:endParaRPr>
          </a:p>
        </p:txBody>
      </p:sp>
      <p:sp>
        <p:nvSpPr>
          <p:cNvPr id="191491" name="Rectangle 2"/>
          <p:cNvSpPr>
            <a:spLocks noGrp="1" noRot="1" noChangeAspect="1" noChangeArrowheads="1" noTextEdit="1"/>
          </p:cNvSpPr>
          <p:nvPr>
            <p:ph type="sldImg"/>
          </p:nvPr>
        </p:nvSpPr>
        <p:spPr>
          <a:xfrm>
            <a:off x="79375" y="739775"/>
            <a:ext cx="6577013" cy="3700463"/>
          </a:xfrm>
          <a:ln/>
        </p:spPr>
      </p:sp>
      <p:sp>
        <p:nvSpPr>
          <p:cNvPr id="191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GB" altLang="en-US">
              <a:latin typeface="Arial" panose="020B0604020202020204" pitchFamily="34" charset="0"/>
            </a:endParaRPr>
          </a:p>
        </p:txBody>
      </p:sp>
    </p:spTree>
    <p:extLst>
      <p:ext uri="{BB962C8B-B14F-4D97-AF65-F5344CB8AC3E}">
        <p14:creationId xmlns:p14="http://schemas.microsoft.com/office/powerpoint/2010/main" val="20955468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FD6080AD-87B1-FC43-ABD5-C87C813B79AA}" type="slidenum">
              <a:rPr lang="en-US" sz="1200" smtClean="0">
                <a:latin typeface="Times" charset="0"/>
              </a:rPr>
              <a:pPr>
                <a:defRPr/>
              </a:pPr>
              <a:t>95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8503544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E9880BF-9E10-4A0F-BF89-5B1E2F572103}" type="slidenum">
              <a:rPr lang="en-AU" altLang="en-US">
                <a:solidFill>
                  <a:srgbClr val="000000"/>
                </a:solidFill>
              </a:rPr>
              <a:pPr eaLnBrk="1" hangingPunct="1"/>
              <a:t>96</a:t>
            </a:fld>
            <a:endParaRPr lang="en-AU" altLang="en-US">
              <a:solidFill>
                <a:srgbClr val="000000"/>
              </a:solidFill>
            </a:endParaRPr>
          </a:p>
        </p:txBody>
      </p:sp>
      <p:sp>
        <p:nvSpPr>
          <p:cNvPr id="191491" name="Rectangle 2"/>
          <p:cNvSpPr>
            <a:spLocks noGrp="1" noRot="1" noChangeAspect="1" noChangeArrowheads="1" noTextEdit="1"/>
          </p:cNvSpPr>
          <p:nvPr>
            <p:ph type="sldImg"/>
          </p:nvPr>
        </p:nvSpPr>
        <p:spPr>
          <a:xfrm>
            <a:off x="79375" y="739775"/>
            <a:ext cx="6577013" cy="3700463"/>
          </a:xfrm>
          <a:ln/>
        </p:spPr>
      </p:sp>
      <p:sp>
        <p:nvSpPr>
          <p:cNvPr id="191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altLang="en-US">
                <a:latin typeface="Arial" panose="020B0604020202020204" pitchFamily="34" charset="0"/>
              </a:rPr>
              <a:t>Flag that this is a continuation of the Worked Example risk identified in Module 4</a:t>
            </a:r>
          </a:p>
        </p:txBody>
      </p:sp>
    </p:spTree>
    <p:extLst>
      <p:ext uri="{BB962C8B-B14F-4D97-AF65-F5344CB8AC3E}">
        <p14:creationId xmlns:p14="http://schemas.microsoft.com/office/powerpoint/2010/main" val="5131397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E9880BF-9E10-4A0F-BF89-5B1E2F572103}" type="slidenum">
              <a:rPr lang="en-AU" altLang="en-US">
                <a:solidFill>
                  <a:srgbClr val="000000"/>
                </a:solidFill>
              </a:rPr>
              <a:pPr eaLnBrk="1" hangingPunct="1"/>
              <a:t>97</a:t>
            </a:fld>
            <a:endParaRPr lang="en-AU" altLang="en-US">
              <a:solidFill>
                <a:srgbClr val="000000"/>
              </a:solidFill>
            </a:endParaRPr>
          </a:p>
        </p:txBody>
      </p:sp>
      <p:sp>
        <p:nvSpPr>
          <p:cNvPr id="191491" name="Rectangle 2"/>
          <p:cNvSpPr>
            <a:spLocks noGrp="1" noRot="1" noChangeAspect="1" noChangeArrowheads="1" noTextEdit="1"/>
          </p:cNvSpPr>
          <p:nvPr>
            <p:ph type="sldImg"/>
          </p:nvPr>
        </p:nvSpPr>
        <p:spPr>
          <a:xfrm>
            <a:off x="79375" y="739775"/>
            <a:ext cx="6577013" cy="3700463"/>
          </a:xfrm>
          <a:ln/>
        </p:spPr>
      </p:sp>
      <p:sp>
        <p:nvSpPr>
          <p:cNvPr id="191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altLang="en-US">
                <a:latin typeface="Arial" panose="020B0604020202020204" pitchFamily="34" charset="0"/>
              </a:rPr>
              <a:t>Flag that these examples are separate to the Worked Example</a:t>
            </a:r>
          </a:p>
        </p:txBody>
      </p:sp>
    </p:spTree>
    <p:extLst>
      <p:ext uri="{BB962C8B-B14F-4D97-AF65-F5344CB8AC3E}">
        <p14:creationId xmlns:p14="http://schemas.microsoft.com/office/powerpoint/2010/main" val="6589187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0B4E-AE05-4965-CD7E-0D21F3AD330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AEFEECE-EE11-005B-680E-2F708A333A9A}"/>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DF2DE85-F9F8-3F44-914A-9E432A6F9AC6}"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1EED0961-984E-4366-D713-CE6058018A82}"/>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CC87C276-226C-2785-A898-AFAC3EE58DDE}"/>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5923304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5B011-203D-4A21-0404-33762D41FA62}"/>
            </a:ext>
          </a:extLst>
        </p:cNvPr>
        <p:cNvGrpSpPr/>
        <p:nvPr/>
      </p:nvGrpSpPr>
      <p:grpSpPr>
        <a:xfrm>
          <a:off x="0" y="0"/>
          <a:ext cx="0" cy="0"/>
          <a:chOff x="0" y="0"/>
          <a:chExt cx="0" cy="0"/>
        </a:xfrm>
      </p:grpSpPr>
      <p:sp>
        <p:nvSpPr>
          <p:cNvPr id="191490" name="Rectangle 7">
            <a:extLst>
              <a:ext uri="{FF2B5EF4-FFF2-40B4-BE49-F238E27FC236}">
                <a16:creationId xmlns:a16="http://schemas.microsoft.com/office/drawing/2014/main" id="{59F1B425-C9AF-73FD-CF73-E1CD646B30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EE9880BF-9E10-4A0F-BF89-5B1E2F572103}" type="slidenum">
              <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pPr marL="0" marR="0" lvl="0" indent="0" algn="r" defTabSz="931863" rtl="0" eaLnBrk="1" fontAlgn="base" latinLnBrk="0" hangingPunct="1">
                <a:lnSpc>
                  <a:spcPct val="100000"/>
                </a:lnSpc>
                <a:spcBef>
                  <a:spcPct val="0"/>
                </a:spcBef>
                <a:spcAft>
                  <a:spcPct val="0"/>
                </a:spcAft>
                <a:buClrTx/>
                <a:buSzTx/>
                <a:buFontTx/>
                <a:buNone/>
                <a:tabLst/>
                <a:defRPr/>
              </a:pPr>
              <a:t>99</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191491" name="Rectangle 2">
            <a:extLst>
              <a:ext uri="{FF2B5EF4-FFF2-40B4-BE49-F238E27FC236}">
                <a16:creationId xmlns:a16="http://schemas.microsoft.com/office/drawing/2014/main" id="{EFCDF858-CE2A-4EE3-E782-B757D2BC5DDC}"/>
              </a:ext>
            </a:extLst>
          </p:cNvPr>
          <p:cNvSpPr>
            <a:spLocks noGrp="1" noRot="1" noChangeAspect="1" noChangeArrowheads="1" noTextEdit="1"/>
          </p:cNvSpPr>
          <p:nvPr>
            <p:ph type="sldImg"/>
          </p:nvPr>
        </p:nvSpPr>
        <p:spPr>
          <a:xfrm>
            <a:off x="79375" y="739775"/>
            <a:ext cx="6577013" cy="3700463"/>
          </a:xfrm>
          <a:ln/>
        </p:spPr>
      </p:sp>
      <p:sp>
        <p:nvSpPr>
          <p:cNvPr id="191492" name="Rectangle 3">
            <a:extLst>
              <a:ext uri="{FF2B5EF4-FFF2-40B4-BE49-F238E27FC236}">
                <a16:creationId xmlns:a16="http://schemas.microsoft.com/office/drawing/2014/main" id="{2839A7B3-4322-2543-CBA8-CA5D39E9D5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GB" altLang="en-US">
              <a:latin typeface="Arial" panose="020B0604020202020204" pitchFamily="34" charset="0"/>
            </a:endParaRPr>
          </a:p>
        </p:txBody>
      </p:sp>
    </p:spTree>
    <p:extLst>
      <p:ext uri="{BB962C8B-B14F-4D97-AF65-F5344CB8AC3E}">
        <p14:creationId xmlns:p14="http://schemas.microsoft.com/office/powerpoint/2010/main" val="239093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BBDFB1-E493-9148-8425-7CE1D71FDFAE}"/>
              </a:ext>
            </a:extLst>
          </p:cNvPr>
          <p:cNvSpPr/>
          <p:nvPr userDrawn="1"/>
        </p:nvSpPr>
        <p:spPr>
          <a:xfrm>
            <a:off x="0" y="1"/>
            <a:ext cx="4168091" cy="6858001"/>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94089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ule 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040B5C26-2C95-A047-A5A7-9A2A983B9251}"/>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9C3670DC-1478-5B49-9DCF-D4B6580DD696}"/>
              </a:ext>
            </a:extLst>
          </p:cNvPr>
          <p:cNvGraphicFramePr>
            <a:graphicFrameLocks noGrp="1"/>
          </p:cNvGraphicFramePr>
          <p:nvPr userDrawn="1">
            <p:extLst>
              <p:ext uri="{D42A27DB-BD31-4B8C-83A1-F6EECF244321}">
                <p14:modId xmlns:p14="http://schemas.microsoft.com/office/powerpoint/2010/main" val="289322518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1850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5673-8B08-D261-4FFC-C5DF1ED49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5CE877-CD84-B35C-4B86-961DEE696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4B8482-4E30-37E2-CD05-216B2E009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60A59-C592-4109-EC71-4A6F3B0CCE39}"/>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6" name="Footer Placeholder 5">
            <a:extLst>
              <a:ext uri="{FF2B5EF4-FFF2-40B4-BE49-F238E27FC236}">
                <a16:creationId xmlns:a16="http://schemas.microsoft.com/office/drawing/2014/main" id="{92555358-1B21-5A90-D8CB-7FB16C6C99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DCBF43-04BC-3262-F77A-990DBE6624E0}"/>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40184505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6450-EF32-6066-0AEE-F8DA6FB36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0ABD78-CED4-86AE-FC73-461F38F16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DE095B-8D17-E32F-46A6-40F54259D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F1CC5-B61B-B296-A506-7317EEE76A50}"/>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6" name="Footer Placeholder 5">
            <a:extLst>
              <a:ext uri="{FF2B5EF4-FFF2-40B4-BE49-F238E27FC236}">
                <a16:creationId xmlns:a16="http://schemas.microsoft.com/office/drawing/2014/main" id="{EFEB9A24-352E-6945-D906-167CC2E152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3D8CCC-7B10-6B62-407B-F5BCE5ED3D1F}"/>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3783269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2997-2979-4E89-D0A3-02B4DEB1FC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F36D01-BB54-CBF3-8986-3C93CE0D19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AC4CB-1A27-5516-4371-3EEF49227761}"/>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9DCFFDB2-69AC-86D6-C17B-C544E78A6D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8C3EEC-B123-D3EE-5C0B-1B010DB99F89}"/>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6448855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3474CD-6CED-2B33-BF8D-0A34177E80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8A1D87-ECE3-03AB-653E-DCA70420BC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19BE89-9D8F-F845-852B-05F7C7E69338}"/>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ABFBA0B3-15C2-68D2-EAA4-A24F56551E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8C3E09-ADA3-4760-24ED-9FCBACCBE94E}"/>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4306047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39859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127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99283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68697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97813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01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A846DE28-87B3-B544-8806-BDAFAE9E67A1}"/>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2F13634B-5B32-0745-9C5F-64C8D4B27CDA}"/>
              </a:ext>
            </a:extLst>
          </p:cNvPr>
          <p:cNvGraphicFramePr>
            <a:graphicFrameLocks noGrp="1"/>
          </p:cNvGraphicFramePr>
          <p:nvPr userDrawn="1">
            <p:extLst>
              <p:ext uri="{D42A27DB-BD31-4B8C-83A1-F6EECF244321}">
                <p14:modId xmlns:p14="http://schemas.microsoft.com/office/powerpoint/2010/main" val="121863106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35376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38051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517502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508413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965236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66614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Module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19E3-0072-AB44-9481-B000E8919D86}"/>
              </a:ext>
            </a:extLst>
          </p:cNvPr>
          <p:cNvSpPr/>
          <p:nvPr userDrawn="1"/>
        </p:nvSpPr>
        <p:spPr>
          <a:xfrm>
            <a:off x="-1" y="0"/>
            <a:ext cx="12192001" cy="1371600"/>
          </a:xfrm>
          <a:prstGeom prst="rect">
            <a:avLst/>
          </a:prstGeom>
          <a:solidFill>
            <a:srgbClr val="41A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E08632ED-BE64-AA42-8943-E38182524A1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CC6E1738-28C3-CF4D-B528-AA13168B5119}"/>
              </a:ext>
            </a:extLst>
          </p:cNvPr>
          <p:cNvGraphicFramePr>
            <a:graphicFrameLocks noGrp="1"/>
          </p:cNvGraphicFramePr>
          <p:nvPr userDrawn="1">
            <p:extLst>
              <p:ext uri="{D42A27DB-BD31-4B8C-83A1-F6EECF244321}">
                <p14:modId xmlns:p14="http://schemas.microsoft.com/office/powerpoint/2010/main" val="408045267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621662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Module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1DB03D-BE4C-0B4A-98AD-EB054870D5AF}"/>
              </a:ext>
            </a:extLst>
          </p:cNvPr>
          <p:cNvSpPr/>
          <p:nvPr userDrawn="1"/>
        </p:nvSpPr>
        <p:spPr>
          <a:xfrm>
            <a:off x="-1" y="0"/>
            <a:ext cx="12192001" cy="1371600"/>
          </a:xfrm>
          <a:prstGeom prst="rect">
            <a:avLst/>
          </a:prstGeom>
          <a:solidFill>
            <a:srgbClr val="41A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7FE28ACC-9C2F-234D-BC3C-8D576B146B88}"/>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BE88EFA2-8175-F04D-959B-0CF85CCC1388}"/>
              </a:ext>
            </a:extLst>
          </p:cNvPr>
          <p:cNvGraphicFramePr>
            <a:graphicFrameLocks noGrp="1"/>
          </p:cNvGraphicFramePr>
          <p:nvPr userDrawn="1">
            <p:extLst>
              <p:ext uri="{D42A27DB-BD31-4B8C-83A1-F6EECF244321}">
                <p14:modId xmlns:p14="http://schemas.microsoft.com/office/powerpoint/2010/main" val="308043396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3940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Module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5EC14B0F-54AE-0E48-B0F7-416C399D87E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B9AF6D46-49BF-BA42-9D79-4DF0D1F1CE26}"/>
              </a:ext>
            </a:extLst>
          </p:cNvPr>
          <p:cNvGraphicFramePr>
            <a:graphicFrameLocks noGrp="1"/>
          </p:cNvGraphicFramePr>
          <p:nvPr userDrawn="1">
            <p:extLst>
              <p:ext uri="{D42A27DB-BD31-4B8C-83A1-F6EECF244321}">
                <p14:modId xmlns:p14="http://schemas.microsoft.com/office/powerpoint/2010/main" val="41701038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257909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Module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41A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E6A28303-026A-C84B-821F-F4B9D0D7F815}"/>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F4BAEC3B-36F3-0B4B-ABC8-AC7B6836ECF7}"/>
              </a:ext>
            </a:extLst>
          </p:cNvPr>
          <p:cNvGraphicFramePr>
            <a:graphicFrameLocks noGrp="1"/>
          </p:cNvGraphicFramePr>
          <p:nvPr userDrawn="1">
            <p:extLst>
              <p:ext uri="{D42A27DB-BD31-4B8C-83A1-F6EECF244321}">
                <p14:modId xmlns:p14="http://schemas.microsoft.com/office/powerpoint/2010/main" val="38874078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37081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xercise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50C81-EC5B-BE46-8EEF-47AB9BBD158C}"/>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4889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ule 10/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3BF91A8A-C69B-FA4C-8B69-ECF164A23113}"/>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A9E6B91B-EC7B-1C41-97C0-62A73D06298C}"/>
              </a:ext>
            </a:extLst>
          </p:cNvPr>
          <p:cNvGraphicFramePr>
            <a:graphicFrameLocks noGrp="1"/>
          </p:cNvGraphicFramePr>
          <p:nvPr userDrawn="1">
            <p:extLst>
              <p:ext uri="{D42A27DB-BD31-4B8C-83A1-F6EECF244321}">
                <p14:modId xmlns:p14="http://schemas.microsoft.com/office/powerpoint/2010/main" val="292012598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44484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C282E-31B9-E349-99AA-41E2A734D775}"/>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C1BE296E-66E3-E243-B99E-5923C754D9F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99A9DE86-54C8-C140-87E5-5BFACCBFDA25}"/>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714521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7028D-FFF3-0C46-B941-EE74B11415E6}"/>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284128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B3E76F72-8656-E543-933B-8D9B45D6654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18688963-A3A9-A547-A1BA-5800DFC9DA3A}"/>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439D5A29-9E7A-4644-941E-5FA04EA2FE87}"/>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616199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19243098-8E1F-C14C-B394-11A34046D91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BFCAA7AF-FCE1-6D47-9017-22490A2C815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BB5F03AE-D377-3E44-AC98-8EFCA7ADACE8}"/>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06763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6065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733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1200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03543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91074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ound Same Side Corner Rectangle 5">
            <a:extLst>
              <a:ext uri="{FF2B5EF4-FFF2-40B4-BE49-F238E27FC236}">
                <a16:creationId xmlns:a16="http://schemas.microsoft.com/office/drawing/2014/main" id="{2DC30BB6-5C4B-4845-931D-8AA1B7F90E9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7" name="Table 6">
            <a:extLst>
              <a:ext uri="{FF2B5EF4-FFF2-40B4-BE49-F238E27FC236}">
                <a16:creationId xmlns:a16="http://schemas.microsoft.com/office/drawing/2014/main" id="{45CE6FD3-D153-6847-944A-BA67EBE3AC2E}"/>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95258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0805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C282E-31B9-E349-99AA-41E2A734D775}"/>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C1BE296E-66E3-E243-B99E-5923C754D9F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99A9DE86-54C8-C140-87E5-5BFACCBFDA25}"/>
              </a:ext>
            </a:extLst>
          </p:cNvPr>
          <p:cNvGraphicFramePr>
            <a:graphicFrameLocks noGrp="1"/>
          </p:cNvGraphicFramePr>
          <p:nvPr userDrawn="1">
            <p:extLst>
              <p:ext uri="{D42A27DB-BD31-4B8C-83A1-F6EECF244321}">
                <p14:modId xmlns:p14="http://schemas.microsoft.com/office/powerpoint/2010/main" val="220629784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864767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4354F636-EF69-1049-BA33-69ECE11620B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25E30E04-447B-B444-97C4-C9D87689812E}"/>
              </a:ext>
            </a:extLst>
          </p:cNvPr>
          <p:cNvGraphicFramePr>
            <a:graphicFrameLocks noGrp="1"/>
          </p:cNvGraphicFramePr>
          <p:nvPr userDrawn="1">
            <p:extLst>
              <p:ext uri="{D42A27DB-BD31-4B8C-83A1-F6EECF244321}">
                <p14:modId xmlns:p14="http://schemas.microsoft.com/office/powerpoint/2010/main" val="1286264785"/>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6977028D-FFF3-0C46-B941-EE74B11415E6}"/>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626272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B3E76F72-8656-E543-933B-8D9B45D6654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18688963-A3A9-A547-A1BA-5800DFC9DA3A}"/>
              </a:ext>
            </a:extLst>
          </p:cNvPr>
          <p:cNvGraphicFramePr>
            <a:graphicFrameLocks noGrp="1"/>
          </p:cNvGraphicFramePr>
          <p:nvPr userDrawn="1">
            <p:extLst>
              <p:ext uri="{D42A27DB-BD31-4B8C-83A1-F6EECF244321}">
                <p14:modId xmlns:p14="http://schemas.microsoft.com/office/powerpoint/2010/main" val="1241751033"/>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439D5A29-9E7A-4644-941E-5FA04EA2FE87}"/>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03358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19243098-8E1F-C14C-B394-11A34046D91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BFCAA7AF-FCE1-6D47-9017-22490A2C8156}"/>
              </a:ext>
            </a:extLst>
          </p:cNvPr>
          <p:cNvGraphicFramePr>
            <a:graphicFrameLocks noGrp="1"/>
          </p:cNvGraphicFramePr>
          <p:nvPr userDrawn="1">
            <p:extLst>
              <p:ext uri="{D42A27DB-BD31-4B8C-83A1-F6EECF244321}">
                <p14:modId xmlns:p14="http://schemas.microsoft.com/office/powerpoint/2010/main" val="580381055"/>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BB5F03AE-D377-3E44-AC98-8EFCA7ADACE8}"/>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894241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84562063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05859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408226778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443486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58368426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75283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281463760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033052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300939556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454976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ound Same Side Corner Rectangle 5">
            <a:extLst>
              <a:ext uri="{FF2B5EF4-FFF2-40B4-BE49-F238E27FC236}">
                <a16:creationId xmlns:a16="http://schemas.microsoft.com/office/drawing/2014/main" id="{2DC30BB6-5C4B-4845-931D-8AA1B7F90E9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7" name="Table 6">
            <a:extLst>
              <a:ext uri="{FF2B5EF4-FFF2-40B4-BE49-F238E27FC236}">
                <a16:creationId xmlns:a16="http://schemas.microsoft.com/office/drawing/2014/main" id="{45CE6FD3-D153-6847-944A-BA67EBE3AC2E}"/>
              </a:ext>
            </a:extLst>
          </p:cNvPr>
          <p:cNvGraphicFramePr>
            <a:graphicFrameLocks noGrp="1"/>
          </p:cNvGraphicFramePr>
          <p:nvPr userDrawn="1">
            <p:extLst>
              <p:ext uri="{D42A27DB-BD31-4B8C-83A1-F6EECF244321}">
                <p14:modId xmlns:p14="http://schemas.microsoft.com/office/powerpoint/2010/main" val="194119737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07881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Intro">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840C15E9-5AE2-2248-AEAF-2138E771514A}"/>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A8A3076-2827-0048-86B0-825ACE699C0D}"/>
              </a:ext>
            </a:extLst>
          </p:cNvPr>
          <p:cNvGraphicFramePr>
            <a:graphicFrameLocks noGrp="1"/>
          </p:cNvGraphicFramePr>
          <p:nvPr userDrawn="1">
            <p:extLst>
              <p:ext uri="{D42A27DB-BD31-4B8C-83A1-F6EECF244321}">
                <p14:modId xmlns:p14="http://schemas.microsoft.com/office/powerpoint/2010/main" val="212871842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692330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Exercise 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AD76A61D-A740-D340-8994-B188AFAD7531}"/>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374002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FC32917-A69E-7F4A-BE4A-72525503D2F5}"/>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F565C160-26B3-904A-9245-4B61299E2D3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FFBFFCF5-4C60-A44C-817F-830165369169}"/>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3682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18716E4-586D-FA42-916A-93777491C9D3}"/>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E2BEF596-4137-5A4A-8528-7A19486880E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8EBC4940-3226-C240-A3EB-B01AADC210C2}"/>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16206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FC32917-A69E-7F4A-BE4A-72525503D2F5}"/>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F565C160-26B3-904A-9245-4B61299E2D3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FFBFFCF5-4C60-A44C-817F-830165369169}"/>
              </a:ext>
            </a:extLst>
          </p:cNvPr>
          <p:cNvGraphicFramePr>
            <a:graphicFrameLocks noGrp="1"/>
          </p:cNvGraphicFramePr>
          <p:nvPr userDrawn="1">
            <p:extLst>
              <p:ext uri="{D42A27DB-BD31-4B8C-83A1-F6EECF244321}">
                <p14:modId xmlns:p14="http://schemas.microsoft.com/office/powerpoint/2010/main" val="3238798056"/>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972373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18716E4-586D-FA42-916A-93777491C9D3}"/>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E2BEF596-4137-5A4A-8528-7A19486880E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8EBC4940-3226-C240-A3EB-B01AADC210C2}"/>
              </a:ext>
            </a:extLst>
          </p:cNvPr>
          <p:cNvGraphicFramePr>
            <a:graphicFrameLocks noGrp="1"/>
          </p:cNvGraphicFramePr>
          <p:nvPr userDrawn="1">
            <p:extLst>
              <p:ext uri="{D42A27DB-BD31-4B8C-83A1-F6EECF244321}">
                <p14:modId xmlns:p14="http://schemas.microsoft.com/office/powerpoint/2010/main" val="1355918361"/>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427561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6DF4CB4-422C-A54F-AA88-6D71F7E8D8B7}"/>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965346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C9445644-0241-CA43-A155-79FAB8380B9A}"/>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4448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E0658B-FC30-1A4E-8662-0CB7C090E54A}"/>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920093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4298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230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1">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92613585-A163-2143-B5AC-0A835D2F33F1}"/>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82638E73-06D4-7D49-99BC-F885EFCE619D}"/>
              </a:ext>
            </a:extLst>
          </p:cNvPr>
          <p:cNvGraphicFramePr>
            <a:graphicFrameLocks noGrp="1"/>
          </p:cNvGraphicFramePr>
          <p:nvPr userDrawn="1">
            <p:extLst>
              <p:ext uri="{D42A27DB-BD31-4B8C-83A1-F6EECF244321}">
                <p14:modId xmlns:p14="http://schemas.microsoft.com/office/powerpoint/2010/main" val="409069573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773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2">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CEF834FF-2AFA-1840-B413-5EF11DC3197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734E0050-06A1-6148-80F5-3A087AEBED43}"/>
              </a:ext>
            </a:extLst>
          </p:cNvPr>
          <p:cNvGraphicFramePr>
            <a:graphicFrameLocks noGrp="1"/>
          </p:cNvGraphicFramePr>
          <p:nvPr userDrawn="1">
            <p:extLst>
              <p:ext uri="{D42A27DB-BD31-4B8C-83A1-F6EECF244321}">
                <p14:modId xmlns:p14="http://schemas.microsoft.com/office/powerpoint/2010/main" val="47443357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5733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3">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D63BF520-42FD-0E4C-AD8D-F930CDC8024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48817910-DA94-084B-A51B-ED26AD2F336A}"/>
              </a:ext>
            </a:extLst>
          </p:cNvPr>
          <p:cNvGraphicFramePr>
            <a:graphicFrameLocks noGrp="1"/>
          </p:cNvGraphicFramePr>
          <p:nvPr userDrawn="1">
            <p:extLst>
              <p:ext uri="{D42A27DB-BD31-4B8C-83A1-F6EECF244321}">
                <p14:modId xmlns:p14="http://schemas.microsoft.com/office/powerpoint/2010/main" val="279129708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0035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4">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89E8ECD5-B1A2-7D4D-A90B-6C00BFCE1D85}"/>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6E07EACC-66A9-1842-A056-52AE7657248D}"/>
              </a:ext>
            </a:extLst>
          </p:cNvPr>
          <p:cNvGraphicFramePr>
            <a:graphicFrameLocks noGrp="1"/>
          </p:cNvGraphicFramePr>
          <p:nvPr userDrawn="1">
            <p:extLst>
              <p:ext uri="{D42A27DB-BD31-4B8C-83A1-F6EECF244321}">
                <p14:modId xmlns:p14="http://schemas.microsoft.com/office/powerpoint/2010/main" val="74282222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68047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5">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C0749B10-2711-914A-BC5E-48540234A626}"/>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EFE5CA21-2F4B-3144-8764-096E961B6E19}"/>
              </a:ext>
            </a:extLst>
          </p:cNvPr>
          <p:cNvGraphicFramePr>
            <a:graphicFrameLocks noGrp="1"/>
          </p:cNvGraphicFramePr>
          <p:nvPr userDrawn="1">
            <p:extLst>
              <p:ext uri="{D42A27DB-BD31-4B8C-83A1-F6EECF244321}">
                <p14:modId xmlns:p14="http://schemas.microsoft.com/office/powerpoint/2010/main" val="399772160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1983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81FAF9-B655-4945-9273-410F9C3D8B5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Tree>
    <p:extLst>
      <p:ext uri="{BB962C8B-B14F-4D97-AF65-F5344CB8AC3E}">
        <p14:creationId xmlns:p14="http://schemas.microsoft.com/office/powerpoint/2010/main" val="1561476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6">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971917B4-8EB0-FA44-B9D7-7CE1C1F09B8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7D6BA29F-9446-5E40-8F89-4AA954E63651}"/>
              </a:ext>
            </a:extLst>
          </p:cNvPr>
          <p:cNvGraphicFramePr>
            <a:graphicFrameLocks noGrp="1"/>
          </p:cNvGraphicFramePr>
          <p:nvPr userDrawn="1">
            <p:extLst>
              <p:ext uri="{D42A27DB-BD31-4B8C-83A1-F6EECF244321}">
                <p14:modId xmlns:p14="http://schemas.microsoft.com/office/powerpoint/2010/main" val="1733933556"/>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441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7">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681677B9-8EF9-114C-94EF-498DCB6C7A4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B48D8B10-5572-6A4D-BC64-E37D89BA4A2A}"/>
              </a:ext>
            </a:extLst>
          </p:cNvPr>
          <p:cNvGraphicFramePr>
            <a:graphicFrameLocks noGrp="1"/>
          </p:cNvGraphicFramePr>
          <p:nvPr userDrawn="1">
            <p:extLst>
              <p:ext uri="{D42A27DB-BD31-4B8C-83A1-F6EECF244321}">
                <p14:modId xmlns:p14="http://schemas.microsoft.com/office/powerpoint/2010/main" val="71130350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32769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8">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1A2BB6A4-35D5-9742-96E2-2E80CF13B41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DE445070-21E0-F24A-B809-A2418A88A57C}"/>
              </a:ext>
            </a:extLst>
          </p:cNvPr>
          <p:cNvGraphicFramePr>
            <a:graphicFrameLocks noGrp="1"/>
          </p:cNvGraphicFramePr>
          <p:nvPr userDrawn="1">
            <p:extLst>
              <p:ext uri="{D42A27DB-BD31-4B8C-83A1-F6EECF244321}">
                <p14:modId xmlns:p14="http://schemas.microsoft.com/office/powerpoint/2010/main" val="1542391453"/>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41835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9">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97A1942D-E1D7-DE42-941A-639F02E4E5A1}"/>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D25D95D1-09FB-6445-B720-6CD5EBDBC7AC}"/>
              </a:ext>
            </a:extLst>
          </p:cNvPr>
          <p:cNvGraphicFramePr>
            <a:graphicFrameLocks noGrp="1"/>
          </p:cNvGraphicFramePr>
          <p:nvPr userDrawn="1">
            <p:extLst>
              <p:ext uri="{D42A27DB-BD31-4B8C-83A1-F6EECF244321}">
                <p14:modId xmlns:p14="http://schemas.microsoft.com/office/powerpoint/2010/main" val="191285653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759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10/11">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BF5E98C5-7FA6-074B-9A50-C205DAFD8A8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5F5B14DB-D79B-5E4F-AB18-5156CE0D7CD7}"/>
              </a:ext>
            </a:extLst>
          </p:cNvPr>
          <p:cNvGraphicFramePr>
            <a:graphicFrameLocks noGrp="1"/>
          </p:cNvGraphicFramePr>
          <p:nvPr userDrawn="1">
            <p:extLst>
              <p:ext uri="{D42A27DB-BD31-4B8C-83A1-F6EECF244321}">
                <p14:modId xmlns:p14="http://schemas.microsoft.com/office/powerpoint/2010/main" val="389570908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3158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xercise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50C81-EC5B-BE46-8EEF-47AB9BBD158C}"/>
              </a:ext>
            </a:extLst>
          </p:cNvPr>
          <p:cNvSpPr/>
          <p:nvPr userDrawn="1"/>
        </p:nvSpPr>
        <p:spPr>
          <a:xfrm>
            <a:off x="1" y="0"/>
            <a:ext cx="12191999" cy="1371600"/>
          </a:xfrm>
          <a:prstGeom prst="rect">
            <a:avLst/>
          </a:prstGeom>
          <a:solidFill>
            <a:srgbClr val="1E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315827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C282E-31B9-E349-99AA-41E2A734D775}"/>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Round Same Side Corner Rectangle 3">
            <a:extLst>
              <a:ext uri="{FF2B5EF4-FFF2-40B4-BE49-F238E27FC236}">
                <a16:creationId xmlns:a16="http://schemas.microsoft.com/office/drawing/2014/main" id="{C1BE296E-66E3-E243-B99E-5923C754D9F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99A9DE86-54C8-C140-87E5-5BFACCBFDA25}"/>
              </a:ext>
            </a:extLst>
          </p:cNvPr>
          <p:cNvGraphicFramePr>
            <a:graphicFrameLocks noGrp="1"/>
          </p:cNvGraphicFramePr>
          <p:nvPr userDrawn="1">
            <p:extLst>
              <p:ext uri="{D42A27DB-BD31-4B8C-83A1-F6EECF244321}">
                <p14:modId xmlns:p14="http://schemas.microsoft.com/office/powerpoint/2010/main" val="305198015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8133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4354F636-EF69-1049-BA33-69ECE11620B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25E30E04-447B-B444-97C4-C9D87689812E}"/>
              </a:ext>
            </a:extLst>
          </p:cNvPr>
          <p:cNvGraphicFramePr>
            <a:graphicFrameLocks noGrp="1"/>
          </p:cNvGraphicFramePr>
          <p:nvPr userDrawn="1">
            <p:extLst>
              <p:ext uri="{D42A27DB-BD31-4B8C-83A1-F6EECF244321}">
                <p14:modId xmlns:p14="http://schemas.microsoft.com/office/powerpoint/2010/main" val="227751476"/>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6977028D-FFF3-0C46-B941-EE74B11415E6}"/>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686038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B3E76F72-8656-E543-933B-8D9B45D6654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18688963-A3A9-A547-A1BA-5800DFC9DA3A}"/>
              </a:ext>
            </a:extLst>
          </p:cNvPr>
          <p:cNvGraphicFramePr>
            <a:graphicFrameLocks noGrp="1"/>
          </p:cNvGraphicFramePr>
          <p:nvPr userDrawn="1">
            <p:extLst>
              <p:ext uri="{D42A27DB-BD31-4B8C-83A1-F6EECF244321}">
                <p14:modId xmlns:p14="http://schemas.microsoft.com/office/powerpoint/2010/main" val="1109647611"/>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439D5A29-9E7A-4644-941E-5FA04EA2FE87}"/>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280628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19243098-8E1F-C14C-B394-11A34046D91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BFCAA7AF-FCE1-6D47-9017-22490A2C8156}"/>
              </a:ext>
            </a:extLst>
          </p:cNvPr>
          <p:cNvGraphicFramePr>
            <a:graphicFrameLocks noGrp="1"/>
          </p:cNvGraphicFramePr>
          <p:nvPr userDrawn="1">
            <p:extLst>
              <p:ext uri="{D42A27DB-BD31-4B8C-83A1-F6EECF244321}">
                <p14:modId xmlns:p14="http://schemas.microsoft.com/office/powerpoint/2010/main" val="62049958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BB5F03AE-D377-3E44-AC98-8EFCA7ADACE8}"/>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422965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598AF2-4564-004C-A301-7C5DB1B8550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E6E314A5-78C9-314B-A40B-9EEF94AA4D1E}"/>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2562B9E0-A5AC-0D41-9177-D9DDD5B05EC8}"/>
              </a:ext>
            </a:extLst>
          </p:cNvPr>
          <p:cNvGraphicFramePr>
            <a:graphicFrameLocks noGrp="1"/>
          </p:cNvGraphicFramePr>
          <p:nvPr userDrawn="1">
            <p:extLst>
              <p:ext uri="{D42A27DB-BD31-4B8C-83A1-F6EECF244321}">
                <p14:modId xmlns:p14="http://schemas.microsoft.com/office/powerpoint/2010/main" val="417732671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59819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418111187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4258239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98615454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358405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180903150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880894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294484205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671525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98040299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4106263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Round Same Side Corner Rectangle 5">
            <a:extLst>
              <a:ext uri="{FF2B5EF4-FFF2-40B4-BE49-F238E27FC236}">
                <a16:creationId xmlns:a16="http://schemas.microsoft.com/office/drawing/2014/main" id="{2DC30BB6-5C4B-4845-931D-8AA1B7F90E9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7" name="Table 6">
            <a:extLst>
              <a:ext uri="{FF2B5EF4-FFF2-40B4-BE49-F238E27FC236}">
                <a16:creationId xmlns:a16="http://schemas.microsoft.com/office/drawing/2014/main" id="{45CE6FD3-D153-6847-944A-BA67EBE3AC2E}"/>
              </a:ext>
            </a:extLst>
          </p:cNvPr>
          <p:cNvGraphicFramePr>
            <a:graphicFrameLocks noGrp="1"/>
          </p:cNvGraphicFramePr>
          <p:nvPr userDrawn="1">
            <p:extLst>
              <p:ext uri="{D42A27DB-BD31-4B8C-83A1-F6EECF244321}">
                <p14:modId xmlns:p14="http://schemas.microsoft.com/office/powerpoint/2010/main" val="357794888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89344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xercise 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AD76A61D-A740-D340-8994-B188AFAD7531}"/>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4001840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FC32917-A69E-7F4A-BE4A-72525503D2F5}"/>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Round Same Side Corner Rectangle 3">
            <a:extLst>
              <a:ext uri="{FF2B5EF4-FFF2-40B4-BE49-F238E27FC236}">
                <a16:creationId xmlns:a16="http://schemas.microsoft.com/office/drawing/2014/main" id="{F565C160-26B3-904A-9245-4B61299E2D3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FFBFFCF5-4C60-A44C-817F-830165369169}"/>
              </a:ext>
            </a:extLst>
          </p:cNvPr>
          <p:cNvGraphicFramePr>
            <a:graphicFrameLocks noGrp="1"/>
          </p:cNvGraphicFramePr>
          <p:nvPr userDrawn="1">
            <p:extLst>
              <p:ext uri="{D42A27DB-BD31-4B8C-83A1-F6EECF244321}">
                <p14:modId xmlns:p14="http://schemas.microsoft.com/office/powerpoint/2010/main" val="698849365"/>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58609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18716E4-586D-FA42-916A-93777491C9D3}"/>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Round Same Side Corner Rectangle 3">
            <a:extLst>
              <a:ext uri="{FF2B5EF4-FFF2-40B4-BE49-F238E27FC236}">
                <a16:creationId xmlns:a16="http://schemas.microsoft.com/office/drawing/2014/main" id="{E2BEF596-4137-5A4A-8528-7A19486880E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8EBC4940-3226-C240-A3EB-B01AADC210C2}"/>
              </a:ext>
            </a:extLst>
          </p:cNvPr>
          <p:cNvGraphicFramePr>
            <a:graphicFrameLocks noGrp="1"/>
          </p:cNvGraphicFramePr>
          <p:nvPr userDrawn="1">
            <p:extLst>
              <p:ext uri="{D42A27DB-BD31-4B8C-83A1-F6EECF244321}">
                <p14:modId xmlns:p14="http://schemas.microsoft.com/office/powerpoint/2010/main" val="2208749155"/>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312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6DF4CB4-422C-A54F-AA88-6D71F7E8D8B7}"/>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329061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6EAA6-6019-E94F-9BCF-3F1202BD9026}"/>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332CA3E7-DAF2-3B4C-BBBF-5F7B7C22D3AC}"/>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1751F858-B273-0D46-8475-3BA514078343}"/>
              </a:ext>
            </a:extLst>
          </p:cNvPr>
          <p:cNvGraphicFramePr>
            <a:graphicFrameLocks noGrp="1"/>
          </p:cNvGraphicFramePr>
          <p:nvPr userDrawn="1">
            <p:extLst>
              <p:ext uri="{D42A27DB-BD31-4B8C-83A1-F6EECF244321}">
                <p14:modId xmlns:p14="http://schemas.microsoft.com/office/powerpoint/2010/main" val="406485557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12468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C9445644-0241-CA43-A155-79FAB8380B9A}"/>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497960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E0658B-FC30-1A4E-8662-0CB7C090E54A}"/>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348611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158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508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ound Same Side Corner Rectangle 6">
            <a:extLst>
              <a:ext uri="{FF2B5EF4-FFF2-40B4-BE49-F238E27FC236}">
                <a16:creationId xmlns:a16="http://schemas.microsoft.com/office/drawing/2014/main" id="{1F813C22-5E66-DB4F-B6B2-2312924689EE}"/>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8" name="Table 7">
            <a:extLst>
              <a:ext uri="{FF2B5EF4-FFF2-40B4-BE49-F238E27FC236}">
                <a16:creationId xmlns:a16="http://schemas.microsoft.com/office/drawing/2014/main" id="{2827C573-5B51-2046-BF30-D106EE5EF859}"/>
              </a:ext>
            </a:extLst>
          </p:cNvPr>
          <p:cNvGraphicFramePr>
            <a:graphicFrameLocks noGrp="1"/>
          </p:cNvGraphicFramePr>
          <p:nvPr userDrawn="1">
            <p:extLst>
              <p:ext uri="{D42A27DB-BD31-4B8C-83A1-F6EECF244321}">
                <p14:modId xmlns:p14="http://schemas.microsoft.com/office/powerpoint/2010/main" val="103504910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C2ACD952-A262-FA47-81D0-8D81807A88A4}"/>
              </a:ext>
            </a:extLst>
          </p:cNvPr>
          <p:cNvSpPr/>
          <p:nvPr userDrawn="1"/>
        </p:nvSpPr>
        <p:spPr>
          <a:xfrm>
            <a:off x="1" y="0"/>
            <a:ext cx="12191999" cy="13716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363777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ACD952-A262-FA47-81D0-8D81807A88A4}"/>
              </a:ext>
            </a:extLst>
          </p:cNvPr>
          <p:cNvSpPr/>
          <p:nvPr userDrawn="1"/>
        </p:nvSpPr>
        <p:spPr>
          <a:xfrm>
            <a:off x="1" y="0"/>
            <a:ext cx="12191999" cy="1371600"/>
          </a:xfrm>
          <a:prstGeom prst="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4217586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814308D2-A7E7-F342-BE27-3DC32BCD9ACA}"/>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6E405054-B176-7D42-B12D-CE89CA02A919}"/>
              </a:ext>
            </a:extLst>
          </p:cNvPr>
          <p:cNvGraphicFramePr>
            <a:graphicFrameLocks noGrp="1"/>
          </p:cNvGraphicFramePr>
          <p:nvPr userDrawn="1">
            <p:extLst>
              <p:ext uri="{D42A27DB-BD31-4B8C-83A1-F6EECF244321}">
                <p14:modId xmlns:p14="http://schemas.microsoft.com/office/powerpoint/2010/main" val="204854955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C4FFC001-A988-A349-BED0-F776D47C529F}"/>
              </a:ext>
            </a:extLst>
          </p:cNvPr>
          <p:cNvSpPr/>
          <p:nvPr userDrawn="1"/>
        </p:nvSpPr>
        <p:spPr>
          <a:xfrm>
            <a:off x="1" y="0"/>
            <a:ext cx="12191999" cy="1371600"/>
          </a:xfrm>
          <a:prstGeom prst="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389319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ound Same Side Corner Rectangle 5">
            <a:extLst>
              <a:ext uri="{FF2B5EF4-FFF2-40B4-BE49-F238E27FC236}">
                <a16:creationId xmlns:a16="http://schemas.microsoft.com/office/drawing/2014/main" id="{2435A01C-900B-9C4F-A1D5-BC60F32B7F1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7" name="Table 6">
            <a:extLst>
              <a:ext uri="{FF2B5EF4-FFF2-40B4-BE49-F238E27FC236}">
                <a16:creationId xmlns:a16="http://schemas.microsoft.com/office/drawing/2014/main" id="{BAAEC11B-3E85-2241-99E3-067BA00AB508}"/>
              </a:ext>
            </a:extLst>
          </p:cNvPr>
          <p:cNvGraphicFramePr>
            <a:graphicFrameLocks noGrp="1"/>
          </p:cNvGraphicFramePr>
          <p:nvPr userDrawn="1">
            <p:extLst>
              <p:ext uri="{D42A27DB-BD31-4B8C-83A1-F6EECF244321}">
                <p14:modId xmlns:p14="http://schemas.microsoft.com/office/powerpoint/2010/main" val="248213389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A13391BA-BDD8-0A4F-ABCC-7F6D7C5FCC78}"/>
              </a:ext>
            </a:extLst>
          </p:cNvPr>
          <p:cNvSpPr/>
          <p:nvPr userDrawn="1"/>
        </p:nvSpPr>
        <p:spPr>
          <a:xfrm>
            <a:off x="1" y="0"/>
            <a:ext cx="12191999" cy="13716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3390098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A0ECCCA6-4C41-7740-A6D8-842A6EB60383}"/>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80508F0F-546C-6C47-BD7A-F0177F5C52C5}"/>
              </a:ext>
            </a:extLst>
          </p:cNvPr>
          <p:cNvGraphicFramePr>
            <a:graphicFrameLocks noGrp="1"/>
          </p:cNvGraphicFramePr>
          <p:nvPr userDrawn="1">
            <p:extLst>
              <p:ext uri="{D42A27DB-BD31-4B8C-83A1-F6EECF244321}">
                <p14:modId xmlns:p14="http://schemas.microsoft.com/office/powerpoint/2010/main" val="3244154751"/>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8" name="Rectangle 7">
            <a:extLst>
              <a:ext uri="{FF2B5EF4-FFF2-40B4-BE49-F238E27FC236}">
                <a16:creationId xmlns:a16="http://schemas.microsoft.com/office/drawing/2014/main" id="{F38AC22E-0B4F-7449-AC55-0389A7F20EB6}"/>
              </a:ext>
            </a:extLst>
          </p:cNvPr>
          <p:cNvSpPr/>
          <p:nvPr userDrawn="1"/>
        </p:nvSpPr>
        <p:spPr>
          <a:xfrm>
            <a:off x="1" y="0"/>
            <a:ext cx="12191999" cy="9144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427904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ound Same Side Corner Rectangle 4">
            <a:extLst>
              <a:ext uri="{FF2B5EF4-FFF2-40B4-BE49-F238E27FC236}">
                <a16:creationId xmlns:a16="http://schemas.microsoft.com/office/drawing/2014/main" id="{B8BAA837-69EB-564F-88B2-ACEC134E4116}"/>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9" name="Table 8">
            <a:extLst>
              <a:ext uri="{FF2B5EF4-FFF2-40B4-BE49-F238E27FC236}">
                <a16:creationId xmlns:a16="http://schemas.microsoft.com/office/drawing/2014/main" id="{C7D37280-6857-5244-98A9-7DED155EAB4F}"/>
              </a:ext>
            </a:extLst>
          </p:cNvPr>
          <p:cNvGraphicFramePr>
            <a:graphicFrameLocks noGrp="1"/>
          </p:cNvGraphicFramePr>
          <p:nvPr userDrawn="1">
            <p:extLst>
              <p:ext uri="{D42A27DB-BD31-4B8C-83A1-F6EECF244321}">
                <p14:modId xmlns:p14="http://schemas.microsoft.com/office/powerpoint/2010/main" val="12743764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76106A84-7FFB-8D43-9B7D-4E28A8DE18F7}"/>
              </a:ext>
            </a:extLst>
          </p:cNvPr>
          <p:cNvSpPr/>
          <p:nvPr userDrawn="1"/>
        </p:nvSpPr>
        <p:spPr>
          <a:xfrm>
            <a:off x="1" y="0"/>
            <a:ext cx="12191999" cy="13716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00790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AACD70-E5E1-1545-9619-42A1C964CD8E}"/>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738F4A3B-C880-5B40-BC1B-A9D0E6C8BBDC}"/>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7D15F9F0-AC4B-4D4D-9EC6-01B84AAADEE2}"/>
              </a:ext>
            </a:extLst>
          </p:cNvPr>
          <p:cNvGraphicFramePr>
            <a:graphicFrameLocks noGrp="1"/>
          </p:cNvGraphicFramePr>
          <p:nvPr userDrawn="1">
            <p:extLst>
              <p:ext uri="{D42A27DB-BD31-4B8C-83A1-F6EECF244321}">
                <p14:modId xmlns:p14="http://schemas.microsoft.com/office/powerpoint/2010/main" val="209061883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33980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ound Same Side Corner Rectangle 4">
            <a:extLst>
              <a:ext uri="{FF2B5EF4-FFF2-40B4-BE49-F238E27FC236}">
                <a16:creationId xmlns:a16="http://schemas.microsoft.com/office/drawing/2014/main" id="{B8BAA837-69EB-564F-88B2-ACEC134E4116}"/>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9" name="Table 8">
            <a:extLst>
              <a:ext uri="{FF2B5EF4-FFF2-40B4-BE49-F238E27FC236}">
                <a16:creationId xmlns:a16="http://schemas.microsoft.com/office/drawing/2014/main" id="{C7D37280-6857-5244-98A9-7DED155EAB4F}"/>
              </a:ext>
            </a:extLst>
          </p:cNvPr>
          <p:cNvGraphicFramePr>
            <a:graphicFrameLocks noGrp="1"/>
          </p:cNvGraphicFramePr>
          <p:nvPr userDrawn="1">
            <p:extLst>
              <p:ext uri="{D42A27DB-BD31-4B8C-83A1-F6EECF244321}">
                <p14:modId xmlns:p14="http://schemas.microsoft.com/office/powerpoint/2010/main" val="264038767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76106A84-7FFB-8D43-9B7D-4E28A8DE18F7}"/>
              </a:ext>
            </a:extLst>
          </p:cNvPr>
          <p:cNvSpPr/>
          <p:nvPr userDrawn="1"/>
        </p:nvSpPr>
        <p:spPr>
          <a:xfrm>
            <a:off x="1" y="0"/>
            <a:ext cx="12191999" cy="13716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447655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648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66787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80164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47479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2487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95207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51749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30547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8609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19E3-0072-AB44-9481-B000E8919D86}"/>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E08632ED-BE64-AA42-8943-E38182524A1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CC6E1738-28C3-CF4D-B528-AA13168B5119}"/>
              </a:ext>
            </a:extLst>
          </p:cNvPr>
          <p:cNvGraphicFramePr>
            <a:graphicFrameLocks noGrp="1"/>
          </p:cNvGraphicFramePr>
          <p:nvPr userDrawn="1">
            <p:extLst>
              <p:ext uri="{D42A27DB-BD31-4B8C-83A1-F6EECF244321}">
                <p14:modId xmlns:p14="http://schemas.microsoft.com/office/powerpoint/2010/main" val="408045267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10013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0676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7374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9659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818267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4150587"/>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89631686"/>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0151720"/>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9857141"/>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9183729"/>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712133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1DB03D-BE4C-0B4A-98AD-EB054870D5AF}"/>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7FE28ACC-9C2F-234D-BC3C-8D576B146B88}"/>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BE88EFA2-8175-F04D-959B-0CF85CCC1388}"/>
              </a:ext>
            </a:extLst>
          </p:cNvPr>
          <p:cNvGraphicFramePr>
            <a:graphicFrameLocks noGrp="1"/>
          </p:cNvGraphicFramePr>
          <p:nvPr userDrawn="1">
            <p:extLst>
              <p:ext uri="{D42A27DB-BD31-4B8C-83A1-F6EECF244321}">
                <p14:modId xmlns:p14="http://schemas.microsoft.com/office/powerpoint/2010/main" val="308043396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865591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2296259"/>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347041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8402449"/>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4419303"/>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C282E-31B9-E349-99AA-41E2A734D775}"/>
              </a:ext>
            </a:extLst>
          </p:cNvPr>
          <p:cNvSpPr/>
          <p:nvPr userDrawn="1"/>
        </p:nvSpPr>
        <p:spPr>
          <a:xfrm>
            <a:off x="1" y="0"/>
            <a:ext cx="12191999" cy="1371600"/>
          </a:xfrm>
          <a:prstGeom prst="rect">
            <a:avLst/>
          </a:prstGeom>
          <a:solidFill>
            <a:srgbClr val="1E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3186763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Exercise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50C81-EC5B-BE46-8EEF-47AB9BBD158C}"/>
              </a:ext>
            </a:extLst>
          </p:cNvPr>
          <p:cNvSpPr/>
          <p:nvPr userDrawn="1"/>
        </p:nvSpPr>
        <p:spPr>
          <a:xfrm>
            <a:off x="1" y="0"/>
            <a:ext cx="12191999" cy="1371600"/>
          </a:xfrm>
          <a:prstGeom prst="rect">
            <a:avLst/>
          </a:prstGeom>
          <a:solidFill>
            <a:srgbClr val="1E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30892890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71350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43282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233381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3118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5EC14B0F-54AE-0E48-B0F7-416C399D87E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B9AF6D46-49BF-BA42-9D79-4DF0D1F1CE26}"/>
              </a:ext>
            </a:extLst>
          </p:cNvPr>
          <p:cNvGraphicFramePr>
            <a:graphicFrameLocks noGrp="1"/>
          </p:cNvGraphicFramePr>
          <p:nvPr userDrawn="1">
            <p:extLst>
              <p:ext uri="{D42A27DB-BD31-4B8C-83A1-F6EECF244321}">
                <p14:modId xmlns:p14="http://schemas.microsoft.com/office/powerpoint/2010/main" val="41701038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289444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28719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483509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3908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771962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50787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6369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11818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tandar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76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tandard Intro">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840C15E9-5AE2-2248-AEAF-2138E771514A}"/>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A8A3076-2827-0048-86B0-825ACE699C0D}"/>
              </a:ext>
            </a:extLst>
          </p:cNvPr>
          <p:cNvGraphicFramePr>
            <a:graphicFrameLocks noGrp="1"/>
          </p:cNvGraphicFramePr>
          <p:nvPr userDrawn="1">
            <p:extLst>
              <p:ext uri="{D42A27DB-BD31-4B8C-83A1-F6EECF244321}">
                <p14:modId xmlns:p14="http://schemas.microsoft.com/office/powerpoint/2010/main" val="212871842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429880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Standard 4">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89E8ECD5-B1A2-7D4D-A90B-6C00BFCE1D85}"/>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6E07EACC-66A9-1842-A056-52AE7657248D}"/>
              </a:ext>
            </a:extLst>
          </p:cNvPr>
          <p:cNvGraphicFramePr>
            <a:graphicFrameLocks noGrp="1"/>
          </p:cNvGraphicFramePr>
          <p:nvPr userDrawn="1">
            <p:extLst>
              <p:ext uri="{D42A27DB-BD31-4B8C-83A1-F6EECF244321}">
                <p14:modId xmlns:p14="http://schemas.microsoft.com/office/powerpoint/2010/main" val="74282222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3385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E6A28303-026A-C84B-821F-F4B9D0D7F815}"/>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F4BAEC3B-36F3-0B4B-ABC8-AC7B6836ECF7}"/>
              </a:ext>
            </a:extLst>
          </p:cNvPr>
          <p:cNvGraphicFramePr>
            <a:graphicFrameLocks noGrp="1"/>
          </p:cNvGraphicFramePr>
          <p:nvPr userDrawn="1">
            <p:extLst>
              <p:ext uri="{D42A27DB-BD31-4B8C-83A1-F6EECF244321}">
                <p14:modId xmlns:p14="http://schemas.microsoft.com/office/powerpoint/2010/main" val="38874078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497544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Standard 5">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C0749B10-2711-914A-BC5E-48540234A626}"/>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EFE5CA21-2F4B-3144-8764-096E961B6E19}"/>
              </a:ext>
            </a:extLst>
          </p:cNvPr>
          <p:cNvGraphicFramePr>
            <a:graphicFrameLocks noGrp="1"/>
          </p:cNvGraphicFramePr>
          <p:nvPr userDrawn="1">
            <p:extLst>
              <p:ext uri="{D42A27DB-BD31-4B8C-83A1-F6EECF244321}">
                <p14:modId xmlns:p14="http://schemas.microsoft.com/office/powerpoint/2010/main" val="399772160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842584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tandard 6">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971917B4-8EB0-FA44-B9D7-7CE1C1F09B8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7D6BA29F-9446-5E40-8F89-4AA954E63651}"/>
              </a:ext>
            </a:extLst>
          </p:cNvPr>
          <p:cNvGraphicFramePr>
            <a:graphicFrameLocks noGrp="1"/>
          </p:cNvGraphicFramePr>
          <p:nvPr userDrawn="1">
            <p:extLst>
              <p:ext uri="{D42A27DB-BD31-4B8C-83A1-F6EECF244321}">
                <p14:modId xmlns:p14="http://schemas.microsoft.com/office/powerpoint/2010/main" val="1733933556"/>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469347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Standard 7">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681677B9-8EF9-114C-94EF-498DCB6C7A4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B48D8B10-5572-6A4D-BC64-E37D89BA4A2A}"/>
              </a:ext>
            </a:extLst>
          </p:cNvPr>
          <p:cNvGraphicFramePr>
            <a:graphicFrameLocks noGrp="1"/>
          </p:cNvGraphicFramePr>
          <p:nvPr userDrawn="1">
            <p:extLst>
              <p:ext uri="{D42A27DB-BD31-4B8C-83A1-F6EECF244321}">
                <p14:modId xmlns:p14="http://schemas.microsoft.com/office/powerpoint/2010/main" val="71130350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109697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E83D-0D08-7C1F-E96D-741EE463C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1E79F6-0958-0DC5-D24A-B105F6EBF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1CC472-95E2-5315-D218-FBFEB9E02691}"/>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DAD422BC-20D3-8686-814D-67C07A1F9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C256B-1B93-D4D5-E5B3-84E0D50A3DBF}"/>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29616262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B23C-BD44-96A6-D34D-157ADECA49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C73015-D2A3-A23A-177F-E6196CDD9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09BEE8-BAAC-90CF-DDFA-5781685CF9FD}"/>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91954D4E-F69C-4570-7FAF-E5FDF376C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0E2E4-8C22-18A4-AFD3-655C2C72372D}"/>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35726602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3BF8-12D3-2C92-5D2D-8DC432126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5A098A-0068-64E0-A00F-D31FE7606B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5D763-72EE-96AB-1808-69AD9CB5E1BE}"/>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63675F11-1736-2296-C6DF-20F83AB69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9760F-94EE-AEC6-C8AA-410CF79A2671}"/>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14022313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AD07-923E-6FE5-A43D-9C5FFD7ED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043FEF-7388-49D3-8927-A480AB9B7E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7728C2-E419-4C9B-BDA2-7D6F490293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F3BFF0-9143-93A0-6010-B7463AF53A77}"/>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6" name="Footer Placeholder 5">
            <a:extLst>
              <a:ext uri="{FF2B5EF4-FFF2-40B4-BE49-F238E27FC236}">
                <a16:creationId xmlns:a16="http://schemas.microsoft.com/office/drawing/2014/main" id="{72EACD08-2820-E1BA-6367-4712D9F8D8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D26324-8D00-E9C4-8FD9-584A5EC7A3DB}"/>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6876582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4A4F-E690-B0EA-9A8B-4FFD5DE7ED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DAC197-8CD6-FD2B-6A98-4C8370DF4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36E71-7F3F-CE94-9FC2-CA5CE11EF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7AC2D3-4827-1D1B-6CE7-92D3EA52B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ABD2A-A957-3590-D5A0-58958B9FD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3CF4AC-BFBE-0E54-4520-060A6E837A0E}"/>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8" name="Footer Placeholder 7">
            <a:extLst>
              <a:ext uri="{FF2B5EF4-FFF2-40B4-BE49-F238E27FC236}">
                <a16:creationId xmlns:a16="http://schemas.microsoft.com/office/drawing/2014/main" id="{AC9A01C8-B75C-D642-00A6-3A4D35E564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932B30-3E6F-6396-3272-651E70715308}"/>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21227197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93BE-B60A-3EF6-C583-1F08CC4A67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363CF0-C9F0-7114-7CC5-3F63CE35A2BE}"/>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4" name="Footer Placeholder 3">
            <a:extLst>
              <a:ext uri="{FF2B5EF4-FFF2-40B4-BE49-F238E27FC236}">
                <a16:creationId xmlns:a16="http://schemas.microsoft.com/office/drawing/2014/main" id="{9D9AA42F-B0E1-4E01-E7F0-78251F26EC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7FCE14-10A7-5056-673E-9C3BC3C37C92}"/>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1719246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9C0CF-0768-A1B0-34DC-A9201A9E4F4B}"/>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3" name="Footer Placeholder 2">
            <a:extLst>
              <a:ext uri="{FF2B5EF4-FFF2-40B4-BE49-F238E27FC236}">
                <a16:creationId xmlns:a16="http://schemas.microsoft.com/office/drawing/2014/main" id="{AC041BEB-B912-D167-0B3C-1B6D29120F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91B60C-2ABC-D09C-9B88-109DF510CB4A}"/>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299523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4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theme" Target="../theme/theme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8B221C-12B0-EB4B-8C92-4B244F9E3B95}"/>
              </a:ext>
            </a:extLst>
          </p:cNvPr>
          <p:cNvCxnSpPr>
            <a:cxnSpLocks/>
          </p:cNvCxnSpPr>
          <p:nvPr userDrawn="1"/>
        </p:nvCxnSpPr>
        <p:spPr>
          <a:xfrm>
            <a:off x="11422713" y="6281089"/>
            <a:ext cx="769287" cy="0"/>
          </a:xfrm>
          <a:prstGeom prst="line">
            <a:avLst/>
          </a:prstGeom>
          <a:ln w="88900" cap="rnd">
            <a:solidFill>
              <a:srgbClr val="FED76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B7CEB8D-E270-DE42-B538-D30989DED092}"/>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4115567245"/>
      </p:ext>
    </p:extLst>
  </p:cSld>
  <p:clrMap bg1="lt1" tx1="dk1" bg2="lt2" tx2="dk2" accent1="accent1" accent2="accent2" accent3="accent3" accent4="accent4" accent5="accent5" accent6="accent6" hlink="hlink" folHlink="folHlink"/>
  <p:sldLayoutIdLst>
    <p:sldLayoutId id="2147483887" r:id="rId1"/>
    <p:sldLayoutId id="2147483879" r:id="rId2"/>
    <p:sldLayoutId id="2147483880" r:id="rId3"/>
    <p:sldLayoutId id="2147483881" r:id="rId4"/>
    <p:sldLayoutId id="2147483882" r:id="rId5"/>
    <p:sldLayoutId id="2147483883" r:id="rId6"/>
    <p:sldLayoutId id="2147483885" r:id="rId7"/>
    <p:sldLayoutId id="2147483884" r:id="rId8"/>
    <p:sldLayoutId id="2147483889" r:id="rId9"/>
    <p:sldLayoutId id="2147483890" r:id="rId10"/>
    <p:sldLayoutId id="2147483891" r:id="rId11"/>
    <p:sldLayoutId id="21474838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353801"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cxnSp>
        <p:nvCxnSpPr>
          <p:cNvPr id="11" name="Straight Connector 10">
            <a:extLst>
              <a:ext uri="{FF2B5EF4-FFF2-40B4-BE49-F238E27FC236}">
                <a16:creationId xmlns:a16="http://schemas.microsoft.com/office/drawing/2014/main" id="{A27C876B-6D11-EC4F-BD61-DE2BEC3BEF6A}"/>
              </a:ext>
            </a:extLst>
          </p:cNvPr>
          <p:cNvCxnSpPr>
            <a:cxnSpLocks/>
          </p:cNvCxnSpPr>
          <p:nvPr userDrawn="1"/>
        </p:nvCxnSpPr>
        <p:spPr>
          <a:xfrm>
            <a:off x="11422713" y="6281089"/>
            <a:ext cx="769287" cy="0"/>
          </a:xfrm>
          <a:prstGeom prst="line">
            <a:avLst/>
          </a:prstGeom>
          <a:ln w="88900" cap="rnd">
            <a:solidFill>
              <a:srgbClr val="FED76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C837A6-91B9-A043-ABB4-0A5B159CF2C1}"/>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3551086594"/>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olorful wave with text&#10;&#10;AI-generated content may be incorrect.">
            <a:extLst>
              <a:ext uri="{FF2B5EF4-FFF2-40B4-BE49-F238E27FC236}">
                <a16:creationId xmlns:a16="http://schemas.microsoft.com/office/drawing/2014/main" id="{E5D1F585-6B0F-A1F7-C671-E96724F165D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0" y="1"/>
            <a:ext cx="12192000" cy="6857999"/>
          </a:xfrm>
          <a:prstGeom prst="rect">
            <a:avLst/>
          </a:prstGeom>
        </p:spPr>
      </p:pic>
    </p:spTree>
    <p:extLst>
      <p:ext uri="{BB962C8B-B14F-4D97-AF65-F5344CB8AC3E}">
        <p14:creationId xmlns:p14="http://schemas.microsoft.com/office/powerpoint/2010/main" val="3267092925"/>
      </p:ext>
    </p:extLst>
  </p:cSld>
  <p:clrMap bg1="lt1" tx1="dk1" bg2="lt2" tx2="dk2" accent1="accent1" accent2="accent2" accent3="accent3" accent4="accent4" accent5="accent5" accent6="accent6" hlink="hlink" folHlink="folHlink"/>
  <p:sldLayoutIdLst>
    <p:sldLayoutId id="21474840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olorful wave with bubbles&#10;&#10;AI-generated content may be incorrect.">
            <a:extLst>
              <a:ext uri="{FF2B5EF4-FFF2-40B4-BE49-F238E27FC236}">
                <a16:creationId xmlns:a16="http://schemas.microsoft.com/office/drawing/2014/main" id="{615D55E2-786C-6B53-0BCB-23A562FE319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43728511"/>
      </p:ext>
    </p:extLst>
  </p:cSld>
  <p:clrMap bg1="lt1" tx1="dk1" bg2="lt2" tx2="dk2" accent1="accent1" accent2="accent2" accent3="accent3" accent4="accent4" accent5="accent5" accent6="accent6" hlink="hlink" folHlink="folHlink"/>
  <p:sldLayoutIdLst>
    <p:sldLayoutId id="21474840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685AAA-C909-0243-B6C7-1C66915915AA}"/>
              </a:ext>
            </a:extLst>
          </p:cNvPr>
          <p:cNvSpPr/>
          <p:nvPr userDrawn="1"/>
        </p:nvSpPr>
        <p:spPr>
          <a:xfrm>
            <a:off x="-1" y="0"/>
            <a:ext cx="12192001" cy="1371600"/>
          </a:xfrm>
          <a:prstGeom prst="rect">
            <a:avLst/>
          </a:prstGeom>
          <a:solidFill>
            <a:srgbClr val="1D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cxnSp>
        <p:nvCxnSpPr>
          <p:cNvPr id="8" name="Straight Connector 7">
            <a:extLst>
              <a:ext uri="{FF2B5EF4-FFF2-40B4-BE49-F238E27FC236}">
                <a16:creationId xmlns:a16="http://schemas.microsoft.com/office/drawing/2014/main" id="{F87384CA-0E9D-6746-8F43-58D94510DB6E}"/>
              </a:ext>
            </a:extLst>
          </p:cNvPr>
          <p:cNvCxnSpPr>
            <a:cxnSpLocks/>
          </p:cNvCxnSpPr>
          <p:nvPr userDrawn="1"/>
        </p:nvCxnSpPr>
        <p:spPr>
          <a:xfrm>
            <a:off x="11422713" y="6281089"/>
            <a:ext cx="769287" cy="0"/>
          </a:xfrm>
          <a:prstGeom prst="line">
            <a:avLst/>
          </a:prstGeom>
          <a:ln w="88900" cap="rnd">
            <a:solidFill>
              <a:srgbClr val="FED76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7522B7-1382-C248-A169-0CC300C545BE}"/>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1955907429"/>
      </p:ext>
    </p:extLst>
  </p:cSld>
  <p:clrMap bg1="lt1" tx1="dk1" bg2="lt2" tx2="dk2" accent1="accent1" accent2="accent2" accent3="accent3" accent4="accent4" accent5="accent5" accent6="accent6" hlink="hlink" folHlink="folHlink"/>
  <p:sldLayoutIdLst>
    <p:sldLayoutId id="2147483873" r:id="rId1"/>
    <p:sldLayoutId id="2147483870" r:id="rId2"/>
    <p:sldLayoutId id="2147483871" r:id="rId3"/>
    <p:sldLayoutId id="2147483872" r:id="rId4"/>
    <p:sldLayoutId id="2147483874" r:id="rId5"/>
    <p:sldLayoutId id="2147483875" r:id="rId6"/>
    <p:sldLayoutId id="2147483876" r:id="rId7"/>
    <p:sldLayoutId id="2147483877" r:id="rId8"/>
    <p:sldLayoutId id="2147483886" r:id="rId9"/>
    <p:sldLayoutId id="2147483888" r:id="rId10"/>
    <p:sldLayoutId id="2147483892" r:id="rId11"/>
    <p:sldLayoutId id="21474838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353801"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cxnSp>
        <p:nvCxnSpPr>
          <p:cNvPr id="11" name="Straight Connector 10">
            <a:extLst>
              <a:ext uri="{FF2B5EF4-FFF2-40B4-BE49-F238E27FC236}">
                <a16:creationId xmlns:a16="http://schemas.microsoft.com/office/drawing/2014/main" id="{A27C876B-6D11-EC4F-BD61-DE2BEC3BEF6A}"/>
              </a:ext>
            </a:extLst>
          </p:cNvPr>
          <p:cNvCxnSpPr>
            <a:cxnSpLocks/>
          </p:cNvCxnSpPr>
          <p:nvPr userDrawn="1"/>
        </p:nvCxnSpPr>
        <p:spPr>
          <a:xfrm>
            <a:off x="11422713" y="6281089"/>
            <a:ext cx="769287" cy="0"/>
          </a:xfrm>
          <a:prstGeom prst="line">
            <a:avLst/>
          </a:prstGeom>
          <a:ln w="88900" cap="rnd">
            <a:solidFill>
              <a:srgbClr val="1E7EA3"/>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C837A6-91B9-A043-ABB4-0A5B159CF2C1}"/>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2856667066"/>
      </p:ext>
    </p:extLst>
  </p:cSld>
  <p:clrMap bg1="lt1" tx1="dk1" bg2="lt2" tx2="dk2" accent1="accent1" accent2="accent2" accent3="accent3" accent4="accent4" accent5="accent5" accent6="accent6" hlink="hlink" folHlink="folHlink"/>
  <p:sldLayoutIdLst>
    <p:sldLayoutId id="2147483860" r:id="rId1"/>
    <p:sldLayoutId id="2147483896" r:id="rId2"/>
    <p:sldLayoutId id="2147483898" r:id="rId3"/>
    <p:sldLayoutId id="2147483899" r:id="rId4"/>
    <p:sldLayoutId id="2147483900" r:id="rId5"/>
    <p:sldLayoutId id="2147483901" r:id="rId6"/>
    <p:sldLayoutId id="2147483915" r:id="rId7"/>
    <p:sldLayoutId id="2147483916" r:id="rId8"/>
    <p:sldLayoutId id="2147483917" r:id="rId9"/>
    <p:sldLayoutId id="2147483913" r:id="rId10"/>
    <p:sldLayoutId id="2147483912" r:id="rId11"/>
    <p:sldLayoutId id="2147483895" r:id="rId12"/>
    <p:sldLayoutId id="2147483897" r:id="rId13"/>
    <p:sldLayoutId id="2147483902" r:id="rId14"/>
    <p:sldLayoutId id="2147483903" r:id="rId15"/>
    <p:sldLayoutId id="2147483904" r:id="rId16"/>
    <p:sldLayoutId id="214748390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45291F-5A66-7D4B-A339-CA3D1BF0689C}"/>
              </a:ext>
            </a:extLst>
          </p:cNvPr>
          <p:cNvSpPr txBox="1"/>
          <p:nvPr userDrawn="1"/>
        </p:nvSpPr>
        <p:spPr>
          <a:xfrm>
            <a:off x="11353801"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cxnSp>
        <p:nvCxnSpPr>
          <p:cNvPr id="4" name="Straight Connector 3">
            <a:extLst>
              <a:ext uri="{FF2B5EF4-FFF2-40B4-BE49-F238E27FC236}">
                <a16:creationId xmlns:a16="http://schemas.microsoft.com/office/drawing/2014/main" id="{B6683C81-F372-5343-B940-CFC0FFE5014B}"/>
              </a:ext>
            </a:extLst>
          </p:cNvPr>
          <p:cNvCxnSpPr>
            <a:cxnSpLocks/>
          </p:cNvCxnSpPr>
          <p:nvPr userDrawn="1"/>
        </p:nvCxnSpPr>
        <p:spPr>
          <a:xfrm>
            <a:off x="11422713" y="6281089"/>
            <a:ext cx="769287" cy="0"/>
          </a:xfrm>
          <a:prstGeom prst="line">
            <a:avLst/>
          </a:prstGeom>
          <a:ln w="88900" cap="rnd">
            <a:solidFill>
              <a:srgbClr val="FED76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191BDB8-A2AE-9A46-A9C1-46D798B29723}"/>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90133702"/>
      </p:ext>
    </p:extLst>
  </p:cSld>
  <p:clrMap bg1="lt1" tx1="dk1" bg2="lt2" tx2="dk2" accent1="accent1" accent2="accent2" accent3="accent3" accent4="accent4" accent5="accent5" accent6="accent6" hlink="hlink" folHlink="folHlink"/>
  <p:sldLayoutIdLst>
    <p:sldLayoutId id="2147483731" r:id="rId1"/>
    <p:sldLayoutId id="21474838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4006C3-A06D-B148-8902-08AB28307D37}"/>
              </a:ext>
            </a:extLst>
          </p:cNvPr>
          <p:cNvCxnSpPr>
            <a:cxnSpLocks/>
          </p:cNvCxnSpPr>
          <p:nvPr userDrawn="1"/>
        </p:nvCxnSpPr>
        <p:spPr>
          <a:xfrm>
            <a:off x="11422713" y="6281089"/>
            <a:ext cx="769287" cy="0"/>
          </a:xfrm>
          <a:prstGeom prst="line">
            <a:avLst/>
          </a:prstGeom>
          <a:ln w="88900" cap="rnd">
            <a:solidFill>
              <a:srgbClr val="E45C3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F7C1F17-3E52-4C45-9047-5D814414D3DD}"/>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1315390390"/>
      </p:ext>
    </p:extLst>
  </p:cSld>
  <p:clrMap bg1="lt1" tx1="dk1" bg2="lt2" tx2="dk2" accent1="accent1" accent2="accent2" accent3="accent3" accent4="accent4" accent5="accent5" accent6="accent6" hlink="hlink" folHlink="folHlink"/>
  <p:sldLayoutIdLst>
    <p:sldLayoutId id="2147483907" r:id="rId1"/>
    <p:sldLayoutId id="2147484018" r:id="rId2"/>
    <p:sldLayoutId id="2147483908" r:id="rId3"/>
    <p:sldLayoutId id="2147483909" r:id="rId4"/>
    <p:sldLayoutId id="2147483910" r:id="rId5"/>
    <p:sldLayoutId id="2147483911" r:id="rId6"/>
    <p:sldLayoutId id="214748391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TextBox 6">
            <a:extLst>
              <a:ext uri="{FF2B5EF4-FFF2-40B4-BE49-F238E27FC236}">
                <a16:creationId xmlns:a16="http://schemas.microsoft.com/office/drawing/2014/main" id="{5D94A241-DBFB-CF56-3D37-18E1F41218D7}"/>
              </a:ext>
            </a:extLst>
          </p:cNvPr>
          <p:cNvSpPr txBox="1"/>
          <p:nvPr userDrawn="1"/>
        </p:nvSpPr>
        <p:spPr>
          <a:xfrm>
            <a:off x="11353801"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cxnSp>
        <p:nvCxnSpPr>
          <p:cNvPr id="8" name="Straight Connector 7">
            <a:extLst>
              <a:ext uri="{FF2B5EF4-FFF2-40B4-BE49-F238E27FC236}">
                <a16:creationId xmlns:a16="http://schemas.microsoft.com/office/drawing/2014/main" id="{2B62D7C9-2311-5176-2343-A2AD8D05AB72}"/>
              </a:ext>
            </a:extLst>
          </p:cNvPr>
          <p:cNvCxnSpPr>
            <a:cxnSpLocks/>
          </p:cNvCxnSpPr>
          <p:nvPr userDrawn="1"/>
        </p:nvCxnSpPr>
        <p:spPr>
          <a:xfrm>
            <a:off x="11422713" y="6281089"/>
            <a:ext cx="769287" cy="0"/>
          </a:xfrm>
          <a:prstGeom prst="line">
            <a:avLst/>
          </a:prstGeom>
          <a:ln w="88900" cap="rnd">
            <a:solidFill>
              <a:srgbClr val="1E7EA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D84997-D549-5D5E-74A4-AFA4B27A43AA}"/>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352351994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965" r:id="rId23"/>
    <p:sldLayoutId id="2147483966" r:id="rId24"/>
    <p:sldLayoutId id="214748396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C4135582-AE52-F093-0FEE-22D35DC77389}"/>
              </a:ext>
            </a:extLst>
          </p:cNvPr>
          <p:cNvSpPr/>
          <p:nvPr userDrawn="1"/>
        </p:nvSpPr>
        <p:spPr>
          <a:xfrm>
            <a:off x="-1" y="0"/>
            <a:ext cx="12192001" cy="1371600"/>
          </a:xfrm>
          <a:prstGeom prst="rect">
            <a:avLst/>
          </a:prstGeom>
          <a:solidFill>
            <a:srgbClr val="1D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cxnSp>
        <p:nvCxnSpPr>
          <p:cNvPr id="8" name="Straight Connector 7">
            <a:extLst>
              <a:ext uri="{FF2B5EF4-FFF2-40B4-BE49-F238E27FC236}">
                <a16:creationId xmlns:a16="http://schemas.microsoft.com/office/drawing/2014/main" id="{5C1D26AB-5B19-E6F3-1B62-D6D60DD6EA38}"/>
              </a:ext>
            </a:extLst>
          </p:cNvPr>
          <p:cNvCxnSpPr>
            <a:cxnSpLocks/>
          </p:cNvCxnSpPr>
          <p:nvPr userDrawn="1"/>
        </p:nvCxnSpPr>
        <p:spPr>
          <a:xfrm>
            <a:off x="11422713" y="6281089"/>
            <a:ext cx="769287" cy="0"/>
          </a:xfrm>
          <a:prstGeom prst="line">
            <a:avLst/>
          </a:prstGeom>
          <a:ln w="88900" cap="rnd">
            <a:solidFill>
              <a:srgbClr val="FED76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00BF52-4725-9892-FC59-55636E78DF5E}"/>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321244781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6" r:id="rId14"/>
    <p:sldLayoutId id="2147483947" r:id="rId15"/>
    <p:sldLayoutId id="2147483948" r:id="rId16"/>
    <p:sldLayoutId id="214748394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4D4C0B-ABC9-6E13-1018-CB9FA4C40F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27AF71-960E-D402-F9F9-6E4B20F47B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CFB1FF-C357-41A7-4B63-335881E4E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1C8A2E06-2E71-206D-AD7D-1B7EF37EB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887BDB8-C7F5-286C-07C7-C27775504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78CCAD-822F-4784-91F0-4F44EC9CC3BE}" type="slidenum">
              <a:rPr lang="en-GB" smtClean="0"/>
              <a:t>‹#›</a:t>
            </a:fld>
            <a:endParaRPr lang="en-GB"/>
          </a:p>
        </p:txBody>
      </p:sp>
    </p:spTree>
    <p:extLst>
      <p:ext uri="{BB962C8B-B14F-4D97-AF65-F5344CB8AC3E}">
        <p14:creationId xmlns:p14="http://schemas.microsoft.com/office/powerpoint/2010/main" val="2067279358"/>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cxnSp>
        <p:nvCxnSpPr>
          <p:cNvPr id="7" name="Straight Connector 6">
            <a:extLst>
              <a:ext uri="{FF2B5EF4-FFF2-40B4-BE49-F238E27FC236}">
                <a16:creationId xmlns:a16="http://schemas.microsoft.com/office/drawing/2014/main" id="{26D34862-E319-0E09-EC1B-FF57E5CD8FBB}"/>
              </a:ext>
            </a:extLst>
          </p:cNvPr>
          <p:cNvCxnSpPr>
            <a:cxnSpLocks/>
          </p:cNvCxnSpPr>
          <p:nvPr userDrawn="1"/>
        </p:nvCxnSpPr>
        <p:spPr>
          <a:xfrm>
            <a:off x="11422713" y="6281089"/>
            <a:ext cx="769287" cy="0"/>
          </a:xfrm>
          <a:prstGeom prst="line">
            <a:avLst/>
          </a:prstGeom>
          <a:ln w="88900" cap="rnd">
            <a:solidFill>
              <a:srgbClr val="E45C3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260A055-D2F5-C3A0-ADF0-9439640DFEBC}"/>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241181247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4" r:id="rId12"/>
    <p:sldLayoutId id="2147483985" r:id="rId13"/>
    <p:sldLayoutId id="2147483986" r:id="rId14"/>
    <p:sldLayoutId id="21474839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4.xml"/><Relationship Id="rId5" Type="http://schemas.openxmlformats.org/officeDocument/2006/relationships/image" Target="../media/image13.svg"/><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0.xml"/><Relationship Id="rId1" Type="http://schemas.openxmlformats.org/officeDocument/2006/relationships/slideLayout" Target="../slideLayouts/slideLayout45.xml"/><Relationship Id="rId5" Type="http://schemas.openxmlformats.org/officeDocument/2006/relationships/image" Target="../media/image72.svg"/><Relationship Id="rId4" Type="http://schemas.openxmlformats.org/officeDocument/2006/relationships/image" Target="../media/image71.png"/></Relationships>
</file>

<file path=ppt/slides/_rels/slide10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1.xml"/><Relationship Id="rId1" Type="http://schemas.openxmlformats.org/officeDocument/2006/relationships/slideLayout" Target="../slideLayouts/slideLayout45.xml"/><Relationship Id="rId5" Type="http://schemas.openxmlformats.org/officeDocument/2006/relationships/image" Target="../media/image72.svg"/><Relationship Id="rId4" Type="http://schemas.openxmlformats.org/officeDocument/2006/relationships/image" Target="../media/image71.png"/></Relationships>
</file>

<file path=ppt/slides/_rels/slide1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2.xml"/><Relationship Id="rId1" Type="http://schemas.openxmlformats.org/officeDocument/2006/relationships/slideLayout" Target="../slideLayouts/slideLayout45.xml"/><Relationship Id="rId4" Type="http://schemas.openxmlformats.org/officeDocument/2006/relationships/image" Target="../media/image72.svg"/></Relationships>
</file>

<file path=ppt/slides/_rels/slide10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3.xml"/><Relationship Id="rId1" Type="http://schemas.openxmlformats.org/officeDocument/2006/relationships/slideLayout" Target="../slideLayouts/slideLayout45.xml"/><Relationship Id="rId5" Type="http://schemas.openxmlformats.org/officeDocument/2006/relationships/image" Target="../media/image72.svg"/><Relationship Id="rId4" Type="http://schemas.openxmlformats.org/officeDocument/2006/relationships/image" Target="../media/image71.png"/></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4.xml"/><Relationship Id="rId1" Type="http://schemas.openxmlformats.org/officeDocument/2006/relationships/slideLayout" Target="../slideLayouts/slideLayout74.xml"/><Relationship Id="rId4" Type="http://schemas.openxmlformats.org/officeDocument/2006/relationships/image" Target="../media/image13.sv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4.xml"/></Relationships>
</file>

<file path=ppt/slides/_rels/slide106.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12.png"/><Relationship Id="rId7" Type="http://schemas.openxmlformats.org/officeDocument/2006/relationships/image" Target="../media/image99.png"/><Relationship Id="rId2" Type="http://schemas.openxmlformats.org/officeDocument/2006/relationships/notesSlide" Target="../notesSlides/notesSlide106.xml"/><Relationship Id="rId1" Type="http://schemas.openxmlformats.org/officeDocument/2006/relationships/slideLayout" Target="../slideLayouts/slideLayout74.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13.svg"/></Relationships>
</file>

<file path=ppt/slides/_rels/slide10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7.xml"/><Relationship Id="rId1" Type="http://schemas.openxmlformats.org/officeDocument/2006/relationships/slideLayout" Target="../slideLayouts/slideLayout74.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10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8.xml"/><Relationship Id="rId1" Type="http://schemas.openxmlformats.org/officeDocument/2006/relationships/slideLayout" Target="../slideLayouts/slideLayout14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1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0.xml"/><Relationship Id="rId1" Type="http://schemas.openxmlformats.org/officeDocument/2006/relationships/slideLayout" Target="../slideLayouts/slideLayout9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1.xml"/><Relationship Id="rId1" Type="http://schemas.openxmlformats.org/officeDocument/2006/relationships/slideLayout" Target="../slideLayouts/slideLayout9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2.xml"/><Relationship Id="rId1" Type="http://schemas.openxmlformats.org/officeDocument/2006/relationships/slideLayout" Target="../slideLayouts/slideLayout9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9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114.xml"/><Relationship Id="rId1" Type="http://schemas.openxmlformats.org/officeDocument/2006/relationships/slideLayout" Target="../slideLayouts/slideLayout92.xml"/><Relationship Id="rId4" Type="http://schemas.openxmlformats.org/officeDocument/2006/relationships/image" Target="../media/image105.emf"/></Relationships>
</file>

<file path=ppt/slides/_rels/slide115.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15.xml"/><Relationship Id="rId1" Type="http://schemas.openxmlformats.org/officeDocument/2006/relationships/slideLayout" Target="../slideLayouts/slideLayout9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16.xml"/><Relationship Id="rId1" Type="http://schemas.openxmlformats.org/officeDocument/2006/relationships/slideLayout" Target="../slideLayouts/slideLayout92.xml"/></Relationships>
</file>

<file path=ppt/slides/_rels/slide117.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17.xml"/><Relationship Id="rId1" Type="http://schemas.openxmlformats.org/officeDocument/2006/relationships/slideLayout" Target="../slideLayouts/slideLayout9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8.xml"/><Relationship Id="rId1" Type="http://schemas.openxmlformats.org/officeDocument/2006/relationships/slideLayout" Target="../slideLayouts/slideLayout92.xml"/></Relationships>
</file>

<file path=ppt/slides/_rels/slide1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9.xml"/><Relationship Id="rId1" Type="http://schemas.openxmlformats.org/officeDocument/2006/relationships/slideLayout" Target="../slideLayouts/slideLayout92.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9.svg"/><Relationship Id="rId4" Type="http://schemas.openxmlformats.org/officeDocument/2006/relationships/image" Target="../media/image18.png"/></Relationships>
</file>

<file path=ppt/slides/_rels/slide12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0.xml"/><Relationship Id="rId1" Type="http://schemas.openxmlformats.org/officeDocument/2006/relationships/slideLayout" Target="../slideLayouts/slideLayout92.xml"/></Relationships>
</file>

<file path=ppt/slides/_rels/slide1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1.xml"/><Relationship Id="rId1" Type="http://schemas.openxmlformats.org/officeDocument/2006/relationships/slideLayout" Target="../slideLayouts/slideLayout92.xml"/></Relationships>
</file>

<file path=ppt/slides/_rels/slide1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2.xml"/><Relationship Id="rId1" Type="http://schemas.openxmlformats.org/officeDocument/2006/relationships/slideLayout" Target="../slideLayouts/slideLayout92.xml"/><Relationship Id="rId4" Type="http://schemas.openxmlformats.org/officeDocument/2006/relationships/image" Target="../media/image25.sv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9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24.xml"/><Relationship Id="rId1" Type="http://schemas.openxmlformats.org/officeDocument/2006/relationships/slideLayout" Target="../slideLayouts/slideLayout92.xml"/></Relationships>
</file>

<file path=ppt/slides/_rels/slide1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5.xml"/><Relationship Id="rId1" Type="http://schemas.openxmlformats.org/officeDocument/2006/relationships/slideLayout" Target="../slideLayouts/slideLayout45.xml"/><Relationship Id="rId5" Type="http://schemas.openxmlformats.org/officeDocument/2006/relationships/image" Target="../media/image72.svg"/><Relationship Id="rId4" Type="http://schemas.openxmlformats.org/officeDocument/2006/relationships/image" Target="../media/image71.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9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7.xml"/><Relationship Id="rId1" Type="http://schemas.openxmlformats.org/officeDocument/2006/relationships/slideLayout" Target="../slideLayouts/slideLayout9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28.xml"/><Relationship Id="rId1" Type="http://schemas.openxmlformats.org/officeDocument/2006/relationships/slideLayout" Target="../slideLayouts/slideLayout87.xml"/></Relationships>
</file>

<file path=ppt/slides/_rels/slide1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9.xml"/><Relationship Id="rId1" Type="http://schemas.openxmlformats.org/officeDocument/2006/relationships/slideLayout" Target="../slideLayouts/slideLayout8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14.svg"/><Relationship Id="rId2" Type="http://schemas.openxmlformats.org/officeDocument/2006/relationships/notesSlide" Target="../notesSlides/notesSlide130.xml"/><Relationship Id="rId1" Type="http://schemas.openxmlformats.org/officeDocument/2006/relationships/slideLayout" Target="../slideLayouts/slideLayout87.xml"/><Relationship Id="rId6" Type="http://schemas.openxmlformats.org/officeDocument/2006/relationships/image" Target="../media/image113.png"/><Relationship Id="rId5" Type="http://schemas.openxmlformats.org/officeDocument/2006/relationships/image" Target="../media/image112.svg"/><Relationship Id="rId4" Type="http://schemas.openxmlformats.org/officeDocument/2006/relationships/image" Target="../media/image111.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33.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116.svg"/></Relationships>
</file>

<file path=ppt/slides/_rels/slide1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4.xml"/><Relationship Id="rId1" Type="http://schemas.openxmlformats.org/officeDocument/2006/relationships/slideLayout" Target="../slideLayouts/slideLayout25.xml"/><Relationship Id="rId4" Type="http://schemas.openxmlformats.org/officeDocument/2006/relationships/image" Target="../media/image117.png"/></Relationships>
</file>

<file path=ppt/slides/_rels/slide1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5.xml"/><Relationship Id="rId1" Type="http://schemas.openxmlformats.org/officeDocument/2006/relationships/slideLayout" Target="../slideLayouts/slideLayout25.xml"/><Relationship Id="rId4" Type="http://schemas.openxmlformats.org/officeDocument/2006/relationships/image" Target="../media/image118.png"/></Relationships>
</file>

<file path=ppt/slides/_rels/slide136.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136.xml"/><Relationship Id="rId1" Type="http://schemas.openxmlformats.org/officeDocument/2006/relationships/slideLayout" Target="../slideLayouts/slideLayout25.xml"/><Relationship Id="rId4" Type="http://schemas.openxmlformats.org/officeDocument/2006/relationships/image" Target="../media/image105.emf"/></Relationships>
</file>

<file path=ppt/slides/_rels/slide13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22.svg"/><Relationship Id="rId2" Type="http://schemas.openxmlformats.org/officeDocument/2006/relationships/notesSlide" Target="../notesSlides/notesSlide137.xml"/><Relationship Id="rId1" Type="http://schemas.openxmlformats.org/officeDocument/2006/relationships/slideLayout" Target="../slideLayouts/slideLayout25.xml"/><Relationship Id="rId6" Type="http://schemas.openxmlformats.org/officeDocument/2006/relationships/image" Target="../media/image121.png"/><Relationship Id="rId5" Type="http://schemas.openxmlformats.org/officeDocument/2006/relationships/image" Target="../media/image120.svg"/><Relationship Id="rId4" Type="http://schemas.openxmlformats.org/officeDocument/2006/relationships/image" Target="../media/image119.png"/></Relationships>
</file>

<file path=ppt/slides/_rels/slide1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3.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9.xml"/><Relationship Id="rId1" Type="http://schemas.openxmlformats.org/officeDocument/2006/relationships/slideLayout" Target="../slideLayouts/slideLayout74.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4.xml"/><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4.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89.xml"/><Relationship Id="rId4" Type="http://schemas.openxmlformats.org/officeDocument/2006/relationships/image" Target="../media/image32.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89.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89.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37.sv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4.xml"/><Relationship Id="rId4" Type="http://schemas.openxmlformats.org/officeDocument/2006/relationships/image" Target="../media/image13.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2.png"/><Relationship Id="rId7"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13.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2.jpeg"/><Relationship Id="rId7"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75.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7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5.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5.xml"/><Relationship Id="rId4" Type="http://schemas.openxmlformats.org/officeDocument/2006/relationships/image" Target="../media/image48.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5.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75.xml"/><Relationship Id="rId4" Type="http://schemas.openxmlformats.org/officeDocument/2006/relationships/image" Target="../media/image6.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5.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14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6.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90.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2.xml"/><Relationship Id="rId1" Type="http://schemas.openxmlformats.org/officeDocument/2006/relationships/slideLayout" Target="../slideLayouts/slideLayout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90.xml"/><Relationship Id="rId5" Type="http://schemas.openxmlformats.org/officeDocument/2006/relationships/image" Target="../media/image52.svg"/><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90.xml"/><Relationship Id="rId4" Type="http://schemas.openxmlformats.org/officeDocument/2006/relationships/image" Target="../media/image25.svg"/></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9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0.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9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90.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0.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90.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4.xml"/><Relationship Id="rId1" Type="http://schemas.openxmlformats.org/officeDocument/2006/relationships/slideLayout" Target="../slideLayouts/slideLayout90.xml"/></Relationships>
</file>

<file path=ppt/slides/_rels/slide7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75.xml"/><Relationship Id="rId1" Type="http://schemas.openxmlformats.org/officeDocument/2006/relationships/slideLayout" Target="../slideLayouts/slideLayout90.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90.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90.xml"/><Relationship Id="rId5" Type="http://schemas.openxmlformats.org/officeDocument/2006/relationships/image" Target="../media/image66.svg"/><Relationship Id="rId4" Type="http://schemas.openxmlformats.org/officeDocument/2006/relationships/image" Target="../media/image65.png"/></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8.xml"/><Relationship Id="rId1" Type="http://schemas.openxmlformats.org/officeDocument/2006/relationships/slideLayout" Target="../slideLayouts/slideLayout90.xml"/><Relationship Id="rId5" Type="http://schemas.openxmlformats.org/officeDocument/2006/relationships/image" Target="../media/image69.png"/><Relationship Id="rId4" Type="http://schemas.openxmlformats.org/officeDocument/2006/relationships/image" Target="../media/image68.svg"/></Relationships>
</file>

<file path=ppt/slides/_rels/slide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9.xml"/><Relationship Id="rId1" Type="http://schemas.openxmlformats.org/officeDocument/2006/relationships/slideLayout" Target="../slideLayouts/slideLayout46.xml"/><Relationship Id="rId5" Type="http://schemas.openxmlformats.org/officeDocument/2006/relationships/image" Target="../media/image72.svg"/><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74.xml"/><Relationship Id="rId5" Type="http://schemas.openxmlformats.org/officeDocument/2006/relationships/image" Target="../media/image13.sv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73.emf"/><Relationship Id="rId7" Type="http://schemas.openxmlformats.org/officeDocument/2006/relationships/image" Target="../media/image72.svg"/><Relationship Id="rId2" Type="http://schemas.openxmlformats.org/officeDocument/2006/relationships/notesSlide" Target="../notesSlides/notesSlide80.xml"/><Relationship Id="rId1" Type="http://schemas.openxmlformats.org/officeDocument/2006/relationships/slideLayout" Target="../slideLayouts/slideLayout46.xml"/><Relationship Id="rId6" Type="http://schemas.openxmlformats.org/officeDocument/2006/relationships/image" Target="../media/image71.png"/><Relationship Id="rId5" Type="http://schemas.openxmlformats.org/officeDocument/2006/relationships/image" Target="../media/image75.svg"/><Relationship Id="rId4" Type="http://schemas.openxmlformats.org/officeDocument/2006/relationships/image" Target="../media/image74.png"/></Relationships>
</file>

<file path=ppt/slides/_rels/slide81.xml.rels><?xml version="1.0" encoding="UTF-8" standalone="yes"?>
<Relationships xmlns="http://schemas.openxmlformats.org/package/2006/relationships"><Relationship Id="rId3" Type="http://schemas.openxmlformats.org/officeDocument/2006/relationships/image" Target="../media/image73.emf"/><Relationship Id="rId7" Type="http://schemas.openxmlformats.org/officeDocument/2006/relationships/image" Target="../media/image72.svg"/><Relationship Id="rId2" Type="http://schemas.openxmlformats.org/officeDocument/2006/relationships/notesSlide" Target="../notesSlides/notesSlide81.xml"/><Relationship Id="rId1" Type="http://schemas.openxmlformats.org/officeDocument/2006/relationships/slideLayout" Target="../slideLayouts/slideLayout46.xml"/><Relationship Id="rId6" Type="http://schemas.openxmlformats.org/officeDocument/2006/relationships/image" Target="../media/image71.png"/><Relationship Id="rId5" Type="http://schemas.openxmlformats.org/officeDocument/2006/relationships/image" Target="../media/image76.svg"/><Relationship Id="rId4" Type="http://schemas.openxmlformats.org/officeDocument/2006/relationships/image" Target="../media/image74.png"/></Relationships>
</file>

<file path=ppt/slides/_rels/slide8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2.xml"/><Relationship Id="rId1" Type="http://schemas.openxmlformats.org/officeDocument/2006/relationships/slideLayout" Target="../slideLayouts/slideLayout46.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8.jpeg"/></Relationships>
</file>

<file path=ppt/slides/_rels/slide8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83.xml"/><Relationship Id="rId1" Type="http://schemas.openxmlformats.org/officeDocument/2006/relationships/slideLayout" Target="../slideLayouts/slideLayout46.xml"/><Relationship Id="rId5" Type="http://schemas.openxmlformats.org/officeDocument/2006/relationships/image" Target="../media/image72.svg"/><Relationship Id="rId4" Type="http://schemas.openxmlformats.org/officeDocument/2006/relationships/image" Target="../media/image71.png"/></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4.xml"/><Relationship Id="rId1" Type="http://schemas.openxmlformats.org/officeDocument/2006/relationships/slideLayout" Target="../slideLayouts/slideLayout46.xml"/><Relationship Id="rId5" Type="http://schemas.openxmlformats.org/officeDocument/2006/relationships/image" Target="../media/image72.svg"/><Relationship Id="rId4" Type="http://schemas.openxmlformats.org/officeDocument/2006/relationships/image" Target="../media/image71.png"/></Relationships>
</file>

<file path=ppt/slides/_rels/slide8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85.xml"/><Relationship Id="rId1" Type="http://schemas.openxmlformats.org/officeDocument/2006/relationships/slideLayout" Target="../slideLayouts/slideLayout46.xml"/><Relationship Id="rId5" Type="http://schemas.openxmlformats.org/officeDocument/2006/relationships/image" Target="../media/image72.svg"/><Relationship Id="rId4" Type="http://schemas.openxmlformats.org/officeDocument/2006/relationships/image" Target="../media/image71.png"/></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6.xml"/><Relationship Id="rId1" Type="http://schemas.openxmlformats.org/officeDocument/2006/relationships/slideLayout" Target="../slideLayouts/slideLayout74.xml"/><Relationship Id="rId5" Type="http://schemas.openxmlformats.org/officeDocument/2006/relationships/image" Target="../media/image13.svg"/><Relationship Id="rId4" Type="http://schemas.openxmlformats.org/officeDocument/2006/relationships/image" Target="../media/image12.png"/></Relationships>
</file>

<file path=ppt/slides/_rels/slide8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7.xml"/><Relationship Id="rId1" Type="http://schemas.openxmlformats.org/officeDocument/2006/relationships/slideLayout" Target="../slideLayouts/slideLayout14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7.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9.xml"/><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4.xml"/><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0.xml"/><Relationship Id="rId1" Type="http://schemas.openxmlformats.org/officeDocument/2006/relationships/slideLayout" Target="../slideLayouts/slideLayout91.xml"/><Relationship Id="rId4" Type="http://schemas.openxmlformats.org/officeDocument/2006/relationships/image" Target="../media/image52.svg"/></Relationships>
</file>

<file path=ppt/slides/_rels/slide9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1.xml"/><Relationship Id="rId1" Type="http://schemas.openxmlformats.org/officeDocument/2006/relationships/slideLayout" Target="../slideLayouts/slideLayout9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1.xml"/></Relationships>
</file>

<file path=ppt/slides/_rels/slide9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3.xml"/><Relationship Id="rId1" Type="http://schemas.openxmlformats.org/officeDocument/2006/relationships/slideLayout" Target="../slideLayouts/slideLayout91.xml"/><Relationship Id="rId5" Type="http://schemas.openxmlformats.org/officeDocument/2006/relationships/image" Target="../media/image25.svg"/><Relationship Id="rId4" Type="http://schemas.openxmlformats.org/officeDocument/2006/relationships/image" Target="../media/image24.png"/></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4.xml"/><Relationship Id="rId1" Type="http://schemas.openxmlformats.org/officeDocument/2006/relationships/slideLayout" Target="../slideLayouts/slideLayout91.xml"/><Relationship Id="rId5" Type="http://schemas.openxmlformats.org/officeDocument/2006/relationships/image" Target="../media/image83.jpeg"/><Relationship Id="rId4" Type="http://schemas.openxmlformats.org/officeDocument/2006/relationships/image" Target="../media/image82.jpeg"/></Relationships>
</file>

<file path=ppt/slides/_rels/slide95.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emf"/><Relationship Id="rId7" Type="http://schemas.openxmlformats.org/officeDocument/2006/relationships/image" Target="../media/image88.png"/><Relationship Id="rId2" Type="http://schemas.openxmlformats.org/officeDocument/2006/relationships/notesSlide" Target="../notesSlides/notesSlide95.xml"/><Relationship Id="rId1" Type="http://schemas.openxmlformats.org/officeDocument/2006/relationships/slideLayout" Target="../slideLayouts/slideLayout91.xml"/><Relationship Id="rId6" Type="http://schemas.openxmlformats.org/officeDocument/2006/relationships/image" Target="../media/image87.emf"/><Relationship Id="rId5" Type="http://schemas.openxmlformats.org/officeDocument/2006/relationships/image" Target="../media/image86.svg"/><Relationship Id="rId10" Type="http://schemas.openxmlformats.org/officeDocument/2006/relationships/image" Target="../media/image91.svg"/><Relationship Id="rId4" Type="http://schemas.openxmlformats.org/officeDocument/2006/relationships/image" Target="../media/image85.png"/><Relationship Id="rId9" Type="http://schemas.openxmlformats.org/officeDocument/2006/relationships/image" Target="../media/image90.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1.xml"/></Relationships>
</file>

<file path=ppt/slides/_rels/slide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8.xml"/><Relationship Id="rId1" Type="http://schemas.openxmlformats.org/officeDocument/2006/relationships/slideLayout" Target="../slideLayouts/slideLayout91.xml"/><Relationship Id="rId4" Type="http://schemas.openxmlformats.org/officeDocument/2006/relationships/image" Target="../media/image93.png"/></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9.xml"/><Relationship Id="rId1" Type="http://schemas.openxmlformats.org/officeDocument/2006/relationships/slideLayout" Target="../slideLayouts/slideLayout91.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7B7BC-F28C-CFF6-1457-A2ABDC49C884}"/>
            </a:ext>
          </a:extLst>
        </p:cNvPr>
        <p:cNvGrpSpPr/>
        <p:nvPr/>
      </p:nvGrpSpPr>
      <p:grpSpPr>
        <a:xfrm>
          <a:off x="0" y="0"/>
          <a:ext cx="0" cy="0"/>
          <a:chOff x="0" y="0"/>
          <a:chExt cx="0" cy="0"/>
        </a:xfrm>
      </p:grpSpPr>
      <p:sp>
        <p:nvSpPr>
          <p:cNvPr id="12" name="Text Box 8">
            <a:extLst>
              <a:ext uri="{FF2B5EF4-FFF2-40B4-BE49-F238E27FC236}">
                <a16:creationId xmlns:a16="http://schemas.microsoft.com/office/drawing/2014/main" id="{2A148F45-769D-1EC1-C0AD-59E05B2C809D}"/>
              </a:ext>
            </a:extLst>
          </p:cNvPr>
          <p:cNvSpPr txBox="1">
            <a:spLocks noChangeArrowheads="1"/>
          </p:cNvSpPr>
          <p:nvPr/>
        </p:nvSpPr>
        <p:spPr bwMode="auto">
          <a:xfrm>
            <a:off x="3774558" y="385319"/>
            <a:ext cx="7561842"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r" defTabSz="914400" rtl="0" eaLnBrk="1" fontAlgn="auto" latinLnBrk="0" hangingPunct="1">
              <a:lnSpc>
                <a:spcPct val="100000"/>
              </a:lnSpc>
              <a:spcBef>
                <a:spcPts val="0"/>
              </a:spcBef>
              <a:spcAft>
                <a:spcPts val="1200"/>
              </a:spcAft>
              <a:buClrTx/>
              <a:buSzTx/>
              <a:buFontTx/>
              <a:buNone/>
              <a:tabLst/>
              <a:defRPr/>
            </a:pPr>
            <a:r>
              <a:rPr kumimoji="0" lang="en-GB" sz="4800" b="1" i="0" u="none" strike="noStrike" kern="1200" cap="none" spc="100" normalizeH="0" baseline="0" noProof="0" dirty="0">
                <a:ln>
                  <a:noFill/>
                </a:ln>
                <a:solidFill>
                  <a:srgbClr val="58585A"/>
                </a:solidFill>
                <a:effectLst/>
                <a:uLnTx/>
                <a:uFillTx/>
                <a:latin typeface="Arial" panose="020B0604020202020204" pitchFamily="34" charset="0"/>
                <a:ea typeface="ＭＳ Ｐゴシック" charset="0"/>
                <a:cs typeface="Arial" panose="020B0604020202020204" pitchFamily="34" charset="0"/>
              </a:rPr>
              <a:t>Water safety </a:t>
            </a:r>
            <a:r>
              <a:rPr lang="en-GB" sz="4800" b="1" spc="100" dirty="0">
                <a:solidFill>
                  <a:srgbClr val="58585A"/>
                </a:solidFill>
                <a:latin typeface="Arial" panose="020B0604020202020204" pitchFamily="34" charset="0"/>
                <a:cs typeface="Arial" panose="020B0604020202020204" pitchFamily="34" charset="0"/>
              </a:rPr>
              <a:t>p</a:t>
            </a:r>
            <a:r>
              <a:rPr kumimoji="0" lang="en-GB" sz="4800" b="1" i="0" u="none" strike="noStrike" kern="1200" cap="none" spc="100" normalizeH="0" baseline="0" noProof="0" dirty="0">
                <a:ln>
                  <a:noFill/>
                </a:ln>
                <a:solidFill>
                  <a:srgbClr val="58585A"/>
                </a:solidFill>
                <a:effectLst/>
                <a:uLnTx/>
                <a:uFillTx/>
                <a:latin typeface="Arial" panose="020B0604020202020204" pitchFamily="34" charset="0"/>
                <a:ea typeface="ＭＳ Ｐゴシック" charset="0"/>
                <a:cs typeface="Arial" panose="020B0604020202020204" pitchFamily="34" charset="0"/>
              </a:rPr>
              <a:t>lan</a:t>
            </a:r>
            <a:endParaRPr kumimoji="0" lang="en-IE" sz="4800" b="0" i="0" u="none" strike="noStrike" kern="1200" cap="none" spc="100" normalizeH="0" baseline="0" noProof="0" dirty="0">
              <a:ln>
                <a:noFill/>
              </a:ln>
              <a:solidFill>
                <a:srgbClr val="58585A"/>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100" normalizeH="0" baseline="0" noProof="0" dirty="0">
                <a:ln>
                  <a:noFill/>
                </a:ln>
                <a:solidFill>
                  <a:srgbClr val="58585A"/>
                </a:solidFill>
                <a:effectLst/>
                <a:uLnTx/>
                <a:uFillTx/>
                <a:latin typeface="Arial" panose="020B0604020202020204" pitchFamily="34" charset="0"/>
                <a:ea typeface="ＭＳ Ｐゴシック" charset="0"/>
                <a:cs typeface="Arial" panose="020B0604020202020204" pitchFamily="34" charset="0"/>
              </a:rPr>
              <a:t>Step-by-step risk management for               drinking-water suppliers</a:t>
            </a:r>
          </a:p>
        </p:txBody>
      </p:sp>
      <p:sp>
        <p:nvSpPr>
          <p:cNvPr id="5" name="TextBox 4">
            <a:extLst>
              <a:ext uri="{FF2B5EF4-FFF2-40B4-BE49-F238E27FC236}">
                <a16:creationId xmlns:a16="http://schemas.microsoft.com/office/drawing/2014/main" id="{DDCEB4E0-27CB-B86B-DDAA-74B191ED2998}"/>
              </a:ext>
            </a:extLst>
          </p:cNvPr>
          <p:cNvSpPr txBox="1"/>
          <p:nvPr/>
        </p:nvSpPr>
        <p:spPr>
          <a:xfrm>
            <a:off x="10098158" y="6188765"/>
            <a:ext cx="1847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Aptos" panose="02110004020202020204"/>
              <a:ea typeface="MS PGothic" charset="0"/>
              <a:cs typeface="+mn-cs"/>
            </a:endParaRPr>
          </a:p>
        </p:txBody>
      </p:sp>
      <p:sp>
        <p:nvSpPr>
          <p:cNvPr id="11" name="Text Box 9">
            <a:extLst>
              <a:ext uri="{FF2B5EF4-FFF2-40B4-BE49-F238E27FC236}">
                <a16:creationId xmlns:a16="http://schemas.microsoft.com/office/drawing/2014/main" id="{9FB000F9-2D1F-EFB7-32A0-587716D3B671}"/>
              </a:ext>
            </a:extLst>
          </p:cNvPr>
          <p:cNvSpPr txBox="1">
            <a:spLocks noChangeArrowheads="1"/>
          </p:cNvSpPr>
          <p:nvPr/>
        </p:nvSpPr>
        <p:spPr bwMode="auto">
          <a:xfrm>
            <a:off x="8037883" y="2182509"/>
            <a:ext cx="3192094" cy="427196"/>
          </a:xfrm>
          <a:prstGeom prst="roundRect">
            <a:avLst>
              <a:gd name="adj" fmla="val 12186"/>
            </a:avLst>
          </a:prstGeom>
          <a:solidFill>
            <a:srgbClr val="E45C31"/>
          </a:solidFill>
          <a:ln>
            <a:noFill/>
          </a:ln>
          <a:effectLst>
            <a:outerShdw blurRad="76200" dir="18900000" sy="23000" kx="-1200000" algn="bl"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18288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15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TRAINING PACKAGE</a:t>
            </a:r>
            <a:endParaRPr kumimoji="0" lang="en-US" sz="2000" b="1" i="0" u="none" strike="noStrike" kern="1200" cap="none" spc="30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2" name="Text Box 9">
            <a:extLst>
              <a:ext uri="{FF2B5EF4-FFF2-40B4-BE49-F238E27FC236}">
                <a16:creationId xmlns:a16="http://schemas.microsoft.com/office/drawing/2014/main" id="{47CF6E41-9D51-621F-3804-7C198AC7FAE2}"/>
              </a:ext>
            </a:extLst>
          </p:cNvPr>
          <p:cNvSpPr txBox="1">
            <a:spLocks noChangeArrowheads="1"/>
          </p:cNvSpPr>
          <p:nvPr/>
        </p:nvSpPr>
        <p:spPr bwMode="auto">
          <a:xfrm>
            <a:off x="346077" y="6228680"/>
            <a:ext cx="3126068" cy="443389"/>
          </a:xfrm>
          <a:prstGeom prst="roundRect">
            <a:avLst>
              <a:gd name="adj" fmla="val 4992"/>
            </a:avLst>
          </a:prstGeom>
          <a:solidFill>
            <a:srgbClr val="E45C31"/>
          </a:solidFill>
          <a:ln>
            <a:noFill/>
          </a:ln>
          <a:effectLst>
            <a:outerShdw blurRad="76200" dir="18900000" sy="23000" kx="-1200000" algn="bl"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18288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ts val="0"/>
              </a:spcBef>
              <a:defRPr/>
            </a:pPr>
            <a:r>
              <a:rPr lang="en-US" sz="2200" spc="150">
                <a:solidFill>
                  <a:schemeClr val="bg1"/>
                </a:solidFill>
                <a:latin typeface="Arial" charset="0"/>
              </a:rPr>
              <a:t>Workshop </a:t>
            </a:r>
            <a:r>
              <a:rPr lang="en-US" sz="2200" b="1" spc="300">
                <a:solidFill>
                  <a:schemeClr val="bg1"/>
                </a:solidFill>
                <a:latin typeface="Arial" charset="0"/>
              </a:rPr>
              <a:t>Day 2</a:t>
            </a:r>
          </a:p>
        </p:txBody>
      </p:sp>
    </p:spTree>
    <p:extLst>
      <p:ext uri="{BB962C8B-B14F-4D97-AF65-F5344CB8AC3E}">
        <p14:creationId xmlns:p14="http://schemas.microsoft.com/office/powerpoint/2010/main" val="424576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
          <p:cNvSpPr txBox="1">
            <a:spLocks noChangeArrowheads="1"/>
          </p:cNvSpPr>
          <p:nvPr/>
        </p:nvSpPr>
        <p:spPr bwMode="auto">
          <a:xfrm>
            <a:off x="1122218" y="3383281"/>
            <a:ext cx="5422408"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r>
              <a:rPr lang="en-US" sz="2000">
                <a:solidFill>
                  <a:schemeClr val="bg2">
                    <a:lumMod val="25000"/>
                  </a:schemeClr>
                </a:solidFill>
              </a:rPr>
              <a:t>Working in groups, refer to Activity 4 in the </a:t>
            </a:r>
            <a:r>
              <a:rPr lang="en-US" sz="2000" b="1">
                <a:solidFill>
                  <a:schemeClr val="bg2">
                    <a:lumMod val="25000"/>
                  </a:schemeClr>
                </a:solidFill>
              </a:rPr>
              <a:t>Participant Workbook </a:t>
            </a:r>
            <a:r>
              <a:rPr lang="en-US" sz="2000">
                <a:solidFill>
                  <a:schemeClr val="bg2">
                    <a:lumMod val="25000"/>
                  </a:schemeClr>
                </a:solidFill>
              </a:rPr>
              <a:t>(page 8) and match up the hazardous events with the related control measures. </a:t>
            </a:r>
          </a:p>
        </p:txBody>
      </p:sp>
      <p:sp>
        <p:nvSpPr>
          <p:cNvPr id="21" name="TextBox 20"/>
          <p:cNvSpPr txBox="1"/>
          <p:nvPr/>
        </p:nvSpPr>
        <p:spPr>
          <a:xfrm>
            <a:off x="4159286" y="5519241"/>
            <a:ext cx="4197666" cy="430887"/>
          </a:xfrm>
          <a:prstGeom prst="rect">
            <a:avLst/>
          </a:prstGeom>
          <a:noFill/>
        </p:spPr>
        <p:txBody>
          <a:bodyPr wrap="square" rtlCol="0">
            <a:spAutoFit/>
          </a:bodyPr>
          <a:lstStyle/>
          <a:p>
            <a:r>
              <a:rPr lang="en-US" sz="2200" b="1" i="1">
                <a:solidFill>
                  <a:srgbClr val="E45C31"/>
                </a:solidFill>
              </a:rPr>
              <a:t>Solution on next slides…</a:t>
            </a:r>
          </a:p>
        </p:txBody>
      </p:sp>
      <p:pic>
        <p:nvPicPr>
          <p:cNvPr id="35"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9657" y="2294448"/>
            <a:ext cx="2978345" cy="2884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63">
            <a:extLst>
              <a:ext uri="{FF2B5EF4-FFF2-40B4-BE49-F238E27FC236}">
                <a16:creationId xmlns:a16="http://schemas.microsoft.com/office/drawing/2014/main" id="{7A80C096-7187-4B4B-AFF9-85DCD8E4B9AF}"/>
              </a:ext>
            </a:extLst>
          </p:cNvPr>
          <p:cNvSpPr txBox="1">
            <a:spLocks noChangeArrowheads="1"/>
          </p:cNvSpPr>
          <p:nvPr/>
        </p:nvSpPr>
        <p:spPr bwMode="auto">
          <a:xfrm>
            <a:off x="2613476" y="2015967"/>
            <a:ext cx="19145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15 minutes</a:t>
            </a:r>
            <a:endParaRPr lang="en-GB" sz="2000">
              <a:solidFill>
                <a:srgbClr val="E45C31"/>
              </a:solidFill>
              <a:latin typeface="Arial" charset="0"/>
            </a:endParaRPr>
          </a:p>
        </p:txBody>
      </p:sp>
      <p:sp>
        <p:nvSpPr>
          <p:cNvPr id="16" name="Rectangle 15">
            <a:extLst>
              <a:ext uri="{FF2B5EF4-FFF2-40B4-BE49-F238E27FC236}">
                <a16:creationId xmlns:a16="http://schemas.microsoft.com/office/drawing/2014/main" id="{08BDADA3-2911-694D-B51B-06DA0390838E}"/>
              </a:ext>
            </a:extLst>
          </p:cNvPr>
          <p:cNvSpPr>
            <a:spLocks noChangeArrowheads="1"/>
          </p:cNvSpPr>
          <p:nvPr/>
        </p:nvSpPr>
        <p:spPr bwMode="auto">
          <a:xfrm>
            <a:off x="2613476" y="2355433"/>
            <a:ext cx="33910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GB" sz="1800">
                <a:solidFill>
                  <a:schemeClr val="bg2">
                    <a:lumMod val="25000"/>
                  </a:schemeClr>
                </a:solidFill>
              </a:rPr>
              <a:t>(10 to complete; 5 to review)</a:t>
            </a:r>
          </a:p>
        </p:txBody>
      </p:sp>
      <p:cxnSp>
        <p:nvCxnSpPr>
          <p:cNvPr id="17" name="Straight Arrow Connector 16">
            <a:extLst>
              <a:ext uri="{FF2B5EF4-FFF2-40B4-BE49-F238E27FC236}">
                <a16:creationId xmlns:a16="http://schemas.microsoft.com/office/drawing/2014/main" id="{5F6011DF-855C-C246-83BE-25CD2DEF2286}"/>
              </a:ext>
            </a:extLst>
          </p:cNvPr>
          <p:cNvCxnSpPr>
            <a:cxnSpLocks/>
          </p:cNvCxnSpPr>
          <p:nvPr/>
        </p:nvCxnSpPr>
        <p:spPr bwMode="auto">
          <a:xfrm>
            <a:off x="1122218" y="3187268"/>
            <a:ext cx="4244663"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9" name="Text Box 63">
            <a:extLst>
              <a:ext uri="{FF2B5EF4-FFF2-40B4-BE49-F238E27FC236}">
                <a16:creationId xmlns:a16="http://schemas.microsoft.com/office/drawing/2014/main" id="{E68F3EAB-362A-9B4B-B7C6-D65F5808616E}"/>
              </a:ext>
            </a:extLst>
          </p:cNvPr>
          <p:cNvSpPr txBox="1">
            <a:spLocks noChangeArrowheads="1"/>
          </p:cNvSpPr>
          <p:nvPr/>
        </p:nvSpPr>
        <p:spPr bwMode="auto">
          <a:xfrm>
            <a:off x="443346" y="299968"/>
            <a:ext cx="10224656"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ACTIVITY 4: </a:t>
            </a:r>
          </a:p>
          <a:p>
            <a:pPr algn="l">
              <a:lnSpc>
                <a:spcPts val="3000"/>
              </a:lnSpc>
              <a:spcBef>
                <a:spcPts val="0"/>
              </a:spcBef>
              <a:defRPr/>
            </a:pPr>
            <a:r>
              <a:rPr lang="en-US" sz="2800" b="1" i="1" spc="100">
                <a:solidFill>
                  <a:schemeClr val="bg1"/>
                </a:solidFill>
                <a:latin typeface="Arial" charset="0"/>
              </a:rPr>
              <a:t>Hazard-control match-up</a:t>
            </a:r>
          </a:p>
        </p:txBody>
      </p:sp>
      <p:sp>
        <p:nvSpPr>
          <p:cNvPr id="2" name="TextBox 1">
            <a:extLst>
              <a:ext uri="{FF2B5EF4-FFF2-40B4-BE49-F238E27FC236}">
                <a16:creationId xmlns:a16="http://schemas.microsoft.com/office/drawing/2014/main" id="{5B3E2745-F4CC-CC7D-509D-C542EBDADEC3}"/>
              </a:ext>
            </a:extLst>
          </p:cNvPr>
          <p:cNvSpPr txBox="1">
            <a:spLocks noChangeArrowheads="1"/>
          </p:cNvSpPr>
          <p:nvPr/>
        </p:nvSpPr>
        <p:spPr bwMode="auto">
          <a:xfrm>
            <a:off x="7607975" y="1162749"/>
            <a:ext cx="4584025" cy="415588"/>
          </a:xfrm>
          <a:prstGeom prst="roundRect">
            <a:avLst>
              <a:gd name="adj" fmla="val 7398"/>
            </a:avLst>
          </a:prstGeom>
          <a:solidFill>
            <a:srgbClr val="E45C3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nchorCtr="0">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2000" b="1" spc="100">
                <a:solidFill>
                  <a:schemeClr val="bg1"/>
                </a:solidFill>
              </a:rPr>
              <a:t>Workbook Activity 4 (page 8)</a:t>
            </a:r>
          </a:p>
        </p:txBody>
      </p:sp>
      <p:pic>
        <p:nvPicPr>
          <p:cNvPr id="4" name="Graphic 3" descr="Stopwatch with solid fill">
            <a:extLst>
              <a:ext uri="{FF2B5EF4-FFF2-40B4-BE49-F238E27FC236}">
                <a16:creationId xmlns:a16="http://schemas.microsoft.com/office/drawing/2014/main" id="{74412C0B-418B-DDE2-B3DD-6B82D46D2F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062" y="1507422"/>
            <a:ext cx="1574052" cy="1574052"/>
          </a:xfrm>
          <a:prstGeom prst="rect">
            <a:avLst/>
          </a:prstGeom>
        </p:spPr>
      </p:pic>
    </p:spTree>
    <p:extLst>
      <p:ext uri="{BB962C8B-B14F-4D97-AF65-F5344CB8AC3E}">
        <p14:creationId xmlns:p14="http://schemas.microsoft.com/office/powerpoint/2010/main" val="7087853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5335C-74E9-315C-424B-F7F728BB782F}"/>
            </a:ext>
          </a:extLst>
        </p:cNvPr>
        <p:cNvGrpSpPr/>
        <p:nvPr/>
      </p:nvGrpSpPr>
      <p:grpSpPr>
        <a:xfrm>
          <a:off x="0" y="0"/>
          <a:ext cx="0" cy="0"/>
          <a:chOff x="0" y="0"/>
          <a:chExt cx="0" cy="0"/>
        </a:xfrm>
      </p:grpSpPr>
      <p:sp>
        <p:nvSpPr>
          <p:cNvPr id="6" name="Text Box 63">
            <a:extLst>
              <a:ext uri="{FF2B5EF4-FFF2-40B4-BE49-F238E27FC236}">
                <a16:creationId xmlns:a16="http://schemas.microsoft.com/office/drawing/2014/main" id="{A0744BF8-2248-1B65-FD86-33717204A55A}"/>
              </a:ext>
            </a:extLst>
          </p:cNvPr>
          <p:cNvSpPr txBox="1">
            <a:spLocks noChangeArrowheads="1"/>
          </p:cNvSpPr>
          <p:nvPr/>
        </p:nvSpPr>
        <p:spPr bwMode="auto">
          <a:xfrm>
            <a:off x="0" y="170275"/>
            <a:ext cx="10668001" cy="1031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CASE EXAMPLE:</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sz="2800" b="1" spc="100">
                <a:solidFill>
                  <a:prstClr val="white"/>
                </a:solidFill>
                <a:latin typeface="Arial" charset="0"/>
              </a:rPr>
              <a:t>Operational </a:t>
            </a:r>
            <a:r>
              <a:rPr kumimoji="0" lang="en-US" sz="2800" b="1" i="0" u="none" strike="noStrike" kern="1200" cap="none" spc="100" normalizeH="0" baseline="0" noProof="0">
                <a:ln>
                  <a:noFill/>
                </a:ln>
                <a:solidFill>
                  <a:schemeClr val="bg1"/>
                </a:solidFill>
                <a:effectLst/>
                <a:uLnTx/>
                <a:uFillTx/>
                <a:latin typeface="Arial" charset="0"/>
                <a:ea typeface="ＭＳ Ｐゴシック" charset="0"/>
              </a:rPr>
              <a:t>monitoring </a:t>
            </a:r>
            <a:r>
              <a:rPr lang="en-US" sz="2800" b="1" spc="100">
                <a:solidFill>
                  <a:schemeClr val="bg1"/>
                </a:solidFill>
                <a:latin typeface="Arial" charset="0"/>
              </a:rPr>
              <a:t>(Uruguay)</a:t>
            </a:r>
            <a:endParaRPr kumimoji="0" lang="en-US" sz="2800" b="1" i="0" u="none" strike="noStrike" kern="1200" cap="none" spc="100" normalizeH="0" baseline="0" noProof="0">
              <a:ln>
                <a:noFill/>
              </a:ln>
              <a:solidFill>
                <a:schemeClr val="bg1"/>
              </a:solidFill>
              <a:effectLst/>
              <a:uLnTx/>
              <a:uFillTx/>
              <a:latin typeface="Arial" charset="0"/>
              <a:ea typeface="ＭＳ Ｐゴシック" charset="0"/>
            </a:endParaRPr>
          </a:p>
        </p:txBody>
      </p:sp>
      <p:pic>
        <p:nvPicPr>
          <p:cNvPr id="5" name="Picture 4">
            <a:extLst>
              <a:ext uri="{FF2B5EF4-FFF2-40B4-BE49-F238E27FC236}">
                <a16:creationId xmlns:a16="http://schemas.microsoft.com/office/drawing/2014/main" id="{0118BBD5-E082-3876-3254-2B54F812626D}"/>
              </a:ext>
            </a:extLst>
          </p:cNvPr>
          <p:cNvPicPr>
            <a:picLocks noChangeAspect="1"/>
          </p:cNvPicPr>
          <p:nvPr/>
        </p:nvPicPr>
        <p:blipFill>
          <a:blip r:embed="rId3"/>
          <a:stretch>
            <a:fillRect/>
          </a:stretch>
        </p:blipFill>
        <p:spPr>
          <a:xfrm>
            <a:off x="1164772" y="2620033"/>
            <a:ext cx="6549990" cy="3243044"/>
          </a:xfrm>
          <a:prstGeom prst="rect">
            <a:avLst/>
          </a:prstGeom>
        </p:spPr>
      </p:pic>
      <p:sp>
        <p:nvSpPr>
          <p:cNvPr id="7" name="TextBox 3">
            <a:extLst>
              <a:ext uri="{FF2B5EF4-FFF2-40B4-BE49-F238E27FC236}">
                <a16:creationId xmlns:a16="http://schemas.microsoft.com/office/drawing/2014/main" id="{600BB22D-9190-6A35-36F4-A8108ECB20AC}"/>
              </a:ext>
            </a:extLst>
          </p:cNvPr>
          <p:cNvSpPr txBox="1">
            <a:spLocks noChangeArrowheads="1"/>
          </p:cNvSpPr>
          <p:nvPr/>
        </p:nvSpPr>
        <p:spPr bwMode="auto">
          <a:xfrm>
            <a:off x="882895" y="1666597"/>
            <a:ext cx="8708087" cy="715089"/>
          </a:xfrm>
          <a:prstGeom prst="roundRect">
            <a:avLst/>
          </a:prstGeom>
          <a:solidFill>
            <a:srgbClr val="1D395C"/>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GB" sz="1800" b="1" spc="100">
                <a:solidFill>
                  <a:schemeClr val="bg1"/>
                </a:solidFill>
                <a:cs typeface="Arial" charset="0"/>
              </a:rPr>
              <a:t>National regulations specify </a:t>
            </a:r>
            <a:r>
              <a:rPr lang="en-US" sz="1800" b="1" spc="100">
                <a:solidFill>
                  <a:schemeClr val="bg1"/>
                </a:solidFill>
                <a:cs typeface="Arial" charset="0"/>
              </a:rPr>
              <a:t>operational monitoring requirements for control measures that are significant for drinking-water safety.</a:t>
            </a:r>
            <a:r>
              <a:rPr lang="en-GB" sz="1800" b="1" spc="100">
                <a:solidFill>
                  <a:schemeClr val="bg1"/>
                </a:solidFill>
                <a:cs typeface="Arial" charset="0"/>
              </a:rPr>
              <a:t> </a:t>
            </a:r>
          </a:p>
        </p:txBody>
      </p:sp>
      <p:sp>
        <p:nvSpPr>
          <p:cNvPr id="8" name="TextBox 3">
            <a:extLst>
              <a:ext uri="{FF2B5EF4-FFF2-40B4-BE49-F238E27FC236}">
                <a16:creationId xmlns:a16="http://schemas.microsoft.com/office/drawing/2014/main" id="{C675F847-C007-E12C-33F2-94C7A725FB7C}"/>
              </a:ext>
            </a:extLst>
          </p:cNvPr>
          <p:cNvSpPr txBox="1">
            <a:spLocks noChangeArrowheads="1"/>
          </p:cNvSpPr>
          <p:nvPr/>
        </p:nvSpPr>
        <p:spPr bwMode="auto">
          <a:xfrm>
            <a:off x="8474927" y="3815964"/>
            <a:ext cx="3389971" cy="1021556"/>
          </a:xfrm>
          <a:prstGeom prst="round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IE" sz="1800" b="1" i="1" spc="100">
                <a:solidFill>
                  <a:schemeClr val="tx2"/>
                </a:solidFill>
                <a:cs typeface="Arial" charset="0"/>
              </a:rPr>
              <a:t>Water supplies can set more stringent critical limits as appropriate</a:t>
            </a:r>
            <a:endParaRPr lang="en-GB" sz="1800" b="1" i="1" spc="100">
              <a:solidFill>
                <a:schemeClr val="tx2"/>
              </a:solidFill>
              <a:cs typeface="Arial" charset="0"/>
            </a:endParaRPr>
          </a:p>
        </p:txBody>
      </p:sp>
      <p:pic>
        <p:nvPicPr>
          <p:cNvPr id="2" name="Graphic 1" descr="Globe outline">
            <a:extLst>
              <a:ext uri="{FF2B5EF4-FFF2-40B4-BE49-F238E27FC236}">
                <a16:creationId xmlns:a16="http://schemas.microsoft.com/office/drawing/2014/main" id="{707E2363-BA0B-CBAE-7F57-40B399A691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7044" y="276838"/>
            <a:ext cx="914400" cy="914400"/>
          </a:xfrm>
          <a:prstGeom prst="rect">
            <a:avLst/>
          </a:prstGeom>
        </p:spPr>
      </p:pic>
    </p:spTree>
    <p:extLst>
      <p:ext uri="{BB962C8B-B14F-4D97-AF65-F5344CB8AC3E}">
        <p14:creationId xmlns:p14="http://schemas.microsoft.com/office/powerpoint/2010/main" val="26148119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8484235" y="5250490"/>
            <a:ext cx="2013438" cy="200055"/>
          </a:xfrm>
          <a:prstGeom prst="rect">
            <a:avLst/>
          </a:prstGeom>
          <a:noFill/>
        </p:spPr>
        <p:txBody>
          <a:bodyPr wrap="square" rtlCol="0">
            <a:spAutoFit/>
          </a:bodyPr>
          <a:lstStyle/>
          <a:p>
            <a:r>
              <a:rPr lang="en-IE" sz="700">
                <a:solidFill>
                  <a:schemeClr val="bg1">
                    <a:lumMod val="75000"/>
                  </a:schemeClr>
                </a:solidFill>
              </a:rPr>
              <a:t>WHO/R M McKeown</a:t>
            </a:r>
          </a:p>
        </p:txBody>
      </p:sp>
      <p:sp>
        <p:nvSpPr>
          <p:cNvPr id="6" name="Text Box 63">
            <a:extLst>
              <a:ext uri="{FF2B5EF4-FFF2-40B4-BE49-F238E27FC236}">
                <a16:creationId xmlns:a16="http://schemas.microsoft.com/office/drawing/2014/main" id="{F651DFB6-C169-0F48-9F36-8BF77A55D174}"/>
              </a:ext>
            </a:extLst>
          </p:cNvPr>
          <p:cNvSpPr txBox="1">
            <a:spLocks noChangeArrowheads="1"/>
          </p:cNvSpPr>
          <p:nvPr/>
        </p:nvSpPr>
        <p:spPr bwMode="auto">
          <a:xfrm>
            <a:off x="0" y="170275"/>
            <a:ext cx="10668001" cy="1031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ts val="600"/>
              </a:spcBef>
              <a:defRPr/>
            </a:pPr>
            <a:r>
              <a:rPr lang="en-US" sz="2800" b="1" spc="100">
                <a:solidFill>
                  <a:prstClr val="white"/>
                </a:solidFill>
                <a:latin typeface="Arial" charset="0"/>
              </a:rPr>
              <a:t>CASE EXAMPLE:</a:t>
            </a:r>
          </a:p>
          <a:p>
            <a:pPr algn="l">
              <a:spcBef>
                <a:spcPts val="600"/>
              </a:spcBef>
              <a:defRPr/>
            </a:pPr>
            <a:r>
              <a:rPr lang="en-US" sz="2800" b="1" spc="100">
                <a:solidFill>
                  <a:schemeClr val="bg1"/>
                </a:solidFill>
                <a:latin typeface="Arial" charset="0"/>
              </a:rPr>
              <a:t>Operational</a:t>
            </a:r>
            <a:r>
              <a:rPr lang="en-US" sz="2800" spc="100">
                <a:solidFill>
                  <a:srgbClr val="FED766"/>
                </a:solidFill>
                <a:latin typeface="Arial" charset="0"/>
              </a:rPr>
              <a:t> </a:t>
            </a:r>
            <a:r>
              <a:rPr lang="en-US" sz="2800" b="1" spc="100">
                <a:solidFill>
                  <a:schemeClr val="bg1"/>
                </a:solidFill>
                <a:latin typeface="Arial" charset="0"/>
              </a:rPr>
              <a:t>monitoring in Timor-Leste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4430" y="1560208"/>
            <a:ext cx="6396037" cy="4797028"/>
          </a:xfrm>
          <a:prstGeom prst="rect">
            <a:avLst/>
          </a:prstGeom>
          <a:ln>
            <a:noFill/>
          </a:ln>
          <a:effectLst/>
        </p:spPr>
      </p:pic>
      <p:pic>
        <p:nvPicPr>
          <p:cNvPr id="3" name="Graphic 2" descr="Globe outline">
            <a:extLst>
              <a:ext uri="{FF2B5EF4-FFF2-40B4-BE49-F238E27FC236}">
                <a16:creationId xmlns:a16="http://schemas.microsoft.com/office/drawing/2014/main" id="{5E49E776-DAFC-EF7D-CABB-ED379EB0DA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7044" y="276838"/>
            <a:ext cx="914400" cy="914400"/>
          </a:xfrm>
          <a:prstGeom prst="rect">
            <a:avLst/>
          </a:prstGeom>
        </p:spPr>
      </p:pic>
    </p:spTree>
    <p:extLst>
      <p:ext uri="{BB962C8B-B14F-4D97-AF65-F5344CB8AC3E}">
        <p14:creationId xmlns:p14="http://schemas.microsoft.com/office/powerpoint/2010/main" val="4358275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9930851"/>
              </p:ext>
            </p:extLst>
          </p:nvPr>
        </p:nvGraphicFramePr>
        <p:xfrm>
          <a:off x="609600" y="1503940"/>
          <a:ext cx="10755086" cy="4878573"/>
        </p:xfrm>
        <a:graphic>
          <a:graphicData uri="http://schemas.openxmlformats.org/drawingml/2006/table">
            <a:tbl>
              <a:tblPr firstRow="1" firstCol="1" bandRow="1"/>
              <a:tblGrid>
                <a:gridCol w="916850">
                  <a:extLst>
                    <a:ext uri="{9D8B030D-6E8A-4147-A177-3AD203B41FA5}">
                      <a16:colId xmlns:a16="http://schemas.microsoft.com/office/drawing/2014/main" val="20000"/>
                    </a:ext>
                  </a:extLst>
                </a:gridCol>
                <a:gridCol w="1140439">
                  <a:extLst>
                    <a:ext uri="{9D8B030D-6E8A-4147-A177-3AD203B41FA5}">
                      <a16:colId xmlns:a16="http://schemas.microsoft.com/office/drawing/2014/main" val="20001"/>
                    </a:ext>
                  </a:extLst>
                </a:gridCol>
                <a:gridCol w="1094772">
                  <a:extLst>
                    <a:ext uri="{9D8B030D-6E8A-4147-A177-3AD203B41FA5}">
                      <a16:colId xmlns:a16="http://schemas.microsoft.com/office/drawing/2014/main" val="20002"/>
                    </a:ext>
                  </a:extLst>
                </a:gridCol>
                <a:gridCol w="1033268">
                  <a:extLst>
                    <a:ext uri="{9D8B030D-6E8A-4147-A177-3AD203B41FA5}">
                      <a16:colId xmlns:a16="http://schemas.microsoft.com/office/drawing/2014/main" val="20003"/>
                    </a:ext>
                  </a:extLst>
                </a:gridCol>
                <a:gridCol w="1054794">
                  <a:extLst>
                    <a:ext uri="{9D8B030D-6E8A-4147-A177-3AD203B41FA5}">
                      <a16:colId xmlns:a16="http://schemas.microsoft.com/office/drawing/2014/main" val="20004"/>
                    </a:ext>
                  </a:extLst>
                </a:gridCol>
                <a:gridCol w="1011741">
                  <a:extLst>
                    <a:ext uri="{9D8B030D-6E8A-4147-A177-3AD203B41FA5}">
                      <a16:colId xmlns:a16="http://schemas.microsoft.com/office/drawing/2014/main" val="20005"/>
                    </a:ext>
                  </a:extLst>
                </a:gridCol>
                <a:gridCol w="1172091">
                  <a:extLst>
                    <a:ext uri="{9D8B030D-6E8A-4147-A177-3AD203B41FA5}">
                      <a16:colId xmlns:a16="http://schemas.microsoft.com/office/drawing/2014/main" val="20006"/>
                    </a:ext>
                  </a:extLst>
                </a:gridCol>
                <a:gridCol w="875114">
                  <a:extLst>
                    <a:ext uri="{9D8B030D-6E8A-4147-A177-3AD203B41FA5}">
                      <a16:colId xmlns:a16="http://schemas.microsoft.com/office/drawing/2014/main" val="20007"/>
                    </a:ext>
                  </a:extLst>
                </a:gridCol>
                <a:gridCol w="2456017">
                  <a:extLst>
                    <a:ext uri="{9D8B030D-6E8A-4147-A177-3AD203B41FA5}">
                      <a16:colId xmlns:a16="http://schemas.microsoft.com/office/drawing/2014/main" val="20008"/>
                    </a:ext>
                  </a:extLst>
                </a:gridCol>
              </a:tblGrid>
              <a:tr h="474946">
                <a:tc>
                  <a:txBody>
                    <a:bodyPr/>
                    <a:lstStyle/>
                    <a:p>
                      <a:pPr algn="ctr">
                        <a:lnSpc>
                          <a:spcPct val="107000"/>
                        </a:lnSpc>
                        <a:spcAft>
                          <a:spcPts val="0"/>
                        </a:spcAft>
                      </a:pPr>
                      <a:r>
                        <a:rPr lang="en-IE" sz="1200" b="1">
                          <a:solidFill>
                            <a:srgbClr val="FFFFFF"/>
                          </a:solidFill>
                          <a:effectLst/>
                          <a:latin typeface="Arial" charset="0"/>
                          <a:ea typeface="Arial" charset="0"/>
                          <a:cs typeface="Arial" charset="0"/>
                        </a:rPr>
                        <a:t>Process Step</a:t>
                      </a:r>
                      <a:endParaRPr lang="en-IE" sz="1200">
                        <a:effectLst/>
                        <a:latin typeface="Arial" charset="0"/>
                        <a:ea typeface="Arial" charset="0"/>
                        <a:cs typeface="Arial" charset="0"/>
                      </a:endParaRPr>
                    </a:p>
                  </a:txBody>
                  <a:tcPr marL="52007" marR="520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FB7"/>
                    </a:solidFill>
                  </a:tcPr>
                </a:tc>
                <a:tc>
                  <a:txBody>
                    <a:bodyPr/>
                    <a:lstStyle/>
                    <a:p>
                      <a:pPr algn="ctr">
                        <a:lnSpc>
                          <a:spcPct val="107000"/>
                        </a:lnSpc>
                        <a:spcAft>
                          <a:spcPts val="0"/>
                        </a:spcAft>
                      </a:pPr>
                      <a:r>
                        <a:rPr lang="en-IE" sz="1200" b="1">
                          <a:solidFill>
                            <a:srgbClr val="FFFFFF"/>
                          </a:solidFill>
                          <a:effectLst/>
                          <a:latin typeface="Arial" charset="0"/>
                          <a:ea typeface="Arial" charset="0"/>
                          <a:cs typeface="Arial" charset="0"/>
                        </a:rPr>
                        <a:t>Control Measure</a:t>
                      </a:r>
                      <a:endParaRPr lang="en-IE" sz="1200">
                        <a:effectLst/>
                        <a:latin typeface="Arial" charset="0"/>
                        <a:ea typeface="Arial" charset="0"/>
                        <a:cs typeface="Arial" charset="0"/>
                      </a:endParaRPr>
                    </a:p>
                  </a:txBody>
                  <a:tcPr marL="52007" marR="520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504A"/>
                    </a:solidFill>
                  </a:tcPr>
                </a:tc>
                <a:tc>
                  <a:txBody>
                    <a:bodyPr/>
                    <a:lstStyle/>
                    <a:p>
                      <a:pPr algn="ctr">
                        <a:lnSpc>
                          <a:spcPct val="107000"/>
                        </a:lnSpc>
                        <a:spcAft>
                          <a:spcPts val="0"/>
                        </a:spcAft>
                      </a:pPr>
                      <a:r>
                        <a:rPr lang="en-IE" sz="1200" b="1">
                          <a:solidFill>
                            <a:srgbClr val="FFFFFF"/>
                          </a:solidFill>
                          <a:effectLst/>
                          <a:latin typeface="Arial" charset="0"/>
                          <a:ea typeface="Arial" charset="0"/>
                          <a:cs typeface="Arial" charset="0"/>
                        </a:rPr>
                        <a:t>Where?</a:t>
                      </a:r>
                      <a:endParaRPr lang="en-IE" sz="1200">
                        <a:effectLst/>
                        <a:latin typeface="Arial" charset="0"/>
                        <a:ea typeface="Arial" charset="0"/>
                        <a:cs typeface="Arial" charset="0"/>
                      </a:endParaRPr>
                    </a:p>
                  </a:txBody>
                  <a:tcPr marL="52007" marR="520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FB7"/>
                    </a:solidFill>
                  </a:tcPr>
                </a:tc>
                <a:tc>
                  <a:txBody>
                    <a:bodyPr/>
                    <a:lstStyle/>
                    <a:p>
                      <a:pPr algn="ctr">
                        <a:lnSpc>
                          <a:spcPct val="107000"/>
                        </a:lnSpc>
                        <a:spcAft>
                          <a:spcPts val="0"/>
                        </a:spcAft>
                      </a:pPr>
                      <a:r>
                        <a:rPr lang="en-IE" sz="1200" b="1">
                          <a:solidFill>
                            <a:srgbClr val="FFFFFF"/>
                          </a:solidFill>
                          <a:effectLst/>
                          <a:latin typeface="Arial" charset="0"/>
                          <a:ea typeface="Arial" charset="0"/>
                          <a:cs typeface="Arial" charset="0"/>
                        </a:rPr>
                        <a:t>What?</a:t>
                      </a:r>
                      <a:endParaRPr lang="en-IE" sz="1200">
                        <a:effectLst/>
                        <a:latin typeface="Arial" charset="0"/>
                        <a:ea typeface="Arial" charset="0"/>
                        <a:cs typeface="Arial" charset="0"/>
                      </a:endParaRPr>
                    </a:p>
                  </a:txBody>
                  <a:tcPr marL="52007" marR="520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FB7"/>
                    </a:solidFill>
                  </a:tcPr>
                </a:tc>
                <a:tc>
                  <a:txBody>
                    <a:bodyPr/>
                    <a:lstStyle/>
                    <a:p>
                      <a:pPr algn="ctr">
                        <a:lnSpc>
                          <a:spcPct val="107000"/>
                        </a:lnSpc>
                        <a:spcAft>
                          <a:spcPts val="0"/>
                        </a:spcAft>
                      </a:pPr>
                      <a:r>
                        <a:rPr lang="en-IE" sz="1200" b="1">
                          <a:solidFill>
                            <a:srgbClr val="FFFFFF"/>
                          </a:solidFill>
                          <a:effectLst/>
                          <a:latin typeface="Arial" charset="0"/>
                          <a:ea typeface="Arial" charset="0"/>
                          <a:cs typeface="Arial" charset="0"/>
                        </a:rPr>
                        <a:t>How?</a:t>
                      </a:r>
                      <a:endParaRPr lang="en-IE" sz="1200">
                        <a:effectLst/>
                        <a:latin typeface="Arial" charset="0"/>
                        <a:ea typeface="Arial" charset="0"/>
                        <a:cs typeface="Arial" charset="0"/>
                      </a:endParaRPr>
                    </a:p>
                  </a:txBody>
                  <a:tcPr marL="52007" marR="520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FB7"/>
                    </a:solidFill>
                  </a:tcPr>
                </a:tc>
                <a:tc>
                  <a:txBody>
                    <a:bodyPr/>
                    <a:lstStyle/>
                    <a:p>
                      <a:pPr algn="ctr">
                        <a:lnSpc>
                          <a:spcPct val="107000"/>
                        </a:lnSpc>
                        <a:spcAft>
                          <a:spcPts val="0"/>
                        </a:spcAft>
                      </a:pPr>
                      <a:r>
                        <a:rPr lang="en-IE" sz="1200" b="1">
                          <a:solidFill>
                            <a:srgbClr val="FFFFFF"/>
                          </a:solidFill>
                          <a:effectLst/>
                          <a:latin typeface="Arial" charset="0"/>
                          <a:ea typeface="Arial" charset="0"/>
                          <a:cs typeface="Arial" charset="0"/>
                        </a:rPr>
                        <a:t>When?</a:t>
                      </a:r>
                      <a:endParaRPr lang="en-IE" sz="1200">
                        <a:effectLst/>
                        <a:latin typeface="Arial" charset="0"/>
                        <a:ea typeface="Arial" charset="0"/>
                        <a:cs typeface="Arial" charset="0"/>
                      </a:endParaRPr>
                    </a:p>
                  </a:txBody>
                  <a:tcPr marL="52007" marR="520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FB7"/>
                    </a:solidFill>
                  </a:tcPr>
                </a:tc>
                <a:tc>
                  <a:txBody>
                    <a:bodyPr/>
                    <a:lstStyle/>
                    <a:p>
                      <a:pPr algn="ctr">
                        <a:lnSpc>
                          <a:spcPct val="107000"/>
                        </a:lnSpc>
                        <a:spcAft>
                          <a:spcPts val="0"/>
                        </a:spcAft>
                      </a:pPr>
                      <a:r>
                        <a:rPr lang="en-IE" sz="1200" b="1">
                          <a:solidFill>
                            <a:srgbClr val="FFFFFF"/>
                          </a:solidFill>
                          <a:effectLst/>
                          <a:latin typeface="Arial" charset="0"/>
                          <a:ea typeface="Arial" charset="0"/>
                          <a:cs typeface="Arial" charset="0"/>
                        </a:rPr>
                        <a:t>Who?</a:t>
                      </a:r>
                      <a:endParaRPr lang="en-IE" sz="1200">
                        <a:effectLst/>
                        <a:latin typeface="Arial" charset="0"/>
                        <a:ea typeface="Arial" charset="0"/>
                        <a:cs typeface="Arial" charset="0"/>
                      </a:endParaRPr>
                    </a:p>
                  </a:txBody>
                  <a:tcPr marL="52007" marR="520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FB7"/>
                    </a:solidFill>
                  </a:tcPr>
                </a:tc>
                <a:tc>
                  <a:txBody>
                    <a:bodyPr/>
                    <a:lstStyle/>
                    <a:p>
                      <a:pPr algn="ctr">
                        <a:lnSpc>
                          <a:spcPct val="107000"/>
                        </a:lnSpc>
                        <a:spcAft>
                          <a:spcPts val="0"/>
                        </a:spcAft>
                      </a:pPr>
                      <a:r>
                        <a:rPr lang="en-IE" sz="1200" b="1">
                          <a:solidFill>
                            <a:srgbClr val="FFFFFF"/>
                          </a:solidFill>
                          <a:effectLst/>
                          <a:latin typeface="Arial" charset="0"/>
                          <a:ea typeface="Arial" charset="0"/>
                          <a:cs typeface="Arial" charset="0"/>
                        </a:rPr>
                        <a:t>Critical Limit</a:t>
                      </a:r>
                      <a:endParaRPr lang="en-IE" sz="1200">
                        <a:effectLst/>
                        <a:latin typeface="Arial" charset="0"/>
                        <a:ea typeface="Arial" charset="0"/>
                        <a:cs typeface="Arial" charset="0"/>
                      </a:endParaRPr>
                    </a:p>
                  </a:txBody>
                  <a:tcPr marL="52007" marR="520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FB7"/>
                    </a:solidFill>
                  </a:tcPr>
                </a:tc>
                <a:tc>
                  <a:txBody>
                    <a:bodyPr/>
                    <a:lstStyle/>
                    <a:p>
                      <a:pPr algn="ctr">
                        <a:lnSpc>
                          <a:spcPct val="107000"/>
                        </a:lnSpc>
                        <a:spcAft>
                          <a:spcPts val="0"/>
                        </a:spcAft>
                      </a:pPr>
                      <a:r>
                        <a:rPr lang="en-IE" sz="1200" b="1">
                          <a:solidFill>
                            <a:srgbClr val="FFFFFF"/>
                          </a:solidFill>
                          <a:effectLst/>
                          <a:latin typeface="Arial" charset="0"/>
                          <a:ea typeface="Arial" charset="0"/>
                          <a:cs typeface="Arial" charset="0"/>
                        </a:rPr>
                        <a:t>Corrective Action</a:t>
                      </a:r>
                      <a:endParaRPr lang="en-IE" sz="1200">
                        <a:effectLst/>
                        <a:latin typeface="Arial" charset="0"/>
                        <a:ea typeface="Arial" charset="0"/>
                        <a:cs typeface="Arial" charset="0"/>
                      </a:endParaRPr>
                    </a:p>
                  </a:txBody>
                  <a:tcPr marL="52007" marR="520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FB7"/>
                    </a:solidFill>
                  </a:tcPr>
                </a:tc>
                <a:extLst>
                  <a:ext uri="{0D108BD9-81ED-4DB2-BD59-A6C34878D82A}">
                    <a16:rowId xmlns:a16="http://schemas.microsoft.com/office/drawing/2014/main" val="10000"/>
                  </a:ext>
                </a:extLst>
              </a:tr>
              <a:tr h="1953833">
                <a:tc rowSpan="3">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IE" sz="1200" b="1">
                          <a:solidFill>
                            <a:srgbClr val="FFFFFF"/>
                          </a:solidFill>
                          <a:effectLst/>
                          <a:latin typeface="Arial" charset="0"/>
                          <a:ea typeface="Arial" charset="0"/>
                          <a:cs typeface="Arial" charset="0"/>
                        </a:rPr>
                        <a:t>Treated water storage tank</a:t>
                      </a:r>
                      <a:endParaRPr lang="en-IE" sz="1200">
                        <a:effectLst/>
                        <a:latin typeface="Arial" charset="0"/>
                        <a:ea typeface="Arial" charset="0"/>
                        <a:cs typeface="Arial" charset="0"/>
                      </a:endParaRP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FB7"/>
                    </a:solidFill>
                  </a:tcPr>
                </a:tc>
                <a:tc>
                  <a:txBody>
                    <a:bodyPr/>
                    <a:lstStyle/>
                    <a:p>
                      <a:pPr>
                        <a:lnSpc>
                          <a:spcPct val="107000"/>
                        </a:lnSpc>
                        <a:spcAft>
                          <a:spcPts val="0"/>
                        </a:spcAft>
                      </a:pPr>
                      <a:r>
                        <a:rPr lang="en-IE" sz="1200" b="1">
                          <a:solidFill>
                            <a:srgbClr val="FFFFFF"/>
                          </a:solidFill>
                          <a:effectLst/>
                          <a:latin typeface="Arial" charset="0"/>
                          <a:ea typeface="Arial" charset="0"/>
                          <a:cs typeface="Arial" charset="0"/>
                        </a:rPr>
                        <a:t>Maintain target free chlorine residual (FCR) concentration</a:t>
                      </a:r>
                      <a:endParaRPr lang="en-IE" sz="1200">
                        <a:effectLst/>
                        <a:latin typeface="Arial" charset="0"/>
                        <a:ea typeface="Arial" charset="0"/>
                        <a:cs typeface="Arial" charset="0"/>
                      </a:endParaRP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504A"/>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Tank outlet (SP-IST-01)</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50000"/>
                      </a:schemeClr>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FCR</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50000"/>
                      </a:schemeClr>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Chlorine analyser</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50000"/>
                      </a:schemeClr>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Once per week</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50000"/>
                      </a:schemeClr>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Technician</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Should be ≥0.2 mg/L and ≤1.0 mg/L</a:t>
                      </a:r>
                    </a:p>
                    <a:p>
                      <a:pPr>
                        <a:lnSpc>
                          <a:spcPct val="107000"/>
                        </a:lnSpc>
                        <a:spcAft>
                          <a:spcPts val="0"/>
                        </a:spcAft>
                      </a:pPr>
                      <a:r>
                        <a:rPr lang="en-IE" sz="1200" b="0">
                          <a:solidFill>
                            <a:schemeClr val="tx1"/>
                          </a:solidFill>
                          <a:effectLst/>
                          <a:latin typeface="Arial" charset="0"/>
                          <a:ea typeface="Arial" charset="0"/>
                          <a:cs typeface="Arial" charset="0"/>
                        </a:rPr>
                        <a:t> </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50000"/>
                      </a:schemeClr>
                    </a:solidFill>
                  </a:tcPr>
                </a:tc>
                <a:tc>
                  <a:txBody>
                    <a:bodyPr/>
                    <a:lstStyle/>
                    <a:p>
                      <a:pPr marL="139700" lvl="0" indent="-120650">
                        <a:lnSpc>
                          <a:spcPct val="107000"/>
                        </a:lnSpc>
                        <a:spcAft>
                          <a:spcPts val="0"/>
                        </a:spcAft>
                        <a:buFont typeface="Calibri" panose="020F0502020204030204" pitchFamily="34" charset="0"/>
                        <a:buChar char="-"/>
                        <a:tabLst/>
                      </a:pPr>
                      <a:r>
                        <a:rPr lang="en-IE" sz="1200" b="0">
                          <a:solidFill>
                            <a:schemeClr val="tx1"/>
                          </a:solidFill>
                          <a:effectLst/>
                          <a:latin typeface="Arial" charset="0"/>
                          <a:ea typeface="Arial" charset="0"/>
                          <a:cs typeface="Arial" charset="0"/>
                        </a:rPr>
                        <a:t>Immediately</a:t>
                      </a:r>
                      <a:r>
                        <a:rPr lang="en-IE" sz="1200" b="0" baseline="0">
                          <a:solidFill>
                            <a:schemeClr val="tx1"/>
                          </a:solidFill>
                          <a:effectLst/>
                          <a:latin typeface="Arial" charset="0"/>
                          <a:ea typeface="Arial" charset="0"/>
                          <a:cs typeface="Arial" charset="0"/>
                        </a:rPr>
                        <a:t> r</a:t>
                      </a:r>
                      <a:r>
                        <a:rPr lang="en-IE" sz="1200" b="0">
                          <a:solidFill>
                            <a:schemeClr val="tx1"/>
                          </a:solidFill>
                          <a:effectLst/>
                          <a:latin typeface="Arial" charset="0"/>
                          <a:ea typeface="Arial" charset="0"/>
                          <a:cs typeface="Arial" charset="0"/>
                        </a:rPr>
                        <a:t>eview chlorination at water treatment facility and adjust as needed</a:t>
                      </a:r>
                    </a:p>
                    <a:p>
                      <a:pPr marL="19050" lvl="0" indent="0">
                        <a:lnSpc>
                          <a:spcPct val="107000"/>
                        </a:lnSpc>
                        <a:spcAft>
                          <a:spcPts val="0"/>
                        </a:spcAft>
                        <a:buFont typeface="Calibri" panose="020F0502020204030204" pitchFamily="34" charset="0"/>
                        <a:buNone/>
                        <a:tabLst/>
                      </a:pPr>
                      <a:endParaRPr lang="en-IE" sz="800" b="0">
                        <a:solidFill>
                          <a:schemeClr val="tx1"/>
                        </a:solidFill>
                        <a:effectLst/>
                        <a:latin typeface="Arial" charset="0"/>
                        <a:ea typeface="Arial" charset="0"/>
                        <a:cs typeface="Arial" charset="0"/>
                      </a:endParaRPr>
                    </a:p>
                    <a:p>
                      <a:pPr marL="139700" lvl="0" indent="-120650">
                        <a:lnSpc>
                          <a:spcPct val="107000"/>
                        </a:lnSpc>
                        <a:spcAft>
                          <a:spcPts val="0"/>
                        </a:spcAft>
                        <a:buFont typeface="Calibri" panose="020F0502020204030204" pitchFamily="34" charset="0"/>
                        <a:buChar char="-"/>
                        <a:tabLst/>
                      </a:pPr>
                      <a:r>
                        <a:rPr lang="en-IE" sz="1200" b="0">
                          <a:solidFill>
                            <a:schemeClr val="tx1"/>
                          </a:solidFill>
                          <a:effectLst/>
                          <a:latin typeface="Arial" charset="0"/>
                          <a:ea typeface="Arial" charset="0"/>
                          <a:cs typeface="Arial" charset="0"/>
                        </a:rPr>
                        <a:t>If low chlorine levels detected, also: </a:t>
                      </a:r>
                    </a:p>
                    <a:p>
                      <a:pPr marL="311150" lvl="1" indent="-171450">
                        <a:lnSpc>
                          <a:spcPct val="107000"/>
                        </a:lnSpc>
                        <a:spcAft>
                          <a:spcPts val="0"/>
                        </a:spcAft>
                        <a:buFont typeface="Wingdings" panose="05000000000000000000" pitchFamily="2" charset="2"/>
                        <a:buChar char=""/>
                        <a:tabLst/>
                      </a:pPr>
                      <a:r>
                        <a:rPr lang="en-IE" sz="1200" b="0">
                          <a:solidFill>
                            <a:schemeClr val="tx1"/>
                          </a:solidFill>
                          <a:effectLst/>
                          <a:latin typeface="Arial" charset="0"/>
                          <a:ea typeface="Arial" charset="0"/>
                          <a:cs typeface="Arial" charset="0"/>
                        </a:rPr>
                        <a:t>assess the need to clean tank</a:t>
                      </a:r>
                    </a:p>
                    <a:p>
                      <a:pPr marL="311150" lvl="1" indent="-171450">
                        <a:lnSpc>
                          <a:spcPct val="107000"/>
                        </a:lnSpc>
                        <a:spcAft>
                          <a:spcPts val="0"/>
                        </a:spcAft>
                        <a:buFont typeface="Wingdings" panose="05000000000000000000" pitchFamily="2" charset="2"/>
                        <a:buChar char=""/>
                        <a:tabLst/>
                      </a:pPr>
                      <a:r>
                        <a:rPr lang="en-IE" sz="1200" b="0">
                          <a:solidFill>
                            <a:schemeClr val="tx1"/>
                          </a:solidFill>
                          <a:effectLst/>
                          <a:latin typeface="Arial" charset="0"/>
                          <a:ea typeface="Arial" charset="0"/>
                          <a:cs typeface="Arial" charset="0"/>
                        </a:rPr>
                        <a:t>assess tank detention</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50000"/>
                      </a:schemeClr>
                    </a:solidFill>
                  </a:tcPr>
                </a:tc>
                <a:extLst>
                  <a:ext uri="{0D108BD9-81ED-4DB2-BD59-A6C34878D82A}">
                    <a16:rowId xmlns:a16="http://schemas.microsoft.com/office/drawing/2014/main" val="10001"/>
                  </a:ext>
                </a:extLst>
              </a:tr>
              <a:tr h="1224897">
                <a:tc vMerge="1">
                  <a:txBody>
                    <a:bodyPr/>
                    <a:lstStyle/>
                    <a:p>
                      <a:pPr algn="just">
                        <a:lnSpc>
                          <a:spcPct val="107000"/>
                        </a:lnSpc>
                        <a:spcAft>
                          <a:spcPts val="0"/>
                        </a:spcAft>
                      </a:pPr>
                      <a:endParaRPr lang="en-IE" sz="1200">
                        <a:effectLst/>
                        <a:latin typeface="Arial" charset="0"/>
                        <a:ea typeface="Arial" charset="0"/>
                        <a:cs typeface="Arial" charset="0"/>
                      </a:endParaRP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n-IE" sz="1200" b="1">
                          <a:solidFill>
                            <a:schemeClr val="bg1"/>
                          </a:solidFill>
                          <a:effectLst/>
                          <a:latin typeface="Arial" charset="0"/>
                          <a:ea typeface="Arial" charset="0"/>
                          <a:cs typeface="Arial" charset="0"/>
                        </a:rPr>
                        <a:t>Tank cleaning</a:t>
                      </a:r>
                      <a:r>
                        <a:rPr lang="en-IE" sz="1200" b="1" baseline="0">
                          <a:solidFill>
                            <a:schemeClr val="bg1"/>
                          </a:solidFill>
                          <a:effectLst/>
                          <a:latin typeface="Arial" charset="0"/>
                          <a:ea typeface="Arial" charset="0"/>
                          <a:cs typeface="Arial" charset="0"/>
                        </a:rPr>
                        <a:t> program</a:t>
                      </a:r>
                      <a:endParaRPr lang="en-IE" sz="1200">
                        <a:solidFill>
                          <a:schemeClr val="bg1"/>
                        </a:solidFill>
                        <a:effectLst/>
                        <a:latin typeface="Arial" charset="0"/>
                        <a:ea typeface="Arial" charset="0"/>
                        <a:cs typeface="Arial" charset="0"/>
                      </a:endParaRP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504A"/>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Tank outlet (SP-IS-01)</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10000"/>
                      </a:schemeClr>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Turbidity</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10000"/>
                      </a:schemeClr>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Turbidity tube</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10000"/>
                      </a:schemeClr>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Once per week</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10000"/>
                      </a:schemeClr>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Technician</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1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Should be ≤</a:t>
                      </a:r>
                      <a:r>
                        <a:rPr lang="en-IE" sz="1200" b="0">
                          <a:solidFill>
                            <a:schemeClr val="tx1"/>
                          </a:solidFill>
                          <a:effectLst/>
                          <a:latin typeface="Arial" charset="0"/>
                          <a:ea typeface="Arial" charset="0"/>
                          <a:cs typeface="Arial" charset="0"/>
                        </a:rPr>
                        <a:t>5 NTU</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10000"/>
                      </a:schemeClr>
                    </a:solidFill>
                  </a:tcPr>
                </a:tc>
                <a:tc>
                  <a:txBody>
                    <a:bodyPr/>
                    <a:lstStyle/>
                    <a:p>
                      <a:pPr marL="0" lvl="0" indent="0">
                        <a:lnSpc>
                          <a:spcPct val="107000"/>
                        </a:lnSpc>
                        <a:spcAft>
                          <a:spcPts val="0"/>
                        </a:spcAft>
                        <a:buFont typeface="Calibri" panose="020F0502020204030204" pitchFamily="34" charset="0"/>
                        <a:buNone/>
                      </a:pPr>
                      <a:r>
                        <a:rPr lang="en-IE" sz="1200" b="0" kern="1200">
                          <a:solidFill>
                            <a:schemeClr val="tx1"/>
                          </a:solidFill>
                          <a:effectLst/>
                          <a:latin typeface="Arial" charset="0"/>
                          <a:ea typeface="Arial" charset="0"/>
                          <a:cs typeface="Arial" charset="0"/>
                        </a:rPr>
                        <a:t>Investigate upstream water quality trends to determine source of </a:t>
                      </a:r>
                      <a:r>
                        <a:rPr lang="en-IE" sz="1200" b="0">
                          <a:solidFill>
                            <a:schemeClr val="tx1"/>
                          </a:solidFill>
                          <a:effectLst/>
                          <a:latin typeface="Arial" charset="0"/>
                          <a:ea typeface="Arial" charset="0"/>
                          <a:cs typeface="Arial" charset="0"/>
                        </a:rPr>
                        <a:t>elevated turbidity,</a:t>
                      </a:r>
                      <a:r>
                        <a:rPr lang="en-IE" sz="1200" b="0" baseline="0">
                          <a:solidFill>
                            <a:schemeClr val="tx1"/>
                          </a:solidFill>
                          <a:effectLst/>
                          <a:latin typeface="Arial" charset="0"/>
                          <a:ea typeface="Arial" charset="0"/>
                          <a:cs typeface="Arial" charset="0"/>
                        </a:rPr>
                        <a:t> and </a:t>
                      </a:r>
                      <a:r>
                        <a:rPr lang="en-IE" sz="1200" b="0">
                          <a:solidFill>
                            <a:schemeClr val="tx1"/>
                          </a:solidFill>
                          <a:effectLst/>
                          <a:latin typeface="Arial" charset="0"/>
                          <a:ea typeface="Arial" charset="0"/>
                          <a:cs typeface="Arial" charset="0"/>
                        </a:rPr>
                        <a:t>clean tank if it is the suspected source </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alpha val="10000"/>
                      </a:schemeClr>
                    </a:solidFill>
                  </a:tcPr>
                </a:tc>
                <a:extLst>
                  <a:ext uri="{0D108BD9-81ED-4DB2-BD59-A6C34878D82A}">
                    <a16:rowId xmlns:a16="http://schemas.microsoft.com/office/drawing/2014/main" val="10002"/>
                  </a:ext>
                </a:extLst>
              </a:tr>
              <a:tr h="1224897">
                <a:tc vMerge="1">
                  <a:txBody>
                    <a:bodyPr/>
                    <a:lstStyle/>
                    <a:p>
                      <a:pPr marL="0" marR="0" indent="0" algn="just" defTabSz="914400" rtl="0" eaLnBrk="1" fontAlgn="auto" latinLnBrk="0" hangingPunct="1">
                        <a:lnSpc>
                          <a:spcPct val="107000"/>
                        </a:lnSpc>
                        <a:spcBef>
                          <a:spcPts val="0"/>
                        </a:spcBef>
                        <a:spcAft>
                          <a:spcPts val="0"/>
                        </a:spcAft>
                        <a:buClrTx/>
                        <a:buSzTx/>
                        <a:buFontTx/>
                        <a:buNone/>
                        <a:tabLst/>
                        <a:defRPr/>
                      </a:pPr>
                      <a:endParaRPr lang="en-IE" sz="1200">
                        <a:effectLst/>
                        <a:latin typeface="Arial" charset="0"/>
                        <a:ea typeface="Arial" charset="0"/>
                        <a:cs typeface="Arial" charset="0"/>
                      </a:endParaRP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IE" sz="1200" b="1">
                          <a:solidFill>
                            <a:srgbClr val="FFFFFF"/>
                          </a:solidFill>
                          <a:effectLst/>
                          <a:latin typeface="Arial" charset="0"/>
                          <a:ea typeface="Arial" charset="0"/>
                          <a:cs typeface="Arial" charset="0"/>
                        </a:rPr>
                        <a:t>Security fencing and gate locks</a:t>
                      </a:r>
                      <a:endParaRPr lang="en-IE" sz="1200">
                        <a:effectLst/>
                        <a:latin typeface="Arial" charset="0"/>
                        <a:ea typeface="Arial" charset="0"/>
                        <a:cs typeface="Arial" charset="0"/>
                      </a:endParaRPr>
                    </a:p>
                    <a:p>
                      <a:pPr>
                        <a:lnSpc>
                          <a:spcPct val="107000"/>
                        </a:lnSpc>
                        <a:spcAft>
                          <a:spcPts val="0"/>
                        </a:spcAft>
                      </a:pPr>
                      <a:endParaRPr lang="en-IE" sz="1200">
                        <a:solidFill>
                          <a:schemeClr val="bg1"/>
                        </a:solidFill>
                        <a:effectLst/>
                        <a:latin typeface="Arial" charset="0"/>
                        <a:ea typeface="Arial" charset="0"/>
                        <a:cs typeface="Arial" charset="0"/>
                      </a:endParaRP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504A"/>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Tank compound</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IE" sz="1200" b="0">
                          <a:solidFill>
                            <a:schemeClr val="tx1"/>
                          </a:solidFill>
                          <a:effectLst/>
                          <a:latin typeface="Arial" charset="0"/>
                          <a:ea typeface="Arial" charset="0"/>
                          <a:cs typeface="Arial" charset="0"/>
                        </a:rPr>
                        <a:t>Integrity of security fencing and lock</a:t>
                      </a:r>
                    </a:p>
                    <a:p>
                      <a:pPr>
                        <a:lnSpc>
                          <a:spcPct val="107000"/>
                        </a:lnSpc>
                        <a:spcAft>
                          <a:spcPts val="0"/>
                        </a:spcAft>
                      </a:pPr>
                      <a:endParaRPr lang="en-IE" sz="1200" b="0">
                        <a:solidFill>
                          <a:schemeClr val="tx1"/>
                        </a:solidFill>
                        <a:effectLst/>
                        <a:latin typeface="Arial" charset="0"/>
                        <a:ea typeface="Arial" charset="0"/>
                        <a:cs typeface="Arial" charset="0"/>
                      </a:endParaRP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Visual inspection</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IE" sz="1200" b="0">
                          <a:solidFill>
                            <a:schemeClr val="tx1"/>
                          </a:solidFill>
                          <a:effectLst/>
                          <a:latin typeface="Arial" charset="0"/>
                          <a:ea typeface="Arial" charset="0"/>
                          <a:cs typeface="Arial" charset="0"/>
                        </a:rPr>
                        <a:t>Once per week</a:t>
                      </a:r>
                    </a:p>
                    <a:p>
                      <a:pPr>
                        <a:lnSpc>
                          <a:spcPct val="107000"/>
                        </a:lnSpc>
                        <a:spcAft>
                          <a:spcPts val="0"/>
                        </a:spcAft>
                      </a:pPr>
                      <a:endParaRPr lang="en-IE" sz="1200" b="0">
                        <a:solidFill>
                          <a:schemeClr val="tx1"/>
                        </a:solidFill>
                        <a:effectLst/>
                        <a:latin typeface="Arial" charset="0"/>
                        <a:ea typeface="Arial" charset="0"/>
                        <a:cs typeface="Arial" charset="0"/>
                      </a:endParaRP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E" sz="1200" b="0">
                          <a:solidFill>
                            <a:schemeClr val="tx1"/>
                          </a:solidFill>
                          <a:effectLst/>
                          <a:latin typeface="Arial" charset="0"/>
                          <a:ea typeface="Arial" charset="0"/>
                          <a:cs typeface="Arial" charset="0"/>
                        </a:rPr>
                        <a:t>Technician</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lang="en-IE" sz="1200" b="0">
                          <a:solidFill>
                            <a:schemeClr val="tx1"/>
                          </a:solidFill>
                          <a:effectLst/>
                          <a:latin typeface="Arial" charset="0"/>
                          <a:ea typeface="Arial" charset="0"/>
                          <a:cs typeface="Arial" charset="0"/>
                        </a:rPr>
                        <a:t>Should be free of damage / intact</a:t>
                      </a: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r>
                        <a:rPr lang="en-IE" sz="1200" b="0">
                          <a:solidFill>
                            <a:schemeClr val="tx1"/>
                          </a:solidFill>
                          <a:effectLst/>
                          <a:latin typeface="Arial" charset="0"/>
                          <a:ea typeface="Arial" charset="0"/>
                          <a:cs typeface="Arial" charset="0"/>
                        </a:rPr>
                        <a:t>Repair fencing and/or lock as required</a:t>
                      </a:r>
                    </a:p>
                    <a:p>
                      <a:pPr marL="0" lvl="0" indent="0">
                        <a:lnSpc>
                          <a:spcPct val="107000"/>
                        </a:lnSpc>
                        <a:spcAft>
                          <a:spcPts val="0"/>
                        </a:spcAft>
                        <a:buFont typeface="Calibri" panose="020F0502020204030204" pitchFamily="34" charset="0"/>
                        <a:buNone/>
                      </a:pPr>
                      <a:endParaRPr lang="en-IE" sz="1200" b="0">
                        <a:solidFill>
                          <a:schemeClr val="tx1"/>
                        </a:solidFill>
                        <a:effectLst/>
                        <a:latin typeface="Arial" charset="0"/>
                        <a:ea typeface="Arial" charset="0"/>
                        <a:cs typeface="Arial" charset="0"/>
                      </a:endParaRPr>
                    </a:p>
                  </a:txBody>
                  <a:tcPr marL="52007" marR="520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4" name="Text Box 63">
            <a:extLst>
              <a:ext uri="{FF2B5EF4-FFF2-40B4-BE49-F238E27FC236}">
                <a16:creationId xmlns:a16="http://schemas.microsoft.com/office/drawing/2014/main" id="{F5F92297-C517-7548-B254-804856A2CFC4}"/>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FROM</a:t>
            </a:r>
            <a:r>
              <a:rPr lang="en-US" sz="2800" spc="100">
                <a:solidFill>
                  <a:srgbClr val="FED766"/>
                </a:solidFill>
                <a:latin typeface="Arial" charset="0"/>
              </a:rPr>
              <a:t> </a:t>
            </a:r>
            <a:r>
              <a:rPr lang="en-US" sz="2800" b="1" spc="100">
                <a:solidFill>
                  <a:schemeClr val="bg1"/>
                </a:solidFill>
                <a:latin typeface="Arial" charset="0"/>
              </a:rPr>
              <a:t>Timor-Leste:</a:t>
            </a:r>
          </a:p>
        </p:txBody>
      </p:sp>
      <p:pic>
        <p:nvPicPr>
          <p:cNvPr id="3" name="Graphic 2" descr="Globe outline">
            <a:extLst>
              <a:ext uri="{FF2B5EF4-FFF2-40B4-BE49-F238E27FC236}">
                <a16:creationId xmlns:a16="http://schemas.microsoft.com/office/drawing/2014/main" id="{B5745FBA-A937-FE18-2A3B-13201CD832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7044" y="276838"/>
            <a:ext cx="914400" cy="914400"/>
          </a:xfrm>
          <a:prstGeom prst="rect">
            <a:avLst/>
          </a:prstGeom>
        </p:spPr>
      </p:pic>
    </p:spTree>
    <p:extLst>
      <p:ext uri="{BB962C8B-B14F-4D97-AF65-F5344CB8AC3E}">
        <p14:creationId xmlns:p14="http://schemas.microsoft.com/office/powerpoint/2010/main" val="2113559608"/>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1B04-E950-5CB3-F4D3-9430881E512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7CECA3B-50A1-016F-4C44-EFB8F4A0FF34}"/>
              </a:ext>
            </a:extLst>
          </p:cNvPr>
          <p:cNvSpPr txBox="1"/>
          <p:nvPr/>
        </p:nvSpPr>
        <p:spPr>
          <a:xfrm>
            <a:off x="8545509" y="6573535"/>
            <a:ext cx="2013438" cy="2000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700" b="0" i="0" u="none" strike="noStrike" kern="1200" cap="none" spc="0" normalizeH="0" baseline="0" noProof="0">
                <a:ln>
                  <a:noFill/>
                </a:ln>
                <a:solidFill>
                  <a:prstClr val="white">
                    <a:lumMod val="75000"/>
                  </a:prstClr>
                </a:solidFill>
                <a:effectLst/>
                <a:uLnTx/>
                <a:uFillTx/>
                <a:latin typeface="Arial" charset="0"/>
                <a:ea typeface="MS PGothic" charset="0"/>
              </a:rPr>
              <a:t>Courtesy of Coliban Water, Australia</a:t>
            </a:r>
          </a:p>
        </p:txBody>
      </p:sp>
      <p:sp>
        <p:nvSpPr>
          <p:cNvPr id="6" name="Text Box 63">
            <a:extLst>
              <a:ext uri="{FF2B5EF4-FFF2-40B4-BE49-F238E27FC236}">
                <a16:creationId xmlns:a16="http://schemas.microsoft.com/office/drawing/2014/main" id="{B6F5FA94-9B93-DC66-59AC-07CCABE6F38C}"/>
              </a:ext>
            </a:extLst>
          </p:cNvPr>
          <p:cNvSpPr txBox="1">
            <a:spLocks noChangeArrowheads="1"/>
          </p:cNvSpPr>
          <p:nvPr/>
        </p:nvSpPr>
        <p:spPr bwMode="auto">
          <a:xfrm>
            <a:off x="0" y="170275"/>
            <a:ext cx="10668001" cy="1031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CASE EXAMPLE:</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800" b="1" i="0" u="none" strike="noStrike" kern="1200" cap="none" spc="100" normalizeH="0" baseline="0" noProof="0">
                <a:ln>
                  <a:noFill/>
                </a:ln>
                <a:solidFill>
                  <a:schemeClr val="bg1"/>
                </a:solidFill>
                <a:effectLst/>
                <a:uLnTx/>
                <a:uFillTx/>
                <a:latin typeface="Arial" charset="0"/>
                <a:ea typeface="ＭＳ Ｐゴシック" charset="0"/>
              </a:rPr>
              <a:t>Operational</a:t>
            </a:r>
            <a:r>
              <a:rPr kumimoji="0" lang="en-US" sz="2800" b="0" i="0" u="none" strike="noStrike" kern="1200" cap="none" spc="100" normalizeH="0" baseline="0" noProof="0">
                <a:ln>
                  <a:noFill/>
                </a:ln>
                <a:solidFill>
                  <a:schemeClr val="bg1"/>
                </a:solidFill>
                <a:effectLst/>
                <a:uLnTx/>
                <a:uFillTx/>
                <a:latin typeface="Arial" charset="0"/>
                <a:ea typeface="ＭＳ Ｐゴシック" charset="0"/>
              </a:rPr>
              <a:t> </a:t>
            </a:r>
            <a:r>
              <a:rPr kumimoji="0" lang="en-US" sz="2800" b="1" i="0" u="none" strike="noStrike" kern="1200" cap="none" spc="100" normalizeH="0" baseline="0" noProof="0">
                <a:ln>
                  <a:noFill/>
                </a:ln>
                <a:solidFill>
                  <a:schemeClr val="bg1"/>
                </a:solidFill>
                <a:effectLst/>
                <a:uLnTx/>
                <a:uFillTx/>
                <a:latin typeface="Arial" charset="0"/>
                <a:ea typeface="ＭＳ Ｐゴシック" charset="0"/>
              </a:rPr>
              <a:t>monitoring plan extract, Australia</a:t>
            </a:r>
          </a:p>
        </p:txBody>
      </p:sp>
      <p:pic>
        <p:nvPicPr>
          <p:cNvPr id="5" name="Picture 4">
            <a:extLst>
              <a:ext uri="{FF2B5EF4-FFF2-40B4-BE49-F238E27FC236}">
                <a16:creationId xmlns:a16="http://schemas.microsoft.com/office/drawing/2014/main" id="{A9B94F2E-E0F9-803F-71F0-8F63A24BF811}"/>
              </a:ext>
            </a:extLst>
          </p:cNvPr>
          <p:cNvPicPr>
            <a:picLocks noChangeAspect="1"/>
          </p:cNvPicPr>
          <p:nvPr/>
        </p:nvPicPr>
        <p:blipFill>
          <a:blip r:embed="rId3"/>
          <a:stretch>
            <a:fillRect/>
          </a:stretch>
        </p:blipFill>
        <p:spPr>
          <a:xfrm>
            <a:off x="2183302" y="1417613"/>
            <a:ext cx="8272659" cy="5217914"/>
          </a:xfrm>
          <a:prstGeom prst="rect">
            <a:avLst/>
          </a:prstGeom>
        </p:spPr>
      </p:pic>
      <p:pic>
        <p:nvPicPr>
          <p:cNvPr id="2" name="Graphic 1" descr="Globe outline">
            <a:extLst>
              <a:ext uri="{FF2B5EF4-FFF2-40B4-BE49-F238E27FC236}">
                <a16:creationId xmlns:a16="http://schemas.microsoft.com/office/drawing/2014/main" id="{8B1AA568-5B46-680B-E732-EA260C9FE0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7044" y="276838"/>
            <a:ext cx="914400" cy="914400"/>
          </a:xfrm>
          <a:prstGeom prst="rect">
            <a:avLst/>
          </a:prstGeom>
        </p:spPr>
      </p:pic>
    </p:spTree>
    <p:extLst>
      <p:ext uri="{BB962C8B-B14F-4D97-AF65-F5344CB8AC3E}">
        <p14:creationId xmlns:p14="http://schemas.microsoft.com/office/powerpoint/2010/main" val="10218821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
          <p:cNvSpPr txBox="1">
            <a:spLocks noChangeArrowheads="1"/>
          </p:cNvSpPr>
          <p:nvPr/>
        </p:nvSpPr>
        <p:spPr bwMode="auto">
          <a:xfrm>
            <a:off x="3705726" y="1653551"/>
            <a:ext cx="675845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r>
              <a:rPr lang="en-US" sz="2000">
                <a:solidFill>
                  <a:schemeClr val="bg2">
                    <a:lumMod val="25000"/>
                  </a:schemeClr>
                </a:solidFill>
              </a:rPr>
              <a:t>Working together in plenary, let’s discuss options for completing  the table below for operational monitoring of rapid sand filter performance.</a:t>
            </a:r>
          </a:p>
        </p:txBody>
      </p:sp>
      <p:graphicFrame>
        <p:nvGraphicFramePr>
          <p:cNvPr id="25" name="Table 24"/>
          <p:cNvGraphicFramePr>
            <a:graphicFrameLocks noGrp="1"/>
          </p:cNvGraphicFramePr>
          <p:nvPr>
            <p:extLst>
              <p:ext uri="{D42A27DB-BD31-4B8C-83A1-F6EECF244321}">
                <p14:modId xmlns:p14="http://schemas.microsoft.com/office/powerpoint/2010/main" val="4116537770"/>
              </p:ext>
            </p:extLst>
          </p:nvPr>
        </p:nvGraphicFramePr>
        <p:xfrm>
          <a:off x="2001838" y="3206992"/>
          <a:ext cx="8181974" cy="1688940"/>
        </p:xfrm>
        <a:graphic>
          <a:graphicData uri="http://schemas.openxmlformats.org/drawingml/2006/table">
            <a:tbl>
              <a:tblPr/>
              <a:tblGrid>
                <a:gridCol w="817030">
                  <a:extLst>
                    <a:ext uri="{9D8B030D-6E8A-4147-A177-3AD203B41FA5}">
                      <a16:colId xmlns:a16="http://schemas.microsoft.com/office/drawing/2014/main" val="20000"/>
                    </a:ext>
                  </a:extLst>
                </a:gridCol>
                <a:gridCol w="887062">
                  <a:extLst>
                    <a:ext uri="{9D8B030D-6E8A-4147-A177-3AD203B41FA5}">
                      <a16:colId xmlns:a16="http://schemas.microsoft.com/office/drawing/2014/main" val="20001"/>
                    </a:ext>
                  </a:extLst>
                </a:gridCol>
                <a:gridCol w="735328">
                  <a:extLst>
                    <a:ext uri="{9D8B030D-6E8A-4147-A177-3AD203B41FA5}">
                      <a16:colId xmlns:a16="http://schemas.microsoft.com/office/drawing/2014/main" val="20002"/>
                    </a:ext>
                  </a:extLst>
                </a:gridCol>
                <a:gridCol w="852045">
                  <a:extLst>
                    <a:ext uri="{9D8B030D-6E8A-4147-A177-3AD203B41FA5}">
                      <a16:colId xmlns:a16="http://schemas.microsoft.com/office/drawing/2014/main" val="20003"/>
                    </a:ext>
                  </a:extLst>
                </a:gridCol>
                <a:gridCol w="898732">
                  <a:extLst>
                    <a:ext uri="{9D8B030D-6E8A-4147-A177-3AD203B41FA5}">
                      <a16:colId xmlns:a16="http://schemas.microsoft.com/office/drawing/2014/main" val="20004"/>
                    </a:ext>
                  </a:extLst>
                </a:gridCol>
                <a:gridCol w="735328">
                  <a:extLst>
                    <a:ext uri="{9D8B030D-6E8A-4147-A177-3AD203B41FA5}">
                      <a16:colId xmlns:a16="http://schemas.microsoft.com/office/drawing/2014/main" val="20005"/>
                    </a:ext>
                  </a:extLst>
                </a:gridCol>
                <a:gridCol w="933937">
                  <a:extLst>
                    <a:ext uri="{9D8B030D-6E8A-4147-A177-3AD203B41FA5}">
                      <a16:colId xmlns:a16="http://schemas.microsoft.com/office/drawing/2014/main" val="20006"/>
                    </a:ext>
                  </a:extLst>
                </a:gridCol>
                <a:gridCol w="1166998">
                  <a:extLst>
                    <a:ext uri="{9D8B030D-6E8A-4147-A177-3AD203B41FA5}">
                      <a16:colId xmlns:a16="http://schemas.microsoft.com/office/drawing/2014/main" val="20007"/>
                    </a:ext>
                  </a:extLst>
                </a:gridCol>
                <a:gridCol w="1155514">
                  <a:extLst>
                    <a:ext uri="{9D8B030D-6E8A-4147-A177-3AD203B41FA5}">
                      <a16:colId xmlns:a16="http://schemas.microsoft.com/office/drawing/2014/main" val="20008"/>
                    </a:ext>
                  </a:extLst>
                </a:gridCol>
              </a:tblGrid>
              <a:tr h="71516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Process step</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Control measure</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What to monitor?</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Where?</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When?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How?</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Who?</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Critical limit </a:t>
                      </a:r>
                      <a:br>
                        <a:rPr kumimoji="0" lang="en-US" sz="1200" b="1" i="0" u="none" strike="noStrike" cap="none" normalizeH="0" baseline="0">
                          <a:ln>
                            <a:noFill/>
                          </a:ln>
                          <a:solidFill>
                            <a:srgbClr val="FFFFFF"/>
                          </a:solidFill>
                          <a:effectLst/>
                          <a:latin typeface="Arial" charset="0"/>
                          <a:ea typeface="MS PGothic" charset="0"/>
                          <a:cs typeface="MS PGothic" charset="0"/>
                        </a:rPr>
                      </a:br>
                      <a:r>
                        <a:rPr kumimoji="0" lang="en-US" sz="1200" b="1" i="0" u="none" strike="noStrike" cap="none" normalizeH="0" baseline="0">
                          <a:ln>
                            <a:noFill/>
                          </a:ln>
                          <a:solidFill>
                            <a:srgbClr val="FFFFFF"/>
                          </a:solidFill>
                          <a:effectLst/>
                          <a:latin typeface="Arial" charset="0"/>
                          <a:ea typeface="MS PGothic" charset="0"/>
                          <a:cs typeface="MS PGothic" charset="0"/>
                        </a:rPr>
                        <a:t>(or target condition)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Corrective action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extLst>
                  <a:ext uri="{0D108BD9-81ED-4DB2-BD59-A6C34878D82A}">
                    <a16:rowId xmlns:a16="http://schemas.microsoft.com/office/drawing/2014/main" val="10000"/>
                  </a:ext>
                </a:extLst>
              </a:tr>
              <a:tr h="973777">
                <a:tc>
                  <a:txBody>
                    <a:bodyPr/>
                    <a:lstStyle/>
                    <a:p>
                      <a:pPr algn="ctr" fontAlgn="ctr"/>
                      <a:r>
                        <a:rPr lang="en-US" sz="1200" b="0" i="0" u="none" strike="noStrike">
                          <a:solidFill>
                            <a:schemeClr val="bg2">
                              <a:lumMod val="25000"/>
                            </a:schemeClr>
                          </a:solidFill>
                          <a:effectLst/>
                          <a:latin typeface="Arial"/>
                        </a:rPr>
                        <a:t>Water treatment plant</a:t>
                      </a:r>
                    </a:p>
                  </a:txBody>
                  <a:tcPr marL="11091" marR="11091" marT="11083"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200" b="0" i="0" u="none" strike="noStrike">
                          <a:solidFill>
                            <a:schemeClr val="bg2">
                              <a:lumMod val="25000"/>
                            </a:schemeClr>
                          </a:solidFill>
                          <a:effectLst/>
                          <a:latin typeface="Arial"/>
                        </a:rPr>
                        <a:t>Rapid sand filter</a:t>
                      </a:r>
                    </a:p>
                  </a:txBody>
                  <a:tcPr marL="11091" marR="11091" marT="11083"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400" b="1" i="0" u="none" strike="noStrike">
                          <a:solidFill>
                            <a:srgbClr val="E45C31"/>
                          </a:solidFill>
                          <a:effectLst/>
                          <a:latin typeface="Arial"/>
                        </a:rPr>
                        <a:t>?</a:t>
                      </a:r>
                    </a:p>
                  </a:txBody>
                  <a:tcPr marL="11091" marR="11091" marT="11083"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400" b="1" i="0" u="none" strike="noStrike">
                          <a:solidFill>
                            <a:srgbClr val="E45C31"/>
                          </a:solidFill>
                          <a:effectLst/>
                          <a:latin typeface="Arial"/>
                        </a:rPr>
                        <a:t>?</a:t>
                      </a:r>
                    </a:p>
                  </a:txBody>
                  <a:tcPr marL="11091" marR="11091" marT="11083"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400" b="1" i="0" u="none" strike="noStrike">
                          <a:solidFill>
                            <a:srgbClr val="E45C31"/>
                          </a:solidFill>
                          <a:effectLst/>
                          <a:latin typeface="Arial"/>
                        </a:rPr>
                        <a:t>?</a:t>
                      </a:r>
                    </a:p>
                  </a:txBody>
                  <a:tcPr marL="11091" marR="11091" marT="11083"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400" b="1" i="0" u="none" strike="noStrike">
                          <a:solidFill>
                            <a:srgbClr val="E45C31"/>
                          </a:solidFill>
                          <a:effectLst/>
                          <a:latin typeface="Arial"/>
                        </a:rPr>
                        <a:t>?</a:t>
                      </a:r>
                    </a:p>
                  </a:txBody>
                  <a:tcPr marL="11091" marR="11091" marT="11083"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400" b="1" i="0" u="none" strike="noStrike">
                          <a:solidFill>
                            <a:srgbClr val="E45C31"/>
                          </a:solidFill>
                          <a:effectLst/>
                          <a:latin typeface="Arial"/>
                        </a:rPr>
                        <a:t>?</a:t>
                      </a:r>
                    </a:p>
                  </a:txBody>
                  <a:tcPr marL="11091" marR="11091" marT="11083"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400" b="1" i="0" u="none" strike="noStrike">
                          <a:solidFill>
                            <a:srgbClr val="E45C31"/>
                          </a:solidFill>
                          <a:effectLst/>
                          <a:latin typeface="Arial"/>
                        </a:rPr>
                        <a:t>?</a:t>
                      </a:r>
                    </a:p>
                  </a:txBody>
                  <a:tcPr marL="11091" marR="11091" marT="11083"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400" b="1" i="0" u="none" strike="noStrike">
                          <a:solidFill>
                            <a:srgbClr val="E45C31"/>
                          </a:solidFill>
                          <a:effectLst/>
                          <a:latin typeface="Arial"/>
                        </a:rPr>
                        <a:t>?</a:t>
                      </a:r>
                    </a:p>
                  </a:txBody>
                  <a:tcPr marL="11091" marR="11091" marT="11083"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10002"/>
                  </a:ext>
                </a:extLst>
              </a:tr>
            </a:tbl>
          </a:graphicData>
        </a:graphic>
      </p:graphicFrame>
      <p:sp>
        <p:nvSpPr>
          <p:cNvPr id="34" name="Text Box 63"/>
          <p:cNvSpPr txBox="1">
            <a:spLocks noChangeArrowheads="1"/>
          </p:cNvSpPr>
          <p:nvPr/>
        </p:nvSpPr>
        <p:spPr bwMode="auto">
          <a:xfrm>
            <a:off x="2100264" y="5922970"/>
            <a:ext cx="799147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defRPr/>
            </a:pPr>
            <a:r>
              <a:rPr lang="en-US" sz="2000" i="1">
                <a:solidFill>
                  <a:srgbClr val="E45C31"/>
                </a:solidFill>
                <a:latin typeface="Arial" charset="0"/>
              </a:rPr>
              <a:t>After exercise, review examples on following slide…</a:t>
            </a:r>
          </a:p>
        </p:txBody>
      </p:sp>
      <p:sp>
        <p:nvSpPr>
          <p:cNvPr id="15" name="Text Box 63">
            <a:extLst>
              <a:ext uri="{FF2B5EF4-FFF2-40B4-BE49-F238E27FC236}">
                <a16:creationId xmlns:a16="http://schemas.microsoft.com/office/drawing/2014/main" id="{2CC0E2EF-819E-2C4F-B4D0-3EB2EB1384A8}"/>
              </a:ext>
            </a:extLst>
          </p:cNvPr>
          <p:cNvSpPr txBox="1">
            <a:spLocks noChangeArrowheads="1"/>
          </p:cNvSpPr>
          <p:nvPr/>
        </p:nvSpPr>
        <p:spPr bwMode="auto">
          <a:xfrm>
            <a:off x="180474" y="299968"/>
            <a:ext cx="1048752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b="1" i="1" spc="100">
                <a:solidFill>
                  <a:schemeClr val="bg1"/>
                </a:solidFill>
                <a:latin typeface="Arial" charset="0"/>
              </a:rPr>
              <a:t>Operational monitoring</a:t>
            </a:r>
          </a:p>
        </p:txBody>
      </p:sp>
      <p:sp>
        <p:nvSpPr>
          <p:cNvPr id="19" name="Text Box 63">
            <a:extLst>
              <a:ext uri="{FF2B5EF4-FFF2-40B4-BE49-F238E27FC236}">
                <a16:creationId xmlns:a16="http://schemas.microsoft.com/office/drawing/2014/main" id="{66C92E4E-60D2-7D47-A69B-2BE25FC8DD02}"/>
              </a:ext>
            </a:extLst>
          </p:cNvPr>
          <p:cNvSpPr txBox="1">
            <a:spLocks noChangeArrowheads="1"/>
          </p:cNvSpPr>
          <p:nvPr/>
        </p:nvSpPr>
        <p:spPr bwMode="auto">
          <a:xfrm>
            <a:off x="2001838" y="2147733"/>
            <a:ext cx="19145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5 minutes</a:t>
            </a:r>
            <a:endParaRPr lang="en-GB" sz="2000">
              <a:solidFill>
                <a:srgbClr val="E45C31"/>
              </a:solidFill>
              <a:latin typeface="Arial" charset="0"/>
            </a:endParaRPr>
          </a:p>
        </p:txBody>
      </p:sp>
      <p:pic>
        <p:nvPicPr>
          <p:cNvPr id="2" name="Graphic 1" descr="Stopwatch with solid fill">
            <a:extLst>
              <a:ext uri="{FF2B5EF4-FFF2-40B4-BE49-F238E27FC236}">
                <a16:creationId xmlns:a16="http://schemas.microsoft.com/office/drawing/2014/main" id="{1AFADC52-7AB2-FE52-AC2A-6A9194456A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176" y="1710354"/>
            <a:ext cx="1574052" cy="1574052"/>
          </a:xfrm>
          <a:prstGeom prst="rect">
            <a:avLst/>
          </a:prstGeom>
        </p:spPr>
      </p:pic>
    </p:spTree>
    <p:extLst>
      <p:ext uri="{BB962C8B-B14F-4D97-AF65-F5344CB8AC3E}">
        <p14:creationId xmlns:p14="http://schemas.microsoft.com/office/powerpoint/2010/main" val="3185376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1859692892"/>
              </p:ext>
            </p:extLst>
          </p:nvPr>
        </p:nvGraphicFramePr>
        <p:xfrm>
          <a:off x="1494971" y="2359999"/>
          <a:ext cx="9666515" cy="2922755"/>
        </p:xfrm>
        <a:graphic>
          <a:graphicData uri="http://schemas.openxmlformats.org/drawingml/2006/table">
            <a:tbl>
              <a:tblPr/>
              <a:tblGrid>
                <a:gridCol w="965272">
                  <a:extLst>
                    <a:ext uri="{9D8B030D-6E8A-4147-A177-3AD203B41FA5}">
                      <a16:colId xmlns:a16="http://schemas.microsoft.com/office/drawing/2014/main" val="20000"/>
                    </a:ext>
                  </a:extLst>
                </a:gridCol>
                <a:gridCol w="1048011">
                  <a:extLst>
                    <a:ext uri="{9D8B030D-6E8A-4147-A177-3AD203B41FA5}">
                      <a16:colId xmlns:a16="http://schemas.microsoft.com/office/drawing/2014/main" val="20001"/>
                    </a:ext>
                  </a:extLst>
                </a:gridCol>
                <a:gridCol w="902804">
                  <a:extLst>
                    <a:ext uri="{9D8B030D-6E8A-4147-A177-3AD203B41FA5}">
                      <a16:colId xmlns:a16="http://schemas.microsoft.com/office/drawing/2014/main" val="20002"/>
                    </a:ext>
                  </a:extLst>
                </a:gridCol>
                <a:gridCol w="972583">
                  <a:extLst>
                    <a:ext uri="{9D8B030D-6E8A-4147-A177-3AD203B41FA5}">
                      <a16:colId xmlns:a16="http://schemas.microsoft.com/office/drawing/2014/main" val="20003"/>
                    </a:ext>
                  </a:extLst>
                </a:gridCol>
                <a:gridCol w="1061799">
                  <a:extLst>
                    <a:ext uri="{9D8B030D-6E8A-4147-A177-3AD203B41FA5}">
                      <a16:colId xmlns:a16="http://schemas.microsoft.com/office/drawing/2014/main" val="20004"/>
                    </a:ext>
                  </a:extLst>
                </a:gridCol>
                <a:gridCol w="868746">
                  <a:extLst>
                    <a:ext uri="{9D8B030D-6E8A-4147-A177-3AD203B41FA5}">
                      <a16:colId xmlns:a16="http://schemas.microsoft.com/office/drawing/2014/main" val="20005"/>
                    </a:ext>
                  </a:extLst>
                </a:gridCol>
                <a:gridCol w="910114">
                  <a:extLst>
                    <a:ext uri="{9D8B030D-6E8A-4147-A177-3AD203B41FA5}">
                      <a16:colId xmlns:a16="http://schemas.microsoft.com/office/drawing/2014/main" val="20006"/>
                    </a:ext>
                  </a:extLst>
                </a:gridCol>
                <a:gridCol w="1572015">
                  <a:extLst>
                    <a:ext uri="{9D8B030D-6E8A-4147-A177-3AD203B41FA5}">
                      <a16:colId xmlns:a16="http://schemas.microsoft.com/office/drawing/2014/main" val="20007"/>
                    </a:ext>
                  </a:extLst>
                </a:gridCol>
                <a:gridCol w="1365171">
                  <a:extLst>
                    <a:ext uri="{9D8B030D-6E8A-4147-A177-3AD203B41FA5}">
                      <a16:colId xmlns:a16="http://schemas.microsoft.com/office/drawing/2014/main" val="20008"/>
                    </a:ext>
                  </a:extLst>
                </a:gridCol>
              </a:tblGrid>
              <a:tr h="85798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Process step</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Control measure</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What to monitor?</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Where?</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When?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How?</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Who?</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Critical limit </a:t>
                      </a:r>
                      <a:br>
                        <a:rPr kumimoji="0" lang="en-US" sz="1200" b="1" i="0" u="none" strike="noStrike" cap="none" normalizeH="0" baseline="0">
                          <a:ln>
                            <a:noFill/>
                          </a:ln>
                          <a:solidFill>
                            <a:srgbClr val="FFFFFF"/>
                          </a:solidFill>
                          <a:effectLst/>
                          <a:latin typeface="Arial" charset="0"/>
                          <a:ea typeface="MS PGothic" charset="0"/>
                          <a:cs typeface="MS PGothic" charset="0"/>
                        </a:rPr>
                      </a:br>
                      <a:r>
                        <a:rPr kumimoji="0" lang="en-US" sz="1200" b="1" i="0" u="none" strike="noStrike" cap="none" normalizeH="0" baseline="0">
                          <a:ln>
                            <a:noFill/>
                          </a:ln>
                          <a:solidFill>
                            <a:srgbClr val="FFFFFF"/>
                          </a:solidFill>
                          <a:effectLst/>
                          <a:latin typeface="Arial" charset="0"/>
                          <a:ea typeface="MS PGothic" charset="0"/>
                          <a:cs typeface="MS PGothic" charset="0"/>
                        </a:rPr>
                        <a:t>(or target condition)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Corrective action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B7"/>
                    </a:solidFill>
                  </a:tcPr>
                </a:tc>
                <a:extLst>
                  <a:ext uri="{0D108BD9-81ED-4DB2-BD59-A6C34878D82A}">
                    <a16:rowId xmlns:a16="http://schemas.microsoft.com/office/drawing/2014/main" val="10000"/>
                  </a:ext>
                </a:extLst>
              </a:tr>
              <a:tr h="1032386">
                <a:tc rowSpan="2">
                  <a:txBody>
                    <a:bodyPr/>
                    <a:lstStyle/>
                    <a:p>
                      <a:pPr algn="ctr" fontAlgn="ctr"/>
                      <a:r>
                        <a:rPr lang="en-US" sz="1200" b="0" i="0" u="none" strike="noStrike">
                          <a:solidFill>
                            <a:schemeClr val="bg2">
                              <a:lumMod val="25000"/>
                            </a:schemeClr>
                          </a:solidFill>
                          <a:effectLst/>
                          <a:latin typeface="Arial"/>
                        </a:rPr>
                        <a:t>Water treatment plant</a:t>
                      </a:r>
                    </a:p>
                  </a:txBody>
                  <a:tcPr marL="11091" marR="11091" marT="11081"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10000"/>
                      </a:schemeClr>
                    </a:solidFill>
                  </a:tcPr>
                </a:tc>
                <a:tc rowSpan="2">
                  <a:txBody>
                    <a:bodyPr/>
                    <a:lstStyle/>
                    <a:p>
                      <a:pPr algn="ctr" fontAlgn="ctr"/>
                      <a:r>
                        <a:rPr lang="en-US" sz="1200" b="0" i="0" u="none" strike="noStrike">
                          <a:solidFill>
                            <a:schemeClr val="bg2">
                              <a:lumMod val="25000"/>
                            </a:schemeClr>
                          </a:solidFill>
                          <a:effectLst/>
                          <a:latin typeface="Arial"/>
                        </a:rPr>
                        <a:t>Rapid sand filter</a:t>
                      </a: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10000"/>
                      </a:schemeClr>
                    </a:solidFill>
                  </a:tcPr>
                </a:tc>
                <a:tc>
                  <a:txBody>
                    <a:bodyPr/>
                    <a:lstStyle/>
                    <a:p>
                      <a:pPr algn="ctr" fontAlgn="ctr"/>
                      <a:r>
                        <a:rPr lang="en-US" sz="1200" b="0" i="0" u="none" strike="noStrike">
                          <a:solidFill>
                            <a:schemeClr val="bg2">
                              <a:lumMod val="25000"/>
                            </a:schemeClr>
                          </a:solidFill>
                          <a:effectLst/>
                          <a:latin typeface="Arial"/>
                        </a:rPr>
                        <a:t>Water level</a:t>
                      </a: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0000"/>
                      </a:schemeClr>
                    </a:solidFill>
                  </a:tcPr>
                </a:tc>
                <a:tc>
                  <a:txBody>
                    <a:bodyPr/>
                    <a:lstStyle/>
                    <a:p>
                      <a:pPr algn="ctr" fontAlgn="ctr"/>
                      <a:r>
                        <a:rPr lang="en-US" sz="1200" b="0" i="0" u="none" strike="noStrike" baseline="0">
                          <a:solidFill>
                            <a:schemeClr val="bg2">
                              <a:lumMod val="25000"/>
                            </a:schemeClr>
                          </a:solidFill>
                          <a:effectLst/>
                          <a:latin typeface="Arial"/>
                        </a:rPr>
                        <a:t>In filter</a:t>
                      </a:r>
                      <a:endParaRPr lang="en-US" sz="1200" b="0" i="0" u="none" strike="noStrike">
                        <a:solidFill>
                          <a:schemeClr val="bg2">
                            <a:lumMod val="25000"/>
                          </a:schemeClr>
                        </a:solidFill>
                        <a:effectLst/>
                        <a:latin typeface="Arial"/>
                      </a:endParaRP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0000"/>
                      </a:schemeClr>
                    </a:solidFill>
                  </a:tcPr>
                </a:tc>
                <a:tc>
                  <a:txBody>
                    <a:bodyPr/>
                    <a:lstStyle/>
                    <a:p>
                      <a:pPr algn="ctr" fontAlgn="ctr"/>
                      <a:r>
                        <a:rPr lang="en-US" sz="1200" b="0" i="0" u="none" strike="noStrike">
                          <a:solidFill>
                            <a:schemeClr val="bg2">
                              <a:lumMod val="25000"/>
                            </a:schemeClr>
                          </a:solidFill>
                          <a:effectLst/>
                          <a:latin typeface="Arial"/>
                        </a:rPr>
                        <a:t>1x daily (dry</a:t>
                      </a:r>
                      <a:r>
                        <a:rPr lang="en-US" sz="1200" b="0" i="0" u="none" strike="noStrike" baseline="0">
                          <a:solidFill>
                            <a:schemeClr val="bg2">
                              <a:lumMod val="25000"/>
                            </a:schemeClr>
                          </a:solidFill>
                          <a:effectLst/>
                          <a:latin typeface="Arial"/>
                        </a:rPr>
                        <a:t> season);</a:t>
                      </a:r>
                    </a:p>
                    <a:p>
                      <a:pPr algn="ctr" fontAlgn="ctr"/>
                      <a:r>
                        <a:rPr lang="en-US" sz="1200" b="0" i="0" u="none" strike="noStrike" baseline="0">
                          <a:solidFill>
                            <a:schemeClr val="bg2">
                              <a:lumMod val="25000"/>
                            </a:schemeClr>
                          </a:solidFill>
                          <a:effectLst/>
                          <a:latin typeface="Arial"/>
                        </a:rPr>
                        <a:t>2x daily (rainy season)</a:t>
                      </a:r>
                      <a:endParaRPr lang="en-US" sz="1200" b="0" i="0" u="none" strike="noStrike">
                        <a:solidFill>
                          <a:schemeClr val="bg2">
                            <a:lumMod val="25000"/>
                          </a:schemeClr>
                        </a:solidFill>
                        <a:effectLst/>
                        <a:latin typeface="Arial"/>
                      </a:endParaRP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0000"/>
                      </a:schemeClr>
                    </a:solidFill>
                  </a:tcPr>
                </a:tc>
                <a:tc>
                  <a:txBody>
                    <a:bodyPr/>
                    <a:lstStyle/>
                    <a:p>
                      <a:pPr algn="ctr" fontAlgn="ctr"/>
                      <a:r>
                        <a:rPr lang="en-US" sz="1200" b="0" i="0" u="none" strike="noStrike">
                          <a:solidFill>
                            <a:schemeClr val="bg2">
                              <a:lumMod val="25000"/>
                            </a:schemeClr>
                          </a:solidFill>
                          <a:effectLst/>
                          <a:latin typeface="Arial"/>
                        </a:rPr>
                        <a:t>Visual</a:t>
                      </a:r>
                      <a:r>
                        <a:rPr lang="en-US" sz="1200" b="0" i="0" u="none" strike="noStrike" baseline="0">
                          <a:solidFill>
                            <a:schemeClr val="bg2">
                              <a:lumMod val="25000"/>
                            </a:schemeClr>
                          </a:solidFill>
                          <a:effectLst/>
                          <a:latin typeface="Arial"/>
                        </a:rPr>
                        <a:t> inspection</a:t>
                      </a:r>
                      <a:endParaRPr lang="en-US" sz="1200" b="0" i="0" u="none" strike="noStrike">
                        <a:solidFill>
                          <a:schemeClr val="bg2">
                            <a:lumMod val="25000"/>
                          </a:schemeClr>
                        </a:solidFill>
                        <a:effectLst/>
                        <a:latin typeface="Arial"/>
                      </a:endParaRP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0000"/>
                      </a:schemeClr>
                    </a:solidFill>
                  </a:tcPr>
                </a:tc>
                <a:tc>
                  <a:txBody>
                    <a:bodyPr/>
                    <a:lstStyle/>
                    <a:p>
                      <a:pPr algn="ctr" fontAlgn="ctr"/>
                      <a:r>
                        <a:rPr lang="en-US" sz="1200" b="0" i="0" u="none" strike="noStrike">
                          <a:solidFill>
                            <a:schemeClr val="bg2">
                              <a:lumMod val="25000"/>
                            </a:schemeClr>
                          </a:solidFill>
                          <a:effectLst/>
                          <a:latin typeface="Arial"/>
                        </a:rPr>
                        <a:t>Operator</a:t>
                      </a: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0000"/>
                      </a:schemeClr>
                    </a:solidFill>
                  </a:tcPr>
                </a:tc>
                <a:tc>
                  <a:txBody>
                    <a:bodyPr/>
                    <a:lstStyle/>
                    <a:p>
                      <a:pPr algn="ctr" fontAlgn="ctr"/>
                      <a:r>
                        <a:rPr lang="en-US" sz="1200" b="0" i="0" u="none" strike="noStrike" baseline="0">
                          <a:solidFill>
                            <a:schemeClr val="bg2">
                              <a:lumMod val="25000"/>
                            </a:schemeClr>
                          </a:solidFill>
                          <a:effectLst/>
                          <a:latin typeface="Arial"/>
                        </a:rPr>
                        <a:t>&lt;0.5 m below top of filter basin</a:t>
                      </a:r>
                      <a:endParaRPr lang="en-US" sz="1200" b="0" i="0" u="none" strike="noStrike">
                        <a:solidFill>
                          <a:schemeClr val="bg2">
                            <a:lumMod val="25000"/>
                          </a:schemeClr>
                        </a:solidFill>
                        <a:effectLst/>
                        <a:latin typeface="Arial"/>
                      </a:endParaRP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0000"/>
                      </a:schemeClr>
                    </a:solidFill>
                  </a:tcPr>
                </a:tc>
                <a:tc>
                  <a:txBody>
                    <a:bodyPr/>
                    <a:lstStyle/>
                    <a:p>
                      <a:pPr algn="ctr" fontAlgn="ctr"/>
                      <a:r>
                        <a:rPr lang="en-US" sz="1200" b="0" i="0" u="none" strike="noStrike">
                          <a:solidFill>
                            <a:schemeClr val="bg2">
                              <a:lumMod val="25000"/>
                            </a:schemeClr>
                          </a:solidFill>
                          <a:effectLst/>
                          <a:latin typeface="Arial"/>
                        </a:rPr>
                        <a:t>Filter backwash as </a:t>
                      </a:r>
                      <a:r>
                        <a:rPr lang="en-US" sz="1200" b="0" i="0" u="none" strike="noStrike" baseline="0">
                          <a:solidFill>
                            <a:schemeClr val="bg2">
                              <a:lumMod val="25000"/>
                            </a:schemeClr>
                          </a:solidFill>
                          <a:effectLst/>
                          <a:latin typeface="Arial"/>
                        </a:rPr>
                        <a:t>per SOP</a:t>
                      </a:r>
                      <a:endParaRPr lang="en-US" sz="1200" b="0" i="0" u="none" strike="noStrike">
                        <a:solidFill>
                          <a:schemeClr val="bg2">
                            <a:lumMod val="25000"/>
                          </a:schemeClr>
                        </a:solidFill>
                        <a:effectLst/>
                        <a:latin typeface="Arial"/>
                      </a:endParaRPr>
                    </a:p>
                  </a:txBody>
                  <a:tcPr marL="11091" marR="11091" marT="11081"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10000"/>
                      </a:schemeClr>
                    </a:solidFill>
                  </a:tcPr>
                </a:tc>
                <a:extLst>
                  <a:ext uri="{0D108BD9-81ED-4DB2-BD59-A6C34878D82A}">
                    <a16:rowId xmlns:a16="http://schemas.microsoft.com/office/drawing/2014/main" val="10001"/>
                  </a:ext>
                </a:extLst>
              </a:tr>
              <a:tr h="1032386">
                <a:tc vMerge="1">
                  <a:txBody>
                    <a:bodyPr/>
                    <a:lstStyle/>
                    <a:p>
                      <a:endParaRPr/>
                    </a:p>
                  </a:txBody>
                  <a:tcPr marL="11091" marR="11091" marT="11081"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vMerge="1">
                  <a:txBody>
                    <a:bodyPr/>
                    <a:lstStyle/>
                    <a:p>
                      <a:endParaRP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200" b="0" i="0" u="none" strike="noStrike">
                          <a:solidFill>
                            <a:schemeClr val="bg2">
                              <a:lumMod val="25000"/>
                            </a:schemeClr>
                          </a:solidFill>
                          <a:effectLst/>
                          <a:latin typeface="Arial"/>
                        </a:rPr>
                        <a:t>Turbidity</a:t>
                      </a: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200" b="0" i="0" u="none" strike="noStrike">
                          <a:solidFill>
                            <a:schemeClr val="bg2">
                              <a:lumMod val="25000"/>
                            </a:schemeClr>
                          </a:solidFill>
                          <a:effectLst/>
                          <a:latin typeface="Arial"/>
                        </a:rPr>
                        <a:t>At filter outlet</a:t>
                      </a: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200" b="0" i="0" u="none" strike="noStrike">
                          <a:solidFill>
                            <a:schemeClr val="bg2">
                              <a:lumMod val="25000"/>
                            </a:schemeClr>
                          </a:solidFill>
                          <a:effectLst/>
                          <a:latin typeface="Arial"/>
                        </a:rPr>
                        <a:t>1x daily (dry</a:t>
                      </a:r>
                      <a:r>
                        <a:rPr lang="en-US" sz="1200" b="0" i="0" u="none" strike="noStrike" baseline="0">
                          <a:solidFill>
                            <a:schemeClr val="bg2">
                              <a:lumMod val="25000"/>
                            </a:schemeClr>
                          </a:solidFill>
                          <a:effectLst/>
                          <a:latin typeface="Arial"/>
                        </a:rPr>
                        <a:t> season); </a:t>
                      </a:r>
                    </a:p>
                    <a:p>
                      <a:pPr algn="ctr" fontAlgn="ctr"/>
                      <a:r>
                        <a:rPr lang="en-US" sz="1200" b="0" i="0" u="none" strike="noStrike" baseline="0">
                          <a:solidFill>
                            <a:schemeClr val="bg2">
                              <a:lumMod val="25000"/>
                            </a:schemeClr>
                          </a:solidFill>
                          <a:effectLst/>
                          <a:latin typeface="Arial"/>
                        </a:rPr>
                        <a:t>2x daily (rainy season)</a:t>
                      </a:r>
                      <a:endParaRPr lang="en-US" sz="1200" b="0" i="0" u="none" strike="noStrike">
                        <a:solidFill>
                          <a:schemeClr val="bg2">
                            <a:lumMod val="25000"/>
                          </a:schemeClr>
                        </a:solidFill>
                        <a:effectLst/>
                        <a:latin typeface="Arial"/>
                      </a:endParaRP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200" b="0" i="0" u="none" strike="noStrike">
                          <a:solidFill>
                            <a:schemeClr val="bg2">
                              <a:lumMod val="25000"/>
                            </a:schemeClr>
                          </a:solidFill>
                          <a:effectLst/>
                          <a:latin typeface="Arial"/>
                        </a:rPr>
                        <a:t>Sampling and on-site lab testing</a:t>
                      </a: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200" b="0" i="0" u="none" strike="noStrike">
                          <a:solidFill>
                            <a:schemeClr val="bg2">
                              <a:lumMod val="25000"/>
                            </a:schemeClr>
                          </a:solidFill>
                          <a:effectLst/>
                          <a:latin typeface="Arial"/>
                        </a:rPr>
                        <a:t>Operator</a:t>
                      </a: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200" b="0" i="0" u="none" strike="noStrike" baseline="0">
                          <a:solidFill>
                            <a:schemeClr val="bg2">
                              <a:lumMod val="25000"/>
                            </a:schemeClr>
                          </a:solidFill>
                          <a:effectLst/>
                          <a:latin typeface="Arial"/>
                        </a:rPr>
                        <a:t>&lt;1 NTU</a:t>
                      </a:r>
                      <a:endParaRPr lang="en-US" sz="1200" b="0" i="0" u="none" strike="noStrike">
                        <a:solidFill>
                          <a:schemeClr val="bg2">
                            <a:lumMod val="25000"/>
                          </a:schemeClr>
                        </a:solidFill>
                        <a:effectLst/>
                        <a:latin typeface="Arial"/>
                      </a:endParaRPr>
                    </a:p>
                  </a:txBody>
                  <a:tcPr marL="11091" marR="11091" marT="11081"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fontAlgn="ctr"/>
                      <a:r>
                        <a:rPr lang="en-US" sz="1200" b="0" i="0" u="none" strike="noStrike">
                          <a:solidFill>
                            <a:schemeClr val="bg2">
                              <a:lumMod val="25000"/>
                            </a:schemeClr>
                          </a:solidFill>
                          <a:effectLst/>
                          <a:latin typeface="Arial"/>
                        </a:rPr>
                        <a:t>Filter backwash as </a:t>
                      </a:r>
                      <a:r>
                        <a:rPr lang="en-US" sz="1200" b="0" i="0" u="none" strike="noStrike" baseline="0">
                          <a:solidFill>
                            <a:schemeClr val="bg2">
                              <a:lumMod val="25000"/>
                            </a:schemeClr>
                          </a:solidFill>
                          <a:effectLst/>
                          <a:latin typeface="Arial"/>
                        </a:rPr>
                        <a:t>per SOP</a:t>
                      </a:r>
                      <a:endParaRPr lang="en-US" sz="1200" b="0" i="0" u="none" strike="noStrike">
                        <a:solidFill>
                          <a:schemeClr val="bg2">
                            <a:lumMod val="25000"/>
                          </a:schemeClr>
                        </a:solidFill>
                        <a:effectLst/>
                        <a:latin typeface="Arial"/>
                      </a:endParaRPr>
                    </a:p>
                  </a:txBody>
                  <a:tcPr marL="11091" marR="11091" marT="11081"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10002"/>
                  </a:ext>
                </a:extLst>
              </a:tr>
            </a:tbl>
          </a:graphicData>
        </a:graphic>
      </p:graphicFrame>
      <p:sp>
        <p:nvSpPr>
          <p:cNvPr id="34" name="TextBox 3"/>
          <p:cNvSpPr txBox="1">
            <a:spLocks noChangeArrowheads="1"/>
          </p:cNvSpPr>
          <p:nvPr/>
        </p:nvSpPr>
        <p:spPr bwMode="auto">
          <a:xfrm>
            <a:off x="977430" y="1219870"/>
            <a:ext cx="9003478" cy="408623"/>
          </a:xfrm>
          <a:prstGeom prst="roundRect">
            <a:avLst/>
          </a:prstGeom>
          <a:solidFill>
            <a:srgbClr val="FED766"/>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GB" sz="1800" b="1" spc="100">
                <a:solidFill>
                  <a:srgbClr val="1D395C"/>
                </a:solidFill>
                <a:cs typeface="Arial" charset="0"/>
              </a:rPr>
              <a:t>Example solutions </a:t>
            </a:r>
            <a:r>
              <a:rPr lang="en-GB" sz="1800" b="1" i="1" spc="100">
                <a:solidFill>
                  <a:srgbClr val="1D395C"/>
                </a:solidFill>
                <a:cs typeface="Arial" charset="0"/>
              </a:rPr>
              <a:t>(visual inspection and water quality testing)</a:t>
            </a:r>
            <a:r>
              <a:rPr lang="en-GB" sz="1800" b="1" spc="100">
                <a:solidFill>
                  <a:srgbClr val="1D395C"/>
                </a:solidFill>
                <a:cs typeface="Arial" charset="0"/>
              </a:rPr>
              <a:t>:</a:t>
            </a:r>
          </a:p>
        </p:txBody>
      </p:sp>
      <p:sp>
        <p:nvSpPr>
          <p:cNvPr id="11" name="Text Box 63">
            <a:extLst>
              <a:ext uri="{FF2B5EF4-FFF2-40B4-BE49-F238E27FC236}">
                <a16:creationId xmlns:a16="http://schemas.microsoft.com/office/drawing/2014/main" id="{3DA257E6-05E3-1446-BB75-87A135DBD24E}"/>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b="1" i="1" spc="100">
                <a:solidFill>
                  <a:schemeClr val="bg1"/>
                </a:solidFill>
                <a:latin typeface="Arial" charset="0"/>
              </a:rPr>
              <a:t>Operational monitoring</a:t>
            </a:r>
          </a:p>
        </p:txBody>
      </p:sp>
    </p:spTree>
    <p:extLst>
      <p:ext uri="{BB962C8B-B14F-4D97-AF65-F5344CB8AC3E}">
        <p14:creationId xmlns:p14="http://schemas.microsoft.com/office/powerpoint/2010/main" val="5087361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3">
            <a:extLst>
              <a:ext uri="{FF2B5EF4-FFF2-40B4-BE49-F238E27FC236}">
                <a16:creationId xmlns:a16="http://schemas.microsoft.com/office/drawing/2014/main" id="{065098AB-59BF-6D4D-374D-81BFA8574A63}"/>
              </a:ext>
            </a:extLst>
          </p:cNvPr>
          <p:cNvSpPr txBox="1">
            <a:spLocks noChangeArrowheads="1"/>
          </p:cNvSpPr>
          <p:nvPr/>
        </p:nvSpPr>
        <p:spPr bwMode="auto">
          <a:xfrm>
            <a:off x="-390525" y="299967"/>
            <a:ext cx="7213548"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3000" b="1" i="0" u="none" strike="noStrike" kern="1200" cap="none" spc="300" normalizeH="0" baseline="0" noProof="0">
                <a:ln>
                  <a:noFill/>
                </a:ln>
                <a:solidFill>
                  <a:srgbClr val="1D395C"/>
                </a:solidFill>
                <a:effectLst/>
                <a:uLnTx/>
                <a:uFillTx/>
                <a:latin typeface="Arial" charset="0"/>
                <a:ea typeface="ＭＳ Ｐゴシック" charset="0"/>
              </a:rPr>
              <a:t>Energizer:</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3000" b="1" i="0" u="none" strike="noStrike" kern="1200" cap="none" spc="100" normalizeH="0" baseline="0" noProof="0">
                <a:ln>
                  <a:noFill/>
                </a:ln>
                <a:solidFill>
                  <a:schemeClr val="bg1"/>
                </a:solidFill>
                <a:effectLst/>
                <a:uLnTx/>
                <a:uFillTx/>
                <a:latin typeface="Arial" charset="0"/>
                <a:ea typeface="ＭＳ Ｐゴシック" charset="0"/>
                <a:cs typeface="+mn-cs"/>
              </a:rPr>
              <a:t>True or false</a:t>
            </a:r>
            <a:endParaRPr kumimoji="0" lang="en-US" sz="3000" b="1" i="1" u="none" strike="noStrike" kern="1200" cap="none" spc="100" normalizeH="0" baseline="0" noProof="0">
              <a:ln>
                <a:noFill/>
              </a:ln>
              <a:solidFill>
                <a:schemeClr val="bg1"/>
              </a:solidFill>
              <a:effectLst/>
              <a:uLnTx/>
              <a:uFillTx/>
              <a:latin typeface="Arial" charset="0"/>
              <a:ea typeface="ＭＳ Ｐゴシック" charset="0"/>
              <a:cs typeface="+mn-cs"/>
            </a:endParaRPr>
          </a:p>
        </p:txBody>
      </p:sp>
      <p:cxnSp>
        <p:nvCxnSpPr>
          <p:cNvPr id="3" name="Straight Arrow Connector 2">
            <a:extLst>
              <a:ext uri="{FF2B5EF4-FFF2-40B4-BE49-F238E27FC236}">
                <a16:creationId xmlns:a16="http://schemas.microsoft.com/office/drawing/2014/main" id="{CE2F08D3-F962-478A-71E7-95204ACDEC4E}"/>
              </a:ext>
            </a:extLst>
          </p:cNvPr>
          <p:cNvCxnSpPr>
            <a:cxnSpLocks/>
          </p:cNvCxnSpPr>
          <p:nvPr/>
        </p:nvCxnSpPr>
        <p:spPr bwMode="auto">
          <a:xfrm>
            <a:off x="1645808" y="3219651"/>
            <a:ext cx="4210493"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 name="TextBox 3">
            <a:extLst>
              <a:ext uri="{FF2B5EF4-FFF2-40B4-BE49-F238E27FC236}">
                <a16:creationId xmlns:a16="http://schemas.microsoft.com/office/drawing/2014/main" id="{F659EEF5-1F53-C1E6-5E4B-0D994B632029}"/>
              </a:ext>
            </a:extLst>
          </p:cNvPr>
          <p:cNvSpPr txBox="1"/>
          <p:nvPr/>
        </p:nvSpPr>
        <p:spPr>
          <a:xfrm>
            <a:off x="986589" y="3402531"/>
            <a:ext cx="6346556" cy="2970044"/>
          </a:xfrm>
          <a:prstGeom prst="rect">
            <a:avLst/>
          </a:prstGeom>
          <a:noFill/>
        </p:spPr>
        <p:txBody>
          <a:bodyPr wrap="square" lIns="685800" tIns="0"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300" normalizeH="0" baseline="0" noProof="0">
                <a:ln>
                  <a:noFill/>
                </a:ln>
                <a:solidFill>
                  <a:srgbClr val="E45C31"/>
                </a:solidFill>
                <a:effectLst/>
                <a:uLnTx/>
                <a:uFillTx/>
                <a:latin typeface="Arial" panose="020B0604020202020204"/>
                <a:ea typeface="MS PGothic" charset="0"/>
                <a:cs typeface="Arial" charset="0"/>
              </a:rPr>
              <a:t>ENERGIZER ACTIVITY!</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0000">
                    <a:lumMod val="65000"/>
                    <a:lumOff val="35000"/>
                  </a:srgbClr>
                </a:solidFill>
                <a:effectLst/>
                <a:uLnTx/>
                <a:uFillTx/>
                <a:latin typeface="Arial" panose="020B0604020202020204"/>
                <a:ea typeface="MS PGothic" charset="0"/>
                <a:cs typeface="Arial" charset="0"/>
              </a:rPr>
              <a:t>We will designate a “true” and a “false” area of the room.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0000">
                    <a:lumMod val="65000"/>
                    <a:lumOff val="35000"/>
                  </a:srgbClr>
                </a:solidFill>
                <a:effectLst/>
                <a:uLnTx/>
                <a:uFillTx/>
                <a:latin typeface="Arial" panose="020B0604020202020204"/>
                <a:ea typeface="MS PGothic" charset="0"/>
                <a:cs typeface="Arial" charset="0"/>
              </a:rPr>
              <a:t>As we read the following statements, please walk to the “true” or “false” area to express your view.</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0000">
                    <a:lumMod val="65000"/>
                    <a:lumOff val="35000"/>
                  </a:srgbClr>
                </a:solidFill>
                <a:effectLst/>
                <a:uLnTx/>
                <a:uFillTx/>
                <a:latin typeface="Arial" panose="020B0604020202020204"/>
                <a:ea typeface="MS PGothic" charset="0"/>
                <a:cs typeface="Arial" charset="0"/>
              </a:rPr>
              <a:t>For each statement, a </a:t>
            </a:r>
            <a:r>
              <a:rPr kumimoji="0" lang="en-US" sz="2000" b="1" i="0" u="none" strike="noStrike" kern="1200" cap="none" spc="0" normalizeH="0" baseline="0" noProof="0">
                <a:ln>
                  <a:noFill/>
                </a:ln>
                <a:solidFill>
                  <a:srgbClr val="E45C31"/>
                </a:solidFill>
                <a:effectLst/>
                <a:uLnTx/>
                <a:uFillTx/>
                <a:latin typeface="Arial" panose="020B0604020202020204"/>
                <a:ea typeface="MS PGothic" charset="0"/>
                <a:cs typeface="Arial" charset="0"/>
              </a:rPr>
              <a:t>VOLUNTEER</a:t>
            </a:r>
            <a:r>
              <a:rPr kumimoji="0" lang="en-US" sz="2000" b="0" i="0" u="none" strike="noStrike" kern="1200" cap="none" spc="0" normalizeH="0" baseline="0" noProof="0">
                <a:ln>
                  <a:noFill/>
                </a:ln>
                <a:solidFill>
                  <a:srgbClr val="E45C31"/>
                </a:solidFill>
                <a:effectLst/>
                <a:uLnTx/>
                <a:uFillTx/>
                <a:latin typeface="Arial" panose="020B0604020202020204"/>
                <a:ea typeface="MS PGothic" charset="0"/>
                <a:cs typeface="Arial" charset="0"/>
              </a:rPr>
              <a:t> </a:t>
            </a:r>
            <a:r>
              <a:rPr kumimoji="0" lang="en-US" sz="2000" b="0" i="0" u="none" strike="noStrike" kern="1200" cap="none" spc="0" normalizeH="0" baseline="0" noProof="0">
                <a:ln>
                  <a:noFill/>
                </a:ln>
                <a:solidFill>
                  <a:srgbClr val="000000">
                    <a:lumMod val="65000"/>
                    <a:lumOff val="35000"/>
                  </a:srgbClr>
                </a:solidFill>
                <a:effectLst/>
                <a:uLnTx/>
                <a:uFillTx/>
                <a:latin typeface="Arial" panose="020B0604020202020204"/>
                <a:ea typeface="MS PGothic" charset="0"/>
                <a:cs typeface="Arial" charset="0"/>
              </a:rPr>
              <a:t>should explain why it is true or false. </a:t>
            </a:r>
            <a:endParaRPr kumimoji="0" lang="en-GB" sz="2000" b="0" i="0" u="none" strike="noStrike" kern="1200" cap="none" spc="0" normalizeH="0" baseline="0" noProof="0">
              <a:ln>
                <a:noFill/>
              </a:ln>
              <a:solidFill>
                <a:srgbClr val="000000">
                  <a:lumMod val="65000"/>
                  <a:lumOff val="35000"/>
                </a:srgbClr>
              </a:solidFill>
              <a:effectLst/>
              <a:uLnTx/>
              <a:uFillTx/>
              <a:latin typeface="Arial" panose="020B0604020202020204"/>
              <a:ea typeface="MS PGothic"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lumMod val="65000"/>
                  <a:lumOff val="35000"/>
                </a:srgbClr>
              </a:solidFill>
              <a:effectLst/>
              <a:uLnTx/>
              <a:uFillTx/>
              <a:latin typeface="Arial" panose="020B0604020202020204"/>
              <a:ea typeface="MS PGothic" charset="0"/>
              <a:cs typeface="+mn-cs"/>
            </a:endParaRPr>
          </a:p>
        </p:txBody>
      </p:sp>
      <p:sp>
        <p:nvSpPr>
          <p:cNvPr id="17" name="Text Box 63">
            <a:extLst>
              <a:ext uri="{FF2B5EF4-FFF2-40B4-BE49-F238E27FC236}">
                <a16:creationId xmlns:a16="http://schemas.microsoft.com/office/drawing/2014/main" id="{5FD9014E-0CFA-6A42-E1C5-808B38F6B05A}"/>
              </a:ext>
            </a:extLst>
          </p:cNvPr>
          <p:cNvSpPr txBox="1">
            <a:spLocks noChangeArrowheads="1"/>
          </p:cNvSpPr>
          <p:nvPr/>
        </p:nvSpPr>
        <p:spPr bwMode="auto">
          <a:xfrm>
            <a:off x="2005709" y="2221743"/>
            <a:ext cx="19145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E45C31"/>
                </a:solidFill>
                <a:effectLst/>
                <a:uLnTx/>
                <a:uFillTx/>
                <a:latin typeface="Arial" charset="0"/>
                <a:ea typeface="ＭＳ Ｐゴシック" charset="0"/>
              </a:rPr>
              <a:t>5 minutes</a:t>
            </a:r>
            <a:endParaRPr kumimoji="0" lang="en-GB" sz="2000" b="0" i="0" u="none" strike="noStrike" kern="1200" cap="none" spc="0" normalizeH="0" baseline="0" noProof="0">
              <a:ln>
                <a:noFill/>
              </a:ln>
              <a:solidFill>
                <a:srgbClr val="E45C31"/>
              </a:solidFill>
              <a:effectLst/>
              <a:uLnTx/>
              <a:uFillTx/>
              <a:latin typeface="Arial" charset="0"/>
              <a:ea typeface="ＭＳ Ｐゴシック" charset="0"/>
            </a:endParaRPr>
          </a:p>
        </p:txBody>
      </p:sp>
      <p:pic>
        <p:nvPicPr>
          <p:cNvPr id="2" name="Graphic 1" descr="Stopwatch with solid fill">
            <a:extLst>
              <a:ext uri="{FF2B5EF4-FFF2-40B4-BE49-F238E27FC236}">
                <a16:creationId xmlns:a16="http://schemas.microsoft.com/office/drawing/2014/main" id="{103A6703-9837-6AAB-906E-5E38E79FDA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176" y="1710354"/>
            <a:ext cx="1574052" cy="1574052"/>
          </a:xfrm>
          <a:prstGeom prst="rect">
            <a:avLst/>
          </a:prstGeom>
        </p:spPr>
      </p:pic>
      <p:pic>
        <p:nvPicPr>
          <p:cNvPr id="13" name="Graphic 12" descr="Comment Like with solid fill">
            <a:extLst>
              <a:ext uri="{FF2B5EF4-FFF2-40B4-BE49-F238E27FC236}">
                <a16:creationId xmlns:a16="http://schemas.microsoft.com/office/drawing/2014/main" id="{7407D814-B906-9029-A959-DBE0F16E87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4381" y="1520687"/>
            <a:ext cx="2334704" cy="2334704"/>
          </a:xfrm>
          <a:prstGeom prst="rect">
            <a:avLst/>
          </a:prstGeom>
        </p:spPr>
      </p:pic>
      <p:pic>
        <p:nvPicPr>
          <p:cNvPr id="19" name="Graphic 18" descr="Comment Dislike with solid fill">
            <a:extLst>
              <a:ext uri="{FF2B5EF4-FFF2-40B4-BE49-F238E27FC236}">
                <a16:creationId xmlns:a16="http://schemas.microsoft.com/office/drawing/2014/main" id="{8B6E6976-FB50-1155-6B2E-37DD869333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24104" y="4045974"/>
            <a:ext cx="2203342" cy="2203342"/>
          </a:xfrm>
          <a:prstGeom prst="rect">
            <a:avLst/>
          </a:prstGeom>
        </p:spPr>
      </p:pic>
    </p:spTree>
    <p:extLst>
      <p:ext uri="{BB962C8B-B14F-4D97-AF65-F5344CB8AC3E}">
        <p14:creationId xmlns:p14="http://schemas.microsoft.com/office/powerpoint/2010/main" val="5371804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8BC18A-23FE-8CD3-63C1-9D93034EC47F}"/>
              </a:ext>
            </a:extLst>
          </p:cNvPr>
          <p:cNvSpPr txBox="1">
            <a:spLocks/>
          </p:cNvSpPr>
          <p:nvPr/>
        </p:nvSpPr>
        <p:spPr>
          <a:xfrm>
            <a:off x="-9015" y="1915204"/>
            <a:ext cx="8746615" cy="3817233"/>
          </a:xfrm>
          <a:prstGeom prst="rect">
            <a:avLst/>
          </a:prstGeom>
        </p:spPr>
        <p:txBody>
          <a:bodyPr lIns="685800" tIns="0" rIns="91440" bIns="45720" anchor="t">
            <a:noAutofit/>
          </a:bodyPr>
          <a:lst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marL="457200" marR="0" lvl="0" indent="-457200" algn="l" defTabSz="914400" rtl="0" eaLnBrk="0" fontAlgn="base" latinLnBrk="0" hangingPunct="0">
              <a:lnSpc>
                <a:spcPct val="130000"/>
              </a:lnSpc>
              <a:spcBef>
                <a:spcPts val="0"/>
              </a:spcBef>
              <a:spcAft>
                <a:spcPts val="1500"/>
              </a:spcAft>
              <a:buClr>
                <a:srgbClr val="EF7B45"/>
              </a:buClr>
              <a:buSzPct val="75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Arial" charset="0"/>
                <a:cs typeface="Arial" charset="0"/>
              </a:rPr>
              <a:t>Water safety can be assured by water quality testing alone, as assessing risks is subjective.</a:t>
            </a:r>
          </a:p>
          <a:p>
            <a:pPr marL="457200" marR="0" lvl="0" indent="-457200" algn="l" defTabSz="914400" rtl="0" eaLnBrk="0" fontAlgn="base" latinLnBrk="0" hangingPunct="0">
              <a:lnSpc>
                <a:spcPct val="130000"/>
              </a:lnSpc>
              <a:spcBef>
                <a:spcPts val="0"/>
              </a:spcBef>
              <a:spcAft>
                <a:spcPts val="1500"/>
              </a:spcAft>
              <a:buClr>
                <a:srgbClr val="EF7B45"/>
              </a:buClr>
              <a:buSzPct val="75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Arial" charset="0"/>
                <a:cs typeface="Arial" charset="0"/>
              </a:rPr>
              <a:t>Water safety planning can result in more targeted use of limited resources.</a:t>
            </a:r>
          </a:p>
          <a:p>
            <a:pPr marL="457200" marR="0" lvl="0" indent="-457200" algn="l" defTabSz="914400" rtl="0" eaLnBrk="0" fontAlgn="base" latinLnBrk="0" hangingPunct="0">
              <a:lnSpc>
                <a:spcPct val="130000"/>
              </a:lnSpc>
              <a:spcBef>
                <a:spcPts val="0"/>
              </a:spcBef>
              <a:spcAft>
                <a:spcPts val="1500"/>
              </a:spcAft>
              <a:buClr>
                <a:srgbClr val="EF7B45"/>
              </a:buClr>
              <a:buSzPct val="75000"/>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Arial" panose="020B0604020202020204"/>
                <a:ea typeface="Arial" charset="0"/>
                <a:cs typeface="Arial" charset="0"/>
              </a:rPr>
              <a:t>Operational monitoring is typically conducted by the surveillance authority.</a:t>
            </a:r>
          </a:p>
          <a:p>
            <a:pPr marL="457200" marR="0" lvl="0" indent="-457200" algn="l" defTabSz="914400" rtl="0" eaLnBrk="0" fontAlgn="base" latinLnBrk="0" hangingPunct="0">
              <a:lnSpc>
                <a:spcPct val="130000"/>
              </a:lnSpc>
              <a:spcBef>
                <a:spcPts val="0"/>
              </a:spcBef>
              <a:spcAft>
                <a:spcPts val="1500"/>
              </a:spcAft>
              <a:buClr>
                <a:srgbClr val="EF7B45"/>
              </a:buClr>
              <a:buSzPct val="75000"/>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Arial" panose="020B0604020202020204"/>
                <a:ea typeface="Arial" charset="0"/>
                <a:cs typeface="Arial"/>
              </a:rPr>
              <a:t>The WSP approach should be followed exactly as the WHO WSP Manual prescribes it – it should never be tailored to a particular context.</a:t>
            </a:r>
          </a:p>
          <a:p>
            <a:pPr marL="457200" marR="0" lvl="0" indent="-457200" algn="l" defTabSz="914400" rtl="0" eaLnBrk="0" fontAlgn="base" latinLnBrk="0" hangingPunct="0">
              <a:lnSpc>
                <a:spcPct val="130000"/>
              </a:lnSpc>
              <a:spcBef>
                <a:spcPts val="0"/>
              </a:spcBef>
              <a:spcAft>
                <a:spcPts val="1500"/>
              </a:spcAft>
              <a:buClr>
                <a:srgbClr val="EF7B45"/>
              </a:buClr>
              <a:buSzPct val="75000"/>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Arial" panose="020B0604020202020204"/>
                <a:ea typeface="Arial" charset="0"/>
                <a:cs typeface="Arial" charset="0"/>
              </a:rPr>
              <a:t>Water safety planning should be undertaken in a progressive way – starting simple, and improving progressively over time as capacity and resources permit.</a:t>
            </a:r>
          </a:p>
          <a:p>
            <a:pPr marL="457200" marR="0" lvl="0" indent="-457200" algn="l" defTabSz="914400" rtl="0" eaLnBrk="0" fontAlgn="base" latinLnBrk="0" hangingPunct="0">
              <a:lnSpc>
                <a:spcPct val="130000"/>
              </a:lnSpc>
              <a:spcBef>
                <a:spcPts val="0"/>
              </a:spcBef>
              <a:spcAft>
                <a:spcPts val="1500"/>
              </a:spcAft>
              <a:buClr>
                <a:srgbClr val="EF7B45"/>
              </a:buClr>
              <a:buSzPct val="75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Arial" charset="0"/>
              <a:cs typeface="Arial" charset="0"/>
            </a:endParaRPr>
          </a:p>
        </p:txBody>
      </p:sp>
      <p:sp>
        <p:nvSpPr>
          <p:cNvPr id="6" name="Teardrop 5">
            <a:extLst>
              <a:ext uri="{FF2B5EF4-FFF2-40B4-BE49-F238E27FC236}">
                <a16:creationId xmlns:a16="http://schemas.microsoft.com/office/drawing/2014/main" id="{18418B93-5CB1-2D88-4E21-D49650A531F8}"/>
              </a:ext>
            </a:extLst>
          </p:cNvPr>
          <p:cNvSpPr/>
          <p:nvPr/>
        </p:nvSpPr>
        <p:spPr>
          <a:xfrm>
            <a:off x="557868" y="1912552"/>
            <a:ext cx="351685" cy="351685"/>
          </a:xfrm>
          <a:prstGeom prst="teardrop">
            <a:avLst/>
          </a:prstGeom>
          <a:solidFill>
            <a:srgbClr val="EF7B45">
              <a:alpha val="10000"/>
            </a:srgbClr>
          </a:solidFill>
        </p:spPr>
        <p:txBody>
          <a:bodyPr wrap="square" lIns="685800" rtlCol="0" anchor="ctr">
            <a:spAutoFit/>
          </a:bodyPr>
          <a:lstStyle/>
          <a:p>
            <a:pPr marL="0" marR="0" lvl="0" indent="-20638" algn="l" defTabSz="914400" rtl="0" eaLnBrk="0" fontAlgn="base" latinLnBrk="0" hangingPunct="0">
              <a:lnSpc>
                <a:spcPct val="100000"/>
              </a:lnSpc>
              <a:spcBef>
                <a:spcPts val="800"/>
              </a:spcBef>
              <a:spcAft>
                <a:spcPts val="1200"/>
              </a:spcAft>
              <a:buClrTx/>
              <a:buSzTx/>
              <a:buFontTx/>
              <a:buNone/>
              <a:tabLst/>
              <a:defRPr/>
            </a:pPr>
            <a:endParaRPr kumimoji="0" lang="en-US" sz="2000" b="0" i="0" u="none" strike="noStrike" kern="0" cap="none" spc="0" normalizeH="0" baseline="0" noProof="0">
              <a:ln>
                <a:noFill/>
              </a:ln>
              <a:solidFill>
                <a:srgbClr val="000000">
                  <a:lumMod val="65000"/>
                  <a:lumOff val="35000"/>
                </a:srgbClr>
              </a:solidFill>
              <a:effectLst/>
              <a:uLnTx/>
              <a:uFillTx/>
              <a:latin typeface="Arial" panose="020B0604020202020204"/>
              <a:ea typeface="Arial" charset="0"/>
              <a:cs typeface="Arial" charset="0"/>
            </a:endParaRPr>
          </a:p>
        </p:txBody>
      </p:sp>
      <p:sp>
        <p:nvSpPr>
          <p:cNvPr id="7" name="Teardrop 6">
            <a:extLst>
              <a:ext uri="{FF2B5EF4-FFF2-40B4-BE49-F238E27FC236}">
                <a16:creationId xmlns:a16="http://schemas.microsoft.com/office/drawing/2014/main" id="{41D2472D-6BAE-D750-C609-5D76CA7507CF}"/>
              </a:ext>
            </a:extLst>
          </p:cNvPr>
          <p:cNvSpPr/>
          <p:nvPr/>
        </p:nvSpPr>
        <p:spPr>
          <a:xfrm>
            <a:off x="552200" y="2897408"/>
            <a:ext cx="351685" cy="351685"/>
          </a:xfrm>
          <a:prstGeom prst="teardrop">
            <a:avLst/>
          </a:prstGeom>
          <a:solidFill>
            <a:srgbClr val="EF7B45">
              <a:alpha val="10000"/>
            </a:srgbClr>
          </a:solidFill>
        </p:spPr>
        <p:txBody>
          <a:bodyPr wrap="square" lIns="685800" rtlCol="0" anchor="ctr">
            <a:spAutoFit/>
          </a:bodyPr>
          <a:lstStyle/>
          <a:p>
            <a:pPr marL="0" marR="0" lvl="0" indent="-20638" algn="l" defTabSz="914400" rtl="0" eaLnBrk="0" fontAlgn="base" latinLnBrk="0" hangingPunct="0">
              <a:lnSpc>
                <a:spcPct val="100000"/>
              </a:lnSpc>
              <a:spcBef>
                <a:spcPts val="800"/>
              </a:spcBef>
              <a:spcAft>
                <a:spcPts val="1200"/>
              </a:spcAft>
              <a:buClrTx/>
              <a:buSzTx/>
              <a:buFontTx/>
              <a:buNone/>
              <a:tabLst/>
              <a:defRPr/>
            </a:pPr>
            <a:endParaRPr kumimoji="0" lang="en-US" sz="2000" b="0" i="0" u="none" strike="noStrike" kern="0" cap="none" spc="0" normalizeH="0" baseline="0" noProof="0">
              <a:ln>
                <a:noFill/>
              </a:ln>
              <a:solidFill>
                <a:srgbClr val="000000">
                  <a:lumMod val="65000"/>
                  <a:lumOff val="35000"/>
                </a:srgbClr>
              </a:solidFill>
              <a:effectLst/>
              <a:uLnTx/>
              <a:uFillTx/>
              <a:latin typeface="Arial" panose="020B0604020202020204"/>
              <a:ea typeface="Arial" charset="0"/>
              <a:cs typeface="Arial" charset="0"/>
            </a:endParaRPr>
          </a:p>
        </p:txBody>
      </p:sp>
      <p:sp>
        <p:nvSpPr>
          <p:cNvPr id="8" name="Teardrop 7">
            <a:extLst>
              <a:ext uri="{FF2B5EF4-FFF2-40B4-BE49-F238E27FC236}">
                <a16:creationId xmlns:a16="http://schemas.microsoft.com/office/drawing/2014/main" id="{67D96714-8A9A-D80C-0225-DF5C94C6C4EE}"/>
              </a:ext>
            </a:extLst>
          </p:cNvPr>
          <p:cNvSpPr/>
          <p:nvPr/>
        </p:nvSpPr>
        <p:spPr>
          <a:xfrm>
            <a:off x="558511" y="3749868"/>
            <a:ext cx="351685" cy="351685"/>
          </a:xfrm>
          <a:prstGeom prst="teardrop">
            <a:avLst/>
          </a:prstGeom>
          <a:solidFill>
            <a:srgbClr val="EF7B45">
              <a:alpha val="10000"/>
            </a:srgbClr>
          </a:solidFill>
        </p:spPr>
        <p:txBody>
          <a:bodyPr wrap="square" lIns="685800" rtlCol="0" anchor="ctr">
            <a:spAutoFit/>
          </a:bodyPr>
          <a:lstStyle/>
          <a:p>
            <a:pPr marL="0" marR="0" lvl="0" indent="-20638" algn="l" defTabSz="914400" rtl="0" eaLnBrk="0" fontAlgn="base" latinLnBrk="0" hangingPunct="0">
              <a:lnSpc>
                <a:spcPct val="100000"/>
              </a:lnSpc>
              <a:spcBef>
                <a:spcPts val="800"/>
              </a:spcBef>
              <a:spcAft>
                <a:spcPts val="1200"/>
              </a:spcAft>
              <a:buClrTx/>
              <a:buSzTx/>
              <a:buFontTx/>
              <a:buNone/>
              <a:tabLst/>
              <a:defRPr/>
            </a:pPr>
            <a:endParaRPr kumimoji="0" lang="en-US" sz="2000" b="0" i="0" u="none" strike="noStrike" kern="0" cap="none" spc="0" normalizeH="0" baseline="0" noProof="0">
              <a:ln>
                <a:noFill/>
              </a:ln>
              <a:solidFill>
                <a:srgbClr val="000000">
                  <a:lumMod val="65000"/>
                  <a:lumOff val="35000"/>
                </a:srgbClr>
              </a:solidFill>
              <a:effectLst/>
              <a:uLnTx/>
              <a:uFillTx/>
              <a:latin typeface="Arial" panose="020B0604020202020204"/>
              <a:ea typeface="Arial" charset="0"/>
              <a:cs typeface="Arial" charset="0"/>
            </a:endParaRPr>
          </a:p>
        </p:txBody>
      </p:sp>
      <p:sp>
        <p:nvSpPr>
          <p:cNvPr id="11" name="Teardrop 10">
            <a:extLst>
              <a:ext uri="{FF2B5EF4-FFF2-40B4-BE49-F238E27FC236}">
                <a16:creationId xmlns:a16="http://schemas.microsoft.com/office/drawing/2014/main" id="{1E778AF1-D1FB-CB49-7E2D-6EA9372D45D8}"/>
              </a:ext>
            </a:extLst>
          </p:cNvPr>
          <p:cNvSpPr/>
          <p:nvPr/>
        </p:nvSpPr>
        <p:spPr>
          <a:xfrm>
            <a:off x="552199" y="4305455"/>
            <a:ext cx="351685" cy="351685"/>
          </a:xfrm>
          <a:prstGeom prst="teardrop">
            <a:avLst/>
          </a:prstGeom>
          <a:solidFill>
            <a:srgbClr val="EF7B45">
              <a:alpha val="10000"/>
            </a:srgbClr>
          </a:solidFill>
        </p:spPr>
        <p:txBody>
          <a:bodyPr wrap="square" lIns="685800" rtlCol="0" anchor="ctr">
            <a:spAutoFit/>
          </a:bodyPr>
          <a:lstStyle/>
          <a:p>
            <a:pPr marL="0" marR="0" lvl="0" indent="-20638" algn="l" defTabSz="914400" rtl="0" eaLnBrk="0" fontAlgn="base" latinLnBrk="0" hangingPunct="0">
              <a:lnSpc>
                <a:spcPct val="100000"/>
              </a:lnSpc>
              <a:spcBef>
                <a:spcPts val="800"/>
              </a:spcBef>
              <a:spcAft>
                <a:spcPts val="1200"/>
              </a:spcAft>
              <a:buClrTx/>
              <a:buSzTx/>
              <a:buFontTx/>
              <a:buNone/>
              <a:tabLst/>
              <a:defRPr/>
            </a:pPr>
            <a:endParaRPr kumimoji="0" lang="en-US" sz="2000" b="0" i="0" u="none" strike="noStrike" kern="0" cap="none" spc="0" normalizeH="0" baseline="0" noProof="0">
              <a:ln>
                <a:noFill/>
              </a:ln>
              <a:solidFill>
                <a:srgbClr val="000000">
                  <a:lumMod val="65000"/>
                  <a:lumOff val="35000"/>
                </a:srgbClr>
              </a:solidFill>
              <a:effectLst/>
              <a:uLnTx/>
              <a:uFillTx/>
              <a:latin typeface="Arial" panose="020B0604020202020204"/>
              <a:ea typeface="Arial" charset="0"/>
              <a:cs typeface="Arial" charset="0"/>
            </a:endParaRPr>
          </a:p>
        </p:txBody>
      </p:sp>
      <p:sp>
        <p:nvSpPr>
          <p:cNvPr id="13" name="Teardrop 12">
            <a:extLst>
              <a:ext uri="{FF2B5EF4-FFF2-40B4-BE49-F238E27FC236}">
                <a16:creationId xmlns:a16="http://schemas.microsoft.com/office/drawing/2014/main" id="{BF737602-4D97-519D-8299-7969BE05CB44}"/>
              </a:ext>
            </a:extLst>
          </p:cNvPr>
          <p:cNvSpPr/>
          <p:nvPr/>
        </p:nvSpPr>
        <p:spPr>
          <a:xfrm>
            <a:off x="594440" y="5181454"/>
            <a:ext cx="351685" cy="351685"/>
          </a:xfrm>
          <a:prstGeom prst="teardrop">
            <a:avLst/>
          </a:prstGeom>
          <a:solidFill>
            <a:srgbClr val="EF7B45">
              <a:alpha val="10000"/>
            </a:srgbClr>
          </a:solidFill>
        </p:spPr>
        <p:txBody>
          <a:bodyPr wrap="square" lIns="685800" rtlCol="0" anchor="ctr">
            <a:spAutoFit/>
          </a:bodyPr>
          <a:lstStyle/>
          <a:p>
            <a:pPr marL="0" marR="0" lvl="0" indent="-20638" algn="l" defTabSz="914400" rtl="0" eaLnBrk="0" fontAlgn="base" latinLnBrk="0" hangingPunct="0">
              <a:lnSpc>
                <a:spcPct val="100000"/>
              </a:lnSpc>
              <a:spcBef>
                <a:spcPts val="800"/>
              </a:spcBef>
              <a:spcAft>
                <a:spcPts val="1200"/>
              </a:spcAft>
              <a:buClrTx/>
              <a:buSzTx/>
              <a:buFontTx/>
              <a:buNone/>
              <a:tabLst/>
              <a:defRPr/>
            </a:pPr>
            <a:endParaRPr kumimoji="0" lang="en-US" sz="2000" b="0" i="0" u="none" strike="noStrike" kern="0" cap="none" spc="0" normalizeH="0" baseline="0" noProof="0">
              <a:ln>
                <a:noFill/>
              </a:ln>
              <a:solidFill>
                <a:srgbClr val="000000">
                  <a:lumMod val="65000"/>
                  <a:lumOff val="35000"/>
                </a:srgbClr>
              </a:solidFill>
              <a:effectLst/>
              <a:uLnTx/>
              <a:uFillTx/>
              <a:latin typeface="Arial" panose="020B0604020202020204"/>
              <a:ea typeface="Arial" charset="0"/>
              <a:cs typeface="Arial" charset="0"/>
            </a:endParaRPr>
          </a:p>
        </p:txBody>
      </p:sp>
      <p:pic>
        <p:nvPicPr>
          <p:cNvPr id="2" name="Graphic 1" descr="Comment Like with solid fill">
            <a:extLst>
              <a:ext uri="{FF2B5EF4-FFF2-40B4-BE49-F238E27FC236}">
                <a16:creationId xmlns:a16="http://schemas.microsoft.com/office/drawing/2014/main" id="{2C862942-E440-495B-DD01-8A5CFAE625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7600" y="1565832"/>
            <a:ext cx="2334704" cy="2334704"/>
          </a:xfrm>
          <a:prstGeom prst="rect">
            <a:avLst/>
          </a:prstGeom>
        </p:spPr>
      </p:pic>
      <p:pic>
        <p:nvPicPr>
          <p:cNvPr id="3" name="Graphic 2" descr="Comment Dislike with solid fill">
            <a:extLst>
              <a:ext uri="{FF2B5EF4-FFF2-40B4-BE49-F238E27FC236}">
                <a16:creationId xmlns:a16="http://schemas.microsoft.com/office/drawing/2014/main" id="{DD1DCB6A-05AA-D013-5D67-B5FF2B28C7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8057" y="4079783"/>
            <a:ext cx="2203342" cy="2203342"/>
          </a:xfrm>
          <a:prstGeom prst="rect">
            <a:avLst/>
          </a:prstGeom>
        </p:spPr>
      </p:pic>
      <p:sp>
        <p:nvSpPr>
          <p:cNvPr id="9" name="Text Box 63">
            <a:extLst>
              <a:ext uri="{FF2B5EF4-FFF2-40B4-BE49-F238E27FC236}">
                <a16:creationId xmlns:a16="http://schemas.microsoft.com/office/drawing/2014/main" id="{E7A9D2C3-5B92-8225-D232-9E4AB5A33E38}"/>
              </a:ext>
            </a:extLst>
          </p:cNvPr>
          <p:cNvSpPr txBox="1">
            <a:spLocks noChangeArrowheads="1"/>
          </p:cNvSpPr>
          <p:nvPr/>
        </p:nvSpPr>
        <p:spPr bwMode="auto">
          <a:xfrm>
            <a:off x="-390525" y="299967"/>
            <a:ext cx="7213548"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3000" b="1" i="0" u="none" strike="noStrike" kern="1200" cap="none" spc="300" normalizeH="0" baseline="0" noProof="0">
                <a:ln>
                  <a:noFill/>
                </a:ln>
                <a:solidFill>
                  <a:srgbClr val="1D395C"/>
                </a:solidFill>
                <a:effectLst/>
                <a:uLnTx/>
                <a:uFillTx/>
                <a:latin typeface="Arial" charset="0"/>
                <a:ea typeface="ＭＳ Ｐゴシック" charset="0"/>
              </a:rPr>
              <a:t>Energizer:</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3000" b="1" i="0" u="none" strike="noStrike" kern="1200" cap="none" spc="100" normalizeH="0" baseline="0" noProof="0">
                <a:ln>
                  <a:noFill/>
                </a:ln>
                <a:solidFill>
                  <a:schemeClr val="bg1"/>
                </a:solidFill>
                <a:effectLst/>
                <a:uLnTx/>
                <a:uFillTx/>
                <a:latin typeface="Arial" charset="0"/>
                <a:ea typeface="ＭＳ Ｐゴシック" charset="0"/>
                <a:cs typeface="+mn-cs"/>
              </a:rPr>
              <a:t>True or false</a:t>
            </a:r>
            <a:endParaRPr kumimoji="0" lang="en-US" sz="3000" b="1" i="1" u="none" strike="noStrike" kern="1200" cap="none" spc="100" normalizeH="0" baseline="0" noProof="0">
              <a:ln>
                <a:noFill/>
              </a:ln>
              <a:solidFill>
                <a:schemeClr val="bg1"/>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997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1A568-C635-6FF5-F347-3E1C3CFAF18E}"/>
            </a:ext>
          </a:extLst>
        </p:cNvPr>
        <p:cNvGrpSpPr/>
        <p:nvPr/>
      </p:nvGrpSpPr>
      <p:grpSpPr>
        <a:xfrm>
          <a:off x="0" y="0"/>
          <a:ext cx="0" cy="0"/>
          <a:chOff x="0" y="0"/>
          <a:chExt cx="0" cy="0"/>
        </a:xfrm>
      </p:grpSpPr>
      <p:sp>
        <p:nvSpPr>
          <p:cNvPr id="22" name="Text Box 8">
            <a:extLst>
              <a:ext uri="{FF2B5EF4-FFF2-40B4-BE49-F238E27FC236}">
                <a16:creationId xmlns:a16="http://schemas.microsoft.com/office/drawing/2014/main" id="{2E2B763F-7AF3-15BB-899A-012AB17A2F80}"/>
              </a:ext>
            </a:extLst>
          </p:cNvPr>
          <p:cNvSpPr txBox="1">
            <a:spLocks noChangeArrowheads="1"/>
          </p:cNvSpPr>
          <p:nvPr/>
        </p:nvSpPr>
        <p:spPr bwMode="auto">
          <a:xfrm>
            <a:off x="7565996" y="384048"/>
            <a:ext cx="3760543" cy="2349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GB" sz="3000" b="1" i="0" u="none" strike="noStrike" kern="1200" cap="none" spc="150" normalizeH="0" baseline="0" noProof="0">
                <a:ln>
                  <a:noFill/>
                </a:ln>
                <a:solidFill>
                  <a:srgbClr val="1D395C"/>
                </a:solidFill>
                <a:effectLst/>
                <a:uLnTx/>
                <a:uFillTx/>
                <a:latin typeface="Arial Narrow" panose="020B0604020202020204" pitchFamily="34" charset="0"/>
                <a:ea typeface="ＭＳ Ｐゴシック" charset="0"/>
                <a:cs typeface="Arial Narrow" panose="020B0604020202020204" pitchFamily="34" charset="0"/>
              </a:rPr>
              <a:t>MODULE</a:t>
            </a:r>
          </a:p>
          <a:p>
            <a:pPr marL="0" marR="0" lvl="0" indent="0" algn="r" defTabSz="914400" rtl="0" eaLnBrk="0" fontAlgn="base" latinLnBrk="0" hangingPunct="0">
              <a:lnSpc>
                <a:spcPts val="14000"/>
              </a:lnSpc>
              <a:spcBef>
                <a:spcPts val="0"/>
              </a:spcBef>
              <a:spcAft>
                <a:spcPct val="0"/>
              </a:spcAft>
              <a:buClrTx/>
              <a:buSzTx/>
              <a:buFontTx/>
              <a:buNone/>
              <a:tabLst/>
              <a:defRPr/>
            </a:pPr>
            <a:r>
              <a:rPr kumimoji="0" lang="en-GB" sz="14000" b="1" i="0" u="none" strike="noStrike" kern="1200" cap="none" spc="150" normalizeH="0" baseline="0" noProof="0">
                <a:ln w="31750">
                  <a:solidFill>
                    <a:srgbClr val="E45C31"/>
                  </a:solidFill>
                </a:ln>
                <a:solidFill>
                  <a:prstClr val="white"/>
                </a:solidFill>
                <a:effectLst/>
                <a:uLnTx/>
                <a:uFillTx/>
                <a:latin typeface="Arial Narrow" panose="020B0604020202020204" pitchFamily="34" charset="0"/>
                <a:ea typeface="ＭＳ Ｐゴシック" charset="0"/>
                <a:cs typeface="Arial Narrow" panose="020B0604020202020204" pitchFamily="34" charset="0"/>
              </a:rPr>
              <a:t>7</a:t>
            </a:r>
          </a:p>
        </p:txBody>
      </p:sp>
      <p:sp>
        <p:nvSpPr>
          <p:cNvPr id="8" name="TextBox 7">
            <a:extLst>
              <a:ext uri="{FF2B5EF4-FFF2-40B4-BE49-F238E27FC236}">
                <a16:creationId xmlns:a16="http://schemas.microsoft.com/office/drawing/2014/main" id="{6016BD64-3CE1-F6C5-BCC7-01BD519D8A60}"/>
              </a:ext>
            </a:extLst>
          </p:cNvPr>
          <p:cNvSpPr txBox="1"/>
          <p:nvPr/>
        </p:nvSpPr>
        <p:spPr>
          <a:xfrm>
            <a:off x="3264060" y="1302747"/>
            <a:ext cx="6694557" cy="1077218"/>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150" normalizeH="0" baseline="0" noProof="0" dirty="0">
                <a:ln>
                  <a:noFill/>
                </a:ln>
                <a:solidFill>
                  <a:srgbClr val="58585A"/>
                </a:solidFill>
                <a:effectLst/>
                <a:uLnTx/>
                <a:uFillTx/>
                <a:latin typeface="Arial" charset="0"/>
                <a:ea typeface="ＭＳ Ｐゴシック" charset="0"/>
                <a:cs typeface="+mn-cs"/>
              </a:rPr>
              <a:t>Verifying the effectiveness of water safety planning</a:t>
            </a:r>
          </a:p>
        </p:txBody>
      </p:sp>
      <p:sp>
        <p:nvSpPr>
          <p:cNvPr id="5" name="TextBox 4">
            <a:extLst>
              <a:ext uri="{FF2B5EF4-FFF2-40B4-BE49-F238E27FC236}">
                <a16:creationId xmlns:a16="http://schemas.microsoft.com/office/drawing/2014/main" id="{B0A3E141-61CB-FEE4-8B6F-22AA4322C17A}"/>
              </a:ext>
            </a:extLst>
          </p:cNvPr>
          <p:cNvSpPr txBox="1"/>
          <p:nvPr/>
        </p:nvSpPr>
        <p:spPr>
          <a:xfrm>
            <a:off x="5312779" y="5704511"/>
            <a:ext cx="5061171" cy="769441"/>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200" b="0" i="1" u="none" strike="noStrike" kern="1200" cap="none" spc="150" normalizeH="0" baseline="0" noProof="0">
                <a:ln>
                  <a:noFill/>
                </a:ln>
                <a:solidFill>
                  <a:srgbClr val="58585A"/>
                </a:solidFill>
                <a:effectLst/>
                <a:uLnTx/>
                <a:uFillTx/>
                <a:latin typeface="Arial" charset="0"/>
                <a:ea typeface="ＭＳ Ｐゴシック" charset="0"/>
                <a:cs typeface="+mn-cs"/>
              </a:rPr>
              <a:t>How do we know that the WSP is working and effective?</a:t>
            </a:r>
          </a:p>
        </p:txBody>
      </p:sp>
      <p:pic>
        <p:nvPicPr>
          <p:cNvPr id="2" name="Picture 1">
            <a:extLst>
              <a:ext uri="{FF2B5EF4-FFF2-40B4-BE49-F238E27FC236}">
                <a16:creationId xmlns:a16="http://schemas.microsoft.com/office/drawing/2014/main" id="{CCFA4265-A782-8A72-94E0-499F3BE2EE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02166" y="4685640"/>
            <a:ext cx="1689834" cy="2037741"/>
          </a:xfrm>
          <a:prstGeom prst="rect">
            <a:avLst/>
          </a:prstGeom>
        </p:spPr>
      </p:pic>
    </p:spTree>
    <p:extLst>
      <p:ext uri="{BB962C8B-B14F-4D97-AF65-F5344CB8AC3E}">
        <p14:creationId xmlns:p14="http://schemas.microsoft.com/office/powerpoint/2010/main" val="35918978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3">
            <a:extLst>
              <a:ext uri="{FF2B5EF4-FFF2-40B4-BE49-F238E27FC236}">
                <a16:creationId xmlns:a16="http://schemas.microsoft.com/office/drawing/2014/main" id="{48619991-0218-AA4B-9918-1E8AE380C71B}"/>
              </a:ext>
            </a:extLst>
          </p:cNvPr>
          <p:cNvSpPr txBox="1">
            <a:spLocks noChangeArrowheads="1"/>
          </p:cNvSpPr>
          <p:nvPr/>
        </p:nvSpPr>
        <p:spPr bwMode="auto">
          <a:xfrm>
            <a:off x="-87086" y="492328"/>
            <a:ext cx="10755087"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100">
                <a:solidFill>
                  <a:schemeClr val="bg1"/>
                </a:solidFill>
                <a:latin typeface="Arial" charset="0"/>
              </a:rPr>
              <a:t>MODULE 7 </a:t>
            </a:r>
            <a:r>
              <a:rPr lang="en-US" sz="2800" b="1" spc="100">
                <a:solidFill>
                  <a:srgbClr val="FED766"/>
                </a:solidFill>
                <a:latin typeface="Arial" charset="0"/>
              </a:rPr>
              <a:t>overview</a:t>
            </a:r>
            <a:endParaRPr lang="en-US" sz="2800" b="1" i="1" spc="100">
              <a:solidFill>
                <a:srgbClr val="FED766"/>
              </a:solidFill>
              <a:latin typeface="Arial" charset="0"/>
            </a:endParaRPr>
          </a:p>
        </p:txBody>
      </p:sp>
      <p:sp>
        <p:nvSpPr>
          <p:cNvPr id="7" name="Teardrop 6">
            <a:extLst>
              <a:ext uri="{FF2B5EF4-FFF2-40B4-BE49-F238E27FC236}">
                <a16:creationId xmlns:a16="http://schemas.microsoft.com/office/drawing/2014/main" id="{02A0B7FD-7448-7C41-A763-3FBCB6A98BE7}"/>
              </a:ext>
            </a:extLst>
          </p:cNvPr>
          <p:cNvSpPr/>
          <p:nvPr/>
        </p:nvSpPr>
        <p:spPr bwMode="auto">
          <a:xfrm>
            <a:off x="1462126" y="1961603"/>
            <a:ext cx="831954" cy="831954"/>
          </a:xfrm>
          <a:prstGeom prst="teardrop">
            <a:avLst/>
          </a:prstGeom>
          <a:solidFill>
            <a:schemeClr val="bg1"/>
          </a:solidFill>
          <a:ln w="19050">
            <a:solidFill>
              <a:srgbClr val="086788"/>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86788"/>
                </a:solidFill>
                <a:latin typeface="Arial" panose="020B0604020202020204" pitchFamily="34" charset="0"/>
                <a:ea typeface="ＭＳ Ｐゴシック" charset="0"/>
                <a:cs typeface="Arial" panose="020B0604020202020204" pitchFamily="34" charset="0"/>
              </a:rPr>
              <a:t>1</a:t>
            </a:r>
          </a:p>
        </p:txBody>
      </p:sp>
      <p:sp>
        <p:nvSpPr>
          <p:cNvPr id="8" name="Teardrop 7">
            <a:extLst>
              <a:ext uri="{FF2B5EF4-FFF2-40B4-BE49-F238E27FC236}">
                <a16:creationId xmlns:a16="http://schemas.microsoft.com/office/drawing/2014/main" id="{4DFE95BC-F779-5B4F-BFCF-9C89D5553DF9}"/>
              </a:ext>
            </a:extLst>
          </p:cNvPr>
          <p:cNvSpPr/>
          <p:nvPr/>
        </p:nvSpPr>
        <p:spPr bwMode="auto">
          <a:xfrm>
            <a:off x="5424209" y="1961603"/>
            <a:ext cx="831954" cy="831954"/>
          </a:xfrm>
          <a:prstGeom prst="teardrop">
            <a:avLst/>
          </a:prstGeom>
          <a:solidFill>
            <a:schemeClr val="bg1"/>
          </a:solidFill>
          <a:ln w="19050">
            <a:solidFill>
              <a:srgbClr val="E45C31"/>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E45C31"/>
                </a:solidFill>
                <a:latin typeface="Arial" panose="020B0604020202020204" pitchFamily="34" charset="0"/>
                <a:ea typeface="ＭＳ Ｐゴシック" charset="0"/>
                <a:cs typeface="Arial" panose="020B0604020202020204" pitchFamily="34" charset="0"/>
              </a:rPr>
              <a:t>2</a:t>
            </a:r>
          </a:p>
        </p:txBody>
      </p:sp>
      <p:sp>
        <p:nvSpPr>
          <p:cNvPr id="10" name="Teardrop 9">
            <a:extLst>
              <a:ext uri="{FF2B5EF4-FFF2-40B4-BE49-F238E27FC236}">
                <a16:creationId xmlns:a16="http://schemas.microsoft.com/office/drawing/2014/main" id="{07469A08-E751-4743-A157-E8197740B546}"/>
              </a:ext>
            </a:extLst>
          </p:cNvPr>
          <p:cNvSpPr/>
          <p:nvPr/>
        </p:nvSpPr>
        <p:spPr bwMode="auto">
          <a:xfrm>
            <a:off x="9386292" y="1961603"/>
            <a:ext cx="831954" cy="831954"/>
          </a:xfrm>
          <a:prstGeom prst="teardrop">
            <a:avLst/>
          </a:prstGeom>
          <a:solidFill>
            <a:schemeClr val="bg1"/>
          </a:solidFill>
          <a:ln w="19050">
            <a:solidFill>
              <a:srgbClr val="009FB7"/>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09FB7"/>
                </a:solidFill>
                <a:latin typeface="Arial" panose="020B0604020202020204" pitchFamily="34" charset="0"/>
                <a:ea typeface="ＭＳ Ｐゴシック" charset="0"/>
                <a:cs typeface="Arial" panose="020B0604020202020204" pitchFamily="34" charset="0"/>
              </a:rPr>
              <a:t>3</a:t>
            </a:r>
          </a:p>
        </p:txBody>
      </p:sp>
      <p:sp>
        <p:nvSpPr>
          <p:cNvPr id="9" name="Text Box 63"/>
          <p:cNvSpPr txBox="1">
            <a:spLocks noChangeArrowheads="1"/>
          </p:cNvSpPr>
          <p:nvPr/>
        </p:nvSpPr>
        <p:spPr bwMode="auto">
          <a:xfrm>
            <a:off x="227829" y="3089363"/>
            <a:ext cx="35604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spcAft>
                <a:spcPts val="1200"/>
              </a:spcAft>
              <a:defRPr/>
            </a:pPr>
            <a:r>
              <a:rPr lang="en-AU" sz="2000" b="1">
                <a:solidFill>
                  <a:srgbClr val="086788"/>
                </a:solidFill>
                <a:latin typeface="Arial" charset="0"/>
                <a:ea typeface="Arial" charset="0"/>
                <a:cs typeface="Arial" charset="0"/>
              </a:rPr>
              <a:t>WHAT </a:t>
            </a:r>
            <a:r>
              <a:rPr lang="en-AU" sz="2000">
                <a:solidFill>
                  <a:srgbClr val="086788"/>
                </a:solidFill>
                <a:latin typeface="Arial" charset="0"/>
                <a:ea typeface="Arial" charset="0"/>
                <a:cs typeface="Arial" charset="0"/>
              </a:rPr>
              <a:t>WE DO:</a:t>
            </a:r>
            <a:br>
              <a:rPr lang="en-AU" sz="2000">
                <a:solidFill>
                  <a:schemeClr val="bg2">
                    <a:lumMod val="25000"/>
                  </a:schemeClr>
                </a:solidFill>
                <a:latin typeface="Arial" charset="0"/>
                <a:ea typeface="Arial" charset="0"/>
                <a:cs typeface="Arial" charset="0"/>
              </a:rPr>
            </a:br>
            <a:r>
              <a:rPr lang="en-US" sz="2000">
                <a:solidFill>
                  <a:schemeClr val="bg2">
                    <a:lumMod val="25000"/>
                  </a:schemeClr>
                </a:solidFill>
                <a:latin typeface="Arial" charset="0"/>
              </a:rPr>
              <a:t>Confirm that drinking-water quality standards are being met, consumers are satisfied and the WSP is complete, up-to-date and effective</a:t>
            </a:r>
            <a:endParaRPr lang="en-AU" sz="2000" b="1">
              <a:solidFill>
                <a:schemeClr val="bg2">
                  <a:lumMod val="25000"/>
                </a:schemeClr>
              </a:solidFill>
              <a:latin typeface="Arial" charset="0"/>
              <a:ea typeface="Arial" charset="0"/>
              <a:cs typeface="Arial" charset="0"/>
            </a:endParaRPr>
          </a:p>
        </p:txBody>
      </p:sp>
      <p:sp>
        <p:nvSpPr>
          <p:cNvPr id="5" name="Text Box 63">
            <a:extLst>
              <a:ext uri="{FF2B5EF4-FFF2-40B4-BE49-F238E27FC236}">
                <a16:creationId xmlns:a16="http://schemas.microsoft.com/office/drawing/2014/main" id="{48669CA3-AC67-5D41-9912-E64AB23C1324}"/>
              </a:ext>
            </a:extLst>
          </p:cNvPr>
          <p:cNvSpPr txBox="1">
            <a:spLocks noChangeArrowheads="1"/>
          </p:cNvSpPr>
          <p:nvPr/>
        </p:nvSpPr>
        <p:spPr bwMode="auto">
          <a:xfrm>
            <a:off x="4070486" y="3052353"/>
            <a:ext cx="35604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spcAft>
                <a:spcPts val="1200"/>
              </a:spcAft>
              <a:defRPr/>
            </a:pPr>
            <a:r>
              <a:rPr lang="en-AU" sz="2000" b="1">
                <a:solidFill>
                  <a:srgbClr val="E45C31"/>
                </a:solidFill>
                <a:latin typeface="Arial" charset="0"/>
                <a:ea typeface="Arial" charset="0"/>
                <a:cs typeface="Arial" charset="0"/>
              </a:rPr>
              <a:t>WHY </a:t>
            </a:r>
            <a:r>
              <a:rPr lang="en-AU" sz="2000">
                <a:solidFill>
                  <a:srgbClr val="E45C31"/>
                </a:solidFill>
                <a:latin typeface="Arial" charset="0"/>
                <a:ea typeface="Arial" charset="0"/>
                <a:cs typeface="Arial" charset="0"/>
              </a:rPr>
              <a:t>WE DO IT:</a:t>
            </a:r>
            <a:br>
              <a:rPr lang="en-AU" sz="2000">
                <a:solidFill>
                  <a:srgbClr val="DB504A"/>
                </a:solidFill>
                <a:latin typeface="Arial" charset="0"/>
                <a:ea typeface="Arial" charset="0"/>
                <a:cs typeface="Arial" charset="0"/>
              </a:rPr>
            </a:br>
            <a:r>
              <a:rPr lang="en-US" sz="2000">
                <a:solidFill>
                  <a:schemeClr val="bg2">
                    <a:lumMod val="25000"/>
                  </a:schemeClr>
                </a:solidFill>
                <a:latin typeface="Arial" charset="0"/>
                <a:ea typeface="Arial" charset="0"/>
                <a:cs typeface="Arial" charset="0"/>
              </a:rPr>
              <a:t>To verify that the WSP as a whole is working effectively to deliver safe drinking-water</a:t>
            </a:r>
            <a:endParaRPr lang="en-AU" sz="2000" b="1">
              <a:solidFill>
                <a:schemeClr val="bg2">
                  <a:lumMod val="25000"/>
                </a:schemeClr>
              </a:solidFill>
              <a:latin typeface="Arial" charset="0"/>
              <a:ea typeface="Arial" charset="0"/>
              <a:cs typeface="Arial" charset="0"/>
            </a:endParaRPr>
          </a:p>
        </p:txBody>
      </p:sp>
      <p:sp>
        <p:nvSpPr>
          <p:cNvPr id="6" name="Text Box 63">
            <a:extLst>
              <a:ext uri="{FF2B5EF4-FFF2-40B4-BE49-F238E27FC236}">
                <a16:creationId xmlns:a16="http://schemas.microsoft.com/office/drawing/2014/main" id="{22DE7E45-4E58-7B42-961A-FA908E7EBF74}"/>
              </a:ext>
            </a:extLst>
          </p:cNvPr>
          <p:cNvSpPr txBox="1">
            <a:spLocks noChangeArrowheads="1"/>
          </p:cNvSpPr>
          <p:nvPr/>
        </p:nvSpPr>
        <p:spPr bwMode="auto">
          <a:xfrm>
            <a:off x="7913914" y="3089363"/>
            <a:ext cx="4213543" cy="3208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spcAft>
                <a:spcPts val="300"/>
              </a:spcAft>
              <a:defRPr/>
            </a:pPr>
            <a:r>
              <a:rPr lang="en-AU" sz="2000" b="1">
                <a:solidFill>
                  <a:srgbClr val="009FB7"/>
                </a:solidFill>
                <a:latin typeface="Arial" charset="0"/>
                <a:ea typeface="Arial" charset="0"/>
                <a:cs typeface="Arial" charset="0"/>
              </a:rPr>
              <a:t> 	HOW </a:t>
            </a:r>
            <a:r>
              <a:rPr lang="en-AU" sz="2000">
                <a:solidFill>
                  <a:srgbClr val="009FB7"/>
                </a:solidFill>
                <a:latin typeface="Arial" charset="0"/>
                <a:ea typeface="Arial" charset="0"/>
                <a:cs typeface="Arial" charset="0"/>
              </a:rPr>
              <a:t>WE DO IT:</a:t>
            </a:r>
            <a:br>
              <a:rPr lang="en-AU" sz="2000">
                <a:solidFill>
                  <a:srgbClr val="009FB7"/>
                </a:solidFill>
                <a:latin typeface="Arial" charset="0"/>
                <a:ea typeface="Arial" charset="0"/>
                <a:cs typeface="Arial" charset="0"/>
              </a:rPr>
            </a:br>
            <a:r>
              <a:rPr lang="en-US" sz="2000">
                <a:solidFill>
                  <a:schemeClr val="bg2">
                    <a:lumMod val="25000"/>
                  </a:schemeClr>
                </a:solidFill>
                <a:latin typeface="Arial" charset="0"/>
                <a:ea typeface="Arial" charset="0"/>
                <a:cs typeface="Arial" charset="0"/>
              </a:rPr>
              <a:t>Develop and implement verification programmes to confirm that:</a:t>
            </a:r>
          </a:p>
          <a:p>
            <a:pPr algn="l">
              <a:spcBef>
                <a:spcPts val="600"/>
              </a:spcBef>
              <a:spcAft>
                <a:spcPts val="300"/>
              </a:spcAft>
              <a:buFont typeface="+mj-lt"/>
              <a:buAutoNum type="arabicPeriod"/>
              <a:defRPr/>
            </a:pPr>
            <a:r>
              <a:rPr lang="en-US" sz="2000">
                <a:solidFill>
                  <a:schemeClr val="bg2">
                    <a:lumMod val="25000"/>
                  </a:schemeClr>
                </a:solidFill>
                <a:latin typeface="Arial" charset="0"/>
                <a:ea typeface="Arial" charset="0"/>
                <a:cs typeface="Arial" charset="0"/>
              </a:rPr>
              <a:t>regulations for drinking-water quality are being met</a:t>
            </a:r>
          </a:p>
          <a:p>
            <a:pPr algn="l">
              <a:spcBef>
                <a:spcPts val="600"/>
              </a:spcBef>
              <a:spcAft>
                <a:spcPts val="300"/>
              </a:spcAft>
              <a:buFont typeface="+mj-lt"/>
              <a:buAutoNum type="arabicPeriod"/>
              <a:defRPr/>
            </a:pPr>
            <a:r>
              <a:rPr lang="en-GB" sz="2000">
                <a:solidFill>
                  <a:schemeClr val="bg2">
                    <a:lumMod val="25000"/>
                  </a:schemeClr>
                </a:solidFill>
                <a:latin typeface="Arial" charset="0"/>
                <a:ea typeface="Arial" charset="0"/>
                <a:cs typeface="Arial" charset="0"/>
              </a:rPr>
              <a:t>users are satisfied</a:t>
            </a:r>
          </a:p>
          <a:p>
            <a:pPr algn="l">
              <a:spcBef>
                <a:spcPts val="600"/>
              </a:spcBef>
              <a:spcAft>
                <a:spcPts val="300"/>
              </a:spcAft>
              <a:buFont typeface="+mj-lt"/>
              <a:buAutoNum type="arabicPeriod"/>
              <a:defRPr/>
            </a:pPr>
            <a:r>
              <a:rPr lang="en-US" sz="2000">
                <a:solidFill>
                  <a:schemeClr val="bg2">
                    <a:lumMod val="25000"/>
                  </a:schemeClr>
                </a:solidFill>
                <a:latin typeface="Arial" charset="0"/>
                <a:ea typeface="Arial" charset="0"/>
                <a:cs typeface="Arial" charset="0"/>
              </a:rPr>
              <a:t>the WSP is complete, adequately implemented and effective</a:t>
            </a:r>
            <a:endParaRPr lang="en-GB" sz="2000">
              <a:solidFill>
                <a:schemeClr val="bg2">
                  <a:lumMod val="25000"/>
                </a:schemeClr>
              </a:solidFill>
              <a:latin typeface="Arial" charset="0"/>
              <a:ea typeface="Arial" charset="0"/>
              <a:cs typeface="Arial" charset="0"/>
            </a:endParaRPr>
          </a:p>
        </p:txBody>
      </p:sp>
    </p:spTree>
    <p:extLst>
      <p:ext uri="{BB962C8B-B14F-4D97-AF65-F5344CB8AC3E}">
        <p14:creationId xmlns:p14="http://schemas.microsoft.com/office/powerpoint/2010/main" val="158087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2606671"/>
              </p:ext>
            </p:extLst>
          </p:nvPr>
        </p:nvGraphicFramePr>
        <p:xfrm>
          <a:off x="836909" y="349847"/>
          <a:ext cx="10232874" cy="6261644"/>
        </p:xfrm>
        <a:graphic>
          <a:graphicData uri="http://schemas.openxmlformats.org/drawingml/2006/table">
            <a:tbl>
              <a:tblPr firstRow="1" firstCol="1" bandRow="1" bandCol="1"/>
              <a:tblGrid>
                <a:gridCol w="5104361">
                  <a:extLst>
                    <a:ext uri="{9D8B030D-6E8A-4147-A177-3AD203B41FA5}">
                      <a16:colId xmlns:a16="http://schemas.microsoft.com/office/drawing/2014/main" val="20000"/>
                    </a:ext>
                  </a:extLst>
                </a:gridCol>
                <a:gridCol w="5128513">
                  <a:extLst>
                    <a:ext uri="{9D8B030D-6E8A-4147-A177-3AD203B41FA5}">
                      <a16:colId xmlns:a16="http://schemas.microsoft.com/office/drawing/2014/main" val="20001"/>
                    </a:ext>
                  </a:extLst>
                </a:gridCol>
              </a:tblGrid>
              <a:tr h="460383">
                <a:tc>
                  <a:txBody>
                    <a:bodyPr/>
                    <a:lstStyle/>
                    <a:p>
                      <a:pPr algn="ctr">
                        <a:lnSpc>
                          <a:spcPts val="1800"/>
                        </a:lnSpc>
                        <a:spcAft>
                          <a:spcPts val="0"/>
                        </a:spcAft>
                      </a:pPr>
                      <a:r>
                        <a:rPr lang="en-US" sz="1600" b="1" spc="100" baseline="0">
                          <a:solidFill>
                            <a:srgbClr val="1D395C"/>
                          </a:solidFill>
                          <a:effectLst/>
                          <a:latin typeface="Arial" charset="0"/>
                          <a:ea typeface="Arial" charset="0"/>
                          <a:cs typeface="Arial" charset="0"/>
                        </a:rPr>
                        <a:t>HAZARDOUS EVENT</a:t>
                      </a:r>
                    </a:p>
                  </a:txBody>
                  <a:tcPr marR="34873" marT="91440" marB="9144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E45C31"/>
                    </a:solidFill>
                  </a:tcPr>
                </a:tc>
                <a:tc>
                  <a:txBody>
                    <a:bodyPr/>
                    <a:lstStyle/>
                    <a:p>
                      <a:pPr algn="ctr">
                        <a:lnSpc>
                          <a:spcPct val="115000"/>
                        </a:lnSpc>
                        <a:spcAft>
                          <a:spcPts val="0"/>
                        </a:spcAft>
                      </a:pPr>
                      <a:r>
                        <a:rPr lang="en-US" sz="1600" b="1" spc="100" baseline="0">
                          <a:solidFill>
                            <a:srgbClr val="1D395C"/>
                          </a:solidFill>
                          <a:effectLst/>
                          <a:latin typeface="Arial" charset="0"/>
                          <a:ea typeface="Arial" charset="0"/>
                          <a:cs typeface="Arial" charset="0"/>
                        </a:rPr>
                        <a:t>CONTROL MEASURE</a:t>
                      </a:r>
                    </a:p>
                  </a:txBody>
                  <a:tcPr marT="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E45C31"/>
                    </a:solidFill>
                  </a:tcPr>
                </a:tc>
                <a:extLst>
                  <a:ext uri="{0D108BD9-81ED-4DB2-BD59-A6C34878D82A}">
                    <a16:rowId xmlns:a16="http://schemas.microsoft.com/office/drawing/2014/main" val="1690966825"/>
                  </a:ext>
                </a:extLst>
              </a:tr>
              <a:tr h="858219">
                <a:tc>
                  <a:txBody>
                    <a:bodyPr/>
                    <a:lstStyle/>
                    <a:p>
                      <a:pPr>
                        <a:lnSpc>
                          <a:spcPct val="115000"/>
                        </a:lnSpc>
                        <a:spcBef>
                          <a:spcPts val="1000"/>
                        </a:spcBef>
                        <a:spcAft>
                          <a:spcPts val="1000"/>
                        </a:spcAft>
                        <a:buNone/>
                      </a:pPr>
                      <a:r>
                        <a:rPr lang="en-GB" sz="1600" b="1" kern="100">
                          <a:solidFill>
                            <a:srgbClr val="E45C31"/>
                          </a:solidFill>
                          <a:effectLst/>
                          <a:latin typeface="Arial" panose="020B0604020202020204" pitchFamily="34" charset="0"/>
                          <a:ea typeface="Times New Roman" panose="02020603050405020304" pitchFamily="18" charset="0"/>
                          <a:cs typeface="Arial" panose="020B0604020202020204" pitchFamily="34" charset="0"/>
                        </a:rPr>
                        <a:t>Raw water is contaminated runoff (X) because of cattle grazing near surface water intake (Y)</a:t>
                      </a:r>
                      <a:endParaRPr lang="en-IE" sz="1600" kern="100">
                        <a:solidFill>
                          <a:srgbClr val="E45C31"/>
                        </a:solidFill>
                        <a:effectLst/>
                        <a:latin typeface="Arial" panose="020B0604020202020204" pitchFamily="34" charset="0"/>
                        <a:ea typeface="Times New Roman" panose="02020603050405020304" pitchFamily="18" charset="0"/>
                        <a:cs typeface="Arial" panose="020B0604020202020204" pitchFamily="34" charset="0"/>
                      </a:endParaRPr>
                    </a:p>
                  </a:txBody>
                  <a:tcPr marR="34925" marT="91440" marB="9144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tc>
                  <a:txBody>
                    <a:bodyPr/>
                    <a:lstStyle/>
                    <a:p>
                      <a:pPr>
                        <a:lnSpc>
                          <a:spcPct val="115000"/>
                        </a:lnSpc>
                        <a:spcAft>
                          <a:spcPts val="0"/>
                        </a:spcAft>
                      </a:pPr>
                      <a:r>
                        <a:rPr lang="en-AU" sz="1600" b="1">
                          <a:solidFill>
                            <a:srgbClr val="E45C31"/>
                          </a:solidFill>
                          <a:effectLst/>
                          <a:latin typeface="Arial" charset="0"/>
                          <a:ea typeface="Arial" charset="0"/>
                          <a:cs typeface="Arial" charset="0"/>
                        </a:rPr>
                        <a:t>Controlled grazing in exclusion zone: permits, fencing, regular inspections</a:t>
                      </a:r>
                      <a:endParaRPr lang="en-US" sz="1600">
                        <a:solidFill>
                          <a:srgbClr val="E45C31"/>
                        </a:solidFill>
                        <a:effectLst/>
                        <a:latin typeface="Arial" charset="0"/>
                        <a:ea typeface="Arial" charset="0"/>
                        <a:cs typeface="Arial" charset="0"/>
                      </a:endParaRPr>
                    </a:p>
                  </a:txBody>
                  <a:tcPr marT="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58219">
                <a:tc>
                  <a:txBody>
                    <a:bodyPr/>
                    <a:lstStyle/>
                    <a:p>
                      <a:pPr>
                        <a:lnSpc>
                          <a:spcPct val="115000"/>
                        </a:lnSpc>
                        <a:spcBef>
                          <a:spcPts val="1000"/>
                        </a:spcBef>
                        <a:spcAft>
                          <a:spcPts val="1000"/>
                        </a:spcAft>
                        <a:buNone/>
                      </a:pPr>
                      <a:r>
                        <a:rPr lang="en-GB" sz="1600" b="1" kern="100">
                          <a:effectLst/>
                          <a:latin typeface="Arial" panose="020B0604020202020204" pitchFamily="34" charset="0"/>
                          <a:ea typeface="Times New Roman" panose="02020603050405020304" pitchFamily="18" charset="0"/>
                          <a:cs typeface="Arial" panose="020B0604020202020204" pitchFamily="34" charset="0"/>
                        </a:rPr>
                        <a:t>Contaminated water is consumed (X) because informal settlements do not have access to the piped water supply (Y)</a:t>
                      </a:r>
                      <a:endParaRPr lang="en-IE" sz="1600" kern="100">
                        <a:effectLst/>
                        <a:latin typeface="Arial" panose="020B0604020202020204" pitchFamily="34" charset="0"/>
                        <a:ea typeface="Times New Roman" panose="02020603050405020304" pitchFamily="18" charset="0"/>
                        <a:cs typeface="Arial" panose="020B0604020202020204" pitchFamily="34" charset="0"/>
                      </a:endParaRPr>
                    </a:p>
                  </a:txBody>
                  <a:tcPr marR="34925" marT="91440" marB="9144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tc>
                  <a:txBody>
                    <a:bodyPr/>
                    <a:lstStyle/>
                    <a:p>
                      <a:pPr>
                        <a:lnSpc>
                          <a:spcPct val="115000"/>
                        </a:lnSpc>
                        <a:spcAft>
                          <a:spcPts val="0"/>
                        </a:spcAft>
                      </a:pPr>
                      <a:r>
                        <a:rPr lang="en-US" sz="1600" b="1">
                          <a:solidFill>
                            <a:schemeClr val="bg2">
                              <a:lumMod val="25000"/>
                            </a:schemeClr>
                          </a:solidFill>
                          <a:effectLst/>
                          <a:latin typeface="Arial" charset="0"/>
                          <a:ea typeface="Arial" charset="0"/>
                          <a:cs typeface="Arial" charset="0"/>
                        </a:rPr>
                        <a:t>Settlement dweller education programme on safe household treatment and storage practices</a:t>
                      </a:r>
                      <a:endParaRPr lang="en-US" sz="1600">
                        <a:solidFill>
                          <a:schemeClr val="bg2">
                            <a:lumMod val="25000"/>
                          </a:schemeClr>
                        </a:solidFill>
                        <a:effectLst/>
                        <a:latin typeface="Arial" charset="0"/>
                        <a:ea typeface="Arial" charset="0"/>
                        <a:cs typeface="Arial" charset="0"/>
                      </a:endParaRPr>
                    </a:p>
                  </a:txBody>
                  <a:tcPr marT="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84067">
                <a:tc>
                  <a:txBody>
                    <a:bodyPr/>
                    <a:lstStyle/>
                    <a:p>
                      <a:pPr>
                        <a:lnSpc>
                          <a:spcPct val="115000"/>
                        </a:lnSpc>
                        <a:spcBef>
                          <a:spcPts val="1000"/>
                        </a:spcBef>
                        <a:spcAft>
                          <a:spcPts val="1000"/>
                        </a:spcAft>
                        <a:buNone/>
                      </a:pPr>
                      <a:r>
                        <a:rPr lang="en-GB" sz="1600" b="1" kern="100">
                          <a:effectLst/>
                          <a:latin typeface="Arial" panose="020B0604020202020204" pitchFamily="34" charset="0"/>
                          <a:ea typeface="Times New Roman" panose="02020603050405020304" pitchFamily="18" charset="0"/>
                          <a:cs typeface="Arial" panose="020B0604020202020204" pitchFamily="34" charset="0"/>
                        </a:rPr>
                        <a:t>Contaminated water from customer’s storage tanks is back-siphoned into distribution pipes (X) because of low pressure in distribution network (Y) </a:t>
                      </a:r>
                      <a:endParaRPr lang="en-IE" sz="1600" kern="100">
                        <a:effectLst/>
                        <a:latin typeface="Arial" panose="020B0604020202020204" pitchFamily="34" charset="0"/>
                        <a:ea typeface="Times New Roman" panose="02020603050405020304" pitchFamily="18" charset="0"/>
                        <a:cs typeface="Arial" panose="020B0604020202020204" pitchFamily="34" charset="0"/>
                      </a:endParaRPr>
                    </a:p>
                  </a:txBody>
                  <a:tcPr marR="34925" marT="91440" marB="9144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tc>
                  <a:txBody>
                    <a:bodyPr/>
                    <a:lstStyle/>
                    <a:p>
                      <a:pPr>
                        <a:lnSpc>
                          <a:spcPct val="115000"/>
                        </a:lnSpc>
                        <a:spcAft>
                          <a:spcPts val="0"/>
                        </a:spcAft>
                      </a:pPr>
                      <a:r>
                        <a:rPr lang="en-AU" sz="1600" b="1">
                          <a:solidFill>
                            <a:schemeClr val="bg2">
                              <a:lumMod val="25000"/>
                            </a:schemeClr>
                          </a:solidFill>
                          <a:effectLst/>
                          <a:latin typeface="Arial" charset="0"/>
                          <a:ea typeface="Arial" charset="0"/>
                          <a:cs typeface="Arial" charset="0"/>
                        </a:rPr>
                        <a:t>Regulations requiring check valves (backflow prevention valves) at customer connections</a:t>
                      </a:r>
                      <a:endParaRPr lang="en-US" sz="1600">
                        <a:solidFill>
                          <a:schemeClr val="bg2">
                            <a:lumMod val="25000"/>
                          </a:schemeClr>
                        </a:solidFill>
                        <a:effectLst/>
                        <a:latin typeface="Arial" charset="0"/>
                        <a:ea typeface="Arial" charset="0"/>
                        <a:cs typeface="Arial" charset="0"/>
                      </a:endParaRPr>
                    </a:p>
                  </a:txBody>
                  <a:tcPr marT="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58219">
                <a:tc>
                  <a:txBody>
                    <a:bodyPr/>
                    <a:lstStyle/>
                    <a:p>
                      <a:pPr>
                        <a:lnSpc>
                          <a:spcPct val="115000"/>
                        </a:lnSpc>
                        <a:spcBef>
                          <a:spcPts val="1000"/>
                        </a:spcBef>
                        <a:spcAft>
                          <a:spcPts val="1000"/>
                        </a:spcAft>
                        <a:buNone/>
                      </a:pPr>
                      <a:r>
                        <a:rPr lang="en-GB" sz="1600" b="1" kern="100">
                          <a:effectLst/>
                          <a:latin typeface="Arial" panose="020B0604020202020204" pitchFamily="34" charset="0"/>
                          <a:ea typeface="Times New Roman" panose="02020603050405020304" pitchFamily="18" charset="0"/>
                          <a:cs typeface="Arial" panose="020B0604020202020204" pitchFamily="34" charset="0"/>
                        </a:rPr>
                        <a:t>The water supply is or over- or under-dosed with chlorine (X) because of operator error (Y)</a:t>
                      </a:r>
                      <a:endParaRPr lang="en-IE" sz="1600" kern="100">
                        <a:effectLst/>
                        <a:latin typeface="Arial" panose="020B0604020202020204" pitchFamily="34" charset="0"/>
                        <a:ea typeface="Times New Roman" panose="02020603050405020304" pitchFamily="18" charset="0"/>
                        <a:cs typeface="Arial" panose="020B0604020202020204" pitchFamily="34" charset="0"/>
                      </a:endParaRPr>
                    </a:p>
                  </a:txBody>
                  <a:tcPr marR="34925" marT="91440" marB="9144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tc>
                  <a:txBody>
                    <a:bodyPr/>
                    <a:lstStyle/>
                    <a:p>
                      <a:pPr>
                        <a:lnSpc>
                          <a:spcPct val="115000"/>
                        </a:lnSpc>
                        <a:spcAft>
                          <a:spcPts val="0"/>
                        </a:spcAft>
                      </a:pPr>
                      <a:r>
                        <a:rPr lang="en-AU" sz="1600" b="1">
                          <a:solidFill>
                            <a:schemeClr val="bg2">
                              <a:lumMod val="25000"/>
                            </a:schemeClr>
                          </a:solidFill>
                          <a:effectLst/>
                          <a:latin typeface="Arial" charset="0"/>
                          <a:ea typeface="Arial" charset="0"/>
                          <a:cs typeface="Arial" charset="0"/>
                        </a:rPr>
                        <a:t>SOPs and thorough operator training and competency testing in chlorination procedures</a:t>
                      </a:r>
                      <a:endParaRPr lang="en-US" sz="1600">
                        <a:solidFill>
                          <a:schemeClr val="bg2">
                            <a:lumMod val="25000"/>
                          </a:schemeClr>
                        </a:solidFill>
                        <a:effectLst/>
                        <a:latin typeface="Arial" charset="0"/>
                        <a:ea typeface="Arial" charset="0"/>
                        <a:cs typeface="Arial" charset="0"/>
                      </a:endParaRPr>
                    </a:p>
                  </a:txBody>
                  <a:tcPr marT="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58219">
                <a:tc>
                  <a:txBody>
                    <a:bodyPr/>
                    <a:lstStyle/>
                    <a:p>
                      <a:pPr>
                        <a:lnSpc>
                          <a:spcPct val="115000"/>
                        </a:lnSpc>
                        <a:spcBef>
                          <a:spcPts val="1000"/>
                        </a:spcBef>
                        <a:spcAft>
                          <a:spcPts val="1000"/>
                        </a:spcAft>
                        <a:buNone/>
                      </a:pPr>
                      <a:r>
                        <a:rPr lang="en-GB" sz="1600" b="1" kern="100">
                          <a:effectLst/>
                          <a:latin typeface="Arial" panose="020B0604020202020204" pitchFamily="34" charset="0"/>
                          <a:ea typeface="Times New Roman" panose="02020603050405020304" pitchFamily="18" charset="0"/>
                          <a:cs typeface="Arial" panose="020B0604020202020204" pitchFamily="34" charset="0"/>
                        </a:rPr>
                        <a:t>Water supply outages (X) because of power loss at the network pump station following severe storm (Y)</a:t>
                      </a:r>
                      <a:endParaRPr lang="en-IE" sz="1600" kern="100">
                        <a:effectLst/>
                        <a:latin typeface="Arial" panose="020B0604020202020204" pitchFamily="34" charset="0"/>
                        <a:ea typeface="Times New Roman" panose="02020603050405020304" pitchFamily="18" charset="0"/>
                        <a:cs typeface="Arial" panose="020B0604020202020204" pitchFamily="34" charset="0"/>
                      </a:endParaRPr>
                    </a:p>
                  </a:txBody>
                  <a:tcPr marR="34925" marT="91440" marB="9144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tc>
                  <a:txBody>
                    <a:bodyPr/>
                    <a:lstStyle/>
                    <a:p>
                      <a:pPr>
                        <a:lnSpc>
                          <a:spcPct val="115000"/>
                        </a:lnSpc>
                        <a:spcAft>
                          <a:spcPts val="0"/>
                        </a:spcAft>
                      </a:pPr>
                      <a:r>
                        <a:rPr lang="en-AU" sz="1600" b="1">
                          <a:solidFill>
                            <a:schemeClr val="bg2">
                              <a:lumMod val="25000"/>
                            </a:schemeClr>
                          </a:solidFill>
                          <a:effectLst/>
                          <a:latin typeface="Arial" charset="0"/>
                          <a:ea typeface="Arial" charset="0"/>
                          <a:cs typeface="Arial" charset="0"/>
                        </a:rPr>
                        <a:t>Back-up mobile power generator </a:t>
                      </a:r>
                      <a:endParaRPr lang="en-US" sz="1600">
                        <a:solidFill>
                          <a:schemeClr val="bg2">
                            <a:lumMod val="25000"/>
                          </a:schemeClr>
                        </a:solidFill>
                        <a:effectLst/>
                        <a:latin typeface="Arial" charset="0"/>
                        <a:ea typeface="Arial" charset="0"/>
                        <a:cs typeface="Arial" charset="0"/>
                      </a:endParaRPr>
                    </a:p>
                  </a:txBody>
                  <a:tcPr marT="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58219">
                <a:tc>
                  <a:txBody>
                    <a:bodyPr/>
                    <a:lstStyle/>
                    <a:p>
                      <a:pPr>
                        <a:lnSpc>
                          <a:spcPct val="115000"/>
                        </a:lnSpc>
                        <a:spcBef>
                          <a:spcPts val="1000"/>
                        </a:spcBef>
                        <a:spcAft>
                          <a:spcPts val="1000"/>
                        </a:spcAft>
                        <a:buNone/>
                      </a:pPr>
                      <a:r>
                        <a:rPr lang="en-GB" sz="1600" b="1" kern="100">
                          <a:effectLst/>
                          <a:latin typeface="Arial" panose="020B0604020202020204" pitchFamily="34" charset="0"/>
                          <a:ea typeface="Times New Roman" panose="02020603050405020304" pitchFamily="18" charset="0"/>
                          <a:cs typeface="Arial" panose="020B0604020202020204" pitchFamily="34" charset="0"/>
                        </a:rPr>
                        <a:t>Raw water is contaminated (X) because of direct discharge of industrial pollutants upstream of the intake (Y)</a:t>
                      </a:r>
                      <a:endParaRPr lang="en-IE" sz="1600" kern="100">
                        <a:effectLst/>
                        <a:latin typeface="Arial" panose="020B0604020202020204" pitchFamily="34" charset="0"/>
                        <a:ea typeface="Times New Roman" panose="02020603050405020304" pitchFamily="18" charset="0"/>
                        <a:cs typeface="Arial" panose="020B0604020202020204" pitchFamily="34" charset="0"/>
                      </a:endParaRPr>
                    </a:p>
                  </a:txBody>
                  <a:tcPr marR="34925" marT="91440" marB="9144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tc>
                  <a:txBody>
                    <a:bodyPr/>
                    <a:lstStyle/>
                    <a:p>
                      <a:pPr>
                        <a:lnSpc>
                          <a:spcPct val="115000"/>
                        </a:lnSpc>
                        <a:spcAft>
                          <a:spcPts val="0"/>
                        </a:spcAft>
                      </a:pPr>
                      <a:r>
                        <a:rPr lang="en-AU" sz="1600" b="1">
                          <a:solidFill>
                            <a:schemeClr val="bg2">
                              <a:lumMod val="25000"/>
                            </a:schemeClr>
                          </a:solidFill>
                          <a:effectLst/>
                          <a:latin typeface="Arial" charset="0"/>
                          <a:ea typeface="Arial" charset="0"/>
                          <a:cs typeface="Arial" charset="0"/>
                        </a:rPr>
                        <a:t>Enforced industrial effluent standards</a:t>
                      </a:r>
                      <a:endParaRPr lang="en-US" sz="1600">
                        <a:solidFill>
                          <a:schemeClr val="bg2">
                            <a:lumMod val="25000"/>
                          </a:schemeClr>
                        </a:solidFill>
                        <a:effectLst/>
                        <a:latin typeface="Arial" charset="0"/>
                        <a:ea typeface="Arial" charset="0"/>
                        <a:cs typeface="Arial" charset="0"/>
                      </a:endParaRPr>
                    </a:p>
                  </a:txBody>
                  <a:tcPr marT="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5" name="Rectangle 24"/>
          <p:cNvSpPr/>
          <p:nvPr/>
        </p:nvSpPr>
        <p:spPr>
          <a:xfrm>
            <a:off x="5953346" y="1702498"/>
            <a:ext cx="4885497" cy="76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997860" y="2683906"/>
            <a:ext cx="4885497" cy="92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997859" y="3772337"/>
            <a:ext cx="4885498" cy="76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49282" y="4684908"/>
            <a:ext cx="4885497" cy="76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997859" y="5738839"/>
            <a:ext cx="4930011" cy="76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1BEF39B-AF77-2247-982E-0C95C2D4B0B2}"/>
              </a:ext>
            </a:extLst>
          </p:cNvPr>
          <p:cNvGrpSpPr/>
          <p:nvPr/>
        </p:nvGrpSpPr>
        <p:grpSpPr>
          <a:xfrm>
            <a:off x="11676764" y="1163745"/>
            <a:ext cx="515236" cy="380621"/>
            <a:chOff x="8628766" y="1945016"/>
            <a:chExt cx="515236" cy="380621"/>
          </a:xfrm>
        </p:grpSpPr>
        <p:sp>
          <p:nvSpPr>
            <p:cNvPr id="21" name="Round Same Side Corner Rectangle 20">
              <a:extLst>
                <a:ext uri="{FF2B5EF4-FFF2-40B4-BE49-F238E27FC236}">
                  <a16:creationId xmlns:a16="http://schemas.microsoft.com/office/drawing/2014/main" id="{8EBE3F69-B5D2-264B-BBC2-9D09E1AD91DE}"/>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7" name="Striped Right Arrow 26">
              <a:extLst>
                <a:ext uri="{FF2B5EF4-FFF2-40B4-BE49-F238E27FC236}">
                  <a16:creationId xmlns:a16="http://schemas.microsoft.com/office/drawing/2014/main" id="{64CEE6A6-098F-0048-89F0-3193D9B70335}"/>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31EFA26-FE4A-0F40-A120-0BF76239E2AF}"/>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5</a:t>
              </a:r>
            </a:p>
          </p:txBody>
        </p:sp>
      </p:grpSp>
    </p:spTree>
    <p:extLst>
      <p:ext uri="{BB962C8B-B14F-4D97-AF65-F5344CB8AC3E}">
        <p14:creationId xmlns:p14="http://schemas.microsoft.com/office/powerpoint/2010/main" val="8365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animBg="1"/>
      <p:bldP spid="35" grpId="0" animBg="1"/>
      <p:bldP spid="36" grpId="0" animBg="1"/>
      <p:bldP spid="3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14D3D-6A4A-05B3-44C1-FFD1E43CAC0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CA4A556-EC6E-23E3-DEF7-600470D1651E}"/>
              </a:ext>
            </a:extLst>
          </p:cNvPr>
          <p:cNvPicPr>
            <a:picLocks noChangeAspect="1"/>
          </p:cNvPicPr>
          <p:nvPr/>
        </p:nvPicPr>
        <p:blipFill>
          <a:blip r:embed="rId3"/>
          <a:stretch>
            <a:fillRect/>
          </a:stretch>
        </p:blipFill>
        <p:spPr>
          <a:xfrm>
            <a:off x="8988577" y="2947424"/>
            <a:ext cx="2804932" cy="3382418"/>
          </a:xfrm>
          <a:prstGeom prst="rect">
            <a:avLst/>
          </a:prstGeom>
        </p:spPr>
      </p:pic>
      <p:sp>
        <p:nvSpPr>
          <p:cNvPr id="5" name="Rectangle: Rounded Corners 4">
            <a:extLst>
              <a:ext uri="{FF2B5EF4-FFF2-40B4-BE49-F238E27FC236}">
                <a16:creationId xmlns:a16="http://schemas.microsoft.com/office/drawing/2014/main" id="{E56BE638-C11D-2FBE-8E48-80553AD38E9A}"/>
              </a:ext>
            </a:extLst>
          </p:cNvPr>
          <p:cNvSpPr/>
          <p:nvPr/>
        </p:nvSpPr>
        <p:spPr>
          <a:xfrm>
            <a:off x="1078111" y="4544312"/>
            <a:ext cx="1482952" cy="361469"/>
          </a:xfrm>
          <a:prstGeom prst="roundRect">
            <a:avLst/>
          </a:prstGeom>
          <a:solidFill>
            <a:srgbClr val="0867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63">
            <a:extLst>
              <a:ext uri="{FF2B5EF4-FFF2-40B4-BE49-F238E27FC236}">
                <a16:creationId xmlns:a16="http://schemas.microsoft.com/office/drawing/2014/main" id="{BF0DA7A9-5077-22D3-129F-F8EB0C217970}"/>
              </a:ext>
            </a:extLst>
          </p:cNvPr>
          <p:cNvSpPr txBox="1">
            <a:spLocks noChangeArrowheads="1"/>
          </p:cNvSpPr>
          <p:nvPr/>
        </p:nvSpPr>
        <p:spPr bwMode="auto">
          <a:xfrm>
            <a:off x="398491" y="2105243"/>
            <a:ext cx="9144000" cy="1169551"/>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S PGothic" charset="0"/>
                <a:cs typeface="Arial"/>
              </a:rPr>
              <a:t>VERIFICATION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a:ea typeface="ＭＳ Ｐゴシック" charset="0"/>
                <a:cs typeface="Arial"/>
              </a:rPr>
              <a:t>The process of obtaining evidence that the WSP, as a whole, is working effectively to deliver safe drinking-water</a:t>
            </a:r>
            <a:endParaRPr kumimoji="0" lang="en-US" sz="2000" b="0" i="0" u="none" strike="noStrike" kern="1200" cap="none" spc="0" normalizeH="0" baseline="0" noProof="0">
              <a:ln>
                <a:noFill/>
              </a:ln>
              <a:solidFill>
                <a:prstClr val="white"/>
              </a:solidFill>
              <a:effectLst/>
              <a:uLnTx/>
              <a:uFillTx/>
              <a:latin typeface="Arial" charset="0"/>
              <a:ea typeface="MS PGothic" charset="0"/>
              <a:cs typeface="Arial"/>
            </a:endParaRPr>
          </a:p>
        </p:txBody>
      </p:sp>
      <p:sp>
        <p:nvSpPr>
          <p:cNvPr id="8" name="Text Box 63">
            <a:extLst>
              <a:ext uri="{FF2B5EF4-FFF2-40B4-BE49-F238E27FC236}">
                <a16:creationId xmlns:a16="http://schemas.microsoft.com/office/drawing/2014/main" id="{E12C202C-820E-89FB-6F44-6A08BDCEA010}"/>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VERIFICATION</a:t>
            </a:r>
            <a:endParaRPr kumimoji="0" lang="en-US" sz="2800" b="0" i="0" u="none" strike="noStrike" kern="1200" cap="none" spc="100" normalizeH="0" baseline="0" noProof="0">
              <a:ln>
                <a:noFill/>
              </a:ln>
              <a:solidFill>
                <a:srgbClr val="FED766"/>
              </a:solidFill>
              <a:effectLst/>
              <a:uLnTx/>
              <a:uFillTx/>
              <a:latin typeface="Arial" charset="0"/>
              <a:ea typeface="ＭＳ Ｐゴシック" charset="0"/>
            </a:endParaRPr>
          </a:p>
        </p:txBody>
      </p:sp>
      <p:sp>
        <p:nvSpPr>
          <p:cNvPr id="3" name="Text Box 63">
            <a:extLst>
              <a:ext uri="{FF2B5EF4-FFF2-40B4-BE49-F238E27FC236}">
                <a16:creationId xmlns:a16="http://schemas.microsoft.com/office/drawing/2014/main" id="{3DE6D474-F059-3F6B-D537-3A438DFCE994}"/>
              </a:ext>
            </a:extLst>
          </p:cNvPr>
          <p:cNvSpPr txBox="1">
            <a:spLocks noChangeArrowheads="1"/>
          </p:cNvSpPr>
          <p:nvPr/>
        </p:nvSpPr>
        <p:spPr bwMode="auto">
          <a:xfrm>
            <a:off x="1078111" y="4544312"/>
            <a:ext cx="5017889" cy="707886"/>
          </a:xfrm>
          <a:prstGeom prst="rect">
            <a:avLst/>
          </a:prstGeom>
          <a:noFill/>
          <a:ln>
            <a:noFill/>
          </a:ln>
          <a:effec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Arial"/>
                <a:ea typeface="ＭＳ Ｐゴシック" charset="0"/>
                <a:cs typeface="Arial"/>
              </a:rPr>
              <a:t>Verification</a:t>
            </a:r>
            <a:r>
              <a:rPr kumimoji="0" lang="en-GB" sz="2000" b="1" i="0" u="none" strike="noStrike" kern="1200" cap="none" spc="0" normalizeH="0" baseline="0" noProof="0">
                <a:ln>
                  <a:noFill/>
                </a:ln>
                <a:solidFill>
                  <a:srgbClr val="086788"/>
                </a:solidFill>
                <a:effectLst/>
                <a:uLnTx/>
                <a:uFillTx/>
                <a:latin typeface="Arial"/>
                <a:ea typeface="ＭＳ Ｐゴシック" charset="0"/>
                <a:cs typeface="Arial"/>
              </a:rPr>
              <a:t> </a:t>
            </a:r>
            <a:r>
              <a:rPr kumimoji="0" lang="en-US" sz="2000" b="1" i="0" u="none" strike="noStrike" kern="1200" cap="none" spc="0" normalizeH="0" baseline="0" noProof="0">
                <a:ln>
                  <a:noFill/>
                </a:ln>
                <a:solidFill>
                  <a:srgbClr val="086788"/>
                </a:solidFill>
                <a:effectLst/>
                <a:uLnTx/>
                <a:uFillTx/>
                <a:latin typeface="Arial"/>
                <a:ea typeface="ＭＳ Ｐゴシック" charset="0"/>
                <a:cs typeface="Arial"/>
              </a:rPr>
              <a:t>is a key part of the continuous WSP improvement cycle</a:t>
            </a:r>
            <a:endParaRPr kumimoji="0" lang="en-GB" sz="2000" b="0" i="0" u="none" strike="noStrike" kern="1200" cap="none" spc="0" normalizeH="0" baseline="0" noProof="0">
              <a:ln>
                <a:noFill/>
              </a:ln>
              <a:solidFill>
                <a:srgbClr val="E7E6E6">
                  <a:lumMod val="25000"/>
                </a:srgbClr>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7058392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3">
            <a:extLst>
              <a:ext uri="{FF2B5EF4-FFF2-40B4-BE49-F238E27FC236}">
                <a16:creationId xmlns:a16="http://schemas.microsoft.com/office/drawing/2014/main" id="{CAB39B52-A0A2-7248-A4F0-3D6F7A6B4594}"/>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THREE </a:t>
            </a:r>
            <a:r>
              <a:rPr lang="en-US" sz="2800" b="1" spc="100">
                <a:solidFill>
                  <a:srgbClr val="FED766"/>
                </a:solidFill>
                <a:latin typeface="Arial" charset="0"/>
              </a:rPr>
              <a:t>pillars of verification</a:t>
            </a:r>
            <a:endParaRPr lang="en-US" sz="2800" spc="100">
              <a:solidFill>
                <a:srgbClr val="FED766"/>
              </a:solidFill>
              <a:latin typeface="Arial" charset="0"/>
            </a:endParaRPr>
          </a:p>
        </p:txBody>
      </p:sp>
      <p:pic>
        <p:nvPicPr>
          <p:cNvPr id="4" name="Picture 3">
            <a:extLst>
              <a:ext uri="{FF2B5EF4-FFF2-40B4-BE49-F238E27FC236}">
                <a16:creationId xmlns:a16="http://schemas.microsoft.com/office/drawing/2014/main" id="{42F132D2-69DC-290E-F278-BF0B9A04770D}"/>
              </a:ext>
            </a:extLst>
          </p:cNvPr>
          <p:cNvPicPr>
            <a:picLocks noChangeAspect="1"/>
          </p:cNvPicPr>
          <p:nvPr/>
        </p:nvPicPr>
        <p:blipFill>
          <a:blip r:embed="rId3"/>
          <a:stretch>
            <a:fillRect/>
          </a:stretch>
        </p:blipFill>
        <p:spPr>
          <a:xfrm>
            <a:off x="1850850" y="1512980"/>
            <a:ext cx="8980952" cy="4485714"/>
          </a:xfrm>
          <a:prstGeom prst="rect">
            <a:avLst/>
          </a:prstGeom>
        </p:spPr>
      </p:pic>
      <p:sp>
        <p:nvSpPr>
          <p:cNvPr id="5" name="Rectangle 4">
            <a:extLst>
              <a:ext uri="{FF2B5EF4-FFF2-40B4-BE49-F238E27FC236}">
                <a16:creationId xmlns:a16="http://schemas.microsoft.com/office/drawing/2014/main" id="{B0EE0D29-018D-2843-C70D-9FC011406FD2}"/>
              </a:ext>
            </a:extLst>
          </p:cNvPr>
          <p:cNvSpPr/>
          <p:nvPr/>
        </p:nvSpPr>
        <p:spPr>
          <a:xfrm>
            <a:off x="4931229" y="2710543"/>
            <a:ext cx="5823857" cy="32112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23728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49848-F99E-324F-26F4-3DBABA7106BC}"/>
            </a:ext>
          </a:extLst>
        </p:cNvPr>
        <p:cNvGrpSpPr/>
        <p:nvPr/>
      </p:nvGrpSpPr>
      <p:grpSpPr>
        <a:xfrm>
          <a:off x="0" y="0"/>
          <a:ext cx="0" cy="0"/>
          <a:chOff x="0" y="0"/>
          <a:chExt cx="0" cy="0"/>
        </a:xfrm>
      </p:grpSpPr>
      <p:sp>
        <p:nvSpPr>
          <p:cNvPr id="2" name="Text Box 63">
            <a:extLst>
              <a:ext uri="{FF2B5EF4-FFF2-40B4-BE49-F238E27FC236}">
                <a16:creationId xmlns:a16="http://schemas.microsoft.com/office/drawing/2014/main" id="{F4EA9542-9C65-E8FA-3FD0-BF364117DE2A}"/>
              </a:ext>
            </a:extLst>
          </p:cNvPr>
          <p:cNvSpPr txBox="1">
            <a:spLocks noChangeArrowheads="1"/>
          </p:cNvSpPr>
          <p:nvPr/>
        </p:nvSpPr>
        <p:spPr bwMode="auto">
          <a:xfrm>
            <a:off x="-239486" y="321897"/>
            <a:ext cx="11241118"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KEY ACTION 1: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rgbClr val="FED766"/>
                </a:solidFill>
                <a:effectLst/>
                <a:uLnTx/>
                <a:uFillTx/>
                <a:latin typeface="Arial" charset="0"/>
                <a:ea typeface="ＭＳ Ｐゴシック" charset="0"/>
              </a:rPr>
              <a:t>Conduct compliance monitoring</a:t>
            </a:r>
          </a:p>
        </p:txBody>
      </p:sp>
      <p:pic>
        <p:nvPicPr>
          <p:cNvPr id="6" name="Picture 5">
            <a:extLst>
              <a:ext uri="{FF2B5EF4-FFF2-40B4-BE49-F238E27FC236}">
                <a16:creationId xmlns:a16="http://schemas.microsoft.com/office/drawing/2014/main" id="{82D1D49B-F631-3596-551B-C74D3F4B8C37}"/>
              </a:ext>
            </a:extLst>
          </p:cNvPr>
          <p:cNvPicPr>
            <a:picLocks noChangeAspect="1"/>
          </p:cNvPicPr>
          <p:nvPr/>
        </p:nvPicPr>
        <p:blipFill>
          <a:blip r:embed="rId3"/>
          <a:stretch>
            <a:fillRect/>
          </a:stretch>
        </p:blipFill>
        <p:spPr>
          <a:xfrm>
            <a:off x="5617029" y="2219261"/>
            <a:ext cx="6069028" cy="4004733"/>
          </a:xfrm>
          <a:prstGeom prst="rect">
            <a:avLst/>
          </a:prstGeom>
        </p:spPr>
      </p:pic>
      <p:sp>
        <p:nvSpPr>
          <p:cNvPr id="7" name="Left Brace 6">
            <a:extLst>
              <a:ext uri="{FF2B5EF4-FFF2-40B4-BE49-F238E27FC236}">
                <a16:creationId xmlns:a16="http://schemas.microsoft.com/office/drawing/2014/main" id="{011D4C28-F14B-515C-2E2F-407C5A904885}"/>
              </a:ext>
            </a:extLst>
          </p:cNvPr>
          <p:cNvSpPr/>
          <p:nvPr/>
        </p:nvSpPr>
        <p:spPr bwMode="auto">
          <a:xfrm>
            <a:off x="5261396" y="4332513"/>
            <a:ext cx="143645" cy="666837"/>
          </a:xfrm>
          <a:prstGeom prst="leftBrace">
            <a:avLst>
              <a:gd name="adj1" fmla="val 39841"/>
              <a:gd name="adj2" fmla="val 50000"/>
            </a:avLst>
          </a:prstGeom>
          <a:noFill/>
          <a:ln w="25400">
            <a:solidFill>
              <a:schemeClr val="bg1">
                <a:lumMod val="75000"/>
              </a:schemeClr>
            </a:solidFill>
          </a:ln>
          <a:effectLst/>
        </p:spPr>
        <p:txBody>
          <a:bodyPr vert="horz" wrap="none" lIns="91440" tIns="45720" rIns="91440" bIns="45720" numCol="1" rtlCol="0" anchor="ctr" anchorCtr="0" compatLnSpc="1">
            <a:prstTxWarp prst="textNoShape">
              <a:avLst/>
            </a:prstTxWarp>
          </a:bodyPr>
          <a:lstStyle/>
          <a:p>
            <a:pPr algn="ctr"/>
            <a:endParaRPr lang="en-US" sz="1600">
              <a:latin typeface="Californian FB" charset="0"/>
              <a:ea typeface="ＭＳ Ｐゴシック" charset="0"/>
            </a:endParaRPr>
          </a:p>
        </p:txBody>
      </p:sp>
      <p:sp>
        <p:nvSpPr>
          <p:cNvPr id="9" name="TextBox 8">
            <a:extLst>
              <a:ext uri="{FF2B5EF4-FFF2-40B4-BE49-F238E27FC236}">
                <a16:creationId xmlns:a16="http://schemas.microsoft.com/office/drawing/2014/main" id="{1B8BC2C5-EAAE-61AD-EF77-1A0300E15BF2}"/>
              </a:ext>
            </a:extLst>
          </p:cNvPr>
          <p:cNvSpPr txBox="1"/>
          <p:nvPr/>
        </p:nvSpPr>
        <p:spPr>
          <a:xfrm>
            <a:off x="3725516" y="4461619"/>
            <a:ext cx="1417902" cy="408623"/>
          </a:xfrm>
          <a:prstGeom prst="roundRect">
            <a:avLst/>
          </a:prstGeom>
          <a:solidFill>
            <a:srgbClr val="FED766"/>
          </a:solidFill>
          <a:effectLst/>
        </p:spPr>
        <p:txBody>
          <a:bodyPr wrap="square" rtlCol="0">
            <a:spAutoFit/>
          </a:bodyPr>
          <a:lstStyle/>
          <a:p>
            <a:pPr algn="r"/>
            <a:r>
              <a:rPr lang="en-US" sz="1800" b="1">
                <a:solidFill>
                  <a:schemeClr val="bg2">
                    <a:lumMod val="25000"/>
                  </a:schemeClr>
                </a:solidFill>
              </a:rPr>
              <a:t>Monitoring</a:t>
            </a:r>
          </a:p>
        </p:txBody>
      </p:sp>
      <p:sp>
        <p:nvSpPr>
          <p:cNvPr id="5" name="TextBox 4">
            <a:extLst>
              <a:ext uri="{FF2B5EF4-FFF2-40B4-BE49-F238E27FC236}">
                <a16:creationId xmlns:a16="http://schemas.microsoft.com/office/drawing/2014/main" id="{B80CA322-62EC-C13E-285B-662D8F28F26D}"/>
              </a:ext>
            </a:extLst>
          </p:cNvPr>
          <p:cNvSpPr txBox="1"/>
          <p:nvPr/>
        </p:nvSpPr>
        <p:spPr>
          <a:xfrm>
            <a:off x="505943" y="2219261"/>
            <a:ext cx="4294657" cy="1938992"/>
          </a:xfrm>
          <a:prstGeom prst="rect">
            <a:avLst/>
          </a:prstGeom>
          <a:noFill/>
        </p:spPr>
        <p:txBody>
          <a:bodyPr wrap="square">
            <a:spAutoFit/>
          </a:bodyPr>
          <a:lstStyle/>
          <a:p>
            <a:r>
              <a:rPr lang="en-US" sz="2000">
                <a:solidFill>
                  <a:srgbClr val="086788"/>
                </a:solidFill>
              </a:rPr>
              <a:t>Develop and implement  a </a:t>
            </a:r>
            <a:r>
              <a:rPr lang="en-US" sz="2000" i="1">
                <a:solidFill>
                  <a:srgbClr val="086788"/>
                </a:solidFill>
              </a:rPr>
              <a:t>system-specific</a:t>
            </a:r>
            <a:r>
              <a:rPr lang="en-US" sz="2000">
                <a:solidFill>
                  <a:srgbClr val="086788"/>
                </a:solidFill>
              </a:rPr>
              <a:t> </a:t>
            </a:r>
            <a:r>
              <a:rPr lang="en-US" sz="2000">
                <a:solidFill>
                  <a:srgbClr val="1D395C"/>
                </a:solidFill>
                <a:highlight>
                  <a:srgbClr val="E45C31"/>
                </a:highlight>
              </a:rPr>
              <a:t>compliance monitoring </a:t>
            </a:r>
            <a:r>
              <a:rPr lang="en-US" sz="2000" err="1">
                <a:solidFill>
                  <a:srgbClr val="086788"/>
                </a:solidFill>
              </a:rPr>
              <a:t>programme</a:t>
            </a:r>
            <a:r>
              <a:rPr lang="en-US" sz="2000">
                <a:solidFill>
                  <a:srgbClr val="086788"/>
                </a:solidFill>
              </a:rPr>
              <a:t> to determine if regulations and standards for drinking-water quality are being achieved.</a:t>
            </a:r>
            <a:endParaRPr lang="en-GB" sz="2000">
              <a:solidFill>
                <a:srgbClr val="086788"/>
              </a:solidFill>
            </a:endParaRPr>
          </a:p>
        </p:txBody>
      </p:sp>
    </p:spTree>
    <p:extLst>
      <p:ext uri="{BB962C8B-B14F-4D97-AF65-F5344CB8AC3E}">
        <p14:creationId xmlns:p14="http://schemas.microsoft.com/office/powerpoint/2010/main" val="18397977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1345035" y="1134960"/>
            <a:ext cx="6155221" cy="442674"/>
          </a:xfrm>
          <a:prstGeom prst="roundRect">
            <a:avLst/>
          </a:prstGeom>
          <a:solidFill>
            <a:srgbClr val="FED766"/>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GB" sz="2000">
                <a:solidFill>
                  <a:srgbClr val="086788"/>
                </a:solidFill>
                <a:cs typeface="Arial" charset="0"/>
              </a:rPr>
              <a:t>Water quality testing in both modules 6 and 7</a:t>
            </a:r>
          </a:p>
        </p:txBody>
      </p:sp>
      <p:sp>
        <p:nvSpPr>
          <p:cNvPr id="29" name="TextBox 28">
            <a:extLst>
              <a:ext uri="{FF2B5EF4-FFF2-40B4-BE49-F238E27FC236}">
                <a16:creationId xmlns:a16="http://schemas.microsoft.com/office/drawing/2014/main" id="{E29DCACF-0A9E-7A44-887C-C18CF1CFA902}"/>
              </a:ext>
            </a:extLst>
          </p:cNvPr>
          <p:cNvSpPr txBox="1"/>
          <p:nvPr/>
        </p:nvSpPr>
        <p:spPr>
          <a:xfrm>
            <a:off x="6381095" y="2416029"/>
            <a:ext cx="2926080" cy="1371600"/>
          </a:xfrm>
          <a:prstGeom prst="roundRect">
            <a:avLst>
              <a:gd name="adj" fmla="val 5658"/>
            </a:avLst>
          </a:prstGeom>
          <a:solidFill>
            <a:schemeClr val="bg1">
              <a:lumMod val="95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algn="ctr" defTabSz="711200">
              <a:lnSpc>
                <a:spcPct val="90000"/>
              </a:lnSpc>
              <a:spcAft>
                <a:spcPts val="1200"/>
              </a:spcAft>
            </a:pPr>
            <a:r>
              <a:rPr lang="en-AU" sz="1600" b="1">
                <a:solidFill>
                  <a:srgbClr val="086788"/>
                </a:solidFill>
                <a:latin typeface="Arial"/>
              </a:rPr>
              <a:t>VERIFICATION</a:t>
            </a:r>
            <a:endParaRPr lang="en-AU" sz="1600" b="1" i="1">
              <a:solidFill>
                <a:srgbClr val="086788"/>
              </a:solidFill>
              <a:latin typeface="Arial"/>
            </a:endParaRPr>
          </a:p>
          <a:p>
            <a:pPr algn="ctr" defTabSz="711200">
              <a:lnSpc>
                <a:spcPct val="90000"/>
              </a:lnSpc>
              <a:spcAft>
                <a:spcPts val="1200"/>
              </a:spcAft>
            </a:pPr>
            <a:r>
              <a:rPr lang="en-AU" sz="1600" i="1">
                <a:solidFill>
                  <a:schemeClr val="bg2">
                    <a:lumMod val="25000"/>
                  </a:schemeClr>
                </a:solidFill>
                <a:latin typeface="Arial"/>
              </a:rPr>
              <a:t>To confirm that the WSP as </a:t>
            </a:r>
            <a:br>
              <a:rPr lang="en-AU" sz="1600" i="1">
                <a:solidFill>
                  <a:schemeClr val="bg2">
                    <a:lumMod val="25000"/>
                  </a:schemeClr>
                </a:solidFill>
                <a:latin typeface="Arial"/>
              </a:rPr>
            </a:br>
            <a:r>
              <a:rPr lang="en-AU" sz="1600" i="1">
                <a:solidFill>
                  <a:schemeClr val="bg2">
                    <a:lumMod val="25000"/>
                  </a:schemeClr>
                </a:solidFill>
                <a:latin typeface="Arial"/>
              </a:rPr>
              <a:t>a whole works effectively </a:t>
            </a:r>
            <a:br>
              <a:rPr lang="en-AU" sz="1600" i="1">
                <a:solidFill>
                  <a:schemeClr val="bg2">
                    <a:lumMod val="25000"/>
                  </a:schemeClr>
                </a:solidFill>
                <a:latin typeface="Arial"/>
              </a:rPr>
            </a:br>
            <a:r>
              <a:rPr lang="en-AU" sz="1600" i="1">
                <a:solidFill>
                  <a:schemeClr val="bg2">
                    <a:lumMod val="25000"/>
                  </a:schemeClr>
                </a:solidFill>
                <a:latin typeface="Arial"/>
              </a:rPr>
              <a:t>to deliver safe water</a:t>
            </a:r>
            <a:endParaRPr lang="en-AU" sz="1600">
              <a:solidFill>
                <a:schemeClr val="bg2">
                  <a:lumMod val="25000"/>
                </a:schemeClr>
              </a:solidFill>
            </a:endParaRPr>
          </a:p>
        </p:txBody>
      </p:sp>
      <p:sp>
        <p:nvSpPr>
          <p:cNvPr id="30" name="TextBox 29">
            <a:extLst>
              <a:ext uri="{FF2B5EF4-FFF2-40B4-BE49-F238E27FC236}">
                <a16:creationId xmlns:a16="http://schemas.microsoft.com/office/drawing/2014/main" id="{B8A87B2D-54DF-F54E-89B7-C130C0D3A804}"/>
              </a:ext>
            </a:extLst>
          </p:cNvPr>
          <p:cNvSpPr txBox="1"/>
          <p:nvPr/>
        </p:nvSpPr>
        <p:spPr>
          <a:xfrm>
            <a:off x="2681352" y="3968447"/>
            <a:ext cx="2926080" cy="457200"/>
          </a:xfrm>
          <a:prstGeom prst="roundRect">
            <a:avLst/>
          </a:prstGeom>
          <a:solidFill>
            <a:schemeClr val="bg1">
              <a:lumMod val="95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algn="ctr" defTabSz="711200">
              <a:lnSpc>
                <a:spcPct val="90000"/>
              </a:lnSpc>
              <a:spcAft>
                <a:spcPct val="35000"/>
              </a:spcAft>
            </a:pPr>
            <a:r>
              <a:rPr lang="en-AU" sz="1600" b="1">
                <a:solidFill>
                  <a:srgbClr val="086788"/>
                </a:solidFill>
                <a:latin typeface="Arial"/>
              </a:rPr>
              <a:t>Observations</a:t>
            </a:r>
            <a:endParaRPr lang="en-AU" sz="1600" b="1">
              <a:solidFill>
                <a:srgbClr val="086788"/>
              </a:solidFill>
            </a:endParaRPr>
          </a:p>
        </p:txBody>
      </p:sp>
      <p:sp>
        <p:nvSpPr>
          <p:cNvPr id="33" name="TextBox 32">
            <a:extLst>
              <a:ext uri="{FF2B5EF4-FFF2-40B4-BE49-F238E27FC236}">
                <a16:creationId xmlns:a16="http://schemas.microsoft.com/office/drawing/2014/main" id="{8F2DAD41-8D0C-1C4C-9D45-A4241F03C1E7}"/>
              </a:ext>
            </a:extLst>
          </p:cNvPr>
          <p:cNvSpPr txBox="1"/>
          <p:nvPr/>
        </p:nvSpPr>
        <p:spPr>
          <a:xfrm>
            <a:off x="2681352" y="4608527"/>
            <a:ext cx="2926080" cy="1188720"/>
          </a:xfrm>
          <a:prstGeom prst="roundRect">
            <a:avLst>
              <a:gd name="adj" fmla="val 6787"/>
            </a:avLst>
          </a:prstGeom>
          <a:noFill/>
          <a:ln w="25400">
            <a:solidFill>
              <a:srgbClr val="DB504A"/>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algn="ctr" defTabSz="711200">
              <a:lnSpc>
                <a:spcPct val="90000"/>
              </a:lnSpc>
              <a:spcAft>
                <a:spcPct val="35000"/>
              </a:spcAft>
            </a:pPr>
            <a:r>
              <a:rPr lang="en-AU" sz="1600" b="1">
                <a:solidFill>
                  <a:srgbClr val="086788"/>
                </a:solidFill>
                <a:latin typeface="Arial"/>
              </a:rPr>
              <a:t>Measurements</a:t>
            </a:r>
            <a:br>
              <a:rPr lang="en-AU" sz="1600" b="1">
                <a:solidFill>
                  <a:srgbClr val="086788"/>
                </a:solidFill>
                <a:latin typeface="Arial"/>
              </a:rPr>
            </a:br>
            <a:r>
              <a:rPr lang="en-AU" sz="1600" b="1">
                <a:solidFill>
                  <a:srgbClr val="086788"/>
                </a:solidFill>
                <a:latin typeface="Arial"/>
              </a:rPr>
              <a:t>(e.g. water quality testing)</a:t>
            </a:r>
          </a:p>
          <a:p>
            <a:pPr algn="ctr" defTabSz="711200">
              <a:lnSpc>
                <a:spcPct val="90000"/>
              </a:lnSpc>
              <a:spcAft>
                <a:spcPct val="35000"/>
              </a:spcAft>
            </a:pPr>
            <a:r>
              <a:rPr lang="en-AU" sz="1600" i="1">
                <a:solidFill>
                  <a:schemeClr val="bg2">
                    <a:lumMod val="25000"/>
                  </a:schemeClr>
                </a:solidFill>
                <a:latin typeface="Arial"/>
              </a:rPr>
              <a:t>(by the supplier to inform operational decisions)</a:t>
            </a:r>
            <a:endParaRPr lang="en-AU" sz="1600" i="1">
              <a:solidFill>
                <a:schemeClr val="bg2">
                  <a:lumMod val="25000"/>
                </a:schemeClr>
              </a:solidFill>
            </a:endParaRPr>
          </a:p>
        </p:txBody>
      </p:sp>
      <p:sp>
        <p:nvSpPr>
          <p:cNvPr id="35" name="TextBox 34">
            <a:extLst>
              <a:ext uri="{FF2B5EF4-FFF2-40B4-BE49-F238E27FC236}">
                <a16:creationId xmlns:a16="http://schemas.microsoft.com/office/drawing/2014/main" id="{56E2D3C5-ABF1-4541-91E0-2316792B7D7A}"/>
              </a:ext>
            </a:extLst>
          </p:cNvPr>
          <p:cNvSpPr txBox="1"/>
          <p:nvPr/>
        </p:nvSpPr>
        <p:spPr>
          <a:xfrm>
            <a:off x="2681352" y="2413967"/>
            <a:ext cx="2926080" cy="1371600"/>
          </a:xfrm>
          <a:prstGeom prst="roundRect">
            <a:avLst>
              <a:gd name="adj" fmla="val 5993"/>
            </a:avLst>
          </a:prstGeom>
          <a:solidFill>
            <a:schemeClr val="bg1">
              <a:lumMod val="95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0" tIns="0" rIns="0" bIns="10160" numCol="1" spcCol="1270" anchor="ctr" anchorCtr="0">
            <a:noAutofit/>
          </a:bodyPr>
          <a:lstStyle/>
          <a:p>
            <a:pPr algn="ctr" defTabSz="711200">
              <a:lnSpc>
                <a:spcPct val="90000"/>
              </a:lnSpc>
              <a:spcAft>
                <a:spcPts val="1200"/>
              </a:spcAft>
            </a:pPr>
            <a:r>
              <a:rPr lang="en-AU" sz="1600" b="1">
                <a:solidFill>
                  <a:srgbClr val="086788"/>
                </a:solidFill>
                <a:latin typeface="Arial"/>
              </a:rPr>
              <a:t>OPERATIONAL </a:t>
            </a:r>
            <a:br>
              <a:rPr lang="en-AU" sz="1600" b="1">
                <a:solidFill>
                  <a:srgbClr val="086788"/>
                </a:solidFill>
                <a:latin typeface="Arial"/>
              </a:rPr>
            </a:br>
            <a:r>
              <a:rPr lang="en-AU" sz="1600" b="1">
                <a:solidFill>
                  <a:srgbClr val="086788"/>
                </a:solidFill>
                <a:latin typeface="Arial"/>
              </a:rPr>
              <a:t>MONITORING</a:t>
            </a:r>
            <a:endParaRPr lang="en-AU" sz="1600" b="1" i="1">
              <a:solidFill>
                <a:srgbClr val="086788"/>
              </a:solidFill>
              <a:latin typeface="Arial"/>
            </a:endParaRPr>
          </a:p>
          <a:p>
            <a:pPr algn="ctr" defTabSz="711200">
              <a:lnSpc>
                <a:spcPct val="90000"/>
              </a:lnSpc>
              <a:spcAft>
                <a:spcPts val="1200"/>
              </a:spcAft>
            </a:pPr>
            <a:r>
              <a:rPr lang="en-AU" sz="1600" i="1">
                <a:solidFill>
                  <a:schemeClr val="bg2">
                    <a:lumMod val="25000"/>
                  </a:schemeClr>
                </a:solidFill>
                <a:latin typeface="Arial"/>
              </a:rPr>
              <a:t>To ensure that a control measure works effectively</a:t>
            </a:r>
            <a:endParaRPr lang="en-AU" sz="1600">
              <a:solidFill>
                <a:schemeClr val="bg2">
                  <a:lumMod val="25000"/>
                </a:schemeClr>
              </a:solidFill>
            </a:endParaRPr>
          </a:p>
        </p:txBody>
      </p:sp>
      <p:sp>
        <p:nvSpPr>
          <p:cNvPr id="36" name="TextBox 35">
            <a:extLst>
              <a:ext uri="{FF2B5EF4-FFF2-40B4-BE49-F238E27FC236}">
                <a16:creationId xmlns:a16="http://schemas.microsoft.com/office/drawing/2014/main" id="{642184A7-07A5-3543-ABE8-8C32D7CFC051}"/>
              </a:ext>
            </a:extLst>
          </p:cNvPr>
          <p:cNvSpPr txBox="1"/>
          <p:nvPr/>
        </p:nvSpPr>
        <p:spPr>
          <a:xfrm>
            <a:off x="6381095" y="3970140"/>
            <a:ext cx="2926080" cy="1097280"/>
          </a:xfrm>
          <a:prstGeom prst="roundRect">
            <a:avLst>
              <a:gd name="adj" fmla="val 7493"/>
            </a:avLst>
          </a:prstGeom>
          <a:noFill/>
          <a:ln w="25400">
            <a:solidFill>
              <a:srgbClr val="DB504A"/>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algn="ctr" defTabSz="711200">
              <a:lnSpc>
                <a:spcPct val="90000"/>
              </a:lnSpc>
              <a:spcAft>
                <a:spcPct val="35000"/>
              </a:spcAft>
            </a:pPr>
            <a:r>
              <a:rPr lang="en-AU" sz="1600" b="1">
                <a:solidFill>
                  <a:srgbClr val="086788"/>
                </a:solidFill>
                <a:latin typeface="Arial"/>
              </a:rPr>
              <a:t>Compliance monitoring</a:t>
            </a:r>
          </a:p>
          <a:p>
            <a:pPr algn="ctr" defTabSz="711200">
              <a:lnSpc>
                <a:spcPct val="90000"/>
              </a:lnSpc>
              <a:spcAft>
                <a:spcPct val="35000"/>
              </a:spcAft>
            </a:pPr>
            <a:r>
              <a:rPr lang="en-AU" sz="1600" b="1">
                <a:latin typeface="Arial"/>
              </a:rPr>
              <a:t> </a:t>
            </a:r>
            <a:r>
              <a:rPr lang="en-AU" sz="1600" i="1">
                <a:solidFill>
                  <a:schemeClr val="bg2">
                    <a:lumMod val="25000"/>
                  </a:schemeClr>
                </a:solidFill>
                <a:latin typeface="Arial"/>
              </a:rPr>
              <a:t>(for health authority to confirm compliance with DWQS</a:t>
            </a:r>
            <a:r>
              <a:rPr lang="en-AU" sz="1600">
                <a:solidFill>
                  <a:schemeClr val="bg2">
                    <a:lumMod val="25000"/>
                  </a:schemeClr>
                </a:solidFill>
                <a:latin typeface="Arial"/>
              </a:rPr>
              <a:t>)</a:t>
            </a:r>
            <a:endParaRPr lang="en-AU" sz="1600">
              <a:solidFill>
                <a:schemeClr val="bg2">
                  <a:lumMod val="25000"/>
                </a:schemeClr>
              </a:solidFill>
            </a:endParaRPr>
          </a:p>
        </p:txBody>
      </p:sp>
      <p:sp>
        <p:nvSpPr>
          <p:cNvPr id="37" name="Rounded Rectangle 36">
            <a:extLst>
              <a:ext uri="{FF2B5EF4-FFF2-40B4-BE49-F238E27FC236}">
                <a16:creationId xmlns:a16="http://schemas.microsoft.com/office/drawing/2014/main" id="{54D5CA62-2D28-0348-868B-FD2A1DE76C8B}"/>
              </a:ext>
            </a:extLst>
          </p:cNvPr>
          <p:cNvSpPr/>
          <p:nvPr/>
        </p:nvSpPr>
        <p:spPr>
          <a:xfrm>
            <a:off x="7176741" y="5291907"/>
            <a:ext cx="1334789" cy="374571"/>
          </a:xfrm>
          <a:prstGeom prst="roundRect">
            <a:avLst/>
          </a:prstGeom>
          <a:solidFill>
            <a:schemeClr val="bg1">
              <a:lumMod val="95000"/>
            </a:schemeClr>
          </a:solidFill>
        </p:spPr>
        <p:txBody>
          <a:bodyPr wrap="none" anchor="ctr" anchorCtr="0">
            <a:spAutoFit/>
          </a:bodyPr>
          <a:lstStyle/>
          <a:p>
            <a:pPr lvl="0" algn="ctr"/>
            <a:r>
              <a:rPr lang="en-AU" sz="1600" b="1">
                <a:solidFill>
                  <a:srgbClr val="086788"/>
                </a:solidFill>
                <a:latin typeface="Arial"/>
              </a:rPr>
              <a:t>WSP audits</a:t>
            </a:r>
            <a:endParaRPr lang="en-AU" sz="1600" b="1">
              <a:solidFill>
                <a:srgbClr val="086788"/>
              </a:solidFill>
            </a:endParaRPr>
          </a:p>
        </p:txBody>
      </p:sp>
      <p:sp>
        <p:nvSpPr>
          <p:cNvPr id="38" name="TextBox 37">
            <a:extLst>
              <a:ext uri="{FF2B5EF4-FFF2-40B4-BE49-F238E27FC236}">
                <a16:creationId xmlns:a16="http://schemas.microsoft.com/office/drawing/2014/main" id="{D9B46352-2936-204E-8F37-7BE802360374}"/>
              </a:ext>
            </a:extLst>
          </p:cNvPr>
          <p:cNvSpPr txBox="1"/>
          <p:nvPr/>
        </p:nvSpPr>
        <p:spPr>
          <a:xfrm>
            <a:off x="6381095" y="5891491"/>
            <a:ext cx="2926080" cy="457200"/>
          </a:xfrm>
          <a:prstGeom prst="roundRect">
            <a:avLst/>
          </a:prstGeom>
          <a:solidFill>
            <a:schemeClr val="bg1">
              <a:lumMod val="95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algn="ctr" defTabSz="711200">
              <a:lnSpc>
                <a:spcPct val="90000"/>
              </a:lnSpc>
              <a:spcAft>
                <a:spcPct val="35000"/>
              </a:spcAft>
            </a:pPr>
            <a:r>
              <a:rPr lang="en-AU" sz="1600" b="1">
                <a:solidFill>
                  <a:srgbClr val="086788"/>
                </a:solidFill>
                <a:latin typeface="Arial"/>
              </a:rPr>
              <a:t>User satisfaction surveys</a:t>
            </a:r>
            <a:endParaRPr lang="en-AU" sz="1600" b="1">
              <a:solidFill>
                <a:srgbClr val="086788"/>
              </a:solidFill>
            </a:endParaRPr>
          </a:p>
        </p:txBody>
      </p:sp>
      <p:sp>
        <p:nvSpPr>
          <p:cNvPr id="39" name="Text Box 63">
            <a:extLst>
              <a:ext uri="{FF2B5EF4-FFF2-40B4-BE49-F238E27FC236}">
                <a16:creationId xmlns:a16="http://schemas.microsoft.com/office/drawing/2014/main" id="{EC396F27-E1B2-2947-B8AE-3842F77120D8}"/>
              </a:ext>
            </a:extLst>
          </p:cNvPr>
          <p:cNvSpPr txBox="1">
            <a:spLocks noChangeArrowheads="1"/>
          </p:cNvSpPr>
          <p:nvPr/>
        </p:nvSpPr>
        <p:spPr bwMode="auto">
          <a:xfrm>
            <a:off x="3230702" y="1697584"/>
            <a:ext cx="1827380" cy="419457"/>
          </a:xfrm>
          <a:prstGeom prst="round2SameRect">
            <a:avLst/>
          </a:prstGeom>
          <a:solidFill>
            <a:srgbClr val="DB504A"/>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defRPr/>
            </a:pPr>
            <a:r>
              <a:rPr lang="en-US" sz="2000" b="1" spc="100">
                <a:solidFill>
                  <a:schemeClr val="bg1"/>
                </a:solidFill>
                <a:latin typeface="Arial" charset="0"/>
              </a:rPr>
              <a:t>MODULE 6</a:t>
            </a:r>
            <a:endParaRPr lang="en-US" sz="2000" i="1" spc="100">
              <a:solidFill>
                <a:schemeClr val="bg1"/>
              </a:solidFill>
              <a:latin typeface="Arial" charset="0"/>
            </a:endParaRPr>
          </a:p>
        </p:txBody>
      </p:sp>
      <p:cxnSp>
        <p:nvCxnSpPr>
          <p:cNvPr id="40" name="Straight Arrow Connector 39">
            <a:extLst>
              <a:ext uri="{FF2B5EF4-FFF2-40B4-BE49-F238E27FC236}">
                <a16:creationId xmlns:a16="http://schemas.microsoft.com/office/drawing/2014/main" id="{EA23932B-57DC-3E4A-9AA4-FA9F42670496}"/>
              </a:ext>
            </a:extLst>
          </p:cNvPr>
          <p:cNvCxnSpPr>
            <a:cxnSpLocks/>
          </p:cNvCxnSpPr>
          <p:nvPr/>
        </p:nvCxnSpPr>
        <p:spPr>
          <a:xfrm>
            <a:off x="4144392" y="2117040"/>
            <a:ext cx="0" cy="274320"/>
          </a:xfrm>
          <a:prstGeom prst="straightConnector1">
            <a:avLst/>
          </a:prstGeom>
          <a:ln w="19050">
            <a:solidFill>
              <a:srgbClr val="DB504A"/>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145624-1CE1-8E47-9088-17DDB9024A06}"/>
              </a:ext>
            </a:extLst>
          </p:cNvPr>
          <p:cNvCxnSpPr>
            <a:cxnSpLocks/>
          </p:cNvCxnSpPr>
          <p:nvPr/>
        </p:nvCxnSpPr>
        <p:spPr>
          <a:xfrm>
            <a:off x="4144392" y="3785567"/>
            <a:ext cx="0" cy="182880"/>
          </a:xfrm>
          <a:prstGeom prst="straightConnector1">
            <a:avLst/>
          </a:prstGeom>
          <a:ln w="19050">
            <a:solidFill>
              <a:srgbClr val="DB504A"/>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AAB5213-2DB7-E840-B8C4-8F876D40B924}"/>
              </a:ext>
            </a:extLst>
          </p:cNvPr>
          <p:cNvCxnSpPr>
            <a:cxnSpLocks/>
          </p:cNvCxnSpPr>
          <p:nvPr/>
        </p:nvCxnSpPr>
        <p:spPr>
          <a:xfrm>
            <a:off x="4144392" y="4427340"/>
            <a:ext cx="0" cy="182880"/>
          </a:xfrm>
          <a:prstGeom prst="straightConnector1">
            <a:avLst/>
          </a:prstGeom>
          <a:ln w="19050">
            <a:solidFill>
              <a:srgbClr val="DB504A"/>
            </a:solidFill>
            <a:tailEnd type="triangle"/>
          </a:ln>
        </p:spPr>
        <p:style>
          <a:lnRef idx="1">
            <a:schemeClr val="accent1"/>
          </a:lnRef>
          <a:fillRef idx="0">
            <a:schemeClr val="accent1"/>
          </a:fillRef>
          <a:effectRef idx="0">
            <a:schemeClr val="accent1"/>
          </a:effectRef>
          <a:fontRef idx="minor">
            <a:schemeClr val="tx1"/>
          </a:fontRef>
        </p:style>
      </p:cxnSp>
      <p:sp>
        <p:nvSpPr>
          <p:cNvPr id="43" name="Text Box 63">
            <a:extLst>
              <a:ext uri="{FF2B5EF4-FFF2-40B4-BE49-F238E27FC236}">
                <a16:creationId xmlns:a16="http://schemas.microsoft.com/office/drawing/2014/main" id="{67F6915D-613F-A540-8965-A381213B5E13}"/>
              </a:ext>
            </a:extLst>
          </p:cNvPr>
          <p:cNvSpPr txBox="1">
            <a:spLocks noChangeArrowheads="1"/>
          </p:cNvSpPr>
          <p:nvPr/>
        </p:nvSpPr>
        <p:spPr bwMode="auto">
          <a:xfrm>
            <a:off x="6930445" y="1697584"/>
            <a:ext cx="1827380" cy="419457"/>
          </a:xfrm>
          <a:prstGeom prst="round2SameRect">
            <a:avLst/>
          </a:prstGeom>
          <a:solidFill>
            <a:srgbClr val="DB504A"/>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defRPr/>
            </a:pPr>
            <a:r>
              <a:rPr lang="en-US" sz="2000" b="1" spc="100">
                <a:solidFill>
                  <a:schemeClr val="bg1"/>
                </a:solidFill>
                <a:latin typeface="Arial" charset="0"/>
              </a:rPr>
              <a:t>MODULE 7</a:t>
            </a:r>
            <a:endParaRPr lang="en-US" sz="2000" i="1" spc="100">
              <a:solidFill>
                <a:schemeClr val="bg1"/>
              </a:solidFill>
              <a:latin typeface="Arial" charset="0"/>
            </a:endParaRPr>
          </a:p>
        </p:txBody>
      </p:sp>
      <p:cxnSp>
        <p:nvCxnSpPr>
          <p:cNvPr id="44" name="Straight Arrow Connector 43">
            <a:extLst>
              <a:ext uri="{FF2B5EF4-FFF2-40B4-BE49-F238E27FC236}">
                <a16:creationId xmlns:a16="http://schemas.microsoft.com/office/drawing/2014/main" id="{AA879AEC-21B6-E14E-B8FB-3CBBA32E6F1E}"/>
              </a:ext>
            </a:extLst>
          </p:cNvPr>
          <p:cNvCxnSpPr>
            <a:cxnSpLocks/>
          </p:cNvCxnSpPr>
          <p:nvPr/>
        </p:nvCxnSpPr>
        <p:spPr>
          <a:xfrm>
            <a:off x="7844135" y="2117040"/>
            <a:ext cx="0" cy="274320"/>
          </a:xfrm>
          <a:prstGeom prst="straightConnector1">
            <a:avLst/>
          </a:prstGeom>
          <a:ln w="19050">
            <a:solidFill>
              <a:srgbClr val="DB504A"/>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334F187-F99C-8B45-95DA-735FCD44C779}"/>
              </a:ext>
            </a:extLst>
          </p:cNvPr>
          <p:cNvCxnSpPr>
            <a:cxnSpLocks/>
          </p:cNvCxnSpPr>
          <p:nvPr/>
        </p:nvCxnSpPr>
        <p:spPr>
          <a:xfrm>
            <a:off x="7844135" y="3785567"/>
            <a:ext cx="0" cy="182880"/>
          </a:xfrm>
          <a:prstGeom prst="straightConnector1">
            <a:avLst/>
          </a:prstGeom>
          <a:ln w="19050">
            <a:solidFill>
              <a:srgbClr val="DB504A"/>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CE5BED-0426-3E41-90F2-2E41506BADDE}"/>
              </a:ext>
            </a:extLst>
          </p:cNvPr>
          <p:cNvCxnSpPr>
            <a:cxnSpLocks/>
          </p:cNvCxnSpPr>
          <p:nvPr/>
        </p:nvCxnSpPr>
        <p:spPr>
          <a:xfrm>
            <a:off x="7844135" y="5068239"/>
            <a:ext cx="0" cy="182880"/>
          </a:xfrm>
          <a:prstGeom prst="straightConnector1">
            <a:avLst/>
          </a:prstGeom>
          <a:ln w="19050">
            <a:solidFill>
              <a:srgbClr val="DB504A"/>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ADEB699-9A4E-5543-9AA2-B9019E0E3604}"/>
              </a:ext>
            </a:extLst>
          </p:cNvPr>
          <p:cNvCxnSpPr>
            <a:cxnSpLocks/>
          </p:cNvCxnSpPr>
          <p:nvPr/>
        </p:nvCxnSpPr>
        <p:spPr>
          <a:xfrm>
            <a:off x="7844135" y="5699768"/>
            <a:ext cx="0" cy="182880"/>
          </a:xfrm>
          <a:prstGeom prst="straightConnector1">
            <a:avLst/>
          </a:prstGeom>
          <a:ln w="19050">
            <a:solidFill>
              <a:srgbClr val="DB504A"/>
            </a:solidFill>
            <a:tailEnd type="triangle"/>
          </a:ln>
        </p:spPr>
        <p:style>
          <a:lnRef idx="1">
            <a:schemeClr val="accent1"/>
          </a:lnRef>
          <a:fillRef idx="0">
            <a:schemeClr val="accent1"/>
          </a:fillRef>
          <a:effectRef idx="0">
            <a:schemeClr val="accent1"/>
          </a:effectRef>
          <a:fontRef idx="minor">
            <a:schemeClr val="tx1"/>
          </a:fontRef>
        </p:style>
      </p:cxnSp>
      <p:sp>
        <p:nvSpPr>
          <p:cNvPr id="2" name="Text Box 63">
            <a:extLst>
              <a:ext uri="{FF2B5EF4-FFF2-40B4-BE49-F238E27FC236}">
                <a16:creationId xmlns:a16="http://schemas.microsoft.com/office/drawing/2014/main" id="{F12808A5-7DA5-E3F3-1DA5-BFFF499F469F}"/>
              </a:ext>
            </a:extLst>
          </p:cNvPr>
          <p:cNvSpPr txBox="1">
            <a:spLocks noChangeArrowheads="1"/>
          </p:cNvSpPr>
          <p:nvPr/>
        </p:nvSpPr>
        <p:spPr bwMode="auto">
          <a:xfrm>
            <a:off x="-30591" y="460901"/>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MONITORING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as part of WSPs</a:t>
            </a:r>
            <a:endParaRPr kumimoji="0" lang="en-US" sz="2800" b="0" i="0" u="none" strike="noStrike" kern="1200" cap="none" spc="100" normalizeH="0" baseline="0" noProof="0">
              <a:ln>
                <a:noFill/>
              </a:ln>
              <a:solidFill>
                <a:srgbClr val="FED766"/>
              </a:solidFill>
              <a:effectLst/>
              <a:uLnTx/>
              <a:uFillTx/>
              <a:latin typeface="Arial" charset="0"/>
              <a:ea typeface="ＭＳ Ｐゴシック" charset="0"/>
            </a:endParaRPr>
          </a:p>
        </p:txBody>
      </p:sp>
    </p:spTree>
    <p:extLst>
      <p:ext uri="{BB962C8B-B14F-4D97-AF65-F5344CB8AC3E}">
        <p14:creationId xmlns:p14="http://schemas.microsoft.com/office/powerpoint/2010/main" val="19934968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 name="Group 305">
            <a:extLst>
              <a:ext uri="{FF2B5EF4-FFF2-40B4-BE49-F238E27FC236}">
                <a16:creationId xmlns:a16="http://schemas.microsoft.com/office/drawing/2014/main" id="{8A0DE7D8-FEF4-C848-B3F3-6D64033A9B48}"/>
              </a:ext>
            </a:extLst>
          </p:cNvPr>
          <p:cNvGrpSpPr/>
          <p:nvPr/>
        </p:nvGrpSpPr>
        <p:grpSpPr>
          <a:xfrm>
            <a:off x="1669286" y="3203460"/>
            <a:ext cx="8818265" cy="2685083"/>
            <a:chOff x="145285" y="2808207"/>
            <a:chExt cx="8818265" cy="2685083"/>
          </a:xfrm>
        </p:grpSpPr>
        <p:pic>
          <p:nvPicPr>
            <p:cNvPr id="307" name="Picture 306">
              <a:extLst>
                <a:ext uri="{FF2B5EF4-FFF2-40B4-BE49-F238E27FC236}">
                  <a16:creationId xmlns:a16="http://schemas.microsoft.com/office/drawing/2014/main" id="{DC29796F-BC44-674C-9497-7F007252D5CA}"/>
                </a:ext>
              </a:extLst>
            </p:cNvPr>
            <p:cNvPicPr>
              <a:picLocks noChangeAspect="1"/>
            </p:cNvPicPr>
            <p:nvPr/>
          </p:nvPicPr>
          <p:blipFill>
            <a:blip r:embed="rId3"/>
            <a:stretch>
              <a:fillRect/>
            </a:stretch>
          </p:blipFill>
          <p:spPr>
            <a:xfrm>
              <a:off x="7640779" y="3467666"/>
              <a:ext cx="919686" cy="1217489"/>
            </a:xfrm>
            <a:prstGeom prst="rect">
              <a:avLst/>
            </a:prstGeom>
          </p:spPr>
        </p:pic>
        <p:pic>
          <p:nvPicPr>
            <p:cNvPr id="308" name="Picture 307">
              <a:extLst>
                <a:ext uri="{FF2B5EF4-FFF2-40B4-BE49-F238E27FC236}">
                  <a16:creationId xmlns:a16="http://schemas.microsoft.com/office/drawing/2014/main" id="{6F5CA139-9F40-9D47-955C-360AF51DE17B}"/>
                </a:ext>
              </a:extLst>
            </p:cNvPr>
            <p:cNvPicPr>
              <a:picLocks noChangeAspect="1"/>
            </p:cNvPicPr>
            <p:nvPr/>
          </p:nvPicPr>
          <p:blipFill>
            <a:blip r:embed="rId4"/>
            <a:stretch>
              <a:fillRect/>
            </a:stretch>
          </p:blipFill>
          <p:spPr>
            <a:xfrm>
              <a:off x="386388" y="3124258"/>
              <a:ext cx="1838984" cy="940732"/>
            </a:xfrm>
            <a:prstGeom prst="rect">
              <a:avLst/>
            </a:prstGeom>
          </p:spPr>
        </p:pic>
        <p:grpSp>
          <p:nvGrpSpPr>
            <p:cNvPr id="309" name="Group 116">
              <a:extLst>
                <a:ext uri="{FF2B5EF4-FFF2-40B4-BE49-F238E27FC236}">
                  <a16:creationId xmlns:a16="http://schemas.microsoft.com/office/drawing/2014/main" id="{C77F1B3C-A4AA-994B-B257-843E812A225A}"/>
                </a:ext>
              </a:extLst>
            </p:cNvPr>
            <p:cNvGrpSpPr>
              <a:grpSpLocks/>
            </p:cNvGrpSpPr>
            <p:nvPr/>
          </p:nvGrpSpPr>
          <p:grpSpPr bwMode="auto">
            <a:xfrm>
              <a:off x="5083852" y="3484902"/>
              <a:ext cx="1165573" cy="1103135"/>
              <a:chOff x="3233729" y="3562351"/>
              <a:chExt cx="1158879" cy="729485"/>
            </a:xfrm>
          </p:grpSpPr>
          <p:sp>
            <p:nvSpPr>
              <p:cNvPr id="383" name="Line 2395">
                <a:extLst>
                  <a:ext uri="{FF2B5EF4-FFF2-40B4-BE49-F238E27FC236}">
                    <a16:creationId xmlns:a16="http://schemas.microsoft.com/office/drawing/2014/main" id="{FCB08BD0-5986-0E4B-9333-F1621E882A6D}"/>
                  </a:ext>
                </a:extLst>
              </p:cNvPr>
              <p:cNvSpPr>
                <a:spLocks noChangeShapeType="1"/>
              </p:cNvSpPr>
              <p:nvPr/>
            </p:nvSpPr>
            <p:spPr bwMode="auto">
              <a:xfrm flipH="1">
                <a:off x="4246675" y="3581299"/>
                <a:ext cx="0" cy="55895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84" name="Line 2396">
                <a:extLst>
                  <a:ext uri="{FF2B5EF4-FFF2-40B4-BE49-F238E27FC236}">
                    <a16:creationId xmlns:a16="http://schemas.microsoft.com/office/drawing/2014/main" id="{6C80D7C5-41C8-6640-9F1F-06CEDF767567}"/>
                  </a:ext>
                </a:extLst>
              </p:cNvPr>
              <p:cNvSpPr>
                <a:spLocks noChangeShapeType="1"/>
              </p:cNvSpPr>
              <p:nvPr/>
            </p:nvSpPr>
            <p:spPr bwMode="auto">
              <a:xfrm flipH="1">
                <a:off x="3577101" y="4130781"/>
                <a:ext cx="660990" cy="15158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85" name="Line 2397">
                <a:extLst>
                  <a:ext uri="{FF2B5EF4-FFF2-40B4-BE49-F238E27FC236}">
                    <a16:creationId xmlns:a16="http://schemas.microsoft.com/office/drawing/2014/main" id="{D95F7451-A4FF-7A41-84C7-B591038E86BC}"/>
                  </a:ext>
                </a:extLst>
              </p:cNvPr>
              <p:cNvSpPr>
                <a:spLocks noChangeShapeType="1"/>
              </p:cNvSpPr>
              <p:nvPr/>
            </p:nvSpPr>
            <p:spPr bwMode="auto">
              <a:xfrm flipH="1" flipV="1">
                <a:off x="3353909" y="3571825"/>
                <a:ext cx="0" cy="55895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86" name="Line 2398">
                <a:extLst>
                  <a:ext uri="{FF2B5EF4-FFF2-40B4-BE49-F238E27FC236}">
                    <a16:creationId xmlns:a16="http://schemas.microsoft.com/office/drawing/2014/main" id="{1DB084FA-D342-A847-9512-5131E48180CD}"/>
                  </a:ext>
                </a:extLst>
              </p:cNvPr>
              <p:cNvSpPr>
                <a:spLocks noChangeShapeType="1"/>
              </p:cNvSpPr>
              <p:nvPr/>
            </p:nvSpPr>
            <p:spPr bwMode="auto">
              <a:xfrm flipH="1" flipV="1">
                <a:off x="3577101" y="3562351"/>
                <a:ext cx="0" cy="39790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87" name="Line 2399">
                <a:extLst>
                  <a:ext uri="{FF2B5EF4-FFF2-40B4-BE49-F238E27FC236}">
                    <a16:creationId xmlns:a16="http://schemas.microsoft.com/office/drawing/2014/main" id="{5D95CB76-555A-D244-88D5-3A9CF16276D6}"/>
                  </a:ext>
                </a:extLst>
              </p:cNvPr>
              <p:cNvSpPr>
                <a:spLocks noChangeShapeType="1"/>
              </p:cNvSpPr>
              <p:nvPr/>
            </p:nvSpPr>
            <p:spPr bwMode="auto">
              <a:xfrm flipH="1">
                <a:off x="3353909" y="3628668"/>
                <a:ext cx="214607"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88" name="Line 2400">
                <a:extLst>
                  <a:ext uri="{FF2B5EF4-FFF2-40B4-BE49-F238E27FC236}">
                    <a16:creationId xmlns:a16="http://schemas.microsoft.com/office/drawing/2014/main" id="{49C0B2E0-E559-5E45-AE8A-57437A671BA8}"/>
                  </a:ext>
                </a:extLst>
              </p:cNvPr>
              <p:cNvSpPr>
                <a:spLocks noChangeShapeType="1"/>
              </p:cNvSpPr>
              <p:nvPr/>
            </p:nvSpPr>
            <p:spPr bwMode="auto">
              <a:xfrm flipH="1">
                <a:off x="3577101" y="3657089"/>
                <a:ext cx="815507"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89" name="Line 2401">
                <a:extLst>
                  <a:ext uri="{FF2B5EF4-FFF2-40B4-BE49-F238E27FC236}">
                    <a16:creationId xmlns:a16="http://schemas.microsoft.com/office/drawing/2014/main" id="{44E41CAB-9D44-A24E-A1F0-4336A349A5A4}"/>
                  </a:ext>
                </a:extLst>
              </p:cNvPr>
              <p:cNvSpPr>
                <a:spLocks noChangeShapeType="1"/>
              </p:cNvSpPr>
              <p:nvPr/>
            </p:nvSpPr>
            <p:spPr bwMode="auto">
              <a:xfrm flipH="1">
                <a:off x="4057821" y="3676037"/>
                <a:ext cx="103011"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90" name="Line 2402">
                <a:extLst>
                  <a:ext uri="{FF2B5EF4-FFF2-40B4-BE49-F238E27FC236}">
                    <a16:creationId xmlns:a16="http://schemas.microsoft.com/office/drawing/2014/main" id="{1FE59772-F2D4-5945-9C4C-F3FDA6E5AE97}"/>
                  </a:ext>
                </a:extLst>
              </p:cNvPr>
              <p:cNvSpPr>
                <a:spLocks noChangeShapeType="1"/>
              </p:cNvSpPr>
              <p:nvPr/>
            </p:nvSpPr>
            <p:spPr bwMode="auto">
              <a:xfrm flipH="1">
                <a:off x="4092158" y="3694985"/>
                <a:ext cx="6009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91" name="Line 2403">
                <a:extLst>
                  <a:ext uri="{FF2B5EF4-FFF2-40B4-BE49-F238E27FC236}">
                    <a16:creationId xmlns:a16="http://schemas.microsoft.com/office/drawing/2014/main" id="{4D3CE4A3-7EBB-8848-ADCC-49585823F7B6}"/>
                  </a:ext>
                </a:extLst>
              </p:cNvPr>
              <p:cNvSpPr>
                <a:spLocks noChangeShapeType="1"/>
              </p:cNvSpPr>
              <p:nvPr/>
            </p:nvSpPr>
            <p:spPr bwMode="auto">
              <a:xfrm flipH="1">
                <a:off x="3379662" y="3657089"/>
                <a:ext cx="12876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92" name="Line 2404">
                <a:extLst>
                  <a:ext uri="{FF2B5EF4-FFF2-40B4-BE49-F238E27FC236}">
                    <a16:creationId xmlns:a16="http://schemas.microsoft.com/office/drawing/2014/main" id="{5AE0CB9B-A1B2-F94B-BFB7-F7C9E73388E9}"/>
                  </a:ext>
                </a:extLst>
              </p:cNvPr>
              <p:cNvSpPr>
                <a:spLocks noChangeShapeType="1"/>
              </p:cNvSpPr>
              <p:nvPr/>
            </p:nvSpPr>
            <p:spPr bwMode="auto">
              <a:xfrm flipH="1">
                <a:off x="3413999" y="3676037"/>
                <a:ext cx="5150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93" name="Line 2406">
                <a:extLst>
                  <a:ext uri="{FF2B5EF4-FFF2-40B4-BE49-F238E27FC236}">
                    <a16:creationId xmlns:a16="http://schemas.microsoft.com/office/drawing/2014/main" id="{E5DB39C1-D3A3-DD46-9582-03146D6F1B25}"/>
                  </a:ext>
                </a:extLst>
              </p:cNvPr>
              <p:cNvSpPr>
                <a:spLocks noChangeShapeType="1"/>
              </p:cNvSpPr>
              <p:nvPr/>
            </p:nvSpPr>
            <p:spPr bwMode="auto">
              <a:xfrm flipH="1">
                <a:off x="3233729" y="3647615"/>
                <a:ext cx="12018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nvGrpSpPr>
              <p:cNvPr id="394" name="Group 37">
                <a:extLst>
                  <a:ext uri="{FF2B5EF4-FFF2-40B4-BE49-F238E27FC236}">
                    <a16:creationId xmlns:a16="http://schemas.microsoft.com/office/drawing/2014/main" id="{3DB86A21-950F-5847-8D26-26E6C50BF020}"/>
                  </a:ext>
                </a:extLst>
              </p:cNvPr>
              <p:cNvGrpSpPr>
                <a:grpSpLocks/>
              </p:cNvGrpSpPr>
              <p:nvPr/>
            </p:nvGrpSpPr>
            <p:grpSpPr bwMode="auto">
              <a:xfrm rot="-30257">
                <a:off x="3577101" y="3723406"/>
                <a:ext cx="652406" cy="255793"/>
                <a:chOff x="40" y="17"/>
                <a:chExt cx="99" cy="51"/>
              </a:xfrm>
            </p:grpSpPr>
            <p:sp>
              <p:nvSpPr>
                <p:cNvPr id="396" name="AutoShape 2411">
                  <a:extLst>
                    <a:ext uri="{FF2B5EF4-FFF2-40B4-BE49-F238E27FC236}">
                      <a16:creationId xmlns:a16="http://schemas.microsoft.com/office/drawing/2014/main" id="{7CDC5F79-6C35-0445-A8C3-0829CA4EA184}"/>
                    </a:ext>
                  </a:extLst>
                </p:cNvPr>
                <p:cNvSpPr>
                  <a:spLocks noChangeArrowheads="1"/>
                </p:cNvSpPr>
                <p:nvPr/>
              </p:nvSpPr>
              <p:spPr bwMode="auto">
                <a:xfrm>
                  <a:off x="40" y="17"/>
                  <a:ext cx="99" cy="50"/>
                </a:xfrm>
                <a:prstGeom prst="parallelogram">
                  <a:avLst>
                    <a:gd name="adj" fmla="val 49500"/>
                  </a:avLst>
                </a:prstGeom>
                <a:solidFill>
                  <a:srgbClr val="FFFFFF"/>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97" name="Line 2414">
                  <a:extLst>
                    <a:ext uri="{FF2B5EF4-FFF2-40B4-BE49-F238E27FC236}">
                      <a16:creationId xmlns:a16="http://schemas.microsoft.com/office/drawing/2014/main" id="{47A8C729-1131-BC40-9BBE-B89E415E5DDD}"/>
                    </a:ext>
                  </a:extLst>
                </p:cNvPr>
                <p:cNvSpPr>
                  <a:spLocks noChangeShapeType="1"/>
                </p:cNvSpPr>
                <p:nvPr/>
              </p:nvSpPr>
              <p:spPr bwMode="auto">
                <a:xfrm flipV="1">
                  <a:off x="51" y="17"/>
                  <a:ext cx="25" cy="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98" name="Line 2415">
                  <a:extLst>
                    <a:ext uri="{FF2B5EF4-FFF2-40B4-BE49-F238E27FC236}">
                      <a16:creationId xmlns:a16="http://schemas.microsoft.com/office/drawing/2014/main" id="{9B6C26A5-2576-904E-9915-00A27EBD6146}"/>
                    </a:ext>
                  </a:extLst>
                </p:cNvPr>
                <p:cNvSpPr>
                  <a:spLocks noChangeShapeType="1"/>
                </p:cNvSpPr>
                <p:nvPr/>
              </p:nvSpPr>
              <p:spPr bwMode="auto">
                <a:xfrm flipV="1">
                  <a:off x="64" y="17"/>
                  <a:ext cx="25" cy="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99" name="Line 2416">
                  <a:extLst>
                    <a:ext uri="{FF2B5EF4-FFF2-40B4-BE49-F238E27FC236}">
                      <a16:creationId xmlns:a16="http://schemas.microsoft.com/office/drawing/2014/main" id="{C31905D3-BD0A-3547-A999-A0511217385E}"/>
                    </a:ext>
                  </a:extLst>
                </p:cNvPr>
                <p:cNvSpPr>
                  <a:spLocks noChangeShapeType="1"/>
                </p:cNvSpPr>
                <p:nvPr/>
              </p:nvSpPr>
              <p:spPr bwMode="auto">
                <a:xfrm flipV="1">
                  <a:off x="91" y="17"/>
                  <a:ext cx="25" cy="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400" name="Line 2417">
                  <a:extLst>
                    <a:ext uri="{FF2B5EF4-FFF2-40B4-BE49-F238E27FC236}">
                      <a16:creationId xmlns:a16="http://schemas.microsoft.com/office/drawing/2014/main" id="{806F3E82-D283-6E49-ACF5-5AE549208AB2}"/>
                    </a:ext>
                  </a:extLst>
                </p:cNvPr>
                <p:cNvSpPr>
                  <a:spLocks noChangeShapeType="1"/>
                </p:cNvSpPr>
                <p:nvPr/>
              </p:nvSpPr>
              <p:spPr bwMode="auto">
                <a:xfrm flipV="1">
                  <a:off x="76" y="18"/>
                  <a:ext cx="25" cy="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401" name="Line 2418">
                  <a:extLst>
                    <a:ext uri="{FF2B5EF4-FFF2-40B4-BE49-F238E27FC236}">
                      <a16:creationId xmlns:a16="http://schemas.microsoft.com/office/drawing/2014/main" id="{0693999D-7F35-274A-AA04-0D4DE271B525}"/>
                    </a:ext>
                  </a:extLst>
                </p:cNvPr>
                <p:cNvSpPr>
                  <a:spLocks noChangeShapeType="1"/>
                </p:cNvSpPr>
                <p:nvPr/>
              </p:nvSpPr>
              <p:spPr bwMode="auto">
                <a:xfrm flipV="1">
                  <a:off x="102" y="18"/>
                  <a:ext cx="25" cy="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sp>
            <p:nvSpPr>
              <p:cNvPr id="395" name="Line 2422">
                <a:extLst>
                  <a:ext uri="{FF2B5EF4-FFF2-40B4-BE49-F238E27FC236}">
                    <a16:creationId xmlns:a16="http://schemas.microsoft.com/office/drawing/2014/main" id="{8B10B50A-8D14-0B4D-A14F-F3F6E0D7817D}"/>
                  </a:ext>
                </a:extLst>
              </p:cNvPr>
              <p:cNvSpPr>
                <a:spLocks noChangeShapeType="1"/>
              </p:cNvSpPr>
              <p:nvPr/>
            </p:nvSpPr>
            <p:spPr bwMode="auto">
              <a:xfrm>
                <a:off x="3353909" y="4140255"/>
                <a:ext cx="231776" cy="15158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grpSp>
          <p:nvGrpSpPr>
            <p:cNvPr id="310" name="Group 46">
              <a:extLst>
                <a:ext uri="{FF2B5EF4-FFF2-40B4-BE49-F238E27FC236}">
                  <a16:creationId xmlns:a16="http://schemas.microsoft.com/office/drawing/2014/main" id="{CECEC492-0891-C74E-A1F9-7A2CBF9F74EF}"/>
                </a:ext>
              </a:extLst>
            </p:cNvPr>
            <p:cNvGrpSpPr>
              <a:grpSpLocks/>
            </p:cNvGrpSpPr>
            <p:nvPr/>
          </p:nvGrpSpPr>
          <p:grpSpPr bwMode="auto">
            <a:xfrm>
              <a:off x="3147574" y="3730606"/>
              <a:ext cx="348074" cy="163243"/>
              <a:chOff x="0" y="0"/>
              <a:chExt cx="13475" cy="110"/>
            </a:xfrm>
          </p:grpSpPr>
          <p:sp>
            <p:nvSpPr>
              <p:cNvPr id="378" name="Rectangle 68">
                <a:extLst>
                  <a:ext uri="{FF2B5EF4-FFF2-40B4-BE49-F238E27FC236}">
                    <a16:creationId xmlns:a16="http://schemas.microsoft.com/office/drawing/2014/main" id="{42690F04-3BCD-7A43-953E-EE3442FD5B65}"/>
                  </a:ext>
                </a:extLst>
              </p:cNvPr>
              <p:cNvSpPr>
                <a:spLocks noChangeArrowheads="1"/>
              </p:cNvSpPr>
              <p:nvPr/>
            </p:nvSpPr>
            <p:spPr bwMode="auto">
              <a:xfrm>
                <a:off x="0" y="0"/>
                <a:ext cx="13475" cy="110"/>
              </a:xfrm>
              <a:prstGeom prst="rect">
                <a:avLst/>
              </a:prstGeom>
              <a:solidFill>
                <a:schemeClr val="bg1">
                  <a:lumMod val="85000"/>
                </a:schemeClr>
              </a:solid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nvGrpSpPr>
              <p:cNvPr id="379" name="Group 48">
                <a:extLst>
                  <a:ext uri="{FF2B5EF4-FFF2-40B4-BE49-F238E27FC236}">
                    <a16:creationId xmlns:a16="http://schemas.microsoft.com/office/drawing/2014/main" id="{D07BA7CB-74CB-CC4F-B201-DF6FF7C37E6D}"/>
                  </a:ext>
                </a:extLst>
              </p:cNvPr>
              <p:cNvGrpSpPr>
                <a:grpSpLocks/>
              </p:cNvGrpSpPr>
              <p:nvPr/>
            </p:nvGrpSpPr>
            <p:grpSpPr bwMode="auto">
              <a:xfrm>
                <a:off x="0" y="0"/>
                <a:ext cx="13475" cy="110"/>
                <a:chOff x="0" y="0"/>
                <a:chExt cx="20000" cy="20000"/>
              </a:xfrm>
            </p:grpSpPr>
            <p:sp>
              <p:nvSpPr>
                <p:cNvPr id="380" name="Line 247">
                  <a:extLst>
                    <a:ext uri="{FF2B5EF4-FFF2-40B4-BE49-F238E27FC236}">
                      <a16:creationId xmlns:a16="http://schemas.microsoft.com/office/drawing/2014/main" id="{4C6AEE4D-33D0-0D4B-A435-72AAF39BF5BC}"/>
                    </a:ext>
                  </a:extLst>
                </p:cNvPr>
                <p:cNvSpPr>
                  <a:spLocks noChangeShapeType="1"/>
                </p:cNvSpPr>
                <p:nvPr/>
              </p:nvSpPr>
              <p:spPr bwMode="auto">
                <a:xfrm flipV="1">
                  <a:off x="0" y="0"/>
                  <a:ext cx="6286" cy="200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81" name="Line 248">
                  <a:extLst>
                    <a:ext uri="{FF2B5EF4-FFF2-40B4-BE49-F238E27FC236}">
                      <a16:creationId xmlns:a16="http://schemas.microsoft.com/office/drawing/2014/main" id="{1AB52CF5-5D37-524A-B68A-4A904E8C9394}"/>
                    </a:ext>
                  </a:extLst>
                </p:cNvPr>
                <p:cNvSpPr>
                  <a:spLocks noChangeShapeType="1"/>
                </p:cNvSpPr>
                <p:nvPr/>
              </p:nvSpPr>
              <p:spPr bwMode="auto">
                <a:xfrm>
                  <a:off x="6857" y="0"/>
                  <a:ext cx="6286" cy="200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82" name="Line 249">
                  <a:extLst>
                    <a:ext uri="{FF2B5EF4-FFF2-40B4-BE49-F238E27FC236}">
                      <a16:creationId xmlns:a16="http://schemas.microsoft.com/office/drawing/2014/main" id="{6B0EDD96-F050-204B-BE65-BF0F91741136}"/>
                    </a:ext>
                  </a:extLst>
                </p:cNvPr>
                <p:cNvSpPr>
                  <a:spLocks noChangeShapeType="1"/>
                </p:cNvSpPr>
                <p:nvPr/>
              </p:nvSpPr>
              <p:spPr bwMode="auto">
                <a:xfrm flipV="1">
                  <a:off x="13143" y="0"/>
                  <a:ext cx="6857" cy="200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grpSp>
        <p:sp>
          <p:nvSpPr>
            <p:cNvPr id="311" name="Line 1824">
              <a:extLst>
                <a:ext uri="{FF2B5EF4-FFF2-40B4-BE49-F238E27FC236}">
                  <a16:creationId xmlns:a16="http://schemas.microsoft.com/office/drawing/2014/main" id="{44D9CBE4-A336-AE4C-80EB-F8CD663A28C6}"/>
                </a:ext>
              </a:extLst>
            </p:cNvPr>
            <p:cNvSpPr>
              <a:spLocks noChangeShapeType="1"/>
            </p:cNvSpPr>
            <p:nvPr/>
          </p:nvSpPr>
          <p:spPr bwMode="auto">
            <a:xfrm flipH="1">
              <a:off x="6099182" y="3625925"/>
              <a:ext cx="259366" cy="0"/>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nvGrpSpPr>
            <p:cNvPr id="312" name="Group 113">
              <a:extLst>
                <a:ext uri="{FF2B5EF4-FFF2-40B4-BE49-F238E27FC236}">
                  <a16:creationId xmlns:a16="http://schemas.microsoft.com/office/drawing/2014/main" id="{88FF7294-48F4-CA42-957A-FB3C6B407389}"/>
                </a:ext>
              </a:extLst>
            </p:cNvPr>
            <p:cNvGrpSpPr>
              <a:grpSpLocks/>
            </p:cNvGrpSpPr>
            <p:nvPr/>
          </p:nvGrpSpPr>
          <p:grpSpPr bwMode="auto">
            <a:xfrm>
              <a:off x="6364084" y="3312056"/>
              <a:ext cx="872995" cy="1188317"/>
              <a:chOff x="5207389" y="3286124"/>
              <a:chExt cx="867981" cy="785815"/>
            </a:xfrm>
          </p:grpSpPr>
          <p:sp>
            <p:nvSpPr>
              <p:cNvPr id="370" name="Line 1819">
                <a:extLst>
                  <a:ext uri="{FF2B5EF4-FFF2-40B4-BE49-F238E27FC236}">
                    <a16:creationId xmlns:a16="http://schemas.microsoft.com/office/drawing/2014/main" id="{DCCCD653-1F1D-F141-B91C-BFC33261055C}"/>
                  </a:ext>
                </a:extLst>
              </p:cNvPr>
              <p:cNvSpPr>
                <a:spLocks noChangeShapeType="1"/>
              </p:cNvSpPr>
              <p:nvPr/>
            </p:nvSpPr>
            <p:spPr bwMode="auto">
              <a:xfrm>
                <a:off x="5207389" y="3492114"/>
                <a:ext cx="867981"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71" name="Line 1820">
                <a:extLst>
                  <a:ext uri="{FF2B5EF4-FFF2-40B4-BE49-F238E27FC236}">
                    <a16:creationId xmlns:a16="http://schemas.microsoft.com/office/drawing/2014/main" id="{4DB5E3DC-7138-C643-9A90-3DA81A4B3F69}"/>
                  </a:ext>
                </a:extLst>
              </p:cNvPr>
              <p:cNvSpPr>
                <a:spLocks noChangeShapeType="1"/>
              </p:cNvSpPr>
              <p:nvPr/>
            </p:nvSpPr>
            <p:spPr bwMode="auto">
              <a:xfrm>
                <a:off x="5251901" y="3522631"/>
                <a:ext cx="333839"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72" name="Line 1821">
                <a:extLst>
                  <a:ext uri="{FF2B5EF4-FFF2-40B4-BE49-F238E27FC236}">
                    <a16:creationId xmlns:a16="http://schemas.microsoft.com/office/drawing/2014/main" id="{2F7A3C15-351D-5746-90F2-21338F908F24}"/>
                  </a:ext>
                </a:extLst>
              </p:cNvPr>
              <p:cNvSpPr>
                <a:spLocks noChangeShapeType="1"/>
              </p:cNvSpPr>
              <p:nvPr/>
            </p:nvSpPr>
            <p:spPr bwMode="auto">
              <a:xfrm>
                <a:off x="5396564" y="3560778"/>
                <a:ext cx="12240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73" name="Rectangle 36" descr="Wide upward diagonal">
                <a:extLst>
                  <a:ext uri="{FF2B5EF4-FFF2-40B4-BE49-F238E27FC236}">
                    <a16:creationId xmlns:a16="http://schemas.microsoft.com/office/drawing/2014/main" id="{CC0F5A13-CDD2-A54E-BC4F-29187053B4FC}"/>
                  </a:ext>
                </a:extLst>
              </p:cNvPr>
              <p:cNvSpPr>
                <a:spLocks noChangeArrowheads="1"/>
              </p:cNvSpPr>
              <p:nvPr/>
            </p:nvSpPr>
            <p:spPr bwMode="auto">
              <a:xfrm>
                <a:off x="5207389" y="3858319"/>
                <a:ext cx="856853" cy="114439"/>
              </a:xfrm>
              <a:prstGeom prst="rect">
                <a:avLst/>
              </a:prstGeom>
              <a:pattFill prst="wdUpDiag">
                <a:fgClr>
                  <a:srgbClr val="000000"/>
                </a:fgClr>
                <a:bgClr>
                  <a:srgbClr val="FFFFFF"/>
                </a:bgClr>
              </a:patt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74" name="Line 1825">
                <a:extLst>
                  <a:ext uri="{FF2B5EF4-FFF2-40B4-BE49-F238E27FC236}">
                    <a16:creationId xmlns:a16="http://schemas.microsoft.com/office/drawing/2014/main" id="{5D4890CC-B8A9-B34A-8DC7-A4CB947BA920}"/>
                  </a:ext>
                </a:extLst>
              </p:cNvPr>
              <p:cNvSpPr>
                <a:spLocks noChangeShapeType="1"/>
              </p:cNvSpPr>
              <p:nvPr/>
            </p:nvSpPr>
            <p:spPr bwMode="auto">
              <a:xfrm>
                <a:off x="5207389" y="3751510"/>
                <a:ext cx="85685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75" name="Line 1826">
                <a:extLst>
                  <a:ext uri="{FF2B5EF4-FFF2-40B4-BE49-F238E27FC236}">
                    <a16:creationId xmlns:a16="http://schemas.microsoft.com/office/drawing/2014/main" id="{3B7C273A-5488-E542-BAFB-043A83D5B931}"/>
                  </a:ext>
                </a:extLst>
              </p:cNvPr>
              <p:cNvSpPr>
                <a:spLocks noChangeShapeType="1"/>
              </p:cNvSpPr>
              <p:nvPr/>
            </p:nvSpPr>
            <p:spPr bwMode="auto">
              <a:xfrm flipV="1">
                <a:off x="5207389" y="3286124"/>
                <a:ext cx="0" cy="78581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76" name="Line 1827">
                <a:extLst>
                  <a:ext uri="{FF2B5EF4-FFF2-40B4-BE49-F238E27FC236}">
                    <a16:creationId xmlns:a16="http://schemas.microsoft.com/office/drawing/2014/main" id="{F25B1486-4217-BD4E-9DE9-97F5F69675E4}"/>
                  </a:ext>
                </a:extLst>
              </p:cNvPr>
              <p:cNvSpPr>
                <a:spLocks noChangeShapeType="1"/>
              </p:cNvSpPr>
              <p:nvPr/>
            </p:nvSpPr>
            <p:spPr bwMode="auto">
              <a:xfrm>
                <a:off x="6064242" y="3293753"/>
                <a:ext cx="0" cy="77818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77" name="Line 1828">
                <a:extLst>
                  <a:ext uri="{FF2B5EF4-FFF2-40B4-BE49-F238E27FC236}">
                    <a16:creationId xmlns:a16="http://schemas.microsoft.com/office/drawing/2014/main" id="{5107C6A4-A22D-6941-9CCB-8D63737A358D}"/>
                  </a:ext>
                </a:extLst>
              </p:cNvPr>
              <p:cNvSpPr>
                <a:spLocks noChangeShapeType="1"/>
              </p:cNvSpPr>
              <p:nvPr/>
            </p:nvSpPr>
            <p:spPr bwMode="auto">
              <a:xfrm>
                <a:off x="5218517" y="4071939"/>
                <a:ext cx="85685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sp>
          <p:nvSpPr>
            <p:cNvPr id="313" name="Line 1824">
              <a:extLst>
                <a:ext uri="{FF2B5EF4-FFF2-40B4-BE49-F238E27FC236}">
                  <a16:creationId xmlns:a16="http://schemas.microsoft.com/office/drawing/2014/main" id="{F6737867-B664-BF4E-9A91-20A6C8FBD66E}"/>
                </a:ext>
              </a:extLst>
            </p:cNvPr>
            <p:cNvSpPr>
              <a:spLocks noChangeShapeType="1"/>
            </p:cNvSpPr>
            <p:nvPr/>
          </p:nvSpPr>
          <p:spPr bwMode="auto">
            <a:xfrm flipH="1" flipV="1">
              <a:off x="3489882" y="3816408"/>
              <a:ext cx="137795" cy="6986"/>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14" name="Line 1824">
              <a:extLst>
                <a:ext uri="{FF2B5EF4-FFF2-40B4-BE49-F238E27FC236}">
                  <a16:creationId xmlns:a16="http://schemas.microsoft.com/office/drawing/2014/main" id="{F48682F5-E499-6B49-BF34-D29FF94567D8}"/>
                </a:ext>
              </a:extLst>
            </p:cNvPr>
            <p:cNvSpPr>
              <a:spLocks noChangeShapeType="1"/>
            </p:cNvSpPr>
            <p:nvPr/>
          </p:nvSpPr>
          <p:spPr bwMode="auto">
            <a:xfrm flipH="1">
              <a:off x="4777288" y="3607336"/>
              <a:ext cx="43110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15" name="Line 1824">
              <a:extLst>
                <a:ext uri="{FF2B5EF4-FFF2-40B4-BE49-F238E27FC236}">
                  <a16:creationId xmlns:a16="http://schemas.microsoft.com/office/drawing/2014/main" id="{212A6672-C733-7341-90AF-EC15B19F0EFF}"/>
                </a:ext>
              </a:extLst>
            </p:cNvPr>
            <p:cNvSpPr>
              <a:spLocks noChangeShapeType="1"/>
            </p:cNvSpPr>
            <p:nvPr/>
          </p:nvSpPr>
          <p:spPr bwMode="auto">
            <a:xfrm flipH="1" flipV="1">
              <a:off x="7232779" y="4421829"/>
              <a:ext cx="405685" cy="800"/>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16" name="Line 1824">
              <a:extLst>
                <a:ext uri="{FF2B5EF4-FFF2-40B4-BE49-F238E27FC236}">
                  <a16:creationId xmlns:a16="http://schemas.microsoft.com/office/drawing/2014/main" id="{5F78F270-A55A-D548-ACEF-19D9CEC8600E}"/>
                </a:ext>
              </a:extLst>
            </p:cNvPr>
            <p:cNvSpPr>
              <a:spLocks noChangeShapeType="1"/>
            </p:cNvSpPr>
            <p:nvPr/>
          </p:nvSpPr>
          <p:spPr bwMode="auto">
            <a:xfrm flipH="1" flipV="1">
              <a:off x="2075636" y="3816408"/>
              <a:ext cx="1075569" cy="0"/>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17" name="Text Box 3">
              <a:extLst>
                <a:ext uri="{FF2B5EF4-FFF2-40B4-BE49-F238E27FC236}">
                  <a16:creationId xmlns:a16="http://schemas.microsoft.com/office/drawing/2014/main" id="{FF078AF0-938E-414F-A2FD-D1F00F0B853E}"/>
                </a:ext>
              </a:extLst>
            </p:cNvPr>
            <p:cNvSpPr txBox="1">
              <a:spLocks noChangeArrowheads="1"/>
            </p:cNvSpPr>
            <p:nvPr/>
          </p:nvSpPr>
          <p:spPr bwMode="auto">
            <a:xfrm>
              <a:off x="2856589" y="3902400"/>
              <a:ext cx="946315" cy="4321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rPr>
                <a:t>Rapid mix</a:t>
              </a:r>
              <a:endParaRPr kumimoji="0" lang="en-US"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endParaRPr>
            </a:p>
          </p:txBody>
        </p:sp>
        <p:sp>
          <p:nvSpPr>
            <p:cNvPr id="318" name="Text Box 3">
              <a:extLst>
                <a:ext uri="{FF2B5EF4-FFF2-40B4-BE49-F238E27FC236}">
                  <a16:creationId xmlns:a16="http://schemas.microsoft.com/office/drawing/2014/main" id="{B684EA8D-07B2-FA44-97DA-13BB5FB4587F}"/>
                </a:ext>
              </a:extLst>
            </p:cNvPr>
            <p:cNvSpPr txBox="1">
              <a:spLocks noChangeArrowheads="1"/>
            </p:cNvSpPr>
            <p:nvPr/>
          </p:nvSpPr>
          <p:spPr bwMode="auto">
            <a:xfrm>
              <a:off x="3705029" y="4274240"/>
              <a:ext cx="1415655" cy="3489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rPr>
                <a:t>Flocculation</a:t>
              </a:r>
              <a:endParaRPr kumimoji="0" lang="en-US"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endParaRPr>
            </a:p>
          </p:txBody>
        </p:sp>
        <p:sp>
          <p:nvSpPr>
            <p:cNvPr id="319" name="Text Box 3">
              <a:extLst>
                <a:ext uri="{FF2B5EF4-FFF2-40B4-BE49-F238E27FC236}">
                  <a16:creationId xmlns:a16="http://schemas.microsoft.com/office/drawing/2014/main" id="{94EE9554-6675-BC47-9A5F-70CA2B27BE6D}"/>
                </a:ext>
              </a:extLst>
            </p:cNvPr>
            <p:cNvSpPr txBox="1">
              <a:spLocks noChangeArrowheads="1"/>
            </p:cNvSpPr>
            <p:nvPr/>
          </p:nvSpPr>
          <p:spPr bwMode="auto">
            <a:xfrm>
              <a:off x="4903267" y="2909898"/>
              <a:ext cx="1454861" cy="25552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rPr>
                <a:t>Clarification</a:t>
              </a:r>
              <a:endParaRPr kumimoji="0" lang="en-US"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endParaRPr>
            </a:p>
          </p:txBody>
        </p:sp>
        <p:sp>
          <p:nvSpPr>
            <p:cNvPr id="320" name="Text Box 3">
              <a:extLst>
                <a:ext uri="{FF2B5EF4-FFF2-40B4-BE49-F238E27FC236}">
                  <a16:creationId xmlns:a16="http://schemas.microsoft.com/office/drawing/2014/main" id="{8AA3C5DC-7DF5-B540-94AF-E61DE118A5BC}"/>
                </a:ext>
              </a:extLst>
            </p:cNvPr>
            <p:cNvSpPr txBox="1">
              <a:spLocks noChangeArrowheads="1"/>
            </p:cNvSpPr>
            <p:nvPr/>
          </p:nvSpPr>
          <p:spPr bwMode="auto">
            <a:xfrm>
              <a:off x="6248290" y="4654677"/>
              <a:ext cx="1077759" cy="32892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rPr>
                <a:t>Filtration</a:t>
              </a:r>
              <a:endParaRPr kumimoji="0" lang="en-US"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endParaRPr>
            </a:p>
          </p:txBody>
        </p:sp>
        <p:sp>
          <p:nvSpPr>
            <p:cNvPr id="321" name="Line 1824">
              <a:extLst>
                <a:ext uri="{FF2B5EF4-FFF2-40B4-BE49-F238E27FC236}">
                  <a16:creationId xmlns:a16="http://schemas.microsoft.com/office/drawing/2014/main" id="{7139868C-FAAB-BA48-9F9B-F8384F9977B8}"/>
                </a:ext>
              </a:extLst>
            </p:cNvPr>
            <p:cNvSpPr>
              <a:spLocks noChangeShapeType="1"/>
            </p:cNvSpPr>
            <p:nvPr/>
          </p:nvSpPr>
          <p:spPr bwMode="auto">
            <a:xfrm flipH="1" flipV="1">
              <a:off x="8556650" y="4557352"/>
              <a:ext cx="315471" cy="800"/>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nvGrpSpPr>
            <p:cNvPr id="322" name="Group 13">
              <a:extLst>
                <a:ext uri="{FF2B5EF4-FFF2-40B4-BE49-F238E27FC236}">
                  <a16:creationId xmlns:a16="http://schemas.microsoft.com/office/drawing/2014/main" id="{81B3E52D-5C83-B641-AF6A-BB01FB7FDB7E}"/>
                </a:ext>
              </a:extLst>
            </p:cNvPr>
            <p:cNvGrpSpPr>
              <a:grpSpLocks/>
            </p:cNvGrpSpPr>
            <p:nvPr/>
          </p:nvGrpSpPr>
          <p:grpSpPr bwMode="auto">
            <a:xfrm>
              <a:off x="2316056" y="3538724"/>
              <a:ext cx="407528" cy="585248"/>
              <a:chOff x="4762500" y="1917700"/>
              <a:chExt cx="622300" cy="869950"/>
            </a:xfrm>
          </p:grpSpPr>
          <p:sp>
            <p:nvSpPr>
              <p:cNvPr id="363" name="Rectangle 8">
                <a:extLst>
                  <a:ext uri="{FF2B5EF4-FFF2-40B4-BE49-F238E27FC236}">
                    <a16:creationId xmlns:a16="http://schemas.microsoft.com/office/drawing/2014/main" id="{4D562895-58B9-DF4A-B9D4-B5C6A8BB64F7}"/>
                  </a:ext>
                </a:extLst>
              </p:cNvPr>
              <p:cNvSpPr>
                <a:spLocks noChangeArrowheads="1"/>
              </p:cNvSpPr>
              <p:nvPr/>
            </p:nvSpPr>
            <p:spPr bwMode="auto">
              <a:xfrm>
                <a:off x="4762500" y="2070100"/>
                <a:ext cx="622300" cy="571500"/>
              </a:xfrm>
              <a:prstGeom prst="rect">
                <a:avLst/>
              </a:prstGeom>
              <a:solidFill>
                <a:srgbClr val="086788"/>
              </a:soli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nvGrpSpPr>
              <p:cNvPr id="364" name="Group 12">
                <a:extLst>
                  <a:ext uri="{FF2B5EF4-FFF2-40B4-BE49-F238E27FC236}">
                    <a16:creationId xmlns:a16="http://schemas.microsoft.com/office/drawing/2014/main" id="{4FCDA1FC-1A94-1440-9D7A-24880756C93A}"/>
                  </a:ext>
                </a:extLst>
              </p:cNvPr>
              <p:cNvGrpSpPr>
                <a:grpSpLocks/>
              </p:cNvGrpSpPr>
              <p:nvPr/>
            </p:nvGrpSpPr>
            <p:grpSpPr bwMode="auto">
              <a:xfrm>
                <a:off x="4908550" y="1917700"/>
                <a:ext cx="311150" cy="311150"/>
                <a:chOff x="4876800" y="1905000"/>
                <a:chExt cx="381000" cy="355600"/>
              </a:xfrm>
            </p:grpSpPr>
            <p:sp>
              <p:nvSpPr>
                <p:cNvPr id="368" name="Oval 9">
                  <a:extLst>
                    <a:ext uri="{FF2B5EF4-FFF2-40B4-BE49-F238E27FC236}">
                      <a16:creationId xmlns:a16="http://schemas.microsoft.com/office/drawing/2014/main" id="{4987E5F1-D070-FE43-AFC0-4FC480748AD2}"/>
                    </a:ext>
                  </a:extLst>
                </p:cNvPr>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69" name="Isosceles Triangle 10">
                  <a:extLst>
                    <a:ext uri="{FF2B5EF4-FFF2-40B4-BE49-F238E27FC236}">
                      <a16:creationId xmlns:a16="http://schemas.microsoft.com/office/drawing/2014/main" id="{7150AF3A-1035-EA41-AF48-CF28A0647163}"/>
                    </a:ext>
                  </a:extLst>
                </p:cNvPr>
                <p:cNvSpPr>
                  <a:spLocks noChangeArrowheads="1"/>
                </p:cNvSpPr>
                <p:nvPr/>
              </p:nvSpPr>
              <p:spPr bwMode="auto">
                <a:xfrm rot="5400000">
                  <a:off x="4962111" y="1945782"/>
                  <a:ext cx="273049" cy="285750"/>
                </a:xfrm>
                <a:prstGeom prst="triangle">
                  <a:avLst>
                    <a:gd name="adj" fmla="val 50000"/>
                  </a:avLst>
                </a:prstGeom>
                <a:solidFill>
                  <a:srgbClr val="0867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grpSp>
            <p:nvGrpSpPr>
              <p:cNvPr id="365" name="Group 102">
                <a:extLst>
                  <a:ext uri="{FF2B5EF4-FFF2-40B4-BE49-F238E27FC236}">
                    <a16:creationId xmlns:a16="http://schemas.microsoft.com/office/drawing/2014/main" id="{5A1D0BB1-2FC2-3D49-B70E-C27263A45D1F}"/>
                  </a:ext>
                </a:extLst>
              </p:cNvPr>
              <p:cNvGrpSpPr>
                <a:grpSpLocks/>
              </p:cNvGrpSpPr>
              <p:nvPr/>
            </p:nvGrpSpPr>
            <p:grpSpPr bwMode="auto">
              <a:xfrm>
                <a:off x="4914900" y="2476500"/>
                <a:ext cx="311150" cy="311150"/>
                <a:chOff x="4876800" y="1905000"/>
                <a:chExt cx="381000" cy="355600"/>
              </a:xfrm>
            </p:grpSpPr>
            <p:sp>
              <p:nvSpPr>
                <p:cNvPr id="366" name="Oval 103">
                  <a:extLst>
                    <a:ext uri="{FF2B5EF4-FFF2-40B4-BE49-F238E27FC236}">
                      <a16:creationId xmlns:a16="http://schemas.microsoft.com/office/drawing/2014/main" id="{B2532CFF-B4FD-5948-96CE-1B13D639BFA2}"/>
                    </a:ext>
                  </a:extLst>
                </p:cNvPr>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67" name="Isosceles Triangle 104">
                  <a:extLst>
                    <a:ext uri="{FF2B5EF4-FFF2-40B4-BE49-F238E27FC236}">
                      <a16:creationId xmlns:a16="http://schemas.microsoft.com/office/drawing/2014/main" id="{405D4612-EB7D-F349-BBE3-BCA7D937D04A}"/>
                    </a:ext>
                  </a:extLst>
                </p:cNvPr>
                <p:cNvSpPr>
                  <a:spLocks noChangeArrowheads="1"/>
                </p:cNvSpPr>
                <p:nvPr/>
              </p:nvSpPr>
              <p:spPr bwMode="auto">
                <a:xfrm rot="5400000">
                  <a:off x="4962111" y="1945782"/>
                  <a:ext cx="273049" cy="285750"/>
                </a:xfrm>
                <a:prstGeom prst="triangle">
                  <a:avLst>
                    <a:gd name="adj" fmla="val 50000"/>
                  </a:avLst>
                </a:prstGeom>
                <a:solidFill>
                  <a:srgbClr val="0867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grpSp>
        <p:sp>
          <p:nvSpPr>
            <p:cNvPr id="323" name="Text Box 3">
              <a:extLst>
                <a:ext uri="{FF2B5EF4-FFF2-40B4-BE49-F238E27FC236}">
                  <a16:creationId xmlns:a16="http://schemas.microsoft.com/office/drawing/2014/main" id="{38FE5443-C387-A849-9730-294AB317437D}"/>
                </a:ext>
              </a:extLst>
            </p:cNvPr>
            <p:cNvSpPr txBox="1">
              <a:spLocks noChangeArrowheads="1"/>
            </p:cNvSpPr>
            <p:nvPr/>
          </p:nvSpPr>
          <p:spPr bwMode="auto">
            <a:xfrm>
              <a:off x="538063" y="4214619"/>
              <a:ext cx="1492449" cy="4321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rPr>
                <a:t>Raw water storage reservoir</a:t>
              </a:r>
              <a:endParaRPr kumimoji="0" lang="en-US"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endParaRPr>
            </a:p>
          </p:txBody>
        </p:sp>
        <p:sp>
          <p:nvSpPr>
            <p:cNvPr id="324" name="Text Box 3">
              <a:extLst>
                <a:ext uri="{FF2B5EF4-FFF2-40B4-BE49-F238E27FC236}">
                  <a16:creationId xmlns:a16="http://schemas.microsoft.com/office/drawing/2014/main" id="{260649E8-E4A3-BB41-BDDE-4F1CE2042CE1}"/>
                </a:ext>
              </a:extLst>
            </p:cNvPr>
            <p:cNvSpPr txBox="1">
              <a:spLocks noChangeArrowheads="1"/>
            </p:cNvSpPr>
            <p:nvPr/>
          </p:nvSpPr>
          <p:spPr bwMode="auto">
            <a:xfrm>
              <a:off x="940781" y="3442418"/>
              <a:ext cx="787888" cy="43211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charset="0"/>
                  <a:ea typeface="Arial" charset="0"/>
                  <a:cs typeface="Arial" charset="0"/>
                </a:rPr>
                <a:t>5 ML</a:t>
              </a:r>
            </a:p>
          </p:txBody>
        </p:sp>
        <p:sp>
          <p:nvSpPr>
            <p:cNvPr id="325" name="Text Box 3">
              <a:extLst>
                <a:ext uri="{FF2B5EF4-FFF2-40B4-BE49-F238E27FC236}">
                  <a16:creationId xmlns:a16="http://schemas.microsoft.com/office/drawing/2014/main" id="{357D1423-C8C7-A641-B656-999C52609318}"/>
                </a:ext>
              </a:extLst>
            </p:cNvPr>
            <p:cNvSpPr txBox="1">
              <a:spLocks noChangeArrowheads="1"/>
            </p:cNvSpPr>
            <p:nvPr/>
          </p:nvSpPr>
          <p:spPr bwMode="auto">
            <a:xfrm>
              <a:off x="7097131" y="2808207"/>
              <a:ext cx="1590946" cy="4321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rPr>
                <a:t>Clear water storage tank</a:t>
              </a:r>
              <a:endParaRPr kumimoji="0" lang="en-US"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endParaRPr>
            </a:p>
          </p:txBody>
        </p:sp>
        <p:sp>
          <p:nvSpPr>
            <p:cNvPr id="326" name="Text Box 3">
              <a:extLst>
                <a:ext uri="{FF2B5EF4-FFF2-40B4-BE49-F238E27FC236}">
                  <a16:creationId xmlns:a16="http://schemas.microsoft.com/office/drawing/2014/main" id="{610EADE6-A2CB-CC4B-870A-D7B3337D0FF2}"/>
                </a:ext>
              </a:extLst>
            </p:cNvPr>
            <p:cNvSpPr txBox="1">
              <a:spLocks noChangeArrowheads="1"/>
            </p:cNvSpPr>
            <p:nvPr/>
          </p:nvSpPr>
          <p:spPr bwMode="auto">
            <a:xfrm>
              <a:off x="7705554" y="3964684"/>
              <a:ext cx="749554" cy="26624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charset="0"/>
                  <a:ea typeface="Arial" charset="0"/>
                  <a:cs typeface="Arial" charset="0"/>
                </a:rPr>
                <a:t>1 ML</a:t>
              </a:r>
            </a:p>
          </p:txBody>
        </p:sp>
        <p:sp>
          <p:nvSpPr>
            <p:cNvPr id="327" name="Text Box 3">
              <a:extLst>
                <a:ext uri="{FF2B5EF4-FFF2-40B4-BE49-F238E27FC236}">
                  <a16:creationId xmlns:a16="http://schemas.microsoft.com/office/drawing/2014/main" id="{1C744789-27DA-7048-9857-B1EC4D6D5CF3}"/>
                </a:ext>
              </a:extLst>
            </p:cNvPr>
            <p:cNvSpPr txBox="1">
              <a:spLocks noChangeArrowheads="1"/>
            </p:cNvSpPr>
            <p:nvPr/>
          </p:nvSpPr>
          <p:spPr bwMode="auto">
            <a:xfrm>
              <a:off x="2043043" y="4193968"/>
              <a:ext cx="963993" cy="61939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rPr>
                <a:t>Duty/ standby pumps</a:t>
              </a:r>
              <a:endParaRPr kumimoji="0" lang="en-US" sz="1600" b="1" i="0" u="none" strike="noStrike" kern="1200" cap="none" spc="0" normalizeH="0" baseline="0" noProof="0">
                <a:ln>
                  <a:noFill/>
                </a:ln>
                <a:solidFill>
                  <a:srgbClr val="E7E6E6">
                    <a:lumMod val="25000"/>
                  </a:srgbClr>
                </a:solidFill>
                <a:effectLst/>
                <a:uLnTx/>
                <a:uFillTx/>
                <a:latin typeface="Arial" charset="0"/>
                <a:ea typeface="Arial" charset="0"/>
                <a:cs typeface="Arial" charset="0"/>
              </a:endParaRPr>
            </a:p>
          </p:txBody>
        </p:sp>
        <p:grpSp>
          <p:nvGrpSpPr>
            <p:cNvPr id="328" name="Group 73">
              <a:extLst>
                <a:ext uri="{FF2B5EF4-FFF2-40B4-BE49-F238E27FC236}">
                  <a16:creationId xmlns:a16="http://schemas.microsoft.com/office/drawing/2014/main" id="{45B3CF08-0EA8-4A46-86B6-23F1D0967BF1}"/>
                </a:ext>
              </a:extLst>
            </p:cNvPr>
            <p:cNvGrpSpPr>
              <a:grpSpLocks/>
            </p:cNvGrpSpPr>
            <p:nvPr/>
          </p:nvGrpSpPr>
          <p:grpSpPr bwMode="auto">
            <a:xfrm>
              <a:off x="3627679" y="2959158"/>
              <a:ext cx="1571123" cy="1224021"/>
              <a:chOff x="0" y="1"/>
              <a:chExt cx="1571037" cy="1205369"/>
            </a:xfrm>
          </p:grpSpPr>
          <p:sp>
            <p:nvSpPr>
              <p:cNvPr id="336" name="Line 251">
                <a:extLst>
                  <a:ext uri="{FF2B5EF4-FFF2-40B4-BE49-F238E27FC236}">
                    <a16:creationId xmlns:a16="http://schemas.microsoft.com/office/drawing/2014/main" id="{94B8837A-D9CA-624A-86C1-F6A8E335639A}"/>
                  </a:ext>
                </a:extLst>
              </p:cNvPr>
              <p:cNvSpPr>
                <a:spLocks noChangeShapeType="1"/>
              </p:cNvSpPr>
              <p:nvPr/>
            </p:nvSpPr>
            <p:spPr bwMode="auto">
              <a:xfrm>
                <a:off x="0" y="340226"/>
                <a:ext cx="0" cy="85542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37" name="Line 252">
                <a:extLst>
                  <a:ext uri="{FF2B5EF4-FFF2-40B4-BE49-F238E27FC236}">
                    <a16:creationId xmlns:a16="http://schemas.microsoft.com/office/drawing/2014/main" id="{D4CC3B66-AE5D-754C-AB97-CE59CEC0BA10}"/>
                  </a:ext>
                </a:extLst>
              </p:cNvPr>
              <p:cNvSpPr>
                <a:spLocks noChangeShapeType="1"/>
              </p:cNvSpPr>
              <p:nvPr/>
            </p:nvSpPr>
            <p:spPr bwMode="auto">
              <a:xfrm>
                <a:off x="12772" y="1168402"/>
                <a:ext cx="1558265" cy="127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38" name="Line 253">
                <a:extLst>
                  <a:ext uri="{FF2B5EF4-FFF2-40B4-BE49-F238E27FC236}">
                    <a16:creationId xmlns:a16="http://schemas.microsoft.com/office/drawing/2014/main" id="{632078D6-119B-4D42-B44E-C6933C3145F5}"/>
                  </a:ext>
                </a:extLst>
              </p:cNvPr>
              <p:cNvSpPr>
                <a:spLocks noChangeShapeType="1"/>
              </p:cNvSpPr>
              <p:nvPr/>
            </p:nvSpPr>
            <p:spPr bwMode="auto">
              <a:xfrm>
                <a:off x="766546" y="592965"/>
                <a:ext cx="0" cy="61240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39" name="Rectangle 44">
                <a:extLst>
                  <a:ext uri="{FF2B5EF4-FFF2-40B4-BE49-F238E27FC236}">
                    <a16:creationId xmlns:a16="http://schemas.microsoft.com/office/drawing/2014/main" id="{21522981-A0FA-8345-AEBA-AF661D6DA32F}"/>
                  </a:ext>
                </a:extLst>
              </p:cNvPr>
              <p:cNvSpPr>
                <a:spLocks noChangeArrowheads="1"/>
              </p:cNvSpPr>
              <p:nvPr/>
            </p:nvSpPr>
            <p:spPr bwMode="auto">
              <a:xfrm>
                <a:off x="294825" y="1"/>
                <a:ext cx="127758" cy="25273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40" name="Line 255">
                <a:extLst>
                  <a:ext uri="{FF2B5EF4-FFF2-40B4-BE49-F238E27FC236}">
                    <a16:creationId xmlns:a16="http://schemas.microsoft.com/office/drawing/2014/main" id="{49B39C40-828C-124B-A662-795DA40E3B19}"/>
                  </a:ext>
                </a:extLst>
              </p:cNvPr>
              <p:cNvSpPr>
                <a:spLocks noChangeShapeType="1"/>
              </p:cNvSpPr>
              <p:nvPr/>
            </p:nvSpPr>
            <p:spPr bwMode="auto">
              <a:xfrm>
                <a:off x="255516" y="38884"/>
                <a:ext cx="20637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41" name="Line 256">
                <a:extLst>
                  <a:ext uri="{FF2B5EF4-FFF2-40B4-BE49-F238E27FC236}">
                    <a16:creationId xmlns:a16="http://schemas.microsoft.com/office/drawing/2014/main" id="{72828998-6734-B24C-BF20-D7732CB05D51}"/>
                  </a:ext>
                </a:extLst>
              </p:cNvPr>
              <p:cNvSpPr>
                <a:spLocks noChangeShapeType="1"/>
              </p:cNvSpPr>
              <p:nvPr/>
            </p:nvSpPr>
            <p:spPr bwMode="auto">
              <a:xfrm>
                <a:off x="255516" y="184695"/>
                <a:ext cx="20637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42" name="Line 257">
                <a:extLst>
                  <a:ext uri="{FF2B5EF4-FFF2-40B4-BE49-F238E27FC236}">
                    <a16:creationId xmlns:a16="http://schemas.microsoft.com/office/drawing/2014/main" id="{C504791C-7445-9247-B381-B1059C081BE3}"/>
                  </a:ext>
                </a:extLst>
              </p:cNvPr>
              <p:cNvSpPr>
                <a:spLocks noChangeShapeType="1"/>
              </p:cNvSpPr>
              <p:nvPr/>
            </p:nvSpPr>
            <p:spPr bwMode="auto">
              <a:xfrm>
                <a:off x="363618" y="252740"/>
                <a:ext cx="0" cy="8165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43" name="Line 258">
                <a:extLst>
                  <a:ext uri="{FF2B5EF4-FFF2-40B4-BE49-F238E27FC236}">
                    <a16:creationId xmlns:a16="http://schemas.microsoft.com/office/drawing/2014/main" id="{CC509BD4-7403-2B4E-A829-3B4CF691ACE5}"/>
                  </a:ext>
                </a:extLst>
              </p:cNvPr>
              <p:cNvSpPr>
                <a:spLocks noChangeShapeType="1"/>
              </p:cNvSpPr>
              <p:nvPr/>
            </p:nvSpPr>
            <p:spPr bwMode="auto">
              <a:xfrm>
                <a:off x="0" y="505477"/>
                <a:ext cx="1571037" cy="252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44" name="Line 259">
                <a:extLst>
                  <a:ext uri="{FF2B5EF4-FFF2-40B4-BE49-F238E27FC236}">
                    <a16:creationId xmlns:a16="http://schemas.microsoft.com/office/drawing/2014/main" id="{1DAF8354-F94B-1444-B5B8-60537193A580}"/>
                  </a:ext>
                </a:extLst>
              </p:cNvPr>
              <p:cNvSpPr>
                <a:spLocks noChangeShapeType="1"/>
              </p:cNvSpPr>
              <p:nvPr/>
            </p:nvSpPr>
            <p:spPr bwMode="auto">
              <a:xfrm>
                <a:off x="393100" y="544361"/>
                <a:ext cx="2358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45" name="Line 260">
                <a:extLst>
                  <a:ext uri="{FF2B5EF4-FFF2-40B4-BE49-F238E27FC236}">
                    <a16:creationId xmlns:a16="http://schemas.microsoft.com/office/drawing/2014/main" id="{20064369-D726-BC49-A5A5-DAFC218806B2}"/>
                  </a:ext>
                </a:extLst>
              </p:cNvPr>
              <p:cNvSpPr>
                <a:spLocks noChangeShapeType="1"/>
              </p:cNvSpPr>
              <p:nvPr/>
            </p:nvSpPr>
            <p:spPr bwMode="auto">
              <a:xfrm>
                <a:off x="481547" y="573523"/>
                <a:ext cx="6879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46" name="Line 261">
                <a:extLst>
                  <a:ext uri="{FF2B5EF4-FFF2-40B4-BE49-F238E27FC236}">
                    <a16:creationId xmlns:a16="http://schemas.microsoft.com/office/drawing/2014/main" id="{9787C060-2B62-C849-9B6C-D9A046B75F4D}"/>
                  </a:ext>
                </a:extLst>
              </p:cNvPr>
              <p:cNvSpPr>
                <a:spLocks noChangeShapeType="1"/>
              </p:cNvSpPr>
              <p:nvPr/>
            </p:nvSpPr>
            <p:spPr bwMode="auto">
              <a:xfrm>
                <a:off x="235860" y="787380"/>
                <a:ext cx="245688"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47" name="Line 262">
                <a:extLst>
                  <a:ext uri="{FF2B5EF4-FFF2-40B4-BE49-F238E27FC236}">
                    <a16:creationId xmlns:a16="http://schemas.microsoft.com/office/drawing/2014/main" id="{8317A38C-B566-2D4C-8E9D-82D92ED13FC9}"/>
                  </a:ext>
                </a:extLst>
              </p:cNvPr>
              <p:cNvSpPr>
                <a:spLocks noChangeShapeType="1"/>
              </p:cNvSpPr>
              <p:nvPr/>
            </p:nvSpPr>
            <p:spPr bwMode="auto">
              <a:xfrm>
                <a:off x="235860" y="1059560"/>
                <a:ext cx="245688"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48" name="Line 263">
                <a:extLst>
                  <a:ext uri="{FF2B5EF4-FFF2-40B4-BE49-F238E27FC236}">
                    <a16:creationId xmlns:a16="http://schemas.microsoft.com/office/drawing/2014/main" id="{DB74E05A-A1BC-4A47-BC13-CDCE62462973}"/>
                  </a:ext>
                </a:extLst>
              </p:cNvPr>
              <p:cNvSpPr>
                <a:spLocks noChangeShapeType="1"/>
              </p:cNvSpPr>
              <p:nvPr/>
            </p:nvSpPr>
            <p:spPr bwMode="auto">
              <a:xfrm>
                <a:off x="235860" y="709614"/>
                <a:ext cx="0" cy="38882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49" name="Line 264">
                <a:extLst>
                  <a:ext uri="{FF2B5EF4-FFF2-40B4-BE49-F238E27FC236}">
                    <a16:creationId xmlns:a16="http://schemas.microsoft.com/office/drawing/2014/main" id="{7B98BC9B-1751-6043-BF0C-6BF69163E9A9}"/>
                  </a:ext>
                </a:extLst>
              </p:cNvPr>
              <p:cNvSpPr>
                <a:spLocks noChangeShapeType="1"/>
              </p:cNvSpPr>
              <p:nvPr/>
            </p:nvSpPr>
            <p:spPr bwMode="auto">
              <a:xfrm>
                <a:off x="481547" y="719335"/>
                <a:ext cx="0" cy="38882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50" name="Line 266">
                <a:extLst>
                  <a:ext uri="{FF2B5EF4-FFF2-40B4-BE49-F238E27FC236}">
                    <a16:creationId xmlns:a16="http://schemas.microsoft.com/office/drawing/2014/main" id="{31E9589D-31BD-B54B-9AEF-7F28E839CA7D}"/>
                  </a:ext>
                </a:extLst>
              </p:cNvPr>
              <p:cNvSpPr>
                <a:spLocks noChangeShapeType="1"/>
              </p:cNvSpPr>
              <p:nvPr/>
            </p:nvSpPr>
            <p:spPr bwMode="auto">
              <a:xfrm flipH="1">
                <a:off x="1395506" y="340226"/>
                <a:ext cx="0" cy="7193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51" name="Rectangle 56">
                <a:extLst>
                  <a:ext uri="{FF2B5EF4-FFF2-40B4-BE49-F238E27FC236}">
                    <a16:creationId xmlns:a16="http://schemas.microsoft.com/office/drawing/2014/main" id="{5B5F9BC1-E09B-6D4D-ADA9-ABF5782479B7}"/>
                  </a:ext>
                </a:extLst>
              </p:cNvPr>
              <p:cNvSpPr>
                <a:spLocks noChangeArrowheads="1"/>
              </p:cNvSpPr>
              <p:nvPr/>
            </p:nvSpPr>
            <p:spPr bwMode="auto">
              <a:xfrm>
                <a:off x="1012233" y="1"/>
                <a:ext cx="127758" cy="25273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52" name="Line 268">
                <a:extLst>
                  <a:ext uri="{FF2B5EF4-FFF2-40B4-BE49-F238E27FC236}">
                    <a16:creationId xmlns:a16="http://schemas.microsoft.com/office/drawing/2014/main" id="{1397E477-1539-2B4D-975D-E41106E7917A}"/>
                  </a:ext>
                </a:extLst>
              </p:cNvPr>
              <p:cNvSpPr>
                <a:spLocks noChangeShapeType="1"/>
              </p:cNvSpPr>
              <p:nvPr/>
            </p:nvSpPr>
            <p:spPr bwMode="auto">
              <a:xfrm>
                <a:off x="972924" y="38884"/>
                <a:ext cx="1867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53" name="Line 269">
                <a:extLst>
                  <a:ext uri="{FF2B5EF4-FFF2-40B4-BE49-F238E27FC236}">
                    <a16:creationId xmlns:a16="http://schemas.microsoft.com/office/drawing/2014/main" id="{2BCD26E8-6812-2E40-92E2-ADD590C10A53}"/>
                  </a:ext>
                </a:extLst>
              </p:cNvPr>
              <p:cNvSpPr>
                <a:spLocks noChangeShapeType="1"/>
              </p:cNvSpPr>
              <p:nvPr/>
            </p:nvSpPr>
            <p:spPr bwMode="auto">
              <a:xfrm>
                <a:off x="972924" y="184695"/>
                <a:ext cx="1867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54" name="Line 270">
                <a:extLst>
                  <a:ext uri="{FF2B5EF4-FFF2-40B4-BE49-F238E27FC236}">
                    <a16:creationId xmlns:a16="http://schemas.microsoft.com/office/drawing/2014/main" id="{6CC935C9-72D5-5E4F-BDBF-C105738A9FB0}"/>
                  </a:ext>
                </a:extLst>
              </p:cNvPr>
              <p:cNvSpPr>
                <a:spLocks noChangeShapeType="1"/>
              </p:cNvSpPr>
              <p:nvPr/>
            </p:nvSpPr>
            <p:spPr bwMode="auto">
              <a:xfrm>
                <a:off x="1071199" y="252739"/>
                <a:ext cx="0" cy="8165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55" name="Line 272">
                <a:extLst>
                  <a:ext uri="{FF2B5EF4-FFF2-40B4-BE49-F238E27FC236}">
                    <a16:creationId xmlns:a16="http://schemas.microsoft.com/office/drawing/2014/main" id="{69F64CE9-2B58-F843-AD11-6C65B6F019C6}"/>
                  </a:ext>
                </a:extLst>
              </p:cNvPr>
              <p:cNvSpPr>
                <a:spLocks noChangeShapeType="1"/>
              </p:cNvSpPr>
              <p:nvPr/>
            </p:nvSpPr>
            <p:spPr bwMode="auto">
              <a:xfrm>
                <a:off x="1110508" y="544361"/>
                <a:ext cx="22603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56" name="Line 273">
                <a:extLst>
                  <a:ext uri="{FF2B5EF4-FFF2-40B4-BE49-F238E27FC236}">
                    <a16:creationId xmlns:a16="http://schemas.microsoft.com/office/drawing/2014/main" id="{2315C694-F28E-F541-9599-4B61517D16AA}"/>
                  </a:ext>
                </a:extLst>
              </p:cNvPr>
              <p:cNvSpPr>
                <a:spLocks noChangeShapeType="1"/>
              </p:cNvSpPr>
              <p:nvPr/>
            </p:nvSpPr>
            <p:spPr bwMode="auto">
              <a:xfrm>
                <a:off x="1189129" y="573522"/>
                <a:ext cx="786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57" name="Line 274">
                <a:extLst>
                  <a:ext uri="{FF2B5EF4-FFF2-40B4-BE49-F238E27FC236}">
                    <a16:creationId xmlns:a16="http://schemas.microsoft.com/office/drawing/2014/main" id="{7A848310-0A22-8D44-8C2B-065F789A0EE7}"/>
                  </a:ext>
                </a:extLst>
              </p:cNvPr>
              <p:cNvSpPr>
                <a:spLocks noChangeShapeType="1"/>
              </p:cNvSpPr>
              <p:nvPr/>
            </p:nvSpPr>
            <p:spPr bwMode="auto">
              <a:xfrm>
                <a:off x="953268" y="787379"/>
                <a:ext cx="23586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58" name="Line 275">
                <a:extLst>
                  <a:ext uri="{FF2B5EF4-FFF2-40B4-BE49-F238E27FC236}">
                    <a16:creationId xmlns:a16="http://schemas.microsoft.com/office/drawing/2014/main" id="{79C498E1-BA73-0E44-B96D-1EC634654E44}"/>
                  </a:ext>
                </a:extLst>
              </p:cNvPr>
              <p:cNvSpPr>
                <a:spLocks noChangeShapeType="1"/>
              </p:cNvSpPr>
              <p:nvPr/>
            </p:nvSpPr>
            <p:spPr bwMode="auto">
              <a:xfrm>
                <a:off x="953268" y="1059559"/>
                <a:ext cx="23586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59" name="Line 276">
                <a:extLst>
                  <a:ext uri="{FF2B5EF4-FFF2-40B4-BE49-F238E27FC236}">
                    <a16:creationId xmlns:a16="http://schemas.microsoft.com/office/drawing/2014/main" id="{CCC7083B-8DA4-9C45-8E76-4B5DDBD986EB}"/>
                  </a:ext>
                </a:extLst>
              </p:cNvPr>
              <p:cNvSpPr>
                <a:spLocks noChangeShapeType="1"/>
              </p:cNvSpPr>
              <p:nvPr/>
            </p:nvSpPr>
            <p:spPr bwMode="auto">
              <a:xfrm>
                <a:off x="953268" y="709613"/>
                <a:ext cx="0" cy="38882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60" name="Line 277">
                <a:extLst>
                  <a:ext uri="{FF2B5EF4-FFF2-40B4-BE49-F238E27FC236}">
                    <a16:creationId xmlns:a16="http://schemas.microsoft.com/office/drawing/2014/main" id="{DDF8EDD6-C6FD-0D46-AA45-D6EBEAF75A69}"/>
                  </a:ext>
                </a:extLst>
              </p:cNvPr>
              <p:cNvSpPr>
                <a:spLocks noChangeShapeType="1"/>
              </p:cNvSpPr>
              <p:nvPr/>
            </p:nvSpPr>
            <p:spPr bwMode="auto">
              <a:xfrm>
                <a:off x="1189129" y="719334"/>
                <a:ext cx="0" cy="38882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61" name="Line 278">
                <a:extLst>
                  <a:ext uri="{FF2B5EF4-FFF2-40B4-BE49-F238E27FC236}">
                    <a16:creationId xmlns:a16="http://schemas.microsoft.com/office/drawing/2014/main" id="{F99A658B-2107-2B40-AA62-E65EB126FD41}"/>
                  </a:ext>
                </a:extLst>
              </p:cNvPr>
              <p:cNvSpPr>
                <a:spLocks noChangeShapeType="1"/>
              </p:cNvSpPr>
              <p:nvPr/>
            </p:nvSpPr>
            <p:spPr bwMode="auto">
              <a:xfrm>
                <a:off x="648616" y="330505"/>
                <a:ext cx="0" cy="7387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62" name="Line 279">
                <a:extLst>
                  <a:ext uri="{FF2B5EF4-FFF2-40B4-BE49-F238E27FC236}">
                    <a16:creationId xmlns:a16="http://schemas.microsoft.com/office/drawing/2014/main" id="{3D8A71EE-570F-D045-BC07-60FA2C432C15}"/>
                  </a:ext>
                </a:extLst>
              </p:cNvPr>
              <p:cNvSpPr>
                <a:spLocks noChangeShapeType="1"/>
              </p:cNvSpPr>
              <p:nvPr/>
            </p:nvSpPr>
            <p:spPr bwMode="auto">
              <a:xfrm>
                <a:off x="1562778" y="466595"/>
                <a:ext cx="0" cy="7290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sp>
          <p:nvSpPr>
            <p:cNvPr id="329" name="AutoShape 46">
              <a:extLst>
                <a:ext uri="{FF2B5EF4-FFF2-40B4-BE49-F238E27FC236}">
                  <a16:creationId xmlns:a16="http://schemas.microsoft.com/office/drawing/2014/main" id="{AF389D9F-1A52-6449-9EE4-79861B0E9B2F}"/>
                </a:ext>
              </a:extLst>
            </p:cNvPr>
            <p:cNvSpPr>
              <a:spLocks noChangeArrowheads="1"/>
            </p:cNvSpPr>
            <p:nvPr/>
          </p:nvSpPr>
          <p:spPr bwMode="auto">
            <a:xfrm>
              <a:off x="7220700" y="5172923"/>
              <a:ext cx="420853" cy="320367"/>
            </a:xfrm>
            <a:prstGeom prst="roundRect">
              <a:avLst>
                <a:gd name="adj" fmla="val 16667"/>
              </a:avLst>
            </a:prstGeom>
            <a:solidFill>
              <a:schemeClr val="accent6">
                <a:alpha val="50000"/>
              </a:schemeClr>
            </a:solidFill>
            <a:ln w="19050">
              <a:solidFill>
                <a:srgbClr val="99CC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Arial" charset="0"/>
                  <a:cs typeface="Arial" charset="0"/>
                </a:rPr>
                <a:t>Cl</a:t>
              </a:r>
              <a:r>
                <a:rPr kumimoji="0" lang="en-US" sz="1600" b="1" i="0" u="none" strike="noStrike" kern="1200" cap="none" spc="0" normalizeH="0" baseline="-25000" noProof="0">
                  <a:ln>
                    <a:noFill/>
                  </a:ln>
                  <a:solidFill>
                    <a:prstClr val="black"/>
                  </a:solidFill>
                  <a:effectLst/>
                  <a:uLnTx/>
                  <a:uFillTx/>
                  <a:latin typeface="Arial" charset="0"/>
                  <a:ea typeface="Arial" charset="0"/>
                  <a:cs typeface="Arial" charset="0"/>
                </a:rPr>
                <a:t>2</a:t>
              </a:r>
            </a:p>
          </p:txBody>
        </p:sp>
        <p:sp>
          <p:nvSpPr>
            <p:cNvPr id="330" name="Line 48">
              <a:extLst>
                <a:ext uri="{FF2B5EF4-FFF2-40B4-BE49-F238E27FC236}">
                  <a16:creationId xmlns:a16="http://schemas.microsoft.com/office/drawing/2014/main" id="{513E6AAF-81B4-F64D-8FB9-C279B07DECD5}"/>
                </a:ext>
              </a:extLst>
            </p:cNvPr>
            <p:cNvSpPr>
              <a:spLocks noChangeShapeType="1"/>
            </p:cNvSpPr>
            <p:nvPr/>
          </p:nvSpPr>
          <p:spPr bwMode="auto">
            <a:xfrm flipH="1" flipV="1">
              <a:off x="7437042" y="4443668"/>
              <a:ext cx="0" cy="758242"/>
            </a:xfrm>
            <a:prstGeom prst="line">
              <a:avLst/>
            </a:prstGeom>
            <a:noFill/>
            <a:ln w="19050">
              <a:solidFill>
                <a:srgbClr val="99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31" name="AutoShape 49">
              <a:extLst>
                <a:ext uri="{FF2B5EF4-FFF2-40B4-BE49-F238E27FC236}">
                  <a16:creationId xmlns:a16="http://schemas.microsoft.com/office/drawing/2014/main" id="{2BD8B263-9307-DF49-B0D6-DD6D7362362D}"/>
                </a:ext>
              </a:extLst>
            </p:cNvPr>
            <p:cNvSpPr>
              <a:spLocks noChangeArrowheads="1"/>
            </p:cNvSpPr>
            <p:nvPr/>
          </p:nvSpPr>
          <p:spPr bwMode="auto">
            <a:xfrm>
              <a:off x="2602237" y="2831076"/>
              <a:ext cx="653072" cy="274320"/>
            </a:xfrm>
            <a:prstGeom prst="roundRect">
              <a:avLst>
                <a:gd name="adj" fmla="val 16667"/>
              </a:avLst>
            </a:prstGeom>
            <a:solidFill>
              <a:schemeClr val="accent6">
                <a:alpha val="50000"/>
              </a:schemeClr>
            </a:solidFill>
            <a:ln w="19050">
              <a:solidFill>
                <a:schemeClr val="accent6"/>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Arial" charset="0"/>
                  <a:cs typeface="Arial" charset="0"/>
                </a:rPr>
                <a:t>Alum</a:t>
              </a:r>
            </a:p>
          </p:txBody>
        </p:sp>
        <p:sp>
          <p:nvSpPr>
            <p:cNvPr id="332" name="Line 50">
              <a:extLst>
                <a:ext uri="{FF2B5EF4-FFF2-40B4-BE49-F238E27FC236}">
                  <a16:creationId xmlns:a16="http://schemas.microsoft.com/office/drawing/2014/main" id="{5A3E3FF0-8D4B-A74E-A737-E74BD0923F0F}"/>
                </a:ext>
              </a:extLst>
            </p:cNvPr>
            <p:cNvSpPr>
              <a:spLocks noChangeShapeType="1"/>
            </p:cNvSpPr>
            <p:nvPr/>
          </p:nvSpPr>
          <p:spPr bwMode="auto">
            <a:xfrm flipH="1" flipV="1">
              <a:off x="2929262" y="3090367"/>
              <a:ext cx="6350" cy="727075"/>
            </a:xfrm>
            <a:prstGeom prst="line">
              <a:avLst/>
            </a:prstGeom>
            <a:noFill/>
            <a:ln w="19050">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33" name="Line 1824">
              <a:extLst>
                <a:ext uri="{FF2B5EF4-FFF2-40B4-BE49-F238E27FC236}">
                  <a16:creationId xmlns:a16="http://schemas.microsoft.com/office/drawing/2014/main" id="{5060A591-8298-A242-8803-539842B3F8FE}"/>
                </a:ext>
              </a:extLst>
            </p:cNvPr>
            <p:cNvSpPr>
              <a:spLocks noChangeShapeType="1"/>
            </p:cNvSpPr>
            <p:nvPr/>
          </p:nvSpPr>
          <p:spPr bwMode="auto">
            <a:xfrm flipH="1" flipV="1">
              <a:off x="222592" y="3820752"/>
              <a:ext cx="315471" cy="800"/>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34" name="Right Arrow 121">
              <a:extLst>
                <a:ext uri="{FF2B5EF4-FFF2-40B4-BE49-F238E27FC236}">
                  <a16:creationId xmlns:a16="http://schemas.microsoft.com/office/drawing/2014/main" id="{D9136579-F42C-3E47-9A0D-716224F8B4C5}"/>
                </a:ext>
              </a:extLst>
            </p:cNvPr>
            <p:cNvSpPr>
              <a:spLocks noChangeArrowheads="1"/>
            </p:cNvSpPr>
            <p:nvPr/>
          </p:nvSpPr>
          <p:spPr bwMode="auto">
            <a:xfrm>
              <a:off x="145285" y="3868795"/>
              <a:ext cx="344487" cy="112713"/>
            </a:xfrm>
            <a:prstGeom prst="rightArrow">
              <a:avLst>
                <a:gd name="adj1" fmla="val 50000"/>
                <a:gd name="adj2" fmla="val 50189"/>
              </a:avLst>
            </a:prstGeom>
            <a:solidFill>
              <a:srgbClr val="DB5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335" name="Right Arrow 123">
              <a:extLst>
                <a:ext uri="{FF2B5EF4-FFF2-40B4-BE49-F238E27FC236}">
                  <a16:creationId xmlns:a16="http://schemas.microsoft.com/office/drawing/2014/main" id="{C0160897-9FF5-A343-8545-188E13CF4A0A}"/>
                </a:ext>
              </a:extLst>
            </p:cNvPr>
            <p:cNvSpPr>
              <a:spLocks noChangeArrowheads="1"/>
            </p:cNvSpPr>
            <p:nvPr/>
          </p:nvSpPr>
          <p:spPr bwMode="auto">
            <a:xfrm>
              <a:off x="8619062" y="4389495"/>
              <a:ext cx="344488" cy="112713"/>
            </a:xfrm>
            <a:prstGeom prst="rightArrow">
              <a:avLst>
                <a:gd name="adj1" fmla="val 50000"/>
                <a:gd name="adj2" fmla="val 50189"/>
              </a:avLst>
            </a:prstGeom>
            <a:solidFill>
              <a:srgbClr val="DB5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sp>
        <p:nvSpPr>
          <p:cNvPr id="134" name="Text Box 63"/>
          <p:cNvSpPr txBox="1">
            <a:spLocks noChangeArrowheads="1"/>
          </p:cNvSpPr>
          <p:nvPr/>
        </p:nvSpPr>
        <p:spPr bwMode="auto">
          <a:xfrm>
            <a:off x="1669286" y="1645921"/>
            <a:ext cx="9488569"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179388"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Arial" charset="0"/>
                <a:cs typeface="Arial" charset="0"/>
              </a:rPr>
              <a:t>Turbidity testing (T) by the supplier at water treatment plant (WTP) filter inlet and outlet to measure filter performance. </a:t>
            </a:r>
          </a:p>
          <a:p>
            <a:pPr marL="179388"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E7E6E6">
                    <a:lumMod val="25000"/>
                  </a:srgbClr>
                </a:solidFill>
                <a:effectLst/>
                <a:uLnTx/>
                <a:uFillTx/>
                <a:latin typeface="Arial" charset="0"/>
                <a:ea typeface="Arial" charset="0"/>
                <a:cs typeface="Arial" charset="0"/>
              </a:rPr>
              <a:t>Operational monitoring or compliance monitoring? </a:t>
            </a:r>
          </a:p>
        </p:txBody>
      </p:sp>
      <p:sp>
        <p:nvSpPr>
          <p:cNvPr id="235" name="Oval 234"/>
          <p:cNvSpPr/>
          <p:nvPr/>
        </p:nvSpPr>
        <p:spPr bwMode="auto">
          <a:xfrm>
            <a:off x="3306400" y="2991671"/>
            <a:ext cx="719397" cy="619389"/>
          </a:xfrm>
          <a:prstGeom prst="ellipse">
            <a:avLst/>
          </a:prstGeom>
          <a:solidFill>
            <a:srgbClr val="FED766"/>
          </a:solidFill>
          <a:ln>
            <a:solidFill>
              <a:schemeClr val="bg2">
                <a:lumMod val="25000"/>
              </a:schemeClr>
            </a:solid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charset="0"/>
                <a:ea typeface="Arial" charset="0"/>
                <a:cs typeface="Arial" charset="0"/>
              </a:rPr>
              <a:t>T</a:t>
            </a:r>
          </a:p>
        </p:txBody>
      </p:sp>
      <p:sp>
        <p:nvSpPr>
          <p:cNvPr id="106" name="Text Box 63">
            <a:extLst>
              <a:ext uri="{FF2B5EF4-FFF2-40B4-BE49-F238E27FC236}">
                <a16:creationId xmlns:a16="http://schemas.microsoft.com/office/drawing/2014/main" id="{2DD0E24C-2397-D841-8835-19186C5132B8}"/>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MODULE</a:t>
            </a:r>
            <a:r>
              <a:rPr kumimoji="0" lang="en-US" sz="2800" b="0" i="0" u="none" strike="noStrike" kern="1200" cap="none" spc="100" normalizeH="0" baseline="0" noProof="0">
                <a:ln>
                  <a:noFill/>
                </a:ln>
                <a:solidFill>
                  <a:srgbClr val="FED766"/>
                </a:solidFill>
                <a:effectLst/>
                <a:uLnTx/>
                <a:uFillTx/>
                <a:latin typeface="Arial" charset="0"/>
                <a:ea typeface="ＭＳ Ｐゴシック" charset="0"/>
              </a:rPr>
              <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6 or module 7?</a:t>
            </a:r>
          </a:p>
        </p:txBody>
      </p:sp>
      <p:sp>
        <p:nvSpPr>
          <p:cNvPr id="107" name="Teardrop 106">
            <a:extLst>
              <a:ext uri="{FF2B5EF4-FFF2-40B4-BE49-F238E27FC236}">
                <a16:creationId xmlns:a16="http://schemas.microsoft.com/office/drawing/2014/main" id="{982BD149-CCA3-4E41-8EFC-16E1C1D6B41E}"/>
              </a:ext>
            </a:extLst>
          </p:cNvPr>
          <p:cNvSpPr/>
          <p:nvPr/>
        </p:nvSpPr>
        <p:spPr bwMode="auto">
          <a:xfrm>
            <a:off x="365761" y="1763775"/>
            <a:ext cx="1087729" cy="1087729"/>
          </a:xfrm>
          <a:prstGeom prst="teardrop">
            <a:avLst/>
          </a:prstGeom>
          <a:solidFill>
            <a:srgbClr val="E45C31"/>
          </a:solidFill>
          <a:ln w="19050">
            <a:solidFill>
              <a:srgbClr val="D84727"/>
            </a:solidFill>
            <a:extLst>
              <a:ext uri="{C807C97D-BFC1-408E-A445-0C87EB9F89A2}">
                <ask:lineSketchStyleProps xmlns:ask="http://schemas.microsoft.com/office/drawing/2018/sketchyshapes" sd="1219033472">
                  <a:custGeom>
                    <a:avLst/>
                    <a:gdLst>
                      <a:gd name="connsiteX0" fmla="*/ 0 w 831954"/>
                      <a:gd name="connsiteY0" fmla="*/ 415977 h 831954"/>
                      <a:gd name="connsiteX1" fmla="*/ 415977 w 831954"/>
                      <a:gd name="connsiteY1" fmla="*/ 0 h 831954"/>
                      <a:gd name="connsiteX2" fmla="*/ 831954 w 831954"/>
                      <a:gd name="connsiteY2" fmla="*/ 0 h 831954"/>
                      <a:gd name="connsiteX3" fmla="*/ 831954 w 831954"/>
                      <a:gd name="connsiteY3" fmla="*/ 415977 h 831954"/>
                      <a:gd name="connsiteX4" fmla="*/ 415977 w 831954"/>
                      <a:gd name="connsiteY4" fmla="*/ 831954 h 831954"/>
                      <a:gd name="connsiteX5" fmla="*/ 0 w 831954"/>
                      <a:gd name="connsiteY5" fmla="*/ 415977 h 83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54" h="831954" fill="none" extrusionOk="0">
                        <a:moveTo>
                          <a:pt x="0" y="415977"/>
                        </a:moveTo>
                        <a:cubicBezTo>
                          <a:pt x="-46731" y="230236"/>
                          <a:pt x="182238" y="-38151"/>
                          <a:pt x="415977" y="0"/>
                        </a:cubicBezTo>
                        <a:cubicBezTo>
                          <a:pt x="590109" y="-16744"/>
                          <a:pt x="716339" y="24176"/>
                          <a:pt x="831954" y="0"/>
                        </a:cubicBezTo>
                        <a:cubicBezTo>
                          <a:pt x="855901" y="93718"/>
                          <a:pt x="808103" y="219997"/>
                          <a:pt x="831954" y="415977"/>
                        </a:cubicBezTo>
                        <a:cubicBezTo>
                          <a:pt x="841868" y="660473"/>
                          <a:pt x="651459" y="891443"/>
                          <a:pt x="415977" y="831954"/>
                        </a:cubicBezTo>
                        <a:cubicBezTo>
                          <a:pt x="195965" y="846935"/>
                          <a:pt x="11614" y="659941"/>
                          <a:pt x="0" y="415977"/>
                        </a:cubicBezTo>
                        <a:close/>
                      </a:path>
                      <a:path w="831954" h="831954" stroke="0" extrusionOk="0">
                        <a:moveTo>
                          <a:pt x="0" y="415977"/>
                        </a:moveTo>
                        <a:cubicBezTo>
                          <a:pt x="-44236" y="158953"/>
                          <a:pt x="177971" y="3103"/>
                          <a:pt x="415977" y="0"/>
                        </a:cubicBezTo>
                        <a:cubicBezTo>
                          <a:pt x="522537" y="-29555"/>
                          <a:pt x="733602" y="41939"/>
                          <a:pt x="831954" y="0"/>
                        </a:cubicBezTo>
                        <a:cubicBezTo>
                          <a:pt x="851558" y="144920"/>
                          <a:pt x="824430" y="259663"/>
                          <a:pt x="831954" y="415977"/>
                        </a:cubicBezTo>
                        <a:cubicBezTo>
                          <a:pt x="841520" y="650286"/>
                          <a:pt x="678342" y="835825"/>
                          <a:pt x="415977" y="831954"/>
                        </a:cubicBezTo>
                        <a:cubicBezTo>
                          <a:pt x="214076" y="774665"/>
                          <a:pt x="-58487" y="636759"/>
                          <a:pt x="0" y="415977"/>
                        </a:cubicBezTo>
                        <a:close/>
                      </a:path>
                    </a:pathLst>
                  </a:custGeom>
                  <ask:type>
                    <ask:lineSketchNone/>
                  </ask:type>
                </ask:lineSketchStyleProps>
              </a:ext>
            </a:extLst>
          </a:ln>
          <a:effectLst>
            <a:reflection blurRad="6350" stA="50000" endA="300" endPos="38500" dist="508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a:t>
            </a:r>
          </a:p>
        </p:txBody>
      </p:sp>
      <p:sp>
        <p:nvSpPr>
          <p:cNvPr id="2" name="Oval 1">
            <a:extLst>
              <a:ext uri="{FF2B5EF4-FFF2-40B4-BE49-F238E27FC236}">
                <a16:creationId xmlns:a16="http://schemas.microsoft.com/office/drawing/2014/main" id="{BCAD17B6-3865-E187-D4A5-973307E679F6}"/>
              </a:ext>
            </a:extLst>
          </p:cNvPr>
          <p:cNvSpPr/>
          <p:nvPr/>
        </p:nvSpPr>
        <p:spPr bwMode="auto">
          <a:xfrm>
            <a:off x="10315307" y="3119305"/>
            <a:ext cx="719397" cy="619389"/>
          </a:xfrm>
          <a:prstGeom prst="ellipse">
            <a:avLst/>
          </a:prstGeom>
          <a:solidFill>
            <a:srgbClr val="FED766"/>
          </a:solidFill>
          <a:ln>
            <a:solidFill>
              <a:schemeClr val="bg2">
                <a:lumMod val="25000"/>
              </a:schemeClr>
            </a:solid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charset="0"/>
                <a:ea typeface="Arial" charset="0"/>
                <a:cs typeface="Arial" charset="0"/>
              </a:rPr>
              <a:t>T</a:t>
            </a:r>
          </a:p>
        </p:txBody>
      </p:sp>
    </p:spTree>
    <p:extLst>
      <p:ext uri="{BB962C8B-B14F-4D97-AF65-F5344CB8AC3E}">
        <p14:creationId xmlns:p14="http://schemas.microsoft.com/office/powerpoint/2010/main" val="41661720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Box 134"/>
          <p:cNvSpPr txBox="1"/>
          <p:nvPr/>
        </p:nvSpPr>
        <p:spPr>
          <a:xfrm>
            <a:off x="2405743" y="1645921"/>
            <a:ext cx="882831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Faecal coliform (FC) testing by the health authority at household taps.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E7E6E6">
                    <a:lumMod val="25000"/>
                  </a:srgbClr>
                </a:solidFill>
                <a:effectLst/>
                <a:uLnTx/>
                <a:uFillTx/>
                <a:latin typeface="Arial" charset="0"/>
                <a:ea typeface="MS PGothic" charset="0"/>
              </a:rPr>
              <a:t>Operational monitoring or compliance monitoring? </a:t>
            </a:r>
          </a:p>
        </p:txBody>
      </p:sp>
      <p:sp>
        <p:nvSpPr>
          <p:cNvPr id="23" name="Text Box 63">
            <a:extLst>
              <a:ext uri="{FF2B5EF4-FFF2-40B4-BE49-F238E27FC236}">
                <a16:creationId xmlns:a16="http://schemas.microsoft.com/office/drawing/2014/main" id="{3916659F-D018-EE41-85D8-62FA977939EA}"/>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MODULE</a:t>
            </a:r>
            <a:r>
              <a:rPr kumimoji="0" lang="en-US" sz="2800" b="0" i="0" u="none" strike="noStrike" kern="1200" cap="none" spc="100" normalizeH="0" baseline="0" noProof="0">
                <a:ln>
                  <a:noFill/>
                </a:ln>
                <a:solidFill>
                  <a:srgbClr val="FED766"/>
                </a:solidFill>
                <a:effectLst/>
                <a:uLnTx/>
                <a:uFillTx/>
                <a:latin typeface="Arial" charset="0"/>
                <a:ea typeface="ＭＳ Ｐゴシック" charset="0"/>
              </a:rPr>
              <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6 or module 7?</a:t>
            </a:r>
          </a:p>
        </p:txBody>
      </p:sp>
      <p:sp>
        <p:nvSpPr>
          <p:cNvPr id="24" name="Line 22">
            <a:extLst>
              <a:ext uri="{FF2B5EF4-FFF2-40B4-BE49-F238E27FC236}">
                <a16:creationId xmlns:a16="http://schemas.microsoft.com/office/drawing/2014/main" id="{D220DF96-1D83-C942-87CE-5D294BD1C2B1}"/>
              </a:ext>
            </a:extLst>
          </p:cNvPr>
          <p:cNvSpPr>
            <a:spLocks noChangeShapeType="1"/>
          </p:cNvSpPr>
          <p:nvPr/>
        </p:nvSpPr>
        <p:spPr bwMode="auto">
          <a:xfrm flipV="1">
            <a:off x="3094384" y="3807564"/>
            <a:ext cx="1734862" cy="2047465"/>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25" name="Line 23">
            <a:extLst>
              <a:ext uri="{FF2B5EF4-FFF2-40B4-BE49-F238E27FC236}">
                <a16:creationId xmlns:a16="http://schemas.microsoft.com/office/drawing/2014/main" id="{A7D57E5A-B2AA-8444-899E-998DCD238E53}"/>
              </a:ext>
            </a:extLst>
          </p:cNvPr>
          <p:cNvSpPr>
            <a:spLocks noChangeShapeType="1"/>
          </p:cNvSpPr>
          <p:nvPr/>
        </p:nvSpPr>
        <p:spPr bwMode="auto">
          <a:xfrm flipH="1" flipV="1">
            <a:off x="4821101" y="3813323"/>
            <a:ext cx="849784" cy="649372"/>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26" name="Line 24">
            <a:extLst>
              <a:ext uri="{FF2B5EF4-FFF2-40B4-BE49-F238E27FC236}">
                <a16:creationId xmlns:a16="http://schemas.microsoft.com/office/drawing/2014/main" id="{F1ED0B50-8FD6-3142-A5B6-63875248E51A}"/>
              </a:ext>
            </a:extLst>
          </p:cNvPr>
          <p:cNvSpPr>
            <a:spLocks noChangeShapeType="1"/>
          </p:cNvSpPr>
          <p:nvPr/>
        </p:nvSpPr>
        <p:spPr bwMode="auto">
          <a:xfrm flipH="1" flipV="1">
            <a:off x="4119283" y="4667152"/>
            <a:ext cx="552228" cy="436472"/>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27" name="Line 31">
            <a:extLst>
              <a:ext uri="{FF2B5EF4-FFF2-40B4-BE49-F238E27FC236}">
                <a16:creationId xmlns:a16="http://schemas.microsoft.com/office/drawing/2014/main" id="{0C440607-A77D-2C41-8B5A-A4C262870B75}"/>
              </a:ext>
            </a:extLst>
          </p:cNvPr>
          <p:cNvSpPr>
            <a:spLocks noChangeShapeType="1"/>
          </p:cNvSpPr>
          <p:nvPr/>
        </p:nvSpPr>
        <p:spPr bwMode="auto">
          <a:xfrm flipV="1">
            <a:off x="5198482" y="2977928"/>
            <a:ext cx="927849" cy="1121924"/>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28" name="Line 29">
            <a:extLst>
              <a:ext uri="{FF2B5EF4-FFF2-40B4-BE49-F238E27FC236}">
                <a16:creationId xmlns:a16="http://schemas.microsoft.com/office/drawing/2014/main" id="{AC8ECE36-D2F5-5A47-B510-11C4BA985F76}"/>
              </a:ext>
            </a:extLst>
          </p:cNvPr>
          <p:cNvSpPr>
            <a:spLocks noChangeShapeType="1"/>
          </p:cNvSpPr>
          <p:nvPr/>
        </p:nvSpPr>
        <p:spPr bwMode="auto">
          <a:xfrm flipH="1" flipV="1">
            <a:off x="5954841" y="3183859"/>
            <a:ext cx="3469531" cy="2704618"/>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29" name="Line 30">
            <a:extLst>
              <a:ext uri="{FF2B5EF4-FFF2-40B4-BE49-F238E27FC236}">
                <a16:creationId xmlns:a16="http://schemas.microsoft.com/office/drawing/2014/main" id="{AF94B850-60B1-2F40-ADC4-B0A86EFEE629}"/>
              </a:ext>
            </a:extLst>
          </p:cNvPr>
          <p:cNvSpPr>
            <a:spLocks noChangeShapeType="1"/>
          </p:cNvSpPr>
          <p:nvPr/>
        </p:nvSpPr>
        <p:spPr bwMode="auto">
          <a:xfrm flipV="1">
            <a:off x="7226554" y="4308358"/>
            <a:ext cx="1011591" cy="1215431"/>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30" name="Line 30">
            <a:extLst>
              <a:ext uri="{FF2B5EF4-FFF2-40B4-BE49-F238E27FC236}">
                <a16:creationId xmlns:a16="http://schemas.microsoft.com/office/drawing/2014/main" id="{4802EC5C-84EF-5F40-9B7A-A8ACEEC94A61}"/>
              </a:ext>
            </a:extLst>
          </p:cNvPr>
          <p:cNvSpPr>
            <a:spLocks noChangeShapeType="1"/>
          </p:cNvSpPr>
          <p:nvPr/>
        </p:nvSpPr>
        <p:spPr bwMode="auto">
          <a:xfrm flipV="1">
            <a:off x="6955621" y="3139958"/>
            <a:ext cx="1011591" cy="1215431"/>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37" name="Oval 36">
            <a:extLst>
              <a:ext uri="{FF2B5EF4-FFF2-40B4-BE49-F238E27FC236}">
                <a16:creationId xmlns:a16="http://schemas.microsoft.com/office/drawing/2014/main" id="{FBEB8975-DEFC-D447-A42D-75C9DBF0D424}"/>
              </a:ext>
            </a:extLst>
          </p:cNvPr>
          <p:cNvSpPr/>
          <p:nvPr/>
        </p:nvSpPr>
        <p:spPr bwMode="auto">
          <a:xfrm>
            <a:off x="5194996" y="4095529"/>
            <a:ext cx="558801" cy="474131"/>
          </a:xfrm>
          <a:prstGeom prst="ellipse">
            <a:avLst/>
          </a:prstGeom>
          <a:solidFill>
            <a:srgbClr val="009FB7"/>
          </a:solidFill>
          <a:ln w="22225">
            <a:solidFill>
              <a:schemeClr val="tx1">
                <a:lumMod val="65000"/>
                <a:lumOff val="35000"/>
              </a:schemeClr>
            </a:solid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FC</a:t>
            </a:r>
          </a:p>
        </p:txBody>
      </p:sp>
      <p:sp>
        <p:nvSpPr>
          <p:cNvPr id="38" name="Teardrop 37">
            <a:extLst>
              <a:ext uri="{FF2B5EF4-FFF2-40B4-BE49-F238E27FC236}">
                <a16:creationId xmlns:a16="http://schemas.microsoft.com/office/drawing/2014/main" id="{2BADD518-C59D-2843-9AAA-D05B0FB100A6}"/>
              </a:ext>
            </a:extLst>
          </p:cNvPr>
          <p:cNvSpPr/>
          <p:nvPr/>
        </p:nvSpPr>
        <p:spPr bwMode="auto">
          <a:xfrm>
            <a:off x="787354" y="1645921"/>
            <a:ext cx="1087729" cy="1087729"/>
          </a:xfrm>
          <a:prstGeom prst="teardrop">
            <a:avLst/>
          </a:prstGeom>
          <a:solidFill>
            <a:srgbClr val="E45C31"/>
          </a:solidFill>
          <a:ln w="19050">
            <a:solidFill>
              <a:srgbClr val="D84727"/>
            </a:solidFill>
            <a:extLst>
              <a:ext uri="{C807C97D-BFC1-408E-A445-0C87EB9F89A2}">
                <ask:lineSketchStyleProps xmlns:ask="http://schemas.microsoft.com/office/drawing/2018/sketchyshapes" sd="1219033472">
                  <a:custGeom>
                    <a:avLst/>
                    <a:gdLst>
                      <a:gd name="connsiteX0" fmla="*/ 0 w 831954"/>
                      <a:gd name="connsiteY0" fmla="*/ 415977 h 831954"/>
                      <a:gd name="connsiteX1" fmla="*/ 415977 w 831954"/>
                      <a:gd name="connsiteY1" fmla="*/ 0 h 831954"/>
                      <a:gd name="connsiteX2" fmla="*/ 831954 w 831954"/>
                      <a:gd name="connsiteY2" fmla="*/ 0 h 831954"/>
                      <a:gd name="connsiteX3" fmla="*/ 831954 w 831954"/>
                      <a:gd name="connsiteY3" fmla="*/ 415977 h 831954"/>
                      <a:gd name="connsiteX4" fmla="*/ 415977 w 831954"/>
                      <a:gd name="connsiteY4" fmla="*/ 831954 h 831954"/>
                      <a:gd name="connsiteX5" fmla="*/ 0 w 831954"/>
                      <a:gd name="connsiteY5" fmla="*/ 415977 h 83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54" h="831954" fill="none" extrusionOk="0">
                        <a:moveTo>
                          <a:pt x="0" y="415977"/>
                        </a:moveTo>
                        <a:cubicBezTo>
                          <a:pt x="-46731" y="230236"/>
                          <a:pt x="182238" y="-38151"/>
                          <a:pt x="415977" y="0"/>
                        </a:cubicBezTo>
                        <a:cubicBezTo>
                          <a:pt x="590109" y="-16744"/>
                          <a:pt x="716339" y="24176"/>
                          <a:pt x="831954" y="0"/>
                        </a:cubicBezTo>
                        <a:cubicBezTo>
                          <a:pt x="855901" y="93718"/>
                          <a:pt x="808103" y="219997"/>
                          <a:pt x="831954" y="415977"/>
                        </a:cubicBezTo>
                        <a:cubicBezTo>
                          <a:pt x="841868" y="660473"/>
                          <a:pt x="651459" y="891443"/>
                          <a:pt x="415977" y="831954"/>
                        </a:cubicBezTo>
                        <a:cubicBezTo>
                          <a:pt x="195965" y="846935"/>
                          <a:pt x="11614" y="659941"/>
                          <a:pt x="0" y="415977"/>
                        </a:cubicBezTo>
                        <a:close/>
                      </a:path>
                      <a:path w="831954" h="831954" stroke="0" extrusionOk="0">
                        <a:moveTo>
                          <a:pt x="0" y="415977"/>
                        </a:moveTo>
                        <a:cubicBezTo>
                          <a:pt x="-44236" y="158953"/>
                          <a:pt x="177971" y="3103"/>
                          <a:pt x="415977" y="0"/>
                        </a:cubicBezTo>
                        <a:cubicBezTo>
                          <a:pt x="522537" y="-29555"/>
                          <a:pt x="733602" y="41939"/>
                          <a:pt x="831954" y="0"/>
                        </a:cubicBezTo>
                        <a:cubicBezTo>
                          <a:pt x="851558" y="144920"/>
                          <a:pt x="824430" y="259663"/>
                          <a:pt x="831954" y="415977"/>
                        </a:cubicBezTo>
                        <a:cubicBezTo>
                          <a:pt x="841520" y="650286"/>
                          <a:pt x="678342" y="835825"/>
                          <a:pt x="415977" y="831954"/>
                        </a:cubicBezTo>
                        <a:cubicBezTo>
                          <a:pt x="214076" y="774665"/>
                          <a:pt x="-58487" y="636759"/>
                          <a:pt x="0" y="415977"/>
                        </a:cubicBezTo>
                        <a:close/>
                      </a:path>
                    </a:pathLst>
                  </a:custGeom>
                  <ask:type>
                    <ask:lineSketchNone/>
                  </ask:type>
                </ask:lineSketchStyleProps>
              </a:ext>
            </a:extLst>
          </a:ln>
          <a:effectLst>
            <a:reflection blurRad="6350" stA="50000" endA="300" endPos="38500" dist="508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a:t>
            </a:r>
          </a:p>
        </p:txBody>
      </p:sp>
      <p:sp>
        <p:nvSpPr>
          <p:cNvPr id="39" name="Oval 38">
            <a:extLst>
              <a:ext uri="{FF2B5EF4-FFF2-40B4-BE49-F238E27FC236}">
                <a16:creationId xmlns:a16="http://schemas.microsoft.com/office/drawing/2014/main" id="{11E6C8DF-D951-2047-98EA-C26CB1D87FBD}"/>
              </a:ext>
            </a:extLst>
          </p:cNvPr>
          <p:cNvSpPr/>
          <p:nvPr/>
        </p:nvSpPr>
        <p:spPr bwMode="auto">
          <a:xfrm>
            <a:off x="8596012" y="5283704"/>
            <a:ext cx="558801" cy="474131"/>
          </a:xfrm>
          <a:prstGeom prst="ellipse">
            <a:avLst/>
          </a:prstGeom>
          <a:solidFill>
            <a:srgbClr val="009FB7"/>
          </a:solidFill>
          <a:ln w="22225">
            <a:solidFill>
              <a:schemeClr val="tx1">
                <a:lumMod val="65000"/>
                <a:lumOff val="35000"/>
              </a:schemeClr>
            </a:solid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FC</a:t>
            </a:r>
          </a:p>
        </p:txBody>
      </p:sp>
      <p:sp>
        <p:nvSpPr>
          <p:cNvPr id="40" name="Rectangle 28">
            <a:extLst>
              <a:ext uri="{FF2B5EF4-FFF2-40B4-BE49-F238E27FC236}">
                <a16:creationId xmlns:a16="http://schemas.microsoft.com/office/drawing/2014/main" id="{6D4E8DA6-C4D6-6D42-ACE1-09E15ACB25AA}"/>
              </a:ext>
            </a:extLst>
          </p:cNvPr>
          <p:cNvSpPr>
            <a:spLocks noChangeArrowheads="1"/>
          </p:cNvSpPr>
          <p:nvPr/>
        </p:nvSpPr>
        <p:spPr bwMode="auto">
          <a:xfrm>
            <a:off x="2738030" y="5824653"/>
            <a:ext cx="731520" cy="365760"/>
          </a:xfrm>
          <a:prstGeom prst="roundRect">
            <a:avLst>
              <a:gd name="adj" fmla="val 7408"/>
            </a:avLst>
          </a:prstGeom>
          <a:solidFill>
            <a:srgbClr val="FED766"/>
          </a:solidFill>
          <a:ln w="22225">
            <a:solidFill>
              <a:schemeClr val="tx1">
                <a:lumMod val="65000"/>
                <a:lumOff val="35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E7E6E6">
                    <a:lumMod val="25000"/>
                  </a:srgbClr>
                </a:solidFill>
                <a:effectLst/>
                <a:uLnTx/>
                <a:uFillTx/>
                <a:latin typeface="Arial" charset="0"/>
                <a:ea typeface="MS PGothic" charset="0"/>
              </a:rPr>
              <a:t>WTP</a:t>
            </a:r>
            <a:endParaRPr kumimoji="0" lang="en-US" sz="1800" b="0" i="0" u="none" strike="noStrike" kern="1200" cap="none" spc="0" normalizeH="0" baseline="0" noProof="0">
              <a:ln>
                <a:noFill/>
              </a:ln>
              <a:solidFill>
                <a:srgbClr val="E7E6E6">
                  <a:lumMod val="25000"/>
                </a:srgbClr>
              </a:solidFill>
              <a:effectLst/>
              <a:uLnTx/>
              <a:uFillTx/>
              <a:latin typeface="Arial" charset="0"/>
              <a:ea typeface="MS PGothic" charset="0"/>
            </a:endParaRPr>
          </a:p>
        </p:txBody>
      </p:sp>
      <p:pic>
        <p:nvPicPr>
          <p:cNvPr id="41" name="Picture 40">
            <a:extLst>
              <a:ext uri="{FF2B5EF4-FFF2-40B4-BE49-F238E27FC236}">
                <a16:creationId xmlns:a16="http://schemas.microsoft.com/office/drawing/2014/main" id="{16D8A7CD-3403-C64B-B07C-7113BA5520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10" y="5103625"/>
            <a:ext cx="360573" cy="304169"/>
          </a:xfrm>
          <a:prstGeom prst="rect">
            <a:avLst/>
          </a:prstGeom>
        </p:spPr>
      </p:pic>
      <p:pic>
        <p:nvPicPr>
          <p:cNvPr id="42" name="Picture 41">
            <a:extLst>
              <a:ext uri="{FF2B5EF4-FFF2-40B4-BE49-F238E27FC236}">
                <a16:creationId xmlns:a16="http://schemas.microsoft.com/office/drawing/2014/main" id="{4F493B1F-4216-E942-A6C7-8D59DCBFFE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3465" y="2631658"/>
            <a:ext cx="360573" cy="304169"/>
          </a:xfrm>
          <a:prstGeom prst="rect">
            <a:avLst/>
          </a:prstGeom>
        </p:spPr>
      </p:pic>
      <p:pic>
        <p:nvPicPr>
          <p:cNvPr id="43" name="Picture 42">
            <a:extLst>
              <a:ext uri="{FF2B5EF4-FFF2-40B4-BE49-F238E27FC236}">
                <a16:creationId xmlns:a16="http://schemas.microsoft.com/office/drawing/2014/main" id="{5604948E-37B7-0B4E-90B6-8B7C59F754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2406" y="4471422"/>
            <a:ext cx="360573" cy="304169"/>
          </a:xfrm>
          <a:prstGeom prst="rect">
            <a:avLst/>
          </a:prstGeom>
        </p:spPr>
      </p:pic>
      <p:pic>
        <p:nvPicPr>
          <p:cNvPr id="44" name="Picture 43">
            <a:extLst>
              <a:ext uri="{FF2B5EF4-FFF2-40B4-BE49-F238E27FC236}">
                <a16:creationId xmlns:a16="http://schemas.microsoft.com/office/drawing/2014/main" id="{8D779FAD-AC6F-3C47-8EE9-93C0FBF9EB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0587" y="4400497"/>
            <a:ext cx="360573" cy="304169"/>
          </a:xfrm>
          <a:prstGeom prst="rect">
            <a:avLst/>
          </a:prstGeom>
        </p:spPr>
      </p:pic>
      <p:pic>
        <p:nvPicPr>
          <p:cNvPr id="45" name="Picture 44">
            <a:extLst>
              <a:ext uri="{FF2B5EF4-FFF2-40B4-BE49-F238E27FC236}">
                <a16:creationId xmlns:a16="http://schemas.microsoft.com/office/drawing/2014/main" id="{5A835E87-3086-1944-8184-0D83E41F49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4707" y="2844364"/>
            <a:ext cx="360573" cy="304169"/>
          </a:xfrm>
          <a:prstGeom prst="rect">
            <a:avLst/>
          </a:prstGeom>
        </p:spPr>
      </p:pic>
      <p:pic>
        <p:nvPicPr>
          <p:cNvPr id="46" name="Picture 45">
            <a:extLst>
              <a:ext uri="{FF2B5EF4-FFF2-40B4-BE49-F238E27FC236}">
                <a16:creationId xmlns:a16="http://schemas.microsoft.com/office/drawing/2014/main" id="{EF77D84B-73B9-A649-9081-4CAFDD29F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2540" y="4004189"/>
            <a:ext cx="360573" cy="304169"/>
          </a:xfrm>
          <a:prstGeom prst="rect">
            <a:avLst/>
          </a:prstGeom>
        </p:spPr>
      </p:pic>
      <p:pic>
        <p:nvPicPr>
          <p:cNvPr id="47" name="Picture 46">
            <a:extLst>
              <a:ext uri="{FF2B5EF4-FFF2-40B4-BE49-F238E27FC236}">
                <a16:creationId xmlns:a16="http://schemas.microsoft.com/office/drawing/2014/main" id="{BF8EB1E0-8BDF-2B4F-87EE-4403EA98D3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1160" y="5563121"/>
            <a:ext cx="360573" cy="304169"/>
          </a:xfrm>
          <a:prstGeom prst="rect">
            <a:avLst/>
          </a:prstGeom>
        </p:spPr>
      </p:pic>
      <p:pic>
        <p:nvPicPr>
          <p:cNvPr id="49" name="Picture 48">
            <a:extLst>
              <a:ext uri="{FF2B5EF4-FFF2-40B4-BE49-F238E27FC236}">
                <a16:creationId xmlns:a16="http://schemas.microsoft.com/office/drawing/2014/main" id="{9B622A77-FB28-BF49-8BCA-EF4696CC5A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7101" y="5915390"/>
            <a:ext cx="360573" cy="304169"/>
          </a:xfrm>
          <a:prstGeom prst="rect">
            <a:avLst/>
          </a:prstGeom>
        </p:spPr>
      </p:pic>
    </p:spTree>
    <p:extLst>
      <p:ext uri="{BB962C8B-B14F-4D97-AF65-F5344CB8AC3E}">
        <p14:creationId xmlns:p14="http://schemas.microsoft.com/office/powerpoint/2010/main" val="41820158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046515" y="1591491"/>
            <a:ext cx="965562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Free chlorine residual (FCR) testing by the supplier at household taps to confirm compliance with DWQS (results submitted to MoH).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E7E6E6">
                    <a:lumMod val="25000"/>
                  </a:srgbClr>
                </a:solidFill>
                <a:effectLst/>
                <a:uLnTx/>
                <a:uFillTx/>
                <a:latin typeface="Arial" charset="0"/>
                <a:ea typeface="MS PGothic" charset="0"/>
              </a:rPr>
              <a:t>Operational monitoring or compliance monitoring? </a:t>
            </a:r>
          </a:p>
        </p:txBody>
      </p:sp>
      <p:sp>
        <p:nvSpPr>
          <p:cNvPr id="23" name="Text Box 63">
            <a:extLst>
              <a:ext uri="{FF2B5EF4-FFF2-40B4-BE49-F238E27FC236}">
                <a16:creationId xmlns:a16="http://schemas.microsoft.com/office/drawing/2014/main" id="{81A66D5D-E8D4-5942-9A1A-09330193A4AA}"/>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MODULE</a:t>
            </a:r>
            <a:r>
              <a:rPr kumimoji="0" lang="en-US" sz="2800" b="0" i="0" u="none" strike="noStrike" kern="1200" cap="none" spc="100" normalizeH="0" baseline="0" noProof="0">
                <a:ln>
                  <a:noFill/>
                </a:ln>
                <a:solidFill>
                  <a:srgbClr val="FED766"/>
                </a:solidFill>
                <a:effectLst/>
                <a:uLnTx/>
                <a:uFillTx/>
                <a:latin typeface="Arial" charset="0"/>
                <a:ea typeface="ＭＳ Ｐゴシック" charset="0"/>
              </a:rPr>
              <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6 or module 7?</a:t>
            </a:r>
          </a:p>
        </p:txBody>
      </p:sp>
      <p:sp>
        <p:nvSpPr>
          <p:cNvPr id="24" name="Teardrop 23">
            <a:extLst>
              <a:ext uri="{FF2B5EF4-FFF2-40B4-BE49-F238E27FC236}">
                <a16:creationId xmlns:a16="http://schemas.microsoft.com/office/drawing/2014/main" id="{7F4D43C9-6D56-9944-BC1C-CE54A2660CDB}"/>
              </a:ext>
            </a:extLst>
          </p:cNvPr>
          <p:cNvSpPr/>
          <p:nvPr/>
        </p:nvSpPr>
        <p:spPr bwMode="auto">
          <a:xfrm>
            <a:off x="659323" y="1658773"/>
            <a:ext cx="1087729" cy="1087729"/>
          </a:xfrm>
          <a:prstGeom prst="teardrop">
            <a:avLst/>
          </a:prstGeom>
          <a:solidFill>
            <a:srgbClr val="E45C31"/>
          </a:solidFill>
          <a:ln w="19050">
            <a:solidFill>
              <a:srgbClr val="D84727"/>
            </a:solidFill>
            <a:extLst>
              <a:ext uri="{C807C97D-BFC1-408E-A445-0C87EB9F89A2}">
                <ask:lineSketchStyleProps xmlns:ask="http://schemas.microsoft.com/office/drawing/2018/sketchyshapes" sd="1219033472">
                  <a:custGeom>
                    <a:avLst/>
                    <a:gdLst>
                      <a:gd name="connsiteX0" fmla="*/ 0 w 831954"/>
                      <a:gd name="connsiteY0" fmla="*/ 415977 h 831954"/>
                      <a:gd name="connsiteX1" fmla="*/ 415977 w 831954"/>
                      <a:gd name="connsiteY1" fmla="*/ 0 h 831954"/>
                      <a:gd name="connsiteX2" fmla="*/ 831954 w 831954"/>
                      <a:gd name="connsiteY2" fmla="*/ 0 h 831954"/>
                      <a:gd name="connsiteX3" fmla="*/ 831954 w 831954"/>
                      <a:gd name="connsiteY3" fmla="*/ 415977 h 831954"/>
                      <a:gd name="connsiteX4" fmla="*/ 415977 w 831954"/>
                      <a:gd name="connsiteY4" fmla="*/ 831954 h 831954"/>
                      <a:gd name="connsiteX5" fmla="*/ 0 w 831954"/>
                      <a:gd name="connsiteY5" fmla="*/ 415977 h 83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54" h="831954" fill="none" extrusionOk="0">
                        <a:moveTo>
                          <a:pt x="0" y="415977"/>
                        </a:moveTo>
                        <a:cubicBezTo>
                          <a:pt x="-46731" y="230236"/>
                          <a:pt x="182238" y="-38151"/>
                          <a:pt x="415977" y="0"/>
                        </a:cubicBezTo>
                        <a:cubicBezTo>
                          <a:pt x="590109" y="-16744"/>
                          <a:pt x="716339" y="24176"/>
                          <a:pt x="831954" y="0"/>
                        </a:cubicBezTo>
                        <a:cubicBezTo>
                          <a:pt x="855901" y="93718"/>
                          <a:pt x="808103" y="219997"/>
                          <a:pt x="831954" y="415977"/>
                        </a:cubicBezTo>
                        <a:cubicBezTo>
                          <a:pt x="841868" y="660473"/>
                          <a:pt x="651459" y="891443"/>
                          <a:pt x="415977" y="831954"/>
                        </a:cubicBezTo>
                        <a:cubicBezTo>
                          <a:pt x="195965" y="846935"/>
                          <a:pt x="11614" y="659941"/>
                          <a:pt x="0" y="415977"/>
                        </a:cubicBezTo>
                        <a:close/>
                      </a:path>
                      <a:path w="831954" h="831954" stroke="0" extrusionOk="0">
                        <a:moveTo>
                          <a:pt x="0" y="415977"/>
                        </a:moveTo>
                        <a:cubicBezTo>
                          <a:pt x="-44236" y="158953"/>
                          <a:pt x="177971" y="3103"/>
                          <a:pt x="415977" y="0"/>
                        </a:cubicBezTo>
                        <a:cubicBezTo>
                          <a:pt x="522537" y="-29555"/>
                          <a:pt x="733602" y="41939"/>
                          <a:pt x="831954" y="0"/>
                        </a:cubicBezTo>
                        <a:cubicBezTo>
                          <a:pt x="851558" y="144920"/>
                          <a:pt x="824430" y="259663"/>
                          <a:pt x="831954" y="415977"/>
                        </a:cubicBezTo>
                        <a:cubicBezTo>
                          <a:pt x="841520" y="650286"/>
                          <a:pt x="678342" y="835825"/>
                          <a:pt x="415977" y="831954"/>
                        </a:cubicBezTo>
                        <a:cubicBezTo>
                          <a:pt x="214076" y="774665"/>
                          <a:pt x="-58487" y="636759"/>
                          <a:pt x="0" y="415977"/>
                        </a:cubicBezTo>
                        <a:close/>
                      </a:path>
                    </a:pathLst>
                  </a:custGeom>
                  <ask:type>
                    <ask:lineSketchNone/>
                  </ask:type>
                </ask:lineSketchStyleProps>
              </a:ext>
            </a:extLst>
          </a:ln>
          <a:effectLst>
            <a:reflection blurRad="6350" stA="50000" endA="300" endPos="38500" dist="508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a:t>
            </a:r>
          </a:p>
        </p:txBody>
      </p:sp>
      <p:grpSp>
        <p:nvGrpSpPr>
          <p:cNvPr id="25" name="Group 24">
            <a:extLst>
              <a:ext uri="{FF2B5EF4-FFF2-40B4-BE49-F238E27FC236}">
                <a16:creationId xmlns:a16="http://schemas.microsoft.com/office/drawing/2014/main" id="{3CB03F14-9639-E747-B14B-2593DD747E3E}"/>
              </a:ext>
            </a:extLst>
          </p:cNvPr>
          <p:cNvGrpSpPr/>
          <p:nvPr/>
        </p:nvGrpSpPr>
        <p:grpSpPr>
          <a:xfrm>
            <a:off x="2665189" y="2637748"/>
            <a:ext cx="7023670" cy="3583041"/>
            <a:chOff x="1201149" y="2637747"/>
            <a:chExt cx="7023670" cy="3583041"/>
          </a:xfrm>
        </p:grpSpPr>
        <p:sp>
          <p:nvSpPr>
            <p:cNvPr id="26" name="Line 22">
              <a:extLst>
                <a:ext uri="{FF2B5EF4-FFF2-40B4-BE49-F238E27FC236}">
                  <a16:creationId xmlns:a16="http://schemas.microsoft.com/office/drawing/2014/main" id="{1C4A42FC-E061-334C-A7BF-35A627CB82B3}"/>
                </a:ext>
              </a:extLst>
            </p:cNvPr>
            <p:cNvSpPr>
              <a:spLocks noChangeShapeType="1"/>
            </p:cNvSpPr>
            <p:nvPr/>
          </p:nvSpPr>
          <p:spPr bwMode="auto">
            <a:xfrm flipV="1">
              <a:off x="1570384" y="3807563"/>
              <a:ext cx="1734862" cy="2047465"/>
            </a:xfrm>
            <a:prstGeom prst="line">
              <a:avLst/>
            </a:prstGeom>
            <a:noFill/>
            <a:ln w="25400" cap="rnd">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27" name="Line 23">
              <a:extLst>
                <a:ext uri="{FF2B5EF4-FFF2-40B4-BE49-F238E27FC236}">
                  <a16:creationId xmlns:a16="http://schemas.microsoft.com/office/drawing/2014/main" id="{08624016-348D-7F42-AFA3-B0E3F45580D0}"/>
                </a:ext>
              </a:extLst>
            </p:cNvPr>
            <p:cNvSpPr>
              <a:spLocks noChangeShapeType="1"/>
            </p:cNvSpPr>
            <p:nvPr/>
          </p:nvSpPr>
          <p:spPr bwMode="auto">
            <a:xfrm flipH="1" flipV="1">
              <a:off x="3297101" y="3813323"/>
              <a:ext cx="849784" cy="649372"/>
            </a:xfrm>
            <a:prstGeom prst="line">
              <a:avLst/>
            </a:prstGeom>
            <a:noFill/>
            <a:ln w="25400" cap="rnd">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37" name="Line 24">
              <a:extLst>
                <a:ext uri="{FF2B5EF4-FFF2-40B4-BE49-F238E27FC236}">
                  <a16:creationId xmlns:a16="http://schemas.microsoft.com/office/drawing/2014/main" id="{5DEA28EF-C9C0-2B44-B21B-479A3B942F38}"/>
                </a:ext>
              </a:extLst>
            </p:cNvPr>
            <p:cNvSpPr>
              <a:spLocks noChangeShapeType="1"/>
            </p:cNvSpPr>
            <p:nvPr/>
          </p:nvSpPr>
          <p:spPr bwMode="auto">
            <a:xfrm flipH="1" flipV="1">
              <a:off x="2587788" y="4659657"/>
              <a:ext cx="552228" cy="436472"/>
            </a:xfrm>
            <a:prstGeom prst="line">
              <a:avLst/>
            </a:prstGeom>
            <a:noFill/>
            <a:ln w="25400" cap="rnd">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38" name="Rectangle 28">
              <a:extLst>
                <a:ext uri="{FF2B5EF4-FFF2-40B4-BE49-F238E27FC236}">
                  <a16:creationId xmlns:a16="http://schemas.microsoft.com/office/drawing/2014/main" id="{7F772206-C1F1-1B4C-A1D1-E5AE9BF943A2}"/>
                </a:ext>
              </a:extLst>
            </p:cNvPr>
            <p:cNvSpPr>
              <a:spLocks noChangeArrowheads="1"/>
            </p:cNvSpPr>
            <p:nvPr/>
          </p:nvSpPr>
          <p:spPr bwMode="auto">
            <a:xfrm>
              <a:off x="1201149" y="5855028"/>
              <a:ext cx="731520" cy="365760"/>
            </a:xfrm>
            <a:prstGeom prst="roundRect">
              <a:avLst>
                <a:gd name="adj" fmla="val 7408"/>
              </a:avLst>
            </a:prstGeom>
            <a:solidFill>
              <a:srgbClr val="FED766"/>
            </a:solidFill>
            <a:ln w="22225">
              <a:solidFill>
                <a:schemeClr val="tx1">
                  <a:lumMod val="65000"/>
                  <a:lumOff val="35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E7E6E6">
                      <a:lumMod val="25000"/>
                    </a:srgbClr>
                  </a:solidFill>
                  <a:effectLst/>
                  <a:uLnTx/>
                  <a:uFillTx/>
                  <a:latin typeface="Arial" charset="0"/>
                  <a:ea typeface="MS PGothic" charset="0"/>
                </a:rPr>
                <a:t>WTP</a:t>
              </a:r>
              <a:endParaRPr kumimoji="0" lang="en-US" sz="1800" b="0" i="0" u="none" strike="noStrike" kern="1200" cap="none" spc="0" normalizeH="0" baseline="0" noProof="0">
                <a:ln>
                  <a:noFill/>
                </a:ln>
                <a:solidFill>
                  <a:srgbClr val="E7E6E6">
                    <a:lumMod val="25000"/>
                  </a:srgbClr>
                </a:solidFill>
                <a:effectLst/>
                <a:uLnTx/>
                <a:uFillTx/>
                <a:latin typeface="Arial" charset="0"/>
                <a:ea typeface="MS PGothic" charset="0"/>
              </a:endParaRPr>
            </a:p>
          </p:txBody>
        </p:sp>
        <p:sp>
          <p:nvSpPr>
            <p:cNvPr id="39" name="Line 31">
              <a:extLst>
                <a:ext uri="{FF2B5EF4-FFF2-40B4-BE49-F238E27FC236}">
                  <a16:creationId xmlns:a16="http://schemas.microsoft.com/office/drawing/2014/main" id="{14343FA0-DD17-9E4A-85FE-79007F20FE78}"/>
                </a:ext>
              </a:extLst>
            </p:cNvPr>
            <p:cNvSpPr>
              <a:spLocks noChangeShapeType="1"/>
            </p:cNvSpPr>
            <p:nvPr/>
          </p:nvSpPr>
          <p:spPr bwMode="auto">
            <a:xfrm flipV="1">
              <a:off x="3674481" y="2977928"/>
              <a:ext cx="927849" cy="1121924"/>
            </a:xfrm>
            <a:prstGeom prst="line">
              <a:avLst/>
            </a:prstGeom>
            <a:noFill/>
            <a:ln w="25400" cap="rnd">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40" name="Line 29">
              <a:extLst>
                <a:ext uri="{FF2B5EF4-FFF2-40B4-BE49-F238E27FC236}">
                  <a16:creationId xmlns:a16="http://schemas.microsoft.com/office/drawing/2014/main" id="{F1E7F8EA-645C-B641-AC32-ED6A1C65DA03}"/>
                </a:ext>
              </a:extLst>
            </p:cNvPr>
            <p:cNvSpPr>
              <a:spLocks noChangeShapeType="1"/>
            </p:cNvSpPr>
            <p:nvPr/>
          </p:nvSpPr>
          <p:spPr bwMode="auto">
            <a:xfrm flipH="1" flipV="1">
              <a:off x="4432891" y="3178415"/>
              <a:ext cx="3469531" cy="2704618"/>
            </a:xfrm>
            <a:prstGeom prst="line">
              <a:avLst/>
            </a:prstGeom>
            <a:noFill/>
            <a:ln w="25400" cap="rnd">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41" name="Line 30">
              <a:extLst>
                <a:ext uri="{FF2B5EF4-FFF2-40B4-BE49-F238E27FC236}">
                  <a16:creationId xmlns:a16="http://schemas.microsoft.com/office/drawing/2014/main" id="{5CFE6913-B86B-EE4C-844C-24B9D37C7C24}"/>
                </a:ext>
              </a:extLst>
            </p:cNvPr>
            <p:cNvSpPr>
              <a:spLocks noChangeShapeType="1"/>
            </p:cNvSpPr>
            <p:nvPr/>
          </p:nvSpPr>
          <p:spPr bwMode="auto">
            <a:xfrm flipV="1">
              <a:off x="5702553" y="4308357"/>
              <a:ext cx="1011591" cy="1215431"/>
            </a:xfrm>
            <a:prstGeom prst="line">
              <a:avLst/>
            </a:prstGeom>
            <a:noFill/>
            <a:ln w="25400" cap="rnd">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42" name="Line 30">
              <a:extLst>
                <a:ext uri="{FF2B5EF4-FFF2-40B4-BE49-F238E27FC236}">
                  <a16:creationId xmlns:a16="http://schemas.microsoft.com/office/drawing/2014/main" id="{A9884DC9-D5A1-494F-B984-DF604210AACB}"/>
                </a:ext>
              </a:extLst>
            </p:cNvPr>
            <p:cNvSpPr>
              <a:spLocks noChangeShapeType="1"/>
            </p:cNvSpPr>
            <p:nvPr/>
          </p:nvSpPr>
          <p:spPr bwMode="auto">
            <a:xfrm flipV="1">
              <a:off x="5431620" y="3139957"/>
              <a:ext cx="1011591" cy="1215431"/>
            </a:xfrm>
            <a:prstGeom prst="line">
              <a:avLst/>
            </a:prstGeom>
            <a:noFill/>
            <a:ln w="25400" cap="rnd">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43" name="Oval 42">
              <a:extLst>
                <a:ext uri="{FF2B5EF4-FFF2-40B4-BE49-F238E27FC236}">
                  <a16:creationId xmlns:a16="http://schemas.microsoft.com/office/drawing/2014/main" id="{71B3492F-3D89-EE4E-9087-84C5681A973A}"/>
                </a:ext>
              </a:extLst>
            </p:cNvPr>
            <p:cNvSpPr/>
            <p:nvPr/>
          </p:nvSpPr>
          <p:spPr bwMode="auto">
            <a:xfrm>
              <a:off x="7140289" y="5243830"/>
              <a:ext cx="558801" cy="474131"/>
            </a:xfrm>
            <a:prstGeom prst="ellipse">
              <a:avLst/>
            </a:prstGeom>
            <a:solidFill>
              <a:srgbClr val="009FB7"/>
            </a:solidFill>
            <a:ln w="22225">
              <a:solidFill>
                <a:schemeClr val="tx1">
                  <a:lumMod val="65000"/>
                  <a:lumOff val="35000"/>
                </a:schemeClr>
              </a:solid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FCR</a:t>
              </a:r>
              <a:endParaRPr kumimoji="0" lang="en-US" sz="2000" b="1" i="0" u="none" strike="noStrike" kern="1200" cap="none" spc="0" normalizeH="0" baseline="-25000" noProof="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pic>
          <p:nvPicPr>
            <p:cNvPr id="44" name="Picture 43">
              <a:extLst>
                <a:ext uri="{FF2B5EF4-FFF2-40B4-BE49-F238E27FC236}">
                  <a16:creationId xmlns:a16="http://schemas.microsoft.com/office/drawing/2014/main" id="{3F463FF8-5072-9140-B5E2-74E8460286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814" y="5091745"/>
              <a:ext cx="360573" cy="304169"/>
            </a:xfrm>
            <a:prstGeom prst="rect">
              <a:avLst/>
            </a:prstGeom>
          </p:spPr>
        </p:pic>
        <p:pic>
          <p:nvPicPr>
            <p:cNvPr id="45" name="Picture 44">
              <a:extLst>
                <a:ext uri="{FF2B5EF4-FFF2-40B4-BE49-F238E27FC236}">
                  <a16:creationId xmlns:a16="http://schemas.microsoft.com/office/drawing/2014/main" id="{780BD3A2-204C-0F42-9996-06AA55A45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0494" y="4446973"/>
              <a:ext cx="360573" cy="304169"/>
            </a:xfrm>
            <a:prstGeom prst="rect">
              <a:avLst/>
            </a:prstGeom>
          </p:spPr>
        </p:pic>
        <p:pic>
          <p:nvPicPr>
            <p:cNvPr id="46" name="Picture 45">
              <a:extLst>
                <a:ext uri="{FF2B5EF4-FFF2-40B4-BE49-F238E27FC236}">
                  <a16:creationId xmlns:a16="http://schemas.microsoft.com/office/drawing/2014/main" id="{E4562D6F-EF65-4D41-ACF0-93E799789F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5441" y="2637747"/>
              <a:ext cx="360573" cy="304169"/>
            </a:xfrm>
            <a:prstGeom prst="rect">
              <a:avLst/>
            </a:prstGeom>
          </p:spPr>
        </p:pic>
        <p:pic>
          <p:nvPicPr>
            <p:cNvPr id="47" name="Picture 46">
              <a:extLst>
                <a:ext uri="{FF2B5EF4-FFF2-40B4-BE49-F238E27FC236}">
                  <a16:creationId xmlns:a16="http://schemas.microsoft.com/office/drawing/2014/main" id="{C9428B73-40B8-A04F-901E-6D788C8A4A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2096" y="2849824"/>
              <a:ext cx="360573" cy="304169"/>
            </a:xfrm>
            <a:prstGeom prst="rect">
              <a:avLst/>
            </a:prstGeom>
          </p:spPr>
        </p:pic>
        <p:pic>
          <p:nvPicPr>
            <p:cNvPr id="49" name="Picture 48">
              <a:extLst>
                <a:ext uri="{FF2B5EF4-FFF2-40B4-BE49-F238E27FC236}">
                  <a16:creationId xmlns:a16="http://schemas.microsoft.com/office/drawing/2014/main" id="{AA2EC0CE-7E55-9348-B180-985E2983AF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0781" y="4413372"/>
              <a:ext cx="360573" cy="304169"/>
            </a:xfrm>
            <a:prstGeom prst="rect">
              <a:avLst/>
            </a:prstGeom>
          </p:spPr>
        </p:pic>
        <p:pic>
          <p:nvPicPr>
            <p:cNvPr id="50" name="Picture 49">
              <a:extLst>
                <a:ext uri="{FF2B5EF4-FFF2-40B4-BE49-F238E27FC236}">
                  <a16:creationId xmlns:a16="http://schemas.microsoft.com/office/drawing/2014/main" id="{27E82352-0CFC-CC4C-9F18-D6346497EC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5608" y="4004188"/>
              <a:ext cx="360573" cy="304169"/>
            </a:xfrm>
            <a:prstGeom prst="rect">
              <a:avLst/>
            </a:prstGeom>
          </p:spPr>
        </p:pic>
        <p:pic>
          <p:nvPicPr>
            <p:cNvPr id="51" name="Picture 50">
              <a:extLst>
                <a:ext uri="{FF2B5EF4-FFF2-40B4-BE49-F238E27FC236}">
                  <a16:creationId xmlns:a16="http://schemas.microsoft.com/office/drawing/2014/main" id="{EC732E5B-9926-3E40-9A2E-9AE7B45B8A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6017" y="5603286"/>
              <a:ext cx="360573" cy="304169"/>
            </a:xfrm>
            <a:prstGeom prst="rect">
              <a:avLst/>
            </a:prstGeom>
          </p:spPr>
        </p:pic>
        <p:pic>
          <p:nvPicPr>
            <p:cNvPr id="52" name="Picture 51">
              <a:extLst>
                <a:ext uri="{FF2B5EF4-FFF2-40B4-BE49-F238E27FC236}">
                  <a16:creationId xmlns:a16="http://schemas.microsoft.com/office/drawing/2014/main" id="{CBC5B12D-468F-114E-B517-3EC9BC14EB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4246" y="5879535"/>
              <a:ext cx="360573" cy="304169"/>
            </a:xfrm>
            <a:prstGeom prst="rect">
              <a:avLst/>
            </a:prstGeom>
          </p:spPr>
        </p:pic>
      </p:grpSp>
    </p:spTree>
    <p:extLst>
      <p:ext uri="{BB962C8B-B14F-4D97-AF65-F5344CB8AC3E}">
        <p14:creationId xmlns:p14="http://schemas.microsoft.com/office/powerpoint/2010/main" val="35516485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Line 22"/>
          <p:cNvSpPr>
            <a:spLocks noChangeShapeType="1"/>
          </p:cNvSpPr>
          <p:nvPr/>
        </p:nvSpPr>
        <p:spPr bwMode="auto">
          <a:xfrm flipV="1">
            <a:off x="3094384" y="3807564"/>
            <a:ext cx="1734862" cy="2047465"/>
          </a:xfrm>
          <a:prstGeom prst="line">
            <a:avLst/>
          </a:prstGeom>
          <a:noFill/>
          <a:ln w="25400">
            <a:solidFill>
              <a:schemeClr val="bg2">
                <a:lumMod val="2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39" name="Line 23"/>
          <p:cNvSpPr>
            <a:spLocks noChangeShapeType="1"/>
          </p:cNvSpPr>
          <p:nvPr/>
        </p:nvSpPr>
        <p:spPr bwMode="auto">
          <a:xfrm flipH="1" flipV="1">
            <a:off x="4821101" y="3813323"/>
            <a:ext cx="849784" cy="649372"/>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40" name="Line 24"/>
          <p:cNvSpPr>
            <a:spLocks noChangeShapeType="1"/>
          </p:cNvSpPr>
          <p:nvPr/>
        </p:nvSpPr>
        <p:spPr bwMode="auto">
          <a:xfrm flipH="1" flipV="1">
            <a:off x="4119283" y="4667152"/>
            <a:ext cx="552228" cy="436472"/>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44" name="Line 31"/>
          <p:cNvSpPr>
            <a:spLocks noChangeShapeType="1"/>
          </p:cNvSpPr>
          <p:nvPr/>
        </p:nvSpPr>
        <p:spPr bwMode="auto">
          <a:xfrm flipV="1">
            <a:off x="5198482" y="2977928"/>
            <a:ext cx="927849" cy="1121924"/>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45" name="Line 29"/>
          <p:cNvSpPr>
            <a:spLocks noChangeShapeType="1"/>
          </p:cNvSpPr>
          <p:nvPr/>
        </p:nvSpPr>
        <p:spPr bwMode="auto">
          <a:xfrm flipH="1" flipV="1">
            <a:off x="5941902" y="3170920"/>
            <a:ext cx="3469531" cy="2704618"/>
          </a:xfrm>
          <a:prstGeom prst="line">
            <a:avLst/>
          </a:prstGeom>
          <a:noFill/>
          <a:ln w="25400">
            <a:solidFill>
              <a:schemeClr val="bg2">
                <a:lumMod val="2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49" name="Line 30"/>
          <p:cNvSpPr>
            <a:spLocks noChangeShapeType="1"/>
          </p:cNvSpPr>
          <p:nvPr/>
        </p:nvSpPr>
        <p:spPr bwMode="auto">
          <a:xfrm flipV="1">
            <a:off x="7226554" y="4308358"/>
            <a:ext cx="1011591" cy="1215431"/>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52" name="Line 30"/>
          <p:cNvSpPr>
            <a:spLocks noChangeShapeType="1"/>
          </p:cNvSpPr>
          <p:nvPr/>
        </p:nvSpPr>
        <p:spPr bwMode="auto">
          <a:xfrm flipV="1">
            <a:off x="6955621" y="3139958"/>
            <a:ext cx="1011591" cy="1215431"/>
          </a:xfrm>
          <a:prstGeom prst="line">
            <a:avLst/>
          </a:prstGeom>
          <a:noFill/>
          <a:ln w="25400">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28" name="TextBox 27"/>
          <p:cNvSpPr txBox="1"/>
          <p:nvPr/>
        </p:nvSpPr>
        <p:spPr>
          <a:xfrm>
            <a:off x="1861457" y="1554480"/>
            <a:ext cx="10091057"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Arial" charset="0"/>
                <a:ea typeface="MS PGothic" charset="0"/>
              </a:rPr>
              <a:t>Free chlorine residual (FCR)</a:t>
            </a:r>
            <a:r>
              <a:rPr kumimoji="0" lang="en-US" sz="1800" b="0" i="0" u="none" strike="noStrike" kern="1200" cap="none" spc="0" normalizeH="0" baseline="-25000" noProof="0">
                <a:ln>
                  <a:noFill/>
                </a:ln>
                <a:solidFill>
                  <a:srgbClr val="E7E6E6">
                    <a:lumMod val="25000"/>
                  </a:srgbClr>
                </a:solidFill>
                <a:effectLst/>
                <a:uLnTx/>
                <a:uFillTx/>
                <a:latin typeface="Arial" charset="0"/>
                <a:ea typeface="MS PGothic" charset="0"/>
              </a:rPr>
              <a:t> </a:t>
            </a:r>
            <a:r>
              <a:rPr kumimoji="0" lang="en-US" sz="1800" b="0" i="0" u="none" strike="noStrike" kern="1200" cap="none" spc="0" normalizeH="0" baseline="0" noProof="0">
                <a:ln>
                  <a:noFill/>
                </a:ln>
                <a:solidFill>
                  <a:srgbClr val="E7E6E6">
                    <a:lumMod val="25000"/>
                  </a:srgbClr>
                </a:solidFill>
                <a:effectLst/>
                <a:uLnTx/>
                <a:uFillTx/>
                <a:latin typeface="Arial" charset="0"/>
                <a:ea typeface="MS PGothic" charset="0"/>
              </a:rPr>
              <a:t>testing by the supplier at the WTP and throughout the distribution system to understand chlorine loss and to determine the appropriate chlorine dose.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E7E6E6">
                    <a:lumMod val="25000"/>
                  </a:srgbClr>
                </a:solidFill>
                <a:effectLst/>
                <a:uLnTx/>
                <a:uFillTx/>
                <a:latin typeface="Arial" charset="0"/>
                <a:ea typeface="MS PGothic" charset="0"/>
              </a:rPr>
              <a:t>Operational monitoring or compliance monitoring? </a:t>
            </a:r>
          </a:p>
        </p:txBody>
      </p:sp>
      <p:sp>
        <p:nvSpPr>
          <p:cNvPr id="26" name="Text Box 63">
            <a:extLst>
              <a:ext uri="{FF2B5EF4-FFF2-40B4-BE49-F238E27FC236}">
                <a16:creationId xmlns:a16="http://schemas.microsoft.com/office/drawing/2014/main" id="{7784205C-5292-0445-A860-4B206418A8E5}"/>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MODULE</a:t>
            </a:r>
            <a:r>
              <a:rPr kumimoji="0" lang="en-US" sz="2800" b="0" i="0" u="none" strike="noStrike" kern="1200" cap="none" spc="100" normalizeH="0" baseline="0" noProof="0">
                <a:ln>
                  <a:noFill/>
                </a:ln>
                <a:solidFill>
                  <a:srgbClr val="FED766"/>
                </a:solidFill>
                <a:effectLst/>
                <a:uLnTx/>
                <a:uFillTx/>
                <a:latin typeface="Arial" charset="0"/>
                <a:ea typeface="ＭＳ Ｐゴシック" charset="0"/>
              </a:rPr>
              <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6 or module 7?</a:t>
            </a:r>
          </a:p>
        </p:txBody>
      </p:sp>
      <p:sp>
        <p:nvSpPr>
          <p:cNvPr id="27" name="Teardrop 26">
            <a:extLst>
              <a:ext uri="{FF2B5EF4-FFF2-40B4-BE49-F238E27FC236}">
                <a16:creationId xmlns:a16="http://schemas.microsoft.com/office/drawing/2014/main" id="{052E9C31-EA13-2A4A-B2BE-A4C6010F29F9}"/>
              </a:ext>
            </a:extLst>
          </p:cNvPr>
          <p:cNvSpPr/>
          <p:nvPr/>
        </p:nvSpPr>
        <p:spPr bwMode="auto">
          <a:xfrm>
            <a:off x="674040" y="1554480"/>
            <a:ext cx="1087729" cy="1087729"/>
          </a:xfrm>
          <a:prstGeom prst="teardrop">
            <a:avLst/>
          </a:prstGeom>
          <a:solidFill>
            <a:srgbClr val="E45C31"/>
          </a:solidFill>
          <a:ln w="19050">
            <a:solidFill>
              <a:srgbClr val="D84727"/>
            </a:solidFill>
            <a:extLst>
              <a:ext uri="{C807C97D-BFC1-408E-A445-0C87EB9F89A2}">
                <ask:lineSketchStyleProps xmlns:ask="http://schemas.microsoft.com/office/drawing/2018/sketchyshapes" sd="1219033472">
                  <a:custGeom>
                    <a:avLst/>
                    <a:gdLst>
                      <a:gd name="connsiteX0" fmla="*/ 0 w 831954"/>
                      <a:gd name="connsiteY0" fmla="*/ 415977 h 831954"/>
                      <a:gd name="connsiteX1" fmla="*/ 415977 w 831954"/>
                      <a:gd name="connsiteY1" fmla="*/ 0 h 831954"/>
                      <a:gd name="connsiteX2" fmla="*/ 831954 w 831954"/>
                      <a:gd name="connsiteY2" fmla="*/ 0 h 831954"/>
                      <a:gd name="connsiteX3" fmla="*/ 831954 w 831954"/>
                      <a:gd name="connsiteY3" fmla="*/ 415977 h 831954"/>
                      <a:gd name="connsiteX4" fmla="*/ 415977 w 831954"/>
                      <a:gd name="connsiteY4" fmla="*/ 831954 h 831954"/>
                      <a:gd name="connsiteX5" fmla="*/ 0 w 831954"/>
                      <a:gd name="connsiteY5" fmla="*/ 415977 h 83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54" h="831954" fill="none" extrusionOk="0">
                        <a:moveTo>
                          <a:pt x="0" y="415977"/>
                        </a:moveTo>
                        <a:cubicBezTo>
                          <a:pt x="-46731" y="230236"/>
                          <a:pt x="182238" y="-38151"/>
                          <a:pt x="415977" y="0"/>
                        </a:cubicBezTo>
                        <a:cubicBezTo>
                          <a:pt x="590109" y="-16744"/>
                          <a:pt x="716339" y="24176"/>
                          <a:pt x="831954" y="0"/>
                        </a:cubicBezTo>
                        <a:cubicBezTo>
                          <a:pt x="855901" y="93718"/>
                          <a:pt x="808103" y="219997"/>
                          <a:pt x="831954" y="415977"/>
                        </a:cubicBezTo>
                        <a:cubicBezTo>
                          <a:pt x="841868" y="660473"/>
                          <a:pt x="651459" y="891443"/>
                          <a:pt x="415977" y="831954"/>
                        </a:cubicBezTo>
                        <a:cubicBezTo>
                          <a:pt x="195965" y="846935"/>
                          <a:pt x="11614" y="659941"/>
                          <a:pt x="0" y="415977"/>
                        </a:cubicBezTo>
                        <a:close/>
                      </a:path>
                      <a:path w="831954" h="831954" stroke="0" extrusionOk="0">
                        <a:moveTo>
                          <a:pt x="0" y="415977"/>
                        </a:moveTo>
                        <a:cubicBezTo>
                          <a:pt x="-44236" y="158953"/>
                          <a:pt x="177971" y="3103"/>
                          <a:pt x="415977" y="0"/>
                        </a:cubicBezTo>
                        <a:cubicBezTo>
                          <a:pt x="522537" y="-29555"/>
                          <a:pt x="733602" y="41939"/>
                          <a:pt x="831954" y="0"/>
                        </a:cubicBezTo>
                        <a:cubicBezTo>
                          <a:pt x="851558" y="144920"/>
                          <a:pt x="824430" y="259663"/>
                          <a:pt x="831954" y="415977"/>
                        </a:cubicBezTo>
                        <a:cubicBezTo>
                          <a:pt x="841520" y="650286"/>
                          <a:pt x="678342" y="835825"/>
                          <a:pt x="415977" y="831954"/>
                        </a:cubicBezTo>
                        <a:cubicBezTo>
                          <a:pt x="214076" y="774665"/>
                          <a:pt x="-58487" y="636759"/>
                          <a:pt x="0" y="415977"/>
                        </a:cubicBezTo>
                        <a:close/>
                      </a:path>
                    </a:pathLst>
                  </a:custGeom>
                  <ask:type>
                    <ask:lineSketchNone/>
                  </ask:type>
                </ask:lineSketchStyleProps>
              </a:ext>
            </a:extLst>
          </a:ln>
          <a:effectLst>
            <a:reflection blurRad="6350" stA="50000" endA="300" endPos="38500" dist="508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a:t>
            </a:r>
          </a:p>
        </p:txBody>
      </p:sp>
      <p:sp>
        <p:nvSpPr>
          <p:cNvPr id="39" name="Oval 38">
            <a:extLst>
              <a:ext uri="{FF2B5EF4-FFF2-40B4-BE49-F238E27FC236}">
                <a16:creationId xmlns:a16="http://schemas.microsoft.com/office/drawing/2014/main" id="{E5DC14C7-CB8E-1C49-9B70-5E4EFA51BABB}"/>
              </a:ext>
            </a:extLst>
          </p:cNvPr>
          <p:cNvSpPr/>
          <p:nvPr/>
        </p:nvSpPr>
        <p:spPr bwMode="auto">
          <a:xfrm>
            <a:off x="5326964" y="3374341"/>
            <a:ext cx="558801" cy="474131"/>
          </a:xfrm>
          <a:prstGeom prst="ellipse">
            <a:avLst/>
          </a:prstGeom>
          <a:solidFill>
            <a:srgbClr val="009FB7"/>
          </a:solidFill>
          <a:ln w="22225">
            <a:solidFill>
              <a:schemeClr val="tx1">
                <a:lumMod val="65000"/>
                <a:lumOff val="35000"/>
              </a:schemeClr>
            </a:solid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FCR</a:t>
            </a:r>
            <a:endParaRPr kumimoji="0" lang="en-US" sz="2000" b="1" i="0" u="none" strike="noStrike" kern="1200" cap="none" spc="0" normalizeH="0" baseline="-25000" noProof="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40" name="Oval 39">
            <a:extLst>
              <a:ext uri="{FF2B5EF4-FFF2-40B4-BE49-F238E27FC236}">
                <a16:creationId xmlns:a16="http://schemas.microsoft.com/office/drawing/2014/main" id="{140865FB-F24B-4144-B4A7-E759806D6D7D}"/>
              </a:ext>
            </a:extLst>
          </p:cNvPr>
          <p:cNvSpPr/>
          <p:nvPr/>
        </p:nvSpPr>
        <p:spPr bwMode="auto">
          <a:xfrm>
            <a:off x="4096414" y="4629494"/>
            <a:ext cx="558801" cy="474131"/>
          </a:xfrm>
          <a:prstGeom prst="ellipse">
            <a:avLst/>
          </a:prstGeom>
          <a:solidFill>
            <a:srgbClr val="009FB7"/>
          </a:solidFill>
          <a:ln w="22225">
            <a:solidFill>
              <a:schemeClr val="tx1">
                <a:lumMod val="65000"/>
                <a:lumOff val="35000"/>
              </a:schemeClr>
            </a:solid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FCR</a:t>
            </a:r>
            <a:endParaRPr kumimoji="0" lang="en-US" sz="2000" b="1" i="0" u="none" strike="noStrike" kern="1200" cap="none" spc="0" normalizeH="0" baseline="-25000" noProof="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41" name="Oval 40">
            <a:extLst>
              <a:ext uri="{FF2B5EF4-FFF2-40B4-BE49-F238E27FC236}">
                <a16:creationId xmlns:a16="http://schemas.microsoft.com/office/drawing/2014/main" id="{8E9A48EB-0C69-9748-B99A-13451BC43D2A}"/>
              </a:ext>
            </a:extLst>
          </p:cNvPr>
          <p:cNvSpPr/>
          <p:nvPr/>
        </p:nvSpPr>
        <p:spPr bwMode="auto">
          <a:xfrm>
            <a:off x="2814984" y="5300701"/>
            <a:ext cx="558801" cy="474131"/>
          </a:xfrm>
          <a:prstGeom prst="ellipse">
            <a:avLst/>
          </a:prstGeom>
          <a:solidFill>
            <a:srgbClr val="009FB7"/>
          </a:solidFill>
          <a:ln w="22225">
            <a:solidFill>
              <a:schemeClr val="tx1">
                <a:lumMod val="65000"/>
                <a:lumOff val="35000"/>
              </a:schemeClr>
            </a:solid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FCR</a:t>
            </a:r>
            <a:endParaRPr kumimoji="0" lang="en-US" sz="2000" b="1" i="0" u="none" strike="noStrike" kern="1200" cap="none" spc="0" normalizeH="0" baseline="-25000" noProof="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43" name="Rectangle 28">
            <a:extLst>
              <a:ext uri="{FF2B5EF4-FFF2-40B4-BE49-F238E27FC236}">
                <a16:creationId xmlns:a16="http://schemas.microsoft.com/office/drawing/2014/main" id="{8368A873-0BF9-2347-AC6B-EAD4E92C1A6C}"/>
              </a:ext>
            </a:extLst>
          </p:cNvPr>
          <p:cNvSpPr>
            <a:spLocks noChangeArrowheads="1"/>
          </p:cNvSpPr>
          <p:nvPr/>
        </p:nvSpPr>
        <p:spPr bwMode="auto">
          <a:xfrm>
            <a:off x="2738330" y="5853696"/>
            <a:ext cx="731520" cy="365760"/>
          </a:xfrm>
          <a:prstGeom prst="roundRect">
            <a:avLst>
              <a:gd name="adj" fmla="val 7408"/>
            </a:avLst>
          </a:prstGeom>
          <a:solidFill>
            <a:srgbClr val="FED766"/>
          </a:solidFill>
          <a:ln w="22225">
            <a:solidFill>
              <a:schemeClr val="tx1">
                <a:lumMod val="65000"/>
                <a:lumOff val="35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E7E6E6">
                    <a:lumMod val="25000"/>
                  </a:srgbClr>
                </a:solidFill>
                <a:effectLst/>
                <a:uLnTx/>
                <a:uFillTx/>
                <a:latin typeface="Arial" charset="0"/>
                <a:ea typeface="MS PGothic" charset="0"/>
              </a:rPr>
              <a:t>WTP</a:t>
            </a:r>
            <a:endParaRPr kumimoji="0" lang="en-US" sz="1800" b="0" i="0" u="none" strike="noStrike" kern="1200" cap="none" spc="0" normalizeH="0" baseline="0" noProof="0">
              <a:ln>
                <a:noFill/>
              </a:ln>
              <a:solidFill>
                <a:srgbClr val="E7E6E6">
                  <a:lumMod val="25000"/>
                </a:srgbClr>
              </a:solidFill>
              <a:effectLst/>
              <a:uLnTx/>
              <a:uFillTx/>
              <a:latin typeface="Arial" charset="0"/>
              <a:ea typeface="MS PGothic" charset="0"/>
            </a:endParaRPr>
          </a:p>
        </p:txBody>
      </p:sp>
      <p:sp>
        <p:nvSpPr>
          <p:cNvPr id="44" name="Oval 43">
            <a:extLst>
              <a:ext uri="{FF2B5EF4-FFF2-40B4-BE49-F238E27FC236}">
                <a16:creationId xmlns:a16="http://schemas.microsoft.com/office/drawing/2014/main" id="{EFC92385-3E7A-4140-B6DF-222B24505EAF}"/>
              </a:ext>
            </a:extLst>
          </p:cNvPr>
          <p:cNvSpPr/>
          <p:nvPr/>
        </p:nvSpPr>
        <p:spPr bwMode="auto">
          <a:xfrm>
            <a:off x="8835095" y="5335025"/>
            <a:ext cx="558801" cy="474131"/>
          </a:xfrm>
          <a:prstGeom prst="ellipse">
            <a:avLst/>
          </a:prstGeom>
          <a:solidFill>
            <a:srgbClr val="009FB7"/>
          </a:solidFill>
          <a:ln w="22225">
            <a:solidFill>
              <a:schemeClr val="tx1">
                <a:lumMod val="65000"/>
                <a:lumOff val="35000"/>
              </a:schemeClr>
            </a:solid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FCR</a:t>
            </a:r>
            <a:endParaRPr kumimoji="0" lang="en-US" sz="2000" b="1" i="0" u="none" strike="noStrike" kern="1200" cap="none" spc="0" normalizeH="0" baseline="-25000" noProof="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pic>
        <p:nvPicPr>
          <p:cNvPr id="45" name="Picture 44">
            <a:extLst>
              <a:ext uri="{FF2B5EF4-FFF2-40B4-BE49-F238E27FC236}">
                <a16:creationId xmlns:a16="http://schemas.microsoft.com/office/drawing/2014/main" id="{C4FA5F0C-9427-4344-A053-E0EC20A3CD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3465" y="2631658"/>
            <a:ext cx="360573" cy="304169"/>
          </a:xfrm>
          <a:prstGeom prst="rect">
            <a:avLst/>
          </a:prstGeom>
        </p:spPr>
      </p:pic>
      <p:pic>
        <p:nvPicPr>
          <p:cNvPr id="46" name="Picture 45">
            <a:extLst>
              <a:ext uri="{FF2B5EF4-FFF2-40B4-BE49-F238E27FC236}">
                <a16:creationId xmlns:a16="http://schemas.microsoft.com/office/drawing/2014/main" id="{FBB79AA2-10BE-CC46-8499-B3683EFA54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6565" y="2860258"/>
            <a:ext cx="360573" cy="304169"/>
          </a:xfrm>
          <a:prstGeom prst="rect">
            <a:avLst/>
          </a:prstGeom>
        </p:spPr>
      </p:pic>
      <p:pic>
        <p:nvPicPr>
          <p:cNvPr id="47" name="Picture 46">
            <a:extLst>
              <a:ext uri="{FF2B5EF4-FFF2-40B4-BE49-F238E27FC236}">
                <a16:creationId xmlns:a16="http://schemas.microsoft.com/office/drawing/2014/main" id="{40E96EF5-BEB9-A446-B209-7A45D7E32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0561" y="3972264"/>
            <a:ext cx="360573" cy="304169"/>
          </a:xfrm>
          <a:prstGeom prst="rect">
            <a:avLst/>
          </a:prstGeom>
        </p:spPr>
      </p:pic>
      <p:pic>
        <p:nvPicPr>
          <p:cNvPr id="49" name="Picture 48">
            <a:extLst>
              <a:ext uri="{FF2B5EF4-FFF2-40B4-BE49-F238E27FC236}">
                <a16:creationId xmlns:a16="http://schemas.microsoft.com/office/drawing/2014/main" id="{95B615A3-0AA6-3D43-88D3-2852CFB83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4772" y="5836234"/>
            <a:ext cx="360573" cy="304169"/>
          </a:xfrm>
          <a:prstGeom prst="rect">
            <a:avLst/>
          </a:prstGeom>
        </p:spPr>
      </p:pic>
      <p:pic>
        <p:nvPicPr>
          <p:cNvPr id="50" name="Picture 49">
            <a:extLst>
              <a:ext uri="{FF2B5EF4-FFF2-40B4-BE49-F238E27FC236}">
                <a16:creationId xmlns:a16="http://schemas.microsoft.com/office/drawing/2014/main" id="{51A52AB7-C890-0742-9C4C-EE4376BF89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3600" y="5563673"/>
            <a:ext cx="360573" cy="304169"/>
          </a:xfrm>
          <a:prstGeom prst="rect">
            <a:avLst/>
          </a:prstGeom>
        </p:spPr>
      </p:pic>
      <p:pic>
        <p:nvPicPr>
          <p:cNvPr id="51" name="Picture 50">
            <a:extLst>
              <a:ext uri="{FF2B5EF4-FFF2-40B4-BE49-F238E27FC236}">
                <a16:creationId xmlns:a16="http://schemas.microsoft.com/office/drawing/2014/main" id="{4D8022BA-CA47-5A4C-BFE5-947CECD07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5870" y="4394299"/>
            <a:ext cx="360573" cy="304169"/>
          </a:xfrm>
          <a:prstGeom prst="rect">
            <a:avLst/>
          </a:prstGeom>
        </p:spPr>
      </p:pic>
      <p:pic>
        <p:nvPicPr>
          <p:cNvPr id="52" name="Picture 51">
            <a:extLst>
              <a:ext uri="{FF2B5EF4-FFF2-40B4-BE49-F238E27FC236}">
                <a16:creationId xmlns:a16="http://schemas.microsoft.com/office/drawing/2014/main" id="{602D3D11-38D0-FA4D-97D6-3B284FDF5D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0453" y="4464638"/>
            <a:ext cx="360573" cy="304169"/>
          </a:xfrm>
          <a:prstGeom prst="rect">
            <a:avLst/>
          </a:prstGeom>
        </p:spPr>
      </p:pic>
      <p:pic>
        <p:nvPicPr>
          <p:cNvPr id="53" name="Picture 52">
            <a:extLst>
              <a:ext uri="{FF2B5EF4-FFF2-40B4-BE49-F238E27FC236}">
                <a16:creationId xmlns:a16="http://schemas.microsoft.com/office/drawing/2014/main" id="{C5E396D8-447E-354B-948F-F068A692F4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5715" y="5080098"/>
            <a:ext cx="360573" cy="304169"/>
          </a:xfrm>
          <a:prstGeom prst="rect">
            <a:avLst/>
          </a:prstGeom>
        </p:spPr>
      </p:pic>
    </p:spTree>
    <p:extLst>
      <p:ext uri="{BB962C8B-B14F-4D97-AF65-F5344CB8AC3E}">
        <p14:creationId xmlns:p14="http://schemas.microsoft.com/office/powerpoint/2010/main" val="36671061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F4DC4-DC6B-7F1F-7959-AE7081A7E80D}"/>
            </a:ext>
          </a:extLst>
        </p:cNvPr>
        <p:cNvGrpSpPr/>
        <p:nvPr/>
      </p:nvGrpSpPr>
      <p:grpSpPr>
        <a:xfrm>
          <a:off x="0" y="0"/>
          <a:ext cx="0" cy="0"/>
          <a:chOff x="0" y="0"/>
          <a:chExt cx="0" cy="0"/>
        </a:xfrm>
      </p:grpSpPr>
      <p:sp>
        <p:nvSpPr>
          <p:cNvPr id="8" name="Text Box 63">
            <a:extLst>
              <a:ext uri="{FF2B5EF4-FFF2-40B4-BE49-F238E27FC236}">
                <a16:creationId xmlns:a16="http://schemas.microsoft.com/office/drawing/2014/main" id="{BA70EBF7-F5A9-DFCD-62C0-FED7C196BF64}"/>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THREE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pillars of verification</a:t>
            </a:r>
            <a:endParaRPr kumimoji="0" lang="en-US" sz="2800" b="0" i="0" u="none" strike="noStrike" kern="1200" cap="none" spc="100" normalizeH="0" baseline="0" noProof="0">
              <a:ln>
                <a:noFill/>
              </a:ln>
              <a:solidFill>
                <a:srgbClr val="FED766"/>
              </a:solidFill>
              <a:effectLst/>
              <a:uLnTx/>
              <a:uFillTx/>
              <a:latin typeface="Arial" charset="0"/>
              <a:ea typeface="ＭＳ Ｐゴシック" charset="0"/>
            </a:endParaRPr>
          </a:p>
        </p:txBody>
      </p:sp>
      <p:pic>
        <p:nvPicPr>
          <p:cNvPr id="4" name="Picture 3">
            <a:extLst>
              <a:ext uri="{FF2B5EF4-FFF2-40B4-BE49-F238E27FC236}">
                <a16:creationId xmlns:a16="http://schemas.microsoft.com/office/drawing/2014/main" id="{8C021244-A7DB-E8D3-B513-A6B7AAC32FE6}"/>
              </a:ext>
            </a:extLst>
          </p:cNvPr>
          <p:cNvPicPr>
            <a:picLocks noChangeAspect="1"/>
          </p:cNvPicPr>
          <p:nvPr/>
        </p:nvPicPr>
        <p:blipFill>
          <a:blip r:embed="rId3"/>
          <a:stretch>
            <a:fillRect/>
          </a:stretch>
        </p:blipFill>
        <p:spPr>
          <a:xfrm>
            <a:off x="1850850" y="1512980"/>
            <a:ext cx="8980952" cy="4485714"/>
          </a:xfrm>
          <a:prstGeom prst="rect">
            <a:avLst/>
          </a:prstGeom>
        </p:spPr>
      </p:pic>
      <p:sp>
        <p:nvSpPr>
          <p:cNvPr id="5" name="Rectangle 4">
            <a:extLst>
              <a:ext uri="{FF2B5EF4-FFF2-40B4-BE49-F238E27FC236}">
                <a16:creationId xmlns:a16="http://schemas.microsoft.com/office/drawing/2014/main" id="{76A09C16-634C-DE36-F343-D3801AEA9A3F}"/>
              </a:ext>
            </a:extLst>
          </p:cNvPr>
          <p:cNvSpPr/>
          <p:nvPr/>
        </p:nvSpPr>
        <p:spPr>
          <a:xfrm>
            <a:off x="7881257" y="2710543"/>
            <a:ext cx="2873829" cy="32112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A26513A-D163-8901-22E9-EAB4AB0DCC9A}"/>
              </a:ext>
            </a:extLst>
          </p:cNvPr>
          <p:cNvSpPr/>
          <p:nvPr/>
        </p:nvSpPr>
        <p:spPr>
          <a:xfrm>
            <a:off x="1992224" y="2710543"/>
            <a:ext cx="2873829" cy="3211286"/>
          </a:xfrm>
          <a:prstGeom prst="rect">
            <a:avLst/>
          </a:prstGeom>
          <a:solidFill>
            <a:schemeClr val="bg1">
              <a:alpha val="83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698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A1E79-4DD0-1190-7298-8808FFD656C2}"/>
            </a:ext>
          </a:extLst>
        </p:cNvPr>
        <p:cNvGrpSpPr/>
        <p:nvPr/>
      </p:nvGrpSpPr>
      <p:grpSpPr>
        <a:xfrm>
          <a:off x="0" y="0"/>
          <a:ext cx="0" cy="0"/>
          <a:chOff x="0" y="0"/>
          <a:chExt cx="0" cy="0"/>
        </a:xfrm>
      </p:grpSpPr>
      <p:sp>
        <p:nvSpPr>
          <p:cNvPr id="10" name="Text Box 63">
            <a:extLst>
              <a:ext uri="{FF2B5EF4-FFF2-40B4-BE49-F238E27FC236}">
                <a16:creationId xmlns:a16="http://schemas.microsoft.com/office/drawing/2014/main" id="{136EACA7-2E6D-7CB2-E2AD-234BC82BDDB4}"/>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USER</a:t>
            </a:r>
            <a:r>
              <a:rPr kumimoji="0" lang="en-US" sz="2800" b="0" i="0" u="none" strike="noStrike" kern="1200" cap="none" spc="100" normalizeH="0" baseline="0" noProof="0">
                <a:ln>
                  <a:noFill/>
                </a:ln>
                <a:solidFill>
                  <a:srgbClr val="FED766"/>
                </a:solidFill>
                <a:effectLst/>
                <a:uLnTx/>
                <a:uFillTx/>
                <a:latin typeface="Arial" charset="0"/>
                <a:ea typeface="ＭＳ Ｐゴシック" charset="0"/>
              </a:rPr>
              <a:t> </a:t>
            </a:r>
            <a:r>
              <a:rPr lang="en-US" sz="2800" b="1" spc="100">
                <a:solidFill>
                  <a:srgbClr val="FED766"/>
                </a:solidFill>
                <a:latin typeface="Arial" charset="0"/>
              </a:rPr>
              <a:t>satisfaction monitoring</a:t>
            </a:r>
            <a:endParaRPr kumimoji="0" lang="en-US" sz="2800" b="1" i="0" u="none" strike="noStrike" kern="1200" cap="none" spc="100" normalizeH="0" baseline="0" noProof="0">
              <a:ln>
                <a:noFill/>
              </a:ln>
              <a:solidFill>
                <a:srgbClr val="FED766"/>
              </a:solidFill>
              <a:effectLst/>
              <a:uLnTx/>
              <a:uFillTx/>
              <a:latin typeface="Arial" charset="0"/>
              <a:ea typeface="ＭＳ Ｐゴシック" charset="0"/>
            </a:endParaRPr>
          </a:p>
        </p:txBody>
      </p:sp>
      <p:sp>
        <p:nvSpPr>
          <p:cNvPr id="2" name="Text Box 63">
            <a:extLst>
              <a:ext uri="{FF2B5EF4-FFF2-40B4-BE49-F238E27FC236}">
                <a16:creationId xmlns:a16="http://schemas.microsoft.com/office/drawing/2014/main" id="{D335CDF0-A8E4-67F5-1EE5-241DDAFFEDDF}"/>
              </a:ext>
            </a:extLst>
          </p:cNvPr>
          <p:cNvSpPr txBox="1">
            <a:spLocks noChangeArrowheads="1"/>
          </p:cNvSpPr>
          <p:nvPr/>
        </p:nvSpPr>
        <p:spPr bwMode="auto">
          <a:xfrm>
            <a:off x="649424" y="1604002"/>
            <a:ext cx="9318171" cy="24718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1" indent="0" algn="l" defTabSz="914400" rtl="0" eaLnBrk="1" fontAlgn="base" latinLnBrk="0" hangingPunct="1">
              <a:lnSpc>
                <a:spcPts val="2800"/>
              </a:lnSpc>
              <a:spcBef>
                <a:spcPts val="0"/>
              </a:spcBef>
              <a:spcAft>
                <a:spcPts val="24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a:ea typeface="ＭＳ Ｐゴシック" charset="0"/>
                <a:cs typeface="Arial"/>
              </a:rPr>
              <a:t>Develop a user satisfaction monitoring programme to check that users are satisfied with, and are using, the water supply, including:</a:t>
            </a:r>
          </a:p>
          <a:p>
            <a:pPr marL="457200" marR="0" lvl="1" indent="0" algn="l" defTabSz="914400" rtl="0" eaLnBrk="1" fontAlgn="base" latinLnBrk="0" hangingPunct="1">
              <a:lnSpc>
                <a:spcPts val="2800"/>
              </a:lnSpc>
              <a:spcBef>
                <a:spcPts val="0"/>
              </a:spcBef>
              <a:spcAft>
                <a:spcPts val="24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ea typeface="ＭＳ Ｐゴシック" charset="0"/>
                <a:cs typeface="Arial"/>
              </a:rPr>
              <a:t>a system for managing day-to-day user notifications or complaints</a:t>
            </a:r>
          </a:p>
          <a:p>
            <a:pPr marL="457200" marR="0" lvl="1" indent="0" algn="l" defTabSz="914400" rtl="0" eaLnBrk="1" fontAlgn="base" latinLnBrk="0" hangingPunct="1">
              <a:lnSpc>
                <a:spcPts val="2800"/>
              </a:lnSpc>
              <a:spcBef>
                <a:spcPts val="0"/>
              </a:spcBef>
              <a:spcAft>
                <a:spcPts val="24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ea typeface="ＭＳ Ｐゴシック" charset="0"/>
                <a:cs typeface="Arial"/>
              </a:rPr>
              <a:t>a routine programme for actively seeking user feedback (e.g. user satisfaction survey).</a:t>
            </a:r>
          </a:p>
        </p:txBody>
      </p:sp>
      <p:grpSp>
        <p:nvGrpSpPr>
          <p:cNvPr id="3" name="Group 2">
            <a:extLst>
              <a:ext uri="{FF2B5EF4-FFF2-40B4-BE49-F238E27FC236}">
                <a16:creationId xmlns:a16="http://schemas.microsoft.com/office/drawing/2014/main" id="{F9E75F38-4C37-26E2-A733-5C5E588D8FAD}"/>
              </a:ext>
            </a:extLst>
          </p:cNvPr>
          <p:cNvGrpSpPr/>
          <p:nvPr/>
        </p:nvGrpSpPr>
        <p:grpSpPr>
          <a:xfrm>
            <a:off x="702749" y="2678069"/>
            <a:ext cx="380417" cy="371837"/>
            <a:chOff x="165005" y="2344439"/>
            <a:chExt cx="336884" cy="336884"/>
          </a:xfrm>
        </p:grpSpPr>
        <p:sp>
          <p:nvSpPr>
            <p:cNvPr id="4" name="Rounded Rectangle 21">
              <a:extLst>
                <a:ext uri="{FF2B5EF4-FFF2-40B4-BE49-F238E27FC236}">
                  <a16:creationId xmlns:a16="http://schemas.microsoft.com/office/drawing/2014/main" id="{0A730CE7-3CEB-4CF6-4AEF-AE2C7866A027}"/>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heckmark">
              <a:extLst>
                <a:ext uri="{FF2B5EF4-FFF2-40B4-BE49-F238E27FC236}">
                  <a16:creationId xmlns:a16="http://schemas.microsoft.com/office/drawing/2014/main" id="{1F45E1B2-53E3-5588-417C-3855B1EAEE7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9" name="Group 8">
            <a:extLst>
              <a:ext uri="{FF2B5EF4-FFF2-40B4-BE49-F238E27FC236}">
                <a16:creationId xmlns:a16="http://schemas.microsoft.com/office/drawing/2014/main" id="{737D852A-35C2-4FAD-E676-ACB50C30D843}"/>
              </a:ext>
            </a:extLst>
          </p:cNvPr>
          <p:cNvGrpSpPr/>
          <p:nvPr/>
        </p:nvGrpSpPr>
        <p:grpSpPr>
          <a:xfrm>
            <a:off x="701283" y="3293066"/>
            <a:ext cx="380417" cy="371837"/>
            <a:chOff x="165005" y="2344439"/>
            <a:chExt cx="336884" cy="336884"/>
          </a:xfrm>
        </p:grpSpPr>
        <p:sp>
          <p:nvSpPr>
            <p:cNvPr id="11" name="Rounded Rectangle 21">
              <a:extLst>
                <a:ext uri="{FF2B5EF4-FFF2-40B4-BE49-F238E27FC236}">
                  <a16:creationId xmlns:a16="http://schemas.microsoft.com/office/drawing/2014/main" id="{AC9823C3-07CF-E35C-021C-4C855575E031}"/>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Checkmark">
              <a:extLst>
                <a:ext uri="{FF2B5EF4-FFF2-40B4-BE49-F238E27FC236}">
                  <a16:creationId xmlns:a16="http://schemas.microsoft.com/office/drawing/2014/main" id="{2B1BF27D-3F05-A6AD-9290-D9C1019432DB}"/>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sp>
        <p:nvSpPr>
          <p:cNvPr id="13" name="Text Box 63">
            <a:extLst>
              <a:ext uri="{FF2B5EF4-FFF2-40B4-BE49-F238E27FC236}">
                <a16:creationId xmlns:a16="http://schemas.microsoft.com/office/drawing/2014/main" id="{5B479D9D-9151-2C4C-1719-22C2E17665D2}"/>
              </a:ext>
            </a:extLst>
          </p:cNvPr>
          <p:cNvSpPr txBox="1">
            <a:spLocks noChangeArrowheads="1"/>
          </p:cNvSpPr>
          <p:nvPr/>
        </p:nvSpPr>
        <p:spPr bwMode="auto">
          <a:xfrm>
            <a:off x="1785257" y="4486759"/>
            <a:ext cx="9002485" cy="1534478"/>
          </a:xfrm>
          <a:prstGeom prst="roundRect">
            <a:avLst>
              <a:gd name="adj" fmla="val 7530"/>
            </a:avLst>
          </a:prstGeom>
          <a:solidFill>
            <a:srgbClr val="56A3A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285750" indent="-285750" algn="l" eaLnBrk="1" hangingPunct="1">
              <a:spcBef>
                <a:spcPct val="50000"/>
              </a:spcBef>
              <a:buFont typeface="Wingdings" panose="05000000000000000000" pitchFamily="2" charset="2"/>
              <a:buChar char=""/>
              <a:defRPr/>
            </a:pPr>
            <a:r>
              <a:rPr lang="en-US" sz="1800">
                <a:solidFill>
                  <a:schemeClr val="bg1"/>
                </a:solidFill>
                <a:latin typeface="Arial"/>
                <a:cs typeface="Arial"/>
              </a:rPr>
              <a:t>Ensure that there is equitable investigation of all complaints and notifications.</a:t>
            </a:r>
          </a:p>
          <a:p>
            <a:pPr marL="285750" indent="-285750" algn="l" eaLnBrk="1" hangingPunct="1">
              <a:spcBef>
                <a:spcPct val="50000"/>
              </a:spcBef>
              <a:buFont typeface="Wingdings" panose="05000000000000000000" pitchFamily="2" charset="2"/>
              <a:buChar char=""/>
              <a:defRPr/>
            </a:pPr>
            <a:r>
              <a:rPr lang="en-US" sz="1800">
                <a:solidFill>
                  <a:schemeClr val="bg1"/>
                </a:solidFill>
                <a:latin typeface="Arial"/>
                <a:cs typeface="Arial"/>
              </a:rPr>
              <a:t>Design the user satisfaction survey to collect demographic data on all users. </a:t>
            </a:r>
          </a:p>
          <a:p>
            <a:pPr marL="285750" indent="-285750" algn="l" eaLnBrk="1" hangingPunct="1">
              <a:spcBef>
                <a:spcPct val="50000"/>
              </a:spcBef>
              <a:buFont typeface="Wingdings" panose="05000000000000000000" pitchFamily="2" charset="2"/>
              <a:buChar char=""/>
              <a:defRPr/>
            </a:pPr>
            <a:r>
              <a:rPr lang="en-US" sz="1800">
                <a:solidFill>
                  <a:schemeClr val="bg1"/>
                </a:solidFill>
                <a:latin typeface="Arial"/>
                <a:cs typeface="Arial"/>
              </a:rPr>
              <a:t>Disaggregate survey responses by gender and other social stratifiers to help identify any differences in user satisfaction between the diverse user groups.</a:t>
            </a:r>
            <a:endParaRPr lang="en-US" sz="1800" i="1">
              <a:solidFill>
                <a:schemeClr val="bg1"/>
              </a:solidFill>
              <a:latin typeface="Arial"/>
              <a:cs typeface="Arial"/>
            </a:endParaRPr>
          </a:p>
        </p:txBody>
      </p:sp>
      <p:grpSp>
        <p:nvGrpSpPr>
          <p:cNvPr id="14" name="Group 13">
            <a:extLst>
              <a:ext uri="{FF2B5EF4-FFF2-40B4-BE49-F238E27FC236}">
                <a16:creationId xmlns:a16="http://schemas.microsoft.com/office/drawing/2014/main" id="{B84AD837-8ABD-4326-DCE0-684C585C265E}"/>
              </a:ext>
            </a:extLst>
          </p:cNvPr>
          <p:cNvGrpSpPr/>
          <p:nvPr/>
        </p:nvGrpSpPr>
        <p:grpSpPr>
          <a:xfrm>
            <a:off x="10285401" y="4131558"/>
            <a:ext cx="765199" cy="710402"/>
            <a:chOff x="6912429" y="3180542"/>
            <a:chExt cx="765199" cy="710402"/>
          </a:xfrm>
        </p:grpSpPr>
        <p:sp>
          <p:nvSpPr>
            <p:cNvPr id="16" name="Oval 15">
              <a:extLst>
                <a:ext uri="{FF2B5EF4-FFF2-40B4-BE49-F238E27FC236}">
                  <a16:creationId xmlns:a16="http://schemas.microsoft.com/office/drawing/2014/main" id="{EC99C035-A77D-E8F0-34E1-1609B14587A1}"/>
                </a:ext>
              </a:extLst>
            </p:cNvPr>
            <p:cNvSpPr/>
            <p:nvPr/>
          </p:nvSpPr>
          <p:spPr>
            <a:xfrm>
              <a:off x="6912429" y="3180542"/>
              <a:ext cx="765199" cy="710402"/>
            </a:xfrm>
            <a:prstGeom prst="ellipse">
              <a:avLst/>
            </a:prstGeom>
            <a:solidFill>
              <a:schemeClr val="bg1"/>
            </a:solidFill>
            <a:ln w="25400">
              <a:solidFill>
                <a:srgbClr val="56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A3A6"/>
                </a:solidFill>
              </a:endParaRPr>
            </a:p>
          </p:txBody>
        </p:sp>
        <p:pic>
          <p:nvPicPr>
            <p:cNvPr id="17" name="Graphic 16" descr="Cheers with solid fill">
              <a:extLst>
                <a:ext uri="{FF2B5EF4-FFF2-40B4-BE49-F238E27FC236}">
                  <a16:creationId xmlns:a16="http://schemas.microsoft.com/office/drawing/2014/main" id="{91DE6E77-7A79-C296-78D7-3D88F101CA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34201" y="3234786"/>
              <a:ext cx="645458" cy="645458"/>
            </a:xfrm>
            <a:prstGeom prst="rect">
              <a:avLst/>
            </a:prstGeom>
          </p:spPr>
        </p:pic>
      </p:grpSp>
    </p:spTree>
    <p:extLst>
      <p:ext uri="{BB962C8B-B14F-4D97-AF65-F5344CB8AC3E}">
        <p14:creationId xmlns:p14="http://schemas.microsoft.com/office/powerpoint/2010/main" val="46604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63"/>
          <p:cNvSpPr txBox="1">
            <a:spLocks noChangeArrowheads="1"/>
          </p:cNvSpPr>
          <p:nvPr/>
        </p:nvSpPr>
        <p:spPr bwMode="auto">
          <a:xfrm>
            <a:off x="1102271" y="2672393"/>
            <a:ext cx="6984539" cy="861774"/>
          </a:xfrm>
          <a:prstGeom prst="rect">
            <a:avLst/>
          </a:prstGeom>
          <a:noFill/>
          <a:ln>
            <a:noFill/>
          </a:ln>
          <a:effectLst>
            <a:softEdge rad="63500"/>
          </a:effec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defRPr/>
            </a:pPr>
            <a:r>
              <a:rPr lang="en-GB" b="1">
                <a:solidFill>
                  <a:srgbClr val="E45C31"/>
                </a:solidFill>
                <a:ea typeface="ＭＳ Ｐゴシック" charset="0"/>
              </a:rPr>
              <a:t>“Validation” </a:t>
            </a:r>
            <a:r>
              <a:rPr lang="en-GB">
                <a:solidFill>
                  <a:schemeClr val="bg2">
                    <a:lumMod val="25000"/>
                  </a:schemeClr>
                </a:solidFill>
                <a:ea typeface="ＭＳ Ｐゴシック" charset="0"/>
              </a:rPr>
              <a:t>can mean different things in different contexts. </a:t>
            </a:r>
          </a:p>
          <a:p>
            <a:pPr>
              <a:defRPr/>
            </a:pPr>
            <a:r>
              <a:rPr lang="en-GB">
                <a:solidFill>
                  <a:schemeClr val="bg2">
                    <a:lumMod val="25000"/>
                  </a:schemeClr>
                </a:solidFill>
                <a:ea typeface="ＭＳ Ｐゴシック" charset="0"/>
              </a:rPr>
              <a:t>In the context of a WSP, it has this very specific meaning...</a:t>
            </a:r>
          </a:p>
        </p:txBody>
      </p:sp>
      <p:sp>
        <p:nvSpPr>
          <p:cNvPr id="12" name="Text Box 63">
            <a:extLst>
              <a:ext uri="{FF2B5EF4-FFF2-40B4-BE49-F238E27FC236}">
                <a16:creationId xmlns:a16="http://schemas.microsoft.com/office/drawing/2014/main" id="{82481BCC-6ED9-5E41-9DFF-4BA9552BFE31}"/>
              </a:ext>
            </a:extLst>
          </p:cNvPr>
          <p:cNvSpPr txBox="1">
            <a:spLocks noChangeArrowheads="1"/>
          </p:cNvSpPr>
          <p:nvPr/>
        </p:nvSpPr>
        <p:spPr bwMode="auto">
          <a:xfrm>
            <a:off x="0" y="246424"/>
            <a:ext cx="1150620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KEY ACTION 2: </a:t>
            </a:r>
          </a:p>
          <a:p>
            <a:pPr algn="l">
              <a:lnSpc>
                <a:spcPts val="3000"/>
              </a:lnSpc>
              <a:spcBef>
                <a:spcPts val="0"/>
              </a:spcBef>
              <a:defRPr/>
            </a:pPr>
            <a:r>
              <a:rPr lang="en-US" sz="2800" b="1" i="1" spc="100">
                <a:solidFill>
                  <a:srgbClr val="FED766"/>
                </a:solidFill>
                <a:latin typeface="Arial" charset="0"/>
              </a:rPr>
              <a:t>Validate the effectiveness of existing control measures</a:t>
            </a:r>
          </a:p>
        </p:txBody>
      </p:sp>
      <p:grpSp>
        <p:nvGrpSpPr>
          <p:cNvPr id="7" name="Group 6">
            <a:extLst>
              <a:ext uri="{FF2B5EF4-FFF2-40B4-BE49-F238E27FC236}">
                <a16:creationId xmlns:a16="http://schemas.microsoft.com/office/drawing/2014/main" id="{467D24AD-96F8-053B-94FE-B86DFEBE38C8}"/>
              </a:ext>
            </a:extLst>
          </p:cNvPr>
          <p:cNvGrpSpPr/>
          <p:nvPr/>
        </p:nvGrpSpPr>
        <p:grpSpPr>
          <a:xfrm>
            <a:off x="7861927" y="1602228"/>
            <a:ext cx="4485714" cy="4800000"/>
            <a:chOff x="7861927" y="1602228"/>
            <a:chExt cx="4485714" cy="4800000"/>
          </a:xfrm>
        </p:grpSpPr>
        <p:pic>
          <p:nvPicPr>
            <p:cNvPr id="3" name="Picture 2">
              <a:extLst>
                <a:ext uri="{FF2B5EF4-FFF2-40B4-BE49-F238E27FC236}">
                  <a16:creationId xmlns:a16="http://schemas.microsoft.com/office/drawing/2014/main" id="{6360DB76-9375-4FB9-C1EA-7FDA44D4A0B2}"/>
                </a:ext>
              </a:extLst>
            </p:cNvPr>
            <p:cNvPicPr>
              <a:picLocks noChangeAspect="1"/>
            </p:cNvPicPr>
            <p:nvPr/>
          </p:nvPicPr>
          <p:blipFill>
            <a:blip r:embed="rId3"/>
            <a:stretch>
              <a:fillRect/>
            </a:stretch>
          </p:blipFill>
          <p:spPr>
            <a:xfrm>
              <a:off x="7861927" y="1602228"/>
              <a:ext cx="4485714" cy="4800000"/>
            </a:xfrm>
            <a:prstGeom prst="rect">
              <a:avLst/>
            </a:prstGeom>
          </p:spPr>
        </p:pic>
        <p:sp>
          <p:nvSpPr>
            <p:cNvPr id="6" name="Oval 5">
              <a:extLst>
                <a:ext uri="{FF2B5EF4-FFF2-40B4-BE49-F238E27FC236}">
                  <a16:creationId xmlns:a16="http://schemas.microsoft.com/office/drawing/2014/main" id="{1712D0B7-94F2-EDB0-8AD6-45DF5BADDFCB}"/>
                </a:ext>
              </a:extLst>
            </p:cNvPr>
            <p:cNvSpPr/>
            <p:nvPr/>
          </p:nvSpPr>
          <p:spPr>
            <a:xfrm>
              <a:off x="8685686" y="2387829"/>
              <a:ext cx="2144485" cy="171305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Fence with solid fill">
              <a:extLst>
                <a:ext uri="{FF2B5EF4-FFF2-40B4-BE49-F238E27FC236}">
                  <a16:creationId xmlns:a16="http://schemas.microsoft.com/office/drawing/2014/main" id="{0DB667FE-BC81-C693-F453-FAF366E3B3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37171" y="2444644"/>
              <a:ext cx="1656238" cy="1656238"/>
            </a:xfrm>
            <a:prstGeom prst="rect">
              <a:avLst/>
            </a:prstGeom>
          </p:spPr>
        </p:pic>
      </p:grpSp>
    </p:spTree>
    <p:extLst>
      <p:ext uri="{BB962C8B-B14F-4D97-AF65-F5344CB8AC3E}">
        <p14:creationId xmlns:p14="http://schemas.microsoft.com/office/powerpoint/2010/main" val="17922299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A95ED-38F7-EEA4-5539-B9FED3CA3C18}"/>
            </a:ext>
          </a:extLst>
        </p:cNvPr>
        <p:cNvGrpSpPr/>
        <p:nvPr/>
      </p:nvGrpSpPr>
      <p:grpSpPr>
        <a:xfrm>
          <a:off x="0" y="0"/>
          <a:ext cx="0" cy="0"/>
          <a:chOff x="0" y="0"/>
          <a:chExt cx="0" cy="0"/>
        </a:xfrm>
      </p:grpSpPr>
      <p:sp>
        <p:nvSpPr>
          <p:cNvPr id="10" name="Text Box 63">
            <a:extLst>
              <a:ext uri="{FF2B5EF4-FFF2-40B4-BE49-F238E27FC236}">
                <a16:creationId xmlns:a16="http://schemas.microsoft.com/office/drawing/2014/main" id="{442157F6-F61B-59EC-E73A-A61CD4F2E35F}"/>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USER</a:t>
            </a:r>
            <a:r>
              <a:rPr kumimoji="0" lang="en-US" sz="2800" b="0" i="0" u="none" strike="noStrike" kern="1200" cap="none" spc="100" normalizeH="0" baseline="0" noProof="0">
                <a:ln>
                  <a:noFill/>
                </a:ln>
                <a:solidFill>
                  <a:srgbClr val="FED766"/>
                </a:solidFill>
                <a:effectLst/>
                <a:uLnTx/>
                <a:uFillTx/>
                <a:latin typeface="Arial" charset="0"/>
                <a:ea typeface="ＭＳ Ｐゴシック" charset="0"/>
              </a:rPr>
              <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satisfaction monitoring</a:t>
            </a:r>
          </a:p>
        </p:txBody>
      </p:sp>
      <p:sp>
        <p:nvSpPr>
          <p:cNvPr id="2" name="Text Box 63">
            <a:extLst>
              <a:ext uri="{FF2B5EF4-FFF2-40B4-BE49-F238E27FC236}">
                <a16:creationId xmlns:a16="http://schemas.microsoft.com/office/drawing/2014/main" id="{3563FAEB-5631-6337-BC39-58A6F2D06777}"/>
              </a:ext>
            </a:extLst>
          </p:cNvPr>
          <p:cNvSpPr txBox="1">
            <a:spLocks noChangeArrowheads="1"/>
          </p:cNvSpPr>
          <p:nvPr/>
        </p:nvSpPr>
        <p:spPr bwMode="auto">
          <a:xfrm>
            <a:off x="553940" y="1853314"/>
            <a:ext cx="9318171" cy="425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1" indent="0" algn="l" defTabSz="914400" rtl="0" eaLnBrk="1" fontAlgn="base" latinLnBrk="0" hangingPunct="1">
              <a:lnSpc>
                <a:spcPts val="2800"/>
              </a:lnSpc>
              <a:spcBef>
                <a:spcPts val="0"/>
              </a:spcBef>
              <a:spcAft>
                <a:spcPts val="2400"/>
              </a:spcAft>
              <a:buClrTx/>
              <a:buSzTx/>
              <a:buFontTx/>
              <a:buNone/>
              <a:tabLst/>
              <a:defRPr/>
            </a:pPr>
            <a:r>
              <a:rPr lang="en-US" sz="2200" i="1">
                <a:solidFill>
                  <a:srgbClr val="E45C31"/>
                </a:solidFill>
                <a:latin typeface="Arial"/>
                <a:cs typeface="Arial"/>
              </a:rPr>
              <a:t>Always investigate user complaints, especially clusters or patterns </a:t>
            </a:r>
            <a:endParaRPr kumimoji="0" lang="en-US" sz="2200" i="1" u="none" strike="noStrike" kern="1200" cap="none" spc="0" normalizeH="0" baseline="0" noProof="0">
              <a:ln>
                <a:noFill/>
              </a:ln>
              <a:solidFill>
                <a:srgbClr val="E45C31"/>
              </a:solidFill>
              <a:effectLst/>
              <a:uLnTx/>
              <a:uFillTx/>
              <a:latin typeface="Arial"/>
              <a:ea typeface="ＭＳ Ｐゴシック" charset="0"/>
              <a:cs typeface="Arial"/>
            </a:endParaRPr>
          </a:p>
        </p:txBody>
      </p:sp>
      <p:sp>
        <p:nvSpPr>
          <p:cNvPr id="3" name="TextBox 2">
            <a:extLst>
              <a:ext uri="{FF2B5EF4-FFF2-40B4-BE49-F238E27FC236}">
                <a16:creationId xmlns:a16="http://schemas.microsoft.com/office/drawing/2014/main" id="{DE1E04E2-7336-7EEA-2DB2-F011280CC27E}"/>
              </a:ext>
            </a:extLst>
          </p:cNvPr>
          <p:cNvSpPr txBox="1"/>
          <p:nvPr/>
        </p:nvSpPr>
        <p:spPr>
          <a:xfrm>
            <a:off x="786461" y="2749964"/>
            <a:ext cx="8249254" cy="3231654"/>
          </a:xfrm>
          <a:prstGeom prst="rect">
            <a:avLst/>
          </a:prstGeom>
          <a:noFill/>
        </p:spPr>
        <p:txBody>
          <a:bodyPr wrap="square">
            <a:spAutoFit/>
          </a:bodyPr>
          <a:lstStyle/>
          <a:p>
            <a:r>
              <a:rPr lang="en-US" sz="2000">
                <a:solidFill>
                  <a:srgbClr val="086788"/>
                </a:solidFill>
              </a:rPr>
              <a:t>Although subjective, user feedback can give an early indication of water quality problems e.g.</a:t>
            </a:r>
          </a:p>
          <a:p>
            <a:endParaRPr lang="en-US" sz="2000">
              <a:solidFill>
                <a:srgbClr val="086788"/>
              </a:solidFill>
            </a:endParaRPr>
          </a:p>
          <a:p>
            <a:r>
              <a:rPr lang="en-US" sz="1800" b="1">
                <a:solidFill>
                  <a:srgbClr val="086788"/>
                </a:solidFill>
              </a:rPr>
              <a:t>	</a:t>
            </a:r>
            <a:r>
              <a:rPr lang="en-US" sz="1800" b="1">
                <a:solidFill>
                  <a:srgbClr val="E45C31"/>
                </a:solidFill>
              </a:rPr>
              <a:t>Dirty water </a:t>
            </a:r>
            <a:r>
              <a:rPr lang="en-US" sz="1800">
                <a:solidFill>
                  <a:srgbClr val="E45C31"/>
                </a:solidFill>
                <a:sym typeface="Wingdings" panose="05000000000000000000" pitchFamily="2" charset="2"/>
              </a:rPr>
              <a:t> </a:t>
            </a:r>
            <a:r>
              <a:rPr lang="en-US" sz="1800">
                <a:solidFill>
                  <a:srgbClr val="086788"/>
                </a:solidFill>
                <a:sym typeface="Wingdings" panose="05000000000000000000" pitchFamily="2" charset="2"/>
              </a:rPr>
              <a:t>Broken network pipe, abnormal flow, backflow, cross 		          connection?</a:t>
            </a:r>
          </a:p>
          <a:p>
            <a:pPr marL="342900" indent="-342900">
              <a:buFont typeface="Wingdings" panose="05000000000000000000" pitchFamily="2" charset="2"/>
              <a:buChar char="§"/>
            </a:pPr>
            <a:endParaRPr lang="en-US" sz="1800">
              <a:solidFill>
                <a:srgbClr val="086788"/>
              </a:solidFill>
              <a:sym typeface="Wingdings" panose="05000000000000000000" pitchFamily="2" charset="2"/>
            </a:endParaRPr>
          </a:p>
          <a:p>
            <a:r>
              <a:rPr lang="en-US" sz="1800" b="1">
                <a:solidFill>
                  <a:srgbClr val="086788"/>
                </a:solidFill>
                <a:sym typeface="Wingdings" panose="05000000000000000000" pitchFamily="2" charset="2"/>
              </a:rPr>
              <a:t>	</a:t>
            </a:r>
            <a:r>
              <a:rPr lang="en-US" sz="1800" b="1">
                <a:solidFill>
                  <a:srgbClr val="E45C31"/>
                </a:solidFill>
                <a:sym typeface="Wingdings" panose="05000000000000000000" pitchFamily="2" charset="2"/>
              </a:rPr>
              <a:t>Milky water </a:t>
            </a:r>
            <a:r>
              <a:rPr lang="en-US" sz="1800">
                <a:solidFill>
                  <a:srgbClr val="E45C31"/>
                </a:solidFill>
                <a:sym typeface="Wingdings" panose="05000000000000000000" pitchFamily="2" charset="2"/>
              </a:rPr>
              <a:t> </a:t>
            </a:r>
            <a:r>
              <a:rPr lang="en-US" sz="1800">
                <a:solidFill>
                  <a:srgbClr val="086788"/>
                </a:solidFill>
                <a:sym typeface="Wingdings" panose="05000000000000000000" pitchFamily="2" charset="2"/>
              </a:rPr>
              <a:t>Air in the network?</a:t>
            </a:r>
          </a:p>
          <a:p>
            <a:pPr marL="342900" indent="-342900">
              <a:buFont typeface="Wingdings" panose="05000000000000000000" pitchFamily="2" charset="2"/>
              <a:buChar char="§"/>
            </a:pPr>
            <a:endParaRPr lang="en-US" sz="1800">
              <a:solidFill>
                <a:srgbClr val="086788"/>
              </a:solidFill>
              <a:sym typeface="Wingdings" panose="05000000000000000000" pitchFamily="2" charset="2"/>
            </a:endParaRPr>
          </a:p>
          <a:p>
            <a:r>
              <a:rPr lang="en-US" sz="1800" b="1">
                <a:solidFill>
                  <a:srgbClr val="086788"/>
                </a:solidFill>
                <a:sym typeface="Wingdings" panose="05000000000000000000" pitchFamily="2" charset="2"/>
              </a:rPr>
              <a:t>	</a:t>
            </a:r>
            <a:r>
              <a:rPr lang="en-US" sz="1800" b="1">
                <a:solidFill>
                  <a:srgbClr val="E45C31"/>
                </a:solidFill>
                <a:sym typeface="Wingdings" panose="05000000000000000000" pitchFamily="2" charset="2"/>
              </a:rPr>
              <a:t>“Chemical” taste/odour </a:t>
            </a:r>
            <a:r>
              <a:rPr lang="en-US" sz="1800">
                <a:solidFill>
                  <a:srgbClr val="E45C31"/>
                </a:solidFill>
                <a:sym typeface="Wingdings" panose="05000000000000000000" pitchFamily="2" charset="2"/>
              </a:rPr>
              <a:t> </a:t>
            </a:r>
            <a:r>
              <a:rPr lang="en-US" sz="1800">
                <a:solidFill>
                  <a:srgbClr val="086788"/>
                </a:solidFill>
                <a:sym typeface="Wingdings" panose="05000000000000000000" pitchFamily="2" charset="2"/>
              </a:rPr>
              <a:t>Chemical overdose at treatment plant, 				   backflow, cross connection, sabotage?</a:t>
            </a:r>
          </a:p>
          <a:p>
            <a:pPr marL="342900" indent="-342900">
              <a:buFont typeface="Wingdings" panose="05000000000000000000" pitchFamily="2" charset="2"/>
              <a:buChar char="§"/>
            </a:pPr>
            <a:endParaRPr lang="en-US" sz="1800">
              <a:solidFill>
                <a:srgbClr val="086788"/>
              </a:solidFill>
              <a:sym typeface="Wingdings" panose="05000000000000000000" pitchFamily="2" charset="2"/>
            </a:endParaRPr>
          </a:p>
        </p:txBody>
      </p:sp>
      <p:pic>
        <p:nvPicPr>
          <p:cNvPr id="4" name="Picture 3" descr="A picture containing cup, table, sitting, glass&#10;&#10;Description automatically generated">
            <a:extLst>
              <a:ext uri="{FF2B5EF4-FFF2-40B4-BE49-F238E27FC236}">
                <a16:creationId xmlns:a16="http://schemas.microsoft.com/office/drawing/2014/main" id="{508337CC-E911-B977-DC38-3F521FC2C5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3675" y="2232050"/>
            <a:ext cx="2488651" cy="3749568"/>
          </a:xfrm>
          <a:prstGeom prst="rect">
            <a:avLst/>
          </a:prstGeom>
        </p:spPr>
      </p:pic>
    </p:spTree>
    <p:extLst>
      <p:ext uri="{BB962C8B-B14F-4D97-AF65-F5344CB8AC3E}">
        <p14:creationId xmlns:p14="http://schemas.microsoft.com/office/powerpoint/2010/main" val="20934781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7FE17-41A5-8B3A-D182-AE13BF362F6F}"/>
            </a:ext>
          </a:extLst>
        </p:cNvPr>
        <p:cNvGrpSpPr/>
        <p:nvPr/>
      </p:nvGrpSpPr>
      <p:grpSpPr>
        <a:xfrm>
          <a:off x="0" y="0"/>
          <a:ext cx="0" cy="0"/>
          <a:chOff x="0" y="0"/>
          <a:chExt cx="0" cy="0"/>
        </a:xfrm>
      </p:grpSpPr>
      <p:sp>
        <p:nvSpPr>
          <p:cNvPr id="8" name="Text Box 63">
            <a:extLst>
              <a:ext uri="{FF2B5EF4-FFF2-40B4-BE49-F238E27FC236}">
                <a16:creationId xmlns:a16="http://schemas.microsoft.com/office/drawing/2014/main" id="{5EA97879-4EA3-D28E-752C-C28785E68FCB}"/>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THREE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pillars of verification</a:t>
            </a:r>
            <a:endParaRPr kumimoji="0" lang="en-US" sz="2800" b="0" i="0" u="none" strike="noStrike" kern="1200" cap="none" spc="100" normalizeH="0" baseline="0" noProof="0">
              <a:ln>
                <a:noFill/>
              </a:ln>
              <a:solidFill>
                <a:srgbClr val="FED766"/>
              </a:solidFill>
              <a:effectLst/>
              <a:uLnTx/>
              <a:uFillTx/>
              <a:latin typeface="Arial" charset="0"/>
              <a:ea typeface="ＭＳ Ｐゴシック" charset="0"/>
            </a:endParaRPr>
          </a:p>
        </p:txBody>
      </p:sp>
      <p:pic>
        <p:nvPicPr>
          <p:cNvPr id="4" name="Picture 3">
            <a:extLst>
              <a:ext uri="{FF2B5EF4-FFF2-40B4-BE49-F238E27FC236}">
                <a16:creationId xmlns:a16="http://schemas.microsoft.com/office/drawing/2014/main" id="{A2413488-1F34-9046-F1CE-5151231BE246}"/>
              </a:ext>
            </a:extLst>
          </p:cNvPr>
          <p:cNvPicPr>
            <a:picLocks noChangeAspect="1"/>
          </p:cNvPicPr>
          <p:nvPr/>
        </p:nvPicPr>
        <p:blipFill>
          <a:blip r:embed="rId3"/>
          <a:stretch>
            <a:fillRect/>
          </a:stretch>
        </p:blipFill>
        <p:spPr>
          <a:xfrm>
            <a:off x="1850850" y="1512980"/>
            <a:ext cx="8980952" cy="4485714"/>
          </a:xfrm>
          <a:prstGeom prst="rect">
            <a:avLst/>
          </a:prstGeom>
        </p:spPr>
      </p:pic>
      <p:sp>
        <p:nvSpPr>
          <p:cNvPr id="2" name="Rectangle 1">
            <a:extLst>
              <a:ext uri="{FF2B5EF4-FFF2-40B4-BE49-F238E27FC236}">
                <a16:creationId xmlns:a16="http://schemas.microsoft.com/office/drawing/2014/main" id="{E2F0D911-00F0-1E89-16EB-AFCC27A5CDE2}"/>
              </a:ext>
            </a:extLst>
          </p:cNvPr>
          <p:cNvSpPr/>
          <p:nvPr/>
        </p:nvSpPr>
        <p:spPr>
          <a:xfrm>
            <a:off x="1992224" y="2710543"/>
            <a:ext cx="5845490" cy="3211286"/>
          </a:xfrm>
          <a:prstGeom prst="rect">
            <a:avLst/>
          </a:prstGeom>
          <a:solidFill>
            <a:schemeClr val="bg1">
              <a:alpha val="83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8126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3">
            <a:extLst>
              <a:ext uri="{FF2B5EF4-FFF2-40B4-BE49-F238E27FC236}">
                <a16:creationId xmlns:a16="http://schemas.microsoft.com/office/drawing/2014/main" id="{D9592F9C-C4B0-2A4F-AA52-0B2CE89EFA2C}"/>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WSP</a:t>
            </a:r>
            <a:r>
              <a:rPr lang="en-US" sz="2800" spc="100">
                <a:solidFill>
                  <a:srgbClr val="FED766"/>
                </a:solidFill>
                <a:latin typeface="Arial" charset="0"/>
              </a:rPr>
              <a:t> </a:t>
            </a:r>
            <a:r>
              <a:rPr lang="en-US" sz="2800" b="1" spc="100">
                <a:solidFill>
                  <a:srgbClr val="FED766"/>
                </a:solidFill>
                <a:latin typeface="Arial" charset="0"/>
              </a:rPr>
              <a:t>auditing</a:t>
            </a:r>
          </a:p>
        </p:txBody>
      </p:sp>
      <p:sp>
        <p:nvSpPr>
          <p:cNvPr id="15" name="Text Box 63">
            <a:extLst>
              <a:ext uri="{FF2B5EF4-FFF2-40B4-BE49-F238E27FC236}">
                <a16:creationId xmlns:a16="http://schemas.microsoft.com/office/drawing/2014/main" id="{94E2375A-33F2-5942-8010-E2B50ED3D4E0}"/>
              </a:ext>
            </a:extLst>
          </p:cNvPr>
          <p:cNvSpPr txBox="1">
            <a:spLocks noChangeArrowheads="1"/>
          </p:cNvSpPr>
          <p:nvPr/>
        </p:nvSpPr>
        <p:spPr bwMode="auto">
          <a:xfrm>
            <a:off x="-1" y="1643323"/>
            <a:ext cx="10668001" cy="1169551"/>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l">
              <a:defRPr/>
            </a:pPr>
            <a:r>
              <a:rPr lang="en-GB">
                <a:solidFill>
                  <a:schemeClr val="bg1"/>
                </a:solidFill>
              </a:rPr>
              <a:t>WSP AUDIT</a:t>
            </a:r>
          </a:p>
          <a:p>
            <a:pPr algn="l"/>
            <a:r>
              <a:rPr lang="en-US" b="0">
                <a:solidFill>
                  <a:schemeClr val="bg1"/>
                </a:solidFill>
                <a:ea typeface="Arial" charset="0"/>
                <a:cs typeface="Arial" charset="0"/>
              </a:rPr>
              <a:t>An independent and systematic check to confirm that the WSP is complete, adequately implemented and effective</a:t>
            </a:r>
          </a:p>
        </p:txBody>
      </p:sp>
      <p:sp>
        <p:nvSpPr>
          <p:cNvPr id="2" name="Text Box 63">
            <a:extLst>
              <a:ext uri="{FF2B5EF4-FFF2-40B4-BE49-F238E27FC236}">
                <a16:creationId xmlns:a16="http://schemas.microsoft.com/office/drawing/2014/main" id="{5E06A7BA-84CE-6701-3307-4FF3C09EB9A3}"/>
              </a:ext>
            </a:extLst>
          </p:cNvPr>
          <p:cNvSpPr txBox="1">
            <a:spLocks noChangeArrowheads="1"/>
          </p:cNvSpPr>
          <p:nvPr/>
        </p:nvSpPr>
        <p:spPr bwMode="auto">
          <a:xfrm>
            <a:off x="805542" y="3429000"/>
            <a:ext cx="10526232" cy="2420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lvl="1" indent="0" algn="l" eaLnBrk="1" hangingPunct="1">
              <a:lnSpc>
                <a:spcPts val="2800"/>
              </a:lnSpc>
              <a:spcBef>
                <a:spcPts val="0"/>
              </a:spcBef>
              <a:spcAft>
                <a:spcPts val="2400"/>
              </a:spcAft>
              <a:defRPr/>
            </a:pPr>
            <a:r>
              <a:rPr lang="en-GB" b="1">
                <a:latin typeface="Arial"/>
                <a:cs typeface="Arial"/>
              </a:rPr>
              <a:t>Audits can support:</a:t>
            </a:r>
            <a:endParaRPr lang="en-GB">
              <a:latin typeface="Arial"/>
              <a:cs typeface="Arial"/>
            </a:endParaRPr>
          </a:p>
          <a:p>
            <a:pPr marL="457200" lvl="1" indent="0" algn="l" eaLnBrk="1" hangingPunct="1">
              <a:lnSpc>
                <a:spcPts val="2800"/>
              </a:lnSpc>
              <a:spcBef>
                <a:spcPts val="0"/>
              </a:spcBef>
              <a:spcAft>
                <a:spcPts val="2400"/>
              </a:spcAft>
              <a:defRPr/>
            </a:pPr>
            <a:r>
              <a:rPr lang="en-US" sz="2000" b="1">
                <a:solidFill>
                  <a:srgbClr val="086788"/>
                </a:solidFill>
                <a:latin typeface="Arial"/>
                <a:cs typeface="Arial"/>
              </a:rPr>
              <a:t>CONFIRMATION </a:t>
            </a:r>
            <a:r>
              <a:rPr lang="en-US" sz="2000">
                <a:latin typeface="Arial"/>
                <a:cs typeface="Arial"/>
              </a:rPr>
              <a:t>that WSPs are compliant with any regulatory requirements</a:t>
            </a:r>
          </a:p>
          <a:p>
            <a:pPr marL="457200" lvl="1" indent="0" algn="l" eaLnBrk="1" hangingPunct="1">
              <a:lnSpc>
                <a:spcPts val="2800"/>
              </a:lnSpc>
              <a:spcBef>
                <a:spcPts val="0"/>
              </a:spcBef>
              <a:spcAft>
                <a:spcPts val="2400"/>
              </a:spcAft>
              <a:defRPr/>
            </a:pPr>
            <a:r>
              <a:rPr lang="en-US" sz="2000" b="1">
                <a:solidFill>
                  <a:srgbClr val="086788"/>
                </a:solidFill>
                <a:latin typeface="Arial"/>
                <a:cs typeface="Arial"/>
              </a:rPr>
              <a:t>SUSTAINABLE </a:t>
            </a:r>
            <a:r>
              <a:rPr lang="en-US" sz="2000">
                <a:latin typeface="Arial"/>
                <a:cs typeface="Arial"/>
              </a:rPr>
              <a:t>implementation of the WSP e.g. by providing accountability, motivation </a:t>
            </a:r>
          </a:p>
          <a:p>
            <a:pPr marL="457200" lvl="1" indent="0" algn="l" eaLnBrk="1" hangingPunct="1">
              <a:lnSpc>
                <a:spcPts val="2800"/>
              </a:lnSpc>
              <a:spcBef>
                <a:spcPts val="0"/>
              </a:spcBef>
              <a:spcAft>
                <a:spcPts val="2400"/>
              </a:spcAft>
              <a:defRPr/>
            </a:pPr>
            <a:r>
              <a:rPr lang="en-GB" sz="2000" b="1">
                <a:solidFill>
                  <a:srgbClr val="086788"/>
                </a:solidFill>
                <a:latin typeface="Arial"/>
                <a:cs typeface="Arial"/>
              </a:rPr>
              <a:t>CONTINUOUS </a:t>
            </a:r>
            <a:r>
              <a:rPr lang="en-GB" sz="2000">
                <a:latin typeface="Arial"/>
                <a:cs typeface="Arial"/>
              </a:rPr>
              <a:t>improvement of the WSP</a:t>
            </a:r>
          </a:p>
        </p:txBody>
      </p:sp>
      <p:grpSp>
        <p:nvGrpSpPr>
          <p:cNvPr id="3" name="Group 2">
            <a:extLst>
              <a:ext uri="{FF2B5EF4-FFF2-40B4-BE49-F238E27FC236}">
                <a16:creationId xmlns:a16="http://schemas.microsoft.com/office/drawing/2014/main" id="{5EA8E02C-C1DC-3C89-2217-E9C4D27A52C3}"/>
              </a:ext>
            </a:extLst>
          </p:cNvPr>
          <p:cNvGrpSpPr/>
          <p:nvPr/>
        </p:nvGrpSpPr>
        <p:grpSpPr>
          <a:xfrm>
            <a:off x="837375" y="4064736"/>
            <a:ext cx="380417" cy="371837"/>
            <a:chOff x="165005" y="2344439"/>
            <a:chExt cx="336884" cy="336884"/>
          </a:xfrm>
        </p:grpSpPr>
        <p:sp>
          <p:nvSpPr>
            <p:cNvPr id="4" name="Rounded Rectangle 21">
              <a:extLst>
                <a:ext uri="{FF2B5EF4-FFF2-40B4-BE49-F238E27FC236}">
                  <a16:creationId xmlns:a16="http://schemas.microsoft.com/office/drawing/2014/main" id="{7F6A54B6-7A98-2790-E375-694DEF70D41B}"/>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mark">
              <a:extLst>
                <a:ext uri="{FF2B5EF4-FFF2-40B4-BE49-F238E27FC236}">
                  <a16:creationId xmlns:a16="http://schemas.microsoft.com/office/drawing/2014/main" id="{95F76629-2958-6903-25E7-5708191ADAD2}"/>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6" name="Group 5">
            <a:extLst>
              <a:ext uri="{FF2B5EF4-FFF2-40B4-BE49-F238E27FC236}">
                <a16:creationId xmlns:a16="http://schemas.microsoft.com/office/drawing/2014/main" id="{7934C18E-8140-3D8A-682E-49D4B18E97BD}"/>
              </a:ext>
            </a:extLst>
          </p:cNvPr>
          <p:cNvGrpSpPr/>
          <p:nvPr/>
        </p:nvGrpSpPr>
        <p:grpSpPr>
          <a:xfrm>
            <a:off x="858760" y="5443629"/>
            <a:ext cx="380417" cy="371837"/>
            <a:chOff x="165005" y="2344439"/>
            <a:chExt cx="336884" cy="336884"/>
          </a:xfrm>
        </p:grpSpPr>
        <p:sp>
          <p:nvSpPr>
            <p:cNvPr id="7" name="Rounded Rectangle 21">
              <a:extLst>
                <a:ext uri="{FF2B5EF4-FFF2-40B4-BE49-F238E27FC236}">
                  <a16:creationId xmlns:a16="http://schemas.microsoft.com/office/drawing/2014/main" id="{BA05DE78-95FE-459D-4F68-8E27E681F44F}"/>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a:extLst>
                <a:ext uri="{FF2B5EF4-FFF2-40B4-BE49-F238E27FC236}">
                  <a16:creationId xmlns:a16="http://schemas.microsoft.com/office/drawing/2014/main" id="{5945DFA8-99A2-B6F0-043B-D30E0896D7CC}"/>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9" name="Group 8">
            <a:extLst>
              <a:ext uri="{FF2B5EF4-FFF2-40B4-BE49-F238E27FC236}">
                <a16:creationId xmlns:a16="http://schemas.microsoft.com/office/drawing/2014/main" id="{C9129B4D-4605-A42F-5241-E046E7E07616}"/>
              </a:ext>
            </a:extLst>
          </p:cNvPr>
          <p:cNvGrpSpPr/>
          <p:nvPr/>
        </p:nvGrpSpPr>
        <p:grpSpPr>
          <a:xfrm>
            <a:off x="860226" y="4771249"/>
            <a:ext cx="380417" cy="371837"/>
            <a:chOff x="165005" y="2344439"/>
            <a:chExt cx="336884" cy="336884"/>
          </a:xfrm>
        </p:grpSpPr>
        <p:sp>
          <p:nvSpPr>
            <p:cNvPr id="11" name="Rounded Rectangle 21">
              <a:extLst>
                <a:ext uri="{FF2B5EF4-FFF2-40B4-BE49-F238E27FC236}">
                  <a16:creationId xmlns:a16="http://schemas.microsoft.com/office/drawing/2014/main" id="{F0A4AB82-5DEA-4069-893A-5B01A206A348}"/>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ckmark">
              <a:extLst>
                <a:ext uri="{FF2B5EF4-FFF2-40B4-BE49-F238E27FC236}">
                  <a16:creationId xmlns:a16="http://schemas.microsoft.com/office/drawing/2014/main" id="{A4229B8A-7AEB-A3C5-7EEE-CEFC5940D6D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spTree>
    <p:extLst>
      <p:ext uri="{BB962C8B-B14F-4D97-AF65-F5344CB8AC3E}">
        <p14:creationId xmlns:p14="http://schemas.microsoft.com/office/powerpoint/2010/main" val="17773813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F2611-F482-D07B-6077-029F716FD1F5}"/>
            </a:ext>
          </a:extLst>
        </p:cNvPr>
        <p:cNvGrpSpPr/>
        <p:nvPr/>
      </p:nvGrpSpPr>
      <p:grpSpPr>
        <a:xfrm>
          <a:off x="0" y="0"/>
          <a:ext cx="0" cy="0"/>
          <a:chOff x="0" y="0"/>
          <a:chExt cx="0" cy="0"/>
        </a:xfrm>
      </p:grpSpPr>
      <p:sp>
        <p:nvSpPr>
          <p:cNvPr id="29" name="Content Placeholder 2">
            <a:extLst>
              <a:ext uri="{FF2B5EF4-FFF2-40B4-BE49-F238E27FC236}">
                <a16:creationId xmlns:a16="http://schemas.microsoft.com/office/drawing/2014/main" id="{63DCEE37-6991-B5A1-BB92-9765FAE8DE5F}"/>
              </a:ext>
            </a:extLst>
          </p:cNvPr>
          <p:cNvSpPr txBox="1">
            <a:spLocks/>
          </p:cNvSpPr>
          <p:nvPr/>
        </p:nvSpPr>
        <p:spPr>
          <a:xfrm>
            <a:off x="2913455" y="1579069"/>
            <a:ext cx="6365089" cy="81001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57150" marR="0" lvl="0" indent="-20638" algn="ctr" defTabSz="914400" rtl="0" eaLnBrk="0" fontAlgn="base" latinLnBrk="0" hangingPunct="0">
              <a:lnSpc>
                <a:spcPct val="100000"/>
              </a:lnSpc>
              <a:spcBef>
                <a:spcPct val="20000"/>
              </a:spcBef>
              <a:spcAft>
                <a:spcPct val="0"/>
              </a:spcAft>
              <a:buClrTx/>
              <a:buSzTx/>
              <a:buFontTx/>
              <a:buNone/>
              <a:tabLst/>
              <a:defRPr/>
            </a:pPr>
            <a:r>
              <a:rPr kumimoji="0" lang="en-US" sz="2600" b="0" i="0" u="none" strike="noStrike" kern="0" cap="none" spc="0" normalizeH="0" baseline="0" noProof="0">
                <a:ln>
                  <a:noFill/>
                </a:ln>
                <a:solidFill>
                  <a:srgbClr val="E7E6E6">
                    <a:lumMod val="25000"/>
                  </a:srgbClr>
                </a:solidFill>
                <a:effectLst/>
                <a:uLnTx/>
                <a:uFillTx/>
                <a:latin typeface="Arial" charset="0"/>
                <a:ea typeface="Arial" charset="0"/>
                <a:cs typeface="Arial" charset="0"/>
              </a:rPr>
              <a:t>Audits should always be carried out by someone </a:t>
            </a:r>
            <a:r>
              <a:rPr kumimoji="0" lang="en-US" sz="2600" b="1" i="0" u="none" strike="noStrike" kern="0" cap="none" spc="0" normalizeH="0" baseline="0" noProof="0">
                <a:ln>
                  <a:noFill/>
                </a:ln>
                <a:solidFill>
                  <a:srgbClr val="086788"/>
                </a:solidFill>
                <a:effectLst/>
                <a:uLnTx/>
                <a:uFillTx/>
                <a:latin typeface="Arial" charset="0"/>
                <a:ea typeface="Arial" charset="0"/>
                <a:cs typeface="Arial" charset="0"/>
              </a:rPr>
              <a:t>independent</a:t>
            </a:r>
            <a:r>
              <a:rPr kumimoji="0" lang="en-US" sz="2600" b="0" i="0" u="none" strike="noStrike" kern="0" cap="none" spc="0" normalizeH="0" baseline="0" noProof="0">
                <a:ln>
                  <a:noFill/>
                </a:ln>
                <a:solidFill>
                  <a:srgbClr val="E7E6E6">
                    <a:lumMod val="25000"/>
                  </a:srgbClr>
                </a:solidFill>
                <a:effectLst/>
                <a:uLnTx/>
                <a:uFillTx/>
                <a:latin typeface="Arial" charset="0"/>
                <a:ea typeface="Arial" charset="0"/>
                <a:cs typeface="Arial" charset="0"/>
              </a:rPr>
              <a:t> of the WSP team</a:t>
            </a:r>
            <a:endParaRPr kumimoji="0" lang="en-GB" sz="2600" b="0" i="0" u="none" strike="noStrike" kern="0" cap="none" spc="0" normalizeH="0" baseline="0" noProof="0">
              <a:ln>
                <a:noFill/>
              </a:ln>
              <a:solidFill>
                <a:srgbClr val="E7E6E6">
                  <a:lumMod val="25000"/>
                </a:srgbClr>
              </a:solidFill>
              <a:effectLst/>
              <a:uLnTx/>
              <a:uFillTx/>
              <a:latin typeface="Arial" charset="0"/>
              <a:ea typeface="Arial" charset="0"/>
              <a:cs typeface="Arial" charset="0"/>
            </a:endParaRPr>
          </a:p>
        </p:txBody>
      </p:sp>
      <p:sp>
        <p:nvSpPr>
          <p:cNvPr id="10" name="Text Box 63">
            <a:extLst>
              <a:ext uri="{FF2B5EF4-FFF2-40B4-BE49-F238E27FC236}">
                <a16:creationId xmlns:a16="http://schemas.microsoft.com/office/drawing/2014/main" id="{209BEA0A-E8CC-632F-11EC-AB5676AA1CB2}"/>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WSP</a:t>
            </a:r>
            <a:r>
              <a:rPr kumimoji="0" lang="en-US" sz="2800" b="0" i="0" u="none" strike="noStrike" kern="1200" cap="none" spc="100" normalizeH="0" baseline="0" noProof="0">
                <a:ln>
                  <a:noFill/>
                </a:ln>
                <a:solidFill>
                  <a:srgbClr val="FED766"/>
                </a:solidFill>
                <a:effectLst/>
                <a:uLnTx/>
                <a:uFillTx/>
                <a:latin typeface="Arial" charset="0"/>
                <a:ea typeface="ＭＳ Ｐゴシック" charset="0"/>
              </a:rPr>
              <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auditing</a:t>
            </a:r>
          </a:p>
        </p:txBody>
      </p:sp>
      <p:sp>
        <p:nvSpPr>
          <p:cNvPr id="16" name="Rounded Rectangle 15">
            <a:extLst>
              <a:ext uri="{FF2B5EF4-FFF2-40B4-BE49-F238E27FC236}">
                <a16:creationId xmlns:a16="http://schemas.microsoft.com/office/drawing/2014/main" id="{41E9C46B-F5F8-110E-8D42-7E25431A2536}"/>
              </a:ext>
            </a:extLst>
          </p:cNvPr>
          <p:cNvSpPr/>
          <p:nvPr/>
        </p:nvSpPr>
        <p:spPr>
          <a:xfrm>
            <a:off x="2438400" y="5634889"/>
            <a:ext cx="3657600" cy="91440"/>
          </a:xfrm>
          <a:prstGeom prst="roundRect">
            <a:avLst>
              <a:gd name="adj" fmla="val 6872"/>
            </a:avLst>
          </a:prstGeom>
          <a:solidFill>
            <a:srgbClr val="086788"/>
          </a:solidFill>
        </p:spPr>
        <p:txBody>
          <a:bodyPr wrap="square" lIns="0" tIns="0" rIns="0" bIns="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100" normalizeH="0" baseline="0" noProof="0">
              <a:ln>
                <a:noFill/>
              </a:ln>
              <a:solidFill>
                <a:prstClr val="white"/>
              </a:solidFill>
              <a:effectLst/>
              <a:uLnTx/>
              <a:uFillTx/>
              <a:latin typeface="Arial" charset="0"/>
              <a:ea typeface="Arial" charset="0"/>
              <a:cs typeface="Arial" charset="0"/>
            </a:endParaRPr>
          </a:p>
        </p:txBody>
      </p:sp>
      <p:sp>
        <p:nvSpPr>
          <p:cNvPr id="19" name="Rectangle 18">
            <a:extLst>
              <a:ext uri="{FF2B5EF4-FFF2-40B4-BE49-F238E27FC236}">
                <a16:creationId xmlns:a16="http://schemas.microsoft.com/office/drawing/2014/main" id="{8A515735-A49F-054C-07B6-D736A6580B84}"/>
              </a:ext>
            </a:extLst>
          </p:cNvPr>
          <p:cNvSpPr/>
          <p:nvPr/>
        </p:nvSpPr>
        <p:spPr>
          <a:xfrm>
            <a:off x="6096000" y="4184290"/>
            <a:ext cx="3657600" cy="1426111"/>
          </a:xfrm>
          <a:prstGeom prst="rect">
            <a:avLst/>
          </a:prstGeom>
        </p:spPr>
        <p:txBody>
          <a:bodyPr wrap="square" lIns="182880" tIns="91440" rIns="9144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a:solidFill>
                  <a:prstClr val="black">
                    <a:lumMod val="65000"/>
                    <a:lumOff val="35000"/>
                  </a:prstClr>
                </a:solidFill>
                <a:ea typeface="Arial" charset="0"/>
                <a:cs typeface="Arial" charset="0"/>
              </a:rPr>
              <a:t>G</a:t>
            </a:r>
            <a:r>
              <a:rPr kumimoji="0" lang="en-US" sz="2000" b="0" i="0" u="none" strike="noStrike" kern="1200" cap="none" spc="0" normalizeH="0" baseline="0" noProof="0">
                <a:ln>
                  <a:noFill/>
                </a:ln>
                <a:solidFill>
                  <a:prstClr val="black">
                    <a:lumMod val="65000"/>
                    <a:lumOff val="35000"/>
                  </a:prstClr>
                </a:solidFill>
                <a:effectLst/>
                <a:uLnTx/>
                <a:uFillTx/>
                <a:latin typeface="Arial" charset="0"/>
                <a:ea typeface="Arial" charset="0"/>
                <a:cs typeface="Arial" charset="0"/>
              </a:rPr>
              <a:t>overnment body or other entity not employed or contracted by the water supplier</a:t>
            </a:r>
            <a:endParaRPr kumimoji="0" lang="en-US" sz="2000" b="0" i="0" u="none" strike="noStrike" kern="1200" cap="none" spc="0" normalizeH="0" baseline="0" noProof="0">
              <a:ln>
                <a:noFill/>
              </a:ln>
              <a:solidFill>
                <a:prstClr val="black">
                  <a:lumMod val="65000"/>
                  <a:lumOff val="35000"/>
                </a:prstClr>
              </a:solidFill>
              <a:effectLst/>
              <a:uLnTx/>
              <a:uFillTx/>
              <a:latin typeface="Arial" charset="0"/>
              <a:ea typeface="MS PGothic" charset="0"/>
            </a:endParaRPr>
          </a:p>
        </p:txBody>
      </p:sp>
      <p:sp>
        <p:nvSpPr>
          <p:cNvPr id="20" name="Rounded Rectangle 19">
            <a:extLst>
              <a:ext uri="{FF2B5EF4-FFF2-40B4-BE49-F238E27FC236}">
                <a16:creationId xmlns:a16="http://schemas.microsoft.com/office/drawing/2014/main" id="{55502C26-F7E0-52B1-8330-6EFCCB1AE634}"/>
              </a:ext>
            </a:extLst>
          </p:cNvPr>
          <p:cNvSpPr/>
          <p:nvPr/>
        </p:nvSpPr>
        <p:spPr>
          <a:xfrm>
            <a:off x="6096000" y="5634889"/>
            <a:ext cx="3657600" cy="91440"/>
          </a:xfrm>
          <a:prstGeom prst="roundRect">
            <a:avLst>
              <a:gd name="adj" fmla="val 6872"/>
            </a:avLst>
          </a:prstGeom>
          <a:solidFill>
            <a:srgbClr val="009FB7"/>
          </a:solidFill>
        </p:spPr>
        <p:txBody>
          <a:bodyPr wrap="square" lIns="0" tIns="0" rIns="0" bIns="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100" normalizeH="0" baseline="0" noProof="0">
              <a:ln>
                <a:noFill/>
              </a:ln>
              <a:solidFill>
                <a:prstClr val="white"/>
              </a:solidFill>
              <a:effectLst/>
              <a:uLnTx/>
              <a:uFillTx/>
              <a:latin typeface="Arial" charset="0"/>
              <a:ea typeface="Arial" charset="0"/>
              <a:cs typeface="Arial" charset="0"/>
            </a:endParaRPr>
          </a:p>
        </p:txBody>
      </p:sp>
      <p:sp>
        <p:nvSpPr>
          <p:cNvPr id="21" name="Left Brace 20">
            <a:extLst>
              <a:ext uri="{FF2B5EF4-FFF2-40B4-BE49-F238E27FC236}">
                <a16:creationId xmlns:a16="http://schemas.microsoft.com/office/drawing/2014/main" id="{577639A5-B130-EB71-46B8-1205D6028941}"/>
              </a:ext>
            </a:extLst>
          </p:cNvPr>
          <p:cNvSpPr/>
          <p:nvPr/>
        </p:nvSpPr>
        <p:spPr bwMode="auto">
          <a:xfrm rot="5400000">
            <a:off x="5808326" y="978650"/>
            <a:ext cx="301027" cy="3931920"/>
          </a:xfrm>
          <a:prstGeom prst="leftBrace">
            <a:avLst>
              <a:gd name="adj1" fmla="val 52175"/>
              <a:gd name="adj2" fmla="val 50000"/>
            </a:avLst>
          </a:prstGeom>
          <a:noFill/>
          <a:ln w="25400">
            <a:solidFill>
              <a:srgbClr val="FED766"/>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lumMod val="65000"/>
                  <a:lumOff val="35000"/>
                </a:prstClr>
              </a:solidFill>
              <a:effectLst/>
              <a:uLnTx/>
              <a:uFillTx/>
              <a:latin typeface="Californian FB" charset="0"/>
              <a:ea typeface="ＭＳ Ｐゴシック" charset="0"/>
            </a:endParaRPr>
          </a:p>
        </p:txBody>
      </p:sp>
      <p:sp>
        <p:nvSpPr>
          <p:cNvPr id="2" name="Rounded Rectangle 12">
            <a:extLst>
              <a:ext uri="{FF2B5EF4-FFF2-40B4-BE49-F238E27FC236}">
                <a16:creationId xmlns:a16="http://schemas.microsoft.com/office/drawing/2014/main" id="{8FE602CE-9345-07C9-6D84-43C389205616}"/>
              </a:ext>
            </a:extLst>
          </p:cNvPr>
          <p:cNvSpPr/>
          <p:nvPr/>
        </p:nvSpPr>
        <p:spPr>
          <a:xfrm>
            <a:off x="2438400" y="3428283"/>
            <a:ext cx="3657600" cy="731520"/>
          </a:xfrm>
          <a:prstGeom prst="roundRect">
            <a:avLst>
              <a:gd name="adj" fmla="val 7806"/>
            </a:avLst>
          </a:prstGeom>
          <a:solidFill>
            <a:srgbClr val="086788"/>
          </a:solidFill>
        </p:spPr>
        <p:txBody>
          <a:bodyPr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charset="0"/>
                <a:ea typeface="Arial" charset="0"/>
                <a:cs typeface="Arial" charset="0"/>
              </a:rPr>
              <a:t>INTERNAL </a:t>
            </a:r>
            <a:br>
              <a:rPr kumimoji="0" lang="en-US" sz="2000" b="1" i="0" u="none" strike="noStrike" kern="1200" cap="none" spc="0" normalizeH="0" baseline="0" noProof="0">
                <a:ln>
                  <a:noFill/>
                </a:ln>
                <a:solidFill>
                  <a:prstClr val="white"/>
                </a:solidFill>
                <a:effectLst/>
                <a:uLnTx/>
                <a:uFillTx/>
                <a:latin typeface="Arial" charset="0"/>
                <a:ea typeface="Arial" charset="0"/>
                <a:cs typeface="Arial" charset="0"/>
              </a:rPr>
            </a:br>
            <a:r>
              <a:rPr kumimoji="0" lang="en-US" sz="2000" i="0" u="none" strike="noStrike" kern="1200" cap="none" spc="0" normalizeH="0" baseline="0" noProof="0">
                <a:ln>
                  <a:noFill/>
                </a:ln>
                <a:solidFill>
                  <a:prstClr val="white"/>
                </a:solidFill>
                <a:effectLst/>
                <a:uLnTx/>
                <a:uFillTx/>
                <a:latin typeface="Arial" charset="0"/>
                <a:ea typeface="Arial" charset="0"/>
                <a:cs typeface="Arial" charset="0"/>
              </a:rPr>
              <a:t>AUDIT</a:t>
            </a:r>
            <a:r>
              <a:rPr kumimoji="0" lang="en-US" sz="2000" b="0" i="0" u="none" strike="noStrike" kern="1200" cap="none" spc="0" normalizeH="0" baseline="0" noProof="0">
                <a:ln>
                  <a:noFill/>
                </a:ln>
                <a:solidFill>
                  <a:prstClr val="white"/>
                </a:solidFill>
                <a:effectLst/>
                <a:uLnTx/>
                <a:uFillTx/>
                <a:latin typeface="Arial" charset="0"/>
                <a:ea typeface="Arial" charset="0"/>
                <a:cs typeface="Arial" charset="0"/>
              </a:rPr>
              <a:t> </a:t>
            </a:r>
            <a:endParaRPr kumimoji="0" lang="en-US" sz="2000" b="0" i="0" u="none" strike="noStrike" kern="1200" cap="none" spc="0" normalizeH="0" baseline="0" noProof="0">
              <a:ln>
                <a:noFill/>
              </a:ln>
              <a:solidFill>
                <a:prstClr val="white"/>
              </a:solidFill>
              <a:effectLst/>
              <a:uLnTx/>
              <a:uFillTx/>
              <a:latin typeface="Arial" charset="0"/>
              <a:ea typeface="MS PGothic" charset="0"/>
            </a:endParaRPr>
          </a:p>
        </p:txBody>
      </p:sp>
      <p:sp>
        <p:nvSpPr>
          <p:cNvPr id="3" name="Rectangle 2">
            <a:extLst>
              <a:ext uri="{FF2B5EF4-FFF2-40B4-BE49-F238E27FC236}">
                <a16:creationId xmlns:a16="http://schemas.microsoft.com/office/drawing/2014/main" id="{F0600D72-E859-DB02-069F-987E3B71C85A}"/>
              </a:ext>
            </a:extLst>
          </p:cNvPr>
          <p:cNvSpPr/>
          <p:nvPr/>
        </p:nvSpPr>
        <p:spPr>
          <a:xfrm>
            <a:off x="2438400" y="4184291"/>
            <a:ext cx="3657600" cy="1426110"/>
          </a:xfrm>
          <a:prstGeom prst="rect">
            <a:avLst/>
          </a:prstGeom>
          <a:solidFill>
            <a:schemeClr val="bg1"/>
          </a:solidFill>
        </p:spPr>
        <p:txBody>
          <a:bodyPr wrap="square" lIns="182880" tIns="9144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a:solidFill>
                  <a:prstClr val="black">
                    <a:lumMod val="65000"/>
                    <a:lumOff val="35000"/>
                  </a:prstClr>
                </a:solidFill>
                <a:ea typeface="Arial" charset="0"/>
                <a:cs typeface="Arial" charset="0"/>
              </a:rPr>
              <a:t>S</a:t>
            </a:r>
            <a:r>
              <a:rPr kumimoji="0" lang="en-US" sz="2000" b="0" i="0" u="none" strike="noStrike" kern="1200" cap="none" spc="0" normalizeH="0" baseline="0" noProof="0">
                <a:ln>
                  <a:noFill/>
                </a:ln>
                <a:solidFill>
                  <a:prstClr val="black">
                    <a:lumMod val="65000"/>
                    <a:lumOff val="35000"/>
                  </a:prstClr>
                </a:solidFill>
                <a:effectLst/>
                <a:uLnTx/>
                <a:uFillTx/>
                <a:latin typeface="Arial" charset="0"/>
                <a:ea typeface="Arial" charset="0"/>
                <a:cs typeface="Arial" charset="0"/>
              </a:rPr>
              <a:t>omeone employed or contracted by the water supplier</a:t>
            </a:r>
            <a:endParaRPr kumimoji="0" lang="en-US" sz="2000" b="0" i="0" u="none" strike="noStrike" kern="1200" cap="none" spc="0" normalizeH="0" baseline="0" noProof="0">
              <a:ln>
                <a:noFill/>
              </a:ln>
              <a:solidFill>
                <a:prstClr val="black">
                  <a:lumMod val="65000"/>
                  <a:lumOff val="35000"/>
                </a:prstClr>
              </a:solidFill>
              <a:effectLst/>
              <a:uLnTx/>
              <a:uFillTx/>
              <a:latin typeface="Arial" charset="0"/>
              <a:ea typeface="MS PGothic" charset="0"/>
            </a:endParaRPr>
          </a:p>
        </p:txBody>
      </p:sp>
      <p:sp>
        <p:nvSpPr>
          <p:cNvPr id="4" name="Rounded Rectangle 17">
            <a:extLst>
              <a:ext uri="{FF2B5EF4-FFF2-40B4-BE49-F238E27FC236}">
                <a16:creationId xmlns:a16="http://schemas.microsoft.com/office/drawing/2014/main" id="{BF3B7982-9B94-0C3D-C598-D6F8D9C846AA}"/>
              </a:ext>
            </a:extLst>
          </p:cNvPr>
          <p:cNvSpPr/>
          <p:nvPr/>
        </p:nvSpPr>
        <p:spPr>
          <a:xfrm>
            <a:off x="6096000" y="3428283"/>
            <a:ext cx="3657600" cy="731520"/>
          </a:xfrm>
          <a:prstGeom prst="roundRect">
            <a:avLst>
              <a:gd name="adj" fmla="val 7806"/>
            </a:avLst>
          </a:prstGeom>
          <a:solidFill>
            <a:srgbClr val="009FB7"/>
          </a:solidFill>
        </p:spPr>
        <p:txBody>
          <a:bodyPr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charset="0"/>
                <a:ea typeface="Arial" charset="0"/>
                <a:cs typeface="Arial" charset="0"/>
              </a:rPr>
              <a:t>EXTERNAL </a:t>
            </a:r>
            <a:br>
              <a:rPr kumimoji="0" lang="en-US" sz="2000" b="1" i="0" u="none" strike="noStrike" kern="1200" cap="none" spc="0" normalizeH="0" baseline="0" noProof="0">
                <a:ln>
                  <a:noFill/>
                </a:ln>
                <a:solidFill>
                  <a:prstClr val="white"/>
                </a:solidFill>
                <a:effectLst/>
                <a:uLnTx/>
                <a:uFillTx/>
                <a:latin typeface="Arial" charset="0"/>
                <a:ea typeface="Arial" charset="0"/>
                <a:cs typeface="Arial" charset="0"/>
              </a:rPr>
            </a:br>
            <a:r>
              <a:rPr lang="en-US" sz="2000">
                <a:solidFill>
                  <a:prstClr val="white"/>
                </a:solidFill>
                <a:ea typeface="Arial" charset="0"/>
                <a:cs typeface="Arial" charset="0"/>
              </a:rPr>
              <a:t>AUDIT</a:t>
            </a:r>
            <a:endParaRPr kumimoji="0" lang="en-US" sz="2000" b="0" i="0" u="none" strike="noStrike" kern="1200" cap="none" spc="0" normalizeH="0" baseline="0" noProof="0">
              <a:ln>
                <a:noFill/>
              </a:ln>
              <a:solidFill>
                <a:prstClr val="white"/>
              </a:solidFill>
              <a:effectLst/>
              <a:uLnTx/>
              <a:uFillTx/>
              <a:latin typeface="Arial" charset="0"/>
              <a:ea typeface="MS PGothic" charset="0"/>
            </a:endParaRPr>
          </a:p>
        </p:txBody>
      </p:sp>
    </p:spTree>
    <p:extLst>
      <p:ext uri="{BB962C8B-B14F-4D97-AF65-F5344CB8AC3E}">
        <p14:creationId xmlns:p14="http://schemas.microsoft.com/office/powerpoint/2010/main" val="10154528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6CEDE-39C2-6994-E9A4-6D8924768638}"/>
            </a:ext>
          </a:extLst>
        </p:cNvPr>
        <p:cNvGrpSpPr/>
        <p:nvPr/>
      </p:nvGrpSpPr>
      <p:grpSpPr>
        <a:xfrm>
          <a:off x="0" y="0"/>
          <a:ext cx="0" cy="0"/>
          <a:chOff x="0" y="0"/>
          <a:chExt cx="0" cy="0"/>
        </a:xfrm>
      </p:grpSpPr>
      <p:sp>
        <p:nvSpPr>
          <p:cNvPr id="10" name="Text Box 63">
            <a:extLst>
              <a:ext uri="{FF2B5EF4-FFF2-40B4-BE49-F238E27FC236}">
                <a16:creationId xmlns:a16="http://schemas.microsoft.com/office/drawing/2014/main" id="{00552636-EDD1-1B95-12B1-5B9425BCCE28}"/>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WSP</a:t>
            </a:r>
            <a:r>
              <a:rPr kumimoji="0" lang="en-US" sz="2800" b="0" i="0" u="none" strike="noStrike" kern="1200" cap="none" spc="100" normalizeH="0" baseline="0" noProof="0">
                <a:ln>
                  <a:noFill/>
                </a:ln>
                <a:solidFill>
                  <a:srgbClr val="FED766"/>
                </a:solidFill>
                <a:effectLst/>
                <a:uLnTx/>
                <a:uFillTx/>
                <a:latin typeface="Arial" charset="0"/>
                <a:ea typeface="ＭＳ Ｐゴシック" charset="0"/>
              </a:rPr>
              <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auditing aims</a:t>
            </a:r>
          </a:p>
        </p:txBody>
      </p:sp>
      <p:pic>
        <p:nvPicPr>
          <p:cNvPr id="6" name="Picture 5">
            <a:extLst>
              <a:ext uri="{FF2B5EF4-FFF2-40B4-BE49-F238E27FC236}">
                <a16:creationId xmlns:a16="http://schemas.microsoft.com/office/drawing/2014/main" id="{B3F65A4C-F290-8C23-F722-7FF5BDB9BC1D}"/>
              </a:ext>
            </a:extLst>
          </p:cNvPr>
          <p:cNvPicPr>
            <a:picLocks noChangeAspect="1"/>
          </p:cNvPicPr>
          <p:nvPr/>
        </p:nvPicPr>
        <p:blipFill>
          <a:blip r:embed="rId3"/>
          <a:stretch>
            <a:fillRect/>
          </a:stretch>
        </p:blipFill>
        <p:spPr>
          <a:xfrm>
            <a:off x="2798955" y="1415295"/>
            <a:ext cx="6895783" cy="5018515"/>
          </a:xfrm>
          <a:prstGeom prst="rect">
            <a:avLst/>
          </a:prstGeom>
        </p:spPr>
      </p:pic>
    </p:spTree>
    <p:extLst>
      <p:ext uri="{BB962C8B-B14F-4D97-AF65-F5344CB8AC3E}">
        <p14:creationId xmlns:p14="http://schemas.microsoft.com/office/powerpoint/2010/main" val="36802684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8957-E2E8-72AC-E0A9-371EABC62AFF}"/>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467E8B3-00D1-62C5-926F-5FBDD69AD503}"/>
              </a:ext>
            </a:extLst>
          </p:cNvPr>
          <p:cNvSpPr/>
          <p:nvPr/>
        </p:nvSpPr>
        <p:spPr>
          <a:xfrm>
            <a:off x="1915886" y="2852057"/>
            <a:ext cx="1763485" cy="337457"/>
          </a:xfrm>
          <a:prstGeom prst="roundRect">
            <a:avLst/>
          </a:prstGeom>
          <a:solidFill>
            <a:srgbClr val="0867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Box 63">
            <a:extLst>
              <a:ext uri="{FF2B5EF4-FFF2-40B4-BE49-F238E27FC236}">
                <a16:creationId xmlns:a16="http://schemas.microsoft.com/office/drawing/2014/main" id="{D0DD5C92-B52B-624D-BA6F-DF7BE915FBEB}"/>
              </a:ext>
            </a:extLst>
          </p:cNvPr>
          <p:cNvSpPr txBox="1">
            <a:spLocks noChangeArrowheads="1"/>
          </p:cNvSpPr>
          <p:nvPr/>
        </p:nvSpPr>
        <p:spPr bwMode="auto">
          <a:xfrm>
            <a:off x="1" y="170275"/>
            <a:ext cx="11608230" cy="1031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CASE EXAMPLE:</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sz="2800" b="1" spc="100">
                <a:solidFill>
                  <a:prstClr val="white"/>
                </a:solidFill>
                <a:latin typeface="Arial" charset="0"/>
              </a:rPr>
              <a:t>Progressive </a:t>
            </a:r>
            <a:r>
              <a:rPr lang="en-US" sz="2800" b="1" spc="100" err="1">
                <a:solidFill>
                  <a:prstClr val="white"/>
                </a:solidFill>
                <a:latin typeface="Arial" charset="0"/>
              </a:rPr>
              <a:t>i</a:t>
            </a:r>
            <a:r>
              <a:rPr kumimoji="0" lang="en-US" sz="2800" b="1" i="0" u="none" strike="noStrike" kern="1200" cap="none" spc="100" normalizeH="0" baseline="0" noProof="0" err="1">
                <a:ln>
                  <a:noFill/>
                </a:ln>
                <a:solidFill>
                  <a:schemeClr val="bg1"/>
                </a:solidFill>
                <a:effectLst/>
                <a:uLnTx/>
                <a:uFillTx/>
                <a:latin typeface="Arial" charset="0"/>
                <a:ea typeface="ＭＳ Ｐゴシック" charset="0"/>
              </a:rPr>
              <a:t>mprovement</a:t>
            </a:r>
            <a:r>
              <a:rPr kumimoji="0" lang="en-US" sz="2800" b="1" i="0" u="none" strike="noStrike" kern="1200" cap="none" spc="100" normalizeH="0" baseline="0" noProof="0">
                <a:ln>
                  <a:noFill/>
                </a:ln>
                <a:solidFill>
                  <a:schemeClr val="bg1"/>
                </a:solidFill>
                <a:effectLst/>
                <a:uLnTx/>
                <a:uFillTx/>
                <a:latin typeface="Arial" charset="0"/>
                <a:ea typeface="ＭＳ Ｐゴシック" charset="0"/>
              </a:rPr>
              <a:t> of WSP auditing in Jordan</a:t>
            </a:r>
          </a:p>
        </p:txBody>
      </p:sp>
      <p:sp>
        <p:nvSpPr>
          <p:cNvPr id="2" name="AutoShape 11">
            <a:extLst>
              <a:ext uri="{FF2B5EF4-FFF2-40B4-BE49-F238E27FC236}">
                <a16:creationId xmlns:a16="http://schemas.microsoft.com/office/drawing/2014/main" id="{31015F1C-750F-E8D4-7769-40B53E7228AB}"/>
              </a:ext>
            </a:extLst>
          </p:cNvPr>
          <p:cNvSpPr>
            <a:spLocks noChangeArrowheads="1"/>
          </p:cNvSpPr>
          <p:nvPr/>
        </p:nvSpPr>
        <p:spPr bwMode="auto">
          <a:xfrm>
            <a:off x="566058" y="1817059"/>
            <a:ext cx="9742713" cy="4453465"/>
          </a:xfrm>
          <a:prstGeom prst="rect">
            <a:avLst/>
          </a:prstGeom>
          <a:noFill/>
          <a:ln w="9525">
            <a:noFill/>
            <a:round/>
            <a:headEnd/>
            <a:tailEnd/>
          </a:ln>
        </p:spPr>
        <p:txBody>
          <a:bodyPr wrap="square" lIns="91344" tIns="45672" rIns="91344" bIns="45672" anchor="t" anchorCtr="0"/>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2200" b="1" i="0" u="none" strike="noStrike" kern="1200" cap="none" spc="0" normalizeH="0" baseline="0" noProof="0">
                <a:ln>
                  <a:noFill/>
                </a:ln>
                <a:solidFill>
                  <a:srgbClr val="086788"/>
                </a:solidFill>
                <a:effectLst/>
                <a:uLnTx/>
                <a:uFillTx/>
                <a:latin typeface="Arial" charset="0"/>
                <a:ea typeface="MS PGothic" charset="0"/>
              </a:rPr>
              <a:t>SITUATION</a:t>
            </a:r>
            <a:endParaRPr kumimoji="0" lang="en-US" sz="2200" b="0" i="0" u="none" strike="noStrike" kern="1200" cap="none" spc="0" normalizeH="0" baseline="0" noProof="0">
              <a:ln>
                <a:noFill/>
              </a:ln>
              <a:solidFill>
                <a:srgbClr val="086788"/>
              </a:solidFill>
              <a:effectLst/>
              <a:uLnTx/>
              <a:uFillTx/>
              <a:latin typeface="Arial" charset="0"/>
              <a:ea typeface="MS PGothic" charset="0"/>
            </a:endParaRPr>
          </a:p>
          <a:p>
            <a:pPr marL="342900" marR="0" lvl="0" indent="-342900" algn="l" defTabSz="914400" rtl="0" eaLnBrk="0" fontAlgn="base" latinLnBrk="0" hangingPunct="0">
              <a:lnSpc>
                <a:spcPct val="100000"/>
              </a:lnSpc>
              <a:spcBef>
                <a:spcPct val="0"/>
              </a:spcBef>
              <a:spcAft>
                <a:spcPts val="1800"/>
              </a:spcAft>
              <a:buClrTx/>
              <a:buSzTx/>
              <a:buFontTx/>
              <a:buBlip>
                <a:blip r:embed="rId3"/>
              </a:buBlip>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WSP auditing was not mandated by national drinking-water quality regulations</a:t>
            </a:r>
          </a:p>
          <a:p>
            <a:pPr marL="342900" marR="0" lvl="0" indent="-342900" algn="l" defTabSz="914400" rtl="0" eaLnBrk="0" fontAlgn="base" latinLnBrk="0" hangingPunct="0">
              <a:lnSpc>
                <a:spcPct val="100000"/>
              </a:lnSpc>
              <a:spcBef>
                <a:spcPct val="0"/>
              </a:spcBef>
              <a:spcAft>
                <a:spcPts val="1800"/>
              </a:spcAft>
              <a:buClrTx/>
              <a:buSzTx/>
              <a:buFontTx/>
              <a:buBlip>
                <a:blip r:embed="rId3"/>
              </a:buBlip>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Existing </a:t>
            </a:r>
            <a:r>
              <a:rPr kumimoji="0" lang="en-US" sz="2000" b="0" i="0" u="none" strike="noStrike" kern="1200" cap="none" spc="0" normalizeH="0" baseline="0" noProof="0">
                <a:ln>
                  <a:noFill/>
                </a:ln>
                <a:solidFill>
                  <a:prstClr val="white"/>
                </a:solidFill>
                <a:effectLst/>
                <a:uLnTx/>
                <a:uFillTx/>
                <a:latin typeface="Arial" charset="0"/>
                <a:ea typeface="MS PGothic" charset="0"/>
              </a:rPr>
              <a:t>verification gap</a:t>
            </a: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 – but the water supplier recognized the importance of auditing for continuous WSP improvement</a:t>
            </a:r>
          </a:p>
          <a:p>
            <a:pPr marL="342900" marR="0" lvl="0" indent="-342900" algn="l" defTabSz="914400" rtl="0" eaLnBrk="0" fontAlgn="base" latinLnBrk="0" hangingPunct="0">
              <a:lnSpc>
                <a:spcPct val="100000"/>
              </a:lnSpc>
              <a:spcBef>
                <a:spcPct val="0"/>
              </a:spcBef>
              <a:spcAft>
                <a:spcPts val="1800"/>
              </a:spcAft>
              <a:buClrTx/>
              <a:buSzTx/>
              <a:buFontTx/>
              <a:buBlip>
                <a:blip r:embed="rId3"/>
              </a:buBlip>
              <a:tabLst/>
              <a:defRPr/>
            </a:pPr>
            <a:r>
              <a:rPr lang="en-US" sz="2000">
                <a:solidFill>
                  <a:srgbClr val="E7E6E6">
                    <a:lumMod val="25000"/>
                  </a:srgbClr>
                </a:solidFill>
              </a:rPr>
              <a:t>B</a:t>
            </a: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asic internal informal auditing undertaken via “water supply field inspections”</a:t>
            </a:r>
          </a:p>
          <a:p>
            <a:pPr marL="800100" marR="0" lvl="1" indent="-342900" algn="l" defTabSz="914400" rtl="0" eaLnBrk="0" fontAlgn="base" latinLnBrk="0" hangingPunct="0">
              <a:lnSpc>
                <a:spcPct val="100000"/>
              </a:lnSpc>
              <a:spcBef>
                <a:spcPct val="0"/>
              </a:spcBef>
              <a:spcAft>
                <a:spcPts val="600"/>
              </a:spcAft>
              <a:buClrTx/>
              <a:buSzTx/>
              <a:buFont typeface="Symbol" panose="05050102010706020507" pitchFamily="18" charset="2"/>
              <a:buChar char="Þ"/>
              <a:tabLst/>
              <a:defRPr/>
            </a:pPr>
            <a:r>
              <a:rPr kumimoji="0" lang="en-US" sz="1800" b="0" i="0" u="none" strike="noStrike" kern="1200" cap="none" spc="0" normalizeH="0" baseline="0" noProof="0">
                <a:ln>
                  <a:noFill/>
                </a:ln>
                <a:solidFill>
                  <a:srgbClr val="E7E6E6">
                    <a:lumMod val="25000"/>
                  </a:srgbClr>
                </a:solidFill>
                <a:effectLst/>
                <a:uLnTx/>
                <a:uFillTx/>
                <a:latin typeface="Arial" charset="0"/>
                <a:ea typeface="MS PGothic" charset="0"/>
              </a:rPr>
              <a:t>to identify sanitary hazards throughout the water supply </a:t>
            </a:r>
          </a:p>
          <a:p>
            <a:pPr marL="800100" marR="0" lvl="1" indent="-342900" algn="l" defTabSz="914400" rtl="0" eaLnBrk="0" fontAlgn="base" latinLnBrk="0" hangingPunct="0">
              <a:lnSpc>
                <a:spcPct val="100000"/>
              </a:lnSpc>
              <a:spcBef>
                <a:spcPct val="0"/>
              </a:spcBef>
              <a:spcAft>
                <a:spcPts val="600"/>
              </a:spcAft>
              <a:buClrTx/>
              <a:buSzTx/>
              <a:buFont typeface="Symbol" panose="05050102010706020507" pitchFamily="18" charset="2"/>
              <a:buChar char="Þ"/>
              <a:tabLst/>
              <a:defRPr/>
            </a:pPr>
            <a:r>
              <a:rPr kumimoji="0" lang="en-US" sz="1800" b="0" i="0" u="none" strike="noStrike" kern="1200" cap="none" spc="0" normalizeH="0" baseline="0" noProof="0">
                <a:ln>
                  <a:noFill/>
                </a:ln>
                <a:solidFill>
                  <a:srgbClr val="E7E6E6">
                    <a:lumMod val="25000"/>
                  </a:srgbClr>
                </a:solidFill>
                <a:effectLst/>
                <a:uLnTx/>
                <a:uFillTx/>
                <a:latin typeface="Arial" charset="0"/>
                <a:ea typeface="MS PGothic" charset="0"/>
              </a:rPr>
              <a:t>improve risk management</a:t>
            </a:r>
          </a:p>
          <a:p>
            <a:pPr marL="800100" marR="0" lvl="1" indent="-342900" algn="l" defTabSz="914400" rtl="0" eaLnBrk="0" fontAlgn="base" latinLnBrk="0" hangingPunct="0">
              <a:lnSpc>
                <a:spcPct val="100000"/>
              </a:lnSpc>
              <a:spcBef>
                <a:spcPct val="0"/>
              </a:spcBef>
              <a:spcAft>
                <a:spcPts val="600"/>
              </a:spcAft>
              <a:buClrTx/>
              <a:buSzTx/>
              <a:buFont typeface="Symbol" panose="05050102010706020507" pitchFamily="18" charset="2"/>
              <a:buChar char="Þ"/>
              <a:tabLst/>
              <a:defRPr/>
            </a:pPr>
            <a:endParaRPr kumimoji="0" lang="en-US" sz="1800" b="0" i="0" u="none" strike="noStrike" kern="1200" cap="none" spc="0" normalizeH="0" baseline="0" noProof="0">
              <a:ln>
                <a:noFill/>
              </a:ln>
              <a:solidFill>
                <a:srgbClr val="E7E6E6">
                  <a:lumMod val="25000"/>
                </a:srgbClr>
              </a:solidFill>
              <a:effectLst/>
              <a:uLnTx/>
              <a:uFillTx/>
              <a:latin typeface="Arial" charset="0"/>
              <a:ea typeface="MS PGothic" charset="0"/>
            </a:endParaRPr>
          </a:p>
          <a:p>
            <a:pPr marL="457200" marR="0" lvl="1" indent="0" algn="ctr" defTabSz="914400" rtl="0" eaLnBrk="0" fontAlgn="base" latinLnBrk="0" hangingPunct="0">
              <a:lnSpc>
                <a:spcPct val="100000"/>
              </a:lnSpc>
              <a:spcBef>
                <a:spcPct val="0"/>
              </a:spcBef>
              <a:spcAft>
                <a:spcPts val="600"/>
              </a:spcAft>
              <a:buClrTx/>
              <a:buSzTx/>
              <a:buFontTx/>
              <a:buNone/>
              <a:tabLst/>
              <a:defRPr/>
            </a:pPr>
            <a:r>
              <a:rPr kumimoji="0" lang="en-US" sz="2000" b="1" i="0" u="none" strike="noStrike" kern="1200" cap="none" spc="0" normalizeH="0" baseline="0" noProof="0">
                <a:ln>
                  <a:noFill/>
                </a:ln>
                <a:solidFill>
                  <a:srgbClr val="086788"/>
                </a:solidFill>
                <a:effectLst/>
                <a:uLnTx/>
                <a:uFillTx/>
                <a:latin typeface="Arial" charset="0"/>
                <a:ea typeface="MS PGothic" charset="0"/>
              </a:rPr>
              <a:t>These interim activities were implemented in parallel with the development of a customized auditing programme for the water supplier</a:t>
            </a:r>
          </a:p>
          <a:p>
            <a:pPr marL="457200" marR="0" lvl="1" indent="0" algn="l" defTabSz="914400" rtl="0" eaLnBrk="0" fontAlgn="base" latinLnBrk="0" hangingPunct="0">
              <a:lnSpc>
                <a:spcPct val="100000"/>
              </a:lnSpc>
              <a:spcBef>
                <a:spcPct val="0"/>
              </a:spcBef>
              <a:spcAft>
                <a:spcPts val="1800"/>
              </a:spcAft>
              <a:buClrTx/>
              <a:buSzTx/>
              <a:buFontTx/>
              <a:buNone/>
              <a:tabLst/>
              <a:defRPr/>
            </a:pPr>
            <a:endPar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endParaRPr>
          </a:p>
          <a:p>
            <a:pPr marL="342900" marR="0" lvl="0" indent="-342900" algn="l" defTabSz="914400" rtl="0" eaLnBrk="0" fontAlgn="base" latinLnBrk="0" hangingPunct="0">
              <a:lnSpc>
                <a:spcPct val="100000"/>
              </a:lnSpc>
              <a:spcBef>
                <a:spcPct val="0"/>
              </a:spcBef>
              <a:spcAft>
                <a:spcPts val="1800"/>
              </a:spcAft>
              <a:buClrTx/>
              <a:buSzPct val="75000"/>
              <a:buFontTx/>
              <a:buBlip>
                <a:blip r:embed="rId3"/>
              </a:buBlip>
              <a:tabLst/>
              <a:defRPr/>
            </a:pPr>
            <a:endPar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endParaRPr>
          </a:p>
          <a:p>
            <a:pPr marL="800100" marR="0" lvl="1" indent="-342900" algn="l" defTabSz="914400" rtl="0" eaLnBrk="0" fontAlgn="base" latinLnBrk="0" hangingPunct="0">
              <a:lnSpc>
                <a:spcPct val="100000"/>
              </a:lnSpc>
              <a:spcBef>
                <a:spcPct val="0"/>
              </a:spcBef>
              <a:spcAft>
                <a:spcPts val="1800"/>
              </a:spcAft>
              <a:buClrTx/>
              <a:buSzPct val="75000"/>
              <a:buFontTx/>
              <a:buBlip>
                <a:blip r:embed="rId3"/>
              </a:buBlip>
              <a:tabLst/>
              <a:defRPr/>
            </a:pPr>
            <a:endPar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endParaRPr>
          </a:p>
        </p:txBody>
      </p:sp>
      <p:pic>
        <p:nvPicPr>
          <p:cNvPr id="10" name="Graphic 9" descr="Globe outline">
            <a:extLst>
              <a:ext uri="{FF2B5EF4-FFF2-40B4-BE49-F238E27FC236}">
                <a16:creationId xmlns:a16="http://schemas.microsoft.com/office/drawing/2014/main" id="{3EA632DB-1B4D-FE27-FFEE-1E5B76D5B9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51031" y="228600"/>
            <a:ext cx="914400" cy="914400"/>
          </a:xfrm>
          <a:prstGeom prst="rect">
            <a:avLst/>
          </a:prstGeom>
        </p:spPr>
      </p:pic>
    </p:spTree>
    <p:extLst>
      <p:ext uri="{BB962C8B-B14F-4D97-AF65-F5344CB8AC3E}">
        <p14:creationId xmlns:p14="http://schemas.microsoft.com/office/powerpoint/2010/main" val="17446561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63">
            <a:extLst>
              <a:ext uri="{FF2B5EF4-FFF2-40B4-BE49-F238E27FC236}">
                <a16:creationId xmlns:a16="http://schemas.microsoft.com/office/drawing/2014/main" id="{334812FA-834F-E642-B00C-9E238C6B4274}"/>
              </a:ext>
            </a:extLst>
          </p:cNvPr>
          <p:cNvSpPr txBox="1">
            <a:spLocks noChangeArrowheads="1"/>
          </p:cNvSpPr>
          <p:nvPr/>
        </p:nvSpPr>
        <p:spPr bwMode="auto">
          <a:xfrm>
            <a:off x="0" y="384266"/>
            <a:ext cx="885274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IMPORTANT</a:t>
            </a:r>
            <a:r>
              <a:rPr kumimoji="0" lang="en-US" sz="2800" b="0" i="0" u="none" strike="noStrike" kern="1200" cap="none" spc="100" normalizeH="0" baseline="0" noProof="0">
                <a:ln>
                  <a:noFill/>
                </a:ln>
                <a:solidFill>
                  <a:srgbClr val="FED766"/>
                </a:solidFill>
                <a:effectLst/>
                <a:uLnTx/>
                <a:uFillTx/>
                <a:latin typeface="Arial" charset="0"/>
                <a:ea typeface="ＭＳ Ｐゴシック" charset="0"/>
              </a:rPr>
              <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note!</a:t>
            </a:r>
          </a:p>
        </p:txBody>
      </p:sp>
      <p:grpSp>
        <p:nvGrpSpPr>
          <p:cNvPr id="21" name="Group 20">
            <a:extLst>
              <a:ext uri="{FF2B5EF4-FFF2-40B4-BE49-F238E27FC236}">
                <a16:creationId xmlns:a16="http://schemas.microsoft.com/office/drawing/2014/main" id="{9278B6BD-E1A2-EB47-A5B6-B8725EECB05B}"/>
              </a:ext>
            </a:extLst>
          </p:cNvPr>
          <p:cNvGrpSpPr/>
          <p:nvPr/>
        </p:nvGrpSpPr>
        <p:grpSpPr>
          <a:xfrm>
            <a:off x="3405294" y="1634499"/>
            <a:ext cx="5381412" cy="640080"/>
            <a:chOff x="1862654" y="1019820"/>
            <a:chExt cx="5381412" cy="640080"/>
          </a:xfrm>
        </p:grpSpPr>
        <p:sp>
          <p:nvSpPr>
            <p:cNvPr id="26" name="Rounded Rectangle 25">
              <a:extLst>
                <a:ext uri="{FF2B5EF4-FFF2-40B4-BE49-F238E27FC236}">
                  <a16:creationId xmlns:a16="http://schemas.microsoft.com/office/drawing/2014/main" id="{FFE295FC-136D-6F42-B717-6C49C9452750}"/>
                </a:ext>
              </a:extLst>
            </p:cNvPr>
            <p:cNvSpPr/>
            <p:nvPr/>
          </p:nvSpPr>
          <p:spPr bwMode="auto">
            <a:xfrm>
              <a:off x="1862654" y="1019820"/>
              <a:ext cx="2377440" cy="640080"/>
            </a:xfrm>
            <a:prstGeom prst="roundRect">
              <a:avLst>
                <a:gd name="adj" fmla="val 11242"/>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100" normalizeH="0" baseline="0" noProof="0">
                  <a:ln>
                    <a:noFill/>
                  </a:ln>
                  <a:solidFill>
                    <a:srgbClr val="086788"/>
                  </a:solidFill>
                  <a:effectLst/>
                  <a:uLnTx/>
                  <a:uFillTx/>
                  <a:latin typeface="Arial"/>
                  <a:ea typeface="+mn-ea"/>
                  <a:cs typeface="Arial"/>
                </a:rPr>
                <a:t>VALIDATION</a:t>
              </a:r>
            </a:p>
          </p:txBody>
        </p:sp>
        <p:sp>
          <p:nvSpPr>
            <p:cNvPr id="27" name="Rounded Rectangle 26">
              <a:extLst>
                <a:ext uri="{FF2B5EF4-FFF2-40B4-BE49-F238E27FC236}">
                  <a16:creationId xmlns:a16="http://schemas.microsoft.com/office/drawing/2014/main" id="{EEB7810E-CA55-0249-9993-9BDDD80D2F71}"/>
                </a:ext>
              </a:extLst>
            </p:cNvPr>
            <p:cNvSpPr/>
            <p:nvPr/>
          </p:nvSpPr>
          <p:spPr bwMode="auto">
            <a:xfrm>
              <a:off x="4866626" y="1019820"/>
              <a:ext cx="2377440" cy="640080"/>
            </a:xfrm>
            <a:prstGeom prst="roundRect">
              <a:avLst>
                <a:gd name="adj" fmla="val 9434"/>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100" normalizeH="0" baseline="0" noProof="0">
                  <a:ln>
                    <a:noFill/>
                  </a:ln>
                  <a:solidFill>
                    <a:prstClr val="white"/>
                  </a:solidFill>
                  <a:effectLst/>
                  <a:uLnTx/>
                  <a:uFillTx/>
                  <a:latin typeface="Arial"/>
                  <a:ea typeface="+mn-ea"/>
                  <a:cs typeface="Arial"/>
                </a:rPr>
                <a:t>VERIFICATION</a:t>
              </a:r>
            </a:p>
          </p:txBody>
        </p:sp>
      </p:grpSp>
      <p:sp>
        <p:nvSpPr>
          <p:cNvPr id="28" name="TextBox 27">
            <a:extLst>
              <a:ext uri="{FF2B5EF4-FFF2-40B4-BE49-F238E27FC236}">
                <a16:creationId xmlns:a16="http://schemas.microsoft.com/office/drawing/2014/main" id="{C4CF8010-95EF-5240-979F-13FCA2276059}"/>
              </a:ext>
            </a:extLst>
          </p:cNvPr>
          <p:cNvSpPr txBox="1">
            <a:spLocks noChangeArrowheads="1"/>
          </p:cNvSpPr>
          <p:nvPr/>
        </p:nvSpPr>
        <p:spPr bwMode="auto">
          <a:xfrm>
            <a:off x="5881438" y="1559149"/>
            <a:ext cx="43973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C90000"/>
                </a:solidFill>
                <a:effectLst/>
                <a:uLnTx/>
                <a:uFillTx/>
                <a:latin typeface="Arial" charset="0"/>
                <a:ea typeface="MS PGothic" charset="0"/>
              </a:rPr>
              <a:t>≠</a:t>
            </a:r>
          </a:p>
        </p:txBody>
      </p:sp>
      <p:sp>
        <p:nvSpPr>
          <p:cNvPr id="29" name="Rounded Rectangle 28">
            <a:extLst>
              <a:ext uri="{FF2B5EF4-FFF2-40B4-BE49-F238E27FC236}">
                <a16:creationId xmlns:a16="http://schemas.microsoft.com/office/drawing/2014/main" id="{2474A50E-4BEC-9A41-9999-AE2487F36C40}"/>
              </a:ext>
            </a:extLst>
          </p:cNvPr>
          <p:cNvSpPr/>
          <p:nvPr/>
        </p:nvSpPr>
        <p:spPr bwMode="auto">
          <a:xfrm>
            <a:off x="1872830" y="3002721"/>
            <a:ext cx="3567938" cy="2926080"/>
          </a:xfrm>
          <a:prstGeom prst="roundRect">
            <a:avLst>
              <a:gd name="adj" fmla="val 3565"/>
            </a:avLst>
          </a:prstGeom>
          <a:solidFill>
            <a:schemeClr val="bg1"/>
          </a:solidFill>
          <a:ln>
            <a:solidFill>
              <a:srgbClr val="FED7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marR="0" lvl="0" indent="-342900" algn="l" defTabSz="914400" rtl="0" eaLnBrk="0" fontAlgn="auto" latinLnBrk="0" hangingPunct="0">
              <a:lnSpc>
                <a:spcPct val="100000"/>
              </a:lnSpc>
              <a:spcBef>
                <a:spcPts val="0"/>
              </a:spcBef>
              <a:spcAft>
                <a:spcPts val="600"/>
              </a:spcAft>
              <a:buClr>
                <a:srgbClr val="D84727"/>
              </a:buClr>
              <a:buSzPct val="125000"/>
              <a:buFont typeface="System Font Regular"/>
              <a:buChar char="‣"/>
              <a:tabLst/>
              <a:defRPr/>
            </a:pPr>
            <a:r>
              <a:rPr kumimoji="0" lang="en-GB" sz="2000" b="0" i="0" u="none" strike="noStrike" kern="1200" cap="none" spc="0" normalizeH="0" baseline="0" noProof="0">
                <a:ln>
                  <a:noFill/>
                </a:ln>
                <a:solidFill>
                  <a:prstClr val="black">
                    <a:lumMod val="65000"/>
                    <a:lumOff val="35000"/>
                  </a:prstClr>
                </a:solidFill>
                <a:effectLst/>
                <a:uLnTx/>
                <a:uFillTx/>
                <a:latin typeface="Arial"/>
                <a:ea typeface="+mn-ea"/>
                <a:cs typeface="Arial"/>
              </a:rPr>
              <a:t>Part of Module 4: Identify and </a:t>
            </a:r>
            <a:r>
              <a:rPr kumimoji="0" lang="en-GB" sz="2000" b="1" i="0" u="none" strike="noStrike" kern="1200" cap="none" spc="0" normalizeH="0" baseline="0" noProof="0">
                <a:ln>
                  <a:noFill/>
                </a:ln>
                <a:solidFill>
                  <a:srgbClr val="44546A"/>
                </a:solidFill>
                <a:effectLst/>
                <a:highlight>
                  <a:srgbClr val="FED766"/>
                </a:highlight>
                <a:uLnTx/>
                <a:uFillTx/>
                <a:latin typeface="Arial"/>
                <a:ea typeface="+mn-ea"/>
                <a:cs typeface="Arial"/>
              </a:rPr>
              <a:t>validate</a:t>
            </a:r>
            <a:r>
              <a:rPr kumimoji="0" lang="en-GB" sz="2000" b="1" i="0" u="none" strike="noStrike" kern="1200" cap="none" spc="0" normalizeH="0" baseline="0" noProof="0">
                <a:ln>
                  <a:noFill/>
                </a:ln>
                <a:solidFill>
                  <a:srgbClr val="44546A"/>
                </a:solidFill>
                <a:effectLst/>
                <a:uLnTx/>
                <a:uFillTx/>
                <a:latin typeface="Arial"/>
                <a:ea typeface="+mn-ea"/>
                <a:cs typeface="Arial"/>
              </a:rPr>
              <a:t> </a:t>
            </a:r>
            <a:r>
              <a:rPr kumimoji="0" lang="en-GB" sz="2000" b="0" i="0" u="none" strike="noStrike" kern="1200" cap="none" spc="0" normalizeH="0" baseline="0" noProof="0">
                <a:ln>
                  <a:noFill/>
                </a:ln>
                <a:solidFill>
                  <a:prstClr val="black">
                    <a:lumMod val="65000"/>
                    <a:lumOff val="35000"/>
                  </a:prstClr>
                </a:solidFill>
                <a:effectLst/>
                <a:uLnTx/>
                <a:uFillTx/>
                <a:latin typeface="Arial"/>
                <a:ea typeface="+mn-ea"/>
                <a:cs typeface="Arial"/>
              </a:rPr>
              <a:t>control measures, assess and prioritize risk</a:t>
            </a:r>
          </a:p>
          <a:p>
            <a:pPr marL="342900" marR="0" lvl="0" indent="-342900" algn="l" defTabSz="914400" rtl="0" eaLnBrk="0" fontAlgn="auto" latinLnBrk="0" hangingPunct="0">
              <a:lnSpc>
                <a:spcPct val="100000"/>
              </a:lnSpc>
              <a:spcBef>
                <a:spcPts val="0"/>
              </a:spcBef>
              <a:spcAft>
                <a:spcPts val="600"/>
              </a:spcAft>
              <a:buClr>
                <a:srgbClr val="D84727"/>
              </a:buClr>
              <a:buSzPct val="125000"/>
              <a:buFont typeface="System Font Regular"/>
              <a:buChar char="‣"/>
              <a:tabLst/>
              <a:defRPr/>
            </a:pPr>
            <a:r>
              <a:rPr kumimoji="0" lang="en-GB" sz="2000" b="0" i="0" u="none" strike="noStrike" kern="1200" cap="none" spc="0" normalizeH="0" baseline="0" noProof="0">
                <a:ln>
                  <a:noFill/>
                </a:ln>
                <a:solidFill>
                  <a:prstClr val="black">
                    <a:lumMod val="65000"/>
                    <a:lumOff val="35000"/>
                  </a:prstClr>
                </a:solidFill>
                <a:effectLst/>
                <a:uLnTx/>
                <a:uFillTx/>
                <a:latin typeface="Arial"/>
                <a:ea typeface="ＭＳ Ｐゴシック" charset="0"/>
                <a:cs typeface="Arial"/>
              </a:rPr>
              <a:t>Answers the question:</a:t>
            </a:r>
            <a:r>
              <a:rPr kumimoji="0" lang="en-GB" sz="2000" b="0" i="0" u="none" strike="noStrike" kern="1200" cap="none" spc="0" normalizeH="0" baseline="0" noProof="0">
                <a:ln>
                  <a:noFill/>
                </a:ln>
                <a:solidFill>
                  <a:srgbClr val="000000"/>
                </a:solidFill>
                <a:effectLst/>
                <a:uLnTx/>
                <a:uFillTx/>
                <a:latin typeface="Arial"/>
                <a:ea typeface="ＭＳ Ｐゴシック" charset="0"/>
                <a:cs typeface="Arial"/>
              </a:rPr>
              <a:t> </a:t>
            </a:r>
            <a:br>
              <a:rPr kumimoji="0" lang="en-GB" sz="2000" b="0" i="0" u="none" strike="noStrike" kern="1200" cap="none" spc="0" normalizeH="0" baseline="0" noProof="0">
                <a:ln>
                  <a:noFill/>
                </a:ln>
                <a:solidFill>
                  <a:srgbClr val="000000"/>
                </a:solidFill>
                <a:effectLst/>
                <a:uLnTx/>
                <a:uFillTx/>
                <a:latin typeface="Arial"/>
                <a:ea typeface="ＭＳ Ｐゴシック" charset="0"/>
                <a:cs typeface="Arial"/>
              </a:rPr>
            </a:br>
            <a:r>
              <a:rPr kumimoji="0" lang="en-GB" sz="2000" b="1" i="1" u="none" strike="noStrike" kern="1200" cap="none" spc="0" normalizeH="0" baseline="0" noProof="0">
                <a:ln>
                  <a:noFill/>
                </a:ln>
                <a:solidFill>
                  <a:srgbClr val="44546A"/>
                </a:solidFill>
                <a:effectLst/>
                <a:uLnTx/>
                <a:uFillTx/>
                <a:latin typeface="Arial"/>
                <a:ea typeface="ＭＳ Ｐゴシック" charset="0"/>
                <a:cs typeface="Arial"/>
              </a:rPr>
              <a:t>Can the control measure effectively control the hazard?</a:t>
            </a:r>
            <a:endParaRPr kumimoji="0" lang="en-GB" sz="2000" b="1" i="1" u="none" strike="noStrike" kern="1200" cap="none" spc="0" normalizeH="0" baseline="0" noProof="0">
              <a:ln>
                <a:noFill/>
              </a:ln>
              <a:solidFill>
                <a:srgbClr val="44546A"/>
              </a:solidFill>
              <a:effectLst/>
              <a:uLnTx/>
              <a:uFillTx/>
              <a:latin typeface="Arial"/>
              <a:ea typeface="+mn-ea"/>
              <a:cs typeface="Arial"/>
            </a:endParaRPr>
          </a:p>
        </p:txBody>
      </p:sp>
      <p:sp>
        <p:nvSpPr>
          <p:cNvPr id="30" name="Down Arrow 29">
            <a:extLst>
              <a:ext uri="{FF2B5EF4-FFF2-40B4-BE49-F238E27FC236}">
                <a16:creationId xmlns:a16="http://schemas.microsoft.com/office/drawing/2014/main" id="{EDA5D9C8-CF36-D94C-BC8D-6DBBC0DD86C3}"/>
              </a:ext>
            </a:extLst>
          </p:cNvPr>
          <p:cNvSpPr/>
          <p:nvPr/>
        </p:nvSpPr>
        <p:spPr bwMode="auto">
          <a:xfrm>
            <a:off x="4280748" y="2271216"/>
            <a:ext cx="626533" cy="423334"/>
          </a:xfrm>
          <a:prstGeom prst="downArrow">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F7B45"/>
              </a:solidFill>
              <a:effectLst/>
              <a:uLnTx/>
              <a:uFillTx/>
              <a:latin typeface="Californian FB" charset="0"/>
              <a:ea typeface="ＭＳ Ｐゴシック" charset="0"/>
            </a:endParaRPr>
          </a:p>
        </p:txBody>
      </p:sp>
      <p:graphicFrame>
        <p:nvGraphicFramePr>
          <p:cNvPr id="31" name="Table 30">
            <a:extLst>
              <a:ext uri="{FF2B5EF4-FFF2-40B4-BE49-F238E27FC236}">
                <a16:creationId xmlns:a16="http://schemas.microsoft.com/office/drawing/2014/main" id="{1919F1EE-7ABA-C44F-A7A8-ED901E8BEB17}"/>
              </a:ext>
            </a:extLst>
          </p:cNvPr>
          <p:cNvGraphicFramePr>
            <a:graphicFrameLocks noGrp="1"/>
          </p:cNvGraphicFramePr>
          <p:nvPr/>
        </p:nvGraphicFramePr>
        <p:xfrm>
          <a:off x="5916506" y="2796537"/>
          <a:ext cx="4402665" cy="3132265"/>
        </p:xfrm>
        <a:graphic>
          <a:graphicData uri="http://schemas.openxmlformats.org/drawingml/2006/table">
            <a:tbl>
              <a:tblPr/>
              <a:tblGrid>
                <a:gridCol w="1267515">
                  <a:extLst>
                    <a:ext uri="{9D8B030D-6E8A-4147-A177-3AD203B41FA5}">
                      <a16:colId xmlns:a16="http://schemas.microsoft.com/office/drawing/2014/main" val="20000"/>
                    </a:ext>
                  </a:extLst>
                </a:gridCol>
                <a:gridCol w="451413">
                  <a:extLst>
                    <a:ext uri="{9D8B030D-6E8A-4147-A177-3AD203B41FA5}">
                      <a16:colId xmlns:a16="http://schemas.microsoft.com/office/drawing/2014/main" val="20001"/>
                    </a:ext>
                  </a:extLst>
                </a:gridCol>
                <a:gridCol w="416689">
                  <a:extLst>
                    <a:ext uri="{9D8B030D-6E8A-4147-A177-3AD203B41FA5}">
                      <a16:colId xmlns:a16="http://schemas.microsoft.com/office/drawing/2014/main" val="20002"/>
                    </a:ext>
                  </a:extLst>
                </a:gridCol>
                <a:gridCol w="451412">
                  <a:extLst>
                    <a:ext uri="{9D8B030D-6E8A-4147-A177-3AD203B41FA5}">
                      <a16:colId xmlns:a16="http://schemas.microsoft.com/office/drawing/2014/main" val="20003"/>
                    </a:ext>
                  </a:extLst>
                </a:gridCol>
                <a:gridCol w="1815636">
                  <a:extLst>
                    <a:ext uri="{9D8B030D-6E8A-4147-A177-3AD203B41FA5}">
                      <a16:colId xmlns:a16="http://schemas.microsoft.com/office/drawing/2014/main" val="20004"/>
                    </a:ext>
                  </a:extLst>
                </a:gridCol>
              </a:tblGrid>
              <a:tr h="379863">
                <a:tc>
                  <a:txBody>
                    <a:bodyPr/>
                    <a:lstStyle/>
                    <a:p>
                      <a:pPr algn="l" fontAlgn="ctr"/>
                      <a:endParaRPr lang="en-US" sz="1400" b="0" i="0" u="none" strike="noStrike">
                        <a:solidFill>
                          <a:srgbClr val="000000"/>
                        </a:solidFill>
                        <a:effectLst/>
                        <a:latin typeface="Arial"/>
                        <a:cs typeface="Arial"/>
                      </a:endParaRPr>
                    </a:p>
                  </a:txBody>
                  <a:tcPr marL="10227" marR="10227" marT="1022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400" b="1" i="0" u="none" strike="noStrike">
                          <a:solidFill>
                            <a:schemeClr val="tx2"/>
                          </a:solidFill>
                          <a:effectLst/>
                          <a:latin typeface="Arial"/>
                          <a:cs typeface="Arial"/>
                        </a:rPr>
                        <a:t>Are these controls effective?</a:t>
                      </a: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18573">
                <a:tc>
                  <a:txBody>
                    <a:bodyPr/>
                    <a:lstStyle/>
                    <a:p>
                      <a:pPr algn="l" fontAlgn="b"/>
                      <a:r>
                        <a:rPr lang="en-US" sz="1400" b="1" i="0" u="none" strike="noStrike">
                          <a:solidFill>
                            <a:schemeClr val="tx1">
                              <a:lumMod val="65000"/>
                              <a:lumOff val="35000"/>
                            </a:schemeClr>
                          </a:solidFill>
                          <a:effectLst/>
                          <a:latin typeface="Arial"/>
                          <a:cs typeface="Arial"/>
                        </a:rPr>
                        <a:t>Existing </a:t>
                      </a:r>
                      <a:br>
                        <a:rPr lang="en-US" sz="1400" b="1" i="0" u="none" strike="noStrike">
                          <a:solidFill>
                            <a:schemeClr val="tx1">
                              <a:lumMod val="65000"/>
                              <a:lumOff val="35000"/>
                            </a:schemeClr>
                          </a:solidFill>
                          <a:effectLst/>
                          <a:latin typeface="Arial"/>
                          <a:cs typeface="Arial"/>
                        </a:rPr>
                      </a:br>
                      <a:r>
                        <a:rPr lang="en-US" sz="1400" b="1" i="0" u="none" strike="noStrike">
                          <a:solidFill>
                            <a:schemeClr val="tx1">
                              <a:lumMod val="65000"/>
                              <a:lumOff val="35000"/>
                            </a:schemeClr>
                          </a:solidFill>
                          <a:effectLst/>
                          <a:latin typeface="Arial"/>
                          <a:cs typeface="Arial"/>
                        </a:rPr>
                        <a:t>control measures</a:t>
                      </a:r>
                    </a:p>
                  </a:txBody>
                  <a:tcPr marL="182880"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6788">
                        <a:alpha val="10000"/>
                      </a:srgbClr>
                    </a:solidFill>
                  </a:tcPr>
                </a:tc>
                <a:tc>
                  <a:txBody>
                    <a:bodyPr/>
                    <a:lstStyle/>
                    <a:p>
                      <a:pPr algn="ctr" fontAlgn="b"/>
                      <a:r>
                        <a:rPr lang="en-US" sz="1400" b="1" i="0" u="none" strike="noStrike">
                          <a:solidFill>
                            <a:schemeClr val="tx1">
                              <a:lumMod val="65000"/>
                              <a:lumOff val="35000"/>
                            </a:schemeClr>
                          </a:solidFill>
                          <a:effectLst/>
                          <a:latin typeface="Arial"/>
                          <a:cs typeface="Arial"/>
                        </a:rPr>
                        <a:t>Yes</a:t>
                      </a:r>
                    </a:p>
                  </a:txBody>
                  <a:tcPr marL="10227"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6788">
                        <a:alpha val="10000"/>
                      </a:srgbClr>
                    </a:solidFill>
                  </a:tcPr>
                </a:tc>
                <a:tc>
                  <a:txBody>
                    <a:bodyPr/>
                    <a:lstStyle/>
                    <a:p>
                      <a:pPr algn="ctr" fontAlgn="b"/>
                      <a:r>
                        <a:rPr lang="en-US" sz="1400" b="1" i="0" u="none" strike="noStrike">
                          <a:solidFill>
                            <a:schemeClr val="tx1">
                              <a:lumMod val="65000"/>
                              <a:lumOff val="35000"/>
                            </a:schemeClr>
                          </a:solidFill>
                          <a:effectLst/>
                          <a:latin typeface="Arial"/>
                          <a:cs typeface="Arial"/>
                        </a:rPr>
                        <a:t>No</a:t>
                      </a:r>
                    </a:p>
                  </a:txBody>
                  <a:tcPr marL="10227"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6788">
                        <a:alpha val="10000"/>
                      </a:srgbClr>
                    </a:solidFill>
                  </a:tcPr>
                </a:tc>
                <a:tc>
                  <a:txBody>
                    <a:bodyPr/>
                    <a:lstStyle/>
                    <a:p>
                      <a:pPr algn="ctr" fontAlgn="b"/>
                      <a:r>
                        <a:rPr lang="en-US" sz="1400" b="1" i="0" u="none" strike="noStrike">
                          <a:solidFill>
                            <a:schemeClr val="tx1">
                              <a:lumMod val="65000"/>
                              <a:lumOff val="35000"/>
                            </a:schemeClr>
                          </a:solidFill>
                          <a:effectLst/>
                          <a:latin typeface="Arial"/>
                          <a:cs typeface="Arial"/>
                        </a:rPr>
                        <a:t>Somewhat</a:t>
                      </a:r>
                    </a:p>
                  </a:txBody>
                  <a:tcPr marL="10227"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6788">
                        <a:alpha val="10000"/>
                      </a:srgbClr>
                    </a:solidFill>
                  </a:tcPr>
                </a:tc>
                <a:tc>
                  <a:txBody>
                    <a:bodyPr/>
                    <a:lstStyle/>
                    <a:p>
                      <a:pPr algn="l" fontAlgn="b"/>
                      <a:r>
                        <a:rPr lang="en-US" sz="1400" b="1" i="0" u="none" strike="noStrike">
                          <a:solidFill>
                            <a:schemeClr val="tx1">
                              <a:lumMod val="65000"/>
                              <a:lumOff val="35000"/>
                            </a:schemeClr>
                          </a:solidFill>
                          <a:effectLst/>
                          <a:latin typeface="Arial"/>
                          <a:cs typeface="Arial"/>
                        </a:rPr>
                        <a:t>Validation notes </a:t>
                      </a:r>
                      <a:r>
                        <a:rPr lang="en-US" sz="1400" b="0" i="1" u="none" strike="noStrike">
                          <a:solidFill>
                            <a:schemeClr val="tx1">
                              <a:lumMod val="65000"/>
                              <a:lumOff val="35000"/>
                            </a:schemeClr>
                          </a:solidFill>
                          <a:effectLst/>
                          <a:latin typeface="Arial"/>
                          <a:cs typeface="Arial"/>
                        </a:rPr>
                        <a:t>(basis of effectiveness assessment)</a:t>
                      </a:r>
                      <a:endParaRPr lang="en-US" sz="1400" b="1" i="0" u="none" strike="noStrike">
                        <a:solidFill>
                          <a:schemeClr val="tx1">
                            <a:lumMod val="65000"/>
                            <a:lumOff val="35000"/>
                          </a:schemeClr>
                        </a:solidFill>
                        <a:effectLst/>
                        <a:latin typeface="Arial"/>
                        <a:cs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6788">
                        <a:alpha val="10000"/>
                      </a:srgbClr>
                    </a:solidFill>
                  </a:tcPr>
                </a:tc>
                <a:extLst>
                  <a:ext uri="{0D108BD9-81ED-4DB2-BD59-A6C34878D82A}">
                    <a16:rowId xmlns:a16="http://schemas.microsoft.com/office/drawing/2014/main" val="10001"/>
                  </a:ext>
                </a:extLst>
              </a:tr>
              <a:tr h="1733829">
                <a:tc>
                  <a:txBody>
                    <a:bodyPr/>
                    <a:lstStyle/>
                    <a:p>
                      <a:pPr algn="l" fontAlgn="ctr"/>
                      <a:r>
                        <a:rPr lang="en-US" sz="1400" b="0" i="0" u="none" strike="noStrike">
                          <a:solidFill>
                            <a:schemeClr val="tx1">
                              <a:lumMod val="65000"/>
                              <a:lumOff val="35000"/>
                            </a:schemeClr>
                          </a:solidFill>
                          <a:effectLst/>
                          <a:latin typeface="Arial"/>
                          <a:cs typeface="Arial"/>
                        </a:rPr>
                        <a:t>The well has </a:t>
                      </a:r>
                      <a:br>
                        <a:rPr lang="en-US" sz="1400" b="0" i="0" u="none" strike="noStrike">
                          <a:solidFill>
                            <a:schemeClr val="tx1">
                              <a:lumMod val="65000"/>
                              <a:lumOff val="35000"/>
                            </a:schemeClr>
                          </a:solidFill>
                          <a:effectLst/>
                          <a:latin typeface="Arial"/>
                          <a:cs typeface="Arial"/>
                        </a:rPr>
                      </a:br>
                      <a:r>
                        <a:rPr lang="en-US" sz="1400" b="0" i="0" u="none" strike="noStrike">
                          <a:solidFill>
                            <a:schemeClr val="tx1">
                              <a:lumMod val="65000"/>
                              <a:lumOff val="35000"/>
                            </a:schemeClr>
                          </a:solidFill>
                          <a:effectLst/>
                          <a:latin typeface="Arial"/>
                          <a:cs typeface="Arial"/>
                        </a:rPr>
                        <a:t>a cover</a:t>
                      </a:r>
                    </a:p>
                  </a:txBody>
                  <a:tcPr marL="182880"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chemeClr val="tx1">
                            <a:lumMod val="65000"/>
                            <a:lumOff val="35000"/>
                          </a:schemeClr>
                        </a:solidFill>
                        <a:effectLst/>
                        <a:latin typeface="Arial"/>
                        <a:cs typeface="Arial"/>
                      </a:endParaRP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chemeClr val="tx1">
                              <a:lumMod val="65000"/>
                              <a:lumOff val="35000"/>
                            </a:schemeClr>
                          </a:solidFill>
                          <a:effectLst/>
                          <a:latin typeface="Arial"/>
                          <a:cs typeface="Arial"/>
                        </a:rPr>
                        <a:t> </a:t>
                      </a: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lumMod val="65000"/>
                              <a:lumOff val="35000"/>
                            </a:schemeClr>
                          </a:solidFill>
                          <a:effectLst/>
                          <a:latin typeface="Arial"/>
                          <a:cs typeface="Arial"/>
                        </a:rPr>
                        <a:t>✓</a:t>
                      </a: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lumMod val="65000"/>
                              <a:lumOff val="35000"/>
                            </a:schemeClr>
                          </a:solidFill>
                          <a:effectLst/>
                          <a:latin typeface="Arial"/>
                          <a:cs typeface="Arial"/>
                        </a:rPr>
                        <a:t>Visual</a:t>
                      </a:r>
                      <a:r>
                        <a:rPr lang="en-US" sz="1400" b="0" i="0" u="none" strike="noStrike" baseline="0">
                          <a:solidFill>
                            <a:schemeClr val="tx1">
                              <a:lumMod val="65000"/>
                              <a:lumOff val="35000"/>
                            </a:schemeClr>
                          </a:solidFill>
                          <a:effectLst/>
                          <a:latin typeface="Arial"/>
                          <a:cs typeface="Arial"/>
                        </a:rPr>
                        <a:t> inspection shows that the well cover is </a:t>
                      </a:r>
                      <a:r>
                        <a:rPr lang="en-US" sz="1400" b="0" i="0" u="none" strike="noStrike">
                          <a:solidFill>
                            <a:schemeClr val="tx1">
                              <a:lumMod val="65000"/>
                              <a:lumOff val="35000"/>
                            </a:schemeClr>
                          </a:solidFill>
                          <a:effectLst/>
                          <a:latin typeface="Arial"/>
                          <a:cs typeface="Arial"/>
                        </a:rPr>
                        <a:t>corroded and has holes where animal excreta can be washed into well when</a:t>
                      </a:r>
                      <a:r>
                        <a:rPr lang="en-US" sz="1400" b="0" i="0" u="none" strike="noStrike" baseline="0">
                          <a:solidFill>
                            <a:schemeClr val="tx1">
                              <a:lumMod val="65000"/>
                              <a:lumOff val="35000"/>
                            </a:schemeClr>
                          </a:solidFill>
                          <a:effectLst/>
                          <a:latin typeface="Arial"/>
                          <a:cs typeface="Arial"/>
                        </a:rPr>
                        <a:t> it is raining </a:t>
                      </a:r>
                      <a:endParaRPr lang="en-US" sz="1400" b="0" i="0" u="none" strike="noStrike">
                        <a:solidFill>
                          <a:schemeClr val="tx1">
                            <a:lumMod val="65000"/>
                            <a:lumOff val="35000"/>
                          </a:schemeClr>
                        </a:solidFill>
                        <a:effectLst/>
                        <a:latin typeface="Arial"/>
                        <a:cs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2" name="Down Arrow 31">
            <a:extLst>
              <a:ext uri="{FF2B5EF4-FFF2-40B4-BE49-F238E27FC236}">
                <a16:creationId xmlns:a16="http://schemas.microsoft.com/office/drawing/2014/main" id="{5289F700-B9E5-BE4B-AF5A-402B65D39EAD}"/>
              </a:ext>
            </a:extLst>
          </p:cNvPr>
          <p:cNvSpPr/>
          <p:nvPr/>
        </p:nvSpPr>
        <p:spPr bwMode="auto">
          <a:xfrm rot="16200000">
            <a:off x="5344279" y="4254093"/>
            <a:ext cx="626533" cy="423334"/>
          </a:xfrm>
          <a:prstGeom prst="downArrow">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fornian FB" charset="0"/>
              <a:ea typeface="ＭＳ Ｐゴシック" charset="0"/>
            </a:endParaRPr>
          </a:p>
        </p:txBody>
      </p:sp>
    </p:spTree>
    <p:extLst>
      <p:ext uri="{BB962C8B-B14F-4D97-AF65-F5344CB8AC3E}">
        <p14:creationId xmlns:p14="http://schemas.microsoft.com/office/powerpoint/2010/main" val="3667313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63">
            <a:extLst>
              <a:ext uri="{FF2B5EF4-FFF2-40B4-BE49-F238E27FC236}">
                <a16:creationId xmlns:a16="http://schemas.microsoft.com/office/drawing/2014/main" id="{FD2641C7-00FB-4B4B-B25B-15F7FA46B8BF}"/>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IMPORTANT</a:t>
            </a:r>
            <a:r>
              <a:rPr kumimoji="0" lang="en-US" sz="2800" b="0" i="0" u="none" strike="noStrike" kern="1200" cap="none" spc="100" normalizeH="0" baseline="0" noProof="0">
                <a:ln>
                  <a:noFill/>
                </a:ln>
                <a:solidFill>
                  <a:srgbClr val="FED766"/>
                </a:solidFill>
                <a:effectLst/>
                <a:uLnTx/>
                <a:uFillTx/>
                <a:latin typeface="Arial" charset="0"/>
                <a:ea typeface="ＭＳ Ｐゴシック" charset="0"/>
              </a:rPr>
              <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note!</a:t>
            </a:r>
          </a:p>
        </p:txBody>
      </p:sp>
      <p:sp>
        <p:nvSpPr>
          <p:cNvPr id="25" name="Rounded Rectangle 24">
            <a:extLst>
              <a:ext uri="{FF2B5EF4-FFF2-40B4-BE49-F238E27FC236}">
                <a16:creationId xmlns:a16="http://schemas.microsoft.com/office/drawing/2014/main" id="{ABFEEAB5-D65A-684C-B8C4-C3A95851CE09}"/>
              </a:ext>
            </a:extLst>
          </p:cNvPr>
          <p:cNvSpPr/>
          <p:nvPr/>
        </p:nvSpPr>
        <p:spPr bwMode="auto">
          <a:xfrm>
            <a:off x="6173892" y="3285215"/>
            <a:ext cx="3474720" cy="2468880"/>
          </a:xfrm>
          <a:prstGeom prst="roundRect">
            <a:avLst>
              <a:gd name="adj" fmla="val 4009"/>
            </a:avLst>
          </a:prstGeom>
          <a:solidFill>
            <a:schemeClr val="bg1"/>
          </a:solidFill>
          <a:ln>
            <a:solidFill>
              <a:srgbClr val="009F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marR="0" lvl="0" indent="-342900" algn="l" defTabSz="914400" rtl="0" eaLnBrk="0" fontAlgn="auto" latinLnBrk="0" hangingPunct="0">
              <a:lnSpc>
                <a:spcPct val="100000"/>
              </a:lnSpc>
              <a:spcBef>
                <a:spcPts val="0"/>
              </a:spcBef>
              <a:spcAft>
                <a:spcPts val="1200"/>
              </a:spcAft>
              <a:buClr>
                <a:srgbClr val="D84727"/>
              </a:buClr>
              <a:buSzPct val="125000"/>
              <a:buFont typeface="System Font Regular"/>
              <a:buChar char="‣"/>
              <a:tabLst/>
              <a:defRPr/>
            </a:pPr>
            <a:r>
              <a:rPr kumimoji="0" lang="en-GB" sz="2000" b="0" i="0" u="none" strike="noStrike" kern="1200" cap="none" spc="0" normalizeH="0" baseline="0" noProof="0">
                <a:ln>
                  <a:noFill/>
                </a:ln>
                <a:solidFill>
                  <a:prstClr val="black">
                    <a:lumMod val="65000"/>
                    <a:lumOff val="35000"/>
                  </a:prstClr>
                </a:solidFill>
                <a:effectLst/>
                <a:uLnTx/>
                <a:uFillTx/>
                <a:latin typeface="Arial"/>
                <a:ea typeface="+mn-ea"/>
                <a:cs typeface="Arial"/>
              </a:rPr>
              <a:t>Module 7: </a:t>
            </a:r>
            <a:r>
              <a:rPr kumimoji="0" lang="en-GB" sz="2000" b="1" i="0" u="none" strike="noStrike" kern="1200" cap="none" spc="0" normalizeH="0" baseline="0" noProof="0">
                <a:ln>
                  <a:noFill/>
                </a:ln>
                <a:solidFill>
                  <a:srgbClr val="009FB7"/>
                </a:solidFill>
                <a:effectLst/>
                <a:uLnTx/>
                <a:uFillTx/>
                <a:latin typeface="Arial"/>
                <a:ea typeface="+mn-ea"/>
                <a:cs typeface="Arial"/>
              </a:rPr>
              <a:t>Verify</a:t>
            </a:r>
            <a:r>
              <a:rPr kumimoji="0" lang="en-GB" sz="2000" b="0" i="0" u="none" strike="noStrike" kern="1200" cap="none" spc="0" normalizeH="0" baseline="0" noProof="0">
                <a:ln>
                  <a:noFill/>
                </a:ln>
                <a:solidFill>
                  <a:srgbClr val="000000"/>
                </a:solidFill>
                <a:effectLst/>
                <a:uLnTx/>
                <a:uFillTx/>
                <a:latin typeface="Arial"/>
                <a:ea typeface="+mn-ea"/>
                <a:cs typeface="Arial"/>
              </a:rPr>
              <a:t> </a:t>
            </a:r>
            <a:r>
              <a:rPr kumimoji="0" lang="en-GB" sz="2000" b="0" i="0" u="none" strike="noStrike" kern="1200" cap="none" spc="0" normalizeH="0" baseline="0" noProof="0">
                <a:ln>
                  <a:noFill/>
                </a:ln>
                <a:solidFill>
                  <a:prstClr val="black">
                    <a:lumMod val="65000"/>
                    <a:lumOff val="35000"/>
                  </a:prstClr>
                </a:solidFill>
                <a:effectLst/>
                <a:uLnTx/>
                <a:uFillTx/>
                <a:latin typeface="Arial"/>
                <a:ea typeface="+mn-ea"/>
                <a:cs typeface="Arial"/>
              </a:rPr>
              <a:t>the effectiveness of a WSP</a:t>
            </a:r>
          </a:p>
          <a:p>
            <a:pPr marL="342900" marR="0" lvl="0" indent="-342900" algn="l" defTabSz="914400" rtl="0" eaLnBrk="0" fontAlgn="auto" latinLnBrk="0" hangingPunct="0">
              <a:lnSpc>
                <a:spcPct val="100000"/>
              </a:lnSpc>
              <a:spcBef>
                <a:spcPts val="0"/>
              </a:spcBef>
              <a:spcAft>
                <a:spcPts val="1200"/>
              </a:spcAft>
              <a:buClr>
                <a:srgbClr val="D84727"/>
              </a:buClr>
              <a:buSzPct val="125000"/>
              <a:buFont typeface="System Font Regular"/>
              <a:buChar char="‣"/>
              <a:tabLst/>
              <a:defRPr/>
            </a:pPr>
            <a:r>
              <a:rPr kumimoji="0" lang="en-GB" sz="2000" b="0" i="0" u="none" strike="noStrike" kern="1200" cap="none" spc="0" normalizeH="0" baseline="0" noProof="0">
                <a:ln>
                  <a:noFill/>
                </a:ln>
                <a:solidFill>
                  <a:prstClr val="black">
                    <a:lumMod val="65000"/>
                    <a:lumOff val="35000"/>
                  </a:prstClr>
                </a:solidFill>
                <a:effectLst/>
                <a:uLnTx/>
                <a:uFillTx/>
                <a:latin typeface="Arial"/>
                <a:ea typeface="ＭＳ Ｐゴシック" charset="0"/>
                <a:cs typeface="Arial"/>
              </a:rPr>
              <a:t>Answers the question</a:t>
            </a:r>
            <a:r>
              <a:rPr kumimoji="0" lang="en-GB" sz="2000" b="1" i="0" u="none" strike="noStrike" kern="1200" cap="none" spc="0" normalizeH="0" baseline="0" noProof="0">
                <a:ln>
                  <a:noFill/>
                </a:ln>
                <a:solidFill>
                  <a:prstClr val="black">
                    <a:lumMod val="65000"/>
                    <a:lumOff val="35000"/>
                  </a:prstClr>
                </a:solidFill>
                <a:effectLst/>
                <a:uLnTx/>
                <a:uFillTx/>
                <a:latin typeface="Arial"/>
                <a:ea typeface="ＭＳ Ｐゴシック" charset="0"/>
                <a:cs typeface="Arial"/>
              </a:rPr>
              <a:t>: </a:t>
            </a:r>
            <a:br>
              <a:rPr kumimoji="0" lang="en-GB" sz="2000" b="1" i="0" u="none" strike="noStrike" kern="1200" cap="none" spc="0" normalizeH="0" baseline="0" noProof="0">
                <a:ln>
                  <a:noFill/>
                </a:ln>
                <a:solidFill>
                  <a:srgbClr val="000000"/>
                </a:solidFill>
                <a:effectLst/>
                <a:uLnTx/>
                <a:uFillTx/>
                <a:latin typeface="Arial"/>
                <a:ea typeface="ＭＳ Ｐゴシック" charset="0"/>
                <a:cs typeface="Arial"/>
              </a:rPr>
            </a:br>
            <a:r>
              <a:rPr kumimoji="0" lang="en-GB" sz="2000" b="1" i="1" u="none" strike="noStrike" kern="1200" cap="none" spc="0" normalizeH="0" baseline="0" noProof="0">
                <a:ln>
                  <a:noFill/>
                </a:ln>
                <a:solidFill>
                  <a:srgbClr val="009FB7"/>
                </a:solidFill>
                <a:effectLst/>
                <a:uLnTx/>
                <a:uFillTx/>
                <a:latin typeface="Arial"/>
                <a:ea typeface="ＭＳ Ｐゴシック" charset="0"/>
                <a:cs typeface="Arial"/>
              </a:rPr>
              <a:t>Is the WSP as a whole working effectively to deliver safe water?</a:t>
            </a:r>
          </a:p>
        </p:txBody>
      </p:sp>
      <p:sp>
        <p:nvSpPr>
          <p:cNvPr id="26" name="Down Arrow 25">
            <a:extLst>
              <a:ext uri="{FF2B5EF4-FFF2-40B4-BE49-F238E27FC236}">
                <a16:creationId xmlns:a16="http://schemas.microsoft.com/office/drawing/2014/main" id="{F851556E-3BC2-4744-8B7E-DE8BF4564AB5}"/>
              </a:ext>
            </a:extLst>
          </p:cNvPr>
          <p:cNvSpPr/>
          <p:nvPr/>
        </p:nvSpPr>
        <p:spPr bwMode="auto">
          <a:xfrm rot="5400000">
            <a:off x="5651769" y="4201880"/>
            <a:ext cx="626533" cy="423334"/>
          </a:xfrm>
          <a:prstGeom prst="downArrow">
            <a:avLst/>
          </a:prstGeom>
          <a:solidFill>
            <a:srgbClr val="009FB7"/>
          </a:solidFill>
          <a:ln>
            <a:no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fornian FB" charset="0"/>
              <a:ea typeface="ＭＳ Ｐゴシック" charset="0"/>
            </a:endParaRPr>
          </a:p>
        </p:txBody>
      </p:sp>
      <p:grpSp>
        <p:nvGrpSpPr>
          <p:cNvPr id="27" name="Group 26">
            <a:extLst>
              <a:ext uri="{FF2B5EF4-FFF2-40B4-BE49-F238E27FC236}">
                <a16:creationId xmlns:a16="http://schemas.microsoft.com/office/drawing/2014/main" id="{B9E69265-664B-7542-A311-88CEC349C14E}"/>
              </a:ext>
            </a:extLst>
          </p:cNvPr>
          <p:cNvGrpSpPr/>
          <p:nvPr/>
        </p:nvGrpSpPr>
        <p:grpSpPr>
          <a:xfrm>
            <a:off x="3405294" y="1819140"/>
            <a:ext cx="5381412" cy="640080"/>
            <a:chOff x="1862654" y="1019820"/>
            <a:chExt cx="5381412" cy="640080"/>
          </a:xfrm>
        </p:grpSpPr>
        <p:sp>
          <p:nvSpPr>
            <p:cNvPr id="28" name="Rounded Rectangle 27">
              <a:extLst>
                <a:ext uri="{FF2B5EF4-FFF2-40B4-BE49-F238E27FC236}">
                  <a16:creationId xmlns:a16="http://schemas.microsoft.com/office/drawing/2014/main" id="{82109079-ED86-BD4B-B55C-DD3E57A8C9F7}"/>
                </a:ext>
              </a:extLst>
            </p:cNvPr>
            <p:cNvSpPr/>
            <p:nvPr/>
          </p:nvSpPr>
          <p:spPr bwMode="auto">
            <a:xfrm>
              <a:off x="1862654" y="1019820"/>
              <a:ext cx="2377440" cy="640080"/>
            </a:xfrm>
            <a:prstGeom prst="roundRect">
              <a:avLst>
                <a:gd name="adj" fmla="val 11242"/>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100" normalizeH="0" baseline="0" noProof="0">
                  <a:ln>
                    <a:noFill/>
                  </a:ln>
                  <a:solidFill>
                    <a:srgbClr val="086788"/>
                  </a:solidFill>
                  <a:effectLst/>
                  <a:uLnTx/>
                  <a:uFillTx/>
                  <a:latin typeface="Arial"/>
                  <a:ea typeface="+mn-ea"/>
                  <a:cs typeface="Arial"/>
                </a:rPr>
                <a:t>VALIDATION</a:t>
              </a:r>
            </a:p>
          </p:txBody>
        </p:sp>
        <p:sp>
          <p:nvSpPr>
            <p:cNvPr id="29" name="Rounded Rectangle 28">
              <a:extLst>
                <a:ext uri="{FF2B5EF4-FFF2-40B4-BE49-F238E27FC236}">
                  <a16:creationId xmlns:a16="http://schemas.microsoft.com/office/drawing/2014/main" id="{CABF25A1-ED0C-A64E-90A5-2A7B29E829F2}"/>
                </a:ext>
              </a:extLst>
            </p:cNvPr>
            <p:cNvSpPr/>
            <p:nvPr/>
          </p:nvSpPr>
          <p:spPr bwMode="auto">
            <a:xfrm>
              <a:off x="4866626" y="1019820"/>
              <a:ext cx="2377440" cy="640080"/>
            </a:xfrm>
            <a:prstGeom prst="roundRect">
              <a:avLst>
                <a:gd name="adj" fmla="val 9434"/>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100" normalizeH="0" baseline="0" noProof="0">
                  <a:ln>
                    <a:noFill/>
                  </a:ln>
                  <a:solidFill>
                    <a:prstClr val="white"/>
                  </a:solidFill>
                  <a:effectLst/>
                  <a:uLnTx/>
                  <a:uFillTx/>
                  <a:latin typeface="Arial"/>
                  <a:ea typeface="+mn-ea"/>
                  <a:cs typeface="Arial"/>
                </a:rPr>
                <a:t>VERIFICATION</a:t>
              </a:r>
            </a:p>
          </p:txBody>
        </p:sp>
      </p:grpSp>
      <p:sp>
        <p:nvSpPr>
          <p:cNvPr id="30" name="TextBox 29">
            <a:extLst>
              <a:ext uri="{FF2B5EF4-FFF2-40B4-BE49-F238E27FC236}">
                <a16:creationId xmlns:a16="http://schemas.microsoft.com/office/drawing/2014/main" id="{D2F3254D-9B55-5E4A-87BD-BB2613735AFD}"/>
              </a:ext>
            </a:extLst>
          </p:cNvPr>
          <p:cNvSpPr txBox="1">
            <a:spLocks noChangeArrowheads="1"/>
          </p:cNvSpPr>
          <p:nvPr/>
        </p:nvSpPr>
        <p:spPr bwMode="auto">
          <a:xfrm>
            <a:off x="5881438" y="1743790"/>
            <a:ext cx="43973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DB504A"/>
                </a:solidFill>
                <a:effectLst/>
                <a:uLnTx/>
                <a:uFillTx/>
                <a:latin typeface="Arial" charset="0"/>
                <a:ea typeface="MS PGothic" charset="0"/>
              </a:rPr>
              <a:t>≠</a:t>
            </a:r>
          </a:p>
        </p:txBody>
      </p:sp>
      <p:sp>
        <p:nvSpPr>
          <p:cNvPr id="31" name="Down Arrow 30">
            <a:extLst>
              <a:ext uri="{FF2B5EF4-FFF2-40B4-BE49-F238E27FC236}">
                <a16:creationId xmlns:a16="http://schemas.microsoft.com/office/drawing/2014/main" id="{41628135-7A67-624F-96B1-733432375290}"/>
              </a:ext>
            </a:extLst>
          </p:cNvPr>
          <p:cNvSpPr/>
          <p:nvPr/>
        </p:nvSpPr>
        <p:spPr bwMode="auto">
          <a:xfrm>
            <a:off x="7284720" y="2455857"/>
            <a:ext cx="626533" cy="423334"/>
          </a:xfrm>
          <a:prstGeom prst="downArrow">
            <a:avLst/>
          </a:prstGeom>
          <a:solidFill>
            <a:srgbClr val="009FB7"/>
          </a:solidFill>
          <a:ln>
            <a:no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fornian FB" charset="0"/>
              <a:ea typeface="ＭＳ Ｐゴシック" charset="0"/>
            </a:endParaRPr>
          </a:p>
        </p:txBody>
      </p:sp>
      <p:pic>
        <p:nvPicPr>
          <p:cNvPr id="3" name="Picture 2">
            <a:extLst>
              <a:ext uri="{FF2B5EF4-FFF2-40B4-BE49-F238E27FC236}">
                <a16:creationId xmlns:a16="http://schemas.microsoft.com/office/drawing/2014/main" id="{571FE1B9-FE36-6F3B-73B5-01288F433496}"/>
              </a:ext>
            </a:extLst>
          </p:cNvPr>
          <p:cNvPicPr>
            <a:picLocks noChangeAspect="1"/>
          </p:cNvPicPr>
          <p:nvPr/>
        </p:nvPicPr>
        <p:blipFill>
          <a:blip r:embed="rId3"/>
          <a:stretch>
            <a:fillRect/>
          </a:stretch>
        </p:blipFill>
        <p:spPr>
          <a:xfrm>
            <a:off x="336574" y="3132561"/>
            <a:ext cx="5248634" cy="2621534"/>
          </a:xfrm>
          <a:prstGeom prst="rect">
            <a:avLst/>
          </a:prstGeom>
        </p:spPr>
      </p:pic>
    </p:spTree>
    <p:extLst>
      <p:ext uri="{BB962C8B-B14F-4D97-AF65-F5344CB8AC3E}">
        <p14:creationId xmlns:p14="http://schemas.microsoft.com/office/powerpoint/2010/main" val="24585307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3">
            <a:extLst>
              <a:ext uri="{FF2B5EF4-FFF2-40B4-BE49-F238E27FC236}">
                <a16:creationId xmlns:a16="http://schemas.microsoft.com/office/drawing/2014/main" id="{B1AA17B8-88D1-F34C-B268-1114E8C3D86E}"/>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ANY </a:t>
            </a:r>
            <a:r>
              <a:rPr lang="en-US" sz="2800" b="1" spc="100">
                <a:solidFill>
                  <a:srgbClr val="FED766"/>
                </a:solidFill>
                <a:latin typeface="Arial" charset="0"/>
              </a:rPr>
              <a:t>questions?</a:t>
            </a:r>
          </a:p>
        </p:txBody>
      </p:sp>
      <p:pic>
        <p:nvPicPr>
          <p:cNvPr id="2" name="Picture 1" descr="Question mark on green pastel background">
            <a:extLst>
              <a:ext uri="{FF2B5EF4-FFF2-40B4-BE49-F238E27FC236}">
                <a16:creationId xmlns:a16="http://schemas.microsoft.com/office/drawing/2014/main" id="{845344FC-3F73-25B9-1091-F2E7B97047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1729" y="1991936"/>
            <a:ext cx="5428541" cy="40714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42004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everal blue tanks on a concrete surface&#10;&#10;AI-generated content may be incorrect.">
            <a:extLst>
              <a:ext uri="{FF2B5EF4-FFF2-40B4-BE49-F238E27FC236}">
                <a16:creationId xmlns:a16="http://schemas.microsoft.com/office/drawing/2014/main" id="{87A7BBBE-46CE-59A0-E85F-8E921C67F141}"/>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414" y="0"/>
            <a:ext cx="12181172" cy="6858000"/>
          </a:xfrm>
          <a:prstGeom prst="rect">
            <a:avLst/>
          </a:prstGeom>
        </p:spPr>
      </p:pic>
      <p:sp>
        <p:nvSpPr>
          <p:cNvPr id="5" name="Content Placeholder 2">
            <a:extLst>
              <a:ext uri="{FF2B5EF4-FFF2-40B4-BE49-F238E27FC236}">
                <a16:creationId xmlns:a16="http://schemas.microsoft.com/office/drawing/2014/main" id="{73991124-09BE-8E4C-96DF-B5ACE91C2F20}"/>
              </a:ext>
            </a:extLst>
          </p:cNvPr>
          <p:cNvSpPr txBox="1">
            <a:spLocks/>
          </p:cNvSpPr>
          <p:nvPr/>
        </p:nvSpPr>
        <p:spPr>
          <a:xfrm>
            <a:off x="1908314" y="1453107"/>
            <a:ext cx="8180250" cy="465849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57150" marR="0" lvl="0" indent="-20638" algn="l" defTabSz="914400" rtl="0" eaLnBrk="0" fontAlgn="base" latinLnBrk="0" hangingPunct="0">
              <a:lnSpc>
                <a:spcPct val="100000"/>
              </a:lnSpc>
              <a:spcBef>
                <a:spcPct val="20000"/>
              </a:spcBef>
              <a:spcAft>
                <a:spcPct val="0"/>
              </a:spcAft>
              <a:buClrTx/>
              <a:buSzTx/>
              <a:buFontTx/>
              <a:buNone/>
              <a:tabLst/>
              <a:defRPr/>
            </a:pPr>
            <a:endParaRPr kumimoji="0" lang="en-AU" sz="2200" b="1" i="0" u="none" strike="noStrike" kern="0" cap="none" spc="0" normalizeH="0" baseline="0" noProof="0">
              <a:ln>
                <a:noFill/>
              </a:ln>
              <a:solidFill>
                <a:prstClr val="black"/>
              </a:solidFill>
              <a:effectLst/>
              <a:uLnTx/>
              <a:uFillTx/>
              <a:latin typeface="Arial" charset="0"/>
              <a:ea typeface="Arial" charset="0"/>
              <a:cs typeface="Arial" charset="0"/>
            </a:endParaRPr>
          </a:p>
        </p:txBody>
      </p:sp>
      <p:sp>
        <p:nvSpPr>
          <p:cNvPr id="6" name="Rectangle 5">
            <a:extLst>
              <a:ext uri="{FF2B5EF4-FFF2-40B4-BE49-F238E27FC236}">
                <a16:creationId xmlns:a16="http://schemas.microsoft.com/office/drawing/2014/main" id="{930DC2B6-A068-8D41-850D-31546B18232E}"/>
              </a:ext>
            </a:extLst>
          </p:cNvPr>
          <p:cNvSpPr/>
          <p:nvPr/>
        </p:nvSpPr>
        <p:spPr bwMode="auto">
          <a:xfrm>
            <a:off x="0" y="5435405"/>
            <a:ext cx="12192000" cy="1441449"/>
          </a:xfrm>
          <a:prstGeom prst="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9144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fornian FB" charset="0"/>
              <a:ea typeface="ＭＳ Ｐゴシック" charset="0"/>
            </a:endParaRPr>
          </a:p>
        </p:txBody>
      </p:sp>
      <p:sp>
        <p:nvSpPr>
          <p:cNvPr id="7" name="Title 1">
            <a:extLst>
              <a:ext uri="{FF2B5EF4-FFF2-40B4-BE49-F238E27FC236}">
                <a16:creationId xmlns:a16="http://schemas.microsoft.com/office/drawing/2014/main" id="{148DDEF1-52C6-0E47-89FF-E2F0E0995C1F}"/>
              </a:ext>
            </a:extLst>
          </p:cNvPr>
          <p:cNvSpPr txBox="1">
            <a:spLocks/>
          </p:cNvSpPr>
          <p:nvPr/>
        </p:nvSpPr>
        <p:spPr>
          <a:xfrm>
            <a:off x="548640" y="5454412"/>
            <a:ext cx="7254240" cy="1449026"/>
          </a:xfrm>
          <a:prstGeom prst="rect">
            <a:avLst/>
          </a:prstGeom>
        </p:spPr>
        <p:txBody>
          <a:bodyPr lIns="457200" tIns="0" rIns="0" bIns="0" anchor="ctr" anchorCtr="0"/>
          <a:lstStyle>
            <a:lvl1pPr algn="l" rtl="0" eaLnBrk="0" fontAlgn="base" hangingPunct="0">
              <a:lnSpc>
                <a:spcPts val="4100"/>
              </a:lnSpc>
              <a:spcBef>
                <a:spcPct val="0"/>
              </a:spcBef>
              <a:spcAft>
                <a:spcPct val="0"/>
              </a:spcAft>
              <a:defRPr sz="4000">
                <a:solidFill>
                  <a:schemeClr val="bg1"/>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marL="0" marR="0" lvl="0" indent="0" algn="l" defTabSz="914400" rtl="0" eaLnBrk="0" fontAlgn="base" latinLnBrk="0" hangingPunct="0">
              <a:lnSpc>
                <a:spcPts val="4100"/>
              </a:lnSpc>
              <a:spcBef>
                <a:spcPct val="0"/>
              </a:spcBef>
              <a:spcAft>
                <a:spcPct val="0"/>
              </a:spcAft>
              <a:buClrTx/>
              <a:buSzTx/>
              <a:buFontTx/>
              <a:buNone/>
              <a:tabLst/>
              <a:defRPr/>
            </a:pPr>
            <a:r>
              <a:rPr kumimoji="0" lang="en-US" sz="3400" b="1" i="0" u="none" strike="noStrike" kern="0" cap="none" spc="100" normalizeH="0" baseline="0" noProof="0">
                <a:ln>
                  <a:noFill/>
                </a:ln>
                <a:solidFill>
                  <a:prstClr val="white"/>
                </a:solidFill>
                <a:effectLst/>
                <a:uLnTx/>
                <a:uFillTx/>
                <a:latin typeface="Arial" panose="020B0604020202020204" pitchFamily="34" charset="0"/>
                <a:ea typeface="MS PGothic" pitchFamily="34" charset="-128"/>
                <a:cs typeface="Arial" panose="020B0604020202020204" pitchFamily="34" charset="0"/>
              </a:rPr>
              <a:t>FIELD TRIP briefing</a:t>
            </a:r>
          </a:p>
        </p:txBody>
      </p:sp>
      <p:sp>
        <p:nvSpPr>
          <p:cNvPr id="9" name="Rectangle 8">
            <a:extLst>
              <a:ext uri="{FF2B5EF4-FFF2-40B4-BE49-F238E27FC236}">
                <a16:creationId xmlns:a16="http://schemas.microsoft.com/office/drawing/2014/main" id="{0DB48A4C-4823-1540-ABDB-1D3EF72B0BDC}"/>
              </a:ext>
            </a:extLst>
          </p:cNvPr>
          <p:cNvSpPr/>
          <p:nvPr/>
        </p:nvSpPr>
        <p:spPr>
          <a:xfrm>
            <a:off x="-5413" y="7337"/>
            <a:ext cx="12191999" cy="5447075"/>
          </a:xfrm>
          <a:prstGeom prst="rect">
            <a:avLst/>
          </a:prstGeom>
          <a:solidFill>
            <a:srgbClr val="086788">
              <a:alpha val="40000"/>
            </a:srgbClr>
          </a:solidFill>
        </p:spPr>
        <p:txBody>
          <a:bodyPr rot="0" spcFirstLastPara="0" vertOverflow="overflow" horzOverflow="overflow" vert="horz" wrap="square" lIns="685800" tIns="45720" rIns="91440" bIns="45720" numCol="1" spcCol="0" rtlCol="0" fromWordArt="0" anchor="ctr" anchorCtr="0" forceAA="0" compatLnSpc="1">
            <a:prstTxWarp prst="textNoShape">
              <a:avLst/>
            </a:prstTxWarp>
            <a:noAutofit/>
          </a:bodyPr>
          <a:lstStyle/>
          <a:p>
            <a:pPr marL="0" marR="0" lvl="0" indent="-20638" algn="l" defTabSz="914400" rtl="0" eaLnBrk="0" fontAlgn="base" latinLnBrk="0" hangingPunct="0">
              <a:lnSpc>
                <a:spcPct val="100000"/>
              </a:lnSpc>
              <a:spcBef>
                <a:spcPts val="800"/>
              </a:spcBef>
              <a:spcAft>
                <a:spcPts val="1200"/>
              </a:spcAft>
              <a:buClrTx/>
              <a:buSzTx/>
              <a:buFontTx/>
              <a:buNone/>
              <a:tabLst/>
              <a:defRPr/>
            </a:pPr>
            <a:endParaRPr kumimoji="0" lang="en-US" sz="2000" b="0" i="0" u="none" strike="noStrike" kern="0" cap="none" spc="0" normalizeH="0" baseline="0" noProof="0">
              <a:ln>
                <a:noFill/>
              </a:ln>
              <a:solidFill>
                <a:prstClr val="black">
                  <a:lumMod val="65000"/>
                  <a:lumOff val="35000"/>
                </a:prstClr>
              </a:solidFill>
              <a:effectLst/>
              <a:uLnTx/>
              <a:uFillTx/>
              <a:latin typeface="Calibri" panose="020F0502020204030204"/>
              <a:ea typeface="Arial" charset="0"/>
              <a:cs typeface="Arial" charset="0"/>
            </a:endParaRPr>
          </a:p>
        </p:txBody>
      </p:sp>
      <p:sp>
        <p:nvSpPr>
          <p:cNvPr id="4" name="TextBox 3">
            <a:extLst>
              <a:ext uri="{FF2B5EF4-FFF2-40B4-BE49-F238E27FC236}">
                <a16:creationId xmlns:a16="http://schemas.microsoft.com/office/drawing/2014/main" id="{6E1A7D03-803D-1296-32BD-5D11404E5D99}"/>
              </a:ext>
            </a:extLst>
          </p:cNvPr>
          <p:cNvSpPr txBox="1"/>
          <p:nvPr/>
        </p:nvSpPr>
        <p:spPr>
          <a:xfrm rot="16200000">
            <a:off x="-906692" y="3318271"/>
            <a:ext cx="2013438" cy="200055"/>
          </a:xfrm>
          <a:prstGeom prst="rect">
            <a:avLst/>
          </a:prstGeom>
          <a:noFill/>
        </p:spPr>
        <p:txBody>
          <a:bodyPr wrap="square" rtlCol="0">
            <a:spAutoFit/>
          </a:bodyPr>
          <a:lstStyle/>
          <a:p>
            <a:r>
              <a:rPr lang="en-IE" sz="700">
                <a:solidFill>
                  <a:schemeClr val="bg1">
                    <a:lumMod val="75000"/>
                  </a:schemeClr>
                </a:solidFill>
              </a:rPr>
              <a:t>WHO/R M McKeown</a:t>
            </a:r>
          </a:p>
        </p:txBody>
      </p:sp>
    </p:spTree>
    <p:extLst>
      <p:ext uri="{BB962C8B-B14F-4D97-AF65-F5344CB8AC3E}">
        <p14:creationId xmlns:p14="http://schemas.microsoft.com/office/powerpoint/2010/main" val="45360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C5C56-862A-9A7B-1759-F2A9C9F9129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F551FC-3F1A-FFC3-B50B-4650D093D8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7255" y="1593242"/>
            <a:ext cx="4525281" cy="2737795"/>
          </a:xfrm>
          <a:prstGeom prst="rect">
            <a:avLst/>
          </a:prstGeom>
        </p:spPr>
      </p:pic>
      <p:sp>
        <p:nvSpPr>
          <p:cNvPr id="23" name="Text Box 63">
            <a:extLst>
              <a:ext uri="{FF2B5EF4-FFF2-40B4-BE49-F238E27FC236}">
                <a16:creationId xmlns:a16="http://schemas.microsoft.com/office/drawing/2014/main" id="{AF82F360-9EFB-C440-8B2E-08E02F8542EB}"/>
              </a:ext>
            </a:extLst>
          </p:cNvPr>
          <p:cNvSpPr txBox="1">
            <a:spLocks noChangeArrowheads="1"/>
          </p:cNvSpPr>
          <p:nvPr/>
        </p:nvSpPr>
        <p:spPr bwMode="auto">
          <a:xfrm>
            <a:off x="1181100" y="4950917"/>
            <a:ext cx="9144000" cy="1092607"/>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r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2000" b="1" i="0" u="none" strike="noStrike" kern="1200" cap="none" spc="100" normalizeH="0" baseline="0" noProof="0">
                <a:ln>
                  <a:noFill/>
                </a:ln>
                <a:solidFill>
                  <a:prstClr val="white"/>
                </a:solidFill>
                <a:effectLst/>
                <a:uLnTx/>
                <a:uFillTx/>
                <a:latin typeface="Arial"/>
                <a:ea typeface="MS PGothic" charset="0"/>
                <a:cs typeface="Arial"/>
              </a:rPr>
              <a:t>VALIDATION:</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a:ea typeface="ＭＳ Ｐゴシック" charset="0"/>
                <a:cs typeface="Arial"/>
              </a:rPr>
              <a:t>Obtaining evidence that the control measure can effectively control the corresponding hazardous event</a:t>
            </a:r>
            <a:endParaRPr kumimoji="0" lang="en-GB" sz="2000" b="0" i="0" u="none" strike="noStrike" kern="1200" cap="none" spc="0" normalizeH="0" baseline="0" noProof="0">
              <a:ln>
                <a:noFill/>
              </a:ln>
              <a:solidFill>
                <a:prstClr val="white"/>
              </a:solidFill>
              <a:effectLst/>
              <a:uLnTx/>
              <a:uFillTx/>
              <a:latin typeface="Arial"/>
              <a:ea typeface="ＭＳ Ｐゴシック" charset="0"/>
              <a:cs typeface="Arial"/>
            </a:endParaRPr>
          </a:p>
        </p:txBody>
      </p:sp>
      <p:sp>
        <p:nvSpPr>
          <p:cNvPr id="2" name="Rectangle 8">
            <a:extLst>
              <a:ext uri="{FF2B5EF4-FFF2-40B4-BE49-F238E27FC236}">
                <a16:creationId xmlns:a16="http://schemas.microsoft.com/office/drawing/2014/main" id="{A00C4E39-EAE2-331E-4AC0-43DF972E8386}"/>
              </a:ext>
            </a:extLst>
          </p:cNvPr>
          <p:cNvSpPr txBox="1">
            <a:spLocks noChangeArrowheads="1"/>
          </p:cNvSpPr>
          <p:nvPr/>
        </p:nvSpPr>
        <p:spPr>
          <a:xfrm>
            <a:off x="541049" y="1702302"/>
            <a:ext cx="3719299" cy="1267566"/>
          </a:xfrm>
          <a:prstGeom prst="rect">
            <a:avLst/>
          </a:prstGeom>
        </p:spPr>
        <p:txBody>
          <a:bodyPr vert="horz" lIns="91440" tIns="45720" rIns="91440" bIns="45720" rtlCol="0">
            <a:normAutofit fontScale="92500" lnSpcReduction="20000"/>
          </a:bodyPr>
          <a:lstStyle>
            <a:lvl1pPr marL="271456" indent="-271456" algn="l" defTabSz="457189" rtl="0" eaLnBrk="1" latinLnBrk="0" hangingPunct="1">
              <a:lnSpc>
                <a:spcPct val="110000"/>
              </a:lnSpc>
              <a:spcBef>
                <a:spcPct val="20000"/>
              </a:spcBef>
              <a:buClr>
                <a:schemeClr val="accent1"/>
              </a:buClr>
              <a:buFont typeface="Wingdings" charset="2"/>
              <a:buChar char="§"/>
              <a:defRPr sz="2200" kern="1200">
                <a:solidFill>
                  <a:srgbClr val="414646"/>
                </a:solidFill>
                <a:latin typeface="Arial"/>
                <a:ea typeface="+mn-ea"/>
                <a:cs typeface="+mn-cs"/>
              </a:defRPr>
            </a:lvl1pPr>
            <a:lvl2pPr marL="536561" indent="-273044" algn="l" defTabSz="457189" rtl="0" eaLnBrk="1" latinLnBrk="0" hangingPunct="1">
              <a:lnSpc>
                <a:spcPct val="110000"/>
              </a:lnSpc>
              <a:spcBef>
                <a:spcPct val="20000"/>
              </a:spcBef>
              <a:buClr>
                <a:schemeClr val="accent1"/>
              </a:buClr>
              <a:buFont typeface="Symbol" charset="2"/>
              <a:buChar char="-"/>
              <a:defRPr sz="1800" kern="1200">
                <a:solidFill>
                  <a:srgbClr val="414646"/>
                </a:solidFill>
                <a:latin typeface="Arial"/>
                <a:ea typeface="+mn-ea"/>
                <a:cs typeface="+mn-cs"/>
              </a:defRPr>
            </a:lvl2pPr>
            <a:lvl3pPr marL="811193" indent="-274632" algn="l" defTabSz="457189" rtl="0" eaLnBrk="1" latinLnBrk="0" hangingPunct="1">
              <a:lnSpc>
                <a:spcPct val="110000"/>
              </a:lnSpc>
              <a:spcBef>
                <a:spcPct val="20000"/>
              </a:spcBef>
              <a:buClr>
                <a:schemeClr val="accent1"/>
              </a:buClr>
              <a:buFont typeface="Wingdings" charset="2"/>
              <a:buChar char="§"/>
              <a:tabLst/>
              <a:defRPr sz="1600" kern="1200">
                <a:solidFill>
                  <a:srgbClr val="414646"/>
                </a:solidFill>
                <a:latin typeface="Arial"/>
                <a:ea typeface="+mn-ea"/>
                <a:cs typeface="+mn-cs"/>
              </a:defRPr>
            </a:lvl3pPr>
            <a:lvl4pPr marL="1074712" indent="-263519" algn="l" defTabSz="457189" rtl="0" eaLnBrk="1" latinLnBrk="0" hangingPunct="1">
              <a:lnSpc>
                <a:spcPct val="110000"/>
              </a:lnSpc>
              <a:spcBef>
                <a:spcPct val="20000"/>
              </a:spcBef>
              <a:buClr>
                <a:schemeClr val="accent1"/>
              </a:buClr>
              <a:buFont typeface="Symbol" charset="2"/>
              <a:buChar char="-"/>
              <a:defRPr sz="1600" kern="1200">
                <a:solidFill>
                  <a:srgbClr val="414646"/>
                </a:solidFill>
                <a:latin typeface="Arial"/>
                <a:ea typeface="+mn-ea"/>
                <a:cs typeface="+mn-cs"/>
              </a:defRPr>
            </a:lvl4pPr>
            <a:lvl5pPr marL="1347754" indent="-273044" algn="l" defTabSz="457189" rtl="0" eaLnBrk="1" latinLnBrk="0" hangingPunct="1">
              <a:lnSpc>
                <a:spcPct val="110000"/>
              </a:lnSpc>
              <a:spcBef>
                <a:spcPct val="20000"/>
              </a:spcBef>
              <a:buClr>
                <a:schemeClr val="accent1"/>
              </a:buClr>
              <a:buFont typeface="Wingdings" charset="2"/>
              <a:buChar char="§"/>
              <a:defRPr sz="1600" kern="1200">
                <a:solidFill>
                  <a:srgbClr val="414646"/>
                </a:solidFill>
                <a:latin typeface="Arial"/>
                <a:ea typeface="+mn-ea"/>
                <a:cs typeface="+mn-cs"/>
              </a:defRPr>
            </a:lvl5pPr>
            <a:lvl6pPr marL="2514537" indent="-228594" algn="l" defTabSz="457189" rtl="0" eaLnBrk="1" latinLnBrk="0" hangingPunct="1">
              <a:spcBef>
                <a:spcPct val="20000"/>
              </a:spcBef>
              <a:buFont typeface="Arial"/>
              <a:buChar char="•"/>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8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18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Wingdings" charset="2"/>
              <a:buNone/>
            </a:pPr>
            <a:r>
              <a:rPr lang="en-US" altLang="en-US" b="1">
                <a:solidFill>
                  <a:srgbClr val="E45C31"/>
                </a:solidFill>
              </a:rPr>
              <a:t>VALIDATION</a:t>
            </a:r>
            <a:r>
              <a:rPr lang="en-US" altLang="en-US" b="1">
                <a:solidFill>
                  <a:srgbClr val="56A3A6"/>
                </a:solidFill>
              </a:rPr>
              <a:t> - how do I know that the control measure is adequate and effective at managing the risk?</a:t>
            </a:r>
          </a:p>
        </p:txBody>
      </p:sp>
      <p:pic>
        <p:nvPicPr>
          <p:cNvPr id="5" name="Picture 4">
            <a:extLst>
              <a:ext uri="{FF2B5EF4-FFF2-40B4-BE49-F238E27FC236}">
                <a16:creationId xmlns:a16="http://schemas.microsoft.com/office/drawing/2014/main" id="{BED39BEC-A417-67F7-17BA-928AD4A92D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3121" y="1621215"/>
            <a:ext cx="1643078" cy="1606887"/>
          </a:xfrm>
          <a:prstGeom prst="rect">
            <a:avLst/>
          </a:prstGeom>
        </p:spPr>
      </p:pic>
      <p:grpSp>
        <p:nvGrpSpPr>
          <p:cNvPr id="8" name="Group 7">
            <a:extLst>
              <a:ext uri="{FF2B5EF4-FFF2-40B4-BE49-F238E27FC236}">
                <a16:creationId xmlns:a16="http://schemas.microsoft.com/office/drawing/2014/main" id="{1A553953-B688-0A89-C29A-1C5402525DE6}"/>
              </a:ext>
            </a:extLst>
          </p:cNvPr>
          <p:cNvGrpSpPr/>
          <p:nvPr/>
        </p:nvGrpSpPr>
        <p:grpSpPr>
          <a:xfrm>
            <a:off x="11676764" y="1212621"/>
            <a:ext cx="515236" cy="380621"/>
            <a:chOff x="8628766" y="1945016"/>
            <a:chExt cx="515236" cy="380621"/>
          </a:xfrm>
        </p:grpSpPr>
        <p:sp>
          <p:nvSpPr>
            <p:cNvPr id="9" name="Round Same Side Corner Rectangle 24">
              <a:extLst>
                <a:ext uri="{FF2B5EF4-FFF2-40B4-BE49-F238E27FC236}">
                  <a16:creationId xmlns:a16="http://schemas.microsoft.com/office/drawing/2014/main" id="{18FC8A0D-BEF4-FC9A-7C3F-DB890F73372A}"/>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0" name="Striped Right Arrow 26">
              <a:extLst>
                <a:ext uri="{FF2B5EF4-FFF2-40B4-BE49-F238E27FC236}">
                  <a16:creationId xmlns:a16="http://schemas.microsoft.com/office/drawing/2014/main" id="{304841E8-1DED-12D1-C262-B2F5D7223A41}"/>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EDCC82-F369-B8B4-7F3F-85795F78C69A}"/>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2</a:t>
              </a:r>
            </a:p>
          </p:txBody>
        </p:sp>
      </p:grpSp>
      <p:sp>
        <p:nvSpPr>
          <p:cNvPr id="6" name="Text Box 63">
            <a:extLst>
              <a:ext uri="{FF2B5EF4-FFF2-40B4-BE49-F238E27FC236}">
                <a16:creationId xmlns:a16="http://schemas.microsoft.com/office/drawing/2014/main" id="{884519A9-A59C-D347-D1A4-3A941DD3BBF0}"/>
              </a:ext>
            </a:extLst>
          </p:cNvPr>
          <p:cNvSpPr txBox="1">
            <a:spLocks noChangeArrowheads="1"/>
          </p:cNvSpPr>
          <p:nvPr/>
        </p:nvSpPr>
        <p:spPr bwMode="auto">
          <a:xfrm>
            <a:off x="0" y="246424"/>
            <a:ext cx="1150620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KEY ACTION 2: </a:t>
            </a:r>
          </a:p>
          <a:p>
            <a:pPr algn="l">
              <a:lnSpc>
                <a:spcPts val="3000"/>
              </a:lnSpc>
              <a:spcBef>
                <a:spcPts val="0"/>
              </a:spcBef>
              <a:defRPr/>
            </a:pPr>
            <a:r>
              <a:rPr lang="en-US" sz="2800" b="1" i="1" spc="100">
                <a:solidFill>
                  <a:srgbClr val="FED766"/>
                </a:solidFill>
                <a:latin typeface="Arial" charset="0"/>
              </a:rPr>
              <a:t>Validate the effectiveness of existing control measures</a:t>
            </a:r>
          </a:p>
        </p:txBody>
      </p:sp>
      <p:pic>
        <p:nvPicPr>
          <p:cNvPr id="13" name="Picture 12">
            <a:extLst>
              <a:ext uri="{FF2B5EF4-FFF2-40B4-BE49-F238E27FC236}">
                <a16:creationId xmlns:a16="http://schemas.microsoft.com/office/drawing/2014/main" id="{5695E783-E7C2-DFC6-A25D-A256925569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1076" y="3210146"/>
            <a:ext cx="1092607" cy="1092607"/>
          </a:xfrm>
          <a:prstGeom prst="rect">
            <a:avLst/>
          </a:prstGeom>
        </p:spPr>
      </p:pic>
      <p:pic>
        <p:nvPicPr>
          <p:cNvPr id="4" name="Picture 3">
            <a:extLst>
              <a:ext uri="{FF2B5EF4-FFF2-40B4-BE49-F238E27FC236}">
                <a16:creationId xmlns:a16="http://schemas.microsoft.com/office/drawing/2014/main" id="{8BD7F933-F69F-2E82-84FA-7FCDE76838D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760870" y="3069550"/>
            <a:ext cx="1891389" cy="951363"/>
          </a:xfrm>
          <a:prstGeom prst="rect">
            <a:avLst/>
          </a:prstGeom>
          <a:scene3d>
            <a:camera prst="orthographicFront">
              <a:rot lat="1800000" lon="2400000" rev="0"/>
            </a:camera>
            <a:lightRig rig="threePt" dir="t"/>
          </a:scene3d>
        </p:spPr>
      </p:pic>
    </p:spTree>
    <p:extLst>
      <p:ext uri="{BB962C8B-B14F-4D97-AF65-F5344CB8AC3E}">
        <p14:creationId xmlns:p14="http://schemas.microsoft.com/office/powerpoint/2010/main" val="409839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8FFB-4563-0B89-B46F-ACA20A1C4D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F253AD-8B6B-E15E-FB74-3C5A510026E4}"/>
              </a:ext>
            </a:extLst>
          </p:cNvPr>
          <p:cNvSpPr txBox="1"/>
          <p:nvPr/>
        </p:nvSpPr>
        <p:spPr>
          <a:xfrm>
            <a:off x="1198775" y="2196275"/>
            <a:ext cx="7128933" cy="263149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2400"/>
              </a:spcAft>
              <a:buClrTx/>
              <a:buSzTx/>
              <a:buFontTx/>
              <a:buNone/>
              <a:tabLst/>
              <a:defRPr/>
            </a:pPr>
            <a:r>
              <a:rPr kumimoji="0" lang="en-US" sz="2000" b="1" i="0" u="none" strike="noStrike" kern="1200" cap="none" spc="0" normalizeH="0" baseline="0" noProof="0">
                <a:ln>
                  <a:noFill/>
                </a:ln>
                <a:solidFill>
                  <a:srgbClr val="086788"/>
                </a:solidFill>
                <a:effectLst/>
                <a:uLnTx/>
                <a:uFillTx/>
                <a:latin typeface="Arial" charset="0"/>
                <a:ea typeface="MS PGothic" charset="0"/>
              </a:rPr>
              <a:t>TOMORROW:</a:t>
            </a:r>
          </a:p>
          <a:p>
            <a:pPr marL="457200" marR="0" lvl="0" indent="-457200" algn="l" defTabSz="914400" rtl="0" eaLnBrk="0" fontAlgn="base" latinLnBrk="0" hangingPunct="0">
              <a:lnSpc>
                <a:spcPct val="100000"/>
              </a:lnSpc>
              <a:spcBef>
                <a:spcPct val="0"/>
              </a:spcBef>
              <a:spcAft>
                <a:spcPts val="1800"/>
              </a:spcAft>
              <a:buClrTx/>
              <a:buSzPct val="100000"/>
              <a:buFontTx/>
              <a:buBlip>
                <a:blip r:embed="rId3"/>
              </a:buBlip>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All day field trip</a:t>
            </a:r>
          </a:p>
          <a:p>
            <a:pPr marL="457200" marR="0" lvl="0" indent="-457200" algn="l" defTabSz="914400" rtl="0" eaLnBrk="0" fontAlgn="base" latinLnBrk="0" hangingPunct="0">
              <a:lnSpc>
                <a:spcPct val="100000"/>
              </a:lnSpc>
              <a:spcBef>
                <a:spcPct val="0"/>
              </a:spcBef>
              <a:spcAft>
                <a:spcPts val="1800"/>
              </a:spcAft>
              <a:buClrTx/>
              <a:buSzPct val="100000"/>
              <a:buFontTx/>
              <a:buBlip>
                <a:blip r:embed="rId3"/>
              </a:buBlip>
              <a:tabLst/>
              <a:defRPr/>
            </a:pPr>
            <a:r>
              <a:rPr lang="en-US" sz="2000">
                <a:solidFill>
                  <a:srgbClr val="E7E6E6">
                    <a:lumMod val="25000"/>
                  </a:srgbClr>
                </a:solidFill>
              </a:rPr>
              <a:t>Work in your table groups</a:t>
            </a:r>
            <a:endPar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endParaRPr>
          </a:p>
          <a:p>
            <a:pPr marL="457200" marR="0" lvl="0" indent="-457200" algn="l" defTabSz="914400" rtl="0" eaLnBrk="0" fontAlgn="base" latinLnBrk="0" hangingPunct="0">
              <a:lnSpc>
                <a:spcPct val="100000"/>
              </a:lnSpc>
              <a:spcBef>
                <a:spcPct val="0"/>
              </a:spcBef>
              <a:spcAft>
                <a:spcPts val="1800"/>
              </a:spcAft>
              <a:buClrTx/>
              <a:buSzPct val="100000"/>
              <a:buFontTx/>
              <a:buBlip>
                <a:blip r:embed="rId3"/>
              </a:buBlip>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Wear comfortable clothes/shoes</a:t>
            </a:r>
          </a:p>
          <a:p>
            <a:pPr marL="457200" indent="-457200">
              <a:spcAft>
                <a:spcPts val="1800"/>
              </a:spcAft>
              <a:buSzPct val="100000"/>
              <a:buBlip>
                <a:blip r:embed="rId3"/>
              </a:buBlip>
              <a:defRPr/>
            </a:pPr>
            <a:r>
              <a:rPr lang="en-US" sz="2000">
                <a:solidFill>
                  <a:srgbClr val="E7E6E6">
                    <a:lumMod val="25000"/>
                  </a:srgbClr>
                </a:solidFill>
              </a:rPr>
              <a:t>Expect a briefing by a water supply representative</a:t>
            </a:r>
          </a:p>
        </p:txBody>
      </p:sp>
      <p:sp>
        <p:nvSpPr>
          <p:cNvPr id="7" name="Text Box 63">
            <a:extLst>
              <a:ext uri="{FF2B5EF4-FFF2-40B4-BE49-F238E27FC236}">
                <a16:creationId xmlns:a16="http://schemas.microsoft.com/office/drawing/2014/main" id="{9B28E731-ADAF-10AD-EC32-FB6C76B4D39A}"/>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FIELD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trip briefing</a:t>
            </a:r>
          </a:p>
        </p:txBody>
      </p:sp>
      <p:pic>
        <p:nvPicPr>
          <p:cNvPr id="5" name="Graphic 4" descr="Construction worker female outline">
            <a:extLst>
              <a:ext uri="{FF2B5EF4-FFF2-40B4-BE49-F238E27FC236}">
                <a16:creationId xmlns:a16="http://schemas.microsoft.com/office/drawing/2014/main" id="{C2D29C52-D6B5-5861-91EF-6BD8BF4A07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87640" y="1876982"/>
            <a:ext cx="2160722" cy="2160722"/>
          </a:xfrm>
          <a:prstGeom prst="rect">
            <a:avLst/>
          </a:prstGeom>
        </p:spPr>
      </p:pic>
      <p:pic>
        <p:nvPicPr>
          <p:cNvPr id="9" name="Graphic 8" descr="Bus outline">
            <a:extLst>
              <a:ext uri="{FF2B5EF4-FFF2-40B4-BE49-F238E27FC236}">
                <a16:creationId xmlns:a16="http://schemas.microsoft.com/office/drawing/2014/main" id="{E4FA43AD-03C2-E267-8A6F-684262AA08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93227" y="3715719"/>
            <a:ext cx="2859487" cy="2859487"/>
          </a:xfrm>
          <a:prstGeom prst="rect">
            <a:avLst/>
          </a:prstGeom>
        </p:spPr>
      </p:pic>
      <p:cxnSp>
        <p:nvCxnSpPr>
          <p:cNvPr id="11" name="Straight Connector 10">
            <a:extLst>
              <a:ext uri="{FF2B5EF4-FFF2-40B4-BE49-F238E27FC236}">
                <a16:creationId xmlns:a16="http://schemas.microsoft.com/office/drawing/2014/main" id="{BA3A9CB6-005C-43AC-E065-54A856950F49}"/>
              </a:ext>
            </a:extLst>
          </p:cNvPr>
          <p:cNvCxnSpPr/>
          <p:nvPr/>
        </p:nvCxnSpPr>
        <p:spPr>
          <a:xfrm flipH="1">
            <a:off x="6757261" y="5129939"/>
            <a:ext cx="1146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D6E03F-AFBC-CF07-0F40-E92B135ACC48}"/>
              </a:ext>
            </a:extLst>
          </p:cNvPr>
          <p:cNvCxnSpPr>
            <a:cxnSpLocks/>
          </p:cNvCxnSpPr>
          <p:nvPr/>
        </p:nvCxnSpPr>
        <p:spPr>
          <a:xfrm flipH="1">
            <a:off x="7454685" y="5545811"/>
            <a:ext cx="449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F7C053B-2CD1-AE8A-E397-D575F468ABEA}"/>
              </a:ext>
            </a:extLst>
          </p:cNvPr>
          <p:cNvCxnSpPr>
            <a:cxnSpLocks/>
          </p:cNvCxnSpPr>
          <p:nvPr/>
        </p:nvCxnSpPr>
        <p:spPr>
          <a:xfrm flipH="1">
            <a:off x="7415939" y="5315943"/>
            <a:ext cx="449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604469-8E5C-4A9D-5133-9902F9DEEB89}"/>
              </a:ext>
            </a:extLst>
          </p:cNvPr>
          <p:cNvCxnSpPr>
            <a:cxnSpLocks/>
          </p:cNvCxnSpPr>
          <p:nvPr/>
        </p:nvCxnSpPr>
        <p:spPr>
          <a:xfrm flipH="1">
            <a:off x="7392691" y="4896174"/>
            <a:ext cx="4494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6774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5FC22-283E-F01E-69B9-26B7BDEAABEA}"/>
            </a:ext>
          </a:extLst>
        </p:cNvPr>
        <p:cNvGrpSpPr/>
        <p:nvPr/>
      </p:nvGrpSpPr>
      <p:grpSpPr>
        <a:xfrm>
          <a:off x="0" y="0"/>
          <a:ext cx="0" cy="0"/>
          <a:chOff x="0" y="0"/>
          <a:chExt cx="0" cy="0"/>
        </a:xfrm>
      </p:grpSpPr>
      <p:sp>
        <p:nvSpPr>
          <p:cNvPr id="4" name="AutoShape 11">
            <a:extLst>
              <a:ext uri="{FF2B5EF4-FFF2-40B4-BE49-F238E27FC236}">
                <a16:creationId xmlns:a16="http://schemas.microsoft.com/office/drawing/2014/main" id="{9103E926-3285-E87C-FFD2-62F3F7CC4329}"/>
              </a:ext>
            </a:extLst>
          </p:cNvPr>
          <p:cNvSpPr>
            <a:spLocks noChangeArrowheads="1"/>
          </p:cNvSpPr>
          <p:nvPr/>
        </p:nvSpPr>
        <p:spPr bwMode="auto">
          <a:xfrm>
            <a:off x="685800" y="1645921"/>
            <a:ext cx="9779979" cy="4148211"/>
          </a:xfrm>
          <a:prstGeom prst="rect">
            <a:avLst/>
          </a:prstGeom>
          <a:noFill/>
          <a:ln w="127000">
            <a:noFill/>
            <a:round/>
            <a:headEnd/>
            <a:tailEnd/>
          </a:ln>
        </p:spPr>
        <p:txBody>
          <a:bodyPr wrap="square" lIns="91344" tIns="45672" rIns="91344" bIns="45672" anchor="t" anchorCtr="0"/>
          <a:lstStyle/>
          <a:p>
            <a:pPr>
              <a:spcAft>
                <a:spcPts val="1200"/>
              </a:spcAft>
            </a:pPr>
            <a:r>
              <a:rPr lang="en-US" sz="2000">
                <a:solidFill>
                  <a:schemeClr val="bg2">
                    <a:lumMod val="25000"/>
                  </a:schemeClr>
                </a:solidFill>
              </a:rPr>
              <a:t>Refer to </a:t>
            </a:r>
            <a:r>
              <a:rPr lang="en-US" sz="2000" b="1">
                <a:solidFill>
                  <a:schemeClr val="bg2">
                    <a:lumMod val="25000"/>
                  </a:schemeClr>
                </a:solidFill>
              </a:rPr>
              <a:t>Activity 9: Field Visit </a:t>
            </a:r>
            <a:r>
              <a:rPr lang="en-US" sz="2000">
                <a:solidFill>
                  <a:schemeClr val="bg2">
                    <a:lumMod val="25000"/>
                  </a:schemeClr>
                </a:solidFill>
              </a:rPr>
              <a:t>in your Participant Workbook (page 20). </a:t>
            </a:r>
          </a:p>
          <a:p>
            <a:pPr>
              <a:spcAft>
                <a:spcPts val="1200"/>
              </a:spcAft>
            </a:pPr>
            <a:r>
              <a:rPr lang="en-US" sz="2000" b="1" u="sng">
                <a:solidFill>
                  <a:srgbClr val="E45C31"/>
                </a:solidFill>
              </a:rPr>
              <a:t>Bring your workbook</a:t>
            </a:r>
            <a:r>
              <a:rPr lang="en-US" sz="2000" b="1">
                <a:solidFill>
                  <a:srgbClr val="E45C31"/>
                </a:solidFill>
              </a:rPr>
              <a:t> with you to the field!</a:t>
            </a:r>
            <a:endParaRPr lang="en-US" sz="2000">
              <a:solidFill>
                <a:srgbClr val="E45C31"/>
              </a:solidFill>
            </a:endParaRPr>
          </a:p>
          <a:p>
            <a:pPr>
              <a:spcAft>
                <a:spcPts val="1200"/>
              </a:spcAft>
            </a:pPr>
            <a:r>
              <a:rPr lang="en-US" sz="2000">
                <a:solidFill>
                  <a:schemeClr val="bg2">
                    <a:lumMod val="25000"/>
                  </a:schemeClr>
                </a:solidFill>
              </a:rPr>
              <a:t>For each major process step visited (e.g. catchment/source, treatment works, storage/distribution and household), make observations and ask questions of staff to:</a:t>
            </a:r>
          </a:p>
          <a:p>
            <a:pPr marL="342900" indent="-342900">
              <a:spcAft>
                <a:spcPts val="1200"/>
              </a:spcAft>
              <a:buFont typeface="Arial"/>
              <a:buChar char="•"/>
            </a:pPr>
            <a:r>
              <a:rPr lang="en-US" sz="1800">
                <a:solidFill>
                  <a:schemeClr val="bg2">
                    <a:lumMod val="25000"/>
                  </a:schemeClr>
                </a:solidFill>
              </a:rPr>
              <a:t>Identify at least two </a:t>
            </a:r>
            <a:r>
              <a:rPr lang="en-US" sz="1800" b="1">
                <a:solidFill>
                  <a:srgbClr val="086788"/>
                </a:solidFill>
              </a:rPr>
              <a:t>hazardous events </a:t>
            </a:r>
            <a:r>
              <a:rPr lang="en-US" sz="1800">
                <a:solidFill>
                  <a:schemeClr val="bg2">
                    <a:lumMod val="25000"/>
                  </a:schemeClr>
                </a:solidFill>
              </a:rPr>
              <a:t>at each major process step                                   (“X happens because of Y”)</a:t>
            </a:r>
          </a:p>
          <a:p>
            <a:pPr marL="342900" indent="-342900">
              <a:spcAft>
                <a:spcPts val="1200"/>
              </a:spcAft>
              <a:buFont typeface="Arial"/>
              <a:buChar char="•"/>
            </a:pPr>
            <a:r>
              <a:rPr lang="en-US" sz="1800">
                <a:solidFill>
                  <a:schemeClr val="bg2">
                    <a:lumMod val="25000"/>
                  </a:schemeClr>
                </a:solidFill>
              </a:rPr>
              <a:t>Document any </a:t>
            </a:r>
            <a:r>
              <a:rPr lang="en-US" sz="1800" b="1">
                <a:solidFill>
                  <a:srgbClr val="086788"/>
                </a:solidFill>
              </a:rPr>
              <a:t>existing control measures </a:t>
            </a:r>
            <a:r>
              <a:rPr lang="en-US" sz="1800">
                <a:solidFill>
                  <a:schemeClr val="bg2">
                    <a:lumMod val="25000"/>
                  </a:schemeClr>
                </a:solidFill>
              </a:rPr>
              <a:t>for each hazardous event</a:t>
            </a:r>
          </a:p>
          <a:p>
            <a:pPr marL="342900" indent="-342900">
              <a:spcAft>
                <a:spcPts val="1200"/>
              </a:spcAft>
              <a:buFont typeface="Arial"/>
              <a:buChar char="•"/>
            </a:pPr>
            <a:r>
              <a:rPr lang="en-US" sz="1800" b="1">
                <a:solidFill>
                  <a:srgbClr val="086788"/>
                </a:solidFill>
              </a:rPr>
              <a:t>Validate the effectiveness </a:t>
            </a:r>
            <a:r>
              <a:rPr lang="en-US" sz="1800">
                <a:solidFill>
                  <a:schemeClr val="bg2">
                    <a:lumMod val="25000"/>
                  </a:schemeClr>
                </a:solidFill>
              </a:rPr>
              <a:t>of those controls (may require imagination!)</a:t>
            </a:r>
          </a:p>
          <a:p>
            <a:pPr marL="342900" indent="-342900">
              <a:spcAft>
                <a:spcPts val="1200"/>
              </a:spcAft>
              <a:buFont typeface="Arial"/>
              <a:buChar char="•"/>
            </a:pPr>
            <a:r>
              <a:rPr lang="en-US" sz="1800" b="1">
                <a:solidFill>
                  <a:srgbClr val="086788"/>
                </a:solidFill>
              </a:rPr>
              <a:t>Assess the risk </a:t>
            </a:r>
            <a:r>
              <a:rPr lang="en-US" sz="1800">
                <a:solidFill>
                  <a:schemeClr val="bg2">
                    <a:lumMod val="25000"/>
                  </a:schemeClr>
                </a:solidFill>
              </a:rPr>
              <a:t>of each hazardous event identified</a:t>
            </a:r>
          </a:p>
        </p:txBody>
      </p:sp>
      <p:grpSp>
        <p:nvGrpSpPr>
          <p:cNvPr id="5" name="Group 41">
            <a:extLst>
              <a:ext uri="{FF2B5EF4-FFF2-40B4-BE49-F238E27FC236}">
                <a16:creationId xmlns:a16="http://schemas.microsoft.com/office/drawing/2014/main" id="{24ABBD41-833F-E57F-0BB3-09FE7F630ECE}"/>
              </a:ext>
            </a:extLst>
          </p:cNvPr>
          <p:cNvGrpSpPr>
            <a:grpSpLocks/>
          </p:cNvGrpSpPr>
          <p:nvPr/>
        </p:nvGrpSpPr>
        <p:grpSpPr bwMode="auto">
          <a:xfrm>
            <a:off x="2248326" y="5883777"/>
            <a:ext cx="7448828" cy="772000"/>
            <a:chOff x="785813" y="3286125"/>
            <a:chExt cx="7850187" cy="825500"/>
          </a:xfrm>
        </p:grpSpPr>
        <p:grpSp>
          <p:nvGrpSpPr>
            <p:cNvPr id="6" name="Group 5">
              <a:extLst>
                <a:ext uri="{FF2B5EF4-FFF2-40B4-BE49-F238E27FC236}">
                  <a16:creationId xmlns:a16="http://schemas.microsoft.com/office/drawing/2014/main" id="{F1C6866F-2446-0100-2BE0-8773C52E2CA7}"/>
                </a:ext>
              </a:extLst>
            </p:cNvPr>
            <p:cNvGrpSpPr>
              <a:grpSpLocks/>
            </p:cNvGrpSpPr>
            <p:nvPr/>
          </p:nvGrpSpPr>
          <p:grpSpPr bwMode="auto">
            <a:xfrm>
              <a:off x="785813" y="3286125"/>
              <a:ext cx="2063750" cy="825500"/>
              <a:chOff x="3545" y="2266114"/>
              <a:chExt cx="2063993" cy="825597"/>
            </a:xfrm>
          </p:grpSpPr>
          <p:sp>
            <p:nvSpPr>
              <p:cNvPr id="18" name="Chevron 25">
                <a:extLst>
                  <a:ext uri="{FF2B5EF4-FFF2-40B4-BE49-F238E27FC236}">
                    <a16:creationId xmlns:a16="http://schemas.microsoft.com/office/drawing/2014/main" id="{74205FD5-3FB6-1366-615D-CEEC215E37AE}"/>
                  </a:ext>
                </a:extLst>
              </p:cNvPr>
              <p:cNvSpPr/>
              <p:nvPr/>
            </p:nvSpPr>
            <p:spPr>
              <a:xfrm>
                <a:off x="3545" y="2266114"/>
                <a:ext cx="2063993" cy="825597"/>
              </a:xfrm>
              <a:prstGeom prst="chevron">
                <a:avLst/>
              </a:prstGeom>
              <a:solidFill>
                <a:srgbClr val="E45C31"/>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20" name="Chevron 4">
                <a:extLst>
                  <a:ext uri="{FF2B5EF4-FFF2-40B4-BE49-F238E27FC236}">
                    <a16:creationId xmlns:a16="http://schemas.microsoft.com/office/drawing/2014/main" id="{A6E88F07-F69A-1D2E-5EDC-1D4B9640BCF0}"/>
                  </a:ext>
                </a:extLst>
              </p:cNvPr>
              <p:cNvSpPr/>
              <p:nvPr/>
            </p:nvSpPr>
            <p:spPr>
              <a:xfrm>
                <a:off x="416344" y="2266114"/>
                <a:ext cx="1238396" cy="8255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009" tIns="22670" rIns="22670" bIns="22670" spcCol="1270" anchor="ctr"/>
              <a:lstStyle/>
              <a:p>
                <a:pPr algn="ctr" defTabSz="755650" fontAlgn="auto">
                  <a:lnSpc>
                    <a:spcPct val="90000"/>
                  </a:lnSpc>
                  <a:spcBef>
                    <a:spcPts val="0"/>
                  </a:spcBef>
                  <a:spcAft>
                    <a:spcPct val="35000"/>
                  </a:spcAft>
                  <a:defRPr/>
                </a:pPr>
                <a:r>
                  <a:rPr lang="en-GB" sz="1400" b="1">
                    <a:solidFill>
                      <a:schemeClr val="bg1"/>
                    </a:solidFill>
                    <a:latin typeface="Arial" panose="020B0604020202020204" pitchFamily="34" charset="0"/>
                    <a:cs typeface="Arial" panose="020B0604020202020204" pitchFamily="34" charset="0"/>
                  </a:rPr>
                  <a:t>Catchment</a:t>
                </a:r>
              </a:p>
            </p:txBody>
          </p:sp>
        </p:grpSp>
        <p:grpSp>
          <p:nvGrpSpPr>
            <p:cNvPr id="7" name="Group 6">
              <a:extLst>
                <a:ext uri="{FF2B5EF4-FFF2-40B4-BE49-F238E27FC236}">
                  <a16:creationId xmlns:a16="http://schemas.microsoft.com/office/drawing/2014/main" id="{C78B4E20-A0A6-E5B9-CCA3-C50E07FBF9FB}"/>
                </a:ext>
              </a:extLst>
            </p:cNvPr>
            <p:cNvGrpSpPr>
              <a:grpSpLocks/>
            </p:cNvGrpSpPr>
            <p:nvPr/>
          </p:nvGrpSpPr>
          <p:grpSpPr bwMode="auto">
            <a:xfrm>
              <a:off x="2714625" y="3286125"/>
              <a:ext cx="2063750" cy="825500"/>
              <a:chOff x="3545" y="2266114"/>
              <a:chExt cx="2063993" cy="825597"/>
            </a:xfrm>
          </p:grpSpPr>
          <p:sp>
            <p:nvSpPr>
              <p:cNvPr id="14" name="Chevron 23">
                <a:extLst>
                  <a:ext uri="{FF2B5EF4-FFF2-40B4-BE49-F238E27FC236}">
                    <a16:creationId xmlns:a16="http://schemas.microsoft.com/office/drawing/2014/main" id="{027A7E48-116D-426D-ADB5-392D7554FADA}"/>
                  </a:ext>
                </a:extLst>
              </p:cNvPr>
              <p:cNvSpPr/>
              <p:nvPr/>
            </p:nvSpPr>
            <p:spPr>
              <a:xfrm>
                <a:off x="3545" y="2266114"/>
                <a:ext cx="2063993" cy="825597"/>
              </a:xfrm>
              <a:prstGeom prst="chevron">
                <a:avLst/>
              </a:prstGeom>
              <a:solidFill>
                <a:srgbClr val="E45C31">
                  <a:alpha val="90000"/>
                </a:srgbClr>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6" name="Chevron 4">
                <a:extLst>
                  <a:ext uri="{FF2B5EF4-FFF2-40B4-BE49-F238E27FC236}">
                    <a16:creationId xmlns:a16="http://schemas.microsoft.com/office/drawing/2014/main" id="{2B23224D-9C4B-87CC-A354-D02B6085B9CE}"/>
                  </a:ext>
                </a:extLst>
              </p:cNvPr>
              <p:cNvSpPr/>
              <p:nvPr/>
            </p:nvSpPr>
            <p:spPr>
              <a:xfrm>
                <a:off x="416344" y="2266114"/>
                <a:ext cx="1238396" cy="8255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009" tIns="22670" rIns="22670" bIns="22670" spcCol="1270" anchor="ctr"/>
              <a:lstStyle/>
              <a:p>
                <a:pPr algn="ctr" defTabSz="755650" fontAlgn="auto">
                  <a:lnSpc>
                    <a:spcPct val="90000"/>
                  </a:lnSpc>
                  <a:spcBef>
                    <a:spcPts val="0"/>
                  </a:spcBef>
                  <a:spcAft>
                    <a:spcPct val="35000"/>
                  </a:spcAft>
                  <a:defRPr/>
                </a:pPr>
                <a:r>
                  <a:rPr lang="en-GB" sz="1400" b="1">
                    <a:solidFill>
                      <a:schemeClr val="bg1"/>
                    </a:solidFill>
                    <a:latin typeface="Arial" panose="020B0604020202020204" pitchFamily="34" charset="0"/>
                    <a:cs typeface="Arial" panose="020B0604020202020204" pitchFamily="34" charset="0"/>
                  </a:rPr>
                  <a:t>Treatment</a:t>
                </a:r>
              </a:p>
            </p:txBody>
          </p:sp>
        </p:grpSp>
        <p:grpSp>
          <p:nvGrpSpPr>
            <p:cNvPr id="8" name="Group 5">
              <a:extLst>
                <a:ext uri="{FF2B5EF4-FFF2-40B4-BE49-F238E27FC236}">
                  <a16:creationId xmlns:a16="http://schemas.microsoft.com/office/drawing/2014/main" id="{E4E72EA3-E190-8D3E-EE7E-AE95EA2B096C}"/>
                </a:ext>
              </a:extLst>
            </p:cNvPr>
            <p:cNvGrpSpPr>
              <a:grpSpLocks/>
            </p:cNvGrpSpPr>
            <p:nvPr/>
          </p:nvGrpSpPr>
          <p:grpSpPr bwMode="auto">
            <a:xfrm>
              <a:off x="4643438" y="3286125"/>
              <a:ext cx="2063750" cy="825500"/>
              <a:chOff x="3545" y="2266114"/>
              <a:chExt cx="2063993" cy="825597"/>
            </a:xfrm>
          </p:grpSpPr>
          <p:sp>
            <p:nvSpPr>
              <p:cNvPr id="12" name="Chevron 21">
                <a:extLst>
                  <a:ext uri="{FF2B5EF4-FFF2-40B4-BE49-F238E27FC236}">
                    <a16:creationId xmlns:a16="http://schemas.microsoft.com/office/drawing/2014/main" id="{A652740F-4C62-A5E2-7E5D-687E47C02844}"/>
                  </a:ext>
                </a:extLst>
              </p:cNvPr>
              <p:cNvSpPr/>
              <p:nvPr/>
            </p:nvSpPr>
            <p:spPr>
              <a:xfrm>
                <a:off x="3545" y="2266114"/>
                <a:ext cx="2063993" cy="825597"/>
              </a:xfrm>
              <a:prstGeom prst="chevron">
                <a:avLst/>
              </a:prstGeom>
              <a:solidFill>
                <a:srgbClr val="E45C31">
                  <a:alpha val="85000"/>
                </a:srgbClr>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3" name="Chevron 4">
                <a:extLst>
                  <a:ext uri="{FF2B5EF4-FFF2-40B4-BE49-F238E27FC236}">
                    <a16:creationId xmlns:a16="http://schemas.microsoft.com/office/drawing/2014/main" id="{FF584BBA-40A0-5908-4349-BD7A4B4311DB}"/>
                  </a:ext>
                </a:extLst>
              </p:cNvPr>
              <p:cNvSpPr/>
              <p:nvPr/>
            </p:nvSpPr>
            <p:spPr>
              <a:xfrm>
                <a:off x="416344" y="2266114"/>
                <a:ext cx="1238396" cy="8255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009" tIns="22670" rIns="22670" bIns="22670" spcCol="1270" anchor="ctr"/>
              <a:lstStyle/>
              <a:p>
                <a:pPr algn="ctr" defTabSz="755650" fontAlgn="auto">
                  <a:lnSpc>
                    <a:spcPct val="90000"/>
                  </a:lnSpc>
                  <a:spcBef>
                    <a:spcPts val="0"/>
                  </a:spcBef>
                  <a:spcAft>
                    <a:spcPct val="35000"/>
                  </a:spcAft>
                  <a:defRPr/>
                </a:pPr>
                <a:r>
                  <a:rPr lang="en-GB" sz="1400" b="1">
                    <a:solidFill>
                      <a:schemeClr val="bg1"/>
                    </a:solidFill>
                    <a:latin typeface="Arial" panose="020B0604020202020204" pitchFamily="34" charset="0"/>
                    <a:cs typeface="Arial" panose="020B0604020202020204" pitchFamily="34" charset="0"/>
                  </a:rPr>
                  <a:t>Distribution</a:t>
                </a:r>
              </a:p>
            </p:txBody>
          </p:sp>
        </p:grpSp>
        <p:grpSp>
          <p:nvGrpSpPr>
            <p:cNvPr id="9" name="Group 8">
              <a:extLst>
                <a:ext uri="{FF2B5EF4-FFF2-40B4-BE49-F238E27FC236}">
                  <a16:creationId xmlns:a16="http://schemas.microsoft.com/office/drawing/2014/main" id="{9FC0550D-5C8B-F8FC-DAA4-1845671D24EC}"/>
                </a:ext>
              </a:extLst>
            </p:cNvPr>
            <p:cNvGrpSpPr>
              <a:grpSpLocks/>
            </p:cNvGrpSpPr>
            <p:nvPr/>
          </p:nvGrpSpPr>
          <p:grpSpPr bwMode="auto">
            <a:xfrm>
              <a:off x="6572250" y="3286125"/>
              <a:ext cx="2063750" cy="825500"/>
              <a:chOff x="3545" y="2266114"/>
              <a:chExt cx="2063993" cy="825597"/>
            </a:xfrm>
          </p:grpSpPr>
          <p:sp>
            <p:nvSpPr>
              <p:cNvPr id="10" name="Chevron 19">
                <a:extLst>
                  <a:ext uri="{FF2B5EF4-FFF2-40B4-BE49-F238E27FC236}">
                    <a16:creationId xmlns:a16="http://schemas.microsoft.com/office/drawing/2014/main" id="{F91E0BDC-B840-D1C0-92DD-4175912A2539}"/>
                  </a:ext>
                </a:extLst>
              </p:cNvPr>
              <p:cNvSpPr/>
              <p:nvPr/>
            </p:nvSpPr>
            <p:spPr>
              <a:xfrm>
                <a:off x="3545" y="2266114"/>
                <a:ext cx="2063993" cy="825597"/>
              </a:xfrm>
              <a:prstGeom prst="chevron">
                <a:avLst/>
              </a:prstGeom>
              <a:solidFill>
                <a:srgbClr val="E45C31">
                  <a:alpha val="80000"/>
                </a:srgbClr>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1" name="Chevron 4">
                <a:extLst>
                  <a:ext uri="{FF2B5EF4-FFF2-40B4-BE49-F238E27FC236}">
                    <a16:creationId xmlns:a16="http://schemas.microsoft.com/office/drawing/2014/main" id="{E46ACF1D-B8ED-5B41-E605-9C9D87559743}"/>
                  </a:ext>
                </a:extLst>
              </p:cNvPr>
              <p:cNvSpPr/>
              <p:nvPr/>
            </p:nvSpPr>
            <p:spPr>
              <a:xfrm>
                <a:off x="416344" y="2266114"/>
                <a:ext cx="1238396" cy="8255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009" tIns="22670" rIns="22670" bIns="22670" spcCol="1270" anchor="ctr"/>
              <a:lstStyle/>
              <a:p>
                <a:pPr algn="ctr" defTabSz="755650" fontAlgn="auto">
                  <a:lnSpc>
                    <a:spcPct val="90000"/>
                  </a:lnSpc>
                  <a:spcBef>
                    <a:spcPts val="0"/>
                  </a:spcBef>
                  <a:spcAft>
                    <a:spcPct val="35000"/>
                  </a:spcAft>
                  <a:defRPr/>
                </a:pPr>
                <a:r>
                  <a:rPr lang="en-GB" sz="1400" b="1">
                    <a:solidFill>
                      <a:schemeClr val="bg1"/>
                    </a:solidFill>
                    <a:latin typeface="Arial" panose="020B0604020202020204" pitchFamily="34" charset="0"/>
                    <a:cs typeface="Arial" panose="020B0604020202020204" pitchFamily="34" charset="0"/>
                  </a:rPr>
                  <a:t>User</a:t>
                </a:r>
              </a:p>
            </p:txBody>
          </p:sp>
        </p:grpSp>
      </p:grpSp>
      <p:sp>
        <p:nvSpPr>
          <p:cNvPr id="2" name="Text Box 63">
            <a:extLst>
              <a:ext uri="{FF2B5EF4-FFF2-40B4-BE49-F238E27FC236}">
                <a16:creationId xmlns:a16="http://schemas.microsoft.com/office/drawing/2014/main" id="{792D495E-BCD9-996D-C243-99A6DF5DDBDA}"/>
              </a:ext>
            </a:extLst>
          </p:cNvPr>
          <p:cNvSpPr txBox="1">
            <a:spLocks noChangeArrowheads="1"/>
          </p:cNvSpPr>
          <p:nvPr/>
        </p:nvSpPr>
        <p:spPr bwMode="auto">
          <a:xfrm>
            <a:off x="0" y="260047"/>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lang="en-US" sz="2800" b="1" spc="300">
                <a:solidFill>
                  <a:srgbClr val="1D395C"/>
                </a:solidFill>
                <a:latin typeface="Arial" charset="0"/>
              </a:rPr>
              <a:t>ACTIVITY 9 – field trip instructions:</a:t>
            </a: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Part I – risk assessment</a:t>
            </a:r>
          </a:p>
        </p:txBody>
      </p:sp>
    </p:spTree>
    <p:extLst>
      <p:ext uri="{BB962C8B-B14F-4D97-AF65-F5344CB8AC3E}">
        <p14:creationId xmlns:p14="http://schemas.microsoft.com/office/powerpoint/2010/main" val="38521607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1"/>
          <p:cNvSpPr>
            <a:spLocks noChangeArrowheads="1"/>
          </p:cNvSpPr>
          <p:nvPr/>
        </p:nvSpPr>
        <p:spPr bwMode="auto">
          <a:xfrm>
            <a:off x="2346961" y="1645920"/>
            <a:ext cx="7772957" cy="540652"/>
          </a:xfrm>
          <a:prstGeom prst="roundRect">
            <a:avLst>
              <a:gd name="adj" fmla="val 16667"/>
            </a:avLst>
          </a:prstGeom>
          <a:noFill/>
          <a:ln w="127000">
            <a:noFill/>
            <a:round/>
            <a:headEnd/>
            <a:tailEnd/>
          </a:ln>
        </p:spPr>
        <p:txBody>
          <a:bodyPr wrap="square" lIns="91344" tIns="45672" rIns="91344" bIns="45672" anchor="ctr"/>
          <a:lstStyle/>
          <a:p>
            <a:r>
              <a:rPr lang="en-US" sz="2000">
                <a:solidFill>
                  <a:schemeClr val="bg2">
                    <a:lumMod val="25000"/>
                  </a:schemeClr>
                </a:solidFill>
              </a:rPr>
              <a:t>In other words, complete the risk assessment table…</a:t>
            </a:r>
          </a:p>
        </p:txBody>
      </p:sp>
      <p:graphicFrame>
        <p:nvGraphicFramePr>
          <p:cNvPr id="5" name="Table 4"/>
          <p:cNvGraphicFramePr>
            <a:graphicFrameLocks noGrp="1"/>
          </p:cNvGraphicFramePr>
          <p:nvPr>
            <p:extLst>
              <p:ext uri="{D42A27DB-BD31-4B8C-83A1-F6EECF244321}">
                <p14:modId xmlns:p14="http://schemas.microsoft.com/office/powerpoint/2010/main" val="1408675631"/>
              </p:ext>
            </p:extLst>
          </p:nvPr>
        </p:nvGraphicFramePr>
        <p:xfrm>
          <a:off x="1725091" y="2372996"/>
          <a:ext cx="9329352" cy="3530609"/>
        </p:xfrm>
        <a:graphic>
          <a:graphicData uri="http://schemas.openxmlformats.org/drawingml/2006/table">
            <a:tbl>
              <a:tblPr firstRow="1" firstCol="1" bandRow="1"/>
              <a:tblGrid>
                <a:gridCol w="971292">
                  <a:extLst>
                    <a:ext uri="{9D8B030D-6E8A-4147-A177-3AD203B41FA5}">
                      <a16:colId xmlns:a16="http://schemas.microsoft.com/office/drawing/2014/main" val="20000"/>
                    </a:ext>
                  </a:extLst>
                </a:gridCol>
                <a:gridCol w="1068560">
                  <a:extLst>
                    <a:ext uri="{9D8B030D-6E8A-4147-A177-3AD203B41FA5}">
                      <a16:colId xmlns:a16="http://schemas.microsoft.com/office/drawing/2014/main" val="20001"/>
                    </a:ext>
                  </a:extLst>
                </a:gridCol>
                <a:gridCol w="874027">
                  <a:extLst>
                    <a:ext uri="{9D8B030D-6E8A-4147-A177-3AD203B41FA5}">
                      <a16:colId xmlns:a16="http://schemas.microsoft.com/office/drawing/2014/main" val="20002"/>
                    </a:ext>
                  </a:extLst>
                </a:gridCol>
                <a:gridCol w="1068560">
                  <a:extLst>
                    <a:ext uri="{9D8B030D-6E8A-4147-A177-3AD203B41FA5}">
                      <a16:colId xmlns:a16="http://schemas.microsoft.com/office/drawing/2014/main" val="20003"/>
                    </a:ext>
                  </a:extLst>
                </a:gridCol>
                <a:gridCol w="389066">
                  <a:extLst>
                    <a:ext uri="{9D8B030D-6E8A-4147-A177-3AD203B41FA5}">
                      <a16:colId xmlns:a16="http://schemas.microsoft.com/office/drawing/2014/main" val="20004"/>
                    </a:ext>
                  </a:extLst>
                </a:gridCol>
                <a:gridCol w="389066">
                  <a:extLst>
                    <a:ext uri="{9D8B030D-6E8A-4147-A177-3AD203B41FA5}">
                      <a16:colId xmlns:a16="http://schemas.microsoft.com/office/drawing/2014/main" val="20005"/>
                    </a:ext>
                  </a:extLst>
                </a:gridCol>
                <a:gridCol w="428967">
                  <a:extLst>
                    <a:ext uri="{9D8B030D-6E8A-4147-A177-3AD203B41FA5}">
                      <a16:colId xmlns:a16="http://schemas.microsoft.com/office/drawing/2014/main" val="20006"/>
                    </a:ext>
                  </a:extLst>
                </a:gridCol>
                <a:gridCol w="2486286">
                  <a:extLst>
                    <a:ext uri="{9D8B030D-6E8A-4147-A177-3AD203B41FA5}">
                      <a16:colId xmlns:a16="http://schemas.microsoft.com/office/drawing/2014/main" val="20007"/>
                    </a:ext>
                  </a:extLst>
                </a:gridCol>
                <a:gridCol w="486330">
                  <a:extLst>
                    <a:ext uri="{9D8B030D-6E8A-4147-A177-3AD203B41FA5}">
                      <a16:colId xmlns:a16="http://schemas.microsoft.com/office/drawing/2014/main" val="20008"/>
                    </a:ext>
                  </a:extLst>
                </a:gridCol>
                <a:gridCol w="389066">
                  <a:extLst>
                    <a:ext uri="{9D8B030D-6E8A-4147-A177-3AD203B41FA5}">
                      <a16:colId xmlns:a16="http://schemas.microsoft.com/office/drawing/2014/main" val="20009"/>
                    </a:ext>
                  </a:extLst>
                </a:gridCol>
                <a:gridCol w="389066">
                  <a:extLst>
                    <a:ext uri="{9D8B030D-6E8A-4147-A177-3AD203B41FA5}">
                      <a16:colId xmlns:a16="http://schemas.microsoft.com/office/drawing/2014/main" val="20010"/>
                    </a:ext>
                  </a:extLst>
                </a:gridCol>
                <a:gridCol w="389066">
                  <a:extLst>
                    <a:ext uri="{9D8B030D-6E8A-4147-A177-3AD203B41FA5}">
                      <a16:colId xmlns:a16="http://schemas.microsoft.com/office/drawing/2014/main" val="20011"/>
                    </a:ext>
                  </a:extLst>
                </a:gridCol>
              </a:tblGrid>
              <a:tr h="369660">
                <a:tc rowSpan="2">
                  <a:txBody>
                    <a:bodyPr/>
                    <a:lstStyle/>
                    <a:p>
                      <a:pP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Process Step </a:t>
                      </a:r>
                      <a:endParaRPr lang="en-US" sz="800">
                        <a:effectLst/>
                        <a:latin typeface="Arial" panose="020B0604020202020204" pitchFamily="34" charset="0"/>
                        <a:ea typeface="Times New Roman" charset="0"/>
                        <a:cs typeface="Arial" panose="020B0604020202020204" pitchFamily="34" charset="0"/>
                      </a:endParaRPr>
                    </a:p>
                    <a:p>
                      <a:pPr>
                        <a:lnSpc>
                          <a:spcPct val="115000"/>
                        </a:lnSpc>
                        <a:spcBef>
                          <a:spcPts val="1000"/>
                        </a:spcBef>
                        <a:spcAft>
                          <a:spcPts val="1000"/>
                        </a:spcAft>
                      </a:pPr>
                      <a:r>
                        <a:rPr lang="en-US" sz="900" i="1">
                          <a:solidFill>
                            <a:srgbClr val="000000"/>
                          </a:solidFill>
                          <a:effectLst/>
                          <a:latin typeface="Arial" panose="020B0604020202020204" pitchFamily="34" charset="0"/>
                          <a:ea typeface="Times New Roman" charset="0"/>
                          <a:cs typeface="Arial" panose="020B0604020202020204" pitchFamily="34" charset="0"/>
                        </a:rPr>
                        <a:t>(catchment, source, treatment plant, etc.)</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Hazardous Event</a:t>
                      </a:r>
                      <a:endParaRPr lang="en-US" sz="800">
                        <a:effectLst/>
                        <a:latin typeface="Arial" panose="020B0604020202020204" pitchFamily="34" charset="0"/>
                        <a:ea typeface="Times New Roman" charset="0"/>
                        <a:cs typeface="Arial" panose="020B0604020202020204" pitchFamily="34" charset="0"/>
                      </a:endParaRPr>
                    </a:p>
                    <a:p>
                      <a:pPr>
                        <a:lnSpc>
                          <a:spcPct val="115000"/>
                        </a:lnSpc>
                        <a:spcBef>
                          <a:spcPts val="1000"/>
                        </a:spcBef>
                        <a:spcAft>
                          <a:spcPts val="1000"/>
                        </a:spcAft>
                      </a:pPr>
                      <a:r>
                        <a:rPr lang="en-US" sz="900" i="1">
                          <a:solidFill>
                            <a:srgbClr val="000000"/>
                          </a:solidFill>
                          <a:effectLst/>
                          <a:latin typeface="Arial" panose="020B0604020202020204" pitchFamily="34" charset="0"/>
                          <a:ea typeface="Times New Roman" charset="0"/>
                          <a:cs typeface="Arial" panose="020B0604020202020204" pitchFamily="34" charset="0"/>
                        </a:rPr>
                        <a:t>(“X happens because of Y”)</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Hazard</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900" b="1" u="sng">
                          <a:solidFill>
                            <a:srgbClr val="000000"/>
                          </a:solidFill>
                          <a:effectLst/>
                          <a:latin typeface="Arial" panose="020B0604020202020204" pitchFamily="34" charset="0"/>
                          <a:ea typeface="Times New Roman" charset="0"/>
                          <a:cs typeface="Arial" panose="020B0604020202020204" pitchFamily="34" charset="0"/>
                        </a:rPr>
                        <a:t>Existing </a:t>
                      </a:r>
                      <a:r>
                        <a:rPr lang="en-US" sz="900" b="1">
                          <a:solidFill>
                            <a:srgbClr val="000000"/>
                          </a:solidFill>
                          <a:effectLst/>
                          <a:latin typeface="Arial" panose="020B0604020202020204" pitchFamily="34" charset="0"/>
                          <a:ea typeface="Times New Roman" charset="0"/>
                          <a:cs typeface="Arial" panose="020B0604020202020204" pitchFamily="34" charset="0"/>
                        </a:rPr>
                        <a:t>control measures </a:t>
                      </a:r>
                      <a:r>
                        <a:rPr lang="en-US" sz="900" i="1">
                          <a:solidFill>
                            <a:srgbClr val="000000"/>
                          </a:solidFill>
                          <a:effectLst/>
                          <a:latin typeface="Arial" panose="020B0604020202020204" pitchFamily="34" charset="0"/>
                          <a:ea typeface="Times New Roman" charset="0"/>
                          <a:cs typeface="Arial" panose="020B0604020202020204" pitchFamily="34" charset="0"/>
                        </a:rPr>
                        <a:t>(measures already in place to address hazard)</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DAEEF3"/>
                    </a:solidFill>
                  </a:tcPr>
                </a:tc>
                <a:tc gridSpan="4">
                  <a:txBody>
                    <a:bodyPr/>
                    <a:lstStyle/>
                    <a:p>
                      <a:pPr algn="ct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Are these controls effective?</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Risk assessment</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ED7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3883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Yes</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vert="vert27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DAEEF3"/>
                    </a:solidFill>
                  </a:tcPr>
                </a:tc>
                <a:tc>
                  <a:txBody>
                    <a:bodyPr/>
                    <a:lstStyle/>
                    <a:p>
                      <a:pPr algn="ct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No</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vert="vert27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DAEEF3"/>
                    </a:solidFill>
                  </a:tcPr>
                </a:tc>
                <a:tc>
                  <a:txBody>
                    <a:bodyPr/>
                    <a:lstStyle/>
                    <a:p>
                      <a:pPr algn="ct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Somewhat</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vert="vert27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DAEEF3"/>
                    </a:solidFill>
                  </a:tcPr>
                </a:tc>
                <a:tc>
                  <a:txBody>
                    <a:bodyPr/>
                    <a:lstStyle/>
                    <a:p>
                      <a:pP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Validation notes </a:t>
                      </a:r>
                      <a:r>
                        <a:rPr lang="en-US" sz="900" i="1">
                          <a:solidFill>
                            <a:srgbClr val="000000"/>
                          </a:solidFill>
                          <a:effectLst/>
                          <a:latin typeface="Arial" panose="020B0604020202020204" pitchFamily="34" charset="0"/>
                          <a:ea typeface="Times New Roman" charset="0"/>
                          <a:cs typeface="Arial" panose="020B0604020202020204" pitchFamily="34" charset="0"/>
                        </a:rPr>
                        <a:t>(basis of control measure effectiveness decision)</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DAEEF3"/>
                    </a:solidFill>
                  </a:tcPr>
                </a:tc>
                <a:tc>
                  <a:txBody>
                    <a:bodyPr/>
                    <a:lstStyle/>
                    <a:p>
                      <a:pPr algn="ct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Likelihood</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vert="vert27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ED766"/>
                    </a:solidFill>
                  </a:tcPr>
                </a:tc>
                <a:tc>
                  <a:txBody>
                    <a:bodyPr/>
                    <a:lstStyle/>
                    <a:p>
                      <a:pPr algn="ct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Severity</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vert="vert27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ED766"/>
                    </a:solidFill>
                  </a:tcPr>
                </a:tc>
                <a:tc>
                  <a:txBody>
                    <a:bodyPr/>
                    <a:lstStyle/>
                    <a:p>
                      <a:pPr algn="ct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Risk score</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vert="vert27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ED766"/>
                    </a:solidFill>
                  </a:tcPr>
                </a:tc>
                <a:tc>
                  <a:txBody>
                    <a:bodyPr/>
                    <a:lstStyle/>
                    <a:p>
                      <a:pPr algn="ctr">
                        <a:lnSpc>
                          <a:spcPct val="115000"/>
                        </a:lnSpc>
                        <a:spcBef>
                          <a:spcPts val="1000"/>
                        </a:spcBef>
                        <a:spcAft>
                          <a:spcPts val="1000"/>
                        </a:spcAft>
                      </a:pPr>
                      <a:r>
                        <a:rPr lang="en-US" sz="900" b="1">
                          <a:solidFill>
                            <a:srgbClr val="000000"/>
                          </a:solidFill>
                          <a:effectLst/>
                          <a:latin typeface="Arial" panose="020B0604020202020204" pitchFamily="34" charset="0"/>
                          <a:ea typeface="Times New Roman" charset="0"/>
                          <a:cs typeface="Arial" panose="020B0604020202020204" pitchFamily="34" charset="0"/>
                        </a:rPr>
                        <a:t>Risk level</a:t>
                      </a:r>
                      <a:endParaRPr lang="en-US" sz="800">
                        <a:effectLst/>
                        <a:latin typeface="Arial" panose="020B0604020202020204" pitchFamily="34" charset="0"/>
                        <a:ea typeface="Times New Roman" charset="0"/>
                        <a:cs typeface="Arial" panose="020B0604020202020204" pitchFamily="34" charset="0"/>
                      </a:endParaRPr>
                    </a:p>
                  </a:txBody>
                  <a:tcPr marL="57943" marR="57943" marT="0" marB="0" vert="vert27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ED766"/>
                    </a:solidFill>
                  </a:tcPr>
                </a:tc>
                <a:extLst>
                  <a:ext uri="{0D108BD9-81ED-4DB2-BD59-A6C34878D82A}">
                    <a16:rowId xmlns:a16="http://schemas.microsoft.com/office/drawing/2014/main" val="10001"/>
                  </a:ext>
                </a:extLst>
              </a:tr>
              <a:tr h="1722118">
                <a:tc>
                  <a:txBody>
                    <a:bodyPr/>
                    <a:lstStyle/>
                    <a:p>
                      <a:endParaRPr lang="en-US" sz="1000">
                        <a:effectLst/>
                        <a:latin typeface="Arial"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nSpc>
                          <a:spcPct val="115000"/>
                        </a:lnSpc>
                        <a:spcBef>
                          <a:spcPts val="1000"/>
                        </a:spcBef>
                        <a:spcAft>
                          <a:spcPts val="1000"/>
                        </a:spcAft>
                      </a:pPr>
                      <a:r>
                        <a:rPr lang="en-US" sz="9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nSpc>
                          <a:spcPct val="115000"/>
                        </a:lnSpc>
                        <a:spcBef>
                          <a:spcPts val="1000"/>
                        </a:spcBef>
                        <a:spcAft>
                          <a:spcPts val="1000"/>
                        </a:spcAft>
                      </a:pPr>
                      <a:r>
                        <a:rPr lang="en-US" sz="9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nSpc>
                          <a:spcPct val="115000"/>
                        </a:lnSpc>
                        <a:spcBef>
                          <a:spcPts val="1000"/>
                        </a:spcBef>
                        <a:spcAft>
                          <a:spcPts val="1000"/>
                        </a:spcAft>
                      </a:pPr>
                      <a:r>
                        <a:rPr lang="en-US" sz="9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8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9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8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nSpc>
                          <a:spcPct val="115000"/>
                        </a:lnSpc>
                        <a:spcBef>
                          <a:spcPts val="1000"/>
                        </a:spcBef>
                        <a:spcAft>
                          <a:spcPts val="1000"/>
                        </a:spcAft>
                      </a:pPr>
                      <a:r>
                        <a:rPr lang="en-US" sz="8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9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9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9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900">
                          <a:solidFill>
                            <a:srgbClr val="000000"/>
                          </a:solidFill>
                          <a:effectLst/>
                          <a:latin typeface="Calibri" charset="0"/>
                          <a:ea typeface="Times New Roman" charset="0"/>
                          <a:cs typeface="Times New Roman" charset="0"/>
                        </a:rPr>
                        <a:t> </a:t>
                      </a:r>
                      <a:endParaRPr lang="en-US" sz="800">
                        <a:effectLst/>
                        <a:latin typeface="Calibri" charset="0"/>
                        <a:ea typeface="Times New Roman" charset="0"/>
                        <a:cs typeface="Times New Roman" charset="0"/>
                      </a:endParaRPr>
                    </a:p>
                  </a:txBody>
                  <a:tcPr marL="57943" marR="57943"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ext Box 63">
            <a:extLst>
              <a:ext uri="{FF2B5EF4-FFF2-40B4-BE49-F238E27FC236}">
                <a16:creationId xmlns:a16="http://schemas.microsoft.com/office/drawing/2014/main" id="{0E89B6B6-3A86-CE59-9066-ADCFAF94A2DB}"/>
              </a:ext>
            </a:extLst>
          </p:cNvPr>
          <p:cNvSpPr txBox="1">
            <a:spLocks noChangeArrowheads="1"/>
          </p:cNvSpPr>
          <p:nvPr/>
        </p:nvSpPr>
        <p:spPr bwMode="auto">
          <a:xfrm>
            <a:off x="0" y="260047"/>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lang="en-US" sz="2800" b="1" spc="300">
                <a:solidFill>
                  <a:srgbClr val="1D395C"/>
                </a:solidFill>
                <a:latin typeface="Arial" charset="0"/>
              </a:rPr>
              <a:t>ACTIVITY 9 – field trip instructions:</a:t>
            </a: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Part I – risk assessment</a:t>
            </a:r>
          </a:p>
        </p:txBody>
      </p:sp>
    </p:spTree>
    <p:extLst>
      <p:ext uri="{BB962C8B-B14F-4D97-AF65-F5344CB8AC3E}">
        <p14:creationId xmlns:p14="http://schemas.microsoft.com/office/powerpoint/2010/main" val="18565463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Detective male with solid fill">
            <a:extLst>
              <a:ext uri="{FF2B5EF4-FFF2-40B4-BE49-F238E27FC236}">
                <a16:creationId xmlns:a16="http://schemas.microsoft.com/office/drawing/2014/main" id="{FF9D5EF5-B39B-0128-766D-406FAEDA02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1219" y="2694801"/>
            <a:ext cx="2376028" cy="2376028"/>
          </a:xfrm>
          <a:prstGeom prst="rect">
            <a:avLst/>
          </a:prstGeom>
        </p:spPr>
      </p:pic>
      <p:sp>
        <p:nvSpPr>
          <p:cNvPr id="78" name="AutoShape 11"/>
          <p:cNvSpPr>
            <a:spLocks noChangeArrowheads="1"/>
          </p:cNvSpPr>
          <p:nvPr/>
        </p:nvSpPr>
        <p:spPr bwMode="auto">
          <a:xfrm>
            <a:off x="866275" y="1645921"/>
            <a:ext cx="7321976" cy="4453465"/>
          </a:xfrm>
          <a:prstGeom prst="rect">
            <a:avLst/>
          </a:prstGeom>
          <a:noFill/>
          <a:ln w="9525">
            <a:noFill/>
            <a:round/>
            <a:headEnd/>
            <a:tailEnd/>
          </a:ln>
        </p:spPr>
        <p:txBody>
          <a:bodyPr wrap="square" lIns="91344" tIns="45672" rIns="91344" bIns="45672" anchor="t" anchorCtr="0"/>
          <a:lstStyle/>
          <a:p>
            <a:pPr>
              <a:spcAft>
                <a:spcPts val="1200"/>
              </a:spcAft>
            </a:pPr>
            <a:r>
              <a:rPr lang="en-US" sz="2000" b="1">
                <a:solidFill>
                  <a:srgbClr val="086788"/>
                </a:solidFill>
              </a:rPr>
              <a:t>TIPS</a:t>
            </a:r>
            <a:endParaRPr lang="en-US" sz="2000">
              <a:solidFill>
                <a:srgbClr val="086788"/>
              </a:solidFill>
            </a:endParaRPr>
          </a:p>
          <a:p>
            <a:pPr marL="342900" indent="-342900">
              <a:spcAft>
                <a:spcPts val="1800"/>
              </a:spcAft>
              <a:buBlip>
                <a:blip r:embed="rId5"/>
              </a:buBlip>
            </a:pPr>
            <a:r>
              <a:rPr lang="en-US" sz="2000">
                <a:solidFill>
                  <a:schemeClr val="bg2">
                    <a:lumMod val="25000"/>
                  </a:schemeClr>
                </a:solidFill>
              </a:rPr>
              <a:t>Refer to your list of possible hazardous events for ideas while in the field (</a:t>
            </a:r>
            <a:r>
              <a:rPr lang="en-US" sz="2000" b="1">
                <a:solidFill>
                  <a:schemeClr val="bg2">
                    <a:lumMod val="25000"/>
                  </a:schemeClr>
                </a:solidFill>
              </a:rPr>
              <a:t>Participant Workbook page 29</a:t>
            </a:r>
            <a:r>
              <a:rPr lang="en-US" sz="2000">
                <a:solidFill>
                  <a:schemeClr val="bg2">
                    <a:lumMod val="25000"/>
                  </a:schemeClr>
                </a:solidFill>
              </a:rPr>
              <a:t>)</a:t>
            </a:r>
          </a:p>
          <a:p>
            <a:pPr marL="342900" indent="-342900">
              <a:spcAft>
                <a:spcPts val="1800"/>
              </a:spcAft>
              <a:buBlip>
                <a:blip r:embed="rId5"/>
              </a:buBlip>
            </a:pPr>
            <a:r>
              <a:rPr lang="en-US" sz="2000">
                <a:solidFill>
                  <a:schemeClr val="bg2">
                    <a:lumMod val="25000"/>
                  </a:schemeClr>
                </a:solidFill>
              </a:rPr>
              <a:t>Ask questions of yourselves and of supplier staff, for example:</a:t>
            </a:r>
          </a:p>
          <a:p>
            <a:pPr marL="800100" lvl="1" indent="-342900">
              <a:spcAft>
                <a:spcPts val="1800"/>
              </a:spcAft>
              <a:buSzPct val="75000"/>
              <a:buFont typeface="Wingdings" panose="05000000000000000000" pitchFamily="2" charset="2"/>
              <a:buChar char="§"/>
            </a:pPr>
            <a:r>
              <a:rPr lang="en-US" sz="1900">
                <a:solidFill>
                  <a:schemeClr val="bg2">
                    <a:lumMod val="25000"/>
                  </a:schemeClr>
                </a:solidFill>
              </a:rPr>
              <a:t>What could go wrong here?</a:t>
            </a:r>
          </a:p>
          <a:p>
            <a:pPr marL="800100" lvl="1" indent="-342900">
              <a:spcAft>
                <a:spcPts val="1800"/>
              </a:spcAft>
              <a:buSzPct val="75000"/>
              <a:buFont typeface="Wingdings" panose="05000000000000000000" pitchFamily="2" charset="2"/>
              <a:buChar char="§"/>
            </a:pPr>
            <a:r>
              <a:rPr lang="en-US" sz="1900">
                <a:solidFill>
                  <a:schemeClr val="bg2">
                    <a:lumMod val="25000"/>
                  </a:schemeClr>
                </a:solidFill>
              </a:rPr>
              <a:t>What steps are currently taken to stop that from happening?</a:t>
            </a:r>
          </a:p>
          <a:p>
            <a:pPr marL="800100" lvl="1" indent="-342900">
              <a:spcAft>
                <a:spcPts val="1800"/>
              </a:spcAft>
              <a:buSzPct val="75000"/>
              <a:buFont typeface="Wingdings" panose="05000000000000000000" pitchFamily="2" charset="2"/>
              <a:buChar char="§"/>
            </a:pPr>
            <a:r>
              <a:rPr lang="en-US" sz="1900">
                <a:solidFill>
                  <a:schemeClr val="bg2">
                    <a:lumMod val="25000"/>
                  </a:schemeClr>
                </a:solidFill>
              </a:rPr>
              <a:t>What evidence is there that those measures do (or do not) work?</a:t>
            </a:r>
          </a:p>
        </p:txBody>
      </p:sp>
      <p:sp>
        <p:nvSpPr>
          <p:cNvPr id="73" name="AutoShape 11"/>
          <p:cNvSpPr>
            <a:spLocks noChangeArrowheads="1"/>
          </p:cNvSpPr>
          <p:nvPr/>
        </p:nvSpPr>
        <p:spPr bwMode="auto">
          <a:xfrm>
            <a:off x="8532742" y="4793830"/>
            <a:ext cx="2792983" cy="553998"/>
          </a:xfrm>
          <a:prstGeom prst="roundRect">
            <a:avLst>
              <a:gd name="adj" fmla="val 16667"/>
            </a:avLst>
          </a:prstGeom>
          <a:solidFill>
            <a:srgbClr val="E45C31"/>
          </a:solidFill>
          <a:ln w="9525">
            <a:noFill/>
            <a:round/>
            <a:headEnd/>
            <a:tailEnd/>
          </a:ln>
        </p:spPr>
        <p:txBody>
          <a:bodyPr wrap="square" lIns="91344" tIns="45672" rIns="91344" bIns="45672" anchor="ctr"/>
          <a:lstStyle/>
          <a:p>
            <a:pPr algn="ctr"/>
            <a:r>
              <a:rPr lang="en-US" sz="2000" b="1">
                <a:solidFill>
                  <a:schemeClr val="bg1"/>
                </a:solidFill>
              </a:rPr>
              <a:t>Be a WSP detective!</a:t>
            </a:r>
            <a:endParaRPr lang="en-US" sz="2000">
              <a:solidFill>
                <a:schemeClr val="bg1"/>
              </a:solidFill>
            </a:endParaRPr>
          </a:p>
        </p:txBody>
      </p:sp>
      <p:sp>
        <p:nvSpPr>
          <p:cNvPr id="4" name="Text Box 63">
            <a:extLst>
              <a:ext uri="{FF2B5EF4-FFF2-40B4-BE49-F238E27FC236}">
                <a16:creationId xmlns:a16="http://schemas.microsoft.com/office/drawing/2014/main" id="{1077E1EE-3695-0712-D83B-33FA6C1EFE32}"/>
              </a:ext>
            </a:extLst>
          </p:cNvPr>
          <p:cNvSpPr txBox="1">
            <a:spLocks noChangeArrowheads="1"/>
          </p:cNvSpPr>
          <p:nvPr/>
        </p:nvSpPr>
        <p:spPr bwMode="auto">
          <a:xfrm>
            <a:off x="0" y="260047"/>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lang="en-US" sz="2800" b="1" spc="300">
                <a:solidFill>
                  <a:srgbClr val="1D395C"/>
                </a:solidFill>
                <a:latin typeface="Arial" charset="0"/>
              </a:rPr>
              <a:t>ACTIVITY 9 – field trip instructions:</a:t>
            </a: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Part I – risk assessment</a:t>
            </a:r>
          </a:p>
        </p:txBody>
      </p:sp>
    </p:spTree>
    <p:extLst>
      <p:ext uri="{BB962C8B-B14F-4D97-AF65-F5344CB8AC3E}">
        <p14:creationId xmlns:p14="http://schemas.microsoft.com/office/powerpoint/2010/main" val="17287577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11D33-C8B4-0DAF-BC8C-8FBE1AA54D74}"/>
            </a:ext>
          </a:extLst>
        </p:cNvPr>
        <p:cNvGrpSpPr/>
        <p:nvPr/>
      </p:nvGrpSpPr>
      <p:grpSpPr>
        <a:xfrm>
          <a:off x="0" y="0"/>
          <a:ext cx="0" cy="0"/>
          <a:chOff x="0" y="0"/>
          <a:chExt cx="0" cy="0"/>
        </a:xfrm>
      </p:grpSpPr>
      <p:sp>
        <p:nvSpPr>
          <p:cNvPr id="78" name="AutoShape 11">
            <a:extLst>
              <a:ext uri="{FF2B5EF4-FFF2-40B4-BE49-F238E27FC236}">
                <a16:creationId xmlns:a16="http://schemas.microsoft.com/office/drawing/2014/main" id="{577F6F12-3578-3E88-0C92-009B23686C13}"/>
              </a:ext>
            </a:extLst>
          </p:cNvPr>
          <p:cNvSpPr>
            <a:spLocks noChangeArrowheads="1"/>
          </p:cNvSpPr>
          <p:nvPr/>
        </p:nvSpPr>
        <p:spPr bwMode="auto">
          <a:xfrm>
            <a:off x="710666" y="1682016"/>
            <a:ext cx="7444347" cy="790514"/>
          </a:xfrm>
          <a:prstGeom prst="rect">
            <a:avLst/>
          </a:prstGeom>
          <a:noFill/>
          <a:ln w="127000">
            <a:noFill/>
            <a:round/>
            <a:headEnd/>
            <a:tailEnd/>
          </a:ln>
        </p:spPr>
        <p:txBody>
          <a:bodyPr wrap="square" lIns="91344" tIns="45672" rIns="91344" bIns="45672" anchor="t" anchorCtr="0"/>
          <a:lstStyle/>
          <a:p>
            <a:pPr marL="0" marR="0" lvl="0" indent="0" algn="l" defTabSz="914400" rtl="0" eaLnBrk="0" fontAlgn="base" latinLnBrk="0" hangingPunct="0">
              <a:lnSpc>
                <a:spcPct val="100000"/>
              </a:lnSpc>
              <a:spcBef>
                <a:spcPts val="0"/>
              </a:spcBef>
              <a:spcAft>
                <a:spcPts val="2400"/>
              </a:spcAft>
              <a:buClrTx/>
              <a:buSzTx/>
              <a:buFontTx/>
              <a:buNone/>
              <a:tabLst/>
              <a:defRPr/>
            </a:pPr>
            <a:r>
              <a:rPr kumimoji="0" lang="en-US" sz="2200" b="1" i="0" u="none" strike="noStrike" kern="1200" cap="none" spc="0" normalizeH="0" baseline="0" noProof="0">
                <a:ln>
                  <a:noFill/>
                </a:ln>
                <a:solidFill>
                  <a:srgbClr val="E45C31"/>
                </a:solidFill>
                <a:effectLst/>
                <a:uLnTx/>
                <a:uFillTx/>
                <a:latin typeface="Arial" charset="0"/>
                <a:ea typeface="MS PGothic" charset="0"/>
              </a:rPr>
              <a:t>Develop an improvement plan where the need for additional control has been identified </a:t>
            </a:r>
          </a:p>
        </p:txBody>
      </p:sp>
      <p:sp>
        <p:nvSpPr>
          <p:cNvPr id="6" name="AutoShape 11">
            <a:extLst>
              <a:ext uri="{FF2B5EF4-FFF2-40B4-BE49-F238E27FC236}">
                <a16:creationId xmlns:a16="http://schemas.microsoft.com/office/drawing/2014/main" id="{DD546863-E3D5-D886-3789-5C56B4350322}"/>
              </a:ext>
            </a:extLst>
          </p:cNvPr>
          <p:cNvSpPr>
            <a:spLocks noChangeArrowheads="1"/>
          </p:cNvSpPr>
          <p:nvPr/>
        </p:nvSpPr>
        <p:spPr bwMode="auto">
          <a:xfrm>
            <a:off x="553453" y="2658538"/>
            <a:ext cx="11085094" cy="3453865"/>
          </a:xfrm>
          <a:prstGeom prst="rect">
            <a:avLst/>
          </a:prstGeom>
          <a:noFill/>
          <a:ln w="127000">
            <a:noFill/>
            <a:round/>
            <a:headEnd/>
            <a:tailEnd/>
          </a:ln>
        </p:spPr>
        <p:txBody>
          <a:bodyPr wrap="square" lIns="91344" tIns="45672" rIns="91344" bIns="45672" anchor="t" anchorCtr="0"/>
          <a:lstStyle/>
          <a:p>
            <a:pPr marL="342900" marR="0" lvl="0" indent="-342900" algn="l" defTabSz="914400" rtl="0" eaLnBrk="0" fontAlgn="base" latinLnBrk="0" hangingPunct="0">
              <a:lnSpc>
                <a:spcPct val="100000"/>
              </a:lnSpc>
              <a:spcBef>
                <a:spcPts val="0"/>
              </a:spcBef>
              <a:spcAft>
                <a:spcPts val="2400"/>
              </a:spcAft>
              <a:buClrTx/>
              <a:buSzTx/>
              <a:buFontTx/>
              <a:buBlip>
                <a:blip r:embed="rId3"/>
              </a:buBlip>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From the field-trip risk assessment table (Part I), choose at least two hazardous event that represent a significant risk and require additional control, and complete the improvement plan table.</a:t>
            </a:r>
          </a:p>
          <a:p>
            <a:pPr marL="342900" marR="0" lvl="0" indent="-342900" algn="l" defTabSz="914400" rtl="0" eaLnBrk="0" fontAlgn="base" latinLnBrk="0" hangingPunct="0">
              <a:lnSpc>
                <a:spcPct val="100000"/>
              </a:lnSpc>
              <a:spcBef>
                <a:spcPts val="0"/>
              </a:spcBef>
              <a:spcAft>
                <a:spcPts val="2400"/>
              </a:spcAft>
              <a:buClrTx/>
              <a:buSzTx/>
              <a:buFontTx/>
              <a:buBlip>
                <a:blip r:embed="rId3"/>
              </a:buBlip>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Consider a two-stage improvement plan i.e. document one simple improvement that could be done in the short term, and in the next row document a more thorough improvement that may require additional funding or expertise.</a:t>
            </a:r>
          </a:p>
        </p:txBody>
      </p:sp>
      <p:sp>
        <p:nvSpPr>
          <p:cNvPr id="2" name="Text Box 63">
            <a:extLst>
              <a:ext uri="{FF2B5EF4-FFF2-40B4-BE49-F238E27FC236}">
                <a16:creationId xmlns:a16="http://schemas.microsoft.com/office/drawing/2014/main" id="{4037D561-69CB-EE71-563E-6CB499915D7A}"/>
              </a:ext>
            </a:extLst>
          </p:cNvPr>
          <p:cNvSpPr txBox="1">
            <a:spLocks noChangeArrowheads="1"/>
          </p:cNvSpPr>
          <p:nvPr/>
        </p:nvSpPr>
        <p:spPr bwMode="auto">
          <a:xfrm>
            <a:off x="0" y="260047"/>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ACTIVITY 9 – field trip instructions: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Part II – improvement plan</a:t>
            </a:r>
          </a:p>
        </p:txBody>
      </p:sp>
      <p:pic>
        <p:nvPicPr>
          <p:cNvPr id="5" name="Picture 4">
            <a:extLst>
              <a:ext uri="{FF2B5EF4-FFF2-40B4-BE49-F238E27FC236}">
                <a16:creationId xmlns:a16="http://schemas.microsoft.com/office/drawing/2014/main" id="{3F017B05-7FC8-62A4-E81E-0D44D8A97FB1}"/>
              </a:ext>
            </a:extLst>
          </p:cNvPr>
          <p:cNvPicPr>
            <a:picLocks noChangeAspect="1"/>
          </p:cNvPicPr>
          <p:nvPr/>
        </p:nvPicPr>
        <p:blipFill>
          <a:blip r:embed="rId4"/>
          <a:stretch>
            <a:fillRect/>
          </a:stretch>
        </p:blipFill>
        <p:spPr>
          <a:xfrm>
            <a:off x="2340245" y="5012210"/>
            <a:ext cx="7100544" cy="1694232"/>
          </a:xfrm>
          <a:prstGeom prst="rect">
            <a:avLst/>
          </a:prstGeom>
        </p:spPr>
      </p:pic>
    </p:spTree>
    <p:extLst>
      <p:ext uri="{BB962C8B-B14F-4D97-AF65-F5344CB8AC3E}">
        <p14:creationId xmlns:p14="http://schemas.microsoft.com/office/powerpoint/2010/main" val="39500519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AutoShape 11"/>
          <p:cNvSpPr>
            <a:spLocks noChangeArrowheads="1"/>
          </p:cNvSpPr>
          <p:nvPr/>
        </p:nvSpPr>
        <p:spPr bwMode="auto">
          <a:xfrm>
            <a:off x="710666" y="1494922"/>
            <a:ext cx="7444347" cy="790514"/>
          </a:xfrm>
          <a:prstGeom prst="rect">
            <a:avLst/>
          </a:prstGeom>
          <a:noFill/>
          <a:ln w="127000">
            <a:noFill/>
            <a:round/>
            <a:headEnd/>
            <a:tailEnd/>
          </a:ln>
        </p:spPr>
        <p:txBody>
          <a:bodyPr wrap="square" lIns="91344" tIns="45672" rIns="91344" bIns="45672" anchor="t" anchorCtr="0"/>
          <a:lstStyle/>
          <a:p>
            <a:pPr>
              <a:spcBef>
                <a:spcPts val="0"/>
              </a:spcBef>
              <a:spcAft>
                <a:spcPts val="2400"/>
              </a:spcAft>
            </a:pPr>
            <a:r>
              <a:rPr lang="en-US" sz="2200" b="1">
                <a:solidFill>
                  <a:srgbClr val="E45C31"/>
                </a:solidFill>
              </a:rPr>
              <a:t>At the process steps visited, e.g. the water treatment plant (WTP), ask questions of staff to determine:</a:t>
            </a:r>
          </a:p>
        </p:txBody>
      </p:sp>
      <p:sp>
        <p:nvSpPr>
          <p:cNvPr id="6" name="AutoShape 11">
            <a:extLst>
              <a:ext uri="{FF2B5EF4-FFF2-40B4-BE49-F238E27FC236}">
                <a16:creationId xmlns:a16="http://schemas.microsoft.com/office/drawing/2014/main" id="{99CF2F3C-88B7-8B4C-8694-BA1552C53065}"/>
              </a:ext>
            </a:extLst>
          </p:cNvPr>
          <p:cNvSpPr>
            <a:spLocks noChangeArrowheads="1"/>
          </p:cNvSpPr>
          <p:nvPr/>
        </p:nvSpPr>
        <p:spPr bwMode="auto">
          <a:xfrm>
            <a:off x="1091408" y="2519053"/>
            <a:ext cx="10377338" cy="3453865"/>
          </a:xfrm>
          <a:prstGeom prst="rect">
            <a:avLst/>
          </a:prstGeom>
          <a:noFill/>
          <a:ln w="127000">
            <a:noFill/>
            <a:round/>
            <a:headEnd/>
            <a:tailEnd/>
          </a:ln>
        </p:spPr>
        <p:txBody>
          <a:bodyPr wrap="square" lIns="91344" tIns="45672" rIns="91344" bIns="45672" anchor="t" anchorCtr="0"/>
          <a:lstStyle/>
          <a:p>
            <a:pPr marL="342900" indent="-342900">
              <a:spcBef>
                <a:spcPts val="0"/>
              </a:spcBef>
              <a:spcAft>
                <a:spcPts val="2400"/>
              </a:spcAft>
              <a:buBlip>
                <a:blip r:embed="rId3"/>
              </a:buBlip>
            </a:pPr>
            <a:r>
              <a:rPr lang="en-AU" sz="2000">
                <a:solidFill>
                  <a:schemeClr val="bg2">
                    <a:lumMod val="25000"/>
                  </a:schemeClr>
                </a:solidFill>
              </a:rPr>
              <a:t>Where are the </a:t>
            </a:r>
            <a:r>
              <a:rPr lang="en-AU" sz="2000" b="1">
                <a:solidFill>
                  <a:srgbClr val="086788"/>
                </a:solidFill>
              </a:rPr>
              <a:t>operational monitoring </a:t>
            </a:r>
            <a:r>
              <a:rPr lang="en-AU" sz="2000">
                <a:solidFill>
                  <a:schemeClr val="bg2">
                    <a:lumMod val="25000"/>
                  </a:schemeClr>
                </a:solidFill>
              </a:rPr>
              <a:t>points? What is monitored, how, how often and by whom? What are the critical limits? What action is taken if critical limits are breached? Where is monitoring data recorded?</a:t>
            </a:r>
          </a:p>
          <a:p>
            <a:pPr marL="342900" indent="-342900">
              <a:spcBef>
                <a:spcPts val="0"/>
              </a:spcBef>
              <a:spcAft>
                <a:spcPts val="2400"/>
              </a:spcAft>
              <a:buBlip>
                <a:blip r:embed="rId3"/>
              </a:buBlip>
            </a:pPr>
            <a:r>
              <a:rPr lang="en-AU" sz="2000">
                <a:solidFill>
                  <a:schemeClr val="bg2">
                    <a:lumMod val="25000"/>
                  </a:schemeClr>
                </a:solidFill>
              </a:rPr>
              <a:t>For at least </a:t>
            </a:r>
            <a:r>
              <a:rPr lang="en-AU" sz="2000" u="sng">
                <a:solidFill>
                  <a:schemeClr val="bg2">
                    <a:lumMod val="25000"/>
                  </a:schemeClr>
                </a:solidFill>
              </a:rPr>
              <a:t>two</a:t>
            </a:r>
            <a:r>
              <a:rPr lang="en-AU" sz="2000">
                <a:solidFill>
                  <a:schemeClr val="bg2">
                    <a:lumMod val="25000"/>
                  </a:schemeClr>
                </a:solidFill>
              </a:rPr>
              <a:t> control measures, record the information collected in the form of an operational monitoring plan.</a:t>
            </a:r>
            <a:endParaRPr lang="en-US" sz="2000">
              <a:solidFill>
                <a:schemeClr val="bg2">
                  <a:lumMod val="25000"/>
                </a:schemeClr>
              </a:solidFill>
            </a:endParaRPr>
          </a:p>
        </p:txBody>
      </p:sp>
      <p:sp>
        <p:nvSpPr>
          <p:cNvPr id="2" name="Text Box 63">
            <a:extLst>
              <a:ext uri="{FF2B5EF4-FFF2-40B4-BE49-F238E27FC236}">
                <a16:creationId xmlns:a16="http://schemas.microsoft.com/office/drawing/2014/main" id="{FE6B640F-D179-A2C6-30C4-2E0ADC54DE87}"/>
              </a:ext>
            </a:extLst>
          </p:cNvPr>
          <p:cNvSpPr txBox="1">
            <a:spLocks noChangeArrowheads="1"/>
          </p:cNvSpPr>
          <p:nvPr/>
        </p:nvSpPr>
        <p:spPr bwMode="auto">
          <a:xfrm>
            <a:off x="0" y="260047"/>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lang="en-US" sz="2800" b="1" spc="300">
                <a:solidFill>
                  <a:schemeClr val="bg1"/>
                </a:solidFill>
                <a:latin typeface="Arial" charset="0"/>
              </a:rPr>
              <a:t>ACTIVITY 9 – field trip instructions:</a:t>
            </a:r>
            <a:r>
              <a:rPr kumimoji="0" lang="en-US" sz="2800" b="1" i="0" u="none" strike="noStrike" kern="1200" cap="none" spc="300" normalizeH="0" baseline="0" noProof="0">
                <a:ln>
                  <a:noFill/>
                </a:ln>
                <a:solidFill>
                  <a:schemeClr val="bg1"/>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rgbClr val="1D395C"/>
                </a:solidFill>
                <a:effectLst/>
                <a:uLnTx/>
                <a:uFillTx/>
                <a:latin typeface="Arial" charset="0"/>
                <a:ea typeface="ＭＳ Ｐゴシック" charset="0"/>
              </a:rPr>
              <a:t>Part III – operational monitoring</a:t>
            </a:r>
          </a:p>
        </p:txBody>
      </p:sp>
      <p:pic>
        <p:nvPicPr>
          <p:cNvPr id="4" name="Picture 3">
            <a:extLst>
              <a:ext uri="{FF2B5EF4-FFF2-40B4-BE49-F238E27FC236}">
                <a16:creationId xmlns:a16="http://schemas.microsoft.com/office/drawing/2014/main" id="{0784CF0D-DFE9-24A4-F05C-CEADBF25FC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09248" y="4594747"/>
            <a:ext cx="7130785" cy="2003206"/>
          </a:xfrm>
          <a:prstGeom prst="rect">
            <a:avLst/>
          </a:prstGeom>
        </p:spPr>
      </p:pic>
    </p:spTree>
    <p:extLst>
      <p:ext uri="{BB962C8B-B14F-4D97-AF65-F5344CB8AC3E}">
        <p14:creationId xmlns:p14="http://schemas.microsoft.com/office/powerpoint/2010/main" val="213089942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AutoShape 11"/>
          <p:cNvSpPr>
            <a:spLocks noChangeArrowheads="1"/>
          </p:cNvSpPr>
          <p:nvPr/>
        </p:nvSpPr>
        <p:spPr bwMode="auto">
          <a:xfrm>
            <a:off x="782053" y="1645920"/>
            <a:ext cx="9331029" cy="2810576"/>
          </a:xfrm>
          <a:prstGeom prst="rect">
            <a:avLst/>
          </a:prstGeom>
          <a:noFill/>
          <a:ln w="127000">
            <a:noFill/>
            <a:round/>
            <a:headEnd/>
            <a:tailEnd/>
          </a:ln>
        </p:spPr>
        <p:txBody>
          <a:bodyPr wrap="square" lIns="91344" tIns="45672" rIns="91344" bIns="45672" anchor="t" anchorCtr="0"/>
          <a:lstStyle/>
          <a:p>
            <a:r>
              <a:rPr lang="en-US" sz="2000" b="1">
                <a:solidFill>
                  <a:srgbClr val="E45C31"/>
                </a:solidFill>
              </a:rPr>
              <a:t>Where the field trip includes a WTP visit and a WTP diagram/schematic is provided:</a:t>
            </a:r>
          </a:p>
          <a:p>
            <a:endParaRPr lang="en-US" sz="2000">
              <a:solidFill>
                <a:schemeClr val="bg2">
                  <a:lumMod val="25000"/>
                </a:schemeClr>
              </a:solidFill>
            </a:endParaRPr>
          </a:p>
          <a:p>
            <a:pPr lvl="1"/>
            <a:r>
              <a:rPr lang="en-US" sz="2000">
                <a:solidFill>
                  <a:schemeClr val="bg2">
                    <a:lumMod val="25000"/>
                  </a:schemeClr>
                </a:solidFill>
              </a:rPr>
              <a:t>Study the WTP schematic provided and, while on site, </a:t>
            </a:r>
            <a:r>
              <a:rPr lang="en-US" sz="2000" b="1">
                <a:solidFill>
                  <a:srgbClr val="086788"/>
                </a:solidFill>
              </a:rPr>
              <a:t>field verify the accuracy of the schematic</a:t>
            </a:r>
            <a:r>
              <a:rPr lang="en-US" sz="2000">
                <a:solidFill>
                  <a:srgbClr val="086788"/>
                </a:solidFill>
              </a:rPr>
              <a:t>.  </a:t>
            </a:r>
            <a:r>
              <a:rPr lang="en-US" sz="2000">
                <a:solidFill>
                  <a:schemeClr val="bg2">
                    <a:lumMod val="25000"/>
                  </a:schemeClr>
                </a:solidFill>
              </a:rPr>
              <a:t>Can you spot any significant errors or omissions? If so, make a note on your copy of the schematic.</a:t>
            </a:r>
          </a:p>
        </p:txBody>
      </p:sp>
      <p:grpSp>
        <p:nvGrpSpPr>
          <p:cNvPr id="6" name="Group 5">
            <a:extLst>
              <a:ext uri="{FF2B5EF4-FFF2-40B4-BE49-F238E27FC236}">
                <a16:creationId xmlns:a16="http://schemas.microsoft.com/office/drawing/2014/main" id="{F6207773-719A-EB43-8D8B-8A247F1B646C}"/>
              </a:ext>
            </a:extLst>
          </p:cNvPr>
          <p:cNvGrpSpPr/>
          <p:nvPr/>
        </p:nvGrpSpPr>
        <p:grpSpPr>
          <a:xfrm>
            <a:off x="2002229" y="4020449"/>
            <a:ext cx="8175755" cy="2489444"/>
            <a:chOff x="145285" y="2808207"/>
            <a:chExt cx="8818265" cy="2685083"/>
          </a:xfrm>
        </p:grpSpPr>
        <p:pic>
          <p:nvPicPr>
            <p:cNvPr id="7" name="Picture 6">
              <a:extLst>
                <a:ext uri="{FF2B5EF4-FFF2-40B4-BE49-F238E27FC236}">
                  <a16:creationId xmlns:a16="http://schemas.microsoft.com/office/drawing/2014/main" id="{A71AB371-4706-B04A-803E-4FD55D5FA88F}"/>
                </a:ext>
              </a:extLst>
            </p:cNvPr>
            <p:cNvPicPr>
              <a:picLocks noChangeAspect="1"/>
            </p:cNvPicPr>
            <p:nvPr/>
          </p:nvPicPr>
          <p:blipFill>
            <a:blip r:embed="rId3"/>
            <a:stretch>
              <a:fillRect/>
            </a:stretch>
          </p:blipFill>
          <p:spPr>
            <a:xfrm>
              <a:off x="7640779" y="3467666"/>
              <a:ext cx="919686" cy="1217489"/>
            </a:xfrm>
            <a:prstGeom prst="rect">
              <a:avLst/>
            </a:prstGeom>
          </p:spPr>
        </p:pic>
        <p:pic>
          <p:nvPicPr>
            <p:cNvPr id="8" name="Picture 7">
              <a:extLst>
                <a:ext uri="{FF2B5EF4-FFF2-40B4-BE49-F238E27FC236}">
                  <a16:creationId xmlns:a16="http://schemas.microsoft.com/office/drawing/2014/main" id="{3AA45C32-64A5-9043-BCD0-545DF9C6BA3D}"/>
                </a:ext>
              </a:extLst>
            </p:cNvPr>
            <p:cNvPicPr>
              <a:picLocks noChangeAspect="1"/>
            </p:cNvPicPr>
            <p:nvPr/>
          </p:nvPicPr>
          <p:blipFill>
            <a:blip r:embed="rId4"/>
            <a:stretch>
              <a:fillRect/>
            </a:stretch>
          </p:blipFill>
          <p:spPr>
            <a:xfrm>
              <a:off x="386388" y="3124258"/>
              <a:ext cx="1838984" cy="940732"/>
            </a:xfrm>
            <a:prstGeom prst="rect">
              <a:avLst/>
            </a:prstGeom>
          </p:spPr>
        </p:pic>
        <p:grpSp>
          <p:nvGrpSpPr>
            <p:cNvPr id="9" name="Group 116">
              <a:extLst>
                <a:ext uri="{FF2B5EF4-FFF2-40B4-BE49-F238E27FC236}">
                  <a16:creationId xmlns:a16="http://schemas.microsoft.com/office/drawing/2014/main" id="{C8FA4CA4-0352-BC4A-B97F-A305E882CEE0}"/>
                </a:ext>
              </a:extLst>
            </p:cNvPr>
            <p:cNvGrpSpPr>
              <a:grpSpLocks/>
            </p:cNvGrpSpPr>
            <p:nvPr/>
          </p:nvGrpSpPr>
          <p:grpSpPr bwMode="auto">
            <a:xfrm>
              <a:off x="5083852" y="3484902"/>
              <a:ext cx="1165573" cy="1103135"/>
              <a:chOff x="3233729" y="3562351"/>
              <a:chExt cx="1158879" cy="729485"/>
            </a:xfrm>
          </p:grpSpPr>
          <p:sp>
            <p:nvSpPr>
              <p:cNvPr id="84" name="Line 2395">
                <a:extLst>
                  <a:ext uri="{FF2B5EF4-FFF2-40B4-BE49-F238E27FC236}">
                    <a16:creationId xmlns:a16="http://schemas.microsoft.com/office/drawing/2014/main" id="{60534DDF-0BD2-1A43-8D42-816369E12C13}"/>
                  </a:ext>
                </a:extLst>
              </p:cNvPr>
              <p:cNvSpPr>
                <a:spLocks noChangeShapeType="1"/>
              </p:cNvSpPr>
              <p:nvPr/>
            </p:nvSpPr>
            <p:spPr bwMode="auto">
              <a:xfrm flipH="1">
                <a:off x="4246675" y="3581299"/>
                <a:ext cx="0" cy="55895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85" name="Line 2396">
                <a:extLst>
                  <a:ext uri="{FF2B5EF4-FFF2-40B4-BE49-F238E27FC236}">
                    <a16:creationId xmlns:a16="http://schemas.microsoft.com/office/drawing/2014/main" id="{09BC6C4A-0442-A74C-A8EC-BBDB870377AD}"/>
                  </a:ext>
                </a:extLst>
              </p:cNvPr>
              <p:cNvSpPr>
                <a:spLocks noChangeShapeType="1"/>
              </p:cNvSpPr>
              <p:nvPr/>
            </p:nvSpPr>
            <p:spPr bwMode="auto">
              <a:xfrm flipH="1">
                <a:off x="3577101" y="4130781"/>
                <a:ext cx="660990" cy="15158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86" name="Line 2397">
                <a:extLst>
                  <a:ext uri="{FF2B5EF4-FFF2-40B4-BE49-F238E27FC236}">
                    <a16:creationId xmlns:a16="http://schemas.microsoft.com/office/drawing/2014/main" id="{9D3F5B8F-99A5-8146-99D9-E9E2B21251C0}"/>
                  </a:ext>
                </a:extLst>
              </p:cNvPr>
              <p:cNvSpPr>
                <a:spLocks noChangeShapeType="1"/>
              </p:cNvSpPr>
              <p:nvPr/>
            </p:nvSpPr>
            <p:spPr bwMode="auto">
              <a:xfrm flipH="1" flipV="1">
                <a:off x="3353909" y="3571825"/>
                <a:ext cx="0" cy="55895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87" name="Line 2398">
                <a:extLst>
                  <a:ext uri="{FF2B5EF4-FFF2-40B4-BE49-F238E27FC236}">
                    <a16:creationId xmlns:a16="http://schemas.microsoft.com/office/drawing/2014/main" id="{E7317B02-63B5-D143-B990-CB4C942FA27D}"/>
                  </a:ext>
                </a:extLst>
              </p:cNvPr>
              <p:cNvSpPr>
                <a:spLocks noChangeShapeType="1"/>
              </p:cNvSpPr>
              <p:nvPr/>
            </p:nvSpPr>
            <p:spPr bwMode="auto">
              <a:xfrm flipH="1" flipV="1">
                <a:off x="3577101" y="3562351"/>
                <a:ext cx="0" cy="39790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88" name="Line 2399">
                <a:extLst>
                  <a:ext uri="{FF2B5EF4-FFF2-40B4-BE49-F238E27FC236}">
                    <a16:creationId xmlns:a16="http://schemas.microsoft.com/office/drawing/2014/main" id="{4BDDDEA1-79BE-8E43-A8E5-20E75B5439DB}"/>
                  </a:ext>
                </a:extLst>
              </p:cNvPr>
              <p:cNvSpPr>
                <a:spLocks noChangeShapeType="1"/>
              </p:cNvSpPr>
              <p:nvPr/>
            </p:nvSpPr>
            <p:spPr bwMode="auto">
              <a:xfrm flipH="1">
                <a:off x="3353909" y="3628668"/>
                <a:ext cx="214607"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89" name="Line 2400">
                <a:extLst>
                  <a:ext uri="{FF2B5EF4-FFF2-40B4-BE49-F238E27FC236}">
                    <a16:creationId xmlns:a16="http://schemas.microsoft.com/office/drawing/2014/main" id="{96A008BF-DA6A-5A44-9DE9-0F6B033856A8}"/>
                  </a:ext>
                </a:extLst>
              </p:cNvPr>
              <p:cNvSpPr>
                <a:spLocks noChangeShapeType="1"/>
              </p:cNvSpPr>
              <p:nvPr/>
            </p:nvSpPr>
            <p:spPr bwMode="auto">
              <a:xfrm flipH="1">
                <a:off x="3577101" y="3657089"/>
                <a:ext cx="815507"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90" name="Line 2401">
                <a:extLst>
                  <a:ext uri="{FF2B5EF4-FFF2-40B4-BE49-F238E27FC236}">
                    <a16:creationId xmlns:a16="http://schemas.microsoft.com/office/drawing/2014/main" id="{B42B8E55-40FA-8A41-89F9-CAB1BA52531C}"/>
                  </a:ext>
                </a:extLst>
              </p:cNvPr>
              <p:cNvSpPr>
                <a:spLocks noChangeShapeType="1"/>
              </p:cNvSpPr>
              <p:nvPr/>
            </p:nvSpPr>
            <p:spPr bwMode="auto">
              <a:xfrm flipH="1">
                <a:off x="4057821" y="3676037"/>
                <a:ext cx="103011"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91" name="Line 2402">
                <a:extLst>
                  <a:ext uri="{FF2B5EF4-FFF2-40B4-BE49-F238E27FC236}">
                    <a16:creationId xmlns:a16="http://schemas.microsoft.com/office/drawing/2014/main" id="{E9BB0664-B32F-F942-8656-1A1DCB4A9B77}"/>
                  </a:ext>
                </a:extLst>
              </p:cNvPr>
              <p:cNvSpPr>
                <a:spLocks noChangeShapeType="1"/>
              </p:cNvSpPr>
              <p:nvPr/>
            </p:nvSpPr>
            <p:spPr bwMode="auto">
              <a:xfrm flipH="1">
                <a:off x="4092158" y="3694985"/>
                <a:ext cx="6009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92" name="Line 2403">
                <a:extLst>
                  <a:ext uri="{FF2B5EF4-FFF2-40B4-BE49-F238E27FC236}">
                    <a16:creationId xmlns:a16="http://schemas.microsoft.com/office/drawing/2014/main" id="{0E07FEEC-876A-DA43-BDBC-4BFEA6D4E325}"/>
                  </a:ext>
                </a:extLst>
              </p:cNvPr>
              <p:cNvSpPr>
                <a:spLocks noChangeShapeType="1"/>
              </p:cNvSpPr>
              <p:nvPr/>
            </p:nvSpPr>
            <p:spPr bwMode="auto">
              <a:xfrm flipH="1">
                <a:off x="3379662" y="3657089"/>
                <a:ext cx="12876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93" name="Line 2404">
                <a:extLst>
                  <a:ext uri="{FF2B5EF4-FFF2-40B4-BE49-F238E27FC236}">
                    <a16:creationId xmlns:a16="http://schemas.microsoft.com/office/drawing/2014/main" id="{4FAA55DF-CFFC-0B4B-8A8B-2F201D574B54}"/>
                  </a:ext>
                </a:extLst>
              </p:cNvPr>
              <p:cNvSpPr>
                <a:spLocks noChangeShapeType="1"/>
              </p:cNvSpPr>
              <p:nvPr/>
            </p:nvSpPr>
            <p:spPr bwMode="auto">
              <a:xfrm flipH="1">
                <a:off x="3413999" y="3676037"/>
                <a:ext cx="5150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94" name="Line 2406">
                <a:extLst>
                  <a:ext uri="{FF2B5EF4-FFF2-40B4-BE49-F238E27FC236}">
                    <a16:creationId xmlns:a16="http://schemas.microsoft.com/office/drawing/2014/main" id="{54AD3806-B179-EF45-89BE-5108878B4F91}"/>
                  </a:ext>
                </a:extLst>
              </p:cNvPr>
              <p:cNvSpPr>
                <a:spLocks noChangeShapeType="1"/>
              </p:cNvSpPr>
              <p:nvPr/>
            </p:nvSpPr>
            <p:spPr bwMode="auto">
              <a:xfrm flipH="1">
                <a:off x="3233729" y="3647615"/>
                <a:ext cx="12018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grpSp>
            <p:nvGrpSpPr>
              <p:cNvPr id="95" name="Group 37">
                <a:extLst>
                  <a:ext uri="{FF2B5EF4-FFF2-40B4-BE49-F238E27FC236}">
                    <a16:creationId xmlns:a16="http://schemas.microsoft.com/office/drawing/2014/main" id="{C81762BE-ABA6-1747-9369-0CA0AA423A3E}"/>
                  </a:ext>
                </a:extLst>
              </p:cNvPr>
              <p:cNvGrpSpPr>
                <a:grpSpLocks/>
              </p:cNvGrpSpPr>
              <p:nvPr/>
            </p:nvGrpSpPr>
            <p:grpSpPr bwMode="auto">
              <a:xfrm rot="-30257">
                <a:off x="3577101" y="3723406"/>
                <a:ext cx="652406" cy="255793"/>
                <a:chOff x="40" y="17"/>
                <a:chExt cx="99" cy="51"/>
              </a:xfrm>
            </p:grpSpPr>
            <p:sp>
              <p:nvSpPr>
                <p:cNvPr id="97" name="AutoShape 2411">
                  <a:extLst>
                    <a:ext uri="{FF2B5EF4-FFF2-40B4-BE49-F238E27FC236}">
                      <a16:creationId xmlns:a16="http://schemas.microsoft.com/office/drawing/2014/main" id="{C46F462B-08F5-0B4F-AAF3-E8A033D5065D}"/>
                    </a:ext>
                  </a:extLst>
                </p:cNvPr>
                <p:cNvSpPr>
                  <a:spLocks noChangeArrowheads="1"/>
                </p:cNvSpPr>
                <p:nvPr/>
              </p:nvSpPr>
              <p:spPr bwMode="auto">
                <a:xfrm>
                  <a:off x="40" y="17"/>
                  <a:ext cx="99" cy="50"/>
                </a:xfrm>
                <a:prstGeom prst="parallelogram">
                  <a:avLst>
                    <a:gd name="adj" fmla="val 49500"/>
                  </a:avLst>
                </a:prstGeom>
                <a:solidFill>
                  <a:srgbClr val="FFFFFF"/>
                </a:solidFill>
                <a:ln w="9525">
                  <a:solidFill>
                    <a:srgbClr val="000000"/>
                  </a:solidFill>
                  <a:miter lim="800000"/>
                  <a:headEnd/>
                  <a:tailEnd/>
                </a:ln>
              </p:spPr>
              <p:txBody>
                <a:bodyPr/>
                <a:lstStyle/>
                <a:p>
                  <a:endParaRPr lang="en-GB" sz="1600">
                    <a:ea typeface="Arial" charset="0"/>
                    <a:cs typeface="Arial" charset="0"/>
                  </a:endParaRPr>
                </a:p>
              </p:txBody>
            </p:sp>
            <p:sp>
              <p:nvSpPr>
                <p:cNvPr id="98" name="Line 2414">
                  <a:extLst>
                    <a:ext uri="{FF2B5EF4-FFF2-40B4-BE49-F238E27FC236}">
                      <a16:creationId xmlns:a16="http://schemas.microsoft.com/office/drawing/2014/main" id="{A47F99DB-5FCF-B447-B931-60713622C980}"/>
                    </a:ext>
                  </a:extLst>
                </p:cNvPr>
                <p:cNvSpPr>
                  <a:spLocks noChangeShapeType="1"/>
                </p:cNvSpPr>
                <p:nvPr/>
              </p:nvSpPr>
              <p:spPr bwMode="auto">
                <a:xfrm flipV="1">
                  <a:off x="51" y="17"/>
                  <a:ext cx="25" cy="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99" name="Line 2415">
                  <a:extLst>
                    <a:ext uri="{FF2B5EF4-FFF2-40B4-BE49-F238E27FC236}">
                      <a16:creationId xmlns:a16="http://schemas.microsoft.com/office/drawing/2014/main" id="{9DFBA853-EB25-F64B-B7E5-0862D739761C}"/>
                    </a:ext>
                  </a:extLst>
                </p:cNvPr>
                <p:cNvSpPr>
                  <a:spLocks noChangeShapeType="1"/>
                </p:cNvSpPr>
                <p:nvPr/>
              </p:nvSpPr>
              <p:spPr bwMode="auto">
                <a:xfrm flipV="1">
                  <a:off x="64" y="17"/>
                  <a:ext cx="25" cy="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100" name="Line 2416">
                  <a:extLst>
                    <a:ext uri="{FF2B5EF4-FFF2-40B4-BE49-F238E27FC236}">
                      <a16:creationId xmlns:a16="http://schemas.microsoft.com/office/drawing/2014/main" id="{BEAFFAA4-5B91-B64C-A5F2-7E14BDF1E566}"/>
                    </a:ext>
                  </a:extLst>
                </p:cNvPr>
                <p:cNvSpPr>
                  <a:spLocks noChangeShapeType="1"/>
                </p:cNvSpPr>
                <p:nvPr/>
              </p:nvSpPr>
              <p:spPr bwMode="auto">
                <a:xfrm flipV="1">
                  <a:off x="91" y="17"/>
                  <a:ext cx="25" cy="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101" name="Line 2417">
                  <a:extLst>
                    <a:ext uri="{FF2B5EF4-FFF2-40B4-BE49-F238E27FC236}">
                      <a16:creationId xmlns:a16="http://schemas.microsoft.com/office/drawing/2014/main" id="{EED33B9E-A50B-B249-8C4B-F5CFE30B6D74}"/>
                    </a:ext>
                  </a:extLst>
                </p:cNvPr>
                <p:cNvSpPr>
                  <a:spLocks noChangeShapeType="1"/>
                </p:cNvSpPr>
                <p:nvPr/>
              </p:nvSpPr>
              <p:spPr bwMode="auto">
                <a:xfrm flipV="1">
                  <a:off x="76" y="18"/>
                  <a:ext cx="25" cy="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102" name="Line 2418">
                  <a:extLst>
                    <a:ext uri="{FF2B5EF4-FFF2-40B4-BE49-F238E27FC236}">
                      <a16:creationId xmlns:a16="http://schemas.microsoft.com/office/drawing/2014/main" id="{47F30DEB-0DE5-D34D-9E47-76423B1C6524}"/>
                    </a:ext>
                  </a:extLst>
                </p:cNvPr>
                <p:cNvSpPr>
                  <a:spLocks noChangeShapeType="1"/>
                </p:cNvSpPr>
                <p:nvPr/>
              </p:nvSpPr>
              <p:spPr bwMode="auto">
                <a:xfrm flipV="1">
                  <a:off x="102" y="18"/>
                  <a:ext cx="25" cy="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grpSp>
          <p:sp>
            <p:nvSpPr>
              <p:cNvPr id="96" name="Line 2422">
                <a:extLst>
                  <a:ext uri="{FF2B5EF4-FFF2-40B4-BE49-F238E27FC236}">
                    <a16:creationId xmlns:a16="http://schemas.microsoft.com/office/drawing/2014/main" id="{2DB780F0-C8F6-0048-A6DE-ACE3F4797C8F}"/>
                  </a:ext>
                </a:extLst>
              </p:cNvPr>
              <p:cNvSpPr>
                <a:spLocks noChangeShapeType="1"/>
              </p:cNvSpPr>
              <p:nvPr/>
            </p:nvSpPr>
            <p:spPr bwMode="auto">
              <a:xfrm>
                <a:off x="3353909" y="4140255"/>
                <a:ext cx="231776" cy="15158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grpSp>
        <p:grpSp>
          <p:nvGrpSpPr>
            <p:cNvPr id="10" name="Group 46">
              <a:extLst>
                <a:ext uri="{FF2B5EF4-FFF2-40B4-BE49-F238E27FC236}">
                  <a16:creationId xmlns:a16="http://schemas.microsoft.com/office/drawing/2014/main" id="{E0B98B85-5326-FB49-97CF-D2AA7A8A445E}"/>
                </a:ext>
              </a:extLst>
            </p:cNvPr>
            <p:cNvGrpSpPr>
              <a:grpSpLocks/>
            </p:cNvGrpSpPr>
            <p:nvPr/>
          </p:nvGrpSpPr>
          <p:grpSpPr bwMode="auto">
            <a:xfrm>
              <a:off x="3147574" y="3730606"/>
              <a:ext cx="348074" cy="163243"/>
              <a:chOff x="0" y="0"/>
              <a:chExt cx="13475" cy="110"/>
            </a:xfrm>
          </p:grpSpPr>
          <p:sp>
            <p:nvSpPr>
              <p:cNvPr id="79" name="Rectangle 68">
                <a:extLst>
                  <a:ext uri="{FF2B5EF4-FFF2-40B4-BE49-F238E27FC236}">
                    <a16:creationId xmlns:a16="http://schemas.microsoft.com/office/drawing/2014/main" id="{4A3A012A-BCC0-2646-9229-7CA99FFA8A93}"/>
                  </a:ext>
                </a:extLst>
              </p:cNvPr>
              <p:cNvSpPr>
                <a:spLocks noChangeArrowheads="1"/>
              </p:cNvSpPr>
              <p:nvPr/>
            </p:nvSpPr>
            <p:spPr bwMode="auto">
              <a:xfrm>
                <a:off x="0" y="0"/>
                <a:ext cx="13475" cy="110"/>
              </a:xfrm>
              <a:prstGeom prst="rect">
                <a:avLst/>
              </a:prstGeom>
              <a:solidFill>
                <a:schemeClr val="bg1">
                  <a:lumMod val="85000"/>
                </a:schemeClr>
              </a:solid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sz="1600">
                  <a:ea typeface="Arial" charset="0"/>
                  <a:cs typeface="Arial" charset="0"/>
                </a:endParaRPr>
              </a:p>
            </p:txBody>
          </p:sp>
          <p:grpSp>
            <p:nvGrpSpPr>
              <p:cNvPr id="80" name="Group 48">
                <a:extLst>
                  <a:ext uri="{FF2B5EF4-FFF2-40B4-BE49-F238E27FC236}">
                    <a16:creationId xmlns:a16="http://schemas.microsoft.com/office/drawing/2014/main" id="{9058AB4B-07F2-714B-8598-991769AA1CF9}"/>
                  </a:ext>
                </a:extLst>
              </p:cNvPr>
              <p:cNvGrpSpPr>
                <a:grpSpLocks/>
              </p:cNvGrpSpPr>
              <p:nvPr/>
            </p:nvGrpSpPr>
            <p:grpSpPr bwMode="auto">
              <a:xfrm>
                <a:off x="0" y="0"/>
                <a:ext cx="13475" cy="110"/>
                <a:chOff x="0" y="0"/>
                <a:chExt cx="20000" cy="20000"/>
              </a:xfrm>
            </p:grpSpPr>
            <p:sp>
              <p:nvSpPr>
                <p:cNvPr id="81" name="Line 247">
                  <a:extLst>
                    <a:ext uri="{FF2B5EF4-FFF2-40B4-BE49-F238E27FC236}">
                      <a16:creationId xmlns:a16="http://schemas.microsoft.com/office/drawing/2014/main" id="{C66CC972-E3C4-A840-ADE3-630AB9DEB962}"/>
                    </a:ext>
                  </a:extLst>
                </p:cNvPr>
                <p:cNvSpPr>
                  <a:spLocks noChangeShapeType="1"/>
                </p:cNvSpPr>
                <p:nvPr/>
              </p:nvSpPr>
              <p:spPr bwMode="auto">
                <a:xfrm flipV="1">
                  <a:off x="0" y="0"/>
                  <a:ext cx="6286" cy="200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82" name="Line 248">
                  <a:extLst>
                    <a:ext uri="{FF2B5EF4-FFF2-40B4-BE49-F238E27FC236}">
                      <a16:creationId xmlns:a16="http://schemas.microsoft.com/office/drawing/2014/main" id="{BA5E4B74-8C5E-F345-B12C-48921994829B}"/>
                    </a:ext>
                  </a:extLst>
                </p:cNvPr>
                <p:cNvSpPr>
                  <a:spLocks noChangeShapeType="1"/>
                </p:cNvSpPr>
                <p:nvPr/>
              </p:nvSpPr>
              <p:spPr bwMode="auto">
                <a:xfrm>
                  <a:off x="6857" y="0"/>
                  <a:ext cx="6286" cy="200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83" name="Line 249">
                  <a:extLst>
                    <a:ext uri="{FF2B5EF4-FFF2-40B4-BE49-F238E27FC236}">
                      <a16:creationId xmlns:a16="http://schemas.microsoft.com/office/drawing/2014/main" id="{EA1E87A9-020D-2546-A7A6-58C965CBC054}"/>
                    </a:ext>
                  </a:extLst>
                </p:cNvPr>
                <p:cNvSpPr>
                  <a:spLocks noChangeShapeType="1"/>
                </p:cNvSpPr>
                <p:nvPr/>
              </p:nvSpPr>
              <p:spPr bwMode="auto">
                <a:xfrm flipV="1">
                  <a:off x="13143" y="0"/>
                  <a:ext cx="6857" cy="200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grpSp>
        </p:grpSp>
        <p:sp>
          <p:nvSpPr>
            <p:cNvPr id="11" name="Line 1824">
              <a:extLst>
                <a:ext uri="{FF2B5EF4-FFF2-40B4-BE49-F238E27FC236}">
                  <a16:creationId xmlns:a16="http://schemas.microsoft.com/office/drawing/2014/main" id="{859C88CD-1CAB-4B48-9530-325F669AFD6E}"/>
                </a:ext>
              </a:extLst>
            </p:cNvPr>
            <p:cNvSpPr>
              <a:spLocks noChangeShapeType="1"/>
            </p:cNvSpPr>
            <p:nvPr/>
          </p:nvSpPr>
          <p:spPr bwMode="auto">
            <a:xfrm flipH="1">
              <a:off x="6099182" y="3625925"/>
              <a:ext cx="259366" cy="0"/>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grpSp>
          <p:nvGrpSpPr>
            <p:cNvPr id="12" name="Group 113">
              <a:extLst>
                <a:ext uri="{FF2B5EF4-FFF2-40B4-BE49-F238E27FC236}">
                  <a16:creationId xmlns:a16="http://schemas.microsoft.com/office/drawing/2014/main" id="{75D15EA0-2D39-FE4E-A0C0-627A9560AD1A}"/>
                </a:ext>
              </a:extLst>
            </p:cNvPr>
            <p:cNvGrpSpPr>
              <a:grpSpLocks/>
            </p:cNvGrpSpPr>
            <p:nvPr/>
          </p:nvGrpSpPr>
          <p:grpSpPr bwMode="auto">
            <a:xfrm>
              <a:off x="6364084" y="3312056"/>
              <a:ext cx="872995" cy="1188317"/>
              <a:chOff x="5207389" y="3286124"/>
              <a:chExt cx="867981" cy="785815"/>
            </a:xfrm>
          </p:grpSpPr>
          <p:sp>
            <p:nvSpPr>
              <p:cNvPr id="70" name="Line 1819">
                <a:extLst>
                  <a:ext uri="{FF2B5EF4-FFF2-40B4-BE49-F238E27FC236}">
                    <a16:creationId xmlns:a16="http://schemas.microsoft.com/office/drawing/2014/main" id="{6D70632B-7C5C-A540-ADD3-D51848403168}"/>
                  </a:ext>
                </a:extLst>
              </p:cNvPr>
              <p:cNvSpPr>
                <a:spLocks noChangeShapeType="1"/>
              </p:cNvSpPr>
              <p:nvPr/>
            </p:nvSpPr>
            <p:spPr bwMode="auto">
              <a:xfrm>
                <a:off x="5207389" y="3492114"/>
                <a:ext cx="867981"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71" name="Line 1820">
                <a:extLst>
                  <a:ext uri="{FF2B5EF4-FFF2-40B4-BE49-F238E27FC236}">
                    <a16:creationId xmlns:a16="http://schemas.microsoft.com/office/drawing/2014/main" id="{F701AAE9-667E-6A4B-953A-2B7E82DD50EA}"/>
                  </a:ext>
                </a:extLst>
              </p:cNvPr>
              <p:cNvSpPr>
                <a:spLocks noChangeShapeType="1"/>
              </p:cNvSpPr>
              <p:nvPr/>
            </p:nvSpPr>
            <p:spPr bwMode="auto">
              <a:xfrm>
                <a:off x="5251901" y="3522631"/>
                <a:ext cx="333839"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72" name="Line 1821">
                <a:extLst>
                  <a:ext uri="{FF2B5EF4-FFF2-40B4-BE49-F238E27FC236}">
                    <a16:creationId xmlns:a16="http://schemas.microsoft.com/office/drawing/2014/main" id="{8873DCDE-E4D1-5142-8499-3B38399DC897}"/>
                  </a:ext>
                </a:extLst>
              </p:cNvPr>
              <p:cNvSpPr>
                <a:spLocks noChangeShapeType="1"/>
              </p:cNvSpPr>
              <p:nvPr/>
            </p:nvSpPr>
            <p:spPr bwMode="auto">
              <a:xfrm>
                <a:off x="5396564" y="3560778"/>
                <a:ext cx="12240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73" name="Rectangle 36" descr="Wide upward diagonal">
                <a:extLst>
                  <a:ext uri="{FF2B5EF4-FFF2-40B4-BE49-F238E27FC236}">
                    <a16:creationId xmlns:a16="http://schemas.microsoft.com/office/drawing/2014/main" id="{2D2E0B5D-937D-6F4A-93EC-B08D4A5A0204}"/>
                  </a:ext>
                </a:extLst>
              </p:cNvPr>
              <p:cNvSpPr>
                <a:spLocks noChangeArrowheads="1"/>
              </p:cNvSpPr>
              <p:nvPr/>
            </p:nvSpPr>
            <p:spPr bwMode="auto">
              <a:xfrm>
                <a:off x="5207389" y="3858319"/>
                <a:ext cx="856853" cy="114439"/>
              </a:xfrm>
              <a:prstGeom prst="rect">
                <a:avLst/>
              </a:prstGeom>
              <a:pattFill prst="wdUpDiag">
                <a:fgClr>
                  <a:srgbClr val="000000"/>
                </a:fgClr>
                <a:bgClr>
                  <a:srgbClr val="FFFFFF"/>
                </a:bgClr>
              </a:pattFill>
              <a:ln w="9525">
                <a:solidFill>
                  <a:srgbClr val="000000"/>
                </a:solidFill>
                <a:miter lim="800000"/>
                <a:headEnd/>
                <a:tailEnd/>
              </a:ln>
            </p:spPr>
            <p:txBody>
              <a:bodyPr/>
              <a:lstStyle/>
              <a:p>
                <a:endParaRPr lang="en-GB" sz="1600">
                  <a:ea typeface="Arial" charset="0"/>
                  <a:cs typeface="Arial" charset="0"/>
                </a:endParaRPr>
              </a:p>
            </p:txBody>
          </p:sp>
          <p:sp>
            <p:nvSpPr>
              <p:cNvPr id="74" name="Line 1825">
                <a:extLst>
                  <a:ext uri="{FF2B5EF4-FFF2-40B4-BE49-F238E27FC236}">
                    <a16:creationId xmlns:a16="http://schemas.microsoft.com/office/drawing/2014/main" id="{0CE2F0D6-697F-5D46-959C-87E34D2C20D2}"/>
                  </a:ext>
                </a:extLst>
              </p:cNvPr>
              <p:cNvSpPr>
                <a:spLocks noChangeShapeType="1"/>
              </p:cNvSpPr>
              <p:nvPr/>
            </p:nvSpPr>
            <p:spPr bwMode="auto">
              <a:xfrm>
                <a:off x="5207389" y="3751510"/>
                <a:ext cx="85685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75" name="Line 1826">
                <a:extLst>
                  <a:ext uri="{FF2B5EF4-FFF2-40B4-BE49-F238E27FC236}">
                    <a16:creationId xmlns:a16="http://schemas.microsoft.com/office/drawing/2014/main" id="{7D0D5D6D-C581-2343-9446-635E1844F895}"/>
                  </a:ext>
                </a:extLst>
              </p:cNvPr>
              <p:cNvSpPr>
                <a:spLocks noChangeShapeType="1"/>
              </p:cNvSpPr>
              <p:nvPr/>
            </p:nvSpPr>
            <p:spPr bwMode="auto">
              <a:xfrm flipV="1">
                <a:off x="5207389" y="3286124"/>
                <a:ext cx="0" cy="78581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76" name="Line 1827">
                <a:extLst>
                  <a:ext uri="{FF2B5EF4-FFF2-40B4-BE49-F238E27FC236}">
                    <a16:creationId xmlns:a16="http://schemas.microsoft.com/office/drawing/2014/main" id="{F30DA9BD-F7CB-7E4B-ABE3-56ED6E82154C}"/>
                  </a:ext>
                </a:extLst>
              </p:cNvPr>
              <p:cNvSpPr>
                <a:spLocks noChangeShapeType="1"/>
              </p:cNvSpPr>
              <p:nvPr/>
            </p:nvSpPr>
            <p:spPr bwMode="auto">
              <a:xfrm>
                <a:off x="6064242" y="3293753"/>
                <a:ext cx="0" cy="77818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77" name="Line 1828">
                <a:extLst>
                  <a:ext uri="{FF2B5EF4-FFF2-40B4-BE49-F238E27FC236}">
                    <a16:creationId xmlns:a16="http://schemas.microsoft.com/office/drawing/2014/main" id="{B5241616-ABDF-454B-A0E1-FEED7DDA3FAB}"/>
                  </a:ext>
                </a:extLst>
              </p:cNvPr>
              <p:cNvSpPr>
                <a:spLocks noChangeShapeType="1"/>
              </p:cNvSpPr>
              <p:nvPr/>
            </p:nvSpPr>
            <p:spPr bwMode="auto">
              <a:xfrm>
                <a:off x="5218517" y="4071939"/>
                <a:ext cx="85685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grpSp>
        <p:sp>
          <p:nvSpPr>
            <p:cNvPr id="13" name="Line 1824">
              <a:extLst>
                <a:ext uri="{FF2B5EF4-FFF2-40B4-BE49-F238E27FC236}">
                  <a16:creationId xmlns:a16="http://schemas.microsoft.com/office/drawing/2014/main" id="{EB7708B5-4828-274F-A23F-331001DECE65}"/>
                </a:ext>
              </a:extLst>
            </p:cNvPr>
            <p:cNvSpPr>
              <a:spLocks noChangeShapeType="1"/>
            </p:cNvSpPr>
            <p:nvPr/>
          </p:nvSpPr>
          <p:spPr bwMode="auto">
            <a:xfrm flipH="1" flipV="1">
              <a:off x="3489882" y="3816408"/>
              <a:ext cx="137795" cy="6986"/>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14" name="Line 1824">
              <a:extLst>
                <a:ext uri="{FF2B5EF4-FFF2-40B4-BE49-F238E27FC236}">
                  <a16:creationId xmlns:a16="http://schemas.microsoft.com/office/drawing/2014/main" id="{A5051A87-D08C-7340-82B3-4D3757D81F76}"/>
                </a:ext>
              </a:extLst>
            </p:cNvPr>
            <p:cNvSpPr>
              <a:spLocks noChangeShapeType="1"/>
            </p:cNvSpPr>
            <p:nvPr/>
          </p:nvSpPr>
          <p:spPr bwMode="auto">
            <a:xfrm flipH="1">
              <a:off x="4777288" y="3607336"/>
              <a:ext cx="43110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15" name="Line 1824">
              <a:extLst>
                <a:ext uri="{FF2B5EF4-FFF2-40B4-BE49-F238E27FC236}">
                  <a16:creationId xmlns:a16="http://schemas.microsoft.com/office/drawing/2014/main" id="{F15294B5-A788-1240-A14A-87E6D753C1F5}"/>
                </a:ext>
              </a:extLst>
            </p:cNvPr>
            <p:cNvSpPr>
              <a:spLocks noChangeShapeType="1"/>
            </p:cNvSpPr>
            <p:nvPr/>
          </p:nvSpPr>
          <p:spPr bwMode="auto">
            <a:xfrm flipH="1" flipV="1">
              <a:off x="7232779" y="4421829"/>
              <a:ext cx="405685" cy="800"/>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16" name="Line 1824">
              <a:extLst>
                <a:ext uri="{FF2B5EF4-FFF2-40B4-BE49-F238E27FC236}">
                  <a16:creationId xmlns:a16="http://schemas.microsoft.com/office/drawing/2014/main" id="{9D81A098-B5BC-D242-AE5C-6FD04AAA988B}"/>
                </a:ext>
              </a:extLst>
            </p:cNvPr>
            <p:cNvSpPr>
              <a:spLocks noChangeShapeType="1"/>
            </p:cNvSpPr>
            <p:nvPr/>
          </p:nvSpPr>
          <p:spPr bwMode="auto">
            <a:xfrm flipH="1" flipV="1">
              <a:off x="2075636" y="3816408"/>
              <a:ext cx="1075569" cy="0"/>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17" name="Text Box 3">
              <a:extLst>
                <a:ext uri="{FF2B5EF4-FFF2-40B4-BE49-F238E27FC236}">
                  <a16:creationId xmlns:a16="http://schemas.microsoft.com/office/drawing/2014/main" id="{3C708930-3FF1-F04E-9107-F155FB2A03DF}"/>
                </a:ext>
              </a:extLst>
            </p:cNvPr>
            <p:cNvSpPr txBox="1">
              <a:spLocks noChangeArrowheads="1"/>
            </p:cNvSpPr>
            <p:nvPr/>
          </p:nvSpPr>
          <p:spPr bwMode="auto">
            <a:xfrm>
              <a:off x="2856589" y="3902400"/>
              <a:ext cx="946315" cy="4321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400" b="1">
                  <a:solidFill>
                    <a:schemeClr val="bg2">
                      <a:lumMod val="25000"/>
                    </a:schemeClr>
                  </a:solidFill>
                  <a:ea typeface="Arial" charset="0"/>
                  <a:cs typeface="Arial" charset="0"/>
                </a:rPr>
                <a:t>Rapid mix</a:t>
              </a:r>
              <a:endParaRPr lang="en-US" sz="1400" b="1">
                <a:solidFill>
                  <a:schemeClr val="bg2">
                    <a:lumMod val="25000"/>
                  </a:schemeClr>
                </a:solidFill>
                <a:ea typeface="Arial" charset="0"/>
                <a:cs typeface="Arial" charset="0"/>
              </a:endParaRPr>
            </a:p>
          </p:txBody>
        </p:sp>
        <p:sp>
          <p:nvSpPr>
            <p:cNvPr id="18" name="Text Box 3">
              <a:extLst>
                <a:ext uri="{FF2B5EF4-FFF2-40B4-BE49-F238E27FC236}">
                  <a16:creationId xmlns:a16="http://schemas.microsoft.com/office/drawing/2014/main" id="{58F119EB-928A-1646-BC4A-4BA78DC0998A}"/>
                </a:ext>
              </a:extLst>
            </p:cNvPr>
            <p:cNvSpPr txBox="1">
              <a:spLocks noChangeArrowheads="1"/>
            </p:cNvSpPr>
            <p:nvPr/>
          </p:nvSpPr>
          <p:spPr bwMode="auto">
            <a:xfrm>
              <a:off x="3705029" y="4274240"/>
              <a:ext cx="1415655" cy="3489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400" b="1">
                  <a:solidFill>
                    <a:schemeClr val="bg2">
                      <a:lumMod val="25000"/>
                    </a:schemeClr>
                  </a:solidFill>
                  <a:ea typeface="Arial" charset="0"/>
                  <a:cs typeface="Arial" charset="0"/>
                </a:rPr>
                <a:t>Flocculation</a:t>
              </a:r>
              <a:endParaRPr lang="en-US" sz="1400" b="1">
                <a:solidFill>
                  <a:schemeClr val="bg2">
                    <a:lumMod val="25000"/>
                  </a:schemeClr>
                </a:solidFill>
                <a:ea typeface="Arial" charset="0"/>
                <a:cs typeface="Arial" charset="0"/>
              </a:endParaRPr>
            </a:p>
          </p:txBody>
        </p:sp>
        <p:sp>
          <p:nvSpPr>
            <p:cNvPr id="19" name="Text Box 3">
              <a:extLst>
                <a:ext uri="{FF2B5EF4-FFF2-40B4-BE49-F238E27FC236}">
                  <a16:creationId xmlns:a16="http://schemas.microsoft.com/office/drawing/2014/main" id="{DA8E13FC-06DF-C94E-8F38-93A9A4B9C4DC}"/>
                </a:ext>
              </a:extLst>
            </p:cNvPr>
            <p:cNvSpPr txBox="1">
              <a:spLocks noChangeArrowheads="1"/>
            </p:cNvSpPr>
            <p:nvPr/>
          </p:nvSpPr>
          <p:spPr bwMode="auto">
            <a:xfrm>
              <a:off x="4903267" y="2909898"/>
              <a:ext cx="1454861" cy="25552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400" b="1">
                  <a:solidFill>
                    <a:schemeClr val="bg2">
                      <a:lumMod val="25000"/>
                    </a:schemeClr>
                  </a:solidFill>
                  <a:ea typeface="Arial" charset="0"/>
                  <a:cs typeface="Arial" charset="0"/>
                </a:rPr>
                <a:t>Clarification</a:t>
              </a:r>
              <a:endParaRPr lang="en-US" sz="1400" b="1">
                <a:solidFill>
                  <a:schemeClr val="bg2">
                    <a:lumMod val="25000"/>
                  </a:schemeClr>
                </a:solidFill>
                <a:ea typeface="Arial" charset="0"/>
                <a:cs typeface="Arial" charset="0"/>
              </a:endParaRPr>
            </a:p>
          </p:txBody>
        </p:sp>
        <p:sp>
          <p:nvSpPr>
            <p:cNvPr id="20" name="Text Box 3">
              <a:extLst>
                <a:ext uri="{FF2B5EF4-FFF2-40B4-BE49-F238E27FC236}">
                  <a16:creationId xmlns:a16="http://schemas.microsoft.com/office/drawing/2014/main" id="{C3BDDE17-4B6A-E34C-8A7F-522D836A7978}"/>
                </a:ext>
              </a:extLst>
            </p:cNvPr>
            <p:cNvSpPr txBox="1">
              <a:spLocks noChangeArrowheads="1"/>
            </p:cNvSpPr>
            <p:nvPr/>
          </p:nvSpPr>
          <p:spPr bwMode="auto">
            <a:xfrm>
              <a:off x="6248290" y="4654677"/>
              <a:ext cx="1077759" cy="32892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400" b="1">
                  <a:solidFill>
                    <a:schemeClr val="bg2">
                      <a:lumMod val="25000"/>
                    </a:schemeClr>
                  </a:solidFill>
                  <a:ea typeface="Arial" charset="0"/>
                  <a:cs typeface="Arial" charset="0"/>
                </a:rPr>
                <a:t>Filtration</a:t>
              </a:r>
              <a:endParaRPr lang="en-US" sz="1400" b="1">
                <a:solidFill>
                  <a:schemeClr val="bg2">
                    <a:lumMod val="25000"/>
                  </a:schemeClr>
                </a:solidFill>
                <a:ea typeface="Arial" charset="0"/>
                <a:cs typeface="Arial" charset="0"/>
              </a:endParaRPr>
            </a:p>
          </p:txBody>
        </p:sp>
        <p:sp>
          <p:nvSpPr>
            <p:cNvPr id="21" name="Line 1824">
              <a:extLst>
                <a:ext uri="{FF2B5EF4-FFF2-40B4-BE49-F238E27FC236}">
                  <a16:creationId xmlns:a16="http://schemas.microsoft.com/office/drawing/2014/main" id="{0B320910-0966-6549-A29C-8A0B60DA34EF}"/>
                </a:ext>
              </a:extLst>
            </p:cNvPr>
            <p:cNvSpPr>
              <a:spLocks noChangeShapeType="1"/>
            </p:cNvSpPr>
            <p:nvPr/>
          </p:nvSpPr>
          <p:spPr bwMode="auto">
            <a:xfrm flipH="1" flipV="1">
              <a:off x="8556650" y="4557352"/>
              <a:ext cx="315471" cy="800"/>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grpSp>
          <p:nvGrpSpPr>
            <p:cNvPr id="22" name="Group 13">
              <a:extLst>
                <a:ext uri="{FF2B5EF4-FFF2-40B4-BE49-F238E27FC236}">
                  <a16:creationId xmlns:a16="http://schemas.microsoft.com/office/drawing/2014/main" id="{E0ED28C8-8478-1A43-BC3F-23E8FCF93975}"/>
                </a:ext>
              </a:extLst>
            </p:cNvPr>
            <p:cNvGrpSpPr>
              <a:grpSpLocks/>
            </p:cNvGrpSpPr>
            <p:nvPr/>
          </p:nvGrpSpPr>
          <p:grpSpPr bwMode="auto">
            <a:xfrm>
              <a:off x="2316056" y="3538724"/>
              <a:ext cx="407528" cy="585248"/>
              <a:chOff x="4762500" y="1917700"/>
              <a:chExt cx="622300" cy="869950"/>
            </a:xfrm>
          </p:grpSpPr>
          <p:sp>
            <p:nvSpPr>
              <p:cNvPr id="63" name="Rectangle 8">
                <a:extLst>
                  <a:ext uri="{FF2B5EF4-FFF2-40B4-BE49-F238E27FC236}">
                    <a16:creationId xmlns:a16="http://schemas.microsoft.com/office/drawing/2014/main" id="{64F36368-4ADC-454E-B04C-D39A567100BA}"/>
                  </a:ext>
                </a:extLst>
              </p:cNvPr>
              <p:cNvSpPr>
                <a:spLocks noChangeArrowheads="1"/>
              </p:cNvSpPr>
              <p:nvPr/>
            </p:nvSpPr>
            <p:spPr bwMode="auto">
              <a:xfrm>
                <a:off x="4762500" y="2070100"/>
                <a:ext cx="622300" cy="571500"/>
              </a:xfrm>
              <a:prstGeom prst="rect">
                <a:avLst/>
              </a:prstGeom>
              <a:solidFill>
                <a:srgbClr val="086788"/>
              </a:solidFill>
              <a:ln w="9525">
                <a:noFill/>
                <a:miter lim="800000"/>
                <a:headEnd/>
                <a:tailEnd/>
              </a:ln>
            </p:spPr>
            <p:txBody>
              <a:bodyPr wrap="none" anchor="ctr"/>
              <a:lstStyle/>
              <a:p>
                <a:pPr algn="ctr"/>
                <a:endParaRPr lang="en-US" sz="1600">
                  <a:ea typeface="Arial" charset="0"/>
                  <a:cs typeface="Arial" charset="0"/>
                </a:endParaRPr>
              </a:p>
            </p:txBody>
          </p:sp>
          <p:grpSp>
            <p:nvGrpSpPr>
              <p:cNvPr id="64" name="Group 12">
                <a:extLst>
                  <a:ext uri="{FF2B5EF4-FFF2-40B4-BE49-F238E27FC236}">
                    <a16:creationId xmlns:a16="http://schemas.microsoft.com/office/drawing/2014/main" id="{3CFE6A6B-9343-644A-975E-06FAE0F5B9DD}"/>
                  </a:ext>
                </a:extLst>
              </p:cNvPr>
              <p:cNvGrpSpPr>
                <a:grpSpLocks/>
              </p:cNvGrpSpPr>
              <p:nvPr/>
            </p:nvGrpSpPr>
            <p:grpSpPr bwMode="auto">
              <a:xfrm>
                <a:off x="4908550" y="1917700"/>
                <a:ext cx="311150" cy="311150"/>
                <a:chOff x="4876800" y="1905000"/>
                <a:chExt cx="381000" cy="355600"/>
              </a:xfrm>
            </p:grpSpPr>
            <p:sp>
              <p:nvSpPr>
                <p:cNvPr id="68" name="Oval 9">
                  <a:extLst>
                    <a:ext uri="{FF2B5EF4-FFF2-40B4-BE49-F238E27FC236}">
                      <a16:creationId xmlns:a16="http://schemas.microsoft.com/office/drawing/2014/main" id="{06E30538-8F8F-EF46-8804-818D251A226E}"/>
                    </a:ext>
                  </a:extLst>
                </p:cNvPr>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ea typeface="Arial" charset="0"/>
                    <a:cs typeface="Arial" charset="0"/>
                  </a:endParaRPr>
                </a:p>
              </p:txBody>
            </p:sp>
            <p:sp>
              <p:nvSpPr>
                <p:cNvPr id="69" name="Isosceles Triangle 10">
                  <a:extLst>
                    <a:ext uri="{FF2B5EF4-FFF2-40B4-BE49-F238E27FC236}">
                      <a16:creationId xmlns:a16="http://schemas.microsoft.com/office/drawing/2014/main" id="{33E007E4-F2B4-AF4D-8FFB-682B534A2D0E}"/>
                    </a:ext>
                  </a:extLst>
                </p:cNvPr>
                <p:cNvSpPr>
                  <a:spLocks noChangeArrowheads="1"/>
                </p:cNvSpPr>
                <p:nvPr/>
              </p:nvSpPr>
              <p:spPr bwMode="auto">
                <a:xfrm rot="5400000">
                  <a:off x="4962111" y="1945782"/>
                  <a:ext cx="273049" cy="285750"/>
                </a:xfrm>
                <a:prstGeom prst="triangle">
                  <a:avLst>
                    <a:gd name="adj" fmla="val 50000"/>
                  </a:avLst>
                </a:prstGeom>
                <a:solidFill>
                  <a:srgbClr val="0867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grpSp>
            <p:nvGrpSpPr>
              <p:cNvPr id="65" name="Group 102">
                <a:extLst>
                  <a:ext uri="{FF2B5EF4-FFF2-40B4-BE49-F238E27FC236}">
                    <a16:creationId xmlns:a16="http://schemas.microsoft.com/office/drawing/2014/main" id="{74469CAF-1B80-4F4A-9898-9E1C9B3B5378}"/>
                  </a:ext>
                </a:extLst>
              </p:cNvPr>
              <p:cNvGrpSpPr>
                <a:grpSpLocks/>
              </p:cNvGrpSpPr>
              <p:nvPr/>
            </p:nvGrpSpPr>
            <p:grpSpPr bwMode="auto">
              <a:xfrm>
                <a:off x="4914900" y="2476500"/>
                <a:ext cx="311150" cy="311150"/>
                <a:chOff x="4876800" y="1905000"/>
                <a:chExt cx="381000" cy="355600"/>
              </a:xfrm>
            </p:grpSpPr>
            <p:sp>
              <p:nvSpPr>
                <p:cNvPr id="66" name="Oval 103">
                  <a:extLst>
                    <a:ext uri="{FF2B5EF4-FFF2-40B4-BE49-F238E27FC236}">
                      <a16:creationId xmlns:a16="http://schemas.microsoft.com/office/drawing/2014/main" id="{F2704ABA-6047-8346-B52C-FDD164B870F1}"/>
                    </a:ext>
                  </a:extLst>
                </p:cNvPr>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ea typeface="Arial" charset="0"/>
                    <a:cs typeface="Arial" charset="0"/>
                  </a:endParaRPr>
                </a:p>
              </p:txBody>
            </p:sp>
            <p:sp>
              <p:nvSpPr>
                <p:cNvPr id="67" name="Isosceles Triangle 104">
                  <a:extLst>
                    <a:ext uri="{FF2B5EF4-FFF2-40B4-BE49-F238E27FC236}">
                      <a16:creationId xmlns:a16="http://schemas.microsoft.com/office/drawing/2014/main" id="{7ABB60C1-973B-2343-BD90-775E76A70616}"/>
                    </a:ext>
                  </a:extLst>
                </p:cNvPr>
                <p:cNvSpPr>
                  <a:spLocks noChangeArrowheads="1"/>
                </p:cNvSpPr>
                <p:nvPr/>
              </p:nvSpPr>
              <p:spPr bwMode="auto">
                <a:xfrm rot="5400000">
                  <a:off x="4962111" y="1945782"/>
                  <a:ext cx="273049" cy="285750"/>
                </a:xfrm>
                <a:prstGeom prst="triangle">
                  <a:avLst>
                    <a:gd name="adj" fmla="val 50000"/>
                  </a:avLst>
                </a:prstGeom>
                <a:solidFill>
                  <a:srgbClr val="0867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grpSp>
        <p:sp>
          <p:nvSpPr>
            <p:cNvPr id="23" name="Text Box 3">
              <a:extLst>
                <a:ext uri="{FF2B5EF4-FFF2-40B4-BE49-F238E27FC236}">
                  <a16:creationId xmlns:a16="http://schemas.microsoft.com/office/drawing/2014/main" id="{7125AD4A-D0D8-A441-8AAB-34E01E04E567}"/>
                </a:ext>
              </a:extLst>
            </p:cNvPr>
            <p:cNvSpPr txBox="1">
              <a:spLocks noChangeArrowheads="1"/>
            </p:cNvSpPr>
            <p:nvPr/>
          </p:nvSpPr>
          <p:spPr bwMode="auto">
            <a:xfrm>
              <a:off x="538063" y="4214619"/>
              <a:ext cx="1492449" cy="4321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400" b="1">
                  <a:solidFill>
                    <a:schemeClr val="bg2">
                      <a:lumMod val="25000"/>
                    </a:schemeClr>
                  </a:solidFill>
                  <a:ea typeface="Arial" charset="0"/>
                  <a:cs typeface="Arial" charset="0"/>
                </a:rPr>
                <a:t>Raw water storage reservoir</a:t>
              </a:r>
              <a:endParaRPr lang="en-US" sz="1400" b="1">
                <a:solidFill>
                  <a:schemeClr val="bg2">
                    <a:lumMod val="25000"/>
                  </a:schemeClr>
                </a:solidFill>
                <a:ea typeface="Arial" charset="0"/>
                <a:cs typeface="Arial" charset="0"/>
              </a:endParaRPr>
            </a:p>
          </p:txBody>
        </p:sp>
        <p:sp>
          <p:nvSpPr>
            <p:cNvPr id="24" name="Text Box 3">
              <a:extLst>
                <a:ext uri="{FF2B5EF4-FFF2-40B4-BE49-F238E27FC236}">
                  <a16:creationId xmlns:a16="http://schemas.microsoft.com/office/drawing/2014/main" id="{A3EDA2AC-D81C-2643-A2EC-B86E1BB14102}"/>
                </a:ext>
              </a:extLst>
            </p:cNvPr>
            <p:cNvSpPr txBox="1">
              <a:spLocks noChangeArrowheads="1"/>
            </p:cNvSpPr>
            <p:nvPr/>
          </p:nvSpPr>
          <p:spPr bwMode="auto">
            <a:xfrm>
              <a:off x="940781" y="3442418"/>
              <a:ext cx="787888" cy="43211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400" b="1">
                  <a:solidFill>
                    <a:schemeClr val="bg1"/>
                  </a:solidFill>
                  <a:ea typeface="Arial" charset="0"/>
                  <a:cs typeface="Arial" charset="0"/>
                </a:rPr>
                <a:t>5 ML</a:t>
              </a:r>
            </a:p>
          </p:txBody>
        </p:sp>
        <p:sp>
          <p:nvSpPr>
            <p:cNvPr id="25" name="Text Box 3">
              <a:extLst>
                <a:ext uri="{FF2B5EF4-FFF2-40B4-BE49-F238E27FC236}">
                  <a16:creationId xmlns:a16="http://schemas.microsoft.com/office/drawing/2014/main" id="{32C6CADC-A4FF-C441-B47A-8E3448F4A6DA}"/>
                </a:ext>
              </a:extLst>
            </p:cNvPr>
            <p:cNvSpPr txBox="1">
              <a:spLocks noChangeArrowheads="1"/>
            </p:cNvSpPr>
            <p:nvPr/>
          </p:nvSpPr>
          <p:spPr bwMode="auto">
            <a:xfrm>
              <a:off x="7097131" y="2808207"/>
              <a:ext cx="1590946" cy="4321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400" b="1">
                  <a:solidFill>
                    <a:schemeClr val="bg2">
                      <a:lumMod val="25000"/>
                    </a:schemeClr>
                  </a:solidFill>
                  <a:ea typeface="Arial" charset="0"/>
                  <a:cs typeface="Arial" charset="0"/>
                </a:rPr>
                <a:t>Clear water storage tank</a:t>
              </a:r>
              <a:endParaRPr lang="en-US" sz="1400" b="1">
                <a:solidFill>
                  <a:schemeClr val="bg2">
                    <a:lumMod val="25000"/>
                  </a:schemeClr>
                </a:solidFill>
                <a:ea typeface="Arial" charset="0"/>
                <a:cs typeface="Arial" charset="0"/>
              </a:endParaRPr>
            </a:p>
          </p:txBody>
        </p:sp>
        <p:sp>
          <p:nvSpPr>
            <p:cNvPr id="26" name="Text Box 3">
              <a:extLst>
                <a:ext uri="{FF2B5EF4-FFF2-40B4-BE49-F238E27FC236}">
                  <a16:creationId xmlns:a16="http://schemas.microsoft.com/office/drawing/2014/main" id="{ECC737FB-3424-F945-9A53-0D5A1AF182D1}"/>
                </a:ext>
              </a:extLst>
            </p:cNvPr>
            <p:cNvSpPr txBox="1">
              <a:spLocks noChangeArrowheads="1"/>
            </p:cNvSpPr>
            <p:nvPr/>
          </p:nvSpPr>
          <p:spPr bwMode="auto">
            <a:xfrm>
              <a:off x="7705554" y="3964684"/>
              <a:ext cx="749554" cy="26624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400" b="1">
                  <a:solidFill>
                    <a:schemeClr val="bg1"/>
                  </a:solidFill>
                  <a:ea typeface="Arial" charset="0"/>
                  <a:cs typeface="Arial" charset="0"/>
                </a:rPr>
                <a:t>1 ML</a:t>
              </a:r>
            </a:p>
          </p:txBody>
        </p:sp>
        <p:sp>
          <p:nvSpPr>
            <p:cNvPr id="27" name="Text Box 3">
              <a:extLst>
                <a:ext uri="{FF2B5EF4-FFF2-40B4-BE49-F238E27FC236}">
                  <a16:creationId xmlns:a16="http://schemas.microsoft.com/office/drawing/2014/main" id="{707FC3CA-7A4C-9149-9E75-CC51376925D0}"/>
                </a:ext>
              </a:extLst>
            </p:cNvPr>
            <p:cNvSpPr txBox="1">
              <a:spLocks noChangeArrowheads="1"/>
            </p:cNvSpPr>
            <p:nvPr/>
          </p:nvSpPr>
          <p:spPr bwMode="auto">
            <a:xfrm>
              <a:off x="2043043" y="4193968"/>
              <a:ext cx="963993" cy="61939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400" b="1">
                  <a:solidFill>
                    <a:schemeClr val="bg2">
                      <a:lumMod val="25000"/>
                    </a:schemeClr>
                  </a:solidFill>
                  <a:ea typeface="Arial" charset="0"/>
                  <a:cs typeface="Arial" charset="0"/>
                </a:rPr>
                <a:t>Duty/ standby pumps</a:t>
              </a:r>
              <a:endParaRPr lang="en-US" sz="1400" b="1">
                <a:solidFill>
                  <a:schemeClr val="bg2">
                    <a:lumMod val="25000"/>
                  </a:schemeClr>
                </a:solidFill>
                <a:ea typeface="Arial" charset="0"/>
                <a:cs typeface="Arial" charset="0"/>
              </a:endParaRPr>
            </a:p>
          </p:txBody>
        </p:sp>
        <p:grpSp>
          <p:nvGrpSpPr>
            <p:cNvPr id="28" name="Group 73">
              <a:extLst>
                <a:ext uri="{FF2B5EF4-FFF2-40B4-BE49-F238E27FC236}">
                  <a16:creationId xmlns:a16="http://schemas.microsoft.com/office/drawing/2014/main" id="{F522EDA2-D1B4-3445-B4E7-6E32AC5078D0}"/>
                </a:ext>
              </a:extLst>
            </p:cNvPr>
            <p:cNvGrpSpPr>
              <a:grpSpLocks/>
            </p:cNvGrpSpPr>
            <p:nvPr/>
          </p:nvGrpSpPr>
          <p:grpSpPr bwMode="auto">
            <a:xfrm>
              <a:off x="3627679" y="2959158"/>
              <a:ext cx="1571123" cy="1224021"/>
              <a:chOff x="0" y="1"/>
              <a:chExt cx="1571037" cy="1205369"/>
            </a:xfrm>
          </p:grpSpPr>
          <p:sp>
            <p:nvSpPr>
              <p:cNvPr id="36" name="Line 251">
                <a:extLst>
                  <a:ext uri="{FF2B5EF4-FFF2-40B4-BE49-F238E27FC236}">
                    <a16:creationId xmlns:a16="http://schemas.microsoft.com/office/drawing/2014/main" id="{23992F68-4F29-8D40-9353-D67F630B45CE}"/>
                  </a:ext>
                </a:extLst>
              </p:cNvPr>
              <p:cNvSpPr>
                <a:spLocks noChangeShapeType="1"/>
              </p:cNvSpPr>
              <p:nvPr/>
            </p:nvSpPr>
            <p:spPr bwMode="auto">
              <a:xfrm>
                <a:off x="0" y="340226"/>
                <a:ext cx="0" cy="85542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37" name="Line 252">
                <a:extLst>
                  <a:ext uri="{FF2B5EF4-FFF2-40B4-BE49-F238E27FC236}">
                    <a16:creationId xmlns:a16="http://schemas.microsoft.com/office/drawing/2014/main" id="{17819B01-1577-1F40-A629-F8D6DC2DA31C}"/>
                  </a:ext>
                </a:extLst>
              </p:cNvPr>
              <p:cNvSpPr>
                <a:spLocks noChangeShapeType="1"/>
              </p:cNvSpPr>
              <p:nvPr/>
            </p:nvSpPr>
            <p:spPr bwMode="auto">
              <a:xfrm>
                <a:off x="12772" y="1168402"/>
                <a:ext cx="1558265" cy="127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38" name="Line 253">
                <a:extLst>
                  <a:ext uri="{FF2B5EF4-FFF2-40B4-BE49-F238E27FC236}">
                    <a16:creationId xmlns:a16="http://schemas.microsoft.com/office/drawing/2014/main" id="{9DF6B8BA-2C82-C14E-86F2-A8041FEAAFFB}"/>
                  </a:ext>
                </a:extLst>
              </p:cNvPr>
              <p:cNvSpPr>
                <a:spLocks noChangeShapeType="1"/>
              </p:cNvSpPr>
              <p:nvPr/>
            </p:nvSpPr>
            <p:spPr bwMode="auto">
              <a:xfrm>
                <a:off x="766546" y="592965"/>
                <a:ext cx="0" cy="61240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39" name="Rectangle 44">
                <a:extLst>
                  <a:ext uri="{FF2B5EF4-FFF2-40B4-BE49-F238E27FC236}">
                    <a16:creationId xmlns:a16="http://schemas.microsoft.com/office/drawing/2014/main" id="{DB58A7A1-C48D-C943-B457-35BD648A61B4}"/>
                  </a:ext>
                </a:extLst>
              </p:cNvPr>
              <p:cNvSpPr>
                <a:spLocks noChangeArrowheads="1"/>
              </p:cNvSpPr>
              <p:nvPr/>
            </p:nvSpPr>
            <p:spPr bwMode="auto">
              <a:xfrm>
                <a:off x="294825" y="1"/>
                <a:ext cx="127758" cy="25273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sz="1600">
                  <a:ea typeface="Arial" charset="0"/>
                  <a:cs typeface="Arial" charset="0"/>
                </a:endParaRPr>
              </a:p>
            </p:txBody>
          </p:sp>
          <p:sp>
            <p:nvSpPr>
              <p:cNvPr id="40" name="Line 255">
                <a:extLst>
                  <a:ext uri="{FF2B5EF4-FFF2-40B4-BE49-F238E27FC236}">
                    <a16:creationId xmlns:a16="http://schemas.microsoft.com/office/drawing/2014/main" id="{E0BC1E0A-AF50-634E-B7C4-E1211202AE9A}"/>
                  </a:ext>
                </a:extLst>
              </p:cNvPr>
              <p:cNvSpPr>
                <a:spLocks noChangeShapeType="1"/>
              </p:cNvSpPr>
              <p:nvPr/>
            </p:nvSpPr>
            <p:spPr bwMode="auto">
              <a:xfrm>
                <a:off x="255516" y="38884"/>
                <a:ext cx="20637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41" name="Line 256">
                <a:extLst>
                  <a:ext uri="{FF2B5EF4-FFF2-40B4-BE49-F238E27FC236}">
                    <a16:creationId xmlns:a16="http://schemas.microsoft.com/office/drawing/2014/main" id="{058D7910-5F91-E34A-B0F8-F76EDDE2AD3D}"/>
                  </a:ext>
                </a:extLst>
              </p:cNvPr>
              <p:cNvSpPr>
                <a:spLocks noChangeShapeType="1"/>
              </p:cNvSpPr>
              <p:nvPr/>
            </p:nvSpPr>
            <p:spPr bwMode="auto">
              <a:xfrm>
                <a:off x="255516" y="184695"/>
                <a:ext cx="20637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42" name="Line 257">
                <a:extLst>
                  <a:ext uri="{FF2B5EF4-FFF2-40B4-BE49-F238E27FC236}">
                    <a16:creationId xmlns:a16="http://schemas.microsoft.com/office/drawing/2014/main" id="{DEE1DE52-D46F-9045-9635-B54D0BA8BDFF}"/>
                  </a:ext>
                </a:extLst>
              </p:cNvPr>
              <p:cNvSpPr>
                <a:spLocks noChangeShapeType="1"/>
              </p:cNvSpPr>
              <p:nvPr/>
            </p:nvSpPr>
            <p:spPr bwMode="auto">
              <a:xfrm>
                <a:off x="363618" y="252740"/>
                <a:ext cx="0" cy="8165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43" name="Line 258">
                <a:extLst>
                  <a:ext uri="{FF2B5EF4-FFF2-40B4-BE49-F238E27FC236}">
                    <a16:creationId xmlns:a16="http://schemas.microsoft.com/office/drawing/2014/main" id="{70C46C74-6EA5-134A-B162-53A31B2F02E5}"/>
                  </a:ext>
                </a:extLst>
              </p:cNvPr>
              <p:cNvSpPr>
                <a:spLocks noChangeShapeType="1"/>
              </p:cNvSpPr>
              <p:nvPr/>
            </p:nvSpPr>
            <p:spPr bwMode="auto">
              <a:xfrm>
                <a:off x="0" y="505477"/>
                <a:ext cx="1571037" cy="252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44" name="Line 259">
                <a:extLst>
                  <a:ext uri="{FF2B5EF4-FFF2-40B4-BE49-F238E27FC236}">
                    <a16:creationId xmlns:a16="http://schemas.microsoft.com/office/drawing/2014/main" id="{5E7FF065-A28D-7146-B064-D3B80215B0B0}"/>
                  </a:ext>
                </a:extLst>
              </p:cNvPr>
              <p:cNvSpPr>
                <a:spLocks noChangeShapeType="1"/>
              </p:cNvSpPr>
              <p:nvPr/>
            </p:nvSpPr>
            <p:spPr bwMode="auto">
              <a:xfrm>
                <a:off x="393100" y="544361"/>
                <a:ext cx="2358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45" name="Line 260">
                <a:extLst>
                  <a:ext uri="{FF2B5EF4-FFF2-40B4-BE49-F238E27FC236}">
                    <a16:creationId xmlns:a16="http://schemas.microsoft.com/office/drawing/2014/main" id="{A94A648E-E361-F54E-B1B7-0D55E9547E7D}"/>
                  </a:ext>
                </a:extLst>
              </p:cNvPr>
              <p:cNvSpPr>
                <a:spLocks noChangeShapeType="1"/>
              </p:cNvSpPr>
              <p:nvPr/>
            </p:nvSpPr>
            <p:spPr bwMode="auto">
              <a:xfrm>
                <a:off x="481547" y="573523"/>
                <a:ext cx="6879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46" name="Line 261">
                <a:extLst>
                  <a:ext uri="{FF2B5EF4-FFF2-40B4-BE49-F238E27FC236}">
                    <a16:creationId xmlns:a16="http://schemas.microsoft.com/office/drawing/2014/main" id="{A6515C58-DE0D-CF49-85E5-E0EF7B6A5751}"/>
                  </a:ext>
                </a:extLst>
              </p:cNvPr>
              <p:cNvSpPr>
                <a:spLocks noChangeShapeType="1"/>
              </p:cNvSpPr>
              <p:nvPr/>
            </p:nvSpPr>
            <p:spPr bwMode="auto">
              <a:xfrm>
                <a:off x="235860" y="787380"/>
                <a:ext cx="245688"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47" name="Line 262">
                <a:extLst>
                  <a:ext uri="{FF2B5EF4-FFF2-40B4-BE49-F238E27FC236}">
                    <a16:creationId xmlns:a16="http://schemas.microsoft.com/office/drawing/2014/main" id="{4C6C3A48-92AE-F54B-88EC-FDDCEA0908EB}"/>
                  </a:ext>
                </a:extLst>
              </p:cNvPr>
              <p:cNvSpPr>
                <a:spLocks noChangeShapeType="1"/>
              </p:cNvSpPr>
              <p:nvPr/>
            </p:nvSpPr>
            <p:spPr bwMode="auto">
              <a:xfrm>
                <a:off x="235860" y="1059560"/>
                <a:ext cx="245688"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48" name="Line 263">
                <a:extLst>
                  <a:ext uri="{FF2B5EF4-FFF2-40B4-BE49-F238E27FC236}">
                    <a16:creationId xmlns:a16="http://schemas.microsoft.com/office/drawing/2014/main" id="{79C0F421-8062-C444-ADEF-3CCDFEB13405}"/>
                  </a:ext>
                </a:extLst>
              </p:cNvPr>
              <p:cNvSpPr>
                <a:spLocks noChangeShapeType="1"/>
              </p:cNvSpPr>
              <p:nvPr/>
            </p:nvSpPr>
            <p:spPr bwMode="auto">
              <a:xfrm>
                <a:off x="235860" y="709614"/>
                <a:ext cx="0" cy="38882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49" name="Line 264">
                <a:extLst>
                  <a:ext uri="{FF2B5EF4-FFF2-40B4-BE49-F238E27FC236}">
                    <a16:creationId xmlns:a16="http://schemas.microsoft.com/office/drawing/2014/main" id="{08051557-3F60-E043-9EA9-AB5FB795AD59}"/>
                  </a:ext>
                </a:extLst>
              </p:cNvPr>
              <p:cNvSpPr>
                <a:spLocks noChangeShapeType="1"/>
              </p:cNvSpPr>
              <p:nvPr/>
            </p:nvSpPr>
            <p:spPr bwMode="auto">
              <a:xfrm>
                <a:off x="481547" y="719335"/>
                <a:ext cx="0" cy="38882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50" name="Line 266">
                <a:extLst>
                  <a:ext uri="{FF2B5EF4-FFF2-40B4-BE49-F238E27FC236}">
                    <a16:creationId xmlns:a16="http://schemas.microsoft.com/office/drawing/2014/main" id="{F1E723C5-46AF-C94A-B9D7-F5E73D5B3891}"/>
                  </a:ext>
                </a:extLst>
              </p:cNvPr>
              <p:cNvSpPr>
                <a:spLocks noChangeShapeType="1"/>
              </p:cNvSpPr>
              <p:nvPr/>
            </p:nvSpPr>
            <p:spPr bwMode="auto">
              <a:xfrm flipH="1">
                <a:off x="1395506" y="340226"/>
                <a:ext cx="0" cy="7193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51" name="Rectangle 56">
                <a:extLst>
                  <a:ext uri="{FF2B5EF4-FFF2-40B4-BE49-F238E27FC236}">
                    <a16:creationId xmlns:a16="http://schemas.microsoft.com/office/drawing/2014/main" id="{FBFD57F0-881C-3E41-960E-2184428B17BC}"/>
                  </a:ext>
                </a:extLst>
              </p:cNvPr>
              <p:cNvSpPr>
                <a:spLocks noChangeArrowheads="1"/>
              </p:cNvSpPr>
              <p:nvPr/>
            </p:nvSpPr>
            <p:spPr bwMode="auto">
              <a:xfrm>
                <a:off x="1012233" y="1"/>
                <a:ext cx="127758" cy="25273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sz="1600">
                  <a:ea typeface="Arial" charset="0"/>
                  <a:cs typeface="Arial" charset="0"/>
                </a:endParaRPr>
              </a:p>
            </p:txBody>
          </p:sp>
          <p:sp>
            <p:nvSpPr>
              <p:cNvPr id="52" name="Line 268">
                <a:extLst>
                  <a:ext uri="{FF2B5EF4-FFF2-40B4-BE49-F238E27FC236}">
                    <a16:creationId xmlns:a16="http://schemas.microsoft.com/office/drawing/2014/main" id="{76CC97B2-8B09-254D-8E6C-9AB504DAA0B1}"/>
                  </a:ext>
                </a:extLst>
              </p:cNvPr>
              <p:cNvSpPr>
                <a:spLocks noChangeShapeType="1"/>
              </p:cNvSpPr>
              <p:nvPr/>
            </p:nvSpPr>
            <p:spPr bwMode="auto">
              <a:xfrm>
                <a:off x="972924" y="38884"/>
                <a:ext cx="1867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53" name="Line 269">
                <a:extLst>
                  <a:ext uri="{FF2B5EF4-FFF2-40B4-BE49-F238E27FC236}">
                    <a16:creationId xmlns:a16="http://schemas.microsoft.com/office/drawing/2014/main" id="{FD932090-82B0-6C43-AC37-BDD7ED84E714}"/>
                  </a:ext>
                </a:extLst>
              </p:cNvPr>
              <p:cNvSpPr>
                <a:spLocks noChangeShapeType="1"/>
              </p:cNvSpPr>
              <p:nvPr/>
            </p:nvSpPr>
            <p:spPr bwMode="auto">
              <a:xfrm>
                <a:off x="972924" y="184695"/>
                <a:ext cx="1867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54" name="Line 270">
                <a:extLst>
                  <a:ext uri="{FF2B5EF4-FFF2-40B4-BE49-F238E27FC236}">
                    <a16:creationId xmlns:a16="http://schemas.microsoft.com/office/drawing/2014/main" id="{AF2B6ABC-EC8B-A347-B0E9-7AD368602E0E}"/>
                  </a:ext>
                </a:extLst>
              </p:cNvPr>
              <p:cNvSpPr>
                <a:spLocks noChangeShapeType="1"/>
              </p:cNvSpPr>
              <p:nvPr/>
            </p:nvSpPr>
            <p:spPr bwMode="auto">
              <a:xfrm>
                <a:off x="1071199" y="252739"/>
                <a:ext cx="0" cy="8165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55" name="Line 272">
                <a:extLst>
                  <a:ext uri="{FF2B5EF4-FFF2-40B4-BE49-F238E27FC236}">
                    <a16:creationId xmlns:a16="http://schemas.microsoft.com/office/drawing/2014/main" id="{2E7FA246-DCC2-CB45-8D36-173269CBA4AB}"/>
                  </a:ext>
                </a:extLst>
              </p:cNvPr>
              <p:cNvSpPr>
                <a:spLocks noChangeShapeType="1"/>
              </p:cNvSpPr>
              <p:nvPr/>
            </p:nvSpPr>
            <p:spPr bwMode="auto">
              <a:xfrm>
                <a:off x="1110508" y="544361"/>
                <a:ext cx="22603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56" name="Line 273">
                <a:extLst>
                  <a:ext uri="{FF2B5EF4-FFF2-40B4-BE49-F238E27FC236}">
                    <a16:creationId xmlns:a16="http://schemas.microsoft.com/office/drawing/2014/main" id="{A42EF614-8583-2641-A246-ACB17DF55AC8}"/>
                  </a:ext>
                </a:extLst>
              </p:cNvPr>
              <p:cNvSpPr>
                <a:spLocks noChangeShapeType="1"/>
              </p:cNvSpPr>
              <p:nvPr/>
            </p:nvSpPr>
            <p:spPr bwMode="auto">
              <a:xfrm>
                <a:off x="1189129" y="573522"/>
                <a:ext cx="786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57" name="Line 274">
                <a:extLst>
                  <a:ext uri="{FF2B5EF4-FFF2-40B4-BE49-F238E27FC236}">
                    <a16:creationId xmlns:a16="http://schemas.microsoft.com/office/drawing/2014/main" id="{A3CE0816-F827-A840-B2BF-1962C8D7017C}"/>
                  </a:ext>
                </a:extLst>
              </p:cNvPr>
              <p:cNvSpPr>
                <a:spLocks noChangeShapeType="1"/>
              </p:cNvSpPr>
              <p:nvPr/>
            </p:nvSpPr>
            <p:spPr bwMode="auto">
              <a:xfrm>
                <a:off x="953268" y="787379"/>
                <a:ext cx="23586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58" name="Line 275">
                <a:extLst>
                  <a:ext uri="{FF2B5EF4-FFF2-40B4-BE49-F238E27FC236}">
                    <a16:creationId xmlns:a16="http://schemas.microsoft.com/office/drawing/2014/main" id="{85E4FBC3-D720-234F-A2CE-224A025C453E}"/>
                  </a:ext>
                </a:extLst>
              </p:cNvPr>
              <p:cNvSpPr>
                <a:spLocks noChangeShapeType="1"/>
              </p:cNvSpPr>
              <p:nvPr/>
            </p:nvSpPr>
            <p:spPr bwMode="auto">
              <a:xfrm>
                <a:off x="953268" y="1059559"/>
                <a:ext cx="23586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59" name="Line 276">
                <a:extLst>
                  <a:ext uri="{FF2B5EF4-FFF2-40B4-BE49-F238E27FC236}">
                    <a16:creationId xmlns:a16="http://schemas.microsoft.com/office/drawing/2014/main" id="{2C4554E8-18EE-8B40-8E98-EC119BA5499F}"/>
                  </a:ext>
                </a:extLst>
              </p:cNvPr>
              <p:cNvSpPr>
                <a:spLocks noChangeShapeType="1"/>
              </p:cNvSpPr>
              <p:nvPr/>
            </p:nvSpPr>
            <p:spPr bwMode="auto">
              <a:xfrm>
                <a:off x="953268" y="709613"/>
                <a:ext cx="0" cy="38882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60" name="Line 277">
                <a:extLst>
                  <a:ext uri="{FF2B5EF4-FFF2-40B4-BE49-F238E27FC236}">
                    <a16:creationId xmlns:a16="http://schemas.microsoft.com/office/drawing/2014/main" id="{2AAE8853-D754-3942-A505-8B637301CEAA}"/>
                  </a:ext>
                </a:extLst>
              </p:cNvPr>
              <p:cNvSpPr>
                <a:spLocks noChangeShapeType="1"/>
              </p:cNvSpPr>
              <p:nvPr/>
            </p:nvSpPr>
            <p:spPr bwMode="auto">
              <a:xfrm>
                <a:off x="1189129" y="719334"/>
                <a:ext cx="0" cy="38882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61" name="Line 278">
                <a:extLst>
                  <a:ext uri="{FF2B5EF4-FFF2-40B4-BE49-F238E27FC236}">
                    <a16:creationId xmlns:a16="http://schemas.microsoft.com/office/drawing/2014/main" id="{3AE99D2B-C88E-FC40-A41C-DAEDA52A80B7}"/>
                  </a:ext>
                </a:extLst>
              </p:cNvPr>
              <p:cNvSpPr>
                <a:spLocks noChangeShapeType="1"/>
              </p:cNvSpPr>
              <p:nvPr/>
            </p:nvSpPr>
            <p:spPr bwMode="auto">
              <a:xfrm>
                <a:off x="648616" y="330505"/>
                <a:ext cx="0" cy="7387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62" name="Line 279">
                <a:extLst>
                  <a:ext uri="{FF2B5EF4-FFF2-40B4-BE49-F238E27FC236}">
                    <a16:creationId xmlns:a16="http://schemas.microsoft.com/office/drawing/2014/main" id="{0F94A85E-AEF8-F640-B5E1-CC028F18C3C2}"/>
                  </a:ext>
                </a:extLst>
              </p:cNvPr>
              <p:cNvSpPr>
                <a:spLocks noChangeShapeType="1"/>
              </p:cNvSpPr>
              <p:nvPr/>
            </p:nvSpPr>
            <p:spPr bwMode="auto">
              <a:xfrm>
                <a:off x="1562778" y="466595"/>
                <a:ext cx="0" cy="7290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grpSp>
        <p:sp>
          <p:nvSpPr>
            <p:cNvPr id="29" name="AutoShape 46">
              <a:extLst>
                <a:ext uri="{FF2B5EF4-FFF2-40B4-BE49-F238E27FC236}">
                  <a16:creationId xmlns:a16="http://schemas.microsoft.com/office/drawing/2014/main" id="{76744CD5-DA02-554E-87C3-ADD1D075B257}"/>
                </a:ext>
              </a:extLst>
            </p:cNvPr>
            <p:cNvSpPr>
              <a:spLocks noChangeArrowheads="1"/>
            </p:cNvSpPr>
            <p:nvPr/>
          </p:nvSpPr>
          <p:spPr bwMode="auto">
            <a:xfrm>
              <a:off x="7220700" y="5172923"/>
              <a:ext cx="420853" cy="320367"/>
            </a:xfrm>
            <a:prstGeom prst="roundRect">
              <a:avLst>
                <a:gd name="adj" fmla="val 16667"/>
              </a:avLst>
            </a:prstGeom>
            <a:solidFill>
              <a:schemeClr val="accent6">
                <a:alpha val="50000"/>
              </a:schemeClr>
            </a:solidFill>
            <a:ln w="19050">
              <a:solidFill>
                <a:srgbClr val="99CC00"/>
              </a:solidFill>
              <a:round/>
              <a:headEnd/>
              <a:tailEnd/>
            </a:ln>
          </p:spPr>
          <p:txBody>
            <a:bodyPr wrap="none" anchor="ctr"/>
            <a:lstStyle/>
            <a:p>
              <a:pPr algn="ctr"/>
              <a:r>
                <a:rPr lang="en-US" sz="1400" b="1">
                  <a:ea typeface="Arial" charset="0"/>
                  <a:cs typeface="Arial" charset="0"/>
                </a:rPr>
                <a:t>Cl</a:t>
              </a:r>
              <a:r>
                <a:rPr lang="en-US" sz="1400" b="1" baseline="-25000">
                  <a:ea typeface="Arial" charset="0"/>
                  <a:cs typeface="Arial" charset="0"/>
                </a:rPr>
                <a:t>2</a:t>
              </a:r>
            </a:p>
          </p:txBody>
        </p:sp>
        <p:sp>
          <p:nvSpPr>
            <p:cNvPr id="30" name="Line 48">
              <a:extLst>
                <a:ext uri="{FF2B5EF4-FFF2-40B4-BE49-F238E27FC236}">
                  <a16:creationId xmlns:a16="http://schemas.microsoft.com/office/drawing/2014/main" id="{FCCCD27F-948A-E24C-A4D1-FF385FA19AB7}"/>
                </a:ext>
              </a:extLst>
            </p:cNvPr>
            <p:cNvSpPr>
              <a:spLocks noChangeShapeType="1"/>
            </p:cNvSpPr>
            <p:nvPr/>
          </p:nvSpPr>
          <p:spPr bwMode="auto">
            <a:xfrm flipH="1" flipV="1">
              <a:off x="7437042" y="4443668"/>
              <a:ext cx="0" cy="758242"/>
            </a:xfrm>
            <a:prstGeom prst="line">
              <a:avLst/>
            </a:prstGeom>
            <a:noFill/>
            <a:ln w="19050">
              <a:solidFill>
                <a:srgbClr val="99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sz="1600">
                <a:ea typeface="Arial" charset="0"/>
                <a:cs typeface="Arial" charset="0"/>
              </a:endParaRPr>
            </a:p>
          </p:txBody>
        </p:sp>
        <p:sp>
          <p:nvSpPr>
            <p:cNvPr id="31" name="AutoShape 49">
              <a:extLst>
                <a:ext uri="{FF2B5EF4-FFF2-40B4-BE49-F238E27FC236}">
                  <a16:creationId xmlns:a16="http://schemas.microsoft.com/office/drawing/2014/main" id="{8AF62B72-2B0D-FE4C-92FE-A3B93EFED7B2}"/>
                </a:ext>
              </a:extLst>
            </p:cNvPr>
            <p:cNvSpPr>
              <a:spLocks noChangeArrowheads="1"/>
            </p:cNvSpPr>
            <p:nvPr/>
          </p:nvSpPr>
          <p:spPr bwMode="auto">
            <a:xfrm>
              <a:off x="2602237" y="2831076"/>
              <a:ext cx="653072" cy="274320"/>
            </a:xfrm>
            <a:prstGeom prst="roundRect">
              <a:avLst>
                <a:gd name="adj" fmla="val 16667"/>
              </a:avLst>
            </a:prstGeom>
            <a:solidFill>
              <a:schemeClr val="accent6">
                <a:alpha val="50000"/>
              </a:schemeClr>
            </a:solidFill>
            <a:ln w="19050">
              <a:solidFill>
                <a:schemeClr val="accent6"/>
              </a:solidFill>
              <a:round/>
              <a:headEnd/>
              <a:tailEnd/>
            </a:ln>
            <a:effectLst/>
          </p:spPr>
          <p:txBody>
            <a:bodyPr wrap="none" anchor="ctr"/>
            <a:lstStyle/>
            <a:p>
              <a:pPr algn="ctr">
                <a:defRPr/>
              </a:pPr>
              <a:r>
                <a:rPr lang="en-US" sz="1400" b="1">
                  <a:ea typeface="Arial" charset="0"/>
                  <a:cs typeface="Arial" charset="0"/>
                </a:rPr>
                <a:t>Alum</a:t>
              </a:r>
            </a:p>
          </p:txBody>
        </p:sp>
        <p:sp>
          <p:nvSpPr>
            <p:cNvPr id="32" name="Line 50">
              <a:extLst>
                <a:ext uri="{FF2B5EF4-FFF2-40B4-BE49-F238E27FC236}">
                  <a16:creationId xmlns:a16="http://schemas.microsoft.com/office/drawing/2014/main" id="{12B16A16-A470-2941-8F39-BC536F3F1F52}"/>
                </a:ext>
              </a:extLst>
            </p:cNvPr>
            <p:cNvSpPr>
              <a:spLocks noChangeShapeType="1"/>
            </p:cNvSpPr>
            <p:nvPr/>
          </p:nvSpPr>
          <p:spPr bwMode="auto">
            <a:xfrm flipH="1" flipV="1">
              <a:off x="2929262" y="3090367"/>
              <a:ext cx="6350" cy="727075"/>
            </a:xfrm>
            <a:prstGeom prst="line">
              <a:avLst/>
            </a:prstGeom>
            <a:noFill/>
            <a:ln w="19050">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sz="1600">
                <a:ea typeface="Arial" charset="0"/>
                <a:cs typeface="Arial" charset="0"/>
              </a:endParaRPr>
            </a:p>
          </p:txBody>
        </p:sp>
        <p:sp>
          <p:nvSpPr>
            <p:cNvPr id="33" name="Line 1824">
              <a:extLst>
                <a:ext uri="{FF2B5EF4-FFF2-40B4-BE49-F238E27FC236}">
                  <a16:creationId xmlns:a16="http://schemas.microsoft.com/office/drawing/2014/main" id="{92A4A294-9FC3-4F4F-A02E-ADF1ABA95186}"/>
                </a:ext>
              </a:extLst>
            </p:cNvPr>
            <p:cNvSpPr>
              <a:spLocks noChangeShapeType="1"/>
            </p:cNvSpPr>
            <p:nvPr/>
          </p:nvSpPr>
          <p:spPr bwMode="auto">
            <a:xfrm flipH="1" flipV="1">
              <a:off x="222592" y="3820752"/>
              <a:ext cx="315471" cy="800"/>
            </a:xfrm>
            <a:prstGeom prst="line">
              <a:avLst/>
            </a:prstGeom>
            <a:noFill/>
            <a:ln w="25400">
              <a:solidFill>
                <a:schemeClr val="bg2">
                  <a:lumMod val="50000"/>
                </a:schemeClr>
              </a:solidFill>
              <a:round/>
              <a:headEnd/>
              <a:tailEnd/>
            </a:ln>
            <a:extLst>
              <a:ext uri="{909E8E84-426E-40dd-AFC4-6F175D3DCCD1}">
                <a14:hiddenFill xmlns:a14="http://schemas.microsoft.com/office/drawing/2010/main" xmlns="">
                  <a:noFill/>
                </a14:hiddenFill>
              </a:ext>
            </a:extLst>
          </p:spPr>
          <p:txBody>
            <a:bodyPr/>
            <a:lstStyle/>
            <a:p>
              <a:endParaRPr lang="en-US" sz="1600">
                <a:ea typeface="Arial" charset="0"/>
                <a:cs typeface="Arial" charset="0"/>
              </a:endParaRPr>
            </a:p>
          </p:txBody>
        </p:sp>
        <p:sp>
          <p:nvSpPr>
            <p:cNvPr id="34" name="Right Arrow 121">
              <a:extLst>
                <a:ext uri="{FF2B5EF4-FFF2-40B4-BE49-F238E27FC236}">
                  <a16:creationId xmlns:a16="http://schemas.microsoft.com/office/drawing/2014/main" id="{9D680CD5-D915-6E47-A16C-246082441C6C}"/>
                </a:ext>
              </a:extLst>
            </p:cNvPr>
            <p:cNvSpPr>
              <a:spLocks noChangeArrowheads="1"/>
            </p:cNvSpPr>
            <p:nvPr/>
          </p:nvSpPr>
          <p:spPr bwMode="auto">
            <a:xfrm>
              <a:off x="145285" y="3868795"/>
              <a:ext cx="344487" cy="112713"/>
            </a:xfrm>
            <a:prstGeom prst="rightArrow">
              <a:avLst>
                <a:gd name="adj1" fmla="val 50000"/>
                <a:gd name="adj2" fmla="val 50189"/>
              </a:avLst>
            </a:prstGeom>
            <a:solidFill>
              <a:srgbClr val="DB5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sp>
          <p:nvSpPr>
            <p:cNvPr id="35" name="Right Arrow 123">
              <a:extLst>
                <a:ext uri="{FF2B5EF4-FFF2-40B4-BE49-F238E27FC236}">
                  <a16:creationId xmlns:a16="http://schemas.microsoft.com/office/drawing/2014/main" id="{2DC5D945-C627-4843-9AAC-6937F8673A0A}"/>
                </a:ext>
              </a:extLst>
            </p:cNvPr>
            <p:cNvSpPr>
              <a:spLocks noChangeArrowheads="1"/>
            </p:cNvSpPr>
            <p:nvPr/>
          </p:nvSpPr>
          <p:spPr bwMode="auto">
            <a:xfrm>
              <a:off x="8619062" y="4389495"/>
              <a:ext cx="344488" cy="112713"/>
            </a:xfrm>
            <a:prstGeom prst="rightArrow">
              <a:avLst>
                <a:gd name="adj1" fmla="val 50000"/>
                <a:gd name="adj2" fmla="val 50189"/>
              </a:avLst>
            </a:prstGeom>
            <a:solidFill>
              <a:srgbClr val="DB5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sp>
        <p:nvSpPr>
          <p:cNvPr id="2" name="Text Box 63">
            <a:extLst>
              <a:ext uri="{FF2B5EF4-FFF2-40B4-BE49-F238E27FC236}">
                <a16:creationId xmlns:a16="http://schemas.microsoft.com/office/drawing/2014/main" id="{C7F33A37-F11F-10AB-C0D0-EA5F55EA6134}"/>
              </a:ext>
            </a:extLst>
          </p:cNvPr>
          <p:cNvSpPr txBox="1">
            <a:spLocks noChangeArrowheads="1"/>
          </p:cNvSpPr>
          <p:nvPr/>
        </p:nvSpPr>
        <p:spPr bwMode="auto">
          <a:xfrm>
            <a:off x="0" y="260047"/>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lang="en-US" sz="2800" b="1" spc="300">
                <a:solidFill>
                  <a:srgbClr val="1D395C"/>
                </a:solidFill>
                <a:latin typeface="Arial" charset="0"/>
              </a:rPr>
              <a:t>ACTIVITY 9 – field trip instructions:</a:t>
            </a: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Part IV – WTP schematic review</a:t>
            </a:r>
          </a:p>
        </p:txBody>
      </p:sp>
    </p:spTree>
    <p:extLst>
      <p:ext uri="{BB962C8B-B14F-4D97-AF65-F5344CB8AC3E}">
        <p14:creationId xmlns:p14="http://schemas.microsoft.com/office/powerpoint/2010/main" val="13384721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11"/>
          <p:cNvSpPr>
            <a:spLocks noChangeArrowheads="1"/>
          </p:cNvSpPr>
          <p:nvPr/>
        </p:nvSpPr>
        <p:spPr bwMode="auto">
          <a:xfrm>
            <a:off x="1058779" y="1831900"/>
            <a:ext cx="9609222" cy="1783080"/>
          </a:xfrm>
          <a:prstGeom prst="rect">
            <a:avLst/>
          </a:prstGeom>
          <a:noFill/>
          <a:ln w="9525">
            <a:noFill/>
            <a:round/>
            <a:headEnd/>
            <a:tailEnd/>
          </a:ln>
        </p:spPr>
        <p:txBody>
          <a:bodyPr wrap="square" lIns="91344" tIns="45672" rIns="91344" bIns="45672" anchor="t" anchorCtr="0"/>
          <a:lstStyle/>
          <a:p>
            <a:pPr marL="342900" indent="-342900">
              <a:spcAft>
                <a:spcPts val="2400"/>
              </a:spcAft>
              <a:buBlip>
                <a:blip r:embed="rId3"/>
              </a:buBlip>
            </a:pPr>
            <a:r>
              <a:rPr lang="en-US" sz="2000">
                <a:solidFill>
                  <a:schemeClr val="bg2">
                    <a:lumMod val="25000"/>
                  </a:schemeClr>
                </a:solidFill>
              </a:rPr>
              <a:t>On Day 4, groups will prepare a summary of their field trip findings.</a:t>
            </a:r>
          </a:p>
          <a:p>
            <a:pPr marL="342900" indent="-342900">
              <a:spcAft>
                <a:spcPts val="2400"/>
              </a:spcAft>
              <a:buBlip>
                <a:blip r:embed="rId3"/>
              </a:buBlip>
            </a:pPr>
            <a:r>
              <a:rPr lang="en-US" sz="2000">
                <a:solidFill>
                  <a:schemeClr val="bg2">
                    <a:lumMod val="25000"/>
                  </a:schemeClr>
                </a:solidFill>
              </a:rPr>
              <a:t>Groups will then pair up and share their findings with another table group.  </a:t>
            </a:r>
          </a:p>
        </p:txBody>
      </p:sp>
      <p:sp>
        <p:nvSpPr>
          <p:cNvPr id="3" name="Text Box 63">
            <a:extLst>
              <a:ext uri="{FF2B5EF4-FFF2-40B4-BE49-F238E27FC236}">
                <a16:creationId xmlns:a16="http://schemas.microsoft.com/office/drawing/2014/main" id="{B6645618-8CAC-53EE-F6FB-AFCE77C39577}"/>
              </a:ext>
            </a:extLst>
          </p:cNvPr>
          <p:cNvSpPr txBox="1">
            <a:spLocks noChangeArrowheads="1"/>
          </p:cNvSpPr>
          <p:nvPr/>
        </p:nvSpPr>
        <p:spPr bwMode="auto">
          <a:xfrm>
            <a:off x="0" y="260047"/>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lang="en-US" sz="2800" b="1" spc="300">
                <a:solidFill>
                  <a:srgbClr val="1D395C"/>
                </a:solidFill>
                <a:latin typeface="Arial" charset="0"/>
              </a:rPr>
              <a:t>ACTIVITY 9 – field trip instructions:</a:t>
            </a: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lang="en-US" sz="2800" b="1" i="1" spc="100">
                <a:solidFill>
                  <a:schemeClr val="bg1"/>
                </a:solidFill>
                <a:latin typeface="Arial" charset="0"/>
              </a:rPr>
              <a:t>Debrief</a:t>
            </a:r>
            <a:endParaRPr kumimoji="0" lang="en-US" sz="2800" b="1" i="1" u="none" strike="noStrike" kern="1200" cap="none" spc="100" normalizeH="0" baseline="0" noProof="0">
              <a:ln>
                <a:noFill/>
              </a:ln>
              <a:solidFill>
                <a:schemeClr val="bg1"/>
              </a:solidFill>
              <a:effectLst/>
              <a:uLnTx/>
              <a:uFillTx/>
              <a:latin typeface="Arial" charset="0"/>
              <a:ea typeface="ＭＳ Ｐゴシック" charset="0"/>
            </a:endParaRPr>
          </a:p>
        </p:txBody>
      </p:sp>
      <p:pic>
        <p:nvPicPr>
          <p:cNvPr id="5" name="Graphic 4" descr="Users outline">
            <a:extLst>
              <a:ext uri="{FF2B5EF4-FFF2-40B4-BE49-F238E27FC236}">
                <a16:creationId xmlns:a16="http://schemas.microsoft.com/office/drawing/2014/main" id="{176920F5-0172-8F70-E69F-DEBDF884CA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36955" y="3429000"/>
            <a:ext cx="3963972" cy="3963972"/>
          </a:xfrm>
          <a:prstGeom prst="rect">
            <a:avLst/>
          </a:prstGeom>
        </p:spPr>
      </p:pic>
      <p:pic>
        <p:nvPicPr>
          <p:cNvPr id="7" name="Graphic 6" descr="Chat outline">
            <a:extLst>
              <a:ext uri="{FF2B5EF4-FFF2-40B4-BE49-F238E27FC236}">
                <a16:creationId xmlns:a16="http://schemas.microsoft.com/office/drawing/2014/main" id="{C5966861-9496-9BC1-6AA8-A5625F0A5D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1532" y="2676301"/>
            <a:ext cx="2202672" cy="2202672"/>
          </a:xfrm>
          <a:prstGeom prst="rect">
            <a:avLst/>
          </a:prstGeom>
        </p:spPr>
      </p:pic>
    </p:spTree>
    <p:extLst>
      <p:ext uri="{BB962C8B-B14F-4D97-AF65-F5344CB8AC3E}">
        <p14:creationId xmlns:p14="http://schemas.microsoft.com/office/powerpoint/2010/main" val="10414277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6DB55-33FD-41C3-F6DC-6FEDB240122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6A8DA35-F347-C9F0-FF58-AE52838FB52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 y="-923813"/>
            <a:ext cx="12191999" cy="7400215"/>
          </a:xfrm>
          <a:prstGeom prst="rect">
            <a:avLst/>
          </a:prstGeom>
        </p:spPr>
      </p:pic>
      <p:sp>
        <p:nvSpPr>
          <p:cNvPr id="6" name="Rectangle 5">
            <a:extLst>
              <a:ext uri="{FF2B5EF4-FFF2-40B4-BE49-F238E27FC236}">
                <a16:creationId xmlns:a16="http://schemas.microsoft.com/office/drawing/2014/main" id="{FDC371D4-B5DE-12F1-3864-F2C3F0849D45}"/>
              </a:ext>
            </a:extLst>
          </p:cNvPr>
          <p:cNvSpPr/>
          <p:nvPr/>
        </p:nvSpPr>
        <p:spPr bwMode="auto">
          <a:xfrm>
            <a:off x="0" y="5018315"/>
            <a:ext cx="12192000" cy="1839686"/>
          </a:xfrm>
          <a:prstGeom prst="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9144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fornian FB" charset="0"/>
              <a:ea typeface="ＭＳ Ｐゴシック" charset="0"/>
            </a:endParaRPr>
          </a:p>
        </p:txBody>
      </p:sp>
      <p:sp>
        <p:nvSpPr>
          <p:cNvPr id="7" name="Title 1">
            <a:extLst>
              <a:ext uri="{FF2B5EF4-FFF2-40B4-BE49-F238E27FC236}">
                <a16:creationId xmlns:a16="http://schemas.microsoft.com/office/drawing/2014/main" id="{4F230552-A61D-7B8B-80D2-79AF2C75DDB8}"/>
              </a:ext>
            </a:extLst>
          </p:cNvPr>
          <p:cNvSpPr txBox="1">
            <a:spLocks/>
          </p:cNvSpPr>
          <p:nvPr/>
        </p:nvSpPr>
        <p:spPr>
          <a:xfrm>
            <a:off x="1523997" y="5027376"/>
            <a:ext cx="9143999" cy="1449026"/>
          </a:xfrm>
          <a:prstGeom prst="rect">
            <a:avLst/>
          </a:prstGeom>
        </p:spPr>
        <p:txBody>
          <a:bodyPr lIns="457200" tIns="0" rIns="0" bIns="0" anchor="ctr" anchorCtr="0"/>
          <a:lstStyle>
            <a:lvl1pPr algn="l" rtl="0" eaLnBrk="0" fontAlgn="base" hangingPunct="0">
              <a:lnSpc>
                <a:spcPts val="4100"/>
              </a:lnSpc>
              <a:spcBef>
                <a:spcPct val="0"/>
              </a:spcBef>
              <a:spcAft>
                <a:spcPct val="0"/>
              </a:spcAft>
              <a:defRPr sz="4000">
                <a:solidFill>
                  <a:schemeClr val="bg1"/>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marL="0" marR="0" lvl="0" indent="0" algn="ctr" defTabSz="914400" rtl="0" eaLnBrk="0" fontAlgn="base" latinLnBrk="0" hangingPunct="0">
              <a:lnSpc>
                <a:spcPts val="4100"/>
              </a:lnSpc>
              <a:spcBef>
                <a:spcPct val="0"/>
              </a:spcBef>
              <a:spcAft>
                <a:spcPct val="0"/>
              </a:spcAft>
              <a:buClrTx/>
              <a:buSzTx/>
              <a:buFontTx/>
              <a:buNone/>
              <a:tabLst/>
              <a:defRPr/>
            </a:pPr>
            <a:r>
              <a:rPr kumimoji="0" lang="en-US" sz="3400" b="1" i="0" u="none" strike="noStrike" kern="0" cap="none" spc="100" normalizeH="0" baseline="0" noProof="0">
                <a:ln>
                  <a:noFill/>
                </a:ln>
                <a:solidFill>
                  <a:prstClr val="white"/>
                </a:solidFill>
                <a:effectLst/>
                <a:uLnTx/>
                <a:uFillTx/>
                <a:latin typeface="Arial" panose="020B0604020202020204" pitchFamily="34" charset="0"/>
                <a:ea typeface="MS PGothic" pitchFamily="34" charset="-128"/>
                <a:cs typeface="Arial" panose="020B0604020202020204" pitchFamily="34" charset="0"/>
              </a:rPr>
              <a:t>That’s all for today!</a:t>
            </a:r>
          </a:p>
        </p:txBody>
      </p:sp>
      <p:sp>
        <p:nvSpPr>
          <p:cNvPr id="11" name="Rectangle 10">
            <a:extLst>
              <a:ext uri="{FF2B5EF4-FFF2-40B4-BE49-F238E27FC236}">
                <a16:creationId xmlns:a16="http://schemas.microsoft.com/office/drawing/2014/main" id="{19F1BBD1-501E-08ED-5405-0D1DA78190CA}"/>
              </a:ext>
            </a:extLst>
          </p:cNvPr>
          <p:cNvSpPr/>
          <p:nvPr/>
        </p:nvSpPr>
        <p:spPr>
          <a:xfrm>
            <a:off x="-9" y="-923813"/>
            <a:ext cx="12191999" cy="5927793"/>
          </a:xfrm>
          <a:prstGeom prst="rect">
            <a:avLst/>
          </a:prstGeom>
          <a:solidFill>
            <a:srgbClr val="086788">
              <a:alpha val="24000"/>
            </a:srgbClr>
          </a:solidFill>
        </p:spPr>
        <p:txBody>
          <a:bodyPr rot="0" spcFirstLastPara="0" vertOverflow="overflow" horzOverflow="overflow" vert="horz" wrap="square" lIns="685800" tIns="45720" rIns="91440" bIns="45720" numCol="1" spcCol="0" rtlCol="0" fromWordArt="0" anchor="ctr" anchorCtr="0" forceAA="0" compatLnSpc="1">
            <a:prstTxWarp prst="textNoShape">
              <a:avLst/>
            </a:prstTxWarp>
            <a:noAutofit/>
          </a:bodyPr>
          <a:lstStyle/>
          <a:p>
            <a:pPr marL="0" marR="0" lvl="0" indent="-20638" algn="l" defTabSz="914400" rtl="0" eaLnBrk="0" fontAlgn="base" latinLnBrk="0" hangingPunct="0">
              <a:lnSpc>
                <a:spcPct val="100000"/>
              </a:lnSpc>
              <a:spcBef>
                <a:spcPts val="800"/>
              </a:spcBef>
              <a:spcAft>
                <a:spcPts val="1200"/>
              </a:spcAft>
              <a:buClrTx/>
              <a:buSzTx/>
              <a:buFontTx/>
              <a:buNone/>
              <a:tabLst/>
              <a:defRPr/>
            </a:pPr>
            <a:endParaRPr kumimoji="0" lang="en-US" sz="2000" b="0" i="0" u="none" strike="noStrike" kern="0" cap="none" spc="0" normalizeH="0" baseline="0" noProof="0">
              <a:ln>
                <a:noFill/>
              </a:ln>
              <a:solidFill>
                <a:prstClr val="black">
                  <a:lumMod val="65000"/>
                  <a:lumOff val="35000"/>
                </a:prstClr>
              </a:solidFill>
              <a:effectLst/>
              <a:uLnTx/>
              <a:uFillTx/>
              <a:latin typeface="Calibri" panose="020F0502020204030204"/>
              <a:ea typeface="Arial" charset="0"/>
              <a:cs typeface="Arial" charset="0"/>
            </a:endParaRPr>
          </a:p>
        </p:txBody>
      </p:sp>
      <p:sp>
        <p:nvSpPr>
          <p:cNvPr id="12" name="TextBox 11">
            <a:extLst>
              <a:ext uri="{FF2B5EF4-FFF2-40B4-BE49-F238E27FC236}">
                <a16:creationId xmlns:a16="http://schemas.microsoft.com/office/drawing/2014/main" id="{86741393-5096-CF0C-4150-E74B052C9163}"/>
              </a:ext>
            </a:extLst>
          </p:cNvPr>
          <p:cNvSpPr txBox="1"/>
          <p:nvPr/>
        </p:nvSpPr>
        <p:spPr>
          <a:xfrm rot="16200000">
            <a:off x="-788099" y="3882898"/>
            <a:ext cx="2013438" cy="2000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700" b="0" i="0" u="none" strike="noStrike" kern="1200" cap="none" spc="0" normalizeH="0" baseline="0" noProof="0">
                <a:ln>
                  <a:noFill/>
                </a:ln>
                <a:solidFill>
                  <a:prstClr val="white">
                    <a:lumMod val="75000"/>
                  </a:prstClr>
                </a:solidFill>
                <a:effectLst/>
                <a:uLnTx/>
                <a:uFillTx/>
                <a:latin typeface="Arial" charset="0"/>
                <a:ea typeface="MS PGothic" charset="0"/>
              </a:rPr>
              <a:t>Credit: WHO/RM McKeown</a:t>
            </a:r>
          </a:p>
        </p:txBody>
      </p:sp>
    </p:spTree>
    <p:extLst>
      <p:ext uri="{BB962C8B-B14F-4D97-AF65-F5344CB8AC3E}">
        <p14:creationId xmlns:p14="http://schemas.microsoft.com/office/powerpoint/2010/main" val="240383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noChangeArrowheads="1"/>
          </p:cNvSpPr>
          <p:nvPr/>
        </p:nvSpPr>
        <p:spPr bwMode="auto">
          <a:xfrm>
            <a:off x="1541418" y="1817914"/>
            <a:ext cx="7899233" cy="4270794"/>
          </a:xfrm>
          <a:prstGeom prst="rect">
            <a:avLst/>
          </a:prstGeom>
          <a:noFill/>
          <a:ln w="9525">
            <a:noFill/>
            <a:miter lim="800000"/>
            <a:headEnd/>
            <a:tailEnd/>
          </a:ln>
        </p:spPr>
        <p:txBody>
          <a:bodyPr/>
          <a:lstStyle/>
          <a:p>
            <a:pPr marL="812780" indent="-812780" eaLnBrk="1" fontAlgn="auto" hangingPunct="1">
              <a:spcBef>
                <a:spcPct val="20000"/>
              </a:spcBef>
              <a:spcAft>
                <a:spcPts val="0"/>
              </a:spcAft>
              <a:buClr>
                <a:srgbClr val="000514"/>
              </a:buClr>
              <a:buSzPct val="70000"/>
              <a:defRPr/>
            </a:pPr>
            <a:r>
              <a:rPr lang="en-IE" altLang="en-US" sz="2200" b="1">
                <a:solidFill>
                  <a:srgbClr val="086788"/>
                </a:solidFill>
                <a:ea typeface="Arial" charset="0"/>
                <a:cs typeface="Arial" charset="0"/>
              </a:rPr>
              <a:t>Sources of validation information include:</a:t>
            </a:r>
          </a:p>
          <a:p>
            <a:pPr marL="812780" indent="-812780" eaLnBrk="1" fontAlgn="auto" hangingPunct="1">
              <a:spcBef>
                <a:spcPct val="20000"/>
              </a:spcBef>
              <a:spcAft>
                <a:spcPts val="0"/>
              </a:spcAft>
              <a:buClr>
                <a:srgbClr val="000514"/>
              </a:buClr>
              <a:buSzPct val="70000"/>
              <a:defRPr/>
            </a:pPr>
            <a:endParaRPr lang="en-IE" altLang="en-US" sz="2200">
              <a:solidFill>
                <a:prstClr val="black"/>
              </a:solidFill>
              <a:ea typeface="Arial" charset="0"/>
              <a:cs typeface="Arial" charset="0"/>
            </a:endParaRPr>
          </a:p>
          <a:p>
            <a:pPr marL="812780" indent="-812780" eaLnBrk="1" fontAlgn="auto" hangingPunct="1">
              <a:spcBef>
                <a:spcPct val="20000"/>
              </a:spcBef>
              <a:spcAft>
                <a:spcPts val="0"/>
              </a:spcAft>
              <a:buClr>
                <a:srgbClr val="000514"/>
              </a:buClr>
              <a:buSzPct val="70000"/>
              <a:defRPr/>
            </a:pPr>
            <a:r>
              <a:rPr lang="en-IE" altLang="en-US" sz="2200">
                <a:solidFill>
                  <a:prstClr val="black"/>
                </a:solidFill>
                <a:ea typeface="Arial" charset="0"/>
                <a:cs typeface="Arial" charset="0"/>
              </a:rPr>
              <a:t>	Existing water quality monitoring data</a:t>
            </a:r>
          </a:p>
          <a:p>
            <a:pPr marL="812780" indent="-812780" eaLnBrk="1" fontAlgn="auto" hangingPunct="1">
              <a:spcBef>
                <a:spcPct val="20000"/>
              </a:spcBef>
              <a:spcAft>
                <a:spcPts val="0"/>
              </a:spcAft>
              <a:buClr>
                <a:srgbClr val="000514"/>
              </a:buClr>
              <a:buSzPct val="70000"/>
              <a:defRPr/>
            </a:pPr>
            <a:endParaRPr lang="en-IE" altLang="en-US" sz="2200">
              <a:solidFill>
                <a:prstClr val="black"/>
              </a:solidFill>
              <a:ea typeface="Arial" charset="0"/>
              <a:cs typeface="Arial" charset="0"/>
            </a:endParaRPr>
          </a:p>
          <a:p>
            <a:pPr marL="812780" indent="-812780" eaLnBrk="1" fontAlgn="auto" hangingPunct="1">
              <a:spcBef>
                <a:spcPct val="20000"/>
              </a:spcBef>
              <a:spcAft>
                <a:spcPts val="0"/>
              </a:spcAft>
              <a:buClr>
                <a:srgbClr val="000514"/>
              </a:buClr>
              <a:buSzPct val="70000"/>
              <a:defRPr/>
            </a:pPr>
            <a:r>
              <a:rPr lang="en-IE" altLang="en-US" sz="2200">
                <a:solidFill>
                  <a:prstClr val="black"/>
                </a:solidFill>
                <a:ea typeface="Arial" charset="0"/>
                <a:cs typeface="Arial" charset="0"/>
              </a:rPr>
              <a:t>	Water quality investigations</a:t>
            </a:r>
          </a:p>
          <a:p>
            <a:pPr marL="812780" indent="-812780" eaLnBrk="1" fontAlgn="auto" hangingPunct="1">
              <a:spcBef>
                <a:spcPct val="20000"/>
              </a:spcBef>
              <a:spcAft>
                <a:spcPts val="0"/>
              </a:spcAft>
              <a:buClr>
                <a:srgbClr val="000514"/>
              </a:buClr>
              <a:buSzPct val="70000"/>
              <a:defRPr/>
            </a:pPr>
            <a:endParaRPr lang="en-IE" altLang="en-US" sz="2200">
              <a:solidFill>
                <a:prstClr val="black"/>
              </a:solidFill>
              <a:ea typeface="Arial" charset="0"/>
              <a:cs typeface="Arial" charset="0"/>
            </a:endParaRPr>
          </a:p>
          <a:p>
            <a:pPr marL="812780" indent="-812780" eaLnBrk="1" fontAlgn="auto" hangingPunct="1">
              <a:spcBef>
                <a:spcPct val="20000"/>
              </a:spcBef>
              <a:spcAft>
                <a:spcPts val="0"/>
              </a:spcAft>
              <a:buClr>
                <a:srgbClr val="000514"/>
              </a:buClr>
              <a:buSzPct val="70000"/>
              <a:defRPr/>
            </a:pPr>
            <a:r>
              <a:rPr lang="en-IE" altLang="en-US" sz="2200">
                <a:solidFill>
                  <a:prstClr val="black"/>
                </a:solidFill>
                <a:ea typeface="Arial" charset="0"/>
                <a:cs typeface="Arial" charset="0"/>
              </a:rPr>
              <a:t>	Visual inspections</a:t>
            </a:r>
          </a:p>
          <a:p>
            <a:pPr marL="812780" indent="-812780" eaLnBrk="1" fontAlgn="auto" hangingPunct="1">
              <a:spcBef>
                <a:spcPct val="20000"/>
              </a:spcBef>
              <a:spcAft>
                <a:spcPts val="0"/>
              </a:spcAft>
              <a:buClr>
                <a:srgbClr val="000514"/>
              </a:buClr>
              <a:buSzPct val="70000"/>
              <a:defRPr/>
            </a:pPr>
            <a:endParaRPr lang="en-IE" altLang="en-US" sz="2200">
              <a:solidFill>
                <a:prstClr val="black"/>
              </a:solidFill>
              <a:ea typeface="Arial" charset="0"/>
              <a:cs typeface="Arial" charset="0"/>
            </a:endParaRPr>
          </a:p>
          <a:p>
            <a:pPr marL="812780" indent="-812780" eaLnBrk="1" fontAlgn="auto" hangingPunct="1">
              <a:spcBef>
                <a:spcPct val="20000"/>
              </a:spcBef>
              <a:spcAft>
                <a:spcPts val="0"/>
              </a:spcAft>
              <a:buClr>
                <a:srgbClr val="000514"/>
              </a:buClr>
              <a:buSzPct val="70000"/>
              <a:defRPr/>
            </a:pPr>
            <a:r>
              <a:rPr lang="en-IE" altLang="en-US" sz="2200">
                <a:solidFill>
                  <a:prstClr val="black"/>
                </a:solidFill>
                <a:ea typeface="Arial" charset="0"/>
                <a:cs typeface="Arial" charset="0"/>
              </a:rPr>
              <a:t>	Scientific literature (be careful comparing situations)</a:t>
            </a:r>
          </a:p>
        </p:txBody>
      </p:sp>
      <p:sp>
        <p:nvSpPr>
          <p:cNvPr id="10" name="Text Box 63">
            <a:extLst>
              <a:ext uri="{FF2B5EF4-FFF2-40B4-BE49-F238E27FC236}">
                <a16:creationId xmlns:a16="http://schemas.microsoft.com/office/drawing/2014/main" id="{D3C59F15-E393-4F4D-B3D3-B040047DDFDA}"/>
              </a:ext>
            </a:extLst>
          </p:cNvPr>
          <p:cNvSpPr txBox="1">
            <a:spLocks noChangeArrowheads="1"/>
          </p:cNvSpPr>
          <p:nvPr/>
        </p:nvSpPr>
        <p:spPr bwMode="auto">
          <a:xfrm>
            <a:off x="0" y="298377"/>
            <a:ext cx="9144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KEY ACTION 2: </a:t>
            </a:r>
          </a:p>
          <a:p>
            <a:pPr algn="l">
              <a:lnSpc>
                <a:spcPts val="3000"/>
              </a:lnSpc>
              <a:spcBef>
                <a:spcPts val="0"/>
              </a:spcBef>
              <a:defRPr/>
            </a:pPr>
            <a:r>
              <a:rPr lang="en-US" sz="2800" b="1" i="1" spc="100">
                <a:solidFill>
                  <a:srgbClr val="FED766"/>
                </a:solidFill>
                <a:latin typeface="Arial" charset="0"/>
              </a:rPr>
              <a:t>Validate control measures</a:t>
            </a:r>
          </a:p>
        </p:txBody>
      </p:sp>
      <p:grpSp>
        <p:nvGrpSpPr>
          <p:cNvPr id="8" name="Group 7">
            <a:extLst>
              <a:ext uri="{FF2B5EF4-FFF2-40B4-BE49-F238E27FC236}">
                <a16:creationId xmlns:a16="http://schemas.microsoft.com/office/drawing/2014/main" id="{E3CBCB19-FF4F-A94C-AB3F-122EAC4C52BD}"/>
              </a:ext>
            </a:extLst>
          </p:cNvPr>
          <p:cNvGrpSpPr/>
          <p:nvPr/>
        </p:nvGrpSpPr>
        <p:grpSpPr>
          <a:xfrm>
            <a:off x="1852823" y="2687218"/>
            <a:ext cx="336884" cy="336884"/>
            <a:chOff x="165005" y="2344439"/>
            <a:chExt cx="336884" cy="336884"/>
          </a:xfrm>
        </p:grpSpPr>
        <p:sp>
          <p:nvSpPr>
            <p:cNvPr id="9" name="Rounded Rectangle 8">
              <a:extLst>
                <a:ext uri="{FF2B5EF4-FFF2-40B4-BE49-F238E27FC236}">
                  <a16:creationId xmlns:a16="http://schemas.microsoft.com/office/drawing/2014/main" id="{38B86A68-337E-0449-BF97-994DC3AFE216}"/>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heckmark">
              <a:extLst>
                <a:ext uri="{FF2B5EF4-FFF2-40B4-BE49-F238E27FC236}">
                  <a16:creationId xmlns:a16="http://schemas.microsoft.com/office/drawing/2014/main" id="{D5640A31-B81B-3847-9EDE-F20EFFEA166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16" name="Group 15">
            <a:extLst>
              <a:ext uri="{FF2B5EF4-FFF2-40B4-BE49-F238E27FC236}">
                <a16:creationId xmlns:a16="http://schemas.microsoft.com/office/drawing/2014/main" id="{E851E15E-AB0A-6746-A6D7-9C65CB88BE87}"/>
              </a:ext>
            </a:extLst>
          </p:cNvPr>
          <p:cNvGrpSpPr/>
          <p:nvPr/>
        </p:nvGrpSpPr>
        <p:grpSpPr>
          <a:xfrm>
            <a:off x="1852823" y="3485871"/>
            <a:ext cx="336884" cy="336884"/>
            <a:chOff x="165005" y="2344439"/>
            <a:chExt cx="336884" cy="336884"/>
          </a:xfrm>
        </p:grpSpPr>
        <p:sp>
          <p:nvSpPr>
            <p:cNvPr id="17" name="Rounded Rectangle 16">
              <a:extLst>
                <a:ext uri="{FF2B5EF4-FFF2-40B4-BE49-F238E27FC236}">
                  <a16:creationId xmlns:a16="http://schemas.microsoft.com/office/drawing/2014/main" id="{632B00E0-B57C-2C42-9951-35A88832F76C}"/>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heckmark">
              <a:extLst>
                <a:ext uri="{FF2B5EF4-FFF2-40B4-BE49-F238E27FC236}">
                  <a16:creationId xmlns:a16="http://schemas.microsoft.com/office/drawing/2014/main" id="{886EB651-1B90-F044-859D-C9899C5F4667}"/>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19" name="Group 18">
            <a:extLst>
              <a:ext uri="{FF2B5EF4-FFF2-40B4-BE49-F238E27FC236}">
                <a16:creationId xmlns:a16="http://schemas.microsoft.com/office/drawing/2014/main" id="{E5EE24C9-D8A9-FC4E-9AA3-D7E3C89755CC}"/>
              </a:ext>
            </a:extLst>
          </p:cNvPr>
          <p:cNvGrpSpPr/>
          <p:nvPr/>
        </p:nvGrpSpPr>
        <p:grpSpPr>
          <a:xfrm>
            <a:off x="1852823" y="4284525"/>
            <a:ext cx="336884" cy="336884"/>
            <a:chOff x="165005" y="2344439"/>
            <a:chExt cx="336884" cy="336884"/>
          </a:xfrm>
        </p:grpSpPr>
        <p:sp>
          <p:nvSpPr>
            <p:cNvPr id="20" name="Rounded Rectangle 19">
              <a:extLst>
                <a:ext uri="{FF2B5EF4-FFF2-40B4-BE49-F238E27FC236}">
                  <a16:creationId xmlns:a16="http://schemas.microsoft.com/office/drawing/2014/main" id="{2A6E6329-D019-AD45-ACE2-DAC1E87A9FBB}"/>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heckmark">
              <a:extLst>
                <a:ext uri="{FF2B5EF4-FFF2-40B4-BE49-F238E27FC236}">
                  <a16:creationId xmlns:a16="http://schemas.microsoft.com/office/drawing/2014/main" id="{3B51CAC7-5A32-304A-80E9-66FA253800B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22" name="Group 21">
            <a:extLst>
              <a:ext uri="{FF2B5EF4-FFF2-40B4-BE49-F238E27FC236}">
                <a16:creationId xmlns:a16="http://schemas.microsoft.com/office/drawing/2014/main" id="{BB6F9CF4-5561-CC4E-8C21-A617DDCCFBB6}"/>
              </a:ext>
            </a:extLst>
          </p:cNvPr>
          <p:cNvGrpSpPr/>
          <p:nvPr/>
        </p:nvGrpSpPr>
        <p:grpSpPr>
          <a:xfrm>
            <a:off x="1852823" y="5083175"/>
            <a:ext cx="336884" cy="336884"/>
            <a:chOff x="165005" y="2344439"/>
            <a:chExt cx="336884" cy="336884"/>
          </a:xfrm>
        </p:grpSpPr>
        <p:sp>
          <p:nvSpPr>
            <p:cNvPr id="23" name="Rounded Rectangle 22">
              <a:extLst>
                <a:ext uri="{FF2B5EF4-FFF2-40B4-BE49-F238E27FC236}">
                  <a16:creationId xmlns:a16="http://schemas.microsoft.com/office/drawing/2014/main" id="{AB352918-E4E9-6E41-8F31-6F727B0FB27D}"/>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Checkmark">
              <a:extLst>
                <a:ext uri="{FF2B5EF4-FFF2-40B4-BE49-F238E27FC236}">
                  <a16:creationId xmlns:a16="http://schemas.microsoft.com/office/drawing/2014/main" id="{77DB13A7-F590-C447-ABBB-5E08EF63CD3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spTree>
    <p:extLst>
      <p:ext uri="{BB962C8B-B14F-4D97-AF65-F5344CB8AC3E}">
        <p14:creationId xmlns:p14="http://schemas.microsoft.com/office/powerpoint/2010/main" val="185093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63"/>
          <p:cNvSpPr txBox="1">
            <a:spLocks noChangeArrowheads="1"/>
          </p:cNvSpPr>
          <p:nvPr/>
        </p:nvSpPr>
        <p:spPr bwMode="auto">
          <a:xfrm>
            <a:off x="7215850" y="4994843"/>
            <a:ext cx="394774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ctr">
              <a:defRPr/>
            </a:pPr>
            <a:r>
              <a:rPr lang="en-GB">
                <a:solidFill>
                  <a:srgbClr val="E45C31"/>
                </a:solidFill>
              </a:rPr>
              <a:t>It is very important to ask:</a:t>
            </a:r>
          </a:p>
        </p:txBody>
      </p:sp>
      <p:sp>
        <p:nvSpPr>
          <p:cNvPr id="23" name="Text Box 63"/>
          <p:cNvSpPr txBox="1">
            <a:spLocks noChangeArrowheads="1"/>
          </p:cNvSpPr>
          <p:nvPr/>
        </p:nvSpPr>
        <p:spPr bwMode="auto">
          <a:xfrm>
            <a:off x="642253" y="1779015"/>
            <a:ext cx="4909920" cy="1741200"/>
          </a:xfrm>
          <a:prstGeom prst="roundRect">
            <a:avLst>
              <a:gd name="adj" fmla="val 4261"/>
            </a:avLst>
          </a:prstGeom>
          <a:solidFill>
            <a:srgbClr val="FED766"/>
          </a:solidFill>
          <a:ln w="76200">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182880" rIns="9144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ts val="0"/>
              </a:spcBef>
              <a:spcAft>
                <a:spcPts val="600"/>
              </a:spcAft>
              <a:defRPr/>
            </a:pPr>
            <a:r>
              <a:rPr lang="en-GB" sz="2000" b="1" spc="100">
                <a:solidFill>
                  <a:srgbClr val="086788"/>
                </a:solidFill>
                <a:latin typeface="Arial" charset="0"/>
              </a:rPr>
              <a:t>HAZARDOUS EVENT  </a:t>
            </a:r>
          </a:p>
          <a:p>
            <a:pPr algn="l">
              <a:spcBef>
                <a:spcPts val="0"/>
              </a:spcBef>
              <a:spcAft>
                <a:spcPts val="600"/>
              </a:spcAft>
              <a:defRPr/>
            </a:pPr>
            <a:r>
              <a:rPr lang="en-US" sz="2000">
                <a:solidFill>
                  <a:schemeClr val="bg2">
                    <a:lumMod val="25000"/>
                  </a:schemeClr>
                </a:solidFill>
                <a:latin typeface="Arial" charset="0"/>
              </a:rPr>
              <a:t>The water supply becomes microbially contaminated when dirty water enters the pipeline (X) because of unsanitary pipeline repair practices (Y) </a:t>
            </a:r>
            <a:endParaRPr lang="en-GB" sz="2000">
              <a:solidFill>
                <a:schemeClr val="bg2">
                  <a:lumMod val="25000"/>
                </a:schemeClr>
              </a:solidFill>
              <a:latin typeface="Arial" charset="0"/>
            </a:endParaRPr>
          </a:p>
        </p:txBody>
      </p:sp>
      <p:sp>
        <p:nvSpPr>
          <p:cNvPr id="6" name="Text Box 63">
            <a:extLst>
              <a:ext uri="{FF2B5EF4-FFF2-40B4-BE49-F238E27FC236}">
                <a16:creationId xmlns:a16="http://schemas.microsoft.com/office/drawing/2014/main" id="{840DA959-45B1-F343-A3E6-C27EA73D13C9}"/>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KEY ACTION 2: </a:t>
            </a:r>
          </a:p>
          <a:p>
            <a:pPr algn="l">
              <a:lnSpc>
                <a:spcPts val="3000"/>
              </a:lnSpc>
              <a:spcBef>
                <a:spcPts val="0"/>
              </a:spcBef>
              <a:defRPr/>
            </a:pPr>
            <a:r>
              <a:rPr lang="en-US" sz="2800" b="1" i="1" spc="100">
                <a:solidFill>
                  <a:srgbClr val="FED766"/>
                </a:solidFill>
                <a:latin typeface="Arial" charset="0"/>
              </a:rPr>
              <a:t>Validate control measures</a:t>
            </a:r>
          </a:p>
        </p:txBody>
      </p:sp>
      <p:sp>
        <p:nvSpPr>
          <p:cNvPr id="7" name="Text Box 63">
            <a:extLst>
              <a:ext uri="{FF2B5EF4-FFF2-40B4-BE49-F238E27FC236}">
                <a16:creationId xmlns:a16="http://schemas.microsoft.com/office/drawing/2014/main" id="{899458CA-19AC-6A4B-829D-E46070CC2D96}"/>
              </a:ext>
            </a:extLst>
          </p:cNvPr>
          <p:cNvSpPr txBox="1">
            <a:spLocks noChangeArrowheads="1"/>
          </p:cNvSpPr>
          <p:nvPr/>
        </p:nvSpPr>
        <p:spPr bwMode="auto">
          <a:xfrm>
            <a:off x="642253" y="3733687"/>
            <a:ext cx="4909920" cy="807601"/>
          </a:xfrm>
          <a:prstGeom prst="roundRect">
            <a:avLst>
              <a:gd name="adj" fmla="val 5866"/>
            </a:avLst>
          </a:prstGeom>
          <a:solidFill>
            <a:srgbClr val="FED766"/>
          </a:solidFill>
          <a:ln w="76200">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182880" rIns="9144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ts val="0"/>
              </a:spcBef>
              <a:spcAft>
                <a:spcPts val="600"/>
              </a:spcAft>
              <a:defRPr/>
            </a:pPr>
            <a:r>
              <a:rPr lang="en-GB" sz="2000" b="1" spc="100">
                <a:solidFill>
                  <a:srgbClr val="086788"/>
                </a:solidFill>
                <a:latin typeface="Arial" charset="0"/>
              </a:rPr>
              <a:t>HAZARD </a:t>
            </a:r>
          </a:p>
          <a:p>
            <a:pPr algn="l">
              <a:spcBef>
                <a:spcPts val="0"/>
              </a:spcBef>
              <a:spcAft>
                <a:spcPts val="600"/>
              </a:spcAft>
              <a:defRPr/>
            </a:pPr>
            <a:r>
              <a:rPr lang="en-GB" sz="2000">
                <a:solidFill>
                  <a:schemeClr val="bg2">
                    <a:lumMod val="25000"/>
                  </a:schemeClr>
                </a:solidFill>
                <a:latin typeface="Arial" charset="0"/>
              </a:rPr>
              <a:t>Microbial</a:t>
            </a:r>
          </a:p>
        </p:txBody>
      </p:sp>
      <p:sp>
        <p:nvSpPr>
          <p:cNvPr id="8" name="Text Box 63">
            <a:extLst>
              <a:ext uri="{FF2B5EF4-FFF2-40B4-BE49-F238E27FC236}">
                <a16:creationId xmlns:a16="http://schemas.microsoft.com/office/drawing/2014/main" id="{729427BB-07E4-9842-B1C6-8936C411E524}"/>
              </a:ext>
            </a:extLst>
          </p:cNvPr>
          <p:cNvSpPr txBox="1">
            <a:spLocks noChangeArrowheads="1"/>
          </p:cNvSpPr>
          <p:nvPr/>
        </p:nvSpPr>
        <p:spPr bwMode="auto">
          <a:xfrm>
            <a:off x="642253" y="4725573"/>
            <a:ext cx="4909920" cy="1454557"/>
          </a:xfrm>
          <a:prstGeom prst="roundRect">
            <a:avLst>
              <a:gd name="adj" fmla="val 6701"/>
            </a:avLst>
          </a:prstGeom>
          <a:solidFill>
            <a:srgbClr val="FED766"/>
          </a:solidFill>
          <a:ln w="76200">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182880" rIns="9144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ts val="0"/>
              </a:spcBef>
              <a:spcAft>
                <a:spcPts val="600"/>
              </a:spcAft>
              <a:defRPr/>
            </a:pPr>
            <a:r>
              <a:rPr lang="en-GB" sz="2000" b="1" spc="100">
                <a:solidFill>
                  <a:srgbClr val="086788"/>
                </a:solidFill>
                <a:latin typeface="Arial" charset="0"/>
              </a:rPr>
              <a:t>CONTROL MEASURE</a:t>
            </a:r>
          </a:p>
          <a:p>
            <a:pPr algn="l">
              <a:spcBef>
                <a:spcPts val="0"/>
              </a:spcBef>
              <a:spcAft>
                <a:spcPts val="600"/>
              </a:spcAft>
              <a:defRPr/>
            </a:pPr>
            <a:r>
              <a:rPr lang="en-US" sz="2000">
                <a:solidFill>
                  <a:schemeClr val="bg2">
                    <a:lumMod val="25000"/>
                  </a:schemeClr>
                </a:solidFill>
                <a:latin typeface="Arial" charset="0"/>
              </a:rPr>
              <a:t>Visual inspection of reinstated pipe water (i.e. sample of water in a white bucket to visually check for turbidity). </a:t>
            </a:r>
            <a:endParaRPr lang="en-GB" sz="2000">
              <a:solidFill>
                <a:schemeClr val="bg2">
                  <a:lumMod val="25000"/>
                </a:schemeClr>
              </a:solidFill>
              <a:latin typeface="Arial" charset="0"/>
            </a:endParaRPr>
          </a:p>
        </p:txBody>
      </p:sp>
      <p:sp>
        <p:nvSpPr>
          <p:cNvPr id="9" name="Text Box 63">
            <a:extLst>
              <a:ext uri="{FF2B5EF4-FFF2-40B4-BE49-F238E27FC236}">
                <a16:creationId xmlns:a16="http://schemas.microsoft.com/office/drawing/2014/main" id="{2B473558-B33F-A74E-9AE0-D200488DA6B7}"/>
              </a:ext>
            </a:extLst>
          </p:cNvPr>
          <p:cNvSpPr txBox="1">
            <a:spLocks noChangeArrowheads="1"/>
          </p:cNvSpPr>
          <p:nvPr/>
        </p:nvSpPr>
        <p:spPr bwMode="auto">
          <a:xfrm>
            <a:off x="7215850" y="5394953"/>
            <a:ext cx="3947746"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ctr">
              <a:defRPr/>
            </a:pPr>
            <a:r>
              <a:rPr lang="en-GB" b="1">
                <a:solidFill>
                  <a:srgbClr val="E45C31"/>
                </a:solidFill>
              </a:rPr>
              <a:t>IS THIS CONTROL </a:t>
            </a:r>
            <a:br>
              <a:rPr lang="en-GB" b="1">
                <a:solidFill>
                  <a:srgbClr val="E45C31"/>
                </a:solidFill>
              </a:rPr>
            </a:br>
            <a:r>
              <a:rPr lang="en-GB" b="1">
                <a:solidFill>
                  <a:srgbClr val="E45C31"/>
                </a:solidFill>
              </a:rPr>
              <a:t>MEASURE EFFECTIVE?</a:t>
            </a:r>
          </a:p>
        </p:txBody>
      </p:sp>
      <p:pic>
        <p:nvPicPr>
          <p:cNvPr id="2" name="Picture 1" descr="A picture containing indoor, food, sitting, table&#10;&#10;Description automatically generated">
            <a:extLst>
              <a:ext uri="{FF2B5EF4-FFF2-40B4-BE49-F238E27FC236}">
                <a16:creationId xmlns:a16="http://schemas.microsoft.com/office/drawing/2014/main" id="{F4C714DB-CA43-270F-C215-1970027045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9825" y="2180370"/>
            <a:ext cx="5099796" cy="2549898"/>
          </a:xfrm>
          <a:prstGeom prst="rect">
            <a:avLst/>
          </a:prstGeom>
          <a:ln>
            <a:noFill/>
          </a:ln>
          <a:effectLst>
            <a:outerShdw blurRad="292100" dist="139700" dir="2700000" algn="tl" rotWithShape="0">
              <a:srgbClr val="333333">
                <a:alpha val="65000"/>
              </a:srgbClr>
            </a:outerShdw>
          </a:effectLst>
        </p:spPr>
      </p:pic>
      <p:sp>
        <p:nvSpPr>
          <p:cNvPr id="3" name="Text Box 63">
            <a:extLst>
              <a:ext uri="{FF2B5EF4-FFF2-40B4-BE49-F238E27FC236}">
                <a16:creationId xmlns:a16="http://schemas.microsoft.com/office/drawing/2014/main" id="{8632031D-7D30-462C-8DFA-4A6614E069B6}"/>
              </a:ext>
            </a:extLst>
          </p:cNvPr>
          <p:cNvSpPr txBox="1">
            <a:spLocks noChangeArrowheads="1"/>
          </p:cNvSpPr>
          <p:nvPr/>
        </p:nvSpPr>
        <p:spPr bwMode="auto">
          <a:xfrm>
            <a:off x="6639825" y="1728647"/>
            <a:ext cx="3984683" cy="451723"/>
          </a:xfrm>
          <a:prstGeom prst="round2SameRect">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300" normalizeH="0" baseline="0" noProof="0">
                <a:ln>
                  <a:noFill/>
                </a:ln>
                <a:solidFill>
                  <a:srgbClr val="009FB7"/>
                </a:solidFill>
                <a:effectLst/>
                <a:uLnTx/>
                <a:uFillTx/>
                <a:latin typeface="Arial" charset="0"/>
                <a:ea typeface="ＭＳ Ｐゴシック" charset="0"/>
              </a:rPr>
              <a:t>WORKED EXAMPLE:</a:t>
            </a:r>
            <a:endParaRPr kumimoji="0" lang="en-US" sz="2200" b="0" i="1" u="none" strike="noStrike" kern="1200" cap="none" spc="300" normalizeH="0" baseline="0" noProof="0">
              <a:ln>
                <a:noFill/>
              </a:ln>
              <a:solidFill>
                <a:srgbClr val="009FB7"/>
              </a:solidFill>
              <a:effectLst/>
              <a:uLnTx/>
              <a:uFillTx/>
              <a:latin typeface="Arial" charset="0"/>
              <a:ea typeface="ＭＳ Ｐゴシック" charset="0"/>
            </a:endParaRPr>
          </a:p>
        </p:txBody>
      </p:sp>
    </p:spTree>
    <p:extLst>
      <p:ext uri="{BB962C8B-B14F-4D97-AF65-F5344CB8AC3E}">
        <p14:creationId xmlns:p14="http://schemas.microsoft.com/office/powerpoint/2010/main" val="185536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4233097031"/>
              </p:ext>
            </p:extLst>
          </p:nvPr>
        </p:nvGraphicFramePr>
        <p:xfrm>
          <a:off x="979714" y="1498838"/>
          <a:ext cx="10330544" cy="3756511"/>
        </p:xfrm>
        <a:graphic>
          <a:graphicData uri="http://schemas.openxmlformats.org/drawingml/2006/table">
            <a:tbl>
              <a:tblPr/>
              <a:tblGrid>
                <a:gridCol w="1208541">
                  <a:extLst>
                    <a:ext uri="{9D8B030D-6E8A-4147-A177-3AD203B41FA5}">
                      <a16:colId xmlns:a16="http://schemas.microsoft.com/office/drawing/2014/main" val="20000"/>
                    </a:ext>
                  </a:extLst>
                </a:gridCol>
                <a:gridCol w="1857034">
                  <a:extLst>
                    <a:ext uri="{9D8B030D-6E8A-4147-A177-3AD203B41FA5}">
                      <a16:colId xmlns:a16="http://schemas.microsoft.com/office/drawing/2014/main" val="20001"/>
                    </a:ext>
                  </a:extLst>
                </a:gridCol>
                <a:gridCol w="1344226">
                  <a:extLst>
                    <a:ext uri="{9D8B030D-6E8A-4147-A177-3AD203B41FA5}">
                      <a16:colId xmlns:a16="http://schemas.microsoft.com/office/drawing/2014/main" val="20002"/>
                    </a:ext>
                  </a:extLst>
                </a:gridCol>
                <a:gridCol w="1720941">
                  <a:extLst>
                    <a:ext uri="{9D8B030D-6E8A-4147-A177-3AD203B41FA5}">
                      <a16:colId xmlns:a16="http://schemas.microsoft.com/office/drawing/2014/main" val="20003"/>
                    </a:ext>
                  </a:extLst>
                </a:gridCol>
                <a:gridCol w="2862886">
                  <a:extLst>
                    <a:ext uri="{9D8B030D-6E8A-4147-A177-3AD203B41FA5}">
                      <a16:colId xmlns:a16="http://schemas.microsoft.com/office/drawing/2014/main" val="20004"/>
                    </a:ext>
                  </a:extLst>
                </a:gridCol>
                <a:gridCol w="426855">
                  <a:extLst>
                    <a:ext uri="{9D8B030D-6E8A-4147-A177-3AD203B41FA5}">
                      <a16:colId xmlns:a16="http://schemas.microsoft.com/office/drawing/2014/main" val="20005"/>
                    </a:ext>
                  </a:extLst>
                </a:gridCol>
                <a:gridCol w="426855">
                  <a:extLst>
                    <a:ext uri="{9D8B030D-6E8A-4147-A177-3AD203B41FA5}">
                      <a16:colId xmlns:a16="http://schemas.microsoft.com/office/drawing/2014/main" val="20006"/>
                    </a:ext>
                  </a:extLst>
                </a:gridCol>
                <a:gridCol w="483206">
                  <a:extLst>
                    <a:ext uri="{9D8B030D-6E8A-4147-A177-3AD203B41FA5}">
                      <a16:colId xmlns:a16="http://schemas.microsoft.com/office/drawing/2014/main" val="20007"/>
                    </a:ext>
                  </a:extLst>
                </a:gridCol>
              </a:tblGrid>
              <a:tr h="344532">
                <a:tc>
                  <a:txBody>
                    <a:bodyPr/>
                    <a:lstStyle/>
                    <a:p>
                      <a:pPr algn="l" fontAlgn="ctr"/>
                      <a:endParaRPr lang="en-US" sz="1400" b="0" i="0" u="none" strike="noStrike">
                        <a:solidFill>
                          <a:schemeClr val="bg2">
                            <a:lumMod val="25000"/>
                          </a:schemeClr>
                        </a:solidFill>
                        <a:effectLst/>
                        <a:latin typeface="Arial" charset="0"/>
                        <a:ea typeface="Arial" charset="0"/>
                        <a:cs typeface="Arial" charset="0"/>
                      </a:endParaRPr>
                    </a:p>
                  </a:txBody>
                  <a:tcPr marL="10227" marR="10227" marT="102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400" b="0" i="0" u="none" strike="noStrike">
                        <a:solidFill>
                          <a:schemeClr val="bg2">
                            <a:lumMod val="25000"/>
                          </a:schemeClr>
                        </a:solidFill>
                        <a:effectLst/>
                        <a:latin typeface="Arial" charset="0"/>
                        <a:ea typeface="Arial" charset="0"/>
                        <a:cs typeface="Arial" charset="0"/>
                      </a:endParaRPr>
                    </a:p>
                  </a:txBody>
                  <a:tcPr marL="10227" marR="10227" marT="1022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en-US" sz="1400" b="0" i="0" u="none" strike="noStrike">
                        <a:solidFill>
                          <a:schemeClr val="bg2">
                            <a:lumMod val="25000"/>
                          </a:schemeClr>
                        </a:solidFill>
                        <a:effectLst/>
                        <a:latin typeface="Arial" charset="0"/>
                        <a:ea typeface="Arial" charset="0"/>
                        <a:cs typeface="Arial" charset="0"/>
                      </a:endParaRPr>
                    </a:p>
                  </a:txBody>
                  <a:tcPr marL="10227" marR="10227" marT="1022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effectLst/>
                        <a:latin typeface="Arial"/>
                      </a:endParaRP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400" b="1" i="0" u="none" strike="noStrike">
                          <a:solidFill>
                            <a:schemeClr val="bg2">
                              <a:lumMod val="25000"/>
                            </a:schemeClr>
                          </a:solidFill>
                          <a:effectLst/>
                          <a:latin typeface="Arial" charset="0"/>
                          <a:ea typeface="Arial" charset="0"/>
                          <a:cs typeface="Arial" charset="0"/>
                        </a:rPr>
                        <a:t>Are </a:t>
                      </a:r>
                      <a:r>
                        <a:rPr lang="en-US" sz="1400" b="1" i="0" u="none" strike="noStrike" baseline="0">
                          <a:solidFill>
                            <a:schemeClr val="bg2">
                              <a:lumMod val="25000"/>
                            </a:schemeClr>
                          </a:solidFill>
                          <a:effectLst/>
                          <a:latin typeface="Arial" charset="0"/>
                          <a:ea typeface="Arial" charset="0"/>
                          <a:cs typeface="Arial" charset="0"/>
                        </a:rPr>
                        <a:t>the existing </a:t>
                      </a:r>
                      <a:r>
                        <a:rPr lang="en-US" sz="1400" b="1" i="0" u="none" strike="noStrike">
                          <a:solidFill>
                            <a:schemeClr val="bg2">
                              <a:lumMod val="25000"/>
                            </a:schemeClr>
                          </a:solidFill>
                          <a:effectLst/>
                          <a:latin typeface="Arial" charset="0"/>
                          <a:ea typeface="Arial" charset="0"/>
                          <a:cs typeface="Arial" charset="0"/>
                        </a:rPr>
                        <a:t>controls effective?</a:t>
                      </a: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70298">
                <a:tc>
                  <a:txBody>
                    <a:bodyPr/>
                    <a:lstStyle/>
                    <a:p>
                      <a:pPr algn="l" fontAlgn="b"/>
                      <a:r>
                        <a:rPr lang="en-US" sz="1400" b="1" i="0" u="none" strike="noStrike">
                          <a:solidFill>
                            <a:schemeClr val="bg2">
                              <a:lumMod val="25000"/>
                            </a:schemeClr>
                          </a:solidFill>
                          <a:effectLst/>
                          <a:latin typeface="Arial" charset="0"/>
                          <a:ea typeface="Arial" charset="0"/>
                          <a:cs typeface="Arial" charset="0"/>
                        </a:rPr>
                        <a:t>Process Step</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chemeClr val="bg2">
                              <a:lumMod val="25000"/>
                            </a:schemeClr>
                          </a:solidFill>
                          <a:effectLst/>
                          <a:latin typeface="Arial" charset="0"/>
                          <a:ea typeface="Arial" charset="0"/>
                          <a:cs typeface="Arial" charset="0"/>
                        </a:rPr>
                        <a:t>Hazardous </a:t>
                      </a:r>
                      <a:br>
                        <a:rPr lang="en-US" sz="1400" b="1" i="0" u="none" strike="noStrike">
                          <a:solidFill>
                            <a:schemeClr val="bg2">
                              <a:lumMod val="25000"/>
                            </a:schemeClr>
                          </a:solidFill>
                          <a:effectLst/>
                          <a:latin typeface="Arial" charset="0"/>
                          <a:ea typeface="Arial" charset="0"/>
                          <a:cs typeface="Arial" charset="0"/>
                        </a:rPr>
                      </a:br>
                      <a:r>
                        <a:rPr lang="en-US" sz="1400" b="1" i="0" u="none" strike="noStrike">
                          <a:solidFill>
                            <a:schemeClr val="bg2">
                              <a:lumMod val="25000"/>
                            </a:schemeClr>
                          </a:solidFill>
                          <a:effectLst/>
                          <a:latin typeface="Arial" charset="0"/>
                          <a:ea typeface="Arial" charset="0"/>
                          <a:cs typeface="Arial" charset="0"/>
                        </a:rPr>
                        <a:t>Event</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chemeClr val="bg2">
                              <a:lumMod val="25000"/>
                            </a:schemeClr>
                          </a:solidFill>
                          <a:effectLst/>
                          <a:latin typeface="Arial" charset="0"/>
                          <a:ea typeface="Arial" charset="0"/>
                          <a:cs typeface="Arial" charset="0"/>
                        </a:rPr>
                        <a:t>Hazard </a:t>
                      </a:r>
                      <a:br>
                        <a:rPr lang="en-US" sz="1400" b="1" i="0" u="none" strike="noStrike">
                          <a:solidFill>
                            <a:schemeClr val="bg2">
                              <a:lumMod val="25000"/>
                            </a:schemeClr>
                          </a:solidFill>
                          <a:effectLst/>
                          <a:latin typeface="Arial" charset="0"/>
                          <a:ea typeface="Arial" charset="0"/>
                          <a:cs typeface="Arial" charset="0"/>
                        </a:rPr>
                      </a:br>
                      <a:r>
                        <a:rPr lang="en-US" sz="1400" b="1" i="0" u="none" strike="noStrike">
                          <a:solidFill>
                            <a:schemeClr val="bg2">
                              <a:lumMod val="25000"/>
                            </a:schemeClr>
                          </a:solidFill>
                          <a:effectLst/>
                          <a:latin typeface="Arial" charset="0"/>
                          <a:ea typeface="Arial" charset="0"/>
                          <a:cs typeface="Arial" charset="0"/>
                        </a:rPr>
                        <a:t>Type</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chemeClr val="bg2">
                              <a:lumMod val="25000"/>
                            </a:schemeClr>
                          </a:solidFill>
                          <a:effectLst/>
                          <a:latin typeface="Arial" charset="0"/>
                          <a:ea typeface="Arial" charset="0"/>
                          <a:cs typeface="Arial" charset="0"/>
                        </a:rPr>
                        <a:t>Existing control measure description</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50000"/>
                      </a:srgbClr>
                    </a:solidFill>
                  </a:tcPr>
                </a:tc>
                <a:tc>
                  <a:txBody>
                    <a:bodyPr/>
                    <a:lstStyle/>
                    <a:p>
                      <a:pPr algn="l" fontAlgn="b"/>
                      <a:r>
                        <a:rPr lang="en-US" sz="1400" b="1" i="0" u="none" strike="noStrike">
                          <a:solidFill>
                            <a:schemeClr val="bg2">
                              <a:lumMod val="25000"/>
                            </a:schemeClr>
                          </a:solidFill>
                          <a:effectLst/>
                          <a:latin typeface="Arial" charset="0"/>
                          <a:ea typeface="Arial" charset="0"/>
                          <a:cs typeface="Arial" charset="0"/>
                        </a:rPr>
                        <a:t>Validation notes </a:t>
                      </a:r>
                      <a:r>
                        <a:rPr lang="en-US" sz="1400" b="0" i="1" u="none" strike="noStrike">
                          <a:solidFill>
                            <a:schemeClr val="bg2">
                              <a:lumMod val="25000"/>
                            </a:schemeClr>
                          </a:solidFill>
                          <a:effectLst/>
                          <a:latin typeface="Arial" charset="0"/>
                          <a:ea typeface="Arial" charset="0"/>
                          <a:cs typeface="Arial" charset="0"/>
                        </a:rPr>
                        <a:t>(basis of effectiveness assessment)</a:t>
                      </a:r>
                      <a:endParaRPr lang="en-US" sz="1400" b="1" i="0" u="none" strike="noStrike">
                        <a:solidFill>
                          <a:schemeClr val="bg2">
                            <a:lumMod val="25000"/>
                          </a:schemeClr>
                        </a:solidFill>
                        <a:effectLst/>
                        <a:latin typeface="Arial" charset="0"/>
                        <a:ea typeface="Arial" charset="0"/>
                        <a:cs typeface="Arial" charset="0"/>
                      </a:endParaRP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50000"/>
                      </a:srgbClr>
                    </a:solidFill>
                  </a:tcPr>
                </a:tc>
                <a:tc>
                  <a:txBody>
                    <a:bodyPr/>
                    <a:lstStyle/>
                    <a:p>
                      <a:pPr algn="ctr" fontAlgn="b"/>
                      <a:r>
                        <a:rPr lang="en-US" sz="1400" b="1" i="0" u="none" strike="noStrike">
                          <a:solidFill>
                            <a:schemeClr val="bg2">
                              <a:lumMod val="25000"/>
                            </a:schemeClr>
                          </a:solidFill>
                          <a:effectLst/>
                          <a:latin typeface="Arial" charset="0"/>
                          <a:ea typeface="Arial" charset="0"/>
                          <a:cs typeface="Arial" charset="0"/>
                        </a:rPr>
                        <a:t>Yes</a:t>
                      </a:r>
                    </a:p>
                  </a:txBody>
                  <a:tcPr marL="10227"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50000"/>
                      </a:srgbClr>
                    </a:solidFill>
                  </a:tcPr>
                </a:tc>
                <a:tc>
                  <a:txBody>
                    <a:bodyPr/>
                    <a:lstStyle/>
                    <a:p>
                      <a:pPr algn="ctr" fontAlgn="b"/>
                      <a:r>
                        <a:rPr lang="en-US" sz="1400" b="1" i="0" u="none" strike="noStrike">
                          <a:solidFill>
                            <a:schemeClr val="bg2">
                              <a:lumMod val="25000"/>
                            </a:schemeClr>
                          </a:solidFill>
                          <a:effectLst/>
                          <a:latin typeface="Arial" charset="0"/>
                          <a:ea typeface="Arial" charset="0"/>
                          <a:cs typeface="Arial" charset="0"/>
                        </a:rPr>
                        <a:t>No</a:t>
                      </a:r>
                    </a:p>
                  </a:txBody>
                  <a:tcPr marL="10227"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50000"/>
                      </a:srgbClr>
                    </a:solidFill>
                  </a:tcPr>
                </a:tc>
                <a:tc>
                  <a:txBody>
                    <a:bodyPr/>
                    <a:lstStyle/>
                    <a:p>
                      <a:pPr algn="ctr" fontAlgn="b"/>
                      <a:r>
                        <a:rPr lang="en-US" sz="1400" b="1" i="0" u="none" strike="noStrike">
                          <a:solidFill>
                            <a:schemeClr val="bg2">
                              <a:lumMod val="25000"/>
                            </a:schemeClr>
                          </a:solidFill>
                          <a:effectLst/>
                          <a:latin typeface="Arial" charset="0"/>
                          <a:ea typeface="Arial" charset="0"/>
                          <a:cs typeface="Arial" charset="0"/>
                        </a:rPr>
                        <a:t>Somewhat</a:t>
                      </a:r>
                    </a:p>
                  </a:txBody>
                  <a:tcPr marL="10227"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50000"/>
                      </a:srgbClr>
                    </a:solidFill>
                  </a:tcPr>
                </a:tc>
                <a:extLst>
                  <a:ext uri="{0D108BD9-81ED-4DB2-BD59-A6C34878D82A}">
                    <a16:rowId xmlns:a16="http://schemas.microsoft.com/office/drawing/2014/main" val="10001"/>
                  </a:ext>
                </a:extLst>
              </a:tr>
              <a:tr h="2341681">
                <a:tc>
                  <a:txBody>
                    <a:bodyPr/>
                    <a:lstStyle/>
                    <a:p>
                      <a:r>
                        <a:rPr lang="en-US" sz="1400">
                          <a:solidFill>
                            <a:schemeClr val="bg2">
                              <a:lumMod val="25000"/>
                            </a:schemeClr>
                          </a:solidFill>
                          <a:effectLst/>
                          <a:latin typeface="Arial" charset="0"/>
                          <a:ea typeface="Arial" charset="0"/>
                          <a:cs typeface="Arial" charset="0"/>
                        </a:rPr>
                        <a:t>Distribution</a:t>
                      </a:r>
                    </a:p>
                  </a:txBody>
                  <a:tcPr marL="58022" marR="580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a:solidFill>
                            <a:schemeClr val="bg2">
                              <a:lumMod val="25000"/>
                            </a:schemeClr>
                          </a:solidFill>
                          <a:latin typeface="Arial" charset="0"/>
                          <a:ea typeface="Arial" charset="0"/>
                          <a:cs typeface="Arial" charset="0"/>
                        </a:rPr>
                        <a:t>The water supply becomes microbially contaminated when dirty water enters the pipeline (X) because of unsanitary pipeline repair practices (Y) </a:t>
                      </a:r>
                      <a:endParaRPr lang="en-IE" sz="1400">
                        <a:solidFill>
                          <a:schemeClr val="bg2">
                            <a:lumMod val="25000"/>
                          </a:schemeClr>
                        </a:solidFill>
                        <a:latin typeface="Arial" charset="0"/>
                        <a:ea typeface="Arial" charset="0"/>
                        <a:cs typeface="Arial" charset="0"/>
                      </a:endParaRPr>
                    </a:p>
                  </a:txBody>
                  <a:tcPr marL="58022" marR="580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Microbial</a:t>
                      </a:r>
                    </a:p>
                  </a:txBody>
                  <a:tcPr marL="58022" marR="580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Visual inspection of reinstated pipe water by operator</a:t>
                      </a:r>
                      <a:endParaRPr lang="en-US" sz="1400">
                        <a:solidFill>
                          <a:schemeClr val="bg2">
                            <a:lumMod val="25000"/>
                          </a:schemeClr>
                        </a:solidFill>
                        <a:effectLst/>
                        <a:latin typeface="Arial" charset="0"/>
                        <a:ea typeface="Arial" charset="0"/>
                        <a:cs typeface="Arial" charset="0"/>
                      </a:endParaRPr>
                    </a:p>
                  </a:txBody>
                  <a:tcPr marL="58022" marR="580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Supervisor oversight reports that the visual inspection is not always carried out in practice</a:t>
                      </a:r>
                      <a:r>
                        <a:rPr lang="en-US" sz="1400" b="0" i="0" u="none" strike="noStrike" baseline="0">
                          <a:solidFill>
                            <a:schemeClr val="bg2">
                              <a:lumMod val="25000"/>
                            </a:schemeClr>
                          </a:solidFill>
                          <a:effectLst/>
                          <a:latin typeface="Arial" charset="0"/>
                          <a:ea typeface="Arial" charset="0"/>
                          <a:cs typeface="Arial" charset="0"/>
                        </a:rPr>
                        <a:t>; water quality testing indicates problems with microbial contamination; occasional dirty water reports from customers occasionally following pipe repairs</a:t>
                      </a:r>
                      <a:endParaRPr lang="en-US" sz="1400" b="0">
                        <a:solidFill>
                          <a:schemeClr val="bg2">
                            <a:lumMod val="25000"/>
                          </a:schemeClr>
                        </a:solidFill>
                        <a:effectLst/>
                        <a:latin typeface="Arial" charset="0"/>
                        <a:ea typeface="Arial" charset="0"/>
                        <a:cs typeface="Arial" charset="0"/>
                      </a:endParaRPr>
                    </a:p>
                  </a:txBody>
                  <a:tcPr marL="58022" marR="580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 </a:t>
                      </a:r>
                    </a:p>
                  </a:txBody>
                  <a:tcPr marL="58022" marR="580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 </a:t>
                      </a:r>
                    </a:p>
                  </a:txBody>
                  <a:tcPr marL="58022" marR="580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a:t>
                      </a:r>
                      <a:endParaRPr lang="en-US" sz="1400">
                        <a:solidFill>
                          <a:schemeClr val="bg2">
                            <a:lumMod val="25000"/>
                          </a:schemeClr>
                        </a:solidFill>
                        <a:effectLst/>
                        <a:latin typeface="Arial" charset="0"/>
                        <a:ea typeface="Arial" charset="0"/>
                        <a:cs typeface="Arial" charset="0"/>
                      </a:endParaRPr>
                    </a:p>
                  </a:txBody>
                  <a:tcPr marL="58022" marR="580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Text Box 63"/>
          <p:cNvSpPr txBox="1">
            <a:spLocks noChangeArrowheads="1"/>
          </p:cNvSpPr>
          <p:nvPr/>
        </p:nvSpPr>
        <p:spPr bwMode="auto">
          <a:xfrm>
            <a:off x="5815966" y="5837029"/>
            <a:ext cx="5677470" cy="64633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spcBef>
                <a:spcPct val="50000"/>
              </a:spcBef>
            </a:pPr>
            <a:r>
              <a:rPr lang="en-US" sz="1800">
                <a:solidFill>
                  <a:srgbClr val="E45C31"/>
                </a:solidFill>
                <a:cs typeface="Arial" charset="0"/>
              </a:rPr>
              <a:t>Existing control measures are only somewhat effective at controlling the hazard/hazardous event</a:t>
            </a:r>
            <a:endParaRPr lang="en-GB" sz="1800">
              <a:solidFill>
                <a:srgbClr val="E45C31"/>
              </a:solidFill>
              <a:cs typeface="Arial" charset="0"/>
            </a:endParaRPr>
          </a:p>
        </p:txBody>
      </p:sp>
      <p:sp>
        <p:nvSpPr>
          <p:cNvPr id="13" name="Left Brace 12"/>
          <p:cNvSpPr>
            <a:spLocks/>
          </p:cNvSpPr>
          <p:nvPr/>
        </p:nvSpPr>
        <p:spPr bwMode="auto">
          <a:xfrm rot="-5400000">
            <a:off x="9103005" y="3566847"/>
            <a:ext cx="248586" cy="4165920"/>
          </a:xfrm>
          <a:prstGeom prst="leftBrace">
            <a:avLst>
              <a:gd name="adj1" fmla="val 8351"/>
              <a:gd name="adj2" fmla="val 12534"/>
            </a:avLst>
          </a:prstGeom>
          <a:noFill/>
          <a:ln w="12700">
            <a:solidFill>
              <a:srgbClr val="E45C3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th-TH" sz="2400">
              <a:latin typeface="Californian FB" charset="0"/>
            </a:endParaRPr>
          </a:p>
        </p:txBody>
      </p:sp>
      <p:sp>
        <p:nvSpPr>
          <p:cNvPr id="6" name="Text Box 63">
            <a:extLst>
              <a:ext uri="{FF2B5EF4-FFF2-40B4-BE49-F238E27FC236}">
                <a16:creationId xmlns:a16="http://schemas.microsoft.com/office/drawing/2014/main" id="{D8D8A559-A937-F24A-9773-85EFB67D935B}"/>
              </a:ext>
            </a:extLst>
          </p:cNvPr>
          <p:cNvSpPr txBox="1">
            <a:spLocks noChangeArrowheads="1"/>
          </p:cNvSpPr>
          <p:nvPr/>
        </p:nvSpPr>
        <p:spPr bwMode="auto">
          <a:xfrm>
            <a:off x="-272143" y="305879"/>
            <a:ext cx="9144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KEY ACTION 2: </a:t>
            </a:r>
          </a:p>
          <a:p>
            <a:pPr algn="l">
              <a:lnSpc>
                <a:spcPts val="3000"/>
              </a:lnSpc>
              <a:spcBef>
                <a:spcPts val="0"/>
              </a:spcBef>
              <a:defRPr/>
            </a:pPr>
            <a:r>
              <a:rPr lang="en-US" sz="2800" b="1" i="1" spc="100">
                <a:solidFill>
                  <a:srgbClr val="FED766"/>
                </a:solidFill>
                <a:latin typeface="Arial" charset="0"/>
              </a:rPr>
              <a:t>Validate control measures</a:t>
            </a:r>
          </a:p>
        </p:txBody>
      </p:sp>
    </p:spTree>
    <p:extLst>
      <p:ext uri="{BB962C8B-B14F-4D97-AF65-F5344CB8AC3E}">
        <p14:creationId xmlns:p14="http://schemas.microsoft.com/office/powerpoint/2010/main" val="340425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DD241-1853-723B-8AAA-5CB9122623DE}"/>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3D3DD779-92CA-D821-E00A-FCB9B1AEA25A}"/>
              </a:ext>
            </a:extLst>
          </p:cNvPr>
          <p:cNvSpPr>
            <a:spLocks noChangeArrowheads="1"/>
          </p:cNvSpPr>
          <p:nvPr/>
        </p:nvSpPr>
        <p:spPr bwMode="auto">
          <a:xfrm>
            <a:off x="786675" y="2909772"/>
            <a:ext cx="8908868" cy="4270794"/>
          </a:xfrm>
          <a:prstGeom prst="rect">
            <a:avLst/>
          </a:prstGeom>
          <a:noFill/>
          <a:ln w="9525">
            <a:noFill/>
            <a:miter lim="800000"/>
            <a:headEnd/>
            <a:tailEnd/>
          </a:ln>
        </p:spPr>
        <p:txBody>
          <a:bodyPr/>
          <a:lstStyle/>
          <a:p>
            <a:pPr marL="812780" marR="0" lvl="0" indent="-812780" algn="l" defTabSz="914400" rtl="0" eaLnBrk="1" fontAlgn="auto" latinLnBrk="0" hangingPunct="1">
              <a:lnSpc>
                <a:spcPct val="100000"/>
              </a:lnSpc>
              <a:spcBef>
                <a:spcPct val="20000"/>
              </a:spcBef>
              <a:spcAft>
                <a:spcPts val="0"/>
              </a:spcAft>
              <a:buClr>
                <a:srgbClr val="000514"/>
              </a:buClr>
              <a:buSzPct val="70000"/>
              <a:buFontTx/>
              <a:buNone/>
              <a:tabLst/>
              <a:defRPr/>
            </a:pPr>
            <a:r>
              <a:rPr kumimoji="0" lang="en-IE" altLang="en-US" sz="2200" b="1" i="0" u="none" strike="noStrike" kern="1200" cap="none" spc="0" normalizeH="0" baseline="0" noProof="0">
                <a:ln>
                  <a:noFill/>
                </a:ln>
                <a:solidFill>
                  <a:srgbClr val="086788"/>
                </a:solidFill>
                <a:effectLst/>
                <a:uLnTx/>
                <a:uFillTx/>
                <a:latin typeface="Arial" charset="0"/>
                <a:ea typeface="Arial" charset="0"/>
                <a:cs typeface="Arial" charset="0"/>
              </a:rPr>
              <a:t>Two validation approaches can be considered</a:t>
            </a:r>
          </a:p>
          <a:p>
            <a:pPr marL="812780" marR="0" lvl="0" indent="-812780" algn="l" defTabSz="914400" rtl="0" eaLnBrk="1" fontAlgn="auto" latinLnBrk="0" hangingPunct="1">
              <a:lnSpc>
                <a:spcPct val="100000"/>
              </a:lnSpc>
              <a:spcBef>
                <a:spcPct val="20000"/>
              </a:spcBef>
              <a:spcAft>
                <a:spcPts val="0"/>
              </a:spcAft>
              <a:buClr>
                <a:srgbClr val="000514"/>
              </a:buClr>
              <a:buSzPct val="70000"/>
              <a:buFontTx/>
              <a:buAutoNum type="arabicPeriod"/>
              <a:tabLst/>
              <a:defRPr/>
            </a:pPr>
            <a:r>
              <a:rPr lang="en-IE" altLang="en-US" sz="2000">
                <a:solidFill>
                  <a:srgbClr val="086788"/>
                </a:solidFill>
                <a:ea typeface="Arial" charset="0"/>
                <a:cs typeface="Arial" charset="0"/>
              </a:rPr>
              <a:t>Informal, judgment-based: </a:t>
            </a:r>
            <a:r>
              <a:rPr lang="en-IE" altLang="en-US" sz="2000">
                <a:solidFill>
                  <a:prstClr val="black"/>
                </a:solidFill>
                <a:ea typeface="Arial" charset="0"/>
                <a:cs typeface="Arial" charset="0"/>
              </a:rPr>
              <a:t>simpler approach that </a:t>
            </a:r>
            <a:r>
              <a:rPr lang="en-US" altLang="en-US" sz="2000">
                <a:solidFill>
                  <a:prstClr val="black"/>
                </a:solidFill>
                <a:ea typeface="Arial" charset="0"/>
                <a:cs typeface="Arial" charset="0"/>
              </a:rPr>
              <a:t>considers the evidence and observations, then assigning Yes/No/Somewhat based on WSP Team judgement. </a:t>
            </a:r>
            <a:endParaRPr kumimoji="0" lang="en-US" altLang="en-US" sz="2000" b="0" i="0" u="none" strike="noStrike" kern="1200" cap="none" spc="0" normalizeH="0" baseline="0" noProof="0">
              <a:ln>
                <a:noFill/>
              </a:ln>
              <a:solidFill>
                <a:prstClr val="black"/>
              </a:solidFill>
              <a:effectLst/>
              <a:uLnTx/>
              <a:uFillTx/>
              <a:latin typeface="Arial" charset="0"/>
              <a:ea typeface="Arial" charset="0"/>
              <a:cs typeface="Arial" charset="0"/>
            </a:endParaRPr>
          </a:p>
          <a:p>
            <a:pPr marL="812780" marR="0" lvl="0" indent="-812780" algn="l" defTabSz="914400" rtl="0" eaLnBrk="1" fontAlgn="auto" latinLnBrk="0" hangingPunct="1">
              <a:lnSpc>
                <a:spcPct val="100000"/>
              </a:lnSpc>
              <a:spcBef>
                <a:spcPct val="20000"/>
              </a:spcBef>
              <a:spcAft>
                <a:spcPts val="0"/>
              </a:spcAft>
              <a:buClr>
                <a:srgbClr val="000514"/>
              </a:buClr>
              <a:buSzPct val="70000"/>
              <a:buFontTx/>
              <a:buAutoNum type="arabicPeriod"/>
              <a:tabLst/>
              <a:defRPr/>
            </a:pPr>
            <a:endParaRPr kumimoji="0" lang="en-IE" altLang="en-US" sz="2000" b="0" i="0" u="none" strike="noStrike" kern="1200" cap="none" spc="0" normalizeH="0" baseline="0" noProof="0">
              <a:ln>
                <a:noFill/>
              </a:ln>
              <a:solidFill>
                <a:prstClr val="black"/>
              </a:solidFill>
              <a:effectLst/>
              <a:uLnTx/>
              <a:uFillTx/>
              <a:latin typeface="Arial" charset="0"/>
              <a:ea typeface="Arial" charset="0"/>
              <a:cs typeface="Arial" charset="0"/>
            </a:endParaRPr>
          </a:p>
          <a:p>
            <a:pPr marL="812780" marR="0" lvl="0" indent="-812780" algn="l" defTabSz="914400" rtl="0" eaLnBrk="1" fontAlgn="auto" latinLnBrk="0" hangingPunct="1">
              <a:lnSpc>
                <a:spcPct val="100000"/>
              </a:lnSpc>
              <a:spcBef>
                <a:spcPct val="20000"/>
              </a:spcBef>
              <a:spcAft>
                <a:spcPts val="0"/>
              </a:spcAft>
              <a:buClr>
                <a:srgbClr val="000514"/>
              </a:buClr>
              <a:buSzPct val="70000"/>
              <a:buFontTx/>
              <a:buAutoNum type="arabicPeriod"/>
              <a:tabLst/>
              <a:defRPr/>
            </a:pPr>
            <a:r>
              <a:rPr kumimoji="0" lang="en-IE" altLang="en-US" sz="2000" i="0" u="none" strike="noStrike" kern="1200" cap="none" spc="0" normalizeH="0" baseline="0" noProof="0">
                <a:ln>
                  <a:noFill/>
                </a:ln>
                <a:solidFill>
                  <a:srgbClr val="086788"/>
                </a:solidFill>
                <a:effectLst/>
                <a:uLnTx/>
                <a:uFillTx/>
                <a:latin typeface="Arial" charset="0"/>
                <a:ea typeface="Arial" charset="0"/>
                <a:cs typeface="Arial" charset="0"/>
              </a:rPr>
              <a:t>Data-based validation</a:t>
            </a:r>
            <a:r>
              <a:rPr kumimoji="0" lang="en-IE" altLang="en-US" sz="2000" b="1" i="0" u="none" strike="noStrike" kern="1200" cap="none" spc="0" normalizeH="0" baseline="0" noProof="0">
                <a:ln>
                  <a:noFill/>
                </a:ln>
                <a:solidFill>
                  <a:prstClr val="black"/>
                </a:solidFill>
                <a:effectLst/>
                <a:uLnTx/>
                <a:uFillTx/>
                <a:latin typeface="Arial" charset="0"/>
                <a:ea typeface="Arial" charset="0"/>
                <a:cs typeface="Arial" charset="0"/>
              </a:rPr>
              <a:t>: </a:t>
            </a:r>
            <a:r>
              <a:rPr kumimoji="0" lang="en-IE" altLang="en-US" sz="2000" i="0" u="none" strike="noStrike" kern="1200" cap="none" spc="0" normalizeH="0" baseline="0" noProof="0">
                <a:ln>
                  <a:noFill/>
                </a:ln>
                <a:solidFill>
                  <a:prstClr val="black"/>
                </a:solidFill>
                <a:effectLst/>
                <a:uLnTx/>
                <a:uFillTx/>
                <a:latin typeface="Arial" charset="0"/>
                <a:ea typeface="Arial" charset="0"/>
                <a:cs typeface="Arial" charset="0"/>
              </a:rPr>
              <a:t>more sophisticated approach that considers</a:t>
            </a:r>
            <a:r>
              <a:rPr lang="en-US" altLang="en-US" sz="2000">
                <a:solidFill>
                  <a:prstClr val="black"/>
                </a:solidFill>
                <a:ea typeface="Arial" charset="0"/>
                <a:cs typeface="Arial" charset="0"/>
              </a:rPr>
              <a:t> e.g. his</a:t>
            </a:r>
            <a:r>
              <a:rPr kumimoji="0" lang="en-US" altLang="en-US" sz="2000" b="0" i="0" u="none" strike="noStrike" kern="1200" cap="none" spc="0" normalizeH="0" baseline="0" noProof="0">
                <a:ln>
                  <a:noFill/>
                </a:ln>
                <a:solidFill>
                  <a:prstClr val="black"/>
                </a:solidFill>
                <a:effectLst/>
                <a:uLnTx/>
                <a:uFillTx/>
                <a:latin typeface="Arial" charset="0"/>
                <a:ea typeface="Arial" charset="0"/>
                <a:cs typeface="Arial" charset="0"/>
              </a:rPr>
              <a:t>torical operational data, and/or technical data from the scientific literature and/or data from studies at pilot drinking-water treatment plants.</a:t>
            </a:r>
            <a:endParaRPr kumimoji="0" lang="en-IE" altLang="en-US" sz="2000" b="0" i="0" u="none" strike="noStrike" kern="1200" cap="none" spc="0" normalizeH="0" baseline="0" noProof="0">
              <a:ln>
                <a:noFill/>
              </a:ln>
              <a:solidFill>
                <a:prstClr val="black"/>
              </a:solidFill>
              <a:effectLst/>
              <a:uLnTx/>
              <a:uFillTx/>
              <a:latin typeface="Arial" charset="0"/>
              <a:ea typeface="Arial" charset="0"/>
              <a:cs typeface="Arial" charset="0"/>
            </a:endParaRPr>
          </a:p>
          <a:p>
            <a:pPr marL="812780" marR="0" lvl="0" indent="-812780" algn="l" defTabSz="914400" rtl="0" eaLnBrk="1" fontAlgn="auto" latinLnBrk="0" hangingPunct="1">
              <a:lnSpc>
                <a:spcPct val="100000"/>
              </a:lnSpc>
              <a:spcBef>
                <a:spcPct val="20000"/>
              </a:spcBef>
              <a:spcAft>
                <a:spcPts val="0"/>
              </a:spcAft>
              <a:buClr>
                <a:srgbClr val="000514"/>
              </a:buClr>
              <a:buSzPct val="70000"/>
              <a:buFontTx/>
              <a:buNone/>
              <a:tabLst/>
              <a:defRPr/>
            </a:pPr>
            <a:r>
              <a:rPr kumimoji="0" lang="en-IE" altLang="en-US" sz="2000" b="0" i="0" u="none" strike="noStrike" kern="1200" cap="none" spc="0" normalizeH="0" baseline="0" noProof="0">
                <a:ln>
                  <a:noFill/>
                </a:ln>
                <a:solidFill>
                  <a:prstClr val="black"/>
                </a:solidFill>
                <a:effectLst/>
                <a:uLnTx/>
                <a:uFillTx/>
                <a:latin typeface="Arial" charset="0"/>
                <a:ea typeface="Arial" charset="0"/>
                <a:cs typeface="Arial" charset="0"/>
              </a:rPr>
              <a:t>	</a:t>
            </a:r>
          </a:p>
        </p:txBody>
      </p:sp>
      <p:sp>
        <p:nvSpPr>
          <p:cNvPr id="10" name="Text Box 63">
            <a:extLst>
              <a:ext uri="{FF2B5EF4-FFF2-40B4-BE49-F238E27FC236}">
                <a16:creationId xmlns:a16="http://schemas.microsoft.com/office/drawing/2014/main" id="{8D7EDC3F-4DC1-44FE-1F89-3F87D63DB3ED}"/>
              </a:ext>
            </a:extLst>
          </p:cNvPr>
          <p:cNvSpPr txBox="1">
            <a:spLocks noChangeArrowheads="1"/>
          </p:cNvSpPr>
          <p:nvPr/>
        </p:nvSpPr>
        <p:spPr bwMode="auto">
          <a:xfrm>
            <a:off x="0" y="298377"/>
            <a:ext cx="9144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KEY ACTION 2: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rgbClr val="FED766"/>
                </a:solidFill>
                <a:effectLst/>
                <a:uLnTx/>
                <a:uFillTx/>
                <a:latin typeface="Arial" charset="0"/>
                <a:ea typeface="ＭＳ Ｐゴシック" charset="0"/>
              </a:rPr>
              <a:t>Validate control measures</a:t>
            </a:r>
          </a:p>
        </p:txBody>
      </p:sp>
      <p:sp>
        <p:nvSpPr>
          <p:cNvPr id="3" name="TextBox 2">
            <a:extLst>
              <a:ext uri="{FF2B5EF4-FFF2-40B4-BE49-F238E27FC236}">
                <a16:creationId xmlns:a16="http://schemas.microsoft.com/office/drawing/2014/main" id="{67EF154E-3BE8-8032-C2AD-F7ADD86EE2C7}"/>
              </a:ext>
            </a:extLst>
          </p:cNvPr>
          <p:cNvSpPr txBox="1"/>
          <p:nvPr/>
        </p:nvSpPr>
        <p:spPr>
          <a:xfrm>
            <a:off x="527148" y="1619463"/>
            <a:ext cx="8708572" cy="830997"/>
          </a:xfrm>
          <a:prstGeom prst="rect">
            <a:avLst/>
          </a:prstGeom>
          <a:noFill/>
        </p:spPr>
        <p:txBody>
          <a:bodyPr wrap="square">
            <a:spAutoFit/>
          </a:bodyPr>
          <a:lstStyle/>
          <a:p>
            <a:r>
              <a:rPr lang="en-US" sz="2400">
                <a:solidFill>
                  <a:srgbClr val="129580"/>
                </a:solidFill>
              </a:rPr>
              <a:t>The approach to validation can be tailored to suit WSP experience and resource constraints.</a:t>
            </a:r>
          </a:p>
        </p:txBody>
      </p:sp>
      <p:pic>
        <p:nvPicPr>
          <p:cNvPr id="1026" name="Picture 2" descr="Person Climbing Stairs Icons - Free SVG &amp; PNG Person ...">
            <a:extLst>
              <a:ext uri="{FF2B5EF4-FFF2-40B4-BE49-F238E27FC236}">
                <a16:creationId xmlns:a16="http://schemas.microsoft.com/office/drawing/2014/main" id="{B0CB034C-4BE0-9732-C5CE-8719F5F840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02585" y="290977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18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p:cNvSpPr txBox="1">
            <a:spLocks noChangeArrowheads="1"/>
          </p:cNvSpPr>
          <p:nvPr/>
        </p:nvSpPr>
        <p:spPr bwMode="auto">
          <a:xfrm>
            <a:off x="1237785" y="3383280"/>
            <a:ext cx="610573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r>
              <a:rPr lang="en-US" sz="2000">
                <a:solidFill>
                  <a:schemeClr val="bg2">
                    <a:lumMod val="25000"/>
                  </a:schemeClr>
                </a:solidFill>
              </a:rPr>
              <a:t>Working in groups, refer to Activity 5 in the </a:t>
            </a:r>
            <a:r>
              <a:rPr lang="en-US" sz="2000" b="1">
                <a:solidFill>
                  <a:schemeClr val="bg2">
                    <a:lumMod val="25000"/>
                  </a:schemeClr>
                </a:solidFill>
              </a:rPr>
              <a:t>Participant Workbook </a:t>
            </a:r>
            <a:r>
              <a:rPr lang="en-US" sz="2000">
                <a:solidFill>
                  <a:schemeClr val="bg2">
                    <a:lumMod val="25000"/>
                  </a:schemeClr>
                </a:solidFill>
              </a:rPr>
              <a:t>(page 9). Use the boxes provided to complete the blanks in the table, matching up associated process steps, hazardous events, hazards, control measures and validation notes. </a:t>
            </a:r>
          </a:p>
        </p:txBody>
      </p:sp>
      <p:sp>
        <p:nvSpPr>
          <p:cNvPr id="51" name="Text Box 63"/>
          <p:cNvSpPr txBox="1">
            <a:spLocks noChangeArrowheads="1"/>
          </p:cNvSpPr>
          <p:nvPr/>
        </p:nvSpPr>
        <p:spPr bwMode="auto">
          <a:xfrm>
            <a:off x="1524000" y="5885169"/>
            <a:ext cx="91440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defRPr/>
            </a:pPr>
            <a:r>
              <a:rPr lang="en-US" sz="2200" i="1">
                <a:solidFill>
                  <a:srgbClr val="E45C31"/>
                </a:solidFill>
                <a:latin typeface="Arial" charset="0"/>
              </a:rPr>
              <a:t>Solution on following slide…</a:t>
            </a:r>
          </a:p>
        </p:txBody>
      </p:sp>
      <p:sp>
        <p:nvSpPr>
          <p:cNvPr id="14" name="Text Box 63">
            <a:extLst>
              <a:ext uri="{FF2B5EF4-FFF2-40B4-BE49-F238E27FC236}">
                <a16:creationId xmlns:a16="http://schemas.microsoft.com/office/drawing/2014/main" id="{A07F1E22-9F0B-BA4E-B5EF-54CE6235CF8E}"/>
              </a:ext>
            </a:extLst>
          </p:cNvPr>
          <p:cNvSpPr txBox="1">
            <a:spLocks noChangeArrowheads="1"/>
          </p:cNvSpPr>
          <p:nvPr/>
        </p:nvSpPr>
        <p:spPr bwMode="auto">
          <a:xfrm>
            <a:off x="2832378" y="2045319"/>
            <a:ext cx="19145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15 minutes</a:t>
            </a:r>
            <a:endParaRPr lang="en-GB" sz="2000">
              <a:solidFill>
                <a:srgbClr val="E45C31"/>
              </a:solidFill>
              <a:latin typeface="Arial" charset="0"/>
            </a:endParaRPr>
          </a:p>
        </p:txBody>
      </p:sp>
      <p:sp>
        <p:nvSpPr>
          <p:cNvPr id="15" name="Rectangle 14">
            <a:extLst>
              <a:ext uri="{FF2B5EF4-FFF2-40B4-BE49-F238E27FC236}">
                <a16:creationId xmlns:a16="http://schemas.microsoft.com/office/drawing/2014/main" id="{FF3F8061-5655-E74E-85F0-1FB54FD67A0D}"/>
              </a:ext>
            </a:extLst>
          </p:cNvPr>
          <p:cNvSpPr>
            <a:spLocks noChangeArrowheads="1"/>
          </p:cNvSpPr>
          <p:nvPr/>
        </p:nvSpPr>
        <p:spPr bwMode="auto">
          <a:xfrm>
            <a:off x="2827392" y="2345690"/>
            <a:ext cx="33910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GB" sz="1800"/>
              <a:t>(10 to complete; 5 to review)</a:t>
            </a:r>
          </a:p>
        </p:txBody>
      </p:sp>
      <p:cxnSp>
        <p:nvCxnSpPr>
          <p:cNvPr id="16" name="Straight Arrow Connector 15">
            <a:extLst>
              <a:ext uri="{FF2B5EF4-FFF2-40B4-BE49-F238E27FC236}">
                <a16:creationId xmlns:a16="http://schemas.microsoft.com/office/drawing/2014/main" id="{EFCE73D4-42E5-9847-98C7-85DEC1001F24}"/>
              </a:ext>
            </a:extLst>
          </p:cNvPr>
          <p:cNvCxnSpPr>
            <a:cxnSpLocks/>
          </p:cNvCxnSpPr>
          <p:nvPr/>
        </p:nvCxnSpPr>
        <p:spPr bwMode="auto">
          <a:xfrm>
            <a:off x="1341120" y="3187267"/>
            <a:ext cx="4244663"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7" name="Text Box 63">
            <a:extLst>
              <a:ext uri="{FF2B5EF4-FFF2-40B4-BE49-F238E27FC236}">
                <a16:creationId xmlns:a16="http://schemas.microsoft.com/office/drawing/2014/main" id="{3740328F-AF5A-464D-8789-946030CE081B}"/>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ACTIVITY 5: </a:t>
            </a:r>
          </a:p>
          <a:p>
            <a:pPr algn="l">
              <a:lnSpc>
                <a:spcPts val="3000"/>
              </a:lnSpc>
              <a:spcBef>
                <a:spcPts val="0"/>
              </a:spcBef>
              <a:defRPr/>
            </a:pPr>
            <a:r>
              <a:rPr lang="en-US" sz="2800" b="1" i="1" spc="100">
                <a:solidFill>
                  <a:schemeClr val="bg1"/>
                </a:solidFill>
                <a:latin typeface="Arial" charset="0"/>
              </a:rPr>
              <a:t>Hazard-control-validation match-up</a:t>
            </a:r>
          </a:p>
        </p:txBody>
      </p:sp>
      <p:sp>
        <p:nvSpPr>
          <p:cNvPr id="3" name="TextBox 2">
            <a:extLst>
              <a:ext uri="{FF2B5EF4-FFF2-40B4-BE49-F238E27FC236}">
                <a16:creationId xmlns:a16="http://schemas.microsoft.com/office/drawing/2014/main" id="{5DBECB47-3F8F-5E7D-E903-7EAED17768FB}"/>
              </a:ext>
            </a:extLst>
          </p:cNvPr>
          <p:cNvSpPr txBox="1">
            <a:spLocks noChangeArrowheads="1"/>
          </p:cNvSpPr>
          <p:nvPr/>
        </p:nvSpPr>
        <p:spPr bwMode="auto">
          <a:xfrm>
            <a:off x="7607975" y="1162749"/>
            <a:ext cx="4584025" cy="415588"/>
          </a:xfrm>
          <a:prstGeom prst="roundRect">
            <a:avLst>
              <a:gd name="adj" fmla="val 7398"/>
            </a:avLst>
          </a:prstGeom>
          <a:solidFill>
            <a:srgbClr val="E45C3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nchorCtr="0">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2000" b="1" spc="100">
                <a:solidFill>
                  <a:schemeClr val="bg1"/>
                </a:solidFill>
              </a:rPr>
              <a:t>Workbook Activity 5 (page 9)</a:t>
            </a:r>
          </a:p>
        </p:txBody>
      </p:sp>
      <p:pic>
        <p:nvPicPr>
          <p:cNvPr id="5" name="Graphic 4" descr="Puzzle pieces with solid fill">
            <a:extLst>
              <a:ext uri="{FF2B5EF4-FFF2-40B4-BE49-F238E27FC236}">
                <a16:creationId xmlns:a16="http://schemas.microsoft.com/office/drawing/2014/main" id="{FA154930-D7B5-6083-7BB8-11DD53364A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77200" y="2032972"/>
            <a:ext cx="3289300" cy="3289300"/>
          </a:xfrm>
          <a:prstGeom prst="rect">
            <a:avLst/>
          </a:prstGeom>
        </p:spPr>
      </p:pic>
      <p:pic>
        <p:nvPicPr>
          <p:cNvPr id="6" name="Graphic 5" descr="Stopwatch with solid fill">
            <a:extLst>
              <a:ext uri="{FF2B5EF4-FFF2-40B4-BE49-F238E27FC236}">
                <a16:creationId xmlns:a16="http://schemas.microsoft.com/office/drawing/2014/main" id="{BF8E1711-7E19-1B56-981A-450007A22F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0991" y="1485485"/>
            <a:ext cx="1574052" cy="1574052"/>
          </a:xfrm>
          <a:prstGeom prst="rect">
            <a:avLst/>
          </a:prstGeom>
        </p:spPr>
      </p:pic>
    </p:spTree>
    <p:extLst>
      <p:ext uri="{BB962C8B-B14F-4D97-AF65-F5344CB8AC3E}">
        <p14:creationId xmlns:p14="http://schemas.microsoft.com/office/powerpoint/2010/main" val="123350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noChangeArrowheads="1"/>
          </p:cNvSpPr>
          <p:nvPr/>
        </p:nvSpPr>
        <p:spPr bwMode="auto">
          <a:xfrm>
            <a:off x="7162957" y="5869247"/>
            <a:ext cx="2400300" cy="4603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Californian FB"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4254925577"/>
              </p:ext>
            </p:extLst>
          </p:nvPr>
        </p:nvGraphicFramePr>
        <p:xfrm>
          <a:off x="1843245" y="1606810"/>
          <a:ext cx="8678862" cy="4752975"/>
        </p:xfrm>
        <a:graphic>
          <a:graphicData uri="http://schemas.openxmlformats.org/presentationml/2006/ole">
            <mc:AlternateContent xmlns:mc="http://schemas.openxmlformats.org/markup-compatibility/2006">
              <mc:Choice xmlns:v="urn:schemas-microsoft-com:vml" Requires="v">
                <p:oleObj name="Document" r:id="rId3" imgW="6261100" imgH="3429000" progId="Word.Document.12">
                  <p:embed/>
                </p:oleObj>
              </mc:Choice>
              <mc:Fallback>
                <p:oleObj name="Document" r:id="rId3" imgW="6261100" imgH="3429000" progId="Word.Document.12">
                  <p:embed/>
                  <p:pic>
                    <p:nvPicPr>
                      <p:cNvPr id="19" name="Object 18"/>
                      <p:cNvPicPr>
                        <a:picLocks noChangeAspect="1" noChangeArrowheads="1"/>
                      </p:cNvPicPr>
                      <p:nvPr/>
                    </p:nvPicPr>
                    <p:blipFill>
                      <a:blip r:embed="rId4"/>
                      <a:srcRect/>
                      <a:stretch>
                        <a:fillRect/>
                      </a:stretch>
                    </p:blipFill>
                    <p:spPr bwMode="auto">
                      <a:xfrm>
                        <a:off x="1843245" y="1606810"/>
                        <a:ext cx="8678862" cy="4752975"/>
                      </a:xfrm>
                      <a:prstGeom prst="rect">
                        <a:avLst/>
                      </a:prstGeom>
                      <a:noFill/>
                    </p:spPr>
                  </p:pic>
                </p:oleObj>
              </mc:Fallback>
            </mc:AlternateContent>
          </a:graphicData>
        </a:graphic>
      </p:graphicFrame>
      <p:grpSp>
        <p:nvGrpSpPr>
          <p:cNvPr id="15" name="Group 14">
            <a:extLst>
              <a:ext uri="{FF2B5EF4-FFF2-40B4-BE49-F238E27FC236}">
                <a16:creationId xmlns:a16="http://schemas.microsoft.com/office/drawing/2014/main" id="{ADBF1870-A3B1-194F-BB56-4FC9455E163F}"/>
              </a:ext>
            </a:extLst>
          </p:cNvPr>
          <p:cNvGrpSpPr/>
          <p:nvPr/>
        </p:nvGrpSpPr>
        <p:grpSpPr>
          <a:xfrm>
            <a:off x="11676764" y="1215741"/>
            <a:ext cx="515236" cy="380621"/>
            <a:chOff x="8628766" y="1945016"/>
            <a:chExt cx="515236" cy="380621"/>
          </a:xfrm>
        </p:grpSpPr>
        <p:sp>
          <p:nvSpPr>
            <p:cNvPr id="18" name="Round Same Side Corner Rectangle 17">
              <a:extLst>
                <a:ext uri="{FF2B5EF4-FFF2-40B4-BE49-F238E27FC236}">
                  <a16:creationId xmlns:a16="http://schemas.microsoft.com/office/drawing/2014/main" id="{4C89B4EE-89BB-6946-B464-DBCD38C7D7D5}"/>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1" name="Striped Right Arrow 20">
              <a:extLst>
                <a:ext uri="{FF2B5EF4-FFF2-40B4-BE49-F238E27FC236}">
                  <a16:creationId xmlns:a16="http://schemas.microsoft.com/office/drawing/2014/main" id="{9A9BF8A2-71AE-0A40-B060-C5BE410DE3E9}"/>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ABE68B0-6275-064E-B7ED-1C0444EBE092}"/>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5</a:t>
              </a:r>
            </a:p>
          </p:txBody>
        </p:sp>
      </p:grpSp>
      <p:sp>
        <p:nvSpPr>
          <p:cNvPr id="12" name="Text Box 63">
            <a:extLst>
              <a:ext uri="{FF2B5EF4-FFF2-40B4-BE49-F238E27FC236}">
                <a16:creationId xmlns:a16="http://schemas.microsoft.com/office/drawing/2014/main" id="{57B68CBE-5F10-5E4A-B119-C4EE4E02FCA0}"/>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SOLUTION:</a:t>
            </a:r>
          </a:p>
        </p:txBody>
      </p:sp>
      <p:graphicFrame>
        <p:nvGraphicFramePr>
          <p:cNvPr id="2" name="Table 1">
            <a:extLst>
              <a:ext uri="{FF2B5EF4-FFF2-40B4-BE49-F238E27FC236}">
                <a16:creationId xmlns:a16="http://schemas.microsoft.com/office/drawing/2014/main" id="{AE628146-8E12-4D45-8CF2-3597A24CB270}"/>
              </a:ext>
            </a:extLst>
          </p:cNvPr>
          <p:cNvGraphicFramePr>
            <a:graphicFrameLocks noGrp="1"/>
          </p:cNvGraphicFramePr>
          <p:nvPr>
            <p:extLst>
              <p:ext uri="{D42A27DB-BD31-4B8C-83A1-F6EECF244321}">
                <p14:modId xmlns:p14="http://schemas.microsoft.com/office/powerpoint/2010/main" val="2553145313"/>
              </p:ext>
            </p:extLst>
          </p:nvPr>
        </p:nvGraphicFramePr>
        <p:xfrm>
          <a:off x="1092820" y="1523600"/>
          <a:ext cx="9991491" cy="4919393"/>
        </p:xfrm>
        <a:graphic>
          <a:graphicData uri="http://schemas.openxmlformats.org/drawingml/2006/table">
            <a:tbl>
              <a:tblPr firstRow="1" firstCol="1" bandRow="1">
                <a:tableStyleId>{5C22544A-7EE6-4342-B048-85BDC9FD1C3A}</a:tableStyleId>
              </a:tblPr>
              <a:tblGrid>
                <a:gridCol w="1505078">
                  <a:extLst>
                    <a:ext uri="{9D8B030D-6E8A-4147-A177-3AD203B41FA5}">
                      <a16:colId xmlns:a16="http://schemas.microsoft.com/office/drawing/2014/main" val="2927919126"/>
                    </a:ext>
                  </a:extLst>
                </a:gridCol>
                <a:gridCol w="2098088">
                  <a:extLst>
                    <a:ext uri="{9D8B030D-6E8A-4147-A177-3AD203B41FA5}">
                      <a16:colId xmlns:a16="http://schemas.microsoft.com/office/drawing/2014/main" val="1622666510"/>
                    </a:ext>
                  </a:extLst>
                </a:gridCol>
                <a:gridCol w="1176744">
                  <a:extLst>
                    <a:ext uri="{9D8B030D-6E8A-4147-A177-3AD203B41FA5}">
                      <a16:colId xmlns:a16="http://schemas.microsoft.com/office/drawing/2014/main" val="1302578888"/>
                    </a:ext>
                  </a:extLst>
                </a:gridCol>
                <a:gridCol w="2084842">
                  <a:extLst>
                    <a:ext uri="{9D8B030D-6E8A-4147-A177-3AD203B41FA5}">
                      <a16:colId xmlns:a16="http://schemas.microsoft.com/office/drawing/2014/main" val="2808414137"/>
                    </a:ext>
                  </a:extLst>
                </a:gridCol>
                <a:gridCol w="3126739">
                  <a:extLst>
                    <a:ext uri="{9D8B030D-6E8A-4147-A177-3AD203B41FA5}">
                      <a16:colId xmlns:a16="http://schemas.microsoft.com/office/drawing/2014/main" val="3409212106"/>
                    </a:ext>
                  </a:extLst>
                </a:gridCol>
              </a:tblGrid>
              <a:tr h="706043">
                <a:tc>
                  <a:txBody>
                    <a:bodyPr/>
                    <a:lstStyle/>
                    <a:p>
                      <a:pPr marL="0" marR="0">
                        <a:spcBef>
                          <a:spcPts val="0"/>
                        </a:spcBef>
                        <a:spcAft>
                          <a:spcPts val="0"/>
                        </a:spcAft>
                      </a:pPr>
                      <a:r>
                        <a:rPr lang="en-US" sz="1600">
                          <a:effectLst/>
                        </a:rPr>
                        <a:t>Process step</a:t>
                      </a:r>
                      <a:endParaRPr lang="en-US" sz="1600">
                        <a:effectLst/>
                        <a:latin typeface="Arial" panose="020B0604020202020204" pitchFamily="34" charset="0"/>
                        <a:ea typeface="Batang" panose="02030600000101010101" pitchFamily="18" charset="-127"/>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5C31"/>
                    </a:solidFill>
                  </a:tcPr>
                </a:tc>
                <a:tc>
                  <a:txBody>
                    <a:bodyPr/>
                    <a:lstStyle/>
                    <a:p>
                      <a:pPr marL="0" marR="0">
                        <a:spcBef>
                          <a:spcPts val="0"/>
                        </a:spcBef>
                        <a:spcAft>
                          <a:spcPts val="0"/>
                        </a:spcAft>
                      </a:pPr>
                      <a:r>
                        <a:rPr lang="en-US" sz="1600">
                          <a:effectLst/>
                        </a:rPr>
                        <a:t>Hazardous event</a:t>
                      </a:r>
                      <a:endParaRPr lang="en-US" sz="1600">
                        <a:effectLst/>
                        <a:latin typeface="Arial" panose="020B0604020202020204" pitchFamily="34" charset="0"/>
                        <a:ea typeface="Batang" panose="02030600000101010101" pitchFamily="18" charset="-127"/>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5C31"/>
                    </a:solidFill>
                  </a:tcPr>
                </a:tc>
                <a:tc>
                  <a:txBody>
                    <a:bodyPr/>
                    <a:lstStyle/>
                    <a:p>
                      <a:pPr marL="0" marR="0">
                        <a:spcBef>
                          <a:spcPts val="0"/>
                        </a:spcBef>
                        <a:spcAft>
                          <a:spcPts val="0"/>
                        </a:spcAft>
                      </a:pPr>
                      <a:r>
                        <a:rPr lang="en-US" sz="1600">
                          <a:effectLst/>
                        </a:rPr>
                        <a:t>Hazard</a:t>
                      </a:r>
                      <a:endParaRPr lang="en-US" sz="1600">
                        <a:effectLst/>
                        <a:latin typeface="Arial" panose="020B0604020202020204" pitchFamily="34" charset="0"/>
                        <a:ea typeface="Batang" panose="02030600000101010101" pitchFamily="18" charset="-127"/>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5C31"/>
                    </a:solidFill>
                  </a:tcPr>
                </a:tc>
                <a:tc>
                  <a:txBody>
                    <a:bodyPr/>
                    <a:lstStyle/>
                    <a:p>
                      <a:pPr marL="0" marR="0">
                        <a:spcBef>
                          <a:spcPts val="0"/>
                        </a:spcBef>
                        <a:spcAft>
                          <a:spcPts val="0"/>
                        </a:spcAft>
                      </a:pPr>
                      <a:r>
                        <a:rPr lang="en-US" sz="1600">
                          <a:effectLst/>
                        </a:rPr>
                        <a:t>Existing Control Measures</a:t>
                      </a:r>
                      <a:endParaRPr lang="en-US" sz="1600">
                        <a:effectLst/>
                        <a:latin typeface="Arial" panose="020B0604020202020204" pitchFamily="34" charset="0"/>
                        <a:ea typeface="Batang" panose="02030600000101010101" pitchFamily="18" charset="-127"/>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5C31"/>
                    </a:solidFill>
                  </a:tcPr>
                </a:tc>
                <a:tc>
                  <a:txBody>
                    <a:bodyPr/>
                    <a:lstStyle/>
                    <a:p>
                      <a:pPr marL="0" marR="0">
                        <a:spcBef>
                          <a:spcPts val="0"/>
                        </a:spcBef>
                        <a:spcAft>
                          <a:spcPts val="0"/>
                        </a:spcAft>
                      </a:pPr>
                      <a:r>
                        <a:rPr lang="en-US" sz="1600">
                          <a:effectLst/>
                        </a:rPr>
                        <a:t>Validation Notes</a:t>
                      </a:r>
                      <a:endParaRPr lang="en-US" sz="1600">
                        <a:effectLst/>
                        <a:latin typeface="Arial" panose="020B0604020202020204" pitchFamily="34" charset="0"/>
                        <a:ea typeface="Batang" panose="02030600000101010101" pitchFamily="18" charset="-127"/>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5C31"/>
                    </a:solidFill>
                  </a:tcPr>
                </a:tc>
                <a:extLst>
                  <a:ext uri="{0D108BD9-81ED-4DB2-BD59-A6C34878D82A}">
                    <a16:rowId xmlns:a16="http://schemas.microsoft.com/office/drawing/2014/main" val="3315907527"/>
                  </a:ext>
                </a:extLst>
              </a:tr>
              <a:tr h="1449853">
                <a:tc>
                  <a:txBody>
                    <a:bodyPr/>
                    <a:lstStyle/>
                    <a:p>
                      <a:pPr marL="0" marR="0">
                        <a:spcBef>
                          <a:spcPts val="0"/>
                        </a:spcBef>
                        <a:spcAft>
                          <a:spcPts val="0"/>
                        </a:spcAft>
                      </a:pPr>
                      <a:r>
                        <a:rPr lang="en-US" sz="1600">
                          <a:effectLst/>
                        </a:rPr>
                        <a:t>Catchment</a:t>
                      </a:r>
                      <a:endParaRPr lang="en-US" sz="1600">
                        <a:effectLst/>
                        <a:latin typeface="Arial" panose="020B06040202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5C31"/>
                    </a:solidFill>
                  </a:tcPr>
                </a:tc>
                <a:tc>
                  <a:txBody>
                    <a:bodyPr/>
                    <a:lstStyle/>
                    <a:p>
                      <a:pPr marL="0" marR="0" eaLnBrk="0" fontAlgn="base" hangingPunct="0">
                        <a:spcBef>
                          <a:spcPts val="0"/>
                        </a:spcBef>
                        <a:spcAft>
                          <a:spcPts val="0"/>
                        </a:spcAft>
                      </a:pPr>
                      <a:r>
                        <a:rPr lang="en-US" sz="1400" kern="1200">
                          <a:effectLst/>
                        </a:rPr>
                        <a:t>Raw water turbidity spikes can occur (X) due to logging activity near the river and soil erosion during heavy rains (Y)</a:t>
                      </a:r>
                      <a:endParaRPr lang="en-US" sz="1400">
                        <a:effectLst/>
                        <a:latin typeface="Lucida Grande" panose="020B06000405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a:solidFill>
                            <a:srgbClr val="FF0000"/>
                          </a:solidFill>
                          <a:effectLst/>
                        </a:rPr>
                        <a:t>3</a:t>
                      </a:r>
                    </a:p>
                    <a:p>
                      <a:pPr marL="0" marR="0" algn="ctr">
                        <a:spcBef>
                          <a:spcPts val="0"/>
                        </a:spcBef>
                        <a:spcAft>
                          <a:spcPts val="0"/>
                        </a:spcAft>
                      </a:pPr>
                      <a:r>
                        <a:rPr lang="en-US" sz="1400">
                          <a:solidFill>
                            <a:srgbClr val="FF0000"/>
                          </a:solidFill>
                          <a:effectLst/>
                        </a:rPr>
                        <a:t>Microbial </a:t>
                      </a:r>
                    </a:p>
                    <a:p>
                      <a:pPr marL="0" marR="0" algn="ctr">
                        <a:spcBef>
                          <a:spcPts val="0"/>
                        </a:spcBef>
                        <a:spcAft>
                          <a:spcPts val="0"/>
                        </a:spcAft>
                      </a:pPr>
                      <a:r>
                        <a:rPr lang="en-US" sz="1400">
                          <a:solidFill>
                            <a:srgbClr val="FF0000"/>
                          </a:solidFill>
                          <a:effectLst/>
                          <a:latin typeface="Arial" panose="020B0604020202020204" pitchFamily="34" charset="0"/>
                          <a:ea typeface="Batang" panose="02030600000101010101" pitchFamily="18" charset="-127"/>
                        </a:rPr>
                        <a:t>Acceptability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kern="1200">
                          <a:effectLst/>
                        </a:rPr>
                        <a:t>The Catchment Management Authority prohibits logging within 300 m of the river bank</a:t>
                      </a:r>
                      <a:endParaRPr lang="en-US" sz="1400">
                        <a:effectLst/>
                        <a:latin typeface="Arial" panose="020B06040202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eaLnBrk="0" fontAlgn="base" hangingPunct="0">
                        <a:spcBef>
                          <a:spcPts val="0"/>
                        </a:spcBef>
                        <a:spcAft>
                          <a:spcPts val="0"/>
                        </a:spcAft>
                      </a:pPr>
                      <a:r>
                        <a:rPr lang="en-US" sz="1400" b="1">
                          <a:solidFill>
                            <a:srgbClr val="FF0000"/>
                          </a:solidFill>
                          <a:effectLst/>
                        </a:rPr>
                        <a:t>6</a:t>
                      </a:r>
                    </a:p>
                    <a:p>
                      <a:pPr marL="0" marR="0" eaLnBrk="0" fontAlgn="base" hangingPunct="0">
                        <a:spcBef>
                          <a:spcPts val="0"/>
                        </a:spcBef>
                        <a:spcAft>
                          <a:spcPts val="0"/>
                        </a:spcAft>
                      </a:pPr>
                      <a:r>
                        <a:rPr lang="en-US" sz="1400" kern="1200">
                          <a:solidFill>
                            <a:srgbClr val="FF0000"/>
                          </a:solidFill>
                          <a:effectLst/>
                        </a:rPr>
                        <a:t>A review of relevant literature indicates that a 300m vegetated buffer zone is sufficient to control sediment transport at grades typical within the catchment</a:t>
                      </a:r>
                      <a:endParaRPr lang="en-US" sz="1400">
                        <a:solidFill>
                          <a:srgbClr val="FF0000"/>
                        </a:solidFill>
                        <a:effectLst/>
                        <a:latin typeface="Lucida Grande" panose="020B06000405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9893444"/>
                  </a:ext>
                </a:extLst>
              </a:tr>
              <a:tr h="1483337">
                <a:tc>
                  <a:txBody>
                    <a:bodyPr/>
                    <a:lstStyle/>
                    <a:p>
                      <a:pPr marL="0" marR="0">
                        <a:spcBef>
                          <a:spcPts val="0"/>
                        </a:spcBef>
                        <a:spcAft>
                          <a:spcPts val="0"/>
                        </a:spcAft>
                      </a:pPr>
                      <a:r>
                        <a:rPr lang="en-US" sz="1600">
                          <a:effectLst/>
                        </a:rPr>
                        <a:t>Water Treatment Plant</a:t>
                      </a:r>
                      <a:endParaRPr lang="en-US" sz="1600">
                        <a:effectLst/>
                        <a:latin typeface="Arial" panose="020B06040202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5C31"/>
                    </a:solidFill>
                  </a:tcPr>
                </a:tc>
                <a:tc>
                  <a:txBody>
                    <a:bodyPr/>
                    <a:lstStyle/>
                    <a:p>
                      <a:pPr marL="0" marR="0" eaLnBrk="0" fontAlgn="base" hangingPunct="0">
                        <a:spcBef>
                          <a:spcPts val="0"/>
                        </a:spcBef>
                        <a:spcAft>
                          <a:spcPts val="0"/>
                        </a:spcAft>
                      </a:pPr>
                      <a:r>
                        <a:rPr lang="en-US" sz="1400" kern="1200">
                          <a:effectLst/>
                        </a:rPr>
                        <a:t>Water is under- or over-chlorinated (X) due to an operator error (Y)</a:t>
                      </a:r>
                      <a:endParaRPr lang="en-US" sz="1400">
                        <a:effectLst/>
                        <a:latin typeface="Lucida Grande" panose="020B06000405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rPr>
                        <a:t>Chemical &amp; Microbial</a:t>
                      </a:r>
                      <a:endParaRPr lang="en-US" sz="1400">
                        <a:effectLst/>
                        <a:latin typeface="Arial" panose="020B06040202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eaLnBrk="0" fontAlgn="base" hangingPunct="0">
                        <a:spcBef>
                          <a:spcPts val="0"/>
                        </a:spcBef>
                        <a:spcAft>
                          <a:spcPts val="0"/>
                        </a:spcAft>
                      </a:pPr>
                      <a:r>
                        <a:rPr lang="en-US" sz="1400" b="1" kern="1200">
                          <a:solidFill>
                            <a:srgbClr val="FF0000"/>
                          </a:solidFill>
                          <a:effectLst/>
                        </a:rPr>
                        <a:t>4</a:t>
                      </a:r>
                    </a:p>
                    <a:p>
                      <a:pPr marL="0" marR="0" eaLnBrk="0" fontAlgn="base" hangingPunct="0">
                        <a:spcBef>
                          <a:spcPts val="0"/>
                        </a:spcBef>
                        <a:spcAft>
                          <a:spcPts val="0"/>
                        </a:spcAft>
                      </a:pPr>
                      <a:r>
                        <a:rPr lang="en-US" sz="1400" kern="1200">
                          <a:solidFill>
                            <a:srgbClr val="FF0000"/>
                          </a:solidFill>
                          <a:effectLst/>
                        </a:rPr>
                        <a:t>Operator training and regular refresher courses</a:t>
                      </a:r>
                      <a:endParaRPr lang="en-US" sz="1400">
                        <a:solidFill>
                          <a:srgbClr val="FF0000"/>
                        </a:solidFill>
                        <a:effectLst/>
                        <a:latin typeface="Lucida Grande" panose="020B06000405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a:solidFill>
                            <a:srgbClr val="FF0000"/>
                          </a:solidFill>
                          <a:effectLst/>
                        </a:rPr>
                        <a:t>1</a:t>
                      </a:r>
                    </a:p>
                    <a:p>
                      <a:pPr marL="0" marR="0">
                        <a:spcBef>
                          <a:spcPts val="0"/>
                        </a:spcBef>
                        <a:spcAft>
                          <a:spcPts val="0"/>
                        </a:spcAft>
                      </a:pPr>
                      <a:r>
                        <a:rPr lang="en-US" sz="1400" b="0">
                          <a:solidFill>
                            <a:srgbClr val="FF0000"/>
                          </a:solidFill>
                          <a:effectLst/>
                        </a:rPr>
                        <a:t>Operator competency testing indicates effective learning, and water quality monitoring confirms that chlorine levels are consistently within the target range</a:t>
                      </a:r>
                      <a:endParaRPr lang="en-US" sz="1400" b="0">
                        <a:solidFill>
                          <a:srgbClr val="FF0000"/>
                        </a:solidFill>
                        <a:effectLst/>
                        <a:latin typeface="Arial" panose="020B06040202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565862"/>
                  </a:ext>
                </a:extLst>
              </a:tr>
              <a:tr h="1263398">
                <a:tc>
                  <a:txBody>
                    <a:bodyPr/>
                    <a:lstStyle/>
                    <a:p>
                      <a:pPr marL="0" marR="0">
                        <a:spcBef>
                          <a:spcPts val="0"/>
                        </a:spcBef>
                        <a:spcAft>
                          <a:spcPts val="0"/>
                        </a:spcAft>
                      </a:pPr>
                      <a:r>
                        <a:rPr lang="en-US" sz="1600">
                          <a:effectLst/>
                        </a:rPr>
                        <a:t>Distribution System</a:t>
                      </a:r>
                      <a:endParaRPr lang="en-US" sz="1600">
                        <a:effectLst/>
                        <a:latin typeface="Arial" panose="020B06040202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5C31"/>
                    </a:solidFill>
                  </a:tcPr>
                </a:tc>
                <a:tc>
                  <a:txBody>
                    <a:bodyPr/>
                    <a:lstStyle/>
                    <a:p>
                      <a:pPr marL="0" marR="0" algn="ctr" eaLnBrk="0" fontAlgn="base" hangingPunct="0">
                        <a:spcBef>
                          <a:spcPts val="0"/>
                        </a:spcBef>
                        <a:spcAft>
                          <a:spcPts val="0"/>
                        </a:spcAft>
                      </a:pPr>
                      <a:r>
                        <a:rPr lang="en-US" sz="1400" b="1" kern="1200">
                          <a:solidFill>
                            <a:srgbClr val="FF0000"/>
                          </a:solidFill>
                          <a:effectLst/>
                        </a:rPr>
                        <a:t>2</a:t>
                      </a:r>
                    </a:p>
                    <a:p>
                      <a:pPr marL="0" marR="0" eaLnBrk="0" fontAlgn="base" hangingPunct="0">
                        <a:spcBef>
                          <a:spcPts val="0"/>
                        </a:spcBef>
                        <a:spcAft>
                          <a:spcPts val="0"/>
                        </a:spcAft>
                      </a:pPr>
                      <a:r>
                        <a:rPr lang="en-US" sz="1400" kern="1200">
                          <a:solidFill>
                            <a:srgbClr val="FF0000"/>
                          </a:solidFill>
                          <a:effectLst/>
                        </a:rPr>
                        <a:t>Water in the storage tank becomes contaminated (X) due to bird access to tank through the vent pipe and overflow pipe (Y)</a:t>
                      </a:r>
                      <a:endParaRPr lang="en-US" sz="1400">
                        <a:solidFill>
                          <a:srgbClr val="FF0000"/>
                        </a:solidFill>
                        <a:effectLst/>
                        <a:latin typeface="Lucida Grande" panose="020B06000405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rPr>
                        <a:t>Microbial</a:t>
                      </a:r>
                      <a:endParaRPr lang="en-US" sz="1400">
                        <a:effectLst/>
                        <a:latin typeface="Arial" panose="020B06040202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eaLnBrk="0" fontAlgn="base" hangingPunct="0">
                        <a:spcBef>
                          <a:spcPts val="0"/>
                        </a:spcBef>
                        <a:spcAft>
                          <a:spcPts val="0"/>
                        </a:spcAft>
                      </a:pPr>
                      <a:r>
                        <a:rPr lang="en-US" sz="1400" kern="1200">
                          <a:effectLst/>
                        </a:rPr>
                        <a:t>Wire mesh installed around vent pipe and overflow pipe to prevent bird and insect access</a:t>
                      </a:r>
                      <a:endParaRPr lang="en-US" sz="1400">
                        <a:effectLst/>
                        <a:latin typeface="Lucida Grande" panose="020B06000405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eaLnBrk="0" fontAlgn="base" hangingPunct="0">
                        <a:spcBef>
                          <a:spcPts val="0"/>
                        </a:spcBef>
                        <a:spcAft>
                          <a:spcPts val="0"/>
                        </a:spcAft>
                      </a:pPr>
                      <a:r>
                        <a:rPr lang="en-US" sz="1400" b="1" kern="1200">
                          <a:solidFill>
                            <a:srgbClr val="FF0000"/>
                          </a:solidFill>
                          <a:effectLst/>
                        </a:rPr>
                        <a:t>5</a:t>
                      </a:r>
                    </a:p>
                    <a:p>
                      <a:pPr marL="0" marR="0" eaLnBrk="0" fontAlgn="base" hangingPunct="0">
                        <a:spcBef>
                          <a:spcPts val="0"/>
                        </a:spcBef>
                        <a:spcAft>
                          <a:spcPts val="0"/>
                        </a:spcAft>
                      </a:pPr>
                      <a:r>
                        <a:rPr lang="en-US" sz="1400" kern="1200">
                          <a:solidFill>
                            <a:srgbClr val="FF0000"/>
                          </a:solidFill>
                          <a:effectLst/>
                        </a:rPr>
                        <a:t>Visual inspection confirms that the wire mesh is robust and finely woven, and water quality testing results indicate high microbiological compliance</a:t>
                      </a:r>
                      <a:endParaRPr lang="en-US" sz="1400">
                        <a:solidFill>
                          <a:srgbClr val="FF0000"/>
                        </a:solidFill>
                        <a:effectLst/>
                        <a:latin typeface="Lucida Grande" panose="020B0600040502020204" pitchFamily="34" charset="0"/>
                        <a:ea typeface="Batang" panose="02030600000101010101" pitchFamily="18" charset="-127"/>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363284"/>
                  </a:ext>
                </a:extLst>
              </a:tr>
            </a:tbl>
          </a:graphicData>
        </a:graphic>
      </p:graphicFrame>
      <p:sp>
        <p:nvSpPr>
          <p:cNvPr id="3" name="Rectangle 2">
            <a:extLst>
              <a:ext uri="{FF2B5EF4-FFF2-40B4-BE49-F238E27FC236}">
                <a16:creationId xmlns:a16="http://schemas.microsoft.com/office/drawing/2014/main" id="{217EDEB5-9175-DE30-61B6-818C71AB6DBB}"/>
              </a:ext>
            </a:extLst>
          </p:cNvPr>
          <p:cNvSpPr/>
          <p:nvPr/>
        </p:nvSpPr>
        <p:spPr>
          <a:xfrm>
            <a:off x="7995813" y="2258586"/>
            <a:ext cx="2980494" cy="1170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DB504A"/>
                </a:solidFill>
              </a:rPr>
              <a:t>?</a:t>
            </a:r>
          </a:p>
        </p:txBody>
      </p:sp>
      <p:sp>
        <p:nvSpPr>
          <p:cNvPr id="4" name="Rectangle 3">
            <a:extLst>
              <a:ext uri="{FF2B5EF4-FFF2-40B4-BE49-F238E27FC236}">
                <a16:creationId xmlns:a16="http://schemas.microsoft.com/office/drawing/2014/main" id="{51A90C64-8CFA-730E-EEA4-D96FFEC7F8DF}"/>
              </a:ext>
            </a:extLst>
          </p:cNvPr>
          <p:cNvSpPr/>
          <p:nvPr/>
        </p:nvSpPr>
        <p:spPr>
          <a:xfrm>
            <a:off x="5910325" y="3723978"/>
            <a:ext cx="1839773" cy="758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DB504A"/>
                </a:solidFill>
              </a:rPr>
              <a:t>?</a:t>
            </a:r>
          </a:p>
        </p:txBody>
      </p:sp>
      <p:sp>
        <p:nvSpPr>
          <p:cNvPr id="5" name="Rectangle 4">
            <a:extLst>
              <a:ext uri="{FF2B5EF4-FFF2-40B4-BE49-F238E27FC236}">
                <a16:creationId xmlns:a16="http://schemas.microsoft.com/office/drawing/2014/main" id="{F692E07D-E799-2F40-C4DD-DD8607B900BE}"/>
              </a:ext>
            </a:extLst>
          </p:cNvPr>
          <p:cNvSpPr/>
          <p:nvPr/>
        </p:nvSpPr>
        <p:spPr>
          <a:xfrm>
            <a:off x="7995814" y="3702789"/>
            <a:ext cx="2980494" cy="1170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DB504A"/>
                </a:solidFill>
              </a:rPr>
              <a:t>?</a:t>
            </a:r>
          </a:p>
        </p:txBody>
      </p:sp>
      <p:sp>
        <p:nvSpPr>
          <p:cNvPr id="6" name="Rectangle 5">
            <a:extLst>
              <a:ext uri="{FF2B5EF4-FFF2-40B4-BE49-F238E27FC236}">
                <a16:creationId xmlns:a16="http://schemas.microsoft.com/office/drawing/2014/main" id="{273AB1F9-0C08-9649-8960-E6703970C2B7}"/>
              </a:ext>
            </a:extLst>
          </p:cNvPr>
          <p:cNvSpPr/>
          <p:nvPr/>
        </p:nvSpPr>
        <p:spPr>
          <a:xfrm>
            <a:off x="2628742" y="5202202"/>
            <a:ext cx="2020749" cy="1240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DB504A"/>
                </a:solidFill>
              </a:rPr>
              <a:t>?</a:t>
            </a:r>
          </a:p>
        </p:txBody>
      </p:sp>
      <p:sp>
        <p:nvSpPr>
          <p:cNvPr id="7" name="Rectangle 6">
            <a:extLst>
              <a:ext uri="{FF2B5EF4-FFF2-40B4-BE49-F238E27FC236}">
                <a16:creationId xmlns:a16="http://schemas.microsoft.com/office/drawing/2014/main" id="{2EE0B144-8F78-E35E-85C5-3E533B608931}"/>
              </a:ext>
            </a:extLst>
          </p:cNvPr>
          <p:cNvSpPr/>
          <p:nvPr/>
        </p:nvSpPr>
        <p:spPr>
          <a:xfrm>
            <a:off x="7959528" y="5230974"/>
            <a:ext cx="3088498" cy="1170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DB504A"/>
                </a:solidFill>
              </a:rPr>
              <a:t>?</a:t>
            </a:r>
          </a:p>
        </p:txBody>
      </p:sp>
    </p:spTree>
    <p:extLst>
      <p:ext uri="{BB962C8B-B14F-4D97-AF65-F5344CB8AC3E}">
        <p14:creationId xmlns:p14="http://schemas.microsoft.com/office/powerpoint/2010/main" val="57780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9315F-D861-B581-B0CF-762B29610552}"/>
            </a:ext>
          </a:extLst>
        </p:cNvPr>
        <p:cNvGrpSpPr/>
        <p:nvPr/>
      </p:nvGrpSpPr>
      <p:grpSpPr>
        <a:xfrm>
          <a:off x="0" y="0"/>
          <a:ext cx="0" cy="0"/>
          <a:chOff x="0" y="0"/>
          <a:chExt cx="0" cy="0"/>
        </a:xfrm>
      </p:grpSpPr>
      <p:sp>
        <p:nvSpPr>
          <p:cNvPr id="21" name="Text Box 63">
            <a:extLst>
              <a:ext uri="{FF2B5EF4-FFF2-40B4-BE49-F238E27FC236}">
                <a16:creationId xmlns:a16="http://schemas.microsoft.com/office/drawing/2014/main" id="{EF6638B4-B47B-9717-E0D7-3693CFDA285F}"/>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Day 1 RECAP:</a:t>
            </a:r>
            <a:r>
              <a:rPr kumimoji="0" lang="en-US" sz="2800" b="1" i="0" u="none" strike="noStrike" kern="1200" cap="none" spc="300" normalizeH="0" baseline="0" noProof="0">
                <a:ln>
                  <a:noFill/>
                </a:ln>
                <a:solidFill>
                  <a:schemeClr val="bg1"/>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Snowball fight</a:t>
            </a:r>
          </a:p>
        </p:txBody>
      </p:sp>
      <p:sp>
        <p:nvSpPr>
          <p:cNvPr id="2" name="Content Placeholder 3">
            <a:extLst>
              <a:ext uri="{FF2B5EF4-FFF2-40B4-BE49-F238E27FC236}">
                <a16:creationId xmlns:a16="http://schemas.microsoft.com/office/drawing/2014/main" id="{19A479E8-85E1-016F-99C1-FC15D183537F}"/>
              </a:ext>
            </a:extLst>
          </p:cNvPr>
          <p:cNvSpPr txBox="1">
            <a:spLocks/>
          </p:cNvSpPr>
          <p:nvPr/>
        </p:nvSpPr>
        <p:spPr>
          <a:xfrm>
            <a:off x="544473" y="2046289"/>
            <a:ext cx="6486521" cy="3643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IE"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Take a piece of paper</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IE"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Write down </a:t>
            </a:r>
            <a:r>
              <a:rPr kumimoji="0" lang="en-IE" sz="2000" b="1" i="1" u="none" strike="noStrike" kern="1200" cap="none" spc="0" normalizeH="0" baseline="0" noProof="0">
                <a:ln>
                  <a:noFill/>
                </a:ln>
                <a:solidFill>
                  <a:prstClr val="white"/>
                </a:solidFill>
                <a:effectLst/>
                <a:highlight>
                  <a:srgbClr val="E45C31"/>
                </a:highlight>
                <a:uLnTx/>
                <a:uFillTx/>
                <a:latin typeface="Arial" panose="020B0604020202020204" pitchFamily="34" charset="0"/>
                <a:ea typeface="+mn-ea"/>
                <a:cs typeface="Arial" panose="020B0604020202020204" pitchFamily="34" charset="0"/>
              </a:rPr>
              <a:t>one key take away message </a:t>
            </a:r>
            <a:r>
              <a:rPr kumimoji="0" lang="en-IE"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from Day 1</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IE"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Roll it up in a ball</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IE"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Throw it at your colleagues anywhere in the room</a:t>
            </a:r>
          </a:p>
          <a:p>
            <a:pPr marL="685800" marR="0" lvl="1" indent="-228600" algn="l" defTabSz="914400" rtl="0" eaLnBrk="1" fontAlgn="auto" latinLnBrk="0" hangingPunct="1">
              <a:lnSpc>
                <a:spcPct val="90000"/>
              </a:lnSpc>
              <a:spcBef>
                <a:spcPts val="500"/>
              </a:spcBef>
              <a:spcAft>
                <a:spcPts val="1200"/>
              </a:spcAft>
              <a:buClrTx/>
              <a:buSzTx/>
              <a:buFont typeface="Symbol" panose="05050102010706020507" pitchFamily="18" charset="2"/>
              <a:buChar char="Þ"/>
              <a:tabLst/>
              <a:defRPr/>
            </a:pPr>
            <a:r>
              <a:rPr kumimoji="0" lang="en-IE" sz="2000" b="0" i="0" u="none" strike="noStrike" kern="1200" cap="none" spc="0" normalizeH="0" baseline="0" noProof="0">
                <a:ln>
                  <a:noFill/>
                </a:ln>
                <a:solidFill>
                  <a:srgbClr val="E45C31"/>
                </a:solidFill>
                <a:effectLst/>
                <a:uLnTx/>
                <a:uFillTx/>
                <a:latin typeface="Arial" panose="020B0604020202020204" pitchFamily="34" charset="0"/>
                <a:ea typeface="+mn-ea"/>
                <a:cs typeface="Arial" panose="020B0604020202020204" pitchFamily="34" charset="0"/>
              </a:rPr>
              <a:t> </a:t>
            </a:r>
            <a:r>
              <a:rPr kumimoji="0" lang="en-IE" sz="2000" b="0" i="0" u="sng" strike="noStrike" kern="1200" cap="none" spc="0" normalizeH="0" baseline="0" noProof="0">
                <a:ln>
                  <a:noFill/>
                </a:ln>
                <a:solidFill>
                  <a:srgbClr val="E45C31"/>
                </a:solidFill>
                <a:effectLst/>
                <a:uLnTx/>
                <a:uFillTx/>
                <a:latin typeface="Arial" panose="020B0604020202020204" pitchFamily="34" charset="0"/>
                <a:ea typeface="+mn-ea"/>
                <a:cs typeface="Arial" panose="020B0604020202020204" pitchFamily="34" charset="0"/>
              </a:rPr>
              <a:t>NO</a:t>
            </a:r>
            <a:r>
              <a:rPr kumimoji="0" lang="en-IE" sz="2000" b="0" i="0" u="none" strike="noStrike" kern="1200" cap="none" spc="0" normalizeH="0" baseline="0" noProof="0">
                <a:ln>
                  <a:noFill/>
                </a:ln>
                <a:solidFill>
                  <a:srgbClr val="E45C31"/>
                </a:solidFill>
                <a:effectLst/>
                <a:uLnTx/>
                <a:uFillTx/>
                <a:latin typeface="Arial" panose="020B0604020202020204" pitchFamily="34" charset="0"/>
                <a:ea typeface="+mn-ea"/>
                <a:cs typeface="Arial" panose="020B0604020202020204" pitchFamily="34" charset="0"/>
              </a:rPr>
              <a:t> head shots</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IE"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Keep going, and when we say stop, open it up and share it with the group when asked</a:t>
            </a:r>
          </a:p>
        </p:txBody>
      </p:sp>
      <p:pic>
        <p:nvPicPr>
          <p:cNvPr id="7" name="Picture 6" descr="A black and white pictogram of a person throwing balls&#10;&#10;AI-generated content may be incorrect.">
            <a:extLst>
              <a:ext uri="{FF2B5EF4-FFF2-40B4-BE49-F238E27FC236}">
                <a16:creationId xmlns:a16="http://schemas.microsoft.com/office/drawing/2014/main" id="{9A2A4E60-F33C-9AB7-1411-973236A0DB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5165" y="2268552"/>
            <a:ext cx="3696897" cy="3696897"/>
          </a:xfrm>
          <a:prstGeom prst="rect">
            <a:avLst/>
          </a:prstGeom>
        </p:spPr>
      </p:pic>
    </p:spTree>
    <p:extLst>
      <p:ext uri="{BB962C8B-B14F-4D97-AF65-F5344CB8AC3E}">
        <p14:creationId xmlns:p14="http://schemas.microsoft.com/office/powerpoint/2010/main" val="77119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
          <p:cNvSpPr txBox="1">
            <a:spLocks noChangeArrowheads="1"/>
          </p:cNvSpPr>
          <p:nvPr/>
        </p:nvSpPr>
        <p:spPr bwMode="auto">
          <a:xfrm>
            <a:off x="775437" y="3662528"/>
            <a:ext cx="468075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r>
              <a:rPr lang="en-US" sz="2000">
                <a:solidFill>
                  <a:schemeClr val="bg2">
                    <a:lumMod val="25000"/>
                  </a:schemeClr>
                </a:solidFill>
              </a:rPr>
              <a:t>Working in groups, refer to Activity 6 in the </a:t>
            </a:r>
            <a:r>
              <a:rPr lang="en-US" sz="2000" b="1">
                <a:solidFill>
                  <a:schemeClr val="bg2">
                    <a:lumMod val="25000"/>
                  </a:schemeClr>
                </a:solidFill>
              </a:rPr>
              <a:t>Participant Workbook </a:t>
            </a:r>
            <a:r>
              <a:rPr lang="en-US" sz="2000">
                <a:solidFill>
                  <a:schemeClr val="bg2">
                    <a:lumMod val="25000"/>
                  </a:schemeClr>
                </a:solidFill>
              </a:rPr>
              <a:t>(page 11). Carry out the control measure ID and validation in the Participant Workbook.</a:t>
            </a:r>
          </a:p>
        </p:txBody>
      </p:sp>
      <p:grpSp>
        <p:nvGrpSpPr>
          <p:cNvPr id="39" name="Group 38"/>
          <p:cNvGrpSpPr>
            <a:grpSpLocks/>
          </p:cNvGrpSpPr>
          <p:nvPr/>
        </p:nvGrpSpPr>
        <p:grpSpPr bwMode="auto">
          <a:xfrm>
            <a:off x="7132849" y="2287111"/>
            <a:ext cx="1428400" cy="418354"/>
            <a:chOff x="3545" y="2266114"/>
            <a:chExt cx="2063993" cy="825597"/>
          </a:xfrm>
          <a:solidFill>
            <a:srgbClr val="E45C31"/>
          </a:solidFill>
        </p:grpSpPr>
        <p:sp>
          <p:nvSpPr>
            <p:cNvPr id="56" name="Chevron 55"/>
            <p:cNvSpPr/>
            <p:nvPr/>
          </p:nvSpPr>
          <p:spPr>
            <a:xfrm>
              <a:off x="3545" y="2266114"/>
              <a:ext cx="2064499" cy="827069"/>
            </a:xfrm>
            <a:prstGeom prst="chevron">
              <a:avLst/>
            </a:prstGeom>
            <a:grp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57" name="Chevron 4"/>
            <p:cNvSpPr/>
            <p:nvPr/>
          </p:nvSpPr>
          <p:spPr>
            <a:xfrm>
              <a:off x="416445" y="2266114"/>
              <a:ext cx="1238699" cy="82706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8009" tIns="22670" rIns="22670" bIns="22670" spcCol="1270" anchor="ctr"/>
            <a:lstStyle/>
            <a:p>
              <a:pPr algn="ctr" defTabSz="755650">
                <a:lnSpc>
                  <a:spcPct val="90000"/>
                </a:lnSpc>
                <a:spcAft>
                  <a:spcPct val="35000"/>
                </a:spcAft>
                <a:defRPr/>
              </a:pPr>
              <a:r>
                <a:rPr lang="en-GB" sz="1000" b="1">
                  <a:solidFill>
                    <a:schemeClr val="bg1"/>
                  </a:solidFill>
                  <a:latin typeface="Arial"/>
                  <a:cs typeface="Arial"/>
                </a:rPr>
                <a:t>Catchment</a:t>
              </a:r>
            </a:p>
          </p:txBody>
        </p:sp>
      </p:grpSp>
      <p:grpSp>
        <p:nvGrpSpPr>
          <p:cNvPr id="40" name="Group 8"/>
          <p:cNvGrpSpPr>
            <a:grpSpLocks/>
          </p:cNvGrpSpPr>
          <p:nvPr/>
        </p:nvGrpSpPr>
        <p:grpSpPr bwMode="auto">
          <a:xfrm>
            <a:off x="7174124" y="2861787"/>
            <a:ext cx="1428750" cy="406400"/>
            <a:chOff x="1860448" y="2266592"/>
            <a:chExt cx="2064499" cy="802006"/>
          </a:xfrm>
          <a:solidFill>
            <a:srgbClr val="E45C31"/>
          </a:solidFill>
        </p:grpSpPr>
        <p:sp>
          <p:nvSpPr>
            <p:cNvPr id="54" name="Chevron 53"/>
            <p:cNvSpPr/>
            <p:nvPr/>
          </p:nvSpPr>
          <p:spPr>
            <a:xfrm>
              <a:off x="1860448" y="2266592"/>
              <a:ext cx="2064499" cy="802006"/>
            </a:xfrm>
            <a:prstGeom prst="chevron">
              <a:avLst>
                <a:gd name="adj" fmla="val 44304"/>
              </a:avLst>
            </a:prstGeom>
            <a:grp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55" name="Chevron 4"/>
            <p:cNvSpPr/>
            <p:nvPr/>
          </p:nvSpPr>
          <p:spPr>
            <a:xfrm>
              <a:off x="2273348" y="2266592"/>
              <a:ext cx="1236406" cy="80200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68009" tIns="22670" rIns="22670" bIns="22670" spcCol="1270" anchor="ctr"/>
            <a:lstStyle/>
            <a:p>
              <a:pPr algn="ctr" defTabSz="755650">
                <a:lnSpc>
                  <a:spcPct val="90000"/>
                </a:lnSpc>
                <a:spcAft>
                  <a:spcPct val="35000"/>
                </a:spcAft>
                <a:defRPr/>
              </a:pPr>
              <a:r>
                <a:rPr lang="en-GB" sz="1000" b="1">
                  <a:solidFill>
                    <a:schemeClr val="bg1"/>
                  </a:solidFill>
                  <a:latin typeface="Arial"/>
                  <a:cs typeface="Arial"/>
                </a:rPr>
                <a:t>Treatment</a:t>
              </a:r>
            </a:p>
          </p:txBody>
        </p:sp>
      </p:grpSp>
      <p:grpSp>
        <p:nvGrpSpPr>
          <p:cNvPr id="41" name="Group 11"/>
          <p:cNvGrpSpPr>
            <a:grpSpLocks/>
          </p:cNvGrpSpPr>
          <p:nvPr/>
        </p:nvGrpSpPr>
        <p:grpSpPr bwMode="auto">
          <a:xfrm>
            <a:off x="7192183" y="3477007"/>
            <a:ext cx="1428400" cy="418354"/>
            <a:chOff x="3718733" y="2266114"/>
            <a:chExt cx="2063993" cy="825597"/>
          </a:xfrm>
          <a:solidFill>
            <a:srgbClr val="E45C31"/>
          </a:solidFill>
        </p:grpSpPr>
        <p:sp>
          <p:nvSpPr>
            <p:cNvPr id="52" name="Chevron 51"/>
            <p:cNvSpPr/>
            <p:nvPr/>
          </p:nvSpPr>
          <p:spPr>
            <a:xfrm>
              <a:off x="3717872" y="2267553"/>
              <a:ext cx="2064499" cy="823935"/>
            </a:xfrm>
            <a:prstGeom prst="chevron">
              <a:avLst/>
            </a:prstGeom>
            <a:grp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53" name="Chevron 4"/>
            <p:cNvSpPr/>
            <p:nvPr/>
          </p:nvSpPr>
          <p:spPr>
            <a:xfrm>
              <a:off x="4133065" y="2267553"/>
              <a:ext cx="1236406" cy="82393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68009" tIns="22670" rIns="22670" bIns="22670" spcCol="1270" anchor="ctr"/>
            <a:lstStyle/>
            <a:p>
              <a:pPr algn="ctr" defTabSz="755650">
                <a:lnSpc>
                  <a:spcPct val="90000"/>
                </a:lnSpc>
                <a:spcAft>
                  <a:spcPct val="35000"/>
                </a:spcAft>
                <a:defRPr/>
              </a:pPr>
              <a:r>
                <a:rPr lang="en-GB" sz="1000" b="1">
                  <a:solidFill>
                    <a:schemeClr val="bg1"/>
                  </a:solidFill>
                  <a:latin typeface="Arial"/>
                  <a:cs typeface="Arial"/>
                </a:rPr>
                <a:t>Distribution</a:t>
              </a:r>
            </a:p>
          </p:txBody>
        </p:sp>
      </p:grpSp>
      <p:grpSp>
        <p:nvGrpSpPr>
          <p:cNvPr id="42" name="Group 14"/>
          <p:cNvGrpSpPr>
            <a:grpSpLocks/>
          </p:cNvGrpSpPr>
          <p:nvPr/>
        </p:nvGrpSpPr>
        <p:grpSpPr bwMode="auto">
          <a:xfrm>
            <a:off x="7199874" y="4061094"/>
            <a:ext cx="1428400" cy="418354"/>
            <a:chOff x="5576327" y="2266114"/>
            <a:chExt cx="2063993" cy="825597"/>
          </a:xfrm>
          <a:solidFill>
            <a:srgbClr val="E45C31"/>
          </a:solidFill>
        </p:grpSpPr>
        <p:sp>
          <p:nvSpPr>
            <p:cNvPr id="45" name="Chevron 44"/>
            <p:cNvSpPr/>
            <p:nvPr/>
          </p:nvSpPr>
          <p:spPr>
            <a:xfrm>
              <a:off x="5575821" y="2242713"/>
              <a:ext cx="2064499" cy="848998"/>
            </a:xfrm>
            <a:prstGeom prst="chevron">
              <a:avLst/>
            </a:prstGeom>
            <a:grp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47" name="Chevron 4"/>
            <p:cNvSpPr/>
            <p:nvPr/>
          </p:nvSpPr>
          <p:spPr>
            <a:xfrm>
              <a:off x="5988721" y="2242713"/>
              <a:ext cx="1238699" cy="848998"/>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68009" tIns="22670" rIns="22670" bIns="22670" spcCol="1270" anchor="ctr"/>
            <a:lstStyle/>
            <a:p>
              <a:pPr algn="ctr" defTabSz="755650">
                <a:lnSpc>
                  <a:spcPct val="90000"/>
                </a:lnSpc>
                <a:spcAft>
                  <a:spcPct val="35000"/>
                </a:spcAft>
                <a:defRPr/>
              </a:pPr>
              <a:r>
                <a:rPr lang="en-GB" sz="1000" b="1">
                  <a:solidFill>
                    <a:schemeClr val="bg1"/>
                  </a:solidFill>
                  <a:latin typeface="Arial"/>
                  <a:cs typeface="Arial"/>
                </a:rPr>
                <a:t>User</a:t>
              </a:r>
            </a:p>
          </p:txBody>
        </p:sp>
      </p:grpSp>
      <p:pic>
        <p:nvPicPr>
          <p:cNvPr id="62"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09414" y="2166248"/>
            <a:ext cx="2522628" cy="244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 name="TextBox 1"/>
          <p:cNvSpPr txBox="1">
            <a:spLocks noChangeArrowheads="1"/>
          </p:cNvSpPr>
          <p:nvPr/>
        </p:nvSpPr>
        <p:spPr bwMode="auto">
          <a:xfrm>
            <a:off x="1532210" y="5424108"/>
            <a:ext cx="914400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2000" i="1">
                <a:solidFill>
                  <a:srgbClr val="E45C31"/>
                </a:solidFill>
              </a:rPr>
              <a:t>Read workbook instructions together, </a:t>
            </a:r>
            <a:br>
              <a:rPr lang="en-US" sz="2000" i="1">
                <a:solidFill>
                  <a:srgbClr val="E45C31"/>
                </a:solidFill>
              </a:rPr>
            </a:br>
            <a:r>
              <a:rPr lang="en-US" sz="2000" i="1">
                <a:solidFill>
                  <a:srgbClr val="E45C31"/>
                </a:solidFill>
              </a:rPr>
              <a:t>then review next three explanatory slides…</a:t>
            </a:r>
          </a:p>
        </p:txBody>
      </p:sp>
      <p:sp>
        <p:nvSpPr>
          <p:cNvPr id="26" name="Text Box 63">
            <a:extLst>
              <a:ext uri="{FF2B5EF4-FFF2-40B4-BE49-F238E27FC236}">
                <a16:creationId xmlns:a16="http://schemas.microsoft.com/office/drawing/2014/main" id="{B0624C7A-F896-2E49-832E-A349AD24E539}"/>
              </a:ext>
            </a:extLst>
          </p:cNvPr>
          <p:cNvSpPr txBox="1">
            <a:spLocks noChangeArrowheads="1"/>
          </p:cNvSpPr>
          <p:nvPr/>
        </p:nvSpPr>
        <p:spPr bwMode="auto">
          <a:xfrm>
            <a:off x="2266695" y="2166248"/>
            <a:ext cx="19145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40 minutes</a:t>
            </a:r>
            <a:endParaRPr lang="en-GB" sz="2000">
              <a:solidFill>
                <a:srgbClr val="E45C31"/>
              </a:solidFill>
              <a:latin typeface="Arial" charset="0"/>
            </a:endParaRPr>
          </a:p>
        </p:txBody>
      </p:sp>
      <p:sp>
        <p:nvSpPr>
          <p:cNvPr id="27" name="Rectangle 26">
            <a:extLst>
              <a:ext uri="{FF2B5EF4-FFF2-40B4-BE49-F238E27FC236}">
                <a16:creationId xmlns:a16="http://schemas.microsoft.com/office/drawing/2014/main" id="{DE1A1751-72E7-D74C-853F-C19A61D4D3DA}"/>
              </a:ext>
            </a:extLst>
          </p:cNvPr>
          <p:cNvSpPr>
            <a:spLocks noChangeArrowheads="1"/>
          </p:cNvSpPr>
          <p:nvPr/>
        </p:nvSpPr>
        <p:spPr bwMode="auto">
          <a:xfrm>
            <a:off x="2253851" y="2601592"/>
            <a:ext cx="339105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GB" sz="1800"/>
              <a:t>(30 to complete;</a:t>
            </a:r>
            <a:br>
              <a:rPr lang="en-GB" sz="1800"/>
            </a:br>
            <a:r>
              <a:rPr lang="en-GB" sz="1800"/>
              <a:t>10 to review)</a:t>
            </a:r>
          </a:p>
        </p:txBody>
      </p:sp>
      <p:cxnSp>
        <p:nvCxnSpPr>
          <p:cNvPr id="28" name="Straight Arrow Connector 27">
            <a:extLst>
              <a:ext uri="{FF2B5EF4-FFF2-40B4-BE49-F238E27FC236}">
                <a16:creationId xmlns:a16="http://schemas.microsoft.com/office/drawing/2014/main" id="{CFE62AAC-3601-C546-83A3-D842ACB27A22}"/>
              </a:ext>
            </a:extLst>
          </p:cNvPr>
          <p:cNvCxnSpPr>
            <a:cxnSpLocks/>
          </p:cNvCxnSpPr>
          <p:nvPr/>
        </p:nvCxnSpPr>
        <p:spPr bwMode="auto">
          <a:xfrm>
            <a:off x="775437" y="3479647"/>
            <a:ext cx="4244663"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0" name="Text Box 63">
            <a:extLst>
              <a:ext uri="{FF2B5EF4-FFF2-40B4-BE49-F238E27FC236}">
                <a16:creationId xmlns:a16="http://schemas.microsoft.com/office/drawing/2014/main" id="{512085B4-3C4A-6F4E-A571-94C639E34497}"/>
              </a:ext>
            </a:extLst>
          </p:cNvPr>
          <p:cNvSpPr txBox="1">
            <a:spLocks noChangeArrowheads="1"/>
          </p:cNvSpPr>
          <p:nvPr/>
        </p:nvSpPr>
        <p:spPr bwMode="auto">
          <a:xfrm>
            <a:off x="-117616" y="303391"/>
            <a:ext cx="942703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b="1" i="1" spc="100">
                <a:solidFill>
                  <a:schemeClr val="bg1"/>
                </a:solidFill>
                <a:latin typeface="Arial" charset="0"/>
              </a:rPr>
              <a:t>Control measure ID &amp; validation</a:t>
            </a:r>
          </a:p>
        </p:txBody>
      </p:sp>
      <p:sp>
        <p:nvSpPr>
          <p:cNvPr id="2" name="TextBox 1">
            <a:extLst>
              <a:ext uri="{FF2B5EF4-FFF2-40B4-BE49-F238E27FC236}">
                <a16:creationId xmlns:a16="http://schemas.microsoft.com/office/drawing/2014/main" id="{CB494D29-FAF9-B844-480C-5F3C3736F31F}"/>
              </a:ext>
            </a:extLst>
          </p:cNvPr>
          <p:cNvSpPr txBox="1">
            <a:spLocks noChangeArrowheads="1"/>
          </p:cNvSpPr>
          <p:nvPr/>
        </p:nvSpPr>
        <p:spPr bwMode="auto">
          <a:xfrm>
            <a:off x="7607975" y="1162749"/>
            <a:ext cx="4584025" cy="415588"/>
          </a:xfrm>
          <a:prstGeom prst="roundRect">
            <a:avLst>
              <a:gd name="adj" fmla="val 7398"/>
            </a:avLst>
          </a:prstGeom>
          <a:solidFill>
            <a:srgbClr val="E45C3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nchorCtr="0">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2000" b="1" spc="100">
                <a:solidFill>
                  <a:schemeClr val="bg1"/>
                </a:solidFill>
              </a:rPr>
              <a:t>Workbook Activity 6 (page 11)</a:t>
            </a:r>
          </a:p>
        </p:txBody>
      </p:sp>
      <p:pic>
        <p:nvPicPr>
          <p:cNvPr id="4" name="Graphic 3" descr="Stopwatch with solid fill">
            <a:extLst>
              <a:ext uri="{FF2B5EF4-FFF2-40B4-BE49-F238E27FC236}">
                <a16:creationId xmlns:a16="http://schemas.microsoft.com/office/drawing/2014/main" id="{17FA8323-89A7-43CC-3C22-A69E1F393B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176" y="1710354"/>
            <a:ext cx="1574052" cy="1574052"/>
          </a:xfrm>
          <a:prstGeom prst="rect">
            <a:avLst/>
          </a:prstGeom>
        </p:spPr>
      </p:pic>
    </p:spTree>
    <p:extLst>
      <p:ext uri="{BB962C8B-B14F-4D97-AF65-F5344CB8AC3E}">
        <p14:creationId xmlns:p14="http://schemas.microsoft.com/office/powerpoint/2010/main" val="153280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ext uri="{D42A27DB-BD31-4B8C-83A1-F6EECF244321}">
                <p14:modId xmlns:p14="http://schemas.microsoft.com/office/powerpoint/2010/main" val="2407923500"/>
              </p:ext>
            </p:extLst>
          </p:nvPr>
        </p:nvGraphicFramePr>
        <p:xfrm>
          <a:off x="707571" y="2240874"/>
          <a:ext cx="10515600" cy="3756511"/>
        </p:xfrm>
        <a:graphic>
          <a:graphicData uri="http://schemas.openxmlformats.org/drawingml/2006/table">
            <a:tbl>
              <a:tblPr/>
              <a:tblGrid>
                <a:gridCol w="1230190">
                  <a:extLst>
                    <a:ext uri="{9D8B030D-6E8A-4147-A177-3AD203B41FA5}">
                      <a16:colId xmlns:a16="http://schemas.microsoft.com/office/drawing/2014/main" val="20000"/>
                    </a:ext>
                  </a:extLst>
                </a:gridCol>
                <a:gridCol w="2342418">
                  <a:extLst>
                    <a:ext uri="{9D8B030D-6E8A-4147-A177-3AD203B41FA5}">
                      <a16:colId xmlns:a16="http://schemas.microsoft.com/office/drawing/2014/main" val="20001"/>
                    </a:ext>
                  </a:extLst>
                </a:gridCol>
                <a:gridCol w="1044818">
                  <a:extLst>
                    <a:ext uri="{9D8B030D-6E8A-4147-A177-3AD203B41FA5}">
                      <a16:colId xmlns:a16="http://schemas.microsoft.com/office/drawing/2014/main" val="20002"/>
                    </a:ext>
                  </a:extLst>
                </a:gridCol>
                <a:gridCol w="1904267">
                  <a:extLst>
                    <a:ext uri="{9D8B030D-6E8A-4147-A177-3AD203B41FA5}">
                      <a16:colId xmlns:a16="http://schemas.microsoft.com/office/drawing/2014/main" val="20003"/>
                    </a:ext>
                  </a:extLst>
                </a:gridCol>
                <a:gridCol w="2098235">
                  <a:extLst>
                    <a:ext uri="{9D8B030D-6E8A-4147-A177-3AD203B41FA5}">
                      <a16:colId xmlns:a16="http://schemas.microsoft.com/office/drawing/2014/main" val="20004"/>
                    </a:ext>
                  </a:extLst>
                </a:gridCol>
                <a:gridCol w="657809">
                  <a:extLst>
                    <a:ext uri="{9D8B030D-6E8A-4147-A177-3AD203B41FA5}">
                      <a16:colId xmlns:a16="http://schemas.microsoft.com/office/drawing/2014/main" val="20005"/>
                    </a:ext>
                  </a:extLst>
                </a:gridCol>
                <a:gridCol w="643813">
                  <a:extLst>
                    <a:ext uri="{9D8B030D-6E8A-4147-A177-3AD203B41FA5}">
                      <a16:colId xmlns:a16="http://schemas.microsoft.com/office/drawing/2014/main" val="20006"/>
                    </a:ext>
                  </a:extLst>
                </a:gridCol>
                <a:gridCol w="594050">
                  <a:extLst>
                    <a:ext uri="{9D8B030D-6E8A-4147-A177-3AD203B41FA5}">
                      <a16:colId xmlns:a16="http://schemas.microsoft.com/office/drawing/2014/main" val="20007"/>
                    </a:ext>
                  </a:extLst>
                </a:gridCol>
              </a:tblGrid>
              <a:tr h="344532">
                <a:tc>
                  <a:txBody>
                    <a:bodyPr/>
                    <a:lstStyle/>
                    <a:p>
                      <a:pPr algn="l" fontAlgn="ctr"/>
                      <a:endParaRPr lang="en-US" sz="1400" b="0" i="0" u="none" strike="noStrike">
                        <a:solidFill>
                          <a:srgbClr val="000000"/>
                        </a:solidFill>
                        <a:effectLst/>
                        <a:latin typeface="Arial"/>
                      </a:endParaRPr>
                    </a:p>
                  </a:txBody>
                  <a:tcPr marL="10227" marR="10227" marT="102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Arial"/>
                      </a:endParaRPr>
                    </a:p>
                  </a:txBody>
                  <a:tcPr marL="10227" marR="10227" marT="1022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en-US" sz="1400" b="0" i="0" u="none" strike="noStrike">
                        <a:solidFill>
                          <a:srgbClr val="000000"/>
                        </a:solidFill>
                        <a:effectLst/>
                        <a:latin typeface="Arial"/>
                      </a:endParaRPr>
                    </a:p>
                  </a:txBody>
                  <a:tcPr marL="10227" marR="10227" marT="1022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effectLst/>
                        <a:latin typeface="Arial"/>
                      </a:endParaRP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400" b="1" i="0" u="none" strike="noStrike">
                          <a:solidFill>
                            <a:srgbClr val="000000"/>
                          </a:solidFill>
                          <a:effectLst/>
                          <a:latin typeface="Arial"/>
                        </a:rPr>
                        <a:t>Are the existing controls effective?</a:t>
                      </a: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70298">
                <a:tc>
                  <a:txBody>
                    <a:bodyPr/>
                    <a:lstStyle/>
                    <a:p>
                      <a:pPr algn="l" fontAlgn="b"/>
                      <a:r>
                        <a:rPr lang="en-US" sz="1400" b="1" i="0" u="none" strike="noStrike">
                          <a:solidFill>
                            <a:srgbClr val="000000"/>
                          </a:solidFill>
                          <a:effectLst/>
                          <a:latin typeface="Arial"/>
                        </a:rPr>
                        <a:t>Process Step</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a:rPr>
                        <a:t>Hazardous Event</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a:rPr>
                        <a:t>Hazard Type</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a:rPr>
                        <a:t>Existing control measure description</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Arial"/>
                        </a:rPr>
                        <a:t>Validation notes </a:t>
                      </a:r>
                      <a:r>
                        <a:rPr lang="en-US" sz="1400" b="0" i="1" u="none" strike="noStrike">
                          <a:solidFill>
                            <a:srgbClr val="000000"/>
                          </a:solidFill>
                          <a:effectLst/>
                          <a:latin typeface="Arial"/>
                        </a:rPr>
                        <a:t>(basis of effectiveness assessment)</a:t>
                      </a:r>
                      <a:endParaRPr lang="en-US" sz="1400" b="1" i="0" u="none" strike="noStrike">
                        <a:solidFill>
                          <a:srgbClr val="000000"/>
                        </a:solidFill>
                        <a:effectLst/>
                        <a:latin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algn="ctr" fontAlgn="b"/>
                      <a:r>
                        <a:rPr lang="en-US" sz="1400" b="1" i="0" u="none" strike="noStrike">
                          <a:solidFill>
                            <a:srgbClr val="000000"/>
                          </a:solidFill>
                          <a:effectLst/>
                          <a:latin typeface="Arial"/>
                        </a:rPr>
                        <a:t>Yes</a:t>
                      </a:r>
                    </a:p>
                  </a:txBody>
                  <a:tcPr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algn="ctr" fontAlgn="b"/>
                      <a:r>
                        <a:rPr lang="en-US" sz="1400" b="1" i="0" u="none" strike="noStrike">
                          <a:solidFill>
                            <a:srgbClr val="000000"/>
                          </a:solidFill>
                          <a:effectLst/>
                          <a:latin typeface="Arial"/>
                        </a:rPr>
                        <a:t>No</a:t>
                      </a:r>
                    </a:p>
                  </a:txBody>
                  <a:tcPr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algn="ctr" fontAlgn="b"/>
                      <a:r>
                        <a:rPr lang="en-US" sz="1400" b="1" i="0" u="none" strike="noStrike">
                          <a:solidFill>
                            <a:srgbClr val="000000"/>
                          </a:solidFill>
                          <a:effectLst/>
                          <a:latin typeface="Arial"/>
                        </a:rPr>
                        <a:t>Somewhat</a:t>
                      </a:r>
                    </a:p>
                  </a:txBody>
                  <a:tcPr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extLst>
                  <a:ext uri="{0D108BD9-81ED-4DB2-BD59-A6C34878D82A}">
                    <a16:rowId xmlns:a16="http://schemas.microsoft.com/office/drawing/2014/main" val="10001"/>
                  </a:ext>
                </a:extLst>
              </a:tr>
              <a:tr h="2341681">
                <a:tc>
                  <a:txBody>
                    <a:bodyPr/>
                    <a:lstStyle/>
                    <a:p>
                      <a:pPr algn="l" fontAlgn="ctr"/>
                      <a:r>
                        <a:rPr lang="en-US" sz="1400" b="1" i="0" u="none" strike="noStrike">
                          <a:solidFill>
                            <a:srgbClr val="000000"/>
                          </a:solidFill>
                          <a:effectLst/>
                          <a:latin typeface="Arial"/>
                        </a:rPr>
                        <a:t>Source</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Bef>
                          <a:spcPct val="50000"/>
                        </a:spcBef>
                        <a:buFont typeface="Wingdings" charset="0"/>
                        <a:buNone/>
                        <a:defRPr/>
                      </a:pPr>
                      <a:r>
                        <a:rPr lang="en-GB" sz="1400" b="1">
                          <a:solidFill>
                            <a:schemeClr val="tx1"/>
                          </a:solidFill>
                          <a:latin typeface="Arial" charset="0"/>
                        </a:rPr>
                        <a:t>Source water becomes contaminated (X) because of animals in the abstraction area</a:t>
                      </a:r>
                      <a:r>
                        <a:rPr lang="en-GB" sz="1400" b="1" baseline="0">
                          <a:solidFill>
                            <a:schemeClr val="tx1"/>
                          </a:solidFill>
                          <a:latin typeface="Arial" charset="0"/>
                        </a:rPr>
                        <a:t> (Y)</a:t>
                      </a:r>
                      <a:endParaRPr lang="en-GB" sz="1400" b="1">
                        <a:solidFill>
                          <a:schemeClr val="tx1"/>
                        </a:solidFill>
                        <a:latin typeface="Arial" charset="0"/>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chemeClr val="tx1"/>
                          </a:solidFill>
                          <a:effectLst/>
                          <a:latin typeface="Arial"/>
                        </a:rPr>
                        <a:t>Microbial</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E45C31"/>
                          </a:solidFill>
                          <a:effectLst/>
                          <a:latin typeface="Arial"/>
                        </a:rPr>
                        <a:t>None</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E45C31"/>
                          </a:solidFill>
                          <a:effectLst/>
                          <a:latin typeface="Arial" panose="020B0604020202020204" pitchFamily="34" charset="0"/>
                          <a:cs typeface="Arial" panose="020B0604020202020204" pitchFamily="34" charset="0"/>
                        </a:rPr>
                        <a:t>NA</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E45C31"/>
                          </a:solidFill>
                          <a:effectLst/>
                          <a:latin typeface="Arial" panose="020B0604020202020204" pitchFamily="34" charset="0"/>
                          <a:cs typeface="Arial" panose="020B0604020202020204" pitchFamily="34" charset="0"/>
                        </a:rPr>
                        <a:t>NA</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a:solidFill>
                            <a:srgbClr val="E45C31"/>
                          </a:solidFill>
                          <a:effectLst/>
                          <a:latin typeface="Arial" panose="020B0604020202020204" pitchFamily="34" charset="0"/>
                          <a:cs typeface="Arial" panose="020B0604020202020204" pitchFamily="34" charset="0"/>
                        </a:rPr>
                        <a:t>NA</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a:solidFill>
                            <a:srgbClr val="E45C31"/>
                          </a:solidFill>
                          <a:effectLst/>
                          <a:latin typeface="Arial" panose="020B0604020202020204" pitchFamily="34" charset="0"/>
                          <a:cs typeface="Arial" panose="020B0604020202020204" pitchFamily="34" charset="0"/>
                        </a:rPr>
                        <a:t>NA</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6"/>
          <p:cNvSpPr txBox="1"/>
          <p:nvPr/>
        </p:nvSpPr>
        <p:spPr>
          <a:xfrm>
            <a:off x="822961" y="1656806"/>
            <a:ext cx="9012415" cy="400110"/>
          </a:xfrm>
          <a:prstGeom prst="rect">
            <a:avLst/>
          </a:prstGeom>
          <a:noFill/>
        </p:spPr>
        <p:txBody>
          <a:bodyPr wrap="square" rtlCol="0">
            <a:spAutoFit/>
          </a:bodyPr>
          <a:lstStyle/>
          <a:p>
            <a:r>
              <a:rPr lang="en-US" sz="2000">
                <a:solidFill>
                  <a:srgbClr val="E45C31"/>
                </a:solidFill>
              </a:rPr>
              <a:t>Assume </a:t>
            </a:r>
            <a:r>
              <a:rPr lang="en-US" sz="2000" u="sng">
                <a:solidFill>
                  <a:srgbClr val="E45C31"/>
                </a:solidFill>
              </a:rPr>
              <a:t>NO</a:t>
            </a:r>
            <a:r>
              <a:rPr lang="en-US" sz="2000">
                <a:solidFill>
                  <a:srgbClr val="E45C31"/>
                </a:solidFill>
              </a:rPr>
              <a:t> existing control measures are in place (NA – not applicable).</a:t>
            </a:r>
          </a:p>
        </p:txBody>
      </p:sp>
      <p:sp>
        <p:nvSpPr>
          <p:cNvPr id="8" name="Text Box 63">
            <a:extLst>
              <a:ext uri="{FF2B5EF4-FFF2-40B4-BE49-F238E27FC236}">
                <a16:creationId xmlns:a16="http://schemas.microsoft.com/office/drawing/2014/main" id="{B24939E3-0060-6B4B-9929-E007DEA80B28}"/>
              </a:ext>
            </a:extLst>
          </p:cNvPr>
          <p:cNvSpPr txBox="1">
            <a:spLocks noChangeArrowheads="1"/>
          </p:cNvSpPr>
          <p:nvPr/>
        </p:nvSpPr>
        <p:spPr bwMode="auto">
          <a:xfrm>
            <a:off x="-185058" y="337395"/>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FOR HALF </a:t>
            </a:r>
            <a:r>
              <a:rPr lang="en-US" sz="2800" spc="100">
                <a:solidFill>
                  <a:schemeClr val="bg1"/>
                </a:solidFill>
                <a:latin typeface="Arial" charset="0"/>
              </a:rPr>
              <a:t>of the hazardous events:</a:t>
            </a:r>
          </a:p>
        </p:txBody>
      </p:sp>
    </p:spTree>
    <p:extLst>
      <p:ext uri="{BB962C8B-B14F-4D97-AF65-F5344CB8AC3E}">
        <p14:creationId xmlns:p14="http://schemas.microsoft.com/office/powerpoint/2010/main" val="1114331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0C9C-A0C5-E6AC-A9D2-B326E13E577F}"/>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DF4BDF53-8C5B-48F0-0E6C-F1E9572395E1}"/>
              </a:ext>
            </a:extLst>
          </p:cNvPr>
          <p:cNvSpPr txBox="1"/>
          <p:nvPr/>
        </p:nvSpPr>
        <p:spPr>
          <a:xfrm>
            <a:off x="1172644" y="1655327"/>
            <a:ext cx="3559294" cy="67710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E45C31"/>
                </a:solidFill>
                <a:effectLst/>
                <a:uLnTx/>
                <a:uFillTx/>
                <a:latin typeface="Arial" charset="0"/>
                <a:ea typeface="MS PGothic" charset="0"/>
              </a:rPr>
              <a:t>Imagination required!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E45C31"/>
                </a:solidFill>
                <a:effectLst/>
                <a:uLnTx/>
                <a:uFillTx/>
                <a:latin typeface="Arial" charset="0"/>
                <a:ea typeface="MS PGothic" charset="0"/>
              </a:rPr>
              <a:t>(See example on next slide.)</a:t>
            </a:r>
          </a:p>
        </p:txBody>
      </p:sp>
      <p:sp>
        <p:nvSpPr>
          <p:cNvPr id="7" name="Text Box 63">
            <a:extLst>
              <a:ext uri="{FF2B5EF4-FFF2-40B4-BE49-F238E27FC236}">
                <a16:creationId xmlns:a16="http://schemas.microsoft.com/office/drawing/2014/main" id="{124BA7EC-E151-859B-97AB-9CE9E4F0244D}"/>
              </a:ext>
            </a:extLst>
          </p:cNvPr>
          <p:cNvSpPr txBox="1">
            <a:spLocks noChangeArrowheads="1"/>
          </p:cNvSpPr>
          <p:nvPr/>
        </p:nvSpPr>
        <p:spPr bwMode="auto">
          <a:xfrm>
            <a:off x="-478971" y="437046"/>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Arial" charset="0"/>
                <a:ea typeface="ＭＳ Ｐゴシック" charset="0"/>
              </a:rPr>
              <a:t>FOR THE OTHER HALF </a:t>
            </a:r>
            <a:r>
              <a:rPr kumimoji="0" lang="en-US" sz="2800" b="0" i="0" u="none" strike="noStrike" kern="1200" cap="none" spc="0" normalizeH="0" baseline="0" noProof="0">
                <a:ln>
                  <a:noFill/>
                </a:ln>
                <a:solidFill>
                  <a:schemeClr val="bg1"/>
                </a:solidFill>
                <a:effectLst/>
                <a:uLnTx/>
                <a:uFillTx/>
                <a:latin typeface="Arial" charset="0"/>
                <a:ea typeface="ＭＳ Ｐゴシック" charset="0"/>
              </a:rPr>
              <a:t>of the hazardous events:</a:t>
            </a:r>
          </a:p>
        </p:txBody>
      </p:sp>
      <p:sp>
        <p:nvSpPr>
          <p:cNvPr id="8" name="Oval 7">
            <a:extLst>
              <a:ext uri="{FF2B5EF4-FFF2-40B4-BE49-F238E27FC236}">
                <a16:creationId xmlns:a16="http://schemas.microsoft.com/office/drawing/2014/main" id="{1C4DE7EC-6D34-04DE-9A25-43BB556D7B7E}"/>
              </a:ext>
            </a:extLst>
          </p:cNvPr>
          <p:cNvSpPr/>
          <p:nvPr/>
        </p:nvSpPr>
        <p:spPr>
          <a:xfrm>
            <a:off x="677756" y="1753693"/>
            <a:ext cx="480373" cy="480373"/>
          </a:xfrm>
          <a:prstGeom prst="ellipse">
            <a:avLst/>
          </a:prstGeom>
          <a:solidFill>
            <a:schemeClr val="bg1"/>
          </a:solidFill>
          <a:ln w="19050">
            <a:solidFill>
              <a:srgbClr val="E45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Lightbulb">
            <a:extLst>
              <a:ext uri="{FF2B5EF4-FFF2-40B4-BE49-F238E27FC236}">
                <a16:creationId xmlns:a16="http://schemas.microsoft.com/office/drawing/2014/main" id="{D707294C-D468-B734-653A-7BB3B590E7B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81" y="1825804"/>
            <a:ext cx="336153" cy="336153"/>
          </a:xfrm>
          <a:prstGeom prst="rect">
            <a:avLst/>
          </a:prstGeom>
        </p:spPr>
      </p:pic>
      <p:graphicFrame>
        <p:nvGraphicFramePr>
          <p:cNvPr id="2" name="Table 1">
            <a:extLst>
              <a:ext uri="{FF2B5EF4-FFF2-40B4-BE49-F238E27FC236}">
                <a16:creationId xmlns:a16="http://schemas.microsoft.com/office/drawing/2014/main" id="{5EA13407-CB6D-A623-5BDE-977DF2E0325A}"/>
              </a:ext>
            </a:extLst>
          </p:cNvPr>
          <p:cNvGraphicFramePr>
            <a:graphicFrameLocks noGrp="1"/>
          </p:cNvGraphicFramePr>
          <p:nvPr>
            <p:extLst>
              <p:ext uri="{D42A27DB-BD31-4B8C-83A1-F6EECF244321}">
                <p14:modId xmlns:p14="http://schemas.microsoft.com/office/powerpoint/2010/main" val="883849364"/>
              </p:ext>
            </p:extLst>
          </p:nvPr>
        </p:nvGraphicFramePr>
        <p:xfrm>
          <a:off x="881743" y="2240874"/>
          <a:ext cx="10439399" cy="3756511"/>
        </p:xfrm>
        <a:graphic>
          <a:graphicData uri="http://schemas.openxmlformats.org/drawingml/2006/table">
            <a:tbl>
              <a:tblPr/>
              <a:tblGrid>
                <a:gridCol w="1221276">
                  <a:extLst>
                    <a:ext uri="{9D8B030D-6E8A-4147-A177-3AD203B41FA5}">
                      <a16:colId xmlns:a16="http://schemas.microsoft.com/office/drawing/2014/main" val="20000"/>
                    </a:ext>
                  </a:extLst>
                </a:gridCol>
                <a:gridCol w="2325444">
                  <a:extLst>
                    <a:ext uri="{9D8B030D-6E8A-4147-A177-3AD203B41FA5}">
                      <a16:colId xmlns:a16="http://schemas.microsoft.com/office/drawing/2014/main" val="20001"/>
                    </a:ext>
                  </a:extLst>
                </a:gridCol>
                <a:gridCol w="1037248">
                  <a:extLst>
                    <a:ext uri="{9D8B030D-6E8A-4147-A177-3AD203B41FA5}">
                      <a16:colId xmlns:a16="http://schemas.microsoft.com/office/drawing/2014/main" val="20002"/>
                    </a:ext>
                  </a:extLst>
                </a:gridCol>
                <a:gridCol w="1890468">
                  <a:extLst>
                    <a:ext uri="{9D8B030D-6E8A-4147-A177-3AD203B41FA5}">
                      <a16:colId xmlns:a16="http://schemas.microsoft.com/office/drawing/2014/main" val="20003"/>
                    </a:ext>
                  </a:extLst>
                </a:gridCol>
                <a:gridCol w="2083030">
                  <a:extLst>
                    <a:ext uri="{9D8B030D-6E8A-4147-A177-3AD203B41FA5}">
                      <a16:colId xmlns:a16="http://schemas.microsoft.com/office/drawing/2014/main" val="20004"/>
                    </a:ext>
                  </a:extLst>
                </a:gridCol>
                <a:gridCol w="653041">
                  <a:extLst>
                    <a:ext uri="{9D8B030D-6E8A-4147-A177-3AD203B41FA5}">
                      <a16:colId xmlns:a16="http://schemas.microsoft.com/office/drawing/2014/main" val="20005"/>
                    </a:ext>
                  </a:extLst>
                </a:gridCol>
                <a:gridCol w="639147">
                  <a:extLst>
                    <a:ext uri="{9D8B030D-6E8A-4147-A177-3AD203B41FA5}">
                      <a16:colId xmlns:a16="http://schemas.microsoft.com/office/drawing/2014/main" val="20006"/>
                    </a:ext>
                  </a:extLst>
                </a:gridCol>
                <a:gridCol w="589745">
                  <a:extLst>
                    <a:ext uri="{9D8B030D-6E8A-4147-A177-3AD203B41FA5}">
                      <a16:colId xmlns:a16="http://schemas.microsoft.com/office/drawing/2014/main" val="20007"/>
                    </a:ext>
                  </a:extLst>
                </a:gridCol>
              </a:tblGrid>
              <a:tr h="344532">
                <a:tc>
                  <a:txBody>
                    <a:bodyPr/>
                    <a:lstStyle/>
                    <a:p>
                      <a:pPr algn="l" fontAlgn="ctr"/>
                      <a:endParaRPr lang="en-US" sz="1400" b="0" i="0" u="none" strike="noStrike">
                        <a:solidFill>
                          <a:srgbClr val="000000"/>
                        </a:solidFill>
                        <a:effectLst/>
                        <a:latin typeface="Arial"/>
                      </a:endParaRPr>
                    </a:p>
                  </a:txBody>
                  <a:tcPr marL="10227" marR="10227" marT="102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Arial"/>
                      </a:endParaRPr>
                    </a:p>
                  </a:txBody>
                  <a:tcPr marL="10227" marR="10227" marT="1022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en-US" sz="1400" b="0" i="0" u="none" strike="noStrike">
                        <a:solidFill>
                          <a:srgbClr val="000000"/>
                        </a:solidFill>
                        <a:effectLst/>
                        <a:latin typeface="Arial"/>
                      </a:endParaRPr>
                    </a:p>
                  </a:txBody>
                  <a:tcPr marL="10227" marR="10227" marT="1022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effectLst/>
                        <a:latin typeface="Arial"/>
                      </a:endParaRP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400" b="1" i="0" u="none" strike="noStrike">
                          <a:solidFill>
                            <a:srgbClr val="000000"/>
                          </a:solidFill>
                          <a:effectLst/>
                          <a:latin typeface="Arial"/>
                        </a:rPr>
                        <a:t>Are the existing controls effective?</a:t>
                      </a: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70298">
                <a:tc>
                  <a:txBody>
                    <a:bodyPr/>
                    <a:lstStyle/>
                    <a:p>
                      <a:pPr algn="l" fontAlgn="b"/>
                      <a:r>
                        <a:rPr lang="en-US" sz="1400" b="1" i="0" u="none" strike="noStrike">
                          <a:solidFill>
                            <a:srgbClr val="000000"/>
                          </a:solidFill>
                          <a:effectLst/>
                          <a:latin typeface="Arial"/>
                        </a:rPr>
                        <a:t>Process Step</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a:rPr>
                        <a:t>Hazardous Event</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a:rPr>
                        <a:t>Hazard Type</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a:rPr>
                        <a:t>Existing control measure description</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Arial"/>
                        </a:rPr>
                        <a:t>Validation notes </a:t>
                      </a:r>
                      <a:r>
                        <a:rPr lang="en-US" sz="1400" b="0" i="1" u="none" strike="noStrike">
                          <a:solidFill>
                            <a:srgbClr val="000000"/>
                          </a:solidFill>
                          <a:effectLst/>
                          <a:latin typeface="Arial"/>
                        </a:rPr>
                        <a:t>(basis of effectiveness assessment)</a:t>
                      </a:r>
                      <a:endParaRPr lang="en-US" sz="1400" b="1" i="0" u="none" strike="noStrike">
                        <a:solidFill>
                          <a:srgbClr val="000000"/>
                        </a:solidFill>
                        <a:effectLst/>
                        <a:latin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algn="ctr" fontAlgn="b"/>
                      <a:r>
                        <a:rPr lang="en-US" sz="1400" b="1" i="0" u="none" strike="noStrike">
                          <a:solidFill>
                            <a:srgbClr val="000000"/>
                          </a:solidFill>
                          <a:effectLst/>
                          <a:latin typeface="Arial"/>
                        </a:rPr>
                        <a:t>Yes</a:t>
                      </a:r>
                    </a:p>
                  </a:txBody>
                  <a:tcPr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algn="ctr" fontAlgn="b"/>
                      <a:r>
                        <a:rPr lang="en-US" sz="1400" b="1" i="0" u="none" strike="noStrike">
                          <a:solidFill>
                            <a:srgbClr val="000000"/>
                          </a:solidFill>
                          <a:effectLst/>
                          <a:latin typeface="Arial"/>
                        </a:rPr>
                        <a:t>No</a:t>
                      </a:r>
                    </a:p>
                  </a:txBody>
                  <a:tcPr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algn="ctr" fontAlgn="b"/>
                      <a:r>
                        <a:rPr lang="en-US" sz="1400" b="1" i="0" u="none" strike="noStrike">
                          <a:solidFill>
                            <a:srgbClr val="000000"/>
                          </a:solidFill>
                          <a:effectLst/>
                          <a:latin typeface="Arial"/>
                        </a:rPr>
                        <a:t>Somewhat</a:t>
                      </a:r>
                    </a:p>
                  </a:txBody>
                  <a:tcPr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extLst>
                  <a:ext uri="{0D108BD9-81ED-4DB2-BD59-A6C34878D82A}">
                    <a16:rowId xmlns:a16="http://schemas.microsoft.com/office/drawing/2014/main" val="10001"/>
                  </a:ext>
                </a:extLst>
              </a:tr>
              <a:tr h="2341681">
                <a:tc>
                  <a:txBody>
                    <a:bodyPr/>
                    <a:lstStyle/>
                    <a:p>
                      <a:pPr algn="l" fontAlgn="ctr"/>
                      <a:r>
                        <a:rPr lang="en-US" sz="1400" b="1" i="0" u="none" strike="noStrike">
                          <a:solidFill>
                            <a:schemeClr val="tx1"/>
                          </a:solidFill>
                          <a:effectLst/>
                          <a:latin typeface="Arial"/>
                        </a:rPr>
                        <a:t>Source</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Bef>
                          <a:spcPct val="50000"/>
                        </a:spcBef>
                        <a:buFont typeface="Wingdings" charset="0"/>
                        <a:buNone/>
                        <a:defRPr/>
                      </a:pPr>
                      <a:r>
                        <a:rPr lang="en-GB" sz="1400" b="1">
                          <a:solidFill>
                            <a:schemeClr val="tx1"/>
                          </a:solidFill>
                          <a:latin typeface="Arial" charset="0"/>
                        </a:rPr>
                        <a:t>Source water becomes contaminated (X) because of animals in the abstraction area</a:t>
                      </a:r>
                      <a:r>
                        <a:rPr lang="en-GB" sz="1400" b="1" baseline="0">
                          <a:solidFill>
                            <a:schemeClr val="tx1"/>
                          </a:solidFill>
                          <a:latin typeface="Arial" charset="0"/>
                        </a:rPr>
                        <a:t> (Y)</a:t>
                      </a:r>
                      <a:endParaRPr lang="en-GB" sz="1400" b="1">
                        <a:solidFill>
                          <a:schemeClr val="tx1"/>
                        </a:solidFill>
                        <a:latin typeface="Arial" charset="0"/>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chemeClr val="tx1"/>
                          </a:solidFill>
                          <a:effectLst/>
                          <a:latin typeface="Arial"/>
                        </a:rPr>
                        <a:t>Microbial</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baseline="0">
                          <a:solidFill>
                            <a:srgbClr val="E45C31"/>
                          </a:solidFill>
                          <a:effectLst/>
                          <a:latin typeface="Arial"/>
                        </a:rPr>
                        <a:t>What (imaginary) control measure is already in place?</a:t>
                      </a:r>
                      <a:endParaRPr lang="en-US" sz="1400" b="1" i="0" u="none" strike="noStrike">
                        <a:solidFill>
                          <a:srgbClr val="E45C31"/>
                        </a:solidFill>
                        <a:effectLst/>
                        <a:latin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1" i="0" u="none" strike="noStrike" baseline="0">
                          <a:solidFill>
                            <a:srgbClr val="E45C31"/>
                          </a:solidFill>
                          <a:effectLst/>
                          <a:latin typeface="Arial"/>
                        </a:rPr>
                        <a:t>What evidence have you have gathered to gauge control measure effectiveness and what did you find?</a:t>
                      </a:r>
                      <a:endParaRPr lang="en-US" sz="1400" b="1" i="0" u="none" strike="noStrike">
                        <a:solidFill>
                          <a:srgbClr val="E45C31"/>
                        </a:solidFill>
                        <a:effectLst/>
                        <a:latin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E45C31"/>
                          </a:solidFill>
                          <a:effectLst/>
                          <a:latin typeface="Arial"/>
                          <a:cs typeface="Arial"/>
                        </a:rPr>
                        <a:t>?</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E45C31"/>
                          </a:solidFill>
                          <a:effectLst/>
                          <a:latin typeface="Arial"/>
                          <a:cs typeface="Arial"/>
                        </a:rPr>
                        <a:t>?</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E45C31"/>
                          </a:solidFill>
                          <a:effectLst/>
                          <a:latin typeface="Arial"/>
                          <a:cs typeface="Arial"/>
                        </a:rPr>
                        <a:t>?</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9038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FC9B4-5E50-DC18-BE75-D79BA4C432AD}"/>
            </a:ext>
          </a:extLst>
        </p:cNvPr>
        <p:cNvGrpSpPr/>
        <p:nvPr/>
      </p:nvGrpSpPr>
      <p:grpSpPr>
        <a:xfrm>
          <a:off x="0" y="0"/>
          <a:ext cx="0" cy="0"/>
          <a:chOff x="0" y="0"/>
          <a:chExt cx="0" cy="0"/>
        </a:xfrm>
      </p:grpSpPr>
      <p:sp>
        <p:nvSpPr>
          <p:cNvPr id="2" name="Text Box 63">
            <a:extLst>
              <a:ext uri="{FF2B5EF4-FFF2-40B4-BE49-F238E27FC236}">
                <a16:creationId xmlns:a16="http://schemas.microsoft.com/office/drawing/2014/main" id="{5F00D9F3-5453-13DB-309A-D8900374921D}"/>
              </a:ext>
            </a:extLst>
          </p:cNvPr>
          <p:cNvSpPr txBox="1">
            <a:spLocks noChangeArrowheads="1"/>
          </p:cNvSpPr>
          <p:nvPr/>
        </p:nvSpPr>
        <p:spPr bwMode="auto">
          <a:xfrm>
            <a:off x="-370114" y="437046"/>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DESCRIBING of imaginative answer:</a:t>
            </a:r>
          </a:p>
        </p:txBody>
      </p:sp>
      <p:graphicFrame>
        <p:nvGraphicFramePr>
          <p:cNvPr id="3" name="Table 2">
            <a:extLst>
              <a:ext uri="{FF2B5EF4-FFF2-40B4-BE49-F238E27FC236}">
                <a16:creationId xmlns:a16="http://schemas.microsoft.com/office/drawing/2014/main" id="{88CEB3D0-F524-1B77-DA03-2F3C6AB74A66}"/>
              </a:ext>
            </a:extLst>
          </p:cNvPr>
          <p:cNvGraphicFramePr>
            <a:graphicFrameLocks noGrp="1"/>
          </p:cNvGraphicFramePr>
          <p:nvPr>
            <p:extLst>
              <p:ext uri="{D42A27DB-BD31-4B8C-83A1-F6EECF244321}">
                <p14:modId xmlns:p14="http://schemas.microsoft.com/office/powerpoint/2010/main" val="2176713137"/>
              </p:ext>
            </p:extLst>
          </p:nvPr>
        </p:nvGraphicFramePr>
        <p:xfrm>
          <a:off x="870857" y="2121131"/>
          <a:ext cx="10450285" cy="3756511"/>
        </p:xfrm>
        <a:graphic>
          <a:graphicData uri="http://schemas.openxmlformats.org/drawingml/2006/table">
            <a:tbl>
              <a:tblPr/>
              <a:tblGrid>
                <a:gridCol w="1222550">
                  <a:extLst>
                    <a:ext uri="{9D8B030D-6E8A-4147-A177-3AD203B41FA5}">
                      <a16:colId xmlns:a16="http://schemas.microsoft.com/office/drawing/2014/main" val="20000"/>
                    </a:ext>
                  </a:extLst>
                </a:gridCol>
                <a:gridCol w="2327868">
                  <a:extLst>
                    <a:ext uri="{9D8B030D-6E8A-4147-A177-3AD203B41FA5}">
                      <a16:colId xmlns:a16="http://schemas.microsoft.com/office/drawing/2014/main" val="20001"/>
                    </a:ext>
                  </a:extLst>
                </a:gridCol>
                <a:gridCol w="1038329">
                  <a:extLst>
                    <a:ext uri="{9D8B030D-6E8A-4147-A177-3AD203B41FA5}">
                      <a16:colId xmlns:a16="http://schemas.microsoft.com/office/drawing/2014/main" val="20002"/>
                    </a:ext>
                  </a:extLst>
                </a:gridCol>
                <a:gridCol w="1892439">
                  <a:extLst>
                    <a:ext uri="{9D8B030D-6E8A-4147-A177-3AD203B41FA5}">
                      <a16:colId xmlns:a16="http://schemas.microsoft.com/office/drawing/2014/main" val="20003"/>
                    </a:ext>
                  </a:extLst>
                </a:gridCol>
                <a:gridCol w="2085202">
                  <a:extLst>
                    <a:ext uri="{9D8B030D-6E8A-4147-A177-3AD203B41FA5}">
                      <a16:colId xmlns:a16="http://schemas.microsoft.com/office/drawing/2014/main" val="20004"/>
                    </a:ext>
                  </a:extLst>
                </a:gridCol>
                <a:gridCol w="653723">
                  <a:extLst>
                    <a:ext uri="{9D8B030D-6E8A-4147-A177-3AD203B41FA5}">
                      <a16:colId xmlns:a16="http://schemas.microsoft.com/office/drawing/2014/main" val="20005"/>
                    </a:ext>
                  </a:extLst>
                </a:gridCol>
                <a:gridCol w="639814">
                  <a:extLst>
                    <a:ext uri="{9D8B030D-6E8A-4147-A177-3AD203B41FA5}">
                      <a16:colId xmlns:a16="http://schemas.microsoft.com/office/drawing/2014/main" val="20006"/>
                    </a:ext>
                  </a:extLst>
                </a:gridCol>
                <a:gridCol w="590360">
                  <a:extLst>
                    <a:ext uri="{9D8B030D-6E8A-4147-A177-3AD203B41FA5}">
                      <a16:colId xmlns:a16="http://schemas.microsoft.com/office/drawing/2014/main" val="20007"/>
                    </a:ext>
                  </a:extLst>
                </a:gridCol>
              </a:tblGrid>
              <a:tr h="344532">
                <a:tc>
                  <a:txBody>
                    <a:bodyPr/>
                    <a:lstStyle/>
                    <a:p>
                      <a:pPr algn="l" fontAlgn="ctr"/>
                      <a:endParaRPr lang="en-US" sz="1400" b="0" i="0" u="none" strike="noStrike">
                        <a:solidFill>
                          <a:srgbClr val="000000"/>
                        </a:solidFill>
                        <a:effectLst/>
                        <a:latin typeface="Arial"/>
                      </a:endParaRPr>
                    </a:p>
                  </a:txBody>
                  <a:tcPr marL="10227" marR="10227" marT="102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Arial"/>
                      </a:endParaRPr>
                    </a:p>
                  </a:txBody>
                  <a:tcPr marL="10227" marR="10227" marT="1022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en-US" sz="1400" b="0" i="0" u="none" strike="noStrike">
                        <a:solidFill>
                          <a:srgbClr val="000000"/>
                        </a:solidFill>
                        <a:effectLst/>
                        <a:latin typeface="Arial"/>
                      </a:endParaRPr>
                    </a:p>
                  </a:txBody>
                  <a:tcPr marL="10227" marR="10227" marT="1022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effectLst/>
                        <a:latin typeface="Arial"/>
                      </a:endParaRP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400" b="1" i="0" u="none" strike="noStrike">
                          <a:solidFill>
                            <a:srgbClr val="000000"/>
                          </a:solidFill>
                          <a:effectLst/>
                          <a:latin typeface="Arial"/>
                        </a:rPr>
                        <a:t>Are the existing controls effective?</a:t>
                      </a:r>
                    </a:p>
                  </a:txBody>
                  <a:tcPr marL="10227"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70298">
                <a:tc>
                  <a:txBody>
                    <a:bodyPr/>
                    <a:lstStyle/>
                    <a:p>
                      <a:pPr algn="l" fontAlgn="b"/>
                      <a:r>
                        <a:rPr lang="en-US" sz="1400" b="1" i="0" u="none" strike="noStrike">
                          <a:solidFill>
                            <a:srgbClr val="000000"/>
                          </a:solidFill>
                          <a:effectLst/>
                          <a:latin typeface="Arial"/>
                        </a:rPr>
                        <a:t>Process Step</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a:rPr>
                        <a:t>Hazardous Event</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a:rPr>
                        <a:t>Hazard Type</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a:rPr>
                        <a:t>Existing control measure description</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Arial"/>
                        </a:rPr>
                        <a:t>Validation notes </a:t>
                      </a:r>
                      <a:r>
                        <a:rPr lang="en-US" sz="1400" b="0" i="1" u="none" strike="noStrike">
                          <a:solidFill>
                            <a:srgbClr val="000000"/>
                          </a:solidFill>
                          <a:effectLst/>
                          <a:latin typeface="Arial"/>
                        </a:rPr>
                        <a:t>(basis of effectiveness assessment)</a:t>
                      </a:r>
                      <a:endParaRPr lang="en-US" sz="1400" b="1" i="0" u="none" strike="noStrike">
                        <a:solidFill>
                          <a:srgbClr val="000000"/>
                        </a:solidFill>
                        <a:effectLst/>
                        <a:latin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algn="ctr" fontAlgn="b"/>
                      <a:r>
                        <a:rPr lang="en-US" sz="1400" b="1" i="0" u="none" strike="noStrike">
                          <a:solidFill>
                            <a:srgbClr val="000000"/>
                          </a:solidFill>
                          <a:effectLst/>
                          <a:latin typeface="Arial"/>
                        </a:rPr>
                        <a:t>Yes</a:t>
                      </a:r>
                    </a:p>
                  </a:txBody>
                  <a:tcPr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algn="ctr" fontAlgn="b"/>
                      <a:r>
                        <a:rPr lang="en-US" sz="1400" b="1" i="0" u="none" strike="noStrike">
                          <a:solidFill>
                            <a:srgbClr val="000000"/>
                          </a:solidFill>
                          <a:effectLst/>
                          <a:latin typeface="Arial"/>
                        </a:rPr>
                        <a:t>No</a:t>
                      </a:r>
                    </a:p>
                  </a:txBody>
                  <a:tcPr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tc>
                  <a:txBody>
                    <a:bodyPr/>
                    <a:lstStyle/>
                    <a:p>
                      <a:pPr algn="ctr" fontAlgn="b"/>
                      <a:r>
                        <a:rPr lang="en-US" sz="1400" b="1" i="0" u="none" strike="noStrike">
                          <a:solidFill>
                            <a:srgbClr val="000000"/>
                          </a:solidFill>
                          <a:effectLst/>
                          <a:latin typeface="Arial"/>
                        </a:rPr>
                        <a:t>Somewhat</a:t>
                      </a:r>
                    </a:p>
                  </a:txBody>
                  <a:tcPr marR="10227" marT="1022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25000"/>
                      </a:srgbClr>
                    </a:solidFill>
                  </a:tcPr>
                </a:tc>
                <a:extLst>
                  <a:ext uri="{0D108BD9-81ED-4DB2-BD59-A6C34878D82A}">
                    <a16:rowId xmlns:a16="http://schemas.microsoft.com/office/drawing/2014/main" val="10001"/>
                  </a:ext>
                </a:extLst>
              </a:tr>
              <a:tr h="2341681">
                <a:tc>
                  <a:txBody>
                    <a:bodyPr/>
                    <a:lstStyle/>
                    <a:p>
                      <a:pPr algn="l" fontAlgn="ctr"/>
                      <a:r>
                        <a:rPr lang="en-US" sz="1400" b="1" i="0" u="none" strike="noStrike">
                          <a:solidFill>
                            <a:srgbClr val="000000"/>
                          </a:solidFill>
                          <a:effectLst/>
                          <a:latin typeface="Arial"/>
                        </a:rPr>
                        <a:t>Source</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Bef>
                          <a:spcPct val="50000"/>
                        </a:spcBef>
                        <a:buFont typeface="Wingdings" charset="0"/>
                        <a:buNone/>
                        <a:defRPr/>
                      </a:pPr>
                      <a:r>
                        <a:rPr lang="en-GB" sz="1400" b="1">
                          <a:solidFill>
                            <a:schemeClr val="tx1"/>
                          </a:solidFill>
                          <a:latin typeface="Arial" charset="0"/>
                        </a:rPr>
                        <a:t>Source water becomes contaminated (X) because of animals in the abstraction area</a:t>
                      </a:r>
                      <a:r>
                        <a:rPr lang="en-GB" sz="1400" b="1" baseline="0">
                          <a:solidFill>
                            <a:schemeClr val="tx1"/>
                          </a:solidFill>
                          <a:latin typeface="Arial" charset="0"/>
                        </a:rPr>
                        <a:t> (Y)</a:t>
                      </a:r>
                      <a:endParaRPr lang="en-GB" sz="1400" b="1">
                        <a:solidFill>
                          <a:schemeClr val="tx1"/>
                        </a:solidFill>
                        <a:latin typeface="Arial" charset="0"/>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chemeClr val="tx1"/>
                          </a:solidFill>
                          <a:effectLst/>
                          <a:latin typeface="Arial"/>
                        </a:rPr>
                        <a:t>Microbial</a:t>
                      </a: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E45C31"/>
                          </a:solidFill>
                          <a:effectLst/>
                          <a:latin typeface="Arial"/>
                        </a:rPr>
                        <a:t>The abstraction area has a stock exclusion</a:t>
                      </a:r>
                      <a:r>
                        <a:rPr lang="en-US" sz="1400" b="1" i="0" u="none" strike="noStrike" baseline="0">
                          <a:solidFill>
                            <a:srgbClr val="E45C31"/>
                          </a:solidFill>
                          <a:effectLst/>
                          <a:latin typeface="Arial"/>
                        </a:rPr>
                        <a:t> fence</a:t>
                      </a:r>
                      <a:endParaRPr lang="en-US" sz="1400" b="1" i="0" u="none" strike="noStrike">
                        <a:solidFill>
                          <a:srgbClr val="E45C31"/>
                        </a:solidFill>
                        <a:effectLst/>
                        <a:latin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1" i="0" u="none" strike="noStrike">
                          <a:solidFill>
                            <a:srgbClr val="E45C31"/>
                          </a:solidFill>
                          <a:effectLst/>
                          <a:latin typeface="Arial"/>
                        </a:rPr>
                        <a:t>Visual</a:t>
                      </a:r>
                      <a:r>
                        <a:rPr lang="en-US" sz="1400" b="1" i="0" u="none" strike="noStrike" baseline="0">
                          <a:solidFill>
                            <a:srgbClr val="E45C31"/>
                          </a:solidFill>
                          <a:effectLst/>
                          <a:latin typeface="Arial"/>
                        </a:rPr>
                        <a:t> inspection shows that the fence is in poor condition and cattle are occasionally in the abstraction area; water quality testing indicates occasional problems with microbial contamination</a:t>
                      </a:r>
                      <a:endParaRPr lang="en-US" sz="1400" b="1" i="0" u="none" strike="noStrike">
                        <a:solidFill>
                          <a:srgbClr val="E45C31"/>
                        </a:solidFill>
                        <a:effectLst/>
                        <a:latin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000" b="1" i="0" u="none" strike="noStrike">
                        <a:solidFill>
                          <a:srgbClr val="E45C31"/>
                        </a:solidFill>
                        <a:effectLst/>
                        <a:latin typeface="Arial"/>
                        <a:cs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000" b="1" i="0" u="none" strike="noStrike">
                        <a:solidFill>
                          <a:srgbClr val="E45C31"/>
                        </a:solidFill>
                        <a:effectLst/>
                        <a:latin typeface="Arial"/>
                        <a:cs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E45C31"/>
                          </a:solidFill>
                          <a:effectLst/>
                          <a:latin typeface="Zapf Dingbats"/>
                        </a:rPr>
                        <a:t>✓</a:t>
                      </a:r>
                      <a:endParaRPr lang="en-US" sz="2000" b="1" i="0" u="none" strike="noStrike">
                        <a:solidFill>
                          <a:srgbClr val="E45C31"/>
                        </a:solidFill>
                        <a:effectLst/>
                        <a:latin typeface="Arial"/>
                        <a:cs typeface="Arial"/>
                      </a:endParaRPr>
                    </a:p>
                  </a:txBody>
                  <a:tcPr marR="10227" marT="10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8754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3"/>
          <p:cNvSpPr txBox="1">
            <a:spLocks noChangeArrowheads="1"/>
          </p:cNvSpPr>
          <p:nvPr/>
        </p:nvSpPr>
        <p:spPr bwMode="auto">
          <a:xfrm>
            <a:off x="1073331" y="1785916"/>
            <a:ext cx="7753350" cy="2139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0"/>
              </a:spcBef>
              <a:spcAft>
                <a:spcPts val="1800"/>
              </a:spcAft>
              <a:defRPr/>
            </a:pPr>
            <a:r>
              <a:rPr lang="en-GB" sz="2200" b="1">
                <a:solidFill>
                  <a:schemeClr val="bg2">
                    <a:lumMod val="25000"/>
                  </a:schemeClr>
                </a:solidFill>
                <a:latin typeface="Arial" charset="0"/>
              </a:rPr>
              <a:t>Key actions:</a:t>
            </a:r>
          </a:p>
          <a:p>
            <a:pPr marL="457200" lvl="1" indent="0" algn="l" eaLnBrk="1" hangingPunct="1">
              <a:spcBef>
                <a:spcPts val="0"/>
              </a:spcBef>
              <a:spcAft>
                <a:spcPts val="1800"/>
              </a:spcAft>
              <a:defRPr/>
            </a:pPr>
            <a:r>
              <a:rPr lang="en-GB" sz="2200">
                <a:solidFill>
                  <a:schemeClr val="bg2">
                    <a:lumMod val="75000"/>
                  </a:schemeClr>
                </a:solidFill>
                <a:latin typeface="Arial"/>
                <a:cs typeface="Arial"/>
              </a:rPr>
              <a:t>Identify </a:t>
            </a:r>
            <a:r>
              <a:rPr lang="en-GB" sz="2200" u="sng">
                <a:solidFill>
                  <a:schemeClr val="bg2">
                    <a:lumMod val="75000"/>
                  </a:schemeClr>
                </a:solidFill>
                <a:latin typeface="Arial"/>
                <a:cs typeface="Arial"/>
              </a:rPr>
              <a:t>existing</a:t>
            </a:r>
            <a:r>
              <a:rPr lang="en-GB" sz="2200">
                <a:solidFill>
                  <a:schemeClr val="bg2">
                    <a:lumMod val="75000"/>
                  </a:schemeClr>
                </a:solidFill>
                <a:latin typeface="Arial"/>
                <a:cs typeface="Arial"/>
              </a:rPr>
              <a:t> control measures</a:t>
            </a:r>
          </a:p>
          <a:p>
            <a:pPr marL="457200" lvl="1" indent="0" algn="l" eaLnBrk="1" hangingPunct="1">
              <a:spcBef>
                <a:spcPts val="0"/>
              </a:spcBef>
              <a:spcAft>
                <a:spcPts val="1800"/>
              </a:spcAft>
              <a:defRPr/>
            </a:pPr>
            <a:r>
              <a:rPr lang="en-GB" sz="2200">
                <a:solidFill>
                  <a:schemeClr val="bg2">
                    <a:lumMod val="75000"/>
                  </a:schemeClr>
                </a:solidFill>
                <a:latin typeface="Arial"/>
                <a:cs typeface="Arial"/>
              </a:rPr>
              <a:t>Validate control measures</a:t>
            </a:r>
          </a:p>
          <a:p>
            <a:pPr marL="457200" lvl="1" indent="0" algn="l" eaLnBrk="1" hangingPunct="1">
              <a:spcBef>
                <a:spcPts val="0"/>
              </a:spcBef>
              <a:spcAft>
                <a:spcPts val="1800"/>
              </a:spcAft>
              <a:defRPr/>
            </a:pPr>
            <a:r>
              <a:rPr lang="en-GB" sz="2200" b="1">
                <a:solidFill>
                  <a:schemeClr val="bg2">
                    <a:lumMod val="25000"/>
                  </a:schemeClr>
                </a:solidFill>
                <a:latin typeface="Arial"/>
                <a:cs typeface="Arial"/>
              </a:rPr>
              <a:t>Assess the risk</a:t>
            </a:r>
            <a:endParaRPr lang="en-GB" sz="2200">
              <a:solidFill>
                <a:schemeClr val="bg2">
                  <a:lumMod val="25000"/>
                </a:schemeClr>
              </a:solidFill>
              <a:latin typeface="Arial"/>
              <a:cs typeface="Arial"/>
            </a:endParaRPr>
          </a:p>
        </p:txBody>
      </p:sp>
      <p:sp>
        <p:nvSpPr>
          <p:cNvPr id="29" name="Text Box 63"/>
          <p:cNvSpPr txBox="1">
            <a:spLocks noChangeArrowheads="1"/>
          </p:cNvSpPr>
          <p:nvPr/>
        </p:nvSpPr>
        <p:spPr bwMode="auto">
          <a:xfrm>
            <a:off x="1524000" y="4572001"/>
            <a:ext cx="9144000" cy="1169551"/>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2000" b="1" spc="100">
                <a:solidFill>
                  <a:schemeClr val="bg1"/>
                </a:solidFill>
                <a:latin typeface="Arial"/>
                <a:cs typeface="Arial"/>
              </a:rPr>
              <a:t>RISK:</a:t>
            </a:r>
          </a:p>
          <a:p>
            <a:pPr marL="0" indent="0" algn="l" eaLnBrk="1" hangingPunct="1">
              <a:spcBef>
                <a:spcPct val="50000"/>
              </a:spcBef>
              <a:defRPr/>
            </a:pPr>
            <a:r>
              <a:rPr lang="en-US" sz="2000">
                <a:solidFill>
                  <a:schemeClr val="bg1"/>
                </a:solidFill>
                <a:latin typeface="Arial" pitchFamily="34" charset="0"/>
                <a:cs typeface="Arial" pitchFamily="34" charset="0"/>
              </a:rPr>
              <a:t>The product of the likelihood of occurrence of a hazardous event and its severity (or consequences)</a:t>
            </a:r>
            <a:endParaRPr lang="en-GB" sz="2000">
              <a:solidFill>
                <a:schemeClr val="bg1"/>
              </a:solidFill>
              <a:latin typeface="Arial" pitchFamily="34" charset="0"/>
              <a:cs typeface="Arial" pitchFamily="34" charset="0"/>
            </a:endParaRPr>
          </a:p>
        </p:txBody>
      </p:sp>
      <p:sp>
        <p:nvSpPr>
          <p:cNvPr id="11" name="Text Box 63">
            <a:extLst>
              <a:ext uri="{FF2B5EF4-FFF2-40B4-BE49-F238E27FC236}">
                <a16:creationId xmlns:a16="http://schemas.microsoft.com/office/drawing/2014/main" id="{0EF8888D-B19D-4F41-B005-B10265674A5F}"/>
              </a:ext>
            </a:extLst>
          </p:cNvPr>
          <p:cNvSpPr txBox="1">
            <a:spLocks noChangeArrowheads="1"/>
          </p:cNvSpPr>
          <p:nvPr/>
        </p:nvSpPr>
        <p:spPr bwMode="auto">
          <a:xfrm>
            <a:off x="0" y="254674"/>
            <a:ext cx="9144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KEY ACTION 3: </a:t>
            </a:r>
          </a:p>
          <a:p>
            <a:pPr algn="l">
              <a:lnSpc>
                <a:spcPts val="3000"/>
              </a:lnSpc>
              <a:spcBef>
                <a:spcPts val="0"/>
              </a:spcBef>
              <a:defRPr/>
            </a:pPr>
            <a:r>
              <a:rPr lang="en-US" sz="2800" b="1" i="1" spc="100">
                <a:solidFill>
                  <a:srgbClr val="FED766"/>
                </a:solidFill>
                <a:latin typeface="Arial" charset="0"/>
              </a:rPr>
              <a:t>Assess the risks</a:t>
            </a:r>
          </a:p>
        </p:txBody>
      </p:sp>
      <p:sp>
        <p:nvSpPr>
          <p:cNvPr id="10" name="Teardrop 9">
            <a:extLst>
              <a:ext uri="{FF2B5EF4-FFF2-40B4-BE49-F238E27FC236}">
                <a16:creationId xmlns:a16="http://schemas.microsoft.com/office/drawing/2014/main" id="{655D400C-9D05-4748-A715-73C7FDB10D7A}"/>
              </a:ext>
            </a:extLst>
          </p:cNvPr>
          <p:cNvSpPr/>
          <p:nvPr/>
        </p:nvSpPr>
        <p:spPr bwMode="auto">
          <a:xfrm>
            <a:off x="1123292" y="2404327"/>
            <a:ext cx="331710" cy="331710"/>
          </a:xfrm>
          <a:prstGeom prst="teardrop">
            <a:avLst/>
          </a:prstGeom>
          <a:solidFill>
            <a:schemeClr val="bg2">
              <a:lumMod val="75000"/>
            </a:schemeClr>
          </a:solidFill>
          <a:ln w="19050">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1800" b="1">
                <a:solidFill>
                  <a:schemeClr val="bg1"/>
                </a:solidFill>
                <a:latin typeface="Arial" panose="020B0604020202020204" pitchFamily="34" charset="0"/>
                <a:ea typeface="ＭＳ Ｐゴシック" charset="0"/>
                <a:cs typeface="Arial" panose="020B0604020202020204" pitchFamily="34" charset="0"/>
              </a:rPr>
              <a:t>1</a:t>
            </a:r>
          </a:p>
        </p:txBody>
      </p:sp>
      <p:sp>
        <p:nvSpPr>
          <p:cNvPr id="12" name="Teardrop 11">
            <a:extLst>
              <a:ext uri="{FF2B5EF4-FFF2-40B4-BE49-F238E27FC236}">
                <a16:creationId xmlns:a16="http://schemas.microsoft.com/office/drawing/2014/main" id="{669296B8-CF0D-9E40-BD39-44ABD1B437A7}"/>
              </a:ext>
            </a:extLst>
          </p:cNvPr>
          <p:cNvSpPr/>
          <p:nvPr/>
        </p:nvSpPr>
        <p:spPr bwMode="auto">
          <a:xfrm>
            <a:off x="1123292" y="2960510"/>
            <a:ext cx="331710" cy="331710"/>
          </a:xfrm>
          <a:prstGeom prst="teardrop">
            <a:avLst/>
          </a:prstGeom>
          <a:solidFill>
            <a:schemeClr val="bg2">
              <a:lumMod val="75000"/>
            </a:schemeClr>
          </a:solidFill>
          <a:ln w="19050">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1800" b="1">
                <a:solidFill>
                  <a:schemeClr val="bg1"/>
                </a:solidFill>
                <a:latin typeface="Arial" panose="020B0604020202020204" pitchFamily="34" charset="0"/>
                <a:ea typeface="ＭＳ Ｐゴシック" charset="0"/>
                <a:cs typeface="Arial" panose="020B0604020202020204" pitchFamily="34" charset="0"/>
              </a:rPr>
              <a:t>2</a:t>
            </a:r>
          </a:p>
        </p:txBody>
      </p:sp>
      <p:sp>
        <p:nvSpPr>
          <p:cNvPr id="13" name="Teardrop 12">
            <a:extLst>
              <a:ext uri="{FF2B5EF4-FFF2-40B4-BE49-F238E27FC236}">
                <a16:creationId xmlns:a16="http://schemas.microsoft.com/office/drawing/2014/main" id="{C3608D51-54B5-5B4F-ACC0-3CA3C522C0D3}"/>
              </a:ext>
            </a:extLst>
          </p:cNvPr>
          <p:cNvSpPr/>
          <p:nvPr/>
        </p:nvSpPr>
        <p:spPr bwMode="auto">
          <a:xfrm>
            <a:off x="1123292" y="3544972"/>
            <a:ext cx="331710" cy="331710"/>
          </a:xfrm>
          <a:prstGeom prst="teardrop">
            <a:avLst/>
          </a:prstGeom>
          <a:solidFill>
            <a:srgbClr val="E45C31"/>
          </a:solidFill>
          <a:ln w="19050">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1800" b="1">
                <a:solidFill>
                  <a:schemeClr val="bg1"/>
                </a:solidFill>
                <a:latin typeface="Arial" panose="020B0604020202020204" pitchFamily="34" charset="0"/>
                <a:ea typeface="ＭＳ Ｐゴシック" charset="0"/>
                <a:cs typeface="Arial" panose="020B0604020202020204" pitchFamily="34" charset="0"/>
              </a:rPr>
              <a:t>3</a:t>
            </a:r>
          </a:p>
        </p:txBody>
      </p:sp>
    </p:spTree>
    <p:extLst>
      <p:ext uri="{BB962C8B-B14F-4D97-AF65-F5344CB8AC3E}">
        <p14:creationId xmlns:p14="http://schemas.microsoft.com/office/powerpoint/2010/main" val="897669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3349702499"/>
              </p:ext>
            </p:extLst>
          </p:nvPr>
        </p:nvGraphicFramePr>
        <p:xfrm>
          <a:off x="3009730" y="1464414"/>
          <a:ext cx="4792130" cy="3636497"/>
        </p:xfrm>
        <a:graphic>
          <a:graphicData uri="http://schemas.openxmlformats.org/drawingml/2006/table">
            <a:tbl>
              <a:tblPr/>
              <a:tblGrid>
                <a:gridCol w="406397">
                  <a:extLst>
                    <a:ext uri="{9D8B030D-6E8A-4147-A177-3AD203B41FA5}">
                      <a16:colId xmlns:a16="http://schemas.microsoft.com/office/drawing/2014/main" val="20000"/>
                    </a:ext>
                  </a:extLst>
                </a:gridCol>
                <a:gridCol w="999067">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1049866">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04797">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n-US" sz="1400" b="1" i="1" u="none" strike="noStrike">
                          <a:solidFill>
                            <a:srgbClr val="000000"/>
                          </a:solidFill>
                          <a:effectLst/>
                          <a:latin typeface="Arial" charset="0"/>
                          <a:ea typeface="Arial" charset="0"/>
                          <a:cs typeface="Arial" charset="0"/>
                        </a:rPr>
                        <a:t>SEVERITY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667">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1" u="none" strike="noStrike">
                          <a:solidFill>
                            <a:srgbClr val="000000"/>
                          </a:solidFill>
                          <a:effectLst/>
                          <a:latin typeface="Arial" charset="0"/>
                          <a:ea typeface="Arial" charset="0"/>
                          <a:cs typeface="Arial" charset="0"/>
                        </a:rPr>
                        <a:t>No/minor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Moderate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Major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31308">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1" u="none" strike="noStrike">
                          <a:solidFill>
                            <a:srgbClr val="000000"/>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498425">
                <a:tc rowSpan="3">
                  <a:txBody>
                    <a:bodyPr/>
                    <a:lstStyle/>
                    <a:p>
                      <a:pPr algn="ctr" fontAlgn="ctr"/>
                      <a:r>
                        <a:rPr lang="en-US" sz="1400" b="1" i="1" u="none" strike="noStrike">
                          <a:solidFill>
                            <a:srgbClr val="000000"/>
                          </a:solidFill>
                          <a:effectLst/>
                          <a:latin typeface="Arial" charset="0"/>
                          <a:ea typeface="Arial" charset="0"/>
                          <a:cs typeface="Arial" charset="0"/>
                        </a:rPr>
                        <a:t>LIKELIHOOD</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400" b="1" i="1" u="none" strike="noStrike">
                          <a:solidFill>
                            <a:srgbClr val="000000"/>
                          </a:solidFill>
                          <a:effectLst/>
                          <a:latin typeface="Arial" charset="0"/>
                          <a:ea typeface="Arial" charset="0"/>
                          <a:cs typeface="Arial" charset="0"/>
                        </a:rPr>
                        <a:t>Unlikely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solidFill>
                  </a:tcPr>
                </a:tc>
                <a:tc>
                  <a:txBody>
                    <a:bodyPr/>
                    <a:lstStyle/>
                    <a:p>
                      <a:pPr algn="ctr" fontAlgn="ctr"/>
                      <a:r>
                        <a:rPr lang="en-US" sz="1400" b="0" i="0" u="none" strike="noStrike">
                          <a:solidFill>
                            <a:srgbClr val="000000"/>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solidFill>
                  </a:tcPr>
                </a:tc>
                <a:tc>
                  <a:txBody>
                    <a:bodyPr/>
                    <a:lstStyle/>
                    <a:p>
                      <a:pPr algn="ctr" fontAlgn="ctr"/>
                      <a:r>
                        <a:rPr lang="en-US" sz="1400" b="0" i="0" u="none" strike="noStrike">
                          <a:solidFill>
                            <a:srgbClr val="000000"/>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extLst>
                  <a:ext uri="{0D108BD9-81ED-4DB2-BD59-A6C34878D82A}">
                    <a16:rowId xmlns:a16="http://schemas.microsoft.com/office/drawing/2014/main" val="10003"/>
                  </a:ext>
                </a:extLst>
              </a:tr>
              <a:tr h="491067">
                <a:tc vMerge="1">
                  <a:txBody>
                    <a:bodyPr/>
                    <a:lstStyle/>
                    <a:p>
                      <a:endParaRPr lang="en-US"/>
                    </a:p>
                  </a:txBody>
                  <a:tcPr/>
                </a:tc>
                <a:tc>
                  <a:txBody>
                    <a:bodyPr/>
                    <a:lstStyle/>
                    <a:p>
                      <a:pPr algn="r" fontAlgn="ctr"/>
                      <a:r>
                        <a:rPr lang="en-US" sz="1400" b="1" i="1" u="none" strike="noStrike">
                          <a:solidFill>
                            <a:srgbClr val="000000"/>
                          </a:solidFill>
                          <a:effectLst/>
                          <a:latin typeface="Arial" charset="0"/>
                          <a:ea typeface="Arial" charset="0"/>
                          <a:cs typeface="Arial" charset="0"/>
                        </a:rPr>
                        <a:t>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solidFill>
                  </a:tcPr>
                </a:tc>
                <a:tc>
                  <a:txBody>
                    <a:bodyPr/>
                    <a:lstStyle/>
                    <a:p>
                      <a:pPr algn="ctr" fontAlgn="ctr"/>
                      <a:r>
                        <a:rPr lang="en-US" sz="1400" b="0" i="0" u="none" strike="noStrike">
                          <a:solidFill>
                            <a:srgbClr val="000000"/>
                          </a:solidFill>
                          <a:effectLst/>
                          <a:latin typeface="Arial" charset="0"/>
                          <a:ea typeface="Arial" charset="0"/>
                          <a:cs typeface="Arial" charset="0"/>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rgbClr val="000000"/>
                          </a:solidFill>
                          <a:effectLst/>
                          <a:latin typeface="Arial" charset="0"/>
                          <a:ea typeface="Arial" charset="0"/>
                          <a:cs typeface="Arial" charset="0"/>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4"/>
                  </a:ext>
                </a:extLst>
              </a:tr>
              <a:tr h="474133">
                <a:tc vMerge="1">
                  <a:txBody>
                    <a:bodyPr/>
                    <a:lstStyle/>
                    <a:p>
                      <a:endParaRPr lang="en-US"/>
                    </a:p>
                  </a:txBody>
                  <a:tcPr/>
                </a:tc>
                <a:tc>
                  <a:txBody>
                    <a:bodyPr/>
                    <a:lstStyle/>
                    <a:p>
                      <a:pPr algn="r" fontAlgn="ctr"/>
                      <a:r>
                        <a:rPr lang="en-US" sz="1400" b="1" i="1" u="none" strike="noStrike">
                          <a:solidFill>
                            <a:srgbClr val="000000"/>
                          </a:solidFill>
                          <a:effectLst/>
                          <a:latin typeface="Arial" charset="0"/>
                          <a:ea typeface="Arial" charset="0"/>
                          <a:cs typeface="Arial" charset="0"/>
                        </a:rPr>
                        <a:t>Most</a:t>
                      </a:r>
                      <a:r>
                        <a:rPr lang="en-US" sz="1400" b="1" i="1" u="none" strike="noStrike" baseline="0">
                          <a:solidFill>
                            <a:srgbClr val="000000"/>
                          </a:solidFill>
                          <a:effectLst/>
                          <a:latin typeface="Arial" charset="0"/>
                          <a:ea typeface="Arial" charset="0"/>
                          <a:cs typeface="Arial" charset="0"/>
                        </a:rPr>
                        <a:t> l</a:t>
                      </a:r>
                      <a:r>
                        <a:rPr lang="en-US" sz="1400" b="1" i="1" u="none" strike="noStrike">
                          <a:solidFill>
                            <a:srgbClr val="000000"/>
                          </a:solidFill>
                          <a:effectLst/>
                          <a:latin typeface="Arial" charset="0"/>
                          <a:ea typeface="Arial" charset="0"/>
                          <a:cs typeface="Arial" charset="0"/>
                        </a:rPr>
                        <a:t>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rgbClr val="000000"/>
                          </a:solidFill>
                          <a:effectLst/>
                          <a:latin typeface="Arial" charset="0"/>
                          <a:ea typeface="Arial" charset="0"/>
                          <a:cs typeface="Arial" charset="0"/>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tc>
                  <a:txBody>
                    <a:bodyPr/>
                    <a:lstStyle/>
                    <a:p>
                      <a:pPr algn="ctr" fontAlgn="ctr"/>
                      <a:r>
                        <a:rPr lang="en-US" sz="1400" b="0" i="0" u="none" strike="noStrike">
                          <a:solidFill>
                            <a:srgbClr val="000000"/>
                          </a:solidFill>
                          <a:effectLst/>
                          <a:latin typeface="Arial" charset="0"/>
                          <a:ea typeface="Arial" charset="0"/>
                          <a:cs typeface="Arial" charset="0"/>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5"/>
                  </a:ext>
                </a:extLst>
              </a:tr>
              <a:tr h="26244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6"/>
                  </a:ext>
                </a:extLst>
              </a:tr>
              <a:tr h="34083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1" i="0" u="none" strike="noStrike">
                          <a:solidFill>
                            <a:srgbClr val="000000"/>
                          </a:solidFill>
                          <a:effectLst/>
                          <a:latin typeface="Arial" charset="0"/>
                          <a:ea typeface="Arial" charset="0"/>
                          <a:cs typeface="Arial" charset="0"/>
                        </a:rPr>
                        <a:t>Risk score: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charset="0"/>
                          <a:ea typeface="Arial" charset="0"/>
                          <a:cs typeface="Arial" charset="0"/>
                        </a:rPr>
                        <a:t>≤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9FB7"/>
                    </a:solidFill>
                  </a:tcPr>
                </a:tc>
                <a:tc>
                  <a:txBody>
                    <a:bodyPr/>
                    <a:lstStyle/>
                    <a:p>
                      <a:pPr algn="ctr" fontAlgn="ctr"/>
                      <a:r>
                        <a:rPr lang="en-US" sz="1400" b="1" i="0" u="none" strike="noStrike">
                          <a:solidFill>
                            <a:srgbClr val="000000"/>
                          </a:solidFill>
                          <a:effectLst/>
                          <a:latin typeface="Arial" charset="0"/>
                          <a:ea typeface="Arial" charset="0"/>
                          <a:cs typeface="Arial" charset="0"/>
                        </a:rPr>
                        <a:t> 3 - 5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ED766"/>
                    </a:solidFill>
                  </a:tcPr>
                </a:tc>
                <a:tc>
                  <a:txBody>
                    <a:bodyPr/>
                    <a:lstStyle/>
                    <a:p>
                      <a:pPr algn="ctr" fontAlgn="ctr"/>
                      <a:r>
                        <a:rPr lang="en-US" sz="1400" b="1" i="0" u="none" strike="noStrike">
                          <a:solidFill>
                            <a:srgbClr val="000000"/>
                          </a:solidFill>
                          <a:effectLst/>
                          <a:latin typeface="Arial" charset="0"/>
                          <a:ea typeface="Arial" charset="0"/>
                          <a:cs typeface="Arial" charset="0"/>
                        </a:rPr>
                        <a:t>≥ 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504A"/>
                    </a:solidFill>
                  </a:tcPr>
                </a:tc>
                <a:extLst>
                  <a:ext uri="{0D108BD9-81ED-4DB2-BD59-A6C34878D82A}">
                    <a16:rowId xmlns:a16="http://schemas.microsoft.com/office/drawing/2014/main" val="10007"/>
                  </a:ext>
                </a:extLst>
              </a:tr>
              <a:tr h="34083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1" i="0" u="none" strike="noStrike">
                          <a:solidFill>
                            <a:srgbClr val="000000"/>
                          </a:solidFill>
                          <a:effectLst/>
                          <a:latin typeface="Arial" charset="0"/>
                          <a:ea typeface="Arial" charset="0"/>
                          <a:cs typeface="Arial" charset="0"/>
                        </a:rPr>
                        <a:t>Risk level:</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charset="0"/>
                          <a:ea typeface="Arial" charset="0"/>
                          <a:cs typeface="Arial" charset="0"/>
                        </a:rPr>
                        <a:t>Low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9FB7"/>
                    </a:solidFill>
                  </a:tcPr>
                </a:tc>
                <a:tc>
                  <a:txBody>
                    <a:bodyPr/>
                    <a:lstStyle/>
                    <a:p>
                      <a:pPr algn="ctr" fontAlgn="ctr"/>
                      <a:r>
                        <a:rPr lang="en-US" sz="1400" b="1" i="0" u="none" strike="noStrike">
                          <a:solidFill>
                            <a:srgbClr val="000000"/>
                          </a:solidFill>
                          <a:effectLst/>
                          <a:latin typeface="Arial" charset="0"/>
                          <a:ea typeface="Arial" charset="0"/>
                          <a:cs typeface="Arial" charset="0"/>
                        </a:rPr>
                        <a:t>Medium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1" i="0" u="none" strike="noStrike">
                          <a:solidFill>
                            <a:srgbClr val="000000"/>
                          </a:solidFill>
                          <a:effectLst/>
                          <a:latin typeface="Arial" charset="0"/>
                          <a:ea typeface="Arial" charset="0"/>
                          <a:cs typeface="Arial" charset="0"/>
                        </a:rPr>
                        <a:t>High</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8"/>
                  </a:ext>
                </a:extLst>
              </a:tr>
            </a:tbl>
          </a:graphicData>
        </a:graphic>
      </p:graphicFrame>
      <p:sp>
        <p:nvSpPr>
          <p:cNvPr id="24" name="TextBox 23"/>
          <p:cNvSpPr txBox="1"/>
          <p:nvPr/>
        </p:nvSpPr>
        <p:spPr>
          <a:xfrm>
            <a:off x="7200734" y="5602813"/>
            <a:ext cx="2551931" cy="830997"/>
          </a:xfrm>
          <a:prstGeom prst="rect">
            <a:avLst/>
          </a:prstGeom>
          <a:noFill/>
        </p:spPr>
        <p:txBody>
          <a:bodyPr wrap="square" rtlCol="0">
            <a:spAutoFit/>
          </a:bodyPr>
          <a:lstStyle/>
          <a:p>
            <a:pPr algn="ctr" fontAlgn="ctr"/>
            <a:r>
              <a:rPr lang="en-US" sz="1600" b="1">
                <a:solidFill>
                  <a:schemeClr val="bg2">
                    <a:lumMod val="10000"/>
                  </a:schemeClr>
                </a:solidFill>
                <a:latin typeface="Arial"/>
              </a:rPr>
              <a:t>Clearly a priority; requires urgent attention</a:t>
            </a:r>
          </a:p>
        </p:txBody>
      </p:sp>
      <p:cxnSp>
        <p:nvCxnSpPr>
          <p:cNvPr id="25" name="Straight Arrow Connector 24"/>
          <p:cNvCxnSpPr/>
          <p:nvPr/>
        </p:nvCxnSpPr>
        <p:spPr bwMode="auto">
          <a:xfrm flipH="1">
            <a:off x="4948601" y="5206665"/>
            <a:ext cx="313269" cy="397936"/>
          </a:xfrm>
          <a:prstGeom prst="straightConnector1">
            <a:avLst/>
          </a:prstGeom>
          <a:solidFill>
            <a:srgbClr val="91C400">
              <a:alpha val="85001"/>
            </a:srgbClr>
          </a:solidFill>
          <a:ln w="50800" cap="rnd" cmpd="sng" algn="ctr">
            <a:solidFill>
              <a:schemeClr val="bg2">
                <a:lumMod val="25000"/>
              </a:schemeClr>
            </a:solidFill>
            <a:prstDash val="solid"/>
            <a:round/>
            <a:headEnd type="none" w="med" len="med"/>
            <a:tailEnd type="stealth"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7" name="TextBox 26"/>
          <p:cNvSpPr txBox="1"/>
          <p:nvPr/>
        </p:nvSpPr>
        <p:spPr>
          <a:xfrm>
            <a:off x="3885986" y="5602813"/>
            <a:ext cx="1295394" cy="584775"/>
          </a:xfrm>
          <a:prstGeom prst="rect">
            <a:avLst/>
          </a:prstGeom>
          <a:noFill/>
        </p:spPr>
        <p:txBody>
          <a:bodyPr wrap="square" rtlCol="0">
            <a:spAutoFit/>
          </a:bodyPr>
          <a:lstStyle/>
          <a:p>
            <a:pPr algn="ctr" fontAlgn="ctr"/>
            <a:r>
              <a:rPr lang="en-US" sz="1600" b="1">
                <a:solidFill>
                  <a:schemeClr val="bg2">
                    <a:lumMod val="10000"/>
                  </a:schemeClr>
                </a:solidFill>
                <a:latin typeface="Arial"/>
              </a:rPr>
              <a:t>Clearly not a priority</a:t>
            </a:r>
          </a:p>
        </p:txBody>
      </p:sp>
      <p:sp>
        <p:nvSpPr>
          <p:cNvPr id="31" name="TextBox 30"/>
          <p:cNvSpPr txBox="1"/>
          <p:nvPr/>
        </p:nvSpPr>
        <p:spPr>
          <a:xfrm>
            <a:off x="5181381" y="5602813"/>
            <a:ext cx="2347457" cy="830997"/>
          </a:xfrm>
          <a:prstGeom prst="rect">
            <a:avLst/>
          </a:prstGeom>
          <a:noFill/>
        </p:spPr>
        <p:txBody>
          <a:bodyPr wrap="square" rtlCol="0">
            <a:spAutoFit/>
          </a:bodyPr>
          <a:lstStyle/>
          <a:p>
            <a:pPr algn="ctr" fontAlgn="ctr"/>
            <a:r>
              <a:rPr lang="en-US" sz="1600" b="1">
                <a:solidFill>
                  <a:schemeClr val="bg2">
                    <a:lumMod val="10000"/>
                  </a:schemeClr>
                </a:solidFill>
                <a:latin typeface="Arial"/>
              </a:rPr>
              <a:t>Medium- or long-term priority; requires some attention</a:t>
            </a:r>
          </a:p>
        </p:txBody>
      </p:sp>
      <p:cxnSp>
        <p:nvCxnSpPr>
          <p:cNvPr id="32" name="Straight Arrow Connector 31"/>
          <p:cNvCxnSpPr>
            <a:cxnSpLocks/>
          </p:cNvCxnSpPr>
          <p:nvPr/>
        </p:nvCxnSpPr>
        <p:spPr bwMode="auto">
          <a:xfrm>
            <a:off x="6311735" y="5180363"/>
            <a:ext cx="1" cy="425625"/>
          </a:xfrm>
          <a:prstGeom prst="straightConnector1">
            <a:avLst/>
          </a:prstGeom>
          <a:solidFill>
            <a:srgbClr val="91C400">
              <a:alpha val="85001"/>
            </a:srgbClr>
          </a:solidFill>
          <a:ln w="50800" cap="rnd" cmpd="sng" algn="ctr">
            <a:solidFill>
              <a:schemeClr val="bg2">
                <a:lumMod val="25000"/>
              </a:schemeClr>
            </a:solidFill>
            <a:prstDash val="solid"/>
            <a:round/>
            <a:headEnd type="none" w="med" len="med"/>
            <a:tailEnd type="stealth"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5" name="Text Box 63"/>
          <p:cNvSpPr txBox="1">
            <a:spLocks noChangeArrowheads="1"/>
          </p:cNvSpPr>
          <p:nvPr/>
        </p:nvSpPr>
        <p:spPr bwMode="auto">
          <a:xfrm>
            <a:off x="703481" y="1588986"/>
            <a:ext cx="260248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200" b="1">
                <a:solidFill>
                  <a:srgbClr val="086788"/>
                </a:solidFill>
                <a:latin typeface="Arial" charset="0"/>
              </a:rPr>
              <a:t>Semi-quantitative approach</a:t>
            </a:r>
          </a:p>
        </p:txBody>
      </p:sp>
      <p:sp>
        <p:nvSpPr>
          <p:cNvPr id="19" name="Text Box 63"/>
          <p:cNvSpPr txBox="1">
            <a:spLocks noChangeArrowheads="1"/>
          </p:cNvSpPr>
          <p:nvPr/>
        </p:nvSpPr>
        <p:spPr bwMode="auto">
          <a:xfrm>
            <a:off x="8825042" y="3479286"/>
            <a:ext cx="2794276" cy="799207"/>
          </a:xfrm>
          <a:prstGeom prst="roundRect">
            <a:avLst>
              <a:gd name="adj" fmla="val 7265"/>
            </a:avLst>
          </a:prstGeom>
          <a:noFill/>
          <a:ln w="25400">
            <a:solidFill>
              <a:srgbClr val="E45C3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200" b="1">
                <a:solidFill>
                  <a:srgbClr val="E45C31"/>
                </a:solidFill>
                <a:latin typeface="Arial" charset="0"/>
              </a:rPr>
              <a:t>Allows you to </a:t>
            </a:r>
            <a:r>
              <a:rPr lang="en-GB" sz="2200" b="1" i="1" u="sng">
                <a:solidFill>
                  <a:srgbClr val="E45C31"/>
                </a:solidFill>
                <a:latin typeface="Arial" charset="0"/>
              </a:rPr>
              <a:t>prioritize</a:t>
            </a:r>
            <a:r>
              <a:rPr lang="en-GB" sz="2200" b="1">
                <a:solidFill>
                  <a:srgbClr val="E45C31"/>
                </a:solidFill>
                <a:latin typeface="Arial" charset="0"/>
              </a:rPr>
              <a:t> the risks</a:t>
            </a:r>
          </a:p>
        </p:txBody>
      </p:sp>
      <p:sp>
        <p:nvSpPr>
          <p:cNvPr id="12" name="Text Box 63">
            <a:extLst>
              <a:ext uri="{FF2B5EF4-FFF2-40B4-BE49-F238E27FC236}">
                <a16:creationId xmlns:a16="http://schemas.microsoft.com/office/drawing/2014/main" id="{4BDE8FE2-1BB8-C640-A0B1-38385D0BF107}"/>
              </a:ext>
            </a:extLst>
          </p:cNvPr>
          <p:cNvSpPr txBox="1">
            <a:spLocks noChangeArrowheads="1"/>
          </p:cNvSpPr>
          <p:nvPr/>
        </p:nvSpPr>
        <p:spPr bwMode="auto">
          <a:xfrm>
            <a:off x="-362716" y="403606"/>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RISK </a:t>
            </a:r>
            <a:r>
              <a:rPr lang="en-US" sz="2800" b="1" spc="100">
                <a:solidFill>
                  <a:srgbClr val="FED766"/>
                </a:solidFill>
                <a:latin typeface="Arial" charset="0"/>
              </a:rPr>
              <a:t>assessment </a:t>
            </a:r>
            <a:r>
              <a:rPr lang="en-US" b="1" spc="100">
                <a:solidFill>
                  <a:srgbClr val="FED766"/>
                </a:solidFill>
                <a:latin typeface="Arial" charset="0"/>
              </a:rPr>
              <a:t>(3x3 matrix)</a:t>
            </a:r>
          </a:p>
        </p:txBody>
      </p:sp>
      <p:cxnSp>
        <p:nvCxnSpPr>
          <p:cNvPr id="14" name="Straight Arrow Connector 13">
            <a:extLst>
              <a:ext uri="{FF2B5EF4-FFF2-40B4-BE49-F238E27FC236}">
                <a16:creationId xmlns:a16="http://schemas.microsoft.com/office/drawing/2014/main" id="{CE698F72-36E4-BE42-AB9B-7E8C72D6B1C6}"/>
              </a:ext>
            </a:extLst>
          </p:cNvPr>
          <p:cNvCxnSpPr>
            <a:cxnSpLocks/>
          </p:cNvCxnSpPr>
          <p:nvPr/>
        </p:nvCxnSpPr>
        <p:spPr bwMode="auto">
          <a:xfrm>
            <a:off x="7600624" y="5206665"/>
            <a:ext cx="293194" cy="397936"/>
          </a:xfrm>
          <a:prstGeom prst="straightConnector1">
            <a:avLst/>
          </a:prstGeom>
          <a:solidFill>
            <a:srgbClr val="91C400">
              <a:alpha val="85001"/>
            </a:srgbClr>
          </a:solidFill>
          <a:ln w="50800" cap="rnd" cmpd="sng" algn="ctr">
            <a:solidFill>
              <a:schemeClr val="bg2">
                <a:lumMod val="25000"/>
              </a:schemeClr>
            </a:solidFill>
            <a:prstDash val="solid"/>
            <a:round/>
            <a:headEnd type="none" w="med" len="med"/>
            <a:tailEnd type="stealth"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743298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833748721"/>
              </p:ext>
            </p:extLst>
          </p:nvPr>
        </p:nvGraphicFramePr>
        <p:xfrm>
          <a:off x="4921085" y="2372845"/>
          <a:ext cx="4792130" cy="3636497"/>
        </p:xfrm>
        <a:graphic>
          <a:graphicData uri="http://schemas.openxmlformats.org/drawingml/2006/table">
            <a:tbl>
              <a:tblPr/>
              <a:tblGrid>
                <a:gridCol w="406397">
                  <a:extLst>
                    <a:ext uri="{9D8B030D-6E8A-4147-A177-3AD203B41FA5}">
                      <a16:colId xmlns:a16="http://schemas.microsoft.com/office/drawing/2014/main" val="20000"/>
                    </a:ext>
                  </a:extLst>
                </a:gridCol>
                <a:gridCol w="999067">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1049866">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04797">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n-US" sz="1400" b="1" i="1" u="none" strike="noStrike">
                          <a:solidFill>
                            <a:srgbClr val="000000"/>
                          </a:solidFill>
                          <a:effectLst/>
                          <a:latin typeface="Arial" charset="0"/>
                          <a:ea typeface="Arial" charset="0"/>
                          <a:cs typeface="Arial" charset="0"/>
                        </a:rPr>
                        <a:t>SEVERITY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667">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1" u="none" strike="noStrike">
                          <a:solidFill>
                            <a:srgbClr val="000000"/>
                          </a:solidFill>
                          <a:effectLst/>
                          <a:latin typeface="Arial" charset="0"/>
                          <a:ea typeface="Arial" charset="0"/>
                          <a:cs typeface="Arial" charset="0"/>
                        </a:rPr>
                        <a:t>No/minor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Moderate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Major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31308">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1" u="none" strike="noStrike">
                          <a:solidFill>
                            <a:srgbClr val="000000"/>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498425">
                <a:tc rowSpan="3">
                  <a:txBody>
                    <a:bodyPr/>
                    <a:lstStyle/>
                    <a:p>
                      <a:pPr algn="ctr" fontAlgn="ctr"/>
                      <a:r>
                        <a:rPr lang="en-US" sz="1400" b="1" i="1" u="none" strike="noStrike">
                          <a:solidFill>
                            <a:srgbClr val="000000"/>
                          </a:solidFill>
                          <a:effectLst/>
                          <a:latin typeface="Arial" charset="0"/>
                          <a:ea typeface="Arial" charset="0"/>
                          <a:cs typeface="Arial" charset="0"/>
                        </a:rPr>
                        <a:t>LIKELIHOOD</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400" b="1" i="1" u="none" strike="noStrike">
                          <a:solidFill>
                            <a:srgbClr val="000000"/>
                          </a:solidFill>
                          <a:effectLst/>
                          <a:latin typeface="Arial" charset="0"/>
                          <a:ea typeface="Arial" charset="0"/>
                          <a:cs typeface="Arial" charset="0"/>
                        </a:rPr>
                        <a:t>Unlikely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rgbClr val="000000"/>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91067">
                <a:tc vMerge="1">
                  <a:txBody>
                    <a:bodyPr/>
                    <a:lstStyle/>
                    <a:p>
                      <a:endParaRPr lang="en-US"/>
                    </a:p>
                  </a:txBody>
                  <a:tcPr/>
                </a:tc>
                <a:tc>
                  <a:txBody>
                    <a:bodyPr/>
                    <a:lstStyle/>
                    <a:p>
                      <a:pPr algn="r" fontAlgn="ctr"/>
                      <a:r>
                        <a:rPr lang="en-US" sz="1400" b="1" i="1" u="none" strike="noStrike">
                          <a:solidFill>
                            <a:srgbClr val="000000"/>
                          </a:solidFill>
                          <a:effectLst/>
                          <a:latin typeface="Arial" charset="0"/>
                          <a:ea typeface="Arial" charset="0"/>
                          <a:cs typeface="Arial" charset="0"/>
                        </a:rPr>
                        <a:t>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rgbClr val="000000"/>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74133">
                <a:tc vMerge="1">
                  <a:txBody>
                    <a:bodyPr/>
                    <a:lstStyle/>
                    <a:p>
                      <a:endParaRPr lang="en-US"/>
                    </a:p>
                  </a:txBody>
                  <a:tcPr/>
                </a:tc>
                <a:tc>
                  <a:txBody>
                    <a:bodyPr/>
                    <a:lstStyle/>
                    <a:p>
                      <a:pPr algn="r" fontAlgn="ctr"/>
                      <a:r>
                        <a:rPr lang="en-US" sz="1400" b="1" i="1" u="none" strike="noStrike">
                          <a:solidFill>
                            <a:srgbClr val="000000"/>
                          </a:solidFill>
                          <a:effectLst/>
                          <a:latin typeface="Arial" charset="0"/>
                          <a:ea typeface="Arial" charset="0"/>
                          <a:cs typeface="Arial" charset="0"/>
                        </a:rPr>
                        <a:t>Most</a:t>
                      </a:r>
                      <a:r>
                        <a:rPr lang="en-US" sz="1400" b="1" i="1" u="none" strike="noStrike" baseline="0">
                          <a:solidFill>
                            <a:srgbClr val="000000"/>
                          </a:solidFill>
                          <a:effectLst/>
                          <a:latin typeface="Arial" charset="0"/>
                          <a:ea typeface="Arial" charset="0"/>
                          <a:cs typeface="Arial" charset="0"/>
                        </a:rPr>
                        <a:t> l</a:t>
                      </a:r>
                      <a:r>
                        <a:rPr lang="en-US" sz="1400" b="1" i="1" u="none" strike="noStrike">
                          <a:solidFill>
                            <a:srgbClr val="000000"/>
                          </a:solidFill>
                          <a:effectLst/>
                          <a:latin typeface="Arial" charset="0"/>
                          <a:ea typeface="Arial" charset="0"/>
                          <a:cs typeface="Arial" charset="0"/>
                        </a:rPr>
                        <a:t>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rgbClr val="000000"/>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6244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4083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1" i="0" u="none" strike="noStrike">
                          <a:solidFill>
                            <a:srgbClr val="000000"/>
                          </a:solidFill>
                          <a:effectLst/>
                          <a:latin typeface="Arial" charset="0"/>
                          <a:ea typeface="Arial" charset="0"/>
                          <a:cs typeface="Arial" charset="0"/>
                        </a:rPr>
                        <a:t>Risk score: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charset="0"/>
                          <a:ea typeface="Arial" charset="0"/>
                          <a:cs typeface="Arial" charset="0"/>
                        </a:rPr>
                        <a:t>≤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400" b="1" i="0" u="none" strike="noStrike">
                          <a:solidFill>
                            <a:srgbClr val="000000"/>
                          </a:solidFill>
                          <a:effectLst/>
                          <a:latin typeface="Arial" charset="0"/>
                          <a:ea typeface="Arial" charset="0"/>
                          <a:cs typeface="Arial" charset="0"/>
                        </a:rPr>
                        <a:t> 3 - 5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400" b="1" i="0" u="none" strike="noStrike">
                          <a:solidFill>
                            <a:srgbClr val="000000"/>
                          </a:solidFill>
                          <a:effectLst/>
                          <a:latin typeface="Arial" charset="0"/>
                          <a:ea typeface="Arial" charset="0"/>
                          <a:cs typeface="Arial" charset="0"/>
                        </a:rPr>
                        <a:t>≥ 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7"/>
                  </a:ext>
                </a:extLst>
              </a:tr>
              <a:tr h="34083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1" i="0" u="none" strike="noStrike">
                          <a:solidFill>
                            <a:srgbClr val="000000"/>
                          </a:solidFill>
                          <a:effectLst/>
                          <a:latin typeface="Arial" charset="0"/>
                          <a:ea typeface="Arial" charset="0"/>
                          <a:cs typeface="Arial" charset="0"/>
                        </a:rPr>
                        <a:t>Risk level:</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charset="0"/>
                          <a:ea typeface="Arial" charset="0"/>
                          <a:cs typeface="Arial" charset="0"/>
                        </a:rPr>
                        <a:t>Low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rial" charset="0"/>
                          <a:ea typeface="Arial" charset="0"/>
                          <a:cs typeface="Arial" charset="0"/>
                        </a:rPr>
                        <a:t>Medium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rial" charset="0"/>
                          <a:ea typeface="Arial" charset="0"/>
                          <a:cs typeface="Arial" charset="0"/>
                        </a:rPr>
                        <a:t>High</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19" name="Text Box 63"/>
          <p:cNvSpPr txBox="1">
            <a:spLocks noChangeArrowheads="1"/>
          </p:cNvSpPr>
          <p:nvPr/>
        </p:nvSpPr>
        <p:spPr bwMode="auto">
          <a:xfrm>
            <a:off x="304801" y="2022591"/>
            <a:ext cx="3315118" cy="1662708"/>
          </a:xfrm>
          <a:prstGeom prst="roundRect">
            <a:avLst>
              <a:gd name="adj" fmla="val 5590"/>
            </a:avLst>
          </a:prstGeom>
          <a:solidFill>
            <a:srgbClr val="FED766"/>
          </a:solidFill>
          <a:ln w="76200">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18288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buFont typeface="Wingdings" charset="0"/>
              <a:buNone/>
              <a:defRPr/>
            </a:pPr>
            <a:r>
              <a:rPr lang="en-GB" sz="1800" b="1" i="1" u="sng">
                <a:solidFill>
                  <a:schemeClr val="bg2">
                    <a:lumMod val="25000"/>
                  </a:schemeClr>
                </a:solidFill>
                <a:latin typeface="Arial" charset="0"/>
              </a:rPr>
              <a:t>Example 1: </a:t>
            </a:r>
          </a:p>
          <a:p>
            <a:pPr algn="l">
              <a:spcBef>
                <a:spcPct val="50000"/>
              </a:spcBef>
              <a:buFont typeface="Wingdings" charset="0"/>
              <a:buNone/>
              <a:defRPr/>
            </a:pPr>
            <a:r>
              <a:rPr lang="en-GB" sz="1800" b="1">
                <a:solidFill>
                  <a:schemeClr val="bg2">
                    <a:lumMod val="25000"/>
                  </a:schemeClr>
                </a:solidFill>
                <a:latin typeface="Arial" charset="0"/>
              </a:rPr>
              <a:t>Likelihood = 1 Severity = 2</a:t>
            </a:r>
          </a:p>
          <a:p>
            <a:pPr algn="l">
              <a:spcBef>
                <a:spcPct val="50000"/>
              </a:spcBef>
              <a:defRPr/>
            </a:pPr>
            <a:r>
              <a:rPr lang="en-GB" sz="1800" b="1" i="1" u="sng">
                <a:solidFill>
                  <a:schemeClr val="bg2">
                    <a:lumMod val="25000"/>
                  </a:schemeClr>
                </a:solidFill>
                <a:latin typeface="Arial" charset="0"/>
              </a:rPr>
              <a:t>Example 2: </a:t>
            </a:r>
          </a:p>
          <a:p>
            <a:pPr algn="l">
              <a:spcBef>
                <a:spcPct val="50000"/>
              </a:spcBef>
              <a:defRPr/>
            </a:pPr>
            <a:r>
              <a:rPr lang="en-GB" sz="1800" b="1">
                <a:solidFill>
                  <a:schemeClr val="bg2">
                    <a:lumMod val="25000"/>
                  </a:schemeClr>
                </a:solidFill>
                <a:latin typeface="Arial" charset="0"/>
              </a:rPr>
              <a:t>Likelihood = 2 Severity = 3</a:t>
            </a:r>
          </a:p>
        </p:txBody>
      </p:sp>
      <p:sp>
        <p:nvSpPr>
          <p:cNvPr id="20" name="Rectangle 19"/>
          <p:cNvSpPr/>
          <p:nvPr/>
        </p:nvSpPr>
        <p:spPr bwMode="auto">
          <a:xfrm>
            <a:off x="7720641" y="3609240"/>
            <a:ext cx="977900" cy="486833"/>
          </a:xfrm>
          <a:prstGeom prst="rect">
            <a:avLst/>
          </a:prstGeom>
          <a:noFill/>
          <a:ln w="38100">
            <a:solidFill>
              <a:srgbClr val="009FB7"/>
            </a:solidFill>
          </a:ln>
          <a:effectLst/>
        </p:spPr>
        <p:txBody>
          <a:bodyPr wrap="none" anchor="ctr"/>
          <a:lstStyle/>
          <a:p>
            <a:pPr algn="ctr">
              <a:defRPr/>
            </a:pPr>
            <a:endParaRPr lang="en-US" sz="2400">
              <a:latin typeface="Californian FB" charset="0"/>
            </a:endParaRPr>
          </a:p>
        </p:txBody>
      </p:sp>
      <p:sp>
        <p:nvSpPr>
          <p:cNvPr id="21" name="Text Box 63"/>
          <p:cNvSpPr txBox="1">
            <a:spLocks noChangeArrowheads="1"/>
          </p:cNvSpPr>
          <p:nvPr/>
        </p:nvSpPr>
        <p:spPr bwMode="auto">
          <a:xfrm>
            <a:off x="7944727" y="3710921"/>
            <a:ext cx="55297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GB" sz="2000">
                <a:latin typeface="Arial" charset="0"/>
              </a:rPr>
              <a:t>2</a:t>
            </a:r>
            <a:endParaRPr lang="en-GB" sz="400">
              <a:latin typeface="Arial"/>
              <a:cs typeface="Arial"/>
            </a:endParaRPr>
          </a:p>
        </p:txBody>
      </p:sp>
      <p:sp>
        <p:nvSpPr>
          <p:cNvPr id="26" name="Oval 25"/>
          <p:cNvSpPr/>
          <p:nvPr/>
        </p:nvSpPr>
        <p:spPr bwMode="auto">
          <a:xfrm>
            <a:off x="6802519" y="5329455"/>
            <a:ext cx="846666" cy="711202"/>
          </a:xfrm>
          <a:prstGeom prst="ellipse">
            <a:avLst/>
          </a:prstGeom>
          <a:noFill/>
          <a:ln w="25400">
            <a:solidFill>
              <a:srgbClr val="DB504A"/>
            </a:solid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8" name="Rectangle 27"/>
          <p:cNvSpPr/>
          <p:nvPr/>
        </p:nvSpPr>
        <p:spPr bwMode="auto">
          <a:xfrm>
            <a:off x="8709180" y="4112899"/>
            <a:ext cx="992995" cy="486833"/>
          </a:xfrm>
          <a:prstGeom prst="rect">
            <a:avLst/>
          </a:prstGeom>
          <a:noFill/>
          <a:ln w="38100">
            <a:solidFill>
              <a:srgbClr val="009FB7"/>
            </a:solidFill>
          </a:ln>
          <a:effectLst/>
        </p:spPr>
        <p:txBody>
          <a:bodyPr wrap="none" anchor="ctr"/>
          <a:lstStyle/>
          <a:p>
            <a:pPr algn="ctr">
              <a:defRPr/>
            </a:pPr>
            <a:endParaRPr lang="en-US" sz="2400">
              <a:latin typeface="Californian FB" charset="0"/>
            </a:endParaRPr>
          </a:p>
        </p:txBody>
      </p:sp>
      <p:sp>
        <p:nvSpPr>
          <p:cNvPr id="29" name="Text Box 63"/>
          <p:cNvSpPr txBox="1">
            <a:spLocks noChangeArrowheads="1"/>
          </p:cNvSpPr>
          <p:nvPr/>
        </p:nvSpPr>
        <p:spPr bwMode="auto">
          <a:xfrm>
            <a:off x="8948360" y="4214580"/>
            <a:ext cx="55297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GB" sz="2000">
                <a:latin typeface="Arial" charset="0"/>
              </a:rPr>
              <a:t>6</a:t>
            </a:r>
            <a:endParaRPr lang="en-GB" sz="400">
              <a:latin typeface="Arial"/>
              <a:cs typeface="Arial"/>
            </a:endParaRPr>
          </a:p>
        </p:txBody>
      </p:sp>
      <p:sp>
        <p:nvSpPr>
          <p:cNvPr id="30" name="Oval 29"/>
          <p:cNvSpPr/>
          <p:nvPr/>
        </p:nvSpPr>
        <p:spPr bwMode="auto">
          <a:xfrm>
            <a:off x="8806013" y="5333246"/>
            <a:ext cx="846666" cy="711202"/>
          </a:xfrm>
          <a:prstGeom prst="ellipse">
            <a:avLst/>
          </a:prstGeom>
          <a:noFill/>
          <a:ln w="25400">
            <a:solidFill>
              <a:srgbClr val="DB504A"/>
            </a:solid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3" name="Text Box 63"/>
          <p:cNvSpPr txBox="1">
            <a:spLocks noChangeArrowheads="1"/>
          </p:cNvSpPr>
          <p:nvPr/>
        </p:nvSpPr>
        <p:spPr bwMode="auto">
          <a:xfrm>
            <a:off x="4921085" y="1756520"/>
            <a:ext cx="4792130" cy="442674"/>
          </a:xfrm>
          <a:prstGeom prst="roundRect">
            <a:avLst/>
          </a:prstGeom>
          <a:solidFill>
            <a:srgbClr val="E45C31"/>
          </a:solidFill>
          <a:ln w="254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GB" sz="2000" b="1">
                <a:solidFill>
                  <a:schemeClr val="bg1"/>
                </a:solidFill>
                <a:latin typeface="Arial" charset="0"/>
              </a:rPr>
              <a:t>Risk = Likelihood  x  Severity</a:t>
            </a:r>
            <a:endParaRPr lang="en-GB" sz="2000">
              <a:solidFill>
                <a:schemeClr val="bg1"/>
              </a:solidFill>
              <a:latin typeface="Arial" charset="0"/>
            </a:endParaRPr>
          </a:p>
        </p:txBody>
      </p:sp>
      <p:grpSp>
        <p:nvGrpSpPr>
          <p:cNvPr id="22" name="Group 21">
            <a:extLst>
              <a:ext uri="{FF2B5EF4-FFF2-40B4-BE49-F238E27FC236}">
                <a16:creationId xmlns:a16="http://schemas.microsoft.com/office/drawing/2014/main" id="{3CDC3F4A-465D-0E47-A825-248617924C85}"/>
              </a:ext>
            </a:extLst>
          </p:cNvPr>
          <p:cNvGrpSpPr/>
          <p:nvPr/>
        </p:nvGrpSpPr>
        <p:grpSpPr>
          <a:xfrm>
            <a:off x="11676764" y="1208350"/>
            <a:ext cx="515236" cy="380621"/>
            <a:chOff x="8628766" y="1945016"/>
            <a:chExt cx="515236" cy="380621"/>
          </a:xfrm>
        </p:grpSpPr>
        <p:sp>
          <p:nvSpPr>
            <p:cNvPr id="23" name="Round Same Side Corner Rectangle 22">
              <a:extLst>
                <a:ext uri="{FF2B5EF4-FFF2-40B4-BE49-F238E27FC236}">
                  <a16:creationId xmlns:a16="http://schemas.microsoft.com/office/drawing/2014/main" id="{A6EE8E67-8401-6247-AD44-43B4FD14DB7B}"/>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4" name="Striped Right Arrow 23">
              <a:extLst>
                <a:ext uri="{FF2B5EF4-FFF2-40B4-BE49-F238E27FC236}">
                  <a16:creationId xmlns:a16="http://schemas.microsoft.com/office/drawing/2014/main" id="{936DC379-7067-D84E-B388-2AD362947317}"/>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B461D09-38A1-EC4A-A82F-F6F7FD353FDA}"/>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6</a:t>
              </a:r>
            </a:p>
          </p:txBody>
        </p:sp>
      </p:grpSp>
      <p:sp>
        <p:nvSpPr>
          <p:cNvPr id="16" name="Text Box 63">
            <a:extLst>
              <a:ext uri="{FF2B5EF4-FFF2-40B4-BE49-F238E27FC236}">
                <a16:creationId xmlns:a16="http://schemas.microsoft.com/office/drawing/2014/main" id="{CAA3F50F-4189-7645-B6AF-96A27E597725}"/>
              </a:ext>
            </a:extLst>
          </p:cNvPr>
          <p:cNvSpPr txBox="1">
            <a:spLocks noChangeArrowheads="1"/>
          </p:cNvSpPr>
          <p:nvPr/>
        </p:nvSpPr>
        <p:spPr bwMode="auto">
          <a:xfrm>
            <a:off x="-195641" y="499786"/>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RISK </a:t>
            </a:r>
            <a:r>
              <a:rPr lang="en-US" sz="2800" b="1" spc="100">
                <a:solidFill>
                  <a:srgbClr val="FED766"/>
                </a:solidFill>
                <a:latin typeface="Arial" charset="0"/>
              </a:rPr>
              <a:t>assessment</a:t>
            </a:r>
          </a:p>
        </p:txBody>
      </p:sp>
    </p:spTree>
    <p:extLst>
      <p:ext uri="{BB962C8B-B14F-4D97-AF65-F5344CB8AC3E}">
        <p14:creationId xmlns:p14="http://schemas.microsoft.com/office/powerpoint/2010/main" val="18381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20"/>
                                        </p:tgtEl>
                                        <p:attrNameLst>
                                          <p:attrName>ppt_w</p:attrName>
                                        </p:attrNameLst>
                                      </p:cBhvr>
                                      <p:tavLst>
                                        <p:tav tm="0">
                                          <p:val>
                                            <p:strVal val="ppt_w"/>
                                          </p:val>
                                        </p:tav>
                                        <p:tav tm="100000">
                                          <p:val>
                                            <p:fltVal val="0"/>
                                          </p:val>
                                        </p:tav>
                                      </p:tavLst>
                                    </p:anim>
                                    <p:anim calcmode="lin" valueType="num">
                                      <p:cBhvr>
                                        <p:cTn id="19" dur="500"/>
                                        <p:tgtEl>
                                          <p:spTgt spid="20"/>
                                        </p:tgtEl>
                                        <p:attrNameLst>
                                          <p:attrName>ppt_h</p:attrName>
                                        </p:attrNameLst>
                                      </p:cBhvr>
                                      <p:tavLst>
                                        <p:tav tm="0">
                                          <p:val>
                                            <p:strVal val="ppt_h"/>
                                          </p:val>
                                        </p:tav>
                                        <p:tav tm="100000">
                                          <p:val>
                                            <p:fltVal val="0"/>
                                          </p:val>
                                        </p:tav>
                                      </p:tavLst>
                                    </p:anim>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21"/>
                                        </p:tgtEl>
                                        <p:attrNameLst>
                                          <p:attrName>ppt_w</p:attrName>
                                        </p:attrNameLst>
                                      </p:cBhvr>
                                      <p:tavLst>
                                        <p:tav tm="0">
                                          <p:val>
                                            <p:strVal val="ppt_w"/>
                                          </p:val>
                                        </p:tav>
                                        <p:tav tm="100000">
                                          <p:val>
                                            <p:fltVal val="0"/>
                                          </p:val>
                                        </p:tav>
                                      </p:tavLst>
                                    </p:anim>
                                    <p:anim calcmode="lin" valueType="num">
                                      <p:cBhvr>
                                        <p:cTn id="24" dur="500"/>
                                        <p:tgtEl>
                                          <p:spTgt spid="21"/>
                                        </p:tgtEl>
                                        <p:attrNameLst>
                                          <p:attrName>ppt_h</p:attrName>
                                        </p:attrNameLst>
                                      </p:cBhvr>
                                      <p:tavLst>
                                        <p:tav tm="0">
                                          <p:val>
                                            <p:strVal val="ppt_h"/>
                                          </p:val>
                                        </p:tav>
                                        <p:tav tm="100000">
                                          <p:val>
                                            <p:fltVal val="0"/>
                                          </p:val>
                                        </p:tav>
                                      </p:tavLst>
                                    </p:anim>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26"/>
                                        </p:tgtEl>
                                        <p:attrNameLst>
                                          <p:attrName>ppt_w</p:attrName>
                                        </p:attrNameLst>
                                      </p:cBhvr>
                                      <p:tavLst>
                                        <p:tav tm="0">
                                          <p:val>
                                            <p:strVal val="ppt_w"/>
                                          </p:val>
                                        </p:tav>
                                        <p:tav tm="100000">
                                          <p:val>
                                            <p:fltVal val="0"/>
                                          </p:val>
                                        </p:tav>
                                      </p:tavLst>
                                    </p:anim>
                                    <p:anim calcmode="lin" valueType="num">
                                      <p:cBhvr>
                                        <p:cTn id="29" dur="500"/>
                                        <p:tgtEl>
                                          <p:spTgt spid="26"/>
                                        </p:tgtEl>
                                        <p:attrNameLst>
                                          <p:attrName>ppt_h</p:attrName>
                                        </p:attrNameLst>
                                      </p:cBhvr>
                                      <p:tavLst>
                                        <p:tav tm="0">
                                          <p:val>
                                            <p:strVal val="ppt_h"/>
                                          </p:val>
                                        </p:tav>
                                        <p:tav tm="100000">
                                          <p:val>
                                            <p:fltVal val="0"/>
                                          </p:val>
                                        </p:tav>
                                      </p:tavLst>
                                    </p:anim>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bldP spid="21" grpId="1"/>
      <p:bldP spid="26" grpId="0" animBg="1"/>
      <p:bldP spid="26" grpId="1" animBg="1"/>
      <p:bldP spid="28" grpId="0" animBg="1"/>
      <p:bldP spid="29" grpId="0"/>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3"/>
          <p:cNvSpPr txBox="1">
            <a:spLocks noChangeArrowheads="1"/>
          </p:cNvSpPr>
          <p:nvPr/>
        </p:nvSpPr>
        <p:spPr bwMode="auto">
          <a:xfrm>
            <a:off x="833845" y="3906564"/>
            <a:ext cx="5132401" cy="1349038"/>
          </a:xfrm>
          <a:prstGeom prst="roundRect">
            <a:avLst>
              <a:gd name="adj" fmla="val 4640"/>
            </a:avLst>
          </a:prstGeom>
          <a:solidFill>
            <a:srgbClr val="E45C31"/>
          </a:solidFill>
          <a:ln w="12700">
            <a:noFill/>
            <a:miter lim="800000"/>
            <a:headEnd/>
            <a:tailEnd/>
          </a:ln>
          <a:effec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buFont typeface="Wingdings" charset="0"/>
              <a:buNone/>
              <a:defRPr/>
            </a:pPr>
            <a:r>
              <a:rPr lang="en-GB" sz="2000">
                <a:solidFill>
                  <a:schemeClr val="bg1"/>
                </a:solidFill>
                <a:latin typeface="Arial" charset="0"/>
              </a:rPr>
              <a:t>Example definitions for likelihood and severity are provided, but </a:t>
            </a:r>
            <a:r>
              <a:rPr lang="en-GB" sz="2000" b="1">
                <a:solidFill>
                  <a:schemeClr val="bg1"/>
                </a:solidFill>
                <a:latin typeface="Arial" charset="0"/>
              </a:rPr>
              <a:t>WSP TEAMS SHOULD ADOPT THEIR OWN DEFINITIONS </a:t>
            </a:r>
            <a:r>
              <a:rPr lang="en-GB" sz="2000">
                <a:solidFill>
                  <a:schemeClr val="bg1"/>
                </a:solidFill>
                <a:latin typeface="Arial" charset="0"/>
              </a:rPr>
              <a:t>to suit their own situation.</a:t>
            </a:r>
          </a:p>
        </p:txBody>
      </p:sp>
      <p:sp>
        <p:nvSpPr>
          <p:cNvPr id="19" name="Text Box 63"/>
          <p:cNvSpPr txBox="1">
            <a:spLocks noChangeArrowheads="1"/>
          </p:cNvSpPr>
          <p:nvPr/>
        </p:nvSpPr>
        <p:spPr bwMode="auto">
          <a:xfrm>
            <a:off x="833845" y="2290974"/>
            <a:ext cx="9144001"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a:solidFill>
                  <a:schemeClr val="bg2">
                    <a:lumMod val="25000"/>
                  </a:schemeClr>
                </a:solidFill>
                <a:latin typeface="Arial" charset="0"/>
              </a:rPr>
              <a:t>What exactly is meant by </a:t>
            </a:r>
            <a:r>
              <a:rPr lang="en-GB" sz="2000" b="1">
                <a:solidFill>
                  <a:schemeClr val="bg2">
                    <a:lumMod val="25000"/>
                  </a:schemeClr>
                </a:solidFill>
                <a:latin typeface="Arial" charset="0"/>
              </a:rPr>
              <a:t>unlikely</a:t>
            </a:r>
            <a:r>
              <a:rPr lang="en-GB" sz="2000">
                <a:solidFill>
                  <a:schemeClr val="bg2">
                    <a:lumMod val="25000"/>
                  </a:schemeClr>
                </a:solidFill>
                <a:latin typeface="Arial" charset="0"/>
              </a:rPr>
              <a:t> or</a:t>
            </a:r>
            <a:r>
              <a:rPr lang="en-GB" sz="2000" b="1">
                <a:solidFill>
                  <a:schemeClr val="bg2">
                    <a:lumMod val="25000"/>
                  </a:schemeClr>
                </a:solidFill>
                <a:latin typeface="Arial" charset="0"/>
              </a:rPr>
              <a:t> likely</a:t>
            </a:r>
            <a:r>
              <a:rPr lang="en-GB" sz="2000">
                <a:solidFill>
                  <a:schemeClr val="bg2">
                    <a:lumMod val="25000"/>
                  </a:schemeClr>
                </a:solidFill>
                <a:latin typeface="Arial" charset="0"/>
              </a:rPr>
              <a:t>?  </a:t>
            </a:r>
            <a:br>
              <a:rPr lang="en-GB" sz="2000">
                <a:solidFill>
                  <a:schemeClr val="bg2">
                    <a:lumMod val="25000"/>
                  </a:schemeClr>
                </a:solidFill>
                <a:latin typeface="Arial" charset="0"/>
              </a:rPr>
            </a:br>
            <a:r>
              <a:rPr lang="en-GB" sz="2000">
                <a:solidFill>
                  <a:schemeClr val="bg2">
                    <a:lumMod val="25000"/>
                  </a:schemeClr>
                </a:solidFill>
                <a:latin typeface="Arial" charset="0"/>
              </a:rPr>
              <a:t>How do we distinguish between a </a:t>
            </a:r>
            <a:r>
              <a:rPr lang="en-GB" sz="2000" b="1">
                <a:solidFill>
                  <a:schemeClr val="bg2">
                    <a:lumMod val="25000"/>
                  </a:schemeClr>
                </a:solidFill>
                <a:latin typeface="Arial" charset="0"/>
              </a:rPr>
              <a:t>minor</a:t>
            </a:r>
            <a:r>
              <a:rPr lang="en-GB" sz="2000">
                <a:solidFill>
                  <a:schemeClr val="bg2">
                    <a:lumMod val="25000"/>
                  </a:schemeClr>
                </a:solidFill>
                <a:latin typeface="Arial" charset="0"/>
              </a:rPr>
              <a:t> and </a:t>
            </a:r>
            <a:r>
              <a:rPr lang="en-GB" sz="2000" b="1">
                <a:solidFill>
                  <a:schemeClr val="bg2">
                    <a:lumMod val="25000"/>
                  </a:schemeClr>
                </a:solidFill>
                <a:latin typeface="Arial" charset="0"/>
              </a:rPr>
              <a:t>major</a:t>
            </a:r>
            <a:r>
              <a:rPr lang="en-GB" sz="2000">
                <a:solidFill>
                  <a:schemeClr val="bg2">
                    <a:lumMod val="25000"/>
                  </a:schemeClr>
                </a:solidFill>
                <a:latin typeface="Arial" charset="0"/>
              </a:rPr>
              <a:t> severity (consequence)?</a:t>
            </a:r>
            <a:endParaRPr lang="en-GB" sz="2000">
              <a:solidFill>
                <a:schemeClr val="bg2">
                  <a:lumMod val="25000"/>
                </a:schemeClr>
              </a:solidFill>
              <a:latin typeface="Arial"/>
              <a:cs typeface="Arial"/>
            </a:endParaRPr>
          </a:p>
        </p:txBody>
      </p:sp>
      <p:sp>
        <p:nvSpPr>
          <p:cNvPr id="28" name="Text Box 63"/>
          <p:cNvSpPr txBox="1">
            <a:spLocks noChangeArrowheads="1"/>
          </p:cNvSpPr>
          <p:nvPr/>
        </p:nvSpPr>
        <p:spPr bwMode="auto">
          <a:xfrm>
            <a:off x="833845" y="1686167"/>
            <a:ext cx="756443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2000">
                <a:solidFill>
                  <a:schemeClr val="bg2">
                    <a:lumMod val="25000"/>
                  </a:schemeClr>
                </a:solidFill>
                <a:latin typeface="Arial"/>
                <a:cs typeface="Arial"/>
              </a:rPr>
              <a:t>Defining </a:t>
            </a:r>
            <a:r>
              <a:rPr lang="en-GB" sz="2000" b="1">
                <a:solidFill>
                  <a:srgbClr val="086788"/>
                </a:solidFill>
                <a:latin typeface="Arial"/>
                <a:cs typeface="Arial"/>
              </a:rPr>
              <a:t>LIKELIHOOD</a:t>
            </a:r>
            <a:r>
              <a:rPr lang="en-GB" sz="2000">
                <a:solidFill>
                  <a:schemeClr val="bg2">
                    <a:lumMod val="25000"/>
                  </a:schemeClr>
                </a:solidFill>
                <a:latin typeface="Arial"/>
                <a:cs typeface="Arial"/>
              </a:rPr>
              <a:t> and </a:t>
            </a:r>
            <a:r>
              <a:rPr lang="en-GB" sz="2000" b="1">
                <a:solidFill>
                  <a:srgbClr val="086788"/>
                </a:solidFill>
                <a:latin typeface="Arial"/>
                <a:cs typeface="Arial"/>
              </a:rPr>
              <a:t>SEVERITY:</a:t>
            </a:r>
            <a:endParaRPr lang="en-GB" sz="2000">
              <a:solidFill>
                <a:srgbClr val="086788"/>
              </a:solidFill>
              <a:latin typeface="Arial"/>
              <a:cs typeface="Arial"/>
            </a:endParaRPr>
          </a:p>
        </p:txBody>
      </p:sp>
      <p:sp>
        <p:nvSpPr>
          <p:cNvPr id="11" name="Text Box 63"/>
          <p:cNvSpPr txBox="1">
            <a:spLocks noChangeArrowheads="1"/>
          </p:cNvSpPr>
          <p:nvPr/>
        </p:nvSpPr>
        <p:spPr bwMode="auto">
          <a:xfrm>
            <a:off x="6422491" y="3938166"/>
            <a:ext cx="4905184" cy="1349038"/>
          </a:xfrm>
          <a:prstGeom prst="roundRect">
            <a:avLst>
              <a:gd name="adj" fmla="val 3780"/>
            </a:avLst>
          </a:prstGeom>
          <a:noFill/>
          <a:ln>
            <a:solidFill>
              <a:srgbClr val="DB504A"/>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2000" b="1">
                <a:solidFill>
                  <a:srgbClr val="C00000"/>
                </a:solidFill>
                <a:latin typeface="Arial"/>
                <a:cs typeface="Arial"/>
              </a:rPr>
              <a:t>   </a:t>
            </a:r>
            <a:r>
              <a:rPr lang="en-GB" sz="2000" b="1">
                <a:solidFill>
                  <a:srgbClr val="DB504A"/>
                </a:solidFill>
                <a:latin typeface="Arial"/>
                <a:cs typeface="Arial"/>
              </a:rPr>
              <a:t>Note: </a:t>
            </a:r>
            <a:r>
              <a:rPr lang="en-GB" sz="2000">
                <a:solidFill>
                  <a:srgbClr val="DB504A"/>
                </a:solidFill>
                <a:latin typeface="Arial"/>
                <a:cs typeface="Arial"/>
              </a:rPr>
              <a:t>in practice, it can be challenging to choose suitable definitions, but this step is essential to meaningful risk assessment results.</a:t>
            </a:r>
          </a:p>
        </p:txBody>
      </p:sp>
      <p:sp>
        <p:nvSpPr>
          <p:cNvPr id="7" name="Text Box 63">
            <a:extLst>
              <a:ext uri="{FF2B5EF4-FFF2-40B4-BE49-F238E27FC236}">
                <a16:creationId xmlns:a16="http://schemas.microsoft.com/office/drawing/2014/main" id="{0D007FD7-5628-BD48-B6C0-A8A4269EE54B}"/>
              </a:ext>
            </a:extLst>
          </p:cNvPr>
          <p:cNvSpPr txBox="1">
            <a:spLocks noChangeArrowheads="1"/>
          </p:cNvSpPr>
          <p:nvPr/>
        </p:nvSpPr>
        <p:spPr bwMode="auto">
          <a:xfrm>
            <a:off x="-239486" y="453031"/>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LIKELIHOOD </a:t>
            </a:r>
            <a:r>
              <a:rPr lang="en-US" sz="2800" b="1" spc="100">
                <a:solidFill>
                  <a:srgbClr val="FED766"/>
                </a:solidFill>
                <a:latin typeface="Arial" charset="0"/>
              </a:rPr>
              <a:t>and SEVERITY</a:t>
            </a:r>
          </a:p>
        </p:txBody>
      </p:sp>
      <p:grpSp>
        <p:nvGrpSpPr>
          <p:cNvPr id="2" name="Group 1">
            <a:extLst>
              <a:ext uri="{FF2B5EF4-FFF2-40B4-BE49-F238E27FC236}">
                <a16:creationId xmlns:a16="http://schemas.microsoft.com/office/drawing/2014/main" id="{538F9BA6-2D5F-55FD-7E05-B87DE003D329}"/>
              </a:ext>
            </a:extLst>
          </p:cNvPr>
          <p:cNvGrpSpPr/>
          <p:nvPr/>
        </p:nvGrpSpPr>
        <p:grpSpPr>
          <a:xfrm>
            <a:off x="6204777" y="3666377"/>
            <a:ext cx="480373" cy="480373"/>
            <a:chOff x="6084762" y="3859141"/>
            <a:chExt cx="480373" cy="480373"/>
          </a:xfrm>
        </p:grpSpPr>
        <p:sp>
          <p:nvSpPr>
            <p:cNvPr id="8" name="Oval 7">
              <a:extLst>
                <a:ext uri="{FF2B5EF4-FFF2-40B4-BE49-F238E27FC236}">
                  <a16:creationId xmlns:a16="http://schemas.microsoft.com/office/drawing/2014/main" id="{AE669BB6-30F1-E747-8BEE-03BE1152D274}"/>
                </a:ext>
              </a:extLst>
            </p:cNvPr>
            <p:cNvSpPr/>
            <p:nvPr/>
          </p:nvSpPr>
          <p:spPr>
            <a:xfrm>
              <a:off x="6084762" y="3859141"/>
              <a:ext cx="480373" cy="480373"/>
            </a:xfrm>
            <a:prstGeom prst="ellipse">
              <a:avLst/>
            </a:prstGeom>
            <a:solidFill>
              <a:schemeClr val="bg1"/>
            </a:solidFill>
            <a:ln w="19050">
              <a:solidFill>
                <a:srgbClr val="DB5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ightbulb">
              <a:extLst>
                <a:ext uri="{FF2B5EF4-FFF2-40B4-BE49-F238E27FC236}">
                  <a16:creationId xmlns:a16="http://schemas.microsoft.com/office/drawing/2014/main" id="{98D44005-A45D-4D45-AF8A-2CB4D99466D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6871" y="3931250"/>
              <a:ext cx="336153" cy="336153"/>
            </a:xfrm>
            <a:prstGeom prst="rect">
              <a:avLst/>
            </a:prstGeom>
          </p:spPr>
        </p:pic>
      </p:grpSp>
    </p:spTree>
    <p:extLst>
      <p:ext uri="{BB962C8B-B14F-4D97-AF65-F5344CB8AC3E}">
        <p14:creationId xmlns:p14="http://schemas.microsoft.com/office/powerpoint/2010/main" val="556886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3"/>
          <p:cNvSpPr txBox="1">
            <a:spLocks noChangeArrowheads="1"/>
          </p:cNvSpPr>
          <p:nvPr/>
        </p:nvSpPr>
        <p:spPr bwMode="auto">
          <a:xfrm rot="16200000">
            <a:off x="-342068" y="3748236"/>
            <a:ext cx="4744871" cy="369332"/>
          </a:xfrm>
          <a:prstGeom prst="rect">
            <a:avLst/>
          </a:prstGeom>
          <a:solidFill>
            <a:srgbClr val="FED766"/>
          </a:solidFill>
          <a:ln w="76200">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buFont typeface="Wingdings" charset="0"/>
              <a:buNone/>
              <a:defRPr/>
            </a:pPr>
            <a:r>
              <a:rPr lang="en-GB" sz="1800" b="1">
                <a:solidFill>
                  <a:schemeClr val="bg2">
                    <a:lumMod val="25000"/>
                  </a:schemeClr>
                </a:solidFill>
                <a:latin typeface="Arial" charset="0"/>
              </a:rPr>
              <a:t>EXAMPLE DEFINITIONS</a:t>
            </a:r>
          </a:p>
        </p:txBody>
      </p:sp>
      <p:graphicFrame>
        <p:nvGraphicFramePr>
          <p:cNvPr id="11" name="Table 10"/>
          <p:cNvGraphicFramePr>
            <a:graphicFrameLocks noGrp="1"/>
          </p:cNvGraphicFramePr>
          <p:nvPr>
            <p:extLst>
              <p:ext uri="{D42A27DB-BD31-4B8C-83A1-F6EECF244321}">
                <p14:modId xmlns:p14="http://schemas.microsoft.com/office/powerpoint/2010/main" val="3271064558"/>
              </p:ext>
            </p:extLst>
          </p:nvPr>
        </p:nvGraphicFramePr>
        <p:xfrm>
          <a:off x="2224460" y="1574216"/>
          <a:ext cx="7921026" cy="1916456"/>
        </p:xfrm>
        <a:graphic>
          <a:graphicData uri="http://schemas.openxmlformats.org/drawingml/2006/table">
            <a:tbl>
              <a:tblPr/>
              <a:tblGrid>
                <a:gridCol w="451708">
                  <a:extLst>
                    <a:ext uri="{9D8B030D-6E8A-4147-A177-3AD203B41FA5}">
                      <a16:colId xmlns:a16="http://schemas.microsoft.com/office/drawing/2014/main" val="20000"/>
                    </a:ext>
                  </a:extLst>
                </a:gridCol>
                <a:gridCol w="1468052">
                  <a:extLst>
                    <a:ext uri="{9D8B030D-6E8A-4147-A177-3AD203B41FA5}">
                      <a16:colId xmlns:a16="http://schemas.microsoft.com/office/drawing/2014/main" val="20001"/>
                    </a:ext>
                  </a:extLst>
                </a:gridCol>
                <a:gridCol w="6001266">
                  <a:extLst>
                    <a:ext uri="{9D8B030D-6E8A-4147-A177-3AD203B41FA5}">
                      <a16:colId xmlns:a16="http://schemas.microsoft.com/office/drawing/2014/main" val="20002"/>
                    </a:ext>
                  </a:extLst>
                </a:gridCol>
              </a:tblGrid>
              <a:tr h="362573">
                <a:tc gridSpan="2">
                  <a:txBody>
                    <a:bodyPr/>
                    <a:lstStyle/>
                    <a:p>
                      <a:pPr algn="l" fontAlgn="ctr"/>
                      <a:r>
                        <a:rPr lang="en-US" sz="1400" b="1" i="0" u="none" strike="noStrike">
                          <a:solidFill>
                            <a:schemeClr val="bg1"/>
                          </a:solidFill>
                          <a:effectLst/>
                          <a:latin typeface="Arial"/>
                        </a:rPr>
                        <a:t>Likelihood level</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6788"/>
                    </a:solidFill>
                  </a:tcPr>
                </a:tc>
                <a:tc hMerge="1">
                  <a:txBody>
                    <a:bodyPr/>
                    <a:lstStyle/>
                    <a:p>
                      <a:endParaRPr lang="en-US"/>
                    </a:p>
                  </a:txBody>
                  <a:tcPr/>
                </a:tc>
                <a:tc>
                  <a:txBody>
                    <a:bodyPr/>
                    <a:lstStyle/>
                    <a:p>
                      <a:pPr algn="l" fontAlgn="ctr"/>
                      <a:r>
                        <a:rPr lang="en-US" sz="1400" b="1" i="0" u="none" strike="noStrike">
                          <a:solidFill>
                            <a:schemeClr val="bg1"/>
                          </a:solidFill>
                          <a:effectLst/>
                          <a:latin typeface="Arial"/>
                        </a:rPr>
                        <a:t>Definition</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6788"/>
                    </a:solidFill>
                  </a:tcPr>
                </a:tc>
                <a:extLst>
                  <a:ext uri="{0D108BD9-81ED-4DB2-BD59-A6C34878D82A}">
                    <a16:rowId xmlns:a16="http://schemas.microsoft.com/office/drawing/2014/main" val="10000"/>
                  </a:ext>
                </a:extLst>
              </a:tr>
              <a:tr h="556808">
                <a:tc>
                  <a:txBody>
                    <a:bodyPr/>
                    <a:lstStyle/>
                    <a:p>
                      <a:pPr algn="ctr" fontAlgn="ctr"/>
                      <a:r>
                        <a:rPr lang="en-US" sz="1400" b="1" i="0" u="none" strike="noStrike">
                          <a:solidFill>
                            <a:srgbClr val="000000"/>
                          </a:solidFill>
                          <a:effectLst/>
                          <a:latin typeface="Arial"/>
                        </a:rPr>
                        <a:t>1</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Unlikely</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Could occur at some time but has not been observed; may occur only in exceptional circumstances</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0267">
                <a:tc>
                  <a:txBody>
                    <a:bodyPr/>
                    <a:lstStyle/>
                    <a:p>
                      <a:pPr algn="ctr" fontAlgn="ctr"/>
                      <a:r>
                        <a:rPr lang="en-US" sz="1400" b="1" i="0" u="none" strike="noStrike">
                          <a:solidFill>
                            <a:srgbClr val="000000"/>
                          </a:solidFill>
                          <a:effectLst/>
                          <a:latin typeface="Arial"/>
                        </a:rPr>
                        <a:t>2</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Likely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Might occur at some time; has been observed occasionally</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6808">
                <a:tc>
                  <a:txBody>
                    <a:bodyPr/>
                    <a:lstStyle/>
                    <a:p>
                      <a:pPr algn="ctr" fontAlgn="ctr"/>
                      <a:r>
                        <a:rPr lang="en-US" sz="1400" b="1" i="0" u="none" strike="noStrike">
                          <a:solidFill>
                            <a:srgbClr val="000000"/>
                          </a:solidFill>
                          <a:effectLst/>
                          <a:latin typeface="Arial"/>
                        </a:rPr>
                        <a:t>3</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Most</a:t>
                      </a:r>
                      <a:r>
                        <a:rPr lang="en-US" sz="1400" b="1" i="0" u="none" strike="noStrike" baseline="0">
                          <a:solidFill>
                            <a:srgbClr val="000000"/>
                          </a:solidFill>
                          <a:effectLst/>
                          <a:latin typeface="Arial"/>
                        </a:rPr>
                        <a:t> l</a:t>
                      </a:r>
                      <a:r>
                        <a:rPr lang="en-US" sz="1400" b="1" i="0" u="none" strike="noStrike">
                          <a:solidFill>
                            <a:srgbClr val="000000"/>
                          </a:solidFill>
                          <a:effectLst/>
                          <a:latin typeface="Arial"/>
                        </a:rPr>
                        <a:t>ikely</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Will probably occur in most circumstances; has been observed regularly</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21229554"/>
              </p:ext>
            </p:extLst>
          </p:nvPr>
        </p:nvGraphicFramePr>
        <p:xfrm>
          <a:off x="2224460" y="3612585"/>
          <a:ext cx="7921026" cy="2641600"/>
        </p:xfrm>
        <a:graphic>
          <a:graphicData uri="http://schemas.openxmlformats.org/drawingml/2006/table">
            <a:tbl>
              <a:tblPr/>
              <a:tblGrid>
                <a:gridCol w="451708">
                  <a:extLst>
                    <a:ext uri="{9D8B030D-6E8A-4147-A177-3AD203B41FA5}">
                      <a16:colId xmlns:a16="http://schemas.microsoft.com/office/drawing/2014/main" val="20000"/>
                    </a:ext>
                  </a:extLst>
                </a:gridCol>
                <a:gridCol w="1468052">
                  <a:extLst>
                    <a:ext uri="{9D8B030D-6E8A-4147-A177-3AD203B41FA5}">
                      <a16:colId xmlns:a16="http://schemas.microsoft.com/office/drawing/2014/main" val="20001"/>
                    </a:ext>
                  </a:extLst>
                </a:gridCol>
                <a:gridCol w="6001266">
                  <a:extLst>
                    <a:ext uri="{9D8B030D-6E8A-4147-A177-3AD203B41FA5}">
                      <a16:colId xmlns:a16="http://schemas.microsoft.com/office/drawing/2014/main" val="20002"/>
                    </a:ext>
                  </a:extLst>
                </a:gridCol>
              </a:tblGrid>
              <a:tr h="375522">
                <a:tc gridSpan="2">
                  <a:txBody>
                    <a:bodyPr/>
                    <a:lstStyle/>
                    <a:p>
                      <a:pPr algn="l" fontAlgn="ctr"/>
                      <a:r>
                        <a:rPr lang="en-US" sz="1400" b="1" i="0" u="none" strike="noStrike">
                          <a:solidFill>
                            <a:srgbClr val="FFFFFF"/>
                          </a:solidFill>
                          <a:effectLst/>
                          <a:latin typeface="Arial"/>
                        </a:rPr>
                        <a:t>Severity level</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tc hMerge="1">
                  <a:txBody>
                    <a:bodyPr/>
                    <a:lstStyle/>
                    <a:p>
                      <a:endParaRPr lang="en-US"/>
                    </a:p>
                  </a:txBody>
                  <a:tcPr/>
                </a:tc>
                <a:tc>
                  <a:txBody>
                    <a:bodyPr/>
                    <a:lstStyle/>
                    <a:p>
                      <a:pPr algn="l" fontAlgn="ctr"/>
                      <a:r>
                        <a:rPr lang="en-US" sz="1400" b="1" i="0" u="none" strike="noStrike">
                          <a:solidFill>
                            <a:srgbClr val="FFFFFF"/>
                          </a:solidFill>
                          <a:effectLst/>
                          <a:latin typeface="Arial"/>
                        </a:rPr>
                        <a:t>Definition</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0"/>
                  </a:ext>
                </a:extLst>
              </a:tr>
              <a:tr h="828737">
                <a:tc>
                  <a:txBody>
                    <a:bodyPr/>
                    <a:lstStyle/>
                    <a:p>
                      <a:pPr algn="ctr" fontAlgn="ctr"/>
                      <a:r>
                        <a:rPr lang="en-US" sz="1400" b="1" i="0" u="none" strike="noStrike">
                          <a:solidFill>
                            <a:srgbClr val="000000"/>
                          </a:solidFill>
                          <a:effectLst/>
                          <a:latin typeface="Arial"/>
                        </a:rPr>
                        <a:t>1</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No/minor impact</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Minor or negligible impact on water quality, acceptability or quantity (not health related) for a small percentage of customers; some manageable disruptions to operation; rise in complaints not significant.</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9247">
                <a:tc>
                  <a:txBody>
                    <a:bodyPr/>
                    <a:lstStyle/>
                    <a:p>
                      <a:pPr algn="ctr" fontAlgn="ctr"/>
                      <a:r>
                        <a:rPr lang="en-US" sz="1400" b="1" i="0" u="none" strike="noStrike">
                          <a:solidFill>
                            <a:srgbClr val="000000"/>
                          </a:solidFill>
                          <a:effectLst/>
                          <a:latin typeface="Arial"/>
                        </a:rPr>
                        <a:t>2</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Moderate impact</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Minor impact water quality, acceptability or quantity (not health related) for a large percentage of customers; clear rise in complaints; community annoyance; minor breach of regulatory requirement.</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8094">
                <a:tc>
                  <a:txBody>
                    <a:bodyPr/>
                    <a:lstStyle/>
                    <a:p>
                      <a:pPr algn="ctr" fontAlgn="ctr"/>
                      <a:r>
                        <a:rPr lang="en-US" sz="1400" b="1" i="0" u="none" strike="noStrike">
                          <a:solidFill>
                            <a:srgbClr val="000000"/>
                          </a:solidFill>
                          <a:effectLst/>
                          <a:latin typeface="Arial"/>
                        </a:rPr>
                        <a:t>3</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Major impact</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Major impact; potential illness or death in community associated with the water supply; large number of complaints; significant level of customer concern; significant breach of regulatory requirement.</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Box 63">
            <a:extLst>
              <a:ext uri="{FF2B5EF4-FFF2-40B4-BE49-F238E27FC236}">
                <a16:creationId xmlns:a16="http://schemas.microsoft.com/office/drawing/2014/main" id="{8911D900-9876-7943-8E10-5D432975F407}"/>
              </a:ext>
            </a:extLst>
          </p:cNvPr>
          <p:cNvSpPr txBox="1">
            <a:spLocks noChangeArrowheads="1"/>
          </p:cNvSpPr>
          <p:nvPr/>
        </p:nvSpPr>
        <p:spPr bwMode="auto">
          <a:xfrm>
            <a:off x="0" y="424190"/>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LIKELIHOOD </a:t>
            </a:r>
            <a:r>
              <a:rPr lang="en-US" sz="2800" b="1" spc="100">
                <a:solidFill>
                  <a:srgbClr val="FED766"/>
                </a:solidFill>
                <a:latin typeface="Arial" charset="0"/>
              </a:rPr>
              <a:t>and severity</a:t>
            </a:r>
          </a:p>
        </p:txBody>
      </p:sp>
    </p:spTree>
    <p:extLst>
      <p:ext uri="{BB962C8B-B14F-4D97-AF65-F5344CB8AC3E}">
        <p14:creationId xmlns:p14="http://schemas.microsoft.com/office/powerpoint/2010/main" val="1507025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3"/>
          <p:cNvSpPr txBox="1">
            <a:spLocks noChangeArrowheads="1"/>
          </p:cNvSpPr>
          <p:nvPr/>
        </p:nvSpPr>
        <p:spPr bwMode="auto">
          <a:xfrm>
            <a:off x="418454" y="1390634"/>
            <a:ext cx="6255296" cy="5170646"/>
          </a:xfrm>
          <a:prstGeom prst="rect">
            <a:avLst/>
          </a:prstGeom>
          <a:noFill/>
          <a:ln w="12700">
            <a:noFill/>
            <a:miter lim="800000"/>
            <a:headEnd/>
            <a:tailEnd/>
          </a:ln>
          <a:effectLst/>
        </p:spPr>
        <p:txBody>
          <a:bodyPr wrap="square"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spcAft>
                <a:spcPts val="300"/>
              </a:spcAft>
              <a:defRPr/>
            </a:pPr>
            <a:r>
              <a:rPr lang="en-GB" sz="1800" b="1" spc="100">
                <a:solidFill>
                  <a:srgbClr val="009FB7"/>
                </a:solidFill>
                <a:latin typeface="Arial" charset="0"/>
              </a:rPr>
              <a:t>HAZARDOUS EVENT</a:t>
            </a:r>
            <a:br>
              <a:rPr lang="en-GB" sz="1800" b="1">
                <a:solidFill>
                  <a:srgbClr val="086788"/>
                </a:solidFill>
                <a:latin typeface="Arial" charset="0"/>
              </a:rPr>
            </a:br>
            <a:r>
              <a:rPr lang="en-US" sz="1800">
                <a:solidFill>
                  <a:schemeClr val="bg2">
                    <a:lumMod val="25000"/>
                  </a:schemeClr>
                </a:solidFill>
                <a:latin typeface="Arial" charset="0"/>
              </a:rPr>
              <a:t>The water supply becomes microbially contaminated when dirty water enters the pipeline (X) because of unsanitary pipeline repair practices (Y) </a:t>
            </a:r>
          </a:p>
          <a:p>
            <a:pPr algn="l">
              <a:spcBef>
                <a:spcPct val="50000"/>
              </a:spcBef>
              <a:spcAft>
                <a:spcPts val="300"/>
              </a:spcAft>
              <a:defRPr/>
            </a:pPr>
            <a:r>
              <a:rPr lang="en-GB" sz="1800" b="1" spc="100">
                <a:solidFill>
                  <a:srgbClr val="009FB7"/>
                </a:solidFill>
                <a:latin typeface="Arial" charset="0"/>
              </a:rPr>
              <a:t>HAZARD</a:t>
            </a:r>
            <a:br>
              <a:rPr lang="en-GB" sz="1800" b="1" u="sng">
                <a:latin typeface="Arial" charset="0"/>
              </a:rPr>
            </a:br>
            <a:r>
              <a:rPr lang="en-GB" sz="1800">
                <a:solidFill>
                  <a:schemeClr val="bg2">
                    <a:lumMod val="25000"/>
                  </a:schemeClr>
                </a:solidFill>
                <a:latin typeface="Arial" charset="0"/>
              </a:rPr>
              <a:t>Microbial</a:t>
            </a:r>
          </a:p>
          <a:p>
            <a:pPr algn="l">
              <a:spcBef>
                <a:spcPct val="50000"/>
              </a:spcBef>
              <a:spcAft>
                <a:spcPts val="300"/>
              </a:spcAft>
              <a:defRPr/>
            </a:pPr>
            <a:r>
              <a:rPr lang="en-GB" sz="1800" b="1" spc="100">
                <a:solidFill>
                  <a:srgbClr val="009FB7"/>
                </a:solidFill>
                <a:latin typeface="Arial" charset="0"/>
              </a:rPr>
              <a:t>CONTROL MEASURES</a:t>
            </a:r>
            <a:br>
              <a:rPr lang="en-US" sz="1800">
                <a:latin typeface="Arial"/>
              </a:rPr>
            </a:br>
            <a:r>
              <a:rPr lang="en-US" sz="1800">
                <a:solidFill>
                  <a:schemeClr val="bg2">
                    <a:lumMod val="25000"/>
                  </a:schemeClr>
                </a:solidFill>
                <a:latin typeface="Arial"/>
              </a:rPr>
              <a:t>Visual inspection of reinstated pipe water (i.e. sample of water in a white bucket to visually check for turbidity). Validation outcome - somewhat effective</a:t>
            </a:r>
          </a:p>
          <a:p>
            <a:pPr algn="l">
              <a:spcBef>
                <a:spcPct val="50000"/>
              </a:spcBef>
              <a:spcAft>
                <a:spcPts val="300"/>
              </a:spcAft>
              <a:defRPr/>
            </a:pPr>
            <a:r>
              <a:rPr lang="en-GB" sz="1800" b="1" spc="100">
                <a:solidFill>
                  <a:srgbClr val="009FB7"/>
                </a:solidFill>
                <a:latin typeface="Arial" charset="0"/>
              </a:rPr>
              <a:t>LIKELIHOOD</a:t>
            </a:r>
            <a:endParaRPr lang="en-GB" sz="1800" spc="100">
              <a:solidFill>
                <a:srgbClr val="009FB7"/>
              </a:solidFill>
              <a:latin typeface="Arial" charset="0"/>
            </a:endParaRPr>
          </a:p>
          <a:p>
            <a:pPr algn="l" fontAlgn="ctr">
              <a:spcAft>
                <a:spcPts val="300"/>
              </a:spcAft>
            </a:pPr>
            <a:r>
              <a:rPr lang="en-GB" sz="1800" b="1">
                <a:solidFill>
                  <a:srgbClr val="DB504A"/>
                </a:solidFill>
                <a:latin typeface="Arial" charset="0"/>
              </a:rPr>
              <a:t>2</a:t>
            </a:r>
            <a:r>
              <a:rPr lang="en-GB" sz="1800">
                <a:solidFill>
                  <a:schemeClr val="bg2">
                    <a:lumMod val="25000"/>
                  </a:schemeClr>
                </a:solidFill>
                <a:latin typeface="Arial" charset="0"/>
              </a:rPr>
              <a:t> (Likely - m</a:t>
            </a:r>
            <a:r>
              <a:rPr lang="en-US" sz="1800" err="1">
                <a:solidFill>
                  <a:schemeClr val="bg2">
                    <a:lumMod val="25000"/>
                  </a:schemeClr>
                </a:solidFill>
                <a:latin typeface="Arial"/>
              </a:rPr>
              <a:t>ight</a:t>
            </a:r>
            <a:r>
              <a:rPr lang="en-US" sz="1800">
                <a:solidFill>
                  <a:schemeClr val="bg2">
                    <a:lumMod val="25000"/>
                  </a:schemeClr>
                </a:solidFill>
                <a:latin typeface="Arial"/>
              </a:rPr>
              <a:t> occur at some time; </a:t>
            </a:r>
            <a:br>
              <a:rPr lang="en-US" sz="1800">
                <a:solidFill>
                  <a:schemeClr val="bg2">
                    <a:lumMod val="25000"/>
                  </a:schemeClr>
                </a:solidFill>
                <a:latin typeface="Arial"/>
              </a:rPr>
            </a:br>
            <a:r>
              <a:rPr lang="en-US" sz="1800">
                <a:solidFill>
                  <a:schemeClr val="bg2">
                    <a:lumMod val="25000"/>
                  </a:schemeClr>
                </a:solidFill>
                <a:latin typeface="Arial"/>
              </a:rPr>
              <a:t>has been observed occasionally)</a:t>
            </a:r>
          </a:p>
          <a:p>
            <a:pPr algn="l">
              <a:spcBef>
                <a:spcPct val="50000"/>
              </a:spcBef>
              <a:spcAft>
                <a:spcPts val="300"/>
              </a:spcAft>
              <a:defRPr/>
            </a:pPr>
            <a:r>
              <a:rPr lang="en-GB" sz="1800" b="1" spc="100">
                <a:solidFill>
                  <a:srgbClr val="009FB7"/>
                </a:solidFill>
                <a:latin typeface="Arial" charset="0"/>
              </a:rPr>
              <a:t>SEVERITY</a:t>
            </a:r>
            <a:br>
              <a:rPr lang="en-GB" sz="1800">
                <a:latin typeface="Arial" charset="0"/>
              </a:rPr>
            </a:br>
            <a:r>
              <a:rPr lang="en-GB" sz="1800" b="1">
                <a:solidFill>
                  <a:srgbClr val="DB504A"/>
                </a:solidFill>
                <a:latin typeface="Arial" charset="0"/>
              </a:rPr>
              <a:t>3</a:t>
            </a:r>
            <a:r>
              <a:rPr lang="en-GB" sz="1800">
                <a:solidFill>
                  <a:schemeClr val="bg2">
                    <a:lumMod val="25000"/>
                  </a:schemeClr>
                </a:solidFill>
                <a:latin typeface="Arial" charset="0"/>
              </a:rPr>
              <a:t> (Major impact – possible illness in the community)</a:t>
            </a:r>
            <a:endParaRPr lang="en-US" sz="1800">
              <a:solidFill>
                <a:schemeClr val="bg2">
                  <a:lumMod val="25000"/>
                </a:schemeClr>
              </a:solidFill>
              <a:latin typeface="Arial"/>
            </a:endParaRPr>
          </a:p>
        </p:txBody>
      </p:sp>
      <p:sp>
        <p:nvSpPr>
          <p:cNvPr id="6" name="Text Box 63">
            <a:extLst>
              <a:ext uri="{FF2B5EF4-FFF2-40B4-BE49-F238E27FC236}">
                <a16:creationId xmlns:a16="http://schemas.microsoft.com/office/drawing/2014/main" id="{A3F55B7F-FA46-1844-B29A-1A91FC0AD1F3}"/>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50">
                <a:solidFill>
                  <a:srgbClr val="FED766"/>
                </a:solidFill>
                <a:latin typeface="Arial" charset="0"/>
              </a:rPr>
              <a:t>EXAMPLE</a:t>
            </a:r>
            <a:endParaRPr lang="en-US" sz="2800" spc="150">
              <a:solidFill>
                <a:srgbClr val="FED766"/>
              </a:solidFill>
              <a:latin typeface="Arial" charset="0"/>
            </a:endParaRPr>
          </a:p>
        </p:txBody>
      </p:sp>
      <p:pic>
        <p:nvPicPr>
          <p:cNvPr id="3" name="Picture 2" descr="A picture containing indoor, food, sitting, table&#10;&#10;Description automatically generated">
            <a:extLst>
              <a:ext uri="{FF2B5EF4-FFF2-40B4-BE49-F238E27FC236}">
                <a16:creationId xmlns:a16="http://schemas.microsoft.com/office/drawing/2014/main" id="{82AF75CD-34AE-DE3A-FA1A-6BF95611C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3750" y="2592519"/>
            <a:ext cx="5099796" cy="2549898"/>
          </a:xfrm>
          <a:prstGeom prst="rect">
            <a:avLst/>
          </a:prstGeom>
          <a:ln>
            <a:noFill/>
          </a:ln>
          <a:effectLst>
            <a:outerShdw blurRad="292100" dist="139700" dir="2700000" algn="tl" rotWithShape="0">
              <a:srgbClr val="333333">
                <a:alpha val="65000"/>
              </a:srgbClr>
            </a:outerShdw>
          </a:effectLst>
        </p:spPr>
      </p:pic>
      <p:sp>
        <p:nvSpPr>
          <p:cNvPr id="4" name="Text Box 63">
            <a:extLst>
              <a:ext uri="{FF2B5EF4-FFF2-40B4-BE49-F238E27FC236}">
                <a16:creationId xmlns:a16="http://schemas.microsoft.com/office/drawing/2014/main" id="{D059CB1D-CA48-F92E-31B0-8AEE88A22E9E}"/>
              </a:ext>
            </a:extLst>
          </p:cNvPr>
          <p:cNvSpPr txBox="1">
            <a:spLocks noChangeArrowheads="1"/>
          </p:cNvSpPr>
          <p:nvPr/>
        </p:nvSpPr>
        <p:spPr bwMode="auto">
          <a:xfrm>
            <a:off x="6673750" y="2140796"/>
            <a:ext cx="3984683" cy="451723"/>
          </a:xfrm>
          <a:prstGeom prst="round2SameRect">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300" normalizeH="0" baseline="0" noProof="0">
                <a:ln>
                  <a:noFill/>
                </a:ln>
                <a:solidFill>
                  <a:srgbClr val="009FB7"/>
                </a:solidFill>
                <a:effectLst/>
                <a:uLnTx/>
                <a:uFillTx/>
                <a:latin typeface="Arial" charset="0"/>
                <a:ea typeface="ＭＳ Ｐゴシック" charset="0"/>
              </a:rPr>
              <a:t>WORKED EXAMPLE:</a:t>
            </a:r>
            <a:endParaRPr kumimoji="0" lang="en-US" sz="2200" b="0" i="1" u="none" strike="noStrike" kern="1200" cap="none" spc="300" normalizeH="0" baseline="0" noProof="0">
              <a:ln>
                <a:noFill/>
              </a:ln>
              <a:solidFill>
                <a:srgbClr val="009FB7"/>
              </a:solidFill>
              <a:effectLst/>
              <a:uLnTx/>
              <a:uFillTx/>
              <a:latin typeface="Arial" charset="0"/>
              <a:ea typeface="ＭＳ Ｐゴシック" charset="0"/>
            </a:endParaRPr>
          </a:p>
        </p:txBody>
      </p:sp>
    </p:spTree>
    <p:extLst>
      <p:ext uri="{BB962C8B-B14F-4D97-AF65-F5344CB8AC3E}">
        <p14:creationId xmlns:p14="http://schemas.microsoft.com/office/powerpoint/2010/main" val="32366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13B7D-627B-EE44-B89E-28A95F41A2B9}"/>
            </a:ext>
          </a:extLst>
        </p:cNvPr>
        <p:cNvGrpSpPr/>
        <p:nvPr/>
      </p:nvGrpSpPr>
      <p:grpSpPr>
        <a:xfrm>
          <a:off x="0" y="0"/>
          <a:ext cx="0" cy="0"/>
          <a:chOff x="0" y="0"/>
          <a:chExt cx="0" cy="0"/>
        </a:xfrm>
      </p:grpSpPr>
      <p:sp>
        <p:nvSpPr>
          <p:cNvPr id="21" name="Text Box 63">
            <a:extLst>
              <a:ext uri="{FF2B5EF4-FFF2-40B4-BE49-F238E27FC236}">
                <a16:creationId xmlns:a16="http://schemas.microsoft.com/office/drawing/2014/main" id="{A5FD786C-DE74-F238-AA94-88C09E46EF4C}"/>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10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WSP modules</a:t>
            </a:r>
          </a:p>
        </p:txBody>
      </p:sp>
      <p:sp>
        <p:nvSpPr>
          <p:cNvPr id="2" name="Oval 16">
            <a:extLst>
              <a:ext uri="{FF2B5EF4-FFF2-40B4-BE49-F238E27FC236}">
                <a16:creationId xmlns:a16="http://schemas.microsoft.com/office/drawing/2014/main" id="{19703CA9-E61B-A02E-8369-F081FB87ED71}"/>
              </a:ext>
            </a:extLst>
          </p:cNvPr>
          <p:cNvSpPr>
            <a:spLocks noChangeArrowheads="1"/>
          </p:cNvSpPr>
          <p:nvPr/>
        </p:nvSpPr>
        <p:spPr bwMode="auto">
          <a:xfrm>
            <a:off x="3121415" y="1725181"/>
            <a:ext cx="6985432" cy="365760"/>
          </a:xfrm>
          <a:prstGeom prst="roundRect">
            <a:avLst>
              <a:gd name="adj" fmla="val 16667"/>
            </a:avLst>
          </a:prstGeom>
          <a:solidFill>
            <a:srgbClr val="009FB7"/>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tab pos="681038" algn="l"/>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cs typeface="+mn-cs"/>
              </a:rPr>
              <a:t>Mod 2: </a:t>
            </a:r>
            <a:r>
              <a:rPr kumimoji="0" lang="en-GB" sz="1500" b="0" i="0" u="none" strike="noStrike" kern="1200" cap="none" spc="0" normalizeH="0" baseline="0" noProof="0">
                <a:ln>
                  <a:noFill/>
                </a:ln>
                <a:solidFill>
                  <a:prstClr val="white"/>
                </a:solidFill>
                <a:effectLst/>
                <a:uLnTx/>
                <a:uFillTx/>
                <a:latin typeface="Arial" charset="0"/>
                <a:ea typeface="MS PGothic" charset="0"/>
                <a:cs typeface="+mn-cs"/>
              </a:rPr>
              <a:t>Describing the system</a:t>
            </a:r>
          </a:p>
        </p:txBody>
      </p:sp>
      <p:sp>
        <p:nvSpPr>
          <p:cNvPr id="3" name="Oval 16">
            <a:extLst>
              <a:ext uri="{FF2B5EF4-FFF2-40B4-BE49-F238E27FC236}">
                <a16:creationId xmlns:a16="http://schemas.microsoft.com/office/drawing/2014/main" id="{404A6849-1737-5105-0877-D3306574123B}"/>
              </a:ext>
            </a:extLst>
          </p:cNvPr>
          <p:cNvSpPr>
            <a:spLocks noChangeArrowheads="1"/>
          </p:cNvSpPr>
          <p:nvPr/>
        </p:nvSpPr>
        <p:spPr bwMode="auto">
          <a:xfrm>
            <a:off x="3121415" y="3158404"/>
            <a:ext cx="6985432" cy="365760"/>
          </a:xfrm>
          <a:prstGeom prst="roundRect">
            <a:avLst>
              <a:gd name="adj" fmla="val 16667"/>
            </a:avLst>
          </a:prstGeom>
          <a:solidFill>
            <a:srgbClr val="FED766"/>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Mod 5: </a:t>
            </a:r>
            <a:r>
              <a:rPr kumimoji="0" lang="en-GB" sz="15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Planning for improvement</a:t>
            </a:r>
          </a:p>
        </p:txBody>
      </p:sp>
      <p:sp>
        <p:nvSpPr>
          <p:cNvPr id="4" name="Oval 16">
            <a:extLst>
              <a:ext uri="{FF2B5EF4-FFF2-40B4-BE49-F238E27FC236}">
                <a16:creationId xmlns:a16="http://schemas.microsoft.com/office/drawing/2014/main" id="{EFAE285B-2B76-5236-0ADB-2E414A4ED355}"/>
              </a:ext>
            </a:extLst>
          </p:cNvPr>
          <p:cNvSpPr>
            <a:spLocks noChangeArrowheads="1"/>
          </p:cNvSpPr>
          <p:nvPr/>
        </p:nvSpPr>
        <p:spPr bwMode="auto">
          <a:xfrm>
            <a:off x="3121415" y="3586432"/>
            <a:ext cx="6972732" cy="365760"/>
          </a:xfrm>
          <a:prstGeom prst="roundRect">
            <a:avLst>
              <a:gd name="adj" fmla="val 16667"/>
            </a:avLst>
          </a:prstGeom>
          <a:solidFill>
            <a:srgbClr val="FED766"/>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rPr>
              <a:t>Mod 6: </a:t>
            </a:r>
            <a:r>
              <a:rPr kumimoji="0" lang="en-GB" sz="15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rPr>
              <a:t>Monitoring control measures</a:t>
            </a:r>
          </a:p>
        </p:txBody>
      </p:sp>
      <p:sp>
        <p:nvSpPr>
          <p:cNvPr id="5" name="Oval 16">
            <a:extLst>
              <a:ext uri="{FF2B5EF4-FFF2-40B4-BE49-F238E27FC236}">
                <a16:creationId xmlns:a16="http://schemas.microsoft.com/office/drawing/2014/main" id="{1C04C8F9-D09F-B8E8-9733-8E0A419F111E}"/>
              </a:ext>
            </a:extLst>
          </p:cNvPr>
          <p:cNvSpPr>
            <a:spLocks noChangeArrowheads="1"/>
          </p:cNvSpPr>
          <p:nvPr/>
        </p:nvSpPr>
        <p:spPr bwMode="auto">
          <a:xfrm>
            <a:off x="3121415" y="4014460"/>
            <a:ext cx="6972732" cy="365760"/>
          </a:xfrm>
          <a:prstGeom prst="roundRect">
            <a:avLst>
              <a:gd name="adj" fmla="val 16667"/>
            </a:avLst>
          </a:prstGeom>
          <a:solidFill>
            <a:srgbClr val="FED766"/>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rPr>
              <a:t>Mod 7: </a:t>
            </a:r>
            <a:r>
              <a:rPr kumimoji="0" lang="en-US" sz="1500" b="0"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rPr>
              <a:t>Verifying the effectiveness of water safety planning</a:t>
            </a:r>
            <a:endParaRPr kumimoji="0" lang="en-GB" sz="1500" b="0"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6" name="Oval 16">
            <a:extLst>
              <a:ext uri="{FF2B5EF4-FFF2-40B4-BE49-F238E27FC236}">
                <a16:creationId xmlns:a16="http://schemas.microsoft.com/office/drawing/2014/main" id="{6F715E95-DEEF-F016-6C94-53E61D096C5A}"/>
              </a:ext>
            </a:extLst>
          </p:cNvPr>
          <p:cNvSpPr>
            <a:spLocks noChangeArrowheads="1"/>
          </p:cNvSpPr>
          <p:nvPr/>
        </p:nvSpPr>
        <p:spPr bwMode="auto">
          <a:xfrm>
            <a:off x="3121415" y="4550466"/>
            <a:ext cx="6985432" cy="365760"/>
          </a:xfrm>
          <a:prstGeom prst="roundRect">
            <a:avLst>
              <a:gd name="adj" fmla="val 16667"/>
            </a:avLst>
          </a:prstGeom>
          <a:solidFill>
            <a:srgbClr val="086788"/>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rPr>
              <a:t>Mod 8: </a:t>
            </a:r>
            <a:r>
              <a:rPr kumimoji="0" lang="en-GB" sz="1500" b="0" i="0" u="none" strike="noStrike" kern="1200" cap="none" spc="0" normalizeH="0" baseline="0" noProof="0">
                <a:ln>
                  <a:noFill/>
                </a:ln>
                <a:solidFill>
                  <a:prstClr val="white"/>
                </a:solidFill>
                <a:effectLst/>
                <a:uLnTx/>
                <a:uFillTx/>
                <a:latin typeface="Arial" charset="0"/>
                <a:ea typeface="MS PGothic" charset="0"/>
              </a:rPr>
              <a:t>Strengthening management procedures</a:t>
            </a:r>
          </a:p>
        </p:txBody>
      </p:sp>
      <p:sp>
        <p:nvSpPr>
          <p:cNvPr id="7" name="Oval 16">
            <a:extLst>
              <a:ext uri="{FF2B5EF4-FFF2-40B4-BE49-F238E27FC236}">
                <a16:creationId xmlns:a16="http://schemas.microsoft.com/office/drawing/2014/main" id="{E0F5CB5A-3364-1EFC-9DE8-CBA0B25777FC}"/>
              </a:ext>
            </a:extLst>
          </p:cNvPr>
          <p:cNvSpPr>
            <a:spLocks noChangeArrowheads="1"/>
          </p:cNvSpPr>
          <p:nvPr/>
        </p:nvSpPr>
        <p:spPr bwMode="auto">
          <a:xfrm>
            <a:off x="3121415" y="4974082"/>
            <a:ext cx="6985432" cy="365760"/>
          </a:xfrm>
          <a:prstGeom prst="roundRect">
            <a:avLst>
              <a:gd name="adj" fmla="val 16667"/>
            </a:avLst>
          </a:prstGeom>
          <a:solidFill>
            <a:srgbClr val="086788"/>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rPr>
              <a:t>Mod 9: </a:t>
            </a:r>
            <a:r>
              <a:rPr kumimoji="0" lang="en-GB" sz="1500" b="0" i="0" u="none" strike="noStrike" kern="1200" cap="none" spc="0" normalizeH="0" baseline="0" noProof="0">
                <a:ln>
                  <a:noFill/>
                </a:ln>
                <a:solidFill>
                  <a:prstClr val="white"/>
                </a:solidFill>
                <a:effectLst/>
                <a:uLnTx/>
                <a:uFillTx/>
                <a:latin typeface="Arial" charset="0"/>
                <a:ea typeface="MS PGothic" charset="0"/>
              </a:rPr>
              <a:t>Strengthening WSP supporting programmes</a:t>
            </a:r>
          </a:p>
        </p:txBody>
      </p:sp>
      <p:sp>
        <p:nvSpPr>
          <p:cNvPr id="8" name="Oval 16">
            <a:extLst>
              <a:ext uri="{FF2B5EF4-FFF2-40B4-BE49-F238E27FC236}">
                <a16:creationId xmlns:a16="http://schemas.microsoft.com/office/drawing/2014/main" id="{FB22FD56-61A3-0D61-ABC7-99BCB7803064}"/>
              </a:ext>
            </a:extLst>
          </p:cNvPr>
          <p:cNvSpPr>
            <a:spLocks noChangeArrowheads="1"/>
          </p:cNvSpPr>
          <p:nvPr/>
        </p:nvSpPr>
        <p:spPr bwMode="auto">
          <a:xfrm>
            <a:off x="3121415" y="2172092"/>
            <a:ext cx="6972732" cy="365760"/>
          </a:xfrm>
          <a:prstGeom prst="roundRect">
            <a:avLst>
              <a:gd name="adj" fmla="val 16667"/>
            </a:avLst>
          </a:prstGeom>
          <a:solidFill>
            <a:srgbClr val="009FB7"/>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ＭＳ Ｐゴシック" charset="0"/>
                <a:cs typeface="ＭＳ Ｐゴシック" charset="0"/>
              </a:rPr>
              <a:t>Mod 3: </a:t>
            </a:r>
            <a:r>
              <a:rPr kumimoji="0" lang="en-GB" sz="1500" b="0" i="0" u="none" strike="noStrike" kern="1200" cap="none" spc="0" normalizeH="0" baseline="0" noProof="0">
                <a:ln>
                  <a:noFill/>
                </a:ln>
                <a:solidFill>
                  <a:prstClr val="white"/>
                </a:solidFill>
                <a:effectLst/>
                <a:uLnTx/>
                <a:uFillTx/>
                <a:latin typeface="Arial" charset="0"/>
                <a:ea typeface="ＭＳ Ｐゴシック" charset="0"/>
                <a:cs typeface="ＭＳ Ｐゴシック" charset="0"/>
              </a:rPr>
              <a:t>Identifying hazards and hazardous events</a:t>
            </a:r>
          </a:p>
        </p:txBody>
      </p:sp>
      <p:sp>
        <p:nvSpPr>
          <p:cNvPr id="9" name="Oval 16">
            <a:extLst>
              <a:ext uri="{FF2B5EF4-FFF2-40B4-BE49-F238E27FC236}">
                <a16:creationId xmlns:a16="http://schemas.microsoft.com/office/drawing/2014/main" id="{CAB6C86B-7608-32ED-BA2E-F1352BB3D6A8}"/>
              </a:ext>
            </a:extLst>
          </p:cNvPr>
          <p:cNvSpPr>
            <a:spLocks noChangeArrowheads="1"/>
          </p:cNvSpPr>
          <p:nvPr/>
        </p:nvSpPr>
        <p:spPr bwMode="auto">
          <a:xfrm>
            <a:off x="3134115" y="2664643"/>
            <a:ext cx="6972732" cy="365760"/>
          </a:xfrm>
          <a:prstGeom prst="roundRect">
            <a:avLst>
              <a:gd name="adj" fmla="val 16667"/>
            </a:avLst>
          </a:prstGeom>
          <a:solidFill>
            <a:srgbClr val="FED766"/>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black">
                    <a:lumMod val="75000"/>
                    <a:lumOff val="25000"/>
                  </a:prstClr>
                </a:solidFill>
                <a:effectLst/>
                <a:uLnTx/>
                <a:uFillTx/>
                <a:latin typeface="Arial" charset="0"/>
                <a:ea typeface="ＭＳ Ｐゴシック" charset="0"/>
                <a:cs typeface="ＭＳ Ｐゴシック" charset="0"/>
              </a:rPr>
              <a:t>Mod 4: </a:t>
            </a:r>
            <a:r>
              <a:rPr kumimoji="0" lang="en-US" sz="1500" b="0" i="0" u="none" strike="noStrike" kern="1200" cap="none" spc="0" normalizeH="0" baseline="0" noProof="0">
                <a:ln>
                  <a:noFill/>
                </a:ln>
                <a:solidFill>
                  <a:prstClr val="black">
                    <a:lumMod val="75000"/>
                    <a:lumOff val="25000"/>
                  </a:prstClr>
                </a:solidFill>
                <a:effectLst/>
                <a:uLnTx/>
                <a:uFillTx/>
                <a:latin typeface="Arial" charset="0"/>
                <a:ea typeface="ＭＳ Ｐゴシック" charset="0"/>
                <a:cs typeface="ＭＳ Ｐゴシック" charset="0"/>
              </a:rPr>
              <a:t>Validating existing control measures and assessing risks</a:t>
            </a:r>
            <a:endParaRPr kumimoji="0" lang="en-GB" sz="1500" b="0" i="0" u="none" strike="noStrike" kern="1200" cap="none" spc="0" normalizeH="0" baseline="0" noProof="0">
              <a:ln>
                <a:noFill/>
              </a:ln>
              <a:solidFill>
                <a:prstClr val="black">
                  <a:lumMod val="75000"/>
                  <a:lumOff val="25000"/>
                </a:prstClr>
              </a:solidFill>
              <a:effectLst/>
              <a:uLnTx/>
              <a:uFillTx/>
              <a:latin typeface="Arial" charset="0"/>
              <a:ea typeface="ＭＳ Ｐゴシック" charset="0"/>
              <a:cs typeface="ＭＳ Ｐゴシック" charset="0"/>
            </a:endParaRPr>
          </a:p>
        </p:txBody>
      </p:sp>
      <p:sp>
        <p:nvSpPr>
          <p:cNvPr id="10" name="Oval 16">
            <a:extLst>
              <a:ext uri="{FF2B5EF4-FFF2-40B4-BE49-F238E27FC236}">
                <a16:creationId xmlns:a16="http://schemas.microsoft.com/office/drawing/2014/main" id="{141B4402-98F2-EDC1-735D-F8AEED40D788}"/>
              </a:ext>
            </a:extLst>
          </p:cNvPr>
          <p:cNvSpPr>
            <a:spLocks noChangeArrowheads="1"/>
          </p:cNvSpPr>
          <p:nvPr/>
        </p:nvSpPr>
        <p:spPr bwMode="auto">
          <a:xfrm>
            <a:off x="3121415" y="5406522"/>
            <a:ext cx="6985432" cy="365760"/>
          </a:xfrm>
          <a:prstGeom prst="roundRect">
            <a:avLst>
              <a:gd name="adj" fmla="val 16667"/>
            </a:avLst>
          </a:prstGeom>
          <a:solidFill>
            <a:srgbClr val="086788"/>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rPr>
              <a:t>Mod 10: </a:t>
            </a:r>
            <a:r>
              <a:rPr kumimoji="0" lang="en-US" sz="1500" b="0" i="0" u="none" strike="noStrike" kern="1200" cap="none" spc="0" normalizeH="0" baseline="0" noProof="0">
                <a:ln>
                  <a:noFill/>
                </a:ln>
                <a:solidFill>
                  <a:prstClr val="white"/>
                </a:solidFill>
                <a:effectLst/>
                <a:uLnTx/>
                <a:uFillTx/>
                <a:latin typeface="Arial" charset="0"/>
                <a:ea typeface="MS PGothic" charset="0"/>
              </a:rPr>
              <a:t>Reviewing and updating the WSP</a:t>
            </a:r>
            <a:endParaRPr kumimoji="0" lang="en-GB" sz="1500" b="0" i="0" u="none" strike="noStrike" kern="1200" cap="none" spc="0" normalizeH="0" baseline="0" noProof="0">
              <a:ln>
                <a:noFill/>
              </a:ln>
              <a:solidFill>
                <a:prstClr val="white"/>
              </a:solidFill>
              <a:effectLst/>
              <a:uLnTx/>
              <a:uFillTx/>
              <a:latin typeface="Arial" charset="0"/>
              <a:ea typeface="MS PGothic" charset="0"/>
            </a:endParaRPr>
          </a:p>
        </p:txBody>
      </p:sp>
      <p:sp>
        <p:nvSpPr>
          <p:cNvPr id="11" name="Oval 4">
            <a:extLst>
              <a:ext uri="{FF2B5EF4-FFF2-40B4-BE49-F238E27FC236}">
                <a16:creationId xmlns:a16="http://schemas.microsoft.com/office/drawing/2014/main" id="{725A63FB-EE2A-B96B-A970-BD1B99507267}"/>
              </a:ext>
            </a:extLst>
          </p:cNvPr>
          <p:cNvSpPr>
            <a:spLocks noChangeArrowheads="1"/>
          </p:cNvSpPr>
          <p:nvPr/>
        </p:nvSpPr>
        <p:spPr bwMode="auto">
          <a:xfrm>
            <a:off x="3108715" y="5845888"/>
            <a:ext cx="6985432" cy="365760"/>
          </a:xfrm>
          <a:prstGeom prst="roundRect">
            <a:avLst>
              <a:gd name="adj" fmla="val 16667"/>
            </a:avLst>
          </a:prstGeom>
          <a:solidFill>
            <a:schemeClr val="bg2">
              <a:lumMod val="75000"/>
            </a:schemeClr>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tab pos="1138238" algn="l"/>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cs typeface="+mn-cs"/>
              </a:rPr>
              <a:t>Mod 1: </a:t>
            </a:r>
            <a:r>
              <a:rPr kumimoji="0" lang="en-GB" sz="1500" b="0" i="0" u="none" strike="noStrike" kern="1200" cap="none" spc="0" normalizeH="0" baseline="0" noProof="0">
                <a:ln>
                  <a:noFill/>
                </a:ln>
                <a:solidFill>
                  <a:prstClr val="white"/>
                </a:solidFill>
                <a:effectLst/>
                <a:uLnTx/>
                <a:uFillTx/>
                <a:latin typeface="Arial" charset="0"/>
                <a:ea typeface="MS PGothic" charset="0"/>
                <a:cs typeface="+mn-cs"/>
              </a:rPr>
              <a:t>Assembling the WSP team</a:t>
            </a:r>
          </a:p>
        </p:txBody>
      </p:sp>
      <p:sp>
        <p:nvSpPr>
          <p:cNvPr id="12" name="Oval 4">
            <a:extLst>
              <a:ext uri="{FF2B5EF4-FFF2-40B4-BE49-F238E27FC236}">
                <a16:creationId xmlns:a16="http://schemas.microsoft.com/office/drawing/2014/main" id="{5738C343-9B96-A3E8-034F-4237584EC518}"/>
              </a:ext>
            </a:extLst>
          </p:cNvPr>
          <p:cNvSpPr>
            <a:spLocks noChangeArrowheads="1"/>
          </p:cNvSpPr>
          <p:nvPr/>
        </p:nvSpPr>
        <p:spPr bwMode="auto">
          <a:xfrm>
            <a:off x="2077107" y="1721235"/>
            <a:ext cx="963083" cy="816617"/>
          </a:xfrm>
          <a:prstGeom prst="roundRect">
            <a:avLst>
              <a:gd name="adj" fmla="val 7746"/>
            </a:avLst>
          </a:prstGeom>
          <a:solidFill>
            <a:srgbClr val="009FB7"/>
          </a:solidFill>
          <a:ln w="9525">
            <a:noFill/>
            <a:round/>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cs typeface="+mn-cs"/>
              </a:rPr>
              <a:t>DAY 1</a:t>
            </a:r>
            <a:endParaRPr kumimoji="0" lang="en-GB" sz="1500" b="0" i="0" u="none" strike="noStrike" kern="1200" cap="none" spc="0" normalizeH="0" baseline="0" noProof="0">
              <a:ln>
                <a:noFill/>
              </a:ln>
              <a:solidFill>
                <a:prstClr val="white"/>
              </a:solidFill>
              <a:effectLst/>
              <a:uLnTx/>
              <a:uFillTx/>
              <a:latin typeface="Arial" charset="0"/>
              <a:ea typeface="MS PGothic" charset="0"/>
              <a:cs typeface="+mn-cs"/>
            </a:endParaRPr>
          </a:p>
        </p:txBody>
      </p:sp>
      <p:sp>
        <p:nvSpPr>
          <p:cNvPr id="13" name="Oval 4">
            <a:extLst>
              <a:ext uri="{FF2B5EF4-FFF2-40B4-BE49-F238E27FC236}">
                <a16:creationId xmlns:a16="http://schemas.microsoft.com/office/drawing/2014/main" id="{198277A4-28BA-4BD6-5C64-3BBA3D9AB61A}"/>
              </a:ext>
            </a:extLst>
          </p:cNvPr>
          <p:cNvSpPr>
            <a:spLocks noChangeArrowheads="1"/>
          </p:cNvSpPr>
          <p:nvPr/>
        </p:nvSpPr>
        <p:spPr bwMode="auto">
          <a:xfrm>
            <a:off x="2077107" y="2618192"/>
            <a:ext cx="963083" cy="1762029"/>
          </a:xfrm>
          <a:prstGeom prst="roundRect">
            <a:avLst>
              <a:gd name="adj" fmla="val 6472"/>
            </a:avLst>
          </a:prstGeom>
          <a:solidFill>
            <a:srgbClr val="FED766"/>
          </a:solidFill>
          <a:ln w="9525">
            <a:noFill/>
            <a:round/>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Arial" charset="0"/>
                <a:ea typeface="MS PGothic" charset="0"/>
                <a:cs typeface="+mn-cs"/>
              </a:rPr>
              <a:t>DAY 2</a:t>
            </a:r>
            <a:endParaRPr kumimoji="0" lang="en-GB" sz="1500" b="0" i="0" u="none" strike="noStrike" kern="1200" cap="none" spc="0" normalizeH="0" baseline="0" noProof="0">
              <a:ln>
                <a:noFill/>
              </a:ln>
              <a:solidFill>
                <a:srgbClr val="000000"/>
              </a:solidFill>
              <a:effectLst/>
              <a:uLnTx/>
              <a:uFillTx/>
              <a:latin typeface="Arial" charset="0"/>
              <a:ea typeface="MS PGothic" charset="0"/>
              <a:cs typeface="+mn-cs"/>
            </a:endParaRPr>
          </a:p>
        </p:txBody>
      </p:sp>
      <p:sp>
        <p:nvSpPr>
          <p:cNvPr id="14" name="Oval 4">
            <a:extLst>
              <a:ext uri="{FF2B5EF4-FFF2-40B4-BE49-F238E27FC236}">
                <a16:creationId xmlns:a16="http://schemas.microsoft.com/office/drawing/2014/main" id="{14E4B300-41A1-D791-9AE6-99AC4982C034}"/>
              </a:ext>
            </a:extLst>
          </p:cNvPr>
          <p:cNvSpPr>
            <a:spLocks noChangeArrowheads="1"/>
          </p:cNvSpPr>
          <p:nvPr/>
        </p:nvSpPr>
        <p:spPr bwMode="auto">
          <a:xfrm>
            <a:off x="2077106" y="4550466"/>
            <a:ext cx="963083" cy="1661181"/>
          </a:xfrm>
          <a:prstGeom prst="roundRect">
            <a:avLst>
              <a:gd name="adj" fmla="val 7746"/>
            </a:avLst>
          </a:prstGeom>
          <a:solidFill>
            <a:srgbClr val="086788"/>
          </a:solidFill>
          <a:ln w="9525">
            <a:noFill/>
            <a:round/>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cs typeface="+mn-cs"/>
              </a:rPr>
              <a:t>DAY 4</a:t>
            </a:r>
            <a:endParaRPr kumimoji="0" lang="en-GB" sz="1500" b="0" i="0" u="none" strike="noStrike" kern="1200" cap="none" spc="0" normalizeH="0" baseline="0" noProof="0">
              <a:ln>
                <a:noFill/>
              </a:ln>
              <a:solidFill>
                <a:prstClr val="white"/>
              </a:solidFill>
              <a:effectLst/>
              <a:uLnTx/>
              <a:uFillTx/>
              <a:latin typeface="Arial" charset="0"/>
              <a:ea typeface="MS PGothic" charset="0"/>
              <a:cs typeface="+mn-cs"/>
            </a:endParaRPr>
          </a:p>
        </p:txBody>
      </p:sp>
    </p:spTree>
    <p:extLst>
      <p:ext uri="{BB962C8B-B14F-4D97-AF65-F5344CB8AC3E}">
        <p14:creationId xmlns:p14="http://schemas.microsoft.com/office/powerpoint/2010/main" val="3874576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287904567"/>
              </p:ext>
            </p:extLst>
          </p:nvPr>
        </p:nvGraphicFramePr>
        <p:xfrm>
          <a:off x="3572933" y="2685202"/>
          <a:ext cx="4792130" cy="3636497"/>
        </p:xfrm>
        <a:graphic>
          <a:graphicData uri="http://schemas.openxmlformats.org/drawingml/2006/table">
            <a:tbl>
              <a:tblPr/>
              <a:tblGrid>
                <a:gridCol w="406397">
                  <a:extLst>
                    <a:ext uri="{9D8B030D-6E8A-4147-A177-3AD203B41FA5}">
                      <a16:colId xmlns:a16="http://schemas.microsoft.com/office/drawing/2014/main" val="20000"/>
                    </a:ext>
                  </a:extLst>
                </a:gridCol>
                <a:gridCol w="999067">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1049866">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04797">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n-US" sz="1400" b="1" i="1" u="none" strike="noStrike">
                          <a:solidFill>
                            <a:schemeClr val="bg2">
                              <a:lumMod val="25000"/>
                            </a:schemeClr>
                          </a:solidFill>
                          <a:effectLst/>
                          <a:latin typeface="Arial" charset="0"/>
                          <a:ea typeface="Arial" charset="0"/>
                          <a:cs typeface="Arial" charset="0"/>
                        </a:rPr>
                        <a:t>SEVERITY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667">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No/minor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Moderate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Major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31308">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498425">
                <a:tc rowSpan="3">
                  <a:txBody>
                    <a:bodyPr/>
                    <a:lstStyle/>
                    <a:p>
                      <a:pPr algn="ctr" fontAlgn="ctr"/>
                      <a:r>
                        <a:rPr lang="en-US" sz="1400" b="1" i="1" u="none" strike="noStrike">
                          <a:solidFill>
                            <a:schemeClr val="bg2">
                              <a:lumMod val="25000"/>
                            </a:schemeClr>
                          </a:solidFill>
                          <a:effectLst/>
                          <a:latin typeface="Arial" charset="0"/>
                          <a:ea typeface="Arial" charset="0"/>
                          <a:cs typeface="Arial" charset="0"/>
                        </a:rPr>
                        <a:t>LIKELIHOOD</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400" b="1" i="1" u="none" strike="noStrike">
                          <a:solidFill>
                            <a:schemeClr val="bg2">
                              <a:lumMod val="25000"/>
                            </a:schemeClr>
                          </a:solidFill>
                          <a:effectLst/>
                          <a:latin typeface="Arial" charset="0"/>
                          <a:ea typeface="Arial" charset="0"/>
                          <a:cs typeface="Arial" charset="0"/>
                        </a:rPr>
                        <a:t>Unlikely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chemeClr val="bg2">
                            <a:lumMod val="25000"/>
                          </a:schemeClr>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chemeClr val="bg2">
                            <a:lumMod val="25000"/>
                          </a:schemeClr>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chemeClr val="bg2">
                            <a:lumMod val="25000"/>
                          </a:schemeClr>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91067">
                <a:tc vMerge="1">
                  <a:txBody>
                    <a:bodyPr/>
                    <a:lstStyle/>
                    <a:p>
                      <a:endParaRPr lang="en-US"/>
                    </a:p>
                  </a:txBody>
                  <a:tcPr/>
                </a:tc>
                <a:tc>
                  <a:txBody>
                    <a:bodyPr/>
                    <a:lstStyle/>
                    <a:p>
                      <a:pPr algn="r" fontAlgn="ctr"/>
                      <a:r>
                        <a:rPr lang="en-US" sz="1400" b="1" i="1" u="none" strike="noStrike">
                          <a:solidFill>
                            <a:schemeClr val="bg2">
                              <a:lumMod val="25000"/>
                            </a:schemeClr>
                          </a:solidFill>
                          <a:effectLst/>
                          <a:latin typeface="Arial" charset="0"/>
                          <a:ea typeface="Arial" charset="0"/>
                          <a:cs typeface="Arial" charset="0"/>
                        </a:rPr>
                        <a:t>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chemeClr val="bg2">
                            <a:lumMod val="25000"/>
                          </a:schemeClr>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chemeClr val="bg2">
                            <a:lumMod val="25000"/>
                          </a:schemeClr>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chemeClr val="bg2">
                            <a:lumMod val="25000"/>
                          </a:schemeClr>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74133">
                <a:tc vMerge="1">
                  <a:txBody>
                    <a:bodyPr/>
                    <a:lstStyle/>
                    <a:p>
                      <a:endParaRPr lang="en-US"/>
                    </a:p>
                  </a:txBody>
                  <a:tcPr/>
                </a:tc>
                <a:tc>
                  <a:txBody>
                    <a:bodyPr/>
                    <a:lstStyle/>
                    <a:p>
                      <a:pPr algn="r" fontAlgn="ctr"/>
                      <a:r>
                        <a:rPr lang="en-US" sz="1400" b="1" i="1" u="none" strike="noStrike">
                          <a:solidFill>
                            <a:schemeClr val="bg2">
                              <a:lumMod val="25000"/>
                            </a:schemeClr>
                          </a:solidFill>
                          <a:effectLst/>
                          <a:latin typeface="Arial" charset="0"/>
                          <a:ea typeface="Arial" charset="0"/>
                          <a:cs typeface="Arial" charset="0"/>
                        </a:rPr>
                        <a:t>Most</a:t>
                      </a:r>
                      <a:r>
                        <a:rPr lang="en-US" sz="1400" b="1" i="1" u="none" strike="noStrike" baseline="0">
                          <a:solidFill>
                            <a:schemeClr val="bg2">
                              <a:lumMod val="25000"/>
                            </a:schemeClr>
                          </a:solidFill>
                          <a:effectLst/>
                          <a:latin typeface="Arial" charset="0"/>
                          <a:ea typeface="Arial" charset="0"/>
                          <a:cs typeface="Arial" charset="0"/>
                        </a:rPr>
                        <a:t> l</a:t>
                      </a:r>
                      <a:r>
                        <a:rPr lang="en-US" sz="1400" b="1" i="1" u="none" strike="noStrike">
                          <a:solidFill>
                            <a:schemeClr val="bg2">
                              <a:lumMod val="25000"/>
                            </a:schemeClr>
                          </a:solidFill>
                          <a:effectLst/>
                          <a:latin typeface="Arial" charset="0"/>
                          <a:ea typeface="Arial" charset="0"/>
                          <a:cs typeface="Arial" charset="0"/>
                        </a:rPr>
                        <a:t>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chemeClr val="bg2">
                            <a:lumMod val="25000"/>
                          </a:schemeClr>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chemeClr val="bg2">
                            <a:lumMod val="25000"/>
                          </a:schemeClr>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chemeClr val="bg2">
                            <a:lumMod val="25000"/>
                          </a:schemeClr>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62440">
                <a:tc>
                  <a:txBody>
                    <a:bodyPr/>
                    <a:lstStyle/>
                    <a:p>
                      <a:pPr algn="l"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40830">
                <a:tc>
                  <a:txBody>
                    <a:bodyPr/>
                    <a:lstStyle/>
                    <a:p>
                      <a:pPr algn="l"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en-US" sz="1400" b="1" i="0" u="none" strike="noStrike">
                          <a:solidFill>
                            <a:schemeClr val="bg2">
                              <a:lumMod val="25000"/>
                            </a:schemeClr>
                          </a:solidFill>
                          <a:effectLst/>
                          <a:latin typeface="Arial" charset="0"/>
                          <a:ea typeface="Arial" charset="0"/>
                          <a:cs typeface="Arial" charset="0"/>
                        </a:rPr>
                        <a:t>Risk score:</a:t>
                      </a:r>
                      <a:r>
                        <a:rPr lang="en-US" sz="1400" b="0" i="0" u="none" strike="noStrike">
                          <a:solidFill>
                            <a:schemeClr val="bg2">
                              <a:lumMod val="25000"/>
                            </a:schemeClr>
                          </a:solidFill>
                          <a:effectLst/>
                          <a:latin typeface="Arial" charset="0"/>
                          <a:ea typeface="Arial" charset="0"/>
                          <a:cs typeface="Arial" charset="0"/>
                        </a:rPr>
                        <a:t> </a:t>
                      </a:r>
                    </a:p>
                  </a:txBody>
                  <a:tcPr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0" i="0" u="none" strike="noStrike">
                        <a:solidFill>
                          <a:srgbClr val="000000"/>
                        </a:solidFill>
                        <a:effectLst/>
                        <a:latin typeface="Arial" charset="0"/>
                        <a:ea typeface="Arial" charset="0"/>
                        <a:cs typeface="Arial" charset="0"/>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 3 - 5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 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7"/>
                  </a:ext>
                </a:extLst>
              </a:tr>
              <a:tr h="340830">
                <a:tc>
                  <a:txBody>
                    <a:bodyPr/>
                    <a:lstStyle/>
                    <a:p>
                      <a:pPr algn="l"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1" i="0" u="none" strike="noStrike">
                          <a:solidFill>
                            <a:schemeClr val="bg2">
                              <a:lumMod val="25000"/>
                            </a:schemeClr>
                          </a:solidFill>
                          <a:effectLst/>
                          <a:latin typeface="Arial" charset="0"/>
                          <a:ea typeface="Arial" charset="0"/>
                          <a:cs typeface="Arial" charset="0"/>
                        </a:rPr>
                        <a:t>Risk level:</a:t>
                      </a:r>
                    </a:p>
                  </a:txBody>
                  <a:tcPr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Low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Medium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High</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7" name="Oval 26"/>
          <p:cNvSpPr/>
          <p:nvPr/>
        </p:nvSpPr>
        <p:spPr bwMode="auto">
          <a:xfrm>
            <a:off x="7344507" y="5626378"/>
            <a:ext cx="1020555" cy="711202"/>
          </a:xfrm>
          <a:prstGeom prst="ellipse">
            <a:avLst/>
          </a:prstGeom>
          <a:noFill/>
          <a:ln w="25400">
            <a:solidFill>
              <a:srgbClr val="DB504A"/>
            </a:solid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5" name="Rectangle 14"/>
          <p:cNvSpPr/>
          <p:nvPr/>
        </p:nvSpPr>
        <p:spPr bwMode="auto">
          <a:xfrm>
            <a:off x="7344508" y="4399696"/>
            <a:ext cx="1020555" cy="503094"/>
          </a:xfrm>
          <a:prstGeom prst="rect">
            <a:avLst/>
          </a:prstGeom>
          <a:noFill/>
          <a:ln w="38100">
            <a:solidFill>
              <a:srgbClr val="009FB7"/>
            </a:solidFill>
          </a:ln>
          <a:effectLst/>
        </p:spPr>
        <p:txBody>
          <a:bodyPr wrap="none" anchor="ctr"/>
          <a:lstStyle/>
          <a:p>
            <a:pPr algn="ctr">
              <a:defRPr/>
            </a:pPr>
            <a:endParaRPr lang="en-US" sz="2400">
              <a:latin typeface="Californian FB" charset="0"/>
            </a:endParaRPr>
          </a:p>
        </p:txBody>
      </p:sp>
      <p:sp>
        <p:nvSpPr>
          <p:cNvPr id="19" name="Text Box 63"/>
          <p:cNvSpPr txBox="1">
            <a:spLocks noChangeArrowheads="1"/>
          </p:cNvSpPr>
          <p:nvPr/>
        </p:nvSpPr>
        <p:spPr bwMode="auto">
          <a:xfrm>
            <a:off x="7609947" y="4446786"/>
            <a:ext cx="55297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GB" sz="2000">
                <a:latin typeface="Arial" charset="0"/>
              </a:rPr>
              <a:t>6</a:t>
            </a:r>
            <a:endParaRPr lang="en-GB" sz="400">
              <a:latin typeface="Arial"/>
              <a:cs typeface="Arial"/>
            </a:endParaRPr>
          </a:p>
        </p:txBody>
      </p:sp>
      <p:grpSp>
        <p:nvGrpSpPr>
          <p:cNvPr id="25" name="Group 24">
            <a:extLst>
              <a:ext uri="{FF2B5EF4-FFF2-40B4-BE49-F238E27FC236}">
                <a16:creationId xmlns:a16="http://schemas.microsoft.com/office/drawing/2014/main" id="{2884E714-E088-D74B-8852-DDB3EF4C71E2}"/>
              </a:ext>
            </a:extLst>
          </p:cNvPr>
          <p:cNvGrpSpPr/>
          <p:nvPr/>
        </p:nvGrpSpPr>
        <p:grpSpPr>
          <a:xfrm>
            <a:off x="11676764" y="1229560"/>
            <a:ext cx="515236" cy="380621"/>
            <a:chOff x="8628766" y="1945016"/>
            <a:chExt cx="515236" cy="380621"/>
          </a:xfrm>
        </p:grpSpPr>
        <p:sp>
          <p:nvSpPr>
            <p:cNvPr id="26" name="Round Same Side Corner Rectangle 25">
              <a:extLst>
                <a:ext uri="{FF2B5EF4-FFF2-40B4-BE49-F238E27FC236}">
                  <a16:creationId xmlns:a16="http://schemas.microsoft.com/office/drawing/2014/main" id="{2A06EED3-C855-8545-BB32-7BF523EC5641}"/>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8" name="Striped Right Arrow 27">
              <a:extLst>
                <a:ext uri="{FF2B5EF4-FFF2-40B4-BE49-F238E27FC236}">
                  <a16:creationId xmlns:a16="http://schemas.microsoft.com/office/drawing/2014/main" id="{DA11D9B1-C116-DF4B-AE7D-967E68475BB7}"/>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BD2A94E-7C5B-F64E-B96A-7FC1A9211B7B}"/>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3</a:t>
              </a:r>
            </a:p>
          </p:txBody>
        </p:sp>
      </p:grpSp>
      <p:sp>
        <p:nvSpPr>
          <p:cNvPr id="30" name="Text Box 63">
            <a:extLst>
              <a:ext uri="{FF2B5EF4-FFF2-40B4-BE49-F238E27FC236}">
                <a16:creationId xmlns:a16="http://schemas.microsoft.com/office/drawing/2014/main" id="{0BF36E91-D480-294A-B636-C3AA21476AC1}"/>
              </a:ext>
            </a:extLst>
          </p:cNvPr>
          <p:cNvSpPr txBox="1">
            <a:spLocks noChangeArrowheads="1"/>
          </p:cNvSpPr>
          <p:nvPr/>
        </p:nvSpPr>
        <p:spPr bwMode="auto">
          <a:xfrm>
            <a:off x="-348110" y="455865"/>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RISK </a:t>
            </a:r>
            <a:r>
              <a:rPr lang="en-US" sz="2800" b="1" spc="100">
                <a:solidFill>
                  <a:srgbClr val="FED766"/>
                </a:solidFill>
                <a:latin typeface="Arial" charset="0"/>
              </a:rPr>
              <a:t>assessment</a:t>
            </a:r>
          </a:p>
        </p:txBody>
      </p:sp>
      <p:sp>
        <p:nvSpPr>
          <p:cNvPr id="32" name="Text Box 63">
            <a:extLst>
              <a:ext uri="{FF2B5EF4-FFF2-40B4-BE49-F238E27FC236}">
                <a16:creationId xmlns:a16="http://schemas.microsoft.com/office/drawing/2014/main" id="{08D78BE1-6EBE-2943-9816-CCADB4C0E4A4}"/>
              </a:ext>
            </a:extLst>
          </p:cNvPr>
          <p:cNvSpPr txBox="1">
            <a:spLocks noChangeArrowheads="1"/>
          </p:cNvSpPr>
          <p:nvPr/>
        </p:nvSpPr>
        <p:spPr bwMode="auto">
          <a:xfrm>
            <a:off x="841181" y="1620480"/>
            <a:ext cx="4404491" cy="423327"/>
          </a:xfrm>
          <a:prstGeom prst="roundRect">
            <a:avLst>
              <a:gd name="adj" fmla="val 9495"/>
            </a:avLst>
          </a:prstGeom>
          <a:solidFill>
            <a:srgbClr val="FED766"/>
          </a:solidFill>
          <a:ln w="76200">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buFont typeface="Wingdings" charset="0"/>
              <a:buNone/>
              <a:defRPr/>
            </a:pPr>
            <a:r>
              <a:rPr lang="en-GB" sz="2000" b="1">
                <a:solidFill>
                  <a:srgbClr val="086788"/>
                </a:solidFill>
                <a:latin typeface="Arial" charset="0"/>
              </a:rPr>
              <a:t>Likelihood = 2; Severity = 3</a:t>
            </a:r>
          </a:p>
        </p:txBody>
      </p:sp>
      <p:sp>
        <p:nvSpPr>
          <p:cNvPr id="33" name="Text Box 63">
            <a:extLst>
              <a:ext uri="{FF2B5EF4-FFF2-40B4-BE49-F238E27FC236}">
                <a16:creationId xmlns:a16="http://schemas.microsoft.com/office/drawing/2014/main" id="{88488789-F629-2743-85BF-2432294BF268}"/>
              </a:ext>
            </a:extLst>
          </p:cNvPr>
          <p:cNvSpPr txBox="1">
            <a:spLocks noChangeArrowheads="1"/>
          </p:cNvSpPr>
          <p:nvPr/>
        </p:nvSpPr>
        <p:spPr bwMode="auto">
          <a:xfrm>
            <a:off x="4223891" y="2154776"/>
            <a:ext cx="4584155" cy="419457"/>
          </a:xfrm>
          <a:prstGeom prst="roundRect">
            <a:avLst>
              <a:gd name="adj" fmla="val 8722"/>
            </a:avLst>
          </a:prstGeom>
          <a:solidFill>
            <a:srgbClr val="E45C31"/>
          </a:solidFill>
          <a:ln w="254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GB" sz="2000" b="1">
                <a:solidFill>
                  <a:schemeClr val="bg1"/>
                </a:solidFill>
                <a:latin typeface="Arial" charset="0"/>
              </a:rPr>
              <a:t>Risk = Likelihood  x  Severity</a:t>
            </a:r>
            <a:endParaRPr lang="en-GB" sz="2000">
              <a:solidFill>
                <a:schemeClr val="bg1"/>
              </a:solidFill>
              <a:latin typeface="Arial" charset="0"/>
            </a:endParaRPr>
          </a:p>
        </p:txBody>
      </p:sp>
    </p:spTree>
    <p:extLst>
      <p:ext uri="{BB962C8B-B14F-4D97-AF65-F5344CB8AC3E}">
        <p14:creationId xmlns:p14="http://schemas.microsoft.com/office/powerpoint/2010/main" val="2493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5" grpId="0" animBg="1"/>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63"/>
          <p:cNvSpPr txBox="1">
            <a:spLocks noChangeArrowheads="1"/>
          </p:cNvSpPr>
          <p:nvPr/>
        </p:nvSpPr>
        <p:spPr bwMode="auto">
          <a:xfrm>
            <a:off x="4861155" y="1690859"/>
            <a:ext cx="5110681" cy="430887"/>
          </a:xfrm>
          <a:prstGeom prst="rect">
            <a:avLst/>
          </a:prstGeom>
          <a:noFill/>
          <a:ln w="254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200" b="1">
                <a:solidFill>
                  <a:srgbClr val="086788"/>
                </a:solidFill>
                <a:latin typeface="Arial" charset="0"/>
              </a:rPr>
              <a:t>Documenting the risk assessment</a:t>
            </a:r>
          </a:p>
        </p:txBody>
      </p:sp>
      <p:graphicFrame>
        <p:nvGraphicFramePr>
          <p:cNvPr id="2" name="Table 1"/>
          <p:cNvGraphicFramePr>
            <a:graphicFrameLocks noGrp="1"/>
          </p:cNvGraphicFramePr>
          <p:nvPr>
            <p:extLst>
              <p:ext uri="{D42A27DB-BD31-4B8C-83A1-F6EECF244321}">
                <p14:modId xmlns:p14="http://schemas.microsoft.com/office/powerpoint/2010/main" val="3997345359"/>
              </p:ext>
            </p:extLst>
          </p:nvPr>
        </p:nvGraphicFramePr>
        <p:xfrm>
          <a:off x="729344" y="2131916"/>
          <a:ext cx="11005457" cy="4031766"/>
        </p:xfrm>
        <a:graphic>
          <a:graphicData uri="http://schemas.openxmlformats.org/drawingml/2006/table">
            <a:tbl>
              <a:tblPr firstRow="1" firstCol="1" bandRow="1"/>
              <a:tblGrid>
                <a:gridCol w="1202952">
                  <a:extLst>
                    <a:ext uri="{9D8B030D-6E8A-4147-A177-3AD203B41FA5}">
                      <a16:colId xmlns:a16="http://schemas.microsoft.com/office/drawing/2014/main" val="20000"/>
                    </a:ext>
                  </a:extLst>
                </a:gridCol>
                <a:gridCol w="1645187">
                  <a:extLst>
                    <a:ext uri="{9D8B030D-6E8A-4147-A177-3AD203B41FA5}">
                      <a16:colId xmlns:a16="http://schemas.microsoft.com/office/drawing/2014/main" val="20001"/>
                    </a:ext>
                  </a:extLst>
                </a:gridCol>
                <a:gridCol w="1188189">
                  <a:extLst>
                    <a:ext uri="{9D8B030D-6E8A-4147-A177-3AD203B41FA5}">
                      <a16:colId xmlns:a16="http://schemas.microsoft.com/office/drawing/2014/main" val="20002"/>
                    </a:ext>
                  </a:extLst>
                </a:gridCol>
                <a:gridCol w="1405405">
                  <a:extLst>
                    <a:ext uri="{9D8B030D-6E8A-4147-A177-3AD203B41FA5}">
                      <a16:colId xmlns:a16="http://schemas.microsoft.com/office/drawing/2014/main" val="20003"/>
                    </a:ext>
                  </a:extLst>
                </a:gridCol>
                <a:gridCol w="2504837">
                  <a:extLst>
                    <a:ext uri="{9D8B030D-6E8A-4147-A177-3AD203B41FA5}">
                      <a16:colId xmlns:a16="http://schemas.microsoft.com/office/drawing/2014/main" val="20004"/>
                    </a:ext>
                  </a:extLst>
                </a:gridCol>
                <a:gridCol w="413657">
                  <a:extLst>
                    <a:ext uri="{9D8B030D-6E8A-4147-A177-3AD203B41FA5}">
                      <a16:colId xmlns:a16="http://schemas.microsoft.com/office/drawing/2014/main" val="20005"/>
                    </a:ext>
                  </a:extLst>
                </a:gridCol>
                <a:gridCol w="402772">
                  <a:extLst>
                    <a:ext uri="{9D8B030D-6E8A-4147-A177-3AD203B41FA5}">
                      <a16:colId xmlns:a16="http://schemas.microsoft.com/office/drawing/2014/main" val="20006"/>
                    </a:ext>
                  </a:extLst>
                </a:gridCol>
                <a:gridCol w="430802">
                  <a:extLst>
                    <a:ext uri="{9D8B030D-6E8A-4147-A177-3AD203B41FA5}">
                      <a16:colId xmlns:a16="http://schemas.microsoft.com/office/drawing/2014/main" val="20007"/>
                    </a:ext>
                  </a:extLst>
                </a:gridCol>
                <a:gridCol w="433249">
                  <a:extLst>
                    <a:ext uri="{9D8B030D-6E8A-4147-A177-3AD203B41FA5}">
                      <a16:colId xmlns:a16="http://schemas.microsoft.com/office/drawing/2014/main" val="20008"/>
                    </a:ext>
                  </a:extLst>
                </a:gridCol>
                <a:gridCol w="459469">
                  <a:extLst>
                    <a:ext uri="{9D8B030D-6E8A-4147-A177-3AD203B41FA5}">
                      <a16:colId xmlns:a16="http://schemas.microsoft.com/office/drawing/2014/main" val="20009"/>
                    </a:ext>
                  </a:extLst>
                </a:gridCol>
                <a:gridCol w="459469">
                  <a:extLst>
                    <a:ext uri="{9D8B030D-6E8A-4147-A177-3AD203B41FA5}">
                      <a16:colId xmlns:a16="http://schemas.microsoft.com/office/drawing/2014/main" val="20010"/>
                    </a:ext>
                  </a:extLst>
                </a:gridCol>
                <a:gridCol w="459469">
                  <a:extLst>
                    <a:ext uri="{9D8B030D-6E8A-4147-A177-3AD203B41FA5}">
                      <a16:colId xmlns:a16="http://schemas.microsoft.com/office/drawing/2014/main" val="20011"/>
                    </a:ext>
                  </a:extLst>
                </a:gridCol>
              </a:tblGrid>
              <a:tr h="398748">
                <a:tc rowSpan="2">
                  <a:txBody>
                    <a:bodyPr/>
                    <a:lstStyle/>
                    <a:p>
                      <a:pPr>
                        <a:lnSpc>
                          <a:spcPct val="115000"/>
                        </a:lnSpc>
                        <a:spcBef>
                          <a:spcPts val="1000"/>
                        </a:spcBef>
                        <a:spcAft>
                          <a:spcPts val="1000"/>
                        </a:spcAft>
                      </a:pPr>
                      <a:r>
                        <a:rPr lang="en-US" sz="1200" b="1">
                          <a:solidFill>
                            <a:schemeClr val="bg2">
                              <a:lumMod val="25000"/>
                            </a:schemeClr>
                          </a:solidFill>
                          <a:effectLst/>
                          <a:latin typeface="Arial" charset="0"/>
                          <a:ea typeface="Arial" charset="0"/>
                          <a:cs typeface="Arial" charset="0"/>
                        </a:rPr>
                        <a:t>Process Step</a:t>
                      </a:r>
                      <a:endParaRPr lang="en-US" sz="120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Hazardous Event</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Hazard</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u="sng">
                          <a:solidFill>
                            <a:srgbClr val="000000"/>
                          </a:solidFill>
                          <a:effectLst/>
                          <a:latin typeface="Arial" charset="0"/>
                          <a:ea typeface="Arial" charset="0"/>
                          <a:cs typeface="Arial" charset="0"/>
                        </a:rPr>
                        <a:t>Existing </a:t>
                      </a:r>
                      <a:r>
                        <a:rPr lang="en-US" sz="1200" b="1">
                          <a:solidFill>
                            <a:srgbClr val="000000"/>
                          </a:solidFill>
                          <a:effectLst/>
                          <a:latin typeface="Arial" charset="0"/>
                          <a:ea typeface="Arial" charset="0"/>
                          <a:cs typeface="Arial" charset="0"/>
                        </a:rPr>
                        <a:t>control measure description</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gridSpan="4">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Are the existing controls effective?</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assessment</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8191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15000"/>
                        </a:lnSpc>
                        <a:spcBef>
                          <a:spcPts val="1000"/>
                        </a:spcBef>
                        <a:spcAft>
                          <a:spcPts val="1000"/>
                        </a:spcAft>
                        <a:buClrTx/>
                        <a:buSzTx/>
                        <a:buFontTx/>
                        <a:buNone/>
                        <a:tabLst/>
                        <a:defRPr/>
                      </a:pPr>
                      <a:r>
                        <a:rPr lang="en-US" sz="1200" b="1">
                          <a:solidFill>
                            <a:srgbClr val="000000"/>
                          </a:solidFill>
                          <a:effectLst/>
                          <a:latin typeface="Arial" charset="0"/>
                          <a:ea typeface="Arial" charset="0"/>
                          <a:cs typeface="Arial" charset="0"/>
                        </a:rPr>
                        <a:t>Validation notes </a:t>
                      </a:r>
                      <a:r>
                        <a:rPr lang="en-US" sz="1200" i="1">
                          <a:solidFill>
                            <a:srgbClr val="000000"/>
                          </a:solidFill>
                          <a:effectLst/>
                          <a:latin typeface="Arial" charset="0"/>
                          <a:ea typeface="Arial" charset="0"/>
                          <a:cs typeface="Arial" charset="0"/>
                        </a:rPr>
                        <a:t>(basis of control measure effectiveness decision)</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effectLst/>
                          <a:latin typeface="Arial" charset="0"/>
                          <a:ea typeface="Arial" charset="0"/>
                          <a:cs typeface="Arial" charset="0"/>
                        </a:rPr>
                        <a:t>Yes</a:t>
                      </a: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No</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Somewhat</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Likelihood</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Severity</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score</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level</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extLst>
                  <a:ext uri="{0D108BD9-81ED-4DB2-BD59-A6C34878D82A}">
                    <a16:rowId xmlns:a16="http://schemas.microsoft.com/office/drawing/2014/main" val="10001"/>
                  </a:ext>
                </a:extLst>
              </a:tr>
              <a:tr h="2351099">
                <a:tc>
                  <a:txBody>
                    <a:bodyPr/>
                    <a:lstStyle/>
                    <a:p>
                      <a:r>
                        <a:rPr lang="en-US" sz="1400">
                          <a:solidFill>
                            <a:schemeClr val="bg2">
                              <a:lumMod val="25000"/>
                            </a:schemeClr>
                          </a:solidFill>
                          <a:effectLst/>
                          <a:latin typeface="Arial" charset="0"/>
                          <a:ea typeface="Arial" charset="0"/>
                          <a:cs typeface="Arial" charset="0"/>
                        </a:rPr>
                        <a:t>Distribution</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a:solidFill>
                            <a:schemeClr val="bg2">
                              <a:lumMod val="25000"/>
                            </a:schemeClr>
                          </a:solidFill>
                          <a:latin typeface="Arial" charset="0"/>
                          <a:ea typeface="Arial" charset="0"/>
                          <a:cs typeface="Arial" charset="0"/>
                        </a:rPr>
                        <a:t>The water supply becomes microbially contaminated when dirty water enters the pipeline (X) because of unsanitary pipeline repair practices (Y) </a:t>
                      </a:r>
                      <a:endParaRPr lang="en-IE" sz="1400">
                        <a:solidFill>
                          <a:schemeClr val="bg2">
                            <a:lumMod val="25000"/>
                          </a:schemeClr>
                        </a:solidFill>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Microbial</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Visual inspection of reinstated pipe water by operator</a:t>
                      </a:r>
                      <a:endParaRPr lang="en-US" sz="140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Supervisor oversight reports that the visual inspection is not always carried out in practice</a:t>
                      </a:r>
                      <a:r>
                        <a:rPr lang="en-US" sz="1400" b="0" i="0" u="none" strike="noStrike" baseline="0">
                          <a:solidFill>
                            <a:schemeClr val="bg2">
                              <a:lumMod val="25000"/>
                            </a:schemeClr>
                          </a:solidFill>
                          <a:effectLst/>
                          <a:latin typeface="Arial" charset="0"/>
                          <a:ea typeface="Arial" charset="0"/>
                          <a:cs typeface="Arial" charset="0"/>
                        </a:rPr>
                        <a:t>; water quality testing indicates problems with microbial contamination; occasional dirty water reports from customers occasionally following pipe repairs</a:t>
                      </a:r>
                      <a:endParaRPr lang="en-US" sz="1400" b="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a:t>
                      </a:r>
                      <a:endParaRPr lang="en-US" sz="140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2 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3 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6 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b="1">
                          <a:solidFill>
                            <a:schemeClr val="bg2">
                              <a:lumMod val="25000"/>
                            </a:schemeClr>
                          </a:solidFill>
                          <a:effectLst/>
                          <a:latin typeface="Arial" charset="0"/>
                          <a:ea typeface="Arial" charset="0"/>
                          <a:cs typeface="Arial" charset="0"/>
                        </a:rPr>
                        <a:t>H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B504A"/>
                    </a:solidFill>
                  </a:tcPr>
                </a:tc>
                <a:extLst>
                  <a:ext uri="{0D108BD9-81ED-4DB2-BD59-A6C34878D82A}">
                    <a16:rowId xmlns:a16="http://schemas.microsoft.com/office/drawing/2014/main" val="10002"/>
                  </a:ext>
                </a:extLst>
              </a:tr>
            </a:tbl>
          </a:graphicData>
        </a:graphic>
      </p:graphicFrame>
      <p:sp>
        <p:nvSpPr>
          <p:cNvPr id="10" name="Text Box 63">
            <a:extLst>
              <a:ext uri="{FF2B5EF4-FFF2-40B4-BE49-F238E27FC236}">
                <a16:creationId xmlns:a16="http://schemas.microsoft.com/office/drawing/2014/main" id="{FA978C4E-1FF2-FF4A-83E0-781B54A1CA1A}"/>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RISK </a:t>
            </a:r>
            <a:r>
              <a:rPr lang="en-US" sz="2800" b="1" spc="100">
                <a:solidFill>
                  <a:srgbClr val="FED766"/>
                </a:solidFill>
                <a:latin typeface="Arial" charset="0"/>
              </a:rPr>
              <a:t>assessment</a:t>
            </a:r>
          </a:p>
        </p:txBody>
      </p:sp>
      <p:sp>
        <p:nvSpPr>
          <p:cNvPr id="20" name="Text Box 63">
            <a:extLst>
              <a:ext uri="{FF2B5EF4-FFF2-40B4-BE49-F238E27FC236}">
                <a16:creationId xmlns:a16="http://schemas.microsoft.com/office/drawing/2014/main" id="{4C6D331B-CA98-55EE-7CE6-F326BD1EA330}"/>
              </a:ext>
            </a:extLst>
          </p:cNvPr>
          <p:cNvSpPr txBox="1">
            <a:spLocks noChangeArrowheads="1"/>
          </p:cNvSpPr>
          <p:nvPr/>
        </p:nvSpPr>
        <p:spPr bwMode="auto">
          <a:xfrm>
            <a:off x="729344" y="1690859"/>
            <a:ext cx="4131811" cy="451723"/>
          </a:xfrm>
          <a:prstGeom prst="round2SameRect">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300" normalizeH="0" baseline="0" noProof="0">
                <a:ln>
                  <a:noFill/>
                </a:ln>
                <a:solidFill>
                  <a:srgbClr val="009FB7"/>
                </a:solidFill>
                <a:effectLst/>
                <a:uLnTx/>
                <a:uFillTx/>
                <a:latin typeface="Arial" charset="0"/>
                <a:ea typeface="ＭＳ Ｐゴシック" charset="0"/>
              </a:rPr>
              <a:t>WORKED EXAMPLE:</a:t>
            </a:r>
            <a:endParaRPr kumimoji="0" lang="en-US" sz="2200" b="0" i="1" u="none" strike="noStrike" kern="1200" cap="none" spc="300" normalizeH="0" baseline="0" noProof="0">
              <a:ln>
                <a:noFill/>
              </a:ln>
              <a:solidFill>
                <a:srgbClr val="009FB7"/>
              </a:solidFill>
              <a:effectLst/>
              <a:uLnTx/>
              <a:uFillTx/>
              <a:latin typeface="Arial" charset="0"/>
              <a:ea typeface="ＭＳ Ｐゴシック" charset="0"/>
            </a:endParaRPr>
          </a:p>
        </p:txBody>
      </p:sp>
    </p:spTree>
    <p:extLst>
      <p:ext uri="{BB962C8B-B14F-4D97-AF65-F5344CB8AC3E}">
        <p14:creationId xmlns:p14="http://schemas.microsoft.com/office/powerpoint/2010/main" val="214971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79974264"/>
              </p:ext>
            </p:extLst>
          </p:nvPr>
        </p:nvGraphicFramePr>
        <p:xfrm>
          <a:off x="436536" y="2198544"/>
          <a:ext cx="11016712" cy="4199163"/>
        </p:xfrm>
        <a:graphic>
          <a:graphicData uri="http://schemas.openxmlformats.org/drawingml/2006/table">
            <a:tbl>
              <a:tblPr firstRow="1" firstCol="1" bandRow="1"/>
              <a:tblGrid>
                <a:gridCol w="1227483">
                  <a:extLst>
                    <a:ext uri="{9D8B030D-6E8A-4147-A177-3AD203B41FA5}">
                      <a16:colId xmlns:a16="http://schemas.microsoft.com/office/drawing/2014/main" val="20000"/>
                    </a:ext>
                  </a:extLst>
                </a:gridCol>
                <a:gridCol w="2349578">
                  <a:extLst>
                    <a:ext uri="{9D8B030D-6E8A-4147-A177-3AD203B41FA5}">
                      <a16:colId xmlns:a16="http://schemas.microsoft.com/office/drawing/2014/main" val="20001"/>
                    </a:ext>
                  </a:extLst>
                </a:gridCol>
                <a:gridCol w="1100326">
                  <a:extLst>
                    <a:ext uri="{9D8B030D-6E8A-4147-A177-3AD203B41FA5}">
                      <a16:colId xmlns:a16="http://schemas.microsoft.com/office/drawing/2014/main" val="20002"/>
                    </a:ext>
                  </a:extLst>
                </a:gridCol>
                <a:gridCol w="1265088">
                  <a:extLst>
                    <a:ext uri="{9D8B030D-6E8A-4147-A177-3AD203B41FA5}">
                      <a16:colId xmlns:a16="http://schemas.microsoft.com/office/drawing/2014/main" val="20003"/>
                    </a:ext>
                  </a:extLst>
                </a:gridCol>
                <a:gridCol w="2038671">
                  <a:extLst>
                    <a:ext uri="{9D8B030D-6E8A-4147-A177-3AD203B41FA5}">
                      <a16:colId xmlns:a16="http://schemas.microsoft.com/office/drawing/2014/main" val="20004"/>
                    </a:ext>
                  </a:extLst>
                </a:gridCol>
                <a:gridCol w="443397">
                  <a:extLst>
                    <a:ext uri="{9D8B030D-6E8A-4147-A177-3AD203B41FA5}">
                      <a16:colId xmlns:a16="http://schemas.microsoft.com/office/drawing/2014/main" val="20005"/>
                    </a:ext>
                  </a:extLst>
                </a:gridCol>
                <a:gridCol w="488874">
                  <a:extLst>
                    <a:ext uri="{9D8B030D-6E8A-4147-A177-3AD203B41FA5}">
                      <a16:colId xmlns:a16="http://schemas.microsoft.com/office/drawing/2014/main" val="20006"/>
                    </a:ext>
                  </a:extLst>
                </a:gridCol>
                <a:gridCol w="451025">
                  <a:extLst>
                    <a:ext uri="{9D8B030D-6E8A-4147-A177-3AD203B41FA5}">
                      <a16:colId xmlns:a16="http://schemas.microsoft.com/office/drawing/2014/main" val="20007"/>
                    </a:ext>
                  </a:extLst>
                </a:gridCol>
                <a:gridCol w="395132">
                  <a:extLst>
                    <a:ext uri="{9D8B030D-6E8A-4147-A177-3AD203B41FA5}">
                      <a16:colId xmlns:a16="http://schemas.microsoft.com/office/drawing/2014/main" val="20008"/>
                    </a:ext>
                  </a:extLst>
                </a:gridCol>
                <a:gridCol w="419046">
                  <a:extLst>
                    <a:ext uri="{9D8B030D-6E8A-4147-A177-3AD203B41FA5}">
                      <a16:colId xmlns:a16="http://schemas.microsoft.com/office/drawing/2014/main" val="20009"/>
                    </a:ext>
                  </a:extLst>
                </a:gridCol>
                <a:gridCol w="419046">
                  <a:extLst>
                    <a:ext uri="{9D8B030D-6E8A-4147-A177-3AD203B41FA5}">
                      <a16:colId xmlns:a16="http://schemas.microsoft.com/office/drawing/2014/main" val="20010"/>
                    </a:ext>
                  </a:extLst>
                </a:gridCol>
                <a:gridCol w="419046">
                  <a:extLst>
                    <a:ext uri="{9D8B030D-6E8A-4147-A177-3AD203B41FA5}">
                      <a16:colId xmlns:a16="http://schemas.microsoft.com/office/drawing/2014/main" val="20011"/>
                    </a:ext>
                  </a:extLst>
                </a:gridCol>
              </a:tblGrid>
              <a:tr h="370982">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Process Step</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Hazardous Event</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Hazard</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u="sng">
                          <a:solidFill>
                            <a:srgbClr val="000000"/>
                          </a:solidFill>
                          <a:effectLst/>
                          <a:latin typeface="Arial" charset="0"/>
                          <a:ea typeface="Arial" charset="0"/>
                          <a:cs typeface="Arial" charset="0"/>
                        </a:rPr>
                        <a:t>Existing </a:t>
                      </a:r>
                      <a:r>
                        <a:rPr lang="en-US" sz="1200" b="1">
                          <a:solidFill>
                            <a:srgbClr val="000000"/>
                          </a:solidFill>
                          <a:effectLst/>
                          <a:latin typeface="Arial" charset="0"/>
                          <a:ea typeface="Arial" charset="0"/>
                          <a:cs typeface="Arial" charset="0"/>
                        </a:rPr>
                        <a:t>control measure description</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gridSpan="4">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Are these controls effective?</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assessment</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006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Validation notes </a:t>
                      </a:r>
                      <a:r>
                        <a:rPr lang="en-US" sz="1200" i="1">
                          <a:solidFill>
                            <a:srgbClr val="000000"/>
                          </a:solidFill>
                          <a:effectLst/>
                          <a:latin typeface="Arial" charset="0"/>
                          <a:ea typeface="Arial" charset="0"/>
                          <a:cs typeface="Arial" charset="0"/>
                        </a:rPr>
                        <a:t>(basis of control measure effectiveness decision)</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marL="0" marR="0" lvl="0" indent="0" algn="ctr" defTabSz="914400" rtl="0" eaLnBrk="1" fontAlgn="auto" latinLnBrk="0" hangingPunct="1">
                        <a:lnSpc>
                          <a:spcPct val="115000"/>
                        </a:lnSpc>
                        <a:spcBef>
                          <a:spcPts val="1000"/>
                        </a:spcBef>
                        <a:spcAft>
                          <a:spcPts val="1000"/>
                        </a:spcAft>
                        <a:buClrTx/>
                        <a:buSzTx/>
                        <a:buFontTx/>
                        <a:buNone/>
                        <a:tabLst/>
                        <a:defRPr/>
                      </a:pPr>
                      <a:r>
                        <a:rPr lang="en-US" sz="1200" b="1">
                          <a:solidFill>
                            <a:srgbClr val="000000"/>
                          </a:solidFill>
                          <a:effectLst/>
                          <a:latin typeface="Arial" charset="0"/>
                          <a:ea typeface="Arial" charset="0"/>
                          <a:cs typeface="Arial" charset="0"/>
                        </a:rPr>
                        <a:t>Yes</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marL="0" marR="0" lvl="0" indent="0" algn="ctr" defTabSz="914400" rtl="0" eaLnBrk="1" fontAlgn="auto" latinLnBrk="0" hangingPunct="1">
                        <a:lnSpc>
                          <a:spcPct val="115000"/>
                        </a:lnSpc>
                        <a:spcBef>
                          <a:spcPts val="1000"/>
                        </a:spcBef>
                        <a:spcAft>
                          <a:spcPts val="1000"/>
                        </a:spcAft>
                        <a:buClrTx/>
                        <a:buSzTx/>
                        <a:buFontTx/>
                        <a:buNone/>
                        <a:tabLst/>
                        <a:defRPr/>
                      </a:pPr>
                      <a:r>
                        <a:rPr lang="en-US" sz="1200" b="1">
                          <a:solidFill>
                            <a:srgbClr val="000000"/>
                          </a:solidFill>
                          <a:effectLst/>
                          <a:latin typeface="Arial" charset="0"/>
                          <a:ea typeface="Arial" charset="0"/>
                          <a:cs typeface="Arial" charset="0"/>
                        </a:rPr>
                        <a:t>No</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Somewhat</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Likelihood</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Severity</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score</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level</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extLst>
                  <a:ext uri="{0D108BD9-81ED-4DB2-BD59-A6C34878D82A}">
                    <a16:rowId xmlns:a16="http://schemas.microsoft.com/office/drawing/2014/main" val="10001"/>
                  </a:ext>
                </a:extLst>
              </a:tr>
              <a:tr h="1728275">
                <a:tc>
                  <a:txBody>
                    <a:bodyPr/>
                    <a:lstStyle/>
                    <a:p>
                      <a:r>
                        <a:rPr lang="en-US" sz="1400">
                          <a:solidFill>
                            <a:schemeClr val="bg2">
                              <a:lumMod val="25000"/>
                            </a:schemeClr>
                          </a:solidFill>
                          <a:effectLst/>
                          <a:latin typeface="Arial" charset="0"/>
                          <a:ea typeface="Arial" charset="0"/>
                          <a:cs typeface="Arial" charset="0"/>
                        </a:rPr>
                        <a:t>Distribution</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a:solidFill>
                            <a:schemeClr val="bg2">
                              <a:lumMod val="25000"/>
                            </a:schemeClr>
                          </a:solidFill>
                          <a:latin typeface="Arial" charset="0"/>
                          <a:ea typeface="Arial" charset="0"/>
                          <a:cs typeface="Arial" charset="0"/>
                        </a:rPr>
                        <a:t>The water supply becomes microbially contaminated when dirty water enters the pipeline (X) because of unsanitary pipeline repair practices (Y) </a:t>
                      </a:r>
                      <a:endParaRPr lang="en-IE" sz="1400">
                        <a:solidFill>
                          <a:schemeClr val="bg2">
                            <a:lumMod val="25000"/>
                          </a:schemeClr>
                        </a:solidFill>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Microbial</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Visual inspection of reinstated pipe water by operator)</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Supervisor oversight reports that the visual inspection is not always carried out in practice</a:t>
                      </a:r>
                      <a:r>
                        <a:rPr lang="en-US" sz="1400" b="0" i="0" u="none" strike="noStrike" baseline="0">
                          <a:solidFill>
                            <a:schemeClr val="bg2">
                              <a:lumMod val="25000"/>
                            </a:schemeClr>
                          </a:solidFill>
                          <a:effectLst/>
                          <a:latin typeface="Arial" charset="0"/>
                          <a:ea typeface="Arial" charset="0"/>
                          <a:cs typeface="Arial" charset="0"/>
                        </a:rPr>
                        <a:t>; water quality testing indicates problems with microbial contamination; occasional dirty water reports from customers occasionally following pipe repairs</a:t>
                      </a:r>
                      <a:endParaRPr lang="en-US" sz="1400" b="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a:t>
                      </a:r>
                      <a:endParaRPr lang="en-US" sz="140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2 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3 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6 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b="1">
                          <a:solidFill>
                            <a:schemeClr val="bg2">
                              <a:lumMod val="25000"/>
                            </a:schemeClr>
                          </a:solidFill>
                          <a:effectLst/>
                          <a:latin typeface="Arial" charset="0"/>
                          <a:ea typeface="Arial" charset="0"/>
                          <a:cs typeface="Arial" charset="0"/>
                        </a:rPr>
                        <a:t>H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B504A"/>
                    </a:solidFill>
                  </a:tcPr>
                </a:tc>
                <a:extLst>
                  <a:ext uri="{0D108BD9-81ED-4DB2-BD59-A6C34878D82A}">
                    <a16:rowId xmlns:a16="http://schemas.microsoft.com/office/drawing/2014/main" val="10002"/>
                  </a:ext>
                </a:extLst>
              </a:tr>
            </a:tbl>
          </a:graphicData>
        </a:graphic>
      </p:graphicFrame>
      <p:sp>
        <p:nvSpPr>
          <p:cNvPr id="10" name="Bent-Up Arrow 9"/>
          <p:cNvSpPr/>
          <p:nvPr/>
        </p:nvSpPr>
        <p:spPr>
          <a:xfrm flipV="1">
            <a:off x="9525733" y="1700281"/>
            <a:ext cx="971550" cy="409091"/>
          </a:xfrm>
          <a:prstGeom prst="bentUpArrow">
            <a:avLst>
              <a:gd name="adj1" fmla="val 25000"/>
              <a:gd name="adj2" fmla="val 28664"/>
              <a:gd name="adj3" fmla="val 48611"/>
            </a:avLst>
          </a:prstGeom>
          <a:solidFill>
            <a:srgbClr val="FED76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Box 63"/>
          <p:cNvSpPr txBox="1">
            <a:spLocks noChangeArrowheads="1"/>
          </p:cNvSpPr>
          <p:nvPr/>
        </p:nvSpPr>
        <p:spPr bwMode="auto">
          <a:xfrm>
            <a:off x="1404257" y="1463041"/>
            <a:ext cx="803365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800" b="1">
                <a:solidFill>
                  <a:srgbClr val="E45C31"/>
                </a:solidFill>
                <a:latin typeface="Arial"/>
                <a:cs typeface="Arial"/>
              </a:rPr>
              <a:t>This “one stage” risk assessment is the risk in light of existing control, or “residual risk”. BUT…can also assess “raw risk”</a:t>
            </a:r>
            <a:r>
              <a:rPr lang="mr-IN" sz="1800" b="1">
                <a:solidFill>
                  <a:srgbClr val="E45C31"/>
                </a:solidFill>
                <a:latin typeface="Arial"/>
                <a:cs typeface="Arial"/>
              </a:rPr>
              <a:t>…</a:t>
            </a:r>
            <a:r>
              <a:rPr lang="en-US" sz="1800" b="1">
                <a:solidFill>
                  <a:srgbClr val="E45C31"/>
                </a:solidFill>
                <a:latin typeface="Arial"/>
                <a:cs typeface="Arial"/>
              </a:rPr>
              <a:t>.</a:t>
            </a:r>
            <a:endParaRPr lang="en-GB" sz="1800">
              <a:solidFill>
                <a:srgbClr val="E45C31"/>
              </a:solidFill>
              <a:latin typeface="Arial"/>
              <a:cs typeface="Arial"/>
            </a:endParaRPr>
          </a:p>
        </p:txBody>
      </p:sp>
      <p:sp>
        <p:nvSpPr>
          <p:cNvPr id="12" name="Text Box 63">
            <a:extLst>
              <a:ext uri="{FF2B5EF4-FFF2-40B4-BE49-F238E27FC236}">
                <a16:creationId xmlns:a16="http://schemas.microsoft.com/office/drawing/2014/main" id="{F953C679-C29C-CD49-9A45-662619DA3BEB}"/>
              </a:ext>
            </a:extLst>
          </p:cNvPr>
          <p:cNvSpPr txBox="1">
            <a:spLocks noChangeArrowheads="1"/>
          </p:cNvSpPr>
          <p:nvPr/>
        </p:nvSpPr>
        <p:spPr bwMode="auto">
          <a:xfrm>
            <a:off x="-87085" y="349011"/>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RISK </a:t>
            </a:r>
            <a:r>
              <a:rPr lang="en-US" sz="2800" b="1" spc="100">
                <a:solidFill>
                  <a:srgbClr val="FED766"/>
                </a:solidFill>
                <a:latin typeface="Arial" charset="0"/>
              </a:rPr>
              <a:t>assessment</a:t>
            </a:r>
          </a:p>
        </p:txBody>
      </p:sp>
    </p:spTree>
    <p:extLst>
      <p:ext uri="{BB962C8B-B14F-4D97-AF65-F5344CB8AC3E}">
        <p14:creationId xmlns:p14="http://schemas.microsoft.com/office/powerpoint/2010/main" val="326733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C7A06-F11C-E06B-07FC-EA1AE5FBAB9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5637B30-E42B-9646-C4EE-4FA249C4A274}"/>
              </a:ext>
            </a:extLst>
          </p:cNvPr>
          <p:cNvGraphicFramePr>
            <a:graphicFrameLocks noGrp="1"/>
          </p:cNvGraphicFramePr>
          <p:nvPr>
            <p:extLst>
              <p:ext uri="{D42A27DB-BD31-4B8C-83A1-F6EECF244321}">
                <p14:modId xmlns:p14="http://schemas.microsoft.com/office/powerpoint/2010/main" val="2979501071"/>
              </p:ext>
            </p:extLst>
          </p:nvPr>
        </p:nvGraphicFramePr>
        <p:xfrm>
          <a:off x="682383" y="2327191"/>
          <a:ext cx="10606101" cy="3821542"/>
        </p:xfrm>
        <a:graphic>
          <a:graphicData uri="http://schemas.openxmlformats.org/drawingml/2006/table">
            <a:tbl>
              <a:tblPr firstRow="1" firstCol="1" bandRow="1"/>
              <a:tblGrid>
                <a:gridCol w="1669049">
                  <a:extLst>
                    <a:ext uri="{9D8B030D-6E8A-4147-A177-3AD203B41FA5}">
                      <a16:colId xmlns:a16="http://schemas.microsoft.com/office/drawing/2014/main" val="20000"/>
                    </a:ext>
                  </a:extLst>
                </a:gridCol>
                <a:gridCol w="1193885">
                  <a:extLst>
                    <a:ext uri="{9D8B030D-6E8A-4147-A177-3AD203B41FA5}">
                      <a16:colId xmlns:a16="http://schemas.microsoft.com/office/drawing/2014/main" val="20001"/>
                    </a:ext>
                  </a:extLst>
                </a:gridCol>
                <a:gridCol w="1683591">
                  <a:extLst>
                    <a:ext uri="{9D8B030D-6E8A-4147-A177-3AD203B41FA5}">
                      <a16:colId xmlns:a16="http://schemas.microsoft.com/office/drawing/2014/main" val="20002"/>
                    </a:ext>
                  </a:extLst>
                </a:gridCol>
                <a:gridCol w="2728549">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68086">
                  <a:extLst>
                    <a:ext uri="{9D8B030D-6E8A-4147-A177-3AD203B41FA5}">
                      <a16:colId xmlns:a16="http://schemas.microsoft.com/office/drawing/2014/main" val="20005"/>
                    </a:ext>
                  </a:extLst>
                </a:gridCol>
                <a:gridCol w="432624">
                  <a:extLst>
                    <a:ext uri="{9D8B030D-6E8A-4147-A177-3AD203B41FA5}">
                      <a16:colId xmlns:a16="http://schemas.microsoft.com/office/drawing/2014/main" val="20006"/>
                    </a:ext>
                  </a:extLst>
                </a:gridCol>
                <a:gridCol w="471857">
                  <a:extLst>
                    <a:ext uri="{9D8B030D-6E8A-4147-A177-3AD203B41FA5}">
                      <a16:colId xmlns:a16="http://schemas.microsoft.com/office/drawing/2014/main" val="20007"/>
                    </a:ext>
                  </a:extLst>
                </a:gridCol>
                <a:gridCol w="500420">
                  <a:extLst>
                    <a:ext uri="{9D8B030D-6E8A-4147-A177-3AD203B41FA5}">
                      <a16:colId xmlns:a16="http://schemas.microsoft.com/office/drawing/2014/main" val="20008"/>
                    </a:ext>
                  </a:extLst>
                </a:gridCol>
                <a:gridCol w="500420">
                  <a:extLst>
                    <a:ext uri="{9D8B030D-6E8A-4147-A177-3AD203B41FA5}">
                      <a16:colId xmlns:a16="http://schemas.microsoft.com/office/drawing/2014/main" val="20009"/>
                    </a:ext>
                  </a:extLst>
                </a:gridCol>
                <a:gridCol w="500420">
                  <a:extLst>
                    <a:ext uri="{9D8B030D-6E8A-4147-A177-3AD203B41FA5}">
                      <a16:colId xmlns:a16="http://schemas.microsoft.com/office/drawing/2014/main" val="20010"/>
                    </a:ext>
                  </a:extLst>
                </a:gridCol>
              </a:tblGrid>
              <a:tr h="370982">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Hazardous Event</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Hazard type</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u="sng">
                          <a:solidFill>
                            <a:srgbClr val="000000"/>
                          </a:solidFill>
                          <a:effectLst/>
                          <a:latin typeface="Arial" charset="0"/>
                          <a:ea typeface="Arial" charset="0"/>
                          <a:cs typeface="Arial" charset="0"/>
                        </a:rPr>
                        <a:t>Existing </a:t>
                      </a:r>
                      <a:r>
                        <a:rPr lang="en-US" sz="1200" b="1">
                          <a:solidFill>
                            <a:srgbClr val="000000"/>
                          </a:solidFill>
                          <a:effectLst/>
                          <a:latin typeface="Arial" charset="0"/>
                          <a:ea typeface="Arial" charset="0"/>
                          <a:cs typeface="Arial" charset="0"/>
                        </a:rPr>
                        <a:t>control measures</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gridSpan="4">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Are these controls effective?</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assessment</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2228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Validation notes </a:t>
                      </a:r>
                      <a:r>
                        <a:rPr lang="en-US" sz="1200" i="1">
                          <a:solidFill>
                            <a:srgbClr val="000000"/>
                          </a:solidFill>
                          <a:effectLst/>
                          <a:latin typeface="Arial" charset="0"/>
                          <a:ea typeface="Arial" charset="0"/>
                          <a:cs typeface="Arial" charset="0"/>
                        </a:rPr>
                        <a:t>(basis of control measure effectiveness decision)</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marL="0" marR="0" lvl="0" indent="0" algn="ctr" defTabSz="914400" rtl="0" eaLnBrk="1" fontAlgn="auto" latinLnBrk="0" hangingPunct="1">
                        <a:lnSpc>
                          <a:spcPct val="115000"/>
                        </a:lnSpc>
                        <a:spcBef>
                          <a:spcPts val="1000"/>
                        </a:spcBef>
                        <a:spcAft>
                          <a:spcPts val="1000"/>
                        </a:spcAft>
                        <a:buClrTx/>
                        <a:buSzTx/>
                        <a:buFontTx/>
                        <a:buNone/>
                        <a:tabLst/>
                        <a:defRPr/>
                      </a:pPr>
                      <a:r>
                        <a:rPr lang="en-US" sz="1200" b="1">
                          <a:solidFill>
                            <a:srgbClr val="000000"/>
                          </a:solidFill>
                          <a:effectLst/>
                          <a:latin typeface="Arial" charset="0"/>
                          <a:ea typeface="Arial" charset="0"/>
                          <a:cs typeface="Arial" charset="0"/>
                        </a:rPr>
                        <a:t>Yes</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No</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Somewhat</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Likelihood</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Severity</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score</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level</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extLst>
                  <a:ext uri="{0D108BD9-81ED-4DB2-BD59-A6C34878D82A}">
                    <a16:rowId xmlns:a16="http://schemas.microsoft.com/office/drawing/2014/main" val="10001"/>
                  </a:ext>
                </a:extLst>
              </a:tr>
              <a:tr h="1728275">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GB" sz="1400">
                          <a:latin typeface="Arial" charset="0"/>
                          <a:ea typeface="Arial" charset="0"/>
                          <a:cs typeface="Arial" charset="0"/>
                        </a:rPr>
                        <a:t>Water supply is chemically over- or under-dosed (X) due to operator error</a:t>
                      </a:r>
                      <a:r>
                        <a:rPr lang="en-GB" sz="1400" baseline="0">
                          <a:latin typeface="Arial" charset="0"/>
                          <a:ea typeface="Arial" charset="0"/>
                          <a:cs typeface="Arial" charset="0"/>
                        </a:rPr>
                        <a:t> (Y)</a:t>
                      </a:r>
                      <a:endParaRPr lang="en-GB" sz="1400">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a:solidFill>
                            <a:srgbClr val="000000"/>
                          </a:solidFill>
                          <a:effectLst/>
                          <a:latin typeface="Arial" charset="0"/>
                          <a:ea typeface="Arial" charset="0"/>
                          <a:cs typeface="Arial" charset="0"/>
                        </a:rPr>
                        <a:t>Microbial (under dosed).</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400" b="0" i="0" u="none" strike="noStrike">
                        <a:solidFill>
                          <a:srgbClr val="000000"/>
                        </a:solidFill>
                        <a:effectLst/>
                        <a:latin typeface="Arial" charset="0"/>
                        <a:ea typeface="Arial" charset="0"/>
                        <a:cs typeface="Arial"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a:solidFill>
                            <a:srgbClr val="000000"/>
                          </a:solidFill>
                          <a:effectLst/>
                          <a:latin typeface="Arial" charset="0"/>
                          <a:ea typeface="Arial" charset="0"/>
                          <a:cs typeface="Arial" charset="0"/>
                        </a:rPr>
                        <a:t>Chemical, </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a:solidFill>
                            <a:srgbClr val="000000"/>
                          </a:solidFill>
                          <a:effectLst/>
                          <a:latin typeface="Arial" charset="0"/>
                          <a:ea typeface="Arial" charset="0"/>
                          <a:cs typeface="Arial" charset="0"/>
                        </a:rPr>
                        <a:t>acceptability (over-dosed)</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rgbClr val="000000"/>
                          </a:solidFill>
                          <a:effectLst/>
                          <a:latin typeface="Arial" charset="0"/>
                          <a:ea typeface="Arial" charset="0"/>
                          <a:cs typeface="Arial" charset="0"/>
                        </a:rPr>
                        <a:t>Operator training; </a:t>
                      </a:r>
                      <a:r>
                        <a:rPr lang="en-US" sz="1400" b="0" i="0" u="none" strike="noStrike" baseline="0">
                          <a:solidFill>
                            <a:srgbClr val="000000"/>
                          </a:solidFill>
                          <a:effectLst/>
                          <a:latin typeface="Arial" charset="0"/>
                          <a:ea typeface="Arial" charset="0"/>
                          <a:cs typeface="Arial" charset="0"/>
                        </a:rPr>
                        <a:t>SOPs for dosing</a:t>
                      </a:r>
                      <a:endParaRPr lang="en-US" sz="14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tx1"/>
                          </a:solidFill>
                          <a:effectLst/>
                          <a:latin typeface="Arial" charset="0"/>
                          <a:ea typeface="Arial" charset="0"/>
                          <a:cs typeface="Arial" charset="0"/>
                        </a:rPr>
                        <a:t>Up-to-date SOPs are posted and followed</a:t>
                      </a:r>
                      <a:r>
                        <a:rPr lang="en-US" sz="1400" b="0" i="0" u="none" strike="noStrike" baseline="0">
                          <a:solidFill>
                            <a:srgbClr val="000000"/>
                          </a:solidFill>
                          <a:effectLst/>
                          <a:latin typeface="Arial" charset="0"/>
                          <a:ea typeface="Arial" charset="0"/>
                          <a:cs typeface="Arial" charset="0"/>
                        </a:rPr>
                        <a:t>; water quality results and incident records (5 years) indicate tight control is maintained</a:t>
                      </a:r>
                      <a:endParaRPr lang="en-US" sz="14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800">
                          <a:solidFill>
                            <a:srgbClr val="000000"/>
                          </a:solidFill>
                          <a:effectLst/>
                          <a:latin typeface="Arial" charset="0"/>
                          <a:ea typeface="Arial" charset="0"/>
                          <a:cs typeface="Arial" charset="0"/>
                          <a:sym typeface="Wingdings" panose="05000000000000000000" pitchFamily="2" charset="2"/>
                        </a:rPr>
                        <a:t></a:t>
                      </a:r>
                      <a:r>
                        <a:rPr lang="en-US" sz="1400">
                          <a:solidFill>
                            <a:srgbClr val="000000"/>
                          </a:solidFill>
                          <a:effectLst/>
                          <a:latin typeface="Arial" charset="0"/>
                          <a:ea typeface="Arial" charset="0"/>
                          <a:cs typeface="Arial" charset="0"/>
                        </a:rPr>
                        <a:t> </a:t>
                      </a:r>
                      <a:endParaRPr lang="en-US" sz="14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rgbClr val="000000"/>
                          </a:solidFill>
                          <a:effectLst/>
                          <a:latin typeface="Arial" charset="0"/>
                          <a:ea typeface="Arial" charset="0"/>
                          <a:cs typeface="Arial" charset="0"/>
                        </a:rPr>
                        <a:t> </a:t>
                      </a:r>
                      <a:endParaRPr lang="en-US" sz="14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US" sz="14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rgbClr val="000000"/>
                          </a:solidFill>
                          <a:effectLst/>
                          <a:latin typeface="Arial" charset="0"/>
                          <a:ea typeface="Arial" charset="0"/>
                          <a:cs typeface="Arial" charset="0"/>
                        </a:rPr>
                        <a:t>1 </a:t>
                      </a:r>
                      <a:endParaRPr lang="en-US" sz="14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rgbClr val="000000"/>
                          </a:solidFill>
                          <a:effectLst/>
                          <a:latin typeface="Arial" charset="0"/>
                          <a:ea typeface="Arial" charset="0"/>
                          <a:cs typeface="Arial" charset="0"/>
                        </a:rPr>
                        <a:t>3 </a:t>
                      </a:r>
                      <a:endParaRPr lang="en-US" sz="14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rgbClr val="000000"/>
                          </a:solidFill>
                          <a:effectLst/>
                          <a:latin typeface="Arial" charset="0"/>
                          <a:ea typeface="Arial" charset="0"/>
                          <a:cs typeface="Arial" charset="0"/>
                        </a:rPr>
                        <a:t>3 </a:t>
                      </a:r>
                      <a:endParaRPr lang="en-US" sz="14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rgbClr val="000000"/>
                          </a:solidFill>
                          <a:effectLst/>
                          <a:latin typeface="Arial" charset="0"/>
                          <a:ea typeface="Arial" charset="0"/>
                          <a:cs typeface="Arial" charset="0"/>
                        </a:rPr>
                        <a:t>M </a:t>
                      </a:r>
                      <a:endParaRPr lang="en-US" sz="14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solidFill>
                  </a:tcPr>
                </a:tc>
                <a:extLst>
                  <a:ext uri="{0D108BD9-81ED-4DB2-BD59-A6C34878D82A}">
                    <a16:rowId xmlns:a16="http://schemas.microsoft.com/office/drawing/2014/main" val="10003"/>
                  </a:ext>
                </a:extLst>
              </a:tr>
            </a:tbl>
          </a:graphicData>
        </a:graphic>
      </p:graphicFrame>
      <p:sp>
        <p:nvSpPr>
          <p:cNvPr id="4" name="Down Arrow 3">
            <a:extLst>
              <a:ext uri="{FF2B5EF4-FFF2-40B4-BE49-F238E27FC236}">
                <a16:creationId xmlns:a16="http://schemas.microsoft.com/office/drawing/2014/main" id="{C2136DE9-C40E-6B11-89C9-7763390D6FDD}"/>
              </a:ext>
            </a:extLst>
          </p:cNvPr>
          <p:cNvSpPr/>
          <p:nvPr/>
        </p:nvSpPr>
        <p:spPr>
          <a:xfrm>
            <a:off x="10121674" y="1739965"/>
            <a:ext cx="414338" cy="480656"/>
          </a:xfrm>
          <a:prstGeom prst="downArrow">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63">
            <a:extLst>
              <a:ext uri="{FF2B5EF4-FFF2-40B4-BE49-F238E27FC236}">
                <a16:creationId xmlns:a16="http://schemas.microsoft.com/office/drawing/2014/main" id="{74527056-B188-E009-CA8C-54C12014AA2F}"/>
              </a:ext>
            </a:extLst>
          </p:cNvPr>
          <p:cNvSpPr txBox="1">
            <a:spLocks noChangeArrowheads="1"/>
          </p:cNvSpPr>
          <p:nvPr/>
        </p:nvSpPr>
        <p:spPr bwMode="auto">
          <a:xfrm>
            <a:off x="9460970" y="1401411"/>
            <a:ext cx="173574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a:ln>
                  <a:noFill/>
                </a:ln>
                <a:solidFill>
                  <a:srgbClr val="C00000"/>
                </a:solidFill>
                <a:effectLst/>
                <a:uLnTx/>
                <a:uFillTx/>
                <a:latin typeface="Arial"/>
                <a:ea typeface="ＭＳ Ｐゴシック" charset="0"/>
                <a:cs typeface="Arial"/>
              </a:rPr>
              <a:t>Residual risk</a:t>
            </a:r>
          </a:p>
        </p:txBody>
      </p:sp>
      <p:sp>
        <p:nvSpPr>
          <p:cNvPr id="19" name="Text Box 63">
            <a:extLst>
              <a:ext uri="{FF2B5EF4-FFF2-40B4-BE49-F238E27FC236}">
                <a16:creationId xmlns:a16="http://schemas.microsoft.com/office/drawing/2014/main" id="{885700BD-F496-C4BD-ED3D-D5A52566197A}"/>
              </a:ext>
            </a:extLst>
          </p:cNvPr>
          <p:cNvSpPr txBox="1">
            <a:spLocks noChangeArrowheads="1"/>
          </p:cNvSpPr>
          <p:nvPr/>
        </p:nvSpPr>
        <p:spPr bwMode="auto">
          <a:xfrm>
            <a:off x="0" y="447657"/>
            <a:ext cx="8763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ONE STAGE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risk assessment </a:t>
            </a:r>
            <a:r>
              <a:rPr kumimoji="0" lang="en-US" sz="2400" b="1" i="0" u="none" strike="noStrike" kern="1200" cap="none" spc="100" normalizeH="0" baseline="0" noProof="0">
                <a:ln>
                  <a:noFill/>
                </a:ln>
                <a:solidFill>
                  <a:srgbClr val="FED766"/>
                </a:solidFill>
                <a:effectLst/>
                <a:uLnTx/>
                <a:uFillTx/>
                <a:latin typeface="Arial" charset="0"/>
                <a:ea typeface="ＭＳ Ｐゴシック" charset="0"/>
              </a:rPr>
              <a:t>(residual only)</a:t>
            </a:r>
          </a:p>
        </p:txBody>
      </p:sp>
    </p:spTree>
    <p:extLst>
      <p:ext uri="{BB962C8B-B14F-4D97-AF65-F5344CB8AC3E}">
        <p14:creationId xmlns:p14="http://schemas.microsoft.com/office/powerpoint/2010/main" val="2454393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9679382"/>
              </p:ext>
            </p:extLst>
          </p:nvPr>
        </p:nvGraphicFramePr>
        <p:xfrm>
          <a:off x="464949" y="1941156"/>
          <a:ext cx="10592078" cy="3664670"/>
        </p:xfrm>
        <a:graphic>
          <a:graphicData uri="http://schemas.openxmlformats.org/drawingml/2006/table">
            <a:tbl>
              <a:tblPr firstRow="1" firstCol="1" bandRow="1"/>
              <a:tblGrid>
                <a:gridCol w="1889781">
                  <a:extLst>
                    <a:ext uri="{9D8B030D-6E8A-4147-A177-3AD203B41FA5}">
                      <a16:colId xmlns:a16="http://schemas.microsoft.com/office/drawing/2014/main" val="20000"/>
                    </a:ext>
                  </a:extLst>
                </a:gridCol>
                <a:gridCol w="1104420">
                  <a:extLst>
                    <a:ext uri="{9D8B030D-6E8A-4147-A177-3AD203B41FA5}">
                      <a16:colId xmlns:a16="http://schemas.microsoft.com/office/drawing/2014/main" val="20001"/>
                    </a:ext>
                  </a:extLst>
                </a:gridCol>
                <a:gridCol w="392681">
                  <a:extLst>
                    <a:ext uri="{9D8B030D-6E8A-4147-A177-3AD203B41FA5}">
                      <a16:colId xmlns:a16="http://schemas.microsoft.com/office/drawing/2014/main" val="20002"/>
                    </a:ext>
                  </a:extLst>
                </a:gridCol>
                <a:gridCol w="441766">
                  <a:extLst>
                    <a:ext uri="{9D8B030D-6E8A-4147-A177-3AD203B41FA5}">
                      <a16:colId xmlns:a16="http://schemas.microsoft.com/office/drawing/2014/main" val="20003"/>
                    </a:ext>
                  </a:extLst>
                </a:gridCol>
                <a:gridCol w="417227">
                  <a:extLst>
                    <a:ext uri="{9D8B030D-6E8A-4147-A177-3AD203B41FA5}">
                      <a16:colId xmlns:a16="http://schemas.microsoft.com/office/drawing/2014/main" val="20004"/>
                    </a:ext>
                  </a:extLst>
                </a:gridCol>
                <a:gridCol w="328186">
                  <a:extLst>
                    <a:ext uri="{9D8B030D-6E8A-4147-A177-3AD203B41FA5}">
                      <a16:colId xmlns:a16="http://schemas.microsoft.com/office/drawing/2014/main" val="20005"/>
                    </a:ext>
                  </a:extLst>
                </a:gridCol>
                <a:gridCol w="1144364">
                  <a:extLst>
                    <a:ext uri="{9D8B030D-6E8A-4147-A177-3AD203B41FA5}">
                      <a16:colId xmlns:a16="http://schemas.microsoft.com/office/drawing/2014/main" val="20006"/>
                    </a:ext>
                  </a:extLst>
                </a:gridCol>
                <a:gridCol w="2165732">
                  <a:extLst>
                    <a:ext uri="{9D8B030D-6E8A-4147-A177-3AD203B41FA5}">
                      <a16:colId xmlns:a16="http://schemas.microsoft.com/office/drawing/2014/main" val="20007"/>
                    </a:ext>
                  </a:extLst>
                </a:gridCol>
                <a:gridCol w="327566">
                  <a:extLst>
                    <a:ext uri="{9D8B030D-6E8A-4147-A177-3AD203B41FA5}">
                      <a16:colId xmlns:a16="http://schemas.microsoft.com/office/drawing/2014/main" val="20008"/>
                    </a:ext>
                  </a:extLst>
                </a:gridCol>
                <a:gridCol w="417928">
                  <a:extLst>
                    <a:ext uri="{9D8B030D-6E8A-4147-A177-3AD203B41FA5}">
                      <a16:colId xmlns:a16="http://schemas.microsoft.com/office/drawing/2014/main" val="20009"/>
                    </a:ext>
                  </a:extLst>
                </a:gridCol>
                <a:gridCol w="370215">
                  <a:extLst>
                    <a:ext uri="{9D8B030D-6E8A-4147-A177-3AD203B41FA5}">
                      <a16:colId xmlns:a16="http://schemas.microsoft.com/office/drawing/2014/main" val="20010"/>
                    </a:ext>
                  </a:extLst>
                </a:gridCol>
                <a:gridCol w="398053">
                  <a:extLst>
                    <a:ext uri="{9D8B030D-6E8A-4147-A177-3AD203B41FA5}">
                      <a16:colId xmlns:a16="http://schemas.microsoft.com/office/drawing/2014/main" val="20011"/>
                    </a:ext>
                  </a:extLst>
                </a:gridCol>
                <a:gridCol w="398053">
                  <a:extLst>
                    <a:ext uri="{9D8B030D-6E8A-4147-A177-3AD203B41FA5}">
                      <a16:colId xmlns:a16="http://schemas.microsoft.com/office/drawing/2014/main" val="20012"/>
                    </a:ext>
                  </a:extLst>
                </a:gridCol>
                <a:gridCol w="398053">
                  <a:extLst>
                    <a:ext uri="{9D8B030D-6E8A-4147-A177-3AD203B41FA5}">
                      <a16:colId xmlns:a16="http://schemas.microsoft.com/office/drawing/2014/main" val="20013"/>
                    </a:ext>
                  </a:extLst>
                </a:gridCol>
                <a:gridCol w="398053">
                  <a:extLst>
                    <a:ext uri="{9D8B030D-6E8A-4147-A177-3AD203B41FA5}">
                      <a16:colId xmlns:a16="http://schemas.microsoft.com/office/drawing/2014/main" val="20014"/>
                    </a:ext>
                  </a:extLst>
                </a:gridCol>
              </a:tblGrid>
              <a:tr h="355063">
                <a:tc rowSpan="2">
                  <a:txBody>
                    <a:bodyPr/>
                    <a:lstStyle/>
                    <a:p>
                      <a:pPr algn="l" rtl="0" fontAlgn="ctr"/>
                      <a:r>
                        <a:rPr lang="en-US" sz="1200" b="1" i="0" u="none" strike="noStrike">
                          <a:solidFill>
                            <a:srgbClr val="000000"/>
                          </a:solidFill>
                          <a:effectLst/>
                          <a:latin typeface="Arial" charset="0"/>
                        </a:rPr>
                        <a:t>Hazardous Event</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gn="l" rtl="0" fontAlgn="ctr"/>
                      <a:r>
                        <a:rPr lang="en-US" sz="1200" b="1" i="0" u="none" strike="noStrike">
                          <a:solidFill>
                            <a:srgbClr val="000000"/>
                          </a:solidFill>
                          <a:effectLst/>
                          <a:latin typeface="Arial" charset="0"/>
                        </a:rPr>
                        <a:t>Hazard type</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gridSpan="4">
                  <a:txBody>
                    <a:bodyPr/>
                    <a:lstStyle/>
                    <a:p>
                      <a:pPr algn="ctr" rtl="0" fontAlgn="ctr"/>
                      <a:r>
                        <a:rPr lang="en-US" sz="1200" b="1" i="0" u="none" strike="noStrike">
                          <a:solidFill>
                            <a:srgbClr val="000000"/>
                          </a:solidFill>
                          <a:effectLst/>
                          <a:latin typeface="Arial" charset="0"/>
                        </a:rPr>
                        <a:t>Risk (raw)</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l" rtl="0" fontAlgn="ctr"/>
                      <a:r>
                        <a:rPr lang="en-US" sz="1200" b="1" i="0" u="sng" strike="noStrike">
                          <a:solidFill>
                            <a:srgbClr val="000000"/>
                          </a:solidFill>
                          <a:effectLst/>
                          <a:latin typeface="Arial" charset="0"/>
                        </a:rPr>
                        <a:t>Existing </a:t>
                      </a:r>
                      <a:r>
                        <a:rPr lang="en-US" sz="1200" b="1" i="0" u="none" strike="noStrike">
                          <a:solidFill>
                            <a:srgbClr val="000000"/>
                          </a:solidFill>
                          <a:effectLst/>
                          <a:latin typeface="Arial" charset="0"/>
                        </a:rPr>
                        <a:t>control measure description</a:t>
                      </a:r>
                      <a:endParaRPr lang="en-US" sz="1200" b="1" i="0" u="sng" strike="noStrike">
                        <a:solidFill>
                          <a:srgbClr val="000000"/>
                        </a:solidFill>
                        <a:effectLst/>
                        <a:latin typeface="Arial" charset="0"/>
                      </a:endParaRP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86788">
                        <a:alpha val="25000"/>
                      </a:srgbClr>
                    </a:solidFill>
                  </a:tcPr>
                </a:tc>
                <a:tc gridSpan="4">
                  <a:txBody>
                    <a:bodyPr/>
                    <a:lstStyle/>
                    <a:p>
                      <a:pPr algn="ctr" rtl="0" fontAlgn="ctr"/>
                      <a:r>
                        <a:rPr lang="en-US" sz="1200" b="1" i="0" u="none" strike="noStrike">
                          <a:solidFill>
                            <a:srgbClr val="000000"/>
                          </a:solidFill>
                          <a:effectLst/>
                          <a:latin typeface="Arial" charset="0"/>
                        </a:rPr>
                        <a:t>Are these controls effective?</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86788">
                        <a:alpha val="2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200" b="1" i="0" u="none" strike="noStrike">
                          <a:solidFill>
                            <a:srgbClr val="000000"/>
                          </a:solidFill>
                          <a:effectLst/>
                          <a:latin typeface="Arial" charset="0"/>
                        </a:rPr>
                        <a:t>Risk (residual)</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0780">
                <a:tc vMerge="1">
                  <a:txBody>
                    <a:bodyPr/>
                    <a:lstStyle/>
                    <a:p>
                      <a:endParaRPr lang="en-US"/>
                    </a:p>
                  </a:txBody>
                  <a:tcPr/>
                </a:tc>
                <a:tc vMerge="1">
                  <a:txBody>
                    <a:bodyPr/>
                    <a:lstStyle/>
                    <a:p>
                      <a:endParaRPr lang="en-US"/>
                    </a:p>
                  </a:txBody>
                  <a:tcPr/>
                </a:tc>
                <a:tc>
                  <a:txBody>
                    <a:bodyPr/>
                    <a:lstStyle/>
                    <a:p>
                      <a:pPr algn="ctr" rtl="0" fontAlgn="ctr"/>
                      <a:r>
                        <a:rPr lang="en-US" sz="1200" b="1" i="0" u="none" strike="noStrike">
                          <a:solidFill>
                            <a:srgbClr val="000000"/>
                          </a:solidFill>
                          <a:effectLst/>
                          <a:latin typeface="Arial" charset="0"/>
                        </a:rPr>
                        <a:t>Likelihood</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E2EFDA"/>
                    </a:solidFill>
                  </a:tcPr>
                </a:tc>
                <a:tc>
                  <a:txBody>
                    <a:bodyPr/>
                    <a:lstStyle/>
                    <a:p>
                      <a:pPr algn="ctr" rtl="0" fontAlgn="ctr"/>
                      <a:r>
                        <a:rPr lang="en-US" sz="1200" b="1" i="0" u="none" strike="noStrike">
                          <a:solidFill>
                            <a:srgbClr val="000000"/>
                          </a:solidFill>
                          <a:effectLst/>
                          <a:latin typeface="Arial" charset="0"/>
                        </a:rPr>
                        <a:t>Severity</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E2EFDA"/>
                    </a:solidFill>
                  </a:tcPr>
                </a:tc>
                <a:tc>
                  <a:txBody>
                    <a:bodyPr/>
                    <a:lstStyle/>
                    <a:p>
                      <a:pPr algn="ctr" rtl="0" fontAlgn="ctr"/>
                      <a:r>
                        <a:rPr lang="en-US" sz="1200" b="1" i="0" u="none" strike="noStrike">
                          <a:solidFill>
                            <a:srgbClr val="000000"/>
                          </a:solidFill>
                          <a:effectLst/>
                          <a:latin typeface="Arial" charset="0"/>
                        </a:rPr>
                        <a:t>Risk score</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E2EFDA"/>
                    </a:solidFill>
                  </a:tcPr>
                </a:tc>
                <a:tc>
                  <a:txBody>
                    <a:bodyPr/>
                    <a:lstStyle/>
                    <a:p>
                      <a:pPr algn="ctr" rtl="0" fontAlgn="ctr"/>
                      <a:r>
                        <a:rPr lang="en-US" sz="1200" b="1" i="0" u="none" strike="noStrike">
                          <a:solidFill>
                            <a:srgbClr val="000000"/>
                          </a:solidFill>
                          <a:effectLst/>
                          <a:latin typeface="Arial" charset="0"/>
                        </a:rPr>
                        <a:t>Risk level</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E2EFDA"/>
                    </a:solidFill>
                  </a:tcPr>
                </a:tc>
                <a:tc vMerge="1">
                  <a:txBody>
                    <a:bodyPr/>
                    <a:lstStyle/>
                    <a:p>
                      <a:endParaRPr lang="en-US"/>
                    </a:p>
                  </a:txBody>
                  <a:tcPr/>
                </a:tc>
                <a:tc>
                  <a:txBody>
                    <a:bodyPr/>
                    <a:lstStyle/>
                    <a:p>
                      <a:pPr algn="l" rtl="0" fontAlgn="ctr"/>
                      <a:r>
                        <a:rPr lang="en-US" sz="1200" b="1" i="0" u="none" strike="noStrike">
                          <a:solidFill>
                            <a:srgbClr val="000000"/>
                          </a:solidFill>
                          <a:effectLst/>
                          <a:latin typeface="Arial" charset="0"/>
                        </a:rPr>
                        <a:t>Validation notes </a:t>
                      </a:r>
                      <a:r>
                        <a:rPr lang="en-US" sz="1200" b="0" i="1" u="none" strike="noStrike">
                          <a:solidFill>
                            <a:srgbClr val="000000"/>
                          </a:solidFill>
                          <a:effectLst/>
                          <a:latin typeface="Arial" charset="0"/>
                        </a:rPr>
                        <a:t>(basis of control measure effectiveness decision)</a:t>
                      </a:r>
                      <a:endParaRPr lang="en-US" sz="1200" b="1" i="0" u="none" strike="noStrike">
                        <a:solidFill>
                          <a:srgbClr val="000000"/>
                        </a:solidFill>
                        <a:effectLst/>
                        <a:latin typeface="Arial" charset="0"/>
                      </a:endParaRP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86788">
                        <a:alpha val="2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charset="0"/>
                        </a:rPr>
                        <a:t>Yes</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86788">
                        <a:alpha val="25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charset="0"/>
                        </a:rPr>
                        <a:t>No</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86788">
                        <a:alpha val="25000"/>
                      </a:srgbClr>
                    </a:solidFill>
                  </a:tcPr>
                </a:tc>
                <a:tc>
                  <a:txBody>
                    <a:bodyPr/>
                    <a:lstStyle/>
                    <a:p>
                      <a:pPr algn="ctr" rtl="0" fontAlgn="ctr"/>
                      <a:r>
                        <a:rPr lang="en-US" sz="1200" b="1" i="0" u="none" strike="noStrike">
                          <a:solidFill>
                            <a:srgbClr val="000000"/>
                          </a:solidFill>
                          <a:effectLst/>
                          <a:latin typeface="Arial" charset="0"/>
                        </a:rPr>
                        <a:t>Somewhat</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86788">
                        <a:alpha val="25000"/>
                      </a:srgbClr>
                    </a:solidFill>
                  </a:tcPr>
                </a:tc>
                <a:tc>
                  <a:txBody>
                    <a:bodyPr/>
                    <a:lstStyle/>
                    <a:p>
                      <a:pPr algn="ctr" rtl="0" fontAlgn="ctr"/>
                      <a:r>
                        <a:rPr lang="en-US" sz="1200" b="1" i="0" u="none" strike="noStrike">
                          <a:solidFill>
                            <a:srgbClr val="000000"/>
                          </a:solidFill>
                          <a:effectLst/>
                          <a:latin typeface="Arial" charset="0"/>
                        </a:rPr>
                        <a:t>Likelihood</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rtl="0" fontAlgn="ctr"/>
                      <a:r>
                        <a:rPr lang="en-US" sz="1200" b="1" i="0" u="none" strike="noStrike">
                          <a:solidFill>
                            <a:srgbClr val="000000"/>
                          </a:solidFill>
                          <a:effectLst/>
                          <a:latin typeface="Arial" charset="0"/>
                        </a:rPr>
                        <a:t>Severity</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rtl="0" fontAlgn="ctr"/>
                      <a:r>
                        <a:rPr lang="en-US" sz="1200" b="1" i="0" u="none" strike="noStrike">
                          <a:solidFill>
                            <a:srgbClr val="000000"/>
                          </a:solidFill>
                          <a:effectLst/>
                          <a:latin typeface="Arial" charset="0"/>
                        </a:rPr>
                        <a:t>Risk score</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rtl="0" fontAlgn="ctr"/>
                      <a:r>
                        <a:rPr lang="en-US" sz="1200" b="1" i="0" u="none" strike="noStrike">
                          <a:solidFill>
                            <a:srgbClr val="000000"/>
                          </a:solidFill>
                          <a:effectLst/>
                          <a:latin typeface="Arial" charset="0"/>
                        </a:rPr>
                        <a:t>Risk level</a:t>
                      </a:r>
                    </a:p>
                  </a:txBody>
                  <a:tcPr marL="10269" marR="10269" marT="10269"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extLst>
                  <a:ext uri="{0D108BD9-81ED-4DB2-BD59-A6C34878D82A}">
                    <a16:rowId xmlns:a16="http://schemas.microsoft.com/office/drawing/2014/main" val="10001"/>
                  </a:ext>
                </a:extLst>
              </a:tr>
              <a:tr h="2158827">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GB" sz="1400">
                          <a:latin typeface="Arial" charset="0"/>
                          <a:ea typeface="Arial" charset="0"/>
                          <a:cs typeface="Arial" charset="0"/>
                        </a:rPr>
                        <a:t>Water supply is chemically over- or under-dosed (X) due to operator error</a:t>
                      </a:r>
                      <a:r>
                        <a:rPr lang="en-GB" sz="1400" baseline="0">
                          <a:latin typeface="Arial" charset="0"/>
                          <a:ea typeface="Arial" charset="0"/>
                          <a:cs typeface="Arial" charset="0"/>
                        </a:rPr>
                        <a:t> (Y)</a:t>
                      </a:r>
                      <a:endParaRPr lang="en-GB" sz="1400">
                        <a:latin typeface="Arial" charset="0"/>
                        <a:ea typeface="Arial" charset="0"/>
                        <a:cs typeface="Arial" charset="0"/>
                      </a:endParaRP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a:solidFill>
                            <a:srgbClr val="000000"/>
                          </a:solidFill>
                          <a:effectLst/>
                          <a:latin typeface="Arial" charset="0"/>
                          <a:ea typeface="Arial" charset="0"/>
                          <a:cs typeface="Arial" charset="0"/>
                        </a:rPr>
                        <a:t>Microbial (under dosed).</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400" b="0" i="0" u="none" strike="noStrike">
                        <a:solidFill>
                          <a:srgbClr val="000000"/>
                        </a:solidFill>
                        <a:effectLst/>
                        <a:latin typeface="Arial" charset="0"/>
                        <a:ea typeface="Arial" charset="0"/>
                        <a:cs typeface="Arial"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a:solidFill>
                            <a:srgbClr val="000000"/>
                          </a:solidFill>
                          <a:effectLst/>
                          <a:latin typeface="Arial" charset="0"/>
                          <a:ea typeface="Arial" charset="0"/>
                          <a:cs typeface="Arial" charset="0"/>
                        </a:rPr>
                        <a:t>Chemical, </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a:solidFill>
                            <a:srgbClr val="000000"/>
                          </a:solidFill>
                          <a:effectLst/>
                          <a:latin typeface="Arial" charset="0"/>
                          <a:ea typeface="Arial" charset="0"/>
                          <a:cs typeface="Arial" charset="0"/>
                        </a:rPr>
                        <a:t>acceptability (over-dosed).</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400" b="0" i="0" u="none" strike="noStrike">
                        <a:solidFill>
                          <a:srgbClr val="000000"/>
                        </a:solidFill>
                        <a:effectLst/>
                        <a:latin typeface="Arial" charset="0"/>
                        <a:ea typeface="Arial" charset="0"/>
                        <a:cs typeface="Arial" charset="0"/>
                      </a:endParaRP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is-IS" sz="1400" b="0" i="0" u="none" strike="noStrike">
                          <a:solidFill>
                            <a:srgbClr val="000000"/>
                          </a:solidFill>
                          <a:effectLst/>
                          <a:latin typeface="Arial" charset="0"/>
                        </a:rPr>
                        <a:t>3 </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sk-SK" sz="1400" b="0" i="0" u="none" strike="noStrike">
                          <a:solidFill>
                            <a:srgbClr val="000000"/>
                          </a:solidFill>
                          <a:effectLst/>
                          <a:latin typeface="Arial" charset="0"/>
                        </a:rPr>
                        <a:t>3 </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sk-SK" sz="1400" b="0" i="0" u="none" strike="noStrike">
                          <a:solidFill>
                            <a:srgbClr val="000000"/>
                          </a:solidFill>
                          <a:effectLst/>
                          <a:latin typeface="Arial" charset="0"/>
                        </a:rPr>
                        <a:t>9 </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sk-SK" sz="1400" b="0" i="0" u="none" strike="noStrike">
                          <a:solidFill>
                            <a:srgbClr val="000000"/>
                          </a:solidFill>
                          <a:effectLst/>
                          <a:latin typeface="Arial" charset="0"/>
                        </a:rPr>
                        <a:t>H </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B504A"/>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rgbClr val="000000"/>
                          </a:solidFill>
                          <a:effectLst/>
                          <a:latin typeface="Arial" charset="0"/>
                          <a:ea typeface="Arial" charset="0"/>
                          <a:cs typeface="Arial" charset="0"/>
                        </a:rPr>
                        <a:t>Operator training</a:t>
                      </a:r>
                      <a:r>
                        <a:rPr lang="en-US" sz="1400" b="0" i="0" u="none" strike="noStrike" baseline="0">
                          <a:solidFill>
                            <a:srgbClr val="000000"/>
                          </a:solidFill>
                          <a:effectLst/>
                          <a:latin typeface="Arial" charset="0"/>
                          <a:ea typeface="Arial" charset="0"/>
                          <a:cs typeface="Arial" charset="0"/>
                        </a:rPr>
                        <a:t>; SOPs for dosing</a:t>
                      </a:r>
                      <a:endParaRPr lang="en-US" sz="1400">
                        <a:effectLst/>
                        <a:latin typeface="Arial" charset="0"/>
                        <a:ea typeface="Arial" charset="0"/>
                        <a:cs typeface="Arial" charset="0"/>
                      </a:endParaRP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tx1"/>
                          </a:solidFill>
                          <a:effectLst/>
                          <a:latin typeface="Arial" charset="0"/>
                          <a:ea typeface="Arial" charset="0"/>
                          <a:cs typeface="Arial" charset="0"/>
                        </a:rPr>
                        <a:t>Up-to-date SOPs are posted and followed</a:t>
                      </a:r>
                      <a:r>
                        <a:rPr lang="en-US" sz="1400" b="0" i="0" u="none" strike="noStrike" baseline="0">
                          <a:solidFill>
                            <a:srgbClr val="000000"/>
                          </a:solidFill>
                          <a:effectLst/>
                          <a:latin typeface="Arial" charset="0"/>
                          <a:ea typeface="Arial" charset="0"/>
                          <a:cs typeface="Arial" charset="0"/>
                        </a:rPr>
                        <a:t>; water quality results and incident records (5 years) indicate tight control is maintained</a:t>
                      </a:r>
                      <a:endParaRPr lang="en-US" sz="1400">
                        <a:effectLst/>
                        <a:latin typeface="Arial" charset="0"/>
                        <a:ea typeface="Arial" charset="0"/>
                        <a:cs typeface="Arial" charset="0"/>
                      </a:endParaRP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en-US" sz="1400" b="1">
                          <a:solidFill>
                            <a:srgbClr val="000000"/>
                          </a:solidFill>
                          <a:effectLst/>
                          <a:latin typeface="Arial" charset="0"/>
                          <a:ea typeface="Arial" charset="0"/>
                          <a:cs typeface="Arial" charset="0"/>
                          <a:sym typeface="Wingdings" panose="05000000000000000000" pitchFamily="2" charset="2"/>
                        </a:rPr>
                        <a:t></a:t>
                      </a:r>
                      <a:r>
                        <a:rPr lang="sk-SK" sz="1400" b="0" i="0" u="none" strike="noStrike">
                          <a:solidFill>
                            <a:srgbClr val="000000"/>
                          </a:solidFill>
                          <a:effectLst/>
                          <a:latin typeface="Arial" charset="0"/>
                        </a:rPr>
                        <a:t> </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sk-SK" sz="1400" b="0" i="0" u="none" strike="noStrike">
                          <a:solidFill>
                            <a:srgbClr val="000000"/>
                          </a:solidFill>
                          <a:effectLst/>
                          <a:latin typeface="Arial" charset="0"/>
                        </a:rPr>
                        <a:t> </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US" sz="1400">
                        <a:effectLst/>
                        <a:latin typeface="Arial" charset="0"/>
                        <a:ea typeface="Arial" charset="0"/>
                        <a:cs typeface="Arial" charset="0"/>
                      </a:endParaRP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is-IS" sz="1400" b="0" i="0" u="none" strike="noStrike">
                          <a:solidFill>
                            <a:srgbClr val="000000"/>
                          </a:solidFill>
                          <a:effectLst/>
                          <a:latin typeface="Arial" charset="0"/>
                        </a:rPr>
                        <a:t>1 </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sk-SK" sz="1400" b="0" i="0" u="none" strike="noStrike">
                          <a:solidFill>
                            <a:srgbClr val="000000"/>
                          </a:solidFill>
                          <a:effectLst/>
                          <a:latin typeface="Arial" charset="0"/>
                        </a:rPr>
                        <a:t>3 </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sk-SK" sz="1400" b="0" i="0" u="none" strike="noStrike">
                          <a:solidFill>
                            <a:srgbClr val="000000"/>
                          </a:solidFill>
                          <a:effectLst/>
                          <a:latin typeface="Arial" charset="0"/>
                        </a:rPr>
                        <a:t>3 </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en-IE" sz="1400" b="0" i="0" u="none" strike="noStrike">
                          <a:solidFill>
                            <a:srgbClr val="000000"/>
                          </a:solidFill>
                          <a:effectLst/>
                          <a:latin typeface="Arial" charset="0"/>
                        </a:rPr>
                        <a:t>M</a:t>
                      </a:r>
                      <a:r>
                        <a:rPr lang="sk-SK" sz="1400" b="0" i="0" u="none" strike="noStrike">
                          <a:solidFill>
                            <a:srgbClr val="000000"/>
                          </a:solidFill>
                          <a:effectLst/>
                          <a:latin typeface="Arial" charset="0"/>
                        </a:rPr>
                        <a:t> </a:t>
                      </a:r>
                    </a:p>
                  </a:txBody>
                  <a:tcPr marL="10269" marR="10269" marT="1026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solidFill>
                  </a:tcPr>
                </a:tc>
                <a:extLst>
                  <a:ext uri="{0D108BD9-81ED-4DB2-BD59-A6C34878D82A}">
                    <a16:rowId xmlns:a16="http://schemas.microsoft.com/office/drawing/2014/main" val="10003"/>
                  </a:ext>
                </a:extLst>
              </a:tr>
            </a:tbl>
          </a:graphicData>
        </a:graphic>
      </p:graphicFrame>
      <p:sp>
        <p:nvSpPr>
          <p:cNvPr id="15" name="Text Box 63"/>
          <p:cNvSpPr txBox="1">
            <a:spLocks noChangeArrowheads="1"/>
          </p:cNvSpPr>
          <p:nvPr/>
        </p:nvSpPr>
        <p:spPr bwMode="auto">
          <a:xfrm>
            <a:off x="6996603" y="1554503"/>
            <a:ext cx="165502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600" b="1">
                <a:solidFill>
                  <a:srgbClr val="DB504A"/>
                </a:solidFill>
                <a:latin typeface="Arial"/>
                <a:cs typeface="Arial"/>
              </a:rPr>
              <a:t>Residual risk</a:t>
            </a:r>
          </a:p>
        </p:txBody>
      </p:sp>
      <p:sp>
        <p:nvSpPr>
          <p:cNvPr id="20" name="Text Box 63"/>
          <p:cNvSpPr txBox="1">
            <a:spLocks noChangeArrowheads="1"/>
          </p:cNvSpPr>
          <p:nvPr/>
        </p:nvSpPr>
        <p:spPr bwMode="auto">
          <a:xfrm>
            <a:off x="3540370" y="1554503"/>
            <a:ext cx="127386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600" b="1">
                <a:solidFill>
                  <a:srgbClr val="DB504A"/>
                </a:solidFill>
                <a:latin typeface="Arial"/>
                <a:cs typeface="Arial"/>
              </a:rPr>
              <a:t>Raw risk</a:t>
            </a:r>
          </a:p>
        </p:txBody>
      </p:sp>
      <p:sp>
        <p:nvSpPr>
          <p:cNvPr id="21" name="Text Box 63"/>
          <p:cNvSpPr txBox="1">
            <a:spLocks noChangeArrowheads="1"/>
          </p:cNvSpPr>
          <p:nvPr/>
        </p:nvSpPr>
        <p:spPr bwMode="auto">
          <a:xfrm>
            <a:off x="5182498" y="6117105"/>
            <a:ext cx="4579779" cy="33855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spcBef>
                <a:spcPct val="50000"/>
              </a:spcBef>
            </a:pPr>
            <a:r>
              <a:rPr lang="en-US" sz="1600" b="1">
                <a:solidFill>
                  <a:srgbClr val="DB504A"/>
                </a:solidFill>
                <a:cs typeface="Arial" charset="0"/>
              </a:rPr>
              <a:t>Risk reduction through applied control</a:t>
            </a:r>
            <a:endParaRPr lang="en-GB" sz="1600" b="1">
              <a:solidFill>
                <a:srgbClr val="DB504A"/>
              </a:solidFill>
              <a:cs typeface="Arial" charset="0"/>
            </a:endParaRPr>
          </a:p>
        </p:txBody>
      </p:sp>
      <p:sp>
        <p:nvSpPr>
          <p:cNvPr id="22" name="Left Brace 21"/>
          <p:cNvSpPr>
            <a:spLocks/>
          </p:cNvSpPr>
          <p:nvPr/>
        </p:nvSpPr>
        <p:spPr bwMode="auto">
          <a:xfrm rot="-5400000">
            <a:off x="7048554" y="2113258"/>
            <a:ext cx="338553" cy="7678398"/>
          </a:xfrm>
          <a:prstGeom prst="leftBrace">
            <a:avLst>
              <a:gd name="adj1" fmla="val 8351"/>
              <a:gd name="adj2" fmla="val 49808"/>
            </a:avLst>
          </a:prstGeom>
          <a:noFill/>
          <a:ln w="12700">
            <a:solidFill>
              <a:srgbClr val="DB504A"/>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th-TH" sz="2400">
              <a:solidFill>
                <a:prstClr val="black"/>
              </a:solidFill>
              <a:latin typeface="Californian FB" charset="0"/>
            </a:endParaRPr>
          </a:p>
        </p:txBody>
      </p:sp>
      <p:sp>
        <p:nvSpPr>
          <p:cNvPr id="2" name="Rectangle 1"/>
          <p:cNvSpPr/>
          <p:nvPr/>
        </p:nvSpPr>
        <p:spPr>
          <a:xfrm>
            <a:off x="3390206" y="1939357"/>
            <a:ext cx="1644586" cy="3658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18">
            <a:extLst>
              <a:ext uri="{FF2B5EF4-FFF2-40B4-BE49-F238E27FC236}">
                <a16:creationId xmlns:a16="http://schemas.microsoft.com/office/drawing/2014/main" id="{A4FFA2F4-E0F0-0F4B-BFAD-3944F00754BD}"/>
              </a:ext>
            </a:extLst>
          </p:cNvPr>
          <p:cNvGrpSpPr/>
          <p:nvPr/>
        </p:nvGrpSpPr>
        <p:grpSpPr>
          <a:xfrm>
            <a:off x="11676764" y="1173882"/>
            <a:ext cx="515236" cy="380621"/>
            <a:chOff x="8628766" y="1945016"/>
            <a:chExt cx="515236" cy="380621"/>
          </a:xfrm>
        </p:grpSpPr>
        <p:sp>
          <p:nvSpPr>
            <p:cNvPr id="25" name="Round Same Side Corner Rectangle 24">
              <a:extLst>
                <a:ext uri="{FF2B5EF4-FFF2-40B4-BE49-F238E27FC236}">
                  <a16:creationId xmlns:a16="http://schemas.microsoft.com/office/drawing/2014/main" id="{3DA0FD4D-070E-A142-887F-9A37E1DF1C67}"/>
                </a:ext>
              </a:extLst>
            </p:cNvPr>
            <p:cNvSpPr/>
            <p:nvPr/>
          </p:nvSpPr>
          <p:spPr bwMode="auto">
            <a:xfrm rot="16200000">
              <a:off x="8696073" y="1877709"/>
              <a:ext cx="380621" cy="515236"/>
            </a:xfrm>
            <a:prstGeom prst="round2SameRect">
              <a:avLst/>
            </a:prstGeom>
            <a:solidFill>
              <a:srgbClr val="DB504A"/>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6" name="Striped Right Arrow 25">
              <a:extLst>
                <a:ext uri="{FF2B5EF4-FFF2-40B4-BE49-F238E27FC236}">
                  <a16:creationId xmlns:a16="http://schemas.microsoft.com/office/drawing/2014/main" id="{68FD030B-CB28-A047-8C55-15EA2987561B}"/>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78C514-2DCE-0648-9AFE-AFC028B004D9}"/>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
        <p:nvSpPr>
          <p:cNvPr id="28" name="Text Box 63">
            <a:extLst>
              <a:ext uri="{FF2B5EF4-FFF2-40B4-BE49-F238E27FC236}">
                <a16:creationId xmlns:a16="http://schemas.microsoft.com/office/drawing/2014/main" id="{1784FFD7-66AB-2143-901A-F7FFE020D1C2}"/>
              </a:ext>
            </a:extLst>
          </p:cNvPr>
          <p:cNvSpPr txBox="1">
            <a:spLocks noChangeArrowheads="1"/>
          </p:cNvSpPr>
          <p:nvPr/>
        </p:nvSpPr>
        <p:spPr bwMode="auto">
          <a:xfrm>
            <a:off x="-80087" y="417839"/>
            <a:ext cx="97574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TWO STAGE </a:t>
            </a:r>
            <a:r>
              <a:rPr lang="en-US" sz="2800" b="1" spc="100">
                <a:solidFill>
                  <a:srgbClr val="FED766"/>
                </a:solidFill>
                <a:latin typeface="Arial" charset="0"/>
              </a:rPr>
              <a:t>risk assessment </a:t>
            </a:r>
            <a:r>
              <a:rPr lang="en-US" b="1" spc="100">
                <a:solidFill>
                  <a:srgbClr val="FED766"/>
                </a:solidFill>
                <a:latin typeface="Arial" charset="0"/>
              </a:rPr>
              <a:t>(raw + residual risk)</a:t>
            </a:r>
          </a:p>
        </p:txBody>
      </p:sp>
    </p:spTree>
    <p:extLst>
      <p:ext uri="{BB962C8B-B14F-4D97-AF65-F5344CB8AC3E}">
        <p14:creationId xmlns:p14="http://schemas.microsoft.com/office/powerpoint/2010/main" val="385092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53"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63"/>
          <p:cNvSpPr txBox="1">
            <a:spLocks noChangeArrowheads="1"/>
          </p:cNvSpPr>
          <p:nvPr/>
        </p:nvSpPr>
        <p:spPr bwMode="auto">
          <a:xfrm>
            <a:off x="7107027" y="5148272"/>
            <a:ext cx="237527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US" sz="1800" b="1">
                <a:solidFill>
                  <a:schemeClr val="bg2">
                    <a:lumMod val="25000"/>
                  </a:schemeClr>
                </a:solidFill>
                <a:latin typeface="Arial" charset="0"/>
              </a:rPr>
              <a:t>When does raw risk equal residual risk?</a:t>
            </a:r>
          </a:p>
        </p:txBody>
      </p:sp>
      <p:sp>
        <p:nvSpPr>
          <p:cNvPr id="20" name="Teardrop 19">
            <a:extLst>
              <a:ext uri="{FF2B5EF4-FFF2-40B4-BE49-F238E27FC236}">
                <a16:creationId xmlns:a16="http://schemas.microsoft.com/office/drawing/2014/main" id="{DACF418C-C666-FA49-96D5-7BFA09666394}"/>
              </a:ext>
            </a:extLst>
          </p:cNvPr>
          <p:cNvSpPr/>
          <p:nvPr/>
        </p:nvSpPr>
        <p:spPr bwMode="auto">
          <a:xfrm>
            <a:off x="6306626" y="5117403"/>
            <a:ext cx="800400" cy="800400"/>
          </a:xfrm>
          <a:prstGeom prst="teardrop">
            <a:avLst/>
          </a:prstGeom>
          <a:solidFill>
            <a:srgbClr val="E45C31"/>
          </a:solidFill>
          <a:ln w="19050">
            <a:noFill/>
            <a:extLst>
              <a:ext uri="{C807C97D-BFC1-408E-A445-0C87EB9F89A2}">
                <ask:lineSketchStyleProps xmlns:ask="http://schemas.microsoft.com/office/drawing/2018/sketchyshapes" sd="1219033472">
                  <a:custGeom>
                    <a:avLst/>
                    <a:gdLst>
                      <a:gd name="connsiteX0" fmla="*/ 0 w 831954"/>
                      <a:gd name="connsiteY0" fmla="*/ 415977 h 831954"/>
                      <a:gd name="connsiteX1" fmla="*/ 415977 w 831954"/>
                      <a:gd name="connsiteY1" fmla="*/ 0 h 831954"/>
                      <a:gd name="connsiteX2" fmla="*/ 831954 w 831954"/>
                      <a:gd name="connsiteY2" fmla="*/ 0 h 831954"/>
                      <a:gd name="connsiteX3" fmla="*/ 831954 w 831954"/>
                      <a:gd name="connsiteY3" fmla="*/ 415977 h 831954"/>
                      <a:gd name="connsiteX4" fmla="*/ 415977 w 831954"/>
                      <a:gd name="connsiteY4" fmla="*/ 831954 h 831954"/>
                      <a:gd name="connsiteX5" fmla="*/ 0 w 831954"/>
                      <a:gd name="connsiteY5" fmla="*/ 415977 h 83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54" h="831954" fill="none" extrusionOk="0">
                        <a:moveTo>
                          <a:pt x="0" y="415977"/>
                        </a:moveTo>
                        <a:cubicBezTo>
                          <a:pt x="-46731" y="230236"/>
                          <a:pt x="182238" y="-38151"/>
                          <a:pt x="415977" y="0"/>
                        </a:cubicBezTo>
                        <a:cubicBezTo>
                          <a:pt x="590109" y="-16744"/>
                          <a:pt x="716339" y="24176"/>
                          <a:pt x="831954" y="0"/>
                        </a:cubicBezTo>
                        <a:cubicBezTo>
                          <a:pt x="855901" y="93718"/>
                          <a:pt x="808103" y="219997"/>
                          <a:pt x="831954" y="415977"/>
                        </a:cubicBezTo>
                        <a:cubicBezTo>
                          <a:pt x="841868" y="660473"/>
                          <a:pt x="651459" y="891443"/>
                          <a:pt x="415977" y="831954"/>
                        </a:cubicBezTo>
                        <a:cubicBezTo>
                          <a:pt x="195965" y="846935"/>
                          <a:pt x="11614" y="659941"/>
                          <a:pt x="0" y="415977"/>
                        </a:cubicBezTo>
                        <a:close/>
                      </a:path>
                      <a:path w="831954" h="831954" stroke="0" extrusionOk="0">
                        <a:moveTo>
                          <a:pt x="0" y="415977"/>
                        </a:moveTo>
                        <a:cubicBezTo>
                          <a:pt x="-44236" y="158953"/>
                          <a:pt x="177971" y="3103"/>
                          <a:pt x="415977" y="0"/>
                        </a:cubicBezTo>
                        <a:cubicBezTo>
                          <a:pt x="522537" y="-29555"/>
                          <a:pt x="733602" y="41939"/>
                          <a:pt x="831954" y="0"/>
                        </a:cubicBezTo>
                        <a:cubicBezTo>
                          <a:pt x="851558" y="144920"/>
                          <a:pt x="824430" y="259663"/>
                          <a:pt x="831954" y="415977"/>
                        </a:cubicBezTo>
                        <a:cubicBezTo>
                          <a:pt x="841520" y="650286"/>
                          <a:pt x="678342" y="835825"/>
                          <a:pt x="415977" y="831954"/>
                        </a:cubicBezTo>
                        <a:cubicBezTo>
                          <a:pt x="214076" y="774665"/>
                          <a:pt x="-58487" y="636759"/>
                          <a:pt x="0" y="415977"/>
                        </a:cubicBezTo>
                        <a:close/>
                      </a:path>
                    </a:pathLst>
                  </a:custGeom>
                  <ask:type>
                    <ask:lineSketchNone/>
                  </ask:type>
                </ask:lineSketchStyleProps>
              </a:ext>
            </a:extLst>
          </a:ln>
          <a:effectLst>
            <a:reflection blurRad="6350" stA="50000" endA="300" endPos="38500" dist="508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000" b="1">
                <a:solidFill>
                  <a:schemeClr val="bg1"/>
                </a:solidFill>
                <a:latin typeface="Arial" panose="020B0604020202020204" pitchFamily="34" charset="0"/>
                <a:ea typeface="ＭＳ Ｐゴシック" charset="0"/>
                <a:cs typeface="Arial" panose="020B0604020202020204" pitchFamily="34" charset="0"/>
              </a:rPr>
              <a:t>?</a:t>
            </a:r>
          </a:p>
        </p:txBody>
      </p:sp>
      <p:grpSp>
        <p:nvGrpSpPr>
          <p:cNvPr id="10" name="Group 9">
            <a:extLst>
              <a:ext uri="{FF2B5EF4-FFF2-40B4-BE49-F238E27FC236}">
                <a16:creationId xmlns:a16="http://schemas.microsoft.com/office/drawing/2014/main" id="{68BBA2DD-8A39-A943-867B-6629838B8967}"/>
              </a:ext>
            </a:extLst>
          </p:cNvPr>
          <p:cNvGrpSpPr/>
          <p:nvPr/>
        </p:nvGrpSpPr>
        <p:grpSpPr>
          <a:xfrm>
            <a:off x="2716931" y="5079344"/>
            <a:ext cx="3159605" cy="850257"/>
            <a:chOff x="1069046" y="5067545"/>
            <a:chExt cx="3159605" cy="850257"/>
          </a:xfrm>
        </p:grpSpPr>
        <p:sp>
          <p:nvSpPr>
            <p:cNvPr id="6" name="Rounded Rectangle 5">
              <a:extLst>
                <a:ext uri="{FF2B5EF4-FFF2-40B4-BE49-F238E27FC236}">
                  <a16:creationId xmlns:a16="http://schemas.microsoft.com/office/drawing/2014/main" id="{4B18B061-3251-FC4F-8ABE-DCB0C048CABB}"/>
                </a:ext>
              </a:extLst>
            </p:cNvPr>
            <p:cNvSpPr/>
            <p:nvPr/>
          </p:nvSpPr>
          <p:spPr>
            <a:xfrm>
              <a:off x="1074947" y="5067545"/>
              <a:ext cx="3101795" cy="850257"/>
            </a:xfrm>
            <a:prstGeom prst="roundRect">
              <a:avLst>
                <a:gd name="adj" fmla="val 71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63"/>
            <p:cNvSpPr txBox="1">
              <a:spLocks noChangeArrowheads="1"/>
            </p:cNvSpPr>
            <p:nvPr/>
          </p:nvSpPr>
          <p:spPr bwMode="auto">
            <a:xfrm>
              <a:off x="1069046" y="5154174"/>
              <a:ext cx="12792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US" sz="1800" b="1">
                  <a:solidFill>
                    <a:srgbClr val="DB504A"/>
                  </a:solidFill>
                  <a:latin typeface="Arial" charset="0"/>
                </a:rPr>
                <a:t>Raw risk </a:t>
              </a:r>
              <a:br>
                <a:rPr lang="en-US" sz="1800" b="1">
                  <a:solidFill>
                    <a:srgbClr val="DB504A"/>
                  </a:solidFill>
                  <a:latin typeface="Arial" charset="0"/>
                </a:rPr>
              </a:br>
              <a:r>
                <a:rPr lang="en-US" sz="1800" b="1">
                  <a:solidFill>
                    <a:srgbClr val="DB504A"/>
                  </a:solidFill>
                  <a:latin typeface="Arial" charset="0"/>
                </a:rPr>
                <a:t>is always</a:t>
              </a:r>
            </a:p>
          </p:txBody>
        </p:sp>
        <p:pic>
          <p:nvPicPr>
            <p:cNvPr id="4" name="Picture 3">
              <a:extLst>
                <a:ext uri="{FF2B5EF4-FFF2-40B4-BE49-F238E27FC236}">
                  <a16:creationId xmlns:a16="http://schemas.microsoft.com/office/drawing/2014/main" id="{128D63D6-4075-2544-A7E2-7CB86B09BC14}"/>
                </a:ext>
              </a:extLst>
            </p:cNvPr>
            <p:cNvPicPr>
              <a:picLocks noChangeAspect="1"/>
            </p:cNvPicPr>
            <p:nvPr/>
          </p:nvPicPr>
          <p:blipFill>
            <a:blip r:embed="rId3"/>
            <a:stretch>
              <a:fillRect/>
            </a:stretch>
          </p:blipFill>
          <p:spPr>
            <a:xfrm>
              <a:off x="2359568" y="5171871"/>
              <a:ext cx="692150" cy="615950"/>
            </a:xfrm>
            <a:prstGeom prst="rect">
              <a:avLst/>
            </a:prstGeom>
          </p:spPr>
        </p:pic>
        <p:sp>
          <p:nvSpPr>
            <p:cNvPr id="13" name="Text Box 63">
              <a:extLst>
                <a:ext uri="{FF2B5EF4-FFF2-40B4-BE49-F238E27FC236}">
                  <a16:creationId xmlns:a16="http://schemas.microsoft.com/office/drawing/2014/main" id="{828BBF61-A734-C149-A406-24789FD9A9C5}"/>
                </a:ext>
              </a:extLst>
            </p:cNvPr>
            <p:cNvSpPr txBox="1">
              <a:spLocks noChangeArrowheads="1"/>
            </p:cNvSpPr>
            <p:nvPr/>
          </p:nvSpPr>
          <p:spPr bwMode="auto">
            <a:xfrm>
              <a:off x="2949441" y="5154174"/>
              <a:ext cx="12792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US" sz="1800" b="1">
                  <a:solidFill>
                    <a:srgbClr val="DB504A"/>
                  </a:solidFill>
                  <a:latin typeface="Arial" charset="0"/>
                </a:rPr>
                <a:t>Residual</a:t>
              </a:r>
              <a:br>
                <a:rPr lang="en-US" sz="1800" b="1">
                  <a:solidFill>
                    <a:srgbClr val="DB504A"/>
                  </a:solidFill>
                  <a:latin typeface="Arial" charset="0"/>
                </a:rPr>
              </a:br>
              <a:r>
                <a:rPr lang="en-US" sz="1800" b="1">
                  <a:solidFill>
                    <a:srgbClr val="DB504A"/>
                  </a:solidFill>
                  <a:latin typeface="Arial" charset="0"/>
                </a:rPr>
                <a:t>risk</a:t>
              </a:r>
            </a:p>
          </p:txBody>
        </p:sp>
      </p:grpSp>
      <p:sp>
        <p:nvSpPr>
          <p:cNvPr id="3" name="Text Box 63">
            <a:extLst>
              <a:ext uri="{FF2B5EF4-FFF2-40B4-BE49-F238E27FC236}">
                <a16:creationId xmlns:a16="http://schemas.microsoft.com/office/drawing/2014/main" id="{B35023AC-7102-F50B-9D8D-2DB07A9A4E7B}"/>
              </a:ext>
            </a:extLst>
          </p:cNvPr>
          <p:cNvSpPr txBox="1">
            <a:spLocks noChangeArrowheads="1"/>
          </p:cNvSpPr>
          <p:nvPr/>
        </p:nvSpPr>
        <p:spPr bwMode="auto">
          <a:xfrm>
            <a:off x="-80087" y="417839"/>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TWO STAGE </a:t>
            </a:r>
            <a:r>
              <a:rPr lang="en-US" sz="2800" b="1" spc="100">
                <a:solidFill>
                  <a:srgbClr val="FED766"/>
                </a:solidFill>
                <a:latin typeface="Arial" charset="0"/>
              </a:rPr>
              <a:t>risk assessment </a:t>
            </a:r>
            <a:r>
              <a:rPr lang="en-US" b="1" spc="100">
                <a:solidFill>
                  <a:srgbClr val="FED766"/>
                </a:solidFill>
                <a:latin typeface="Arial" charset="0"/>
              </a:rPr>
              <a:t>(raw + residual)</a:t>
            </a:r>
          </a:p>
        </p:txBody>
      </p:sp>
      <p:pic>
        <p:nvPicPr>
          <p:cNvPr id="7" name="Picture 6">
            <a:extLst>
              <a:ext uri="{FF2B5EF4-FFF2-40B4-BE49-F238E27FC236}">
                <a16:creationId xmlns:a16="http://schemas.microsoft.com/office/drawing/2014/main" id="{31948BDA-066C-778F-2017-CE6DCBD684A8}"/>
              </a:ext>
            </a:extLst>
          </p:cNvPr>
          <p:cNvPicPr>
            <a:picLocks noChangeAspect="1"/>
          </p:cNvPicPr>
          <p:nvPr/>
        </p:nvPicPr>
        <p:blipFill>
          <a:blip r:embed="rId4"/>
          <a:stretch>
            <a:fillRect/>
          </a:stretch>
        </p:blipFill>
        <p:spPr>
          <a:xfrm>
            <a:off x="1431624" y="1711492"/>
            <a:ext cx="9328751" cy="3237871"/>
          </a:xfrm>
          <a:prstGeom prst="rect">
            <a:avLst/>
          </a:prstGeom>
        </p:spPr>
      </p:pic>
    </p:spTree>
    <p:extLst>
      <p:ext uri="{BB962C8B-B14F-4D97-AF65-F5344CB8AC3E}">
        <p14:creationId xmlns:p14="http://schemas.microsoft.com/office/powerpoint/2010/main" val="258271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63"/>
          <p:cNvSpPr txBox="1">
            <a:spLocks noChangeArrowheads="1"/>
          </p:cNvSpPr>
          <p:nvPr/>
        </p:nvSpPr>
        <p:spPr bwMode="auto">
          <a:xfrm>
            <a:off x="9640977" y="1722864"/>
            <a:ext cx="180854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US" sz="2000" b="1">
                <a:solidFill>
                  <a:prstClr val="black"/>
                </a:solidFill>
                <a:latin typeface="Arial" charset="0"/>
              </a:rPr>
              <a:t>Why assess raw risk?</a:t>
            </a:r>
          </a:p>
        </p:txBody>
      </p:sp>
      <p:sp>
        <p:nvSpPr>
          <p:cNvPr id="28" name="Text Box 63"/>
          <p:cNvSpPr txBox="1">
            <a:spLocks noChangeArrowheads="1"/>
          </p:cNvSpPr>
          <p:nvPr/>
        </p:nvSpPr>
        <p:spPr bwMode="auto">
          <a:xfrm>
            <a:off x="566057" y="1645920"/>
            <a:ext cx="7772015"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342900" indent="-342900" algn="l">
              <a:spcBef>
                <a:spcPct val="50000"/>
              </a:spcBef>
              <a:buSzPct val="100000"/>
              <a:buBlip>
                <a:blip r:embed="rId3"/>
              </a:buBlip>
              <a:defRPr/>
            </a:pPr>
            <a:r>
              <a:rPr lang="en-US" sz="2000" b="1">
                <a:solidFill>
                  <a:schemeClr val="bg2">
                    <a:lumMod val="25000"/>
                  </a:schemeClr>
                </a:solidFill>
                <a:latin typeface="Arial" charset="0"/>
              </a:rPr>
              <a:t>One stage risk assessment = residual risk only = essential</a:t>
            </a:r>
          </a:p>
          <a:p>
            <a:pPr marL="342900" indent="-342900" algn="l">
              <a:spcBef>
                <a:spcPct val="50000"/>
              </a:spcBef>
              <a:buSzPct val="100000"/>
              <a:buBlip>
                <a:blip r:embed="rId3"/>
              </a:buBlip>
              <a:defRPr/>
            </a:pPr>
            <a:r>
              <a:rPr lang="en-US" sz="2000" b="1">
                <a:solidFill>
                  <a:schemeClr val="bg2">
                    <a:lumMod val="25000"/>
                  </a:schemeClr>
                </a:solidFill>
                <a:latin typeface="Arial" charset="0"/>
              </a:rPr>
              <a:t>Two stage risk assessment = residual + raw = optional</a:t>
            </a:r>
          </a:p>
        </p:txBody>
      </p:sp>
      <p:sp>
        <p:nvSpPr>
          <p:cNvPr id="6" name="Right Brace 5"/>
          <p:cNvSpPr/>
          <p:nvPr/>
        </p:nvSpPr>
        <p:spPr>
          <a:xfrm>
            <a:off x="8086682" y="1687856"/>
            <a:ext cx="251390" cy="800401"/>
          </a:xfrm>
          <a:prstGeom prst="rightBrace">
            <a:avLst>
              <a:gd name="adj1" fmla="val 57081"/>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9" name="Teardrop 18">
            <a:extLst>
              <a:ext uri="{FF2B5EF4-FFF2-40B4-BE49-F238E27FC236}">
                <a16:creationId xmlns:a16="http://schemas.microsoft.com/office/drawing/2014/main" id="{56F5E793-9D49-8847-BE83-C3F8AC9B50F6}"/>
              </a:ext>
            </a:extLst>
          </p:cNvPr>
          <p:cNvSpPr/>
          <p:nvPr/>
        </p:nvSpPr>
        <p:spPr bwMode="auto">
          <a:xfrm>
            <a:off x="8805852" y="1682355"/>
            <a:ext cx="800400" cy="800400"/>
          </a:xfrm>
          <a:prstGeom prst="teardrop">
            <a:avLst/>
          </a:prstGeom>
          <a:solidFill>
            <a:srgbClr val="E45C31"/>
          </a:solidFill>
          <a:ln w="19050">
            <a:noFill/>
            <a:extLst>
              <a:ext uri="{C807C97D-BFC1-408E-A445-0C87EB9F89A2}">
                <ask:lineSketchStyleProps xmlns:ask="http://schemas.microsoft.com/office/drawing/2018/sketchyshapes" sd="1219033472">
                  <a:custGeom>
                    <a:avLst/>
                    <a:gdLst>
                      <a:gd name="connsiteX0" fmla="*/ 0 w 831954"/>
                      <a:gd name="connsiteY0" fmla="*/ 415977 h 831954"/>
                      <a:gd name="connsiteX1" fmla="*/ 415977 w 831954"/>
                      <a:gd name="connsiteY1" fmla="*/ 0 h 831954"/>
                      <a:gd name="connsiteX2" fmla="*/ 831954 w 831954"/>
                      <a:gd name="connsiteY2" fmla="*/ 0 h 831954"/>
                      <a:gd name="connsiteX3" fmla="*/ 831954 w 831954"/>
                      <a:gd name="connsiteY3" fmla="*/ 415977 h 831954"/>
                      <a:gd name="connsiteX4" fmla="*/ 415977 w 831954"/>
                      <a:gd name="connsiteY4" fmla="*/ 831954 h 831954"/>
                      <a:gd name="connsiteX5" fmla="*/ 0 w 831954"/>
                      <a:gd name="connsiteY5" fmla="*/ 415977 h 83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54" h="831954" fill="none" extrusionOk="0">
                        <a:moveTo>
                          <a:pt x="0" y="415977"/>
                        </a:moveTo>
                        <a:cubicBezTo>
                          <a:pt x="-46731" y="230236"/>
                          <a:pt x="182238" y="-38151"/>
                          <a:pt x="415977" y="0"/>
                        </a:cubicBezTo>
                        <a:cubicBezTo>
                          <a:pt x="590109" y="-16744"/>
                          <a:pt x="716339" y="24176"/>
                          <a:pt x="831954" y="0"/>
                        </a:cubicBezTo>
                        <a:cubicBezTo>
                          <a:pt x="855901" y="93718"/>
                          <a:pt x="808103" y="219997"/>
                          <a:pt x="831954" y="415977"/>
                        </a:cubicBezTo>
                        <a:cubicBezTo>
                          <a:pt x="841868" y="660473"/>
                          <a:pt x="651459" y="891443"/>
                          <a:pt x="415977" y="831954"/>
                        </a:cubicBezTo>
                        <a:cubicBezTo>
                          <a:pt x="195965" y="846935"/>
                          <a:pt x="11614" y="659941"/>
                          <a:pt x="0" y="415977"/>
                        </a:cubicBezTo>
                        <a:close/>
                      </a:path>
                      <a:path w="831954" h="831954" stroke="0" extrusionOk="0">
                        <a:moveTo>
                          <a:pt x="0" y="415977"/>
                        </a:moveTo>
                        <a:cubicBezTo>
                          <a:pt x="-44236" y="158953"/>
                          <a:pt x="177971" y="3103"/>
                          <a:pt x="415977" y="0"/>
                        </a:cubicBezTo>
                        <a:cubicBezTo>
                          <a:pt x="522537" y="-29555"/>
                          <a:pt x="733602" y="41939"/>
                          <a:pt x="831954" y="0"/>
                        </a:cubicBezTo>
                        <a:cubicBezTo>
                          <a:pt x="851558" y="144920"/>
                          <a:pt x="824430" y="259663"/>
                          <a:pt x="831954" y="415977"/>
                        </a:cubicBezTo>
                        <a:cubicBezTo>
                          <a:pt x="841520" y="650286"/>
                          <a:pt x="678342" y="835825"/>
                          <a:pt x="415977" y="831954"/>
                        </a:cubicBezTo>
                        <a:cubicBezTo>
                          <a:pt x="214076" y="774665"/>
                          <a:pt x="-58487" y="636759"/>
                          <a:pt x="0" y="415977"/>
                        </a:cubicBezTo>
                        <a:close/>
                      </a:path>
                    </a:pathLst>
                  </a:custGeom>
                  <ask:type>
                    <ask:lineSketchNone/>
                  </ask:type>
                </ask:lineSketchStyleProps>
              </a:ext>
            </a:extLst>
          </a:ln>
          <a:effectLst>
            <a:reflection blurRad="6350" stA="50000" endA="300" endPos="38500" dist="508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000" b="1">
                <a:solidFill>
                  <a:schemeClr val="bg1"/>
                </a:solidFill>
                <a:latin typeface="Arial" panose="020B0604020202020204" pitchFamily="34" charset="0"/>
                <a:ea typeface="ＭＳ Ｐゴシック" charset="0"/>
                <a:cs typeface="Arial" panose="020B0604020202020204" pitchFamily="34" charset="0"/>
              </a:rPr>
              <a:t>?</a:t>
            </a:r>
          </a:p>
        </p:txBody>
      </p:sp>
      <p:sp>
        <p:nvSpPr>
          <p:cNvPr id="3" name="Text Box 63">
            <a:extLst>
              <a:ext uri="{FF2B5EF4-FFF2-40B4-BE49-F238E27FC236}">
                <a16:creationId xmlns:a16="http://schemas.microsoft.com/office/drawing/2014/main" id="{CFDA3C74-0E9D-0EB4-1006-53F7DCAA90A0}"/>
              </a:ext>
            </a:extLst>
          </p:cNvPr>
          <p:cNvSpPr txBox="1">
            <a:spLocks noChangeArrowheads="1"/>
          </p:cNvSpPr>
          <p:nvPr/>
        </p:nvSpPr>
        <p:spPr bwMode="auto">
          <a:xfrm>
            <a:off x="-80087" y="417839"/>
            <a:ext cx="972257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ONE STAGE vs. TWO STAGE </a:t>
            </a:r>
            <a:r>
              <a:rPr lang="en-US" sz="2800" b="1" spc="100">
                <a:solidFill>
                  <a:srgbClr val="FED766"/>
                </a:solidFill>
                <a:latin typeface="Arial" charset="0"/>
              </a:rPr>
              <a:t>risk assessment</a:t>
            </a:r>
            <a:endParaRPr lang="en-US" b="1" spc="100">
              <a:solidFill>
                <a:srgbClr val="FED766"/>
              </a:solidFill>
              <a:latin typeface="Arial" charset="0"/>
            </a:endParaRPr>
          </a:p>
        </p:txBody>
      </p:sp>
      <p:pic>
        <p:nvPicPr>
          <p:cNvPr id="2" name="Picture 1">
            <a:extLst>
              <a:ext uri="{FF2B5EF4-FFF2-40B4-BE49-F238E27FC236}">
                <a16:creationId xmlns:a16="http://schemas.microsoft.com/office/drawing/2014/main" id="{6B93A051-BBCC-41C6-35AC-4B6BE984BED0}"/>
              </a:ext>
            </a:extLst>
          </p:cNvPr>
          <p:cNvPicPr>
            <a:picLocks noChangeAspect="1"/>
          </p:cNvPicPr>
          <p:nvPr/>
        </p:nvPicPr>
        <p:blipFill>
          <a:blip r:embed="rId4"/>
          <a:stretch>
            <a:fillRect/>
          </a:stretch>
        </p:blipFill>
        <p:spPr>
          <a:xfrm>
            <a:off x="1695095" y="2935858"/>
            <a:ext cx="9328751" cy="3237871"/>
          </a:xfrm>
          <a:prstGeom prst="rect">
            <a:avLst/>
          </a:prstGeom>
        </p:spPr>
      </p:pic>
    </p:spTree>
    <p:extLst>
      <p:ext uri="{BB962C8B-B14F-4D97-AF65-F5344CB8AC3E}">
        <p14:creationId xmlns:p14="http://schemas.microsoft.com/office/powerpoint/2010/main" val="870558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F527F-C3BD-45AE-97AD-A4E023BC04BC}"/>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91BC8266-241C-BEBE-70AF-0E7E0245DBB9}"/>
              </a:ext>
            </a:extLst>
          </p:cNvPr>
          <p:cNvSpPr>
            <a:spLocks noChangeArrowheads="1"/>
          </p:cNvSpPr>
          <p:nvPr/>
        </p:nvSpPr>
        <p:spPr bwMode="auto">
          <a:xfrm>
            <a:off x="786675" y="3406886"/>
            <a:ext cx="8908868" cy="4270794"/>
          </a:xfrm>
          <a:prstGeom prst="rect">
            <a:avLst/>
          </a:prstGeom>
          <a:noFill/>
          <a:ln w="9525">
            <a:noFill/>
            <a:miter lim="800000"/>
            <a:headEnd/>
            <a:tailEnd/>
          </a:ln>
        </p:spPr>
        <p:txBody>
          <a:bodyPr/>
          <a:lstStyle/>
          <a:p>
            <a:pPr marL="812780" marR="0" lvl="0" indent="-812780" algn="l" defTabSz="914400" rtl="0" eaLnBrk="1" fontAlgn="auto" latinLnBrk="0" hangingPunct="1">
              <a:lnSpc>
                <a:spcPct val="100000"/>
              </a:lnSpc>
              <a:spcBef>
                <a:spcPct val="20000"/>
              </a:spcBef>
              <a:spcAft>
                <a:spcPts val="0"/>
              </a:spcAft>
              <a:buClr>
                <a:srgbClr val="000514"/>
              </a:buClr>
              <a:buSzPct val="70000"/>
              <a:buFont typeface="Calibri" panose="020F0502020204030204" pitchFamily="34" charset="0"/>
              <a:buChar char="→"/>
              <a:tabLst/>
              <a:defRPr/>
            </a:pPr>
            <a:r>
              <a:rPr kumimoji="0" lang="en-IE" altLang="en-US" sz="2400" i="0" u="none" strike="noStrike" kern="1200" cap="none" spc="0" normalizeH="0" baseline="0" noProof="0">
                <a:ln>
                  <a:noFill/>
                </a:ln>
                <a:effectLst/>
                <a:uLnTx/>
                <a:uFillTx/>
                <a:latin typeface="Arial" charset="0"/>
                <a:ea typeface="Arial" charset="0"/>
                <a:cs typeface="Arial" charset="0"/>
              </a:rPr>
              <a:t>Document the information gaps, and any assumptions made in the validation or risk assessment</a:t>
            </a:r>
          </a:p>
          <a:p>
            <a:pPr marL="812780" marR="0" lvl="0" indent="-812780" algn="l" defTabSz="914400" rtl="0" eaLnBrk="1" fontAlgn="auto" latinLnBrk="0" hangingPunct="1">
              <a:lnSpc>
                <a:spcPct val="100000"/>
              </a:lnSpc>
              <a:spcBef>
                <a:spcPct val="20000"/>
              </a:spcBef>
              <a:spcAft>
                <a:spcPts val="0"/>
              </a:spcAft>
              <a:buClr>
                <a:srgbClr val="000514"/>
              </a:buClr>
              <a:buSzPct val="70000"/>
              <a:buFont typeface="Calibri" panose="020F0502020204030204" pitchFamily="34" charset="0"/>
              <a:buChar char="→"/>
              <a:tabLst/>
              <a:defRPr/>
            </a:pPr>
            <a:endParaRPr lang="en-IE" altLang="en-US" sz="2400">
              <a:ea typeface="Arial" charset="0"/>
              <a:cs typeface="Arial" charset="0"/>
            </a:endParaRPr>
          </a:p>
          <a:p>
            <a:pPr marL="812780" marR="0" lvl="0" indent="-812780" algn="l" defTabSz="914400" rtl="0" eaLnBrk="1" fontAlgn="auto" latinLnBrk="0" hangingPunct="1">
              <a:lnSpc>
                <a:spcPct val="100000"/>
              </a:lnSpc>
              <a:spcBef>
                <a:spcPct val="20000"/>
              </a:spcBef>
              <a:spcAft>
                <a:spcPts val="0"/>
              </a:spcAft>
              <a:buClr>
                <a:srgbClr val="000514"/>
              </a:buClr>
              <a:buSzPct val="70000"/>
              <a:buFont typeface="Calibri" panose="020F0502020204030204" pitchFamily="34" charset="0"/>
              <a:buChar char="→"/>
              <a:tabLst/>
              <a:defRPr/>
            </a:pPr>
            <a:r>
              <a:rPr kumimoji="0" lang="en-IE" altLang="en-US" sz="2400" i="0" u="none" strike="noStrike" kern="1200" cap="none" spc="0" normalizeH="0" baseline="0" noProof="0">
                <a:ln>
                  <a:noFill/>
                </a:ln>
                <a:effectLst/>
                <a:uLnTx/>
                <a:uFillTx/>
                <a:latin typeface="Arial" charset="0"/>
                <a:ea typeface="Arial" charset="0"/>
                <a:cs typeface="Arial" charset="0"/>
              </a:rPr>
              <a:t>Revisit once the necessary information becomes available, and update the risk assessment</a:t>
            </a:r>
          </a:p>
        </p:txBody>
      </p:sp>
      <p:sp>
        <p:nvSpPr>
          <p:cNvPr id="10" name="Text Box 63">
            <a:extLst>
              <a:ext uri="{FF2B5EF4-FFF2-40B4-BE49-F238E27FC236}">
                <a16:creationId xmlns:a16="http://schemas.microsoft.com/office/drawing/2014/main" id="{59592C45-2638-E898-1B41-5CC218786308}"/>
              </a:ext>
            </a:extLst>
          </p:cNvPr>
          <p:cNvSpPr txBox="1">
            <a:spLocks noChangeArrowheads="1"/>
          </p:cNvSpPr>
          <p:nvPr/>
        </p:nvSpPr>
        <p:spPr bwMode="auto">
          <a:xfrm>
            <a:off x="0" y="490737"/>
            <a:ext cx="11538857"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DEALING </a:t>
            </a:r>
            <a:r>
              <a:rPr kumimoji="0" lang="en-US" sz="2800" b="1" i="1" u="none" strike="noStrike" kern="1200" cap="none" spc="100" normalizeH="0" baseline="0" noProof="0">
                <a:ln>
                  <a:noFill/>
                </a:ln>
                <a:solidFill>
                  <a:srgbClr val="FED766"/>
                </a:solidFill>
                <a:effectLst/>
                <a:uLnTx/>
                <a:uFillTx/>
                <a:latin typeface="Arial" charset="0"/>
                <a:ea typeface="ＭＳ Ｐゴシック" charset="0"/>
              </a:rPr>
              <a:t>with uncertainties in the risk assessment</a:t>
            </a:r>
          </a:p>
        </p:txBody>
      </p:sp>
      <p:sp>
        <p:nvSpPr>
          <p:cNvPr id="3" name="TextBox 2">
            <a:extLst>
              <a:ext uri="{FF2B5EF4-FFF2-40B4-BE49-F238E27FC236}">
                <a16:creationId xmlns:a16="http://schemas.microsoft.com/office/drawing/2014/main" id="{95B2598D-98B2-A9A5-68B1-D3776560E8A4}"/>
              </a:ext>
            </a:extLst>
          </p:cNvPr>
          <p:cNvSpPr txBox="1"/>
          <p:nvPr/>
        </p:nvSpPr>
        <p:spPr>
          <a:xfrm>
            <a:off x="527148" y="1953291"/>
            <a:ext cx="10764966"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E45C31"/>
                </a:solidFill>
                <a:effectLst/>
                <a:uLnTx/>
                <a:uFillTx/>
                <a:latin typeface="Arial" charset="0"/>
                <a:ea typeface="MS PGothic" charset="0"/>
              </a:rPr>
              <a:t>WSP team will often have information gaps when validating control measures and assessing risks – </a:t>
            </a:r>
            <a:r>
              <a:rPr kumimoji="0" lang="en-US" sz="2400" b="1" i="0" u="none" strike="noStrike" kern="1200" cap="none" spc="0" normalizeH="0" baseline="0" noProof="0">
                <a:ln>
                  <a:noFill/>
                </a:ln>
                <a:solidFill>
                  <a:srgbClr val="E45C31"/>
                </a:solidFill>
                <a:effectLst/>
                <a:uLnTx/>
                <a:uFillTx/>
                <a:latin typeface="Arial" charset="0"/>
                <a:ea typeface="MS PGothic" charset="0"/>
              </a:rPr>
              <a:t>this should not be a barrier to progress!</a:t>
            </a:r>
          </a:p>
        </p:txBody>
      </p:sp>
      <p:pic>
        <p:nvPicPr>
          <p:cNvPr id="4" name="Graphic 3" descr="Badge Question Mark outline">
            <a:extLst>
              <a:ext uri="{FF2B5EF4-FFF2-40B4-BE49-F238E27FC236}">
                <a16:creationId xmlns:a16="http://schemas.microsoft.com/office/drawing/2014/main" id="{1B0F6442-2D63-CBAF-5E42-6C5EF0ACDF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4114" y="3154629"/>
            <a:ext cx="2474686" cy="2474686"/>
          </a:xfrm>
          <a:prstGeom prst="rect">
            <a:avLst/>
          </a:prstGeom>
        </p:spPr>
      </p:pic>
    </p:spTree>
    <p:extLst>
      <p:ext uri="{BB962C8B-B14F-4D97-AF65-F5344CB8AC3E}">
        <p14:creationId xmlns:p14="http://schemas.microsoft.com/office/powerpoint/2010/main" val="3451740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1"/>
          <p:cNvSpPr txBox="1">
            <a:spLocks noChangeArrowheads="1"/>
          </p:cNvSpPr>
          <p:nvPr/>
        </p:nvSpPr>
        <p:spPr bwMode="auto">
          <a:xfrm>
            <a:off x="1140439" y="3817728"/>
            <a:ext cx="4153223" cy="1497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nSpc>
                <a:spcPts val="2800"/>
              </a:lnSpc>
            </a:pPr>
            <a:r>
              <a:rPr lang="en-US" sz="2000">
                <a:solidFill>
                  <a:schemeClr val="bg2">
                    <a:lumMod val="25000"/>
                  </a:schemeClr>
                </a:solidFill>
              </a:rPr>
              <a:t>Working in groups, refer to Activity 7 in the </a:t>
            </a:r>
            <a:r>
              <a:rPr lang="en-US" sz="2000" b="1">
                <a:solidFill>
                  <a:schemeClr val="bg2">
                    <a:lumMod val="25000"/>
                  </a:schemeClr>
                </a:solidFill>
              </a:rPr>
              <a:t>Participant Workbook </a:t>
            </a:r>
            <a:r>
              <a:rPr lang="en-US" sz="2000">
                <a:solidFill>
                  <a:schemeClr val="bg2">
                    <a:lumMod val="25000"/>
                  </a:schemeClr>
                </a:solidFill>
              </a:rPr>
              <a:t>(page 12) and carry out the risk assessment exercise.</a:t>
            </a:r>
          </a:p>
        </p:txBody>
      </p:sp>
      <p:sp>
        <p:nvSpPr>
          <p:cNvPr id="33" name="Text Box 63">
            <a:extLst>
              <a:ext uri="{FF2B5EF4-FFF2-40B4-BE49-F238E27FC236}">
                <a16:creationId xmlns:a16="http://schemas.microsoft.com/office/drawing/2014/main" id="{BC119656-2C3F-644D-810F-0B08B4C91B85}"/>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ACTIVITY 7:</a:t>
            </a:r>
          </a:p>
          <a:p>
            <a:pPr algn="l">
              <a:lnSpc>
                <a:spcPts val="3000"/>
              </a:lnSpc>
              <a:spcBef>
                <a:spcPts val="0"/>
              </a:spcBef>
              <a:defRPr/>
            </a:pPr>
            <a:r>
              <a:rPr lang="en-US" sz="2800" b="1" i="1" spc="100">
                <a:solidFill>
                  <a:schemeClr val="bg1"/>
                </a:solidFill>
                <a:latin typeface="Arial" charset="0"/>
              </a:rPr>
              <a:t>Risk assessment</a:t>
            </a:r>
          </a:p>
        </p:txBody>
      </p:sp>
      <p:sp>
        <p:nvSpPr>
          <p:cNvPr id="35" name="Text Box 63">
            <a:extLst>
              <a:ext uri="{FF2B5EF4-FFF2-40B4-BE49-F238E27FC236}">
                <a16:creationId xmlns:a16="http://schemas.microsoft.com/office/drawing/2014/main" id="{CD91BFAD-5278-4C46-A861-22775FF68664}"/>
              </a:ext>
            </a:extLst>
          </p:cNvPr>
          <p:cNvSpPr txBox="1">
            <a:spLocks noChangeArrowheads="1"/>
          </p:cNvSpPr>
          <p:nvPr/>
        </p:nvSpPr>
        <p:spPr bwMode="auto">
          <a:xfrm>
            <a:off x="2540257" y="2113610"/>
            <a:ext cx="19145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40 minutes</a:t>
            </a:r>
            <a:endParaRPr lang="en-GB" sz="2000">
              <a:solidFill>
                <a:srgbClr val="E45C31"/>
              </a:solidFill>
              <a:latin typeface="Arial" charset="0"/>
            </a:endParaRPr>
          </a:p>
        </p:txBody>
      </p:sp>
      <p:sp>
        <p:nvSpPr>
          <p:cNvPr id="36" name="Rectangle 35">
            <a:extLst>
              <a:ext uri="{FF2B5EF4-FFF2-40B4-BE49-F238E27FC236}">
                <a16:creationId xmlns:a16="http://schemas.microsoft.com/office/drawing/2014/main" id="{3B03799E-27F9-E64A-9359-DEE5E79B7053}"/>
              </a:ext>
            </a:extLst>
          </p:cNvPr>
          <p:cNvSpPr>
            <a:spLocks noChangeArrowheads="1"/>
          </p:cNvSpPr>
          <p:nvPr/>
        </p:nvSpPr>
        <p:spPr bwMode="auto">
          <a:xfrm>
            <a:off x="2540257" y="2412388"/>
            <a:ext cx="339105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GB" sz="1800"/>
              <a:t>(30 to complete;</a:t>
            </a:r>
            <a:br>
              <a:rPr lang="en-GB" sz="1800"/>
            </a:br>
            <a:r>
              <a:rPr lang="en-GB" sz="1800"/>
              <a:t>10 to discuss)</a:t>
            </a:r>
          </a:p>
        </p:txBody>
      </p:sp>
      <p:cxnSp>
        <p:nvCxnSpPr>
          <p:cNvPr id="38" name="Straight Arrow Connector 37">
            <a:extLst>
              <a:ext uri="{FF2B5EF4-FFF2-40B4-BE49-F238E27FC236}">
                <a16:creationId xmlns:a16="http://schemas.microsoft.com/office/drawing/2014/main" id="{33E37EE0-79E2-604A-8ADB-950E2D093F75}"/>
              </a:ext>
            </a:extLst>
          </p:cNvPr>
          <p:cNvCxnSpPr>
            <a:cxnSpLocks/>
          </p:cNvCxnSpPr>
          <p:nvPr/>
        </p:nvCxnSpPr>
        <p:spPr bwMode="auto">
          <a:xfrm>
            <a:off x="1048999" y="3491898"/>
            <a:ext cx="4244663"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aphicFrame>
        <p:nvGraphicFramePr>
          <p:cNvPr id="4" name="Table 3">
            <a:extLst>
              <a:ext uri="{FF2B5EF4-FFF2-40B4-BE49-F238E27FC236}">
                <a16:creationId xmlns:a16="http://schemas.microsoft.com/office/drawing/2014/main" id="{78C27E70-9443-2CBA-32F6-D9F7C609BEF9}"/>
              </a:ext>
            </a:extLst>
          </p:cNvPr>
          <p:cNvGraphicFramePr>
            <a:graphicFrameLocks noGrp="1"/>
          </p:cNvGraphicFramePr>
          <p:nvPr>
            <p:extLst>
              <p:ext uri="{D42A27DB-BD31-4B8C-83A1-F6EECF244321}">
                <p14:modId xmlns:p14="http://schemas.microsoft.com/office/powerpoint/2010/main" val="113521677"/>
              </p:ext>
            </p:extLst>
          </p:nvPr>
        </p:nvGraphicFramePr>
        <p:xfrm>
          <a:off x="6539556" y="2113610"/>
          <a:ext cx="4792130" cy="3636497"/>
        </p:xfrm>
        <a:graphic>
          <a:graphicData uri="http://schemas.openxmlformats.org/drawingml/2006/table">
            <a:tbl>
              <a:tblPr/>
              <a:tblGrid>
                <a:gridCol w="406397">
                  <a:extLst>
                    <a:ext uri="{9D8B030D-6E8A-4147-A177-3AD203B41FA5}">
                      <a16:colId xmlns:a16="http://schemas.microsoft.com/office/drawing/2014/main" val="20000"/>
                    </a:ext>
                  </a:extLst>
                </a:gridCol>
                <a:gridCol w="999067">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1049866">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04797">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n-US" sz="1400" b="1" i="1" u="none" strike="noStrike">
                          <a:solidFill>
                            <a:srgbClr val="000000"/>
                          </a:solidFill>
                          <a:effectLst/>
                          <a:latin typeface="Arial" charset="0"/>
                          <a:ea typeface="Arial" charset="0"/>
                          <a:cs typeface="Arial" charset="0"/>
                        </a:rPr>
                        <a:t>SEVERITY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667">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1" u="none" strike="noStrike">
                          <a:solidFill>
                            <a:srgbClr val="000000"/>
                          </a:solidFill>
                          <a:effectLst/>
                          <a:latin typeface="Arial" charset="0"/>
                          <a:ea typeface="Arial" charset="0"/>
                          <a:cs typeface="Arial" charset="0"/>
                        </a:rPr>
                        <a:t>No/minor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Moderate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Major impact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31308">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1" u="none" strike="noStrike">
                          <a:solidFill>
                            <a:srgbClr val="000000"/>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498425">
                <a:tc rowSpan="3">
                  <a:txBody>
                    <a:bodyPr/>
                    <a:lstStyle/>
                    <a:p>
                      <a:pPr algn="ctr" fontAlgn="ctr"/>
                      <a:r>
                        <a:rPr lang="en-US" sz="1400" b="1" i="1" u="none" strike="noStrike">
                          <a:solidFill>
                            <a:srgbClr val="000000"/>
                          </a:solidFill>
                          <a:effectLst/>
                          <a:latin typeface="Arial" charset="0"/>
                          <a:ea typeface="Arial" charset="0"/>
                          <a:cs typeface="Arial" charset="0"/>
                        </a:rPr>
                        <a:t>LIKELIHOOD</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400" b="1" i="1" u="none" strike="noStrike">
                          <a:solidFill>
                            <a:srgbClr val="000000"/>
                          </a:solidFill>
                          <a:effectLst/>
                          <a:latin typeface="Arial" charset="0"/>
                          <a:ea typeface="Arial" charset="0"/>
                          <a:cs typeface="Arial" charset="0"/>
                        </a:rPr>
                        <a:t>Unlikely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solidFill>
                  </a:tcPr>
                </a:tc>
                <a:tc>
                  <a:txBody>
                    <a:bodyPr/>
                    <a:lstStyle/>
                    <a:p>
                      <a:pPr algn="ctr" fontAlgn="ctr"/>
                      <a:r>
                        <a:rPr lang="en-US" sz="1400" b="0" i="0" u="none" strike="noStrike">
                          <a:solidFill>
                            <a:srgbClr val="000000"/>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solidFill>
                  </a:tcPr>
                </a:tc>
                <a:tc>
                  <a:txBody>
                    <a:bodyPr/>
                    <a:lstStyle/>
                    <a:p>
                      <a:pPr algn="ctr" fontAlgn="ctr"/>
                      <a:r>
                        <a:rPr lang="en-US" sz="1400" b="0" i="0" u="none" strike="noStrike">
                          <a:solidFill>
                            <a:srgbClr val="000000"/>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extLst>
                  <a:ext uri="{0D108BD9-81ED-4DB2-BD59-A6C34878D82A}">
                    <a16:rowId xmlns:a16="http://schemas.microsoft.com/office/drawing/2014/main" val="10003"/>
                  </a:ext>
                </a:extLst>
              </a:tr>
              <a:tr h="491067">
                <a:tc vMerge="1">
                  <a:txBody>
                    <a:bodyPr/>
                    <a:lstStyle/>
                    <a:p>
                      <a:endParaRPr lang="en-US"/>
                    </a:p>
                  </a:txBody>
                  <a:tcPr/>
                </a:tc>
                <a:tc>
                  <a:txBody>
                    <a:bodyPr/>
                    <a:lstStyle/>
                    <a:p>
                      <a:pPr algn="r" fontAlgn="ctr"/>
                      <a:r>
                        <a:rPr lang="en-US" sz="1400" b="1" i="1" u="none" strike="noStrike">
                          <a:solidFill>
                            <a:srgbClr val="000000"/>
                          </a:solidFill>
                          <a:effectLst/>
                          <a:latin typeface="Arial" charset="0"/>
                          <a:ea typeface="Arial" charset="0"/>
                          <a:cs typeface="Arial" charset="0"/>
                        </a:rPr>
                        <a:t>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solidFill>
                  </a:tcPr>
                </a:tc>
                <a:tc>
                  <a:txBody>
                    <a:bodyPr/>
                    <a:lstStyle/>
                    <a:p>
                      <a:pPr algn="ctr" fontAlgn="ctr"/>
                      <a:r>
                        <a:rPr lang="en-US" sz="1400" b="0" i="0" u="none" strike="noStrike">
                          <a:solidFill>
                            <a:srgbClr val="000000"/>
                          </a:solidFill>
                          <a:effectLst/>
                          <a:latin typeface="Arial" charset="0"/>
                          <a:ea typeface="Arial" charset="0"/>
                          <a:cs typeface="Arial" charset="0"/>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rgbClr val="000000"/>
                          </a:solidFill>
                          <a:effectLst/>
                          <a:latin typeface="Arial" charset="0"/>
                          <a:ea typeface="Arial" charset="0"/>
                          <a:cs typeface="Arial" charset="0"/>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4"/>
                  </a:ext>
                </a:extLst>
              </a:tr>
              <a:tr h="474133">
                <a:tc vMerge="1">
                  <a:txBody>
                    <a:bodyPr/>
                    <a:lstStyle/>
                    <a:p>
                      <a:endParaRPr lang="en-US"/>
                    </a:p>
                  </a:txBody>
                  <a:tcPr/>
                </a:tc>
                <a:tc>
                  <a:txBody>
                    <a:bodyPr/>
                    <a:lstStyle/>
                    <a:p>
                      <a:pPr algn="r" fontAlgn="ctr"/>
                      <a:r>
                        <a:rPr lang="en-US" sz="1400" b="1" i="1" u="none" strike="noStrike">
                          <a:solidFill>
                            <a:srgbClr val="000000"/>
                          </a:solidFill>
                          <a:effectLst/>
                          <a:latin typeface="Arial" charset="0"/>
                          <a:ea typeface="Arial" charset="0"/>
                          <a:cs typeface="Arial" charset="0"/>
                        </a:rPr>
                        <a:t>Most</a:t>
                      </a:r>
                      <a:r>
                        <a:rPr lang="en-US" sz="1400" b="1" i="1" u="none" strike="noStrike" baseline="0">
                          <a:solidFill>
                            <a:srgbClr val="000000"/>
                          </a:solidFill>
                          <a:effectLst/>
                          <a:latin typeface="Arial" charset="0"/>
                          <a:ea typeface="Arial" charset="0"/>
                          <a:cs typeface="Arial" charset="0"/>
                        </a:rPr>
                        <a:t> l</a:t>
                      </a:r>
                      <a:r>
                        <a:rPr lang="en-US" sz="1400" b="1" i="1" u="none" strike="noStrike">
                          <a:solidFill>
                            <a:srgbClr val="000000"/>
                          </a:solidFill>
                          <a:effectLst/>
                          <a:latin typeface="Arial" charset="0"/>
                          <a:ea typeface="Arial" charset="0"/>
                          <a:cs typeface="Arial" charset="0"/>
                        </a:rPr>
                        <a:t>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rgbClr val="000000"/>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rgbClr val="000000"/>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rgbClr val="000000"/>
                          </a:solidFill>
                          <a:effectLst/>
                          <a:latin typeface="Arial" charset="0"/>
                          <a:ea typeface="Arial" charset="0"/>
                          <a:cs typeface="Arial" charset="0"/>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tc>
                  <a:txBody>
                    <a:bodyPr/>
                    <a:lstStyle/>
                    <a:p>
                      <a:pPr algn="ctr" fontAlgn="ctr"/>
                      <a:r>
                        <a:rPr lang="en-US" sz="1400" b="0" i="0" u="none" strike="noStrike">
                          <a:solidFill>
                            <a:srgbClr val="000000"/>
                          </a:solidFill>
                          <a:effectLst/>
                          <a:latin typeface="Arial" charset="0"/>
                          <a:ea typeface="Arial" charset="0"/>
                          <a:cs typeface="Arial" charset="0"/>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5"/>
                  </a:ext>
                </a:extLst>
              </a:tr>
              <a:tr h="26244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6"/>
                  </a:ext>
                </a:extLst>
              </a:tr>
              <a:tr h="34083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1" i="0" u="none" strike="noStrike">
                          <a:solidFill>
                            <a:srgbClr val="000000"/>
                          </a:solidFill>
                          <a:effectLst/>
                          <a:latin typeface="Arial" charset="0"/>
                          <a:ea typeface="Arial" charset="0"/>
                          <a:cs typeface="Arial" charset="0"/>
                        </a:rPr>
                        <a:t>Risk score: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charset="0"/>
                          <a:ea typeface="Arial" charset="0"/>
                          <a:cs typeface="Arial" charset="0"/>
                        </a:rPr>
                        <a:t>≤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9FB7"/>
                    </a:solidFill>
                  </a:tcPr>
                </a:tc>
                <a:tc>
                  <a:txBody>
                    <a:bodyPr/>
                    <a:lstStyle/>
                    <a:p>
                      <a:pPr algn="ctr" fontAlgn="ctr"/>
                      <a:r>
                        <a:rPr lang="en-US" sz="1400" b="1" i="0" u="none" strike="noStrike">
                          <a:solidFill>
                            <a:srgbClr val="000000"/>
                          </a:solidFill>
                          <a:effectLst/>
                          <a:latin typeface="Arial" charset="0"/>
                          <a:ea typeface="Arial" charset="0"/>
                          <a:cs typeface="Arial" charset="0"/>
                        </a:rPr>
                        <a:t> 3 - 5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ED766"/>
                    </a:solidFill>
                  </a:tcPr>
                </a:tc>
                <a:tc>
                  <a:txBody>
                    <a:bodyPr/>
                    <a:lstStyle/>
                    <a:p>
                      <a:pPr algn="ctr" fontAlgn="ctr"/>
                      <a:r>
                        <a:rPr lang="en-US" sz="1400" b="1" i="0" u="none" strike="noStrike">
                          <a:solidFill>
                            <a:srgbClr val="000000"/>
                          </a:solidFill>
                          <a:effectLst/>
                          <a:latin typeface="Arial" charset="0"/>
                          <a:ea typeface="Arial" charset="0"/>
                          <a:cs typeface="Arial" charset="0"/>
                        </a:rPr>
                        <a:t>≥ 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504A"/>
                    </a:solidFill>
                  </a:tcPr>
                </a:tc>
                <a:extLst>
                  <a:ext uri="{0D108BD9-81ED-4DB2-BD59-A6C34878D82A}">
                    <a16:rowId xmlns:a16="http://schemas.microsoft.com/office/drawing/2014/main" val="10007"/>
                  </a:ext>
                </a:extLst>
              </a:tr>
              <a:tr h="34083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1" i="0" u="none" strike="noStrike">
                          <a:solidFill>
                            <a:srgbClr val="000000"/>
                          </a:solidFill>
                          <a:effectLst/>
                          <a:latin typeface="Arial" charset="0"/>
                          <a:ea typeface="Arial" charset="0"/>
                          <a:cs typeface="Arial" charset="0"/>
                        </a:rPr>
                        <a:t>Risk level:</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charset="0"/>
                          <a:ea typeface="Arial" charset="0"/>
                          <a:cs typeface="Arial" charset="0"/>
                        </a:rPr>
                        <a:t>Low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9FB7"/>
                    </a:solidFill>
                  </a:tcPr>
                </a:tc>
                <a:tc>
                  <a:txBody>
                    <a:bodyPr/>
                    <a:lstStyle/>
                    <a:p>
                      <a:pPr algn="ctr" fontAlgn="ctr"/>
                      <a:r>
                        <a:rPr lang="en-US" sz="1400" b="1" i="0" u="none" strike="noStrike">
                          <a:solidFill>
                            <a:srgbClr val="000000"/>
                          </a:solidFill>
                          <a:effectLst/>
                          <a:latin typeface="Arial" charset="0"/>
                          <a:ea typeface="Arial" charset="0"/>
                          <a:cs typeface="Arial" charset="0"/>
                        </a:rPr>
                        <a:t>Medium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1" i="0" u="none" strike="noStrike">
                          <a:solidFill>
                            <a:srgbClr val="000000"/>
                          </a:solidFill>
                          <a:effectLst/>
                          <a:latin typeface="Arial" charset="0"/>
                          <a:ea typeface="Arial" charset="0"/>
                          <a:cs typeface="Arial" charset="0"/>
                        </a:rPr>
                        <a:t>High</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B1BD8653-D1B2-97EA-A421-3DB43B29FA0D}"/>
              </a:ext>
            </a:extLst>
          </p:cNvPr>
          <p:cNvSpPr txBox="1">
            <a:spLocks noChangeArrowheads="1"/>
          </p:cNvSpPr>
          <p:nvPr/>
        </p:nvSpPr>
        <p:spPr bwMode="auto">
          <a:xfrm>
            <a:off x="7607975" y="1162749"/>
            <a:ext cx="4584025" cy="415588"/>
          </a:xfrm>
          <a:prstGeom prst="roundRect">
            <a:avLst>
              <a:gd name="adj" fmla="val 7398"/>
            </a:avLst>
          </a:prstGeom>
          <a:solidFill>
            <a:srgbClr val="E45C3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nchorCtr="0">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2000" b="1" spc="100">
                <a:solidFill>
                  <a:schemeClr val="bg1"/>
                </a:solidFill>
              </a:rPr>
              <a:t>Workbook Activity 7 (page 12)</a:t>
            </a:r>
          </a:p>
        </p:txBody>
      </p:sp>
      <p:pic>
        <p:nvPicPr>
          <p:cNvPr id="3" name="Graphic 2" descr="Stopwatch with solid fill">
            <a:extLst>
              <a:ext uri="{FF2B5EF4-FFF2-40B4-BE49-F238E27FC236}">
                <a16:creationId xmlns:a16="http://schemas.microsoft.com/office/drawing/2014/main" id="{69C0DAAF-4B61-70C0-23C8-E48FCC27A0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844" y="1701257"/>
            <a:ext cx="1574052" cy="1574052"/>
          </a:xfrm>
          <a:prstGeom prst="rect">
            <a:avLst/>
          </a:prstGeom>
        </p:spPr>
      </p:pic>
    </p:spTree>
    <p:extLst>
      <p:ext uri="{BB962C8B-B14F-4D97-AF65-F5344CB8AC3E}">
        <p14:creationId xmlns:p14="http://schemas.microsoft.com/office/powerpoint/2010/main" val="717934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a:cxnSpLocks/>
          </p:cNvCxnSpPr>
          <p:nvPr/>
        </p:nvCxnSpPr>
        <p:spPr bwMode="auto">
          <a:xfrm>
            <a:off x="7319512" y="5412377"/>
            <a:ext cx="577420" cy="459747"/>
          </a:xfrm>
          <a:prstGeom prst="straightConnector1">
            <a:avLst/>
          </a:prstGeom>
          <a:solidFill>
            <a:srgbClr val="91C400">
              <a:alpha val="85001"/>
            </a:srgbClr>
          </a:solidFill>
          <a:ln w="50800" cap="rnd" cmpd="sng" algn="ctr">
            <a:solidFill>
              <a:schemeClr val="bg2">
                <a:lumMod val="25000"/>
              </a:schemeClr>
            </a:solidFill>
            <a:prstDash val="solid"/>
            <a:round/>
            <a:headEnd type="none" w="med" len="med"/>
            <a:tailEnd type="stealth"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6" name="Straight Arrow Connector 25"/>
          <p:cNvCxnSpPr>
            <a:cxnSpLocks/>
          </p:cNvCxnSpPr>
          <p:nvPr/>
        </p:nvCxnSpPr>
        <p:spPr bwMode="auto">
          <a:xfrm flipH="1">
            <a:off x="4454930" y="5420861"/>
            <a:ext cx="414154" cy="482154"/>
          </a:xfrm>
          <a:prstGeom prst="straightConnector1">
            <a:avLst/>
          </a:prstGeom>
          <a:solidFill>
            <a:srgbClr val="91C400">
              <a:alpha val="85001"/>
            </a:srgbClr>
          </a:solidFill>
          <a:ln w="50800" cap="rnd" cmpd="sng" algn="ctr">
            <a:solidFill>
              <a:schemeClr val="bg2">
                <a:lumMod val="25000"/>
              </a:schemeClr>
            </a:solidFill>
            <a:prstDash val="solid"/>
            <a:round/>
            <a:headEnd type="none" w="med" len="med"/>
            <a:tailEnd type="stealth"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 name="Straight Arrow Connector 29"/>
          <p:cNvCxnSpPr>
            <a:cxnSpLocks/>
          </p:cNvCxnSpPr>
          <p:nvPr/>
        </p:nvCxnSpPr>
        <p:spPr bwMode="auto">
          <a:xfrm>
            <a:off x="6121654" y="5416619"/>
            <a:ext cx="1" cy="490639"/>
          </a:xfrm>
          <a:prstGeom prst="straightConnector1">
            <a:avLst/>
          </a:prstGeom>
          <a:solidFill>
            <a:srgbClr val="91C400">
              <a:alpha val="85001"/>
            </a:srgbClr>
          </a:solidFill>
          <a:ln w="50800" cap="rnd" cmpd="sng" algn="ctr">
            <a:solidFill>
              <a:schemeClr val="bg2">
                <a:lumMod val="25000"/>
              </a:schemeClr>
            </a:solidFill>
            <a:prstDash val="solid"/>
            <a:round/>
            <a:headEnd type="none" w="med" len="med"/>
            <a:tailEnd type="stealth"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aphicFrame>
        <p:nvGraphicFramePr>
          <p:cNvPr id="20" name="Table 19"/>
          <p:cNvGraphicFramePr>
            <a:graphicFrameLocks noGrp="1"/>
          </p:cNvGraphicFramePr>
          <p:nvPr>
            <p:extLst>
              <p:ext uri="{D42A27DB-BD31-4B8C-83A1-F6EECF244321}">
                <p14:modId xmlns:p14="http://schemas.microsoft.com/office/powerpoint/2010/main" val="2173936424"/>
              </p:ext>
            </p:extLst>
          </p:nvPr>
        </p:nvGraphicFramePr>
        <p:xfrm>
          <a:off x="1940072" y="1475376"/>
          <a:ext cx="8240991" cy="3937000"/>
        </p:xfrm>
        <a:graphic>
          <a:graphicData uri="http://schemas.openxmlformats.org/drawingml/2006/table">
            <a:tbl>
              <a:tblPr/>
              <a:tblGrid>
                <a:gridCol w="430812">
                  <a:extLst>
                    <a:ext uri="{9D8B030D-6E8A-4147-A177-3AD203B41FA5}">
                      <a16:colId xmlns:a16="http://schemas.microsoft.com/office/drawing/2014/main" val="20000"/>
                    </a:ext>
                  </a:extLst>
                </a:gridCol>
                <a:gridCol w="1445300">
                  <a:extLst>
                    <a:ext uri="{9D8B030D-6E8A-4147-A177-3AD203B41FA5}">
                      <a16:colId xmlns:a16="http://schemas.microsoft.com/office/drawing/2014/main" val="20001"/>
                    </a:ext>
                  </a:extLst>
                </a:gridCol>
                <a:gridCol w="444707">
                  <a:extLst>
                    <a:ext uri="{9D8B030D-6E8A-4147-A177-3AD203B41FA5}">
                      <a16:colId xmlns:a16="http://schemas.microsoft.com/office/drawing/2014/main" val="20002"/>
                    </a:ext>
                  </a:extLst>
                </a:gridCol>
                <a:gridCol w="1250740">
                  <a:extLst>
                    <a:ext uri="{9D8B030D-6E8A-4147-A177-3AD203B41FA5}">
                      <a16:colId xmlns:a16="http://schemas.microsoft.com/office/drawing/2014/main" val="20003"/>
                    </a:ext>
                  </a:extLst>
                </a:gridCol>
                <a:gridCol w="1250740">
                  <a:extLst>
                    <a:ext uri="{9D8B030D-6E8A-4147-A177-3AD203B41FA5}">
                      <a16:colId xmlns:a16="http://schemas.microsoft.com/office/drawing/2014/main" val="20004"/>
                    </a:ext>
                  </a:extLst>
                </a:gridCol>
                <a:gridCol w="1111770">
                  <a:extLst>
                    <a:ext uri="{9D8B030D-6E8A-4147-A177-3AD203B41FA5}">
                      <a16:colId xmlns:a16="http://schemas.microsoft.com/office/drawing/2014/main" val="20005"/>
                    </a:ext>
                  </a:extLst>
                </a:gridCol>
                <a:gridCol w="1167358">
                  <a:extLst>
                    <a:ext uri="{9D8B030D-6E8A-4147-A177-3AD203B41FA5}">
                      <a16:colId xmlns:a16="http://schemas.microsoft.com/office/drawing/2014/main" val="20006"/>
                    </a:ext>
                  </a:extLst>
                </a:gridCol>
                <a:gridCol w="1139564">
                  <a:extLst>
                    <a:ext uri="{9D8B030D-6E8A-4147-A177-3AD203B41FA5}">
                      <a16:colId xmlns:a16="http://schemas.microsoft.com/office/drawing/2014/main" val="20007"/>
                    </a:ext>
                  </a:extLst>
                </a:gridCol>
              </a:tblGrid>
              <a:tr h="31750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5">
                  <a:txBody>
                    <a:bodyPr/>
                    <a:lstStyle/>
                    <a:p>
                      <a:pPr algn="ctr" fontAlgn="ctr"/>
                      <a:r>
                        <a:rPr lang="en-US" sz="1400" b="1" i="1" u="none" strike="noStrike">
                          <a:solidFill>
                            <a:schemeClr val="bg2">
                              <a:lumMod val="25000"/>
                            </a:schemeClr>
                          </a:solidFill>
                          <a:effectLst/>
                          <a:latin typeface="Arial" charset="0"/>
                          <a:ea typeface="Arial" charset="0"/>
                          <a:cs typeface="Arial" charset="0"/>
                        </a:rPr>
                        <a:t>SEVERITY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894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Insignificant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Minor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Moderate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Major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Catastrophic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17500">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431800">
                <a:tc rowSpan="5">
                  <a:txBody>
                    <a:bodyPr/>
                    <a:lstStyle/>
                    <a:p>
                      <a:pPr algn="ctr" fontAlgn="ctr"/>
                      <a:r>
                        <a:rPr lang="en-US" sz="1400" b="1" i="1" u="none" strike="noStrike">
                          <a:solidFill>
                            <a:schemeClr val="bg2">
                              <a:lumMod val="25000"/>
                            </a:schemeClr>
                          </a:solidFill>
                          <a:effectLst/>
                          <a:latin typeface="Arial" charset="0"/>
                          <a:ea typeface="Arial" charset="0"/>
                          <a:cs typeface="Arial" charset="0"/>
                        </a:rPr>
                        <a:t>LIKELIHOOD</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400" b="1" i="1" u="none" strike="noStrike">
                          <a:solidFill>
                            <a:schemeClr val="bg2">
                              <a:lumMod val="25000"/>
                            </a:schemeClr>
                          </a:solidFill>
                          <a:effectLst/>
                          <a:latin typeface="Arial" charset="0"/>
                          <a:ea typeface="Arial" charset="0"/>
                          <a:cs typeface="Arial" charset="0"/>
                        </a:rPr>
                        <a:t>Most unlikely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75000"/>
                      </a:srgbClr>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75000"/>
                      </a:srgbClr>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75000"/>
                      </a:srgbClr>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75000"/>
                      </a:srgbClr>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75000"/>
                      </a:srgbClr>
                    </a:solidFill>
                  </a:tcPr>
                </a:tc>
                <a:extLst>
                  <a:ext uri="{0D108BD9-81ED-4DB2-BD59-A6C34878D82A}">
                    <a16:rowId xmlns:a16="http://schemas.microsoft.com/office/drawing/2014/main" val="10003"/>
                  </a:ext>
                </a:extLst>
              </a:tr>
              <a:tr h="431800">
                <a:tc vMerge="1">
                  <a:txBody>
                    <a:bodyPr/>
                    <a:lstStyle/>
                    <a:p>
                      <a:endParaRPr lang="en-US"/>
                    </a:p>
                  </a:txBody>
                  <a:tcPr/>
                </a:tc>
                <a:tc>
                  <a:txBody>
                    <a:bodyPr/>
                    <a:lstStyle/>
                    <a:p>
                      <a:pPr algn="r" fontAlgn="ctr"/>
                      <a:r>
                        <a:rPr lang="en-US" sz="1400" b="1" i="1" u="none" strike="noStrike">
                          <a:solidFill>
                            <a:schemeClr val="bg2">
                              <a:lumMod val="25000"/>
                            </a:schemeClr>
                          </a:solidFill>
                          <a:effectLst/>
                          <a:latin typeface="Arial" charset="0"/>
                          <a:ea typeface="Arial" charset="0"/>
                          <a:cs typeface="Arial" charset="0"/>
                        </a:rPr>
                        <a:t>Unlikely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75000"/>
                      </a:srgbClr>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75000"/>
                      </a:srgbClr>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extLst>
                  <a:ext uri="{0D108BD9-81ED-4DB2-BD59-A6C34878D82A}">
                    <a16:rowId xmlns:a16="http://schemas.microsoft.com/office/drawing/2014/main" val="10004"/>
                  </a:ext>
                </a:extLst>
              </a:tr>
              <a:tr h="431800">
                <a:tc vMerge="1">
                  <a:txBody>
                    <a:bodyPr/>
                    <a:lstStyle/>
                    <a:p>
                      <a:endParaRPr lang="en-US"/>
                    </a:p>
                  </a:txBody>
                  <a:tcPr/>
                </a:tc>
                <a:tc>
                  <a:txBody>
                    <a:bodyPr/>
                    <a:lstStyle/>
                    <a:p>
                      <a:pPr algn="r" fontAlgn="ctr"/>
                      <a:r>
                        <a:rPr lang="en-US" sz="1400" b="1" i="1" u="none" strike="noStrike">
                          <a:solidFill>
                            <a:schemeClr val="bg2">
                              <a:lumMod val="25000"/>
                            </a:schemeClr>
                          </a:solidFill>
                          <a:effectLst/>
                          <a:latin typeface="Arial" charset="0"/>
                          <a:ea typeface="Arial" charset="0"/>
                          <a:cs typeface="Arial" charset="0"/>
                        </a:rPr>
                        <a:t>Likely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75000"/>
                      </a:srgbClr>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5"/>
                  </a:ext>
                </a:extLst>
              </a:tr>
              <a:tr h="431800">
                <a:tc vMerge="1">
                  <a:txBody>
                    <a:bodyPr/>
                    <a:lstStyle/>
                    <a:p>
                      <a:endParaRPr lang="en-US"/>
                    </a:p>
                  </a:txBody>
                  <a:tcPr/>
                </a:tc>
                <a:tc>
                  <a:txBody>
                    <a:bodyPr/>
                    <a:lstStyle/>
                    <a:p>
                      <a:pPr algn="r" fontAlgn="ctr"/>
                      <a:r>
                        <a:rPr lang="en-US" sz="1400" b="1" i="1" u="none" strike="noStrike">
                          <a:solidFill>
                            <a:schemeClr val="bg2">
                              <a:lumMod val="25000"/>
                            </a:schemeClr>
                          </a:solidFill>
                          <a:effectLst/>
                          <a:latin typeface="Arial" charset="0"/>
                          <a:ea typeface="Arial" charset="0"/>
                          <a:cs typeface="Arial" charset="0"/>
                        </a:rPr>
                        <a:t>Very likely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75000"/>
                      </a:srgbClr>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6"/>
                  </a:ext>
                </a:extLst>
              </a:tr>
              <a:tr h="431800">
                <a:tc vMerge="1">
                  <a:txBody>
                    <a:bodyPr/>
                    <a:lstStyle/>
                    <a:p>
                      <a:endParaRPr lang="en-US"/>
                    </a:p>
                  </a:txBody>
                  <a:tcPr/>
                </a:tc>
                <a:tc>
                  <a:txBody>
                    <a:bodyPr/>
                    <a:lstStyle/>
                    <a:p>
                      <a:pPr algn="r" fontAlgn="ctr"/>
                      <a:r>
                        <a:rPr lang="en-US" sz="1400" b="1" i="1" u="none" strike="noStrike">
                          <a:solidFill>
                            <a:schemeClr val="bg2">
                              <a:lumMod val="25000"/>
                            </a:schemeClr>
                          </a:solidFill>
                          <a:effectLst/>
                          <a:latin typeface="Arial" charset="0"/>
                          <a:ea typeface="Arial" charset="0"/>
                          <a:cs typeface="Arial" charset="0"/>
                        </a:rPr>
                        <a:t>Almost certain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1" u="none" strike="noStrike">
                          <a:solidFill>
                            <a:schemeClr val="bg2">
                              <a:lumMod val="25000"/>
                            </a:schemeClr>
                          </a:solidFill>
                          <a:effectLst/>
                          <a:latin typeface="Arial" charset="0"/>
                          <a:ea typeface="Arial" charset="0"/>
                          <a:cs typeface="Arial" charset="0"/>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alpha val="75000"/>
                      </a:srgbClr>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7"/>
                  </a:ext>
                </a:extLst>
              </a:tr>
              <a:tr h="195580">
                <a:tc>
                  <a:txBody>
                    <a:bodyPr/>
                    <a:lstStyle/>
                    <a:p>
                      <a:pPr algn="l"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8"/>
                  </a:ext>
                </a:extLst>
              </a:tr>
              <a:tr h="254000">
                <a:tc>
                  <a:txBody>
                    <a:bodyPr/>
                    <a:lstStyle/>
                    <a:p>
                      <a:pPr algn="l"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1" i="0" u="none" strike="noStrike">
                          <a:solidFill>
                            <a:schemeClr val="bg2">
                              <a:lumMod val="25000"/>
                            </a:schemeClr>
                          </a:solidFill>
                          <a:effectLst/>
                          <a:latin typeface="Arial" charset="0"/>
                          <a:ea typeface="Arial" charset="0"/>
                          <a:cs typeface="Arial" charset="0"/>
                        </a:rPr>
                        <a:t>Risk score: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9FB7">
                        <a:alpha val="75000"/>
                      </a:srgbClr>
                    </a:solid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 6 - 14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ED766"/>
                    </a:solid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 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504A"/>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extLst>
                  <a:ext uri="{0D108BD9-81ED-4DB2-BD59-A6C34878D82A}">
                    <a16:rowId xmlns:a16="http://schemas.microsoft.com/office/drawing/2014/main" val="10009"/>
                  </a:ext>
                </a:extLst>
              </a:tr>
              <a:tr h="254000">
                <a:tc>
                  <a:txBody>
                    <a:bodyPr/>
                    <a:lstStyle/>
                    <a:p>
                      <a:pPr algn="l"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1" i="0" u="none" strike="noStrike">
                          <a:solidFill>
                            <a:schemeClr val="bg2">
                              <a:lumMod val="25000"/>
                            </a:schemeClr>
                          </a:solidFill>
                          <a:effectLst/>
                          <a:latin typeface="Arial" charset="0"/>
                          <a:ea typeface="Arial" charset="0"/>
                          <a:cs typeface="Arial" charset="0"/>
                        </a:rPr>
                        <a:t>Risk level:</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Low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9FB7">
                        <a:alpha val="75000"/>
                      </a:srgbClr>
                    </a:solid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Medium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ED766"/>
                    </a:solidFill>
                  </a:tcPr>
                </a:tc>
                <a:tc>
                  <a:txBody>
                    <a:bodyPr/>
                    <a:lstStyle/>
                    <a:p>
                      <a:pPr algn="ctr" fontAlgn="ctr"/>
                      <a:r>
                        <a:rPr lang="en-US" sz="1400" b="1" i="0" u="none" strike="noStrike">
                          <a:solidFill>
                            <a:schemeClr val="bg2">
                              <a:lumMod val="25000"/>
                            </a:schemeClr>
                          </a:solidFill>
                          <a:effectLst/>
                          <a:latin typeface="Arial" charset="0"/>
                          <a:ea typeface="Arial" charset="0"/>
                          <a:cs typeface="Arial" charset="0"/>
                        </a:rPr>
                        <a:t>High</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504A"/>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400" b="0" i="0" u="none" strike="noStrike">
                          <a:solidFill>
                            <a:schemeClr val="bg2">
                              <a:lumMod val="25000"/>
                            </a:schemeClr>
                          </a:solidFill>
                          <a:effectLst/>
                          <a:latin typeface="Arial" charset="0"/>
                          <a:ea typeface="Arial" charset="0"/>
                          <a:cs typeface="Arial" charset="0"/>
                        </a:rPr>
                        <a:t> </a:t>
                      </a:r>
                    </a:p>
                  </a:txBody>
                  <a:tcPr marL="12700" marR="12700" marT="1270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25" name="TextBox 24"/>
          <p:cNvSpPr txBox="1"/>
          <p:nvPr/>
        </p:nvSpPr>
        <p:spPr>
          <a:xfrm>
            <a:off x="7696310" y="5889094"/>
            <a:ext cx="2709167" cy="553998"/>
          </a:xfrm>
          <a:prstGeom prst="rect">
            <a:avLst/>
          </a:prstGeom>
          <a:noFill/>
        </p:spPr>
        <p:txBody>
          <a:bodyPr wrap="square" rtlCol="0">
            <a:spAutoFit/>
          </a:bodyPr>
          <a:lstStyle/>
          <a:p>
            <a:pPr fontAlgn="ctr"/>
            <a:r>
              <a:rPr lang="en-US" sz="1500" b="1">
                <a:solidFill>
                  <a:schemeClr val="bg2">
                    <a:lumMod val="25000"/>
                  </a:schemeClr>
                </a:solidFill>
                <a:latin typeface="Arial"/>
              </a:rPr>
              <a:t>Clearly a priority; requires urgent attention</a:t>
            </a:r>
          </a:p>
        </p:txBody>
      </p:sp>
      <p:sp>
        <p:nvSpPr>
          <p:cNvPr id="28" name="TextBox 27"/>
          <p:cNvSpPr txBox="1"/>
          <p:nvPr/>
        </p:nvSpPr>
        <p:spPr>
          <a:xfrm>
            <a:off x="3304371" y="5889094"/>
            <a:ext cx="1295394" cy="553998"/>
          </a:xfrm>
          <a:prstGeom prst="rect">
            <a:avLst/>
          </a:prstGeom>
          <a:noFill/>
        </p:spPr>
        <p:txBody>
          <a:bodyPr wrap="square" rtlCol="0">
            <a:spAutoFit/>
          </a:bodyPr>
          <a:lstStyle/>
          <a:p>
            <a:pPr algn="r" fontAlgn="ctr"/>
            <a:r>
              <a:rPr lang="en-US" sz="1500" b="1">
                <a:solidFill>
                  <a:schemeClr val="bg2">
                    <a:lumMod val="25000"/>
                  </a:schemeClr>
                </a:solidFill>
                <a:latin typeface="Arial"/>
              </a:rPr>
              <a:t>Clearly not a priority</a:t>
            </a:r>
          </a:p>
        </p:txBody>
      </p:sp>
      <p:sp>
        <p:nvSpPr>
          <p:cNvPr id="29" name="TextBox 28"/>
          <p:cNvSpPr txBox="1"/>
          <p:nvPr/>
        </p:nvSpPr>
        <p:spPr>
          <a:xfrm>
            <a:off x="4732468" y="5889094"/>
            <a:ext cx="2926080" cy="553998"/>
          </a:xfrm>
          <a:prstGeom prst="rect">
            <a:avLst/>
          </a:prstGeom>
          <a:noFill/>
        </p:spPr>
        <p:txBody>
          <a:bodyPr wrap="square" lIns="0" rIns="0" rtlCol="0">
            <a:spAutoFit/>
          </a:bodyPr>
          <a:lstStyle/>
          <a:p>
            <a:pPr algn="ctr" fontAlgn="ctr"/>
            <a:r>
              <a:rPr lang="en-US" sz="1500" b="1">
                <a:solidFill>
                  <a:schemeClr val="bg2">
                    <a:lumMod val="25000"/>
                  </a:schemeClr>
                </a:solidFill>
                <a:latin typeface="Arial"/>
              </a:rPr>
              <a:t>Medium- or long-term priority; requires some attention</a:t>
            </a:r>
          </a:p>
        </p:txBody>
      </p:sp>
      <p:sp>
        <p:nvSpPr>
          <p:cNvPr id="33" name="Text Box 63"/>
          <p:cNvSpPr txBox="1">
            <a:spLocks noChangeArrowheads="1"/>
          </p:cNvSpPr>
          <p:nvPr/>
        </p:nvSpPr>
        <p:spPr bwMode="auto">
          <a:xfrm>
            <a:off x="435265" y="1604939"/>
            <a:ext cx="2026812" cy="390763"/>
          </a:xfrm>
          <a:prstGeom prst="roundRect">
            <a:avLst>
              <a:gd name="adj" fmla="val 9585"/>
            </a:avLst>
          </a:prstGeom>
          <a:solidFill>
            <a:srgbClr val="FED766"/>
          </a:solidFill>
          <a:ln w="76200">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buFont typeface="Wingdings" charset="0"/>
              <a:buNone/>
              <a:defRPr/>
            </a:pPr>
            <a:r>
              <a:rPr lang="en-GB" sz="1800" b="1" spc="100">
                <a:solidFill>
                  <a:schemeClr val="bg2">
                    <a:lumMod val="25000"/>
                  </a:schemeClr>
                </a:solidFill>
                <a:latin typeface="Arial" charset="0"/>
              </a:rPr>
              <a:t>ALTERNATIVE</a:t>
            </a:r>
          </a:p>
        </p:txBody>
      </p:sp>
      <p:sp>
        <p:nvSpPr>
          <p:cNvPr id="19" name="Text Box 63">
            <a:extLst>
              <a:ext uri="{FF2B5EF4-FFF2-40B4-BE49-F238E27FC236}">
                <a16:creationId xmlns:a16="http://schemas.microsoft.com/office/drawing/2014/main" id="{CB0879B1-3CC9-5C4F-AF7F-BF0BA76C7C8D}"/>
              </a:ext>
            </a:extLst>
          </p:cNvPr>
          <p:cNvSpPr txBox="1">
            <a:spLocks noChangeArrowheads="1"/>
          </p:cNvSpPr>
          <p:nvPr/>
        </p:nvSpPr>
        <p:spPr bwMode="auto">
          <a:xfrm>
            <a:off x="-93108" y="412079"/>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RISK </a:t>
            </a:r>
            <a:r>
              <a:rPr lang="en-US" sz="2800" b="1" spc="100">
                <a:solidFill>
                  <a:srgbClr val="FED766"/>
                </a:solidFill>
                <a:latin typeface="Arial" charset="0"/>
              </a:rPr>
              <a:t>assessment </a:t>
            </a:r>
            <a:r>
              <a:rPr lang="en-US" b="1" spc="100">
                <a:solidFill>
                  <a:srgbClr val="FED766"/>
                </a:solidFill>
                <a:latin typeface="Arial" charset="0"/>
              </a:rPr>
              <a:t>(5x5 matrix)</a:t>
            </a:r>
          </a:p>
        </p:txBody>
      </p:sp>
    </p:spTree>
    <p:extLst>
      <p:ext uri="{BB962C8B-B14F-4D97-AF65-F5344CB8AC3E}">
        <p14:creationId xmlns:p14="http://schemas.microsoft.com/office/powerpoint/2010/main" val="47850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2B107-2B6A-368D-B392-67EC783FF704}"/>
            </a:ext>
          </a:extLst>
        </p:cNvPr>
        <p:cNvGrpSpPr/>
        <p:nvPr/>
      </p:nvGrpSpPr>
      <p:grpSpPr>
        <a:xfrm>
          <a:off x="0" y="0"/>
          <a:ext cx="0" cy="0"/>
          <a:chOff x="0" y="0"/>
          <a:chExt cx="0" cy="0"/>
        </a:xfrm>
      </p:grpSpPr>
      <p:sp>
        <p:nvSpPr>
          <p:cNvPr id="22" name="Text Box 8">
            <a:extLst>
              <a:ext uri="{FF2B5EF4-FFF2-40B4-BE49-F238E27FC236}">
                <a16:creationId xmlns:a16="http://schemas.microsoft.com/office/drawing/2014/main" id="{9E05AA2A-D3F8-B37D-CF9C-9EE50B657883}"/>
              </a:ext>
            </a:extLst>
          </p:cNvPr>
          <p:cNvSpPr txBox="1">
            <a:spLocks noChangeArrowheads="1"/>
          </p:cNvSpPr>
          <p:nvPr/>
        </p:nvSpPr>
        <p:spPr bwMode="auto">
          <a:xfrm>
            <a:off x="7565996" y="384048"/>
            <a:ext cx="3760543" cy="2349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GB" sz="3000" b="1" i="0" u="none" strike="noStrike" kern="1200" cap="none" spc="150" normalizeH="0" baseline="0" noProof="0">
                <a:ln>
                  <a:noFill/>
                </a:ln>
                <a:solidFill>
                  <a:srgbClr val="1D395C"/>
                </a:solidFill>
                <a:effectLst/>
                <a:uLnTx/>
                <a:uFillTx/>
                <a:latin typeface="Arial Narrow" panose="020B0604020202020204" pitchFamily="34" charset="0"/>
                <a:ea typeface="ＭＳ Ｐゴシック" charset="0"/>
                <a:cs typeface="Arial Narrow" panose="020B0604020202020204" pitchFamily="34" charset="0"/>
              </a:rPr>
              <a:t>MODULE</a:t>
            </a:r>
          </a:p>
          <a:p>
            <a:pPr marL="0" marR="0" lvl="0" indent="0" algn="r" defTabSz="914400" rtl="0" eaLnBrk="0" fontAlgn="base" latinLnBrk="0" hangingPunct="0">
              <a:lnSpc>
                <a:spcPts val="14000"/>
              </a:lnSpc>
              <a:spcBef>
                <a:spcPts val="0"/>
              </a:spcBef>
              <a:spcAft>
                <a:spcPct val="0"/>
              </a:spcAft>
              <a:buClrTx/>
              <a:buSzTx/>
              <a:buFontTx/>
              <a:buNone/>
              <a:tabLst/>
              <a:defRPr/>
            </a:pPr>
            <a:r>
              <a:rPr kumimoji="0" lang="en-GB" sz="14000" b="1" i="0" u="none" strike="noStrike" kern="1200" cap="none" spc="150" normalizeH="0" baseline="0" noProof="0">
                <a:ln w="31750">
                  <a:solidFill>
                    <a:srgbClr val="E45C31"/>
                  </a:solidFill>
                </a:ln>
                <a:solidFill>
                  <a:prstClr val="white"/>
                </a:solidFill>
                <a:effectLst/>
                <a:uLnTx/>
                <a:uFillTx/>
                <a:latin typeface="Arial Narrow" panose="020B0604020202020204" pitchFamily="34" charset="0"/>
                <a:ea typeface="ＭＳ Ｐゴシック" charset="0"/>
                <a:cs typeface="Arial Narrow" panose="020B0604020202020204" pitchFamily="34" charset="0"/>
              </a:rPr>
              <a:t>4</a:t>
            </a:r>
          </a:p>
        </p:txBody>
      </p:sp>
      <p:sp>
        <p:nvSpPr>
          <p:cNvPr id="8" name="TextBox 7">
            <a:extLst>
              <a:ext uri="{FF2B5EF4-FFF2-40B4-BE49-F238E27FC236}">
                <a16:creationId xmlns:a16="http://schemas.microsoft.com/office/drawing/2014/main" id="{3C5097BD-544B-8F57-E2DD-DB4B92702019}"/>
              </a:ext>
            </a:extLst>
          </p:cNvPr>
          <p:cNvSpPr txBox="1"/>
          <p:nvPr/>
        </p:nvSpPr>
        <p:spPr>
          <a:xfrm>
            <a:off x="3044142" y="1302748"/>
            <a:ext cx="6694557" cy="1077218"/>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150" normalizeH="0" baseline="0" noProof="0">
                <a:ln>
                  <a:noFill/>
                </a:ln>
                <a:solidFill>
                  <a:srgbClr val="58585A"/>
                </a:solidFill>
                <a:effectLst/>
                <a:uLnTx/>
                <a:uFillTx/>
                <a:latin typeface="Arial" charset="0"/>
                <a:ea typeface="ＭＳ Ｐゴシック" charset="0"/>
                <a:cs typeface="+mn-cs"/>
              </a:rPr>
              <a:t>Validating existing control measures and assessing risks</a:t>
            </a:r>
          </a:p>
        </p:txBody>
      </p:sp>
      <p:sp>
        <p:nvSpPr>
          <p:cNvPr id="5" name="TextBox 4">
            <a:extLst>
              <a:ext uri="{FF2B5EF4-FFF2-40B4-BE49-F238E27FC236}">
                <a16:creationId xmlns:a16="http://schemas.microsoft.com/office/drawing/2014/main" id="{0E45757D-1F6A-2277-6511-9C2E1089D39D}"/>
              </a:ext>
            </a:extLst>
          </p:cNvPr>
          <p:cNvSpPr txBox="1"/>
          <p:nvPr/>
        </p:nvSpPr>
        <p:spPr>
          <a:xfrm>
            <a:off x="4279881" y="5704511"/>
            <a:ext cx="6094070" cy="769441"/>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200" b="0" i="1" u="none" strike="noStrike" kern="1200" cap="none" spc="150" normalizeH="0" baseline="0" noProof="0">
                <a:ln>
                  <a:noFill/>
                </a:ln>
                <a:solidFill>
                  <a:srgbClr val="58585A"/>
                </a:solidFill>
                <a:effectLst/>
                <a:uLnTx/>
                <a:uFillTx/>
                <a:latin typeface="Arial" charset="0"/>
                <a:ea typeface="ＭＳ Ｐゴシック" charset="0"/>
                <a:cs typeface="+mn-cs"/>
              </a:rPr>
              <a:t>How effective are the control measures and how important are the risks?</a:t>
            </a:r>
          </a:p>
        </p:txBody>
      </p:sp>
      <p:pic>
        <p:nvPicPr>
          <p:cNvPr id="3" name="Picture 2">
            <a:extLst>
              <a:ext uri="{FF2B5EF4-FFF2-40B4-BE49-F238E27FC236}">
                <a16:creationId xmlns:a16="http://schemas.microsoft.com/office/drawing/2014/main" id="{738288D7-814E-FFA4-94C8-88B3EE74F0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73951" y="4693072"/>
            <a:ext cx="1818050" cy="1908201"/>
          </a:xfrm>
          <a:prstGeom prst="rect">
            <a:avLst/>
          </a:prstGeom>
        </p:spPr>
      </p:pic>
    </p:spTree>
    <p:extLst>
      <p:ext uri="{BB962C8B-B14F-4D97-AF65-F5344CB8AC3E}">
        <p14:creationId xmlns:p14="http://schemas.microsoft.com/office/powerpoint/2010/main" val="4241235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97132621"/>
              </p:ext>
            </p:extLst>
          </p:nvPr>
        </p:nvGraphicFramePr>
        <p:xfrm>
          <a:off x="2810666" y="1466074"/>
          <a:ext cx="6983442" cy="2475155"/>
        </p:xfrm>
        <a:graphic>
          <a:graphicData uri="http://schemas.openxmlformats.org/drawingml/2006/table">
            <a:tbl>
              <a:tblPr/>
              <a:tblGrid>
                <a:gridCol w="282227">
                  <a:extLst>
                    <a:ext uri="{9D8B030D-6E8A-4147-A177-3AD203B41FA5}">
                      <a16:colId xmlns:a16="http://schemas.microsoft.com/office/drawing/2014/main" val="20000"/>
                    </a:ext>
                  </a:extLst>
                </a:gridCol>
                <a:gridCol w="1567843">
                  <a:extLst>
                    <a:ext uri="{9D8B030D-6E8A-4147-A177-3AD203B41FA5}">
                      <a16:colId xmlns:a16="http://schemas.microsoft.com/office/drawing/2014/main" val="20001"/>
                    </a:ext>
                  </a:extLst>
                </a:gridCol>
                <a:gridCol w="5133372">
                  <a:extLst>
                    <a:ext uri="{9D8B030D-6E8A-4147-A177-3AD203B41FA5}">
                      <a16:colId xmlns:a16="http://schemas.microsoft.com/office/drawing/2014/main" val="20002"/>
                    </a:ext>
                  </a:extLst>
                </a:gridCol>
              </a:tblGrid>
              <a:tr h="346986">
                <a:tc gridSpan="2">
                  <a:txBody>
                    <a:bodyPr/>
                    <a:lstStyle/>
                    <a:p>
                      <a:pPr algn="l" fontAlgn="ctr"/>
                      <a:r>
                        <a:rPr lang="en-US" sz="1400" b="1" i="0" u="none" strike="noStrike">
                          <a:solidFill>
                            <a:srgbClr val="FFFFFF"/>
                          </a:solidFill>
                          <a:effectLst/>
                          <a:latin typeface="Arial"/>
                        </a:rPr>
                        <a:t>Likelihood level</a:t>
                      </a:r>
                    </a:p>
                  </a:txBody>
                  <a:tcPr marR="12700"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solidFill>
                  </a:tcPr>
                </a:tc>
                <a:tc hMerge="1">
                  <a:txBody>
                    <a:bodyPr/>
                    <a:lstStyle/>
                    <a:p>
                      <a:endParaRPr lang="en-US"/>
                    </a:p>
                  </a:txBody>
                  <a:tcPr/>
                </a:tc>
                <a:tc>
                  <a:txBody>
                    <a:bodyPr/>
                    <a:lstStyle/>
                    <a:p>
                      <a:pPr algn="l" fontAlgn="ctr"/>
                      <a:r>
                        <a:rPr lang="en-US" sz="1400" b="1" i="0" u="none" strike="noStrike">
                          <a:solidFill>
                            <a:srgbClr val="FFFFFF"/>
                          </a:solidFill>
                          <a:effectLst/>
                          <a:latin typeface="Arial"/>
                        </a:rPr>
                        <a:t>Definition</a:t>
                      </a:r>
                    </a:p>
                  </a:txBody>
                  <a:tcPr marR="12700"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FB7"/>
                    </a:solidFill>
                  </a:tcPr>
                </a:tc>
                <a:extLst>
                  <a:ext uri="{0D108BD9-81ED-4DB2-BD59-A6C34878D82A}">
                    <a16:rowId xmlns:a16="http://schemas.microsoft.com/office/drawing/2014/main" val="10000"/>
                  </a:ext>
                </a:extLst>
              </a:tr>
              <a:tr h="428863">
                <a:tc>
                  <a:txBody>
                    <a:bodyPr/>
                    <a:lstStyle/>
                    <a:p>
                      <a:pPr algn="ctr" fontAlgn="ctr"/>
                      <a:r>
                        <a:rPr lang="en-US" sz="1400" b="1" i="0" u="none" strike="noStrike">
                          <a:solidFill>
                            <a:srgbClr val="000000"/>
                          </a:solidFill>
                          <a:effectLst/>
                          <a:latin typeface="Arial"/>
                        </a:rPr>
                        <a:t>1</a:t>
                      </a:r>
                    </a:p>
                  </a:txBody>
                  <a:tcPr marL="12700" marR="12700" marT="126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Very unlikely</a:t>
                      </a:r>
                    </a:p>
                  </a:txBody>
                  <a:tcPr marL="12700" marR="12700" marT="126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Has not occurred in the past, and it is highly improbable that it will happen in the future</a:t>
                      </a:r>
                    </a:p>
                  </a:txBody>
                  <a:tcPr marR="12700"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7209">
                <a:tc>
                  <a:txBody>
                    <a:bodyPr/>
                    <a:lstStyle/>
                    <a:p>
                      <a:pPr algn="ctr" fontAlgn="ctr"/>
                      <a:r>
                        <a:rPr lang="en-US" sz="1400" b="1" i="0" u="none" strike="noStrike">
                          <a:solidFill>
                            <a:srgbClr val="000000"/>
                          </a:solidFill>
                          <a:effectLst/>
                          <a:latin typeface="Arial"/>
                        </a:rPr>
                        <a:t>2</a:t>
                      </a:r>
                    </a:p>
                  </a:txBody>
                  <a:tcPr marL="12700" marR="12700" marT="126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Unlikely</a:t>
                      </a:r>
                    </a:p>
                  </a:txBody>
                  <a:tcPr marL="12700" marR="12700" marT="126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Is possible and cannot be ruled out completely</a:t>
                      </a:r>
                    </a:p>
                  </a:txBody>
                  <a:tcPr marR="12700"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1340">
                <a:tc>
                  <a:txBody>
                    <a:bodyPr/>
                    <a:lstStyle/>
                    <a:p>
                      <a:pPr algn="ctr" fontAlgn="ctr"/>
                      <a:r>
                        <a:rPr lang="en-US" sz="1400" b="1" i="0" u="none" strike="noStrike">
                          <a:solidFill>
                            <a:srgbClr val="000000"/>
                          </a:solidFill>
                          <a:effectLst/>
                          <a:latin typeface="Arial"/>
                        </a:rPr>
                        <a:t>3</a:t>
                      </a:r>
                    </a:p>
                  </a:txBody>
                  <a:tcPr marL="12700" marR="12700" marT="126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Likely</a:t>
                      </a:r>
                    </a:p>
                  </a:txBody>
                  <a:tcPr marL="12700" marR="12700" marT="126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Is possible and under certain circumstances could happen</a:t>
                      </a:r>
                    </a:p>
                  </a:txBody>
                  <a:tcPr marR="12700"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1340">
                <a:tc>
                  <a:txBody>
                    <a:bodyPr/>
                    <a:lstStyle/>
                    <a:p>
                      <a:pPr algn="ctr" fontAlgn="ctr"/>
                      <a:r>
                        <a:rPr lang="en-US" sz="1400" b="1" i="0" u="none" strike="noStrike">
                          <a:solidFill>
                            <a:srgbClr val="000000"/>
                          </a:solidFill>
                          <a:effectLst/>
                          <a:latin typeface="Arial"/>
                        </a:rPr>
                        <a:t>4</a:t>
                      </a:r>
                    </a:p>
                  </a:txBody>
                  <a:tcPr marL="12700" marR="12700" marT="126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Very likely</a:t>
                      </a:r>
                    </a:p>
                  </a:txBody>
                  <a:tcPr marL="12700" marR="12700" marT="126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Has occurred in the past and has the potential to happen again</a:t>
                      </a:r>
                    </a:p>
                  </a:txBody>
                  <a:tcPr marR="12700"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8863">
                <a:tc>
                  <a:txBody>
                    <a:bodyPr/>
                    <a:lstStyle/>
                    <a:p>
                      <a:pPr algn="ctr" fontAlgn="ctr"/>
                      <a:r>
                        <a:rPr lang="en-US" sz="1400" b="1" i="0" u="none" strike="noStrike">
                          <a:solidFill>
                            <a:srgbClr val="000000"/>
                          </a:solidFill>
                          <a:effectLst/>
                          <a:latin typeface="Arial"/>
                        </a:rPr>
                        <a:t>5</a:t>
                      </a:r>
                    </a:p>
                  </a:txBody>
                  <a:tcPr marL="12700" marR="12700" marT="126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Almost certain</a:t>
                      </a:r>
                    </a:p>
                  </a:txBody>
                  <a:tcPr marL="12700" marR="12700" marT="126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Has occurred in the past and is expected to happen again</a:t>
                      </a:r>
                    </a:p>
                  </a:txBody>
                  <a:tcPr marR="12700"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834249062"/>
              </p:ext>
            </p:extLst>
          </p:nvPr>
        </p:nvGraphicFramePr>
        <p:xfrm>
          <a:off x="2810666" y="4027992"/>
          <a:ext cx="6983441" cy="2389473"/>
        </p:xfrm>
        <a:graphic>
          <a:graphicData uri="http://schemas.openxmlformats.org/drawingml/2006/table">
            <a:tbl>
              <a:tblPr/>
              <a:tblGrid>
                <a:gridCol w="300282">
                  <a:extLst>
                    <a:ext uri="{9D8B030D-6E8A-4147-A177-3AD203B41FA5}">
                      <a16:colId xmlns:a16="http://schemas.microsoft.com/office/drawing/2014/main" val="20000"/>
                    </a:ext>
                  </a:extLst>
                </a:gridCol>
                <a:gridCol w="1549789">
                  <a:extLst>
                    <a:ext uri="{9D8B030D-6E8A-4147-A177-3AD203B41FA5}">
                      <a16:colId xmlns:a16="http://schemas.microsoft.com/office/drawing/2014/main" val="20001"/>
                    </a:ext>
                  </a:extLst>
                </a:gridCol>
                <a:gridCol w="5133370">
                  <a:extLst>
                    <a:ext uri="{9D8B030D-6E8A-4147-A177-3AD203B41FA5}">
                      <a16:colId xmlns:a16="http://schemas.microsoft.com/office/drawing/2014/main" val="20002"/>
                    </a:ext>
                  </a:extLst>
                </a:gridCol>
              </a:tblGrid>
              <a:tr h="341452">
                <a:tc gridSpan="2">
                  <a:txBody>
                    <a:bodyPr/>
                    <a:lstStyle/>
                    <a:p>
                      <a:pPr algn="l" fontAlgn="ctr"/>
                      <a:r>
                        <a:rPr lang="en-US" sz="1400" b="1" i="0" u="none" strike="noStrike">
                          <a:solidFill>
                            <a:srgbClr val="FFFFFF"/>
                          </a:solidFill>
                          <a:effectLst/>
                          <a:latin typeface="Arial"/>
                        </a:rPr>
                        <a:t>Severity level</a:t>
                      </a:r>
                    </a:p>
                  </a:txBody>
                  <a:tcPr marR="12699"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tc hMerge="1">
                  <a:txBody>
                    <a:bodyPr/>
                    <a:lstStyle/>
                    <a:p>
                      <a:endParaRPr lang="en-US"/>
                    </a:p>
                  </a:txBody>
                  <a:tcPr/>
                </a:tc>
                <a:tc>
                  <a:txBody>
                    <a:bodyPr/>
                    <a:lstStyle/>
                    <a:p>
                      <a:pPr algn="l" fontAlgn="ctr"/>
                      <a:r>
                        <a:rPr lang="en-US" sz="1400" b="1" i="0" u="none" strike="noStrike">
                          <a:solidFill>
                            <a:srgbClr val="FFFFFF"/>
                          </a:solidFill>
                          <a:effectLst/>
                          <a:latin typeface="Arial"/>
                        </a:rPr>
                        <a:t>Definition</a:t>
                      </a:r>
                    </a:p>
                  </a:txBody>
                  <a:tcPr marR="12699"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504A"/>
                    </a:solidFill>
                  </a:tcPr>
                </a:tc>
                <a:extLst>
                  <a:ext uri="{0D108BD9-81ED-4DB2-BD59-A6C34878D82A}">
                    <a16:rowId xmlns:a16="http://schemas.microsoft.com/office/drawing/2014/main" val="10000"/>
                  </a:ext>
                </a:extLst>
              </a:tr>
              <a:tr h="389729">
                <a:tc>
                  <a:txBody>
                    <a:bodyPr/>
                    <a:lstStyle/>
                    <a:p>
                      <a:pPr algn="ctr" fontAlgn="ctr"/>
                      <a:r>
                        <a:rPr lang="en-US" sz="1400" b="1" i="0" u="none" strike="noStrike">
                          <a:solidFill>
                            <a:srgbClr val="000000"/>
                          </a:solidFill>
                          <a:effectLst/>
                          <a:latin typeface="Arial"/>
                        </a:rPr>
                        <a:t>1</a:t>
                      </a:r>
                    </a:p>
                  </a:txBody>
                  <a:tcPr marL="12699" marR="12699" marT="126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Insignificant</a:t>
                      </a:r>
                    </a:p>
                  </a:txBody>
                  <a:tcPr marL="12699" marR="12699" marT="126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Negligible impact on water quality, acceptability or quantity</a:t>
                      </a:r>
                    </a:p>
                  </a:txBody>
                  <a:tcPr marR="12699"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8263">
                <a:tc>
                  <a:txBody>
                    <a:bodyPr/>
                    <a:lstStyle/>
                    <a:p>
                      <a:pPr algn="ctr" fontAlgn="ctr"/>
                      <a:r>
                        <a:rPr lang="en-US" sz="1400" b="1" i="0" u="none" strike="noStrike">
                          <a:solidFill>
                            <a:srgbClr val="000000"/>
                          </a:solidFill>
                          <a:effectLst/>
                          <a:latin typeface="Arial"/>
                        </a:rPr>
                        <a:t>2</a:t>
                      </a:r>
                    </a:p>
                  </a:txBody>
                  <a:tcPr marL="12699" marR="12699" marT="126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Minor</a:t>
                      </a:r>
                    </a:p>
                  </a:txBody>
                  <a:tcPr marL="12699" marR="12699" marT="126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Short-term or localized non-compliance, quantity or acceptability issue (not health related)</a:t>
                      </a:r>
                    </a:p>
                  </a:txBody>
                  <a:tcPr marR="12699"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8263">
                <a:tc>
                  <a:txBody>
                    <a:bodyPr/>
                    <a:lstStyle/>
                    <a:p>
                      <a:pPr algn="ctr" fontAlgn="ctr"/>
                      <a:r>
                        <a:rPr lang="en-US" sz="1400" b="1" i="0" u="none" strike="noStrike">
                          <a:solidFill>
                            <a:srgbClr val="000000"/>
                          </a:solidFill>
                          <a:effectLst/>
                          <a:latin typeface="Arial"/>
                        </a:rPr>
                        <a:t>3</a:t>
                      </a:r>
                    </a:p>
                  </a:txBody>
                  <a:tcPr marL="12699" marR="12699" marT="126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Moderate</a:t>
                      </a:r>
                    </a:p>
                  </a:txBody>
                  <a:tcPr marL="12699" marR="12699" marT="126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Long-term or widespread non-compliance, quantity or acceptability issue (not health related)</a:t>
                      </a:r>
                    </a:p>
                  </a:txBody>
                  <a:tcPr marR="12699"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9729">
                <a:tc>
                  <a:txBody>
                    <a:bodyPr/>
                    <a:lstStyle/>
                    <a:p>
                      <a:pPr algn="ctr" fontAlgn="ctr"/>
                      <a:r>
                        <a:rPr lang="en-US" sz="1400" b="1" i="0" u="none" strike="noStrike">
                          <a:solidFill>
                            <a:srgbClr val="000000"/>
                          </a:solidFill>
                          <a:effectLst/>
                          <a:latin typeface="Arial"/>
                        </a:rPr>
                        <a:t>4</a:t>
                      </a:r>
                    </a:p>
                  </a:txBody>
                  <a:tcPr marL="12699" marR="12699" marT="126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Major</a:t>
                      </a:r>
                    </a:p>
                  </a:txBody>
                  <a:tcPr marL="12699" marR="12699" marT="126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Potential long-term health effects</a:t>
                      </a:r>
                    </a:p>
                  </a:txBody>
                  <a:tcPr marR="12699"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9729">
                <a:tc>
                  <a:txBody>
                    <a:bodyPr/>
                    <a:lstStyle/>
                    <a:p>
                      <a:pPr algn="ctr" fontAlgn="ctr"/>
                      <a:r>
                        <a:rPr lang="en-US" sz="1400" b="1" i="0" u="none" strike="noStrike">
                          <a:solidFill>
                            <a:srgbClr val="000000"/>
                          </a:solidFill>
                          <a:effectLst/>
                          <a:latin typeface="Arial"/>
                        </a:rPr>
                        <a:t>5</a:t>
                      </a:r>
                    </a:p>
                  </a:txBody>
                  <a:tcPr marL="12699" marR="12699" marT="126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a:rPr>
                        <a:t>Catastrophic</a:t>
                      </a:r>
                    </a:p>
                  </a:txBody>
                  <a:tcPr marL="12699" marR="12699" marT="126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Potential illness or death</a:t>
                      </a:r>
                    </a:p>
                  </a:txBody>
                  <a:tcPr marR="12699" marT="12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1" name="Text Box 63"/>
          <p:cNvSpPr txBox="1">
            <a:spLocks noChangeArrowheads="1"/>
          </p:cNvSpPr>
          <p:nvPr/>
        </p:nvSpPr>
        <p:spPr bwMode="auto">
          <a:xfrm rot="-5400000">
            <a:off x="150025" y="3756825"/>
            <a:ext cx="4951393" cy="369888"/>
          </a:xfrm>
          <a:prstGeom prst="rect">
            <a:avLst/>
          </a:prstGeom>
          <a:solidFill>
            <a:srgbClr val="FED766"/>
          </a:solidFill>
          <a:ln w="76200">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buFont typeface="Wingdings" charset="0"/>
              <a:buNone/>
              <a:defRPr/>
            </a:pPr>
            <a:r>
              <a:rPr lang="en-GB" sz="1800" b="1">
                <a:solidFill>
                  <a:srgbClr val="000000"/>
                </a:solidFill>
                <a:latin typeface="Arial" charset="0"/>
              </a:rPr>
              <a:t>EXAMPLE DEFINITIONS</a:t>
            </a:r>
          </a:p>
        </p:txBody>
      </p:sp>
      <p:sp>
        <p:nvSpPr>
          <p:cNvPr id="11" name="Text Box 63">
            <a:extLst>
              <a:ext uri="{FF2B5EF4-FFF2-40B4-BE49-F238E27FC236}">
                <a16:creationId xmlns:a16="http://schemas.microsoft.com/office/drawing/2014/main" id="{36398108-B9C7-9D48-8CD3-5E0AAEF5D1C0}"/>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RISK </a:t>
            </a:r>
            <a:r>
              <a:rPr lang="en-US" sz="2800" b="1" spc="100">
                <a:solidFill>
                  <a:srgbClr val="FED766"/>
                </a:solidFill>
                <a:latin typeface="Arial" charset="0"/>
              </a:rPr>
              <a:t>assessment </a:t>
            </a:r>
            <a:r>
              <a:rPr lang="en-US" b="1" spc="100">
                <a:solidFill>
                  <a:srgbClr val="FED766"/>
                </a:solidFill>
                <a:latin typeface="Arial" charset="0"/>
              </a:rPr>
              <a:t>(5x5 matrix)</a:t>
            </a:r>
          </a:p>
        </p:txBody>
      </p:sp>
    </p:spTree>
    <p:extLst>
      <p:ext uri="{BB962C8B-B14F-4D97-AF65-F5344CB8AC3E}">
        <p14:creationId xmlns:p14="http://schemas.microsoft.com/office/powerpoint/2010/main" val="1373026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3"/>
          <p:cNvSpPr txBox="1">
            <a:spLocks noChangeArrowheads="1"/>
          </p:cNvSpPr>
          <p:nvPr/>
        </p:nvSpPr>
        <p:spPr bwMode="auto">
          <a:xfrm>
            <a:off x="2999510" y="4068175"/>
            <a:ext cx="5992089" cy="1237417"/>
          </a:xfrm>
          <a:prstGeom prst="roundRect">
            <a:avLst>
              <a:gd name="adj" fmla="val 9707"/>
            </a:avLst>
          </a:prstGeom>
          <a:solidFill>
            <a:srgbClr val="E45C31"/>
          </a:solidFill>
          <a:ln>
            <a:solidFill>
              <a:srgbClr val="DB504A"/>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2000">
                <a:solidFill>
                  <a:schemeClr val="bg1"/>
                </a:solidFill>
                <a:latin typeface="Arial"/>
                <a:cs typeface="Arial"/>
              </a:rPr>
              <a:t>Choose level of complexity that suits </a:t>
            </a:r>
            <a:br>
              <a:rPr lang="en-GB" sz="2000">
                <a:solidFill>
                  <a:schemeClr val="bg1"/>
                </a:solidFill>
                <a:latin typeface="Arial"/>
                <a:cs typeface="Arial"/>
              </a:rPr>
            </a:br>
            <a:r>
              <a:rPr lang="en-GB" sz="2000">
                <a:solidFill>
                  <a:schemeClr val="bg1"/>
                </a:solidFill>
                <a:latin typeface="Arial"/>
                <a:cs typeface="Arial"/>
              </a:rPr>
              <a:t>WSP team experience/resources</a:t>
            </a:r>
          </a:p>
          <a:p>
            <a:pPr marL="0" indent="0" eaLnBrk="1" hangingPunct="1">
              <a:spcBef>
                <a:spcPct val="50000"/>
              </a:spcBef>
              <a:defRPr/>
            </a:pPr>
            <a:r>
              <a:rPr lang="en-GB" sz="2000" i="1">
                <a:solidFill>
                  <a:schemeClr val="bg1"/>
                </a:solidFill>
                <a:latin typeface="Arial"/>
                <a:cs typeface="Arial"/>
              </a:rPr>
              <a:t>=&gt; Start simple and </a:t>
            </a:r>
            <a:r>
              <a:rPr lang="en-GB" sz="2000" b="1" i="1" u="sng">
                <a:solidFill>
                  <a:schemeClr val="bg1"/>
                </a:solidFill>
                <a:latin typeface="Arial"/>
                <a:cs typeface="Arial"/>
              </a:rPr>
              <a:t>incrementally improve</a:t>
            </a:r>
          </a:p>
        </p:txBody>
      </p:sp>
      <p:graphicFrame>
        <p:nvGraphicFramePr>
          <p:cNvPr id="2" name="Table 1"/>
          <p:cNvGraphicFramePr>
            <a:graphicFrameLocks noGrp="1"/>
          </p:cNvGraphicFramePr>
          <p:nvPr>
            <p:extLst>
              <p:ext uri="{D42A27DB-BD31-4B8C-83A1-F6EECF244321}">
                <p14:modId xmlns:p14="http://schemas.microsoft.com/office/powerpoint/2010/main" val="868733801"/>
              </p:ext>
            </p:extLst>
          </p:nvPr>
        </p:nvGraphicFramePr>
        <p:xfrm>
          <a:off x="2563092" y="1905121"/>
          <a:ext cx="6864926" cy="1385444"/>
        </p:xfrm>
        <a:graphic>
          <a:graphicData uri="http://schemas.openxmlformats.org/drawingml/2006/table">
            <a:tbl>
              <a:tblPr firstRow="1" bandRow="1">
                <a:tableStyleId>{5C22544A-7EE6-4342-B048-85BDC9FD1C3A}</a:tableStyleId>
              </a:tblPr>
              <a:tblGrid>
                <a:gridCol w="3450473">
                  <a:extLst>
                    <a:ext uri="{9D8B030D-6E8A-4147-A177-3AD203B41FA5}">
                      <a16:colId xmlns:a16="http://schemas.microsoft.com/office/drawing/2014/main" val="20000"/>
                    </a:ext>
                  </a:extLst>
                </a:gridCol>
                <a:gridCol w="1671210">
                  <a:extLst>
                    <a:ext uri="{9D8B030D-6E8A-4147-A177-3AD203B41FA5}">
                      <a16:colId xmlns:a16="http://schemas.microsoft.com/office/drawing/2014/main" val="20001"/>
                    </a:ext>
                  </a:extLst>
                </a:gridCol>
                <a:gridCol w="1743243">
                  <a:extLst>
                    <a:ext uri="{9D8B030D-6E8A-4147-A177-3AD203B41FA5}">
                      <a16:colId xmlns:a16="http://schemas.microsoft.com/office/drawing/2014/main" val="20002"/>
                    </a:ext>
                  </a:extLst>
                </a:gridCol>
              </a:tblGrid>
              <a:tr h="461991">
                <a:tc>
                  <a:txBody>
                    <a:bodyPr/>
                    <a:lstStyle/>
                    <a:p>
                      <a:pPr algn="ctr"/>
                      <a:r>
                        <a:rPr lang="en-IE" sz="1800" b="1">
                          <a:latin typeface="Arial" panose="020B0604020202020204" pitchFamily="34" charset="0"/>
                          <a:cs typeface="Arial" panose="020B0604020202020204" pitchFamily="34" charset="0"/>
                        </a:rPr>
                        <a:t>Consideration</a:t>
                      </a:r>
                    </a:p>
                  </a:txBody>
                  <a:tcPr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86788"/>
                    </a:solidFill>
                  </a:tcPr>
                </a:tc>
                <a:tc>
                  <a:txBody>
                    <a:bodyPr/>
                    <a:lstStyle/>
                    <a:p>
                      <a:pPr algn="ctr"/>
                      <a:r>
                        <a:rPr lang="en-IE" sz="1800" b="1">
                          <a:latin typeface="Arial" panose="020B0604020202020204" pitchFamily="34" charset="0"/>
                          <a:cs typeface="Arial" panose="020B0604020202020204" pitchFamily="34" charset="0"/>
                        </a:rPr>
                        <a:t>3x3 matrix</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86788"/>
                    </a:solidFill>
                  </a:tcPr>
                </a:tc>
                <a:tc>
                  <a:txBody>
                    <a:bodyPr/>
                    <a:lstStyle/>
                    <a:p>
                      <a:pPr algn="ctr"/>
                      <a:r>
                        <a:rPr lang="en-IE" sz="1800" b="1">
                          <a:latin typeface="Arial" panose="020B0604020202020204" pitchFamily="34" charset="0"/>
                          <a:cs typeface="Arial" panose="020B0604020202020204" pitchFamily="34" charset="0"/>
                        </a:rPr>
                        <a:t>5x5 matrix</a:t>
                      </a:r>
                    </a:p>
                  </a:txBody>
                  <a:tcPr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86788"/>
                    </a:solidFill>
                  </a:tcPr>
                </a:tc>
                <a:extLst>
                  <a:ext uri="{0D108BD9-81ED-4DB2-BD59-A6C34878D82A}">
                    <a16:rowId xmlns:a16="http://schemas.microsoft.com/office/drawing/2014/main" val="10000"/>
                  </a:ext>
                </a:extLst>
              </a:tr>
              <a:tr h="461462">
                <a:tc>
                  <a:txBody>
                    <a:bodyPr/>
                    <a:lstStyle/>
                    <a:p>
                      <a:r>
                        <a:rPr lang="en-IE" b="1">
                          <a:latin typeface="Arial" panose="020B0604020202020204" pitchFamily="34" charset="0"/>
                          <a:cs typeface="Arial" panose="020B0604020202020204" pitchFamily="34" charset="0"/>
                        </a:rPr>
                        <a:t>Simplicity</a:t>
                      </a:r>
                    </a:p>
                  </a:txBody>
                  <a:tcPr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a:solidFill>
                            <a:srgbClr val="00B050"/>
                          </a:solidFill>
                          <a:sym typeface="Wingdings" panose="05000000000000000000" pitchFamily="2" charset="2"/>
                        </a:rPr>
                        <a:t></a:t>
                      </a:r>
                      <a:endParaRPr lang="en-IE">
                        <a:solidFill>
                          <a:srgbClr val="00B05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a:solidFill>
                            <a:srgbClr val="00B050"/>
                          </a:solidFill>
                          <a:sym typeface="Wingdings" panose="05000000000000000000" pitchFamily="2" charset="2"/>
                        </a:rPr>
                        <a:t></a:t>
                      </a:r>
                      <a:endParaRPr lang="en-IE">
                        <a:solidFill>
                          <a:srgbClr val="00B050"/>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1991">
                <a:tc>
                  <a:txBody>
                    <a:bodyPr/>
                    <a:lstStyle/>
                    <a:p>
                      <a:r>
                        <a:rPr lang="en-IE" b="1">
                          <a:latin typeface="Arial" panose="020B0604020202020204" pitchFamily="34" charset="0"/>
                          <a:cs typeface="Arial" panose="020B0604020202020204" pitchFamily="34" charset="0"/>
                        </a:rPr>
                        <a:t>Resolution of risk score/level</a:t>
                      </a:r>
                    </a:p>
                  </a:txBody>
                  <a:tcPr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a:solidFill>
                            <a:srgbClr val="00B050"/>
                          </a:solidFill>
                          <a:sym typeface="Wingdings" panose="05000000000000000000" pitchFamily="2" charset="2"/>
                        </a:rPr>
                        <a:t></a:t>
                      </a:r>
                      <a:endParaRPr lang="en-IE">
                        <a:solidFill>
                          <a:srgbClr val="00B05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a:solidFill>
                            <a:srgbClr val="00B050"/>
                          </a:solidFill>
                          <a:sym typeface="Wingdings" panose="05000000000000000000" pitchFamily="2" charset="2"/>
                        </a:rPr>
                        <a:t></a:t>
                      </a:r>
                      <a:endParaRPr lang="en-IE">
                        <a:solidFill>
                          <a:srgbClr val="00B050"/>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ext Box 63">
            <a:extLst>
              <a:ext uri="{FF2B5EF4-FFF2-40B4-BE49-F238E27FC236}">
                <a16:creationId xmlns:a16="http://schemas.microsoft.com/office/drawing/2014/main" id="{D25CFF54-434B-D94F-8CB8-CB5055E02BAE}"/>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3x3 MATRIX </a:t>
            </a:r>
            <a:r>
              <a:rPr lang="en-US" sz="2800" b="1" spc="100">
                <a:solidFill>
                  <a:srgbClr val="FED766"/>
                </a:solidFill>
                <a:latin typeface="Arial" charset="0"/>
              </a:rPr>
              <a:t>versus 5x5 matrix</a:t>
            </a:r>
            <a:endParaRPr lang="en-US" b="1" spc="100">
              <a:solidFill>
                <a:srgbClr val="FED766"/>
              </a:solidFill>
              <a:latin typeface="Arial" charset="0"/>
            </a:endParaRPr>
          </a:p>
        </p:txBody>
      </p:sp>
    </p:spTree>
    <p:extLst>
      <p:ext uri="{BB962C8B-B14F-4D97-AF65-F5344CB8AC3E}">
        <p14:creationId xmlns:p14="http://schemas.microsoft.com/office/powerpoint/2010/main" val="4102878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1"/>
          <p:cNvSpPr txBox="1">
            <a:spLocks noChangeArrowheads="1"/>
          </p:cNvSpPr>
          <p:nvPr/>
        </p:nvSpPr>
        <p:spPr bwMode="auto">
          <a:xfrm>
            <a:off x="1008017" y="3779222"/>
            <a:ext cx="3049936"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r>
              <a:rPr lang="en-US" sz="2000">
                <a:solidFill>
                  <a:schemeClr val="bg2">
                    <a:lumMod val="25000"/>
                  </a:schemeClr>
                </a:solidFill>
              </a:rPr>
              <a:t>Working in plenary, complete the pop quiz.</a:t>
            </a:r>
          </a:p>
          <a:p>
            <a:endParaRPr lang="en-US" sz="2000">
              <a:solidFill>
                <a:schemeClr val="bg2">
                  <a:lumMod val="25000"/>
                </a:schemeClr>
              </a:solidFill>
            </a:endParaRPr>
          </a:p>
          <a:p>
            <a:r>
              <a:rPr lang="en-US" sz="2000">
                <a:solidFill>
                  <a:schemeClr val="bg2">
                    <a:lumMod val="25000"/>
                  </a:schemeClr>
                </a:solidFill>
              </a:rPr>
              <a:t>Raise your hand if you know the right answer…</a:t>
            </a:r>
          </a:p>
        </p:txBody>
      </p:sp>
      <p:sp>
        <p:nvSpPr>
          <p:cNvPr id="21" name="Text Box 63">
            <a:extLst>
              <a:ext uri="{FF2B5EF4-FFF2-40B4-BE49-F238E27FC236}">
                <a16:creationId xmlns:a16="http://schemas.microsoft.com/office/drawing/2014/main" id="{86EFF0C6-F2D9-744E-8DCF-52959CFB6ADB}"/>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b="1" i="1" spc="100">
                <a:solidFill>
                  <a:schemeClr val="bg1"/>
                </a:solidFill>
                <a:latin typeface="Arial" charset="0"/>
              </a:rPr>
              <a:t>Pop quiz</a:t>
            </a:r>
          </a:p>
        </p:txBody>
      </p:sp>
      <p:sp>
        <p:nvSpPr>
          <p:cNvPr id="34" name="Text Box 63">
            <a:extLst>
              <a:ext uri="{FF2B5EF4-FFF2-40B4-BE49-F238E27FC236}">
                <a16:creationId xmlns:a16="http://schemas.microsoft.com/office/drawing/2014/main" id="{BF4FD683-7AFA-3B4F-BB73-5AD5EEC7B90A}"/>
              </a:ext>
            </a:extLst>
          </p:cNvPr>
          <p:cNvSpPr txBox="1">
            <a:spLocks noChangeArrowheads="1"/>
          </p:cNvSpPr>
          <p:nvPr/>
        </p:nvSpPr>
        <p:spPr bwMode="auto">
          <a:xfrm>
            <a:off x="2407836" y="2639404"/>
            <a:ext cx="19145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10 minutes</a:t>
            </a:r>
            <a:endParaRPr lang="en-GB" sz="2000">
              <a:solidFill>
                <a:srgbClr val="E45C31"/>
              </a:solidFill>
              <a:latin typeface="Arial" charset="0"/>
            </a:endParaRPr>
          </a:p>
        </p:txBody>
      </p:sp>
      <p:cxnSp>
        <p:nvCxnSpPr>
          <p:cNvPr id="36" name="Straight Arrow Connector 35">
            <a:extLst>
              <a:ext uri="{FF2B5EF4-FFF2-40B4-BE49-F238E27FC236}">
                <a16:creationId xmlns:a16="http://schemas.microsoft.com/office/drawing/2014/main" id="{4BA4DEB4-D490-0E42-A65E-7CA8C51D6C72}"/>
              </a:ext>
            </a:extLst>
          </p:cNvPr>
          <p:cNvCxnSpPr>
            <a:cxnSpLocks/>
          </p:cNvCxnSpPr>
          <p:nvPr/>
        </p:nvCxnSpPr>
        <p:spPr bwMode="auto">
          <a:xfrm>
            <a:off x="1008017" y="3270759"/>
            <a:ext cx="4244663"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pic>
        <p:nvPicPr>
          <p:cNvPr id="2" name="Graphic 1" descr="Stopwatch with solid fill">
            <a:extLst>
              <a:ext uri="{FF2B5EF4-FFF2-40B4-BE49-F238E27FC236}">
                <a16:creationId xmlns:a16="http://schemas.microsoft.com/office/drawing/2014/main" id="{83839444-49E5-519F-F38A-B341134BBA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784" y="1695972"/>
            <a:ext cx="1574052" cy="1574052"/>
          </a:xfrm>
          <a:prstGeom prst="rect">
            <a:avLst/>
          </a:prstGeom>
        </p:spPr>
      </p:pic>
      <p:pic>
        <p:nvPicPr>
          <p:cNvPr id="4" name="Graphic 3" descr="Raised hand with solid fill">
            <a:extLst>
              <a:ext uri="{FF2B5EF4-FFF2-40B4-BE49-F238E27FC236}">
                <a16:creationId xmlns:a16="http://schemas.microsoft.com/office/drawing/2014/main" id="{BF108602-8F41-C8DA-676E-A155DFCF39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99408" y="3270023"/>
            <a:ext cx="2855561" cy="2855561"/>
          </a:xfrm>
          <a:prstGeom prst="rect">
            <a:avLst/>
          </a:prstGeom>
        </p:spPr>
      </p:pic>
      <p:sp>
        <p:nvSpPr>
          <p:cNvPr id="5" name="Rectangle 4">
            <a:extLst>
              <a:ext uri="{FF2B5EF4-FFF2-40B4-BE49-F238E27FC236}">
                <a16:creationId xmlns:a16="http://schemas.microsoft.com/office/drawing/2014/main" id="{19DE6D2D-621C-373B-9205-0211A972C8DA}"/>
              </a:ext>
            </a:extLst>
          </p:cNvPr>
          <p:cNvSpPr/>
          <p:nvPr/>
        </p:nvSpPr>
        <p:spPr>
          <a:xfrm>
            <a:off x="6459798" y="4881966"/>
            <a:ext cx="805188" cy="1976034"/>
          </a:xfrm>
          <a:prstGeom prst="rect">
            <a:avLst/>
          </a:prstGeom>
          <a:solidFill>
            <a:srgbClr val="56A3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Questions outline">
            <a:extLst>
              <a:ext uri="{FF2B5EF4-FFF2-40B4-BE49-F238E27FC236}">
                <a16:creationId xmlns:a16="http://schemas.microsoft.com/office/drawing/2014/main" id="{C6B6982B-18D6-4E47-FA25-30074EF13E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94168" y="1355980"/>
            <a:ext cx="3828085" cy="3828085"/>
          </a:xfrm>
          <a:prstGeom prst="rect">
            <a:avLst/>
          </a:prstGeom>
        </p:spPr>
      </p:pic>
    </p:spTree>
    <p:extLst>
      <p:ext uri="{BB962C8B-B14F-4D97-AF65-F5344CB8AC3E}">
        <p14:creationId xmlns:p14="http://schemas.microsoft.com/office/powerpoint/2010/main" val="257642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1C7BA-FC1A-7FCB-38E9-B2B9BA38843F}"/>
            </a:ext>
          </a:extLst>
        </p:cNvPr>
        <p:cNvGrpSpPr/>
        <p:nvPr/>
      </p:nvGrpSpPr>
      <p:grpSpPr>
        <a:xfrm>
          <a:off x="0" y="0"/>
          <a:ext cx="0" cy="0"/>
          <a:chOff x="0" y="0"/>
          <a:chExt cx="0" cy="0"/>
        </a:xfrm>
      </p:grpSpPr>
      <p:sp>
        <p:nvSpPr>
          <p:cNvPr id="51" name="Teardrop 50">
            <a:extLst>
              <a:ext uri="{FF2B5EF4-FFF2-40B4-BE49-F238E27FC236}">
                <a16:creationId xmlns:a16="http://schemas.microsoft.com/office/drawing/2014/main" id="{C3795741-58EB-C4D0-B99C-E1BB0E66E409}"/>
              </a:ext>
            </a:extLst>
          </p:cNvPr>
          <p:cNvSpPr/>
          <p:nvPr/>
        </p:nvSpPr>
        <p:spPr bwMode="auto">
          <a:xfrm>
            <a:off x="262120" y="5844768"/>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Q1</a:t>
            </a:r>
          </a:p>
        </p:txBody>
      </p:sp>
      <p:sp>
        <p:nvSpPr>
          <p:cNvPr id="17" name="TextBox 16">
            <a:extLst>
              <a:ext uri="{FF2B5EF4-FFF2-40B4-BE49-F238E27FC236}">
                <a16:creationId xmlns:a16="http://schemas.microsoft.com/office/drawing/2014/main" id="{71A4A9EB-B531-5C33-B122-C25708CA4227}"/>
              </a:ext>
            </a:extLst>
          </p:cNvPr>
          <p:cNvSpPr txBox="1"/>
          <p:nvPr/>
        </p:nvSpPr>
        <p:spPr>
          <a:xfrm>
            <a:off x="1433593" y="2736502"/>
            <a:ext cx="8051370" cy="954107"/>
          </a:xfrm>
          <a:prstGeom prst="rect">
            <a:avLst/>
          </a:prstGeom>
          <a:noFill/>
        </p:spPr>
        <p:txBody>
          <a:bodyPr wrap="square">
            <a:spAutoFit/>
          </a:bodyPr>
          <a:lstStyle/>
          <a:p>
            <a:r>
              <a:rPr lang="en-US" sz="2800" b="1">
                <a:effectLst/>
                <a:latin typeface="Arial" panose="020B0604020202020204" pitchFamily="34" charset="0"/>
                <a:ea typeface="Batang" panose="02030600000101010101" pitchFamily="18" charset="-127"/>
              </a:rPr>
              <a:t>The WSP approach consists of how many modules?</a:t>
            </a:r>
            <a:endParaRPr lang="en-GB"/>
          </a:p>
        </p:txBody>
      </p:sp>
      <p:sp>
        <p:nvSpPr>
          <p:cNvPr id="2" name="Text Box 63">
            <a:extLst>
              <a:ext uri="{FF2B5EF4-FFF2-40B4-BE49-F238E27FC236}">
                <a16:creationId xmlns:a16="http://schemas.microsoft.com/office/drawing/2014/main" id="{53176D60-6DAF-D8BB-F231-9DB9E7AE25AD}"/>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b="1" i="1" spc="100">
                <a:solidFill>
                  <a:schemeClr val="bg1"/>
                </a:solidFill>
                <a:latin typeface="Arial" charset="0"/>
              </a:rPr>
              <a:t>Pop quiz</a:t>
            </a:r>
          </a:p>
        </p:txBody>
      </p:sp>
    </p:spTree>
    <p:extLst>
      <p:ext uri="{BB962C8B-B14F-4D97-AF65-F5344CB8AC3E}">
        <p14:creationId xmlns:p14="http://schemas.microsoft.com/office/powerpoint/2010/main" val="4219764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63">
            <a:extLst>
              <a:ext uri="{FF2B5EF4-FFF2-40B4-BE49-F238E27FC236}">
                <a16:creationId xmlns:a16="http://schemas.microsoft.com/office/drawing/2014/main" id="{18327F68-8991-9E4C-856C-015F11B7E9DF}"/>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300">
                <a:solidFill>
                  <a:srgbClr val="1D395C"/>
                </a:solidFill>
                <a:latin typeface="Arial" charset="0"/>
              </a:rPr>
              <a:t>ANSWER:</a:t>
            </a:r>
            <a:r>
              <a:rPr lang="en-US" sz="2800" b="1" spc="300">
                <a:solidFill>
                  <a:schemeClr val="bg1"/>
                </a:solidFill>
                <a:latin typeface="Arial" charset="0"/>
              </a:rPr>
              <a:t>10 </a:t>
            </a:r>
            <a:r>
              <a:rPr lang="en-US" sz="2800" b="1" spc="100">
                <a:solidFill>
                  <a:schemeClr val="bg1"/>
                </a:solidFill>
                <a:latin typeface="Arial" charset="0"/>
              </a:rPr>
              <a:t>WSP MODULES</a:t>
            </a:r>
          </a:p>
        </p:txBody>
      </p:sp>
      <p:sp>
        <p:nvSpPr>
          <p:cNvPr id="51" name="Teardrop 50">
            <a:extLst>
              <a:ext uri="{FF2B5EF4-FFF2-40B4-BE49-F238E27FC236}">
                <a16:creationId xmlns:a16="http://schemas.microsoft.com/office/drawing/2014/main" id="{A6E7D533-D731-EE4C-B944-13D34BDE0769}"/>
              </a:ext>
            </a:extLst>
          </p:cNvPr>
          <p:cNvSpPr/>
          <p:nvPr/>
        </p:nvSpPr>
        <p:spPr bwMode="auto">
          <a:xfrm>
            <a:off x="262120" y="5844768"/>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3000" b="1">
                <a:solidFill>
                  <a:schemeClr val="bg1"/>
                </a:solidFill>
                <a:latin typeface="Arial" panose="020B0604020202020204" pitchFamily="34" charset="0"/>
                <a:ea typeface="ＭＳ Ｐゴシック" charset="0"/>
                <a:cs typeface="Arial" panose="020B0604020202020204" pitchFamily="34" charset="0"/>
              </a:rPr>
              <a:t>Q1</a:t>
            </a:r>
          </a:p>
        </p:txBody>
      </p:sp>
      <p:sp>
        <p:nvSpPr>
          <p:cNvPr id="2" name="Oval 16">
            <a:extLst>
              <a:ext uri="{FF2B5EF4-FFF2-40B4-BE49-F238E27FC236}">
                <a16:creationId xmlns:a16="http://schemas.microsoft.com/office/drawing/2014/main" id="{F981140D-4B48-50AF-0634-7908F0B0C4E6}"/>
              </a:ext>
            </a:extLst>
          </p:cNvPr>
          <p:cNvSpPr>
            <a:spLocks noChangeArrowheads="1"/>
          </p:cNvSpPr>
          <p:nvPr/>
        </p:nvSpPr>
        <p:spPr bwMode="auto">
          <a:xfrm>
            <a:off x="3136914" y="2050646"/>
            <a:ext cx="6985432" cy="365760"/>
          </a:xfrm>
          <a:prstGeom prst="roundRect">
            <a:avLst>
              <a:gd name="adj" fmla="val 16667"/>
            </a:avLst>
          </a:prstGeom>
          <a:solidFill>
            <a:srgbClr val="009FB7"/>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tab pos="681038" algn="l"/>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cs typeface="+mn-cs"/>
              </a:rPr>
              <a:t>Mod 2: </a:t>
            </a:r>
            <a:r>
              <a:rPr kumimoji="0" lang="en-GB" sz="1500" b="0" i="0" u="none" strike="noStrike" kern="1200" cap="none" spc="0" normalizeH="0" baseline="0" noProof="0">
                <a:ln>
                  <a:noFill/>
                </a:ln>
                <a:solidFill>
                  <a:prstClr val="white"/>
                </a:solidFill>
                <a:effectLst/>
                <a:uLnTx/>
                <a:uFillTx/>
                <a:latin typeface="Arial" charset="0"/>
                <a:ea typeface="MS PGothic" charset="0"/>
                <a:cs typeface="+mn-cs"/>
              </a:rPr>
              <a:t>Describing the system</a:t>
            </a:r>
          </a:p>
        </p:txBody>
      </p:sp>
      <p:sp>
        <p:nvSpPr>
          <p:cNvPr id="3" name="Oval 16">
            <a:extLst>
              <a:ext uri="{FF2B5EF4-FFF2-40B4-BE49-F238E27FC236}">
                <a16:creationId xmlns:a16="http://schemas.microsoft.com/office/drawing/2014/main" id="{D0392741-A0FB-8159-1EDE-9FD4140884A3}"/>
              </a:ext>
            </a:extLst>
          </p:cNvPr>
          <p:cNvSpPr>
            <a:spLocks noChangeArrowheads="1"/>
          </p:cNvSpPr>
          <p:nvPr/>
        </p:nvSpPr>
        <p:spPr bwMode="auto">
          <a:xfrm>
            <a:off x="3136914" y="3483869"/>
            <a:ext cx="6985432" cy="365760"/>
          </a:xfrm>
          <a:prstGeom prst="roundRect">
            <a:avLst>
              <a:gd name="adj" fmla="val 16667"/>
            </a:avLst>
          </a:prstGeom>
          <a:solidFill>
            <a:srgbClr val="FED766"/>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Mod 5: </a:t>
            </a:r>
            <a:r>
              <a:rPr kumimoji="0" lang="en-GB" sz="15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Planning for improvement</a:t>
            </a:r>
          </a:p>
        </p:txBody>
      </p:sp>
      <p:sp>
        <p:nvSpPr>
          <p:cNvPr id="4" name="Oval 16">
            <a:extLst>
              <a:ext uri="{FF2B5EF4-FFF2-40B4-BE49-F238E27FC236}">
                <a16:creationId xmlns:a16="http://schemas.microsoft.com/office/drawing/2014/main" id="{8F8BC561-8C85-05EC-E58B-CCD90A85E6C3}"/>
              </a:ext>
            </a:extLst>
          </p:cNvPr>
          <p:cNvSpPr>
            <a:spLocks noChangeArrowheads="1"/>
          </p:cNvSpPr>
          <p:nvPr/>
        </p:nvSpPr>
        <p:spPr bwMode="auto">
          <a:xfrm>
            <a:off x="3136914" y="3911897"/>
            <a:ext cx="6972732" cy="365760"/>
          </a:xfrm>
          <a:prstGeom prst="roundRect">
            <a:avLst>
              <a:gd name="adj" fmla="val 16667"/>
            </a:avLst>
          </a:prstGeom>
          <a:solidFill>
            <a:srgbClr val="FED766"/>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rPr>
              <a:t>Mod 6: </a:t>
            </a:r>
            <a:r>
              <a:rPr kumimoji="0" lang="en-GB" sz="15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rPr>
              <a:t>Monitoring control measures</a:t>
            </a:r>
          </a:p>
        </p:txBody>
      </p:sp>
      <p:sp>
        <p:nvSpPr>
          <p:cNvPr id="5" name="Oval 16">
            <a:extLst>
              <a:ext uri="{FF2B5EF4-FFF2-40B4-BE49-F238E27FC236}">
                <a16:creationId xmlns:a16="http://schemas.microsoft.com/office/drawing/2014/main" id="{888BE879-783F-EDDA-6772-C6D3524FDD46}"/>
              </a:ext>
            </a:extLst>
          </p:cNvPr>
          <p:cNvSpPr>
            <a:spLocks noChangeArrowheads="1"/>
          </p:cNvSpPr>
          <p:nvPr/>
        </p:nvSpPr>
        <p:spPr bwMode="auto">
          <a:xfrm>
            <a:off x="3136914" y="4339925"/>
            <a:ext cx="6972732" cy="365760"/>
          </a:xfrm>
          <a:prstGeom prst="roundRect">
            <a:avLst>
              <a:gd name="adj" fmla="val 16667"/>
            </a:avLst>
          </a:prstGeom>
          <a:solidFill>
            <a:srgbClr val="FED766"/>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rPr>
              <a:t>Mod 7: </a:t>
            </a:r>
            <a:r>
              <a:rPr kumimoji="0" lang="en-US" sz="1500" b="0"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rPr>
              <a:t>Verifying the effectiveness of water safety planning</a:t>
            </a:r>
            <a:endParaRPr kumimoji="0" lang="en-GB" sz="1500" b="0"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6" name="Oval 16">
            <a:extLst>
              <a:ext uri="{FF2B5EF4-FFF2-40B4-BE49-F238E27FC236}">
                <a16:creationId xmlns:a16="http://schemas.microsoft.com/office/drawing/2014/main" id="{11304979-569A-3C89-0F43-39434F2A5E0C}"/>
              </a:ext>
            </a:extLst>
          </p:cNvPr>
          <p:cNvSpPr>
            <a:spLocks noChangeArrowheads="1"/>
          </p:cNvSpPr>
          <p:nvPr/>
        </p:nvSpPr>
        <p:spPr bwMode="auto">
          <a:xfrm>
            <a:off x="3136914" y="4875931"/>
            <a:ext cx="6985432" cy="365760"/>
          </a:xfrm>
          <a:prstGeom prst="roundRect">
            <a:avLst>
              <a:gd name="adj" fmla="val 16667"/>
            </a:avLst>
          </a:prstGeom>
          <a:solidFill>
            <a:srgbClr val="086788"/>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rPr>
              <a:t>Mod 8: </a:t>
            </a:r>
            <a:r>
              <a:rPr kumimoji="0" lang="en-GB" sz="1500" b="0" i="0" u="none" strike="noStrike" kern="1200" cap="none" spc="0" normalizeH="0" baseline="0" noProof="0">
                <a:ln>
                  <a:noFill/>
                </a:ln>
                <a:solidFill>
                  <a:prstClr val="white"/>
                </a:solidFill>
                <a:effectLst/>
                <a:uLnTx/>
                <a:uFillTx/>
                <a:latin typeface="Arial" charset="0"/>
                <a:ea typeface="MS PGothic" charset="0"/>
              </a:rPr>
              <a:t>Strengthening management procedures</a:t>
            </a:r>
          </a:p>
        </p:txBody>
      </p:sp>
      <p:sp>
        <p:nvSpPr>
          <p:cNvPr id="7" name="Oval 16">
            <a:extLst>
              <a:ext uri="{FF2B5EF4-FFF2-40B4-BE49-F238E27FC236}">
                <a16:creationId xmlns:a16="http://schemas.microsoft.com/office/drawing/2014/main" id="{FCC81A75-74A0-AAB6-C693-B9B51BF8D073}"/>
              </a:ext>
            </a:extLst>
          </p:cNvPr>
          <p:cNvSpPr>
            <a:spLocks noChangeArrowheads="1"/>
          </p:cNvSpPr>
          <p:nvPr/>
        </p:nvSpPr>
        <p:spPr bwMode="auto">
          <a:xfrm>
            <a:off x="3136914" y="5299547"/>
            <a:ext cx="6985432" cy="365760"/>
          </a:xfrm>
          <a:prstGeom prst="roundRect">
            <a:avLst>
              <a:gd name="adj" fmla="val 16667"/>
            </a:avLst>
          </a:prstGeom>
          <a:solidFill>
            <a:srgbClr val="086788"/>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rPr>
              <a:t>Mod 9: </a:t>
            </a:r>
            <a:r>
              <a:rPr kumimoji="0" lang="en-GB" sz="1500" b="0" i="0" u="none" strike="noStrike" kern="1200" cap="none" spc="0" normalizeH="0" baseline="0" noProof="0">
                <a:ln>
                  <a:noFill/>
                </a:ln>
                <a:solidFill>
                  <a:prstClr val="white"/>
                </a:solidFill>
                <a:effectLst/>
                <a:uLnTx/>
                <a:uFillTx/>
                <a:latin typeface="Arial" charset="0"/>
                <a:ea typeface="MS PGothic" charset="0"/>
              </a:rPr>
              <a:t>Strengthening WSP supporting programmes</a:t>
            </a:r>
          </a:p>
        </p:txBody>
      </p:sp>
      <p:sp>
        <p:nvSpPr>
          <p:cNvPr id="8" name="Oval 16">
            <a:extLst>
              <a:ext uri="{FF2B5EF4-FFF2-40B4-BE49-F238E27FC236}">
                <a16:creationId xmlns:a16="http://schemas.microsoft.com/office/drawing/2014/main" id="{8C6A745F-7837-5EF0-5CBC-0A4748759282}"/>
              </a:ext>
            </a:extLst>
          </p:cNvPr>
          <p:cNvSpPr>
            <a:spLocks noChangeArrowheads="1"/>
          </p:cNvSpPr>
          <p:nvPr/>
        </p:nvSpPr>
        <p:spPr bwMode="auto">
          <a:xfrm>
            <a:off x="3136914" y="2497557"/>
            <a:ext cx="6972732" cy="365760"/>
          </a:xfrm>
          <a:prstGeom prst="roundRect">
            <a:avLst>
              <a:gd name="adj" fmla="val 16667"/>
            </a:avLst>
          </a:prstGeom>
          <a:solidFill>
            <a:srgbClr val="009FB7"/>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ＭＳ Ｐゴシック" charset="0"/>
                <a:cs typeface="ＭＳ Ｐゴシック" charset="0"/>
              </a:rPr>
              <a:t>Mod 3: </a:t>
            </a:r>
            <a:r>
              <a:rPr kumimoji="0" lang="en-GB" sz="1500" b="0" i="0" u="none" strike="noStrike" kern="1200" cap="none" spc="0" normalizeH="0" baseline="0" noProof="0">
                <a:ln>
                  <a:noFill/>
                </a:ln>
                <a:solidFill>
                  <a:prstClr val="white"/>
                </a:solidFill>
                <a:effectLst/>
                <a:uLnTx/>
                <a:uFillTx/>
                <a:latin typeface="Arial" charset="0"/>
                <a:ea typeface="ＭＳ Ｐゴシック" charset="0"/>
                <a:cs typeface="ＭＳ Ｐゴシック" charset="0"/>
              </a:rPr>
              <a:t>Identifying hazards and hazardous events</a:t>
            </a:r>
          </a:p>
        </p:txBody>
      </p:sp>
      <p:sp>
        <p:nvSpPr>
          <p:cNvPr id="9" name="Oval 16">
            <a:extLst>
              <a:ext uri="{FF2B5EF4-FFF2-40B4-BE49-F238E27FC236}">
                <a16:creationId xmlns:a16="http://schemas.microsoft.com/office/drawing/2014/main" id="{37FCA925-A9DC-830E-9F25-BA0CBD158F3E}"/>
              </a:ext>
            </a:extLst>
          </p:cNvPr>
          <p:cNvSpPr>
            <a:spLocks noChangeArrowheads="1"/>
          </p:cNvSpPr>
          <p:nvPr/>
        </p:nvSpPr>
        <p:spPr bwMode="auto">
          <a:xfrm>
            <a:off x="3149614" y="2943657"/>
            <a:ext cx="6972732" cy="365760"/>
          </a:xfrm>
          <a:prstGeom prst="roundRect">
            <a:avLst>
              <a:gd name="adj" fmla="val 16667"/>
            </a:avLst>
          </a:prstGeom>
          <a:solidFill>
            <a:srgbClr val="009FB7"/>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ＭＳ Ｐゴシック" charset="0"/>
                <a:cs typeface="ＭＳ Ｐゴシック" charset="0"/>
              </a:rPr>
              <a:t>Mod 4: </a:t>
            </a:r>
            <a:r>
              <a:rPr kumimoji="0" lang="en-US" sz="1500" b="0" i="0" u="none" strike="noStrike" kern="1200" cap="none" spc="0" normalizeH="0" baseline="0" noProof="0">
                <a:ln>
                  <a:noFill/>
                </a:ln>
                <a:solidFill>
                  <a:prstClr val="white"/>
                </a:solidFill>
                <a:effectLst/>
                <a:uLnTx/>
                <a:uFillTx/>
                <a:latin typeface="Arial" charset="0"/>
                <a:ea typeface="ＭＳ Ｐゴシック" charset="0"/>
                <a:cs typeface="ＭＳ Ｐゴシック" charset="0"/>
              </a:rPr>
              <a:t>Validating existing control measures and assessing risks</a:t>
            </a:r>
            <a:endParaRPr kumimoji="0" lang="en-GB" sz="1500" b="0" i="0" u="none" strike="noStrike" kern="1200" cap="none" spc="0" normalizeH="0" baseline="0" noProof="0">
              <a:ln>
                <a:noFill/>
              </a:ln>
              <a:solidFill>
                <a:prstClr val="white"/>
              </a:solidFill>
              <a:effectLst/>
              <a:uLnTx/>
              <a:uFillTx/>
              <a:latin typeface="Arial" charset="0"/>
              <a:ea typeface="ＭＳ Ｐゴシック" charset="0"/>
              <a:cs typeface="ＭＳ Ｐゴシック" charset="0"/>
            </a:endParaRPr>
          </a:p>
        </p:txBody>
      </p:sp>
      <p:sp>
        <p:nvSpPr>
          <p:cNvPr id="10" name="Oval 16">
            <a:extLst>
              <a:ext uri="{FF2B5EF4-FFF2-40B4-BE49-F238E27FC236}">
                <a16:creationId xmlns:a16="http://schemas.microsoft.com/office/drawing/2014/main" id="{3F9E7D28-6968-D466-0051-AE1D6246E4AD}"/>
              </a:ext>
            </a:extLst>
          </p:cNvPr>
          <p:cNvSpPr>
            <a:spLocks noChangeArrowheads="1"/>
          </p:cNvSpPr>
          <p:nvPr/>
        </p:nvSpPr>
        <p:spPr bwMode="auto">
          <a:xfrm>
            <a:off x="3136914" y="5731987"/>
            <a:ext cx="6985432" cy="365760"/>
          </a:xfrm>
          <a:prstGeom prst="roundRect">
            <a:avLst>
              <a:gd name="adj" fmla="val 16667"/>
            </a:avLst>
          </a:prstGeom>
          <a:solidFill>
            <a:srgbClr val="086788"/>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rPr>
              <a:t>Mod 10: </a:t>
            </a:r>
            <a:r>
              <a:rPr kumimoji="0" lang="en-US" sz="1500" b="0" i="0" u="none" strike="noStrike" kern="1200" cap="none" spc="0" normalizeH="0" baseline="0" noProof="0">
                <a:ln>
                  <a:noFill/>
                </a:ln>
                <a:solidFill>
                  <a:prstClr val="white"/>
                </a:solidFill>
                <a:effectLst/>
                <a:uLnTx/>
                <a:uFillTx/>
                <a:latin typeface="Arial" charset="0"/>
                <a:ea typeface="MS PGothic" charset="0"/>
              </a:rPr>
              <a:t>Reviewing and updating the WSP</a:t>
            </a:r>
            <a:endParaRPr kumimoji="0" lang="en-GB" sz="1500" b="0" i="0" u="none" strike="noStrike" kern="1200" cap="none" spc="0" normalizeH="0" baseline="0" noProof="0">
              <a:ln>
                <a:noFill/>
              </a:ln>
              <a:solidFill>
                <a:prstClr val="white"/>
              </a:solidFill>
              <a:effectLst/>
              <a:uLnTx/>
              <a:uFillTx/>
              <a:latin typeface="Arial" charset="0"/>
              <a:ea typeface="MS PGothic" charset="0"/>
            </a:endParaRPr>
          </a:p>
        </p:txBody>
      </p:sp>
      <p:sp>
        <p:nvSpPr>
          <p:cNvPr id="11" name="Oval 4">
            <a:extLst>
              <a:ext uri="{FF2B5EF4-FFF2-40B4-BE49-F238E27FC236}">
                <a16:creationId xmlns:a16="http://schemas.microsoft.com/office/drawing/2014/main" id="{ED022E35-9EEB-5DD7-A704-36C8B79CDE4C}"/>
              </a:ext>
            </a:extLst>
          </p:cNvPr>
          <p:cNvSpPr>
            <a:spLocks noChangeArrowheads="1"/>
          </p:cNvSpPr>
          <p:nvPr/>
        </p:nvSpPr>
        <p:spPr bwMode="auto">
          <a:xfrm>
            <a:off x="3136915" y="1521112"/>
            <a:ext cx="6985432" cy="365760"/>
          </a:xfrm>
          <a:prstGeom prst="roundRect">
            <a:avLst>
              <a:gd name="adj" fmla="val 16667"/>
            </a:avLst>
          </a:prstGeom>
          <a:solidFill>
            <a:schemeClr val="bg2">
              <a:lumMod val="75000"/>
            </a:schemeClr>
          </a:solidFill>
          <a:ln w="9525">
            <a:no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tab pos="1138238" algn="l"/>
              </a:tabLst>
              <a:defRPr/>
            </a:pPr>
            <a:r>
              <a:rPr kumimoji="0" lang="en-GB" sz="1500" b="1" i="0" u="none" strike="noStrike" kern="1200" cap="none" spc="0" normalizeH="0" baseline="0" noProof="0">
                <a:ln>
                  <a:noFill/>
                </a:ln>
                <a:solidFill>
                  <a:prstClr val="white"/>
                </a:solidFill>
                <a:effectLst/>
                <a:uLnTx/>
                <a:uFillTx/>
                <a:latin typeface="Arial" charset="0"/>
                <a:ea typeface="MS PGothic" charset="0"/>
                <a:cs typeface="+mn-cs"/>
              </a:rPr>
              <a:t>Mod 1: </a:t>
            </a:r>
            <a:r>
              <a:rPr kumimoji="0" lang="en-GB" sz="1500" b="0" i="0" u="none" strike="noStrike" kern="1200" cap="none" spc="0" normalizeH="0" baseline="0" noProof="0">
                <a:ln>
                  <a:noFill/>
                </a:ln>
                <a:solidFill>
                  <a:prstClr val="white"/>
                </a:solidFill>
                <a:effectLst/>
                <a:uLnTx/>
                <a:uFillTx/>
                <a:latin typeface="Arial" charset="0"/>
                <a:ea typeface="MS PGothic" charset="0"/>
                <a:cs typeface="+mn-cs"/>
              </a:rPr>
              <a:t>Assembling the WSP team</a:t>
            </a:r>
          </a:p>
        </p:txBody>
      </p:sp>
    </p:spTree>
    <p:extLst>
      <p:ext uri="{BB962C8B-B14F-4D97-AF65-F5344CB8AC3E}">
        <p14:creationId xmlns:p14="http://schemas.microsoft.com/office/powerpoint/2010/main" val="1189839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AAC0C-F829-94E1-E9F1-85C6EA0271EE}"/>
            </a:ext>
          </a:extLst>
        </p:cNvPr>
        <p:cNvGrpSpPr/>
        <p:nvPr/>
      </p:nvGrpSpPr>
      <p:grpSpPr>
        <a:xfrm>
          <a:off x="0" y="0"/>
          <a:ext cx="0" cy="0"/>
          <a:chOff x="0" y="0"/>
          <a:chExt cx="0" cy="0"/>
        </a:xfrm>
      </p:grpSpPr>
      <p:sp>
        <p:nvSpPr>
          <p:cNvPr id="51" name="Teardrop 50">
            <a:extLst>
              <a:ext uri="{FF2B5EF4-FFF2-40B4-BE49-F238E27FC236}">
                <a16:creationId xmlns:a16="http://schemas.microsoft.com/office/drawing/2014/main" id="{02F3BF34-2FC1-76C6-0A0A-053B1904A19A}"/>
              </a:ext>
            </a:extLst>
          </p:cNvPr>
          <p:cNvSpPr/>
          <p:nvPr/>
        </p:nvSpPr>
        <p:spPr bwMode="auto">
          <a:xfrm>
            <a:off x="262120" y="5844768"/>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Q2</a:t>
            </a:r>
          </a:p>
        </p:txBody>
      </p:sp>
      <p:sp>
        <p:nvSpPr>
          <p:cNvPr id="17" name="TextBox 16">
            <a:extLst>
              <a:ext uri="{FF2B5EF4-FFF2-40B4-BE49-F238E27FC236}">
                <a16:creationId xmlns:a16="http://schemas.microsoft.com/office/drawing/2014/main" id="{DCE41B9E-F80A-C27C-383C-92973A63C36D}"/>
              </a:ext>
            </a:extLst>
          </p:cNvPr>
          <p:cNvSpPr txBox="1"/>
          <p:nvPr/>
        </p:nvSpPr>
        <p:spPr>
          <a:xfrm>
            <a:off x="1588577" y="2116570"/>
            <a:ext cx="8051370" cy="5262979"/>
          </a:xfrm>
          <a:prstGeom prst="rect">
            <a:avLst/>
          </a:prstGeom>
          <a:noFill/>
        </p:spPr>
        <p:txBody>
          <a:bodyPr wrap="square">
            <a:spAutoFit/>
          </a:bodyPr>
          <a:lstStyle/>
          <a:p>
            <a:pPr lvl="0"/>
            <a:r>
              <a:rPr lang="en-GB" b="1"/>
              <a:t>Name 2 limitations of relying on end-product testing to ensure water safety.</a:t>
            </a:r>
            <a:endParaRPr lang="en-IE" sz="1800"/>
          </a:p>
          <a:p>
            <a:r>
              <a:rPr lang="en-GB" b="1"/>
              <a:t> </a:t>
            </a:r>
            <a:endParaRPr lang="en-IE" sz="1800"/>
          </a:p>
          <a:p>
            <a:pPr marL="971550" lvl="1" indent="-514350">
              <a:buAutoNum type="alphaUcPeriod"/>
            </a:pPr>
            <a:r>
              <a:rPr lang="en-GB" i="1">
                <a:solidFill>
                  <a:srgbClr val="E45C31"/>
                </a:solidFill>
              </a:rPr>
              <a:t>Water quality testing for all relevant parameters can be cost prohibitive</a:t>
            </a:r>
          </a:p>
          <a:p>
            <a:pPr marL="800100" lvl="1" indent="-342900">
              <a:buAutoNum type="alphaUcPeriod"/>
            </a:pPr>
            <a:endParaRPr lang="en-GB" i="1">
              <a:solidFill>
                <a:srgbClr val="E45C31"/>
              </a:solidFill>
            </a:endParaRPr>
          </a:p>
          <a:p>
            <a:pPr marL="800100" lvl="1" indent="-342900">
              <a:buAutoNum type="alphaUcPeriod"/>
            </a:pPr>
            <a:r>
              <a:rPr lang="en-GB" i="1">
                <a:solidFill>
                  <a:srgbClr val="E45C31"/>
                </a:solidFill>
              </a:rPr>
              <a:t> ?</a:t>
            </a:r>
          </a:p>
          <a:p>
            <a:pPr marL="800100" lvl="1" indent="-342900">
              <a:buAutoNum type="alphaUcPeriod"/>
            </a:pPr>
            <a:endParaRPr lang="en-GB" i="1">
              <a:solidFill>
                <a:srgbClr val="E45C31"/>
              </a:solidFill>
            </a:endParaRPr>
          </a:p>
          <a:p>
            <a:pPr marL="800100" lvl="1" indent="-342900">
              <a:buAutoNum type="alphaUcPeriod"/>
            </a:pPr>
            <a:r>
              <a:rPr lang="en-GB" i="1">
                <a:solidFill>
                  <a:srgbClr val="E45C31"/>
                </a:solidFill>
              </a:rPr>
              <a:t> ?</a:t>
            </a:r>
          </a:p>
          <a:p>
            <a:pPr marL="800100" lvl="1" indent="-342900">
              <a:buAutoNum type="alphaUcPeriod"/>
            </a:pPr>
            <a:endParaRPr lang="en-IE"/>
          </a:p>
          <a:p>
            <a:pPr lvl="1"/>
            <a:r>
              <a:rPr lang="en-GB" i="1"/>
              <a:t> </a:t>
            </a:r>
            <a:endParaRPr lang="en-IE"/>
          </a:p>
          <a:p>
            <a:pPr lvl="1"/>
            <a:r>
              <a:rPr lang="en-GB" i="1"/>
              <a:t> </a:t>
            </a:r>
            <a:endParaRPr lang="en-IE" sz="1800"/>
          </a:p>
        </p:txBody>
      </p:sp>
      <p:sp>
        <p:nvSpPr>
          <p:cNvPr id="18" name="Text Box 63">
            <a:extLst>
              <a:ext uri="{FF2B5EF4-FFF2-40B4-BE49-F238E27FC236}">
                <a16:creationId xmlns:a16="http://schemas.microsoft.com/office/drawing/2014/main" id="{6A880FE5-6C8F-F828-8B17-9F078C813181}"/>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EXERCISE:</a:t>
            </a: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Pop quiz</a:t>
            </a:r>
          </a:p>
        </p:txBody>
      </p:sp>
    </p:spTree>
    <p:extLst>
      <p:ext uri="{BB962C8B-B14F-4D97-AF65-F5344CB8AC3E}">
        <p14:creationId xmlns:p14="http://schemas.microsoft.com/office/powerpoint/2010/main" val="281731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3"/>
          <p:cNvSpPr txBox="1">
            <a:spLocks noChangeArrowheads="1"/>
          </p:cNvSpPr>
          <p:nvPr/>
        </p:nvSpPr>
        <p:spPr bwMode="auto">
          <a:xfrm>
            <a:off x="598715" y="1754778"/>
            <a:ext cx="8358794"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defRPr sz="2800">
                <a:solidFill>
                  <a:schemeClr val="tx1"/>
                </a:solidFill>
                <a:latin typeface="Arial" charset="0"/>
                <a:ea typeface="MS PGothic" charset="0"/>
                <a:cs typeface="MS PGothic" charset="0"/>
              </a:defRPr>
            </a:lvl1pPr>
            <a:lvl2pPr marL="800100" indent="-34290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447675" indent="0">
              <a:spcBef>
                <a:spcPts val="0"/>
              </a:spcBef>
              <a:spcAft>
                <a:spcPts val="2400"/>
              </a:spcAft>
              <a:defRPr/>
            </a:pPr>
            <a:r>
              <a:rPr lang="en-GB" sz="2000" b="1" spc="100">
                <a:solidFill>
                  <a:schemeClr val="bg2">
                    <a:lumMod val="25000"/>
                  </a:schemeClr>
                </a:solidFill>
              </a:rPr>
              <a:t>Limitations of end-product testing include:</a:t>
            </a:r>
          </a:p>
          <a:p>
            <a:pPr lvl="1" eaLnBrk="1" hangingPunct="1">
              <a:spcBef>
                <a:spcPts val="0"/>
              </a:spcBef>
              <a:spcAft>
                <a:spcPts val="2400"/>
              </a:spcAft>
              <a:buSzPct val="100000"/>
              <a:buBlip>
                <a:blip r:embed="rId3"/>
              </a:buBlip>
              <a:defRPr/>
            </a:pPr>
            <a:r>
              <a:rPr lang="en-GB" sz="2000" b="1">
                <a:solidFill>
                  <a:srgbClr val="E45C31"/>
                </a:solidFill>
                <a:cs typeface="Arial" charset="0"/>
              </a:rPr>
              <a:t>Testing can be very expensive</a:t>
            </a:r>
          </a:p>
          <a:p>
            <a:pPr lvl="1" eaLnBrk="1" hangingPunct="1">
              <a:spcBef>
                <a:spcPts val="0"/>
              </a:spcBef>
              <a:spcAft>
                <a:spcPts val="2400"/>
              </a:spcAft>
              <a:buSzPct val="100000"/>
              <a:buBlip>
                <a:blip r:embed="rId3"/>
              </a:buBlip>
              <a:defRPr/>
            </a:pPr>
            <a:r>
              <a:rPr lang="en-GB" sz="2000" b="1">
                <a:solidFill>
                  <a:srgbClr val="086788"/>
                </a:solidFill>
                <a:cs typeface="Arial" charset="0"/>
              </a:rPr>
              <a:t>Reactive approach </a:t>
            </a:r>
            <a:r>
              <a:rPr lang="en-GB" sz="2000" i="1">
                <a:solidFill>
                  <a:schemeClr val="bg2">
                    <a:lumMod val="25000"/>
                  </a:schemeClr>
                </a:solidFill>
                <a:cs typeface="Arial" charset="0"/>
              </a:rPr>
              <a:t>(problem has already occurred)</a:t>
            </a:r>
          </a:p>
          <a:p>
            <a:pPr lvl="1" eaLnBrk="1" hangingPunct="1">
              <a:spcBef>
                <a:spcPts val="0"/>
              </a:spcBef>
              <a:spcAft>
                <a:spcPts val="2400"/>
              </a:spcAft>
              <a:buSzPct val="100000"/>
              <a:buBlip>
                <a:blip r:embed="rId3"/>
              </a:buBlip>
              <a:defRPr/>
            </a:pPr>
            <a:r>
              <a:rPr lang="en-GB" sz="2000" b="1">
                <a:solidFill>
                  <a:srgbClr val="086788"/>
                </a:solidFill>
                <a:cs typeface="Arial" charset="0"/>
              </a:rPr>
              <a:t>Test results provide a “spot check” only</a:t>
            </a:r>
            <a:r>
              <a:rPr lang="en-GB" sz="2000" b="1" i="1">
                <a:solidFill>
                  <a:srgbClr val="086788"/>
                </a:solidFill>
                <a:cs typeface="Arial" charset="0"/>
              </a:rPr>
              <a:t> </a:t>
            </a:r>
            <a:br>
              <a:rPr lang="en-GB" sz="2000" b="1" i="1">
                <a:solidFill>
                  <a:srgbClr val="086788"/>
                </a:solidFill>
                <a:cs typeface="Arial" charset="0"/>
              </a:rPr>
            </a:br>
            <a:r>
              <a:rPr lang="en-GB" sz="2000" i="1">
                <a:solidFill>
                  <a:schemeClr val="bg2">
                    <a:lumMod val="25000"/>
                  </a:schemeClr>
                </a:solidFill>
                <a:cs typeface="Arial" charset="0"/>
              </a:rPr>
              <a:t>(problems can be missed in space and time)</a:t>
            </a:r>
            <a:endParaRPr lang="en-GB" sz="2000">
              <a:solidFill>
                <a:schemeClr val="bg2">
                  <a:lumMod val="25000"/>
                </a:schemeClr>
              </a:solidFill>
              <a:cs typeface="Arial" charset="0"/>
            </a:endParaRPr>
          </a:p>
          <a:p>
            <a:pPr lvl="1" eaLnBrk="1" hangingPunct="1">
              <a:spcBef>
                <a:spcPts val="0"/>
              </a:spcBef>
              <a:spcAft>
                <a:spcPts val="2400"/>
              </a:spcAft>
              <a:buSzPct val="100000"/>
              <a:buBlip>
                <a:blip r:embed="rId3"/>
              </a:buBlip>
              <a:defRPr/>
            </a:pPr>
            <a:r>
              <a:rPr lang="en-GB" sz="2000" b="1">
                <a:solidFill>
                  <a:srgbClr val="086788"/>
                </a:solidFill>
                <a:cs typeface="Arial" charset="0"/>
              </a:rPr>
              <a:t>Limited laboratory/equipment capacity</a:t>
            </a:r>
          </a:p>
          <a:p>
            <a:pPr lvl="1" eaLnBrk="1" hangingPunct="1">
              <a:spcBef>
                <a:spcPts val="0"/>
              </a:spcBef>
              <a:spcAft>
                <a:spcPts val="2400"/>
              </a:spcAft>
              <a:buSzPct val="100000"/>
              <a:buBlip>
                <a:blip r:embed="rId3"/>
              </a:buBlip>
              <a:defRPr/>
            </a:pPr>
            <a:r>
              <a:rPr lang="en-GB" sz="2000" b="1">
                <a:solidFill>
                  <a:srgbClr val="086788"/>
                </a:solidFill>
                <a:latin typeface="Arial"/>
                <a:cs typeface="Arial"/>
              </a:rPr>
              <a:t>May not be clear what went wrong, where and when </a:t>
            </a:r>
            <a:br>
              <a:rPr lang="en-GB" sz="2000" b="1">
                <a:solidFill>
                  <a:srgbClr val="086788"/>
                </a:solidFill>
                <a:latin typeface="Arial"/>
                <a:cs typeface="Arial"/>
              </a:rPr>
            </a:br>
            <a:r>
              <a:rPr lang="en-GB" sz="2000" i="1">
                <a:solidFill>
                  <a:schemeClr val="bg2">
                    <a:lumMod val="25000"/>
                  </a:schemeClr>
                </a:solidFill>
                <a:latin typeface="Arial"/>
                <a:cs typeface="Arial"/>
              </a:rPr>
              <a:t>(supplier may not know how to correct problem)</a:t>
            </a:r>
          </a:p>
        </p:txBody>
      </p:sp>
      <p:sp>
        <p:nvSpPr>
          <p:cNvPr id="20" name="Text Box 63">
            <a:extLst>
              <a:ext uri="{FF2B5EF4-FFF2-40B4-BE49-F238E27FC236}">
                <a16:creationId xmlns:a16="http://schemas.microsoft.com/office/drawing/2014/main" id="{302BC31B-D8A9-3E4B-AC2F-B5769CECA11A}"/>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300">
                <a:solidFill>
                  <a:srgbClr val="1D395C"/>
                </a:solidFill>
                <a:latin typeface="Arial" charset="0"/>
              </a:rPr>
              <a:t>ANSWER</a:t>
            </a:r>
            <a:endParaRPr lang="en-US" sz="2800" b="1" spc="100">
              <a:solidFill>
                <a:srgbClr val="1D395C"/>
              </a:solidFill>
              <a:latin typeface="Arial" charset="0"/>
            </a:endParaRPr>
          </a:p>
        </p:txBody>
      </p:sp>
      <p:sp>
        <p:nvSpPr>
          <p:cNvPr id="22" name="Teardrop 21">
            <a:extLst>
              <a:ext uri="{FF2B5EF4-FFF2-40B4-BE49-F238E27FC236}">
                <a16:creationId xmlns:a16="http://schemas.microsoft.com/office/drawing/2014/main" id="{9D10DD3E-DA01-AA43-8C6D-4493BB0A5773}"/>
              </a:ext>
            </a:extLst>
          </p:cNvPr>
          <p:cNvSpPr/>
          <p:nvPr/>
        </p:nvSpPr>
        <p:spPr bwMode="auto">
          <a:xfrm>
            <a:off x="254410" y="5848206"/>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3000" b="1">
                <a:solidFill>
                  <a:schemeClr val="bg1"/>
                </a:solidFill>
                <a:latin typeface="Arial" panose="020B0604020202020204" pitchFamily="34" charset="0"/>
                <a:ea typeface="ＭＳ Ｐゴシック" charset="0"/>
                <a:cs typeface="Arial" panose="020B0604020202020204" pitchFamily="34" charset="0"/>
              </a:rPr>
              <a:t>Q2</a:t>
            </a:r>
          </a:p>
        </p:txBody>
      </p:sp>
    </p:spTree>
    <p:extLst>
      <p:ext uri="{BB962C8B-B14F-4D97-AF65-F5344CB8AC3E}">
        <p14:creationId xmlns:p14="http://schemas.microsoft.com/office/powerpoint/2010/main" val="1203484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B457-2492-DD52-CC63-EB27AF6F67A5}"/>
            </a:ext>
          </a:extLst>
        </p:cNvPr>
        <p:cNvGrpSpPr/>
        <p:nvPr/>
      </p:nvGrpSpPr>
      <p:grpSpPr>
        <a:xfrm>
          <a:off x="0" y="0"/>
          <a:ext cx="0" cy="0"/>
          <a:chOff x="0" y="0"/>
          <a:chExt cx="0" cy="0"/>
        </a:xfrm>
      </p:grpSpPr>
      <p:sp>
        <p:nvSpPr>
          <p:cNvPr id="51" name="Teardrop 50">
            <a:extLst>
              <a:ext uri="{FF2B5EF4-FFF2-40B4-BE49-F238E27FC236}">
                <a16:creationId xmlns:a16="http://schemas.microsoft.com/office/drawing/2014/main" id="{AD85F314-6A24-8A70-11E6-19A0162DAF05}"/>
              </a:ext>
            </a:extLst>
          </p:cNvPr>
          <p:cNvSpPr/>
          <p:nvPr/>
        </p:nvSpPr>
        <p:spPr bwMode="auto">
          <a:xfrm>
            <a:off x="262120" y="5844768"/>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Q3</a:t>
            </a:r>
          </a:p>
        </p:txBody>
      </p:sp>
      <p:sp>
        <p:nvSpPr>
          <p:cNvPr id="18" name="Text Box 63">
            <a:extLst>
              <a:ext uri="{FF2B5EF4-FFF2-40B4-BE49-F238E27FC236}">
                <a16:creationId xmlns:a16="http://schemas.microsoft.com/office/drawing/2014/main" id="{BC32393A-0066-F3F9-A4FF-B34445BD7448}"/>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EXERCISE: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Pop quiz</a:t>
            </a:r>
          </a:p>
        </p:txBody>
      </p:sp>
      <p:sp>
        <p:nvSpPr>
          <p:cNvPr id="2" name="TextBox 1">
            <a:extLst>
              <a:ext uri="{FF2B5EF4-FFF2-40B4-BE49-F238E27FC236}">
                <a16:creationId xmlns:a16="http://schemas.microsoft.com/office/drawing/2014/main" id="{EEFB0CEF-A632-E96D-DDDD-5AAC25AEA0AC}"/>
              </a:ext>
            </a:extLst>
          </p:cNvPr>
          <p:cNvSpPr txBox="1"/>
          <p:nvPr/>
        </p:nvSpPr>
        <p:spPr>
          <a:xfrm>
            <a:off x="1489129" y="1791105"/>
            <a:ext cx="9213742" cy="5693866"/>
          </a:xfrm>
          <a:prstGeom prst="rect">
            <a:avLst/>
          </a:prstGeom>
          <a:noFill/>
        </p:spPr>
        <p:txBody>
          <a:bodyPr wrap="square">
            <a:spAutoFit/>
          </a:bodyPr>
          <a:lstStyle/>
          <a:p>
            <a:pPr lvl="0"/>
            <a:r>
              <a:rPr lang="en-GB" b="1"/>
              <a:t>Key WSP objectives are: </a:t>
            </a:r>
            <a:endParaRPr lang="en-IE" sz="1800"/>
          </a:p>
          <a:p>
            <a:pPr marL="971550" lvl="1" indent="-514350">
              <a:buAutoNum type="alphaUcPeriod"/>
            </a:pPr>
            <a:r>
              <a:rPr lang="en-GB" i="1">
                <a:solidFill>
                  <a:srgbClr val="E45C31"/>
                </a:solidFill>
              </a:rPr>
              <a:t>?</a:t>
            </a:r>
          </a:p>
          <a:p>
            <a:pPr marL="800100" lvl="1" indent="-342900">
              <a:buAutoNum type="alphaUcPeriod"/>
            </a:pPr>
            <a:endParaRPr lang="en-GB" i="1"/>
          </a:p>
          <a:p>
            <a:pPr marL="800100" lvl="1" indent="-342900">
              <a:buAutoNum type="alphaUcPeriod"/>
            </a:pPr>
            <a:r>
              <a:rPr lang="en-GB" i="1"/>
              <a:t> </a:t>
            </a:r>
            <a:r>
              <a:rPr lang="en-US"/>
              <a:t>Removing or reducing contamination by water treatment</a:t>
            </a:r>
          </a:p>
          <a:p>
            <a:pPr marL="800100" lvl="1" indent="-342900">
              <a:buAutoNum type="alphaUcPeriod"/>
            </a:pPr>
            <a:endParaRPr lang="en-US"/>
          </a:p>
          <a:p>
            <a:pPr marL="800100" lvl="1" indent="-342900">
              <a:buAutoNum type="alphaUcPeriod"/>
            </a:pPr>
            <a:r>
              <a:rPr lang="en-US"/>
              <a:t>	Preventing recontamination during storage and distribution</a:t>
            </a:r>
          </a:p>
          <a:p>
            <a:pPr marL="800100" lvl="1" indent="-342900">
              <a:buAutoNum type="alphaUcPeriod"/>
            </a:pPr>
            <a:endParaRPr lang="en-US"/>
          </a:p>
          <a:p>
            <a:pPr marL="800100" lvl="1" indent="-342900">
              <a:buAutoNum type="alphaUcPeriod"/>
            </a:pPr>
            <a:r>
              <a:rPr lang="en-US"/>
              <a:t>	Preventing recontamination at the household</a:t>
            </a:r>
          </a:p>
          <a:p>
            <a:pPr marL="800100" lvl="1" indent="-342900">
              <a:buAutoNum type="alphaUcPeriod"/>
            </a:pPr>
            <a:endParaRPr lang="en-IE"/>
          </a:p>
          <a:p>
            <a:pPr lvl="1"/>
            <a:r>
              <a:rPr lang="en-GB" i="1"/>
              <a:t> </a:t>
            </a:r>
            <a:endParaRPr lang="en-IE"/>
          </a:p>
          <a:p>
            <a:pPr lvl="1"/>
            <a:r>
              <a:rPr lang="en-GB" i="1"/>
              <a:t> </a:t>
            </a:r>
            <a:endParaRPr lang="en-IE" sz="1800"/>
          </a:p>
        </p:txBody>
      </p:sp>
    </p:spTree>
    <p:extLst>
      <p:ext uri="{BB962C8B-B14F-4D97-AF65-F5344CB8AC3E}">
        <p14:creationId xmlns:p14="http://schemas.microsoft.com/office/powerpoint/2010/main" val="1155047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63">
            <a:extLst>
              <a:ext uri="{FF2B5EF4-FFF2-40B4-BE49-F238E27FC236}">
                <a16:creationId xmlns:a16="http://schemas.microsoft.com/office/drawing/2014/main" id="{FB199F65-BF68-4547-9A85-93B59E7F1C26}"/>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ANSWER</a:t>
            </a:r>
            <a:endParaRPr lang="en-US" sz="2800" b="1" i="1" spc="100">
              <a:solidFill>
                <a:srgbClr val="1D395C"/>
              </a:solidFill>
              <a:latin typeface="Arial" charset="0"/>
            </a:endParaRPr>
          </a:p>
        </p:txBody>
      </p:sp>
      <p:grpSp>
        <p:nvGrpSpPr>
          <p:cNvPr id="6" name="Group 5">
            <a:extLst>
              <a:ext uri="{FF2B5EF4-FFF2-40B4-BE49-F238E27FC236}">
                <a16:creationId xmlns:a16="http://schemas.microsoft.com/office/drawing/2014/main" id="{B2330218-7D90-4A5A-F578-DCE86098443F}"/>
              </a:ext>
            </a:extLst>
          </p:cNvPr>
          <p:cNvGrpSpPr/>
          <p:nvPr/>
        </p:nvGrpSpPr>
        <p:grpSpPr>
          <a:xfrm>
            <a:off x="364526" y="2755075"/>
            <a:ext cx="2880000" cy="3070996"/>
            <a:chOff x="364526" y="2755075"/>
            <a:chExt cx="2880000" cy="3070996"/>
          </a:xfrm>
        </p:grpSpPr>
        <p:sp>
          <p:nvSpPr>
            <p:cNvPr id="7" name="Rectangle 6">
              <a:extLst>
                <a:ext uri="{FF2B5EF4-FFF2-40B4-BE49-F238E27FC236}">
                  <a16:creationId xmlns:a16="http://schemas.microsoft.com/office/drawing/2014/main" id="{F31AA942-43FB-CE07-D8CF-97ECE64BF627}"/>
                </a:ext>
              </a:extLst>
            </p:cNvPr>
            <p:cNvSpPr/>
            <p:nvPr/>
          </p:nvSpPr>
          <p:spPr>
            <a:xfrm>
              <a:off x="364526" y="2755075"/>
              <a:ext cx="2880000" cy="3070996"/>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5C31"/>
                </a:solidFill>
              </a:endParaRPr>
            </a:p>
          </p:txBody>
        </p:sp>
        <p:sp>
          <p:nvSpPr>
            <p:cNvPr id="8" name="TextBox 7">
              <a:extLst>
                <a:ext uri="{FF2B5EF4-FFF2-40B4-BE49-F238E27FC236}">
                  <a16:creationId xmlns:a16="http://schemas.microsoft.com/office/drawing/2014/main" id="{E2907D69-91B0-41E9-2BFF-DDC55B7237EB}"/>
                </a:ext>
              </a:extLst>
            </p:cNvPr>
            <p:cNvSpPr txBox="1"/>
            <p:nvPr/>
          </p:nvSpPr>
          <p:spPr>
            <a:xfrm>
              <a:off x="364526" y="3579300"/>
              <a:ext cx="2879999" cy="1569660"/>
            </a:xfrm>
            <a:prstGeom prst="rect">
              <a:avLst/>
            </a:prstGeom>
            <a:noFill/>
          </p:spPr>
          <p:txBody>
            <a:bodyPr wrap="square">
              <a:spAutoFit/>
            </a:bodyPr>
            <a:lstStyle/>
            <a:p>
              <a:pPr lvl="0" algn="ctr">
                <a:buClr>
                  <a:schemeClr val="dk1"/>
                </a:buClr>
                <a:buSzPts val="1800"/>
              </a:pPr>
              <a:endParaRPr lang="en-US" sz="2400">
                <a:solidFill>
                  <a:srgbClr val="E45C31"/>
                </a:solidFill>
                <a:latin typeface="Arial" panose="020B0604020202020204" pitchFamily="34" charset="0"/>
                <a:ea typeface="Atkinson Hyperlegible"/>
                <a:cs typeface="Arial" panose="020B0604020202020204" pitchFamily="34" charset="0"/>
                <a:sym typeface="Atkinson Hyperlegible"/>
              </a:endParaRPr>
            </a:p>
            <a:p>
              <a:pPr lvl="0" algn="ctr">
                <a:buClr>
                  <a:schemeClr val="dk1"/>
                </a:buClr>
                <a:buSzPts val="1800"/>
              </a:pP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Preventing contamination at the source</a:t>
              </a:r>
            </a:p>
          </p:txBody>
        </p:sp>
      </p:grpSp>
      <p:grpSp>
        <p:nvGrpSpPr>
          <p:cNvPr id="11" name="Group 10">
            <a:extLst>
              <a:ext uri="{FF2B5EF4-FFF2-40B4-BE49-F238E27FC236}">
                <a16:creationId xmlns:a16="http://schemas.microsoft.com/office/drawing/2014/main" id="{B3C5D011-0A1B-BF39-6776-01E6D52082E2}"/>
              </a:ext>
            </a:extLst>
          </p:cNvPr>
          <p:cNvGrpSpPr/>
          <p:nvPr/>
        </p:nvGrpSpPr>
        <p:grpSpPr>
          <a:xfrm>
            <a:off x="3328733" y="1820532"/>
            <a:ext cx="2880001" cy="4005538"/>
            <a:chOff x="3328733" y="1820532"/>
            <a:chExt cx="2880001" cy="4005538"/>
          </a:xfrm>
        </p:grpSpPr>
        <p:sp>
          <p:nvSpPr>
            <p:cNvPr id="12" name="Rectangle 11">
              <a:extLst>
                <a:ext uri="{FF2B5EF4-FFF2-40B4-BE49-F238E27FC236}">
                  <a16:creationId xmlns:a16="http://schemas.microsoft.com/office/drawing/2014/main" id="{19A5D4DE-3B20-4829-3B33-93399C313154}"/>
                </a:ext>
              </a:extLst>
            </p:cNvPr>
            <p:cNvSpPr/>
            <p:nvPr/>
          </p:nvSpPr>
          <p:spPr>
            <a:xfrm>
              <a:off x="3328734" y="2755074"/>
              <a:ext cx="2880000" cy="3070996"/>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5C31"/>
                </a:solidFill>
              </a:endParaRPr>
            </a:p>
          </p:txBody>
        </p:sp>
        <p:sp>
          <p:nvSpPr>
            <p:cNvPr id="15" name="TextBox 14">
              <a:extLst>
                <a:ext uri="{FF2B5EF4-FFF2-40B4-BE49-F238E27FC236}">
                  <a16:creationId xmlns:a16="http://schemas.microsoft.com/office/drawing/2014/main" id="{C0854A80-80D9-46BF-4221-918B22E231FD}"/>
                </a:ext>
              </a:extLst>
            </p:cNvPr>
            <p:cNvSpPr txBox="1"/>
            <p:nvPr/>
          </p:nvSpPr>
          <p:spPr>
            <a:xfrm>
              <a:off x="3328733" y="3579300"/>
              <a:ext cx="2880000" cy="1938992"/>
            </a:xfrm>
            <a:prstGeom prst="rect">
              <a:avLst/>
            </a:prstGeom>
            <a:noFill/>
            <a:ln w="9525">
              <a:noFill/>
            </a:ln>
          </p:spPr>
          <p:txBody>
            <a:bodyPr wrap="square">
              <a:spAutoFit/>
            </a:bodyPr>
            <a:lstStyle/>
            <a:p>
              <a:pPr lvl="0" algn="ctr">
                <a:buClr>
                  <a:schemeClr val="dk1"/>
                </a:buClr>
                <a:buSzPts val="1800"/>
              </a:pPr>
              <a:endParaRPr lang="en-US" sz="2400">
                <a:solidFill>
                  <a:srgbClr val="E45C31"/>
                </a:solidFill>
                <a:latin typeface="Arial" panose="020B0604020202020204" pitchFamily="34" charset="0"/>
                <a:ea typeface="Atkinson Hyperlegible"/>
                <a:cs typeface="Arial" panose="020B0604020202020204" pitchFamily="34" charset="0"/>
                <a:sym typeface="Atkinson Hyperlegible"/>
              </a:endParaRPr>
            </a:p>
            <a:p>
              <a:pPr lvl="0" algn="ctr">
                <a:buClr>
                  <a:schemeClr val="dk1"/>
                </a:buClr>
                <a:buSzPts val="1800"/>
              </a:pP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Removing/ reducing contamination by water treatment</a:t>
              </a:r>
            </a:p>
          </p:txBody>
        </p:sp>
        <p:pic>
          <p:nvPicPr>
            <p:cNvPr id="16" name="Google Shape;176;p4">
              <a:extLst>
                <a:ext uri="{FF2B5EF4-FFF2-40B4-BE49-F238E27FC236}">
                  <a16:creationId xmlns:a16="http://schemas.microsoft.com/office/drawing/2014/main" id="{CF439197-183F-B551-6535-8728D3CA9C6E}"/>
                </a:ext>
              </a:extLst>
            </p:cNvPr>
            <p:cNvPicPr preferRelativeResize="0"/>
            <p:nvPr/>
          </p:nvPicPr>
          <p:blipFill>
            <a:blip r:embed="rId3" cstate="print">
              <a:extLst>
                <a:ext uri="{28A0092B-C50C-407E-A947-70E740481C1C}">
                  <a14:useLocalDpi xmlns:a14="http://schemas.microsoft.com/office/drawing/2010/main"/>
                </a:ext>
              </a:extLst>
            </a:blip>
            <a:srcRect/>
            <a:stretch/>
          </p:blipFill>
          <p:spPr>
            <a:xfrm>
              <a:off x="3456363" y="1820532"/>
              <a:ext cx="2634998" cy="1695386"/>
            </a:xfrm>
            <a:prstGeom prst="rect">
              <a:avLst/>
            </a:prstGeom>
            <a:ln>
              <a:noFill/>
            </a:ln>
            <a:effectLst>
              <a:outerShdw blurRad="190500" algn="tl" rotWithShape="0">
                <a:srgbClr val="000000">
                  <a:alpha val="70000"/>
                </a:srgbClr>
              </a:outerShdw>
            </a:effectLst>
          </p:spPr>
        </p:pic>
      </p:grpSp>
      <p:grpSp>
        <p:nvGrpSpPr>
          <p:cNvPr id="17" name="Group 16">
            <a:extLst>
              <a:ext uri="{FF2B5EF4-FFF2-40B4-BE49-F238E27FC236}">
                <a16:creationId xmlns:a16="http://schemas.microsoft.com/office/drawing/2014/main" id="{C50445AA-ADB8-98F8-9A08-20B0F784767A}"/>
              </a:ext>
            </a:extLst>
          </p:cNvPr>
          <p:cNvGrpSpPr/>
          <p:nvPr/>
        </p:nvGrpSpPr>
        <p:grpSpPr>
          <a:xfrm>
            <a:off x="6245232" y="2755071"/>
            <a:ext cx="2969813" cy="3070997"/>
            <a:chOff x="6245232" y="2755071"/>
            <a:chExt cx="2969813" cy="3070997"/>
          </a:xfrm>
        </p:grpSpPr>
        <p:sp>
          <p:nvSpPr>
            <p:cNvPr id="18" name="Rectangle 17">
              <a:extLst>
                <a:ext uri="{FF2B5EF4-FFF2-40B4-BE49-F238E27FC236}">
                  <a16:creationId xmlns:a16="http://schemas.microsoft.com/office/drawing/2014/main" id="{25295016-5B83-47D5-639D-494FC1C5A31C}"/>
                </a:ext>
              </a:extLst>
            </p:cNvPr>
            <p:cNvSpPr/>
            <p:nvPr/>
          </p:nvSpPr>
          <p:spPr>
            <a:xfrm>
              <a:off x="6292942" y="2755071"/>
              <a:ext cx="2880000" cy="3070997"/>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5C31"/>
                </a:solidFill>
              </a:endParaRPr>
            </a:p>
          </p:txBody>
        </p:sp>
        <p:sp>
          <p:nvSpPr>
            <p:cNvPr id="20" name="TextBox 19">
              <a:extLst>
                <a:ext uri="{FF2B5EF4-FFF2-40B4-BE49-F238E27FC236}">
                  <a16:creationId xmlns:a16="http://schemas.microsoft.com/office/drawing/2014/main" id="{E89DFC11-CC6C-39ED-32D3-6387D9D779FA}"/>
                </a:ext>
              </a:extLst>
            </p:cNvPr>
            <p:cNvSpPr txBox="1"/>
            <p:nvPr/>
          </p:nvSpPr>
          <p:spPr>
            <a:xfrm>
              <a:off x="6245232" y="3585179"/>
              <a:ext cx="2969813" cy="1938992"/>
            </a:xfrm>
            <a:prstGeom prst="rect">
              <a:avLst/>
            </a:prstGeom>
            <a:noFill/>
          </p:spPr>
          <p:txBody>
            <a:bodyPr wrap="square">
              <a:spAutoFit/>
            </a:bodyPr>
            <a:lstStyle/>
            <a:p>
              <a:pPr lvl="0" algn="ctr">
                <a:buClr>
                  <a:schemeClr val="dk1"/>
                </a:buClr>
                <a:buSzPts val="1800"/>
              </a:pPr>
              <a:endParaRPr lang="en-US" sz="2400">
                <a:solidFill>
                  <a:srgbClr val="E45C31"/>
                </a:solidFill>
                <a:latin typeface="Atkinson Hyperlegible"/>
                <a:ea typeface="Atkinson Hyperlegible"/>
                <a:cs typeface="Atkinson Hyperlegible"/>
                <a:sym typeface="Atkinson Hyperlegible"/>
              </a:endParaRPr>
            </a:p>
            <a:p>
              <a:pPr lvl="0" algn="ctr">
                <a:buClr>
                  <a:schemeClr val="dk1"/>
                </a:buClr>
                <a:buSzPts val="1800"/>
              </a:pP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Preventing </a:t>
              </a:r>
              <a:br>
                <a:rPr lang="en-US" sz="2400">
                  <a:solidFill>
                    <a:srgbClr val="E45C31"/>
                  </a:solidFill>
                  <a:latin typeface="Arial" panose="020B0604020202020204" pitchFamily="34" charset="0"/>
                  <a:ea typeface="Atkinson Hyperlegible"/>
                  <a:cs typeface="Arial" panose="020B0604020202020204" pitchFamily="34" charset="0"/>
                  <a:sym typeface="Atkinson Hyperlegible"/>
                </a:rPr>
              </a:b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recontamination </a:t>
              </a:r>
              <a:br>
                <a:rPr lang="en-US" sz="2400">
                  <a:solidFill>
                    <a:srgbClr val="E45C31"/>
                  </a:solidFill>
                  <a:latin typeface="Arial" panose="020B0604020202020204" pitchFamily="34" charset="0"/>
                  <a:ea typeface="Atkinson Hyperlegible"/>
                  <a:cs typeface="Arial" panose="020B0604020202020204" pitchFamily="34" charset="0"/>
                  <a:sym typeface="Atkinson Hyperlegible"/>
                </a:rPr>
              </a:b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in storage and distribution </a:t>
              </a:r>
            </a:p>
          </p:txBody>
        </p:sp>
      </p:grpSp>
      <p:grpSp>
        <p:nvGrpSpPr>
          <p:cNvPr id="21" name="Group 20">
            <a:extLst>
              <a:ext uri="{FF2B5EF4-FFF2-40B4-BE49-F238E27FC236}">
                <a16:creationId xmlns:a16="http://schemas.microsoft.com/office/drawing/2014/main" id="{F5605ACC-0560-4767-7DDB-A167AD89B623}"/>
              </a:ext>
            </a:extLst>
          </p:cNvPr>
          <p:cNvGrpSpPr/>
          <p:nvPr/>
        </p:nvGrpSpPr>
        <p:grpSpPr>
          <a:xfrm>
            <a:off x="9257149" y="1820532"/>
            <a:ext cx="2880000" cy="4005536"/>
            <a:chOff x="9257149" y="1820532"/>
            <a:chExt cx="2880000" cy="4005536"/>
          </a:xfrm>
        </p:grpSpPr>
        <p:sp>
          <p:nvSpPr>
            <p:cNvPr id="22" name="Rectangle 21">
              <a:extLst>
                <a:ext uri="{FF2B5EF4-FFF2-40B4-BE49-F238E27FC236}">
                  <a16:creationId xmlns:a16="http://schemas.microsoft.com/office/drawing/2014/main" id="{C119C76F-2FF3-4BA6-25C6-4A82B09CE961}"/>
                </a:ext>
              </a:extLst>
            </p:cNvPr>
            <p:cNvSpPr/>
            <p:nvPr/>
          </p:nvSpPr>
          <p:spPr>
            <a:xfrm>
              <a:off x="9257149" y="2755072"/>
              <a:ext cx="2880000" cy="3070996"/>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5C31"/>
                </a:solidFill>
              </a:endParaRPr>
            </a:p>
          </p:txBody>
        </p:sp>
        <p:sp>
          <p:nvSpPr>
            <p:cNvPr id="23" name="TextBox 22">
              <a:extLst>
                <a:ext uri="{FF2B5EF4-FFF2-40B4-BE49-F238E27FC236}">
                  <a16:creationId xmlns:a16="http://schemas.microsoft.com/office/drawing/2014/main" id="{AEF03FA3-4F30-B3A0-B5EC-7EB162911B1A}"/>
                </a:ext>
              </a:extLst>
            </p:cNvPr>
            <p:cNvSpPr txBox="1"/>
            <p:nvPr/>
          </p:nvSpPr>
          <p:spPr>
            <a:xfrm>
              <a:off x="9257149" y="3579299"/>
              <a:ext cx="2880000" cy="1569660"/>
            </a:xfrm>
            <a:prstGeom prst="rect">
              <a:avLst/>
            </a:prstGeom>
            <a:noFill/>
          </p:spPr>
          <p:txBody>
            <a:bodyPr wrap="square">
              <a:spAutoFit/>
            </a:bodyPr>
            <a:lstStyle/>
            <a:p>
              <a:pPr lvl="0" algn="ctr">
                <a:buClr>
                  <a:schemeClr val="dk1"/>
                </a:buClr>
                <a:buSzPts val="1800"/>
              </a:pPr>
              <a:endParaRPr lang="en-US" sz="2400">
                <a:solidFill>
                  <a:srgbClr val="E45C31"/>
                </a:solidFill>
                <a:latin typeface="Arial" panose="020B0604020202020204" pitchFamily="34" charset="0"/>
                <a:ea typeface="Atkinson Hyperlegible"/>
                <a:cs typeface="Arial" panose="020B0604020202020204" pitchFamily="34" charset="0"/>
                <a:sym typeface="Atkinson Hyperlegible"/>
              </a:endParaRPr>
            </a:p>
            <a:p>
              <a:pPr lvl="0" algn="ctr">
                <a:buClr>
                  <a:schemeClr val="dk1"/>
                </a:buClr>
                <a:buSzPts val="1800"/>
              </a:pP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Preventing recontamination at the household</a:t>
              </a:r>
            </a:p>
          </p:txBody>
        </p:sp>
        <p:pic>
          <p:nvPicPr>
            <p:cNvPr id="24" name="Google Shape;182;p4">
              <a:extLst>
                <a:ext uri="{FF2B5EF4-FFF2-40B4-BE49-F238E27FC236}">
                  <a16:creationId xmlns:a16="http://schemas.microsoft.com/office/drawing/2014/main" id="{C805C09B-863C-C450-90E8-F91EE09C1496}"/>
                </a:ext>
              </a:extLst>
            </p:cNvPr>
            <p:cNvPicPr preferRelativeResize="0"/>
            <p:nvPr/>
          </p:nvPicPr>
          <p:blipFill>
            <a:blip r:embed="rId4" cstate="print">
              <a:extLst>
                <a:ext uri="{28A0092B-C50C-407E-A947-70E740481C1C}">
                  <a14:useLocalDpi xmlns:a14="http://schemas.microsoft.com/office/drawing/2010/main"/>
                </a:ext>
              </a:extLst>
            </a:blip>
            <a:srcRect/>
            <a:stretch/>
          </p:blipFill>
          <p:spPr>
            <a:xfrm>
              <a:off x="9374519" y="1820532"/>
              <a:ext cx="2634578" cy="1695386"/>
            </a:xfrm>
            <a:prstGeom prst="rect">
              <a:avLst/>
            </a:prstGeom>
            <a:ln>
              <a:noFill/>
            </a:ln>
            <a:effectLst>
              <a:outerShdw blurRad="190500" algn="tl" rotWithShape="0">
                <a:srgbClr val="000000">
                  <a:alpha val="70000"/>
                </a:srgbClr>
              </a:outerShdw>
            </a:effectLst>
          </p:spPr>
        </p:pic>
      </p:grpSp>
      <p:pic>
        <p:nvPicPr>
          <p:cNvPr id="25" name="Picture 24">
            <a:extLst>
              <a:ext uri="{FF2B5EF4-FFF2-40B4-BE49-F238E27FC236}">
                <a16:creationId xmlns:a16="http://schemas.microsoft.com/office/drawing/2014/main" id="{28AA6723-9A4F-82A0-01F2-D76013FCCA93}"/>
              </a:ext>
            </a:extLst>
          </p:cNvPr>
          <p:cNvPicPr>
            <a:picLocks noChangeAspect="1"/>
          </p:cNvPicPr>
          <p:nvPr/>
        </p:nvPicPr>
        <p:blipFill rotWithShape="1">
          <a:blip r:embed="rId5" cstate="print">
            <a:alphaModFix amt="85000"/>
            <a:extLst>
              <a:ext uri="{BEBA8EAE-BF5A-486C-A8C5-ECC9F3942E4B}">
                <a14:imgProps xmlns:a14="http://schemas.microsoft.com/office/drawing/2010/main">
                  <a14:imgLayer r:embed="rId6">
                    <a14:imgEffect>
                      <a14:saturation sat="50000"/>
                    </a14:imgEffect>
                  </a14:imgLayer>
                </a14:imgProps>
              </a:ext>
              <a:ext uri="{28A0092B-C50C-407E-A947-70E740481C1C}">
                <a14:useLocalDpi xmlns:a14="http://schemas.microsoft.com/office/drawing/2010/main"/>
              </a:ext>
            </a:extLst>
          </a:blip>
          <a:srcRect/>
          <a:stretch/>
        </p:blipFill>
        <p:spPr>
          <a:xfrm>
            <a:off x="424272" y="1755714"/>
            <a:ext cx="2743200" cy="1645000"/>
          </a:xfrm>
          <a:prstGeom prst="rect">
            <a:avLst/>
          </a:prstGeom>
          <a:ln>
            <a:noFill/>
          </a:ln>
          <a:effectLst>
            <a:outerShdw blurRad="190500" algn="tl" rotWithShape="0">
              <a:srgbClr val="000000">
                <a:alpha val="70000"/>
              </a:srgbClr>
            </a:outerShdw>
          </a:effectLst>
        </p:spPr>
      </p:pic>
      <p:sp>
        <p:nvSpPr>
          <p:cNvPr id="26" name="TextBox 25">
            <a:extLst>
              <a:ext uri="{FF2B5EF4-FFF2-40B4-BE49-F238E27FC236}">
                <a16:creationId xmlns:a16="http://schemas.microsoft.com/office/drawing/2014/main" id="{F5B6EE72-D2A8-CBD4-77F8-33015319ABDD}"/>
              </a:ext>
            </a:extLst>
          </p:cNvPr>
          <p:cNvSpPr txBox="1"/>
          <p:nvPr/>
        </p:nvSpPr>
        <p:spPr>
          <a:xfrm>
            <a:off x="364526" y="5973185"/>
            <a:ext cx="2505639" cy="188610"/>
          </a:xfrm>
          <a:prstGeom prst="rect">
            <a:avLst/>
          </a:prstGeom>
          <a:noFill/>
        </p:spPr>
        <p:txBody>
          <a:bodyPr wrap="square" rtlCol="0">
            <a:spAutoFit/>
          </a:bodyPr>
          <a:lstStyle/>
          <a:p>
            <a:r>
              <a:rPr lang="en-IE" sz="600">
                <a:solidFill>
                  <a:schemeClr val="tx2"/>
                </a:solidFill>
              </a:rPr>
              <a:t>Picture 1: Ollivier Girard/CIFOR via flickr.com (CC BY-NC-ND 2.0)</a:t>
            </a:r>
          </a:p>
        </p:txBody>
      </p:sp>
      <p:sp>
        <p:nvSpPr>
          <p:cNvPr id="27" name="TextBox 26">
            <a:extLst>
              <a:ext uri="{FF2B5EF4-FFF2-40B4-BE49-F238E27FC236}">
                <a16:creationId xmlns:a16="http://schemas.microsoft.com/office/drawing/2014/main" id="{627B7631-73B4-9EEF-F60A-86823D23A0CE}"/>
              </a:ext>
            </a:extLst>
          </p:cNvPr>
          <p:cNvSpPr txBox="1"/>
          <p:nvPr/>
        </p:nvSpPr>
        <p:spPr>
          <a:xfrm>
            <a:off x="9257149" y="5915573"/>
            <a:ext cx="2505639" cy="184666"/>
          </a:xfrm>
          <a:prstGeom prst="rect">
            <a:avLst/>
          </a:prstGeom>
          <a:noFill/>
        </p:spPr>
        <p:txBody>
          <a:bodyPr wrap="square" rtlCol="0">
            <a:spAutoFit/>
          </a:bodyPr>
          <a:lstStyle/>
          <a:p>
            <a:r>
              <a:rPr lang="en-IE" sz="600">
                <a:solidFill>
                  <a:schemeClr val="tx2"/>
                </a:solidFill>
              </a:rPr>
              <a:t>Pictures 2-4: WHO/Rory Moses McKeown</a:t>
            </a:r>
          </a:p>
        </p:txBody>
      </p:sp>
      <p:sp>
        <p:nvSpPr>
          <p:cNvPr id="37" name="Teardrop 36">
            <a:extLst>
              <a:ext uri="{FF2B5EF4-FFF2-40B4-BE49-F238E27FC236}">
                <a16:creationId xmlns:a16="http://schemas.microsoft.com/office/drawing/2014/main" id="{91F7AABD-74ED-E14D-A8E1-CC5CD0B239A0}"/>
              </a:ext>
            </a:extLst>
          </p:cNvPr>
          <p:cNvSpPr/>
          <p:nvPr/>
        </p:nvSpPr>
        <p:spPr bwMode="auto">
          <a:xfrm>
            <a:off x="222691" y="1425176"/>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3000" b="1">
                <a:solidFill>
                  <a:schemeClr val="bg1"/>
                </a:solidFill>
                <a:latin typeface="Arial" panose="020B0604020202020204" pitchFamily="34" charset="0"/>
                <a:ea typeface="ＭＳ Ｐゴシック" charset="0"/>
                <a:cs typeface="Arial" panose="020B0604020202020204" pitchFamily="34" charset="0"/>
              </a:rPr>
              <a:t>Q3</a:t>
            </a:r>
          </a:p>
        </p:txBody>
      </p:sp>
      <p:pic>
        <p:nvPicPr>
          <p:cNvPr id="28" name="Picture 27">
            <a:extLst>
              <a:ext uri="{FF2B5EF4-FFF2-40B4-BE49-F238E27FC236}">
                <a16:creationId xmlns:a16="http://schemas.microsoft.com/office/drawing/2014/main" id="{1D0717F4-EE02-C7FD-5B42-9B8DEB6ADC02}"/>
              </a:ext>
            </a:extLst>
          </p:cNvPr>
          <p:cNvPicPr>
            <a:picLocks noChangeAspect="1"/>
          </p:cNvPicPr>
          <p:nvPr/>
        </p:nvPicPr>
        <p:blipFill rotWithShape="1">
          <a:blip r:embed="rId7" cstate="print">
            <a:alphaModFix amt="88000"/>
            <a:extLst>
              <a:ext uri="{BEBA8EAE-BF5A-486C-A8C5-ECC9F3942E4B}">
                <a14:imgProps xmlns:a14="http://schemas.microsoft.com/office/drawing/2010/main">
                  <a14:imgLayer r:embed="rId8">
                    <a14:imgEffect>
                      <a14:saturation sat="50000"/>
                    </a14:imgEffect>
                  </a14:imgLayer>
                </a14:imgProps>
              </a:ext>
              <a:ext uri="{28A0092B-C50C-407E-A947-70E740481C1C}">
                <a14:useLocalDpi xmlns:a14="http://schemas.microsoft.com/office/drawing/2010/main"/>
              </a:ext>
            </a:extLst>
          </a:blip>
          <a:srcRect l="-6"/>
          <a:stretch/>
        </p:blipFill>
        <p:spPr>
          <a:xfrm>
            <a:off x="6392856" y="1820532"/>
            <a:ext cx="2797433" cy="16728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40301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94E9-5C57-6B32-1431-E7DF59F4551D}"/>
            </a:ext>
          </a:extLst>
        </p:cNvPr>
        <p:cNvGrpSpPr/>
        <p:nvPr/>
      </p:nvGrpSpPr>
      <p:grpSpPr>
        <a:xfrm>
          <a:off x="0" y="0"/>
          <a:ext cx="0" cy="0"/>
          <a:chOff x="0" y="0"/>
          <a:chExt cx="0" cy="0"/>
        </a:xfrm>
      </p:grpSpPr>
      <p:sp>
        <p:nvSpPr>
          <p:cNvPr id="51" name="Teardrop 50">
            <a:extLst>
              <a:ext uri="{FF2B5EF4-FFF2-40B4-BE49-F238E27FC236}">
                <a16:creationId xmlns:a16="http://schemas.microsoft.com/office/drawing/2014/main" id="{019D044D-0F6A-A985-0152-AB95000C1F88}"/>
              </a:ext>
            </a:extLst>
          </p:cNvPr>
          <p:cNvSpPr/>
          <p:nvPr/>
        </p:nvSpPr>
        <p:spPr bwMode="auto">
          <a:xfrm>
            <a:off x="262120" y="5844768"/>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Q4</a:t>
            </a:r>
          </a:p>
        </p:txBody>
      </p:sp>
      <p:sp>
        <p:nvSpPr>
          <p:cNvPr id="17" name="TextBox 16">
            <a:extLst>
              <a:ext uri="{FF2B5EF4-FFF2-40B4-BE49-F238E27FC236}">
                <a16:creationId xmlns:a16="http://schemas.microsoft.com/office/drawing/2014/main" id="{8B42B110-0F94-BADA-7BEE-16402C9C75B1}"/>
              </a:ext>
            </a:extLst>
          </p:cNvPr>
          <p:cNvSpPr txBox="1"/>
          <p:nvPr/>
        </p:nvSpPr>
        <p:spPr>
          <a:xfrm>
            <a:off x="1433593" y="2736502"/>
            <a:ext cx="8051370"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Batang" panose="02030600000101010101" pitchFamily="18" charset="-127"/>
              </a:rPr>
              <a:t>Explain the difference between a hazard and a hazardous event?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8" name="Text Box 63">
            <a:extLst>
              <a:ext uri="{FF2B5EF4-FFF2-40B4-BE49-F238E27FC236}">
                <a16:creationId xmlns:a16="http://schemas.microsoft.com/office/drawing/2014/main" id="{2E56341B-6F31-5452-3758-788C0A07EDE9}"/>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EXERCISE: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Pop quiz</a:t>
            </a:r>
          </a:p>
        </p:txBody>
      </p:sp>
    </p:spTree>
    <p:extLst>
      <p:ext uri="{BB962C8B-B14F-4D97-AF65-F5344CB8AC3E}">
        <p14:creationId xmlns:p14="http://schemas.microsoft.com/office/powerpoint/2010/main" val="137952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3"/>
          <p:cNvSpPr txBox="1">
            <a:spLocks noChangeArrowheads="1"/>
          </p:cNvSpPr>
          <p:nvPr/>
        </p:nvSpPr>
        <p:spPr bwMode="auto">
          <a:xfrm>
            <a:off x="8290885" y="3542212"/>
            <a:ext cx="3560397" cy="209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ts val="1200"/>
              </a:spcBef>
              <a:defRPr/>
            </a:pPr>
            <a:r>
              <a:rPr lang="en-AU" sz="2000" b="1">
                <a:solidFill>
                  <a:srgbClr val="009FB7"/>
                </a:solidFill>
                <a:latin typeface="Arial" charset="0"/>
              </a:rPr>
              <a:t>HOW </a:t>
            </a:r>
            <a:r>
              <a:rPr lang="en-AU" sz="2000">
                <a:solidFill>
                  <a:srgbClr val="009FB7"/>
                </a:solidFill>
                <a:latin typeface="Arial" charset="0"/>
              </a:rPr>
              <a:t>WE DO IT:</a:t>
            </a:r>
          </a:p>
          <a:p>
            <a:pPr marL="0" lvl="1" indent="0" algn="l" eaLnBrk="1" hangingPunct="1">
              <a:spcBef>
                <a:spcPts val="1200"/>
              </a:spcBef>
              <a:buClr>
                <a:srgbClr val="009FB7"/>
              </a:buClr>
              <a:defRPr/>
            </a:pPr>
            <a:r>
              <a:rPr lang="en-GB" sz="2000" b="1">
                <a:solidFill>
                  <a:srgbClr val="009FB7"/>
                </a:solidFill>
                <a:latin typeface="Arial"/>
                <a:cs typeface="Arial"/>
              </a:rPr>
              <a:t>1. </a:t>
            </a:r>
            <a:r>
              <a:rPr lang="en-GB" sz="2000">
                <a:solidFill>
                  <a:schemeClr val="bg2">
                    <a:lumMod val="25000"/>
                  </a:schemeClr>
                </a:solidFill>
                <a:latin typeface="Arial"/>
                <a:cs typeface="Arial"/>
              </a:rPr>
              <a:t>Identify </a:t>
            </a:r>
            <a:r>
              <a:rPr lang="en-GB" sz="2000" u="sng">
                <a:solidFill>
                  <a:schemeClr val="bg2">
                    <a:lumMod val="25000"/>
                  </a:schemeClr>
                </a:solidFill>
                <a:latin typeface="Arial"/>
                <a:cs typeface="Arial"/>
              </a:rPr>
              <a:t>existing</a:t>
            </a:r>
            <a:r>
              <a:rPr lang="en-GB" sz="2000">
                <a:solidFill>
                  <a:schemeClr val="bg2">
                    <a:lumMod val="25000"/>
                  </a:schemeClr>
                </a:solidFill>
                <a:latin typeface="Arial"/>
                <a:cs typeface="Arial"/>
              </a:rPr>
              <a:t> control measures</a:t>
            </a:r>
          </a:p>
          <a:p>
            <a:pPr marL="0" lvl="1" indent="0" algn="l" eaLnBrk="1" hangingPunct="1">
              <a:spcBef>
                <a:spcPts val="1200"/>
              </a:spcBef>
              <a:buClr>
                <a:srgbClr val="009FB7"/>
              </a:buClr>
              <a:defRPr/>
            </a:pPr>
            <a:r>
              <a:rPr lang="en-GB" sz="2000" b="1">
                <a:solidFill>
                  <a:srgbClr val="009FB7"/>
                </a:solidFill>
                <a:latin typeface="Arial"/>
                <a:cs typeface="Arial"/>
              </a:rPr>
              <a:t>2.</a:t>
            </a:r>
            <a:r>
              <a:rPr lang="en-GB" sz="2000">
                <a:solidFill>
                  <a:schemeClr val="bg2">
                    <a:lumMod val="25000"/>
                  </a:schemeClr>
                </a:solidFill>
                <a:latin typeface="Arial"/>
                <a:cs typeface="Arial"/>
              </a:rPr>
              <a:t> Validate their effectiveness</a:t>
            </a:r>
          </a:p>
          <a:p>
            <a:pPr marL="0" lvl="1" indent="0" algn="l" eaLnBrk="1" hangingPunct="1">
              <a:spcBef>
                <a:spcPts val="1200"/>
              </a:spcBef>
              <a:buClr>
                <a:srgbClr val="009FB7"/>
              </a:buClr>
              <a:defRPr/>
            </a:pPr>
            <a:r>
              <a:rPr lang="en-GB" sz="2000" b="1">
                <a:solidFill>
                  <a:srgbClr val="009FB7"/>
                </a:solidFill>
                <a:latin typeface="Arial"/>
                <a:cs typeface="Arial"/>
              </a:rPr>
              <a:t>3.</a:t>
            </a:r>
            <a:r>
              <a:rPr lang="en-GB" sz="2000">
                <a:solidFill>
                  <a:schemeClr val="bg2">
                    <a:lumMod val="25000"/>
                  </a:schemeClr>
                </a:solidFill>
                <a:latin typeface="Arial"/>
                <a:cs typeface="Arial"/>
              </a:rPr>
              <a:t> Assess the risks</a:t>
            </a:r>
          </a:p>
        </p:txBody>
      </p:sp>
      <p:sp>
        <p:nvSpPr>
          <p:cNvPr id="4" name="Text Box 63">
            <a:extLst>
              <a:ext uri="{FF2B5EF4-FFF2-40B4-BE49-F238E27FC236}">
                <a16:creationId xmlns:a16="http://schemas.microsoft.com/office/drawing/2014/main" id="{6E3F7E83-5685-B544-A01F-9A5025E8E6EB}"/>
              </a:ext>
            </a:extLst>
          </p:cNvPr>
          <p:cNvSpPr txBox="1">
            <a:spLocks noChangeArrowheads="1"/>
          </p:cNvSpPr>
          <p:nvPr/>
        </p:nvSpPr>
        <p:spPr bwMode="auto">
          <a:xfrm>
            <a:off x="0" y="470557"/>
            <a:ext cx="9144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100">
                <a:solidFill>
                  <a:schemeClr val="bg1"/>
                </a:solidFill>
                <a:latin typeface="Arial" charset="0"/>
              </a:rPr>
              <a:t>MODULE 4 </a:t>
            </a:r>
            <a:r>
              <a:rPr lang="en-US" sz="2800" b="1" spc="100">
                <a:solidFill>
                  <a:srgbClr val="FED766"/>
                </a:solidFill>
                <a:latin typeface="Arial" charset="0"/>
              </a:rPr>
              <a:t>overview</a:t>
            </a:r>
            <a:r>
              <a:rPr lang="en-US" sz="2800" b="1" spc="100">
                <a:solidFill>
                  <a:schemeClr val="bg1"/>
                </a:solidFill>
                <a:latin typeface="Arial" charset="0"/>
              </a:rPr>
              <a:t> </a:t>
            </a:r>
          </a:p>
        </p:txBody>
      </p:sp>
      <p:sp>
        <p:nvSpPr>
          <p:cNvPr id="2" name="Rectangle 1">
            <a:extLst>
              <a:ext uri="{FF2B5EF4-FFF2-40B4-BE49-F238E27FC236}">
                <a16:creationId xmlns:a16="http://schemas.microsoft.com/office/drawing/2014/main" id="{8529E883-0AC7-F544-B9DA-4BE1B20E5B41}"/>
              </a:ext>
            </a:extLst>
          </p:cNvPr>
          <p:cNvSpPr/>
          <p:nvPr/>
        </p:nvSpPr>
        <p:spPr>
          <a:xfrm>
            <a:off x="340718" y="3542212"/>
            <a:ext cx="3188066" cy="1785104"/>
          </a:xfrm>
          <a:prstGeom prst="rect">
            <a:avLst/>
          </a:prstGeom>
        </p:spPr>
        <p:txBody>
          <a:bodyPr wrap="square">
            <a:spAutoFit/>
          </a:bodyPr>
          <a:lstStyle/>
          <a:p>
            <a:pPr algn="ctr">
              <a:spcBef>
                <a:spcPct val="50000"/>
              </a:spcBef>
              <a:defRPr/>
            </a:pPr>
            <a:r>
              <a:rPr lang="en-AU" sz="2000" b="1">
                <a:solidFill>
                  <a:srgbClr val="086788"/>
                </a:solidFill>
              </a:rPr>
              <a:t>WHAT </a:t>
            </a:r>
            <a:r>
              <a:rPr lang="en-AU" sz="2000">
                <a:solidFill>
                  <a:srgbClr val="086788"/>
                </a:solidFill>
              </a:rPr>
              <a:t>WE DO:</a:t>
            </a:r>
          </a:p>
          <a:p>
            <a:pPr algn="ctr">
              <a:spcBef>
                <a:spcPct val="50000"/>
              </a:spcBef>
              <a:defRPr/>
            </a:pPr>
            <a:r>
              <a:rPr lang="en-US" sz="2000">
                <a:solidFill>
                  <a:schemeClr val="bg2">
                    <a:lumMod val="25000"/>
                  </a:schemeClr>
                </a:solidFill>
              </a:rPr>
              <a:t>Evaluate control measures that are already in place to protect the water supply, and assess risk</a:t>
            </a:r>
          </a:p>
        </p:txBody>
      </p:sp>
      <p:sp>
        <p:nvSpPr>
          <p:cNvPr id="3" name="Rectangle 2">
            <a:extLst>
              <a:ext uri="{FF2B5EF4-FFF2-40B4-BE49-F238E27FC236}">
                <a16:creationId xmlns:a16="http://schemas.microsoft.com/office/drawing/2014/main" id="{3BD19D92-B3D9-544E-9854-FFFDCC865668}"/>
              </a:ext>
            </a:extLst>
          </p:cNvPr>
          <p:cNvSpPr/>
          <p:nvPr/>
        </p:nvSpPr>
        <p:spPr>
          <a:xfrm>
            <a:off x="4068716" y="3579224"/>
            <a:ext cx="3560397" cy="1785104"/>
          </a:xfrm>
          <a:prstGeom prst="rect">
            <a:avLst/>
          </a:prstGeom>
        </p:spPr>
        <p:txBody>
          <a:bodyPr wrap="square">
            <a:spAutoFit/>
          </a:bodyPr>
          <a:lstStyle/>
          <a:p>
            <a:pPr algn="ctr">
              <a:spcBef>
                <a:spcPct val="50000"/>
              </a:spcBef>
              <a:defRPr/>
            </a:pPr>
            <a:r>
              <a:rPr lang="en-AU" sz="2000" b="1">
                <a:solidFill>
                  <a:srgbClr val="E45C31"/>
                </a:solidFill>
              </a:rPr>
              <a:t>WHY </a:t>
            </a:r>
            <a:r>
              <a:rPr lang="en-AU" sz="2000">
                <a:solidFill>
                  <a:srgbClr val="E45C31"/>
                </a:solidFill>
              </a:rPr>
              <a:t>WE DO IT:</a:t>
            </a:r>
          </a:p>
          <a:p>
            <a:pPr algn="ctr">
              <a:spcBef>
                <a:spcPct val="50000"/>
              </a:spcBef>
              <a:defRPr/>
            </a:pPr>
            <a:r>
              <a:rPr lang="en-AU" sz="2000">
                <a:solidFill>
                  <a:schemeClr val="bg2">
                    <a:lumMod val="25000"/>
                  </a:schemeClr>
                </a:solidFill>
              </a:rPr>
              <a:t>To understand how well the hazardous events are already controlled, to prioritize improvement needs</a:t>
            </a:r>
          </a:p>
        </p:txBody>
      </p:sp>
      <p:sp>
        <p:nvSpPr>
          <p:cNvPr id="10" name="Teardrop 9">
            <a:extLst>
              <a:ext uri="{FF2B5EF4-FFF2-40B4-BE49-F238E27FC236}">
                <a16:creationId xmlns:a16="http://schemas.microsoft.com/office/drawing/2014/main" id="{194BD2FB-159C-C545-8197-99131BFA8E5F}"/>
              </a:ext>
            </a:extLst>
          </p:cNvPr>
          <p:cNvSpPr/>
          <p:nvPr/>
        </p:nvSpPr>
        <p:spPr bwMode="auto">
          <a:xfrm>
            <a:off x="1518774" y="2444931"/>
            <a:ext cx="831954" cy="831954"/>
          </a:xfrm>
          <a:prstGeom prst="teardrop">
            <a:avLst/>
          </a:prstGeom>
          <a:solidFill>
            <a:schemeClr val="bg1"/>
          </a:solidFill>
          <a:ln w="19050">
            <a:solidFill>
              <a:srgbClr val="086788"/>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86788"/>
                </a:solidFill>
                <a:latin typeface="Arial" panose="020B0604020202020204" pitchFamily="34" charset="0"/>
                <a:ea typeface="ＭＳ Ｐゴシック" charset="0"/>
                <a:cs typeface="Arial" panose="020B0604020202020204" pitchFamily="34" charset="0"/>
              </a:rPr>
              <a:t>1</a:t>
            </a:r>
          </a:p>
        </p:txBody>
      </p:sp>
      <p:sp>
        <p:nvSpPr>
          <p:cNvPr id="11" name="Teardrop 10">
            <a:extLst>
              <a:ext uri="{FF2B5EF4-FFF2-40B4-BE49-F238E27FC236}">
                <a16:creationId xmlns:a16="http://schemas.microsoft.com/office/drawing/2014/main" id="{1DA52608-2801-6148-A27E-36BA4F4CA2C8}"/>
              </a:ext>
            </a:extLst>
          </p:cNvPr>
          <p:cNvSpPr/>
          <p:nvPr/>
        </p:nvSpPr>
        <p:spPr bwMode="auto">
          <a:xfrm>
            <a:off x="5432938" y="2444931"/>
            <a:ext cx="831954" cy="831954"/>
          </a:xfrm>
          <a:prstGeom prst="teardrop">
            <a:avLst/>
          </a:prstGeom>
          <a:solidFill>
            <a:schemeClr val="bg1"/>
          </a:solidFill>
          <a:ln w="19050">
            <a:solidFill>
              <a:srgbClr val="E45C31"/>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E45C31"/>
                </a:solidFill>
                <a:latin typeface="Arial" panose="020B0604020202020204" pitchFamily="34" charset="0"/>
                <a:ea typeface="ＭＳ Ｐゴシック" charset="0"/>
                <a:cs typeface="Arial" panose="020B0604020202020204" pitchFamily="34" charset="0"/>
              </a:rPr>
              <a:t>2</a:t>
            </a:r>
          </a:p>
        </p:txBody>
      </p:sp>
      <p:sp>
        <p:nvSpPr>
          <p:cNvPr id="12" name="Teardrop 11">
            <a:extLst>
              <a:ext uri="{FF2B5EF4-FFF2-40B4-BE49-F238E27FC236}">
                <a16:creationId xmlns:a16="http://schemas.microsoft.com/office/drawing/2014/main" id="{2E4C382F-9B06-0D4D-8DE5-1C607FE3304F}"/>
              </a:ext>
            </a:extLst>
          </p:cNvPr>
          <p:cNvSpPr/>
          <p:nvPr/>
        </p:nvSpPr>
        <p:spPr bwMode="auto">
          <a:xfrm>
            <a:off x="9455960" y="2444931"/>
            <a:ext cx="831954" cy="831954"/>
          </a:xfrm>
          <a:prstGeom prst="teardrop">
            <a:avLst/>
          </a:prstGeom>
          <a:solidFill>
            <a:schemeClr val="bg1"/>
          </a:solidFill>
          <a:ln w="19050">
            <a:solidFill>
              <a:srgbClr val="009FB7"/>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09FB7"/>
                </a:solidFill>
                <a:latin typeface="Arial" panose="020B0604020202020204" pitchFamily="34" charset="0"/>
                <a:ea typeface="ＭＳ Ｐゴシック" charset="0"/>
                <a:cs typeface="Arial" panose="020B0604020202020204" pitchFamily="34" charset="0"/>
              </a:rPr>
              <a:t>3</a:t>
            </a:r>
          </a:p>
        </p:txBody>
      </p:sp>
    </p:spTree>
    <p:extLst>
      <p:ext uri="{BB962C8B-B14F-4D97-AF65-F5344CB8AC3E}">
        <p14:creationId xmlns:p14="http://schemas.microsoft.com/office/powerpoint/2010/main" val="1226025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ird&#10;&#10;Description automatically generated">
            <a:extLst>
              <a:ext uri="{FF2B5EF4-FFF2-40B4-BE49-F238E27FC236}">
                <a16:creationId xmlns:a16="http://schemas.microsoft.com/office/drawing/2014/main" id="{52843F36-4756-CA4D-B705-3A6836357160}"/>
              </a:ext>
            </a:extLst>
          </p:cNvPr>
          <p:cNvPicPr>
            <a:picLocks noChangeAspect="1"/>
          </p:cNvPicPr>
          <p:nvPr/>
        </p:nvPicPr>
        <p:blipFill rotWithShape="1">
          <a:blip r:embed="rId3" cstate="print">
            <a:alphaModFix amt="25000"/>
            <a:extLst>
              <a:ext uri="{28A0092B-C50C-407E-A947-70E740481C1C}">
                <a14:useLocalDpi xmlns:a14="http://schemas.microsoft.com/office/drawing/2010/main"/>
              </a:ext>
            </a:extLst>
          </a:blip>
          <a:srcRect r="-156"/>
          <a:stretch/>
        </p:blipFill>
        <p:spPr>
          <a:xfrm>
            <a:off x="14287" y="1611086"/>
            <a:ext cx="12177713" cy="5246914"/>
          </a:xfrm>
          <a:prstGeom prst="rect">
            <a:avLst/>
          </a:prstGeom>
        </p:spPr>
      </p:pic>
      <p:sp>
        <p:nvSpPr>
          <p:cNvPr id="22" name="Teardrop 21">
            <a:extLst>
              <a:ext uri="{FF2B5EF4-FFF2-40B4-BE49-F238E27FC236}">
                <a16:creationId xmlns:a16="http://schemas.microsoft.com/office/drawing/2014/main" id="{1425FA9B-E122-A84E-875D-DA239228A1E9}"/>
              </a:ext>
            </a:extLst>
          </p:cNvPr>
          <p:cNvSpPr/>
          <p:nvPr/>
        </p:nvSpPr>
        <p:spPr bwMode="auto">
          <a:xfrm>
            <a:off x="283892" y="5923572"/>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3000" b="1">
                <a:solidFill>
                  <a:schemeClr val="bg1"/>
                </a:solidFill>
                <a:latin typeface="Arial" panose="020B0604020202020204" pitchFamily="34" charset="0"/>
                <a:ea typeface="ＭＳ Ｐゴシック" charset="0"/>
                <a:cs typeface="Arial" panose="020B0604020202020204" pitchFamily="34" charset="0"/>
              </a:rPr>
              <a:t>Q4</a:t>
            </a:r>
          </a:p>
        </p:txBody>
      </p:sp>
      <p:sp>
        <p:nvSpPr>
          <p:cNvPr id="10" name="Text Box 63">
            <a:extLst>
              <a:ext uri="{FF2B5EF4-FFF2-40B4-BE49-F238E27FC236}">
                <a16:creationId xmlns:a16="http://schemas.microsoft.com/office/drawing/2014/main" id="{A4E3B55A-3B1D-5B41-9D56-8BE8F103CD6D}"/>
              </a:ext>
            </a:extLst>
          </p:cNvPr>
          <p:cNvSpPr txBox="1">
            <a:spLocks noChangeArrowheads="1"/>
          </p:cNvSpPr>
          <p:nvPr/>
        </p:nvSpPr>
        <p:spPr bwMode="auto">
          <a:xfrm>
            <a:off x="0" y="1972514"/>
            <a:ext cx="9144000" cy="1169551"/>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l">
              <a:defRPr/>
            </a:pPr>
            <a:r>
              <a:rPr lang="en-GB">
                <a:solidFill>
                  <a:schemeClr val="bg1"/>
                </a:solidFill>
              </a:rPr>
              <a:t>HAZARD</a:t>
            </a:r>
            <a:endParaRPr lang="en-GB" b="0">
              <a:solidFill>
                <a:schemeClr val="bg1"/>
              </a:solidFill>
              <a:ea typeface="ＭＳ Ｐゴシック" charset="0"/>
            </a:endParaRPr>
          </a:p>
          <a:p>
            <a:pPr algn="l">
              <a:defRPr/>
            </a:pPr>
            <a:r>
              <a:rPr lang="en-US" b="0">
                <a:solidFill>
                  <a:schemeClr val="bg1"/>
                </a:solidFill>
              </a:rPr>
              <a:t>A contaminant or condition that may adversely affect the supply of safe drinking-water</a:t>
            </a:r>
            <a:endParaRPr lang="en-GB" b="0">
              <a:solidFill>
                <a:schemeClr val="bg1"/>
              </a:solidFill>
            </a:endParaRPr>
          </a:p>
        </p:txBody>
      </p:sp>
      <p:sp>
        <p:nvSpPr>
          <p:cNvPr id="11" name="Text Box 63">
            <a:extLst>
              <a:ext uri="{FF2B5EF4-FFF2-40B4-BE49-F238E27FC236}">
                <a16:creationId xmlns:a16="http://schemas.microsoft.com/office/drawing/2014/main" id="{780158C2-51E5-344F-BD40-722F7CAE635C}"/>
              </a:ext>
            </a:extLst>
          </p:cNvPr>
          <p:cNvSpPr txBox="1">
            <a:spLocks noChangeArrowheads="1"/>
          </p:cNvSpPr>
          <p:nvPr/>
        </p:nvSpPr>
        <p:spPr bwMode="auto">
          <a:xfrm>
            <a:off x="3033714" y="3948043"/>
            <a:ext cx="9143999" cy="1169551"/>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l">
              <a:defRPr/>
            </a:pPr>
            <a:r>
              <a:rPr lang="en-GB">
                <a:solidFill>
                  <a:schemeClr val="bg1"/>
                </a:solidFill>
              </a:rPr>
              <a:t>HAZARDOUS EVENT</a:t>
            </a:r>
            <a:endParaRPr lang="en-GB" b="0">
              <a:solidFill>
                <a:schemeClr val="bg1"/>
              </a:solidFill>
              <a:ea typeface="ＭＳ Ｐゴシック" charset="0"/>
            </a:endParaRPr>
          </a:p>
          <a:p>
            <a:pPr algn="l">
              <a:defRPr/>
            </a:pPr>
            <a:r>
              <a:rPr lang="en-US" b="0">
                <a:solidFill>
                  <a:schemeClr val="bg1"/>
                </a:solidFill>
              </a:rPr>
              <a:t>An event that results in a hazard being introduced to, or inadequately removed from, the water supply</a:t>
            </a:r>
            <a:endParaRPr lang="en-GB" b="0">
              <a:solidFill>
                <a:schemeClr val="bg1"/>
              </a:solidFill>
            </a:endParaRPr>
          </a:p>
        </p:txBody>
      </p:sp>
      <p:sp>
        <p:nvSpPr>
          <p:cNvPr id="2" name="Text Box 63">
            <a:extLst>
              <a:ext uri="{FF2B5EF4-FFF2-40B4-BE49-F238E27FC236}">
                <a16:creationId xmlns:a16="http://schemas.microsoft.com/office/drawing/2014/main" id="{D6F62712-C0D9-BE23-13E9-B3B77B01328D}"/>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ANSWER</a:t>
            </a:r>
            <a:endParaRPr lang="en-US" sz="2800" b="1" i="1" spc="100">
              <a:solidFill>
                <a:srgbClr val="1D395C"/>
              </a:solidFill>
              <a:latin typeface="Arial" charset="0"/>
            </a:endParaRPr>
          </a:p>
        </p:txBody>
      </p:sp>
    </p:spTree>
    <p:extLst>
      <p:ext uri="{BB962C8B-B14F-4D97-AF65-F5344CB8AC3E}">
        <p14:creationId xmlns:p14="http://schemas.microsoft.com/office/powerpoint/2010/main" val="2124745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253B3-7C2C-1FD9-21BE-A01A5622C56B}"/>
            </a:ext>
          </a:extLst>
        </p:cNvPr>
        <p:cNvGrpSpPr/>
        <p:nvPr/>
      </p:nvGrpSpPr>
      <p:grpSpPr>
        <a:xfrm>
          <a:off x="0" y="0"/>
          <a:ext cx="0" cy="0"/>
          <a:chOff x="0" y="0"/>
          <a:chExt cx="0" cy="0"/>
        </a:xfrm>
      </p:grpSpPr>
      <p:sp>
        <p:nvSpPr>
          <p:cNvPr id="51" name="Teardrop 50">
            <a:extLst>
              <a:ext uri="{FF2B5EF4-FFF2-40B4-BE49-F238E27FC236}">
                <a16:creationId xmlns:a16="http://schemas.microsoft.com/office/drawing/2014/main" id="{1AA791DD-2869-C95E-1299-D9A669BF7EBE}"/>
              </a:ext>
            </a:extLst>
          </p:cNvPr>
          <p:cNvSpPr/>
          <p:nvPr/>
        </p:nvSpPr>
        <p:spPr bwMode="auto">
          <a:xfrm>
            <a:off x="262120" y="5844768"/>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Q</a:t>
            </a:r>
            <a:r>
              <a:rPr lang="en-US" sz="3000" b="1">
                <a:solidFill>
                  <a:prstClr val="white"/>
                </a:solidFill>
                <a:latin typeface="Arial" panose="020B0604020202020204" pitchFamily="34" charset="0"/>
                <a:ea typeface="ＭＳ Ｐゴシック" charset="0"/>
                <a:cs typeface="Arial" panose="020B0604020202020204" pitchFamily="34" charset="0"/>
              </a:rPr>
              <a:t>5</a:t>
            </a:r>
            <a:endPar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Box 16">
            <a:extLst>
              <a:ext uri="{FF2B5EF4-FFF2-40B4-BE49-F238E27FC236}">
                <a16:creationId xmlns:a16="http://schemas.microsoft.com/office/drawing/2014/main" id="{6E08DFD7-573D-ACE3-6513-5DF092897308}"/>
              </a:ext>
            </a:extLst>
          </p:cNvPr>
          <p:cNvSpPr txBox="1"/>
          <p:nvPr/>
        </p:nvSpPr>
        <p:spPr>
          <a:xfrm>
            <a:off x="1433593" y="2736502"/>
            <a:ext cx="8051370"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Arial" charset="0"/>
                <a:ea typeface="MS PGothic" charset="0"/>
              </a:rPr>
              <a:t>What is the “formula” for describing a hazardous event?</a:t>
            </a:r>
            <a:endParaRPr kumimoji="0" lang="en-IE" sz="2800" b="0" i="0" u="none" strike="noStrike" kern="1200" cap="none" spc="0" normalizeH="0" baseline="0" noProof="0">
              <a:ln>
                <a:noFill/>
              </a:ln>
              <a:solidFill>
                <a:prstClr val="black"/>
              </a:solidFill>
              <a:effectLst/>
              <a:uLnTx/>
              <a:uFillTx/>
              <a:latin typeface="Arial"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8" name="Text Box 63">
            <a:extLst>
              <a:ext uri="{FF2B5EF4-FFF2-40B4-BE49-F238E27FC236}">
                <a16:creationId xmlns:a16="http://schemas.microsoft.com/office/drawing/2014/main" id="{3E3AFA4E-DCA3-855C-BD1B-E5B468B1BCC8}"/>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EXERCISE: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Pop quiz</a:t>
            </a:r>
          </a:p>
        </p:txBody>
      </p:sp>
    </p:spTree>
    <p:extLst>
      <p:ext uri="{BB962C8B-B14F-4D97-AF65-F5344CB8AC3E}">
        <p14:creationId xmlns:p14="http://schemas.microsoft.com/office/powerpoint/2010/main" val="4132527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63"/>
          <p:cNvSpPr txBox="1">
            <a:spLocks noChangeArrowheads="1"/>
          </p:cNvSpPr>
          <p:nvPr/>
        </p:nvSpPr>
        <p:spPr bwMode="auto">
          <a:xfrm>
            <a:off x="1269274" y="2024315"/>
            <a:ext cx="7935912"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200">
                <a:solidFill>
                  <a:schemeClr val="bg2">
                    <a:lumMod val="25000"/>
                  </a:schemeClr>
                </a:solidFill>
                <a:latin typeface="Arial" charset="0"/>
              </a:rPr>
              <a:t>When identifying hazardous events, </a:t>
            </a:r>
            <a:r>
              <a:rPr lang="en-GB" sz="2200" b="1">
                <a:solidFill>
                  <a:srgbClr val="E45C31"/>
                </a:solidFill>
                <a:latin typeface="Arial" charset="0"/>
              </a:rPr>
              <a:t>BE SPECIFIC</a:t>
            </a:r>
            <a:r>
              <a:rPr lang="en-GB" sz="2200">
                <a:solidFill>
                  <a:srgbClr val="E45C31"/>
                </a:solidFill>
                <a:latin typeface="Arial" charset="0"/>
              </a:rPr>
              <a:t>! </a:t>
            </a:r>
            <a:br>
              <a:rPr lang="en-GB" sz="2200">
                <a:solidFill>
                  <a:srgbClr val="E45C31"/>
                </a:solidFill>
                <a:latin typeface="Arial" charset="0"/>
              </a:rPr>
            </a:br>
            <a:r>
              <a:rPr lang="en-GB" sz="2200">
                <a:solidFill>
                  <a:schemeClr val="bg2">
                    <a:lumMod val="25000"/>
                  </a:schemeClr>
                </a:solidFill>
                <a:latin typeface="Arial" charset="0"/>
              </a:rPr>
              <a:t>Clearly indicate </a:t>
            </a:r>
            <a:r>
              <a:rPr lang="en-GB" sz="2200" b="1">
                <a:solidFill>
                  <a:schemeClr val="bg2">
                    <a:lumMod val="25000"/>
                  </a:schemeClr>
                </a:solidFill>
                <a:latin typeface="Arial" charset="0"/>
              </a:rPr>
              <a:t>what hazard </a:t>
            </a:r>
            <a:r>
              <a:rPr lang="en-GB" sz="2200">
                <a:solidFill>
                  <a:schemeClr val="bg2">
                    <a:lumMod val="25000"/>
                  </a:schemeClr>
                </a:solidFill>
                <a:latin typeface="Arial" charset="0"/>
              </a:rPr>
              <a:t>could be introduced, and</a:t>
            </a:r>
            <a:r>
              <a:rPr lang="en-GB" sz="2200" b="1">
                <a:solidFill>
                  <a:schemeClr val="bg2">
                    <a:lumMod val="25000"/>
                  </a:schemeClr>
                </a:solidFill>
                <a:latin typeface="Arial" charset="0"/>
              </a:rPr>
              <a:t> how</a:t>
            </a:r>
            <a:r>
              <a:rPr lang="en-GB" sz="2200">
                <a:solidFill>
                  <a:schemeClr val="bg2">
                    <a:lumMod val="25000"/>
                  </a:schemeClr>
                </a:solidFill>
                <a:latin typeface="Arial" charset="0"/>
              </a:rPr>
              <a:t>.</a:t>
            </a:r>
            <a:endParaRPr lang="en-GB" sz="2200">
              <a:solidFill>
                <a:schemeClr val="bg2">
                  <a:lumMod val="25000"/>
                </a:schemeClr>
              </a:solidFill>
              <a:latin typeface="Arial"/>
              <a:cs typeface="Arial"/>
            </a:endParaRPr>
          </a:p>
        </p:txBody>
      </p:sp>
      <p:sp>
        <p:nvSpPr>
          <p:cNvPr id="26" name="Teardrop 25">
            <a:extLst>
              <a:ext uri="{FF2B5EF4-FFF2-40B4-BE49-F238E27FC236}">
                <a16:creationId xmlns:a16="http://schemas.microsoft.com/office/drawing/2014/main" id="{785B36FD-01A7-B640-81C0-B978F27D74E4}"/>
              </a:ext>
            </a:extLst>
          </p:cNvPr>
          <p:cNvSpPr/>
          <p:nvPr/>
        </p:nvSpPr>
        <p:spPr bwMode="auto">
          <a:xfrm>
            <a:off x="392749" y="5847372"/>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3000" b="1">
                <a:solidFill>
                  <a:schemeClr val="bg1"/>
                </a:solidFill>
                <a:latin typeface="Arial" panose="020B0604020202020204" pitchFamily="34" charset="0"/>
                <a:ea typeface="ＭＳ Ｐゴシック" charset="0"/>
                <a:cs typeface="Arial" panose="020B0604020202020204" pitchFamily="34" charset="0"/>
              </a:rPr>
              <a:t>Q5</a:t>
            </a:r>
          </a:p>
        </p:txBody>
      </p:sp>
      <p:pic>
        <p:nvPicPr>
          <p:cNvPr id="27" name="Graphic 26" descr="Lightbulb">
            <a:extLst>
              <a:ext uri="{FF2B5EF4-FFF2-40B4-BE49-F238E27FC236}">
                <a16:creationId xmlns:a16="http://schemas.microsoft.com/office/drawing/2014/main" id="{EC7F1B30-2F06-1441-87F3-78A8C34386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238" y="3345704"/>
            <a:ext cx="1424763" cy="1424763"/>
          </a:xfrm>
          <a:prstGeom prst="rect">
            <a:avLst/>
          </a:prstGeom>
        </p:spPr>
      </p:pic>
      <p:sp>
        <p:nvSpPr>
          <p:cNvPr id="30" name="Text Box 63">
            <a:extLst>
              <a:ext uri="{FF2B5EF4-FFF2-40B4-BE49-F238E27FC236}">
                <a16:creationId xmlns:a16="http://schemas.microsoft.com/office/drawing/2014/main" id="{34053BE9-CF99-9841-BE5E-AC61FDDA1110}"/>
              </a:ext>
            </a:extLst>
          </p:cNvPr>
          <p:cNvSpPr txBox="1">
            <a:spLocks noChangeArrowheads="1"/>
          </p:cNvSpPr>
          <p:nvPr/>
        </p:nvSpPr>
        <p:spPr bwMode="auto">
          <a:xfrm>
            <a:off x="2209099" y="3627197"/>
            <a:ext cx="588382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600"/>
              </a:spcBef>
              <a:defRPr/>
            </a:pPr>
            <a:r>
              <a:rPr lang="en-GB" sz="2000" b="1">
                <a:solidFill>
                  <a:srgbClr val="009FB7"/>
                </a:solidFill>
                <a:latin typeface="Arial" charset="0"/>
              </a:rPr>
              <a:t>TIP: </a:t>
            </a:r>
            <a:r>
              <a:rPr lang="en-GB" sz="2000">
                <a:solidFill>
                  <a:schemeClr val="bg2">
                    <a:lumMod val="25000"/>
                  </a:schemeClr>
                </a:solidFill>
                <a:latin typeface="Arial" charset="0"/>
                <a:cs typeface="Arial"/>
              </a:rPr>
              <a:t>A good hazardous event reads like this:</a:t>
            </a:r>
          </a:p>
          <a:p>
            <a:pPr marL="0" indent="0" algn="l">
              <a:spcBef>
                <a:spcPct val="50000"/>
              </a:spcBef>
              <a:defRPr/>
            </a:pPr>
            <a:r>
              <a:rPr lang="en-GB" sz="2000" b="1">
                <a:solidFill>
                  <a:srgbClr val="E45C31"/>
                </a:solidFill>
                <a:latin typeface="Arial" charset="0"/>
                <a:cs typeface="Arial"/>
              </a:rPr>
              <a:t>X happens </a:t>
            </a:r>
            <a:r>
              <a:rPr lang="en-GB" sz="2000" i="1">
                <a:solidFill>
                  <a:srgbClr val="E45C31"/>
                </a:solidFill>
                <a:latin typeface="Arial" charset="0"/>
                <a:cs typeface="Arial"/>
              </a:rPr>
              <a:t>(to the water supply) </a:t>
            </a:r>
            <a:r>
              <a:rPr lang="en-GB" sz="2000" b="1">
                <a:solidFill>
                  <a:srgbClr val="E45C31"/>
                </a:solidFill>
                <a:latin typeface="Arial" charset="0"/>
                <a:cs typeface="Arial"/>
              </a:rPr>
              <a:t>because of Y</a:t>
            </a:r>
          </a:p>
        </p:txBody>
      </p:sp>
      <p:sp>
        <p:nvSpPr>
          <p:cNvPr id="32" name="Text Box 63">
            <a:extLst>
              <a:ext uri="{FF2B5EF4-FFF2-40B4-BE49-F238E27FC236}">
                <a16:creationId xmlns:a16="http://schemas.microsoft.com/office/drawing/2014/main" id="{E41D08D0-26DE-1748-998A-56A58DFA0101}"/>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300">
                <a:solidFill>
                  <a:srgbClr val="1D395C"/>
                </a:solidFill>
                <a:latin typeface="Arial" charset="0"/>
              </a:rPr>
              <a:t>ANSWER</a:t>
            </a:r>
            <a:endParaRPr lang="en-US" sz="2800" b="1" spc="100">
              <a:solidFill>
                <a:srgbClr val="1D395C"/>
              </a:solidFill>
              <a:latin typeface="Arial" charset="0"/>
            </a:endParaRPr>
          </a:p>
        </p:txBody>
      </p:sp>
    </p:spTree>
    <p:extLst>
      <p:ext uri="{BB962C8B-B14F-4D97-AF65-F5344CB8AC3E}">
        <p14:creationId xmlns:p14="http://schemas.microsoft.com/office/powerpoint/2010/main" val="823086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DEAE4-3596-200C-65C2-7E297A205A82}"/>
            </a:ext>
          </a:extLst>
        </p:cNvPr>
        <p:cNvGrpSpPr/>
        <p:nvPr/>
      </p:nvGrpSpPr>
      <p:grpSpPr>
        <a:xfrm>
          <a:off x="0" y="0"/>
          <a:ext cx="0" cy="0"/>
          <a:chOff x="0" y="0"/>
          <a:chExt cx="0" cy="0"/>
        </a:xfrm>
      </p:grpSpPr>
      <p:sp>
        <p:nvSpPr>
          <p:cNvPr id="51" name="Teardrop 50">
            <a:extLst>
              <a:ext uri="{FF2B5EF4-FFF2-40B4-BE49-F238E27FC236}">
                <a16:creationId xmlns:a16="http://schemas.microsoft.com/office/drawing/2014/main" id="{8843CCAF-8EF5-C4F9-D4D4-2B2DBA418028}"/>
              </a:ext>
            </a:extLst>
          </p:cNvPr>
          <p:cNvSpPr/>
          <p:nvPr/>
        </p:nvSpPr>
        <p:spPr bwMode="auto">
          <a:xfrm>
            <a:off x="262120" y="5844768"/>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Q6</a:t>
            </a:r>
          </a:p>
        </p:txBody>
      </p:sp>
      <p:sp>
        <p:nvSpPr>
          <p:cNvPr id="17" name="TextBox 16">
            <a:extLst>
              <a:ext uri="{FF2B5EF4-FFF2-40B4-BE49-F238E27FC236}">
                <a16:creationId xmlns:a16="http://schemas.microsoft.com/office/drawing/2014/main" id="{371B9F34-C2D1-8B25-B55F-E5E592AB97FF}"/>
              </a:ext>
            </a:extLst>
          </p:cNvPr>
          <p:cNvSpPr txBox="1"/>
          <p:nvPr/>
        </p:nvSpPr>
        <p:spPr>
          <a:xfrm>
            <a:off x="1433593" y="2736502"/>
            <a:ext cx="805137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Arial" charset="0"/>
                <a:ea typeface="MS PGothic" charset="0"/>
              </a:rPr>
              <a:t>What is a “control measure”?</a:t>
            </a:r>
            <a:endParaRPr kumimoji="0" lang="en-IE" sz="2800" b="0" i="0" u="none" strike="noStrike" kern="1200" cap="none" spc="0" normalizeH="0" baseline="0" noProof="0">
              <a:ln>
                <a:noFill/>
              </a:ln>
              <a:solidFill>
                <a:prstClr val="black"/>
              </a:solidFill>
              <a:effectLst/>
              <a:uLnTx/>
              <a:uFillTx/>
              <a:latin typeface="Arial"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8" name="Text Box 63">
            <a:extLst>
              <a:ext uri="{FF2B5EF4-FFF2-40B4-BE49-F238E27FC236}">
                <a16:creationId xmlns:a16="http://schemas.microsoft.com/office/drawing/2014/main" id="{6F06AD68-A498-A92B-D9DC-4D097D8F6A1A}"/>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EXERCISE: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Pop quiz</a:t>
            </a:r>
          </a:p>
        </p:txBody>
      </p:sp>
    </p:spTree>
    <p:extLst>
      <p:ext uri="{BB962C8B-B14F-4D97-AF65-F5344CB8AC3E}">
        <p14:creationId xmlns:p14="http://schemas.microsoft.com/office/powerpoint/2010/main" val="2978033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63"/>
          <p:cNvSpPr txBox="1">
            <a:spLocks noChangeArrowheads="1"/>
          </p:cNvSpPr>
          <p:nvPr/>
        </p:nvSpPr>
        <p:spPr bwMode="auto">
          <a:xfrm>
            <a:off x="3048000" y="2259449"/>
            <a:ext cx="9144000" cy="1169551"/>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l">
              <a:defRPr/>
            </a:pPr>
            <a:r>
              <a:rPr lang="en-GB">
                <a:solidFill>
                  <a:schemeClr val="bg1"/>
                </a:solidFill>
              </a:rPr>
              <a:t>CONTROL MEASURES</a:t>
            </a:r>
          </a:p>
          <a:p>
            <a:pPr algn="l">
              <a:defRPr/>
            </a:pPr>
            <a:r>
              <a:rPr lang="en-US" b="0">
                <a:solidFill>
                  <a:schemeClr val="bg1"/>
                </a:solidFill>
                <a:ea typeface="ＭＳ Ｐゴシック" charset="0"/>
              </a:rPr>
              <a:t>An activity or process to prevent, eliminate or reduce the risk of a hazardous event to an acceptable level</a:t>
            </a:r>
            <a:endParaRPr lang="en-GB" b="0">
              <a:solidFill>
                <a:schemeClr val="bg1"/>
              </a:solidFill>
              <a:ea typeface="ＭＳ Ｐゴシック" charset="0"/>
            </a:endParaRPr>
          </a:p>
        </p:txBody>
      </p:sp>
      <p:sp>
        <p:nvSpPr>
          <p:cNvPr id="28" name="Teardrop 27">
            <a:extLst>
              <a:ext uri="{FF2B5EF4-FFF2-40B4-BE49-F238E27FC236}">
                <a16:creationId xmlns:a16="http://schemas.microsoft.com/office/drawing/2014/main" id="{4BC9CB0A-C7B3-4341-8CA0-9CA3266BE3DE}"/>
              </a:ext>
            </a:extLst>
          </p:cNvPr>
          <p:cNvSpPr/>
          <p:nvPr/>
        </p:nvSpPr>
        <p:spPr bwMode="auto">
          <a:xfrm>
            <a:off x="327435" y="5881494"/>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3000" b="1">
                <a:solidFill>
                  <a:schemeClr val="bg1"/>
                </a:solidFill>
                <a:latin typeface="Arial" panose="020B0604020202020204" pitchFamily="34" charset="0"/>
                <a:ea typeface="ＭＳ Ｐゴシック" charset="0"/>
                <a:cs typeface="Arial" panose="020B0604020202020204" pitchFamily="34" charset="0"/>
              </a:rPr>
              <a:t>Q6</a:t>
            </a:r>
          </a:p>
        </p:txBody>
      </p:sp>
      <p:sp>
        <p:nvSpPr>
          <p:cNvPr id="32" name="Text Box 63">
            <a:extLst>
              <a:ext uri="{FF2B5EF4-FFF2-40B4-BE49-F238E27FC236}">
                <a16:creationId xmlns:a16="http://schemas.microsoft.com/office/drawing/2014/main" id="{FC23A286-2774-6941-9F69-E8A91D893AA1}"/>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ANSWER</a:t>
            </a:r>
            <a:endParaRPr lang="en-US" sz="2800" b="1" i="1" spc="100">
              <a:solidFill>
                <a:srgbClr val="1D395C"/>
              </a:solidFill>
              <a:latin typeface="Arial" charset="0"/>
            </a:endParaRPr>
          </a:p>
        </p:txBody>
      </p:sp>
      <p:sp>
        <p:nvSpPr>
          <p:cNvPr id="2" name="Text Box 63">
            <a:extLst>
              <a:ext uri="{FF2B5EF4-FFF2-40B4-BE49-F238E27FC236}">
                <a16:creationId xmlns:a16="http://schemas.microsoft.com/office/drawing/2014/main" id="{887D5358-BDB4-4175-9F56-2FB6356F49D1}"/>
              </a:ext>
            </a:extLst>
          </p:cNvPr>
          <p:cNvSpPr txBox="1">
            <a:spLocks noChangeArrowheads="1"/>
          </p:cNvSpPr>
          <p:nvPr/>
        </p:nvSpPr>
        <p:spPr bwMode="auto">
          <a:xfrm>
            <a:off x="4321628" y="4542666"/>
            <a:ext cx="5236029"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spcBef>
                <a:spcPct val="50000"/>
              </a:spcBef>
            </a:pPr>
            <a:r>
              <a:rPr lang="en-GB" sz="1800" i="1">
                <a:solidFill>
                  <a:schemeClr val="bg2">
                    <a:lumMod val="25000"/>
                  </a:schemeClr>
                </a:solidFill>
                <a:cs typeface="Arial" charset="0"/>
              </a:rPr>
              <a:t>Module 4 focuses on identifying and validating </a:t>
            </a:r>
            <a:r>
              <a:rPr lang="en-GB" sz="1800" b="1" i="1">
                <a:solidFill>
                  <a:srgbClr val="E45C31"/>
                </a:solidFill>
                <a:cs typeface="Arial" charset="0"/>
              </a:rPr>
              <a:t>EXISTING</a:t>
            </a:r>
            <a:r>
              <a:rPr lang="en-GB" sz="1800" i="1">
                <a:solidFill>
                  <a:schemeClr val="bg2">
                    <a:lumMod val="25000"/>
                  </a:schemeClr>
                </a:solidFill>
                <a:cs typeface="Arial" charset="0"/>
              </a:rPr>
              <a:t> control measures already in place.</a:t>
            </a:r>
          </a:p>
          <a:p>
            <a:pPr eaLnBrk="1" hangingPunct="1">
              <a:spcBef>
                <a:spcPct val="50000"/>
              </a:spcBef>
            </a:pPr>
            <a:r>
              <a:rPr lang="en-GB" sz="1800" b="1" i="1">
                <a:solidFill>
                  <a:srgbClr val="E45C31"/>
                </a:solidFill>
                <a:cs typeface="Arial" charset="0"/>
              </a:rPr>
              <a:t> ADDITIONAL </a:t>
            </a:r>
            <a:r>
              <a:rPr lang="en-GB" sz="1800" i="1">
                <a:solidFill>
                  <a:schemeClr val="bg2">
                    <a:lumMod val="25000"/>
                  </a:schemeClr>
                </a:solidFill>
                <a:cs typeface="Arial" charset="0"/>
              </a:rPr>
              <a:t>control measures that are needed are addressed in Module 5</a:t>
            </a:r>
          </a:p>
        </p:txBody>
      </p:sp>
      <p:pic>
        <p:nvPicPr>
          <p:cNvPr id="3" name="Graphic 2" descr="Warning outline">
            <a:extLst>
              <a:ext uri="{FF2B5EF4-FFF2-40B4-BE49-F238E27FC236}">
                <a16:creationId xmlns:a16="http://schemas.microsoft.com/office/drawing/2014/main" id="{6377E288-D24B-FD5E-875E-D7B6998DA1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0045" y="3967836"/>
            <a:ext cx="2314315" cy="2314315"/>
          </a:xfrm>
          <a:prstGeom prst="rect">
            <a:avLst/>
          </a:prstGeom>
        </p:spPr>
      </p:pic>
    </p:spTree>
    <p:extLst>
      <p:ext uri="{BB962C8B-B14F-4D97-AF65-F5344CB8AC3E}">
        <p14:creationId xmlns:p14="http://schemas.microsoft.com/office/powerpoint/2010/main" val="1370651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89413-F251-3E08-62E6-0A09D6DF43F5}"/>
            </a:ext>
          </a:extLst>
        </p:cNvPr>
        <p:cNvGrpSpPr/>
        <p:nvPr/>
      </p:nvGrpSpPr>
      <p:grpSpPr>
        <a:xfrm>
          <a:off x="0" y="0"/>
          <a:ext cx="0" cy="0"/>
          <a:chOff x="0" y="0"/>
          <a:chExt cx="0" cy="0"/>
        </a:xfrm>
      </p:grpSpPr>
      <p:sp>
        <p:nvSpPr>
          <p:cNvPr id="51" name="Teardrop 50">
            <a:extLst>
              <a:ext uri="{FF2B5EF4-FFF2-40B4-BE49-F238E27FC236}">
                <a16:creationId xmlns:a16="http://schemas.microsoft.com/office/drawing/2014/main" id="{77CB5D2E-FC59-4F08-7233-DD2CE67700AF}"/>
              </a:ext>
            </a:extLst>
          </p:cNvPr>
          <p:cNvSpPr/>
          <p:nvPr/>
        </p:nvSpPr>
        <p:spPr bwMode="auto">
          <a:xfrm>
            <a:off x="262120" y="5844768"/>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Q</a:t>
            </a:r>
            <a:r>
              <a:rPr lang="en-US" sz="3000" b="1">
                <a:solidFill>
                  <a:prstClr val="white"/>
                </a:solidFill>
                <a:latin typeface="Arial" panose="020B0604020202020204" pitchFamily="34" charset="0"/>
                <a:ea typeface="ＭＳ Ｐゴシック" charset="0"/>
                <a:cs typeface="Arial" panose="020B0604020202020204" pitchFamily="34" charset="0"/>
              </a:rPr>
              <a:t>7</a:t>
            </a:r>
            <a:endPar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Box 16">
            <a:extLst>
              <a:ext uri="{FF2B5EF4-FFF2-40B4-BE49-F238E27FC236}">
                <a16:creationId xmlns:a16="http://schemas.microsoft.com/office/drawing/2014/main" id="{440C0C87-4394-601D-7E51-4770BB6CE153}"/>
              </a:ext>
            </a:extLst>
          </p:cNvPr>
          <p:cNvSpPr txBox="1"/>
          <p:nvPr/>
        </p:nvSpPr>
        <p:spPr>
          <a:xfrm>
            <a:off x="1433593" y="2736502"/>
            <a:ext cx="805137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charset="0"/>
                <a:ea typeface="MS PGothic" charset="0"/>
              </a:rPr>
              <a:t>What does it mean to “validate” a control measure?</a:t>
            </a:r>
            <a:endParaRPr kumimoji="0" lang="en-GB"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8" name="Text Box 63">
            <a:extLst>
              <a:ext uri="{FF2B5EF4-FFF2-40B4-BE49-F238E27FC236}">
                <a16:creationId xmlns:a16="http://schemas.microsoft.com/office/drawing/2014/main" id="{161C1A88-3839-0913-7142-353822C04E11}"/>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EXERCISE: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Pop quiz</a:t>
            </a:r>
          </a:p>
        </p:txBody>
      </p:sp>
    </p:spTree>
    <p:extLst>
      <p:ext uri="{BB962C8B-B14F-4D97-AF65-F5344CB8AC3E}">
        <p14:creationId xmlns:p14="http://schemas.microsoft.com/office/powerpoint/2010/main" val="1539413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3"/>
          <p:cNvSpPr txBox="1">
            <a:spLocks noChangeArrowheads="1"/>
          </p:cNvSpPr>
          <p:nvPr/>
        </p:nvSpPr>
        <p:spPr bwMode="auto">
          <a:xfrm>
            <a:off x="1095103" y="1662880"/>
            <a:ext cx="775335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0"/>
              </a:spcBef>
              <a:spcAft>
                <a:spcPts val="1800"/>
              </a:spcAft>
              <a:defRPr/>
            </a:pPr>
            <a:r>
              <a:rPr lang="en-GB" sz="2000" b="1">
                <a:solidFill>
                  <a:schemeClr val="bg2">
                    <a:lumMod val="25000"/>
                  </a:schemeClr>
                </a:solidFill>
                <a:latin typeface="Arial" charset="0"/>
              </a:rPr>
              <a:t>Key actions:</a:t>
            </a:r>
          </a:p>
          <a:p>
            <a:pPr marL="457200" lvl="1" indent="0" algn="l" eaLnBrk="1" hangingPunct="1">
              <a:spcBef>
                <a:spcPts val="0"/>
              </a:spcBef>
              <a:spcAft>
                <a:spcPts val="1800"/>
              </a:spcAft>
              <a:defRPr/>
            </a:pPr>
            <a:r>
              <a:rPr lang="en-GB" sz="2000">
                <a:solidFill>
                  <a:schemeClr val="bg2">
                    <a:lumMod val="75000"/>
                  </a:schemeClr>
                </a:solidFill>
                <a:latin typeface="Arial"/>
                <a:cs typeface="Arial"/>
              </a:rPr>
              <a:t>Identify </a:t>
            </a:r>
            <a:r>
              <a:rPr lang="en-GB" sz="2000" u="sng">
                <a:solidFill>
                  <a:schemeClr val="bg2">
                    <a:lumMod val="75000"/>
                  </a:schemeClr>
                </a:solidFill>
                <a:latin typeface="Arial"/>
                <a:cs typeface="Arial"/>
              </a:rPr>
              <a:t>existing</a:t>
            </a:r>
            <a:r>
              <a:rPr lang="en-GB" sz="2000">
                <a:solidFill>
                  <a:schemeClr val="bg2">
                    <a:lumMod val="75000"/>
                  </a:schemeClr>
                </a:solidFill>
                <a:latin typeface="Arial"/>
                <a:cs typeface="Arial"/>
              </a:rPr>
              <a:t> control measures</a:t>
            </a:r>
          </a:p>
          <a:p>
            <a:pPr marL="457200" lvl="1" indent="0" algn="l" eaLnBrk="1" hangingPunct="1">
              <a:spcBef>
                <a:spcPts val="0"/>
              </a:spcBef>
              <a:spcAft>
                <a:spcPts val="1800"/>
              </a:spcAft>
              <a:defRPr/>
            </a:pPr>
            <a:r>
              <a:rPr lang="en-GB" sz="2000" b="1">
                <a:solidFill>
                  <a:schemeClr val="bg2">
                    <a:lumMod val="25000"/>
                  </a:schemeClr>
                </a:solidFill>
                <a:latin typeface="Arial"/>
                <a:cs typeface="Arial"/>
              </a:rPr>
              <a:t>Validate control measures</a:t>
            </a:r>
            <a:endParaRPr lang="en-GB" sz="2000">
              <a:solidFill>
                <a:schemeClr val="bg2">
                  <a:lumMod val="25000"/>
                </a:schemeClr>
              </a:solidFill>
              <a:latin typeface="Arial"/>
              <a:cs typeface="Arial"/>
            </a:endParaRPr>
          </a:p>
        </p:txBody>
      </p:sp>
      <p:sp>
        <p:nvSpPr>
          <p:cNvPr id="23" name="Text Box 63"/>
          <p:cNvSpPr txBox="1">
            <a:spLocks noChangeArrowheads="1"/>
          </p:cNvSpPr>
          <p:nvPr/>
        </p:nvSpPr>
        <p:spPr bwMode="auto">
          <a:xfrm>
            <a:off x="3048000" y="4498641"/>
            <a:ext cx="9144000" cy="1169551"/>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l">
              <a:defRPr/>
            </a:pPr>
            <a:r>
              <a:rPr lang="en-GB" spc="100">
                <a:solidFill>
                  <a:schemeClr val="bg1"/>
                </a:solidFill>
              </a:rPr>
              <a:t>VALIDATION</a:t>
            </a:r>
          </a:p>
          <a:p>
            <a:pPr algn="l">
              <a:defRPr/>
            </a:pPr>
            <a:r>
              <a:rPr lang="en-US" b="0">
                <a:solidFill>
                  <a:schemeClr val="bg1"/>
                </a:solidFill>
                <a:ea typeface="ＭＳ Ｐゴシック" charset="0"/>
              </a:rPr>
              <a:t>Obtaining evidence that the control measure can effectively control the corresponding hazardous event</a:t>
            </a:r>
            <a:endParaRPr lang="en-GB" b="0">
              <a:solidFill>
                <a:schemeClr val="bg1"/>
              </a:solidFill>
              <a:ea typeface="ＭＳ Ｐゴシック" charset="0"/>
            </a:endParaRPr>
          </a:p>
        </p:txBody>
      </p:sp>
      <p:sp>
        <p:nvSpPr>
          <p:cNvPr id="25" name="Text Box 63"/>
          <p:cNvSpPr txBox="1">
            <a:spLocks noChangeArrowheads="1"/>
          </p:cNvSpPr>
          <p:nvPr/>
        </p:nvSpPr>
        <p:spPr bwMode="auto">
          <a:xfrm>
            <a:off x="1095103" y="3419094"/>
            <a:ext cx="7848600" cy="707886"/>
          </a:xfrm>
          <a:prstGeom prst="rect">
            <a:avLst/>
          </a:prstGeom>
          <a:noFill/>
          <a:ln>
            <a:noFill/>
          </a:ln>
          <a:effectLst>
            <a:softEdge rad="63500"/>
          </a:effec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defRPr/>
            </a:pPr>
            <a:r>
              <a:rPr lang="en-GB" b="1">
                <a:solidFill>
                  <a:schemeClr val="bg2">
                    <a:lumMod val="25000"/>
                  </a:schemeClr>
                </a:solidFill>
                <a:ea typeface="ＭＳ Ｐゴシック" charset="0"/>
              </a:rPr>
              <a:t>“Validation” </a:t>
            </a:r>
            <a:r>
              <a:rPr lang="en-GB">
                <a:solidFill>
                  <a:schemeClr val="bg2">
                    <a:lumMod val="25000"/>
                  </a:schemeClr>
                </a:solidFill>
                <a:ea typeface="ＭＳ Ｐゴシック" charset="0"/>
              </a:rPr>
              <a:t>can mean different things in different contexts. </a:t>
            </a:r>
            <a:br>
              <a:rPr lang="en-GB">
                <a:solidFill>
                  <a:schemeClr val="bg2">
                    <a:lumMod val="25000"/>
                  </a:schemeClr>
                </a:solidFill>
                <a:ea typeface="ＭＳ Ｐゴシック" charset="0"/>
              </a:rPr>
            </a:br>
            <a:r>
              <a:rPr lang="en-GB">
                <a:solidFill>
                  <a:schemeClr val="bg2">
                    <a:lumMod val="25000"/>
                  </a:schemeClr>
                </a:solidFill>
                <a:ea typeface="ＭＳ Ｐゴシック" charset="0"/>
              </a:rPr>
              <a:t>In the context of a WSP, it has this very specific meaning.</a:t>
            </a:r>
          </a:p>
        </p:txBody>
      </p:sp>
      <p:sp>
        <p:nvSpPr>
          <p:cNvPr id="33" name="Teardrop 32">
            <a:extLst>
              <a:ext uri="{FF2B5EF4-FFF2-40B4-BE49-F238E27FC236}">
                <a16:creationId xmlns:a16="http://schemas.microsoft.com/office/drawing/2014/main" id="{0A30859D-E722-8A4F-AF36-AE200168CA11}"/>
              </a:ext>
            </a:extLst>
          </p:cNvPr>
          <p:cNvSpPr/>
          <p:nvPr/>
        </p:nvSpPr>
        <p:spPr bwMode="auto">
          <a:xfrm>
            <a:off x="327434" y="5847373"/>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3000" b="1">
                <a:solidFill>
                  <a:schemeClr val="bg1"/>
                </a:solidFill>
                <a:latin typeface="Arial" panose="020B0604020202020204" pitchFamily="34" charset="0"/>
                <a:ea typeface="ＭＳ Ｐゴシック" charset="0"/>
                <a:cs typeface="Arial" panose="020B0604020202020204" pitchFamily="34" charset="0"/>
              </a:rPr>
              <a:t>Q7</a:t>
            </a:r>
          </a:p>
        </p:txBody>
      </p:sp>
      <p:sp>
        <p:nvSpPr>
          <p:cNvPr id="34" name="Text Box 63">
            <a:extLst>
              <a:ext uri="{FF2B5EF4-FFF2-40B4-BE49-F238E27FC236}">
                <a16:creationId xmlns:a16="http://schemas.microsoft.com/office/drawing/2014/main" id="{F70C37F9-469D-314A-8906-37A7A320A592}"/>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ANSWER</a:t>
            </a:r>
            <a:endParaRPr lang="en-US" sz="2800" b="1" i="1" spc="100">
              <a:solidFill>
                <a:srgbClr val="1D395C"/>
              </a:solidFill>
              <a:latin typeface="Arial" charset="0"/>
            </a:endParaRPr>
          </a:p>
        </p:txBody>
      </p:sp>
      <p:sp>
        <p:nvSpPr>
          <p:cNvPr id="13" name="Teardrop 12">
            <a:extLst>
              <a:ext uri="{FF2B5EF4-FFF2-40B4-BE49-F238E27FC236}">
                <a16:creationId xmlns:a16="http://schemas.microsoft.com/office/drawing/2014/main" id="{D056FFEF-ED43-0448-AA3C-4C78E776CB44}"/>
              </a:ext>
            </a:extLst>
          </p:cNvPr>
          <p:cNvSpPr/>
          <p:nvPr/>
        </p:nvSpPr>
        <p:spPr bwMode="auto">
          <a:xfrm>
            <a:off x="1145064" y="2224730"/>
            <a:ext cx="331710" cy="331710"/>
          </a:xfrm>
          <a:prstGeom prst="teardrop">
            <a:avLst/>
          </a:prstGeom>
          <a:solidFill>
            <a:schemeClr val="bg2">
              <a:lumMod val="75000"/>
            </a:schemeClr>
          </a:solidFill>
          <a:ln w="19050">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1800" b="1">
                <a:solidFill>
                  <a:schemeClr val="bg1"/>
                </a:solidFill>
                <a:latin typeface="Arial" panose="020B0604020202020204" pitchFamily="34" charset="0"/>
                <a:ea typeface="ＭＳ Ｐゴシック" charset="0"/>
                <a:cs typeface="Arial" panose="020B0604020202020204" pitchFamily="34" charset="0"/>
              </a:rPr>
              <a:t>1</a:t>
            </a:r>
          </a:p>
        </p:txBody>
      </p:sp>
      <p:sp>
        <p:nvSpPr>
          <p:cNvPr id="14" name="Teardrop 13">
            <a:extLst>
              <a:ext uri="{FF2B5EF4-FFF2-40B4-BE49-F238E27FC236}">
                <a16:creationId xmlns:a16="http://schemas.microsoft.com/office/drawing/2014/main" id="{7E6BB4A8-4B06-7046-B4AE-592C73B54F87}"/>
              </a:ext>
            </a:extLst>
          </p:cNvPr>
          <p:cNvSpPr/>
          <p:nvPr/>
        </p:nvSpPr>
        <p:spPr bwMode="auto">
          <a:xfrm>
            <a:off x="1145064" y="2771486"/>
            <a:ext cx="331710" cy="331710"/>
          </a:xfrm>
          <a:prstGeom prst="teardrop">
            <a:avLst/>
          </a:prstGeom>
          <a:solidFill>
            <a:srgbClr val="E45C31"/>
          </a:solidFill>
          <a:ln w="19050">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1800" b="1">
                <a:solidFill>
                  <a:schemeClr val="bg1"/>
                </a:solidFill>
                <a:latin typeface="Arial" panose="020B0604020202020204" pitchFamily="34" charset="0"/>
                <a:ea typeface="ＭＳ Ｐゴシック" charset="0"/>
                <a:cs typeface="Arial" panose="020B0604020202020204" pitchFamily="34" charset="0"/>
              </a:rPr>
              <a:t>2</a:t>
            </a:r>
          </a:p>
        </p:txBody>
      </p:sp>
    </p:spTree>
    <p:extLst>
      <p:ext uri="{BB962C8B-B14F-4D97-AF65-F5344CB8AC3E}">
        <p14:creationId xmlns:p14="http://schemas.microsoft.com/office/powerpoint/2010/main" val="865537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376A3-EAAF-5A9A-586A-B5E42FD8CD06}"/>
            </a:ext>
          </a:extLst>
        </p:cNvPr>
        <p:cNvGrpSpPr/>
        <p:nvPr/>
      </p:nvGrpSpPr>
      <p:grpSpPr>
        <a:xfrm>
          <a:off x="0" y="0"/>
          <a:ext cx="0" cy="0"/>
          <a:chOff x="0" y="0"/>
          <a:chExt cx="0" cy="0"/>
        </a:xfrm>
      </p:grpSpPr>
      <p:sp>
        <p:nvSpPr>
          <p:cNvPr id="51" name="Teardrop 50">
            <a:extLst>
              <a:ext uri="{FF2B5EF4-FFF2-40B4-BE49-F238E27FC236}">
                <a16:creationId xmlns:a16="http://schemas.microsoft.com/office/drawing/2014/main" id="{2781884A-DFE1-11B6-05E0-BE327742518E}"/>
              </a:ext>
            </a:extLst>
          </p:cNvPr>
          <p:cNvSpPr/>
          <p:nvPr/>
        </p:nvSpPr>
        <p:spPr bwMode="auto">
          <a:xfrm>
            <a:off x="262120" y="5844768"/>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Q</a:t>
            </a:r>
            <a:r>
              <a:rPr lang="en-US" sz="3000" b="1">
                <a:solidFill>
                  <a:prstClr val="white"/>
                </a:solidFill>
                <a:latin typeface="Arial" panose="020B0604020202020204" pitchFamily="34" charset="0"/>
                <a:ea typeface="ＭＳ Ｐゴシック" charset="0"/>
                <a:cs typeface="Arial" panose="020B0604020202020204" pitchFamily="34" charset="0"/>
              </a:rPr>
              <a:t>8</a:t>
            </a:r>
            <a:endParaRPr kumimoji="0" lang="en-US" sz="30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Box 16">
            <a:extLst>
              <a:ext uri="{FF2B5EF4-FFF2-40B4-BE49-F238E27FC236}">
                <a16:creationId xmlns:a16="http://schemas.microsoft.com/office/drawing/2014/main" id="{E8328781-396F-99CC-EA3D-BD1F0536E5B0}"/>
              </a:ext>
            </a:extLst>
          </p:cNvPr>
          <p:cNvSpPr txBox="1"/>
          <p:nvPr/>
        </p:nvSpPr>
        <p:spPr>
          <a:xfrm>
            <a:off x="1418095" y="2305615"/>
            <a:ext cx="10004156"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E45C31"/>
                </a:solidFill>
                <a:effectLst/>
                <a:uLnTx/>
                <a:uFillTx/>
                <a:latin typeface="Arial" charset="0"/>
                <a:ea typeface="MS PGothic" charset="0"/>
              </a:rPr>
              <a:t>Complete this sentence: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b="1">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charset="0"/>
                <a:ea typeface="MS PGothic" charset="0"/>
              </a:rPr>
              <a:t>The risk associated with a hazardous event depends on the combination of </a:t>
            </a:r>
            <a:r>
              <a:rPr kumimoji="0" lang="en-US" sz="2800" b="1" i="0" u="none" strike="noStrike" kern="1200" cap="none" spc="0" normalizeH="0" baseline="0" noProof="0">
                <a:ln>
                  <a:noFill/>
                </a:ln>
                <a:solidFill>
                  <a:srgbClr val="E45C31"/>
                </a:solidFill>
                <a:effectLst/>
                <a:uLnTx/>
                <a:uFillTx/>
                <a:latin typeface="Arial" charset="0"/>
                <a:ea typeface="MS PGothic" charset="0"/>
              </a:rPr>
              <a:t>____________________</a:t>
            </a:r>
            <a:r>
              <a:rPr kumimoji="0" lang="en-US" sz="2800" b="1" i="0" u="none" strike="noStrike" kern="1200" cap="none" spc="0" normalizeH="0" baseline="0" noProof="0">
                <a:ln>
                  <a:noFill/>
                </a:ln>
                <a:solidFill>
                  <a:prstClr val="black"/>
                </a:solidFill>
                <a:effectLst/>
                <a:uLnTx/>
                <a:uFillTx/>
                <a:latin typeface="Arial" charset="0"/>
                <a:ea typeface="MS PGothic" charset="0"/>
              </a:rPr>
              <a:t> and </a:t>
            </a:r>
            <a:r>
              <a:rPr kumimoji="0" lang="en-US" sz="2800" b="1" i="0" u="none" strike="noStrike" kern="1200" cap="none" spc="0" normalizeH="0" baseline="0" noProof="0">
                <a:ln>
                  <a:noFill/>
                </a:ln>
                <a:solidFill>
                  <a:srgbClr val="E45C31"/>
                </a:solidFill>
                <a:effectLst/>
                <a:uLnTx/>
                <a:uFillTx/>
                <a:latin typeface="Arial" charset="0"/>
                <a:ea typeface="MS PGothic" charset="0"/>
              </a:rPr>
              <a:t>_____________________</a:t>
            </a:r>
            <a:r>
              <a:rPr kumimoji="0" lang="en-US" sz="2800" b="1" i="0" u="none" strike="noStrike" kern="1200" cap="none" spc="0" normalizeH="0" baseline="0" noProof="0">
                <a:ln>
                  <a:noFill/>
                </a:ln>
                <a:solidFill>
                  <a:prstClr val="black"/>
                </a:solidFill>
                <a:effectLst/>
                <a:uLnTx/>
                <a:uFillTx/>
                <a:latin typeface="Arial" charset="0"/>
                <a:ea typeface="MS PGothic" charset="0"/>
              </a:rPr>
              <a:t>.</a:t>
            </a:r>
            <a:endParaRPr kumimoji="0" lang="en-GB" sz="2800" b="0" i="0" u="none" strike="noStrike" kern="1200" cap="none" spc="0" normalizeH="0" baseline="0" noProof="0">
              <a:ln>
                <a:noFill/>
              </a:ln>
              <a:solidFill>
                <a:prstClr val="black"/>
              </a:solidFill>
              <a:effectLst/>
              <a:uLnTx/>
              <a:uFillTx/>
              <a:latin typeface="Arial" charset="0"/>
              <a:ea typeface="MS PGothic" charset="0"/>
            </a:endParaRPr>
          </a:p>
        </p:txBody>
      </p:sp>
      <p:sp>
        <p:nvSpPr>
          <p:cNvPr id="18" name="Text Box 63">
            <a:extLst>
              <a:ext uri="{FF2B5EF4-FFF2-40B4-BE49-F238E27FC236}">
                <a16:creationId xmlns:a16="http://schemas.microsoft.com/office/drawing/2014/main" id="{15688236-ACBD-5F74-1499-93BAC5A9C1EA}"/>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EXERCISE:</a:t>
            </a: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Pop quiz</a:t>
            </a:r>
          </a:p>
        </p:txBody>
      </p:sp>
    </p:spTree>
    <p:extLst>
      <p:ext uri="{BB962C8B-B14F-4D97-AF65-F5344CB8AC3E}">
        <p14:creationId xmlns:p14="http://schemas.microsoft.com/office/powerpoint/2010/main" val="1880412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3"/>
          <p:cNvSpPr txBox="1">
            <a:spLocks noChangeArrowheads="1"/>
          </p:cNvSpPr>
          <p:nvPr/>
        </p:nvSpPr>
        <p:spPr bwMode="auto">
          <a:xfrm>
            <a:off x="942703" y="1787872"/>
            <a:ext cx="7753350" cy="2015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0"/>
              </a:spcBef>
              <a:spcAft>
                <a:spcPts val="1800"/>
              </a:spcAft>
              <a:defRPr/>
            </a:pPr>
            <a:r>
              <a:rPr lang="en-GB" sz="2000" b="1">
                <a:solidFill>
                  <a:schemeClr val="bg2">
                    <a:lumMod val="25000"/>
                  </a:schemeClr>
                </a:solidFill>
                <a:latin typeface="Arial" charset="0"/>
              </a:rPr>
              <a:t>Key actions:</a:t>
            </a:r>
          </a:p>
          <a:p>
            <a:pPr marL="457200" lvl="1" indent="0" algn="l" eaLnBrk="1" hangingPunct="1">
              <a:spcBef>
                <a:spcPts val="0"/>
              </a:spcBef>
              <a:spcAft>
                <a:spcPts val="1800"/>
              </a:spcAft>
              <a:defRPr/>
            </a:pPr>
            <a:r>
              <a:rPr lang="en-GB" sz="2000">
                <a:solidFill>
                  <a:schemeClr val="bg2">
                    <a:lumMod val="75000"/>
                  </a:schemeClr>
                </a:solidFill>
                <a:latin typeface="Arial"/>
                <a:cs typeface="Arial"/>
              </a:rPr>
              <a:t>Identify </a:t>
            </a:r>
            <a:r>
              <a:rPr lang="en-GB" sz="2000" u="sng">
                <a:solidFill>
                  <a:schemeClr val="bg2">
                    <a:lumMod val="75000"/>
                  </a:schemeClr>
                </a:solidFill>
                <a:latin typeface="Arial"/>
                <a:cs typeface="Arial"/>
              </a:rPr>
              <a:t>existing</a:t>
            </a:r>
            <a:r>
              <a:rPr lang="en-GB" sz="2000">
                <a:solidFill>
                  <a:schemeClr val="bg2">
                    <a:lumMod val="75000"/>
                  </a:schemeClr>
                </a:solidFill>
                <a:latin typeface="Arial"/>
                <a:cs typeface="Arial"/>
              </a:rPr>
              <a:t> control measures</a:t>
            </a:r>
          </a:p>
          <a:p>
            <a:pPr marL="457200" lvl="1" indent="0" algn="l" eaLnBrk="1" hangingPunct="1">
              <a:spcBef>
                <a:spcPts val="0"/>
              </a:spcBef>
              <a:spcAft>
                <a:spcPts val="1800"/>
              </a:spcAft>
              <a:defRPr/>
            </a:pPr>
            <a:r>
              <a:rPr lang="en-GB" sz="2000">
                <a:solidFill>
                  <a:schemeClr val="bg2">
                    <a:lumMod val="75000"/>
                  </a:schemeClr>
                </a:solidFill>
                <a:latin typeface="Arial"/>
                <a:cs typeface="Arial"/>
              </a:rPr>
              <a:t>Validate control measures</a:t>
            </a:r>
          </a:p>
          <a:p>
            <a:pPr marL="457200" lvl="1" indent="0" algn="l" eaLnBrk="1" hangingPunct="1">
              <a:spcBef>
                <a:spcPts val="0"/>
              </a:spcBef>
              <a:spcAft>
                <a:spcPts val="1800"/>
              </a:spcAft>
              <a:defRPr/>
            </a:pPr>
            <a:r>
              <a:rPr lang="en-GB" sz="2000" b="1">
                <a:solidFill>
                  <a:schemeClr val="bg2">
                    <a:lumMod val="25000"/>
                  </a:schemeClr>
                </a:solidFill>
                <a:latin typeface="Arial"/>
                <a:cs typeface="Arial"/>
              </a:rPr>
              <a:t>Assess the risks</a:t>
            </a:r>
            <a:endParaRPr lang="en-GB" sz="2000">
              <a:solidFill>
                <a:schemeClr val="bg2">
                  <a:lumMod val="25000"/>
                </a:schemeClr>
              </a:solidFill>
              <a:latin typeface="Arial"/>
              <a:cs typeface="Arial"/>
            </a:endParaRPr>
          </a:p>
        </p:txBody>
      </p:sp>
      <p:sp>
        <p:nvSpPr>
          <p:cNvPr id="29" name="Text Box 63"/>
          <p:cNvSpPr txBox="1">
            <a:spLocks noChangeArrowheads="1"/>
          </p:cNvSpPr>
          <p:nvPr/>
        </p:nvSpPr>
        <p:spPr bwMode="auto">
          <a:xfrm>
            <a:off x="3047999" y="4344229"/>
            <a:ext cx="9144001" cy="1169551"/>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2000" b="1" spc="100">
                <a:solidFill>
                  <a:schemeClr val="bg1"/>
                </a:solidFill>
                <a:latin typeface="Arial"/>
                <a:cs typeface="Arial"/>
              </a:rPr>
              <a:t>RISK</a:t>
            </a:r>
          </a:p>
          <a:p>
            <a:pPr marL="0" indent="0" algn="l" eaLnBrk="1" hangingPunct="1">
              <a:spcBef>
                <a:spcPct val="50000"/>
              </a:spcBef>
              <a:defRPr/>
            </a:pPr>
            <a:r>
              <a:rPr lang="en-US" sz="2000">
                <a:solidFill>
                  <a:schemeClr val="bg1"/>
                </a:solidFill>
                <a:latin typeface="Arial" pitchFamily="34" charset="0"/>
                <a:cs typeface="Arial" pitchFamily="34" charset="0"/>
              </a:rPr>
              <a:t>The product of the likelihood of occurrence of a hazardous event and its severity (or consequences)</a:t>
            </a:r>
            <a:endParaRPr lang="en-GB" sz="2000">
              <a:solidFill>
                <a:schemeClr val="bg1"/>
              </a:solidFill>
              <a:latin typeface="Arial" pitchFamily="34" charset="0"/>
              <a:cs typeface="Arial" pitchFamily="34" charset="0"/>
            </a:endParaRPr>
          </a:p>
        </p:txBody>
      </p:sp>
      <p:sp>
        <p:nvSpPr>
          <p:cNvPr id="33" name="Teardrop 32">
            <a:extLst>
              <a:ext uri="{FF2B5EF4-FFF2-40B4-BE49-F238E27FC236}">
                <a16:creationId xmlns:a16="http://schemas.microsoft.com/office/drawing/2014/main" id="{04825A54-CF43-FD43-9B72-3E7358FA87DA}"/>
              </a:ext>
            </a:extLst>
          </p:cNvPr>
          <p:cNvSpPr/>
          <p:nvPr/>
        </p:nvSpPr>
        <p:spPr bwMode="auto">
          <a:xfrm>
            <a:off x="254094" y="5869144"/>
            <a:ext cx="688609" cy="688609"/>
          </a:xfrm>
          <a:prstGeom prst="teardrop">
            <a:avLst/>
          </a:prstGeom>
          <a:solidFill>
            <a:srgbClr val="E45C31"/>
          </a:solidFill>
          <a:ln w="19050">
            <a:no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3000" b="1">
                <a:solidFill>
                  <a:schemeClr val="bg1"/>
                </a:solidFill>
                <a:latin typeface="Arial" panose="020B0604020202020204" pitchFamily="34" charset="0"/>
                <a:ea typeface="ＭＳ Ｐゴシック" charset="0"/>
                <a:cs typeface="Arial" panose="020B0604020202020204" pitchFamily="34" charset="0"/>
              </a:rPr>
              <a:t>Q8</a:t>
            </a:r>
          </a:p>
        </p:txBody>
      </p:sp>
      <p:sp>
        <p:nvSpPr>
          <p:cNvPr id="12" name="Text Box 63">
            <a:extLst>
              <a:ext uri="{FF2B5EF4-FFF2-40B4-BE49-F238E27FC236}">
                <a16:creationId xmlns:a16="http://schemas.microsoft.com/office/drawing/2014/main" id="{500192E5-A68D-0C48-B65D-6AA7353C56FF}"/>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i="1" spc="300">
                <a:solidFill>
                  <a:srgbClr val="1D395C"/>
                </a:solidFill>
                <a:latin typeface="Arial" charset="0"/>
              </a:rPr>
              <a:t>ANSWER</a:t>
            </a:r>
            <a:endParaRPr lang="en-US" sz="2800" b="1" i="1" spc="100">
              <a:solidFill>
                <a:srgbClr val="1D395C"/>
              </a:solidFill>
              <a:latin typeface="Arial" charset="0"/>
            </a:endParaRPr>
          </a:p>
        </p:txBody>
      </p:sp>
      <p:sp>
        <p:nvSpPr>
          <p:cNvPr id="15" name="Teardrop 14">
            <a:extLst>
              <a:ext uri="{FF2B5EF4-FFF2-40B4-BE49-F238E27FC236}">
                <a16:creationId xmlns:a16="http://schemas.microsoft.com/office/drawing/2014/main" id="{612C3261-F868-A44F-98D8-9DF4CA6A504C}"/>
              </a:ext>
            </a:extLst>
          </p:cNvPr>
          <p:cNvSpPr/>
          <p:nvPr/>
        </p:nvSpPr>
        <p:spPr bwMode="auto">
          <a:xfrm>
            <a:off x="992664" y="2349722"/>
            <a:ext cx="331710" cy="331710"/>
          </a:xfrm>
          <a:prstGeom prst="teardrop">
            <a:avLst/>
          </a:prstGeom>
          <a:solidFill>
            <a:schemeClr val="bg2">
              <a:lumMod val="75000"/>
            </a:schemeClr>
          </a:solidFill>
          <a:ln w="19050">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1800" b="1">
                <a:solidFill>
                  <a:schemeClr val="bg1"/>
                </a:solidFill>
                <a:latin typeface="Arial" panose="020B0604020202020204" pitchFamily="34" charset="0"/>
                <a:ea typeface="ＭＳ Ｐゴシック" charset="0"/>
                <a:cs typeface="Arial" panose="020B0604020202020204" pitchFamily="34" charset="0"/>
              </a:rPr>
              <a:t>1</a:t>
            </a:r>
          </a:p>
        </p:txBody>
      </p:sp>
      <p:sp>
        <p:nvSpPr>
          <p:cNvPr id="16" name="Teardrop 15">
            <a:extLst>
              <a:ext uri="{FF2B5EF4-FFF2-40B4-BE49-F238E27FC236}">
                <a16:creationId xmlns:a16="http://schemas.microsoft.com/office/drawing/2014/main" id="{DF6A99A3-A35A-9342-A710-62656D735703}"/>
              </a:ext>
            </a:extLst>
          </p:cNvPr>
          <p:cNvSpPr/>
          <p:nvPr/>
        </p:nvSpPr>
        <p:spPr bwMode="auto">
          <a:xfrm>
            <a:off x="992664" y="2896478"/>
            <a:ext cx="331710" cy="331710"/>
          </a:xfrm>
          <a:prstGeom prst="teardrop">
            <a:avLst/>
          </a:prstGeom>
          <a:solidFill>
            <a:schemeClr val="bg2">
              <a:lumMod val="75000"/>
            </a:schemeClr>
          </a:solidFill>
          <a:ln w="19050">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1800" b="1">
                <a:solidFill>
                  <a:schemeClr val="bg1"/>
                </a:solidFill>
                <a:latin typeface="Arial" panose="020B0604020202020204" pitchFamily="34" charset="0"/>
                <a:ea typeface="ＭＳ Ｐゴシック" charset="0"/>
                <a:cs typeface="Arial" panose="020B0604020202020204" pitchFamily="34" charset="0"/>
              </a:rPr>
              <a:t>2</a:t>
            </a:r>
          </a:p>
        </p:txBody>
      </p:sp>
      <p:sp>
        <p:nvSpPr>
          <p:cNvPr id="17" name="Teardrop 16">
            <a:extLst>
              <a:ext uri="{FF2B5EF4-FFF2-40B4-BE49-F238E27FC236}">
                <a16:creationId xmlns:a16="http://schemas.microsoft.com/office/drawing/2014/main" id="{2A6AC423-A991-3C43-8CEB-FFD75D6FE142}"/>
              </a:ext>
            </a:extLst>
          </p:cNvPr>
          <p:cNvSpPr/>
          <p:nvPr/>
        </p:nvSpPr>
        <p:spPr bwMode="auto">
          <a:xfrm>
            <a:off x="992664" y="3414952"/>
            <a:ext cx="331710" cy="331710"/>
          </a:xfrm>
          <a:prstGeom prst="teardrop">
            <a:avLst/>
          </a:prstGeom>
          <a:solidFill>
            <a:srgbClr val="E45C31"/>
          </a:solidFill>
          <a:ln w="19050">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1800" b="1">
                <a:solidFill>
                  <a:schemeClr val="bg1"/>
                </a:solidFill>
                <a:latin typeface="Arial" panose="020B0604020202020204" pitchFamily="34" charset="0"/>
                <a:ea typeface="ＭＳ Ｐゴシック" charset="0"/>
                <a:cs typeface="Arial" panose="020B0604020202020204" pitchFamily="34" charset="0"/>
              </a:rPr>
              <a:t>3</a:t>
            </a:r>
          </a:p>
        </p:txBody>
      </p:sp>
    </p:spTree>
    <p:extLst>
      <p:ext uri="{BB962C8B-B14F-4D97-AF65-F5344CB8AC3E}">
        <p14:creationId xmlns:p14="http://schemas.microsoft.com/office/powerpoint/2010/main" val="1375841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2C0A6-28F2-49A9-D937-ECADA1090CDE}"/>
            </a:ext>
          </a:extLst>
        </p:cNvPr>
        <p:cNvGrpSpPr/>
        <p:nvPr/>
      </p:nvGrpSpPr>
      <p:grpSpPr>
        <a:xfrm>
          <a:off x="0" y="0"/>
          <a:ext cx="0" cy="0"/>
          <a:chOff x="0" y="0"/>
          <a:chExt cx="0" cy="0"/>
        </a:xfrm>
      </p:grpSpPr>
      <p:sp>
        <p:nvSpPr>
          <p:cNvPr id="22" name="Text Box 8">
            <a:extLst>
              <a:ext uri="{FF2B5EF4-FFF2-40B4-BE49-F238E27FC236}">
                <a16:creationId xmlns:a16="http://schemas.microsoft.com/office/drawing/2014/main" id="{D3430085-174D-0DFA-BFB7-0491D8BA44F0}"/>
              </a:ext>
            </a:extLst>
          </p:cNvPr>
          <p:cNvSpPr txBox="1">
            <a:spLocks noChangeArrowheads="1"/>
          </p:cNvSpPr>
          <p:nvPr/>
        </p:nvSpPr>
        <p:spPr bwMode="auto">
          <a:xfrm>
            <a:off x="7565996" y="384048"/>
            <a:ext cx="3760543" cy="2349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GB" sz="3000" b="1" i="0" u="none" strike="noStrike" kern="1200" cap="none" spc="150" normalizeH="0" baseline="0" noProof="0">
                <a:ln>
                  <a:noFill/>
                </a:ln>
                <a:solidFill>
                  <a:srgbClr val="1D395C"/>
                </a:solidFill>
                <a:effectLst/>
                <a:uLnTx/>
                <a:uFillTx/>
                <a:latin typeface="Arial Narrow" panose="020B0604020202020204" pitchFamily="34" charset="0"/>
                <a:ea typeface="ＭＳ Ｐゴシック" charset="0"/>
                <a:cs typeface="Arial Narrow" panose="020B0604020202020204" pitchFamily="34" charset="0"/>
              </a:rPr>
              <a:t>MODULE</a:t>
            </a:r>
          </a:p>
          <a:p>
            <a:pPr marL="0" marR="0" lvl="0" indent="0" algn="r" defTabSz="914400" rtl="0" eaLnBrk="0" fontAlgn="base" latinLnBrk="0" hangingPunct="0">
              <a:lnSpc>
                <a:spcPts val="14000"/>
              </a:lnSpc>
              <a:spcBef>
                <a:spcPts val="0"/>
              </a:spcBef>
              <a:spcAft>
                <a:spcPct val="0"/>
              </a:spcAft>
              <a:buClrTx/>
              <a:buSzTx/>
              <a:buFontTx/>
              <a:buNone/>
              <a:tabLst/>
              <a:defRPr/>
            </a:pPr>
            <a:r>
              <a:rPr kumimoji="0" lang="en-GB" sz="14000" b="1" i="0" u="none" strike="noStrike" kern="1200" cap="none" spc="150" normalizeH="0" baseline="0" noProof="0">
                <a:ln w="31750">
                  <a:solidFill>
                    <a:srgbClr val="E45C31"/>
                  </a:solidFill>
                </a:ln>
                <a:solidFill>
                  <a:prstClr val="white"/>
                </a:solidFill>
                <a:effectLst/>
                <a:uLnTx/>
                <a:uFillTx/>
                <a:latin typeface="Arial Narrow" panose="020B0604020202020204" pitchFamily="34" charset="0"/>
                <a:ea typeface="ＭＳ Ｐゴシック" charset="0"/>
                <a:cs typeface="Arial Narrow" panose="020B0604020202020204" pitchFamily="34" charset="0"/>
              </a:rPr>
              <a:t>5</a:t>
            </a:r>
          </a:p>
        </p:txBody>
      </p:sp>
      <p:sp>
        <p:nvSpPr>
          <p:cNvPr id="8" name="TextBox 7">
            <a:extLst>
              <a:ext uri="{FF2B5EF4-FFF2-40B4-BE49-F238E27FC236}">
                <a16:creationId xmlns:a16="http://schemas.microsoft.com/office/drawing/2014/main" id="{C8F6E352-CE46-1BDC-D116-79C3094E946B}"/>
              </a:ext>
            </a:extLst>
          </p:cNvPr>
          <p:cNvSpPr txBox="1"/>
          <p:nvPr/>
        </p:nvSpPr>
        <p:spPr>
          <a:xfrm>
            <a:off x="3310359" y="1719436"/>
            <a:ext cx="6694557" cy="584775"/>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150" normalizeH="0" baseline="0" noProof="0">
                <a:ln>
                  <a:noFill/>
                </a:ln>
                <a:solidFill>
                  <a:srgbClr val="58585A"/>
                </a:solidFill>
                <a:effectLst/>
                <a:uLnTx/>
                <a:uFillTx/>
                <a:latin typeface="Arial" charset="0"/>
                <a:ea typeface="ＭＳ Ｐゴシック" charset="0"/>
                <a:cs typeface="+mn-cs"/>
              </a:rPr>
              <a:t>Planning for improvement</a:t>
            </a:r>
          </a:p>
        </p:txBody>
      </p:sp>
      <p:sp>
        <p:nvSpPr>
          <p:cNvPr id="5" name="TextBox 4">
            <a:extLst>
              <a:ext uri="{FF2B5EF4-FFF2-40B4-BE49-F238E27FC236}">
                <a16:creationId xmlns:a16="http://schemas.microsoft.com/office/drawing/2014/main" id="{16E50DBF-8598-8325-34C9-49E9C2294D6B}"/>
              </a:ext>
            </a:extLst>
          </p:cNvPr>
          <p:cNvSpPr txBox="1"/>
          <p:nvPr/>
        </p:nvSpPr>
        <p:spPr>
          <a:xfrm>
            <a:off x="4279881" y="5704511"/>
            <a:ext cx="6094070" cy="769441"/>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200" b="0" i="1" u="none" strike="noStrike" kern="1200" cap="none" spc="150" normalizeH="0" baseline="0" noProof="0">
                <a:ln>
                  <a:noFill/>
                </a:ln>
                <a:solidFill>
                  <a:srgbClr val="58585A"/>
                </a:solidFill>
                <a:effectLst/>
                <a:uLnTx/>
                <a:uFillTx/>
                <a:latin typeface="Arial" charset="0"/>
                <a:ea typeface="ＭＳ Ｐゴシック" charset="0"/>
                <a:cs typeface="+mn-cs"/>
              </a:rPr>
              <a:t>What needs to be improved to ensure the supply of safe drinking-water, and how?</a:t>
            </a:r>
          </a:p>
        </p:txBody>
      </p:sp>
      <p:pic>
        <p:nvPicPr>
          <p:cNvPr id="2" name="Picture 1">
            <a:extLst>
              <a:ext uri="{FF2B5EF4-FFF2-40B4-BE49-F238E27FC236}">
                <a16:creationId xmlns:a16="http://schemas.microsoft.com/office/drawing/2014/main" id="{74E254F5-10AA-2A33-4AF3-9B1BEF6555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08966" y="4826643"/>
            <a:ext cx="1883034" cy="1846040"/>
          </a:xfrm>
          <a:prstGeom prst="rect">
            <a:avLst/>
          </a:prstGeom>
        </p:spPr>
      </p:pic>
    </p:spTree>
    <p:extLst>
      <p:ext uri="{BB962C8B-B14F-4D97-AF65-F5344CB8AC3E}">
        <p14:creationId xmlns:p14="http://schemas.microsoft.com/office/powerpoint/2010/main" val="373914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63"/>
          <p:cNvSpPr txBox="1">
            <a:spLocks noChangeArrowheads="1"/>
          </p:cNvSpPr>
          <p:nvPr/>
        </p:nvSpPr>
        <p:spPr bwMode="auto">
          <a:xfrm>
            <a:off x="761788" y="2647856"/>
            <a:ext cx="9144000" cy="1169551"/>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l">
              <a:defRPr/>
            </a:pPr>
            <a:r>
              <a:rPr lang="en-GB">
                <a:solidFill>
                  <a:schemeClr val="bg1"/>
                </a:solidFill>
              </a:rPr>
              <a:t>CONTROL MEASURE</a:t>
            </a:r>
            <a:endParaRPr lang="en-GB" b="0">
              <a:solidFill>
                <a:schemeClr val="bg1"/>
              </a:solidFill>
              <a:ea typeface="ＭＳ Ｐゴシック" charset="0"/>
            </a:endParaRPr>
          </a:p>
          <a:p>
            <a:pPr algn="l">
              <a:defRPr/>
            </a:pPr>
            <a:r>
              <a:rPr lang="en-US" b="0">
                <a:solidFill>
                  <a:schemeClr val="bg1"/>
                </a:solidFill>
                <a:ea typeface="ＭＳ Ｐゴシック" charset="0"/>
              </a:rPr>
              <a:t>An activity or process to prevent, eliminate or reduce the risk of a hazardous event to an acceptable level</a:t>
            </a:r>
            <a:r>
              <a:rPr lang="en-IE" b="0">
                <a:solidFill>
                  <a:schemeClr val="bg1"/>
                </a:solidFill>
                <a:ea typeface="ＭＳ Ｐゴシック" charset="0"/>
              </a:rPr>
              <a:t> </a:t>
            </a:r>
            <a:endParaRPr lang="en-GB" b="0">
              <a:solidFill>
                <a:schemeClr val="bg1"/>
              </a:solidFill>
              <a:ea typeface="ＭＳ Ｐゴシック" charset="0"/>
            </a:endParaRPr>
          </a:p>
        </p:txBody>
      </p:sp>
      <p:sp>
        <p:nvSpPr>
          <p:cNvPr id="30" name="Text Box 63"/>
          <p:cNvSpPr txBox="1">
            <a:spLocks noChangeArrowheads="1"/>
          </p:cNvSpPr>
          <p:nvPr/>
        </p:nvSpPr>
        <p:spPr bwMode="auto">
          <a:xfrm>
            <a:off x="761788" y="1645920"/>
            <a:ext cx="1132861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defRPr/>
            </a:pPr>
            <a:r>
              <a:rPr lang="en-GB">
                <a:solidFill>
                  <a:schemeClr val="tx1"/>
                </a:solidFill>
                <a:ea typeface="ＭＳ Ｐゴシック" charset="0"/>
              </a:rPr>
              <a:t>Identify</a:t>
            </a:r>
            <a:r>
              <a:rPr lang="en-GB" b="1">
                <a:solidFill>
                  <a:srgbClr val="086788"/>
                </a:solidFill>
                <a:ea typeface="ＭＳ Ｐゴシック" charset="0"/>
              </a:rPr>
              <a:t> </a:t>
            </a:r>
            <a:r>
              <a:rPr lang="en-GB" b="1" u="sng">
                <a:solidFill>
                  <a:srgbClr val="086788"/>
                </a:solidFill>
                <a:ea typeface="ＭＳ Ｐゴシック" charset="0"/>
              </a:rPr>
              <a:t>existing</a:t>
            </a:r>
            <a:r>
              <a:rPr lang="en-GB" b="1">
                <a:solidFill>
                  <a:srgbClr val="086788"/>
                </a:solidFill>
                <a:ea typeface="ＭＳ Ｐゴシック" charset="0"/>
              </a:rPr>
              <a:t> control measures </a:t>
            </a:r>
            <a:r>
              <a:rPr lang="en-GB">
                <a:solidFill>
                  <a:schemeClr val="bg2">
                    <a:lumMod val="25000"/>
                  </a:schemeClr>
                </a:solidFill>
                <a:ea typeface="ＭＳ Ｐゴシック" charset="0"/>
              </a:rPr>
              <a:t>for all hazardous events identified in Module 3.</a:t>
            </a:r>
          </a:p>
        </p:txBody>
      </p:sp>
      <p:sp>
        <p:nvSpPr>
          <p:cNvPr id="31" name="Text Box 63"/>
          <p:cNvSpPr txBox="1">
            <a:spLocks noChangeArrowheads="1"/>
          </p:cNvSpPr>
          <p:nvPr/>
        </p:nvSpPr>
        <p:spPr bwMode="auto">
          <a:xfrm>
            <a:off x="4321628" y="4542666"/>
            <a:ext cx="5236029"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spcBef>
                <a:spcPct val="50000"/>
              </a:spcBef>
            </a:pPr>
            <a:r>
              <a:rPr lang="en-GB" sz="1800" i="1">
                <a:solidFill>
                  <a:schemeClr val="bg2">
                    <a:lumMod val="25000"/>
                  </a:schemeClr>
                </a:solidFill>
                <a:cs typeface="Arial" charset="0"/>
              </a:rPr>
              <a:t>Module 4 focuses on identifying and validating </a:t>
            </a:r>
            <a:r>
              <a:rPr lang="en-GB" sz="1800" i="1">
                <a:solidFill>
                  <a:srgbClr val="086788"/>
                </a:solidFill>
                <a:cs typeface="Arial" charset="0"/>
              </a:rPr>
              <a:t>EXISTING</a:t>
            </a:r>
            <a:r>
              <a:rPr lang="en-GB" sz="1800" i="1">
                <a:solidFill>
                  <a:schemeClr val="bg2">
                    <a:lumMod val="25000"/>
                  </a:schemeClr>
                </a:solidFill>
                <a:cs typeface="Arial" charset="0"/>
              </a:rPr>
              <a:t> control measures already in place.</a:t>
            </a:r>
          </a:p>
          <a:p>
            <a:pPr eaLnBrk="1" hangingPunct="1">
              <a:spcBef>
                <a:spcPct val="50000"/>
              </a:spcBef>
            </a:pPr>
            <a:r>
              <a:rPr lang="en-GB" sz="1800" i="1">
                <a:solidFill>
                  <a:schemeClr val="bg2">
                    <a:lumMod val="25000"/>
                  </a:schemeClr>
                </a:solidFill>
                <a:cs typeface="Arial" charset="0"/>
              </a:rPr>
              <a:t> </a:t>
            </a:r>
            <a:r>
              <a:rPr lang="en-GB" sz="1800" i="1">
                <a:solidFill>
                  <a:srgbClr val="086788"/>
                </a:solidFill>
                <a:cs typeface="Arial" charset="0"/>
              </a:rPr>
              <a:t>ADDITIONAL</a:t>
            </a:r>
            <a:r>
              <a:rPr lang="en-GB" sz="1800" i="1">
                <a:solidFill>
                  <a:schemeClr val="bg2">
                    <a:lumMod val="25000"/>
                  </a:schemeClr>
                </a:solidFill>
                <a:cs typeface="Arial" charset="0"/>
              </a:rPr>
              <a:t> control measures that are needed are addressed in Module 5</a:t>
            </a:r>
          </a:p>
        </p:txBody>
      </p:sp>
      <p:sp>
        <p:nvSpPr>
          <p:cNvPr id="11" name="Text Box 63">
            <a:extLst>
              <a:ext uri="{FF2B5EF4-FFF2-40B4-BE49-F238E27FC236}">
                <a16:creationId xmlns:a16="http://schemas.microsoft.com/office/drawing/2014/main" id="{684D7D06-01F7-374C-A5CC-04E9679E58EE}"/>
              </a:ext>
            </a:extLst>
          </p:cNvPr>
          <p:cNvSpPr txBox="1">
            <a:spLocks noChangeArrowheads="1"/>
          </p:cNvSpPr>
          <p:nvPr/>
        </p:nvSpPr>
        <p:spPr bwMode="auto">
          <a:xfrm>
            <a:off x="-239486" y="321897"/>
            <a:ext cx="9144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KEY ACTION 1: </a:t>
            </a:r>
          </a:p>
          <a:p>
            <a:pPr algn="l">
              <a:lnSpc>
                <a:spcPts val="3000"/>
              </a:lnSpc>
              <a:spcBef>
                <a:spcPts val="0"/>
              </a:spcBef>
              <a:defRPr/>
            </a:pPr>
            <a:r>
              <a:rPr lang="en-US" sz="2800" b="1" i="1" spc="100">
                <a:solidFill>
                  <a:srgbClr val="FED766"/>
                </a:solidFill>
                <a:latin typeface="Arial" charset="0"/>
              </a:rPr>
              <a:t>Identify existing control measures</a:t>
            </a:r>
          </a:p>
        </p:txBody>
      </p:sp>
      <p:pic>
        <p:nvPicPr>
          <p:cNvPr id="2" name="Graphic 1" descr="Warning outline">
            <a:extLst>
              <a:ext uri="{FF2B5EF4-FFF2-40B4-BE49-F238E27FC236}">
                <a16:creationId xmlns:a16="http://schemas.microsoft.com/office/drawing/2014/main" id="{0A2F83A6-02FA-91FC-FCA9-AE5A536FDC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0045" y="3967836"/>
            <a:ext cx="2314315" cy="2314315"/>
          </a:xfrm>
          <a:prstGeom prst="rect">
            <a:avLst/>
          </a:prstGeom>
        </p:spPr>
      </p:pic>
    </p:spTree>
    <p:extLst>
      <p:ext uri="{BB962C8B-B14F-4D97-AF65-F5344CB8AC3E}">
        <p14:creationId xmlns:p14="http://schemas.microsoft.com/office/powerpoint/2010/main" val="18410636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3">
            <a:extLst>
              <a:ext uri="{FF2B5EF4-FFF2-40B4-BE49-F238E27FC236}">
                <a16:creationId xmlns:a16="http://schemas.microsoft.com/office/drawing/2014/main" id="{3D8E12E7-1662-BB4A-88F4-AE6A39D390BB}"/>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MODULE 5 </a:t>
            </a:r>
            <a:r>
              <a:rPr lang="en-US" sz="2800" b="1" spc="300">
                <a:solidFill>
                  <a:srgbClr val="FED766"/>
                </a:solidFill>
                <a:latin typeface="Arial" charset="0"/>
              </a:rPr>
              <a:t>overview </a:t>
            </a:r>
          </a:p>
        </p:txBody>
      </p:sp>
      <p:sp>
        <p:nvSpPr>
          <p:cNvPr id="5" name="Teardrop 4">
            <a:extLst>
              <a:ext uri="{FF2B5EF4-FFF2-40B4-BE49-F238E27FC236}">
                <a16:creationId xmlns:a16="http://schemas.microsoft.com/office/drawing/2014/main" id="{AEEB8AB8-7CD2-264D-966E-29DCE8DD4176}"/>
              </a:ext>
            </a:extLst>
          </p:cNvPr>
          <p:cNvSpPr/>
          <p:nvPr/>
        </p:nvSpPr>
        <p:spPr bwMode="auto">
          <a:xfrm>
            <a:off x="1440354" y="2317503"/>
            <a:ext cx="831954" cy="831954"/>
          </a:xfrm>
          <a:prstGeom prst="teardrop">
            <a:avLst/>
          </a:prstGeom>
          <a:solidFill>
            <a:schemeClr val="bg1"/>
          </a:solidFill>
          <a:ln w="19050">
            <a:solidFill>
              <a:srgbClr val="086788"/>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86788"/>
                </a:solidFill>
                <a:latin typeface="Arial" panose="020B0604020202020204" pitchFamily="34" charset="0"/>
                <a:ea typeface="ＭＳ Ｐゴシック" charset="0"/>
                <a:cs typeface="Arial" panose="020B0604020202020204" pitchFamily="34" charset="0"/>
              </a:rPr>
              <a:t>1</a:t>
            </a:r>
          </a:p>
        </p:txBody>
      </p:sp>
      <p:sp>
        <p:nvSpPr>
          <p:cNvPr id="6" name="Teardrop 5">
            <a:extLst>
              <a:ext uri="{FF2B5EF4-FFF2-40B4-BE49-F238E27FC236}">
                <a16:creationId xmlns:a16="http://schemas.microsoft.com/office/drawing/2014/main" id="{B9A71694-E334-D64E-BA83-CFC3634B5D8C}"/>
              </a:ext>
            </a:extLst>
          </p:cNvPr>
          <p:cNvSpPr/>
          <p:nvPr/>
        </p:nvSpPr>
        <p:spPr bwMode="auto">
          <a:xfrm>
            <a:off x="5486208" y="2317503"/>
            <a:ext cx="831954" cy="831954"/>
          </a:xfrm>
          <a:prstGeom prst="teardrop">
            <a:avLst/>
          </a:prstGeom>
          <a:solidFill>
            <a:schemeClr val="bg1"/>
          </a:solidFill>
          <a:ln w="19050">
            <a:solidFill>
              <a:srgbClr val="E45C31"/>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E45C31"/>
                </a:solidFill>
                <a:latin typeface="Arial" panose="020B0604020202020204" pitchFamily="34" charset="0"/>
                <a:ea typeface="ＭＳ Ｐゴシック" charset="0"/>
                <a:cs typeface="Arial" panose="020B0604020202020204" pitchFamily="34" charset="0"/>
              </a:rPr>
              <a:t>2</a:t>
            </a:r>
          </a:p>
        </p:txBody>
      </p:sp>
      <p:sp>
        <p:nvSpPr>
          <p:cNvPr id="7" name="Teardrop 6">
            <a:extLst>
              <a:ext uri="{FF2B5EF4-FFF2-40B4-BE49-F238E27FC236}">
                <a16:creationId xmlns:a16="http://schemas.microsoft.com/office/drawing/2014/main" id="{E2E64482-AFE7-3741-BF9F-250ED7413B26}"/>
              </a:ext>
            </a:extLst>
          </p:cNvPr>
          <p:cNvSpPr/>
          <p:nvPr/>
        </p:nvSpPr>
        <p:spPr bwMode="auto">
          <a:xfrm>
            <a:off x="9373082" y="2317504"/>
            <a:ext cx="831954" cy="831954"/>
          </a:xfrm>
          <a:prstGeom prst="teardrop">
            <a:avLst/>
          </a:prstGeom>
          <a:solidFill>
            <a:schemeClr val="bg1"/>
          </a:solidFill>
          <a:ln w="19050">
            <a:solidFill>
              <a:srgbClr val="009FB7"/>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09FB7"/>
                </a:solidFill>
                <a:latin typeface="Arial" panose="020B0604020202020204" pitchFamily="34" charset="0"/>
                <a:ea typeface="ＭＳ Ｐゴシック" charset="0"/>
                <a:cs typeface="Arial" panose="020B0604020202020204" pitchFamily="34" charset="0"/>
              </a:rPr>
              <a:t>3</a:t>
            </a:r>
          </a:p>
        </p:txBody>
      </p:sp>
      <p:sp>
        <p:nvSpPr>
          <p:cNvPr id="9" name="Text Box 63"/>
          <p:cNvSpPr txBox="1">
            <a:spLocks noChangeArrowheads="1"/>
          </p:cNvSpPr>
          <p:nvPr/>
        </p:nvSpPr>
        <p:spPr bwMode="auto">
          <a:xfrm>
            <a:off x="340718" y="3429000"/>
            <a:ext cx="3037886"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0" rIns="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AU" sz="2000" b="1">
                <a:solidFill>
                  <a:srgbClr val="086788"/>
                </a:solidFill>
                <a:latin typeface="Arial" charset="0"/>
              </a:rPr>
              <a:t>WHAT </a:t>
            </a:r>
            <a:r>
              <a:rPr lang="en-AU" sz="2000">
                <a:solidFill>
                  <a:srgbClr val="086788"/>
                </a:solidFill>
                <a:latin typeface="Arial" charset="0"/>
              </a:rPr>
              <a:t>WE DO:</a:t>
            </a:r>
          </a:p>
          <a:p>
            <a:pPr marL="0" indent="0">
              <a:spcBef>
                <a:spcPct val="50000"/>
              </a:spcBef>
              <a:defRPr/>
            </a:pPr>
            <a:r>
              <a:rPr lang="en-US" sz="2000">
                <a:solidFill>
                  <a:schemeClr val="bg2">
                    <a:lumMod val="25000"/>
                  </a:schemeClr>
                </a:solidFill>
                <a:latin typeface="Arial" charset="0"/>
              </a:rPr>
              <a:t>Develop a detailed improvement plan to address all significant risks requiring additional control</a:t>
            </a:r>
          </a:p>
        </p:txBody>
      </p:sp>
      <p:sp>
        <p:nvSpPr>
          <p:cNvPr id="10" name="Text Box 63">
            <a:extLst>
              <a:ext uri="{FF2B5EF4-FFF2-40B4-BE49-F238E27FC236}">
                <a16:creationId xmlns:a16="http://schemas.microsoft.com/office/drawing/2014/main" id="{C6CE59F6-BE5C-A546-8220-BE4470FEFDFB}"/>
              </a:ext>
            </a:extLst>
          </p:cNvPr>
          <p:cNvSpPr txBox="1">
            <a:spLocks noChangeArrowheads="1"/>
          </p:cNvSpPr>
          <p:nvPr/>
        </p:nvSpPr>
        <p:spPr bwMode="auto">
          <a:xfrm>
            <a:off x="4607851" y="3429000"/>
            <a:ext cx="256032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0" rIns="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AU" sz="2000" b="1">
                <a:solidFill>
                  <a:srgbClr val="E45C31"/>
                </a:solidFill>
                <a:latin typeface="Arial" charset="0"/>
              </a:rPr>
              <a:t>WHY </a:t>
            </a:r>
            <a:r>
              <a:rPr lang="en-AU" sz="2000">
                <a:solidFill>
                  <a:srgbClr val="E45C31"/>
                </a:solidFill>
                <a:latin typeface="Arial" charset="0"/>
              </a:rPr>
              <a:t>WE DO IT:</a:t>
            </a:r>
          </a:p>
          <a:p>
            <a:pPr marL="0" indent="0">
              <a:spcBef>
                <a:spcPct val="50000"/>
              </a:spcBef>
              <a:defRPr/>
            </a:pPr>
            <a:r>
              <a:rPr lang="en-AU" sz="2000">
                <a:solidFill>
                  <a:schemeClr val="bg2">
                    <a:lumMod val="25000"/>
                  </a:schemeClr>
                </a:solidFill>
                <a:latin typeface="Arial" charset="0"/>
              </a:rPr>
              <a:t>To ensure stepwise system improvement</a:t>
            </a:r>
          </a:p>
        </p:txBody>
      </p:sp>
      <p:sp>
        <p:nvSpPr>
          <p:cNvPr id="2" name="Text Box 63">
            <a:extLst>
              <a:ext uri="{FF2B5EF4-FFF2-40B4-BE49-F238E27FC236}">
                <a16:creationId xmlns:a16="http://schemas.microsoft.com/office/drawing/2014/main" id="{4E6E44AC-9F12-343B-E2A9-059C1E655B77}"/>
              </a:ext>
            </a:extLst>
          </p:cNvPr>
          <p:cNvSpPr txBox="1">
            <a:spLocks noChangeArrowheads="1"/>
          </p:cNvSpPr>
          <p:nvPr/>
        </p:nvSpPr>
        <p:spPr bwMode="auto">
          <a:xfrm>
            <a:off x="7957457" y="3466010"/>
            <a:ext cx="3893825" cy="2708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ts val="1200"/>
              </a:spcBef>
              <a:defRPr/>
            </a:pPr>
            <a:r>
              <a:rPr lang="en-AU" sz="2000" b="1">
                <a:solidFill>
                  <a:srgbClr val="009FB7"/>
                </a:solidFill>
                <a:latin typeface="Arial" charset="0"/>
              </a:rPr>
              <a:t>HOW </a:t>
            </a:r>
            <a:r>
              <a:rPr lang="en-AU" sz="2000">
                <a:solidFill>
                  <a:srgbClr val="009FB7"/>
                </a:solidFill>
                <a:latin typeface="Arial" charset="0"/>
              </a:rPr>
              <a:t>WE DO IT:</a:t>
            </a:r>
          </a:p>
          <a:p>
            <a:pPr marL="457200" lvl="1" algn="l" eaLnBrk="1" hangingPunct="1">
              <a:spcBef>
                <a:spcPts val="1200"/>
              </a:spcBef>
              <a:buClr>
                <a:srgbClr val="009FB7"/>
              </a:buClr>
              <a:buAutoNum type="arabicPeriod"/>
              <a:defRPr/>
            </a:pPr>
            <a:r>
              <a:rPr lang="en-US" sz="2000">
                <a:solidFill>
                  <a:schemeClr val="bg2">
                    <a:lumMod val="25000"/>
                  </a:schemeClr>
                </a:solidFill>
                <a:latin typeface="Arial"/>
                <a:cs typeface="Arial"/>
              </a:rPr>
              <a:t>Select the hazardous events needing additional control</a:t>
            </a:r>
          </a:p>
          <a:p>
            <a:pPr marL="457200" lvl="1" algn="l" eaLnBrk="1" hangingPunct="1">
              <a:spcBef>
                <a:spcPts val="1200"/>
              </a:spcBef>
              <a:buClr>
                <a:srgbClr val="009FB7"/>
              </a:buClr>
              <a:buAutoNum type="arabicPeriod"/>
              <a:defRPr/>
            </a:pPr>
            <a:r>
              <a:rPr lang="en-US" sz="2000">
                <a:solidFill>
                  <a:schemeClr val="bg2">
                    <a:lumMod val="25000"/>
                  </a:schemeClr>
                </a:solidFill>
                <a:latin typeface="Arial"/>
                <a:cs typeface="Arial"/>
              </a:rPr>
              <a:t>Develop a plan for progressive improvement</a:t>
            </a:r>
          </a:p>
          <a:p>
            <a:pPr marL="457200" lvl="1" algn="l" eaLnBrk="1" hangingPunct="1">
              <a:spcBef>
                <a:spcPts val="1200"/>
              </a:spcBef>
              <a:buClr>
                <a:srgbClr val="009FB7"/>
              </a:buClr>
              <a:buAutoNum type="arabicPeriod"/>
              <a:defRPr/>
            </a:pPr>
            <a:r>
              <a:rPr lang="en-GB" sz="2000">
                <a:solidFill>
                  <a:schemeClr val="bg2">
                    <a:lumMod val="25000"/>
                  </a:schemeClr>
                </a:solidFill>
                <a:latin typeface="Arial"/>
                <a:cs typeface="Arial"/>
              </a:rPr>
              <a:t>Implement the improvement plan</a:t>
            </a:r>
          </a:p>
        </p:txBody>
      </p:sp>
    </p:spTree>
    <p:extLst>
      <p:ext uri="{BB962C8B-B14F-4D97-AF65-F5344CB8AC3E}">
        <p14:creationId xmlns:p14="http://schemas.microsoft.com/office/powerpoint/2010/main" val="1105891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2C6D5-2773-E546-370C-1BC58831BB03}"/>
            </a:ext>
          </a:extLst>
        </p:cNvPr>
        <p:cNvGrpSpPr/>
        <p:nvPr/>
      </p:nvGrpSpPr>
      <p:grpSpPr>
        <a:xfrm>
          <a:off x="0" y="0"/>
          <a:ext cx="0" cy="0"/>
          <a:chOff x="0" y="0"/>
          <a:chExt cx="0" cy="0"/>
        </a:xfrm>
      </p:grpSpPr>
      <p:sp>
        <p:nvSpPr>
          <p:cNvPr id="2" name="Text Box 63">
            <a:extLst>
              <a:ext uri="{FF2B5EF4-FFF2-40B4-BE49-F238E27FC236}">
                <a16:creationId xmlns:a16="http://schemas.microsoft.com/office/drawing/2014/main" id="{67472B88-5312-3D41-5044-95A669C114F5}"/>
              </a:ext>
            </a:extLst>
          </p:cNvPr>
          <p:cNvSpPr txBox="1">
            <a:spLocks noChangeArrowheads="1"/>
          </p:cNvSpPr>
          <p:nvPr/>
        </p:nvSpPr>
        <p:spPr bwMode="auto">
          <a:xfrm>
            <a:off x="-170985" y="413588"/>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DEFINITIONS</a:t>
            </a:r>
            <a:endParaRPr kumimoji="0" lang="en-US" sz="2800" b="0" i="0" u="none" strike="noStrike" kern="1200" cap="none" spc="100" normalizeH="0" baseline="0" noProof="0">
              <a:ln>
                <a:noFill/>
              </a:ln>
              <a:solidFill>
                <a:srgbClr val="FED766"/>
              </a:solidFill>
              <a:effectLst/>
              <a:uLnTx/>
              <a:uFillTx/>
              <a:latin typeface="Arial" charset="0"/>
              <a:ea typeface="ＭＳ Ｐゴシック" charset="0"/>
            </a:endParaRPr>
          </a:p>
        </p:txBody>
      </p:sp>
      <p:sp>
        <p:nvSpPr>
          <p:cNvPr id="3" name="Text Box 63">
            <a:extLst>
              <a:ext uri="{FF2B5EF4-FFF2-40B4-BE49-F238E27FC236}">
                <a16:creationId xmlns:a16="http://schemas.microsoft.com/office/drawing/2014/main" id="{DE2E192A-6575-DA06-E30C-E7E8AD9AAE4F}"/>
              </a:ext>
            </a:extLst>
          </p:cNvPr>
          <p:cNvSpPr txBox="1">
            <a:spLocks noChangeArrowheads="1"/>
          </p:cNvSpPr>
          <p:nvPr/>
        </p:nvSpPr>
        <p:spPr bwMode="auto">
          <a:xfrm>
            <a:off x="1393372" y="2827978"/>
            <a:ext cx="9144000" cy="1477328"/>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S PGothic" charset="0"/>
                <a:cs typeface="Arial"/>
              </a:rPr>
              <a:t>IMPROVEMENT PLAN</a:t>
            </a:r>
            <a:endParaRPr kumimoji="0" lang="en-GB" sz="2000" b="0" i="0" u="none" strike="noStrike" kern="1200" cap="none" spc="0" normalizeH="0" baseline="0" noProof="0">
              <a:ln>
                <a:noFill/>
              </a:ln>
              <a:solidFill>
                <a:prstClr val="white"/>
              </a:solidFill>
              <a:effectLst/>
              <a:uLnTx/>
              <a:uFillTx/>
              <a:latin typeface="Arial"/>
              <a:ea typeface="ＭＳ Ｐゴシック" charset="0"/>
              <a:cs typeface="Arial"/>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a:ea typeface="MS PGothic" charset="0"/>
                <a:cs typeface="Arial"/>
              </a:rPr>
              <a:t>An action plan for improving the level of control                                       for a hazardous event, thereby reducing the                                                level of risk</a:t>
            </a:r>
            <a:endParaRPr kumimoji="0" lang="en-GB" sz="2000" b="0" i="0" u="none" strike="noStrike" kern="1200" cap="none" spc="0" normalizeH="0" baseline="0" noProof="0">
              <a:ln>
                <a:noFill/>
              </a:ln>
              <a:solidFill>
                <a:prstClr val="white"/>
              </a:solidFill>
              <a:effectLst/>
              <a:uLnTx/>
              <a:uFillTx/>
              <a:latin typeface="Arial"/>
              <a:ea typeface="MS PGothic" charset="0"/>
              <a:cs typeface="Arial"/>
            </a:endParaRPr>
          </a:p>
        </p:txBody>
      </p:sp>
      <p:pic>
        <p:nvPicPr>
          <p:cNvPr id="4" name="Picture 3" descr="A picture containing cup, table, sitting, glass&#10;&#10;Description automatically generated">
            <a:extLst>
              <a:ext uri="{FF2B5EF4-FFF2-40B4-BE49-F238E27FC236}">
                <a16:creationId xmlns:a16="http://schemas.microsoft.com/office/drawing/2014/main" id="{3B8F7986-9217-807E-6B9F-F88B269636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5176" y="1169905"/>
            <a:ext cx="3327144" cy="5012897"/>
          </a:xfrm>
          <a:prstGeom prst="rect">
            <a:avLst/>
          </a:prstGeom>
        </p:spPr>
      </p:pic>
    </p:spTree>
    <p:extLst>
      <p:ext uri="{BB962C8B-B14F-4D97-AF65-F5344CB8AC3E}">
        <p14:creationId xmlns:p14="http://schemas.microsoft.com/office/powerpoint/2010/main" val="3445019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val="2211070265"/>
              </p:ext>
            </p:extLst>
          </p:nvPr>
        </p:nvGraphicFramePr>
        <p:xfrm>
          <a:off x="1190367" y="1719943"/>
          <a:ext cx="9811265" cy="4583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63">
            <a:extLst>
              <a:ext uri="{FF2B5EF4-FFF2-40B4-BE49-F238E27FC236}">
                <a16:creationId xmlns:a16="http://schemas.microsoft.com/office/drawing/2014/main" id="{1C485C17-5E4E-0746-8076-10AF3C4F3D29}"/>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IMPROVEMENT PLANNING: </a:t>
            </a:r>
            <a:br>
              <a:rPr lang="en-US" sz="2800" b="1" spc="300">
                <a:solidFill>
                  <a:schemeClr val="bg1"/>
                </a:solidFill>
                <a:latin typeface="Arial" charset="0"/>
              </a:rPr>
            </a:br>
            <a:r>
              <a:rPr lang="en-US" sz="2800" b="1" i="1" spc="100">
                <a:solidFill>
                  <a:srgbClr val="FED766"/>
                </a:solidFill>
                <a:latin typeface="Arial" charset="0"/>
              </a:rPr>
              <a:t>logic flow</a:t>
            </a:r>
          </a:p>
        </p:txBody>
      </p:sp>
    </p:spTree>
    <p:extLst>
      <p:ext uri="{BB962C8B-B14F-4D97-AF65-F5344CB8AC3E}">
        <p14:creationId xmlns:p14="http://schemas.microsoft.com/office/powerpoint/2010/main" val="1462405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1738467" y="639403"/>
            <a:ext cx="225795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400" b="1" i="1">
                <a:solidFill>
                  <a:srgbClr val="086788"/>
                </a:solidFill>
              </a:rPr>
              <a:t>What could go wrong?</a:t>
            </a:r>
          </a:p>
          <a:p>
            <a:pPr algn="ctr"/>
            <a:r>
              <a:rPr lang="en-US" sz="1400" i="1">
                <a:solidFill>
                  <a:srgbClr val="E45C31"/>
                </a:solidFill>
              </a:rPr>
              <a:t>(Module 3) </a:t>
            </a:r>
          </a:p>
        </p:txBody>
      </p:sp>
      <p:sp>
        <p:nvSpPr>
          <p:cNvPr id="12" name="TextBox 27"/>
          <p:cNvSpPr txBox="1">
            <a:spLocks noChangeArrowheads="1"/>
          </p:cNvSpPr>
          <p:nvPr/>
        </p:nvSpPr>
        <p:spPr bwMode="auto">
          <a:xfrm>
            <a:off x="5202598" y="717204"/>
            <a:ext cx="422073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400" b="1" i="1">
                <a:solidFill>
                  <a:srgbClr val="086788"/>
                </a:solidFill>
              </a:rPr>
              <a:t>What are we doing about it and is it effective?</a:t>
            </a:r>
          </a:p>
          <a:p>
            <a:pPr algn="ctr"/>
            <a:r>
              <a:rPr lang="en-US" sz="1400" i="1">
                <a:solidFill>
                  <a:srgbClr val="E45C31"/>
                </a:solidFill>
              </a:rPr>
              <a:t>(Module 4)</a:t>
            </a:r>
          </a:p>
        </p:txBody>
      </p:sp>
      <p:sp>
        <p:nvSpPr>
          <p:cNvPr id="14" name="TextBox 29"/>
          <p:cNvSpPr txBox="1">
            <a:spLocks noChangeArrowheads="1"/>
          </p:cNvSpPr>
          <p:nvPr/>
        </p:nvSpPr>
        <p:spPr bwMode="auto">
          <a:xfrm>
            <a:off x="9553183" y="676542"/>
            <a:ext cx="171167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400" b="1" i="1">
                <a:solidFill>
                  <a:srgbClr val="086788"/>
                </a:solidFill>
              </a:rPr>
              <a:t>What is the risk?</a:t>
            </a:r>
          </a:p>
          <a:p>
            <a:pPr algn="ctr"/>
            <a:r>
              <a:rPr lang="en-US" sz="1400" i="1">
                <a:solidFill>
                  <a:srgbClr val="E45C31"/>
                </a:solidFill>
              </a:rPr>
              <a:t>(Module 4)</a:t>
            </a:r>
          </a:p>
        </p:txBody>
      </p:sp>
      <p:sp>
        <p:nvSpPr>
          <p:cNvPr id="25" name="TextBox 31"/>
          <p:cNvSpPr txBox="1">
            <a:spLocks noChangeArrowheads="1"/>
          </p:cNvSpPr>
          <p:nvPr/>
        </p:nvSpPr>
        <p:spPr bwMode="auto">
          <a:xfrm>
            <a:off x="6877251" y="6181458"/>
            <a:ext cx="446566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400" b="1" i="1">
                <a:solidFill>
                  <a:srgbClr val="086788"/>
                </a:solidFill>
              </a:rPr>
              <a:t>Detailed improvement plan needed where the risk level is unacceptable </a:t>
            </a:r>
            <a:r>
              <a:rPr lang="en-US" sz="1400" i="1">
                <a:solidFill>
                  <a:srgbClr val="E45C31"/>
                </a:solidFill>
              </a:rPr>
              <a:t>(Module 5)</a:t>
            </a:r>
          </a:p>
        </p:txBody>
      </p:sp>
      <p:grpSp>
        <p:nvGrpSpPr>
          <p:cNvPr id="29" name="Group 28">
            <a:extLst>
              <a:ext uri="{FF2B5EF4-FFF2-40B4-BE49-F238E27FC236}">
                <a16:creationId xmlns:a16="http://schemas.microsoft.com/office/drawing/2014/main" id="{2D5CA653-2C13-4C4B-B4C6-180F0BD1A75B}"/>
              </a:ext>
            </a:extLst>
          </p:cNvPr>
          <p:cNvGrpSpPr/>
          <p:nvPr/>
        </p:nvGrpSpPr>
        <p:grpSpPr>
          <a:xfrm>
            <a:off x="11676763" y="474327"/>
            <a:ext cx="515236" cy="380621"/>
            <a:chOff x="8628766" y="1945016"/>
            <a:chExt cx="515236" cy="380621"/>
          </a:xfrm>
        </p:grpSpPr>
        <p:sp>
          <p:nvSpPr>
            <p:cNvPr id="30" name="Round Same Side Corner Rectangle 29">
              <a:extLst>
                <a:ext uri="{FF2B5EF4-FFF2-40B4-BE49-F238E27FC236}">
                  <a16:creationId xmlns:a16="http://schemas.microsoft.com/office/drawing/2014/main" id="{9EEE6ED4-7B24-144A-85D1-787082029E5E}"/>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1" name="Striped Right Arrow 30">
              <a:extLst>
                <a:ext uri="{FF2B5EF4-FFF2-40B4-BE49-F238E27FC236}">
                  <a16:creationId xmlns:a16="http://schemas.microsoft.com/office/drawing/2014/main" id="{F90B7871-F477-1548-848A-B7515AC52717}"/>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1E764A7-64CA-7E40-98A0-760FD914ACD4}"/>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3</a:t>
              </a:r>
            </a:p>
          </p:txBody>
        </p:sp>
      </p:grpSp>
      <p:sp>
        <p:nvSpPr>
          <p:cNvPr id="20" name="Right Brace 19">
            <a:extLst>
              <a:ext uri="{FF2B5EF4-FFF2-40B4-BE49-F238E27FC236}">
                <a16:creationId xmlns:a16="http://schemas.microsoft.com/office/drawing/2014/main" id="{8E018600-51E9-3446-90BE-47A65F916449}"/>
              </a:ext>
            </a:extLst>
          </p:cNvPr>
          <p:cNvSpPr/>
          <p:nvPr/>
        </p:nvSpPr>
        <p:spPr>
          <a:xfrm rot="16200000">
            <a:off x="2492824" y="-547627"/>
            <a:ext cx="387480" cy="3940638"/>
          </a:xfrm>
          <a:prstGeom prst="rightBrace">
            <a:avLst>
              <a:gd name="adj1" fmla="val 34507"/>
              <a:gd name="adj2" fmla="val 50000"/>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p>
        </p:txBody>
      </p:sp>
      <p:sp>
        <p:nvSpPr>
          <p:cNvPr id="21" name="Right Brace 20">
            <a:extLst>
              <a:ext uri="{FF2B5EF4-FFF2-40B4-BE49-F238E27FC236}">
                <a16:creationId xmlns:a16="http://schemas.microsoft.com/office/drawing/2014/main" id="{422F7D95-05C9-1449-8C17-EA94D41B5215}"/>
              </a:ext>
            </a:extLst>
          </p:cNvPr>
          <p:cNvSpPr/>
          <p:nvPr/>
        </p:nvSpPr>
        <p:spPr>
          <a:xfrm rot="16200000">
            <a:off x="6969592" y="-949861"/>
            <a:ext cx="310728" cy="4821859"/>
          </a:xfrm>
          <a:prstGeom prst="rightBrace">
            <a:avLst>
              <a:gd name="adj1" fmla="val 34507"/>
              <a:gd name="adj2" fmla="val 50000"/>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p>
        </p:txBody>
      </p:sp>
      <p:sp>
        <p:nvSpPr>
          <p:cNvPr id="22" name="Right Brace 21">
            <a:extLst>
              <a:ext uri="{FF2B5EF4-FFF2-40B4-BE49-F238E27FC236}">
                <a16:creationId xmlns:a16="http://schemas.microsoft.com/office/drawing/2014/main" id="{2D599629-8D6E-0D46-84D2-25233B1C3FE4}"/>
              </a:ext>
            </a:extLst>
          </p:cNvPr>
          <p:cNvSpPr/>
          <p:nvPr/>
        </p:nvSpPr>
        <p:spPr>
          <a:xfrm rot="16200000">
            <a:off x="10294676" y="592584"/>
            <a:ext cx="346587" cy="1749882"/>
          </a:xfrm>
          <a:prstGeom prst="rightBrace">
            <a:avLst>
              <a:gd name="adj1" fmla="val 34507"/>
              <a:gd name="adj2" fmla="val 50000"/>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p>
        </p:txBody>
      </p:sp>
      <p:sp>
        <p:nvSpPr>
          <p:cNvPr id="2" name="Rectangle 1">
            <a:extLst>
              <a:ext uri="{FF2B5EF4-FFF2-40B4-BE49-F238E27FC236}">
                <a16:creationId xmlns:a16="http://schemas.microsoft.com/office/drawing/2014/main" id="{5EC6E29E-2F82-7D41-8AF4-4253699537D6}"/>
              </a:ext>
            </a:extLst>
          </p:cNvPr>
          <p:cNvSpPr/>
          <p:nvPr/>
        </p:nvSpPr>
        <p:spPr>
          <a:xfrm>
            <a:off x="0" y="1"/>
            <a:ext cx="12191999" cy="504490"/>
          </a:xfrm>
          <a:prstGeom prst="rect">
            <a:avLst/>
          </a:prstGeom>
          <a:solidFill>
            <a:srgbClr val="086788"/>
          </a:solidFill>
        </p:spPr>
        <p:txBody>
          <a:bodyPr wrap="square" lIns="182880" rtlCol="0" anchor="ctr" anchorCtr="0">
            <a:spAutoFit/>
          </a:bodyPr>
          <a:lstStyle/>
          <a:p>
            <a:pPr marL="57150" indent="-20638"/>
            <a:endParaRPr lang="en-US" sz="2000" b="1" kern="0" spc="300">
              <a:solidFill>
                <a:srgbClr val="086788"/>
              </a:solidFill>
              <a:ea typeface="Arial" charset="0"/>
              <a:cs typeface="Arial" charset="0"/>
            </a:endParaRPr>
          </a:p>
        </p:txBody>
      </p:sp>
      <p:sp>
        <p:nvSpPr>
          <p:cNvPr id="3" name="Arrow: Down 2">
            <a:extLst>
              <a:ext uri="{FF2B5EF4-FFF2-40B4-BE49-F238E27FC236}">
                <a16:creationId xmlns:a16="http://schemas.microsoft.com/office/drawing/2014/main" id="{CCF6D156-4FCA-D197-B3F4-7F6FFFA31874}"/>
              </a:ext>
            </a:extLst>
          </p:cNvPr>
          <p:cNvSpPr/>
          <p:nvPr/>
        </p:nvSpPr>
        <p:spPr>
          <a:xfrm>
            <a:off x="9974964" y="5696776"/>
            <a:ext cx="522515" cy="525170"/>
          </a:xfrm>
          <a:prstGeom prst="downArrow">
            <a:avLst/>
          </a:prstGeom>
          <a:solidFill>
            <a:srgbClr val="FED7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Box 63">
            <a:extLst>
              <a:ext uri="{FF2B5EF4-FFF2-40B4-BE49-F238E27FC236}">
                <a16:creationId xmlns:a16="http://schemas.microsoft.com/office/drawing/2014/main" id="{AA1A65B5-6111-3E4F-95A0-BAF3C1586E63}"/>
              </a:ext>
            </a:extLst>
          </p:cNvPr>
          <p:cNvSpPr txBox="1">
            <a:spLocks noChangeArrowheads="1"/>
          </p:cNvSpPr>
          <p:nvPr/>
        </p:nvSpPr>
        <p:spPr bwMode="auto">
          <a:xfrm>
            <a:off x="729344" y="1690859"/>
            <a:ext cx="3984683" cy="451723"/>
          </a:xfrm>
          <a:prstGeom prst="round2SameRect">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300" normalizeH="0" baseline="0" noProof="0">
                <a:ln>
                  <a:noFill/>
                </a:ln>
                <a:solidFill>
                  <a:srgbClr val="009FB7"/>
                </a:solidFill>
                <a:effectLst/>
                <a:uLnTx/>
                <a:uFillTx/>
                <a:latin typeface="Arial" charset="0"/>
                <a:ea typeface="ＭＳ Ｐゴシック" charset="0"/>
              </a:rPr>
              <a:t>WORKED EXAMPLE:</a:t>
            </a:r>
            <a:endParaRPr kumimoji="0" lang="en-US" sz="2200" b="0" i="1" u="none" strike="noStrike" kern="1200" cap="none" spc="300" normalizeH="0" baseline="0" noProof="0">
              <a:ln>
                <a:noFill/>
              </a:ln>
              <a:solidFill>
                <a:srgbClr val="009FB7"/>
              </a:solidFill>
              <a:effectLst/>
              <a:uLnTx/>
              <a:uFillTx/>
              <a:latin typeface="Arial" charset="0"/>
              <a:ea typeface="ＭＳ Ｐゴシック" charset="0"/>
            </a:endParaRPr>
          </a:p>
        </p:txBody>
      </p:sp>
      <p:graphicFrame>
        <p:nvGraphicFramePr>
          <p:cNvPr id="6" name="Table 5">
            <a:extLst>
              <a:ext uri="{FF2B5EF4-FFF2-40B4-BE49-F238E27FC236}">
                <a16:creationId xmlns:a16="http://schemas.microsoft.com/office/drawing/2014/main" id="{CB53C39A-8060-B5AE-43A3-E8A07FF737FD}"/>
              </a:ext>
            </a:extLst>
          </p:cNvPr>
          <p:cNvGraphicFramePr>
            <a:graphicFrameLocks noGrp="1"/>
          </p:cNvGraphicFramePr>
          <p:nvPr>
            <p:extLst>
              <p:ext uri="{D42A27DB-BD31-4B8C-83A1-F6EECF244321}">
                <p14:modId xmlns:p14="http://schemas.microsoft.com/office/powerpoint/2010/main" val="2084848657"/>
              </p:ext>
            </p:extLst>
          </p:nvPr>
        </p:nvGraphicFramePr>
        <p:xfrm>
          <a:off x="729344" y="2131917"/>
          <a:ext cx="10613567" cy="3737720"/>
        </p:xfrm>
        <a:graphic>
          <a:graphicData uri="http://schemas.openxmlformats.org/drawingml/2006/table">
            <a:tbl>
              <a:tblPr firstRow="1" firstCol="1" bandRow="1"/>
              <a:tblGrid>
                <a:gridCol w="1160116">
                  <a:extLst>
                    <a:ext uri="{9D8B030D-6E8A-4147-A177-3AD203B41FA5}">
                      <a16:colId xmlns:a16="http://schemas.microsoft.com/office/drawing/2014/main" val="20000"/>
                    </a:ext>
                  </a:extLst>
                </a:gridCol>
                <a:gridCol w="1586604">
                  <a:extLst>
                    <a:ext uri="{9D8B030D-6E8A-4147-A177-3AD203B41FA5}">
                      <a16:colId xmlns:a16="http://schemas.microsoft.com/office/drawing/2014/main" val="20001"/>
                    </a:ext>
                  </a:extLst>
                </a:gridCol>
                <a:gridCol w="1145879">
                  <a:extLst>
                    <a:ext uri="{9D8B030D-6E8A-4147-A177-3AD203B41FA5}">
                      <a16:colId xmlns:a16="http://schemas.microsoft.com/office/drawing/2014/main" val="20002"/>
                    </a:ext>
                  </a:extLst>
                </a:gridCol>
                <a:gridCol w="1355360">
                  <a:extLst>
                    <a:ext uri="{9D8B030D-6E8A-4147-A177-3AD203B41FA5}">
                      <a16:colId xmlns:a16="http://schemas.microsoft.com/office/drawing/2014/main" val="20003"/>
                    </a:ext>
                  </a:extLst>
                </a:gridCol>
                <a:gridCol w="2415643">
                  <a:extLst>
                    <a:ext uri="{9D8B030D-6E8A-4147-A177-3AD203B41FA5}">
                      <a16:colId xmlns:a16="http://schemas.microsoft.com/office/drawing/2014/main" val="20004"/>
                    </a:ext>
                  </a:extLst>
                </a:gridCol>
                <a:gridCol w="398927">
                  <a:extLst>
                    <a:ext uri="{9D8B030D-6E8A-4147-A177-3AD203B41FA5}">
                      <a16:colId xmlns:a16="http://schemas.microsoft.com/office/drawing/2014/main" val="20005"/>
                    </a:ext>
                  </a:extLst>
                </a:gridCol>
                <a:gridCol w="388430">
                  <a:extLst>
                    <a:ext uri="{9D8B030D-6E8A-4147-A177-3AD203B41FA5}">
                      <a16:colId xmlns:a16="http://schemas.microsoft.com/office/drawing/2014/main" val="20006"/>
                    </a:ext>
                  </a:extLst>
                </a:gridCol>
                <a:gridCol w="415462">
                  <a:extLst>
                    <a:ext uri="{9D8B030D-6E8A-4147-A177-3AD203B41FA5}">
                      <a16:colId xmlns:a16="http://schemas.microsoft.com/office/drawing/2014/main" val="20007"/>
                    </a:ext>
                  </a:extLst>
                </a:gridCol>
                <a:gridCol w="417822">
                  <a:extLst>
                    <a:ext uri="{9D8B030D-6E8A-4147-A177-3AD203B41FA5}">
                      <a16:colId xmlns:a16="http://schemas.microsoft.com/office/drawing/2014/main" val="20008"/>
                    </a:ext>
                  </a:extLst>
                </a:gridCol>
                <a:gridCol w="443108">
                  <a:extLst>
                    <a:ext uri="{9D8B030D-6E8A-4147-A177-3AD203B41FA5}">
                      <a16:colId xmlns:a16="http://schemas.microsoft.com/office/drawing/2014/main" val="20009"/>
                    </a:ext>
                  </a:extLst>
                </a:gridCol>
                <a:gridCol w="443108">
                  <a:extLst>
                    <a:ext uri="{9D8B030D-6E8A-4147-A177-3AD203B41FA5}">
                      <a16:colId xmlns:a16="http://schemas.microsoft.com/office/drawing/2014/main" val="20010"/>
                    </a:ext>
                  </a:extLst>
                </a:gridCol>
                <a:gridCol w="443108">
                  <a:extLst>
                    <a:ext uri="{9D8B030D-6E8A-4147-A177-3AD203B41FA5}">
                      <a16:colId xmlns:a16="http://schemas.microsoft.com/office/drawing/2014/main" val="20011"/>
                    </a:ext>
                  </a:extLst>
                </a:gridCol>
              </a:tblGrid>
              <a:tr h="359313">
                <a:tc rowSpan="2">
                  <a:txBody>
                    <a:bodyPr/>
                    <a:lstStyle/>
                    <a:p>
                      <a:pPr>
                        <a:lnSpc>
                          <a:spcPct val="115000"/>
                        </a:lnSpc>
                        <a:spcBef>
                          <a:spcPts val="1000"/>
                        </a:spcBef>
                        <a:spcAft>
                          <a:spcPts val="1000"/>
                        </a:spcAft>
                      </a:pPr>
                      <a:r>
                        <a:rPr lang="en-US" sz="1200" b="1">
                          <a:solidFill>
                            <a:schemeClr val="bg2">
                              <a:lumMod val="25000"/>
                            </a:schemeClr>
                          </a:solidFill>
                          <a:effectLst/>
                          <a:latin typeface="Arial" charset="0"/>
                          <a:ea typeface="Arial" charset="0"/>
                          <a:cs typeface="Arial" charset="0"/>
                        </a:rPr>
                        <a:t>Process Step</a:t>
                      </a:r>
                      <a:endParaRPr lang="en-US" sz="120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Hazardous Event</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Hazard</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u="sng">
                          <a:solidFill>
                            <a:srgbClr val="000000"/>
                          </a:solidFill>
                          <a:effectLst/>
                          <a:latin typeface="Arial" charset="0"/>
                          <a:ea typeface="Arial" charset="0"/>
                          <a:cs typeface="Arial" charset="0"/>
                        </a:rPr>
                        <a:t>Existing </a:t>
                      </a:r>
                      <a:r>
                        <a:rPr lang="en-US" sz="1200" b="1">
                          <a:solidFill>
                            <a:srgbClr val="000000"/>
                          </a:solidFill>
                          <a:effectLst/>
                          <a:latin typeface="Arial" charset="0"/>
                          <a:ea typeface="Arial" charset="0"/>
                          <a:cs typeface="Arial" charset="0"/>
                        </a:rPr>
                        <a:t>control measure description</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gridSpan="4">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Are the existing controls effective?</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assessment</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56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15000"/>
                        </a:lnSpc>
                        <a:spcBef>
                          <a:spcPts val="1000"/>
                        </a:spcBef>
                        <a:spcAft>
                          <a:spcPts val="1000"/>
                        </a:spcAft>
                        <a:buClrTx/>
                        <a:buSzTx/>
                        <a:buFontTx/>
                        <a:buNone/>
                        <a:tabLst/>
                        <a:defRPr/>
                      </a:pPr>
                      <a:r>
                        <a:rPr lang="en-US" sz="1200" b="1">
                          <a:solidFill>
                            <a:srgbClr val="000000"/>
                          </a:solidFill>
                          <a:effectLst/>
                          <a:latin typeface="Arial" charset="0"/>
                          <a:ea typeface="Arial" charset="0"/>
                          <a:cs typeface="Arial" charset="0"/>
                        </a:rPr>
                        <a:t>Validation notes </a:t>
                      </a:r>
                      <a:r>
                        <a:rPr lang="en-US" sz="1200" i="1">
                          <a:solidFill>
                            <a:srgbClr val="000000"/>
                          </a:solidFill>
                          <a:effectLst/>
                          <a:latin typeface="Arial" charset="0"/>
                          <a:ea typeface="Arial" charset="0"/>
                          <a:cs typeface="Arial" charset="0"/>
                        </a:rPr>
                        <a:t>(basis of control measure effectiveness decision)</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effectLst/>
                          <a:latin typeface="Arial" charset="0"/>
                          <a:ea typeface="Arial" charset="0"/>
                          <a:cs typeface="Arial" charset="0"/>
                        </a:rPr>
                        <a:t>Yes</a:t>
                      </a: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No</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Somewhat</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Likelihood</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Severity</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score</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level</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extLst>
                  <a:ext uri="{0D108BD9-81ED-4DB2-BD59-A6C34878D82A}">
                    <a16:rowId xmlns:a16="http://schemas.microsoft.com/office/drawing/2014/main" val="10001"/>
                  </a:ext>
                </a:extLst>
              </a:tr>
              <a:tr h="2192160">
                <a:tc>
                  <a:txBody>
                    <a:bodyPr/>
                    <a:lstStyle/>
                    <a:p>
                      <a:r>
                        <a:rPr lang="en-US" sz="1400">
                          <a:solidFill>
                            <a:schemeClr val="bg2">
                              <a:lumMod val="25000"/>
                            </a:schemeClr>
                          </a:solidFill>
                          <a:effectLst/>
                          <a:latin typeface="Arial" charset="0"/>
                          <a:ea typeface="Arial" charset="0"/>
                          <a:cs typeface="Arial" charset="0"/>
                        </a:rPr>
                        <a:t>Distribution</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a:solidFill>
                            <a:schemeClr val="bg2">
                              <a:lumMod val="25000"/>
                            </a:schemeClr>
                          </a:solidFill>
                          <a:latin typeface="Arial" charset="0"/>
                          <a:ea typeface="Arial" charset="0"/>
                          <a:cs typeface="Arial" charset="0"/>
                        </a:rPr>
                        <a:t>The water supply becomes microbially contaminated when dirty water enters the pipeline (X) because of unsanitary pipeline repair practices (Y) </a:t>
                      </a:r>
                      <a:endParaRPr lang="en-IE" sz="1400">
                        <a:solidFill>
                          <a:schemeClr val="bg2">
                            <a:lumMod val="25000"/>
                          </a:schemeClr>
                        </a:solidFill>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Microbial</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Visual inspection of reinstated pipe water by operator (i.e. sample of water in a white bucket)</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Supervisor oversight reports that procedures are not always followed in practice</a:t>
                      </a:r>
                      <a:r>
                        <a:rPr lang="en-US" sz="1400" b="0" i="0" u="none" strike="noStrike" baseline="0">
                          <a:solidFill>
                            <a:schemeClr val="bg2">
                              <a:lumMod val="25000"/>
                            </a:schemeClr>
                          </a:solidFill>
                          <a:effectLst/>
                          <a:latin typeface="Arial" charset="0"/>
                          <a:ea typeface="Arial" charset="0"/>
                          <a:cs typeface="Arial" charset="0"/>
                        </a:rPr>
                        <a:t>; water quality testing indicates problems with microbial contamination and high turbidity occasionally following pipe repairs</a:t>
                      </a:r>
                      <a:endParaRPr lang="en-US" sz="1400" b="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a:t>
                      </a:r>
                      <a:endParaRPr lang="en-US" sz="140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2 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3 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6 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b="1">
                          <a:solidFill>
                            <a:schemeClr val="bg2">
                              <a:lumMod val="25000"/>
                            </a:schemeClr>
                          </a:solidFill>
                          <a:effectLst/>
                          <a:latin typeface="Arial" charset="0"/>
                          <a:ea typeface="Arial" charset="0"/>
                          <a:cs typeface="Arial" charset="0"/>
                        </a:rPr>
                        <a:t>H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B504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746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1" grpId="0" animBg="1"/>
      <p:bldP spid="22"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43729-B125-89D0-D490-5C0A2C331438}"/>
            </a:ext>
          </a:extLst>
        </p:cNvPr>
        <p:cNvGrpSpPr/>
        <p:nvPr/>
      </p:nvGrpSpPr>
      <p:grpSpPr>
        <a:xfrm>
          <a:off x="0" y="0"/>
          <a:ext cx="0" cy="0"/>
          <a:chOff x="0" y="0"/>
          <a:chExt cx="0" cy="0"/>
        </a:xfrm>
      </p:grpSpPr>
      <p:sp>
        <p:nvSpPr>
          <p:cNvPr id="2" name="Text Box 63">
            <a:extLst>
              <a:ext uri="{FF2B5EF4-FFF2-40B4-BE49-F238E27FC236}">
                <a16:creationId xmlns:a16="http://schemas.microsoft.com/office/drawing/2014/main" id="{1F7A116F-1662-C2C0-6948-4E5D5DDDCA37}"/>
              </a:ext>
            </a:extLst>
          </p:cNvPr>
          <p:cNvSpPr txBox="1">
            <a:spLocks noChangeArrowheads="1"/>
          </p:cNvSpPr>
          <p:nvPr/>
        </p:nvSpPr>
        <p:spPr bwMode="auto">
          <a:xfrm>
            <a:off x="-239486" y="321897"/>
            <a:ext cx="11241118"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KEY ACTION 1: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rgbClr val="FED766"/>
                </a:solidFill>
                <a:effectLst/>
                <a:uLnTx/>
                <a:uFillTx/>
                <a:latin typeface="Arial" charset="0"/>
                <a:ea typeface="ＭＳ Ｐゴシック" charset="0"/>
              </a:rPr>
              <a:t>Select the hazardous events needing additional control</a:t>
            </a:r>
          </a:p>
        </p:txBody>
      </p:sp>
      <p:sp>
        <p:nvSpPr>
          <p:cNvPr id="3" name="Text Box 63">
            <a:extLst>
              <a:ext uri="{FF2B5EF4-FFF2-40B4-BE49-F238E27FC236}">
                <a16:creationId xmlns:a16="http://schemas.microsoft.com/office/drawing/2014/main" id="{93BD348C-5142-51F4-C249-A700285E7B7D}"/>
              </a:ext>
            </a:extLst>
          </p:cNvPr>
          <p:cNvSpPr txBox="1">
            <a:spLocks noChangeArrowheads="1"/>
          </p:cNvSpPr>
          <p:nvPr/>
        </p:nvSpPr>
        <p:spPr bwMode="auto">
          <a:xfrm>
            <a:off x="401304" y="1862910"/>
            <a:ext cx="7403754"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0" rIns="0">
            <a:spAutoFit/>
          </a:bodyPr>
          <a:lstStyle>
            <a:lvl1pPr marL="457200" indent="-457200">
              <a:defRPr sz="2800">
                <a:solidFill>
                  <a:schemeClr val="tx1"/>
                </a:solidFill>
                <a:latin typeface="Arial" charset="0"/>
                <a:ea typeface="MS PGothic" charset="0"/>
                <a:cs typeface="MS PGothic" charset="0"/>
              </a:defRPr>
            </a:lvl1pPr>
            <a:lvl2pPr marL="800100" indent="-34290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447675" indent="0">
              <a:spcBef>
                <a:spcPct val="50000"/>
              </a:spcBef>
              <a:spcAft>
                <a:spcPts val="2400"/>
              </a:spcAft>
              <a:defRPr/>
            </a:pPr>
            <a:r>
              <a:rPr lang="en-US" sz="2200" b="1">
                <a:solidFill>
                  <a:srgbClr val="009FB7"/>
                </a:solidFill>
              </a:rPr>
              <a:t>Based on the outcomes from the risk assessment in Module 4, determine which hazardous events require an improvement plan.</a:t>
            </a:r>
          </a:p>
          <a:p>
            <a:pPr marL="447675" indent="0">
              <a:spcBef>
                <a:spcPct val="50000"/>
              </a:spcBef>
              <a:spcAft>
                <a:spcPts val="0"/>
              </a:spcAft>
              <a:defRPr/>
            </a:pPr>
            <a:r>
              <a:rPr lang="en-GB" sz="2000" b="1">
                <a:solidFill>
                  <a:srgbClr val="086788"/>
                </a:solidFill>
                <a:cs typeface="Arial" charset="0"/>
              </a:rPr>
              <a:t>How to do this? Consider one of the following approaches.</a:t>
            </a:r>
            <a:br>
              <a:rPr lang="en-GB" sz="2000" b="1">
                <a:solidFill>
                  <a:srgbClr val="086788"/>
                </a:solidFill>
                <a:cs typeface="Arial" charset="0"/>
              </a:rPr>
            </a:br>
            <a:endParaRPr lang="en-GB" sz="2000">
              <a:solidFill>
                <a:schemeClr val="bg2">
                  <a:lumMod val="25000"/>
                </a:schemeClr>
              </a:solidFill>
              <a:cs typeface="Arial" charset="0"/>
            </a:endParaRPr>
          </a:p>
          <a:p>
            <a:pPr lvl="1" eaLnBrk="1" hangingPunct="1">
              <a:spcBef>
                <a:spcPts val="0"/>
              </a:spcBef>
              <a:spcAft>
                <a:spcPts val="2400"/>
              </a:spcAft>
              <a:buBlip>
                <a:blip r:embed="rId3"/>
              </a:buBlip>
              <a:defRPr/>
            </a:pPr>
            <a:r>
              <a:rPr lang="en-GB" sz="2000" b="1">
                <a:cs typeface="Arial" charset="0"/>
              </a:rPr>
              <a:t>Relying on the expert judgement of the WSP team</a:t>
            </a:r>
          </a:p>
          <a:p>
            <a:pPr lvl="1" eaLnBrk="1" hangingPunct="1">
              <a:spcBef>
                <a:spcPts val="0"/>
              </a:spcBef>
              <a:spcAft>
                <a:spcPts val="2400"/>
              </a:spcAft>
              <a:buBlip>
                <a:blip r:embed="rId3"/>
              </a:buBlip>
              <a:defRPr/>
            </a:pPr>
            <a:r>
              <a:rPr lang="en-GB" sz="2000" b="1">
                <a:latin typeface="Arial"/>
                <a:cs typeface="Arial"/>
              </a:rPr>
              <a:t>Or, use a risk score cut-off point</a:t>
            </a:r>
            <a:br>
              <a:rPr lang="en-GB" sz="2000" b="1">
                <a:solidFill>
                  <a:srgbClr val="086788"/>
                </a:solidFill>
                <a:latin typeface="Arial"/>
                <a:cs typeface="Arial"/>
              </a:rPr>
            </a:br>
            <a:r>
              <a:rPr lang="en-GB" sz="2000" i="1">
                <a:solidFill>
                  <a:schemeClr val="bg2">
                    <a:lumMod val="25000"/>
                  </a:schemeClr>
                </a:solidFill>
                <a:latin typeface="Arial"/>
                <a:cs typeface="Arial"/>
              </a:rPr>
              <a:t>e.g. a risk score greater than 6 requires additional control; below this, the risk is kept under review</a:t>
            </a:r>
          </a:p>
        </p:txBody>
      </p:sp>
      <p:sp>
        <p:nvSpPr>
          <p:cNvPr id="4" name="Text Box 63">
            <a:extLst>
              <a:ext uri="{FF2B5EF4-FFF2-40B4-BE49-F238E27FC236}">
                <a16:creationId xmlns:a16="http://schemas.microsoft.com/office/drawing/2014/main" id="{8BD175AA-8B71-49DE-D62A-8E3EC4D0D759}"/>
              </a:ext>
            </a:extLst>
          </p:cNvPr>
          <p:cNvSpPr txBox="1">
            <a:spLocks noChangeArrowheads="1"/>
          </p:cNvSpPr>
          <p:nvPr/>
        </p:nvSpPr>
        <p:spPr bwMode="auto">
          <a:xfrm>
            <a:off x="8650704" y="2830341"/>
            <a:ext cx="3105867" cy="2685336"/>
          </a:xfrm>
          <a:prstGeom prst="roundRect">
            <a:avLst>
              <a:gd name="adj" fmla="val 7530"/>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endParaRPr lang="en-US" sz="1800">
              <a:solidFill>
                <a:schemeClr val="bg1"/>
              </a:solidFill>
              <a:latin typeface="Arial"/>
              <a:cs typeface="Arial"/>
            </a:endParaRPr>
          </a:p>
          <a:p>
            <a:pPr marL="0" indent="0" algn="l" eaLnBrk="1" hangingPunct="1">
              <a:spcBef>
                <a:spcPct val="50000"/>
              </a:spcBef>
              <a:defRPr/>
            </a:pPr>
            <a:r>
              <a:rPr lang="en-US" sz="1800">
                <a:solidFill>
                  <a:schemeClr val="bg1"/>
                </a:solidFill>
                <a:latin typeface="Arial"/>
                <a:cs typeface="Arial"/>
              </a:rPr>
              <a:t>The approach taken to selecting hazardous events that require additional control should be agreed by the WSP team and documented in the WSP</a:t>
            </a:r>
          </a:p>
          <a:p>
            <a:pPr marL="0" indent="0" algn="l" eaLnBrk="1" hangingPunct="1">
              <a:spcBef>
                <a:spcPct val="50000"/>
              </a:spcBef>
              <a:defRPr/>
            </a:pPr>
            <a:endParaRPr lang="en-US" sz="1800">
              <a:solidFill>
                <a:schemeClr val="bg1"/>
              </a:solidFill>
              <a:latin typeface="Arial"/>
              <a:cs typeface="Arial"/>
            </a:endParaRPr>
          </a:p>
        </p:txBody>
      </p:sp>
      <p:sp>
        <p:nvSpPr>
          <p:cNvPr id="5" name="Oval 4">
            <a:extLst>
              <a:ext uri="{FF2B5EF4-FFF2-40B4-BE49-F238E27FC236}">
                <a16:creationId xmlns:a16="http://schemas.microsoft.com/office/drawing/2014/main" id="{F52939EA-DEF4-4C05-1DFF-68F91117FA5F}"/>
              </a:ext>
            </a:extLst>
          </p:cNvPr>
          <p:cNvSpPr/>
          <p:nvPr/>
        </p:nvSpPr>
        <p:spPr>
          <a:xfrm>
            <a:off x="8500067" y="2694374"/>
            <a:ext cx="497974" cy="497974"/>
          </a:xfrm>
          <a:prstGeom prst="ellipse">
            <a:avLst/>
          </a:prstGeom>
          <a:solidFill>
            <a:schemeClr val="bg1"/>
          </a:solidFill>
          <a:ln w="25400">
            <a:solidFill>
              <a:srgbClr val="E45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Exclamation mark">
            <a:extLst>
              <a:ext uri="{FF2B5EF4-FFF2-40B4-BE49-F238E27FC236}">
                <a16:creationId xmlns:a16="http://schemas.microsoft.com/office/drawing/2014/main" id="{10745257-DB5C-26BE-1A72-F58032C79E4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6246" y="2708469"/>
            <a:ext cx="425616" cy="425616"/>
          </a:xfrm>
          <a:prstGeom prst="rect">
            <a:avLst/>
          </a:prstGeom>
        </p:spPr>
      </p:pic>
    </p:spTree>
    <p:extLst>
      <p:ext uri="{BB962C8B-B14F-4D97-AF65-F5344CB8AC3E}">
        <p14:creationId xmlns:p14="http://schemas.microsoft.com/office/powerpoint/2010/main" val="2135970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3"/>
          <p:cNvSpPr txBox="1">
            <a:spLocks noChangeArrowheads="1"/>
          </p:cNvSpPr>
          <p:nvPr/>
        </p:nvSpPr>
        <p:spPr bwMode="auto">
          <a:xfrm>
            <a:off x="2346960" y="1645920"/>
            <a:ext cx="7753350"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0"/>
              </a:spcBef>
              <a:spcAft>
                <a:spcPts val="2400"/>
              </a:spcAft>
              <a:defRPr/>
            </a:pPr>
            <a:r>
              <a:rPr lang="en-GB" sz="2200" b="1">
                <a:solidFill>
                  <a:srgbClr val="086788"/>
                </a:solidFill>
                <a:latin typeface="Arial" charset="0"/>
              </a:rPr>
              <a:t>A detailed improvement plan should consider:</a:t>
            </a:r>
          </a:p>
          <a:p>
            <a:pPr marL="457200" lvl="1" indent="0" algn="l" eaLnBrk="1" hangingPunct="1">
              <a:spcBef>
                <a:spcPts val="0"/>
              </a:spcBef>
              <a:spcAft>
                <a:spcPts val="2400"/>
              </a:spcAft>
              <a:defRPr/>
            </a:pPr>
            <a:r>
              <a:rPr lang="en-GB" sz="2000">
                <a:solidFill>
                  <a:schemeClr val="bg2">
                    <a:lumMod val="25000"/>
                  </a:schemeClr>
                </a:solidFill>
                <a:latin typeface="Arial"/>
                <a:cs typeface="Arial"/>
              </a:rPr>
              <a:t>Specific action to be undertaken</a:t>
            </a:r>
          </a:p>
          <a:p>
            <a:pPr marL="457200" lvl="1" indent="0" algn="l" eaLnBrk="1" hangingPunct="1">
              <a:spcBef>
                <a:spcPts val="0"/>
              </a:spcBef>
              <a:spcAft>
                <a:spcPts val="2400"/>
              </a:spcAft>
              <a:defRPr/>
            </a:pPr>
            <a:r>
              <a:rPr lang="en-GB" sz="2000">
                <a:solidFill>
                  <a:schemeClr val="bg2">
                    <a:lumMod val="25000"/>
                  </a:schemeClr>
                </a:solidFill>
                <a:latin typeface="Arial"/>
                <a:cs typeface="Arial"/>
              </a:rPr>
              <a:t>Responsible party</a:t>
            </a:r>
          </a:p>
          <a:p>
            <a:pPr marL="457200" lvl="1" indent="0" algn="l" eaLnBrk="1" hangingPunct="1">
              <a:spcBef>
                <a:spcPts val="0"/>
              </a:spcBef>
              <a:spcAft>
                <a:spcPts val="2400"/>
              </a:spcAft>
              <a:defRPr/>
            </a:pPr>
            <a:r>
              <a:rPr lang="en-GB" sz="2000">
                <a:solidFill>
                  <a:schemeClr val="bg2">
                    <a:lumMod val="25000"/>
                  </a:schemeClr>
                </a:solidFill>
                <a:latin typeface="Arial"/>
                <a:cs typeface="Arial"/>
              </a:rPr>
              <a:t>Due date</a:t>
            </a:r>
          </a:p>
          <a:p>
            <a:pPr marL="457200" lvl="1" indent="0" algn="l" eaLnBrk="1" hangingPunct="1">
              <a:spcBef>
                <a:spcPts val="0"/>
              </a:spcBef>
              <a:spcAft>
                <a:spcPts val="2400"/>
              </a:spcAft>
              <a:defRPr/>
            </a:pPr>
            <a:r>
              <a:rPr lang="en-GB" sz="2000">
                <a:solidFill>
                  <a:schemeClr val="bg2">
                    <a:lumMod val="25000"/>
                  </a:schemeClr>
                </a:solidFill>
                <a:latin typeface="Arial"/>
                <a:cs typeface="Arial"/>
              </a:rPr>
              <a:t>Budget</a:t>
            </a:r>
          </a:p>
          <a:p>
            <a:pPr marL="457200" lvl="1" indent="0" algn="l" eaLnBrk="1" hangingPunct="1">
              <a:spcBef>
                <a:spcPts val="0"/>
              </a:spcBef>
              <a:spcAft>
                <a:spcPts val="2400"/>
              </a:spcAft>
              <a:defRPr/>
            </a:pPr>
            <a:r>
              <a:rPr lang="en-GB" sz="2000">
                <a:solidFill>
                  <a:schemeClr val="bg2">
                    <a:lumMod val="25000"/>
                  </a:schemeClr>
                </a:solidFill>
                <a:latin typeface="Arial"/>
                <a:cs typeface="Arial"/>
              </a:rPr>
              <a:t>Resource constraints (financial, human)</a:t>
            </a:r>
          </a:p>
          <a:p>
            <a:pPr marL="457200" lvl="1" indent="0" algn="l" eaLnBrk="1" hangingPunct="1">
              <a:spcBef>
                <a:spcPts val="0"/>
              </a:spcBef>
              <a:spcAft>
                <a:spcPts val="2400"/>
              </a:spcAft>
              <a:defRPr/>
            </a:pPr>
            <a:r>
              <a:rPr lang="en-GB" sz="2000">
                <a:solidFill>
                  <a:schemeClr val="bg2">
                    <a:lumMod val="25000"/>
                  </a:schemeClr>
                </a:solidFill>
                <a:latin typeface="Arial"/>
                <a:cs typeface="Arial"/>
              </a:rPr>
              <a:t>Short-, medium- and long-term priorities</a:t>
            </a:r>
          </a:p>
        </p:txBody>
      </p:sp>
      <p:sp>
        <p:nvSpPr>
          <p:cNvPr id="33" name="Right Brace 32"/>
          <p:cNvSpPr>
            <a:spLocks/>
          </p:cNvSpPr>
          <p:nvPr/>
        </p:nvSpPr>
        <p:spPr bwMode="auto">
          <a:xfrm>
            <a:off x="7714313" y="4672537"/>
            <a:ext cx="304196" cy="1075928"/>
          </a:xfrm>
          <a:prstGeom prst="rightBrace">
            <a:avLst>
              <a:gd name="adj1" fmla="val 48637"/>
              <a:gd name="adj2" fmla="val 50000"/>
            </a:avLst>
          </a:prstGeom>
          <a:noFill/>
          <a:ln w="25400">
            <a:solidFill>
              <a:schemeClr val="bg2">
                <a:lumMod val="50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400">
              <a:latin typeface="Californian FB" charset="0"/>
            </a:endParaRPr>
          </a:p>
        </p:txBody>
      </p:sp>
      <p:sp>
        <p:nvSpPr>
          <p:cNvPr id="34" name="Text Box 63"/>
          <p:cNvSpPr txBox="1">
            <a:spLocks noChangeArrowheads="1"/>
          </p:cNvSpPr>
          <p:nvPr/>
        </p:nvSpPr>
        <p:spPr bwMode="auto">
          <a:xfrm>
            <a:off x="8236902" y="4856488"/>
            <a:ext cx="1863408"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BE REALISTIC!</a:t>
            </a:r>
            <a:endParaRPr lang="en-GB" sz="400" b="1">
              <a:solidFill>
                <a:srgbClr val="E45C31"/>
              </a:solidFill>
              <a:latin typeface="Arial"/>
              <a:cs typeface="Arial"/>
            </a:endParaRPr>
          </a:p>
        </p:txBody>
      </p:sp>
      <p:grpSp>
        <p:nvGrpSpPr>
          <p:cNvPr id="12" name="Group 11">
            <a:extLst>
              <a:ext uri="{FF2B5EF4-FFF2-40B4-BE49-F238E27FC236}">
                <a16:creationId xmlns:a16="http://schemas.microsoft.com/office/drawing/2014/main" id="{C976C2BA-3453-CF4B-9865-C3E6AC834D40}"/>
              </a:ext>
            </a:extLst>
          </p:cNvPr>
          <p:cNvGrpSpPr/>
          <p:nvPr/>
        </p:nvGrpSpPr>
        <p:grpSpPr>
          <a:xfrm>
            <a:off x="2416494" y="2326445"/>
            <a:ext cx="336884" cy="336884"/>
            <a:chOff x="165005" y="2344439"/>
            <a:chExt cx="336884" cy="336884"/>
          </a:xfrm>
        </p:grpSpPr>
        <p:sp>
          <p:nvSpPr>
            <p:cNvPr id="21" name="Rounded Rectangle 20">
              <a:extLst>
                <a:ext uri="{FF2B5EF4-FFF2-40B4-BE49-F238E27FC236}">
                  <a16:creationId xmlns:a16="http://schemas.microsoft.com/office/drawing/2014/main" id="{CAA0D037-443D-D64A-BC38-B27DD7026212}"/>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heckmark">
              <a:extLst>
                <a:ext uri="{FF2B5EF4-FFF2-40B4-BE49-F238E27FC236}">
                  <a16:creationId xmlns:a16="http://schemas.microsoft.com/office/drawing/2014/main" id="{DE1C962A-3BFA-8D42-BA52-89F81CBFBFB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23" name="Group 22">
            <a:extLst>
              <a:ext uri="{FF2B5EF4-FFF2-40B4-BE49-F238E27FC236}">
                <a16:creationId xmlns:a16="http://schemas.microsoft.com/office/drawing/2014/main" id="{941E0CAE-E756-0247-8910-8B0049895E7D}"/>
              </a:ext>
            </a:extLst>
          </p:cNvPr>
          <p:cNvGrpSpPr/>
          <p:nvPr/>
        </p:nvGrpSpPr>
        <p:grpSpPr>
          <a:xfrm>
            <a:off x="2416494" y="2934078"/>
            <a:ext cx="336884" cy="336884"/>
            <a:chOff x="165005" y="2344439"/>
            <a:chExt cx="336884" cy="336884"/>
          </a:xfrm>
        </p:grpSpPr>
        <p:sp>
          <p:nvSpPr>
            <p:cNvPr id="24" name="Rounded Rectangle 23">
              <a:extLst>
                <a:ext uri="{FF2B5EF4-FFF2-40B4-BE49-F238E27FC236}">
                  <a16:creationId xmlns:a16="http://schemas.microsoft.com/office/drawing/2014/main" id="{6FAFDFB7-2FA1-8A45-9E2A-16AB99132305}"/>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heckmark">
              <a:extLst>
                <a:ext uri="{FF2B5EF4-FFF2-40B4-BE49-F238E27FC236}">
                  <a16:creationId xmlns:a16="http://schemas.microsoft.com/office/drawing/2014/main" id="{6C7DF8AD-4A25-384A-BB4A-15BADC929E3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26" name="Group 25">
            <a:extLst>
              <a:ext uri="{FF2B5EF4-FFF2-40B4-BE49-F238E27FC236}">
                <a16:creationId xmlns:a16="http://schemas.microsoft.com/office/drawing/2014/main" id="{5E1B9CDB-F486-8147-A0FB-C9A04EBA88B4}"/>
              </a:ext>
            </a:extLst>
          </p:cNvPr>
          <p:cNvGrpSpPr/>
          <p:nvPr/>
        </p:nvGrpSpPr>
        <p:grpSpPr>
          <a:xfrm>
            <a:off x="2416494" y="3541712"/>
            <a:ext cx="336884" cy="336884"/>
            <a:chOff x="165005" y="2344439"/>
            <a:chExt cx="336884" cy="336884"/>
          </a:xfrm>
        </p:grpSpPr>
        <p:sp>
          <p:nvSpPr>
            <p:cNvPr id="27" name="Rounded Rectangle 26">
              <a:extLst>
                <a:ext uri="{FF2B5EF4-FFF2-40B4-BE49-F238E27FC236}">
                  <a16:creationId xmlns:a16="http://schemas.microsoft.com/office/drawing/2014/main" id="{0FE24AE6-E9A6-0A4A-81BF-20695E58AD1B}"/>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Checkmark">
              <a:extLst>
                <a:ext uri="{FF2B5EF4-FFF2-40B4-BE49-F238E27FC236}">
                  <a16:creationId xmlns:a16="http://schemas.microsoft.com/office/drawing/2014/main" id="{020E6606-FD39-E848-A880-CCB1EFA283C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29" name="Group 28">
            <a:extLst>
              <a:ext uri="{FF2B5EF4-FFF2-40B4-BE49-F238E27FC236}">
                <a16:creationId xmlns:a16="http://schemas.microsoft.com/office/drawing/2014/main" id="{01612380-519B-3A45-B59D-B93D7F9C9A11}"/>
              </a:ext>
            </a:extLst>
          </p:cNvPr>
          <p:cNvGrpSpPr/>
          <p:nvPr/>
        </p:nvGrpSpPr>
        <p:grpSpPr>
          <a:xfrm>
            <a:off x="2416494" y="4149346"/>
            <a:ext cx="336884" cy="336884"/>
            <a:chOff x="165005" y="2344439"/>
            <a:chExt cx="336884" cy="336884"/>
          </a:xfrm>
        </p:grpSpPr>
        <p:sp>
          <p:nvSpPr>
            <p:cNvPr id="30" name="Rounded Rectangle 29">
              <a:extLst>
                <a:ext uri="{FF2B5EF4-FFF2-40B4-BE49-F238E27FC236}">
                  <a16:creationId xmlns:a16="http://schemas.microsoft.com/office/drawing/2014/main" id="{7D93885E-A22E-A643-B675-45C7AF0AA19A}"/>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Checkmark">
              <a:extLst>
                <a:ext uri="{FF2B5EF4-FFF2-40B4-BE49-F238E27FC236}">
                  <a16:creationId xmlns:a16="http://schemas.microsoft.com/office/drawing/2014/main" id="{0BBA3B2B-38AA-CA42-B2D1-C2F13F2653D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32" name="Group 31">
            <a:extLst>
              <a:ext uri="{FF2B5EF4-FFF2-40B4-BE49-F238E27FC236}">
                <a16:creationId xmlns:a16="http://schemas.microsoft.com/office/drawing/2014/main" id="{F007BFAE-6C5D-BF48-ACAD-9387EF40DF52}"/>
              </a:ext>
            </a:extLst>
          </p:cNvPr>
          <p:cNvGrpSpPr/>
          <p:nvPr/>
        </p:nvGrpSpPr>
        <p:grpSpPr>
          <a:xfrm>
            <a:off x="2416494" y="4762879"/>
            <a:ext cx="336884" cy="336884"/>
            <a:chOff x="165005" y="2344439"/>
            <a:chExt cx="336884" cy="336884"/>
          </a:xfrm>
        </p:grpSpPr>
        <p:sp>
          <p:nvSpPr>
            <p:cNvPr id="35" name="Rounded Rectangle 34">
              <a:extLst>
                <a:ext uri="{FF2B5EF4-FFF2-40B4-BE49-F238E27FC236}">
                  <a16:creationId xmlns:a16="http://schemas.microsoft.com/office/drawing/2014/main" id="{737BC0BB-E842-EB47-9EF7-6C7F59914A97}"/>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Checkmark">
              <a:extLst>
                <a:ext uri="{FF2B5EF4-FFF2-40B4-BE49-F238E27FC236}">
                  <a16:creationId xmlns:a16="http://schemas.microsoft.com/office/drawing/2014/main" id="{715673D0-1F26-A649-8B06-D49F7A83647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37" name="Group 36">
            <a:extLst>
              <a:ext uri="{FF2B5EF4-FFF2-40B4-BE49-F238E27FC236}">
                <a16:creationId xmlns:a16="http://schemas.microsoft.com/office/drawing/2014/main" id="{DAB1754B-A327-7D4D-931F-12D2078553C3}"/>
              </a:ext>
            </a:extLst>
          </p:cNvPr>
          <p:cNvGrpSpPr/>
          <p:nvPr/>
        </p:nvGrpSpPr>
        <p:grpSpPr>
          <a:xfrm>
            <a:off x="2416494" y="5370512"/>
            <a:ext cx="336884" cy="336884"/>
            <a:chOff x="165005" y="2344439"/>
            <a:chExt cx="336884" cy="336884"/>
          </a:xfrm>
        </p:grpSpPr>
        <p:sp>
          <p:nvSpPr>
            <p:cNvPr id="38" name="Rounded Rectangle 37">
              <a:extLst>
                <a:ext uri="{FF2B5EF4-FFF2-40B4-BE49-F238E27FC236}">
                  <a16:creationId xmlns:a16="http://schemas.microsoft.com/office/drawing/2014/main" id="{5B672B2F-B8D9-AC49-BC9A-DDB7ABBFDD17}"/>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Checkmark">
              <a:extLst>
                <a:ext uri="{FF2B5EF4-FFF2-40B4-BE49-F238E27FC236}">
                  <a16:creationId xmlns:a16="http://schemas.microsoft.com/office/drawing/2014/main" id="{2737F9EE-AFCE-4F40-9E01-1BF004405B1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sp>
        <p:nvSpPr>
          <p:cNvPr id="2" name="Text Box 63">
            <a:extLst>
              <a:ext uri="{FF2B5EF4-FFF2-40B4-BE49-F238E27FC236}">
                <a16:creationId xmlns:a16="http://schemas.microsoft.com/office/drawing/2014/main" id="{C46242B7-95DD-5F16-3EDB-BEB79F737ED2}"/>
              </a:ext>
            </a:extLst>
          </p:cNvPr>
          <p:cNvSpPr txBox="1">
            <a:spLocks noChangeArrowheads="1"/>
          </p:cNvSpPr>
          <p:nvPr/>
        </p:nvSpPr>
        <p:spPr bwMode="auto">
          <a:xfrm>
            <a:off x="0" y="321897"/>
            <a:ext cx="11001632"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KEY ACTION 2: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rgbClr val="FED766"/>
                </a:solidFill>
                <a:effectLst/>
                <a:uLnTx/>
                <a:uFillTx/>
                <a:latin typeface="Arial" charset="0"/>
                <a:ea typeface="ＭＳ Ｐゴシック" charset="0"/>
              </a:rPr>
              <a:t>Develop a plan for improvement</a:t>
            </a:r>
          </a:p>
        </p:txBody>
      </p:sp>
    </p:spTree>
    <p:extLst>
      <p:ext uri="{BB962C8B-B14F-4D97-AF65-F5344CB8AC3E}">
        <p14:creationId xmlns:p14="http://schemas.microsoft.com/office/powerpoint/2010/main" val="927029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food, sitting, table&#10;&#10;Description automatically generated">
            <a:extLst>
              <a:ext uri="{FF2B5EF4-FFF2-40B4-BE49-F238E27FC236}">
                <a16:creationId xmlns:a16="http://schemas.microsoft.com/office/drawing/2014/main" id="{2C2DCF8E-6C1D-A142-ACE5-169A6DE323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1878"/>
            <a:ext cx="12192000" cy="6096000"/>
          </a:xfrm>
          <a:prstGeom prst="rect">
            <a:avLst/>
          </a:prstGeom>
        </p:spPr>
      </p:pic>
      <p:sp>
        <p:nvSpPr>
          <p:cNvPr id="6" name="Rectangle 5">
            <a:extLst>
              <a:ext uri="{FF2B5EF4-FFF2-40B4-BE49-F238E27FC236}">
                <a16:creationId xmlns:a16="http://schemas.microsoft.com/office/drawing/2014/main" id="{8A180E84-A283-E54C-989A-B7F30F9A3B1F}"/>
              </a:ext>
            </a:extLst>
          </p:cNvPr>
          <p:cNvSpPr/>
          <p:nvPr/>
        </p:nvSpPr>
        <p:spPr>
          <a:xfrm>
            <a:off x="-15499" y="-359580"/>
            <a:ext cx="12367647" cy="2092881"/>
          </a:xfrm>
          <a:prstGeom prst="rect">
            <a:avLst/>
          </a:prstGeom>
          <a:solidFill>
            <a:srgbClr val="FED766"/>
          </a:solidFill>
        </p:spPr>
        <p:txBody>
          <a:bodyPr wrap="square" lIns="457200" rIns="365760" anchor="ctr" anchorCtr="0">
            <a:spAutoFit/>
          </a:bodyPr>
          <a:lstStyle/>
          <a:p>
            <a:pPr>
              <a:spcBef>
                <a:spcPct val="50000"/>
              </a:spcBef>
              <a:defRPr/>
            </a:pPr>
            <a:endParaRPr lang="en-GB" sz="2000" b="1">
              <a:solidFill>
                <a:srgbClr val="086788"/>
              </a:solidFill>
              <a:cs typeface="Arial"/>
            </a:endParaRPr>
          </a:p>
          <a:p>
            <a:pPr>
              <a:spcBef>
                <a:spcPct val="50000"/>
              </a:spcBef>
              <a:defRPr/>
            </a:pPr>
            <a:r>
              <a:rPr lang="en-GB" sz="2000" b="1">
                <a:solidFill>
                  <a:srgbClr val="086788"/>
                </a:solidFill>
                <a:cs typeface="Arial"/>
              </a:rPr>
              <a:t>Hazardous event:    </a:t>
            </a:r>
            <a:r>
              <a:rPr lang="en-US" sz="2000">
                <a:solidFill>
                  <a:schemeClr val="bg2">
                    <a:lumMod val="25000"/>
                  </a:schemeClr>
                </a:solidFill>
              </a:rPr>
              <a:t>The water supply becomes microbially contaminated when dirty water enters the pipeline (X) because of unsanitary pipeline repair practices (Y) </a:t>
            </a:r>
          </a:p>
          <a:p>
            <a:pPr>
              <a:spcBef>
                <a:spcPct val="50000"/>
              </a:spcBef>
              <a:defRPr/>
            </a:pPr>
            <a:r>
              <a:rPr lang="en-GB" sz="2000" b="1">
                <a:solidFill>
                  <a:srgbClr val="086788"/>
                </a:solidFill>
                <a:cs typeface="Arial"/>
              </a:rPr>
              <a:t>Hazard: </a:t>
            </a:r>
            <a:r>
              <a:rPr lang="en-GB" sz="2000" b="1">
                <a:solidFill>
                  <a:schemeClr val="bg2">
                    <a:lumMod val="25000"/>
                  </a:schemeClr>
                </a:solidFill>
                <a:cs typeface="Arial"/>
              </a:rPr>
              <a:t>   </a:t>
            </a:r>
            <a:r>
              <a:rPr lang="en-GB" sz="2000">
                <a:solidFill>
                  <a:schemeClr val="bg2">
                    <a:lumMod val="25000"/>
                  </a:schemeClr>
                </a:solidFill>
              </a:rPr>
              <a:t>Microbial</a:t>
            </a:r>
          </a:p>
          <a:p>
            <a:pPr>
              <a:spcBef>
                <a:spcPct val="50000"/>
              </a:spcBef>
              <a:defRPr/>
            </a:pPr>
            <a:r>
              <a:rPr lang="en-GB" sz="2000" b="1">
                <a:solidFill>
                  <a:srgbClr val="086788"/>
                </a:solidFill>
                <a:cs typeface="Arial"/>
              </a:rPr>
              <a:t>Control Measures:    </a:t>
            </a:r>
            <a:r>
              <a:rPr lang="en-US" sz="2000">
                <a:solidFill>
                  <a:schemeClr val="bg2">
                    <a:lumMod val="25000"/>
                  </a:schemeClr>
                </a:solidFill>
              </a:rPr>
              <a:t>Visual inspection of reinstated pipe water by operator </a:t>
            </a:r>
            <a:endParaRPr lang="en-GB" sz="2000">
              <a:solidFill>
                <a:schemeClr val="bg2">
                  <a:lumMod val="25000"/>
                </a:schemeClr>
              </a:solidFill>
              <a:cs typeface="Arial"/>
            </a:endParaRPr>
          </a:p>
        </p:txBody>
      </p:sp>
      <p:sp>
        <p:nvSpPr>
          <p:cNvPr id="10" name="Text Box 63">
            <a:extLst>
              <a:ext uri="{FF2B5EF4-FFF2-40B4-BE49-F238E27FC236}">
                <a16:creationId xmlns:a16="http://schemas.microsoft.com/office/drawing/2014/main" id="{C180EEE9-FD2B-FA4A-9FED-DAF8EE025815}"/>
              </a:ext>
            </a:extLst>
          </p:cNvPr>
          <p:cNvSpPr txBox="1">
            <a:spLocks noChangeArrowheads="1"/>
          </p:cNvSpPr>
          <p:nvPr/>
        </p:nvSpPr>
        <p:spPr bwMode="auto">
          <a:xfrm>
            <a:off x="7954840" y="4218146"/>
            <a:ext cx="3742890" cy="2517815"/>
          </a:xfrm>
          <a:prstGeom prst="roundRect">
            <a:avLst>
              <a:gd name="adj" fmla="val 5590"/>
            </a:avLst>
          </a:prstGeom>
          <a:solidFill>
            <a:srgbClr val="086788"/>
          </a:solidFill>
          <a:ln w="38100">
            <a:solidFill>
              <a:srgbClr val="FED7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18288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buFont typeface="Wingdings" charset="0"/>
              <a:buNone/>
              <a:defRPr/>
            </a:pPr>
            <a:r>
              <a:rPr lang="en-GB" sz="1800" b="1">
                <a:solidFill>
                  <a:srgbClr val="FED766"/>
                </a:solidFill>
                <a:latin typeface="Arial" charset="0"/>
              </a:rPr>
              <a:t>Likelihood = 2</a:t>
            </a:r>
            <a:br>
              <a:rPr lang="en-GB" sz="1800" b="1">
                <a:solidFill>
                  <a:srgbClr val="FED766"/>
                </a:solidFill>
                <a:latin typeface="Arial" charset="0"/>
              </a:rPr>
            </a:br>
            <a:r>
              <a:rPr lang="en-US" sz="1800" b="1">
                <a:solidFill>
                  <a:schemeClr val="bg1"/>
                </a:solidFill>
                <a:latin typeface="Arial" charset="0"/>
              </a:rPr>
              <a:t>Might occur at some time; has been observed occasionally</a:t>
            </a:r>
          </a:p>
          <a:p>
            <a:pPr algn="l">
              <a:spcBef>
                <a:spcPct val="50000"/>
              </a:spcBef>
              <a:buFont typeface="Wingdings" charset="0"/>
              <a:buNone/>
              <a:defRPr/>
            </a:pPr>
            <a:r>
              <a:rPr lang="en-GB" sz="1800" b="1">
                <a:solidFill>
                  <a:srgbClr val="FED766"/>
                </a:solidFill>
                <a:latin typeface="Arial" charset="0"/>
              </a:rPr>
              <a:t>Severity = 3</a:t>
            </a:r>
            <a:br>
              <a:rPr lang="en-GB" sz="1800" b="1">
                <a:solidFill>
                  <a:srgbClr val="FED766"/>
                </a:solidFill>
                <a:latin typeface="Arial" charset="0"/>
              </a:rPr>
            </a:br>
            <a:r>
              <a:rPr lang="en-US" sz="1800" b="1">
                <a:solidFill>
                  <a:schemeClr val="bg1"/>
                </a:solidFill>
                <a:latin typeface="Arial" charset="0"/>
              </a:rPr>
              <a:t>Major impact; potential illness or death in community associated with the water supply</a:t>
            </a:r>
            <a:endParaRPr lang="en-GB" sz="1800" b="1">
              <a:solidFill>
                <a:schemeClr val="bg1"/>
              </a:solidFill>
              <a:latin typeface="Arial" charset="0"/>
            </a:endParaRPr>
          </a:p>
        </p:txBody>
      </p:sp>
      <p:cxnSp>
        <p:nvCxnSpPr>
          <p:cNvPr id="15" name="Straight Connector 14">
            <a:extLst>
              <a:ext uri="{FF2B5EF4-FFF2-40B4-BE49-F238E27FC236}">
                <a16:creationId xmlns:a16="http://schemas.microsoft.com/office/drawing/2014/main" id="{D557014C-B27E-D24B-A45D-88F32540714F}"/>
              </a:ext>
            </a:extLst>
          </p:cNvPr>
          <p:cNvCxnSpPr>
            <a:cxnSpLocks/>
          </p:cNvCxnSpPr>
          <p:nvPr/>
        </p:nvCxnSpPr>
        <p:spPr bwMode="auto">
          <a:xfrm>
            <a:off x="398854" y="853027"/>
            <a:ext cx="10718324" cy="0"/>
          </a:xfrm>
          <a:prstGeom prst="line">
            <a:avLst/>
          </a:prstGeom>
          <a:solidFill>
            <a:srgbClr val="91C400">
              <a:alpha val="85001"/>
            </a:srgbClr>
          </a:solidFill>
          <a:ln w="19050" cap="rnd">
            <a:solidFill>
              <a:schemeClr val="bg1">
                <a:lumMod val="95000"/>
              </a:schemeClr>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42C5A94C-EF58-864D-B888-B191C765AB8C}"/>
              </a:ext>
            </a:extLst>
          </p:cNvPr>
          <p:cNvCxnSpPr>
            <a:cxnSpLocks/>
          </p:cNvCxnSpPr>
          <p:nvPr/>
        </p:nvCxnSpPr>
        <p:spPr bwMode="auto">
          <a:xfrm>
            <a:off x="434950" y="1341335"/>
            <a:ext cx="10718324" cy="0"/>
          </a:xfrm>
          <a:prstGeom prst="line">
            <a:avLst/>
          </a:prstGeom>
          <a:solidFill>
            <a:srgbClr val="91C400">
              <a:alpha val="85001"/>
            </a:srgbClr>
          </a:solidFill>
          <a:ln w="19050" cap="rnd">
            <a:solidFill>
              <a:schemeClr val="bg1">
                <a:lumMod val="95000"/>
              </a:schemeClr>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 name="Text Box 63">
            <a:extLst>
              <a:ext uri="{FF2B5EF4-FFF2-40B4-BE49-F238E27FC236}">
                <a16:creationId xmlns:a16="http://schemas.microsoft.com/office/drawing/2014/main" id="{7D1A0AE7-C90E-6BF0-A20D-3AE8380C7A98}"/>
              </a:ext>
            </a:extLst>
          </p:cNvPr>
          <p:cNvSpPr txBox="1">
            <a:spLocks noChangeArrowheads="1"/>
          </p:cNvSpPr>
          <p:nvPr/>
        </p:nvSpPr>
        <p:spPr bwMode="auto">
          <a:xfrm>
            <a:off x="7954841" y="3812861"/>
            <a:ext cx="3742890" cy="451723"/>
          </a:xfrm>
          <a:prstGeom prst="round2SameRect">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300" normalizeH="0" baseline="0" noProof="0">
                <a:ln>
                  <a:noFill/>
                </a:ln>
                <a:solidFill>
                  <a:srgbClr val="009FB7"/>
                </a:solidFill>
                <a:effectLst/>
                <a:uLnTx/>
                <a:uFillTx/>
                <a:latin typeface="Arial" charset="0"/>
                <a:ea typeface="ＭＳ Ｐゴシック" charset="0"/>
              </a:rPr>
              <a:t>WORKED EXAMPLE:</a:t>
            </a:r>
            <a:endParaRPr kumimoji="0" lang="en-US" sz="2200" b="0" i="1" u="none" strike="noStrike" kern="1200" cap="none" spc="300" normalizeH="0" baseline="0" noProof="0">
              <a:ln>
                <a:noFill/>
              </a:ln>
              <a:solidFill>
                <a:srgbClr val="009FB7"/>
              </a:solidFill>
              <a:effectLst/>
              <a:uLnTx/>
              <a:uFillTx/>
              <a:latin typeface="Arial" charset="0"/>
              <a:ea typeface="ＭＳ Ｐゴシック" charset="0"/>
            </a:endParaRPr>
          </a:p>
        </p:txBody>
      </p:sp>
    </p:spTree>
    <p:extLst>
      <p:ext uri="{BB962C8B-B14F-4D97-AF65-F5344CB8AC3E}">
        <p14:creationId xmlns:p14="http://schemas.microsoft.com/office/powerpoint/2010/main" val="2029303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1"/>
          <p:cNvSpPr txBox="1">
            <a:spLocks noChangeArrowheads="1"/>
          </p:cNvSpPr>
          <p:nvPr/>
        </p:nvSpPr>
        <p:spPr bwMode="auto">
          <a:xfrm>
            <a:off x="8921169" y="5869637"/>
            <a:ext cx="274157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800" b="1" i="1">
                <a:solidFill>
                  <a:srgbClr val="E45C31"/>
                </a:solidFill>
              </a:rPr>
              <a:t>What specific action </a:t>
            </a:r>
            <a:br>
              <a:rPr lang="en-US" sz="1800" b="1" i="1">
                <a:solidFill>
                  <a:srgbClr val="E45C31"/>
                </a:solidFill>
              </a:rPr>
            </a:br>
            <a:r>
              <a:rPr lang="en-US" sz="1800" b="1" i="1">
                <a:solidFill>
                  <a:srgbClr val="E45C31"/>
                </a:solidFill>
              </a:rPr>
              <a:t>will be taken?</a:t>
            </a:r>
          </a:p>
        </p:txBody>
      </p:sp>
      <p:sp>
        <p:nvSpPr>
          <p:cNvPr id="6" name="Text Box 63">
            <a:extLst>
              <a:ext uri="{FF2B5EF4-FFF2-40B4-BE49-F238E27FC236}">
                <a16:creationId xmlns:a16="http://schemas.microsoft.com/office/drawing/2014/main" id="{0F86961B-6665-A14C-85C4-5298055022E4}"/>
              </a:ext>
            </a:extLst>
          </p:cNvPr>
          <p:cNvSpPr txBox="1">
            <a:spLocks noChangeArrowheads="1"/>
          </p:cNvSpPr>
          <p:nvPr/>
        </p:nvSpPr>
        <p:spPr bwMode="auto">
          <a:xfrm>
            <a:off x="0" y="512962"/>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IMPROVEMENT </a:t>
            </a:r>
            <a:r>
              <a:rPr lang="en-US" sz="2800" b="1" spc="300">
                <a:solidFill>
                  <a:srgbClr val="FED766"/>
                </a:solidFill>
                <a:latin typeface="Arial" charset="0"/>
              </a:rPr>
              <a:t>planning</a:t>
            </a:r>
            <a:endParaRPr lang="en-US" sz="2800" i="1" spc="100">
              <a:solidFill>
                <a:srgbClr val="FED766"/>
              </a:solidFill>
              <a:latin typeface="Arial" charset="0"/>
            </a:endParaRPr>
          </a:p>
        </p:txBody>
      </p:sp>
      <p:sp>
        <p:nvSpPr>
          <p:cNvPr id="7" name="Right Brace 6">
            <a:extLst>
              <a:ext uri="{FF2B5EF4-FFF2-40B4-BE49-F238E27FC236}">
                <a16:creationId xmlns:a16="http://schemas.microsoft.com/office/drawing/2014/main" id="{808EB1BC-C8D1-7841-8DAD-00F1718CB1E8}"/>
              </a:ext>
            </a:extLst>
          </p:cNvPr>
          <p:cNvSpPr/>
          <p:nvPr/>
        </p:nvSpPr>
        <p:spPr>
          <a:xfrm rot="5400000">
            <a:off x="10301336" y="4531499"/>
            <a:ext cx="322204" cy="1707205"/>
          </a:xfrm>
          <a:prstGeom prst="rightBrace">
            <a:avLst>
              <a:gd name="adj1" fmla="val 34507"/>
              <a:gd name="adj2" fmla="val 50000"/>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p>
        </p:txBody>
      </p:sp>
      <p:sp>
        <p:nvSpPr>
          <p:cNvPr id="2" name="Text Box 63">
            <a:extLst>
              <a:ext uri="{FF2B5EF4-FFF2-40B4-BE49-F238E27FC236}">
                <a16:creationId xmlns:a16="http://schemas.microsoft.com/office/drawing/2014/main" id="{80849D65-6968-A587-6974-353DB30EB915}"/>
              </a:ext>
            </a:extLst>
          </p:cNvPr>
          <p:cNvSpPr txBox="1">
            <a:spLocks noChangeArrowheads="1"/>
          </p:cNvSpPr>
          <p:nvPr/>
        </p:nvSpPr>
        <p:spPr bwMode="auto">
          <a:xfrm>
            <a:off x="729344" y="1690859"/>
            <a:ext cx="3984683" cy="451723"/>
          </a:xfrm>
          <a:prstGeom prst="round2SameRect">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300" normalizeH="0" baseline="0" noProof="0">
                <a:ln>
                  <a:noFill/>
                </a:ln>
                <a:solidFill>
                  <a:srgbClr val="009FB7"/>
                </a:solidFill>
                <a:effectLst/>
                <a:uLnTx/>
                <a:uFillTx/>
                <a:latin typeface="Arial" charset="0"/>
                <a:ea typeface="ＭＳ Ｐゴシック" charset="0"/>
              </a:rPr>
              <a:t>WORKED EXAMPLE:</a:t>
            </a:r>
            <a:endParaRPr kumimoji="0" lang="en-US" sz="2200" b="0" i="1" u="none" strike="noStrike" kern="1200" cap="none" spc="300" normalizeH="0" baseline="0" noProof="0">
              <a:ln>
                <a:noFill/>
              </a:ln>
              <a:solidFill>
                <a:srgbClr val="009FB7"/>
              </a:solidFill>
              <a:effectLst/>
              <a:uLnTx/>
              <a:uFillTx/>
              <a:latin typeface="Arial" charset="0"/>
              <a:ea typeface="ＭＳ Ｐゴシック" charset="0"/>
            </a:endParaRPr>
          </a:p>
        </p:txBody>
      </p:sp>
      <p:graphicFrame>
        <p:nvGraphicFramePr>
          <p:cNvPr id="3" name="Table 2">
            <a:extLst>
              <a:ext uri="{FF2B5EF4-FFF2-40B4-BE49-F238E27FC236}">
                <a16:creationId xmlns:a16="http://schemas.microsoft.com/office/drawing/2014/main" id="{AD452556-9809-9BFD-E76B-8795945B05CE}"/>
              </a:ext>
            </a:extLst>
          </p:cNvPr>
          <p:cNvGraphicFramePr>
            <a:graphicFrameLocks noGrp="1"/>
          </p:cNvGraphicFramePr>
          <p:nvPr>
            <p:extLst>
              <p:ext uri="{D42A27DB-BD31-4B8C-83A1-F6EECF244321}">
                <p14:modId xmlns:p14="http://schemas.microsoft.com/office/powerpoint/2010/main" val="4267125020"/>
              </p:ext>
            </p:extLst>
          </p:nvPr>
        </p:nvGraphicFramePr>
        <p:xfrm>
          <a:off x="729344" y="2131917"/>
          <a:ext cx="10613567" cy="3737720"/>
        </p:xfrm>
        <a:graphic>
          <a:graphicData uri="http://schemas.openxmlformats.org/drawingml/2006/table">
            <a:tbl>
              <a:tblPr firstRow="1" firstCol="1" bandRow="1"/>
              <a:tblGrid>
                <a:gridCol w="1160116">
                  <a:extLst>
                    <a:ext uri="{9D8B030D-6E8A-4147-A177-3AD203B41FA5}">
                      <a16:colId xmlns:a16="http://schemas.microsoft.com/office/drawing/2014/main" val="20000"/>
                    </a:ext>
                  </a:extLst>
                </a:gridCol>
                <a:gridCol w="1586604">
                  <a:extLst>
                    <a:ext uri="{9D8B030D-6E8A-4147-A177-3AD203B41FA5}">
                      <a16:colId xmlns:a16="http://schemas.microsoft.com/office/drawing/2014/main" val="20001"/>
                    </a:ext>
                  </a:extLst>
                </a:gridCol>
                <a:gridCol w="1145879">
                  <a:extLst>
                    <a:ext uri="{9D8B030D-6E8A-4147-A177-3AD203B41FA5}">
                      <a16:colId xmlns:a16="http://schemas.microsoft.com/office/drawing/2014/main" val="20002"/>
                    </a:ext>
                  </a:extLst>
                </a:gridCol>
                <a:gridCol w="1355360">
                  <a:extLst>
                    <a:ext uri="{9D8B030D-6E8A-4147-A177-3AD203B41FA5}">
                      <a16:colId xmlns:a16="http://schemas.microsoft.com/office/drawing/2014/main" val="20003"/>
                    </a:ext>
                  </a:extLst>
                </a:gridCol>
                <a:gridCol w="2415643">
                  <a:extLst>
                    <a:ext uri="{9D8B030D-6E8A-4147-A177-3AD203B41FA5}">
                      <a16:colId xmlns:a16="http://schemas.microsoft.com/office/drawing/2014/main" val="20004"/>
                    </a:ext>
                  </a:extLst>
                </a:gridCol>
                <a:gridCol w="398927">
                  <a:extLst>
                    <a:ext uri="{9D8B030D-6E8A-4147-A177-3AD203B41FA5}">
                      <a16:colId xmlns:a16="http://schemas.microsoft.com/office/drawing/2014/main" val="20005"/>
                    </a:ext>
                  </a:extLst>
                </a:gridCol>
                <a:gridCol w="388430">
                  <a:extLst>
                    <a:ext uri="{9D8B030D-6E8A-4147-A177-3AD203B41FA5}">
                      <a16:colId xmlns:a16="http://schemas.microsoft.com/office/drawing/2014/main" val="20006"/>
                    </a:ext>
                  </a:extLst>
                </a:gridCol>
                <a:gridCol w="415462">
                  <a:extLst>
                    <a:ext uri="{9D8B030D-6E8A-4147-A177-3AD203B41FA5}">
                      <a16:colId xmlns:a16="http://schemas.microsoft.com/office/drawing/2014/main" val="20007"/>
                    </a:ext>
                  </a:extLst>
                </a:gridCol>
                <a:gridCol w="417822">
                  <a:extLst>
                    <a:ext uri="{9D8B030D-6E8A-4147-A177-3AD203B41FA5}">
                      <a16:colId xmlns:a16="http://schemas.microsoft.com/office/drawing/2014/main" val="20008"/>
                    </a:ext>
                  </a:extLst>
                </a:gridCol>
                <a:gridCol w="443108">
                  <a:extLst>
                    <a:ext uri="{9D8B030D-6E8A-4147-A177-3AD203B41FA5}">
                      <a16:colId xmlns:a16="http://schemas.microsoft.com/office/drawing/2014/main" val="20009"/>
                    </a:ext>
                  </a:extLst>
                </a:gridCol>
                <a:gridCol w="443108">
                  <a:extLst>
                    <a:ext uri="{9D8B030D-6E8A-4147-A177-3AD203B41FA5}">
                      <a16:colId xmlns:a16="http://schemas.microsoft.com/office/drawing/2014/main" val="20010"/>
                    </a:ext>
                  </a:extLst>
                </a:gridCol>
                <a:gridCol w="443108">
                  <a:extLst>
                    <a:ext uri="{9D8B030D-6E8A-4147-A177-3AD203B41FA5}">
                      <a16:colId xmlns:a16="http://schemas.microsoft.com/office/drawing/2014/main" val="20011"/>
                    </a:ext>
                  </a:extLst>
                </a:gridCol>
              </a:tblGrid>
              <a:tr h="359313">
                <a:tc rowSpan="2">
                  <a:txBody>
                    <a:bodyPr/>
                    <a:lstStyle/>
                    <a:p>
                      <a:pPr>
                        <a:lnSpc>
                          <a:spcPct val="115000"/>
                        </a:lnSpc>
                        <a:spcBef>
                          <a:spcPts val="1000"/>
                        </a:spcBef>
                        <a:spcAft>
                          <a:spcPts val="1000"/>
                        </a:spcAft>
                      </a:pPr>
                      <a:r>
                        <a:rPr lang="en-US" sz="1200" b="1">
                          <a:solidFill>
                            <a:schemeClr val="bg2">
                              <a:lumMod val="25000"/>
                            </a:schemeClr>
                          </a:solidFill>
                          <a:effectLst/>
                          <a:latin typeface="Arial" charset="0"/>
                          <a:ea typeface="Arial" charset="0"/>
                          <a:cs typeface="Arial" charset="0"/>
                        </a:rPr>
                        <a:t>Process Step</a:t>
                      </a:r>
                      <a:endParaRPr lang="en-US" sz="120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Hazardous Event</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a:solidFill>
                            <a:srgbClr val="000000"/>
                          </a:solidFill>
                          <a:effectLst/>
                          <a:latin typeface="Arial" charset="0"/>
                          <a:ea typeface="Arial" charset="0"/>
                          <a:cs typeface="Arial" charset="0"/>
                        </a:rPr>
                        <a:t>Hazard</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rowSpan="2">
                  <a:txBody>
                    <a:bodyPr/>
                    <a:lstStyle/>
                    <a:p>
                      <a:pPr>
                        <a:lnSpc>
                          <a:spcPct val="115000"/>
                        </a:lnSpc>
                        <a:spcBef>
                          <a:spcPts val="1000"/>
                        </a:spcBef>
                        <a:spcAft>
                          <a:spcPts val="1000"/>
                        </a:spcAft>
                      </a:pPr>
                      <a:r>
                        <a:rPr lang="en-US" sz="1200" b="1" u="sng">
                          <a:solidFill>
                            <a:srgbClr val="000000"/>
                          </a:solidFill>
                          <a:effectLst/>
                          <a:latin typeface="Arial" charset="0"/>
                          <a:ea typeface="Arial" charset="0"/>
                          <a:cs typeface="Arial" charset="0"/>
                        </a:rPr>
                        <a:t>Existing </a:t>
                      </a:r>
                      <a:r>
                        <a:rPr lang="en-US" sz="1200" b="1">
                          <a:solidFill>
                            <a:srgbClr val="000000"/>
                          </a:solidFill>
                          <a:effectLst/>
                          <a:latin typeface="Arial" charset="0"/>
                          <a:ea typeface="Arial" charset="0"/>
                          <a:cs typeface="Arial" charset="0"/>
                        </a:rPr>
                        <a:t>control measure description</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gridSpan="4">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Are the existing controls effective?</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assessment</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56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15000"/>
                        </a:lnSpc>
                        <a:spcBef>
                          <a:spcPts val="1000"/>
                        </a:spcBef>
                        <a:spcAft>
                          <a:spcPts val="1000"/>
                        </a:spcAft>
                        <a:buClrTx/>
                        <a:buSzTx/>
                        <a:buFontTx/>
                        <a:buNone/>
                        <a:tabLst/>
                        <a:defRPr/>
                      </a:pPr>
                      <a:r>
                        <a:rPr lang="en-US" sz="1200" b="1">
                          <a:solidFill>
                            <a:srgbClr val="000000"/>
                          </a:solidFill>
                          <a:effectLst/>
                          <a:latin typeface="Arial" charset="0"/>
                          <a:ea typeface="Arial" charset="0"/>
                          <a:cs typeface="Arial" charset="0"/>
                        </a:rPr>
                        <a:t>Validation notes </a:t>
                      </a:r>
                      <a:r>
                        <a:rPr lang="en-US" sz="1200" i="1">
                          <a:solidFill>
                            <a:srgbClr val="000000"/>
                          </a:solidFill>
                          <a:effectLst/>
                          <a:latin typeface="Arial" charset="0"/>
                          <a:ea typeface="Arial" charset="0"/>
                          <a:cs typeface="Arial" charset="0"/>
                        </a:rPr>
                        <a:t>(basis of control measure effectiveness decision)</a:t>
                      </a:r>
                      <a:endParaRPr lang="en-US" sz="1200">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effectLst/>
                          <a:latin typeface="Arial" charset="0"/>
                          <a:ea typeface="Arial" charset="0"/>
                          <a:cs typeface="Arial" charset="0"/>
                        </a:rPr>
                        <a:t>Yes</a:t>
                      </a: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No</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Somewhat</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9FB7">
                        <a:alpha val="25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Likelihood</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Severity</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score</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tc>
                  <a:txBody>
                    <a:bodyPr/>
                    <a:lstStyle/>
                    <a:p>
                      <a:pPr algn="ctr">
                        <a:lnSpc>
                          <a:spcPct val="115000"/>
                        </a:lnSpc>
                        <a:spcBef>
                          <a:spcPts val="1000"/>
                        </a:spcBef>
                        <a:spcAft>
                          <a:spcPts val="1000"/>
                        </a:spcAft>
                      </a:pPr>
                      <a:r>
                        <a:rPr lang="en-US" sz="1200" b="1">
                          <a:solidFill>
                            <a:srgbClr val="000000"/>
                          </a:solidFill>
                          <a:effectLst/>
                          <a:latin typeface="Arial" charset="0"/>
                          <a:ea typeface="Arial" charset="0"/>
                          <a:cs typeface="Arial" charset="0"/>
                        </a:rPr>
                        <a:t>Risk level</a:t>
                      </a:r>
                      <a:endParaRPr lang="en-US" sz="1200">
                        <a:effectLst/>
                        <a:latin typeface="Arial" charset="0"/>
                        <a:ea typeface="Arial" charset="0"/>
                        <a:cs typeface="Arial" charset="0"/>
                      </a:endParaRPr>
                    </a:p>
                  </a:txBody>
                  <a:tcPr marL="58022" marR="58022" marT="0" marB="0" vert="vert27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ED766">
                        <a:alpha val="50000"/>
                      </a:srgbClr>
                    </a:solidFill>
                  </a:tcPr>
                </a:tc>
                <a:extLst>
                  <a:ext uri="{0D108BD9-81ED-4DB2-BD59-A6C34878D82A}">
                    <a16:rowId xmlns:a16="http://schemas.microsoft.com/office/drawing/2014/main" val="10001"/>
                  </a:ext>
                </a:extLst>
              </a:tr>
              <a:tr h="2192160">
                <a:tc>
                  <a:txBody>
                    <a:bodyPr/>
                    <a:lstStyle/>
                    <a:p>
                      <a:r>
                        <a:rPr lang="en-US" sz="1400">
                          <a:solidFill>
                            <a:schemeClr val="bg2">
                              <a:lumMod val="25000"/>
                            </a:schemeClr>
                          </a:solidFill>
                          <a:effectLst/>
                          <a:latin typeface="Arial" charset="0"/>
                          <a:ea typeface="Arial" charset="0"/>
                          <a:cs typeface="Arial" charset="0"/>
                        </a:rPr>
                        <a:t>Distribution</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a:solidFill>
                            <a:schemeClr val="bg2">
                              <a:lumMod val="25000"/>
                            </a:schemeClr>
                          </a:solidFill>
                          <a:latin typeface="Arial" charset="0"/>
                          <a:ea typeface="Arial" charset="0"/>
                          <a:cs typeface="Arial" charset="0"/>
                        </a:rPr>
                        <a:t>The water supply becomes microbially contaminated when dirty water enters the pipeline (X) because of unsanitary pipeline repair practices (Y) </a:t>
                      </a:r>
                      <a:endParaRPr lang="en-IE" sz="1400">
                        <a:solidFill>
                          <a:schemeClr val="bg2">
                            <a:lumMod val="25000"/>
                          </a:schemeClr>
                        </a:solidFill>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Microbial</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Operator training on sanitary pipeline repair practices</a:t>
                      </a:r>
                    </a:p>
                    <a:p>
                      <a:pPr>
                        <a:lnSpc>
                          <a:spcPct val="115000"/>
                        </a:lnSpc>
                        <a:spcBef>
                          <a:spcPts val="1000"/>
                        </a:spcBef>
                        <a:spcAft>
                          <a:spcPts val="1000"/>
                        </a:spcAft>
                      </a:pPr>
                      <a:endParaRPr lang="en-US" sz="140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Supervisor oversight reports that procedures are not always followed in practice</a:t>
                      </a:r>
                      <a:r>
                        <a:rPr lang="en-US" sz="1400" b="0" i="0" u="none" strike="noStrike" baseline="0">
                          <a:solidFill>
                            <a:schemeClr val="bg2">
                              <a:lumMod val="25000"/>
                            </a:schemeClr>
                          </a:solidFill>
                          <a:effectLst/>
                          <a:latin typeface="Arial" charset="0"/>
                          <a:ea typeface="Arial" charset="0"/>
                          <a:cs typeface="Arial" charset="0"/>
                        </a:rPr>
                        <a:t>; water quality testing indicates problems with microbial contamination; occasional dirty water reports from customers occasionally following pipe repairs</a:t>
                      </a:r>
                      <a:endParaRPr lang="en-US" sz="1400" b="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400" b="0" i="0" u="none" strike="noStrike">
                          <a:solidFill>
                            <a:schemeClr val="bg2">
                              <a:lumMod val="25000"/>
                            </a:schemeClr>
                          </a:solidFill>
                          <a:effectLst/>
                          <a:latin typeface="Arial" charset="0"/>
                          <a:ea typeface="Arial" charset="0"/>
                          <a:cs typeface="Arial" charset="0"/>
                        </a:rPr>
                        <a:t>✓</a:t>
                      </a:r>
                      <a:endParaRPr lang="en-US" sz="1400">
                        <a:solidFill>
                          <a:schemeClr val="bg2">
                            <a:lumMod val="25000"/>
                          </a:schemeClr>
                        </a:solidFill>
                        <a:effectLst/>
                        <a:latin typeface="Arial" charset="0"/>
                        <a:ea typeface="Arial" charset="0"/>
                        <a:cs typeface="Arial" charset="0"/>
                      </a:endParaRP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2 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3 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a:solidFill>
                            <a:schemeClr val="bg2">
                              <a:lumMod val="25000"/>
                            </a:schemeClr>
                          </a:solidFill>
                          <a:effectLst/>
                          <a:latin typeface="Arial" charset="0"/>
                          <a:ea typeface="Arial" charset="0"/>
                          <a:cs typeface="Arial" charset="0"/>
                        </a:rPr>
                        <a:t>6 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algn="ctr">
                        <a:lnSpc>
                          <a:spcPct val="115000"/>
                        </a:lnSpc>
                        <a:spcBef>
                          <a:spcPts val="1000"/>
                        </a:spcBef>
                        <a:spcAft>
                          <a:spcPts val="1000"/>
                        </a:spcAft>
                      </a:pPr>
                      <a:r>
                        <a:rPr lang="en-US" sz="1400" b="1">
                          <a:solidFill>
                            <a:schemeClr val="bg2">
                              <a:lumMod val="25000"/>
                            </a:schemeClr>
                          </a:solidFill>
                          <a:effectLst/>
                          <a:latin typeface="Arial" charset="0"/>
                          <a:ea typeface="Arial" charset="0"/>
                          <a:cs typeface="Arial" charset="0"/>
                        </a:rPr>
                        <a:t>H </a:t>
                      </a:r>
                    </a:p>
                  </a:txBody>
                  <a:tcPr marL="58022" marR="58022"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B504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58666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stretch>
            <a:fillRect/>
          </a:stretch>
        </p:blipFill>
        <p:spPr>
          <a:xfrm>
            <a:off x="3035299" y="1600431"/>
            <a:ext cx="6223000" cy="4102100"/>
          </a:xfrm>
          <a:prstGeom prst="rect">
            <a:avLst/>
          </a:prstGeom>
          <a:effectLst/>
        </p:spPr>
      </p:pic>
      <p:sp>
        <p:nvSpPr>
          <p:cNvPr id="6" name="Text Box 63"/>
          <p:cNvSpPr txBox="1">
            <a:spLocks noChangeArrowheads="1"/>
          </p:cNvSpPr>
          <p:nvPr/>
        </p:nvSpPr>
        <p:spPr bwMode="auto">
          <a:xfrm>
            <a:off x="2895601" y="5787781"/>
            <a:ext cx="660699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ctr">
              <a:defRPr/>
            </a:pPr>
            <a:r>
              <a:rPr lang="en-GB" b="1">
                <a:solidFill>
                  <a:schemeClr val="bg2">
                    <a:lumMod val="25000"/>
                  </a:schemeClr>
                </a:solidFill>
              </a:rPr>
              <a:t>Keep the trench as clean as possible</a:t>
            </a:r>
          </a:p>
        </p:txBody>
      </p:sp>
      <p:sp>
        <p:nvSpPr>
          <p:cNvPr id="5" name="Text Box 63">
            <a:extLst>
              <a:ext uri="{FF2B5EF4-FFF2-40B4-BE49-F238E27FC236}">
                <a16:creationId xmlns:a16="http://schemas.microsoft.com/office/drawing/2014/main" id="{0E28395A-2C52-2741-A388-F81D849EBAFA}"/>
              </a:ext>
            </a:extLst>
          </p:cNvPr>
          <p:cNvSpPr txBox="1">
            <a:spLocks noChangeArrowheads="1"/>
          </p:cNvSpPr>
          <p:nvPr/>
        </p:nvSpPr>
        <p:spPr bwMode="auto">
          <a:xfrm>
            <a:off x="0" y="453856"/>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OPTION 1 </a:t>
            </a:r>
            <a:r>
              <a:rPr lang="en-US" b="1" spc="300">
                <a:solidFill>
                  <a:srgbClr val="FED766"/>
                </a:solidFill>
                <a:latin typeface="Arial" charset="0"/>
              </a:rPr>
              <a:t>(Thailand)</a:t>
            </a:r>
          </a:p>
        </p:txBody>
      </p:sp>
      <p:sp>
        <p:nvSpPr>
          <p:cNvPr id="3" name="TextBox 2">
            <a:extLst>
              <a:ext uri="{FF2B5EF4-FFF2-40B4-BE49-F238E27FC236}">
                <a16:creationId xmlns:a16="http://schemas.microsoft.com/office/drawing/2014/main" id="{83FC11D7-F80A-FA97-29E0-CF1B76C22094}"/>
              </a:ext>
            </a:extLst>
          </p:cNvPr>
          <p:cNvSpPr txBox="1"/>
          <p:nvPr/>
        </p:nvSpPr>
        <p:spPr>
          <a:xfrm rot="16200000">
            <a:off x="8395849" y="4576418"/>
            <a:ext cx="2013438" cy="200055"/>
          </a:xfrm>
          <a:prstGeom prst="rect">
            <a:avLst/>
          </a:prstGeom>
          <a:noFill/>
        </p:spPr>
        <p:txBody>
          <a:bodyPr wrap="square" rtlCol="0">
            <a:spAutoFit/>
          </a:bodyPr>
          <a:lstStyle/>
          <a:p>
            <a:r>
              <a:rPr lang="en-IE" sz="700">
                <a:solidFill>
                  <a:schemeClr val="bg1">
                    <a:lumMod val="75000"/>
                  </a:schemeClr>
                </a:solidFill>
              </a:rPr>
              <a:t>Credit: WHO/Angella Rinehold</a:t>
            </a:r>
          </a:p>
        </p:txBody>
      </p:sp>
    </p:spTree>
    <p:extLst>
      <p:ext uri="{BB962C8B-B14F-4D97-AF65-F5344CB8AC3E}">
        <p14:creationId xmlns:p14="http://schemas.microsoft.com/office/powerpoint/2010/main" val="13464149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625118779"/>
              </p:ext>
            </p:extLst>
          </p:nvPr>
        </p:nvGraphicFramePr>
        <p:xfrm>
          <a:off x="685800" y="2092695"/>
          <a:ext cx="10646229" cy="3774927"/>
        </p:xfrm>
        <a:graphic>
          <a:graphicData uri="http://schemas.openxmlformats.org/drawingml/2006/table">
            <a:tbl>
              <a:tblPr/>
              <a:tblGrid>
                <a:gridCol w="350494">
                  <a:extLst>
                    <a:ext uri="{9D8B030D-6E8A-4147-A177-3AD203B41FA5}">
                      <a16:colId xmlns:a16="http://schemas.microsoft.com/office/drawing/2014/main" val="20000"/>
                    </a:ext>
                  </a:extLst>
                </a:gridCol>
                <a:gridCol w="2433889">
                  <a:extLst>
                    <a:ext uri="{9D8B030D-6E8A-4147-A177-3AD203B41FA5}">
                      <a16:colId xmlns:a16="http://schemas.microsoft.com/office/drawing/2014/main" val="20001"/>
                    </a:ext>
                  </a:extLst>
                </a:gridCol>
                <a:gridCol w="1485599">
                  <a:extLst>
                    <a:ext uri="{9D8B030D-6E8A-4147-A177-3AD203B41FA5}">
                      <a16:colId xmlns:a16="http://schemas.microsoft.com/office/drawing/2014/main" val="20002"/>
                    </a:ext>
                  </a:extLst>
                </a:gridCol>
                <a:gridCol w="1318507">
                  <a:extLst>
                    <a:ext uri="{9D8B030D-6E8A-4147-A177-3AD203B41FA5}">
                      <a16:colId xmlns:a16="http://schemas.microsoft.com/office/drawing/2014/main" val="20003"/>
                    </a:ext>
                  </a:extLst>
                </a:gridCol>
                <a:gridCol w="986482">
                  <a:extLst>
                    <a:ext uri="{9D8B030D-6E8A-4147-A177-3AD203B41FA5}">
                      <a16:colId xmlns:a16="http://schemas.microsoft.com/office/drawing/2014/main" val="20004"/>
                    </a:ext>
                  </a:extLst>
                </a:gridCol>
                <a:gridCol w="1073377">
                  <a:extLst>
                    <a:ext uri="{9D8B030D-6E8A-4147-A177-3AD203B41FA5}">
                      <a16:colId xmlns:a16="http://schemas.microsoft.com/office/drawing/2014/main" val="1421206305"/>
                    </a:ext>
                  </a:extLst>
                </a:gridCol>
                <a:gridCol w="1214909">
                  <a:extLst>
                    <a:ext uri="{9D8B030D-6E8A-4147-A177-3AD203B41FA5}">
                      <a16:colId xmlns:a16="http://schemas.microsoft.com/office/drawing/2014/main" val="20005"/>
                    </a:ext>
                  </a:extLst>
                </a:gridCol>
                <a:gridCol w="1782972">
                  <a:extLst>
                    <a:ext uri="{9D8B030D-6E8A-4147-A177-3AD203B41FA5}">
                      <a16:colId xmlns:a16="http://schemas.microsoft.com/office/drawing/2014/main" val="20006"/>
                    </a:ext>
                  </a:extLst>
                </a:gridCol>
              </a:tblGrid>
              <a:tr h="782638">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MS PGothic" charset="0"/>
                        <a:cs typeface="MS PGothic" charset="0"/>
                      </a:endParaRPr>
                    </a:p>
                  </a:txBody>
                  <a:tcPr marL="10720" marR="10720" marT="10721" marB="0" anchor="ctr" horzOverflow="overflow">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Specific improvement action</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Arising from</a:t>
                      </a:r>
                      <a:r>
                        <a:rPr kumimoji="0" lang="en-US" sz="1400" b="0" i="1" u="none" strike="noStrike" cap="none" normalizeH="0" baseline="0">
                          <a:ln>
                            <a:noFill/>
                          </a:ln>
                          <a:solidFill>
                            <a:srgbClr val="FFFFFF"/>
                          </a:solidFill>
                          <a:effectLst/>
                          <a:latin typeface="Arial" charset="0"/>
                          <a:ea typeface="MS PGothic" charset="0"/>
                          <a:cs typeface="MS PGothic" charset="0"/>
                        </a:rPr>
                        <a:t> (relevant hazardous event)</a:t>
                      </a:r>
                      <a:endParaRPr kumimoji="0" lang="en-US" sz="1400" b="1" i="0" u="none" strike="noStrike" cap="none" normalizeH="0" baseline="0">
                        <a:ln>
                          <a:noFill/>
                        </a:ln>
                        <a:solidFill>
                          <a:srgbClr val="FFFFFF"/>
                        </a:solidFill>
                        <a:effectLst/>
                        <a:latin typeface="Arial" charset="0"/>
                        <a:ea typeface="MS PGothic" charset="0"/>
                        <a:cs typeface="MS PGothic" charset="0"/>
                      </a:endParaRP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Responsible party(ies)</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Estimated cost ($)</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Source of funding</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Due </a:t>
                      </a:r>
                      <a:br>
                        <a:rPr kumimoji="0" lang="en-US" sz="1400" b="1" i="0" u="none" strike="noStrike" cap="none" normalizeH="0" baseline="0">
                          <a:ln>
                            <a:noFill/>
                          </a:ln>
                          <a:solidFill>
                            <a:srgbClr val="FFFFFF"/>
                          </a:solidFill>
                          <a:effectLst/>
                          <a:latin typeface="Arial" charset="0"/>
                          <a:ea typeface="MS PGothic" charset="0"/>
                          <a:cs typeface="MS PGothic" charset="0"/>
                        </a:rPr>
                      </a:br>
                      <a:r>
                        <a:rPr kumimoji="0" lang="en-US" sz="1400" b="1" i="0" u="none" strike="noStrike" cap="none" normalizeH="0" baseline="0">
                          <a:ln>
                            <a:noFill/>
                          </a:ln>
                          <a:solidFill>
                            <a:srgbClr val="FFFFFF"/>
                          </a:solidFill>
                          <a:effectLst/>
                          <a:latin typeface="Arial" charset="0"/>
                          <a:ea typeface="MS PGothic" charset="0"/>
                          <a:cs typeface="MS PGothic" charset="0"/>
                        </a:rPr>
                        <a:t>date</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Status</a:t>
                      </a:r>
                      <a:r>
                        <a:rPr kumimoji="0" lang="en-US" sz="1400" b="0" i="1" u="none" strike="noStrike" cap="none" normalizeH="0" baseline="0">
                          <a:ln>
                            <a:noFill/>
                          </a:ln>
                          <a:solidFill>
                            <a:srgbClr val="FFFFFF"/>
                          </a:solidFill>
                          <a:effectLst/>
                          <a:latin typeface="Arial" charset="0"/>
                          <a:ea typeface="MS PGothic" charset="0"/>
                          <a:cs typeface="MS PGothic" charset="0"/>
                        </a:rPr>
                        <a:t> </a:t>
                      </a:r>
                      <a:br>
                        <a:rPr kumimoji="0" lang="en-US" sz="1400" b="0" i="1" u="none" strike="noStrike" cap="none" normalizeH="0" baseline="0">
                          <a:ln>
                            <a:noFill/>
                          </a:ln>
                          <a:solidFill>
                            <a:srgbClr val="FFFFFF"/>
                          </a:solidFill>
                          <a:effectLst/>
                          <a:latin typeface="Arial" charset="0"/>
                          <a:ea typeface="MS PGothic" charset="0"/>
                          <a:cs typeface="MS PGothic" charset="0"/>
                        </a:rPr>
                      </a:br>
                      <a:r>
                        <a:rPr kumimoji="0" lang="en-US" sz="1400" b="0" i="1" u="none" strike="noStrike" cap="none" normalizeH="0" baseline="0">
                          <a:ln>
                            <a:noFill/>
                          </a:ln>
                          <a:solidFill>
                            <a:srgbClr val="FFFFFF"/>
                          </a:solidFill>
                          <a:effectLst/>
                          <a:latin typeface="Arial" charset="0"/>
                          <a:ea typeface="MS PGothic" charset="0"/>
                          <a:cs typeface="MS PGothic" charset="0"/>
                        </a:rPr>
                        <a:t>(not yet started, actions undertaken to date, etc.)</a:t>
                      </a:r>
                      <a:endParaRPr kumimoji="0" lang="en-US" sz="1400" b="1" i="0" u="none" strike="noStrike" cap="none" normalizeH="0" baseline="0">
                        <a:ln>
                          <a:noFill/>
                        </a:ln>
                        <a:solidFill>
                          <a:srgbClr val="FFFFFF"/>
                        </a:solidFill>
                        <a:effectLst/>
                        <a:latin typeface="Arial" charset="0"/>
                        <a:ea typeface="MS PGothic" charset="0"/>
                        <a:cs typeface="MS PGothic" charset="0"/>
                      </a:endParaRP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extLst>
                  <a:ext uri="{0D108BD9-81ED-4DB2-BD59-A6C34878D82A}">
                    <a16:rowId xmlns:a16="http://schemas.microsoft.com/office/drawing/2014/main" val="10000"/>
                  </a:ext>
                </a:extLst>
              </a:tr>
              <a:tr h="960438">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1</a:t>
                      </a:r>
                    </a:p>
                  </a:txBody>
                  <a:tcPr marL="10720"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Purchase 10 specialized plastic trench liners and 5 trench dewatering pumps, develop new SOPs and train staff on new procedures, with ongoing refresher training and field supervision</a:t>
                      </a:r>
                    </a:p>
                  </a:txBody>
                  <a:tcPr marR="10720" marT="10721" marB="0" anchor="ctr" horzOverflow="overflow">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Risk of contamination from pipeline repair practices</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Head of operations</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5 000</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Capital budget</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2">
                            <a:lumMod val="25000"/>
                          </a:schemeClr>
                        </a:solidFill>
                        <a:effectLst/>
                        <a:latin typeface="Arial" charset="0"/>
                        <a:ea typeface="MS PGothic" charset="0"/>
                        <a:cs typeface="MS PGothic"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Operational budget</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May 20XX</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Not yet started</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5325">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2</a:t>
                      </a:r>
                    </a:p>
                  </a:txBody>
                  <a:tcPr marL="10720"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2">
                            <a:lumMod val="25000"/>
                          </a:schemeClr>
                        </a:solidFill>
                        <a:effectLst/>
                        <a:latin typeface="Arial" charset="0"/>
                        <a:ea typeface="MS PGothic" charset="0"/>
                        <a:cs typeface="MS PGothic" charset="0"/>
                      </a:endParaRP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1200">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3</a:t>
                      </a:r>
                    </a:p>
                  </a:txBody>
                  <a:tcPr marL="10720"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2">
                            <a:lumMod val="25000"/>
                          </a:schemeClr>
                        </a:solidFill>
                        <a:effectLst/>
                        <a:latin typeface="Arial" charset="0"/>
                        <a:ea typeface="MS PGothic" charset="0"/>
                        <a:cs typeface="MS PGothic" charset="0"/>
                      </a:endParaRP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Text Box 63">
            <a:extLst>
              <a:ext uri="{FF2B5EF4-FFF2-40B4-BE49-F238E27FC236}">
                <a16:creationId xmlns:a16="http://schemas.microsoft.com/office/drawing/2014/main" id="{6DB5E458-85E8-094D-826C-129DC7E0D0E8}"/>
              </a:ext>
            </a:extLst>
          </p:cNvPr>
          <p:cNvSpPr txBox="1">
            <a:spLocks noChangeArrowheads="1"/>
          </p:cNvSpPr>
          <p:nvPr/>
        </p:nvSpPr>
        <p:spPr bwMode="auto">
          <a:xfrm>
            <a:off x="21774" y="492328"/>
            <a:ext cx="10646228"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OPTION 1 </a:t>
            </a:r>
            <a:r>
              <a:rPr lang="en-US" b="1" spc="300">
                <a:solidFill>
                  <a:srgbClr val="FED766"/>
                </a:solidFill>
                <a:latin typeface="Arial" charset="0"/>
              </a:rPr>
              <a:t>(Thailand)</a:t>
            </a:r>
          </a:p>
        </p:txBody>
      </p:sp>
      <p:sp>
        <p:nvSpPr>
          <p:cNvPr id="2" name="Text Box 63">
            <a:extLst>
              <a:ext uri="{FF2B5EF4-FFF2-40B4-BE49-F238E27FC236}">
                <a16:creationId xmlns:a16="http://schemas.microsoft.com/office/drawing/2014/main" id="{E1024B63-E1D6-40B9-B35A-523D4B5431A5}"/>
              </a:ext>
            </a:extLst>
          </p:cNvPr>
          <p:cNvSpPr txBox="1">
            <a:spLocks noChangeArrowheads="1"/>
          </p:cNvSpPr>
          <p:nvPr/>
        </p:nvSpPr>
        <p:spPr bwMode="auto">
          <a:xfrm>
            <a:off x="685800" y="1640972"/>
            <a:ext cx="3742890" cy="451723"/>
          </a:xfrm>
          <a:prstGeom prst="round2SameRect">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300" normalizeH="0" baseline="0" noProof="0">
                <a:ln>
                  <a:noFill/>
                </a:ln>
                <a:solidFill>
                  <a:srgbClr val="009FB7"/>
                </a:solidFill>
                <a:effectLst/>
                <a:uLnTx/>
                <a:uFillTx/>
                <a:latin typeface="Arial" charset="0"/>
                <a:ea typeface="ＭＳ Ｐゴシック" charset="0"/>
              </a:rPr>
              <a:t>WORKED EXAMPLE:</a:t>
            </a:r>
            <a:endParaRPr kumimoji="0" lang="en-US" sz="2200" b="0" i="1" u="none" strike="noStrike" kern="1200" cap="none" spc="300" normalizeH="0" baseline="0" noProof="0">
              <a:ln>
                <a:noFill/>
              </a:ln>
              <a:solidFill>
                <a:srgbClr val="009FB7"/>
              </a:solidFill>
              <a:effectLst/>
              <a:uLnTx/>
              <a:uFillTx/>
              <a:latin typeface="Arial" charset="0"/>
              <a:ea typeface="ＭＳ Ｐゴシック" charset="0"/>
            </a:endParaRPr>
          </a:p>
        </p:txBody>
      </p:sp>
    </p:spTree>
    <p:extLst>
      <p:ext uri="{BB962C8B-B14F-4D97-AF65-F5344CB8AC3E}">
        <p14:creationId xmlns:p14="http://schemas.microsoft.com/office/powerpoint/2010/main" val="5563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3">
            <a:extLst>
              <a:ext uri="{FF2B5EF4-FFF2-40B4-BE49-F238E27FC236}">
                <a16:creationId xmlns:a16="http://schemas.microsoft.com/office/drawing/2014/main" id="{F672A333-BBD3-A240-BB7F-6797BCD57F65}"/>
              </a:ext>
            </a:extLst>
          </p:cNvPr>
          <p:cNvSpPr txBox="1">
            <a:spLocks noChangeArrowheads="1"/>
          </p:cNvSpPr>
          <p:nvPr/>
        </p:nvSpPr>
        <p:spPr bwMode="auto">
          <a:xfrm>
            <a:off x="-283029" y="424190"/>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CONTROL</a:t>
            </a:r>
            <a:r>
              <a:rPr lang="en-US" sz="2800" b="1" spc="100">
                <a:solidFill>
                  <a:srgbClr val="FED766"/>
                </a:solidFill>
                <a:latin typeface="Arial" charset="0"/>
              </a:rPr>
              <a:t> measures</a:t>
            </a:r>
          </a:p>
        </p:txBody>
      </p:sp>
      <p:pic>
        <p:nvPicPr>
          <p:cNvPr id="4" name="Picture 3">
            <a:extLst>
              <a:ext uri="{FF2B5EF4-FFF2-40B4-BE49-F238E27FC236}">
                <a16:creationId xmlns:a16="http://schemas.microsoft.com/office/drawing/2014/main" id="{DA5DD85F-1972-45DE-7906-3EA15AC82373}"/>
              </a:ext>
            </a:extLst>
          </p:cNvPr>
          <p:cNvPicPr>
            <a:picLocks noChangeAspect="1"/>
          </p:cNvPicPr>
          <p:nvPr/>
        </p:nvPicPr>
        <p:blipFill>
          <a:blip r:embed="rId3"/>
          <a:stretch>
            <a:fillRect/>
          </a:stretch>
        </p:blipFill>
        <p:spPr>
          <a:xfrm>
            <a:off x="3283546" y="1512351"/>
            <a:ext cx="7332889" cy="2221225"/>
          </a:xfrm>
          <a:prstGeom prst="rect">
            <a:avLst/>
          </a:prstGeom>
        </p:spPr>
      </p:pic>
      <p:pic>
        <p:nvPicPr>
          <p:cNvPr id="5" name="Picture 4">
            <a:extLst>
              <a:ext uri="{FF2B5EF4-FFF2-40B4-BE49-F238E27FC236}">
                <a16:creationId xmlns:a16="http://schemas.microsoft.com/office/drawing/2014/main" id="{A0284AE9-B1B0-C9F9-70B4-784B0B3C032D}"/>
              </a:ext>
            </a:extLst>
          </p:cNvPr>
          <p:cNvPicPr>
            <a:picLocks noChangeAspect="1"/>
          </p:cNvPicPr>
          <p:nvPr/>
        </p:nvPicPr>
        <p:blipFill>
          <a:blip r:embed="rId4"/>
          <a:stretch>
            <a:fillRect/>
          </a:stretch>
        </p:blipFill>
        <p:spPr>
          <a:xfrm>
            <a:off x="423634" y="3630048"/>
            <a:ext cx="7491188" cy="2803762"/>
          </a:xfrm>
          <a:prstGeom prst="rect">
            <a:avLst/>
          </a:prstGeom>
        </p:spPr>
      </p:pic>
      <p:sp>
        <p:nvSpPr>
          <p:cNvPr id="7" name="Rectangle 6">
            <a:extLst>
              <a:ext uri="{FF2B5EF4-FFF2-40B4-BE49-F238E27FC236}">
                <a16:creationId xmlns:a16="http://schemas.microsoft.com/office/drawing/2014/main" id="{8F046706-5317-3D32-DB18-B39E735601EB}"/>
              </a:ext>
            </a:extLst>
          </p:cNvPr>
          <p:cNvSpPr/>
          <p:nvPr/>
        </p:nvSpPr>
        <p:spPr>
          <a:xfrm rot="18900000">
            <a:off x="540854" y="2443605"/>
            <a:ext cx="2835226" cy="485837"/>
          </a:xfrm>
          <a:prstGeom prst="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100">
                <a:solidFill>
                  <a:schemeClr val="bg1"/>
                </a:solidFill>
                <a:latin typeface="Arial" panose="020B0604020202020204" pitchFamily="34" charset="0"/>
                <a:cs typeface="Arial" panose="020B0604020202020204" pitchFamily="34" charset="0"/>
              </a:rPr>
              <a:t>EXAMPLES</a:t>
            </a:r>
          </a:p>
        </p:txBody>
      </p:sp>
      <p:grpSp>
        <p:nvGrpSpPr>
          <p:cNvPr id="11" name="Group 10">
            <a:extLst>
              <a:ext uri="{FF2B5EF4-FFF2-40B4-BE49-F238E27FC236}">
                <a16:creationId xmlns:a16="http://schemas.microsoft.com/office/drawing/2014/main" id="{8A760553-8082-2EA4-86A2-82111DC8E76D}"/>
              </a:ext>
            </a:extLst>
          </p:cNvPr>
          <p:cNvGrpSpPr/>
          <p:nvPr/>
        </p:nvGrpSpPr>
        <p:grpSpPr>
          <a:xfrm>
            <a:off x="8545986" y="4967744"/>
            <a:ext cx="3146558" cy="755809"/>
            <a:chOff x="2665202" y="5505325"/>
            <a:chExt cx="3146558" cy="755809"/>
          </a:xfrm>
          <a:solidFill>
            <a:srgbClr val="E45C31"/>
          </a:solidFill>
        </p:grpSpPr>
        <p:sp>
          <p:nvSpPr>
            <p:cNvPr id="12" name="Text Box 63">
              <a:extLst>
                <a:ext uri="{FF2B5EF4-FFF2-40B4-BE49-F238E27FC236}">
                  <a16:creationId xmlns:a16="http://schemas.microsoft.com/office/drawing/2014/main" id="{3F5B58D3-98D4-1CCB-B22C-91028EAC216E}"/>
                </a:ext>
              </a:extLst>
            </p:cNvPr>
            <p:cNvSpPr txBox="1">
              <a:spLocks noChangeArrowheads="1"/>
            </p:cNvSpPr>
            <p:nvPr/>
          </p:nvSpPr>
          <p:spPr bwMode="auto">
            <a:xfrm>
              <a:off x="2905390" y="5505325"/>
              <a:ext cx="2906370" cy="755809"/>
            </a:xfrm>
            <a:prstGeom prst="roundRect">
              <a:avLst>
                <a:gd name="adj" fmla="val 11400"/>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365760"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2000" b="1">
                  <a:solidFill>
                    <a:schemeClr val="bg1"/>
                  </a:solidFill>
                  <a:latin typeface="Arial"/>
                  <a:cs typeface="Arial"/>
                </a:rPr>
                <a:t>Monitoring is not a control measure</a:t>
              </a:r>
              <a:endParaRPr lang="en-GB" sz="2000">
                <a:solidFill>
                  <a:schemeClr val="bg1"/>
                </a:solidFill>
                <a:latin typeface="Arial"/>
                <a:cs typeface="Arial"/>
              </a:endParaRPr>
            </a:p>
          </p:txBody>
        </p:sp>
        <p:sp>
          <p:nvSpPr>
            <p:cNvPr id="14" name="Oval 13">
              <a:extLst>
                <a:ext uri="{FF2B5EF4-FFF2-40B4-BE49-F238E27FC236}">
                  <a16:creationId xmlns:a16="http://schemas.microsoft.com/office/drawing/2014/main" id="{F6CA403F-E6A4-2F35-4000-AFB8DD81C839}"/>
                </a:ext>
              </a:extLst>
            </p:cNvPr>
            <p:cNvSpPr/>
            <p:nvPr/>
          </p:nvSpPr>
          <p:spPr>
            <a:xfrm>
              <a:off x="2665202" y="5643041"/>
              <a:ext cx="480373" cy="480373"/>
            </a:xfrm>
            <a:prstGeom prst="ellipse">
              <a:avLst/>
            </a:prstGeom>
            <a:solidFill>
              <a:schemeClr val="bg1"/>
            </a:solidFill>
            <a:ln w="19050">
              <a:solidFill>
                <a:srgbClr val="E45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Exclamation mark">
              <a:extLst>
                <a:ext uri="{FF2B5EF4-FFF2-40B4-BE49-F238E27FC236}">
                  <a16:creationId xmlns:a16="http://schemas.microsoft.com/office/drawing/2014/main" id="{0CCD2568-5BB6-E3BF-DD97-FC778270B7E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5555" y="5678245"/>
              <a:ext cx="424166" cy="424166"/>
            </a:xfrm>
            <a:prstGeom prst="rect">
              <a:avLst/>
            </a:prstGeom>
          </p:spPr>
        </p:pic>
      </p:grpSp>
      <p:grpSp>
        <p:nvGrpSpPr>
          <p:cNvPr id="2" name="Group 1">
            <a:extLst>
              <a:ext uri="{FF2B5EF4-FFF2-40B4-BE49-F238E27FC236}">
                <a16:creationId xmlns:a16="http://schemas.microsoft.com/office/drawing/2014/main" id="{7AB27699-CD18-D938-A666-91D8CDA330F1}"/>
              </a:ext>
            </a:extLst>
          </p:cNvPr>
          <p:cNvGrpSpPr/>
          <p:nvPr/>
        </p:nvGrpSpPr>
        <p:grpSpPr>
          <a:xfrm>
            <a:off x="11676764" y="1163007"/>
            <a:ext cx="515236" cy="380621"/>
            <a:chOff x="8628766" y="1945016"/>
            <a:chExt cx="515236" cy="380621"/>
          </a:xfrm>
        </p:grpSpPr>
        <p:sp>
          <p:nvSpPr>
            <p:cNvPr id="3" name="Round Same Side Corner Rectangle 120">
              <a:extLst>
                <a:ext uri="{FF2B5EF4-FFF2-40B4-BE49-F238E27FC236}">
                  <a16:creationId xmlns:a16="http://schemas.microsoft.com/office/drawing/2014/main" id="{552A1B25-5A91-4D37-C6E4-2CF314ED2D0C}"/>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6" name="Striped Right Arrow 122">
              <a:extLst>
                <a:ext uri="{FF2B5EF4-FFF2-40B4-BE49-F238E27FC236}">
                  <a16:creationId xmlns:a16="http://schemas.microsoft.com/office/drawing/2014/main" id="{7E1DDF09-F261-9E1C-35E0-6CD553C31A8B}"/>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428BDC-443E-C3EA-D3BE-6C948DC18D0D}"/>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3"/>
          <p:cNvSpPr txBox="1">
            <a:spLocks noChangeArrowheads="1"/>
          </p:cNvSpPr>
          <p:nvPr/>
        </p:nvSpPr>
        <p:spPr bwMode="auto">
          <a:xfrm>
            <a:off x="1040673" y="1656806"/>
            <a:ext cx="9978621"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marL="342900" indent="-342900">
              <a:spcBef>
                <a:spcPts val="0"/>
              </a:spcBef>
              <a:spcAft>
                <a:spcPts val="2400"/>
              </a:spcAft>
              <a:buBlip>
                <a:blip r:embed="rId3"/>
              </a:buBlip>
              <a:defRPr/>
            </a:pPr>
            <a:r>
              <a:rPr lang="en-GB">
                <a:solidFill>
                  <a:schemeClr val="bg2">
                    <a:lumMod val="25000"/>
                  </a:schemeClr>
                </a:solidFill>
              </a:rPr>
              <a:t>Take reasonable precautions to keep pipeline clean</a:t>
            </a:r>
          </a:p>
          <a:p>
            <a:pPr marL="342900" indent="-342900">
              <a:spcBef>
                <a:spcPts val="0"/>
              </a:spcBef>
              <a:spcAft>
                <a:spcPts val="2400"/>
              </a:spcAft>
              <a:buBlip>
                <a:blip r:embed="rId3"/>
              </a:buBlip>
              <a:defRPr/>
            </a:pPr>
            <a:r>
              <a:rPr lang="en-GB">
                <a:solidFill>
                  <a:schemeClr val="bg2">
                    <a:lumMod val="25000"/>
                  </a:schemeClr>
                </a:solidFill>
              </a:rPr>
              <a:t>Use dedicated water (vs sewer) repair gear (e.g. boots, shovels)</a:t>
            </a:r>
          </a:p>
          <a:p>
            <a:pPr marL="342900" indent="-342900">
              <a:spcBef>
                <a:spcPts val="0"/>
              </a:spcBef>
              <a:spcAft>
                <a:spcPts val="2400"/>
              </a:spcAft>
              <a:buBlip>
                <a:blip r:embed="rId3"/>
              </a:buBlip>
              <a:defRPr/>
            </a:pPr>
            <a:r>
              <a:rPr lang="en-GB">
                <a:solidFill>
                  <a:schemeClr val="bg2">
                    <a:lumMod val="25000"/>
                  </a:schemeClr>
                </a:solidFill>
              </a:rPr>
              <a:t>SOP to flush pipeline after repair with confirmation of free chlorine residual</a:t>
            </a:r>
          </a:p>
        </p:txBody>
      </p:sp>
      <p:pic>
        <p:nvPicPr>
          <p:cNvPr id="9" name="Picture 6" descr="DSCN774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9332" y="3673508"/>
            <a:ext cx="2406394" cy="195865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9574" y="3673508"/>
            <a:ext cx="2935682" cy="1958650"/>
          </a:xfrm>
          <a:prstGeom prst="rect">
            <a:avLst/>
          </a:prstGeom>
          <a:ln>
            <a:noFill/>
          </a:ln>
          <a:effec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96678" y="3673509"/>
            <a:ext cx="2618807" cy="1958650"/>
          </a:xfrm>
          <a:prstGeom prst="rect">
            <a:avLst/>
          </a:prstGeom>
          <a:ln>
            <a:noFill/>
          </a:ln>
          <a:effectLst/>
        </p:spPr>
      </p:pic>
      <p:sp>
        <p:nvSpPr>
          <p:cNvPr id="11" name="TextBox 10"/>
          <p:cNvSpPr txBox="1"/>
          <p:nvPr/>
        </p:nvSpPr>
        <p:spPr>
          <a:xfrm rot="16200000">
            <a:off x="6189035" y="4580200"/>
            <a:ext cx="2013438" cy="200055"/>
          </a:xfrm>
          <a:prstGeom prst="rect">
            <a:avLst/>
          </a:prstGeom>
          <a:noFill/>
        </p:spPr>
        <p:txBody>
          <a:bodyPr wrap="square" rtlCol="0">
            <a:spAutoFit/>
          </a:bodyPr>
          <a:lstStyle/>
          <a:p>
            <a:r>
              <a:rPr lang="en-IE" sz="700">
                <a:solidFill>
                  <a:schemeClr val="bg1">
                    <a:lumMod val="75000"/>
                  </a:schemeClr>
                </a:solidFill>
              </a:rPr>
              <a:t>WHO/R M McKeown</a:t>
            </a:r>
          </a:p>
        </p:txBody>
      </p:sp>
      <p:sp>
        <p:nvSpPr>
          <p:cNvPr id="15" name="TextBox 14"/>
          <p:cNvSpPr txBox="1"/>
          <p:nvPr/>
        </p:nvSpPr>
        <p:spPr>
          <a:xfrm rot="16200000">
            <a:off x="9384161" y="4596189"/>
            <a:ext cx="2042596" cy="200055"/>
          </a:xfrm>
          <a:prstGeom prst="rect">
            <a:avLst/>
          </a:prstGeom>
          <a:noFill/>
        </p:spPr>
        <p:txBody>
          <a:bodyPr wrap="square" rtlCol="0">
            <a:spAutoFit/>
          </a:bodyPr>
          <a:lstStyle/>
          <a:p>
            <a:r>
              <a:rPr lang="en-IE" sz="700">
                <a:solidFill>
                  <a:schemeClr val="bg1">
                    <a:lumMod val="75000"/>
                  </a:schemeClr>
                </a:solidFill>
              </a:rPr>
              <a:t>NAVAC via flickr.com (CC BY-NC-ND 2.0)</a:t>
            </a:r>
          </a:p>
        </p:txBody>
      </p:sp>
      <p:sp>
        <p:nvSpPr>
          <p:cNvPr id="14" name="Text Box 63">
            <a:extLst>
              <a:ext uri="{FF2B5EF4-FFF2-40B4-BE49-F238E27FC236}">
                <a16:creationId xmlns:a16="http://schemas.microsoft.com/office/drawing/2014/main" id="{453BA093-2D3B-3D4C-B5F2-AB7B73824714}"/>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OPTION 2 </a:t>
            </a:r>
            <a:r>
              <a:rPr lang="en-US" b="1" spc="300">
                <a:solidFill>
                  <a:srgbClr val="FED766"/>
                </a:solidFill>
                <a:latin typeface="Arial" charset="0"/>
              </a:rPr>
              <a:t>(Australia)</a:t>
            </a:r>
          </a:p>
        </p:txBody>
      </p:sp>
    </p:spTree>
    <p:extLst>
      <p:ext uri="{BB962C8B-B14F-4D97-AF65-F5344CB8AC3E}">
        <p14:creationId xmlns:p14="http://schemas.microsoft.com/office/powerpoint/2010/main" val="11087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3">
            <a:extLst>
              <a:ext uri="{FF2B5EF4-FFF2-40B4-BE49-F238E27FC236}">
                <a16:creationId xmlns:a16="http://schemas.microsoft.com/office/drawing/2014/main" id="{740B503C-99F4-1E48-BE67-3D5B95575027}"/>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OPTION 2 </a:t>
            </a:r>
            <a:r>
              <a:rPr lang="en-US" b="1" spc="300">
                <a:solidFill>
                  <a:srgbClr val="FED766"/>
                </a:solidFill>
                <a:latin typeface="Arial" charset="0"/>
              </a:rPr>
              <a:t>(Australia)</a:t>
            </a:r>
          </a:p>
        </p:txBody>
      </p:sp>
      <p:graphicFrame>
        <p:nvGraphicFramePr>
          <p:cNvPr id="2" name="Table 1">
            <a:extLst>
              <a:ext uri="{FF2B5EF4-FFF2-40B4-BE49-F238E27FC236}">
                <a16:creationId xmlns:a16="http://schemas.microsoft.com/office/drawing/2014/main" id="{1012872D-AD59-F1CE-C759-4689DD4883EC}"/>
              </a:ext>
            </a:extLst>
          </p:cNvPr>
          <p:cNvGraphicFramePr>
            <a:graphicFrameLocks noGrp="1"/>
          </p:cNvGraphicFramePr>
          <p:nvPr>
            <p:extLst>
              <p:ext uri="{D42A27DB-BD31-4B8C-83A1-F6EECF244321}">
                <p14:modId xmlns:p14="http://schemas.microsoft.com/office/powerpoint/2010/main" val="2592747413"/>
              </p:ext>
            </p:extLst>
          </p:nvPr>
        </p:nvGraphicFramePr>
        <p:xfrm>
          <a:off x="849085" y="1874980"/>
          <a:ext cx="10646229" cy="3988287"/>
        </p:xfrm>
        <a:graphic>
          <a:graphicData uri="http://schemas.openxmlformats.org/drawingml/2006/table">
            <a:tbl>
              <a:tblPr/>
              <a:tblGrid>
                <a:gridCol w="350494">
                  <a:extLst>
                    <a:ext uri="{9D8B030D-6E8A-4147-A177-3AD203B41FA5}">
                      <a16:colId xmlns:a16="http://schemas.microsoft.com/office/drawing/2014/main" val="20000"/>
                    </a:ext>
                  </a:extLst>
                </a:gridCol>
                <a:gridCol w="2433889">
                  <a:extLst>
                    <a:ext uri="{9D8B030D-6E8A-4147-A177-3AD203B41FA5}">
                      <a16:colId xmlns:a16="http://schemas.microsoft.com/office/drawing/2014/main" val="20001"/>
                    </a:ext>
                  </a:extLst>
                </a:gridCol>
                <a:gridCol w="1485599">
                  <a:extLst>
                    <a:ext uri="{9D8B030D-6E8A-4147-A177-3AD203B41FA5}">
                      <a16:colId xmlns:a16="http://schemas.microsoft.com/office/drawing/2014/main" val="20002"/>
                    </a:ext>
                  </a:extLst>
                </a:gridCol>
                <a:gridCol w="1318507">
                  <a:extLst>
                    <a:ext uri="{9D8B030D-6E8A-4147-A177-3AD203B41FA5}">
                      <a16:colId xmlns:a16="http://schemas.microsoft.com/office/drawing/2014/main" val="20003"/>
                    </a:ext>
                  </a:extLst>
                </a:gridCol>
                <a:gridCol w="986482">
                  <a:extLst>
                    <a:ext uri="{9D8B030D-6E8A-4147-A177-3AD203B41FA5}">
                      <a16:colId xmlns:a16="http://schemas.microsoft.com/office/drawing/2014/main" val="20004"/>
                    </a:ext>
                  </a:extLst>
                </a:gridCol>
                <a:gridCol w="1073377">
                  <a:extLst>
                    <a:ext uri="{9D8B030D-6E8A-4147-A177-3AD203B41FA5}">
                      <a16:colId xmlns:a16="http://schemas.microsoft.com/office/drawing/2014/main" val="1421206305"/>
                    </a:ext>
                  </a:extLst>
                </a:gridCol>
                <a:gridCol w="1214909">
                  <a:extLst>
                    <a:ext uri="{9D8B030D-6E8A-4147-A177-3AD203B41FA5}">
                      <a16:colId xmlns:a16="http://schemas.microsoft.com/office/drawing/2014/main" val="20005"/>
                    </a:ext>
                  </a:extLst>
                </a:gridCol>
                <a:gridCol w="1782972">
                  <a:extLst>
                    <a:ext uri="{9D8B030D-6E8A-4147-A177-3AD203B41FA5}">
                      <a16:colId xmlns:a16="http://schemas.microsoft.com/office/drawing/2014/main" val="20006"/>
                    </a:ext>
                  </a:extLst>
                </a:gridCol>
              </a:tblGrid>
              <a:tr h="782638">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MS PGothic" charset="0"/>
                        <a:cs typeface="MS PGothic" charset="0"/>
                      </a:endParaRPr>
                    </a:p>
                  </a:txBody>
                  <a:tcPr marL="10720" marR="10720" marT="10721" marB="0" anchor="ctr" horzOverflow="overflow">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Specific improvement action</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Arising from</a:t>
                      </a:r>
                      <a:r>
                        <a:rPr kumimoji="0" lang="en-US" sz="1400" b="0" i="1" u="none" strike="noStrike" cap="none" normalizeH="0" baseline="0">
                          <a:ln>
                            <a:noFill/>
                          </a:ln>
                          <a:solidFill>
                            <a:srgbClr val="FFFFFF"/>
                          </a:solidFill>
                          <a:effectLst/>
                          <a:latin typeface="Arial" charset="0"/>
                          <a:ea typeface="MS PGothic" charset="0"/>
                          <a:cs typeface="MS PGothic" charset="0"/>
                        </a:rPr>
                        <a:t> (relevant hazardous event)</a:t>
                      </a:r>
                      <a:endParaRPr kumimoji="0" lang="en-US" sz="1400" b="1" i="0" u="none" strike="noStrike" cap="none" normalizeH="0" baseline="0">
                        <a:ln>
                          <a:noFill/>
                        </a:ln>
                        <a:solidFill>
                          <a:srgbClr val="FFFFFF"/>
                        </a:solidFill>
                        <a:effectLst/>
                        <a:latin typeface="Arial" charset="0"/>
                        <a:ea typeface="MS PGothic" charset="0"/>
                        <a:cs typeface="MS PGothic" charset="0"/>
                      </a:endParaRP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Responsible party(ies)</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Estimated cost ($)</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Source of funding</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Due </a:t>
                      </a:r>
                      <a:br>
                        <a:rPr kumimoji="0" lang="en-US" sz="1400" b="1" i="0" u="none" strike="noStrike" cap="none" normalizeH="0" baseline="0">
                          <a:ln>
                            <a:noFill/>
                          </a:ln>
                          <a:solidFill>
                            <a:srgbClr val="FFFFFF"/>
                          </a:solidFill>
                          <a:effectLst/>
                          <a:latin typeface="Arial" charset="0"/>
                          <a:ea typeface="MS PGothic" charset="0"/>
                          <a:cs typeface="MS PGothic" charset="0"/>
                        </a:rPr>
                      </a:br>
                      <a:r>
                        <a:rPr kumimoji="0" lang="en-US" sz="1400" b="1" i="0" u="none" strike="noStrike" cap="none" normalizeH="0" baseline="0">
                          <a:ln>
                            <a:noFill/>
                          </a:ln>
                          <a:solidFill>
                            <a:srgbClr val="FFFFFF"/>
                          </a:solidFill>
                          <a:effectLst/>
                          <a:latin typeface="Arial" charset="0"/>
                          <a:ea typeface="MS PGothic" charset="0"/>
                          <a:cs typeface="MS PGothic" charset="0"/>
                        </a:rPr>
                        <a:t>date</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Status</a:t>
                      </a:r>
                      <a:r>
                        <a:rPr kumimoji="0" lang="en-US" sz="1400" b="0" i="1" u="none" strike="noStrike" cap="none" normalizeH="0" baseline="0">
                          <a:ln>
                            <a:noFill/>
                          </a:ln>
                          <a:solidFill>
                            <a:srgbClr val="FFFFFF"/>
                          </a:solidFill>
                          <a:effectLst/>
                          <a:latin typeface="Arial" charset="0"/>
                          <a:ea typeface="MS PGothic" charset="0"/>
                          <a:cs typeface="MS PGothic" charset="0"/>
                        </a:rPr>
                        <a:t> </a:t>
                      </a:r>
                      <a:br>
                        <a:rPr kumimoji="0" lang="en-US" sz="1400" b="0" i="1" u="none" strike="noStrike" cap="none" normalizeH="0" baseline="0">
                          <a:ln>
                            <a:noFill/>
                          </a:ln>
                          <a:solidFill>
                            <a:srgbClr val="FFFFFF"/>
                          </a:solidFill>
                          <a:effectLst/>
                          <a:latin typeface="Arial" charset="0"/>
                          <a:ea typeface="MS PGothic" charset="0"/>
                          <a:cs typeface="MS PGothic" charset="0"/>
                        </a:rPr>
                      </a:br>
                      <a:r>
                        <a:rPr kumimoji="0" lang="en-US" sz="1400" b="0" i="1" u="none" strike="noStrike" cap="none" normalizeH="0" baseline="0">
                          <a:ln>
                            <a:noFill/>
                          </a:ln>
                          <a:solidFill>
                            <a:srgbClr val="FFFFFF"/>
                          </a:solidFill>
                          <a:effectLst/>
                          <a:latin typeface="Arial" charset="0"/>
                          <a:ea typeface="MS PGothic" charset="0"/>
                          <a:cs typeface="MS PGothic" charset="0"/>
                        </a:rPr>
                        <a:t>(not yet started, actions undertaken to date, etc.)</a:t>
                      </a:r>
                      <a:endParaRPr kumimoji="0" lang="en-US" sz="1400" b="1" i="0" u="none" strike="noStrike" cap="none" normalizeH="0" baseline="0">
                        <a:ln>
                          <a:noFill/>
                        </a:ln>
                        <a:solidFill>
                          <a:srgbClr val="FFFFFF"/>
                        </a:solidFill>
                        <a:effectLst/>
                        <a:latin typeface="Arial" charset="0"/>
                        <a:ea typeface="MS PGothic" charset="0"/>
                        <a:cs typeface="MS PGothic" charset="0"/>
                      </a:endParaRP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extLst>
                  <a:ext uri="{0D108BD9-81ED-4DB2-BD59-A6C34878D82A}">
                    <a16:rowId xmlns:a16="http://schemas.microsoft.com/office/drawing/2014/main" val="10000"/>
                  </a:ext>
                </a:extLst>
              </a:tr>
              <a:tr h="960438">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1</a:t>
                      </a:r>
                    </a:p>
                  </a:txBody>
                  <a:tcPr marL="10720"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Purchase separate repair gear for water and sewer maintenance staff, develop new SOP on pipeline flushing following repair and train staff on new procedures, with ongoing refresher training and field supervision</a:t>
                      </a:r>
                    </a:p>
                  </a:txBody>
                  <a:tcPr marR="10720" marT="10721" marB="0" anchor="ctr" horzOverflow="overflow">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Risk of contamination during pipeline repair</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Field manager (purchasing)</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2">
                            <a:lumMod val="25000"/>
                          </a:schemeClr>
                        </a:solidFill>
                        <a:effectLst/>
                        <a:latin typeface="Arial" charset="0"/>
                        <a:ea typeface="MS PGothic" charset="0"/>
                        <a:cs typeface="MS PGothic"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Operations team leader (SOP development and training)</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900</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Capital budget</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2">
                            <a:lumMod val="25000"/>
                          </a:schemeClr>
                        </a:solidFill>
                        <a:effectLst/>
                        <a:latin typeface="Arial" charset="0"/>
                        <a:ea typeface="MS PGothic" charset="0"/>
                        <a:cs typeface="MS PGothic"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Operational budget</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May 20XX</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Repair gear purchased March 20XX.</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2">
                            <a:lumMod val="25000"/>
                          </a:schemeClr>
                        </a:solidFill>
                        <a:effectLst/>
                        <a:latin typeface="Arial" charset="0"/>
                        <a:ea typeface="MS PGothic" charset="0"/>
                        <a:cs typeface="MS PGothic"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SOP development and training not yet stared.</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5325">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2</a:t>
                      </a:r>
                    </a:p>
                  </a:txBody>
                  <a:tcPr marL="10720"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2">
                            <a:lumMod val="25000"/>
                          </a:schemeClr>
                        </a:solidFill>
                        <a:effectLst/>
                        <a:latin typeface="Arial" charset="0"/>
                        <a:ea typeface="MS PGothic" charset="0"/>
                        <a:cs typeface="MS PGothic" charset="0"/>
                      </a:endParaRP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1200">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3</a:t>
                      </a:r>
                    </a:p>
                  </a:txBody>
                  <a:tcPr marL="10720"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2">
                            <a:lumMod val="25000"/>
                          </a:schemeClr>
                        </a:solidFill>
                        <a:effectLst/>
                        <a:latin typeface="Arial" charset="0"/>
                        <a:ea typeface="MS PGothic" charset="0"/>
                        <a:cs typeface="MS PGothic" charset="0"/>
                      </a:endParaRP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63">
            <a:extLst>
              <a:ext uri="{FF2B5EF4-FFF2-40B4-BE49-F238E27FC236}">
                <a16:creationId xmlns:a16="http://schemas.microsoft.com/office/drawing/2014/main" id="{4FE50219-9874-8A9A-B47D-3D9B3CF7F410}"/>
              </a:ext>
            </a:extLst>
          </p:cNvPr>
          <p:cNvSpPr txBox="1">
            <a:spLocks noChangeArrowheads="1"/>
          </p:cNvSpPr>
          <p:nvPr/>
        </p:nvSpPr>
        <p:spPr bwMode="auto">
          <a:xfrm>
            <a:off x="849085" y="1423257"/>
            <a:ext cx="3742890" cy="451723"/>
          </a:xfrm>
          <a:prstGeom prst="round2SameRect">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300" normalizeH="0" baseline="0" noProof="0">
                <a:ln>
                  <a:noFill/>
                </a:ln>
                <a:solidFill>
                  <a:srgbClr val="009FB7"/>
                </a:solidFill>
                <a:effectLst/>
                <a:uLnTx/>
                <a:uFillTx/>
                <a:latin typeface="Arial" charset="0"/>
                <a:ea typeface="ＭＳ Ｐゴシック" charset="0"/>
              </a:rPr>
              <a:t>WORKED EXAMPLE:</a:t>
            </a:r>
            <a:endParaRPr kumimoji="0" lang="en-US" sz="2200" b="0" i="1" u="none" strike="noStrike" kern="1200" cap="none" spc="300" normalizeH="0" baseline="0" noProof="0">
              <a:ln>
                <a:noFill/>
              </a:ln>
              <a:solidFill>
                <a:srgbClr val="009FB7"/>
              </a:solidFill>
              <a:effectLst/>
              <a:uLnTx/>
              <a:uFillTx/>
              <a:latin typeface="Arial" charset="0"/>
              <a:ea typeface="ＭＳ Ｐゴシック" charset="0"/>
            </a:endParaRPr>
          </a:p>
        </p:txBody>
      </p:sp>
    </p:spTree>
    <p:extLst>
      <p:ext uri="{BB962C8B-B14F-4D97-AF65-F5344CB8AC3E}">
        <p14:creationId xmlns:p14="http://schemas.microsoft.com/office/powerpoint/2010/main" val="470379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3"/>
          <p:cNvSpPr txBox="1">
            <a:spLocks noChangeArrowheads="1"/>
          </p:cNvSpPr>
          <p:nvPr/>
        </p:nvSpPr>
        <p:spPr bwMode="auto">
          <a:xfrm>
            <a:off x="2179639" y="2474620"/>
            <a:ext cx="7746999" cy="430887"/>
          </a:xfrm>
          <a:prstGeom prst="rect">
            <a:avLst/>
          </a:prstGeom>
          <a:noFill/>
          <a:ln w="76200">
            <a:noFill/>
            <a:miter lim="800000"/>
            <a:headEnd/>
            <a:tailEnd/>
          </a:ln>
          <a:effectLst>
            <a:softEdge rad="63500"/>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buFont typeface="Wingdings" charset="0"/>
              <a:buNone/>
              <a:defRPr/>
            </a:pPr>
            <a:r>
              <a:rPr lang="en-GB" sz="2200" b="1">
                <a:solidFill>
                  <a:schemeClr val="bg2">
                    <a:lumMod val="25000"/>
                  </a:schemeClr>
                </a:solidFill>
                <a:latin typeface="Arial" charset="0"/>
              </a:rPr>
              <a:t>Example: </a:t>
            </a:r>
            <a:r>
              <a:rPr lang="en-GB" sz="2200" i="1">
                <a:solidFill>
                  <a:schemeClr val="bg2">
                    <a:lumMod val="25000"/>
                  </a:schemeClr>
                </a:solidFill>
                <a:latin typeface="Arial" charset="0"/>
              </a:rPr>
              <a:t>stepwise improvement to address cows at source</a:t>
            </a:r>
          </a:p>
        </p:txBody>
      </p:sp>
      <p:sp>
        <p:nvSpPr>
          <p:cNvPr id="12" name="Text Box 63"/>
          <p:cNvSpPr txBox="1">
            <a:spLocks noChangeArrowheads="1"/>
          </p:cNvSpPr>
          <p:nvPr/>
        </p:nvSpPr>
        <p:spPr bwMode="auto">
          <a:xfrm>
            <a:off x="1051367" y="1615047"/>
            <a:ext cx="9762694" cy="671334"/>
          </a:xfrm>
          <a:prstGeom prst="roundRect">
            <a:avLst>
              <a:gd name="adj" fmla="val 7530"/>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800">
                <a:solidFill>
                  <a:schemeClr val="bg1"/>
                </a:solidFill>
                <a:latin typeface="Arial"/>
                <a:cs typeface="Arial"/>
              </a:rPr>
              <a:t>Sometimes a stepwise approach to full implementation of an optimal solution is needed due to resource constraints e.g. </a:t>
            </a:r>
            <a:r>
              <a:rPr lang="en-US" sz="1800" i="1">
                <a:solidFill>
                  <a:schemeClr val="bg1"/>
                </a:solidFill>
                <a:latin typeface="Arial"/>
                <a:cs typeface="Arial"/>
              </a:rPr>
              <a:t>strengthening chlorine monitoring at water treatment plant</a:t>
            </a:r>
            <a:r>
              <a:rPr lang="en-GB" sz="1800">
                <a:solidFill>
                  <a:schemeClr val="bg1"/>
                </a:solidFill>
                <a:latin typeface="Arial"/>
                <a:cs typeface="Arial"/>
              </a:rPr>
              <a:t>…</a:t>
            </a:r>
            <a:endParaRPr lang="en-US" sz="1800">
              <a:solidFill>
                <a:schemeClr val="bg1"/>
              </a:solidFill>
              <a:latin typeface="Arial"/>
              <a:cs typeface="Arial"/>
            </a:endParaRPr>
          </a:p>
        </p:txBody>
      </p:sp>
      <p:sp>
        <p:nvSpPr>
          <p:cNvPr id="7" name="Text Box 63">
            <a:extLst>
              <a:ext uri="{FF2B5EF4-FFF2-40B4-BE49-F238E27FC236}">
                <a16:creationId xmlns:a16="http://schemas.microsoft.com/office/drawing/2014/main" id="{CD206AD5-14AE-EB4E-BD36-2E98D7B28DC9}"/>
              </a:ext>
            </a:extLst>
          </p:cNvPr>
          <p:cNvSpPr txBox="1">
            <a:spLocks noChangeArrowheads="1"/>
          </p:cNvSpPr>
          <p:nvPr/>
        </p:nvSpPr>
        <p:spPr bwMode="auto">
          <a:xfrm>
            <a:off x="21774" y="424190"/>
            <a:ext cx="1064622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PROGRESSIVE </a:t>
            </a:r>
            <a:r>
              <a:rPr lang="en-US" sz="2800" b="1" spc="100">
                <a:solidFill>
                  <a:srgbClr val="FED766"/>
                </a:solidFill>
                <a:latin typeface="Arial" charset="0"/>
              </a:rPr>
              <a:t>improvement planning</a:t>
            </a:r>
          </a:p>
        </p:txBody>
      </p:sp>
      <p:graphicFrame>
        <p:nvGraphicFramePr>
          <p:cNvPr id="2" name="Table 1">
            <a:extLst>
              <a:ext uri="{FF2B5EF4-FFF2-40B4-BE49-F238E27FC236}">
                <a16:creationId xmlns:a16="http://schemas.microsoft.com/office/drawing/2014/main" id="{2342C6B0-2203-0F66-C9AF-F671956249E6}"/>
              </a:ext>
            </a:extLst>
          </p:cNvPr>
          <p:cNvGraphicFramePr>
            <a:graphicFrameLocks noGrp="1"/>
          </p:cNvGraphicFramePr>
          <p:nvPr>
            <p:extLst>
              <p:ext uri="{D42A27DB-BD31-4B8C-83A1-F6EECF244321}">
                <p14:modId xmlns:p14="http://schemas.microsoft.com/office/powerpoint/2010/main" val="1477772594"/>
              </p:ext>
            </p:extLst>
          </p:nvPr>
        </p:nvGraphicFramePr>
        <p:xfrm>
          <a:off x="609600" y="2536082"/>
          <a:ext cx="10646229" cy="3232563"/>
        </p:xfrm>
        <a:graphic>
          <a:graphicData uri="http://schemas.openxmlformats.org/drawingml/2006/table">
            <a:tbl>
              <a:tblPr/>
              <a:tblGrid>
                <a:gridCol w="350494">
                  <a:extLst>
                    <a:ext uri="{9D8B030D-6E8A-4147-A177-3AD203B41FA5}">
                      <a16:colId xmlns:a16="http://schemas.microsoft.com/office/drawing/2014/main" val="20000"/>
                    </a:ext>
                  </a:extLst>
                </a:gridCol>
                <a:gridCol w="2433889">
                  <a:extLst>
                    <a:ext uri="{9D8B030D-6E8A-4147-A177-3AD203B41FA5}">
                      <a16:colId xmlns:a16="http://schemas.microsoft.com/office/drawing/2014/main" val="20001"/>
                    </a:ext>
                  </a:extLst>
                </a:gridCol>
                <a:gridCol w="1485599">
                  <a:extLst>
                    <a:ext uri="{9D8B030D-6E8A-4147-A177-3AD203B41FA5}">
                      <a16:colId xmlns:a16="http://schemas.microsoft.com/office/drawing/2014/main" val="20002"/>
                    </a:ext>
                  </a:extLst>
                </a:gridCol>
                <a:gridCol w="1318507">
                  <a:extLst>
                    <a:ext uri="{9D8B030D-6E8A-4147-A177-3AD203B41FA5}">
                      <a16:colId xmlns:a16="http://schemas.microsoft.com/office/drawing/2014/main" val="20003"/>
                    </a:ext>
                  </a:extLst>
                </a:gridCol>
                <a:gridCol w="986482">
                  <a:extLst>
                    <a:ext uri="{9D8B030D-6E8A-4147-A177-3AD203B41FA5}">
                      <a16:colId xmlns:a16="http://schemas.microsoft.com/office/drawing/2014/main" val="20004"/>
                    </a:ext>
                  </a:extLst>
                </a:gridCol>
                <a:gridCol w="1073377">
                  <a:extLst>
                    <a:ext uri="{9D8B030D-6E8A-4147-A177-3AD203B41FA5}">
                      <a16:colId xmlns:a16="http://schemas.microsoft.com/office/drawing/2014/main" val="1421206305"/>
                    </a:ext>
                  </a:extLst>
                </a:gridCol>
                <a:gridCol w="1214909">
                  <a:extLst>
                    <a:ext uri="{9D8B030D-6E8A-4147-A177-3AD203B41FA5}">
                      <a16:colId xmlns:a16="http://schemas.microsoft.com/office/drawing/2014/main" val="20005"/>
                    </a:ext>
                  </a:extLst>
                </a:gridCol>
                <a:gridCol w="1782972">
                  <a:extLst>
                    <a:ext uri="{9D8B030D-6E8A-4147-A177-3AD203B41FA5}">
                      <a16:colId xmlns:a16="http://schemas.microsoft.com/office/drawing/2014/main" val="20006"/>
                    </a:ext>
                  </a:extLst>
                </a:gridCol>
              </a:tblGrid>
              <a:tr h="782638">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MS PGothic" charset="0"/>
                        <a:cs typeface="MS PGothic" charset="0"/>
                      </a:endParaRPr>
                    </a:p>
                  </a:txBody>
                  <a:tcPr marL="10720" marR="10720" marT="10721" marB="0" anchor="ctr" horzOverflow="overflow">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Specific improvement action</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Arising from</a:t>
                      </a:r>
                      <a:r>
                        <a:rPr kumimoji="0" lang="en-US" sz="1400" b="0" i="1" u="none" strike="noStrike" cap="none" normalizeH="0" baseline="0">
                          <a:ln>
                            <a:noFill/>
                          </a:ln>
                          <a:solidFill>
                            <a:srgbClr val="FFFFFF"/>
                          </a:solidFill>
                          <a:effectLst/>
                          <a:latin typeface="Arial" charset="0"/>
                          <a:ea typeface="MS PGothic" charset="0"/>
                          <a:cs typeface="MS PGothic" charset="0"/>
                        </a:rPr>
                        <a:t> (relevant hazardous event)</a:t>
                      </a:r>
                      <a:endParaRPr kumimoji="0" lang="en-US" sz="1400" b="1" i="0" u="none" strike="noStrike" cap="none" normalizeH="0" baseline="0">
                        <a:ln>
                          <a:noFill/>
                        </a:ln>
                        <a:solidFill>
                          <a:srgbClr val="FFFFFF"/>
                        </a:solidFill>
                        <a:effectLst/>
                        <a:latin typeface="Arial" charset="0"/>
                        <a:ea typeface="MS PGothic" charset="0"/>
                        <a:cs typeface="MS PGothic" charset="0"/>
                      </a:endParaRP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Responsible party(ies)</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Estimated cost ($)</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Source of funding</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Due </a:t>
                      </a:r>
                      <a:br>
                        <a:rPr kumimoji="0" lang="en-US" sz="1400" b="1" i="0" u="none" strike="noStrike" cap="none" normalizeH="0" baseline="0">
                          <a:ln>
                            <a:noFill/>
                          </a:ln>
                          <a:solidFill>
                            <a:srgbClr val="FFFFFF"/>
                          </a:solidFill>
                          <a:effectLst/>
                          <a:latin typeface="Arial" charset="0"/>
                          <a:ea typeface="MS PGothic" charset="0"/>
                          <a:cs typeface="MS PGothic" charset="0"/>
                        </a:rPr>
                      </a:br>
                      <a:r>
                        <a:rPr kumimoji="0" lang="en-US" sz="1400" b="1" i="0" u="none" strike="noStrike" cap="none" normalizeH="0" baseline="0">
                          <a:ln>
                            <a:noFill/>
                          </a:ln>
                          <a:solidFill>
                            <a:srgbClr val="FFFFFF"/>
                          </a:solidFill>
                          <a:effectLst/>
                          <a:latin typeface="Arial" charset="0"/>
                          <a:ea typeface="MS PGothic" charset="0"/>
                          <a:cs typeface="MS PGothic" charset="0"/>
                        </a:rPr>
                        <a:t>date</a:t>
                      </a: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MS PGothic" charset="0"/>
                          <a:cs typeface="MS PGothic" charset="0"/>
                        </a:rPr>
                        <a:t>Status</a:t>
                      </a:r>
                      <a:r>
                        <a:rPr kumimoji="0" lang="en-US" sz="1400" b="0" i="1" u="none" strike="noStrike" cap="none" normalizeH="0" baseline="0">
                          <a:ln>
                            <a:noFill/>
                          </a:ln>
                          <a:solidFill>
                            <a:srgbClr val="FFFFFF"/>
                          </a:solidFill>
                          <a:effectLst/>
                          <a:latin typeface="Arial" charset="0"/>
                          <a:ea typeface="MS PGothic" charset="0"/>
                          <a:cs typeface="MS PGothic" charset="0"/>
                        </a:rPr>
                        <a:t> </a:t>
                      </a:r>
                      <a:br>
                        <a:rPr kumimoji="0" lang="en-US" sz="1400" b="0" i="1" u="none" strike="noStrike" cap="none" normalizeH="0" baseline="0">
                          <a:ln>
                            <a:noFill/>
                          </a:ln>
                          <a:solidFill>
                            <a:srgbClr val="FFFFFF"/>
                          </a:solidFill>
                          <a:effectLst/>
                          <a:latin typeface="Arial" charset="0"/>
                          <a:ea typeface="MS PGothic" charset="0"/>
                          <a:cs typeface="MS PGothic" charset="0"/>
                        </a:rPr>
                      </a:br>
                      <a:r>
                        <a:rPr kumimoji="0" lang="en-US" sz="1400" b="0" i="1" u="none" strike="noStrike" cap="none" normalizeH="0" baseline="0">
                          <a:ln>
                            <a:noFill/>
                          </a:ln>
                          <a:solidFill>
                            <a:srgbClr val="FFFFFF"/>
                          </a:solidFill>
                          <a:effectLst/>
                          <a:latin typeface="Arial" charset="0"/>
                          <a:ea typeface="MS PGothic" charset="0"/>
                          <a:cs typeface="MS PGothic" charset="0"/>
                        </a:rPr>
                        <a:t>(not yet started, actions undertaken to date, etc.)</a:t>
                      </a:r>
                      <a:endParaRPr kumimoji="0" lang="en-US" sz="1400" b="1" i="0" u="none" strike="noStrike" cap="none" normalizeH="0" baseline="0">
                        <a:ln>
                          <a:noFill/>
                        </a:ln>
                        <a:solidFill>
                          <a:srgbClr val="FFFFFF"/>
                        </a:solidFill>
                        <a:effectLst/>
                        <a:latin typeface="Arial" charset="0"/>
                        <a:ea typeface="MS PGothic" charset="0"/>
                        <a:cs typeface="MS PGothic" charset="0"/>
                      </a:endParaRPr>
                    </a:p>
                  </a:txBody>
                  <a:tcPr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extLst>
                  <a:ext uri="{0D108BD9-81ED-4DB2-BD59-A6C34878D82A}">
                    <a16:rowId xmlns:a16="http://schemas.microsoft.com/office/drawing/2014/main" val="10000"/>
                  </a:ext>
                </a:extLst>
              </a:tr>
              <a:tr h="960438">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1</a:t>
                      </a:r>
                    </a:p>
                  </a:txBody>
                  <a:tcPr marL="10720"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Operator manually checks</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the free chlorine residual</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concentration at exit of the</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water treatment plant 3</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times per day.</a:t>
                      </a:r>
                    </a:p>
                  </a:txBody>
                  <a:tcPr marR="10720" marT="10721" marB="0" anchor="ctr" horzOverflow="overflow">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Risk of inadequate free chlorine residual in treated water leaving the plant</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rPr>
                        <a:t> </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Operational staff on-duty</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100</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Operational budget</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Within 1 week</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Completed</a:t>
                      </a:r>
                    </a:p>
                  </a:txBody>
                  <a:tcPr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5325">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2</a:t>
                      </a:r>
                    </a:p>
                  </a:txBody>
                  <a:tcPr marL="10720" marR="10720" marT="10721"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Installation of online free</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chlorine residual monitor</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with alarm that sounds at</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the water treatment plant</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in the event of an</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exceedance.</a:t>
                      </a:r>
                    </a:p>
                  </a:txBody>
                  <a:tcPr marL="10720" marR="10720" marT="10721" marB="0" anchor="ctr" horzOverflow="overflow">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Operations manager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10 000 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Capital budget</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Within 12 months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2">
                              <a:lumMod val="25000"/>
                            </a:schemeClr>
                          </a:solidFill>
                          <a:effectLst/>
                          <a:latin typeface="Arial" charset="0"/>
                          <a:ea typeface="MS PGothic" charset="0"/>
                          <a:cs typeface="MS PGothic" charset="0"/>
                        </a:rPr>
                        <a:t>Installation underway May 20XX </a:t>
                      </a:r>
                    </a:p>
                  </a:txBody>
                  <a:tcPr marL="10720" marR="10720" marT="107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69608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C3E1-701C-A4FE-443A-C4C9E8B97C99}"/>
            </a:ext>
          </a:extLst>
        </p:cNvPr>
        <p:cNvGrpSpPr/>
        <p:nvPr/>
      </p:nvGrpSpPr>
      <p:grpSpPr>
        <a:xfrm>
          <a:off x="0" y="0"/>
          <a:ext cx="0" cy="0"/>
          <a:chOff x="0" y="0"/>
          <a:chExt cx="0" cy="0"/>
        </a:xfrm>
      </p:grpSpPr>
      <p:sp>
        <p:nvSpPr>
          <p:cNvPr id="7" name="Text Box 63">
            <a:extLst>
              <a:ext uri="{FF2B5EF4-FFF2-40B4-BE49-F238E27FC236}">
                <a16:creationId xmlns:a16="http://schemas.microsoft.com/office/drawing/2014/main" id="{FD11552F-77D7-7FF7-A9A5-301D3F3C8828}"/>
              </a:ext>
            </a:extLst>
          </p:cNvPr>
          <p:cNvSpPr txBox="1">
            <a:spLocks noChangeArrowheads="1"/>
          </p:cNvSpPr>
          <p:nvPr/>
        </p:nvSpPr>
        <p:spPr bwMode="auto">
          <a:xfrm>
            <a:off x="21774" y="424190"/>
            <a:ext cx="1064622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PROGRESSIVE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improvement planning</a:t>
            </a:r>
          </a:p>
        </p:txBody>
      </p:sp>
      <p:sp>
        <p:nvSpPr>
          <p:cNvPr id="8" name="Rectangle 7">
            <a:extLst>
              <a:ext uri="{FF2B5EF4-FFF2-40B4-BE49-F238E27FC236}">
                <a16:creationId xmlns:a16="http://schemas.microsoft.com/office/drawing/2014/main" id="{2CA06543-F455-2A18-030C-8E9C7B7B9ED0}"/>
              </a:ext>
            </a:extLst>
          </p:cNvPr>
          <p:cNvSpPr/>
          <p:nvPr/>
        </p:nvSpPr>
        <p:spPr>
          <a:xfrm>
            <a:off x="159998" y="3028462"/>
            <a:ext cx="1788545" cy="1072956"/>
          </a:xfrm>
          <a:prstGeom prst="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10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Step 1: Lower risk reduction, lower cost, but faster to implement</a:t>
            </a:r>
          </a:p>
        </p:txBody>
      </p:sp>
      <p:sp>
        <p:nvSpPr>
          <p:cNvPr id="9" name="Rectangle 8">
            <a:extLst>
              <a:ext uri="{FF2B5EF4-FFF2-40B4-BE49-F238E27FC236}">
                <a16:creationId xmlns:a16="http://schemas.microsoft.com/office/drawing/2014/main" id="{F45B3C87-4A51-BBC9-4315-6897B48859AB}"/>
              </a:ext>
            </a:extLst>
          </p:cNvPr>
          <p:cNvSpPr/>
          <p:nvPr/>
        </p:nvSpPr>
        <p:spPr>
          <a:xfrm>
            <a:off x="200294" y="4212430"/>
            <a:ext cx="1748249" cy="1304967"/>
          </a:xfrm>
          <a:prstGeom prst="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10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Step 2: Higher cost, longer to implement, but greater risk reduction ultimately</a:t>
            </a:r>
          </a:p>
        </p:txBody>
      </p:sp>
      <p:pic>
        <p:nvPicPr>
          <p:cNvPr id="3" name="Picture 2">
            <a:extLst>
              <a:ext uri="{FF2B5EF4-FFF2-40B4-BE49-F238E27FC236}">
                <a16:creationId xmlns:a16="http://schemas.microsoft.com/office/drawing/2014/main" id="{C9ABB8D8-8AEC-B503-62B2-C06788809959}"/>
              </a:ext>
            </a:extLst>
          </p:cNvPr>
          <p:cNvPicPr>
            <a:picLocks noChangeAspect="1"/>
          </p:cNvPicPr>
          <p:nvPr/>
        </p:nvPicPr>
        <p:blipFill>
          <a:blip r:embed="rId3"/>
          <a:stretch>
            <a:fillRect/>
          </a:stretch>
        </p:blipFill>
        <p:spPr>
          <a:xfrm>
            <a:off x="2073259" y="2490090"/>
            <a:ext cx="8235993" cy="2784411"/>
          </a:xfrm>
          <a:prstGeom prst="rect">
            <a:avLst/>
          </a:prstGeom>
        </p:spPr>
      </p:pic>
      <p:sp>
        <p:nvSpPr>
          <p:cNvPr id="13" name="Down Arrow 12">
            <a:extLst>
              <a:ext uri="{FF2B5EF4-FFF2-40B4-BE49-F238E27FC236}">
                <a16:creationId xmlns:a16="http://schemas.microsoft.com/office/drawing/2014/main" id="{12C425DC-48FA-6BB9-B8DB-104EEEC1CBAC}"/>
              </a:ext>
            </a:extLst>
          </p:cNvPr>
          <p:cNvSpPr/>
          <p:nvPr/>
        </p:nvSpPr>
        <p:spPr>
          <a:xfrm>
            <a:off x="9993086" y="2599808"/>
            <a:ext cx="2198914" cy="2685579"/>
          </a:xfrm>
          <a:prstGeom prst="downArrow">
            <a:avLst>
              <a:gd name="adj1" fmla="val 58032"/>
              <a:gd name="adj2" fmla="val 21084"/>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Get started, improve over time!</a:t>
            </a:r>
          </a:p>
        </p:txBody>
      </p:sp>
      <p:sp>
        <p:nvSpPr>
          <p:cNvPr id="4" name="Arrow: Right 3">
            <a:extLst>
              <a:ext uri="{FF2B5EF4-FFF2-40B4-BE49-F238E27FC236}">
                <a16:creationId xmlns:a16="http://schemas.microsoft.com/office/drawing/2014/main" id="{18E3E9C9-D4A1-287A-AA6D-7292F5D26B6D}"/>
              </a:ext>
            </a:extLst>
          </p:cNvPr>
          <p:cNvSpPr/>
          <p:nvPr/>
        </p:nvSpPr>
        <p:spPr>
          <a:xfrm>
            <a:off x="1948543" y="3497636"/>
            <a:ext cx="370114" cy="359229"/>
          </a:xfrm>
          <a:prstGeom prst="rightArrow">
            <a:avLst/>
          </a:prstGeom>
          <a:solidFill>
            <a:schemeClr val="accent1">
              <a:alpha val="5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Right 4">
            <a:extLst>
              <a:ext uri="{FF2B5EF4-FFF2-40B4-BE49-F238E27FC236}">
                <a16:creationId xmlns:a16="http://schemas.microsoft.com/office/drawing/2014/main" id="{EBC682A3-2BE8-2546-FCAB-ACB9044BA8FC}"/>
              </a:ext>
            </a:extLst>
          </p:cNvPr>
          <p:cNvSpPr/>
          <p:nvPr/>
        </p:nvSpPr>
        <p:spPr>
          <a:xfrm>
            <a:off x="1948543" y="4512577"/>
            <a:ext cx="370114" cy="359229"/>
          </a:xfrm>
          <a:prstGeom prst="rightArrow">
            <a:avLst/>
          </a:prstGeom>
          <a:solidFill>
            <a:schemeClr val="accent1">
              <a:alpha val="6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779115C-E0E1-AD99-EF96-1A92FDE85922}"/>
              </a:ext>
            </a:extLst>
          </p:cNvPr>
          <p:cNvGrpSpPr/>
          <p:nvPr/>
        </p:nvGrpSpPr>
        <p:grpSpPr>
          <a:xfrm>
            <a:off x="11676764" y="1191992"/>
            <a:ext cx="515236" cy="380621"/>
            <a:chOff x="8628766" y="1945016"/>
            <a:chExt cx="515236" cy="380621"/>
          </a:xfrm>
        </p:grpSpPr>
        <p:sp>
          <p:nvSpPr>
            <p:cNvPr id="10" name="Round Same Side Corner Rectangle 29">
              <a:extLst>
                <a:ext uri="{FF2B5EF4-FFF2-40B4-BE49-F238E27FC236}">
                  <a16:creationId xmlns:a16="http://schemas.microsoft.com/office/drawing/2014/main" id="{41333164-A36E-12CA-3099-C7081507381D}"/>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fornian FB" charset="0"/>
                <a:ea typeface="ＭＳ Ｐゴシック" charset="0"/>
              </a:endParaRPr>
            </a:p>
          </p:txBody>
        </p:sp>
        <p:sp>
          <p:nvSpPr>
            <p:cNvPr id="11" name="Striped Right Arrow 30">
              <a:extLst>
                <a:ext uri="{FF2B5EF4-FFF2-40B4-BE49-F238E27FC236}">
                  <a16:creationId xmlns:a16="http://schemas.microsoft.com/office/drawing/2014/main" id="{3DFC9685-B9BD-54AC-679E-EDB53744CB63}"/>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0BA5AF5-6010-9B81-C5F0-B4CD3F7972A8}"/>
                </a:ext>
              </a:extLst>
            </p:cNvPr>
            <p:cNvSpPr/>
            <p:nvPr/>
          </p:nvSpPr>
          <p:spPr>
            <a:xfrm>
              <a:off x="8638383" y="1964373"/>
              <a:ext cx="272832" cy="3231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Arial Narrow" panose="020B0604020202020204" pitchFamily="34" charset="0"/>
                  <a:ea typeface="MS PGothic" charset="0"/>
                  <a:cs typeface="Arial Narrow" panose="020B0604020202020204" pitchFamily="34" charset="0"/>
                </a:rPr>
                <a:t>2</a:t>
              </a:r>
            </a:p>
          </p:txBody>
        </p:sp>
      </p:grpSp>
    </p:spTree>
    <p:extLst>
      <p:ext uri="{BB962C8B-B14F-4D97-AF65-F5344CB8AC3E}">
        <p14:creationId xmlns:p14="http://schemas.microsoft.com/office/powerpoint/2010/main" val="41552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4" grpId="0" animBg="1"/>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36F7A-6E13-B080-6ACD-736BFCECD582}"/>
            </a:ext>
          </a:extLst>
        </p:cNvPr>
        <p:cNvGrpSpPr/>
        <p:nvPr/>
      </p:nvGrpSpPr>
      <p:grpSpPr>
        <a:xfrm>
          <a:off x="0" y="0"/>
          <a:ext cx="0" cy="0"/>
          <a:chOff x="0" y="0"/>
          <a:chExt cx="0" cy="0"/>
        </a:xfrm>
      </p:grpSpPr>
      <p:sp>
        <p:nvSpPr>
          <p:cNvPr id="2" name="Text Box 63">
            <a:extLst>
              <a:ext uri="{FF2B5EF4-FFF2-40B4-BE49-F238E27FC236}">
                <a16:creationId xmlns:a16="http://schemas.microsoft.com/office/drawing/2014/main" id="{8EAB9EF7-6595-C165-F13B-CCAB64C7D978}"/>
              </a:ext>
            </a:extLst>
          </p:cNvPr>
          <p:cNvSpPr txBox="1">
            <a:spLocks noChangeArrowheads="1"/>
          </p:cNvSpPr>
          <p:nvPr/>
        </p:nvSpPr>
        <p:spPr bwMode="auto">
          <a:xfrm>
            <a:off x="-239486" y="321897"/>
            <a:ext cx="11241118"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KEY ACTION </a:t>
            </a:r>
            <a:r>
              <a:rPr lang="en-US" sz="2800" b="1" spc="300">
                <a:solidFill>
                  <a:prstClr val="white"/>
                </a:solidFill>
                <a:latin typeface="Arial" charset="0"/>
              </a:rPr>
              <a:t>3</a:t>
            </a: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rgbClr val="FED766"/>
                </a:solidFill>
                <a:effectLst/>
                <a:uLnTx/>
                <a:uFillTx/>
                <a:latin typeface="Arial" charset="0"/>
                <a:ea typeface="ＭＳ Ｐゴシック" charset="0"/>
              </a:rPr>
              <a:t>Implement the improvement plan</a:t>
            </a:r>
          </a:p>
        </p:txBody>
      </p:sp>
      <p:sp>
        <p:nvSpPr>
          <p:cNvPr id="3" name="Text Box 63">
            <a:extLst>
              <a:ext uri="{FF2B5EF4-FFF2-40B4-BE49-F238E27FC236}">
                <a16:creationId xmlns:a16="http://schemas.microsoft.com/office/drawing/2014/main" id="{719A4491-9FF0-0909-D704-B38E72B07357}"/>
              </a:ext>
            </a:extLst>
          </p:cNvPr>
          <p:cNvSpPr txBox="1">
            <a:spLocks noChangeArrowheads="1"/>
          </p:cNvSpPr>
          <p:nvPr/>
        </p:nvSpPr>
        <p:spPr bwMode="auto">
          <a:xfrm>
            <a:off x="387930" y="1955725"/>
            <a:ext cx="8732007" cy="3600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0" rIns="0">
            <a:spAutoFit/>
          </a:bodyPr>
          <a:lstStyle>
            <a:lvl1pPr marL="457200" indent="-457200">
              <a:defRPr sz="2800">
                <a:solidFill>
                  <a:schemeClr val="tx1"/>
                </a:solidFill>
                <a:latin typeface="Arial" charset="0"/>
                <a:ea typeface="MS PGothic" charset="0"/>
                <a:cs typeface="MS PGothic" charset="0"/>
              </a:defRPr>
            </a:lvl1pPr>
            <a:lvl2pPr marL="800100" indent="-34290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447675" marR="0" lvl="0" indent="0" algn="l" defTabSz="914400" rtl="0" eaLnBrk="0" fontAlgn="base" latinLnBrk="0" hangingPunct="0">
              <a:lnSpc>
                <a:spcPct val="100000"/>
              </a:lnSpc>
              <a:spcBef>
                <a:spcPct val="50000"/>
              </a:spcBef>
              <a:spcAft>
                <a:spcPts val="2400"/>
              </a:spcAft>
              <a:buClrTx/>
              <a:buSzTx/>
              <a:buFontTx/>
              <a:buNone/>
              <a:tabLst/>
              <a:defRPr/>
            </a:pPr>
            <a:r>
              <a:rPr kumimoji="0" lang="en-US" sz="2400" b="1" i="0" u="none" strike="noStrike" kern="1200" cap="none" spc="0" normalizeH="0" baseline="0" noProof="0">
                <a:ln>
                  <a:noFill/>
                </a:ln>
                <a:solidFill>
                  <a:srgbClr val="009FB7"/>
                </a:solidFill>
                <a:effectLst/>
                <a:uLnTx/>
                <a:uFillTx/>
                <a:latin typeface="Arial" charset="0"/>
                <a:ea typeface="MS PGothic" charset="0"/>
              </a:rPr>
              <a:t>Implement the improvement plan according to the assigned timelines</a:t>
            </a:r>
          </a:p>
          <a:p>
            <a:pPr marL="800100" marR="0" lvl="1" indent="-342900" algn="l" defTabSz="914400" rtl="0" eaLnBrk="1" fontAlgn="base" latinLnBrk="0" hangingPunct="1">
              <a:lnSpc>
                <a:spcPct val="100000"/>
              </a:lnSpc>
              <a:spcBef>
                <a:spcPts val="0"/>
              </a:spcBef>
              <a:spcAft>
                <a:spcPts val="2400"/>
              </a:spcAft>
              <a:buClrTx/>
              <a:buSzTx/>
              <a:buFontTx/>
              <a:buBlip>
                <a:blip r:embed="rId3"/>
              </a:buBlip>
              <a:tabLst/>
              <a:defRPr/>
            </a:pPr>
            <a:r>
              <a:rPr kumimoji="0" lang="en-US" sz="2000" i="0" u="none" strike="noStrike" kern="1200" cap="none" spc="0" normalizeH="0" baseline="0" noProof="0">
                <a:ln>
                  <a:noFill/>
                </a:ln>
                <a:solidFill>
                  <a:prstClr val="black"/>
                </a:solidFill>
                <a:effectLst/>
                <a:uLnTx/>
                <a:uFillTx/>
                <a:latin typeface="Arial" charset="0"/>
                <a:ea typeface="MS PGothic" charset="0"/>
                <a:cs typeface="Arial" charset="0"/>
              </a:rPr>
              <a:t>Monitor the implementation of the improvement plan to ensure progress, and report regularly to management.</a:t>
            </a:r>
            <a:br>
              <a:rPr kumimoji="0" lang="en-GB" sz="2000" i="0" u="none" strike="noStrike" kern="1200" cap="none" spc="0" normalizeH="0" baseline="0" noProof="0">
                <a:ln>
                  <a:noFill/>
                </a:ln>
                <a:solidFill>
                  <a:srgbClr val="086788"/>
                </a:solidFill>
                <a:effectLst/>
                <a:uLnTx/>
                <a:uFillTx/>
                <a:latin typeface="Arial"/>
                <a:ea typeface="MS PGothic" charset="0"/>
                <a:cs typeface="Arial"/>
              </a:rPr>
            </a:br>
            <a:endParaRPr kumimoji="0" lang="en-GB" sz="2000" i="0" u="none" strike="noStrike" kern="1200" cap="none" spc="0" normalizeH="0" baseline="0" noProof="0">
              <a:ln>
                <a:noFill/>
              </a:ln>
              <a:solidFill>
                <a:srgbClr val="086788"/>
              </a:solidFill>
              <a:effectLst/>
              <a:uLnTx/>
              <a:uFillTx/>
              <a:latin typeface="Arial"/>
              <a:ea typeface="MS PGothic" charset="0"/>
              <a:cs typeface="Arial"/>
            </a:endParaRPr>
          </a:p>
          <a:p>
            <a:pPr marL="800100" marR="0" lvl="1" indent="-342900" algn="l" defTabSz="914400" rtl="0" eaLnBrk="1" fontAlgn="base" latinLnBrk="0" hangingPunct="1">
              <a:lnSpc>
                <a:spcPct val="100000"/>
              </a:lnSpc>
              <a:spcBef>
                <a:spcPts val="0"/>
              </a:spcBef>
              <a:spcAft>
                <a:spcPts val="2400"/>
              </a:spcAft>
              <a:buClrTx/>
              <a:buSzTx/>
              <a:buFontTx/>
              <a:buBlip>
                <a:blip r:embed="rId3"/>
              </a:buBlip>
              <a:tabLst/>
              <a:defRPr/>
            </a:pPr>
            <a:r>
              <a:rPr kumimoji="0" lang="en-US" sz="2000" u="none" strike="noStrike" kern="1200" cap="none" spc="0" normalizeH="0" baseline="0" noProof="0">
                <a:ln>
                  <a:noFill/>
                </a:ln>
                <a:solidFill>
                  <a:srgbClr val="E7E6E6">
                    <a:lumMod val="25000"/>
                  </a:srgbClr>
                </a:solidFill>
                <a:effectLst/>
                <a:uLnTx/>
                <a:uFillTx/>
                <a:latin typeface="Arial"/>
                <a:ea typeface="MS PGothic" charset="0"/>
                <a:cs typeface="Arial"/>
              </a:rPr>
              <a:t>Once an improvement is to be put in place, update the corresponding section of the risk assessment table (</a:t>
            </a:r>
            <a:r>
              <a:rPr kumimoji="0" lang="en-US" sz="2000" i="1" u="none" strike="noStrike" kern="1200" cap="none" spc="0" normalizeH="0" baseline="0" noProof="0">
                <a:ln>
                  <a:noFill/>
                </a:ln>
                <a:solidFill>
                  <a:srgbClr val="E7E6E6">
                    <a:lumMod val="25000"/>
                  </a:srgbClr>
                </a:solidFill>
                <a:effectLst/>
                <a:uLnTx/>
                <a:uFillTx/>
                <a:latin typeface="Arial"/>
                <a:ea typeface="MS PGothic" charset="0"/>
                <a:cs typeface="Arial"/>
              </a:rPr>
              <a:t>discussed in Module 10</a:t>
            </a:r>
            <a:r>
              <a:rPr kumimoji="0" lang="en-US" sz="2000" u="none" strike="noStrike" kern="1200" cap="none" spc="0" normalizeH="0" baseline="0" noProof="0">
                <a:ln>
                  <a:noFill/>
                </a:ln>
                <a:solidFill>
                  <a:srgbClr val="E7E6E6">
                    <a:lumMod val="25000"/>
                  </a:srgbClr>
                </a:solidFill>
                <a:effectLst/>
                <a:uLnTx/>
                <a:uFillTx/>
                <a:latin typeface="Arial"/>
                <a:ea typeface="MS PGothic" charset="0"/>
                <a:cs typeface="Arial"/>
              </a:rPr>
              <a:t>)</a:t>
            </a:r>
          </a:p>
          <a:p>
            <a:pPr marL="457200" marR="0" lvl="1" indent="0" algn="l" defTabSz="914400" rtl="0" eaLnBrk="1" fontAlgn="base" latinLnBrk="0" hangingPunct="1">
              <a:lnSpc>
                <a:spcPct val="100000"/>
              </a:lnSpc>
              <a:spcBef>
                <a:spcPts val="0"/>
              </a:spcBef>
              <a:spcAft>
                <a:spcPts val="2400"/>
              </a:spcAft>
              <a:buClrTx/>
              <a:buSzTx/>
              <a:tabLst/>
              <a:defRPr/>
            </a:pPr>
            <a:endParaRPr lang="en-US" sz="2000" i="1">
              <a:solidFill>
                <a:srgbClr val="E7E6E6">
                  <a:lumMod val="25000"/>
                </a:srgbClr>
              </a:solidFill>
              <a:latin typeface="Arial"/>
              <a:cs typeface="Arial"/>
            </a:endParaRPr>
          </a:p>
        </p:txBody>
      </p:sp>
    </p:spTree>
    <p:extLst>
      <p:ext uri="{BB962C8B-B14F-4D97-AF65-F5344CB8AC3E}">
        <p14:creationId xmlns:p14="http://schemas.microsoft.com/office/powerpoint/2010/main" val="3157487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3"/>
          <p:cNvSpPr txBox="1">
            <a:spLocks noChangeArrowheads="1"/>
          </p:cNvSpPr>
          <p:nvPr/>
        </p:nvSpPr>
        <p:spPr bwMode="auto">
          <a:xfrm>
            <a:off x="2078477" y="1615498"/>
            <a:ext cx="7886642" cy="742117"/>
          </a:xfrm>
          <a:prstGeom prst="roundRect">
            <a:avLst>
              <a:gd name="adj" fmla="val 9135"/>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ctr">
              <a:defRPr/>
            </a:pPr>
            <a:r>
              <a:rPr lang="en-GB" i="1">
                <a:solidFill>
                  <a:schemeClr val="bg1"/>
                </a:solidFill>
              </a:rPr>
              <a:t>Important to consider validation of </a:t>
            </a:r>
            <a:r>
              <a:rPr lang="en-GB" i="1" u="sng">
                <a:solidFill>
                  <a:schemeClr val="bg1"/>
                </a:solidFill>
              </a:rPr>
              <a:t>proposed</a:t>
            </a:r>
            <a:r>
              <a:rPr lang="en-GB" i="1">
                <a:solidFill>
                  <a:schemeClr val="bg1"/>
                </a:solidFill>
              </a:rPr>
              <a:t> control measures in addition to </a:t>
            </a:r>
            <a:r>
              <a:rPr lang="en-GB" i="1" u="sng">
                <a:solidFill>
                  <a:schemeClr val="bg1"/>
                </a:solidFill>
              </a:rPr>
              <a:t>existing</a:t>
            </a:r>
            <a:r>
              <a:rPr lang="en-GB" i="1">
                <a:solidFill>
                  <a:schemeClr val="bg1"/>
                </a:solidFill>
              </a:rPr>
              <a:t> control measures (Module 4)</a:t>
            </a:r>
          </a:p>
        </p:txBody>
      </p:sp>
      <p:sp>
        <p:nvSpPr>
          <p:cNvPr id="16" name="Text Box 63"/>
          <p:cNvSpPr txBox="1">
            <a:spLocks noChangeArrowheads="1"/>
          </p:cNvSpPr>
          <p:nvPr/>
        </p:nvSpPr>
        <p:spPr bwMode="auto">
          <a:xfrm>
            <a:off x="760713" y="3225263"/>
            <a:ext cx="7479586"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defRPr/>
            </a:pPr>
            <a:r>
              <a:rPr lang="en-GB">
                <a:solidFill>
                  <a:schemeClr val="bg2">
                    <a:lumMod val="25000"/>
                  </a:schemeClr>
                </a:solidFill>
              </a:rPr>
              <a:t>Cannot rely on existing water quality data or visual inspections!</a:t>
            </a:r>
          </a:p>
          <a:p>
            <a:pPr>
              <a:defRPr/>
            </a:pPr>
            <a:endParaRPr lang="en-GB" b="1">
              <a:solidFill>
                <a:srgbClr val="086788"/>
              </a:solidFill>
            </a:endParaRPr>
          </a:p>
          <a:p>
            <a:pPr>
              <a:defRPr/>
            </a:pPr>
            <a:r>
              <a:rPr lang="en-GB" b="1">
                <a:solidFill>
                  <a:srgbClr val="086788"/>
                </a:solidFill>
              </a:rPr>
              <a:t>Strategies could include:</a:t>
            </a:r>
          </a:p>
          <a:p>
            <a:pPr marL="457200" indent="-457200">
              <a:buFont typeface="+mj-lt"/>
              <a:buAutoNum type="arabicPeriod"/>
              <a:defRPr/>
            </a:pPr>
            <a:r>
              <a:rPr lang="en-IE">
                <a:solidFill>
                  <a:schemeClr val="bg2">
                    <a:lumMod val="25000"/>
                  </a:schemeClr>
                </a:solidFill>
              </a:rPr>
              <a:t>Scientific literature (again, be careful comparing situations)</a:t>
            </a:r>
          </a:p>
          <a:p>
            <a:pPr marL="457200" indent="-457200">
              <a:buFont typeface="+mj-lt"/>
              <a:buAutoNum type="arabicPeriod"/>
              <a:defRPr/>
            </a:pPr>
            <a:r>
              <a:rPr lang="en-IE">
                <a:solidFill>
                  <a:schemeClr val="bg2">
                    <a:lumMod val="25000"/>
                  </a:schemeClr>
                </a:solidFill>
              </a:rPr>
              <a:t>Factory validation of equipment by manufacturer e.g. UV system (ensuring validation conditions are similar to operational conditions in practice)</a:t>
            </a:r>
          </a:p>
        </p:txBody>
      </p:sp>
      <p:sp>
        <p:nvSpPr>
          <p:cNvPr id="7" name="Text Box 63">
            <a:extLst>
              <a:ext uri="{FF2B5EF4-FFF2-40B4-BE49-F238E27FC236}">
                <a16:creationId xmlns:a16="http://schemas.microsoft.com/office/drawing/2014/main" id="{FB7E78B7-DFCC-7946-A3C5-1C62EA1097CF}"/>
              </a:ext>
            </a:extLst>
          </p:cNvPr>
          <p:cNvSpPr txBox="1">
            <a:spLocks noChangeArrowheads="1"/>
          </p:cNvSpPr>
          <p:nvPr/>
        </p:nvSpPr>
        <p:spPr bwMode="auto">
          <a:xfrm>
            <a:off x="1" y="434449"/>
            <a:ext cx="12453256" cy="502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200"/>
              </a:lnSpc>
              <a:spcBef>
                <a:spcPct val="50000"/>
              </a:spcBef>
              <a:defRPr/>
            </a:pPr>
            <a:r>
              <a:rPr lang="en-US" sz="2800" b="1" spc="100">
                <a:solidFill>
                  <a:schemeClr val="bg1"/>
                </a:solidFill>
                <a:latin typeface="Arial" charset="0"/>
              </a:rPr>
              <a:t>VALIDATING </a:t>
            </a:r>
            <a:r>
              <a:rPr lang="en-US" sz="2800" b="1" spc="100">
                <a:solidFill>
                  <a:srgbClr val="FED766"/>
                </a:solidFill>
                <a:latin typeface="Arial" charset="0"/>
              </a:rPr>
              <a:t>the effectiveness of proposed improvements</a:t>
            </a:r>
          </a:p>
        </p:txBody>
      </p:sp>
      <p:pic>
        <p:nvPicPr>
          <p:cNvPr id="5" name="Picture 4">
            <a:extLst>
              <a:ext uri="{FF2B5EF4-FFF2-40B4-BE49-F238E27FC236}">
                <a16:creationId xmlns:a16="http://schemas.microsoft.com/office/drawing/2014/main" id="{B548F419-DA36-B84A-94B3-DF53CD1FA8DD}"/>
              </a:ext>
            </a:extLst>
          </p:cNvPr>
          <p:cNvPicPr>
            <a:picLocks noChangeAspect="1"/>
          </p:cNvPicPr>
          <p:nvPr/>
        </p:nvPicPr>
        <p:blipFill>
          <a:blip r:embed="rId3">
            <a:alphaModFix amt="79000"/>
          </a:blip>
          <a:stretch>
            <a:fillRect/>
          </a:stretch>
        </p:blipFill>
        <p:spPr>
          <a:xfrm rot="18755649">
            <a:off x="9264867" y="3458381"/>
            <a:ext cx="1400502" cy="2540073"/>
          </a:xfrm>
          <a:prstGeom prst="rect">
            <a:avLst/>
          </a:prstGeom>
        </p:spPr>
      </p:pic>
      <p:sp>
        <p:nvSpPr>
          <p:cNvPr id="2" name="Rectangle 1">
            <a:extLst>
              <a:ext uri="{FF2B5EF4-FFF2-40B4-BE49-F238E27FC236}">
                <a16:creationId xmlns:a16="http://schemas.microsoft.com/office/drawing/2014/main" id="{17D8E062-3404-2A49-A253-736177E00822}"/>
              </a:ext>
            </a:extLst>
          </p:cNvPr>
          <p:cNvSpPr/>
          <p:nvPr/>
        </p:nvSpPr>
        <p:spPr>
          <a:xfrm>
            <a:off x="760713" y="2501542"/>
            <a:ext cx="10037915" cy="707886"/>
          </a:xfrm>
          <a:prstGeom prst="rect">
            <a:avLst/>
          </a:prstGeom>
        </p:spPr>
        <p:txBody>
          <a:bodyPr wrap="square">
            <a:spAutoFit/>
          </a:bodyPr>
          <a:lstStyle/>
          <a:p>
            <a:pPr>
              <a:defRPr/>
            </a:pPr>
            <a:r>
              <a:rPr lang="en-GB" sz="2000" b="1" i="1">
                <a:solidFill>
                  <a:srgbClr val="086788"/>
                </a:solidFill>
              </a:rPr>
              <a:t>Question:</a:t>
            </a:r>
            <a:r>
              <a:rPr lang="en-GB" sz="2000" b="1" i="1">
                <a:solidFill>
                  <a:schemeClr val="bg2">
                    <a:lumMod val="25000"/>
                  </a:schemeClr>
                </a:solidFill>
              </a:rPr>
              <a:t> </a:t>
            </a:r>
            <a:r>
              <a:rPr lang="en-GB" sz="2000" i="1">
                <a:solidFill>
                  <a:srgbClr val="009FB7"/>
                </a:solidFill>
              </a:rPr>
              <a:t>How can we validate a </a:t>
            </a:r>
            <a:r>
              <a:rPr lang="en-GB" sz="2000" i="1" u="sng">
                <a:solidFill>
                  <a:srgbClr val="009FB7"/>
                </a:solidFill>
              </a:rPr>
              <a:t>proposed</a:t>
            </a:r>
            <a:r>
              <a:rPr lang="en-GB" sz="2000" i="1">
                <a:solidFill>
                  <a:srgbClr val="009FB7"/>
                </a:solidFill>
              </a:rPr>
              <a:t> control measure to ensure it is capable of controlling a particular hazard?</a:t>
            </a:r>
          </a:p>
        </p:txBody>
      </p:sp>
      <p:sp>
        <p:nvSpPr>
          <p:cNvPr id="4" name="Oval 3">
            <a:extLst>
              <a:ext uri="{FF2B5EF4-FFF2-40B4-BE49-F238E27FC236}">
                <a16:creationId xmlns:a16="http://schemas.microsoft.com/office/drawing/2014/main" id="{E2089B1D-7653-E345-B016-0EDD5A9DD71C}"/>
              </a:ext>
            </a:extLst>
          </p:cNvPr>
          <p:cNvSpPr/>
          <p:nvPr/>
        </p:nvSpPr>
        <p:spPr>
          <a:xfrm>
            <a:off x="9011190" y="3800736"/>
            <a:ext cx="1061884" cy="1061884"/>
          </a:xfrm>
          <a:prstGeom prst="ellipse">
            <a:avLst/>
          </a:prstGeom>
          <a:noFill/>
          <a:ln>
            <a:solidFill>
              <a:srgbClr val="DB5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435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ardrop 11">
            <a:extLst>
              <a:ext uri="{FF2B5EF4-FFF2-40B4-BE49-F238E27FC236}">
                <a16:creationId xmlns:a16="http://schemas.microsoft.com/office/drawing/2014/main" id="{8542DC06-D277-EA41-836F-E88038305EFF}"/>
              </a:ext>
            </a:extLst>
          </p:cNvPr>
          <p:cNvSpPr/>
          <p:nvPr/>
        </p:nvSpPr>
        <p:spPr bwMode="auto">
          <a:xfrm>
            <a:off x="1159810" y="4167733"/>
            <a:ext cx="442068" cy="442068"/>
          </a:xfrm>
          <a:prstGeom prst="teardrop">
            <a:avLst/>
          </a:prstGeom>
          <a:solidFill>
            <a:srgbClr val="E45C31"/>
          </a:solidFill>
          <a:ln w="19050">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endParaRPr lang="en-US" sz="1800" b="1">
              <a:solidFill>
                <a:srgbClr val="FED766"/>
              </a:solidFill>
              <a:latin typeface="Arial" panose="020B0604020202020204" pitchFamily="34" charset="0"/>
              <a:ea typeface="ＭＳ Ｐゴシック" charset="0"/>
              <a:cs typeface="Arial" panose="020B0604020202020204" pitchFamily="34" charset="0"/>
            </a:endParaRPr>
          </a:p>
        </p:txBody>
      </p:sp>
      <p:sp>
        <p:nvSpPr>
          <p:cNvPr id="10" name="Teardrop 9">
            <a:extLst>
              <a:ext uri="{FF2B5EF4-FFF2-40B4-BE49-F238E27FC236}">
                <a16:creationId xmlns:a16="http://schemas.microsoft.com/office/drawing/2014/main" id="{1002E32B-3D94-E34A-8257-A73FFB07DFF3}"/>
              </a:ext>
            </a:extLst>
          </p:cNvPr>
          <p:cNvSpPr/>
          <p:nvPr/>
        </p:nvSpPr>
        <p:spPr bwMode="auto">
          <a:xfrm>
            <a:off x="1159810" y="4777333"/>
            <a:ext cx="442068" cy="442068"/>
          </a:xfrm>
          <a:prstGeom prst="teardrop">
            <a:avLst/>
          </a:prstGeom>
          <a:solidFill>
            <a:srgbClr val="E45C31"/>
          </a:solidFill>
          <a:ln w="19050">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endParaRPr lang="en-US" sz="1800" b="1">
              <a:solidFill>
                <a:srgbClr val="FED766"/>
              </a:solidFill>
              <a:latin typeface="Arial" panose="020B0604020202020204" pitchFamily="34" charset="0"/>
              <a:ea typeface="ＭＳ Ｐゴシック" charset="0"/>
              <a:cs typeface="Arial" panose="020B0604020202020204" pitchFamily="34" charset="0"/>
            </a:endParaRPr>
          </a:p>
        </p:txBody>
      </p:sp>
      <p:sp>
        <p:nvSpPr>
          <p:cNvPr id="13" name="Text Box 63"/>
          <p:cNvSpPr txBox="1">
            <a:spLocks noChangeArrowheads="1"/>
          </p:cNvSpPr>
          <p:nvPr/>
        </p:nvSpPr>
        <p:spPr bwMode="auto">
          <a:xfrm>
            <a:off x="762001" y="1737361"/>
            <a:ext cx="9078696"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defRPr/>
            </a:pPr>
            <a:r>
              <a:rPr lang="en-GB">
                <a:solidFill>
                  <a:schemeClr val="bg2">
                    <a:lumMod val="25000"/>
                  </a:schemeClr>
                </a:solidFill>
              </a:rPr>
              <a:t>Generally, </a:t>
            </a:r>
            <a:r>
              <a:rPr lang="en-GB" b="1">
                <a:solidFill>
                  <a:srgbClr val="086788"/>
                </a:solidFill>
              </a:rPr>
              <a:t>some improvements </a:t>
            </a:r>
            <a:r>
              <a:rPr lang="en-GB">
                <a:solidFill>
                  <a:schemeClr val="bg2">
                    <a:lumMod val="25000"/>
                  </a:schemeClr>
                </a:solidFill>
              </a:rPr>
              <a:t>can be implemented immediately at </a:t>
            </a:r>
            <a:r>
              <a:rPr lang="en-GB" b="1">
                <a:solidFill>
                  <a:srgbClr val="086788"/>
                </a:solidFill>
              </a:rPr>
              <a:t>little or no cost</a:t>
            </a:r>
            <a:r>
              <a:rPr lang="en-GB">
                <a:solidFill>
                  <a:schemeClr val="bg2">
                    <a:lumMod val="25000"/>
                  </a:schemeClr>
                </a:solidFill>
              </a:rPr>
              <a:t>, while other improvements may require significant resources.</a:t>
            </a:r>
          </a:p>
        </p:txBody>
      </p:sp>
      <p:sp>
        <p:nvSpPr>
          <p:cNvPr id="16" name="Text Box 63"/>
          <p:cNvSpPr txBox="1">
            <a:spLocks noChangeArrowheads="1"/>
          </p:cNvSpPr>
          <p:nvPr/>
        </p:nvSpPr>
        <p:spPr bwMode="auto">
          <a:xfrm>
            <a:off x="1194535" y="2968980"/>
            <a:ext cx="5945365"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spcBef>
                <a:spcPts val="0"/>
              </a:spcBef>
              <a:spcAft>
                <a:spcPts val="2400"/>
              </a:spcAft>
              <a:defRPr/>
            </a:pPr>
            <a:r>
              <a:rPr lang="en-GB">
                <a:solidFill>
                  <a:schemeClr val="bg2">
                    <a:lumMod val="25000"/>
                  </a:schemeClr>
                </a:solidFill>
              </a:rPr>
              <a:t>The improvement plan can be an </a:t>
            </a:r>
            <a:r>
              <a:rPr lang="en-GB" b="1">
                <a:solidFill>
                  <a:srgbClr val="086788"/>
                </a:solidFill>
              </a:rPr>
              <a:t>excellent tool to attract funding</a:t>
            </a:r>
            <a:r>
              <a:rPr lang="en-GB" b="1">
                <a:solidFill>
                  <a:schemeClr val="bg2">
                    <a:lumMod val="25000"/>
                  </a:schemeClr>
                </a:solidFill>
              </a:rPr>
              <a:t> </a:t>
            </a:r>
            <a:r>
              <a:rPr lang="en-GB">
                <a:solidFill>
                  <a:schemeClr val="bg2">
                    <a:lumMod val="25000"/>
                  </a:schemeClr>
                </a:solidFill>
              </a:rPr>
              <a:t>from government and external donors/banks who understand that WSPs help to:</a:t>
            </a:r>
          </a:p>
          <a:p>
            <a:pPr marL="457200" indent="-457200">
              <a:spcBef>
                <a:spcPts val="0"/>
              </a:spcBef>
              <a:spcAft>
                <a:spcPts val="2400"/>
              </a:spcAft>
              <a:buClr>
                <a:srgbClr val="086788"/>
              </a:buClr>
              <a:buFont typeface="+mj-lt"/>
              <a:buAutoNum type="arabicPeriod"/>
              <a:defRPr/>
            </a:pPr>
            <a:r>
              <a:rPr lang="en-GB">
                <a:solidFill>
                  <a:schemeClr val="bg2">
                    <a:lumMod val="25000"/>
                  </a:schemeClr>
                </a:solidFill>
              </a:rPr>
              <a:t> Systematically </a:t>
            </a:r>
            <a:r>
              <a:rPr lang="en-GB" b="1">
                <a:solidFill>
                  <a:srgbClr val="086788"/>
                </a:solidFill>
              </a:rPr>
              <a:t>identify priority needs</a:t>
            </a:r>
          </a:p>
          <a:p>
            <a:pPr marL="457200" indent="-457200">
              <a:spcBef>
                <a:spcPts val="0"/>
              </a:spcBef>
              <a:spcAft>
                <a:spcPts val="2400"/>
              </a:spcAft>
              <a:buClr>
                <a:srgbClr val="086788"/>
              </a:buClr>
              <a:buFont typeface="+mj-lt"/>
              <a:buAutoNum type="arabicPeriod"/>
              <a:defRPr/>
            </a:pPr>
            <a:r>
              <a:rPr lang="en-GB">
                <a:solidFill>
                  <a:srgbClr val="086788"/>
                </a:solidFill>
              </a:rPr>
              <a:t> </a:t>
            </a:r>
            <a:r>
              <a:rPr lang="en-GB" b="1">
                <a:solidFill>
                  <a:srgbClr val="086788"/>
                </a:solidFill>
              </a:rPr>
              <a:t>Sustain improvements</a:t>
            </a:r>
            <a:r>
              <a:rPr lang="en-GB">
                <a:solidFill>
                  <a:srgbClr val="086788"/>
                </a:solidFill>
              </a:rPr>
              <a:t> </a:t>
            </a:r>
            <a:r>
              <a:rPr lang="en-GB">
                <a:solidFill>
                  <a:schemeClr val="bg2">
                    <a:lumMod val="25000"/>
                  </a:schemeClr>
                </a:solidFill>
              </a:rPr>
              <a:t>through strengthened   </a:t>
            </a:r>
            <a:br>
              <a:rPr lang="en-GB">
                <a:solidFill>
                  <a:schemeClr val="bg2">
                    <a:lumMod val="25000"/>
                  </a:schemeClr>
                </a:solidFill>
              </a:rPr>
            </a:br>
            <a:r>
              <a:rPr lang="en-GB">
                <a:solidFill>
                  <a:schemeClr val="bg2">
                    <a:lumMod val="25000"/>
                  </a:schemeClr>
                </a:solidFill>
              </a:rPr>
              <a:t> operations and management</a:t>
            </a:r>
          </a:p>
        </p:txBody>
      </p:sp>
      <p:sp>
        <p:nvSpPr>
          <p:cNvPr id="6" name="Text Box 63">
            <a:extLst>
              <a:ext uri="{FF2B5EF4-FFF2-40B4-BE49-F238E27FC236}">
                <a16:creationId xmlns:a16="http://schemas.microsoft.com/office/drawing/2014/main" id="{097C561C-CA6D-6D42-99FF-C63414B8C8F5}"/>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FINANCING </a:t>
            </a:r>
            <a:r>
              <a:rPr lang="en-US" sz="2800" b="1" spc="100">
                <a:solidFill>
                  <a:srgbClr val="FED766"/>
                </a:solidFill>
                <a:latin typeface="Arial" charset="0"/>
              </a:rPr>
              <a:t>improvement plans</a:t>
            </a:r>
          </a:p>
        </p:txBody>
      </p:sp>
      <p:pic>
        <p:nvPicPr>
          <p:cNvPr id="7" name="Graphic 6" descr="Money">
            <a:extLst>
              <a:ext uri="{FF2B5EF4-FFF2-40B4-BE49-F238E27FC236}">
                <a16:creationId xmlns:a16="http://schemas.microsoft.com/office/drawing/2014/main" id="{E9624519-D1B6-9244-A7A7-D2155DCADC7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0426" y="3235198"/>
            <a:ext cx="1501764" cy="1501764"/>
          </a:xfrm>
          <a:prstGeom prst="rect">
            <a:avLst/>
          </a:prstGeom>
        </p:spPr>
      </p:pic>
      <p:pic>
        <p:nvPicPr>
          <p:cNvPr id="3" name="Graphic 2" descr="Coins">
            <a:extLst>
              <a:ext uri="{FF2B5EF4-FFF2-40B4-BE49-F238E27FC236}">
                <a16:creationId xmlns:a16="http://schemas.microsoft.com/office/drawing/2014/main" id="{BCAE78BB-5C73-DF4C-B50E-E7809BF15F7A}"/>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51841" y="4010278"/>
            <a:ext cx="1199046" cy="1199046"/>
          </a:xfrm>
          <a:prstGeom prst="rect">
            <a:avLst/>
          </a:prstGeom>
        </p:spPr>
      </p:pic>
    </p:spTree>
    <p:extLst>
      <p:ext uri="{BB962C8B-B14F-4D97-AF65-F5344CB8AC3E}">
        <p14:creationId xmlns:p14="http://schemas.microsoft.com/office/powerpoint/2010/main" val="3619351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D18CD-94DF-3CBC-8819-2D1E497D5D60}"/>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1F035DAE-4DB2-BD90-2251-C9EA9BAE5571}"/>
              </a:ext>
            </a:extLst>
          </p:cNvPr>
          <p:cNvPicPr>
            <a:picLocks noChangeAspect="1"/>
          </p:cNvPicPr>
          <p:nvPr/>
        </p:nvPicPr>
        <p:blipFill>
          <a:blip r:embed="rId3"/>
          <a:stretch>
            <a:fillRect/>
          </a:stretch>
        </p:blipFill>
        <p:spPr>
          <a:xfrm>
            <a:off x="6923786" y="1499343"/>
            <a:ext cx="4473557" cy="4816577"/>
          </a:xfrm>
          <a:prstGeom prst="rect">
            <a:avLst/>
          </a:prstGeom>
        </p:spPr>
      </p:pic>
      <p:sp>
        <p:nvSpPr>
          <p:cNvPr id="6" name="Text Box 63">
            <a:extLst>
              <a:ext uri="{FF2B5EF4-FFF2-40B4-BE49-F238E27FC236}">
                <a16:creationId xmlns:a16="http://schemas.microsoft.com/office/drawing/2014/main" id="{446527D1-D405-449D-E692-CB23DC28431B}"/>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IMPROVEMENT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planning for enhanced resilience</a:t>
            </a:r>
          </a:p>
        </p:txBody>
      </p:sp>
      <p:sp>
        <p:nvSpPr>
          <p:cNvPr id="2" name="Text Box 63">
            <a:extLst>
              <a:ext uri="{FF2B5EF4-FFF2-40B4-BE49-F238E27FC236}">
                <a16:creationId xmlns:a16="http://schemas.microsoft.com/office/drawing/2014/main" id="{2DE126D9-66B6-CC35-E685-85C76F8678E3}"/>
              </a:ext>
            </a:extLst>
          </p:cNvPr>
          <p:cNvSpPr txBox="1">
            <a:spLocks noChangeArrowheads="1"/>
          </p:cNvSpPr>
          <p:nvPr/>
        </p:nvSpPr>
        <p:spPr bwMode="auto">
          <a:xfrm>
            <a:off x="794657" y="2685461"/>
            <a:ext cx="5963731" cy="2253764"/>
          </a:xfrm>
          <a:prstGeom prst="roundRect">
            <a:avLst>
              <a:gd name="adj" fmla="val 7530"/>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457200" lvl="1" indent="0" algn="l" eaLnBrk="1" hangingPunct="1">
              <a:spcBef>
                <a:spcPct val="50000"/>
              </a:spcBef>
              <a:defRPr/>
            </a:pPr>
            <a:r>
              <a:rPr kumimoji="0" lang="en-US" sz="1800" b="1" u="none" strike="noStrike" kern="1200" cap="none" spc="0" normalizeH="0" baseline="0" noProof="0">
                <a:ln>
                  <a:noFill/>
                </a:ln>
                <a:solidFill>
                  <a:srgbClr val="086788"/>
                </a:solidFill>
                <a:effectLst/>
                <a:uLnTx/>
                <a:uFillTx/>
                <a:latin typeface="Arial"/>
                <a:ea typeface="ＭＳ Ｐゴシック" charset="0"/>
                <a:cs typeface="Arial"/>
              </a:rPr>
              <a:t>Consider control measures that provide benefit under multiple climate scenarios e.g. “low/no-regret” improvements like source protection measures, strengthening chlorination practices.</a:t>
            </a:r>
          </a:p>
          <a:p>
            <a:pPr marL="457200" lvl="1" indent="0" algn="l" eaLnBrk="1" hangingPunct="1">
              <a:spcBef>
                <a:spcPct val="50000"/>
              </a:spcBef>
              <a:defRPr/>
            </a:pPr>
            <a:r>
              <a:rPr lang="en-US" sz="1800" b="1">
                <a:solidFill>
                  <a:srgbClr val="086788"/>
                </a:solidFill>
                <a:latin typeface="Arial"/>
                <a:cs typeface="Arial"/>
              </a:rPr>
              <a:t>Such actions provide immediate benefit now, and over a broad range of future and uncertain climate projections.</a:t>
            </a:r>
            <a:endParaRPr kumimoji="0" lang="en-US" sz="1800" b="1" u="none" strike="noStrike" kern="1200" cap="none" spc="0" normalizeH="0" baseline="0" noProof="0">
              <a:ln>
                <a:noFill/>
              </a:ln>
              <a:solidFill>
                <a:srgbClr val="086788"/>
              </a:solidFill>
              <a:effectLst/>
              <a:uLnTx/>
              <a:uFillTx/>
              <a:latin typeface="Arial"/>
              <a:ea typeface="ＭＳ Ｐゴシック" charset="0"/>
              <a:cs typeface="Arial"/>
            </a:endParaRPr>
          </a:p>
        </p:txBody>
      </p:sp>
      <p:grpSp>
        <p:nvGrpSpPr>
          <p:cNvPr id="17" name="Group 16">
            <a:extLst>
              <a:ext uri="{FF2B5EF4-FFF2-40B4-BE49-F238E27FC236}">
                <a16:creationId xmlns:a16="http://schemas.microsoft.com/office/drawing/2014/main" id="{80142A5C-C2A2-2979-9DD8-2FC28F6A66E4}"/>
              </a:ext>
            </a:extLst>
          </p:cNvPr>
          <p:cNvGrpSpPr/>
          <p:nvPr/>
        </p:nvGrpSpPr>
        <p:grpSpPr>
          <a:xfrm>
            <a:off x="395728" y="2508086"/>
            <a:ext cx="797857" cy="755858"/>
            <a:chOff x="6879771" y="3135086"/>
            <a:chExt cx="797857" cy="755858"/>
          </a:xfrm>
        </p:grpSpPr>
        <p:sp>
          <p:nvSpPr>
            <p:cNvPr id="5" name="Oval 4">
              <a:extLst>
                <a:ext uri="{FF2B5EF4-FFF2-40B4-BE49-F238E27FC236}">
                  <a16:creationId xmlns:a16="http://schemas.microsoft.com/office/drawing/2014/main" id="{D8319116-8BD8-2D07-88AE-9BDE9B027F80}"/>
                </a:ext>
              </a:extLst>
            </p:cNvPr>
            <p:cNvSpPr/>
            <p:nvPr/>
          </p:nvSpPr>
          <p:spPr>
            <a:xfrm>
              <a:off x="6879771" y="3135086"/>
              <a:ext cx="797857" cy="755858"/>
            </a:xfrm>
            <a:prstGeom prst="ellipse">
              <a:avLst/>
            </a:prstGeom>
            <a:solidFill>
              <a:schemeClr val="bg1"/>
            </a:solidFill>
            <a:ln w="25400">
              <a:solidFill>
                <a:srgbClr val="FED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56A3A6"/>
                </a:solidFill>
                <a:effectLst/>
                <a:uLnTx/>
                <a:uFillTx/>
                <a:latin typeface="Calibri" panose="020F0502020204030204"/>
                <a:ea typeface="+mn-ea"/>
                <a:cs typeface="+mn-cs"/>
              </a:endParaRPr>
            </a:p>
          </p:txBody>
        </p:sp>
        <p:pic>
          <p:nvPicPr>
            <p:cNvPr id="15" name="Graphic 14" descr="High temperature with solid fill">
              <a:extLst>
                <a:ext uri="{FF2B5EF4-FFF2-40B4-BE49-F238E27FC236}">
                  <a16:creationId xmlns:a16="http://schemas.microsoft.com/office/drawing/2014/main" id="{59714DB6-5F53-C4CC-13A8-FB638CD7C1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9342" y="3156858"/>
              <a:ext cx="598714" cy="598714"/>
            </a:xfrm>
            <a:prstGeom prst="rect">
              <a:avLst/>
            </a:prstGeom>
          </p:spPr>
        </p:pic>
      </p:grpSp>
    </p:spTree>
    <p:extLst>
      <p:ext uri="{BB962C8B-B14F-4D97-AF65-F5344CB8AC3E}">
        <p14:creationId xmlns:p14="http://schemas.microsoft.com/office/powerpoint/2010/main" val="12069649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AB5DC-DD49-20AC-94CB-936AF58118E8}"/>
            </a:ext>
          </a:extLst>
        </p:cNvPr>
        <p:cNvGrpSpPr/>
        <p:nvPr/>
      </p:nvGrpSpPr>
      <p:grpSpPr>
        <a:xfrm>
          <a:off x="0" y="0"/>
          <a:ext cx="0" cy="0"/>
          <a:chOff x="0" y="0"/>
          <a:chExt cx="0" cy="0"/>
        </a:xfrm>
      </p:grpSpPr>
      <p:sp>
        <p:nvSpPr>
          <p:cNvPr id="6" name="Text Box 63">
            <a:extLst>
              <a:ext uri="{FF2B5EF4-FFF2-40B4-BE49-F238E27FC236}">
                <a16:creationId xmlns:a16="http://schemas.microsoft.com/office/drawing/2014/main" id="{EE5DA91F-A06E-E1F7-F4E1-96A50D21CAFC}"/>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IMPROVEMENT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planning for equity</a:t>
            </a:r>
          </a:p>
        </p:txBody>
      </p:sp>
      <p:sp>
        <p:nvSpPr>
          <p:cNvPr id="3" name="Text Box 63">
            <a:extLst>
              <a:ext uri="{FF2B5EF4-FFF2-40B4-BE49-F238E27FC236}">
                <a16:creationId xmlns:a16="http://schemas.microsoft.com/office/drawing/2014/main" id="{9A13DC85-EB86-C941-ECEE-FD0D6B2C9A83}"/>
              </a:ext>
            </a:extLst>
          </p:cNvPr>
          <p:cNvSpPr txBox="1">
            <a:spLocks noChangeArrowheads="1"/>
          </p:cNvSpPr>
          <p:nvPr/>
        </p:nvSpPr>
        <p:spPr bwMode="auto">
          <a:xfrm>
            <a:off x="1078677" y="1773652"/>
            <a:ext cx="5694081" cy="4283750"/>
          </a:xfrm>
          <a:prstGeom prst="roundRect">
            <a:avLst>
              <a:gd name="adj" fmla="val 7530"/>
            </a:avLst>
          </a:prstGeom>
          <a:solidFill>
            <a:srgbClr val="56A3A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endParaRPr lang="en-US" sz="1800">
              <a:solidFill>
                <a:schemeClr val="bg1"/>
              </a:solidFill>
              <a:latin typeface="Arial"/>
              <a:cs typeface="Arial"/>
            </a:endParaRPr>
          </a:p>
          <a:p>
            <a:pPr marL="0" indent="0" algn="l" eaLnBrk="1" hangingPunct="1">
              <a:spcBef>
                <a:spcPct val="50000"/>
              </a:spcBef>
              <a:defRPr/>
            </a:pPr>
            <a:r>
              <a:rPr lang="en-US" sz="2200">
                <a:solidFill>
                  <a:schemeClr val="bg1"/>
                </a:solidFill>
                <a:latin typeface="Arial"/>
                <a:cs typeface="Arial"/>
              </a:rPr>
              <a:t>For each relevant control measure proposed, the WSP team should ask:</a:t>
            </a:r>
          </a:p>
          <a:p>
            <a:pPr marL="285750" indent="-285750" algn="l" eaLnBrk="1" hangingPunct="1">
              <a:spcBef>
                <a:spcPct val="50000"/>
              </a:spcBef>
              <a:buFont typeface="Arial" panose="020B0604020202020204" pitchFamily="34" charset="0"/>
              <a:buChar char="→"/>
              <a:defRPr/>
            </a:pPr>
            <a:r>
              <a:rPr lang="en-US" sz="1800" b="1">
                <a:solidFill>
                  <a:schemeClr val="bg1"/>
                </a:solidFill>
                <a:latin typeface="Arial"/>
                <a:cs typeface="Arial"/>
              </a:rPr>
              <a:t>Are there any potential negative consequences of the control measure to any stakeholder group?</a:t>
            </a:r>
          </a:p>
          <a:p>
            <a:pPr marL="285750" indent="-285750" algn="l" eaLnBrk="1" hangingPunct="1">
              <a:spcBef>
                <a:spcPct val="50000"/>
              </a:spcBef>
              <a:buFont typeface="Arial" panose="020B0604020202020204" pitchFamily="34" charset="0"/>
              <a:buChar char="→"/>
              <a:defRPr/>
            </a:pPr>
            <a:r>
              <a:rPr lang="en-US" sz="1800" b="1">
                <a:solidFill>
                  <a:schemeClr val="bg1"/>
                </a:solidFill>
                <a:latin typeface="Arial"/>
                <a:cs typeface="Arial"/>
              </a:rPr>
              <a:t>Are there alternatives, modifications or compensation measures for any control measure that is expected to cause harm or inequitable benefit?</a:t>
            </a:r>
          </a:p>
          <a:p>
            <a:pPr marL="285750" indent="-285750" algn="l" eaLnBrk="1" hangingPunct="1">
              <a:spcBef>
                <a:spcPct val="50000"/>
              </a:spcBef>
              <a:buFont typeface="Arial" panose="020B0604020202020204" pitchFamily="34" charset="0"/>
              <a:buChar char="→"/>
              <a:defRPr/>
            </a:pPr>
            <a:r>
              <a:rPr lang="en-US" sz="1800" b="1">
                <a:solidFill>
                  <a:schemeClr val="bg1"/>
                </a:solidFill>
                <a:latin typeface="Arial"/>
                <a:cs typeface="Arial"/>
              </a:rPr>
              <a:t>Are different control measures needed for different users based on their unique needs?</a:t>
            </a:r>
            <a:endParaRPr lang="en-US" sz="1800" b="1" i="1">
              <a:solidFill>
                <a:schemeClr val="bg1"/>
              </a:solidFill>
              <a:latin typeface="Arial"/>
              <a:cs typeface="Arial"/>
            </a:endParaRPr>
          </a:p>
        </p:txBody>
      </p:sp>
      <p:grpSp>
        <p:nvGrpSpPr>
          <p:cNvPr id="4" name="Group 3">
            <a:extLst>
              <a:ext uri="{FF2B5EF4-FFF2-40B4-BE49-F238E27FC236}">
                <a16:creationId xmlns:a16="http://schemas.microsoft.com/office/drawing/2014/main" id="{CEC7EFF8-D8EC-C67C-DB8E-384F47F6C806}"/>
              </a:ext>
            </a:extLst>
          </p:cNvPr>
          <p:cNvGrpSpPr/>
          <p:nvPr/>
        </p:nvGrpSpPr>
        <p:grpSpPr>
          <a:xfrm>
            <a:off x="794657" y="1499343"/>
            <a:ext cx="765199" cy="710402"/>
            <a:chOff x="6912429" y="3180542"/>
            <a:chExt cx="765199" cy="710402"/>
          </a:xfrm>
        </p:grpSpPr>
        <p:sp>
          <p:nvSpPr>
            <p:cNvPr id="7" name="Oval 6">
              <a:extLst>
                <a:ext uri="{FF2B5EF4-FFF2-40B4-BE49-F238E27FC236}">
                  <a16:creationId xmlns:a16="http://schemas.microsoft.com/office/drawing/2014/main" id="{38DA6AF9-DF8C-552E-91FD-6ACC19112B7B}"/>
                </a:ext>
              </a:extLst>
            </p:cNvPr>
            <p:cNvSpPr/>
            <p:nvPr/>
          </p:nvSpPr>
          <p:spPr>
            <a:xfrm>
              <a:off x="6912429" y="3180542"/>
              <a:ext cx="765199" cy="710402"/>
            </a:xfrm>
            <a:prstGeom prst="ellipse">
              <a:avLst/>
            </a:prstGeom>
            <a:solidFill>
              <a:schemeClr val="bg1"/>
            </a:solidFill>
            <a:ln w="25400">
              <a:solidFill>
                <a:srgbClr val="56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A3A6"/>
                </a:solidFill>
              </a:endParaRPr>
            </a:p>
          </p:txBody>
        </p:sp>
        <p:pic>
          <p:nvPicPr>
            <p:cNvPr id="8" name="Graphic 7" descr="Cheers with solid fill">
              <a:extLst>
                <a:ext uri="{FF2B5EF4-FFF2-40B4-BE49-F238E27FC236}">
                  <a16:creationId xmlns:a16="http://schemas.microsoft.com/office/drawing/2014/main" id="{A6481C0E-C3D8-2B05-1A8C-D79481B52B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4201" y="3234786"/>
              <a:ext cx="645458" cy="645458"/>
            </a:xfrm>
            <a:prstGeom prst="rect">
              <a:avLst/>
            </a:prstGeom>
          </p:spPr>
        </p:pic>
      </p:grpSp>
      <p:grpSp>
        <p:nvGrpSpPr>
          <p:cNvPr id="12" name="Group 11">
            <a:extLst>
              <a:ext uri="{FF2B5EF4-FFF2-40B4-BE49-F238E27FC236}">
                <a16:creationId xmlns:a16="http://schemas.microsoft.com/office/drawing/2014/main" id="{AF9CBDC3-981D-9E92-3A39-0994FD3C9B29}"/>
              </a:ext>
            </a:extLst>
          </p:cNvPr>
          <p:cNvGrpSpPr/>
          <p:nvPr/>
        </p:nvGrpSpPr>
        <p:grpSpPr>
          <a:xfrm>
            <a:off x="7080025" y="1914535"/>
            <a:ext cx="4750130" cy="4001984"/>
            <a:chOff x="7080025" y="1914535"/>
            <a:chExt cx="4750130" cy="4001984"/>
          </a:xfrm>
        </p:grpSpPr>
        <p:pic>
          <p:nvPicPr>
            <p:cNvPr id="10" name="Picture 9">
              <a:extLst>
                <a:ext uri="{FF2B5EF4-FFF2-40B4-BE49-F238E27FC236}">
                  <a16:creationId xmlns:a16="http://schemas.microsoft.com/office/drawing/2014/main" id="{6C23A023-1DC9-C7CC-B6C9-E7FB9A375B45}"/>
                </a:ext>
              </a:extLst>
            </p:cNvPr>
            <p:cNvPicPr>
              <a:picLocks noChangeAspect="1"/>
            </p:cNvPicPr>
            <p:nvPr/>
          </p:nvPicPr>
          <p:blipFill>
            <a:blip r:embed="rId5"/>
            <a:stretch>
              <a:fillRect/>
            </a:stretch>
          </p:blipFill>
          <p:spPr>
            <a:xfrm>
              <a:off x="7654656" y="2352525"/>
              <a:ext cx="3408364" cy="2760896"/>
            </a:xfrm>
            <a:prstGeom prst="rect">
              <a:avLst/>
            </a:prstGeom>
          </p:spPr>
        </p:pic>
        <p:sp>
          <p:nvSpPr>
            <p:cNvPr id="11" name="Rectangle 10">
              <a:extLst>
                <a:ext uri="{FF2B5EF4-FFF2-40B4-BE49-F238E27FC236}">
                  <a16:creationId xmlns:a16="http://schemas.microsoft.com/office/drawing/2014/main" id="{F9579F32-4D61-FD49-0747-376C65386139}"/>
                </a:ext>
              </a:extLst>
            </p:cNvPr>
            <p:cNvSpPr/>
            <p:nvPr/>
          </p:nvSpPr>
          <p:spPr>
            <a:xfrm>
              <a:off x="7080025" y="1914535"/>
              <a:ext cx="4750130" cy="4001984"/>
            </a:xfrm>
            <a:prstGeom prst="rect">
              <a:avLst/>
            </a:prstGeom>
            <a:solidFill>
              <a:schemeClr val="bg1">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43685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3"/>
          <p:cNvSpPr txBox="1">
            <a:spLocks noChangeArrowheads="1"/>
          </p:cNvSpPr>
          <p:nvPr/>
        </p:nvSpPr>
        <p:spPr bwMode="auto">
          <a:xfrm>
            <a:off x="816429" y="1645920"/>
            <a:ext cx="954581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2000">
                <a:solidFill>
                  <a:schemeClr val="tx2">
                    <a:lumMod val="75000"/>
                  </a:schemeClr>
                </a:solidFill>
                <a:latin typeface="Arial"/>
                <a:cs typeface="Arial"/>
              </a:rPr>
              <a:t>This true story highlights the </a:t>
            </a:r>
            <a:r>
              <a:rPr lang="en-GB" sz="2000" b="1">
                <a:solidFill>
                  <a:srgbClr val="086788"/>
                </a:solidFill>
                <a:latin typeface="Arial"/>
                <a:cs typeface="Arial"/>
              </a:rPr>
              <a:t>importance of looking beyond physical/infrastructural issues</a:t>
            </a:r>
            <a:r>
              <a:rPr lang="en-GB" sz="2000" b="1">
                <a:solidFill>
                  <a:schemeClr val="tx2">
                    <a:lumMod val="75000"/>
                  </a:schemeClr>
                </a:solidFill>
                <a:latin typeface="Arial"/>
                <a:cs typeface="Arial"/>
              </a:rPr>
              <a:t> </a:t>
            </a:r>
            <a:r>
              <a:rPr lang="en-GB" sz="2000">
                <a:solidFill>
                  <a:schemeClr val="tx2">
                    <a:lumMod val="75000"/>
                  </a:schemeClr>
                </a:solidFill>
                <a:latin typeface="Arial"/>
                <a:cs typeface="Arial"/>
              </a:rPr>
              <a:t>to fully understand improvement needs…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3042" y="2636282"/>
            <a:ext cx="5125915" cy="3395087"/>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rot="16200000">
            <a:off x="7938246" y="4924622"/>
            <a:ext cx="2013438" cy="200055"/>
          </a:xfrm>
          <a:prstGeom prst="rect">
            <a:avLst/>
          </a:prstGeom>
          <a:noFill/>
        </p:spPr>
        <p:txBody>
          <a:bodyPr wrap="square" rtlCol="0">
            <a:spAutoFit/>
          </a:bodyPr>
          <a:lstStyle/>
          <a:p>
            <a:r>
              <a:rPr lang="en-IE" sz="700">
                <a:solidFill>
                  <a:schemeClr val="bg1">
                    <a:lumMod val="75000"/>
                  </a:schemeClr>
                </a:solidFill>
              </a:rPr>
              <a:t>WHO/R M McKeown</a:t>
            </a:r>
          </a:p>
        </p:txBody>
      </p:sp>
      <p:sp>
        <p:nvSpPr>
          <p:cNvPr id="6" name="Text Box 63">
            <a:extLst>
              <a:ext uri="{FF2B5EF4-FFF2-40B4-BE49-F238E27FC236}">
                <a16:creationId xmlns:a16="http://schemas.microsoft.com/office/drawing/2014/main" id="{FCBBF89F-9D1C-1340-9ED3-12CE414F93B9}"/>
              </a:ext>
            </a:extLst>
          </p:cNvPr>
          <p:cNvSpPr txBox="1">
            <a:spLocks noChangeArrowheads="1"/>
          </p:cNvSpPr>
          <p:nvPr/>
        </p:nvSpPr>
        <p:spPr bwMode="auto">
          <a:xfrm>
            <a:off x="0" y="208747"/>
            <a:ext cx="10668001"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CASE EXAMPLE:</a:t>
            </a:r>
          </a:p>
          <a:p>
            <a:pPr algn="l">
              <a:spcBef>
                <a:spcPts val="0"/>
              </a:spcBef>
              <a:defRPr/>
            </a:pPr>
            <a:r>
              <a:rPr lang="en-US" sz="2800" b="1" spc="100">
                <a:solidFill>
                  <a:schemeClr val="bg1"/>
                </a:solidFill>
                <a:latin typeface="Arial" charset="0"/>
              </a:rPr>
              <a:t>Improvement planning in Bhutan</a:t>
            </a:r>
          </a:p>
        </p:txBody>
      </p:sp>
      <p:pic>
        <p:nvPicPr>
          <p:cNvPr id="2" name="Graphic 1" descr="Globe outline">
            <a:extLst>
              <a:ext uri="{FF2B5EF4-FFF2-40B4-BE49-F238E27FC236}">
                <a16:creationId xmlns:a16="http://schemas.microsoft.com/office/drawing/2014/main" id="{9291F064-AAE8-2E0A-FB0E-33B7783736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7044" y="276838"/>
            <a:ext cx="914400" cy="914400"/>
          </a:xfrm>
          <a:prstGeom prst="rect">
            <a:avLst/>
          </a:prstGeom>
        </p:spPr>
      </p:pic>
    </p:spTree>
    <p:extLst>
      <p:ext uri="{BB962C8B-B14F-4D97-AF65-F5344CB8AC3E}">
        <p14:creationId xmlns:p14="http://schemas.microsoft.com/office/powerpoint/2010/main" val="92286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a:spLocks noChangeArrowheads="1"/>
          </p:cNvSpPr>
          <p:nvPr/>
        </p:nvSpPr>
        <p:spPr bwMode="auto">
          <a:xfrm>
            <a:off x="1145178" y="3723446"/>
            <a:ext cx="430372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r>
              <a:rPr lang="en-US" sz="2000">
                <a:solidFill>
                  <a:schemeClr val="bg2">
                    <a:lumMod val="25000"/>
                  </a:schemeClr>
                </a:solidFill>
              </a:rPr>
              <a:t>Working all together in plenary, discuss the control measures shown in the picture on the next slide.</a:t>
            </a: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2161" y="2301675"/>
            <a:ext cx="4201098" cy="2547941"/>
          </a:xfrm>
          <a:prstGeom prst="rect">
            <a:avLst/>
          </a:prstGeom>
          <a:ln>
            <a:noFill/>
          </a:ln>
          <a:effectLst>
            <a:outerShdw blurRad="292100" dist="139700" dir="2700000" algn="tl" rotWithShape="0">
              <a:srgbClr val="333333">
                <a:alpha val="65000"/>
              </a:srgbClr>
            </a:outerShdw>
          </a:effectLst>
        </p:spPr>
      </p:pic>
      <p:sp>
        <p:nvSpPr>
          <p:cNvPr id="10" name="Text Box 63">
            <a:extLst>
              <a:ext uri="{FF2B5EF4-FFF2-40B4-BE49-F238E27FC236}">
                <a16:creationId xmlns:a16="http://schemas.microsoft.com/office/drawing/2014/main" id="{8BC2DE5A-C55B-7A46-83E9-377D47D583F0}"/>
              </a:ext>
            </a:extLst>
          </p:cNvPr>
          <p:cNvSpPr txBox="1">
            <a:spLocks noChangeArrowheads="1"/>
          </p:cNvSpPr>
          <p:nvPr/>
        </p:nvSpPr>
        <p:spPr bwMode="auto">
          <a:xfrm>
            <a:off x="2636436" y="2494643"/>
            <a:ext cx="19145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5 minutes</a:t>
            </a:r>
            <a:endParaRPr lang="en-GB" sz="2000">
              <a:solidFill>
                <a:srgbClr val="E45C31"/>
              </a:solidFill>
              <a:latin typeface="Arial" charset="0"/>
            </a:endParaRPr>
          </a:p>
        </p:txBody>
      </p:sp>
      <p:cxnSp>
        <p:nvCxnSpPr>
          <p:cNvPr id="12" name="Straight Arrow Connector 11">
            <a:extLst>
              <a:ext uri="{FF2B5EF4-FFF2-40B4-BE49-F238E27FC236}">
                <a16:creationId xmlns:a16="http://schemas.microsoft.com/office/drawing/2014/main" id="{045E8521-19B0-A349-A895-C6314CD96F0F}"/>
              </a:ext>
            </a:extLst>
          </p:cNvPr>
          <p:cNvCxnSpPr>
            <a:cxnSpLocks/>
          </p:cNvCxnSpPr>
          <p:nvPr/>
        </p:nvCxnSpPr>
        <p:spPr bwMode="auto">
          <a:xfrm>
            <a:off x="1145178" y="3540565"/>
            <a:ext cx="4244663"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4" name="Text Box 63">
            <a:extLst>
              <a:ext uri="{FF2B5EF4-FFF2-40B4-BE49-F238E27FC236}">
                <a16:creationId xmlns:a16="http://schemas.microsoft.com/office/drawing/2014/main" id="{E48B5B95-26BC-B746-906E-286D5415731C}"/>
              </a:ext>
            </a:extLst>
          </p:cNvPr>
          <p:cNvSpPr txBox="1">
            <a:spLocks noChangeArrowheads="1"/>
          </p:cNvSpPr>
          <p:nvPr/>
        </p:nvSpPr>
        <p:spPr bwMode="auto">
          <a:xfrm>
            <a:off x="-164618" y="261820"/>
            <a:ext cx="9144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b="1" i="1" spc="100">
                <a:solidFill>
                  <a:schemeClr val="bg1"/>
                </a:solidFill>
                <a:latin typeface="Arial" charset="0"/>
              </a:rPr>
              <a:t>Control measures - spot the difference</a:t>
            </a:r>
          </a:p>
        </p:txBody>
      </p:sp>
      <p:pic>
        <p:nvPicPr>
          <p:cNvPr id="3" name="Graphic 2" descr="Stopwatch with solid fill">
            <a:extLst>
              <a:ext uri="{FF2B5EF4-FFF2-40B4-BE49-F238E27FC236}">
                <a16:creationId xmlns:a16="http://schemas.microsoft.com/office/drawing/2014/main" id="{80E15306-174C-873C-EF84-F8130295C3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159" y="1749206"/>
            <a:ext cx="1574052" cy="1574052"/>
          </a:xfrm>
          <a:prstGeom prst="rect">
            <a:avLst/>
          </a:prstGeom>
        </p:spPr>
      </p:pic>
    </p:spTree>
    <p:extLst>
      <p:ext uri="{BB962C8B-B14F-4D97-AF65-F5344CB8AC3E}">
        <p14:creationId xmlns:p14="http://schemas.microsoft.com/office/powerpoint/2010/main" val="4093602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63">
            <a:extLst>
              <a:ext uri="{FF2B5EF4-FFF2-40B4-BE49-F238E27FC236}">
                <a16:creationId xmlns:a16="http://schemas.microsoft.com/office/drawing/2014/main" id="{D8DEE180-0DD2-384E-ABE2-0D259C45C183}"/>
              </a:ext>
            </a:extLst>
          </p:cNvPr>
          <p:cNvSpPr txBox="1">
            <a:spLocks noChangeArrowheads="1"/>
          </p:cNvSpPr>
          <p:nvPr/>
        </p:nvSpPr>
        <p:spPr bwMode="auto">
          <a:xfrm>
            <a:off x="152400" y="424190"/>
            <a:ext cx="105156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WTP OPERATIONS   theory vs practice</a:t>
            </a:r>
          </a:p>
        </p:txBody>
      </p:sp>
      <p:sp>
        <p:nvSpPr>
          <p:cNvPr id="6" name="Rectangle 5"/>
          <p:cNvSpPr/>
          <p:nvPr/>
        </p:nvSpPr>
        <p:spPr bwMode="auto">
          <a:xfrm>
            <a:off x="1479259" y="2835830"/>
            <a:ext cx="398078" cy="720397"/>
          </a:xfrm>
          <a:prstGeom prst="rect">
            <a:avLst/>
          </a:prstGeom>
          <a:solidFill>
            <a:srgbClr val="91C400">
              <a:alpha val="85001"/>
            </a:srgb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6" name="Rectangle 25"/>
          <p:cNvSpPr/>
          <p:nvPr/>
        </p:nvSpPr>
        <p:spPr bwMode="auto">
          <a:xfrm>
            <a:off x="2796852" y="2688332"/>
            <a:ext cx="548979" cy="889544"/>
          </a:xfrm>
          <a:prstGeom prst="rect">
            <a:avLst/>
          </a:prstGeom>
          <a:solidFill>
            <a:schemeClr val="accent2">
              <a:lumMod val="40000"/>
              <a:lumOff val="60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8" name="Rectangle 27"/>
          <p:cNvSpPr/>
          <p:nvPr/>
        </p:nvSpPr>
        <p:spPr bwMode="auto">
          <a:xfrm>
            <a:off x="3404201" y="2689070"/>
            <a:ext cx="548979" cy="888295"/>
          </a:xfrm>
          <a:prstGeom prst="rect">
            <a:avLst/>
          </a:prstGeom>
          <a:solidFill>
            <a:schemeClr val="accent2">
              <a:lumMod val="40000"/>
              <a:lumOff val="60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9" name="Rectangle 28"/>
          <p:cNvSpPr/>
          <p:nvPr/>
        </p:nvSpPr>
        <p:spPr bwMode="auto">
          <a:xfrm>
            <a:off x="2769291" y="3998196"/>
            <a:ext cx="1230652" cy="548304"/>
          </a:xfrm>
          <a:prstGeom prst="rect">
            <a:avLst/>
          </a:prstGeom>
          <a:solidFill>
            <a:srgbClr val="FFA86A">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3" name="Rectangle 32"/>
          <p:cNvSpPr/>
          <p:nvPr/>
        </p:nvSpPr>
        <p:spPr bwMode="auto">
          <a:xfrm>
            <a:off x="2769292" y="4605585"/>
            <a:ext cx="1231403" cy="548304"/>
          </a:xfrm>
          <a:prstGeom prst="rect">
            <a:avLst/>
          </a:prstGeom>
          <a:solidFill>
            <a:srgbClr val="FFA86A">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7" name="Oval 6"/>
          <p:cNvSpPr/>
          <p:nvPr/>
        </p:nvSpPr>
        <p:spPr bwMode="auto">
          <a:xfrm>
            <a:off x="1614209" y="5314925"/>
            <a:ext cx="454949" cy="454988"/>
          </a:xfrm>
          <a:prstGeom prst="ellipse">
            <a:avLst/>
          </a:prstGeom>
          <a:solidFill>
            <a:srgbClr val="660066">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4" name="Oval 33"/>
          <p:cNvSpPr/>
          <p:nvPr/>
        </p:nvSpPr>
        <p:spPr bwMode="auto">
          <a:xfrm>
            <a:off x="2180265" y="5314925"/>
            <a:ext cx="454949" cy="454988"/>
          </a:xfrm>
          <a:prstGeom prst="ellipse">
            <a:avLst/>
          </a:prstGeom>
          <a:solidFill>
            <a:schemeClr val="accent4">
              <a:lumMod val="60000"/>
              <a:lumOff val="40000"/>
              <a:alpha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5" name="Rectangle 34"/>
          <p:cNvSpPr/>
          <p:nvPr/>
        </p:nvSpPr>
        <p:spPr bwMode="auto">
          <a:xfrm>
            <a:off x="5272353" y="4927313"/>
            <a:ext cx="2443102" cy="1305880"/>
          </a:xfrm>
          <a:prstGeom prst="rect">
            <a:avLst/>
          </a:prstGeom>
          <a:solidFill>
            <a:srgbClr val="086788">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solidFill>
                <a:srgbClr val="086788"/>
              </a:solidFill>
              <a:latin typeface="Californian FB" charset="0"/>
              <a:ea typeface="ＭＳ Ｐゴシック" charset="0"/>
            </a:endParaRPr>
          </a:p>
        </p:txBody>
      </p:sp>
      <p:sp>
        <p:nvSpPr>
          <p:cNvPr id="37" name="Down Arrow 36"/>
          <p:cNvSpPr/>
          <p:nvPr/>
        </p:nvSpPr>
        <p:spPr bwMode="auto">
          <a:xfrm>
            <a:off x="1550569" y="2098412"/>
            <a:ext cx="245680" cy="264673"/>
          </a:xfrm>
          <a:prstGeom prst="down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9" name="Bent-Up Arrow 38"/>
          <p:cNvSpPr/>
          <p:nvPr/>
        </p:nvSpPr>
        <p:spPr bwMode="auto">
          <a:xfrm rot="5400000">
            <a:off x="4012282" y="4982794"/>
            <a:ext cx="625290" cy="1387323"/>
          </a:xfrm>
          <a:prstGeom prst="bentUp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9" name="Down Arrow 48"/>
          <p:cNvSpPr/>
          <p:nvPr/>
        </p:nvSpPr>
        <p:spPr bwMode="auto">
          <a:xfrm rot="16200000" flipH="1">
            <a:off x="2998956" y="5200807"/>
            <a:ext cx="189579" cy="683224"/>
          </a:xfrm>
          <a:prstGeom prst="downArrow">
            <a:avLst/>
          </a:prstGeom>
          <a:solidFill>
            <a:srgbClr val="6600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52" name="Text Box 63"/>
          <p:cNvSpPr txBox="1">
            <a:spLocks noChangeArrowheads="1"/>
          </p:cNvSpPr>
          <p:nvPr/>
        </p:nvSpPr>
        <p:spPr bwMode="auto">
          <a:xfrm>
            <a:off x="873782" y="2418622"/>
            <a:ext cx="150262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800" b="1" err="1">
                <a:solidFill>
                  <a:srgbClr val="000000"/>
                </a:solidFill>
                <a:latin typeface="Arial"/>
                <a:cs typeface="Arial"/>
              </a:rPr>
              <a:t>Coag</a:t>
            </a:r>
            <a:r>
              <a:rPr lang="en-GB" sz="1800" b="1">
                <a:solidFill>
                  <a:srgbClr val="000000"/>
                </a:solidFill>
                <a:latin typeface="Arial"/>
                <a:cs typeface="Arial"/>
              </a:rPr>
              <a:t>./floc.</a:t>
            </a:r>
            <a:endParaRPr lang="en-GB" sz="1800" b="1" i="1">
              <a:solidFill>
                <a:srgbClr val="000000"/>
              </a:solidFill>
              <a:latin typeface="Arial"/>
              <a:cs typeface="Arial"/>
            </a:endParaRPr>
          </a:p>
        </p:txBody>
      </p:sp>
      <p:sp>
        <p:nvSpPr>
          <p:cNvPr id="53" name="Text Box 63"/>
          <p:cNvSpPr txBox="1">
            <a:spLocks noChangeArrowheads="1"/>
          </p:cNvSpPr>
          <p:nvPr/>
        </p:nvSpPr>
        <p:spPr bwMode="auto">
          <a:xfrm>
            <a:off x="2302410" y="2364523"/>
            <a:ext cx="195399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1800" b="1">
                <a:solidFill>
                  <a:srgbClr val="000000"/>
                </a:solidFill>
                <a:latin typeface="Arial"/>
                <a:cs typeface="Arial"/>
              </a:rPr>
              <a:t>Sedimentation</a:t>
            </a:r>
            <a:endParaRPr lang="en-GB" sz="1800" b="1" i="1">
              <a:solidFill>
                <a:srgbClr val="000000"/>
              </a:solidFill>
              <a:latin typeface="Arial"/>
              <a:cs typeface="Arial"/>
            </a:endParaRPr>
          </a:p>
        </p:txBody>
      </p:sp>
      <p:sp>
        <p:nvSpPr>
          <p:cNvPr id="54" name="Text Box 63"/>
          <p:cNvSpPr txBox="1">
            <a:spLocks noChangeArrowheads="1"/>
          </p:cNvSpPr>
          <p:nvPr/>
        </p:nvSpPr>
        <p:spPr bwMode="auto">
          <a:xfrm>
            <a:off x="464677" y="4387801"/>
            <a:ext cx="223316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1800" b="1">
                <a:solidFill>
                  <a:srgbClr val="000000"/>
                </a:solidFill>
                <a:latin typeface="Arial"/>
                <a:cs typeface="Arial"/>
              </a:rPr>
              <a:t>Slow sand filters (SSFs)</a:t>
            </a:r>
            <a:endParaRPr lang="en-GB" sz="1800" b="1" i="1">
              <a:solidFill>
                <a:srgbClr val="000000"/>
              </a:solidFill>
              <a:latin typeface="Arial"/>
              <a:cs typeface="Arial"/>
            </a:endParaRPr>
          </a:p>
        </p:txBody>
      </p:sp>
      <p:sp>
        <p:nvSpPr>
          <p:cNvPr id="55" name="Text Box 63"/>
          <p:cNvSpPr txBox="1">
            <a:spLocks noChangeArrowheads="1"/>
          </p:cNvSpPr>
          <p:nvPr/>
        </p:nvSpPr>
        <p:spPr bwMode="auto">
          <a:xfrm>
            <a:off x="636991" y="5784627"/>
            <a:ext cx="2884143"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1600" b="1">
                <a:solidFill>
                  <a:srgbClr val="000000"/>
                </a:solidFill>
                <a:latin typeface="Arial"/>
                <a:cs typeface="Arial"/>
              </a:rPr>
              <a:t>2 chlorine (Cl</a:t>
            </a:r>
            <a:r>
              <a:rPr lang="en-GB" sz="1600" b="1" baseline="-25000">
                <a:solidFill>
                  <a:srgbClr val="000000"/>
                </a:solidFill>
                <a:latin typeface="Arial"/>
                <a:cs typeface="Arial"/>
              </a:rPr>
              <a:t>2</a:t>
            </a:r>
            <a:r>
              <a:rPr lang="en-GB" sz="1600" b="1">
                <a:solidFill>
                  <a:srgbClr val="000000"/>
                </a:solidFill>
                <a:latin typeface="Arial"/>
                <a:cs typeface="Arial"/>
              </a:rPr>
              <a:t>) units </a:t>
            </a:r>
            <a:br>
              <a:rPr lang="en-GB" sz="1600" b="1">
                <a:solidFill>
                  <a:srgbClr val="000000"/>
                </a:solidFill>
                <a:latin typeface="Arial"/>
                <a:cs typeface="Arial"/>
              </a:rPr>
            </a:br>
            <a:r>
              <a:rPr lang="en-GB" sz="1400">
                <a:solidFill>
                  <a:srgbClr val="000000"/>
                </a:solidFill>
                <a:latin typeface="Arial"/>
                <a:cs typeface="Arial"/>
              </a:rPr>
              <a:t>(pressurized + gravity backup)</a:t>
            </a:r>
            <a:endParaRPr lang="en-GB" sz="1400" i="1">
              <a:solidFill>
                <a:srgbClr val="000000"/>
              </a:solidFill>
              <a:latin typeface="Arial"/>
              <a:cs typeface="Arial"/>
            </a:endParaRPr>
          </a:p>
        </p:txBody>
      </p:sp>
      <p:sp>
        <p:nvSpPr>
          <p:cNvPr id="56" name="Text Box 63"/>
          <p:cNvSpPr txBox="1">
            <a:spLocks noChangeArrowheads="1"/>
          </p:cNvSpPr>
          <p:nvPr/>
        </p:nvSpPr>
        <p:spPr bwMode="auto">
          <a:xfrm>
            <a:off x="5272355" y="5362137"/>
            <a:ext cx="244310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800" b="1">
                <a:solidFill>
                  <a:schemeClr val="bg1"/>
                </a:solidFill>
                <a:latin typeface="Arial"/>
                <a:cs typeface="Arial"/>
              </a:rPr>
              <a:t>Clearwater</a:t>
            </a:r>
            <a:endParaRPr lang="en-GB" sz="1800" b="1" i="1">
              <a:solidFill>
                <a:schemeClr val="bg1"/>
              </a:solidFill>
              <a:latin typeface="Arial"/>
              <a:cs typeface="Arial"/>
            </a:endParaRPr>
          </a:p>
        </p:txBody>
      </p:sp>
      <p:sp>
        <p:nvSpPr>
          <p:cNvPr id="57" name="Down Arrow 56"/>
          <p:cNvSpPr/>
          <p:nvPr/>
        </p:nvSpPr>
        <p:spPr bwMode="auto">
          <a:xfrm rot="16200000" flipH="1">
            <a:off x="8327938" y="5275613"/>
            <a:ext cx="322279" cy="1202616"/>
          </a:xfrm>
          <a:prstGeom prst="down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58" name="Text Box 63"/>
          <p:cNvSpPr txBox="1">
            <a:spLocks noChangeArrowheads="1"/>
          </p:cNvSpPr>
          <p:nvPr/>
        </p:nvSpPr>
        <p:spPr bwMode="auto">
          <a:xfrm>
            <a:off x="7822571" y="5085139"/>
            <a:ext cx="153320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800" b="1">
                <a:solidFill>
                  <a:srgbClr val="000000"/>
                </a:solidFill>
                <a:latin typeface="Arial"/>
                <a:cs typeface="Arial"/>
              </a:rPr>
              <a:t>To customers</a:t>
            </a:r>
            <a:endParaRPr lang="en-GB" sz="1800" b="1" i="1">
              <a:solidFill>
                <a:srgbClr val="000000"/>
              </a:solidFill>
              <a:latin typeface="Arial"/>
              <a:cs typeface="Arial"/>
            </a:endParaRPr>
          </a:p>
        </p:txBody>
      </p:sp>
      <p:pic>
        <p:nvPicPr>
          <p:cNvPr id="2" name="Picture 1">
            <a:extLst>
              <a:ext uri="{FF2B5EF4-FFF2-40B4-BE49-F238E27FC236}">
                <a16:creationId xmlns:a16="http://schemas.microsoft.com/office/drawing/2014/main" id="{083AF921-3279-1F40-8022-F6ED70105D17}"/>
              </a:ext>
            </a:extLst>
          </p:cNvPr>
          <p:cNvPicPr>
            <a:picLocks noChangeAspect="1"/>
          </p:cNvPicPr>
          <p:nvPr/>
        </p:nvPicPr>
        <p:blipFill>
          <a:blip r:embed="rId3"/>
          <a:stretch>
            <a:fillRect/>
          </a:stretch>
        </p:blipFill>
        <p:spPr>
          <a:xfrm rot="10800000">
            <a:off x="615957" y="1457488"/>
            <a:ext cx="3403273" cy="633789"/>
          </a:xfrm>
          <a:prstGeom prst="rect">
            <a:avLst/>
          </a:prstGeom>
        </p:spPr>
      </p:pic>
      <p:sp>
        <p:nvSpPr>
          <p:cNvPr id="9" name="Down Arrow 8"/>
          <p:cNvSpPr/>
          <p:nvPr/>
        </p:nvSpPr>
        <p:spPr bwMode="auto">
          <a:xfrm rot="16200000">
            <a:off x="2240653" y="3000768"/>
            <a:ext cx="245680" cy="264673"/>
          </a:xfrm>
          <a:prstGeom prst="down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2" name="Text Box 63"/>
          <p:cNvSpPr txBox="1">
            <a:spLocks noChangeArrowheads="1"/>
          </p:cNvSpPr>
          <p:nvPr/>
        </p:nvSpPr>
        <p:spPr bwMode="auto">
          <a:xfrm>
            <a:off x="2075540" y="1668606"/>
            <a:ext cx="1066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800" b="1">
                <a:solidFill>
                  <a:schemeClr val="bg1"/>
                </a:solidFill>
                <a:latin typeface="Arial"/>
                <a:cs typeface="Arial"/>
              </a:rPr>
              <a:t>S. River</a:t>
            </a:r>
            <a:endParaRPr lang="en-GB" sz="1800" b="1" i="1">
              <a:solidFill>
                <a:schemeClr val="bg1"/>
              </a:solidFill>
              <a:latin typeface="Arial"/>
              <a:cs typeface="Arial"/>
            </a:endParaRPr>
          </a:p>
        </p:txBody>
      </p:sp>
      <p:sp>
        <p:nvSpPr>
          <p:cNvPr id="40" name="Down Arrow 39">
            <a:extLst>
              <a:ext uri="{FF2B5EF4-FFF2-40B4-BE49-F238E27FC236}">
                <a16:creationId xmlns:a16="http://schemas.microsoft.com/office/drawing/2014/main" id="{BF665856-1224-634E-9D0F-9006271312C3}"/>
              </a:ext>
            </a:extLst>
          </p:cNvPr>
          <p:cNvSpPr/>
          <p:nvPr/>
        </p:nvSpPr>
        <p:spPr bwMode="auto">
          <a:xfrm>
            <a:off x="3257779" y="3666176"/>
            <a:ext cx="245680" cy="264673"/>
          </a:xfrm>
          <a:prstGeom prst="down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 name="Rounded Rectangle 2">
            <a:extLst>
              <a:ext uri="{FF2B5EF4-FFF2-40B4-BE49-F238E27FC236}">
                <a16:creationId xmlns:a16="http://schemas.microsoft.com/office/drawing/2014/main" id="{6294C966-A639-6647-BAD1-BA0A5A67EB87}"/>
              </a:ext>
            </a:extLst>
          </p:cNvPr>
          <p:cNvSpPr/>
          <p:nvPr/>
        </p:nvSpPr>
        <p:spPr>
          <a:xfrm>
            <a:off x="5321293" y="2011853"/>
            <a:ext cx="1549413" cy="328847"/>
          </a:xfrm>
          <a:prstGeom prst="round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Box 63"/>
          <p:cNvSpPr txBox="1">
            <a:spLocks noChangeArrowheads="1"/>
          </p:cNvSpPr>
          <p:nvPr/>
        </p:nvSpPr>
        <p:spPr bwMode="auto">
          <a:xfrm>
            <a:off x="5328899" y="2000611"/>
            <a:ext cx="6520543"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800" b="1" spc="100">
                <a:solidFill>
                  <a:schemeClr val="bg1"/>
                </a:solidFill>
                <a:latin typeface="Arial"/>
                <a:cs typeface="Arial"/>
              </a:rPr>
              <a:t>IN THEORY  </a:t>
            </a:r>
            <a:r>
              <a:rPr lang="en-GB" sz="1800">
                <a:latin typeface="Arial"/>
                <a:cs typeface="Arial"/>
              </a:rPr>
              <a:t>According to WSP documentation, the WTP needed a new Cl</a:t>
            </a:r>
            <a:r>
              <a:rPr lang="en-GB" sz="1800" baseline="-25000">
                <a:latin typeface="Arial"/>
                <a:cs typeface="Arial"/>
              </a:rPr>
              <a:t>2 </a:t>
            </a:r>
            <a:r>
              <a:rPr lang="en-GB" sz="1800">
                <a:latin typeface="Arial"/>
                <a:cs typeface="Arial"/>
              </a:rPr>
              <a:t>dosing system and new slow sand filter media.</a:t>
            </a:r>
          </a:p>
          <a:p>
            <a:pPr marL="0" indent="0" algn="l" eaLnBrk="1" hangingPunct="1">
              <a:spcBef>
                <a:spcPct val="50000"/>
              </a:spcBef>
              <a:defRPr/>
            </a:pPr>
            <a:r>
              <a:rPr lang="en-GB" sz="1800" b="1">
                <a:solidFill>
                  <a:srgbClr val="E45C31"/>
                </a:solidFill>
                <a:latin typeface="Arial"/>
                <a:cs typeface="Arial"/>
              </a:rPr>
              <a:t>WTP improvement needs identified in the WSP were purely physical.</a:t>
            </a:r>
          </a:p>
          <a:p>
            <a:pPr marL="0" indent="0" algn="l" eaLnBrk="1" hangingPunct="1">
              <a:spcBef>
                <a:spcPct val="50000"/>
              </a:spcBef>
              <a:defRPr/>
            </a:pPr>
            <a:r>
              <a:rPr lang="en-GB" sz="1800">
                <a:latin typeface="Arial"/>
                <a:cs typeface="Arial"/>
              </a:rPr>
              <a:t>Funds were to be provided (government + donor) following a WSP audit. </a:t>
            </a:r>
            <a:endParaRPr lang="en-GB" sz="1800" b="1">
              <a:latin typeface="Arial"/>
              <a:cs typeface="Arial"/>
            </a:endParaRPr>
          </a:p>
        </p:txBody>
      </p:sp>
      <p:pic>
        <p:nvPicPr>
          <p:cNvPr id="27" name="Graphic 26" descr="Play">
            <a:extLst>
              <a:ext uri="{FF2B5EF4-FFF2-40B4-BE49-F238E27FC236}">
                <a16:creationId xmlns:a16="http://schemas.microsoft.com/office/drawing/2014/main" id="{28EC0324-F894-4F44-AAFF-C6C561AB5AF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5499" y="592244"/>
            <a:ext cx="187112" cy="187112"/>
          </a:xfrm>
          <a:prstGeom prst="rect">
            <a:avLst/>
          </a:prstGeom>
        </p:spPr>
      </p:pic>
      <p:pic>
        <p:nvPicPr>
          <p:cNvPr id="4" name="Graphic 3" descr="Globe outline">
            <a:extLst>
              <a:ext uri="{FF2B5EF4-FFF2-40B4-BE49-F238E27FC236}">
                <a16:creationId xmlns:a16="http://schemas.microsoft.com/office/drawing/2014/main" id="{1098514A-916D-E3EF-308E-EF91A488C3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27044" y="276838"/>
            <a:ext cx="914400" cy="914400"/>
          </a:xfrm>
          <a:prstGeom prst="rect">
            <a:avLst/>
          </a:prstGeom>
        </p:spPr>
      </p:pic>
    </p:spTree>
    <p:extLst>
      <p:ext uri="{BB962C8B-B14F-4D97-AF65-F5344CB8AC3E}">
        <p14:creationId xmlns:p14="http://schemas.microsoft.com/office/powerpoint/2010/main" val="12205257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a:extLst>
              <a:ext uri="{FF2B5EF4-FFF2-40B4-BE49-F238E27FC236}">
                <a16:creationId xmlns:a16="http://schemas.microsoft.com/office/drawing/2014/main" id="{82025470-F6C9-DA48-8021-5B824BB4CE61}"/>
              </a:ext>
            </a:extLst>
          </p:cNvPr>
          <p:cNvSpPr/>
          <p:nvPr/>
        </p:nvSpPr>
        <p:spPr>
          <a:xfrm>
            <a:off x="6592157" y="2564971"/>
            <a:ext cx="1790343" cy="328847"/>
          </a:xfrm>
          <a:prstGeom prst="round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Bent-Up Arrow 49"/>
          <p:cNvSpPr/>
          <p:nvPr/>
        </p:nvSpPr>
        <p:spPr bwMode="auto">
          <a:xfrm rot="10800000" flipH="1">
            <a:off x="4900693" y="1843923"/>
            <a:ext cx="586471" cy="2663679"/>
          </a:xfrm>
          <a:prstGeom prst="bentUpArrow">
            <a:avLst>
              <a:gd name="adj1" fmla="val 22988"/>
              <a:gd name="adj2" fmla="val 24497"/>
              <a:gd name="adj3" fmla="val 25000"/>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59" name="Text Box 63"/>
          <p:cNvSpPr txBox="1">
            <a:spLocks noChangeArrowheads="1"/>
          </p:cNvSpPr>
          <p:nvPr/>
        </p:nvSpPr>
        <p:spPr bwMode="auto">
          <a:xfrm rot="16200000">
            <a:off x="4264439" y="2847219"/>
            <a:ext cx="160227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800" b="1">
                <a:solidFill>
                  <a:srgbClr val="000000"/>
                </a:solidFill>
                <a:latin typeface="Arial"/>
                <a:cs typeface="Arial"/>
              </a:rPr>
              <a:t>Bypass line</a:t>
            </a:r>
            <a:endParaRPr lang="en-GB" sz="1800" b="1" i="1">
              <a:solidFill>
                <a:srgbClr val="000000"/>
              </a:solidFill>
              <a:latin typeface="Arial"/>
              <a:cs typeface="Arial"/>
            </a:endParaRPr>
          </a:p>
        </p:txBody>
      </p:sp>
      <p:sp>
        <p:nvSpPr>
          <p:cNvPr id="13" name="Text Box 63"/>
          <p:cNvSpPr txBox="1">
            <a:spLocks noChangeArrowheads="1"/>
          </p:cNvSpPr>
          <p:nvPr/>
        </p:nvSpPr>
        <p:spPr bwMode="auto">
          <a:xfrm>
            <a:off x="6570105" y="2564971"/>
            <a:ext cx="493898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800" b="1" spc="100">
                <a:solidFill>
                  <a:schemeClr val="bg1"/>
                </a:solidFill>
                <a:latin typeface="Arial"/>
                <a:cs typeface="Arial"/>
              </a:rPr>
              <a:t>IN PRACTICE  </a:t>
            </a:r>
            <a:r>
              <a:rPr lang="en-GB" sz="1800">
                <a:latin typeface="Arial"/>
                <a:cs typeface="Arial"/>
              </a:rPr>
              <a:t>WSP audit team found entire WTP was being bypassed due to </a:t>
            </a:r>
            <a:r>
              <a:rPr lang="en-GB" sz="1800" b="1">
                <a:latin typeface="Arial"/>
                <a:cs typeface="Arial"/>
              </a:rPr>
              <a:t>problems largely related to poor operations and maintenance (O&amp;M)</a:t>
            </a:r>
            <a:r>
              <a:rPr lang="en-GB" sz="1800">
                <a:latin typeface="Arial"/>
                <a:cs typeface="Arial"/>
              </a:rPr>
              <a:t>.</a:t>
            </a:r>
            <a:endParaRPr lang="en-GB" sz="1800" i="1">
              <a:latin typeface="Arial"/>
              <a:cs typeface="Arial"/>
            </a:endParaRPr>
          </a:p>
        </p:txBody>
      </p:sp>
      <p:sp>
        <p:nvSpPr>
          <p:cNvPr id="15" name="Text Box 63">
            <a:extLst>
              <a:ext uri="{FF2B5EF4-FFF2-40B4-BE49-F238E27FC236}">
                <a16:creationId xmlns:a16="http://schemas.microsoft.com/office/drawing/2014/main" id="{7F2FDAB9-C8F6-014E-B613-0DF9A430A6B3}"/>
              </a:ext>
            </a:extLst>
          </p:cNvPr>
          <p:cNvSpPr txBox="1">
            <a:spLocks noChangeArrowheads="1"/>
          </p:cNvSpPr>
          <p:nvPr/>
        </p:nvSpPr>
        <p:spPr bwMode="auto">
          <a:xfrm>
            <a:off x="1524000" y="424190"/>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WTP OPERATIONS   theory vs practice</a:t>
            </a:r>
          </a:p>
        </p:txBody>
      </p:sp>
      <p:grpSp>
        <p:nvGrpSpPr>
          <p:cNvPr id="23" name="Group 22">
            <a:extLst>
              <a:ext uri="{FF2B5EF4-FFF2-40B4-BE49-F238E27FC236}">
                <a16:creationId xmlns:a16="http://schemas.microsoft.com/office/drawing/2014/main" id="{5F1BF498-1046-104D-AA4D-DEE91FB925B4}"/>
              </a:ext>
            </a:extLst>
          </p:cNvPr>
          <p:cNvGrpSpPr/>
          <p:nvPr/>
        </p:nvGrpSpPr>
        <p:grpSpPr>
          <a:xfrm>
            <a:off x="800277" y="1545435"/>
            <a:ext cx="8631695" cy="4793191"/>
            <a:chOff x="353963" y="1545434"/>
            <a:chExt cx="8631695" cy="4793191"/>
          </a:xfrm>
        </p:grpSpPr>
        <p:sp>
          <p:nvSpPr>
            <p:cNvPr id="24" name="Rectangle 23">
              <a:extLst>
                <a:ext uri="{FF2B5EF4-FFF2-40B4-BE49-F238E27FC236}">
                  <a16:creationId xmlns:a16="http://schemas.microsoft.com/office/drawing/2014/main" id="{822195B3-40CB-1148-B672-702299ADD688}"/>
                </a:ext>
              </a:extLst>
            </p:cNvPr>
            <p:cNvSpPr/>
            <p:nvPr/>
          </p:nvSpPr>
          <p:spPr bwMode="auto">
            <a:xfrm>
              <a:off x="1196232" y="2835829"/>
              <a:ext cx="398078" cy="720397"/>
            </a:xfrm>
            <a:prstGeom prst="rect">
              <a:avLst/>
            </a:prstGeom>
            <a:solidFill>
              <a:schemeClr val="bg1">
                <a:lumMod val="85000"/>
                <a:alpha val="85001"/>
              </a:scheme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5" name="Rectangle 24">
              <a:extLst>
                <a:ext uri="{FF2B5EF4-FFF2-40B4-BE49-F238E27FC236}">
                  <a16:creationId xmlns:a16="http://schemas.microsoft.com/office/drawing/2014/main" id="{46FC53B3-FF85-4944-8BF0-FEE07BBC7BE7}"/>
                </a:ext>
              </a:extLst>
            </p:cNvPr>
            <p:cNvSpPr/>
            <p:nvPr/>
          </p:nvSpPr>
          <p:spPr bwMode="auto">
            <a:xfrm>
              <a:off x="2513824" y="2688332"/>
              <a:ext cx="548979" cy="889544"/>
            </a:xfrm>
            <a:prstGeom prst="rect">
              <a:avLst/>
            </a:prstGeom>
            <a:solidFill>
              <a:schemeClr val="bg1">
                <a:lumMod val="85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6" name="Rectangle 25">
              <a:extLst>
                <a:ext uri="{FF2B5EF4-FFF2-40B4-BE49-F238E27FC236}">
                  <a16:creationId xmlns:a16="http://schemas.microsoft.com/office/drawing/2014/main" id="{ADFE00DF-BD4F-EB43-B6DB-64C5BF2FD8B0}"/>
                </a:ext>
              </a:extLst>
            </p:cNvPr>
            <p:cNvSpPr/>
            <p:nvPr/>
          </p:nvSpPr>
          <p:spPr bwMode="auto">
            <a:xfrm>
              <a:off x="3121173" y="2689069"/>
              <a:ext cx="548979" cy="888295"/>
            </a:xfrm>
            <a:prstGeom prst="rect">
              <a:avLst/>
            </a:prstGeom>
            <a:solidFill>
              <a:schemeClr val="bg1">
                <a:lumMod val="85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7" name="Rectangle 26">
              <a:extLst>
                <a:ext uri="{FF2B5EF4-FFF2-40B4-BE49-F238E27FC236}">
                  <a16:creationId xmlns:a16="http://schemas.microsoft.com/office/drawing/2014/main" id="{C4C3C8E7-164A-104A-B4AE-4DAEBCDFBE4D}"/>
                </a:ext>
              </a:extLst>
            </p:cNvPr>
            <p:cNvSpPr/>
            <p:nvPr/>
          </p:nvSpPr>
          <p:spPr bwMode="auto">
            <a:xfrm>
              <a:off x="2486264" y="3998196"/>
              <a:ext cx="1230652" cy="548304"/>
            </a:xfrm>
            <a:prstGeom prst="rect">
              <a:avLst/>
            </a:prstGeom>
            <a:solidFill>
              <a:schemeClr val="bg1">
                <a:lumMod val="85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8" name="Rectangle 27">
              <a:extLst>
                <a:ext uri="{FF2B5EF4-FFF2-40B4-BE49-F238E27FC236}">
                  <a16:creationId xmlns:a16="http://schemas.microsoft.com/office/drawing/2014/main" id="{803AF408-D94F-184D-A0B3-F366A248FBF9}"/>
                </a:ext>
              </a:extLst>
            </p:cNvPr>
            <p:cNvSpPr/>
            <p:nvPr/>
          </p:nvSpPr>
          <p:spPr bwMode="auto">
            <a:xfrm>
              <a:off x="2486264" y="4605585"/>
              <a:ext cx="1231403" cy="548304"/>
            </a:xfrm>
            <a:prstGeom prst="rect">
              <a:avLst/>
            </a:prstGeom>
            <a:solidFill>
              <a:schemeClr val="bg1">
                <a:lumMod val="85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9" name="Oval 28">
              <a:extLst>
                <a:ext uri="{FF2B5EF4-FFF2-40B4-BE49-F238E27FC236}">
                  <a16:creationId xmlns:a16="http://schemas.microsoft.com/office/drawing/2014/main" id="{6D622A5B-8492-CD46-B12D-E6A656C8C28E}"/>
                </a:ext>
              </a:extLst>
            </p:cNvPr>
            <p:cNvSpPr/>
            <p:nvPr/>
          </p:nvSpPr>
          <p:spPr bwMode="auto">
            <a:xfrm>
              <a:off x="1331181" y="5314925"/>
              <a:ext cx="454949" cy="454988"/>
            </a:xfrm>
            <a:prstGeom prst="ellipse">
              <a:avLst/>
            </a:prstGeom>
            <a:solidFill>
              <a:schemeClr val="bg1">
                <a:lumMod val="85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1" name="Oval 30">
              <a:extLst>
                <a:ext uri="{FF2B5EF4-FFF2-40B4-BE49-F238E27FC236}">
                  <a16:creationId xmlns:a16="http://schemas.microsoft.com/office/drawing/2014/main" id="{B20841A4-3AFB-2A4D-AA01-4F15B268EA4A}"/>
                </a:ext>
              </a:extLst>
            </p:cNvPr>
            <p:cNvSpPr/>
            <p:nvPr/>
          </p:nvSpPr>
          <p:spPr bwMode="auto">
            <a:xfrm>
              <a:off x="1897237" y="5314925"/>
              <a:ext cx="454949" cy="454988"/>
            </a:xfrm>
            <a:prstGeom prst="ellipse">
              <a:avLst/>
            </a:prstGeom>
            <a:solidFill>
              <a:schemeClr val="bg1">
                <a:lumMod val="85000"/>
                <a:alpha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2" name="Rectangle 31">
              <a:extLst>
                <a:ext uri="{FF2B5EF4-FFF2-40B4-BE49-F238E27FC236}">
                  <a16:creationId xmlns:a16="http://schemas.microsoft.com/office/drawing/2014/main" id="{7279BD79-6156-A847-A939-1BB5EF677560}"/>
                </a:ext>
              </a:extLst>
            </p:cNvPr>
            <p:cNvSpPr/>
            <p:nvPr/>
          </p:nvSpPr>
          <p:spPr bwMode="auto">
            <a:xfrm>
              <a:off x="4902240" y="4840226"/>
              <a:ext cx="2443102" cy="1305880"/>
            </a:xfrm>
            <a:prstGeom prst="rect">
              <a:avLst/>
            </a:prstGeom>
            <a:solidFill>
              <a:srgbClr val="086788">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solidFill>
                  <a:srgbClr val="086788"/>
                </a:solidFill>
                <a:latin typeface="Californian FB" charset="0"/>
                <a:ea typeface="ＭＳ Ｐゴシック" charset="0"/>
              </a:endParaRPr>
            </a:p>
          </p:txBody>
        </p:sp>
        <p:sp>
          <p:nvSpPr>
            <p:cNvPr id="33" name="Down Arrow 32">
              <a:extLst>
                <a:ext uri="{FF2B5EF4-FFF2-40B4-BE49-F238E27FC236}">
                  <a16:creationId xmlns:a16="http://schemas.microsoft.com/office/drawing/2014/main" id="{C968B867-3440-1149-ADA5-82EACC67BA6A}"/>
                </a:ext>
              </a:extLst>
            </p:cNvPr>
            <p:cNvSpPr/>
            <p:nvPr/>
          </p:nvSpPr>
          <p:spPr bwMode="auto">
            <a:xfrm>
              <a:off x="1267542" y="2098411"/>
              <a:ext cx="245680" cy="264673"/>
            </a:xfrm>
            <a:prstGeom prst="downArrow">
              <a:avLst/>
            </a:prstGeom>
            <a:solidFill>
              <a:schemeClr val="bg1">
                <a:lumMod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4" name="Bent-Up Arrow 33">
              <a:extLst>
                <a:ext uri="{FF2B5EF4-FFF2-40B4-BE49-F238E27FC236}">
                  <a16:creationId xmlns:a16="http://schemas.microsoft.com/office/drawing/2014/main" id="{F53A6EE8-BFE9-5946-BCC6-D8952EC6B193}"/>
                </a:ext>
              </a:extLst>
            </p:cNvPr>
            <p:cNvSpPr/>
            <p:nvPr/>
          </p:nvSpPr>
          <p:spPr bwMode="auto">
            <a:xfrm rot="5400000">
              <a:off x="3729255" y="4982793"/>
              <a:ext cx="625290" cy="1387323"/>
            </a:xfrm>
            <a:prstGeom prst="bentUpArrow">
              <a:avLst/>
            </a:prstGeom>
            <a:solidFill>
              <a:schemeClr val="bg1">
                <a:lumMod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6" name="Down Arrow 35">
              <a:extLst>
                <a:ext uri="{FF2B5EF4-FFF2-40B4-BE49-F238E27FC236}">
                  <a16:creationId xmlns:a16="http://schemas.microsoft.com/office/drawing/2014/main" id="{BE9B36BE-B4F8-8F41-9B6B-634C27689EAE}"/>
                </a:ext>
              </a:extLst>
            </p:cNvPr>
            <p:cNvSpPr/>
            <p:nvPr/>
          </p:nvSpPr>
          <p:spPr bwMode="auto">
            <a:xfrm rot="16200000" flipH="1">
              <a:off x="2715928" y="5200807"/>
              <a:ext cx="189579" cy="683224"/>
            </a:xfrm>
            <a:prstGeom prst="downArrow">
              <a:avLst/>
            </a:prstGeom>
            <a:solidFill>
              <a:schemeClr val="bg1">
                <a:lumMod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7" name="Text Box 63">
              <a:extLst>
                <a:ext uri="{FF2B5EF4-FFF2-40B4-BE49-F238E27FC236}">
                  <a16:creationId xmlns:a16="http://schemas.microsoft.com/office/drawing/2014/main" id="{357ED3A9-B40D-AF4B-959D-8EED513B0EEB}"/>
                </a:ext>
              </a:extLst>
            </p:cNvPr>
            <p:cNvSpPr txBox="1">
              <a:spLocks noChangeArrowheads="1"/>
            </p:cNvSpPr>
            <p:nvPr/>
          </p:nvSpPr>
          <p:spPr bwMode="auto">
            <a:xfrm>
              <a:off x="590754" y="2418622"/>
              <a:ext cx="150262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800" b="1" err="1">
                  <a:solidFill>
                    <a:schemeClr val="bg1">
                      <a:lumMod val="75000"/>
                    </a:schemeClr>
                  </a:solidFill>
                  <a:latin typeface="Arial"/>
                  <a:cs typeface="Arial"/>
                </a:rPr>
                <a:t>Coag</a:t>
              </a:r>
              <a:r>
                <a:rPr lang="en-GB" sz="1800" b="1">
                  <a:solidFill>
                    <a:schemeClr val="bg1">
                      <a:lumMod val="75000"/>
                    </a:schemeClr>
                  </a:solidFill>
                  <a:latin typeface="Arial"/>
                  <a:cs typeface="Arial"/>
                </a:rPr>
                <a:t>./floc.</a:t>
              </a:r>
              <a:endParaRPr lang="en-GB" sz="1800" b="1" i="1">
                <a:solidFill>
                  <a:schemeClr val="bg1">
                    <a:lumMod val="75000"/>
                  </a:schemeClr>
                </a:solidFill>
                <a:latin typeface="Arial"/>
                <a:cs typeface="Arial"/>
              </a:endParaRPr>
            </a:p>
          </p:txBody>
        </p:sp>
        <p:sp>
          <p:nvSpPr>
            <p:cNvPr id="38" name="Text Box 63">
              <a:extLst>
                <a:ext uri="{FF2B5EF4-FFF2-40B4-BE49-F238E27FC236}">
                  <a16:creationId xmlns:a16="http://schemas.microsoft.com/office/drawing/2014/main" id="{72B9F5F7-175B-4C4C-8D48-3A903740F0FC}"/>
                </a:ext>
              </a:extLst>
            </p:cNvPr>
            <p:cNvSpPr txBox="1">
              <a:spLocks noChangeArrowheads="1"/>
            </p:cNvSpPr>
            <p:nvPr/>
          </p:nvSpPr>
          <p:spPr bwMode="auto">
            <a:xfrm>
              <a:off x="2019383" y="2364523"/>
              <a:ext cx="195399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1800" b="1">
                  <a:solidFill>
                    <a:schemeClr val="bg1">
                      <a:lumMod val="75000"/>
                    </a:schemeClr>
                  </a:solidFill>
                  <a:latin typeface="Arial"/>
                  <a:cs typeface="Arial"/>
                </a:rPr>
                <a:t>Sedimentation</a:t>
              </a:r>
              <a:endParaRPr lang="en-GB" sz="1800" b="1" i="1">
                <a:solidFill>
                  <a:schemeClr val="bg1">
                    <a:lumMod val="75000"/>
                  </a:schemeClr>
                </a:solidFill>
                <a:latin typeface="Arial"/>
                <a:cs typeface="Arial"/>
              </a:endParaRPr>
            </a:p>
          </p:txBody>
        </p:sp>
        <p:sp>
          <p:nvSpPr>
            <p:cNvPr id="39" name="Text Box 63">
              <a:extLst>
                <a:ext uri="{FF2B5EF4-FFF2-40B4-BE49-F238E27FC236}">
                  <a16:creationId xmlns:a16="http://schemas.microsoft.com/office/drawing/2014/main" id="{A9C5FB2D-3427-5F4E-AF4D-75C81208C425}"/>
                </a:ext>
              </a:extLst>
            </p:cNvPr>
            <p:cNvSpPr txBox="1">
              <a:spLocks noChangeArrowheads="1"/>
            </p:cNvSpPr>
            <p:nvPr/>
          </p:nvSpPr>
          <p:spPr bwMode="auto">
            <a:xfrm>
              <a:off x="1654316" y="4387801"/>
              <a:ext cx="76050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1800" b="1">
                  <a:solidFill>
                    <a:schemeClr val="bg1">
                      <a:lumMod val="75000"/>
                    </a:schemeClr>
                  </a:solidFill>
                  <a:latin typeface="Arial"/>
                  <a:cs typeface="Arial"/>
                </a:rPr>
                <a:t>SSFs</a:t>
              </a:r>
              <a:endParaRPr lang="en-GB" sz="1800" b="1" i="1">
                <a:solidFill>
                  <a:schemeClr val="bg1">
                    <a:lumMod val="75000"/>
                  </a:schemeClr>
                </a:solidFill>
                <a:latin typeface="Arial"/>
                <a:cs typeface="Arial"/>
              </a:endParaRPr>
            </a:p>
          </p:txBody>
        </p:sp>
        <p:sp>
          <p:nvSpPr>
            <p:cNvPr id="40" name="Text Box 63">
              <a:extLst>
                <a:ext uri="{FF2B5EF4-FFF2-40B4-BE49-F238E27FC236}">
                  <a16:creationId xmlns:a16="http://schemas.microsoft.com/office/drawing/2014/main" id="{C442D277-70FF-6741-A18E-0D0B811AFD85}"/>
                </a:ext>
              </a:extLst>
            </p:cNvPr>
            <p:cNvSpPr txBox="1">
              <a:spLocks noChangeArrowheads="1"/>
            </p:cNvSpPr>
            <p:nvPr/>
          </p:nvSpPr>
          <p:spPr bwMode="auto">
            <a:xfrm>
              <a:off x="353963" y="5784627"/>
              <a:ext cx="2884143"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1600" b="1">
                  <a:solidFill>
                    <a:schemeClr val="bg1">
                      <a:lumMod val="75000"/>
                    </a:schemeClr>
                  </a:solidFill>
                  <a:latin typeface="Arial"/>
                  <a:cs typeface="Arial"/>
                </a:rPr>
                <a:t>2 Cl</a:t>
              </a:r>
              <a:r>
                <a:rPr lang="en-GB" sz="1600" b="1" baseline="-25000">
                  <a:solidFill>
                    <a:schemeClr val="bg1">
                      <a:lumMod val="75000"/>
                    </a:schemeClr>
                  </a:solidFill>
                  <a:latin typeface="Arial"/>
                  <a:cs typeface="Arial"/>
                </a:rPr>
                <a:t>2</a:t>
              </a:r>
              <a:r>
                <a:rPr lang="en-GB" sz="1600" b="1">
                  <a:solidFill>
                    <a:schemeClr val="bg1">
                      <a:lumMod val="75000"/>
                    </a:schemeClr>
                  </a:solidFill>
                  <a:latin typeface="Arial"/>
                  <a:cs typeface="Arial"/>
                </a:rPr>
                <a:t> units </a:t>
              </a:r>
              <a:br>
                <a:rPr lang="en-GB" sz="1600" b="1">
                  <a:solidFill>
                    <a:schemeClr val="bg1">
                      <a:lumMod val="75000"/>
                    </a:schemeClr>
                  </a:solidFill>
                  <a:latin typeface="Arial"/>
                  <a:cs typeface="Arial"/>
                </a:rPr>
              </a:br>
              <a:r>
                <a:rPr lang="en-GB" sz="1400">
                  <a:solidFill>
                    <a:schemeClr val="bg1">
                      <a:lumMod val="75000"/>
                    </a:schemeClr>
                  </a:solidFill>
                  <a:latin typeface="Arial"/>
                  <a:cs typeface="Arial"/>
                </a:rPr>
                <a:t>(pressurized + gravity backup)</a:t>
              </a:r>
              <a:endParaRPr lang="en-GB" sz="1400" i="1">
                <a:solidFill>
                  <a:schemeClr val="bg1">
                    <a:lumMod val="75000"/>
                  </a:schemeClr>
                </a:solidFill>
                <a:latin typeface="Arial"/>
                <a:cs typeface="Arial"/>
              </a:endParaRPr>
            </a:p>
          </p:txBody>
        </p:sp>
        <p:sp>
          <p:nvSpPr>
            <p:cNvPr id="41" name="Text Box 63">
              <a:extLst>
                <a:ext uri="{FF2B5EF4-FFF2-40B4-BE49-F238E27FC236}">
                  <a16:creationId xmlns:a16="http://schemas.microsoft.com/office/drawing/2014/main" id="{B523F5A4-1D89-1E4B-AF6C-393FC0045D8D}"/>
                </a:ext>
              </a:extLst>
            </p:cNvPr>
            <p:cNvSpPr txBox="1">
              <a:spLocks noChangeArrowheads="1"/>
            </p:cNvSpPr>
            <p:nvPr/>
          </p:nvSpPr>
          <p:spPr bwMode="auto">
            <a:xfrm>
              <a:off x="4902241" y="5275050"/>
              <a:ext cx="244310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800" b="1">
                  <a:solidFill>
                    <a:schemeClr val="bg1"/>
                  </a:solidFill>
                  <a:latin typeface="Arial"/>
                  <a:cs typeface="Arial"/>
                </a:rPr>
                <a:t>Clearwater</a:t>
              </a:r>
              <a:endParaRPr lang="en-GB" sz="1800" b="1" i="1">
                <a:solidFill>
                  <a:schemeClr val="bg1"/>
                </a:solidFill>
                <a:latin typeface="Arial"/>
                <a:cs typeface="Arial"/>
              </a:endParaRPr>
            </a:p>
          </p:txBody>
        </p:sp>
        <p:sp>
          <p:nvSpPr>
            <p:cNvPr id="42" name="Down Arrow 41">
              <a:extLst>
                <a:ext uri="{FF2B5EF4-FFF2-40B4-BE49-F238E27FC236}">
                  <a16:creationId xmlns:a16="http://schemas.microsoft.com/office/drawing/2014/main" id="{923A89B1-2CD4-6947-9A47-59B7A7DB71E2}"/>
                </a:ext>
              </a:extLst>
            </p:cNvPr>
            <p:cNvSpPr/>
            <p:nvPr/>
          </p:nvSpPr>
          <p:spPr bwMode="auto">
            <a:xfrm rot="16200000" flipH="1">
              <a:off x="7957824" y="5188526"/>
              <a:ext cx="322279" cy="1202616"/>
            </a:xfrm>
            <a:prstGeom prst="down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3" name="Text Box 63">
              <a:extLst>
                <a:ext uri="{FF2B5EF4-FFF2-40B4-BE49-F238E27FC236}">
                  <a16:creationId xmlns:a16="http://schemas.microsoft.com/office/drawing/2014/main" id="{5574E1CF-620D-924F-AB53-20E10D74E3D1}"/>
                </a:ext>
              </a:extLst>
            </p:cNvPr>
            <p:cNvSpPr txBox="1">
              <a:spLocks noChangeArrowheads="1"/>
            </p:cNvSpPr>
            <p:nvPr/>
          </p:nvSpPr>
          <p:spPr bwMode="auto">
            <a:xfrm>
              <a:off x="7452457" y="4998051"/>
              <a:ext cx="153320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800" b="1">
                  <a:solidFill>
                    <a:srgbClr val="000000"/>
                  </a:solidFill>
                  <a:latin typeface="Arial"/>
                  <a:cs typeface="Arial"/>
                </a:rPr>
                <a:t>To customers</a:t>
              </a:r>
              <a:endParaRPr lang="en-GB" sz="1800" b="1" i="1">
                <a:solidFill>
                  <a:srgbClr val="000000"/>
                </a:solidFill>
                <a:latin typeface="Arial"/>
                <a:cs typeface="Arial"/>
              </a:endParaRPr>
            </a:p>
          </p:txBody>
        </p:sp>
        <p:pic>
          <p:nvPicPr>
            <p:cNvPr id="44" name="Picture 43">
              <a:extLst>
                <a:ext uri="{FF2B5EF4-FFF2-40B4-BE49-F238E27FC236}">
                  <a16:creationId xmlns:a16="http://schemas.microsoft.com/office/drawing/2014/main" id="{D7AC9815-EDC2-8E42-A424-EECF67B65C11}"/>
                </a:ext>
              </a:extLst>
            </p:cNvPr>
            <p:cNvPicPr>
              <a:picLocks noChangeAspect="1"/>
            </p:cNvPicPr>
            <p:nvPr/>
          </p:nvPicPr>
          <p:blipFill>
            <a:blip r:embed="rId3"/>
            <a:stretch>
              <a:fillRect/>
            </a:stretch>
          </p:blipFill>
          <p:spPr>
            <a:xfrm rot="10800000">
              <a:off x="589884" y="1545434"/>
              <a:ext cx="3403273" cy="633789"/>
            </a:xfrm>
            <a:prstGeom prst="rect">
              <a:avLst/>
            </a:prstGeom>
          </p:spPr>
        </p:pic>
        <p:sp>
          <p:nvSpPr>
            <p:cNvPr id="45" name="Down Arrow 44">
              <a:extLst>
                <a:ext uri="{FF2B5EF4-FFF2-40B4-BE49-F238E27FC236}">
                  <a16:creationId xmlns:a16="http://schemas.microsoft.com/office/drawing/2014/main" id="{5DE587C1-4505-4746-B0FA-EE19AAB58F4C}"/>
                </a:ext>
              </a:extLst>
            </p:cNvPr>
            <p:cNvSpPr/>
            <p:nvPr/>
          </p:nvSpPr>
          <p:spPr bwMode="auto">
            <a:xfrm rot="16200000">
              <a:off x="1957626" y="3000767"/>
              <a:ext cx="245680" cy="264673"/>
            </a:xfrm>
            <a:prstGeom prst="downArrow">
              <a:avLst/>
            </a:prstGeom>
            <a:solidFill>
              <a:schemeClr val="bg1">
                <a:lumMod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6" name="Text Box 63">
              <a:extLst>
                <a:ext uri="{FF2B5EF4-FFF2-40B4-BE49-F238E27FC236}">
                  <a16:creationId xmlns:a16="http://schemas.microsoft.com/office/drawing/2014/main" id="{67A0F0DD-3016-7F4B-A36A-48695B66612F}"/>
                </a:ext>
              </a:extLst>
            </p:cNvPr>
            <p:cNvSpPr txBox="1">
              <a:spLocks noChangeArrowheads="1"/>
            </p:cNvSpPr>
            <p:nvPr/>
          </p:nvSpPr>
          <p:spPr bwMode="auto">
            <a:xfrm>
              <a:off x="1792513" y="1668606"/>
              <a:ext cx="1066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800" b="1">
                  <a:solidFill>
                    <a:schemeClr val="bg1"/>
                  </a:solidFill>
                  <a:latin typeface="Arial"/>
                  <a:cs typeface="Arial"/>
                </a:rPr>
                <a:t>S. River</a:t>
              </a:r>
              <a:endParaRPr lang="en-GB" sz="1800" b="1" i="1">
                <a:solidFill>
                  <a:schemeClr val="bg1"/>
                </a:solidFill>
                <a:latin typeface="Arial"/>
                <a:cs typeface="Arial"/>
              </a:endParaRPr>
            </a:p>
          </p:txBody>
        </p:sp>
        <p:sp>
          <p:nvSpPr>
            <p:cNvPr id="47" name="Down Arrow 46">
              <a:extLst>
                <a:ext uri="{FF2B5EF4-FFF2-40B4-BE49-F238E27FC236}">
                  <a16:creationId xmlns:a16="http://schemas.microsoft.com/office/drawing/2014/main" id="{84DB4984-3F07-8940-886A-665D55012055}"/>
                </a:ext>
              </a:extLst>
            </p:cNvPr>
            <p:cNvSpPr/>
            <p:nvPr/>
          </p:nvSpPr>
          <p:spPr bwMode="auto">
            <a:xfrm>
              <a:off x="2974752" y="3666175"/>
              <a:ext cx="245680" cy="264673"/>
            </a:xfrm>
            <a:prstGeom prst="downArrow">
              <a:avLst/>
            </a:prstGeom>
            <a:solidFill>
              <a:schemeClr val="bg1">
                <a:lumMod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grpSp>
      <p:pic>
        <p:nvPicPr>
          <p:cNvPr id="35" name="Graphic 34" descr="Play">
            <a:extLst>
              <a:ext uri="{FF2B5EF4-FFF2-40B4-BE49-F238E27FC236}">
                <a16:creationId xmlns:a16="http://schemas.microsoft.com/office/drawing/2014/main" id="{D469AD76-B994-1B4E-BDF7-4B112DE6E31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6775" y="592244"/>
            <a:ext cx="187112" cy="187112"/>
          </a:xfrm>
          <a:prstGeom prst="rect">
            <a:avLst/>
          </a:prstGeom>
        </p:spPr>
      </p:pic>
      <p:pic>
        <p:nvPicPr>
          <p:cNvPr id="2" name="Graphic 1" descr="Globe outline">
            <a:extLst>
              <a:ext uri="{FF2B5EF4-FFF2-40B4-BE49-F238E27FC236}">
                <a16:creationId xmlns:a16="http://schemas.microsoft.com/office/drawing/2014/main" id="{147A4B87-13B9-221F-AB7F-0E8400F4D0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27044" y="276838"/>
            <a:ext cx="914400" cy="914400"/>
          </a:xfrm>
          <a:prstGeom prst="rect">
            <a:avLst/>
          </a:prstGeom>
        </p:spPr>
      </p:pic>
    </p:spTree>
    <p:extLst>
      <p:ext uri="{BB962C8B-B14F-4D97-AF65-F5344CB8AC3E}">
        <p14:creationId xmlns:p14="http://schemas.microsoft.com/office/powerpoint/2010/main" val="11857292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2362" y="1540933"/>
            <a:ext cx="4271749" cy="4889499"/>
          </a:xfrm>
          <a:prstGeom prst="rect">
            <a:avLst/>
          </a:prstGeom>
          <a:ln w="6350">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64239" y="1540932"/>
            <a:ext cx="4320091" cy="4889500"/>
          </a:xfrm>
          <a:prstGeom prst="rect">
            <a:avLst/>
          </a:prstGeom>
          <a:ln w="6350">
            <a:solidFill>
              <a:schemeClr val="tx1"/>
            </a:solidFill>
          </a:ln>
        </p:spPr>
      </p:pic>
      <p:sp>
        <p:nvSpPr>
          <p:cNvPr id="17" name="Text Box 63"/>
          <p:cNvSpPr txBox="1">
            <a:spLocks noChangeArrowheads="1"/>
          </p:cNvSpPr>
          <p:nvPr/>
        </p:nvSpPr>
        <p:spPr bwMode="auto">
          <a:xfrm>
            <a:off x="587830" y="185048"/>
            <a:ext cx="968438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2800" b="1">
                <a:solidFill>
                  <a:schemeClr val="bg1"/>
                </a:solidFill>
                <a:latin typeface="Arial"/>
                <a:cs typeface="Arial"/>
              </a:rPr>
              <a:t>The actual situation encountered </a:t>
            </a:r>
            <a:br>
              <a:rPr lang="en-GB" sz="2800" b="1">
                <a:solidFill>
                  <a:schemeClr val="bg1"/>
                </a:solidFill>
                <a:latin typeface="Arial"/>
                <a:cs typeface="Arial"/>
              </a:rPr>
            </a:br>
            <a:r>
              <a:rPr lang="en-GB" sz="2800" b="1">
                <a:solidFill>
                  <a:schemeClr val="bg1"/>
                </a:solidFill>
                <a:latin typeface="Arial"/>
                <a:cs typeface="Arial"/>
              </a:rPr>
              <a:t>by the WSP audit team:</a:t>
            </a:r>
            <a:endParaRPr lang="en-GB" sz="2800" b="1" i="1">
              <a:solidFill>
                <a:schemeClr val="bg1"/>
              </a:solidFill>
              <a:latin typeface="Arial"/>
              <a:cs typeface="Arial"/>
            </a:endParaRPr>
          </a:p>
        </p:txBody>
      </p:sp>
      <p:sp>
        <p:nvSpPr>
          <p:cNvPr id="18" name="Text Box 63"/>
          <p:cNvSpPr txBox="1">
            <a:spLocks noChangeArrowheads="1"/>
          </p:cNvSpPr>
          <p:nvPr/>
        </p:nvSpPr>
        <p:spPr bwMode="auto">
          <a:xfrm>
            <a:off x="2064223" y="5550768"/>
            <a:ext cx="3628026" cy="715089"/>
          </a:xfrm>
          <a:prstGeom prst="roundRect">
            <a:avLst/>
          </a:prstGeom>
          <a:solidFill>
            <a:srgbClr val="E45C31">
              <a:alpha val="90000"/>
            </a:srgbClr>
          </a:solidFill>
          <a:ln>
            <a:noFill/>
          </a:ln>
          <a:effec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800" b="1">
                <a:solidFill>
                  <a:schemeClr val="bg1"/>
                </a:solidFill>
                <a:latin typeface="Arial"/>
                <a:cs typeface="Arial"/>
              </a:rPr>
              <a:t>Not a drop of water in the treatment plant</a:t>
            </a:r>
            <a:endParaRPr lang="en-GB" sz="1800" b="1" i="1">
              <a:solidFill>
                <a:schemeClr val="bg1"/>
              </a:solidFill>
              <a:latin typeface="Arial"/>
              <a:cs typeface="Arial"/>
            </a:endParaRPr>
          </a:p>
        </p:txBody>
      </p:sp>
      <p:sp>
        <p:nvSpPr>
          <p:cNvPr id="19" name="Text Box 63"/>
          <p:cNvSpPr txBox="1">
            <a:spLocks noChangeArrowheads="1"/>
          </p:cNvSpPr>
          <p:nvPr/>
        </p:nvSpPr>
        <p:spPr bwMode="auto">
          <a:xfrm>
            <a:off x="6412738" y="1891192"/>
            <a:ext cx="3859479" cy="408623"/>
          </a:xfrm>
          <a:prstGeom prst="roundRect">
            <a:avLst/>
          </a:prstGeom>
          <a:solidFill>
            <a:srgbClr val="E45C31">
              <a:alpha val="90000"/>
            </a:srgbClr>
          </a:solidFill>
          <a:ln>
            <a:noFill/>
          </a:ln>
          <a:effec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800" b="1">
                <a:solidFill>
                  <a:schemeClr val="bg1"/>
                </a:solidFill>
                <a:latin typeface="Arial"/>
                <a:cs typeface="Arial"/>
              </a:rPr>
              <a:t>Grass growing in process basins</a:t>
            </a:r>
            <a:endParaRPr lang="en-GB" sz="1800" b="1" i="1">
              <a:solidFill>
                <a:schemeClr val="bg1"/>
              </a:solidFill>
              <a:latin typeface="Arial"/>
              <a:cs typeface="Arial"/>
            </a:endParaRPr>
          </a:p>
        </p:txBody>
      </p:sp>
      <p:sp>
        <p:nvSpPr>
          <p:cNvPr id="6" name="Up Arrow 5"/>
          <p:cNvSpPr/>
          <p:nvPr/>
        </p:nvSpPr>
        <p:spPr>
          <a:xfrm rot="10800000">
            <a:off x="9024840" y="2282881"/>
            <a:ext cx="423008" cy="2126407"/>
          </a:xfrm>
          <a:prstGeom prst="upArrow">
            <a:avLst/>
          </a:prstGeom>
          <a:solidFill>
            <a:srgbClr val="E45C31">
              <a:alpha val="9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C25810F1-6A14-04AE-1099-CD7D5E255A03}"/>
              </a:ext>
            </a:extLst>
          </p:cNvPr>
          <p:cNvSpPr txBox="1"/>
          <p:nvPr/>
        </p:nvSpPr>
        <p:spPr>
          <a:xfrm rot="16200000">
            <a:off x="9627739" y="5323685"/>
            <a:ext cx="2013438" cy="200055"/>
          </a:xfrm>
          <a:prstGeom prst="rect">
            <a:avLst/>
          </a:prstGeom>
          <a:noFill/>
        </p:spPr>
        <p:txBody>
          <a:bodyPr wrap="square" rtlCol="0">
            <a:spAutoFit/>
          </a:bodyPr>
          <a:lstStyle/>
          <a:p>
            <a:r>
              <a:rPr lang="en-IE" sz="700">
                <a:solidFill>
                  <a:schemeClr val="bg1">
                    <a:lumMod val="75000"/>
                  </a:schemeClr>
                </a:solidFill>
              </a:rPr>
              <a:t>Credit: WHO/Angella Rinehold</a:t>
            </a:r>
          </a:p>
        </p:txBody>
      </p:sp>
      <p:pic>
        <p:nvPicPr>
          <p:cNvPr id="4" name="Graphic 3" descr="Globe outline">
            <a:extLst>
              <a:ext uri="{FF2B5EF4-FFF2-40B4-BE49-F238E27FC236}">
                <a16:creationId xmlns:a16="http://schemas.microsoft.com/office/drawing/2014/main" id="{28C22EC7-20CB-B426-80CC-8625732F8E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7044" y="276838"/>
            <a:ext cx="914400" cy="914400"/>
          </a:xfrm>
          <a:prstGeom prst="rect">
            <a:avLst/>
          </a:prstGeom>
        </p:spPr>
      </p:pic>
    </p:spTree>
    <p:extLst>
      <p:ext uri="{BB962C8B-B14F-4D97-AF65-F5344CB8AC3E}">
        <p14:creationId xmlns:p14="http://schemas.microsoft.com/office/powerpoint/2010/main" val="13394602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63"/>
          <p:cNvSpPr txBox="1">
            <a:spLocks noChangeArrowheads="1"/>
          </p:cNvSpPr>
          <p:nvPr/>
        </p:nvSpPr>
        <p:spPr bwMode="auto">
          <a:xfrm>
            <a:off x="1524001" y="274098"/>
            <a:ext cx="9143999" cy="830997"/>
          </a:xfrm>
          <a:prstGeom prst="rect">
            <a:avLst/>
          </a:prstGeom>
          <a:noFill/>
          <a:ln>
            <a:noFill/>
          </a:ln>
          <a:effectLst>
            <a:softEdge rad="63500"/>
          </a:effec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b="1">
                <a:solidFill>
                  <a:schemeClr val="bg1"/>
                </a:solidFill>
                <a:latin typeface="Arial"/>
                <a:cs typeface="Arial"/>
              </a:rPr>
              <a:t>Many issues at this WTP were O&amp;M-related. </a:t>
            </a:r>
            <a:br>
              <a:rPr lang="en-GB" b="1">
                <a:solidFill>
                  <a:srgbClr val="FED766"/>
                </a:solidFill>
                <a:latin typeface="Arial"/>
                <a:cs typeface="Arial"/>
              </a:rPr>
            </a:br>
            <a:r>
              <a:rPr lang="en-GB" b="1">
                <a:solidFill>
                  <a:schemeClr val="bg1"/>
                </a:solidFill>
                <a:latin typeface="Arial"/>
                <a:cs typeface="Arial"/>
              </a:rPr>
              <a:t>Addressing “hard” improvements only will not be effective.</a:t>
            </a:r>
            <a:endParaRPr lang="en-GB" b="1" i="1">
              <a:solidFill>
                <a:schemeClr val="bg1"/>
              </a:solidFill>
              <a:latin typeface="Arial"/>
              <a:cs typeface="Arial"/>
            </a:endParaRPr>
          </a:p>
        </p:txBody>
      </p:sp>
      <p:sp>
        <p:nvSpPr>
          <p:cNvPr id="5" name="Rectangle 4">
            <a:extLst>
              <a:ext uri="{FF2B5EF4-FFF2-40B4-BE49-F238E27FC236}">
                <a16:creationId xmlns:a16="http://schemas.microsoft.com/office/drawing/2014/main" id="{5DB7F3BA-DFC9-3D46-9348-B303CAB3E295}"/>
              </a:ext>
            </a:extLst>
          </p:cNvPr>
          <p:cNvSpPr/>
          <p:nvPr/>
        </p:nvSpPr>
        <p:spPr>
          <a:xfrm>
            <a:off x="6734918" y="2168420"/>
            <a:ext cx="3216813" cy="584775"/>
          </a:xfrm>
          <a:prstGeom prst="rect">
            <a:avLst/>
          </a:prstGeom>
        </p:spPr>
        <p:txBody>
          <a:bodyPr wrap="square">
            <a:spAutoFit/>
          </a:bodyPr>
          <a:lstStyle/>
          <a:p>
            <a:r>
              <a:rPr lang="en-US" sz="1600" b="1">
                <a:solidFill>
                  <a:srgbClr val="56A3A6"/>
                </a:solidFill>
                <a:ea typeface="Arial" charset="0"/>
                <a:cs typeface="Arial" charset="0"/>
              </a:rPr>
              <a:t>No chemicals on site/ </a:t>
            </a:r>
            <a:br>
              <a:rPr lang="en-US" sz="1600" b="1">
                <a:solidFill>
                  <a:srgbClr val="56A3A6"/>
                </a:solidFill>
                <a:ea typeface="Arial" charset="0"/>
                <a:cs typeface="Arial" charset="0"/>
              </a:rPr>
            </a:br>
            <a:r>
              <a:rPr lang="en-US" sz="1600" b="1">
                <a:solidFill>
                  <a:srgbClr val="56A3A6"/>
                </a:solidFill>
                <a:ea typeface="Arial" charset="0"/>
                <a:cs typeface="Arial" charset="0"/>
              </a:rPr>
              <a:t>design poorly understood</a:t>
            </a:r>
          </a:p>
        </p:txBody>
      </p:sp>
      <p:sp>
        <p:nvSpPr>
          <p:cNvPr id="60" name="Down Arrow 59">
            <a:extLst>
              <a:ext uri="{FF2B5EF4-FFF2-40B4-BE49-F238E27FC236}">
                <a16:creationId xmlns:a16="http://schemas.microsoft.com/office/drawing/2014/main" id="{59A02B5C-4711-3A42-914D-C5547D835318}"/>
              </a:ext>
            </a:extLst>
          </p:cNvPr>
          <p:cNvSpPr/>
          <p:nvPr/>
        </p:nvSpPr>
        <p:spPr bwMode="auto">
          <a:xfrm rot="5400000">
            <a:off x="6233900" y="2269447"/>
            <a:ext cx="369512" cy="398078"/>
          </a:xfrm>
          <a:prstGeom prst="downArrow">
            <a:avLst/>
          </a:prstGeom>
          <a:solidFill>
            <a:srgbClr val="E45C31"/>
          </a:solidFill>
          <a:ln>
            <a:solidFill>
              <a:srgbClr val="086788"/>
            </a:solid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0" name="Rectangle 9">
            <a:extLst>
              <a:ext uri="{FF2B5EF4-FFF2-40B4-BE49-F238E27FC236}">
                <a16:creationId xmlns:a16="http://schemas.microsoft.com/office/drawing/2014/main" id="{5195CEA5-4FAF-9845-AD7C-4FBFAE533DDF}"/>
              </a:ext>
            </a:extLst>
          </p:cNvPr>
          <p:cNvSpPr/>
          <p:nvPr/>
        </p:nvSpPr>
        <p:spPr>
          <a:xfrm>
            <a:off x="6734917" y="3178609"/>
            <a:ext cx="3395770" cy="584775"/>
          </a:xfrm>
          <a:prstGeom prst="rect">
            <a:avLst/>
          </a:prstGeom>
        </p:spPr>
        <p:txBody>
          <a:bodyPr wrap="square">
            <a:spAutoFit/>
          </a:bodyPr>
          <a:lstStyle/>
          <a:p>
            <a:r>
              <a:rPr lang="en-US" sz="1600" b="1">
                <a:solidFill>
                  <a:srgbClr val="56A3A6"/>
                </a:solidFill>
                <a:ea typeface="Arial" charset="0"/>
                <a:cs typeface="Arial" charset="0"/>
              </a:rPr>
              <a:t>Clogged lines/ </a:t>
            </a:r>
            <a:br>
              <a:rPr lang="en-US" sz="1600" b="1">
                <a:solidFill>
                  <a:srgbClr val="56A3A6"/>
                </a:solidFill>
                <a:ea typeface="Arial" charset="0"/>
                <a:cs typeface="Arial" charset="0"/>
              </a:rPr>
            </a:br>
            <a:r>
              <a:rPr lang="en-US" sz="1600" b="1">
                <a:solidFill>
                  <a:srgbClr val="56A3A6"/>
                </a:solidFill>
                <a:ea typeface="Arial" charset="0"/>
                <a:cs typeface="Arial" charset="0"/>
              </a:rPr>
              <a:t>design poorly understood</a:t>
            </a:r>
          </a:p>
        </p:txBody>
      </p:sp>
      <p:sp>
        <p:nvSpPr>
          <p:cNvPr id="63" name="Down Arrow 62">
            <a:extLst>
              <a:ext uri="{FF2B5EF4-FFF2-40B4-BE49-F238E27FC236}">
                <a16:creationId xmlns:a16="http://schemas.microsoft.com/office/drawing/2014/main" id="{13FBA5E7-0A17-884A-A2FF-1477E303AB86}"/>
              </a:ext>
            </a:extLst>
          </p:cNvPr>
          <p:cNvSpPr/>
          <p:nvPr/>
        </p:nvSpPr>
        <p:spPr bwMode="auto">
          <a:xfrm rot="5400000">
            <a:off x="6233900" y="3264138"/>
            <a:ext cx="369512" cy="398078"/>
          </a:xfrm>
          <a:prstGeom prst="downArrow">
            <a:avLst/>
          </a:prstGeom>
          <a:solidFill>
            <a:srgbClr val="E45C31"/>
          </a:solidFill>
          <a:ln>
            <a:solidFill>
              <a:srgbClr val="086788"/>
            </a:solid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64" name="Rectangle 63">
            <a:extLst>
              <a:ext uri="{FF2B5EF4-FFF2-40B4-BE49-F238E27FC236}">
                <a16:creationId xmlns:a16="http://schemas.microsoft.com/office/drawing/2014/main" id="{B599272D-4B85-7948-86CF-1355DF0546A5}"/>
              </a:ext>
            </a:extLst>
          </p:cNvPr>
          <p:cNvSpPr/>
          <p:nvPr/>
        </p:nvSpPr>
        <p:spPr>
          <a:xfrm>
            <a:off x="1945666" y="4305214"/>
            <a:ext cx="1261756" cy="584775"/>
          </a:xfrm>
          <a:prstGeom prst="rect">
            <a:avLst/>
          </a:prstGeom>
        </p:spPr>
        <p:txBody>
          <a:bodyPr wrap="square">
            <a:spAutoFit/>
          </a:bodyPr>
          <a:lstStyle/>
          <a:p>
            <a:pPr algn="ctr"/>
            <a:r>
              <a:rPr lang="en-US" sz="1600" b="1">
                <a:solidFill>
                  <a:srgbClr val="DB504A"/>
                </a:solidFill>
                <a:ea typeface="Arial" charset="0"/>
                <a:cs typeface="Arial" charset="0"/>
              </a:rPr>
              <a:t>1 Cl</a:t>
            </a:r>
            <a:r>
              <a:rPr lang="en-US" sz="1600" b="1" baseline="-25000">
                <a:solidFill>
                  <a:srgbClr val="DB504A"/>
                </a:solidFill>
                <a:ea typeface="Arial" charset="0"/>
                <a:cs typeface="Arial" charset="0"/>
              </a:rPr>
              <a:t>2 </a:t>
            </a:r>
            <a:r>
              <a:rPr lang="en-US" sz="1600" b="1">
                <a:solidFill>
                  <a:srgbClr val="DB504A"/>
                </a:solidFill>
                <a:ea typeface="Arial" charset="0"/>
                <a:cs typeface="Arial" charset="0"/>
              </a:rPr>
              <a:t>unit broken</a:t>
            </a:r>
          </a:p>
        </p:txBody>
      </p:sp>
      <p:sp>
        <p:nvSpPr>
          <p:cNvPr id="65" name="Down Arrow 64">
            <a:extLst>
              <a:ext uri="{FF2B5EF4-FFF2-40B4-BE49-F238E27FC236}">
                <a16:creationId xmlns:a16="http://schemas.microsoft.com/office/drawing/2014/main" id="{A819D5AE-928A-1945-9955-1740EB9D6577}"/>
              </a:ext>
            </a:extLst>
          </p:cNvPr>
          <p:cNvSpPr/>
          <p:nvPr/>
        </p:nvSpPr>
        <p:spPr bwMode="auto">
          <a:xfrm rot="5400000">
            <a:off x="8252874" y="4492752"/>
            <a:ext cx="369512" cy="398078"/>
          </a:xfrm>
          <a:prstGeom prst="downArrow">
            <a:avLst/>
          </a:prstGeom>
          <a:solidFill>
            <a:srgbClr val="E45C31"/>
          </a:solidFill>
          <a:ln>
            <a:solidFill>
              <a:srgbClr val="086788"/>
            </a:solid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2" name="Rectangle 11">
            <a:extLst>
              <a:ext uri="{FF2B5EF4-FFF2-40B4-BE49-F238E27FC236}">
                <a16:creationId xmlns:a16="http://schemas.microsoft.com/office/drawing/2014/main" id="{99A58D56-7FCC-B541-A0D8-12FEAC77CBDB}"/>
              </a:ext>
            </a:extLst>
          </p:cNvPr>
          <p:cNvSpPr/>
          <p:nvPr/>
        </p:nvSpPr>
        <p:spPr>
          <a:xfrm>
            <a:off x="3860096" y="5599429"/>
            <a:ext cx="6720818" cy="584775"/>
          </a:xfrm>
          <a:prstGeom prst="rect">
            <a:avLst/>
          </a:prstGeom>
        </p:spPr>
        <p:txBody>
          <a:bodyPr wrap="square">
            <a:spAutoFit/>
          </a:bodyPr>
          <a:lstStyle/>
          <a:p>
            <a:pPr algn="ctr"/>
            <a:r>
              <a:rPr lang="en-US" sz="1600" b="1">
                <a:solidFill>
                  <a:srgbClr val="56A3A6"/>
                </a:solidFill>
                <a:ea typeface="Arial" charset="0"/>
                <a:cs typeface="Arial" charset="0"/>
              </a:rPr>
              <a:t>One Cl</a:t>
            </a:r>
            <a:r>
              <a:rPr lang="en-US" sz="1600" b="1" baseline="-25000">
                <a:solidFill>
                  <a:srgbClr val="56A3A6"/>
                </a:solidFill>
                <a:ea typeface="Arial" charset="0"/>
                <a:cs typeface="Arial" charset="0"/>
              </a:rPr>
              <a:t>2</a:t>
            </a:r>
            <a:r>
              <a:rPr lang="en-US" sz="1600" b="1">
                <a:solidFill>
                  <a:srgbClr val="56A3A6"/>
                </a:solidFill>
                <a:ea typeface="Arial" charset="0"/>
                <a:cs typeface="Arial" charset="0"/>
              </a:rPr>
              <a:t> unit functional; no clear reason for non-use. </a:t>
            </a:r>
          </a:p>
          <a:p>
            <a:pPr algn="ctr"/>
            <a:r>
              <a:rPr lang="en-US" sz="1600" b="1">
                <a:solidFill>
                  <a:srgbClr val="56A3A6"/>
                </a:solidFill>
                <a:ea typeface="Arial" charset="0"/>
                <a:cs typeface="Arial" charset="0"/>
              </a:rPr>
              <a:t>Also no way to know dose due to lack of Cl</a:t>
            </a:r>
            <a:r>
              <a:rPr lang="en-US" sz="1600" b="1" baseline="-25000">
                <a:solidFill>
                  <a:srgbClr val="56A3A6"/>
                </a:solidFill>
                <a:ea typeface="Arial" charset="0"/>
                <a:cs typeface="Arial" charset="0"/>
              </a:rPr>
              <a:t>2</a:t>
            </a:r>
            <a:r>
              <a:rPr lang="en-US" sz="1600" b="1">
                <a:solidFill>
                  <a:srgbClr val="56A3A6"/>
                </a:solidFill>
                <a:ea typeface="Arial" charset="0"/>
                <a:cs typeface="Arial" charset="0"/>
              </a:rPr>
              <a:t> testing equipment</a:t>
            </a:r>
          </a:p>
        </p:txBody>
      </p:sp>
      <p:sp>
        <p:nvSpPr>
          <p:cNvPr id="66" name="Rectangle 65">
            <a:extLst>
              <a:ext uri="{FF2B5EF4-FFF2-40B4-BE49-F238E27FC236}">
                <a16:creationId xmlns:a16="http://schemas.microsoft.com/office/drawing/2014/main" id="{DA7979CD-1F87-CA49-86FF-9D4F210C5FBB}"/>
              </a:ext>
            </a:extLst>
          </p:cNvPr>
          <p:cNvSpPr/>
          <p:nvPr/>
        </p:nvSpPr>
        <p:spPr>
          <a:xfrm>
            <a:off x="6697214" y="4401296"/>
            <a:ext cx="1875994" cy="584775"/>
          </a:xfrm>
          <a:prstGeom prst="rect">
            <a:avLst/>
          </a:prstGeom>
          <a:ln>
            <a:noFill/>
          </a:ln>
        </p:spPr>
        <p:txBody>
          <a:bodyPr wrap="square">
            <a:spAutoFit/>
          </a:bodyPr>
          <a:lstStyle/>
          <a:p>
            <a:r>
              <a:rPr lang="en-US" sz="1600" b="1">
                <a:solidFill>
                  <a:srgbClr val="56A3A6"/>
                </a:solidFill>
                <a:ea typeface="Arial" charset="0"/>
                <a:cs typeface="Arial" charset="0"/>
              </a:rPr>
              <a:t>Poor quality media</a:t>
            </a:r>
          </a:p>
        </p:txBody>
      </p:sp>
      <p:sp>
        <p:nvSpPr>
          <p:cNvPr id="67" name="Rectangle 66">
            <a:extLst>
              <a:ext uri="{FF2B5EF4-FFF2-40B4-BE49-F238E27FC236}">
                <a16:creationId xmlns:a16="http://schemas.microsoft.com/office/drawing/2014/main" id="{0F1C429E-65AE-5E40-AB1A-CB18BDBDA72A}"/>
              </a:ext>
            </a:extLst>
          </p:cNvPr>
          <p:cNvSpPr/>
          <p:nvPr/>
        </p:nvSpPr>
        <p:spPr>
          <a:xfrm>
            <a:off x="8721443" y="4386364"/>
            <a:ext cx="1409244" cy="584775"/>
          </a:xfrm>
          <a:prstGeom prst="rect">
            <a:avLst/>
          </a:prstGeom>
        </p:spPr>
        <p:txBody>
          <a:bodyPr wrap="square">
            <a:spAutoFit/>
          </a:bodyPr>
          <a:lstStyle/>
          <a:p>
            <a:r>
              <a:rPr lang="en-US" sz="1600" b="1">
                <a:solidFill>
                  <a:srgbClr val="56A3A6"/>
                </a:solidFill>
                <a:ea typeface="Arial" charset="0"/>
                <a:cs typeface="Arial" charset="0"/>
              </a:rPr>
              <a:t>Poor O&amp;M of SSF</a:t>
            </a:r>
          </a:p>
        </p:txBody>
      </p:sp>
      <p:sp>
        <p:nvSpPr>
          <p:cNvPr id="68" name="Down Arrow 67">
            <a:extLst>
              <a:ext uri="{FF2B5EF4-FFF2-40B4-BE49-F238E27FC236}">
                <a16:creationId xmlns:a16="http://schemas.microsoft.com/office/drawing/2014/main" id="{3F2422FD-CF58-2E47-B681-9DF7299E2068}"/>
              </a:ext>
            </a:extLst>
          </p:cNvPr>
          <p:cNvSpPr/>
          <p:nvPr/>
        </p:nvSpPr>
        <p:spPr bwMode="auto">
          <a:xfrm rot="5400000">
            <a:off x="6233900" y="4494454"/>
            <a:ext cx="369512" cy="398078"/>
          </a:xfrm>
          <a:prstGeom prst="downArrow">
            <a:avLst/>
          </a:prstGeom>
          <a:solidFill>
            <a:srgbClr val="E45C31"/>
          </a:solidFill>
          <a:ln>
            <a:solidFill>
              <a:srgbClr val="086788"/>
            </a:solid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69" name="Down Arrow 68">
            <a:extLst>
              <a:ext uri="{FF2B5EF4-FFF2-40B4-BE49-F238E27FC236}">
                <a16:creationId xmlns:a16="http://schemas.microsoft.com/office/drawing/2014/main" id="{92DF6DDE-0765-7F40-8D90-36B0CEFC26AA}"/>
              </a:ext>
            </a:extLst>
          </p:cNvPr>
          <p:cNvSpPr/>
          <p:nvPr/>
        </p:nvSpPr>
        <p:spPr bwMode="auto">
          <a:xfrm>
            <a:off x="2391788" y="3864198"/>
            <a:ext cx="369512" cy="398078"/>
          </a:xfrm>
          <a:prstGeom prst="downArrow">
            <a:avLst/>
          </a:prstGeom>
          <a:solidFill>
            <a:srgbClr val="E45C31"/>
          </a:solidFill>
          <a:ln>
            <a:solidFill>
              <a:srgbClr val="086788"/>
            </a:solid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8" name="Rectangle 27">
            <a:extLst>
              <a:ext uri="{FF2B5EF4-FFF2-40B4-BE49-F238E27FC236}">
                <a16:creationId xmlns:a16="http://schemas.microsoft.com/office/drawing/2014/main" id="{A196B1A5-78B0-924A-8118-41D0AA8E7B57}"/>
              </a:ext>
            </a:extLst>
          </p:cNvPr>
          <p:cNvSpPr/>
          <p:nvPr/>
        </p:nvSpPr>
        <p:spPr bwMode="auto">
          <a:xfrm>
            <a:off x="5494462" y="2086519"/>
            <a:ext cx="398078" cy="720397"/>
          </a:xfrm>
          <a:prstGeom prst="rect">
            <a:avLst/>
          </a:prstGeom>
          <a:solidFill>
            <a:srgbClr val="91C400">
              <a:alpha val="85001"/>
            </a:srgb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9" name="Rectangle 28">
            <a:extLst>
              <a:ext uri="{FF2B5EF4-FFF2-40B4-BE49-F238E27FC236}">
                <a16:creationId xmlns:a16="http://schemas.microsoft.com/office/drawing/2014/main" id="{E17055E1-3D62-1640-BD3A-A37AE626B50E}"/>
              </a:ext>
            </a:extLst>
          </p:cNvPr>
          <p:cNvSpPr/>
          <p:nvPr/>
        </p:nvSpPr>
        <p:spPr bwMode="auto">
          <a:xfrm>
            <a:off x="4736213" y="3031457"/>
            <a:ext cx="548979" cy="889544"/>
          </a:xfrm>
          <a:prstGeom prst="rect">
            <a:avLst/>
          </a:prstGeom>
          <a:solidFill>
            <a:schemeClr val="accent2">
              <a:lumMod val="40000"/>
              <a:lumOff val="60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1" name="Rectangle 30">
            <a:extLst>
              <a:ext uri="{FF2B5EF4-FFF2-40B4-BE49-F238E27FC236}">
                <a16:creationId xmlns:a16="http://schemas.microsoft.com/office/drawing/2014/main" id="{5A928381-E158-644A-9F6B-ACCD17774A0D}"/>
              </a:ext>
            </a:extLst>
          </p:cNvPr>
          <p:cNvSpPr/>
          <p:nvPr/>
        </p:nvSpPr>
        <p:spPr bwMode="auto">
          <a:xfrm>
            <a:off x="5343562" y="3032195"/>
            <a:ext cx="548979" cy="888295"/>
          </a:xfrm>
          <a:prstGeom prst="rect">
            <a:avLst/>
          </a:prstGeom>
          <a:solidFill>
            <a:schemeClr val="accent2">
              <a:lumMod val="40000"/>
              <a:lumOff val="60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2" name="Rectangle 31">
            <a:extLst>
              <a:ext uri="{FF2B5EF4-FFF2-40B4-BE49-F238E27FC236}">
                <a16:creationId xmlns:a16="http://schemas.microsoft.com/office/drawing/2014/main" id="{572DED2A-F990-7049-9FEE-9135E791C444}"/>
              </a:ext>
            </a:extLst>
          </p:cNvPr>
          <p:cNvSpPr/>
          <p:nvPr/>
        </p:nvSpPr>
        <p:spPr bwMode="auto">
          <a:xfrm>
            <a:off x="4661888" y="4119312"/>
            <a:ext cx="1230652" cy="548304"/>
          </a:xfrm>
          <a:prstGeom prst="rect">
            <a:avLst/>
          </a:prstGeom>
          <a:solidFill>
            <a:srgbClr val="FFA86A">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3" name="Rectangle 32">
            <a:extLst>
              <a:ext uri="{FF2B5EF4-FFF2-40B4-BE49-F238E27FC236}">
                <a16:creationId xmlns:a16="http://schemas.microsoft.com/office/drawing/2014/main" id="{4EA6327B-062C-D345-BD96-46987F9109D3}"/>
              </a:ext>
            </a:extLst>
          </p:cNvPr>
          <p:cNvSpPr/>
          <p:nvPr/>
        </p:nvSpPr>
        <p:spPr bwMode="auto">
          <a:xfrm>
            <a:off x="4661889" y="4726701"/>
            <a:ext cx="1231403" cy="548304"/>
          </a:xfrm>
          <a:prstGeom prst="rect">
            <a:avLst/>
          </a:prstGeom>
          <a:solidFill>
            <a:srgbClr val="FFA86A">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4" name="Oval 33">
            <a:extLst>
              <a:ext uri="{FF2B5EF4-FFF2-40B4-BE49-F238E27FC236}">
                <a16:creationId xmlns:a16="http://schemas.microsoft.com/office/drawing/2014/main" id="{22574EE5-8273-4B40-B6DA-4C31FED7434E}"/>
              </a:ext>
            </a:extLst>
          </p:cNvPr>
          <p:cNvSpPr/>
          <p:nvPr/>
        </p:nvSpPr>
        <p:spPr bwMode="auto">
          <a:xfrm>
            <a:off x="2078215" y="5018194"/>
            <a:ext cx="454949" cy="454988"/>
          </a:xfrm>
          <a:prstGeom prst="ellipse">
            <a:avLst/>
          </a:prstGeom>
          <a:solidFill>
            <a:srgbClr val="660066">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8" name="Oval 37">
            <a:extLst>
              <a:ext uri="{FF2B5EF4-FFF2-40B4-BE49-F238E27FC236}">
                <a16:creationId xmlns:a16="http://schemas.microsoft.com/office/drawing/2014/main" id="{C311327D-54C9-DA45-9040-5239868CC4F6}"/>
              </a:ext>
            </a:extLst>
          </p:cNvPr>
          <p:cNvSpPr/>
          <p:nvPr/>
        </p:nvSpPr>
        <p:spPr bwMode="auto">
          <a:xfrm>
            <a:off x="2644271" y="5018194"/>
            <a:ext cx="454949" cy="454988"/>
          </a:xfrm>
          <a:prstGeom prst="ellipse">
            <a:avLst/>
          </a:prstGeom>
          <a:solidFill>
            <a:schemeClr val="accent4">
              <a:lumMod val="60000"/>
              <a:lumOff val="40000"/>
              <a:alpha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3" name="Text Box 63">
            <a:extLst>
              <a:ext uri="{FF2B5EF4-FFF2-40B4-BE49-F238E27FC236}">
                <a16:creationId xmlns:a16="http://schemas.microsoft.com/office/drawing/2014/main" id="{60A68656-5F09-824A-945A-5A02F3D8D21A}"/>
              </a:ext>
            </a:extLst>
          </p:cNvPr>
          <p:cNvSpPr txBox="1">
            <a:spLocks noChangeArrowheads="1"/>
          </p:cNvSpPr>
          <p:nvPr/>
        </p:nvSpPr>
        <p:spPr bwMode="auto">
          <a:xfrm>
            <a:off x="4494492" y="2122877"/>
            <a:ext cx="98732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1800" b="1" err="1">
                <a:solidFill>
                  <a:srgbClr val="000000"/>
                </a:solidFill>
                <a:latin typeface="Arial"/>
                <a:cs typeface="Arial"/>
              </a:rPr>
              <a:t>Coag</a:t>
            </a:r>
            <a:r>
              <a:rPr lang="en-GB" sz="1800" b="1">
                <a:solidFill>
                  <a:srgbClr val="000000"/>
                </a:solidFill>
                <a:latin typeface="Arial"/>
                <a:cs typeface="Arial"/>
              </a:rPr>
              <a:t>./</a:t>
            </a:r>
            <a:br>
              <a:rPr lang="en-GB" sz="1800" b="1">
                <a:solidFill>
                  <a:srgbClr val="000000"/>
                </a:solidFill>
                <a:latin typeface="Arial"/>
                <a:cs typeface="Arial"/>
              </a:rPr>
            </a:br>
            <a:r>
              <a:rPr lang="en-GB" sz="1800" b="1">
                <a:solidFill>
                  <a:srgbClr val="000000"/>
                </a:solidFill>
                <a:latin typeface="Arial"/>
                <a:cs typeface="Arial"/>
              </a:rPr>
              <a:t>floc.</a:t>
            </a:r>
            <a:endParaRPr lang="en-GB" sz="1800" b="1" i="1">
              <a:solidFill>
                <a:srgbClr val="000000"/>
              </a:solidFill>
              <a:latin typeface="Arial"/>
              <a:cs typeface="Arial"/>
            </a:endParaRPr>
          </a:p>
        </p:txBody>
      </p:sp>
      <p:sp>
        <p:nvSpPr>
          <p:cNvPr id="44" name="Text Box 63">
            <a:extLst>
              <a:ext uri="{FF2B5EF4-FFF2-40B4-BE49-F238E27FC236}">
                <a16:creationId xmlns:a16="http://schemas.microsoft.com/office/drawing/2014/main" id="{B2E6E68C-A54F-284D-8873-BEFB48627A3C}"/>
              </a:ext>
            </a:extLst>
          </p:cNvPr>
          <p:cNvSpPr txBox="1">
            <a:spLocks noChangeArrowheads="1"/>
          </p:cNvSpPr>
          <p:nvPr/>
        </p:nvSpPr>
        <p:spPr bwMode="auto">
          <a:xfrm>
            <a:off x="2765360" y="3282499"/>
            <a:ext cx="195399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1800" b="1">
                <a:solidFill>
                  <a:srgbClr val="000000"/>
                </a:solidFill>
                <a:latin typeface="Arial"/>
                <a:cs typeface="Arial"/>
              </a:rPr>
              <a:t>Sedimentation</a:t>
            </a:r>
            <a:endParaRPr lang="en-GB" sz="1800" b="1" i="1">
              <a:solidFill>
                <a:srgbClr val="000000"/>
              </a:solidFill>
              <a:latin typeface="Arial"/>
              <a:cs typeface="Arial"/>
            </a:endParaRPr>
          </a:p>
        </p:txBody>
      </p:sp>
      <p:sp>
        <p:nvSpPr>
          <p:cNvPr id="49" name="Text Box 63">
            <a:extLst>
              <a:ext uri="{FF2B5EF4-FFF2-40B4-BE49-F238E27FC236}">
                <a16:creationId xmlns:a16="http://schemas.microsoft.com/office/drawing/2014/main" id="{7B76AB18-9EE2-C04F-9D7F-7CE0310D5B25}"/>
              </a:ext>
            </a:extLst>
          </p:cNvPr>
          <p:cNvSpPr txBox="1">
            <a:spLocks noChangeArrowheads="1"/>
          </p:cNvSpPr>
          <p:nvPr/>
        </p:nvSpPr>
        <p:spPr bwMode="auto">
          <a:xfrm>
            <a:off x="3895340" y="4508917"/>
            <a:ext cx="76050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1800" b="1">
                <a:solidFill>
                  <a:srgbClr val="000000"/>
                </a:solidFill>
                <a:latin typeface="Arial"/>
                <a:cs typeface="Arial"/>
              </a:rPr>
              <a:t>SSFs</a:t>
            </a:r>
            <a:endParaRPr lang="en-GB" sz="1800" b="1" i="1">
              <a:solidFill>
                <a:srgbClr val="000000"/>
              </a:solidFill>
              <a:latin typeface="Arial"/>
              <a:cs typeface="Arial"/>
            </a:endParaRPr>
          </a:p>
        </p:txBody>
      </p:sp>
      <p:sp>
        <p:nvSpPr>
          <p:cNvPr id="50" name="Text Box 63">
            <a:extLst>
              <a:ext uri="{FF2B5EF4-FFF2-40B4-BE49-F238E27FC236}">
                <a16:creationId xmlns:a16="http://schemas.microsoft.com/office/drawing/2014/main" id="{1922F738-521D-324A-BDEA-4A4562D8E817}"/>
              </a:ext>
            </a:extLst>
          </p:cNvPr>
          <p:cNvSpPr txBox="1">
            <a:spLocks noChangeArrowheads="1"/>
          </p:cNvSpPr>
          <p:nvPr/>
        </p:nvSpPr>
        <p:spPr bwMode="auto">
          <a:xfrm>
            <a:off x="1980912" y="5487897"/>
            <a:ext cx="1739414" cy="769441"/>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600" b="1">
                <a:solidFill>
                  <a:srgbClr val="000000"/>
                </a:solidFill>
                <a:latin typeface="Arial"/>
                <a:cs typeface="Arial"/>
              </a:rPr>
              <a:t>2 Cl</a:t>
            </a:r>
            <a:r>
              <a:rPr lang="en-GB" sz="1600" b="1" baseline="-25000">
                <a:solidFill>
                  <a:srgbClr val="000000"/>
                </a:solidFill>
                <a:latin typeface="Arial"/>
                <a:cs typeface="Arial"/>
              </a:rPr>
              <a:t>2</a:t>
            </a:r>
            <a:r>
              <a:rPr lang="en-GB" sz="1600" b="1">
                <a:solidFill>
                  <a:srgbClr val="000000"/>
                </a:solidFill>
                <a:latin typeface="Arial"/>
                <a:cs typeface="Arial"/>
              </a:rPr>
              <a:t> units </a:t>
            </a:r>
            <a:br>
              <a:rPr lang="en-GB" sz="1600" b="1">
                <a:solidFill>
                  <a:srgbClr val="000000"/>
                </a:solidFill>
                <a:latin typeface="Arial"/>
                <a:cs typeface="Arial"/>
              </a:rPr>
            </a:br>
            <a:r>
              <a:rPr lang="en-GB" sz="1400">
                <a:solidFill>
                  <a:srgbClr val="000000"/>
                </a:solidFill>
                <a:latin typeface="Arial"/>
                <a:cs typeface="Arial"/>
              </a:rPr>
              <a:t>(pressurized + gravity backup)</a:t>
            </a:r>
            <a:endParaRPr lang="en-GB" sz="1400" i="1">
              <a:solidFill>
                <a:srgbClr val="000000"/>
              </a:solidFill>
              <a:latin typeface="Arial"/>
              <a:cs typeface="Arial"/>
            </a:endParaRPr>
          </a:p>
        </p:txBody>
      </p:sp>
      <p:pic>
        <p:nvPicPr>
          <p:cNvPr id="51" name="Picture 50">
            <a:extLst>
              <a:ext uri="{FF2B5EF4-FFF2-40B4-BE49-F238E27FC236}">
                <a16:creationId xmlns:a16="http://schemas.microsoft.com/office/drawing/2014/main" id="{70E04ABD-B793-B84A-A8DB-5B5A9DDE0773}"/>
              </a:ext>
            </a:extLst>
          </p:cNvPr>
          <p:cNvPicPr>
            <a:picLocks noChangeAspect="1"/>
          </p:cNvPicPr>
          <p:nvPr/>
        </p:nvPicPr>
        <p:blipFill>
          <a:blip r:embed="rId3"/>
          <a:stretch>
            <a:fillRect/>
          </a:stretch>
        </p:blipFill>
        <p:spPr>
          <a:xfrm rot="9677790">
            <a:off x="1681603" y="1931846"/>
            <a:ext cx="3403273" cy="633789"/>
          </a:xfrm>
          <a:prstGeom prst="rect">
            <a:avLst/>
          </a:prstGeom>
        </p:spPr>
      </p:pic>
      <p:sp>
        <p:nvSpPr>
          <p:cNvPr id="53" name="Text Box 63">
            <a:extLst>
              <a:ext uri="{FF2B5EF4-FFF2-40B4-BE49-F238E27FC236}">
                <a16:creationId xmlns:a16="http://schemas.microsoft.com/office/drawing/2014/main" id="{F05BAF12-D0BE-F84B-8A76-8429DFEE59DC}"/>
              </a:ext>
            </a:extLst>
          </p:cNvPr>
          <p:cNvSpPr txBox="1">
            <a:spLocks noChangeArrowheads="1"/>
          </p:cNvSpPr>
          <p:nvPr/>
        </p:nvSpPr>
        <p:spPr bwMode="auto">
          <a:xfrm>
            <a:off x="2884231" y="2055017"/>
            <a:ext cx="1066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800" b="1">
                <a:solidFill>
                  <a:schemeClr val="bg1"/>
                </a:solidFill>
                <a:latin typeface="Arial"/>
                <a:cs typeface="Arial"/>
              </a:rPr>
              <a:t>S. River</a:t>
            </a:r>
            <a:endParaRPr lang="en-GB" sz="1800" b="1" i="1">
              <a:solidFill>
                <a:schemeClr val="bg1"/>
              </a:solidFill>
              <a:latin typeface="Arial"/>
              <a:cs typeface="Arial"/>
            </a:endParaRPr>
          </a:p>
        </p:txBody>
      </p:sp>
      <p:pic>
        <p:nvPicPr>
          <p:cNvPr id="2" name="Graphic 1" descr="Globe outline">
            <a:extLst>
              <a:ext uri="{FF2B5EF4-FFF2-40B4-BE49-F238E27FC236}">
                <a16:creationId xmlns:a16="http://schemas.microsoft.com/office/drawing/2014/main" id="{26DB14DD-EC9F-9C20-8EC9-A3DB3C5242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7044" y="276838"/>
            <a:ext cx="914400" cy="914400"/>
          </a:xfrm>
          <a:prstGeom prst="rect">
            <a:avLst/>
          </a:prstGeom>
        </p:spPr>
      </p:pic>
      <p:sp>
        <p:nvSpPr>
          <p:cNvPr id="70" name="Down Arrow 69">
            <a:extLst>
              <a:ext uri="{FF2B5EF4-FFF2-40B4-BE49-F238E27FC236}">
                <a16:creationId xmlns:a16="http://schemas.microsoft.com/office/drawing/2014/main" id="{C7CC44ED-4897-194D-B14A-D302BE51EB2D}"/>
              </a:ext>
            </a:extLst>
          </p:cNvPr>
          <p:cNvSpPr/>
          <p:nvPr/>
        </p:nvSpPr>
        <p:spPr bwMode="auto">
          <a:xfrm rot="5400000">
            <a:off x="3478943" y="5704249"/>
            <a:ext cx="369512" cy="398078"/>
          </a:xfrm>
          <a:prstGeom prst="downArrow">
            <a:avLst/>
          </a:prstGeom>
          <a:solidFill>
            <a:srgbClr val="E45C31"/>
          </a:solidFill>
          <a:ln>
            <a:solidFill>
              <a:srgbClr val="086788"/>
            </a:solid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Tree>
    <p:extLst>
      <p:ext uri="{BB962C8B-B14F-4D97-AF65-F5344CB8AC3E}">
        <p14:creationId xmlns:p14="http://schemas.microsoft.com/office/powerpoint/2010/main" val="1723183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3750" r="11719"/>
          <a:stretch/>
        </p:blipFill>
        <p:spPr>
          <a:xfrm>
            <a:off x="2667000" y="2025139"/>
            <a:ext cx="6815138" cy="4425264"/>
          </a:xfrm>
          <a:prstGeom prst="rect">
            <a:avLst/>
          </a:prstGeom>
        </p:spPr>
      </p:pic>
      <p:sp>
        <p:nvSpPr>
          <p:cNvPr id="9" name="Text Box 63"/>
          <p:cNvSpPr txBox="1">
            <a:spLocks noChangeArrowheads="1"/>
          </p:cNvSpPr>
          <p:nvPr/>
        </p:nvSpPr>
        <p:spPr bwMode="auto">
          <a:xfrm>
            <a:off x="1702993" y="1500378"/>
            <a:ext cx="9182722" cy="400110"/>
          </a:xfrm>
          <a:prstGeom prst="rect">
            <a:avLst/>
          </a:prstGeom>
          <a:noFill/>
          <a:ln>
            <a:noFill/>
          </a:ln>
          <a:effectLst>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indent="0" algn="ctr">
              <a:spcBef>
                <a:spcPct val="50000"/>
              </a:spcBef>
              <a:defRPr/>
            </a:pPr>
            <a:r>
              <a:rPr lang="en-US" sz="2000" b="1">
                <a:solidFill>
                  <a:srgbClr val="E45C31"/>
                </a:solidFill>
                <a:ea typeface="Arial" charset="0"/>
                <a:cs typeface="Arial" charset="0"/>
              </a:rPr>
              <a:t>WSPs should address both “hard” (physical) and “soft” (O&amp;M) needs e.g.</a:t>
            </a:r>
          </a:p>
        </p:txBody>
      </p:sp>
      <p:sp>
        <p:nvSpPr>
          <p:cNvPr id="11" name="Oval 10"/>
          <p:cNvSpPr/>
          <p:nvPr/>
        </p:nvSpPr>
        <p:spPr>
          <a:xfrm>
            <a:off x="3587897" y="3553651"/>
            <a:ext cx="1716229" cy="1629498"/>
          </a:xfrm>
          <a:prstGeom prst="ellipse">
            <a:avLst/>
          </a:prstGeom>
          <a:solidFill>
            <a:srgbClr val="1D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Arial" charset="0"/>
                <a:ea typeface="Arial" charset="0"/>
                <a:cs typeface="Arial" charset="0"/>
              </a:rPr>
              <a:t>“Hard” solutions</a:t>
            </a:r>
          </a:p>
        </p:txBody>
      </p:sp>
      <p:sp>
        <p:nvSpPr>
          <p:cNvPr id="12" name="Oval 11"/>
          <p:cNvSpPr/>
          <p:nvPr/>
        </p:nvSpPr>
        <p:spPr>
          <a:xfrm>
            <a:off x="6595179" y="3569714"/>
            <a:ext cx="1716229" cy="1629498"/>
          </a:xfrm>
          <a:prstGeom prst="ellipse">
            <a:avLst/>
          </a:prstGeom>
          <a:solidFill>
            <a:srgbClr val="56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Arial" charset="0"/>
                <a:ea typeface="Arial" charset="0"/>
                <a:cs typeface="Arial" charset="0"/>
              </a:rPr>
              <a:t>“Soft” solutions</a:t>
            </a:r>
          </a:p>
        </p:txBody>
      </p:sp>
      <p:sp>
        <p:nvSpPr>
          <p:cNvPr id="7" name="Text Box 63">
            <a:extLst>
              <a:ext uri="{FF2B5EF4-FFF2-40B4-BE49-F238E27FC236}">
                <a16:creationId xmlns:a16="http://schemas.microsoft.com/office/drawing/2014/main" id="{0F82B93D-23F6-1149-975C-C718F6C0D275}"/>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#1</a:t>
            </a:r>
            <a:r>
              <a:rPr lang="en-US" sz="2800" b="1" spc="100">
                <a:solidFill>
                  <a:srgbClr val="DB504A"/>
                </a:solidFill>
                <a:latin typeface="Arial" charset="0"/>
              </a:rPr>
              <a:t> </a:t>
            </a:r>
            <a:r>
              <a:rPr lang="en-US" sz="2800" b="1" spc="100">
                <a:solidFill>
                  <a:srgbClr val="1D395C"/>
                </a:solidFill>
                <a:latin typeface="Arial" charset="0"/>
              </a:rPr>
              <a:t>moral of the story</a:t>
            </a:r>
          </a:p>
        </p:txBody>
      </p:sp>
      <p:sp>
        <p:nvSpPr>
          <p:cNvPr id="3" name="Rectangle 2">
            <a:extLst>
              <a:ext uri="{FF2B5EF4-FFF2-40B4-BE49-F238E27FC236}">
                <a16:creationId xmlns:a16="http://schemas.microsoft.com/office/drawing/2014/main" id="{57348C8E-6A35-9E57-465E-3C83460A6803}"/>
              </a:ext>
            </a:extLst>
          </p:cNvPr>
          <p:cNvSpPr/>
          <p:nvPr/>
        </p:nvSpPr>
        <p:spPr>
          <a:xfrm>
            <a:off x="194417" y="2696698"/>
            <a:ext cx="3395770" cy="338554"/>
          </a:xfrm>
          <a:prstGeom prst="rect">
            <a:avLst/>
          </a:prstGeom>
        </p:spPr>
        <p:txBody>
          <a:bodyPr wrap="square">
            <a:spAutoFit/>
          </a:bodyPr>
          <a:lstStyle/>
          <a:p>
            <a:pPr algn="r"/>
            <a:r>
              <a:rPr lang="en-US" sz="1600">
                <a:solidFill>
                  <a:srgbClr val="1D395C"/>
                </a:solidFill>
                <a:latin typeface="Arial" panose="020B0604020202020204" pitchFamily="34" charset="0"/>
                <a:ea typeface="Calibri" panose="020F0502020204030204" pitchFamily="34" charset="0"/>
                <a:cs typeface="Arial" panose="020B0604020202020204" pitchFamily="34" charset="0"/>
              </a:rPr>
              <a:t>Flood defense ditch</a:t>
            </a:r>
          </a:p>
        </p:txBody>
      </p:sp>
      <p:sp>
        <p:nvSpPr>
          <p:cNvPr id="5" name="Rectangle 4">
            <a:extLst>
              <a:ext uri="{FF2B5EF4-FFF2-40B4-BE49-F238E27FC236}">
                <a16:creationId xmlns:a16="http://schemas.microsoft.com/office/drawing/2014/main" id="{620578AC-B4FB-1602-FDD4-6C164C321D8A}"/>
              </a:ext>
            </a:extLst>
          </p:cNvPr>
          <p:cNvSpPr/>
          <p:nvPr/>
        </p:nvSpPr>
        <p:spPr>
          <a:xfrm>
            <a:off x="-42862" y="3489988"/>
            <a:ext cx="3150904" cy="584775"/>
          </a:xfrm>
          <a:prstGeom prst="rect">
            <a:avLst/>
          </a:prstGeom>
        </p:spPr>
        <p:txBody>
          <a:bodyPr wrap="square">
            <a:spAutoFit/>
          </a:bodyPr>
          <a:lstStyle/>
          <a:p>
            <a:pPr algn="r"/>
            <a:r>
              <a:rPr lang="en-US" sz="1600">
                <a:solidFill>
                  <a:srgbClr val="1D395C"/>
                </a:solidFill>
                <a:latin typeface="Arial" panose="020B0604020202020204" pitchFamily="34" charset="0"/>
                <a:ea typeface="Calibri" panose="020F0502020204030204" pitchFamily="34" charset="0"/>
                <a:cs typeface="Arial" panose="020B0604020202020204" pitchFamily="34" charset="0"/>
              </a:rPr>
              <a:t>Fire sprinkler system for treatment plant in bushfire area</a:t>
            </a:r>
          </a:p>
        </p:txBody>
      </p:sp>
      <p:sp>
        <p:nvSpPr>
          <p:cNvPr id="6" name="Rectangle 5">
            <a:extLst>
              <a:ext uri="{FF2B5EF4-FFF2-40B4-BE49-F238E27FC236}">
                <a16:creationId xmlns:a16="http://schemas.microsoft.com/office/drawing/2014/main" id="{BCCA89FC-3B37-D8A9-C422-2C9730BEAA23}"/>
              </a:ext>
            </a:extLst>
          </p:cNvPr>
          <p:cNvSpPr/>
          <p:nvPr/>
        </p:nvSpPr>
        <p:spPr>
          <a:xfrm>
            <a:off x="8459848" y="2588574"/>
            <a:ext cx="3395770" cy="584775"/>
          </a:xfrm>
          <a:prstGeom prst="rect">
            <a:avLst/>
          </a:prstGeom>
        </p:spPr>
        <p:txBody>
          <a:bodyPr wrap="square">
            <a:spAutoFit/>
          </a:bodyPr>
          <a:lstStyle/>
          <a:p>
            <a:r>
              <a:rPr lang="en-US" sz="1600">
                <a:solidFill>
                  <a:srgbClr val="129580"/>
                </a:solidFill>
                <a:latin typeface="Arial" panose="020B0604020202020204" pitchFamily="34" charset="0"/>
                <a:ea typeface="Calibri" panose="020F0502020204030204" pitchFamily="34" charset="0"/>
                <a:cs typeface="Arial" panose="020B0604020202020204" pitchFamily="34" charset="0"/>
              </a:rPr>
              <a:t>Establishing buffer zones for source protection</a:t>
            </a:r>
          </a:p>
        </p:txBody>
      </p:sp>
      <p:sp>
        <p:nvSpPr>
          <p:cNvPr id="8" name="Rectangle 7">
            <a:extLst>
              <a:ext uri="{FF2B5EF4-FFF2-40B4-BE49-F238E27FC236}">
                <a16:creationId xmlns:a16="http://schemas.microsoft.com/office/drawing/2014/main" id="{68410F6E-24D4-B974-F8D0-664AA3413D87}"/>
              </a:ext>
            </a:extLst>
          </p:cNvPr>
          <p:cNvSpPr/>
          <p:nvPr/>
        </p:nvSpPr>
        <p:spPr>
          <a:xfrm>
            <a:off x="9219487" y="3443822"/>
            <a:ext cx="2837620" cy="338554"/>
          </a:xfrm>
          <a:prstGeom prst="rect">
            <a:avLst/>
          </a:prstGeom>
        </p:spPr>
        <p:txBody>
          <a:bodyPr wrap="square">
            <a:spAutoFit/>
          </a:bodyPr>
          <a:lstStyle/>
          <a:p>
            <a:r>
              <a:rPr lang="en-US" sz="1600">
                <a:solidFill>
                  <a:srgbClr val="129580"/>
                </a:solidFill>
                <a:latin typeface="Arial" panose="020B0604020202020204" pitchFamily="34" charset="0"/>
                <a:ea typeface="Calibri" panose="020F0502020204030204" pitchFamily="34" charset="0"/>
                <a:cs typeface="Arial" panose="020B0604020202020204" pitchFamily="34" charset="0"/>
              </a:rPr>
              <a:t>Operator training on SOPs</a:t>
            </a:r>
          </a:p>
        </p:txBody>
      </p:sp>
      <p:sp>
        <p:nvSpPr>
          <p:cNvPr id="10" name="Rectangle 9">
            <a:extLst>
              <a:ext uri="{FF2B5EF4-FFF2-40B4-BE49-F238E27FC236}">
                <a16:creationId xmlns:a16="http://schemas.microsoft.com/office/drawing/2014/main" id="{7ED96182-AE09-E0D3-4E65-1958C69C8230}"/>
              </a:ext>
            </a:extLst>
          </p:cNvPr>
          <p:cNvSpPr/>
          <p:nvPr/>
        </p:nvSpPr>
        <p:spPr>
          <a:xfrm>
            <a:off x="215603" y="4502330"/>
            <a:ext cx="2669332" cy="584775"/>
          </a:xfrm>
          <a:prstGeom prst="rect">
            <a:avLst/>
          </a:prstGeom>
        </p:spPr>
        <p:txBody>
          <a:bodyPr wrap="square">
            <a:spAutoFit/>
          </a:bodyPr>
          <a:lstStyle/>
          <a:p>
            <a:pPr algn="r"/>
            <a:r>
              <a:rPr lang="en-US" sz="1600">
                <a:solidFill>
                  <a:srgbClr val="1D395C"/>
                </a:solidFill>
                <a:latin typeface="Arial" panose="020B0604020202020204" pitchFamily="34" charset="0"/>
                <a:ea typeface="Calibri" panose="020F0502020204030204" pitchFamily="34" charset="0"/>
                <a:cs typeface="Arial" panose="020B0604020202020204" pitchFamily="34" charset="0"/>
              </a:rPr>
              <a:t>Chlorine booster station in distal part of network</a:t>
            </a:r>
          </a:p>
        </p:txBody>
      </p:sp>
      <p:sp>
        <p:nvSpPr>
          <p:cNvPr id="13" name="Rectangle 12">
            <a:extLst>
              <a:ext uri="{FF2B5EF4-FFF2-40B4-BE49-F238E27FC236}">
                <a16:creationId xmlns:a16="http://schemas.microsoft.com/office/drawing/2014/main" id="{D41FB7D3-E902-E3F3-0C65-80C36697A01C}"/>
              </a:ext>
            </a:extLst>
          </p:cNvPr>
          <p:cNvSpPr/>
          <p:nvPr/>
        </p:nvSpPr>
        <p:spPr>
          <a:xfrm>
            <a:off x="-147616" y="5373312"/>
            <a:ext cx="3395770" cy="584775"/>
          </a:xfrm>
          <a:prstGeom prst="rect">
            <a:avLst/>
          </a:prstGeom>
        </p:spPr>
        <p:txBody>
          <a:bodyPr wrap="square">
            <a:spAutoFit/>
          </a:bodyPr>
          <a:lstStyle/>
          <a:p>
            <a:pPr algn="r"/>
            <a:r>
              <a:rPr lang="en-US" sz="1600">
                <a:solidFill>
                  <a:srgbClr val="1D395C"/>
                </a:solidFill>
                <a:latin typeface="Arial" panose="020B0604020202020204" pitchFamily="34" charset="0"/>
                <a:ea typeface="Calibri" panose="020F0502020204030204" pitchFamily="34" charset="0"/>
                <a:cs typeface="Arial" panose="020B0604020202020204" pitchFamily="34" charset="0"/>
              </a:rPr>
              <a:t>Construction of tapstands in informal settlements</a:t>
            </a:r>
          </a:p>
        </p:txBody>
      </p:sp>
      <p:sp>
        <p:nvSpPr>
          <p:cNvPr id="14" name="Rectangle 13">
            <a:extLst>
              <a:ext uri="{FF2B5EF4-FFF2-40B4-BE49-F238E27FC236}">
                <a16:creationId xmlns:a16="http://schemas.microsoft.com/office/drawing/2014/main" id="{0ECE6D78-E2F6-7C1F-7A79-5C8905A45828}"/>
              </a:ext>
            </a:extLst>
          </p:cNvPr>
          <p:cNvSpPr/>
          <p:nvPr/>
        </p:nvSpPr>
        <p:spPr>
          <a:xfrm>
            <a:off x="8895003" y="4076012"/>
            <a:ext cx="2960615" cy="584775"/>
          </a:xfrm>
          <a:prstGeom prst="rect">
            <a:avLst/>
          </a:prstGeom>
        </p:spPr>
        <p:txBody>
          <a:bodyPr wrap="square">
            <a:spAutoFit/>
          </a:bodyPr>
          <a:lstStyle/>
          <a:p>
            <a:r>
              <a:rPr lang="en-US" sz="1600">
                <a:solidFill>
                  <a:srgbClr val="129580"/>
                </a:solidFill>
                <a:latin typeface="Arial" panose="020B0604020202020204" pitchFamily="34" charset="0"/>
                <a:ea typeface="Calibri" panose="020F0502020204030204" pitchFamily="34" charset="0"/>
                <a:cs typeface="Arial" panose="020B0604020202020204" pitchFamily="34" charset="0"/>
              </a:rPr>
              <a:t>User education programme on safe household practices</a:t>
            </a:r>
          </a:p>
        </p:txBody>
      </p:sp>
      <p:sp>
        <p:nvSpPr>
          <p:cNvPr id="15" name="Rectangle 14">
            <a:extLst>
              <a:ext uri="{FF2B5EF4-FFF2-40B4-BE49-F238E27FC236}">
                <a16:creationId xmlns:a16="http://schemas.microsoft.com/office/drawing/2014/main" id="{D105A12E-6E9E-406A-DF85-B3C4993B34F9}"/>
              </a:ext>
            </a:extLst>
          </p:cNvPr>
          <p:cNvSpPr/>
          <p:nvPr/>
        </p:nvSpPr>
        <p:spPr>
          <a:xfrm>
            <a:off x="8796230" y="4936064"/>
            <a:ext cx="2960615" cy="584775"/>
          </a:xfrm>
          <a:prstGeom prst="rect">
            <a:avLst/>
          </a:prstGeom>
        </p:spPr>
        <p:txBody>
          <a:bodyPr wrap="square">
            <a:spAutoFit/>
          </a:bodyPr>
          <a:lstStyle/>
          <a:p>
            <a:r>
              <a:rPr lang="en-US" sz="1600">
                <a:solidFill>
                  <a:srgbClr val="129580"/>
                </a:solidFill>
                <a:latin typeface="Arial" panose="020B0604020202020204" pitchFamily="34" charset="0"/>
                <a:ea typeface="Calibri" panose="020F0502020204030204" pitchFamily="34" charset="0"/>
                <a:cs typeface="Arial" panose="020B0604020202020204" pitchFamily="34" charset="0"/>
              </a:rPr>
              <a:t>Proactive mains cleaning programme</a:t>
            </a:r>
          </a:p>
        </p:txBody>
      </p:sp>
      <p:sp>
        <p:nvSpPr>
          <p:cNvPr id="16" name="Rectangle 15">
            <a:extLst>
              <a:ext uri="{FF2B5EF4-FFF2-40B4-BE49-F238E27FC236}">
                <a16:creationId xmlns:a16="http://schemas.microsoft.com/office/drawing/2014/main" id="{B682BD3B-3A0C-ADE5-5591-4F1137AED208}"/>
              </a:ext>
            </a:extLst>
          </p:cNvPr>
          <p:cNvSpPr/>
          <p:nvPr/>
        </p:nvSpPr>
        <p:spPr>
          <a:xfrm>
            <a:off x="7434591" y="5638436"/>
            <a:ext cx="3569793" cy="584775"/>
          </a:xfrm>
          <a:prstGeom prst="rect">
            <a:avLst/>
          </a:prstGeom>
        </p:spPr>
        <p:txBody>
          <a:bodyPr wrap="square">
            <a:spAutoFit/>
          </a:bodyPr>
          <a:lstStyle/>
          <a:p>
            <a:r>
              <a:rPr lang="en-US" sz="1600">
                <a:solidFill>
                  <a:srgbClr val="129580"/>
                </a:solidFill>
                <a:latin typeface="Arial" panose="020B0604020202020204" pitchFamily="34" charset="0"/>
                <a:ea typeface="Calibri" panose="020F0502020204030204" pitchFamily="34" charset="0"/>
                <a:cs typeface="Arial" panose="020B0604020202020204" pitchFamily="34" charset="0"/>
              </a:rPr>
              <a:t>User education programme on water conservation during drought</a:t>
            </a:r>
          </a:p>
        </p:txBody>
      </p:sp>
      <p:grpSp>
        <p:nvGrpSpPr>
          <p:cNvPr id="17" name="Group 16">
            <a:extLst>
              <a:ext uri="{FF2B5EF4-FFF2-40B4-BE49-F238E27FC236}">
                <a16:creationId xmlns:a16="http://schemas.microsoft.com/office/drawing/2014/main" id="{E56199AC-142A-DA0B-4556-929582D6AE03}"/>
              </a:ext>
            </a:extLst>
          </p:cNvPr>
          <p:cNvGrpSpPr/>
          <p:nvPr/>
        </p:nvGrpSpPr>
        <p:grpSpPr>
          <a:xfrm>
            <a:off x="11676764" y="1119757"/>
            <a:ext cx="515236" cy="380621"/>
            <a:chOff x="8628766" y="1945016"/>
            <a:chExt cx="515236" cy="380621"/>
          </a:xfrm>
        </p:grpSpPr>
        <p:sp>
          <p:nvSpPr>
            <p:cNvPr id="18" name="Round Same Side Corner Rectangle 29">
              <a:extLst>
                <a:ext uri="{FF2B5EF4-FFF2-40B4-BE49-F238E27FC236}">
                  <a16:creationId xmlns:a16="http://schemas.microsoft.com/office/drawing/2014/main" id="{7AF1525A-7AE2-A879-5B54-26ED19CF772A}"/>
                </a:ext>
              </a:extLst>
            </p:cNvPr>
            <p:cNvSpPr/>
            <p:nvPr/>
          </p:nvSpPr>
          <p:spPr bwMode="auto">
            <a:xfrm rot="16200000">
              <a:off x="8696073" y="1877709"/>
              <a:ext cx="380621" cy="515236"/>
            </a:xfrm>
            <a:prstGeom prst="round2SameRect">
              <a:avLst/>
            </a:prstGeom>
            <a:solidFill>
              <a:srgbClr val="1D395C"/>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9" name="Striped Right Arrow 30">
              <a:extLst>
                <a:ext uri="{FF2B5EF4-FFF2-40B4-BE49-F238E27FC236}">
                  <a16:creationId xmlns:a16="http://schemas.microsoft.com/office/drawing/2014/main" id="{FF7BADBB-5684-AF48-CCCD-D85C761C4CE8}"/>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3E11DE-C131-0B35-0802-5EDB332B81FB}"/>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2</a:t>
              </a:r>
            </a:p>
          </p:txBody>
        </p:sp>
      </p:grpSp>
      <p:pic>
        <p:nvPicPr>
          <p:cNvPr id="4" name="Graphic 3" descr="Globe outline">
            <a:extLst>
              <a:ext uri="{FF2B5EF4-FFF2-40B4-BE49-F238E27FC236}">
                <a16:creationId xmlns:a16="http://schemas.microsoft.com/office/drawing/2014/main" id="{B5ECCAD3-A49E-6F94-0D40-BF997DE537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2445" y="204275"/>
            <a:ext cx="914400" cy="914400"/>
          </a:xfrm>
          <a:prstGeom prst="rect">
            <a:avLst/>
          </a:prstGeom>
        </p:spPr>
      </p:pic>
    </p:spTree>
    <p:extLst>
      <p:ext uri="{BB962C8B-B14F-4D97-AF65-F5344CB8AC3E}">
        <p14:creationId xmlns:p14="http://schemas.microsoft.com/office/powerpoint/2010/main" val="6470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P spid="14" grpId="0"/>
      <p:bldP spid="15" grpId="0"/>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63"/>
          <p:cNvSpPr txBox="1">
            <a:spLocks noChangeArrowheads="1"/>
          </p:cNvSpPr>
          <p:nvPr/>
        </p:nvSpPr>
        <p:spPr bwMode="auto">
          <a:xfrm>
            <a:off x="6239871" y="1722562"/>
            <a:ext cx="3470867"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2000">
                <a:latin typeface="Arial"/>
                <a:cs typeface="Arial"/>
              </a:rPr>
              <a:t>DON’T SHOW </a:t>
            </a:r>
            <a:r>
              <a:rPr lang="en-GB" b="1">
                <a:solidFill>
                  <a:srgbClr val="086788"/>
                </a:solidFill>
                <a:latin typeface="Arial"/>
                <a:cs typeface="Arial"/>
              </a:rPr>
              <a:t>THIS</a:t>
            </a:r>
            <a:r>
              <a:rPr lang="en-GB" sz="2000" b="1">
                <a:solidFill>
                  <a:srgbClr val="086788"/>
                </a:solidFill>
                <a:latin typeface="Arial"/>
                <a:cs typeface="Arial"/>
              </a:rPr>
              <a:t> </a:t>
            </a:r>
            <a:br>
              <a:rPr lang="en-GB" sz="2000">
                <a:latin typeface="Arial"/>
                <a:cs typeface="Arial"/>
              </a:rPr>
            </a:br>
            <a:r>
              <a:rPr lang="en-GB" sz="2000">
                <a:latin typeface="Arial"/>
                <a:cs typeface="Arial"/>
              </a:rPr>
              <a:t>IN THE WSP…</a:t>
            </a:r>
            <a:endParaRPr lang="en-GB" sz="2000" i="1">
              <a:latin typeface="Arial"/>
              <a:cs typeface="Arial"/>
            </a:endParaRPr>
          </a:p>
        </p:txBody>
      </p:sp>
      <p:sp>
        <p:nvSpPr>
          <p:cNvPr id="34" name="Text Box 63"/>
          <p:cNvSpPr txBox="1">
            <a:spLocks noChangeArrowheads="1"/>
          </p:cNvSpPr>
          <p:nvPr/>
        </p:nvSpPr>
        <p:spPr bwMode="auto">
          <a:xfrm>
            <a:off x="1824896" y="5051361"/>
            <a:ext cx="4254329"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2000">
                <a:solidFill>
                  <a:schemeClr val="bg2">
                    <a:lumMod val="25000"/>
                  </a:schemeClr>
                </a:solidFill>
                <a:latin typeface="Arial"/>
                <a:cs typeface="Arial"/>
              </a:rPr>
              <a:t>… when the real situation is </a:t>
            </a:r>
            <a:r>
              <a:rPr lang="en-GB" b="1">
                <a:solidFill>
                  <a:srgbClr val="086788"/>
                </a:solidFill>
                <a:latin typeface="Arial"/>
                <a:cs typeface="Arial"/>
              </a:rPr>
              <a:t>THIS!</a:t>
            </a:r>
            <a:r>
              <a:rPr lang="en-GB" sz="2000">
                <a:solidFill>
                  <a:schemeClr val="bg2">
                    <a:lumMod val="25000"/>
                  </a:schemeClr>
                </a:solidFill>
                <a:latin typeface="Arial"/>
                <a:cs typeface="Arial"/>
              </a:rPr>
              <a:t> </a:t>
            </a:r>
          </a:p>
          <a:p>
            <a:pPr marL="0" indent="0" algn="r" eaLnBrk="1" hangingPunct="1">
              <a:spcBef>
                <a:spcPct val="50000"/>
              </a:spcBef>
              <a:defRPr/>
            </a:pPr>
            <a:r>
              <a:rPr lang="en-GB" sz="2000">
                <a:solidFill>
                  <a:schemeClr val="bg2">
                    <a:lumMod val="25000"/>
                  </a:schemeClr>
                </a:solidFill>
                <a:latin typeface="Arial"/>
                <a:cs typeface="Arial"/>
              </a:rPr>
              <a:t>Let the WSP reflect the </a:t>
            </a:r>
            <a:r>
              <a:rPr lang="en-GB" b="1">
                <a:solidFill>
                  <a:srgbClr val="086788"/>
                </a:solidFill>
                <a:latin typeface="Arial"/>
                <a:cs typeface="Arial"/>
              </a:rPr>
              <a:t>REAL</a:t>
            </a:r>
            <a:r>
              <a:rPr lang="en-GB" sz="2000">
                <a:solidFill>
                  <a:schemeClr val="bg2">
                    <a:lumMod val="25000"/>
                  </a:schemeClr>
                </a:solidFill>
                <a:latin typeface="Arial"/>
                <a:cs typeface="Arial"/>
              </a:rPr>
              <a:t> situation and explore the issues.</a:t>
            </a:r>
            <a:endParaRPr lang="en-GB" sz="2000" i="1">
              <a:solidFill>
                <a:schemeClr val="bg2">
                  <a:lumMod val="25000"/>
                </a:schemeClr>
              </a:solidFill>
              <a:latin typeface="Arial"/>
              <a:cs typeface="Arial"/>
            </a:endParaRPr>
          </a:p>
        </p:txBody>
      </p:sp>
      <p:sp>
        <p:nvSpPr>
          <p:cNvPr id="7" name="Notched Right Arrow 6"/>
          <p:cNvSpPr/>
          <p:nvPr/>
        </p:nvSpPr>
        <p:spPr>
          <a:xfrm rot="10800000">
            <a:off x="6239872" y="2586446"/>
            <a:ext cx="3854923" cy="341194"/>
          </a:xfrm>
          <a:prstGeom prst="notchedRightArrow">
            <a:avLst/>
          </a:prstGeom>
          <a:solidFill>
            <a:srgbClr val="E45C3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Notched Right Arrow 34"/>
          <p:cNvSpPr/>
          <p:nvPr/>
        </p:nvSpPr>
        <p:spPr>
          <a:xfrm>
            <a:off x="2063655" y="4655257"/>
            <a:ext cx="3854923" cy="341194"/>
          </a:xfrm>
          <a:prstGeom prst="notchedRightArrow">
            <a:avLst/>
          </a:prstGeom>
          <a:solidFill>
            <a:srgbClr val="E45C3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3">
            <a:extLst>
              <a:ext uri="{FF2B5EF4-FFF2-40B4-BE49-F238E27FC236}">
                <a16:creationId xmlns:a16="http://schemas.microsoft.com/office/drawing/2014/main" id="{05D2C192-CD87-814F-9261-530269AD5629}"/>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#2 moral of the story</a:t>
            </a:r>
          </a:p>
        </p:txBody>
      </p:sp>
      <p:grpSp>
        <p:nvGrpSpPr>
          <p:cNvPr id="10" name="Group 9">
            <a:extLst>
              <a:ext uri="{FF2B5EF4-FFF2-40B4-BE49-F238E27FC236}">
                <a16:creationId xmlns:a16="http://schemas.microsoft.com/office/drawing/2014/main" id="{581C9B58-E7ED-7D43-84C5-8CEAC9585C8B}"/>
              </a:ext>
            </a:extLst>
          </p:cNvPr>
          <p:cNvGrpSpPr/>
          <p:nvPr/>
        </p:nvGrpSpPr>
        <p:grpSpPr>
          <a:xfrm>
            <a:off x="1724613" y="1836135"/>
            <a:ext cx="4180568" cy="2584572"/>
            <a:chOff x="355388" y="1545434"/>
            <a:chExt cx="8533671" cy="5275813"/>
          </a:xfrm>
        </p:grpSpPr>
        <p:sp>
          <p:nvSpPr>
            <p:cNvPr id="11" name="Rectangle 10">
              <a:extLst>
                <a:ext uri="{FF2B5EF4-FFF2-40B4-BE49-F238E27FC236}">
                  <a16:creationId xmlns:a16="http://schemas.microsoft.com/office/drawing/2014/main" id="{7BDE007C-B81A-2042-8DFA-810FADCEC025}"/>
                </a:ext>
              </a:extLst>
            </p:cNvPr>
            <p:cNvSpPr/>
            <p:nvPr/>
          </p:nvSpPr>
          <p:spPr bwMode="auto">
            <a:xfrm>
              <a:off x="1196232" y="2835829"/>
              <a:ext cx="398078" cy="720397"/>
            </a:xfrm>
            <a:prstGeom prst="rect">
              <a:avLst/>
            </a:prstGeom>
            <a:solidFill>
              <a:srgbClr val="91C400">
                <a:alpha val="85001"/>
              </a:srgb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2" name="Rectangle 11">
              <a:extLst>
                <a:ext uri="{FF2B5EF4-FFF2-40B4-BE49-F238E27FC236}">
                  <a16:creationId xmlns:a16="http://schemas.microsoft.com/office/drawing/2014/main" id="{DF8DB883-A9FD-3747-BCC4-2452F9DA5749}"/>
                </a:ext>
              </a:extLst>
            </p:cNvPr>
            <p:cNvSpPr/>
            <p:nvPr/>
          </p:nvSpPr>
          <p:spPr bwMode="auto">
            <a:xfrm>
              <a:off x="2513824" y="2688332"/>
              <a:ext cx="548979" cy="889544"/>
            </a:xfrm>
            <a:prstGeom prst="rect">
              <a:avLst/>
            </a:prstGeom>
            <a:solidFill>
              <a:schemeClr val="accent2">
                <a:lumMod val="40000"/>
                <a:lumOff val="60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3" name="Rectangle 12">
              <a:extLst>
                <a:ext uri="{FF2B5EF4-FFF2-40B4-BE49-F238E27FC236}">
                  <a16:creationId xmlns:a16="http://schemas.microsoft.com/office/drawing/2014/main" id="{0FC90A44-0EA4-5C42-BCF4-616CAA57C4B0}"/>
                </a:ext>
              </a:extLst>
            </p:cNvPr>
            <p:cNvSpPr/>
            <p:nvPr/>
          </p:nvSpPr>
          <p:spPr bwMode="auto">
            <a:xfrm>
              <a:off x="3121173" y="2689069"/>
              <a:ext cx="548979" cy="888295"/>
            </a:xfrm>
            <a:prstGeom prst="rect">
              <a:avLst/>
            </a:prstGeom>
            <a:solidFill>
              <a:schemeClr val="accent2">
                <a:lumMod val="40000"/>
                <a:lumOff val="60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4" name="Rectangle 13">
              <a:extLst>
                <a:ext uri="{FF2B5EF4-FFF2-40B4-BE49-F238E27FC236}">
                  <a16:creationId xmlns:a16="http://schemas.microsoft.com/office/drawing/2014/main" id="{6FBB4A3A-DBD2-5143-8426-EADF4F22690D}"/>
                </a:ext>
              </a:extLst>
            </p:cNvPr>
            <p:cNvSpPr/>
            <p:nvPr/>
          </p:nvSpPr>
          <p:spPr bwMode="auto">
            <a:xfrm>
              <a:off x="2486264" y="3998196"/>
              <a:ext cx="1230652" cy="548304"/>
            </a:xfrm>
            <a:prstGeom prst="rect">
              <a:avLst/>
            </a:prstGeom>
            <a:solidFill>
              <a:srgbClr val="FFA86A">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5" name="Rectangle 14">
              <a:extLst>
                <a:ext uri="{FF2B5EF4-FFF2-40B4-BE49-F238E27FC236}">
                  <a16:creationId xmlns:a16="http://schemas.microsoft.com/office/drawing/2014/main" id="{87E8EA52-E3F1-A141-A42D-37F12708D0BF}"/>
                </a:ext>
              </a:extLst>
            </p:cNvPr>
            <p:cNvSpPr/>
            <p:nvPr/>
          </p:nvSpPr>
          <p:spPr bwMode="auto">
            <a:xfrm>
              <a:off x="2486264" y="4605585"/>
              <a:ext cx="1231403" cy="548304"/>
            </a:xfrm>
            <a:prstGeom prst="rect">
              <a:avLst/>
            </a:prstGeom>
            <a:solidFill>
              <a:srgbClr val="FFA86A">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6" name="Oval 15">
              <a:extLst>
                <a:ext uri="{FF2B5EF4-FFF2-40B4-BE49-F238E27FC236}">
                  <a16:creationId xmlns:a16="http://schemas.microsoft.com/office/drawing/2014/main" id="{367D7377-D1E2-7848-940A-8558CCBD7687}"/>
                </a:ext>
              </a:extLst>
            </p:cNvPr>
            <p:cNvSpPr/>
            <p:nvPr/>
          </p:nvSpPr>
          <p:spPr bwMode="auto">
            <a:xfrm>
              <a:off x="1331181" y="5314925"/>
              <a:ext cx="454949" cy="454988"/>
            </a:xfrm>
            <a:prstGeom prst="ellipse">
              <a:avLst/>
            </a:prstGeom>
            <a:solidFill>
              <a:srgbClr val="660066">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7" name="Oval 16">
              <a:extLst>
                <a:ext uri="{FF2B5EF4-FFF2-40B4-BE49-F238E27FC236}">
                  <a16:creationId xmlns:a16="http://schemas.microsoft.com/office/drawing/2014/main" id="{B4B67371-7378-EB4D-B6C8-11581376F975}"/>
                </a:ext>
              </a:extLst>
            </p:cNvPr>
            <p:cNvSpPr/>
            <p:nvPr/>
          </p:nvSpPr>
          <p:spPr bwMode="auto">
            <a:xfrm>
              <a:off x="1897237" y="5314925"/>
              <a:ext cx="454949" cy="454988"/>
            </a:xfrm>
            <a:prstGeom prst="ellipse">
              <a:avLst/>
            </a:prstGeom>
            <a:solidFill>
              <a:schemeClr val="accent4">
                <a:lumMod val="60000"/>
                <a:lumOff val="40000"/>
                <a:alpha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8" name="Rectangle 17">
              <a:extLst>
                <a:ext uri="{FF2B5EF4-FFF2-40B4-BE49-F238E27FC236}">
                  <a16:creationId xmlns:a16="http://schemas.microsoft.com/office/drawing/2014/main" id="{9259AAA1-073F-E843-B222-79BFEF890189}"/>
                </a:ext>
              </a:extLst>
            </p:cNvPr>
            <p:cNvSpPr/>
            <p:nvPr/>
          </p:nvSpPr>
          <p:spPr bwMode="auto">
            <a:xfrm>
              <a:off x="4902240" y="4840226"/>
              <a:ext cx="2443102" cy="1305880"/>
            </a:xfrm>
            <a:prstGeom prst="rect">
              <a:avLst/>
            </a:prstGeom>
            <a:solidFill>
              <a:srgbClr val="086788">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solidFill>
                  <a:srgbClr val="086788"/>
                </a:solidFill>
                <a:latin typeface="Californian FB" charset="0"/>
                <a:ea typeface="ＭＳ Ｐゴシック" charset="0"/>
              </a:endParaRPr>
            </a:p>
          </p:txBody>
        </p:sp>
        <p:sp>
          <p:nvSpPr>
            <p:cNvPr id="19" name="Down Arrow 18">
              <a:extLst>
                <a:ext uri="{FF2B5EF4-FFF2-40B4-BE49-F238E27FC236}">
                  <a16:creationId xmlns:a16="http://schemas.microsoft.com/office/drawing/2014/main" id="{AA6293F8-4EA3-CE42-8CF7-AE98C27FE6C5}"/>
                </a:ext>
              </a:extLst>
            </p:cNvPr>
            <p:cNvSpPr/>
            <p:nvPr/>
          </p:nvSpPr>
          <p:spPr bwMode="auto">
            <a:xfrm>
              <a:off x="1267542" y="2098411"/>
              <a:ext cx="245680" cy="264673"/>
            </a:xfrm>
            <a:prstGeom prst="down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0" name="Bent-Up Arrow 19">
              <a:extLst>
                <a:ext uri="{FF2B5EF4-FFF2-40B4-BE49-F238E27FC236}">
                  <a16:creationId xmlns:a16="http://schemas.microsoft.com/office/drawing/2014/main" id="{B7C21DB3-5551-1F4B-8A93-D9239C3AF84B}"/>
                </a:ext>
              </a:extLst>
            </p:cNvPr>
            <p:cNvSpPr/>
            <p:nvPr/>
          </p:nvSpPr>
          <p:spPr bwMode="auto">
            <a:xfrm rot="5400000">
              <a:off x="3729255" y="4982793"/>
              <a:ext cx="625290" cy="1387323"/>
            </a:xfrm>
            <a:prstGeom prst="bentUp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1" name="Down Arrow 20">
              <a:extLst>
                <a:ext uri="{FF2B5EF4-FFF2-40B4-BE49-F238E27FC236}">
                  <a16:creationId xmlns:a16="http://schemas.microsoft.com/office/drawing/2014/main" id="{ACC82A52-0DA7-854F-8DD8-5391A966959C}"/>
                </a:ext>
              </a:extLst>
            </p:cNvPr>
            <p:cNvSpPr/>
            <p:nvPr/>
          </p:nvSpPr>
          <p:spPr bwMode="auto">
            <a:xfrm rot="16200000" flipH="1">
              <a:off x="2715928" y="5200807"/>
              <a:ext cx="189579" cy="683224"/>
            </a:xfrm>
            <a:prstGeom prst="downArrow">
              <a:avLst/>
            </a:prstGeom>
            <a:solidFill>
              <a:srgbClr val="6600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2" name="Text Box 63">
              <a:extLst>
                <a:ext uri="{FF2B5EF4-FFF2-40B4-BE49-F238E27FC236}">
                  <a16:creationId xmlns:a16="http://schemas.microsoft.com/office/drawing/2014/main" id="{158019C8-2693-0340-8568-5E3330C75307}"/>
                </a:ext>
              </a:extLst>
            </p:cNvPr>
            <p:cNvSpPr txBox="1">
              <a:spLocks noChangeArrowheads="1"/>
            </p:cNvSpPr>
            <p:nvPr/>
          </p:nvSpPr>
          <p:spPr bwMode="auto">
            <a:xfrm>
              <a:off x="355388" y="2370457"/>
              <a:ext cx="1737991" cy="471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900" b="1" err="1">
                  <a:solidFill>
                    <a:srgbClr val="000000"/>
                  </a:solidFill>
                  <a:latin typeface="Arial"/>
                  <a:cs typeface="Arial"/>
                </a:rPr>
                <a:t>Coag</a:t>
              </a:r>
              <a:r>
                <a:rPr lang="en-GB" sz="900" b="1">
                  <a:solidFill>
                    <a:srgbClr val="000000"/>
                  </a:solidFill>
                  <a:latin typeface="Arial"/>
                  <a:cs typeface="Arial"/>
                </a:rPr>
                <a:t>./floc.</a:t>
              </a:r>
              <a:endParaRPr lang="en-GB" sz="900" b="1" i="1">
                <a:solidFill>
                  <a:srgbClr val="000000"/>
                </a:solidFill>
                <a:latin typeface="Arial"/>
                <a:cs typeface="Arial"/>
              </a:endParaRPr>
            </a:p>
          </p:txBody>
        </p:sp>
        <p:sp>
          <p:nvSpPr>
            <p:cNvPr id="23" name="Text Box 63">
              <a:extLst>
                <a:ext uri="{FF2B5EF4-FFF2-40B4-BE49-F238E27FC236}">
                  <a16:creationId xmlns:a16="http://schemas.microsoft.com/office/drawing/2014/main" id="{E6D0546E-639D-9E4E-B6E7-55C58B18D8A1}"/>
                </a:ext>
              </a:extLst>
            </p:cNvPr>
            <p:cNvSpPr txBox="1">
              <a:spLocks noChangeArrowheads="1"/>
            </p:cNvSpPr>
            <p:nvPr/>
          </p:nvSpPr>
          <p:spPr bwMode="auto">
            <a:xfrm>
              <a:off x="2019383" y="2256150"/>
              <a:ext cx="2188075" cy="471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900" b="1">
                  <a:solidFill>
                    <a:srgbClr val="000000"/>
                  </a:solidFill>
                  <a:latin typeface="Arial"/>
                  <a:cs typeface="Arial"/>
                </a:rPr>
                <a:t>Sedimentation</a:t>
              </a:r>
              <a:endParaRPr lang="en-GB" sz="900" b="1" i="1">
                <a:solidFill>
                  <a:srgbClr val="000000"/>
                </a:solidFill>
                <a:latin typeface="Arial"/>
                <a:cs typeface="Arial"/>
              </a:endParaRPr>
            </a:p>
          </p:txBody>
        </p:sp>
        <p:sp>
          <p:nvSpPr>
            <p:cNvPr id="24" name="Text Box 63">
              <a:extLst>
                <a:ext uri="{FF2B5EF4-FFF2-40B4-BE49-F238E27FC236}">
                  <a16:creationId xmlns:a16="http://schemas.microsoft.com/office/drawing/2014/main" id="{CBD4D642-EC4F-0445-ABFB-89D37505D9D0}"/>
                </a:ext>
              </a:extLst>
            </p:cNvPr>
            <p:cNvSpPr txBox="1">
              <a:spLocks noChangeArrowheads="1"/>
            </p:cNvSpPr>
            <p:nvPr/>
          </p:nvSpPr>
          <p:spPr bwMode="auto">
            <a:xfrm>
              <a:off x="1183419" y="4387800"/>
              <a:ext cx="1231401" cy="471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900" b="1">
                  <a:solidFill>
                    <a:srgbClr val="000000"/>
                  </a:solidFill>
                  <a:latin typeface="Arial"/>
                  <a:cs typeface="Arial"/>
                </a:rPr>
                <a:t>SSFs</a:t>
              </a:r>
              <a:endParaRPr lang="en-GB" sz="900" b="1" i="1">
                <a:solidFill>
                  <a:srgbClr val="000000"/>
                </a:solidFill>
                <a:latin typeface="Arial"/>
                <a:cs typeface="Arial"/>
              </a:endParaRPr>
            </a:p>
          </p:txBody>
        </p:sp>
        <p:sp>
          <p:nvSpPr>
            <p:cNvPr id="25" name="Text Box 63">
              <a:extLst>
                <a:ext uri="{FF2B5EF4-FFF2-40B4-BE49-F238E27FC236}">
                  <a16:creationId xmlns:a16="http://schemas.microsoft.com/office/drawing/2014/main" id="{60A729D6-D23B-6643-B284-A882EB807F09}"/>
                </a:ext>
              </a:extLst>
            </p:cNvPr>
            <p:cNvSpPr txBox="1">
              <a:spLocks noChangeArrowheads="1"/>
            </p:cNvSpPr>
            <p:nvPr/>
          </p:nvSpPr>
          <p:spPr bwMode="auto">
            <a:xfrm>
              <a:off x="589883" y="5784626"/>
              <a:ext cx="2648223" cy="1036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900" b="1">
                  <a:solidFill>
                    <a:srgbClr val="000000"/>
                  </a:solidFill>
                  <a:latin typeface="Arial"/>
                  <a:cs typeface="Arial"/>
                </a:rPr>
                <a:t>2 Cl</a:t>
              </a:r>
              <a:r>
                <a:rPr lang="en-GB" sz="900" b="1" baseline="-25000">
                  <a:solidFill>
                    <a:srgbClr val="000000"/>
                  </a:solidFill>
                  <a:latin typeface="Arial"/>
                  <a:cs typeface="Arial"/>
                </a:rPr>
                <a:t>2</a:t>
              </a:r>
              <a:r>
                <a:rPr lang="en-GB" sz="900" b="1">
                  <a:solidFill>
                    <a:srgbClr val="000000"/>
                  </a:solidFill>
                  <a:latin typeface="Arial"/>
                  <a:cs typeface="Arial"/>
                </a:rPr>
                <a:t> units </a:t>
              </a:r>
              <a:br>
                <a:rPr lang="en-GB" sz="900" b="1">
                  <a:solidFill>
                    <a:srgbClr val="000000"/>
                  </a:solidFill>
                  <a:latin typeface="Arial"/>
                  <a:cs typeface="Arial"/>
                </a:rPr>
              </a:br>
              <a:r>
                <a:rPr lang="en-GB" sz="900">
                  <a:solidFill>
                    <a:srgbClr val="000000"/>
                  </a:solidFill>
                  <a:latin typeface="Arial"/>
                  <a:cs typeface="Arial"/>
                </a:rPr>
                <a:t>(pressurized + </a:t>
              </a:r>
              <a:br>
                <a:rPr lang="en-GB" sz="900">
                  <a:solidFill>
                    <a:srgbClr val="000000"/>
                  </a:solidFill>
                  <a:latin typeface="Arial"/>
                  <a:cs typeface="Arial"/>
                </a:rPr>
              </a:br>
              <a:r>
                <a:rPr lang="en-GB" sz="900">
                  <a:solidFill>
                    <a:srgbClr val="000000"/>
                  </a:solidFill>
                  <a:latin typeface="Arial"/>
                  <a:cs typeface="Arial"/>
                </a:rPr>
                <a:t>gravity backup)</a:t>
              </a:r>
              <a:endParaRPr lang="en-GB" sz="900" i="1">
                <a:solidFill>
                  <a:srgbClr val="000000"/>
                </a:solidFill>
                <a:latin typeface="Arial"/>
                <a:cs typeface="Arial"/>
              </a:endParaRPr>
            </a:p>
          </p:txBody>
        </p:sp>
        <p:sp>
          <p:nvSpPr>
            <p:cNvPr id="26" name="Text Box 63">
              <a:extLst>
                <a:ext uri="{FF2B5EF4-FFF2-40B4-BE49-F238E27FC236}">
                  <a16:creationId xmlns:a16="http://schemas.microsoft.com/office/drawing/2014/main" id="{E87444F1-621C-074C-8C7B-65881ACD8227}"/>
                </a:ext>
              </a:extLst>
            </p:cNvPr>
            <p:cNvSpPr txBox="1">
              <a:spLocks noChangeArrowheads="1"/>
            </p:cNvSpPr>
            <p:nvPr/>
          </p:nvSpPr>
          <p:spPr bwMode="auto">
            <a:xfrm>
              <a:off x="4902242" y="5275049"/>
              <a:ext cx="2443102" cy="471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900" b="1">
                  <a:solidFill>
                    <a:schemeClr val="bg1"/>
                  </a:solidFill>
                  <a:latin typeface="Arial"/>
                  <a:cs typeface="Arial"/>
                </a:rPr>
                <a:t>Clearwater</a:t>
              </a:r>
              <a:endParaRPr lang="en-GB" sz="900" b="1" i="1">
                <a:solidFill>
                  <a:schemeClr val="bg1"/>
                </a:solidFill>
                <a:latin typeface="Arial"/>
                <a:cs typeface="Arial"/>
              </a:endParaRPr>
            </a:p>
          </p:txBody>
        </p:sp>
        <p:sp>
          <p:nvSpPr>
            <p:cNvPr id="27" name="Down Arrow 26">
              <a:extLst>
                <a:ext uri="{FF2B5EF4-FFF2-40B4-BE49-F238E27FC236}">
                  <a16:creationId xmlns:a16="http://schemas.microsoft.com/office/drawing/2014/main" id="{0BB23915-5B0C-D544-A30F-46175445195C}"/>
                </a:ext>
              </a:extLst>
            </p:cNvPr>
            <p:cNvSpPr/>
            <p:nvPr/>
          </p:nvSpPr>
          <p:spPr bwMode="auto">
            <a:xfrm rot="16200000" flipH="1">
              <a:off x="7957824" y="5188526"/>
              <a:ext cx="322279" cy="1202616"/>
            </a:xfrm>
            <a:prstGeom prst="down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8" name="Text Box 63">
              <a:extLst>
                <a:ext uri="{FF2B5EF4-FFF2-40B4-BE49-F238E27FC236}">
                  <a16:creationId xmlns:a16="http://schemas.microsoft.com/office/drawing/2014/main" id="{7F836B62-BE64-6C41-947F-A9F423FD31F6}"/>
                </a:ext>
              </a:extLst>
            </p:cNvPr>
            <p:cNvSpPr txBox="1">
              <a:spLocks noChangeArrowheads="1"/>
            </p:cNvSpPr>
            <p:nvPr/>
          </p:nvSpPr>
          <p:spPr bwMode="auto">
            <a:xfrm>
              <a:off x="7332041" y="4937843"/>
              <a:ext cx="1557018" cy="753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900" b="1">
                  <a:solidFill>
                    <a:srgbClr val="000000"/>
                  </a:solidFill>
                  <a:latin typeface="Arial"/>
                  <a:cs typeface="Arial"/>
                </a:rPr>
                <a:t>To customers</a:t>
              </a:r>
              <a:endParaRPr lang="en-GB" sz="900" b="1" i="1">
                <a:solidFill>
                  <a:srgbClr val="000000"/>
                </a:solidFill>
                <a:latin typeface="Arial"/>
                <a:cs typeface="Arial"/>
              </a:endParaRPr>
            </a:p>
          </p:txBody>
        </p:sp>
        <p:pic>
          <p:nvPicPr>
            <p:cNvPr id="29" name="Picture 28">
              <a:extLst>
                <a:ext uri="{FF2B5EF4-FFF2-40B4-BE49-F238E27FC236}">
                  <a16:creationId xmlns:a16="http://schemas.microsoft.com/office/drawing/2014/main" id="{B46F8481-F495-E643-9953-AAE053B51CF4}"/>
                </a:ext>
              </a:extLst>
            </p:cNvPr>
            <p:cNvPicPr>
              <a:picLocks noChangeAspect="1"/>
            </p:cNvPicPr>
            <p:nvPr/>
          </p:nvPicPr>
          <p:blipFill>
            <a:blip r:embed="rId3"/>
            <a:stretch>
              <a:fillRect/>
            </a:stretch>
          </p:blipFill>
          <p:spPr>
            <a:xfrm rot="10800000">
              <a:off x="589884" y="1545434"/>
              <a:ext cx="3403273" cy="633789"/>
            </a:xfrm>
            <a:prstGeom prst="rect">
              <a:avLst/>
            </a:prstGeom>
          </p:spPr>
        </p:pic>
        <p:sp>
          <p:nvSpPr>
            <p:cNvPr id="30" name="Down Arrow 29">
              <a:extLst>
                <a:ext uri="{FF2B5EF4-FFF2-40B4-BE49-F238E27FC236}">
                  <a16:creationId xmlns:a16="http://schemas.microsoft.com/office/drawing/2014/main" id="{1C5BFBC9-24ED-E44A-977D-122202A2B049}"/>
                </a:ext>
              </a:extLst>
            </p:cNvPr>
            <p:cNvSpPr/>
            <p:nvPr/>
          </p:nvSpPr>
          <p:spPr bwMode="auto">
            <a:xfrm rot="16200000">
              <a:off x="1957626" y="3000767"/>
              <a:ext cx="245680" cy="264673"/>
            </a:xfrm>
            <a:prstGeom prst="down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1" name="Text Box 63">
              <a:extLst>
                <a:ext uri="{FF2B5EF4-FFF2-40B4-BE49-F238E27FC236}">
                  <a16:creationId xmlns:a16="http://schemas.microsoft.com/office/drawing/2014/main" id="{79BFB616-E16A-F64F-9C44-66B9304DB54B}"/>
                </a:ext>
              </a:extLst>
            </p:cNvPr>
            <p:cNvSpPr txBox="1">
              <a:spLocks noChangeArrowheads="1"/>
            </p:cNvSpPr>
            <p:nvPr/>
          </p:nvSpPr>
          <p:spPr bwMode="auto">
            <a:xfrm>
              <a:off x="1261753" y="1668606"/>
              <a:ext cx="2180866" cy="471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900" b="1">
                  <a:solidFill>
                    <a:schemeClr val="bg1"/>
                  </a:solidFill>
                  <a:latin typeface="Arial"/>
                  <a:cs typeface="Arial"/>
                </a:rPr>
                <a:t>S. River</a:t>
              </a:r>
              <a:endParaRPr lang="en-GB" sz="900" b="1" i="1">
                <a:solidFill>
                  <a:schemeClr val="bg1"/>
                </a:solidFill>
                <a:latin typeface="Arial"/>
                <a:cs typeface="Arial"/>
              </a:endParaRPr>
            </a:p>
          </p:txBody>
        </p:sp>
        <p:sp>
          <p:nvSpPr>
            <p:cNvPr id="32" name="Down Arrow 31">
              <a:extLst>
                <a:ext uri="{FF2B5EF4-FFF2-40B4-BE49-F238E27FC236}">
                  <a16:creationId xmlns:a16="http://schemas.microsoft.com/office/drawing/2014/main" id="{1FC53C4D-44D9-9A45-80A9-4A636D15D4AC}"/>
                </a:ext>
              </a:extLst>
            </p:cNvPr>
            <p:cNvSpPr/>
            <p:nvPr/>
          </p:nvSpPr>
          <p:spPr bwMode="auto">
            <a:xfrm>
              <a:off x="2974752" y="3666175"/>
              <a:ext cx="245680" cy="264673"/>
            </a:xfrm>
            <a:prstGeom prst="down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grpSp>
      <p:sp>
        <p:nvSpPr>
          <p:cNvPr id="3" name="Rectangle 2">
            <a:extLst>
              <a:ext uri="{FF2B5EF4-FFF2-40B4-BE49-F238E27FC236}">
                <a16:creationId xmlns:a16="http://schemas.microsoft.com/office/drawing/2014/main" id="{63A1A9EA-2173-B942-8F01-A9F5979F907D}"/>
              </a:ext>
            </a:extLst>
          </p:cNvPr>
          <p:cNvSpPr/>
          <p:nvPr/>
        </p:nvSpPr>
        <p:spPr>
          <a:xfrm>
            <a:off x="1724613" y="1675413"/>
            <a:ext cx="4271105" cy="279248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9D00C7B-9202-324F-99F9-2220FAE8014B}"/>
              </a:ext>
            </a:extLst>
          </p:cNvPr>
          <p:cNvSpPr/>
          <p:nvPr/>
        </p:nvSpPr>
        <p:spPr>
          <a:xfrm>
            <a:off x="6231718" y="3203345"/>
            <a:ext cx="4271105" cy="279248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C2B56C0-702F-F524-ED5D-BE2ABFAA4AD6}"/>
              </a:ext>
            </a:extLst>
          </p:cNvPr>
          <p:cNvGrpSpPr/>
          <p:nvPr/>
        </p:nvGrpSpPr>
        <p:grpSpPr>
          <a:xfrm>
            <a:off x="6254381" y="3335275"/>
            <a:ext cx="4179787" cy="2558926"/>
            <a:chOff x="6254381" y="3335275"/>
            <a:chExt cx="4179787" cy="2558926"/>
          </a:xfrm>
        </p:grpSpPr>
        <p:grpSp>
          <p:nvGrpSpPr>
            <p:cNvPr id="36" name="Group 35">
              <a:extLst>
                <a:ext uri="{FF2B5EF4-FFF2-40B4-BE49-F238E27FC236}">
                  <a16:creationId xmlns:a16="http://schemas.microsoft.com/office/drawing/2014/main" id="{F4AF79E0-C797-9744-8E72-D6F8B32A75D8}"/>
                </a:ext>
              </a:extLst>
            </p:cNvPr>
            <p:cNvGrpSpPr/>
            <p:nvPr/>
          </p:nvGrpSpPr>
          <p:grpSpPr>
            <a:xfrm>
              <a:off x="6254381" y="3335275"/>
              <a:ext cx="4179787" cy="2558926"/>
              <a:chOff x="346897" y="1545434"/>
              <a:chExt cx="8638763" cy="5288776"/>
            </a:xfrm>
          </p:grpSpPr>
          <p:sp>
            <p:nvSpPr>
              <p:cNvPr id="37" name="Rectangle 36">
                <a:extLst>
                  <a:ext uri="{FF2B5EF4-FFF2-40B4-BE49-F238E27FC236}">
                    <a16:creationId xmlns:a16="http://schemas.microsoft.com/office/drawing/2014/main" id="{582E3B90-5265-A542-8E25-546EA435C670}"/>
                  </a:ext>
                </a:extLst>
              </p:cNvPr>
              <p:cNvSpPr/>
              <p:nvPr/>
            </p:nvSpPr>
            <p:spPr bwMode="auto">
              <a:xfrm>
                <a:off x="1196232" y="2835829"/>
                <a:ext cx="398078" cy="720397"/>
              </a:xfrm>
              <a:prstGeom prst="rect">
                <a:avLst/>
              </a:prstGeom>
              <a:solidFill>
                <a:schemeClr val="bg1">
                  <a:lumMod val="85000"/>
                  <a:alpha val="85001"/>
                </a:scheme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8" name="Rectangle 37">
                <a:extLst>
                  <a:ext uri="{FF2B5EF4-FFF2-40B4-BE49-F238E27FC236}">
                    <a16:creationId xmlns:a16="http://schemas.microsoft.com/office/drawing/2014/main" id="{CC60EEC8-D192-4943-8777-F9AD27BBA2B3}"/>
                  </a:ext>
                </a:extLst>
              </p:cNvPr>
              <p:cNvSpPr/>
              <p:nvPr/>
            </p:nvSpPr>
            <p:spPr bwMode="auto">
              <a:xfrm>
                <a:off x="2513824" y="2688332"/>
                <a:ext cx="548979" cy="889544"/>
              </a:xfrm>
              <a:prstGeom prst="rect">
                <a:avLst/>
              </a:prstGeom>
              <a:solidFill>
                <a:schemeClr val="bg1">
                  <a:lumMod val="85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9" name="Rectangle 38">
                <a:extLst>
                  <a:ext uri="{FF2B5EF4-FFF2-40B4-BE49-F238E27FC236}">
                    <a16:creationId xmlns:a16="http://schemas.microsoft.com/office/drawing/2014/main" id="{24A8EE62-B146-2B41-9869-827F39CFD252}"/>
                  </a:ext>
                </a:extLst>
              </p:cNvPr>
              <p:cNvSpPr/>
              <p:nvPr/>
            </p:nvSpPr>
            <p:spPr bwMode="auto">
              <a:xfrm>
                <a:off x="3121173" y="2689069"/>
                <a:ext cx="548979" cy="888295"/>
              </a:xfrm>
              <a:prstGeom prst="rect">
                <a:avLst/>
              </a:prstGeom>
              <a:solidFill>
                <a:schemeClr val="bg1">
                  <a:lumMod val="85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0" name="Rectangle 39">
                <a:extLst>
                  <a:ext uri="{FF2B5EF4-FFF2-40B4-BE49-F238E27FC236}">
                    <a16:creationId xmlns:a16="http://schemas.microsoft.com/office/drawing/2014/main" id="{55058A70-A04F-AE4B-A149-26F5D062A190}"/>
                  </a:ext>
                </a:extLst>
              </p:cNvPr>
              <p:cNvSpPr/>
              <p:nvPr/>
            </p:nvSpPr>
            <p:spPr bwMode="auto">
              <a:xfrm>
                <a:off x="2486264" y="3998196"/>
                <a:ext cx="1230652" cy="548304"/>
              </a:xfrm>
              <a:prstGeom prst="rect">
                <a:avLst/>
              </a:prstGeom>
              <a:solidFill>
                <a:schemeClr val="bg1">
                  <a:lumMod val="85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1" name="Rectangle 40">
                <a:extLst>
                  <a:ext uri="{FF2B5EF4-FFF2-40B4-BE49-F238E27FC236}">
                    <a16:creationId xmlns:a16="http://schemas.microsoft.com/office/drawing/2014/main" id="{23E02C53-F637-F641-8362-12DB54E08DC8}"/>
                  </a:ext>
                </a:extLst>
              </p:cNvPr>
              <p:cNvSpPr/>
              <p:nvPr/>
            </p:nvSpPr>
            <p:spPr bwMode="auto">
              <a:xfrm>
                <a:off x="2486264" y="4605585"/>
                <a:ext cx="1231403" cy="548304"/>
              </a:xfrm>
              <a:prstGeom prst="rect">
                <a:avLst/>
              </a:prstGeom>
              <a:solidFill>
                <a:schemeClr val="bg1">
                  <a:lumMod val="85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2" name="Oval 41">
                <a:extLst>
                  <a:ext uri="{FF2B5EF4-FFF2-40B4-BE49-F238E27FC236}">
                    <a16:creationId xmlns:a16="http://schemas.microsoft.com/office/drawing/2014/main" id="{56FF2828-8BAD-A84F-8784-01661A071D5C}"/>
                  </a:ext>
                </a:extLst>
              </p:cNvPr>
              <p:cNvSpPr/>
              <p:nvPr/>
            </p:nvSpPr>
            <p:spPr bwMode="auto">
              <a:xfrm>
                <a:off x="1331181" y="5314925"/>
                <a:ext cx="454949" cy="454988"/>
              </a:xfrm>
              <a:prstGeom prst="ellipse">
                <a:avLst/>
              </a:prstGeom>
              <a:solidFill>
                <a:schemeClr val="bg1">
                  <a:lumMod val="85000"/>
                  <a:alpha val="85001"/>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3" name="Oval 42">
                <a:extLst>
                  <a:ext uri="{FF2B5EF4-FFF2-40B4-BE49-F238E27FC236}">
                    <a16:creationId xmlns:a16="http://schemas.microsoft.com/office/drawing/2014/main" id="{DEEB052D-FB18-8843-96B8-8D693F117157}"/>
                  </a:ext>
                </a:extLst>
              </p:cNvPr>
              <p:cNvSpPr/>
              <p:nvPr/>
            </p:nvSpPr>
            <p:spPr bwMode="auto">
              <a:xfrm>
                <a:off x="1897237" y="5314925"/>
                <a:ext cx="454949" cy="454988"/>
              </a:xfrm>
              <a:prstGeom prst="ellipse">
                <a:avLst/>
              </a:prstGeom>
              <a:solidFill>
                <a:schemeClr val="bg1">
                  <a:lumMod val="85000"/>
                  <a:alpha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4" name="Rectangle 43">
                <a:extLst>
                  <a:ext uri="{FF2B5EF4-FFF2-40B4-BE49-F238E27FC236}">
                    <a16:creationId xmlns:a16="http://schemas.microsoft.com/office/drawing/2014/main" id="{9B2E3887-75FE-F244-BB4A-44223FB8F548}"/>
                  </a:ext>
                </a:extLst>
              </p:cNvPr>
              <p:cNvSpPr/>
              <p:nvPr/>
            </p:nvSpPr>
            <p:spPr bwMode="auto">
              <a:xfrm>
                <a:off x="4902240" y="4840226"/>
                <a:ext cx="2443102" cy="1305880"/>
              </a:xfrm>
              <a:prstGeom prst="rect">
                <a:avLst/>
              </a:prstGeom>
              <a:solidFill>
                <a:srgbClr val="086788">
                  <a:alpha val="85001"/>
                </a:srgb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solidFill>
                    <a:srgbClr val="086788"/>
                  </a:solidFill>
                  <a:latin typeface="Californian FB" charset="0"/>
                  <a:ea typeface="ＭＳ Ｐゴシック" charset="0"/>
                </a:endParaRPr>
              </a:p>
            </p:txBody>
          </p:sp>
          <p:sp>
            <p:nvSpPr>
              <p:cNvPr id="45" name="Down Arrow 44">
                <a:extLst>
                  <a:ext uri="{FF2B5EF4-FFF2-40B4-BE49-F238E27FC236}">
                    <a16:creationId xmlns:a16="http://schemas.microsoft.com/office/drawing/2014/main" id="{16F36A76-DC95-8544-A2FA-855FE858BD28}"/>
                  </a:ext>
                </a:extLst>
              </p:cNvPr>
              <p:cNvSpPr/>
              <p:nvPr/>
            </p:nvSpPr>
            <p:spPr bwMode="auto">
              <a:xfrm>
                <a:off x="1267542" y="2098411"/>
                <a:ext cx="245680" cy="264673"/>
              </a:xfrm>
              <a:prstGeom prst="downArrow">
                <a:avLst/>
              </a:prstGeom>
              <a:solidFill>
                <a:schemeClr val="bg1">
                  <a:lumMod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6" name="Bent-Up Arrow 45">
                <a:extLst>
                  <a:ext uri="{FF2B5EF4-FFF2-40B4-BE49-F238E27FC236}">
                    <a16:creationId xmlns:a16="http://schemas.microsoft.com/office/drawing/2014/main" id="{BB44DB53-FFAB-3749-A271-DCC5620EB7B1}"/>
                  </a:ext>
                </a:extLst>
              </p:cNvPr>
              <p:cNvSpPr/>
              <p:nvPr/>
            </p:nvSpPr>
            <p:spPr bwMode="auto">
              <a:xfrm rot="5400000">
                <a:off x="3729255" y="4982793"/>
                <a:ext cx="625290" cy="1387323"/>
              </a:xfrm>
              <a:prstGeom prst="bentUpArrow">
                <a:avLst/>
              </a:prstGeom>
              <a:solidFill>
                <a:schemeClr val="bg1">
                  <a:lumMod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7" name="Down Arrow 46">
                <a:extLst>
                  <a:ext uri="{FF2B5EF4-FFF2-40B4-BE49-F238E27FC236}">
                    <a16:creationId xmlns:a16="http://schemas.microsoft.com/office/drawing/2014/main" id="{7BD139FD-8ACA-8847-90C3-ABB659BBC249}"/>
                  </a:ext>
                </a:extLst>
              </p:cNvPr>
              <p:cNvSpPr/>
              <p:nvPr/>
            </p:nvSpPr>
            <p:spPr bwMode="auto">
              <a:xfrm rot="16200000" flipH="1">
                <a:off x="2715928" y="5200807"/>
                <a:ext cx="189579" cy="683224"/>
              </a:xfrm>
              <a:prstGeom prst="downArrow">
                <a:avLst/>
              </a:prstGeom>
              <a:solidFill>
                <a:schemeClr val="bg1">
                  <a:lumMod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8" name="Text Box 63">
                <a:extLst>
                  <a:ext uri="{FF2B5EF4-FFF2-40B4-BE49-F238E27FC236}">
                    <a16:creationId xmlns:a16="http://schemas.microsoft.com/office/drawing/2014/main" id="{1183BABA-EEB1-A24B-A90E-971DA928B807}"/>
                  </a:ext>
                </a:extLst>
              </p:cNvPr>
              <p:cNvSpPr txBox="1">
                <a:spLocks noChangeArrowheads="1"/>
              </p:cNvSpPr>
              <p:nvPr/>
            </p:nvSpPr>
            <p:spPr bwMode="auto">
              <a:xfrm>
                <a:off x="346897" y="2418622"/>
                <a:ext cx="2035359" cy="477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900" b="1">
                    <a:solidFill>
                      <a:schemeClr val="bg1">
                        <a:lumMod val="75000"/>
                      </a:schemeClr>
                    </a:solidFill>
                    <a:latin typeface="Arial"/>
                    <a:cs typeface="Arial"/>
                  </a:rPr>
                  <a:t>Coag/floc</a:t>
                </a:r>
                <a:endParaRPr lang="en-GB" sz="900" b="1" i="1">
                  <a:solidFill>
                    <a:schemeClr val="bg1">
                      <a:lumMod val="75000"/>
                    </a:schemeClr>
                  </a:solidFill>
                  <a:latin typeface="Arial"/>
                  <a:cs typeface="Arial"/>
                </a:endParaRPr>
              </a:p>
            </p:txBody>
          </p:sp>
          <p:sp>
            <p:nvSpPr>
              <p:cNvPr id="49" name="Text Box 63">
                <a:extLst>
                  <a:ext uri="{FF2B5EF4-FFF2-40B4-BE49-F238E27FC236}">
                    <a16:creationId xmlns:a16="http://schemas.microsoft.com/office/drawing/2014/main" id="{A118119C-A5BC-EB43-9784-6E13103B6149}"/>
                  </a:ext>
                </a:extLst>
              </p:cNvPr>
              <p:cNvSpPr txBox="1">
                <a:spLocks noChangeArrowheads="1"/>
              </p:cNvSpPr>
              <p:nvPr/>
            </p:nvSpPr>
            <p:spPr bwMode="auto">
              <a:xfrm>
                <a:off x="1897237" y="2268012"/>
                <a:ext cx="2471755" cy="477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900" b="1">
                    <a:solidFill>
                      <a:schemeClr val="bg1">
                        <a:lumMod val="75000"/>
                      </a:schemeClr>
                    </a:solidFill>
                    <a:latin typeface="Arial"/>
                    <a:cs typeface="Arial"/>
                  </a:rPr>
                  <a:t>Sedimentation</a:t>
                </a:r>
                <a:endParaRPr lang="en-GB" sz="900" b="1" i="1">
                  <a:solidFill>
                    <a:schemeClr val="bg1">
                      <a:lumMod val="75000"/>
                    </a:schemeClr>
                  </a:solidFill>
                  <a:latin typeface="Arial"/>
                  <a:cs typeface="Arial"/>
                </a:endParaRPr>
              </a:p>
            </p:txBody>
          </p:sp>
          <p:sp>
            <p:nvSpPr>
              <p:cNvPr id="50" name="Text Box 63">
                <a:extLst>
                  <a:ext uri="{FF2B5EF4-FFF2-40B4-BE49-F238E27FC236}">
                    <a16:creationId xmlns:a16="http://schemas.microsoft.com/office/drawing/2014/main" id="{86D879A4-6B8B-9244-9821-8AFB1760DE06}"/>
                  </a:ext>
                </a:extLst>
              </p:cNvPr>
              <p:cNvSpPr txBox="1">
                <a:spLocks noChangeArrowheads="1"/>
              </p:cNvSpPr>
              <p:nvPr/>
            </p:nvSpPr>
            <p:spPr bwMode="auto">
              <a:xfrm>
                <a:off x="1016202" y="4339032"/>
                <a:ext cx="1398617" cy="477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900" b="1">
                    <a:solidFill>
                      <a:schemeClr val="bg1">
                        <a:lumMod val="75000"/>
                      </a:schemeClr>
                    </a:solidFill>
                    <a:latin typeface="Arial"/>
                    <a:cs typeface="Arial"/>
                  </a:rPr>
                  <a:t>SSFs</a:t>
                </a:r>
                <a:endParaRPr lang="en-GB" sz="900" b="1" i="1">
                  <a:solidFill>
                    <a:schemeClr val="bg1">
                      <a:lumMod val="75000"/>
                    </a:schemeClr>
                  </a:solidFill>
                  <a:latin typeface="Arial"/>
                  <a:cs typeface="Arial"/>
                </a:endParaRPr>
              </a:p>
            </p:txBody>
          </p:sp>
          <p:sp>
            <p:nvSpPr>
              <p:cNvPr id="51" name="Text Box 63">
                <a:extLst>
                  <a:ext uri="{FF2B5EF4-FFF2-40B4-BE49-F238E27FC236}">
                    <a16:creationId xmlns:a16="http://schemas.microsoft.com/office/drawing/2014/main" id="{36A93758-B4C7-264E-A9F3-6BE1462B2E01}"/>
                  </a:ext>
                </a:extLst>
              </p:cNvPr>
              <p:cNvSpPr txBox="1">
                <a:spLocks noChangeArrowheads="1"/>
              </p:cNvSpPr>
              <p:nvPr/>
            </p:nvSpPr>
            <p:spPr bwMode="auto">
              <a:xfrm>
                <a:off x="353963" y="5784627"/>
                <a:ext cx="2884142" cy="1049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r" eaLnBrk="1" hangingPunct="1">
                  <a:spcBef>
                    <a:spcPct val="50000"/>
                  </a:spcBef>
                  <a:defRPr/>
                </a:pPr>
                <a:r>
                  <a:rPr lang="en-GB" sz="900" b="1">
                    <a:solidFill>
                      <a:schemeClr val="bg1">
                        <a:lumMod val="75000"/>
                      </a:schemeClr>
                    </a:solidFill>
                    <a:latin typeface="Arial"/>
                    <a:cs typeface="Arial"/>
                  </a:rPr>
                  <a:t>2 Cl</a:t>
                </a:r>
                <a:r>
                  <a:rPr lang="en-GB" sz="900" b="1" baseline="-25000">
                    <a:solidFill>
                      <a:schemeClr val="bg1">
                        <a:lumMod val="75000"/>
                      </a:schemeClr>
                    </a:solidFill>
                    <a:latin typeface="Arial"/>
                    <a:cs typeface="Arial"/>
                  </a:rPr>
                  <a:t>2</a:t>
                </a:r>
                <a:r>
                  <a:rPr lang="en-GB" sz="900" b="1">
                    <a:solidFill>
                      <a:schemeClr val="bg1">
                        <a:lumMod val="75000"/>
                      </a:schemeClr>
                    </a:solidFill>
                    <a:latin typeface="Arial"/>
                    <a:cs typeface="Arial"/>
                  </a:rPr>
                  <a:t> units </a:t>
                </a:r>
                <a:br>
                  <a:rPr lang="en-GB" sz="900" b="1">
                    <a:solidFill>
                      <a:schemeClr val="bg1">
                        <a:lumMod val="75000"/>
                      </a:schemeClr>
                    </a:solidFill>
                    <a:latin typeface="Arial"/>
                    <a:cs typeface="Arial"/>
                  </a:rPr>
                </a:br>
                <a:r>
                  <a:rPr lang="en-GB" sz="900">
                    <a:solidFill>
                      <a:schemeClr val="bg1">
                        <a:lumMod val="75000"/>
                      </a:schemeClr>
                    </a:solidFill>
                    <a:latin typeface="Arial"/>
                    <a:cs typeface="Arial"/>
                  </a:rPr>
                  <a:t>(pressurized + </a:t>
                </a:r>
                <a:br>
                  <a:rPr lang="en-GB" sz="900">
                    <a:solidFill>
                      <a:schemeClr val="bg1">
                        <a:lumMod val="75000"/>
                      </a:schemeClr>
                    </a:solidFill>
                    <a:latin typeface="Arial"/>
                    <a:cs typeface="Arial"/>
                  </a:rPr>
                </a:br>
                <a:r>
                  <a:rPr lang="en-GB" sz="900">
                    <a:solidFill>
                      <a:schemeClr val="bg1">
                        <a:lumMod val="75000"/>
                      </a:schemeClr>
                    </a:solidFill>
                    <a:latin typeface="Arial"/>
                    <a:cs typeface="Arial"/>
                  </a:rPr>
                  <a:t>gravity backup)</a:t>
                </a:r>
                <a:endParaRPr lang="en-GB" sz="900" i="1">
                  <a:solidFill>
                    <a:schemeClr val="bg1">
                      <a:lumMod val="75000"/>
                    </a:schemeClr>
                  </a:solidFill>
                  <a:latin typeface="Arial"/>
                  <a:cs typeface="Arial"/>
                </a:endParaRPr>
              </a:p>
            </p:txBody>
          </p:sp>
          <p:sp>
            <p:nvSpPr>
              <p:cNvPr id="52" name="Text Box 63">
                <a:extLst>
                  <a:ext uri="{FF2B5EF4-FFF2-40B4-BE49-F238E27FC236}">
                    <a16:creationId xmlns:a16="http://schemas.microsoft.com/office/drawing/2014/main" id="{7027BE18-D645-3D42-A1FD-BF26A5C97A5C}"/>
                  </a:ext>
                </a:extLst>
              </p:cNvPr>
              <p:cNvSpPr txBox="1">
                <a:spLocks noChangeArrowheads="1"/>
              </p:cNvSpPr>
              <p:nvPr/>
            </p:nvSpPr>
            <p:spPr bwMode="auto">
              <a:xfrm>
                <a:off x="4902241" y="5275050"/>
                <a:ext cx="2443101" cy="477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900" b="1">
                    <a:solidFill>
                      <a:schemeClr val="bg1"/>
                    </a:solidFill>
                    <a:latin typeface="Arial"/>
                    <a:cs typeface="Arial"/>
                  </a:rPr>
                  <a:t>Clearwater</a:t>
                </a:r>
                <a:endParaRPr lang="en-GB" sz="900" b="1" i="1">
                  <a:solidFill>
                    <a:schemeClr val="bg1"/>
                  </a:solidFill>
                  <a:latin typeface="Arial"/>
                  <a:cs typeface="Arial"/>
                </a:endParaRPr>
              </a:p>
            </p:txBody>
          </p:sp>
          <p:sp>
            <p:nvSpPr>
              <p:cNvPr id="53" name="Down Arrow 52">
                <a:extLst>
                  <a:ext uri="{FF2B5EF4-FFF2-40B4-BE49-F238E27FC236}">
                    <a16:creationId xmlns:a16="http://schemas.microsoft.com/office/drawing/2014/main" id="{85B962F0-BD03-D948-B335-1670A5F745FB}"/>
                  </a:ext>
                </a:extLst>
              </p:cNvPr>
              <p:cNvSpPr/>
              <p:nvPr/>
            </p:nvSpPr>
            <p:spPr bwMode="auto">
              <a:xfrm rot="16200000" flipH="1">
                <a:off x="7957824" y="5188526"/>
                <a:ext cx="322279" cy="1202616"/>
              </a:xfrm>
              <a:prstGeom prst="downArrow">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54" name="Text Box 63">
                <a:extLst>
                  <a:ext uri="{FF2B5EF4-FFF2-40B4-BE49-F238E27FC236}">
                    <a16:creationId xmlns:a16="http://schemas.microsoft.com/office/drawing/2014/main" id="{7817647D-62F2-614D-989A-0DB968F9A68E}"/>
                  </a:ext>
                </a:extLst>
              </p:cNvPr>
              <p:cNvSpPr txBox="1">
                <a:spLocks noChangeArrowheads="1"/>
              </p:cNvSpPr>
              <p:nvPr/>
            </p:nvSpPr>
            <p:spPr bwMode="auto">
              <a:xfrm>
                <a:off x="7345344" y="4998051"/>
                <a:ext cx="1640316" cy="763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900" b="1">
                    <a:solidFill>
                      <a:srgbClr val="000000"/>
                    </a:solidFill>
                    <a:latin typeface="Arial"/>
                    <a:cs typeface="Arial"/>
                  </a:rPr>
                  <a:t>To customers</a:t>
                </a:r>
                <a:endParaRPr lang="en-GB" sz="900" b="1" i="1">
                  <a:solidFill>
                    <a:srgbClr val="000000"/>
                  </a:solidFill>
                  <a:latin typeface="Arial"/>
                  <a:cs typeface="Arial"/>
                </a:endParaRPr>
              </a:p>
            </p:txBody>
          </p:sp>
          <p:pic>
            <p:nvPicPr>
              <p:cNvPr id="55" name="Picture 54">
                <a:extLst>
                  <a:ext uri="{FF2B5EF4-FFF2-40B4-BE49-F238E27FC236}">
                    <a16:creationId xmlns:a16="http://schemas.microsoft.com/office/drawing/2014/main" id="{9E263D3B-B218-4B4A-B68F-AE62AF41FEFA}"/>
                  </a:ext>
                </a:extLst>
              </p:cNvPr>
              <p:cNvPicPr>
                <a:picLocks noChangeAspect="1"/>
              </p:cNvPicPr>
              <p:nvPr/>
            </p:nvPicPr>
            <p:blipFill>
              <a:blip r:embed="rId3"/>
              <a:stretch>
                <a:fillRect/>
              </a:stretch>
            </p:blipFill>
            <p:spPr>
              <a:xfrm rot="10800000">
                <a:off x="589884" y="1545434"/>
                <a:ext cx="3403273" cy="633789"/>
              </a:xfrm>
              <a:prstGeom prst="rect">
                <a:avLst/>
              </a:prstGeom>
            </p:spPr>
          </p:pic>
          <p:sp>
            <p:nvSpPr>
              <p:cNvPr id="56" name="Down Arrow 55">
                <a:extLst>
                  <a:ext uri="{FF2B5EF4-FFF2-40B4-BE49-F238E27FC236}">
                    <a16:creationId xmlns:a16="http://schemas.microsoft.com/office/drawing/2014/main" id="{95BC2A4C-D3E1-3F4D-8022-B4537A8369EA}"/>
                  </a:ext>
                </a:extLst>
              </p:cNvPr>
              <p:cNvSpPr/>
              <p:nvPr/>
            </p:nvSpPr>
            <p:spPr bwMode="auto">
              <a:xfrm rot="16200000">
                <a:off x="1957626" y="3000767"/>
                <a:ext cx="245680" cy="264673"/>
              </a:xfrm>
              <a:prstGeom prst="downArrow">
                <a:avLst/>
              </a:prstGeom>
              <a:solidFill>
                <a:schemeClr val="bg1">
                  <a:lumMod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57" name="Text Box 63">
                <a:extLst>
                  <a:ext uri="{FF2B5EF4-FFF2-40B4-BE49-F238E27FC236}">
                    <a16:creationId xmlns:a16="http://schemas.microsoft.com/office/drawing/2014/main" id="{1B6E20E1-A078-FC49-8CEA-A438A4117751}"/>
                  </a:ext>
                </a:extLst>
              </p:cNvPr>
              <p:cNvSpPr txBox="1">
                <a:spLocks noChangeArrowheads="1"/>
              </p:cNvSpPr>
              <p:nvPr/>
            </p:nvSpPr>
            <p:spPr bwMode="auto">
              <a:xfrm>
                <a:off x="1792512" y="1668607"/>
                <a:ext cx="1729492" cy="477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900" b="1">
                    <a:solidFill>
                      <a:schemeClr val="bg1"/>
                    </a:solidFill>
                    <a:latin typeface="Arial"/>
                    <a:cs typeface="Arial"/>
                  </a:rPr>
                  <a:t>S. River</a:t>
                </a:r>
                <a:endParaRPr lang="en-GB" sz="900" b="1" i="1">
                  <a:solidFill>
                    <a:schemeClr val="bg1"/>
                  </a:solidFill>
                  <a:latin typeface="Arial"/>
                  <a:cs typeface="Arial"/>
                </a:endParaRPr>
              </a:p>
            </p:txBody>
          </p:sp>
          <p:sp>
            <p:nvSpPr>
              <p:cNvPr id="58" name="Down Arrow 57">
                <a:extLst>
                  <a:ext uri="{FF2B5EF4-FFF2-40B4-BE49-F238E27FC236}">
                    <a16:creationId xmlns:a16="http://schemas.microsoft.com/office/drawing/2014/main" id="{12C1B517-6B54-984C-A5E3-E5BA69723032}"/>
                  </a:ext>
                </a:extLst>
              </p:cNvPr>
              <p:cNvSpPr/>
              <p:nvPr/>
            </p:nvSpPr>
            <p:spPr bwMode="auto">
              <a:xfrm>
                <a:off x="2974752" y="3666175"/>
                <a:ext cx="245680" cy="264673"/>
              </a:xfrm>
              <a:prstGeom prst="downArrow">
                <a:avLst/>
              </a:prstGeom>
              <a:solidFill>
                <a:schemeClr val="bg1">
                  <a:lumMod val="8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grpSp>
        <p:sp>
          <p:nvSpPr>
            <p:cNvPr id="60" name="Bent-Up Arrow 59">
              <a:extLst>
                <a:ext uri="{FF2B5EF4-FFF2-40B4-BE49-F238E27FC236}">
                  <a16:creationId xmlns:a16="http://schemas.microsoft.com/office/drawing/2014/main" id="{61776A5E-D391-6B46-9A54-160EB1FD079B}"/>
                </a:ext>
              </a:extLst>
            </p:cNvPr>
            <p:cNvSpPr/>
            <p:nvPr/>
          </p:nvSpPr>
          <p:spPr bwMode="auto">
            <a:xfrm rot="10800000" flipH="1">
              <a:off x="8564620" y="3507464"/>
              <a:ext cx="281320" cy="1277722"/>
            </a:xfrm>
            <a:prstGeom prst="bentUpArrow">
              <a:avLst>
                <a:gd name="adj1" fmla="val 22988"/>
                <a:gd name="adj2" fmla="val 24497"/>
                <a:gd name="adj3" fmla="val 25000"/>
              </a:avLst>
            </a:prstGeom>
            <a:solidFill>
              <a:srgbClr val="DB504A"/>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grpSp>
      <p:sp>
        <p:nvSpPr>
          <p:cNvPr id="61" name="Text Box 63">
            <a:extLst>
              <a:ext uri="{FF2B5EF4-FFF2-40B4-BE49-F238E27FC236}">
                <a16:creationId xmlns:a16="http://schemas.microsoft.com/office/drawing/2014/main" id="{A5758A42-692A-904A-B578-40C50C16E2ED}"/>
              </a:ext>
            </a:extLst>
          </p:cNvPr>
          <p:cNvSpPr txBox="1">
            <a:spLocks noChangeArrowheads="1"/>
          </p:cNvSpPr>
          <p:nvPr/>
        </p:nvSpPr>
        <p:spPr bwMode="auto">
          <a:xfrm rot="16200000">
            <a:off x="8205629" y="3984390"/>
            <a:ext cx="83215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900" b="1">
                <a:solidFill>
                  <a:srgbClr val="000000"/>
                </a:solidFill>
                <a:latin typeface="Arial"/>
                <a:cs typeface="Arial"/>
              </a:rPr>
              <a:t>Bypass line</a:t>
            </a:r>
            <a:endParaRPr lang="en-GB" sz="900" b="1" i="1">
              <a:solidFill>
                <a:srgbClr val="000000"/>
              </a:solidFill>
              <a:latin typeface="Arial"/>
              <a:cs typeface="Arial"/>
            </a:endParaRPr>
          </a:p>
        </p:txBody>
      </p:sp>
      <p:grpSp>
        <p:nvGrpSpPr>
          <p:cNvPr id="2" name="Group 1">
            <a:extLst>
              <a:ext uri="{FF2B5EF4-FFF2-40B4-BE49-F238E27FC236}">
                <a16:creationId xmlns:a16="http://schemas.microsoft.com/office/drawing/2014/main" id="{0ACFEBD2-70C0-D945-AE8B-B82E23551E57}"/>
              </a:ext>
            </a:extLst>
          </p:cNvPr>
          <p:cNvGrpSpPr/>
          <p:nvPr/>
        </p:nvGrpSpPr>
        <p:grpSpPr>
          <a:xfrm>
            <a:off x="11676764" y="1171013"/>
            <a:ext cx="515236" cy="380621"/>
            <a:chOff x="8628766" y="1945016"/>
            <a:chExt cx="515236" cy="380621"/>
          </a:xfrm>
        </p:grpSpPr>
        <p:sp>
          <p:nvSpPr>
            <p:cNvPr id="4" name="Round Same Side Corner Rectangle 29">
              <a:extLst>
                <a:ext uri="{FF2B5EF4-FFF2-40B4-BE49-F238E27FC236}">
                  <a16:creationId xmlns:a16="http://schemas.microsoft.com/office/drawing/2014/main" id="{0C357233-EA25-EF91-EFF1-DF7184AB9779}"/>
                </a:ext>
              </a:extLst>
            </p:cNvPr>
            <p:cNvSpPr/>
            <p:nvPr/>
          </p:nvSpPr>
          <p:spPr bwMode="auto">
            <a:xfrm rot="16200000">
              <a:off x="8696073" y="1877709"/>
              <a:ext cx="380621" cy="515236"/>
            </a:xfrm>
            <a:prstGeom prst="round2SameRect">
              <a:avLst/>
            </a:prstGeom>
            <a:solidFill>
              <a:srgbClr val="1D395C"/>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5" name="Striped Right Arrow 30">
              <a:extLst>
                <a:ext uri="{FF2B5EF4-FFF2-40B4-BE49-F238E27FC236}">
                  <a16:creationId xmlns:a16="http://schemas.microsoft.com/office/drawing/2014/main" id="{AAE8A58D-E7BB-E101-51CC-F6EBC9250002}"/>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33E4B5-BF41-9FFA-97DB-D434588E6F51}"/>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pic>
        <p:nvPicPr>
          <p:cNvPr id="62" name="Graphic 61" descr="Globe outline">
            <a:extLst>
              <a:ext uri="{FF2B5EF4-FFF2-40B4-BE49-F238E27FC236}">
                <a16:creationId xmlns:a16="http://schemas.microsoft.com/office/drawing/2014/main" id="{E162B1A5-9828-92BD-45F3-800578F4FD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8397" y="199085"/>
            <a:ext cx="914400" cy="914400"/>
          </a:xfrm>
          <a:prstGeom prst="rect">
            <a:avLst/>
          </a:prstGeom>
        </p:spPr>
      </p:pic>
    </p:spTree>
    <p:extLst>
      <p:ext uri="{BB962C8B-B14F-4D97-AF65-F5344CB8AC3E}">
        <p14:creationId xmlns:p14="http://schemas.microsoft.com/office/powerpoint/2010/main" val="16744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
          <p:cNvSpPr txBox="1">
            <a:spLocks noChangeArrowheads="1"/>
          </p:cNvSpPr>
          <p:nvPr/>
        </p:nvSpPr>
        <p:spPr bwMode="auto">
          <a:xfrm>
            <a:off x="1028299" y="3595655"/>
            <a:ext cx="5419549" cy="1138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nSpc>
                <a:spcPts val="2800"/>
              </a:lnSpc>
              <a:spcAft>
                <a:spcPts val="1200"/>
              </a:spcAft>
            </a:pPr>
            <a:r>
              <a:rPr lang="en-US" sz="2000">
                <a:solidFill>
                  <a:schemeClr val="bg2">
                    <a:lumMod val="25000"/>
                  </a:schemeClr>
                </a:solidFill>
              </a:rPr>
              <a:t>Working in groups, </a:t>
            </a: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refer to </a:t>
            </a:r>
            <a:r>
              <a:rPr kumimoji="0" lang="en-US" sz="2000" i="0" strike="noStrike" kern="1200" cap="none" spc="0" normalizeH="0" baseline="0" noProof="0">
                <a:ln>
                  <a:noFill/>
                </a:ln>
                <a:solidFill>
                  <a:srgbClr val="E7E6E6">
                    <a:lumMod val="25000"/>
                  </a:srgbClr>
                </a:solidFill>
                <a:effectLst/>
                <a:uLnTx/>
                <a:uFillTx/>
                <a:latin typeface="Arial" charset="0"/>
                <a:ea typeface="MS PGothic" charset="0"/>
              </a:rPr>
              <a:t>Activity 8 in the </a:t>
            </a:r>
            <a:r>
              <a:rPr kumimoji="0" lang="en-US" sz="2000" b="1" i="0" u="none" strike="noStrike" kern="1200" cap="none" spc="0" normalizeH="0" baseline="0" noProof="0">
                <a:ln>
                  <a:noFill/>
                </a:ln>
                <a:solidFill>
                  <a:srgbClr val="E7E6E6">
                    <a:lumMod val="25000"/>
                  </a:srgbClr>
                </a:solidFill>
                <a:effectLst/>
                <a:uLnTx/>
                <a:uFillTx/>
                <a:latin typeface="Arial" charset="0"/>
                <a:ea typeface="MS PGothic" charset="0"/>
              </a:rPr>
              <a:t>Participant Workbook</a:t>
            </a: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 (page 18) </a:t>
            </a:r>
            <a:r>
              <a:rPr lang="en-US" sz="2000">
                <a:solidFill>
                  <a:schemeClr val="bg2">
                    <a:lumMod val="25000"/>
                  </a:schemeClr>
                </a:solidFill>
              </a:rPr>
              <a:t>carry out the improvement planning exercise.</a:t>
            </a:r>
          </a:p>
        </p:txBody>
      </p:sp>
      <p:sp>
        <p:nvSpPr>
          <p:cNvPr id="17" name="Text Box 63">
            <a:extLst>
              <a:ext uri="{FF2B5EF4-FFF2-40B4-BE49-F238E27FC236}">
                <a16:creationId xmlns:a16="http://schemas.microsoft.com/office/drawing/2014/main" id="{44AEDB9E-4773-5F42-AB98-2BB81E345010}"/>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a:t>
            </a:r>
            <a:r>
              <a:rPr lang="en-US" sz="2800" b="1" spc="300">
                <a:solidFill>
                  <a:schemeClr val="bg1"/>
                </a:solidFill>
                <a:latin typeface="Arial" charset="0"/>
              </a:rPr>
              <a:t> </a:t>
            </a:r>
          </a:p>
          <a:p>
            <a:pPr algn="l">
              <a:lnSpc>
                <a:spcPts val="3000"/>
              </a:lnSpc>
              <a:spcBef>
                <a:spcPts val="0"/>
              </a:spcBef>
              <a:defRPr/>
            </a:pPr>
            <a:r>
              <a:rPr lang="en-US" sz="2800" b="1" i="1" spc="100">
                <a:solidFill>
                  <a:schemeClr val="bg1"/>
                </a:solidFill>
                <a:latin typeface="Arial" charset="0"/>
              </a:rPr>
              <a:t>Improvement planning</a:t>
            </a:r>
          </a:p>
        </p:txBody>
      </p:sp>
      <p:sp>
        <p:nvSpPr>
          <p:cNvPr id="27" name="Text Box 63">
            <a:extLst>
              <a:ext uri="{FF2B5EF4-FFF2-40B4-BE49-F238E27FC236}">
                <a16:creationId xmlns:a16="http://schemas.microsoft.com/office/drawing/2014/main" id="{6AFC621A-01C4-D64A-BCEA-94EB63FB676C}"/>
              </a:ext>
            </a:extLst>
          </p:cNvPr>
          <p:cNvSpPr txBox="1">
            <a:spLocks noChangeArrowheads="1"/>
          </p:cNvSpPr>
          <p:nvPr/>
        </p:nvSpPr>
        <p:spPr bwMode="auto">
          <a:xfrm>
            <a:off x="2519557" y="1844136"/>
            <a:ext cx="19145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25 minutes</a:t>
            </a:r>
            <a:endParaRPr lang="en-GB" sz="2000">
              <a:solidFill>
                <a:srgbClr val="E45C31"/>
              </a:solidFill>
              <a:latin typeface="Arial" charset="0"/>
            </a:endParaRPr>
          </a:p>
        </p:txBody>
      </p:sp>
      <p:sp>
        <p:nvSpPr>
          <p:cNvPr id="28" name="Rectangle 27">
            <a:extLst>
              <a:ext uri="{FF2B5EF4-FFF2-40B4-BE49-F238E27FC236}">
                <a16:creationId xmlns:a16="http://schemas.microsoft.com/office/drawing/2014/main" id="{38B36A55-6DC2-A844-8B9A-2B76179180DC}"/>
              </a:ext>
            </a:extLst>
          </p:cNvPr>
          <p:cNvSpPr>
            <a:spLocks noChangeArrowheads="1"/>
          </p:cNvSpPr>
          <p:nvPr/>
        </p:nvSpPr>
        <p:spPr bwMode="auto">
          <a:xfrm>
            <a:off x="2514571" y="2144508"/>
            <a:ext cx="21256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GB" sz="1800"/>
              <a:t>(15 to complete; </a:t>
            </a:r>
            <a:br>
              <a:rPr lang="en-GB" sz="1800"/>
            </a:br>
            <a:r>
              <a:rPr lang="en-GB" sz="1800"/>
              <a:t>10 to discuss)</a:t>
            </a:r>
          </a:p>
        </p:txBody>
      </p:sp>
      <p:cxnSp>
        <p:nvCxnSpPr>
          <p:cNvPr id="29" name="Straight Arrow Connector 28">
            <a:extLst>
              <a:ext uri="{FF2B5EF4-FFF2-40B4-BE49-F238E27FC236}">
                <a16:creationId xmlns:a16="http://schemas.microsoft.com/office/drawing/2014/main" id="{BFB800EC-2F0B-674F-97ED-2C7F4D9952AF}"/>
              </a:ext>
            </a:extLst>
          </p:cNvPr>
          <p:cNvCxnSpPr>
            <a:cxnSpLocks/>
          </p:cNvCxnSpPr>
          <p:nvPr/>
        </p:nvCxnSpPr>
        <p:spPr bwMode="auto">
          <a:xfrm>
            <a:off x="1028299" y="3312487"/>
            <a:ext cx="4244663"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 name="TextBox 3">
            <a:extLst>
              <a:ext uri="{FF2B5EF4-FFF2-40B4-BE49-F238E27FC236}">
                <a16:creationId xmlns:a16="http://schemas.microsoft.com/office/drawing/2014/main" id="{1E3282C4-7933-73C1-1C0F-2C880650A09F}"/>
              </a:ext>
            </a:extLst>
          </p:cNvPr>
          <p:cNvSpPr txBox="1">
            <a:spLocks noChangeArrowheads="1"/>
          </p:cNvSpPr>
          <p:nvPr/>
        </p:nvSpPr>
        <p:spPr bwMode="auto">
          <a:xfrm>
            <a:off x="7607975" y="1162749"/>
            <a:ext cx="4584025" cy="415588"/>
          </a:xfrm>
          <a:prstGeom prst="roundRect">
            <a:avLst>
              <a:gd name="adj" fmla="val 7398"/>
            </a:avLst>
          </a:prstGeom>
          <a:solidFill>
            <a:srgbClr val="E45C3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nchorCtr="0">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2000" b="1" spc="100">
                <a:solidFill>
                  <a:schemeClr val="bg1"/>
                </a:solidFill>
              </a:rPr>
              <a:t>Workbook Activity 8 (page 18)</a:t>
            </a:r>
          </a:p>
        </p:txBody>
      </p:sp>
      <p:pic>
        <p:nvPicPr>
          <p:cNvPr id="2" name="Picture 1">
            <a:extLst>
              <a:ext uri="{FF2B5EF4-FFF2-40B4-BE49-F238E27FC236}">
                <a16:creationId xmlns:a16="http://schemas.microsoft.com/office/drawing/2014/main" id="{7661704C-1FBA-75B1-B1CB-FA2C0EA999BF}"/>
              </a:ext>
            </a:extLst>
          </p:cNvPr>
          <p:cNvPicPr>
            <a:picLocks noChangeAspect="1"/>
          </p:cNvPicPr>
          <p:nvPr/>
        </p:nvPicPr>
        <p:blipFill>
          <a:blip r:embed="rId3"/>
          <a:stretch>
            <a:fillRect/>
          </a:stretch>
        </p:blipFill>
        <p:spPr>
          <a:xfrm>
            <a:off x="6736158" y="2084117"/>
            <a:ext cx="4244663" cy="4161271"/>
          </a:xfrm>
          <a:prstGeom prst="rect">
            <a:avLst/>
          </a:prstGeom>
        </p:spPr>
      </p:pic>
      <p:pic>
        <p:nvPicPr>
          <p:cNvPr id="5" name="Graphic 4" descr="Stopwatch with solid fill">
            <a:extLst>
              <a:ext uri="{FF2B5EF4-FFF2-40B4-BE49-F238E27FC236}">
                <a16:creationId xmlns:a16="http://schemas.microsoft.com/office/drawing/2014/main" id="{812629DF-1A68-10B5-C351-95D7C4FEC5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784" y="1695972"/>
            <a:ext cx="1574052" cy="1574052"/>
          </a:xfrm>
          <a:prstGeom prst="rect">
            <a:avLst/>
          </a:prstGeom>
        </p:spPr>
      </p:pic>
    </p:spTree>
    <p:extLst>
      <p:ext uri="{BB962C8B-B14F-4D97-AF65-F5344CB8AC3E}">
        <p14:creationId xmlns:p14="http://schemas.microsoft.com/office/powerpoint/2010/main" val="6831813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595E-F36C-576C-0DBB-BCF2F4BD6D58}"/>
            </a:ext>
          </a:extLst>
        </p:cNvPr>
        <p:cNvGrpSpPr/>
        <p:nvPr/>
      </p:nvGrpSpPr>
      <p:grpSpPr>
        <a:xfrm>
          <a:off x="0" y="0"/>
          <a:ext cx="0" cy="0"/>
          <a:chOff x="0" y="0"/>
          <a:chExt cx="0" cy="0"/>
        </a:xfrm>
      </p:grpSpPr>
      <p:sp>
        <p:nvSpPr>
          <p:cNvPr id="22" name="Text Box 8">
            <a:extLst>
              <a:ext uri="{FF2B5EF4-FFF2-40B4-BE49-F238E27FC236}">
                <a16:creationId xmlns:a16="http://schemas.microsoft.com/office/drawing/2014/main" id="{52950200-D026-1A8D-B7E3-B950A8E44892}"/>
              </a:ext>
            </a:extLst>
          </p:cNvPr>
          <p:cNvSpPr txBox="1">
            <a:spLocks noChangeArrowheads="1"/>
          </p:cNvSpPr>
          <p:nvPr/>
        </p:nvSpPr>
        <p:spPr bwMode="auto">
          <a:xfrm>
            <a:off x="7565996" y="384048"/>
            <a:ext cx="3760543" cy="2349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GB" sz="3000" b="1" i="0" u="none" strike="noStrike" kern="1200" cap="none" spc="150" normalizeH="0" baseline="0" noProof="0">
                <a:ln>
                  <a:noFill/>
                </a:ln>
                <a:solidFill>
                  <a:srgbClr val="1D395C"/>
                </a:solidFill>
                <a:effectLst/>
                <a:uLnTx/>
                <a:uFillTx/>
                <a:latin typeface="Arial Narrow" panose="020B0604020202020204" pitchFamily="34" charset="0"/>
                <a:ea typeface="ＭＳ Ｐゴシック" charset="0"/>
                <a:cs typeface="Arial Narrow" panose="020B0604020202020204" pitchFamily="34" charset="0"/>
              </a:rPr>
              <a:t>MODULE</a:t>
            </a:r>
          </a:p>
          <a:p>
            <a:pPr marL="0" marR="0" lvl="0" indent="0" algn="r" defTabSz="914400" rtl="0" eaLnBrk="0" fontAlgn="base" latinLnBrk="0" hangingPunct="0">
              <a:lnSpc>
                <a:spcPts val="14000"/>
              </a:lnSpc>
              <a:spcBef>
                <a:spcPts val="0"/>
              </a:spcBef>
              <a:spcAft>
                <a:spcPct val="0"/>
              </a:spcAft>
              <a:buClrTx/>
              <a:buSzTx/>
              <a:buFontTx/>
              <a:buNone/>
              <a:tabLst/>
              <a:defRPr/>
            </a:pPr>
            <a:r>
              <a:rPr kumimoji="0" lang="en-GB" sz="14000" b="1" i="0" u="none" strike="noStrike" kern="1200" cap="none" spc="150" normalizeH="0" baseline="0" noProof="0">
                <a:ln w="31750">
                  <a:solidFill>
                    <a:srgbClr val="E45C31"/>
                  </a:solidFill>
                </a:ln>
                <a:solidFill>
                  <a:prstClr val="white"/>
                </a:solidFill>
                <a:effectLst/>
                <a:uLnTx/>
                <a:uFillTx/>
                <a:latin typeface="Arial Narrow" panose="020B0604020202020204" pitchFamily="34" charset="0"/>
                <a:ea typeface="ＭＳ Ｐゴシック" charset="0"/>
                <a:cs typeface="Arial Narrow" panose="020B0604020202020204" pitchFamily="34" charset="0"/>
              </a:rPr>
              <a:t>6</a:t>
            </a:r>
          </a:p>
        </p:txBody>
      </p:sp>
      <p:sp>
        <p:nvSpPr>
          <p:cNvPr id="8" name="TextBox 7">
            <a:extLst>
              <a:ext uri="{FF2B5EF4-FFF2-40B4-BE49-F238E27FC236}">
                <a16:creationId xmlns:a16="http://schemas.microsoft.com/office/drawing/2014/main" id="{B634064E-C275-5C55-6494-D41EF48F1FF7}"/>
              </a:ext>
            </a:extLst>
          </p:cNvPr>
          <p:cNvSpPr txBox="1"/>
          <p:nvPr/>
        </p:nvSpPr>
        <p:spPr>
          <a:xfrm>
            <a:off x="3264060" y="1302747"/>
            <a:ext cx="6694557" cy="1077218"/>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150" normalizeH="0" baseline="0" noProof="0">
                <a:ln>
                  <a:noFill/>
                </a:ln>
                <a:solidFill>
                  <a:srgbClr val="58585A"/>
                </a:solidFill>
                <a:effectLst/>
                <a:uLnTx/>
                <a:uFillTx/>
                <a:latin typeface="Arial" charset="0"/>
                <a:ea typeface="ＭＳ Ｐゴシック" charset="0"/>
                <a:cs typeface="+mn-cs"/>
              </a:rPr>
              <a:t>Monitoring control measures </a:t>
            </a:r>
            <a:r>
              <a:rPr kumimoji="0" lang="en-US" sz="3200" i="1" u="none" strike="noStrike" kern="1200" cap="none" spc="150" normalizeH="0" baseline="0" noProof="0">
                <a:ln>
                  <a:noFill/>
                </a:ln>
                <a:solidFill>
                  <a:srgbClr val="58585A"/>
                </a:solidFill>
                <a:effectLst/>
                <a:uLnTx/>
                <a:uFillTx/>
                <a:latin typeface="Arial" charset="0"/>
                <a:ea typeface="ＭＳ Ｐゴシック" charset="0"/>
                <a:cs typeface="+mn-cs"/>
              </a:rPr>
              <a:t>(operational monitoring)</a:t>
            </a:r>
          </a:p>
        </p:txBody>
      </p:sp>
      <p:sp>
        <p:nvSpPr>
          <p:cNvPr id="5" name="TextBox 4">
            <a:extLst>
              <a:ext uri="{FF2B5EF4-FFF2-40B4-BE49-F238E27FC236}">
                <a16:creationId xmlns:a16="http://schemas.microsoft.com/office/drawing/2014/main" id="{F9AF2698-E77F-7E3E-EDFF-4DF622457381}"/>
              </a:ext>
            </a:extLst>
          </p:cNvPr>
          <p:cNvSpPr txBox="1"/>
          <p:nvPr/>
        </p:nvSpPr>
        <p:spPr>
          <a:xfrm>
            <a:off x="5312779" y="5704511"/>
            <a:ext cx="5061171" cy="769441"/>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200" b="0" i="1" u="none" strike="noStrike" kern="1200" cap="none" spc="150" normalizeH="0" baseline="0" noProof="0">
                <a:ln>
                  <a:noFill/>
                </a:ln>
                <a:solidFill>
                  <a:srgbClr val="58585A"/>
                </a:solidFill>
                <a:effectLst/>
                <a:uLnTx/>
                <a:uFillTx/>
                <a:latin typeface="Arial" charset="0"/>
                <a:ea typeface="ＭＳ Ｐゴシック" charset="0"/>
                <a:cs typeface="+mn-cs"/>
              </a:rPr>
              <a:t>Are the control measures operating as intended?</a:t>
            </a:r>
          </a:p>
        </p:txBody>
      </p:sp>
      <p:pic>
        <p:nvPicPr>
          <p:cNvPr id="3" name="Picture 2">
            <a:extLst>
              <a:ext uri="{FF2B5EF4-FFF2-40B4-BE49-F238E27FC236}">
                <a16:creationId xmlns:a16="http://schemas.microsoft.com/office/drawing/2014/main" id="{0D984BCB-329E-BAAC-D471-1F3CA0701C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73950" y="5020750"/>
            <a:ext cx="1760356" cy="1453202"/>
          </a:xfrm>
          <a:prstGeom prst="rect">
            <a:avLst/>
          </a:prstGeom>
        </p:spPr>
      </p:pic>
    </p:spTree>
    <p:extLst>
      <p:ext uri="{BB962C8B-B14F-4D97-AF65-F5344CB8AC3E}">
        <p14:creationId xmlns:p14="http://schemas.microsoft.com/office/powerpoint/2010/main" val="32404190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3">
            <a:extLst>
              <a:ext uri="{FF2B5EF4-FFF2-40B4-BE49-F238E27FC236}">
                <a16:creationId xmlns:a16="http://schemas.microsoft.com/office/drawing/2014/main" id="{0F766B0D-B646-C043-8932-9D505963E9EB}"/>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100">
                <a:solidFill>
                  <a:schemeClr val="bg1"/>
                </a:solidFill>
                <a:latin typeface="Arial" charset="0"/>
              </a:rPr>
              <a:t>MODULE 6 </a:t>
            </a:r>
            <a:r>
              <a:rPr lang="en-US" sz="2800" b="1" spc="100">
                <a:solidFill>
                  <a:srgbClr val="FED766"/>
                </a:solidFill>
                <a:latin typeface="Arial" charset="0"/>
              </a:rPr>
              <a:t>overview</a:t>
            </a:r>
          </a:p>
        </p:txBody>
      </p:sp>
      <p:sp>
        <p:nvSpPr>
          <p:cNvPr id="5" name="Teardrop 4">
            <a:extLst>
              <a:ext uri="{FF2B5EF4-FFF2-40B4-BE49-F238E27FC236}">
                <a16:creationId xmlns:a16="http://schemas.microsoft.com/office/drawing/2014/main" id="{7EFC262D-DFB4-1F4B-9226-EA632BEB334E}"/>
              </a:ext>
            </a:extLst>
          </p:cNvPr>
          <p:cNvSpPr/>
          <p:nvPr/>
        </p:nvSpPr>
        <p:spPr bwMode="auto">
          <a:xfrm>
            <a:off x="1367805" y="2306850"/>
            <a:ext cx="831954" cy="831954"/>
          </a:xfrm>
          <a:prstGeom prst="teardrop">
            <a:avLst/>
          </a:prstGeom>
          <a:solidFill>
            <a:schemeClr val="bg1"/>
          </a:solidFill>
          <a:ln w="19050">
            <a:solidFill>
              <a:srgbClr val="086788"/>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86788"/>
                </a:solidFill>
                <a:latin typeface="Arial" panose="020B0604020202020204" pitchFamily="34" charset="0"/>
                <a:ea typeface="ＭＳ Ｐゴシック" charset="0"/>
                <a:cs typeface="Arial" panose="020B0604020202020204" pitchFamily="34" charset="0"/>
              </a:rPr>
              <a:t>1</a:t>
            </a:r>
          </a:p>
        </p:txBody>
      </p:sp>
      <p:sp>
        <p:nvSpPr>
          <p:cNvPr id="6" name="Teardrop 5">
            <a:extLst>
              <a:ext uri="{FF2B5EF4-FFF2-40B4-BE49-F238E27FC236}">
                <a16:creationId xmlns:a16="http://schemas.microsoft.com/office/drawing/2014/main" id="{68813023-29FE-FD4E-A6AF-B7BCD0D6F83F}"/>
              </a:ext>
            </a:extLst>
          </p:cNvPr>
          <p:cNvSpPr/>
          <p:nvPr/>
        </p:nvSpPr>
        <p:spPr bwMode="auto">
          <a:xfrm>
            <a:off x="5301738" y="2393936"/>
            <a:ext cx="831954" cy="831954"/>
          </a:xfrm>
          <a:prstGeom prst="teardrop">
            <a:avLst/>
          </a:prstGeom>
          <a:solidFill>
            <a:schemeClr val="bg1"/>
          </a:solidFill>
          <a:ln w="19050">
            <a:solidFill>
              <a:srgbClr val="E45C31"/>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E45C31"/>
                </a:solidFill>
                <a:latin typeface="Arial" panose="020B0604020202020204" pitchFamily="34" charset="0"/>
                <a:ea typeface="ＭＳ Ｐゴシック" charset="0"/>
                <a:cs typeface="Arial" panose="020B0604020202020204" pitchFamily="34" charset="0"/>
              </a:rPr>
              <a:t>2</a:t>
            </a:r>
          </a:p>
        </p:txBody>
      </p:sp>
      <p:sp>
        <p:nvSpPr>
          <p:cNvPr id="7" name="Teardrop 6">
            <a:extLst>
              <a:ext uri="{FF2B5EF4-FFF2-40B4-BE49-F238E27FC236}">
                <a16:creationId xmlns:a16="http://schemas.microsoft.com/office/drawing/2014/main" id="{7599D233-E81F-1A4B-840C-E36546A3F881}"/>
              </a:ext>
            </a:extLst>
          </p:cNvPr>
          <p:cNvSpPr/>
          <p:nvPr/>
        </p:nvSpPr>
        <p:spPr bwMode="auto">
          <a:xfrm>
            <a:off x="9804304" y="2306850"/>
            <a:ext cx="831954" cy="831954"/>
          </a:xfrm>
          <a:prstGeom prst="teardrop">
            <a:avLst/>
          </a:prstGeom>
          <a:solidFill>
            <a:schemeClr val="bg1"/>
          </a:solidFill>
          <a:ln w="19050">
            <a:solidFill>
              <a:srgbClr val="009FB7"/>
            </a:solidFill>
          </a:ln>
          <a:effectLst>
            <a:reflection blurRad="6350" stA="35000" endPos="470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09FB7"/>
                </a:solidFill>
                <a:latin typeface="Arial" panose="020B0604020202020204" pitchFamily="34" charset="0"/>
                <a:ea typeface="ＭＳ Ｐゴシック" charset="0"/>
                <a:cs typeface="Arial" panose="020B0604020202020204" pitchFamily="34" charset="0"/>
              </a:rPr>
              <a:t>3</a:t>
            </a:r>
          </a:p>
        </p:txBody>
      </p:sp>
      <p:sp>
        <p:nvSpPr>
          <p:cNvPr id="9" name="Text Box 63"/>
          <p:cNvSpPr txBox="1">
            <a:spLocks noChangeArrowheads="1"/>
          </p:cNvSpPr>
          <p:nvPr/>
        </p:nvSpPr>
        <p:spPr bwMode="auto">
          <a:xfrm>
            <a:off x="503622" y="3408452"/>
            <a:ext cx="2560320" cy="209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0" rIns="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AU" sz="2000" b="1">
                <a:solidFill>
                  <a:srgbClr val="086788"/>
                </a:solidFill>
                <a:latin typeface="Arial" charset="0"/>
                <a:ea typeface="Arial" charset="0"/>
                <a:cs typeface="Arial" charset="0"/>
              </a:rPr>
              <a:t>WHAT </a:t>
            </a:r>
            <a:r>
              <a:rPr lang="en-AU" sz="2000">
                <a:solidFill>
                  <a:srgbClr val="086788"/>
                </a:solidFill>
                <a:latin typeface="Arial" charset="0"/>
                <a:ea typeface="Arial" charset="0"/>
                <a:cs typeface="Arial" charset="0"/>
              </a:rPr>
              <a:t>WE DO:</a:t>
            </a:r>
          </a:p>
          <a:p>
            <a:pPr marL="0" indent="0">
              <a:spcBef>
                <a:spcPct val="50000"/>
              </a:spcBef>
              <a:defRPr/>
            </a:pPr>
            <a:r>
              <a:rPr lang="en-US" sz="2000">
                <a:solidFill>
                  <a:schemeClr val="bg2">
                    <a:lumMod val="25000"/>
                  </a:schemeClr>
                </a:solidFill>
                <a:latin typeface="Arial" charset="0"/>
                <a:ea typeface="Arial" charset="0"/>
                <a:cs typeface="Arial" charset="0"/>
              </a:rPr>
              <a:t>Define an operational monitoring plan for important control measures, and implement the plan</a:t>
            </a:r>
            <a:endParaRPr lang="en-AU" sz="2000" b="1">
              <a:solidFill>
                <a:schemeClr val="bg2">
                  <a:lumMod val="25000"/>
                </a:schemeClr>
              </a:solidFill>
              <a:latin typeface="Arial" charset="0"/>
              <a:ea typeface="Arial" charset="0"/>
              <a:cs typeface="Arial" charset="0"/>
            </a:endParaRPr>
          </a:p>
        </p:txBody>
      </p:sp>
      <p:sp>
        <p:nvSpPr>
          <p:cNvPr id="10" name="Text Box 63">
            <a:extLst>
              <a:ext uri="{FF2B5EF4-FFF2-40B4-BE49-F238E27FC236}">
                <a16:creationId xmlns:a16="http://schemas.microsoft.com/office/drawing/2014/main" id="{2BBCCFAB-232B-DF4F-A4A7-A8B9BA4B5A70}"/>
              </a:ext>
            </a:extLst>
          </p:cNvPr>
          <p:cNvSpPr txBox="1">
            <a:spLocks noChangeArrowheads="1"/>
          </p:cNvSpPr>
          <p:nvPr/>
        </p:nvSpPr>
        <p:spPr bwMode="auto">
          <a:xfrm>
            <a:off x="3880206" y="3495539"/>
            <a:ext cx="3675017" cy="209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0" rIns="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AU" sz="2000" b="1">
                <a:solidFill>
                  <a:srgbClr val="E45C31"/>
                </a:solidFill>
                <a:latin typeface="Arial" charset="0"/>
                <a:ea typeface="Arial" charset="0"/>
                <a:cs typeface="Arial" charset="0"/>
              </a:rPr>
              <a:t>WHY </a:t>
            </a:r>
            <a:r>
              <a:rPr lang="en-AU" sz="2000">
                <a:solidFill>
                  <a:srgbClr val="E45C31"/>
                </a:solidFill>
                <a:latin typeface="Arial" charset="0"/>
                <a:ea typeface="Arial" charset="0"/>
                <a:cs typeface="Arial" charset="0"/>
              </a:rPr>
              <a:t>WE DO IT:</a:t>
            </a:r>
          </a:p>
          <a:p>
            <a:pPr marL="0" indent="0">
              <a:spcBef>
                <a:spcPts val="1200"/>
              </a:spcBef>
              <a:defRPr/>
            </a:pPr>
            <a:r>
              <a:rPr lang="en-AU" sz="2000">
                <a:solidFill>
                  <a:schemeClr val="bg2">
                    <a:lumMod val="25000"/>
                  </a:schemeClr>
                </a:solidFill>
                <a:latin typeface="Arial" charset="0"/>
                <a:ea typeface="Arial" charset="0"/>
                <a:cs typeface="Arial" charset="0"/>
              </a:rPr>
              <a:t>To ensure that the control measures continue to work as intended and to allow for timely action to be taken to prevent </a:t>
            </a:r>
            <a:r>
              <a:rPr lang="en-US" sz="2000">
                <a:solidFill>
                  <a:schemeClr val="bg2">
                    <a:lumMod val="25000"/>
                  </a:schemeClr>
                </a:solidFill>
                <a:latin typeface="Arial" charset="0"/>
                <a:ea typeface="Arial" charset="0"/>
                <a:cs typeface="Arial" charset="0"/>
              </a:rPr>
              <a:t>problems from occurring</a:t>
            </a:r>
            <a:endParaRPr lang="en-AU" sz="2000" b="1">
              <a:solidFill>
                <a:schemeClr val="bg2">
                  <a:lumMod val="25000"/>
                </a:schemeClr>
              </a:solidFill>
              <a:latin typeface="Arial" charset="0"/>
              <a:ea typeface="Arial" charset="0"/>
              <a:cs typeface="Arial" charset="0"/>
            </a:endParaRPr>
          </a:p>
        </p:txBody>
      </p:sp>
      <p:sp>
        <p:nvSpPr>
          <p:cNvPr id="2" name="Text Box 63">
            <a:extLst>
              <a:ext uri="{FF2B5EF4-FFF2-40B4-BE49-F238E27FC236}">
                <a16:creationId xmlns:a16="http://schemas.microsoft.com/office/drawing/2014/main" id="{425F83F6-4E57-C99C-81B6-8F286FE56F06}"/>
              </a:ext>
            </a:extLst>
          </p:cNvPr>
          <p:cNvSpPr txBox="1">
            <a:spLocks noChangeArrowheads="1"/>
          </p:cNvSpPr>
          <p:nvPr/>
        </p:nvSpPr>
        <p:spPr bwMode="auto">
          <a:xfrm>
            <a:off x="8098971" y="3290638"/>
            <a:ext cx="3984172" cy="3016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ts val="1200"/>
              </a:spcBef>
              <a:defRPr/>
            </a:pPr>
            <a:r>
              <a:rPr lang="en-AU" sz="2000" b="1">
                <a:solidFill>
                  <a:srgbClr val="009FB7"/>
                </a:solidFill>
                <a:latin typeface="Arial" charset="0"/>
              </a:rPr>
              <a:t>HOW </a:t>
            </a:r>
            <a:r>
              <a:rPr lang="en-AU" sz="2000">
                <a:solidFill>
                  <a:srgbClr val="009FB7"/>
                </a:solidFill>
                <a:latin typeface="Arial" charset="0"/>
              </a:rPr>
              <a:t>WE DO IT:</a:t>
            </a:r>
          </a:p>
          <a:p>
            <a:pPr marL="457200" lvl="1" algn="l" eaLnBrk="1" hangingPunct="1">
              <a:spcBef>
                <a:spcPts val="1200"/>
              </a:spcBef>
              <a:buClr>
                <a:srgbClr val="009FB7"/>
              </a:buClr>
              <a:buAutoNum type="arabicPeriod"/>
              <a:defRPr/>
            </a:pPr>
            <a:r>
              <a:rPr lang="en-US" sz="2000">
                <a:solidFill>
                  <a:schemeClr val="bg2">
                    <a:lumMod val="25000"/>
                  </a:schemeClr>
                </a:solidFill>
                <a:latin typeface="Arial"/>
                <a:cs typeface="Arial"/>
              </a:rPr>
              <a:t>Identify the control measures to be monitored</a:t>
            </a:r>
          </a:p>
          <a:p>
            <a:pPr marL="457200" lvl="1" algn="l" eaLnBrk="1" hangingPunct="1">
              <a:spcBef>
                <a:spcPts val="1200"/>
              </a:spcBef>
              <a:buClr>
                <a:srgbClr val="009FB7"/>
              </a:buClr>
              <a:buAutoNum type="arabicPeriod"/>
              <a:defRPr/>
            </a:pPr>
            <a:r>
              <a:rPr lang="en-US" sz="2000">
                <a:solidFill>
                  <a:schemeClr val="bg2">
                    <a:lumMod val="25000"/>
                  </a:schemeClr>
                </a:solidFill>
                <a:latin typeface="Arial"/>
                <a:cs typeface="Arial"/>
              </a:rPr>
              <a:t>Develop an operational monitoring plan for the control measures</a:t>
            </a:r>
          </a:p>
          <a:p>
            <a:pPr marL="457200" lvl="1" algn="l" eaLnBrk="1" hangingPunct="1">
              <a:spcBef>
                <a:spcPts val="1200"/>
              </a:spcBef>
              <a:buClr>
                <a:srgbClr val="009FB7"/>
              </a:buClr>
              <a:buAutoNum type="arabicPeriod"/>
              <a:defRPr/>
            </a:pPr>
            <a:r>
              <a:rPr lang="en-US" sz="2000">
                <a:solidFill>
                  <a:schemeClr val="bg2">
                    <a:lumMod val="25000"/>
                  </a:schemeClr>
                </a:solidFill>
                <a:latin typeface="Arial"/>
                <a:cs typeface="Arial"/>
              </a:rPr>
              <a:t>Implement the operational monitoring plan</a:t>
            </a:r>
            <a:endParaRPr lang="en-GB" sz="2000">
              <a:solidFill>
                <a:schemeClr val="bg2">
                  <a:lumMod val="25000"/>
                </a:schemeClr>
              </a:solidFill>
              <a:latin typeface="Arial"/>
              <a:cs typeface="Arial"/>
            </a:endParaRPr>
          </a:p>
        </p:txBody>
      </p:sp>
    </p:spTree>
    <p:extLst>
      <p:ext uri="{BB962C8B-B14F-4D97-AF65-F5344CB8AC3E}">
        <p14:creationId xmlns:p14="http://schemas.microsoft.com/office/powerpoint/2010/main" val="376310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29856-7F68-813C-AEDD-6B6090086477}"/>
            </a:ext>
          </a:extLst>
        </p:cNvPr>
        <p:cNvGrpSpPr/>
        <p:nvPr/>
      </p:nvGrpSpPr>
      <p:grpSpPr>
        <a:xfrm>
          <a:off x="0" y="0"/>
          <a:ext cx="0" cy="0"/>
          <a:chOff x="0" y="0"/>
          <a:chExt cx="0" cy="0"/>
        </a:xfrm>
      </p:grpSpPr>
      <p:sp>
        <p:nvSpPr>
          <p:cNvPr id="4" name="Text Box 63">
            <a:extLst>
              <a:ext uri="{FF2B5EF4-FFF2-40B4-BE49-F238E27FC236}">
                <a16:creationId xmlns:a16="http://schemas.microsoft.com/office/drawing/2014/main" id="{968540A4-A2D3-77F4-8206-4E117AF97839}"/>
              </a:ext>
            </a:extLst>
          </p:cNvPr>
          <p:cNvSpPr txBox="1">
            <a:spLocks noChangeArrowheads="1"/>
          </p:cNvSpPr>
          <p:nvPr/>
        </p:nvSpPr>
        <p:spPr bwMode="auto">
          <a:xfrm>
            <a:off x="457200" y="4791033"/>
            <a:ext cx="10145486" cy="1169551"/>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solidFill>
                  <a:prstClr val="white"/>
                </a:solidFill>
              </a:rPr>
              <a:t>CORRECTIVE ACTION</a:t>
            </a:r>
            <a:endParaRPr kumimoji="0" lang="en-GB" sz="2000" b="0" i="0" u="none" strike="noStrike" kern="1200" cap="none" spc="0" normalizeH="0" baseline="0" noProof="0">
              <a:ln>
                <a:noFill/>
              </a:ln>
              <a:solidFill>
                <a:prstClr val="white"/>
              </a:solidFill>
              <a:effectLst/>
              <a:uLnTx/>
              <a:uFillTx/>
              <a:latin typeface="Arial"/>
              <a:ea typeface="ＭＳ Ｐゴシック" charset="0"/>
              <a:cs typeface="Arial"/>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a:ea typeface="MS PGothic" charset="0"/>
                <a:cs typeface="Arial"/>
              </a:rPr>
              <a:t>Action taken when operational monitoring indicates that                                        the control measure is not working as intended</a:t>
            </a:r>
            <a:endParaRPr kumimoji="0" lang="en-GB" sz="2000" b="0" i="0" u="none" strike="noStrike" kern="1200" cap="none" spc="0" normalizeH="0" baseline="0" noProof="0">
              <a:ln>
                <a:noFill/>
              </a:ln>
              <a:solidFill>
                <a:prstClr val="white"/>
              </a:solidFill>
              <a:effectLst/>
              <a:uLnTx/>
              <a:uFillTx/>
              <a:latin typeface="Arial"/>
              <a:ea typeface="MS PGothic" charset="0"/>
              <a:cs typeface="Arial"/>
            </a:endParaRPr>
          </a:p>
        </p:txBody>
      </p:sp>
      <p:sp>
        <p:nvSpPr>
          <p:cNvPr id="2" name="Text Box 63">
            <a:extLst>
              <a:ext uri="{FF2B5EF4-FFF2-40B4-BE49-F238E27FC236}">
                <a16:creationId xmlns:a16="http://schemas.microsoft.com/office/drawing/2014/main" id="{FBC5BFA5-0044-9E71-0E91-1159D7FC3E81}"/>
              </a:ext>
            </a:extLst>
          </p:cNvPr>
          <p:cNvSpPr txBox="1">
            <a:spLocks noChangeArrowheads="1"/>
          </p:cNvSpPr>
          <p:nvPr/>
        </p:nvSpPr>
        <p:spPr bwMode="auto">
          <a:xfrm>
            <a:off x="457200" y="3192426"/>
            <a:ext cx="10145486" cy="1477328"/>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solidFill>
                  <a:prstClr val="white"/>
                </a:solidFill>
              </a:rPr>
              <a:t>CRITICAL LIMIT</a:t>
            </a:r>
            <a:endParaRPr kumimoji="0" lang="en-GB" sz="2000" b="0" i="0" u="none" strike="noStrike" kern="1200" cap="none" spc="0" normalizeH="0" baseline="0" noProof="0">
              <a:ln>
                <a:noFill/>
              </a:ln>
              <a:solidFill>
                <a:prstClr val="white"/>
              </a:solidFill>
              <a:effectLst/>
              <a:uLnTx/>
              <a:uFillTx/>
              <a:latin typeface="Arial"/>
              <a:ea typeface="ＭＳ Ｐゴシック" charset="0"/>
              <a:cs typeface="Arial"/>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a:ea typeface="MS PGothic" charset="0"/>
                <a:cs typeface="Arial"/>
              </a:rPr>
              <a:t>An operational limit that separates acceptable performance                                   from unacceptable performance of the control measure,                                triggering corrective action</a:t>
            </a:r>
            <a:endParaRPr kumimoji="0" lang="en-GB" sz="2000" b="0" i="0" u="none" strike="noStrike" kern="1200" cap="none" spc="0" normalizeH="0" baseline="0" noProof="0">
              <a:ln>
                <a:noFill/>
              </a:ln>
              <a:solidFill>
                <a:prstClr val="white"/>
              </a:solidFill>
              <a:effectLst/>
              <a:uLnTx/>
              <a:uFillTx/>
              <a:latin typeface="Arial"/>
              <a:ea typeface="MS PGothic" charset="0"/>
              <a:cs typeface="Arial"/>
            </a:endParaRPr>
          </a:p>
        </p:txBody>
      </p:sp>
      <p:sp>
        <p:nvSpPr>
          <p:cNvPr id="21" name="Text Box 63">
            <a:extLst>
              <a:ext uri="{FF2B5EF4-FFF2-40B4-BE49-F238E27FC236}">
                <a16:creationId xmlns:a16="http://schemas.microsoft.com/office/drawing/2014/main" id="{E37CF7D5-DDB5-1258-ACFF-7A97CE4E4B45}"/>
              </a:ext>
            </a:extLst>
          </p:cNvPr>
          <p:cNvSpPr txBox="1">
            <a:spLocks noChangeArrowheads="1"/>
          </p:cNvSpPr>
          <p:nvPr/>
        </p:nvSpPr>
        <p:spPr bwMode="auto">
          <a:xfrm>
            <a:off x="-170985" y="413588"/>
            <a:ext cx="9144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DEFINITIONS</a:t>
            </a:r>
            <a:endParaRPr kumimoji="0" lang="en-US" sz="2800" b="0" i="0" u="none" strike="noStrike" kern="1200" cap="none" spc="100" normalizeH="0" baseline="0" noProof="0">
              <a:ln>
                <a:noFill/>
              </a:ln>
              <a:solidFill>
                <a:srgbClr val="FED766"/>
              </a:solidFill>
              <a:effectLst/>
              <a:uLnTx/>
              <a:uFillTx/>
              <a:latin typeface="Arial" charset="0"/>
              <a:ea typeface="ＭＳ Ｐゴシック" charset="0"/>
            </a:endParaRPr>
          </a:p>
        </p:txBody>
      </p:sp>
      <p:sp>
        <p:nvSpPr>
          <p:cNvPr id="13" name="Text Box 63">
            <a:extLst>
              <a:ext uri="{FF2B5EF4-FFF2-40B4-BE49-F238E27FC236}">
                <a16:creationId xmlns:a16="http://schemas.microsoft.com/office/drawing/2014/main" id="{4782AAB2-DA65-834C-A0E8-7F63E42AD1D0}"/>
              </a:ext>
            </a:extLst>
          </p:cNvPr>
          <p:cNvSpPr txBox="1">
            <a:spLocks noChangeArrowheads="1"/>
          </p:cNvSpPr>
          <p:nvPr/>
        </p:nvSpPr>
        <p:spPr bwMode="auto">
          <a:xfrm>
            <a:off x="457200" y="1587937"/>
            <a:ext cx="10145486" cy="1477328"/>
          </a:xfrm>
          <a:prstGeom prst="rect">
            <a:avLst/>
          </a:prstGeom>
          <a:solidFill>
            <a:srgbClr val="E45C3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S PGothic" charset="0"/>
                <a:cs typeface="Arial"/>
              </a:rPr>
              <a:t>OPERATIONAL MONITORING PLAN</a:t>
            </a:r>
            <a:endParaRPr kumimoji="0" lang="en-GB" sz="2000" b="0" i="0" u="none" strike="noStrike" kern="1200" cap="none" spc="0" normalizeH="0" baseline="0" noProof="0">
              <a:ln>
                <a:noFill/>
              </a:ln>
              <a:solidFill>
                <a:prstClr val="white"/>
              </a:solidFill>
              <a:effectLst/>
              <a:uLnTx/>
              <a:uFillTx/>
              <a:latin typeface="Arial"/>
              <a:ea typeface="ＭＳ Ｐゴシック" charset="0"/>
              <a:cs typeface="Arial"/>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a:ea typeface="MS PGothic" charset="0"/>
                <a:cs typeface="Arial"/>
              </a:rPr>
              <a:t>A plan to monitor control measures to ensure that they                                        work as intended, and that proper and timely corrective                                        action is taken when predefined limits are not met</a:t>
            </a:r>
            <a:endParaRPr kumimoji="0" lang="en-GB" sz="2000" b="0" i="0" u="none" strike="noStrike" kern="1200" cap="none" spc="0" normalizeH="0" baseline="0" noProof="0">
              <a:ln>
                <a:noFill/>
              </a:ln>
              <a:solidFill>
                <a:prstClr val="white"/>
              </a:solidFill>
              <a:effectLst/>
              <a:uLnTx/>
              <a:uFillTx/>
              <a:latin typeface="Arial"/>
              <a:ea typeface="MS PGothic" charset="0"/>
              <a:cs typeface="Arial"/>
            </a:endParaRPr>
          </a:p>
        </p:txBody>
      </p:sp>
      <p:pic>
        <p:nvPicPr>
          <p:cNvPr id="3" name="Picture 2" descr="A picture containing cup, table, sitting, glass&#10;&#10;Description automatically generated">
            <a:extLst>
              <a:ext uri="{FF2B5EF4-FFF2-40B4-BE49-F238E27FC236}">
                <a16:creationId xmlns:a16="http://schemas.microsoft.com/office/drawing/2014/main" id="{BEC1B427-43FD-1672-6AF9-F1F952A61A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5176" y="1169905"/>
            <a:ext cx="3327144" cy="5012897"/>
          </a:xfrm>
          <a:prstGeom prst="rect">
            <a:avLst/>
          </a:prstGeom>
        </p:spPr>
      </p:pic>
      <p:grpSp>
        <p:nvGrpSpPr>
          <p:cNvPr id="5" name="Group 4">
            <a:extLst>
              <a:ext uri="{FF2B5EF4-FFF2-40B4-BE49-F238E27FC236}">
                <a16:creationId xmlns:a16="http://schemas.microsoft.com/office/drawing/2014/main" id="{AA08EFA5-ACFE-39EC-CE07-F17FC277CD13}"/>
              </a:ext>
            </a:extLst>
          </p:cNvPr>
          <p:cNvGrpSpPr/>
          <p:nvPr/>
        </p:nvGrpSpPr>
        <p:grpSpPr>
          <a:xfrm>
            <a:off x="11676764" y="1171013"/>
            <a:ext cx="515236" cy="380621"/>
            <a:chOff x="8628766" y="1945016"/>
            <a:chExt cx="515236" cy="380621"/>
          </a:xfrm>
        </p:grpSpPr>
        <p:sp>
          <p:nvSpPr>
            <p:cNvPr id="6" name="Round Same Side Corner Rectangle 29">
              <a:extLst>
                <a:ext uri="{FF2B5EF4-FFF2-40B4-BE49-F238E27FC236}">
                  <a16:creationId xmlns:a16="http://schemas.microsoft.com/office/drawing/2014/main" id="{8FD38FF8-301C-3434-84E7-113F61533943}"/>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7" name="Striped Right Arrow 30">
              <a:extLst>
                <a:ext uri="{FF2B5EF4-FFF2-40B4-BE49-F238E27FC236}">
                  <a16:creationId xmlns:a16="http://schemas.microsoft.com/office/drawing/2014/main" id="{53B2F247-0EE8-E31B-2CD9-69CCC2DDF560}"/>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750515-9CC5-6B8B-BEFD-3EE91C659E48}"/>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2</a:t>
              </a:r>
            </a:p>
          </p:txBody>
        </p:sp>
      </p:grpSp>
    </p:spTree>
    <p:extLst>
      <p:ext uri="{BB962C8B-B14F-4D97-AF65-F5344CB8AC3E}">
        <p14:creationId xmlns:p14="http://schemas.microsoft.com/office/powerpoint/2010/main" val="21423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86A2F-1EBC-0D57-15C8-1D3482ACB0A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987685-DE62-AA8D-42D1-7D40676822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94" r="13964"/>
          <a:stretch/>
        </p:blipFill>
        <p:spPr>
          <a:xfrm>
            <a:off x="884570" y="1651329"/>
            <a:ext cx="4740456" cy="3555342"/>
          </a:xfrm>
          <a:prstGeom prst="rect">
            <a:avLst/>
          </a:prstGeom>
          <a:noFill/>
          <a:ln w="63500">
            <a:solidFill>
              <a:srgbClr val="086788"/>
            </a:solidFill>
          </a:ln>
          <a:effectLst>
            <a:outerShdw dist="114300" dir="2700000" algn="tl" rotWithShape="0">
              <a:prstClr val="black">
                <a:alpha val="40000"/>
              </a:prstClr>
            </a:outerShdw>
          </a:effectLst>
        </p:spPr>
      </p:pic>
      <p:pic>
        <p:nvPicPr>
          <p:cNvPr id="5" name="Picture 4">
            <a:extLst>
              <a:ext uri="{FF2B5EF4-FFF2-40B4-BE49-F238E27FC236}">
                <a16:creationId xmlns:a16="http://schemas.microsoft.com/office/drawing/2014/main" id="{ADC1A239-914E-BE5B-FAB9-54707220BE1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66115" y="1916608"/>
            <a:ext cx="4841316" cy="4071408"/>
          </a:xfrm>
          <a:prstGeom prst="rect">
            <a:avLst/>
          </a:prstGeom>
          <a:ln w="63500">
            <a:solidFill>
              <a:srgbClr val="086788"/>
            </a:solidFill>
          </a:ln>
          <a:effectLst>
            <a:outerShdw dist="114300" dir="2700000" algn="tl" rotWithShape="0">
              <a:prstClr val="black">
                <a:alpha val="40000"/>
              </a:prstClr>
            </a:outerShdw>
          </a:effectLst>
        </p:spPr>
      </p:pic>
      <p:sp>
        <p:nvSpPr>
          <p:cNvPr id="6" name="Text Box 63">
            <a:extLst>
              <a:ext uri="{FF2B5EF4-FFF2-40B4-BE49-F238E27FC236}">
                <a16:creationId xmlns:a16="http://schemas.microsoft.com/office/drawing/2014/main" id="{4DE9ADA2-392E-489B-9BD1-D4E54AEA165C}"/>
              </a:ext>
            </a:extLst>
          </p:cNvPr>
          <p:cNvSpPr txBox="1">
            <a:spLocks noChangeArrowheads="1"/>
          </p:cNvSpPr>
          <p:nvPr/>
        </p:nvSpPr>
        <p:spPr bwMode="auto">
          <a:xfrm>
            <a:off x="1655397" y="5664851"/>
            <a:ext cx="396962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US" sz="1800" b="1">
                <a:solidFill>
                  <a:srgbClr val="E45C31"/>
                </a:solidFill>
                <a:latin typeface="Arial" charset="0"/>
              </a:rPr>
              <a:t>What control measures have been added to the second picture?</a:t>
            </a:r>
          </a:p>
        </p:txBody>
      </p:sp>
      <p:sp>
        <p:nvSpPr>
          <p:cNvPr id="7" name="Teardrop 6">
            <a:extLst>
              <a:ext uri="{FF2B5EF4-FFF2-40B4-BE49-F238E27FC236}">
                <a16:creationId xmlns:a16="http://schemas.microsoft.com/office/drawing/2014/main" id="{57B5229F-D59B-C776-C085-9CA14262DE38}"/>
              </a:ext>
            </a:extLst>
          </p:cNvPr>
          <p:cNvSpPr/>
          <p:nvPr/>
        </p:nvSpPr>
        <p:spPr bwMode="auto">
          <a:xfrm>
            <a:off x="619554" y="5509589"/>
            <a:ext cx="961376" cy="956857"/>
          </a:xfrm>
          <a:prstGeom prst="teardrop">
            <a:avLst/>
          </a:prstGeom>
          <a:solidFill>
            <a:srgbClr val="E45C31"/>
          </a:solidFill>
          <a:ln w="19050">
            <a:noFill/>
            <a:extLst>
              <a:ext uri="{C807C97D-BFC1-408E-A445-0C87EB9F89A2}">
                <ask:lineSketchStyleProps xmlns:ask="http://schemas.microsoft.com/office/drawing/2018/sketchyshapes" sd="1219033472">
                  <a:custGeom>
                    <a:avLst/>
                    <a:gdLst>
                      <a:gd name="connsiteX0" fmla="*/ 0 w 831954"/>
                      <a:gd name="connsiteY0" fmla="*/ 415977 h 831954"/>
                      <a:gd name="connsiteX1" fmla="*/ 415977 w 831954"/>
                      <a:gd name="connsiteY1" fmla="*/ 0 h 831954"/>
                      <a:gd name="connsiteX2" fmla="*/ 831954 w 831954"/>
                      <a:gd name="connsiteY2" fmla="*/ 0 h 831954"/>
                      <a:gd name="connsiteX3" fmla="*/ 831954 w 831954"/>
                      <a:gd name="connsiteY3" fmla="*/ 415977 h 831954"/>
                      <a:gd name="connsiteX4" fmla="*/ 415977 w 831954"/>
                      <a:gd name="connsiteY4" fmla="*/ 831954 h 831954"/>
                      <a:gd name="connsiteX5" fmla="*/ 0 w 831954"/>
                      <a:gd name="connsiteY5" fmla="*/ 415977 h 83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54" h="831954" fill="none" extrusionOk="0">
                        <a:moveTo>
                          <a:pt x="0" y="415977"/>
                        </a:moveTo>
                        <a:cubicBezTo>
                          <a:pt x="-46731" y="230236"/>
                          <a:pt x="182238" y="-38151"/>
                          <a:pt x="415977" y="0"/>
                        </a:cubicBezTo>
                        <a:cubicBezTo>
                          <a:pt x="590109" y="-16744"/>
                          <a:pt x="716339" y="24176"/>
                          <a:pt x="831954" y="0"/>
                        </a:cubicBezTo>
                        <a:cubicBezTo>
                          <a:pt x="855901" y="93718"/>
                          <a:pt x="808103" y="219997"/>
                          <a:pt x="831954" y="415977"/>
                        </a:cubicBezTo>
                        <a:cubicBezTo>
                          <a:pt x="841868" y="660473"/>
                          <a:pt x="651459" y="891443"/>
                          <a:pt x="415977" y="831954"/>
                        </a:cubicBezTo>
                        <a:cubicBezTo>
                          <a:pt x="195965" y="846935"/>
                          <a:pt x="11614" y="659941"/>
                          <a:pt x="0" y="415977"/>
                        </a:cubicBezTo>
                        <a:close/>
                      </a:path>
                      <a:path w="831954" h="831954" stroke="0" extrusionOk="0">
                        <a:moveTo>
                          <a:pt x="0" y="415977"/>
                        </a:moveTo>
                        <a:cubicBezTo>
                          <a:pt x="-44236" y="158953"/>
                          <a:pt x="177971" y="3103"/>
                          <a:pt x="415977" y="0"/>
                        </a:cubicBezTo>
                        <a:cubicBezTo>
                          <a:pt x="522537" y="-29555"/>
                          <a:pt x="733602" y="41939"/>
                          <a:pt x="831954" y="0"/>
                        </a:cubicBezTo>
                        <a:cubicBezTo>
                          <a:pt x="851558" y="144920"/>
                          <a:pt x="824430" y="259663"/>
                          <a:pt x="831954" y="415977"/>
                        </a:cubicBezTo>
                        <a:cubicBezTo>
                          <a:pt x="841520" y="650286"/>
                          <a:pt x="678342" y="835825"/>
                          <a:pt x="415977" y="831954"/>
                        </a:cubicBezTo>
                        <a:cubicBezTo>
                          <a:pt x="214076" y="774665"/>
                          <a:pt x="-58487" y="636759"/>
                          <a:pt x="0" y="415977"/>
                        </a:cubicBezTo>
                        <a:close/>
                      </a:path>
                    </a:pathLst>
                  </a:custGeom>
                  <ask:type>
                    <ask:lineSketchNone/>
                  </ask:type>
                </ask:lineSketchStyleProps>
              </a:ext>
            </a:extLst>
          </a:ln>
          <a:effectLst>
            <a:reflection blurRad="6350" stA="50000" endA="300" endPos="38500" dist="50800" dir="5400000" sy="-100000" algn="bl" rotWithShape="0"/>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6600" b="1">
                <a:solidFill>
                  <a:schemeClr val="bg1"/>
                </a:solidFill>
                <a:latin typeface="Arial" panose="020B0604020202020204" pitchFamily="34" charset="0"/>
                <a:ea typeface="ＭＳ Ｐゴシック" charset="0"/>
                <a:cs typeface="Arial" panose="020B0604020202020204" pitchFamily="34" charset="0"/>
              </a:rPr>
              <a:t>?</a:t>
            </a:r>
          </a:p>
        </p:txBody>
      </p:sp>
      <p:sp>
        <p:nvSpPr>
          <p:cNvPr id="2" name="Text Box 63">
            <a:extLst>
              <a:ext uri="{FF2B5EF4-FFF2-40B4-BE49-F238E27FC236}">
                <a16:creationId xmlns:a16="http://schemas.microsoft.com/office/drawing/2014/main" id="{246305A9-9D31-53F0-E603-593DD3CF4FEC}"/>
              </a:ext>
            </a:extLst>
          </p:cNvPr>
          <p:cNvSpPr txBox="1">
            <a:spLocks noChangeArrowheads="1"/>
          </p:cNvSpPr>
          <p:nvPr/>
        </p:nvSpPr>
        <p:spPr bwMode="auto">
          <a:xfrm>
            <a:off x="-164618" y="261820"/>
            <a:ext cx="9144001"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b="1" i="1" spc="100">
                <a:solidFill>
                  <a:schemeClr val="bg1"/>
                </a:solidFill>
                <a:latin typeface="Arial" charset="0"/>
              </a:rPr>
              <a:t>Control measures - spot the difference</a:t>
            </a:r>
          </a:p>
        </p:txBody>
      </p:sp>
    </p:spTree>
    <p:extLst>
      <p:ext uri="{BB962C8B-B14F-4D97-AF65-F5344CB8AC3E}">
        <p14:creationId xmlns:p14="http://schemas.microsoft.com/office/powerpoint/2010/main" val="41430555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ame Side Corner Rectangle 16">
            <a:extLst>
              <a:ext uri="{FF2B5EF4-FFF2-40B4-BE49-F238E27FC236}">
                <a16:creationId xmlns:a16="http://schemas.microsoft.com/office/drawing/2014/main" id="{0A49C5D1-F485-1940-BDB3-02849F4590F2}"/>
              </a:ext>
            </a:extLst>
          </p:cNvPr>
          <p:cNvSpPr/>
          <p:nvPr/>
        </p:nvSpPr>
        <p:spPr>
          <a:xfrm rot="10800000">
            <a:off x="6228806" y="2660173"/>
            <a:ext cx="4099560" cy="1689758"/>
          </a:xfrm>
          <a:prstGeom prst="round2SameRect">
            <a:avLst>
              <a:gd name="adj1" fmla="val 8046"/>
              <a:gd name="adj2" fmla="val 0"/>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a:extLst>
              <a:ext uri="{FF2B5EF4-FFF2-40B4-BE49-F238E27FC236}">
                <a16:creationId xmlns:a16="http://schemas.microsoft.com/office/drawing/2014/main" id="{B0208114-6A73-4348-9610-D384D039A2B3}"/>
              </a:ext>
            </a:extLst>
          </p:cNvPr>
          <p:cNvSpPr/>
          <p:nvPr/>
        </p:nvSpPr>
        <p:spPr>
          <a:xfrm rot="10800000">
            <a:off x="2296886" y="2660173"/>
            <a:ext cx="3566160" cy="1689758"/>
          </a:xfrm>
          <a:prstGeom prst="round2SameRect">
            <a:avLst>
              <a:gd name="adj1" fmla="val 8046"/>
              <a:gd name="adj2" fmla="val 0"/>
            </a:avLst>
          </a:prstGeom>
          <a:solidFill>
            <a:srgbClr val="086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
            <a:extLst>
              <a:ext uri="{FF2B5EF4-FFF2-40B4-BE49-F238E27FC236}">
                <a16:creationId xmlns:a16="http://schemas.microsoft.com/office/drawing/2014/main" id="{B2EFC002-3F76-AE49-B2FB-B35ACFE0257D}"/>
              </a:ext>
            </a:extLst>
          </p:cNvPr>
          <p:cNvSpPr txBox="1"/>
          <p:nvPr/>
        </p:nvSpPr>
        <p:spPr>
          <a:xfrm>
            <a:off x="2296886" y="2063931"/>
            <a:ext cx="3566160" cy="2286000"/>
          </a:xfrm>
          <a:prstGeom prst="roundRect">
            <a:avLst>
              <a:gd name="adj" fmla="val 5322"/>
            </a:avLst>
          </a:prstGeom>
          <a:ln w="25400">
            <a:solidFill>
              <a:srgbClr val="086788"/>
            </a:solidFill>
          </a:ln>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algn="ctr" defTabSz="977900">
              <a:lnSpc>
                <a:spcPct val="90000"/>
              </a:lnSpc>
              <a:spcAft>
                <a:spcPts val="1800"/>
              </a:spcAft>
            </a:pPr>
            <a:r>
              <a:rPr lang="en-AU" sz="2200" b="1">
                <a:solidFill>
                  <a:srgbClr val="086788"/>
                </a:solidFill>
                <a:latin typeface="Arial" pitchFamily="34" charset="0"/>
                <a:cs typeface="Arial" pitchFamily="34" charset="0"/>
              </a:rPr>
              <a:t>MODULE 4</a:t>
            </a:r>
          </a:p>
          <a:p>
            <a:pPr defTabSz="977900">
              <a:lnSpc>
                <a:spcPts val="2200"/>
              </a:lnSpc>
              <a:spcAft>
                <a:spcPts val="1800"/>
              </a:spcAft>
            </a:pPr>
            <a:r>
              <a:rPr lang="en-AU" sz="2000">
                <a:solidFill>
                  <a:schemeClr val="bg1"/>
                </a:solidFill>
                <a:latin typeface="Arial" pitchFamily="34" charset="0"/>
                <a:cs typeface="Arial" pitchFamily="34" charset="0"/>
              </a:rPr>
              <a:t>Through </a:t>
            </a:r>
            <a:r>
              <a:rPr lang="en-AU" sz="2000" b="1" u="sng">
                <a:solidFill>
                  <a:schemeClr val="bg1"/>
                </a:solidFill>
                <a:latin typeface="Arial" pitchFamily="34" charset="0"/>
                <a:cs typeface="Arial" pitchFamily="34" charset="0"/>
              </a:rPr>
              <a:t>validation</a:t>
            </a:r>
            <a:r>
              <a:rPr lang="en-AU" sz="2000">
                <a:solidFill>
                  <a:schemeClr val="bg1"/>
                </a:solidFill>
                <a:latin typeface="Arial" pitchFamily="34" charset="0"/>
                <a:cs typeface="Arial" pitchFamily="34" charset="0"/>
              </a:rPr>
              <a:t>, we confirm that a control measure is fundamentally capable of addressing the hazard</a:t>
            </a:r>
            <a:endParaRPr lang="en-GB" sz="2000">
              <a:solidFill>
                <a:schemeClr val="bg1"/>
              </a:solidFill>
              <a:latin typeface="Arial" pitchFamily="34" charset="0"/>
              <a:cs typeface="Arial" pitchFamily="34" charset="0"/>
            </a:endParaRPr>
          </a:p>
        </p:txBody>
      </p:sp>
      <p:sp>
        <p:nvSpPr>
          <p:cNvPr id="8" name="Text Box 63">
            <a:extLst>
              <a:ext uri="{FF2B5EF4-FFF2-40B4-BE49-F238E27FC236}">
                <a16:creationId xmlns:a16="http://schemas.microsoft.com/office/drawing/2014/main" id="{62D2992E-8447-D748-B84D-2A9A8B3ADC12}"/>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100">
                <a:solidFill>
                  <a:schemeClr val="bg1"/>
                </a:solidFill>
                <a:latin typeface="Arial" charset="0"/>
              </a:rPr>
              <a:t>OPERATIONAL </a:t>
            </a:r>
            <a:r>
              <a:rPr lang="en-US" sz="2800" b="1" spc="100">
                <a:solidFill>
                  <a:srgbClr val="FED766"/>
                </a:solidFill>
                <a:latin typeface="Arial" charset="0"/>
              </a:rPr>
              <a:t>monitoring</a:t>
            </a:r>
            <a:endParaRPr lang="en-US" sz="2800" b="1" i="1" spc="100">
              <a:solidFill>
                <a:srgbClr val="FED766"/>
              </a:solidFill>
              <a:latin typeface="Arial" charset="0"/>
            </a:endParaRPr>
          </a:p>
        </p:txBody>
      </p:sp>
      <p:sp>
        <p:nvSpPr>
          <p:cNvPr id="16" name="Rounded Rectangle 4">
            <a:extLst>
              <a:ext uri="{FF2B5EF4-FFF2-40B4-BE49-F238E27FC236}">
                <a16:creationId xmlns:a16="http://schemas.microsoft.com/office/drawing/2014/main" id="{EA15C7D3-8345-AA44-ABF1-1A818DFB05BD}"/>
              </a:ext>
            </a:extLst>
          </p:cNvPr>
          <p:cNvSpPr txBox="1"/>
          <p:nvPr/>
        </p:nvSpPr>
        <p:spPr>
          <a:xfrm>
            <a:off x="6228807" y="2063931"/>
            <a:ext cx="4099560" cy="2286000"/>
          </a:xfrm>
          <a:prstGeom prst="roundRect">
            <a:avLst>
              <a:gd name="adj" fmla="val 4426"/>
            </a:avLst>
          </a:prstGeom>
          <a:ln w="25400">
            <a:solidFill>
              <a:srgbClr val="009FB7"/>
            </a:solidFill>
          </a:ln>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algn="ctr" defTabSz="977900">
              <a:lnSpc>
                <a:spcPct val="90000"/>
              </a:lnSpc>
              <a:spcAft>
                <a:spcPts val="1800"/>
              </a:spcAft>
            </a:pPr>
            <a:r>
              <a:rPr lang="en-AU" sz="2200" b="1">
                <a:solidFill>
                  <a:srgbClr val="086788"/>
                </a:solidFill>
                <a:latin typeface="Arial" pitchFamily="34" charset="0"/>
                <a:cs typeface="Arial" pitchFamily="34" charset="0"/>
              </a:rPr>
              <a:t>MODULE 6</a:t>
            </a:r>
          </a:p>
          <a:p>
            <a:pPr>
              <a:lnSpc>
                <a:spcPts val="2200"/>
              </a:lnSpc>
              <a:spcAft>
                <a:spcPts val="1800"/>
              </a:spcAft>
            </a:pPr>
            <a:r>
              <a:rPr lang="en-AU" sz="2000">
                <a:solidFill>
                  <a:schemeClr val="bg1"/>
                </a:solidFill>
                <a:latin typeface="Arial" pitchFamily="34" charset="0"/>
                <a:cs typeface="Arial" pitchFamily="34" charset="0"/>
              </a:rPr>
              <a:t>Through routine</a:t>
            </a:r>
            <a:r>
              <a:rPr lang="en-AU" sz="2000" b="1" u="sng">
                <a:solidFill>
                  <a:schemeClr val="bg1"/>
                </a:solidFill>
                <a:latin typeface="Arial" pitchFamily="34" charset="0"/>
                <a:cs typeface="Arial" pitchFamily="34" charset="0"/>
              </a:rPr>
              <a:t> operational monitoring</a:t>
            </a:r>
            <a:r>
              <a:rPr lang="en-AU" sz="2000">
                <a:solidFill>
                  <a:schemeClr val="bg1"/>
                </a:solidFill>
                <a:latin typeface="Arial" pitchFamily="34" charset="0"/>
                <a:cs typeface="Arial" pitchFamily="34" charset="0"/>
              </a:rPr>
              <a:t>, we ensure that the control measure continues to function correctly (i.e. within acceptable limits)</a:t>
            </a:r>
            <a:endParaRPr lang="en-GB" sz="2000">
              <a:solidFill>
                <a:schemeClr val="bg1"/>
              </a:solidFill>
              <a:latin typeface="Arial" pitchFamily="34" charset="0"/>
              <a:cs typeface="Arial" pitchFamily="34" charset="0"/>
            </a:endParaRPr>
          </a:p>
        </p:txBody>
      </p:sp>
      <p:sp>
        <p:nvSpPr>
          <p:cNvPr id="13" name="Text Box 63">
            <a:extLst>
              <a:ext uri="{FF2B5EF4-FFF2-40B4-BE49-F238E27FC236}">
                <a16:creationId xmlns:a16="http://schemas.microsoft.com/office/drawing/2014/main" id="{90917722-75CA-B456-2E1A-69A3B927CC19}"/>
              </a:ext>
            </a:extLst>
          </p:cNvPr>
          <p:cNvSpPr txBox="1">
            <a:spLocks noChangeArrowheads="1"/>
          </p:cNvSpPr>
          <p:nvPr/>
        </p:nvSpPr>
        <p:spPr bwMode="auto">
          <a:xfrm>
            <a:off x="2633134" y="4946173"/>
            <a:ext cx="7054128" cy="959048"/>
          </a:xfrm>
          <a:prstGeom prst="roundRect">
            <a:avLst>
              <a:gd name="adj" fmla="val 7530"/>
            </a:avLst>
          </a:prstGeom>
          <a:solidFill>
            <a:srgbClr val="DB504A"/>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US" sz="1800" b="1">
                <a:solidFill>
                  <a:schemeClr val="bg1"/>
                </a:solidFill>
                <a:latin typeface="Arial"/>
                <a:cs typeface="Arial"/>
              </a:rPr>
              <a:t>	Routine monitoring of control measures is one of the 	most important WSP activities and is central to 	proactive risk management</a:t>
            </a:r>
            <a:endParaRPr lang="en-US" sz="1800" i="1">
              <a:solidFill>
                <a:schemeClr val="bg1"/>
              </a:solidFill>
              <a:latin typeface="Arial"/>
              <a:cs typeface="Arial"/>
            </a:endParaRPr>
          </a:p>
        </p:txBody>
      </p:sp>
      <p:grpSp>
        <p:nvGrpSpPr>
          <p:cNvPr id="18" name="Group 17">
            <a:extLst>
              <a:ext uri="{FF2B5EF4-FFF2-40B4-BE49-F238E27FC236}">
                <a16:creationId xmlns:a16="http://schemas.microsoft.com/office/drawing/2014/main" id="{FA655771-E2CC-AB35-B98F-3C809B875FCF}"/>
              </a:ext>
            </a:extLst>
          </p:cNvPr>
          <p:cNvGrpSpPr/>
          <p:nvPr/>
        </p:nvGrpSpPr>
        <p:grpSpPr>
          <a:xfrm>
            <a:off x="2295588" y="4627348"/>
            <a:ext cx="685802" cy="704970"/>
            <a:chOff x="2296884" y="4639916"/>
            <a:chExt cx="497974" cy="497974"/>
          </a:xfrm>
        </p:grpSpPr>
        <p:sp>
          <p:nvSpPr>
            <p:cNvPr id="14" name="Oval 13">
              <a:extLst>
                <a:ext uri="{FF2B5EF4-FFF2-40B4-BE49-F238E27FC236}">
                  <a16:creationId xmlns:a16="http://schemas.microsoft.com/office/drawing/2014/main" id="{8EAB7C52-8783-994A-A0A2-B3FFF28C29F6}"/>
                </a:ext>
              </a:extLst>
            </p:cNvPr>
            <p:cNvSpPr/>
            <p:nvPr/>
          </p:nvSpPr>
          <p:spPr>
            <a:xfrm>
              <a:off x="2296884" y="4639916"/>
              <a:ext cx="497974" cy="497974"/>
            </a:xfrm>
            <a:prstGeom prst="ellipse">
              <a:avLst/>
            </a:prstGeom>
            <a:solidFill>
              <a:schemeClr val="bg1"/>
            </a:solidFill>
            <a:ln w="25400">
              <a:solidFill>
                <a:srgbClr val="DB5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xclamation mark">
              <a:extLst>
                <a:ext uri="{FF2B5EF4-FFF2-40B4-BE49-F238E27FC236}">
                  <a16:creationId xmlns:a16="http://schemas.microsoft.com/office/drawing/2014/main" id="{DEFD412F-3564-5CEC-595A-B2393EB39FC9}"/>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5500" y="4658070"/>
              <a:ext cx="425616" cy="425616"/>
            </a:xfrm>
            <a:prstGeom prst="rect">
              <a:avLst/>
            </a:prstGeom>
          </p:spPr>
        </p:pic>
      </p:grpSp>
    </p:spTree>
    <p:extLst>
      <p:ext uri="{BB962C8B-B14F-4D97-AF65-F5344CB8AC3E}">
        <p14:creationId xmlns:p14="http://schemas.microsoft.com/office/powerpoint/2010/main" val="37439122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6274C-0AC9-B35D-761A-AA0BD2E95207}"/>
            </a:ext>
          </a:extLst>
        </p:cNvPr>
        <p:cNvGrpSpPr/>
        <p:nvPr/>
      </p:nvGrpSpPr>
      <p:grpSpPr>
        <a:xfrm>
          <a:off x="0" y="0"/>
          <a:ext cx="0" cy="0"/>
          <a:chOff x="0" y="0"/>
          <a:chExt cx="0" cy="0"/>
        </a:xfrm>
      </p:grpSpPr>
      <p:sp>
        <p:nvSpPr>
          <p:cNvPr id="8" name="Text Box 63">
            <a:extLst>
              <a:ext uri="{FF2B5EF4-FFF2-40B4-BE49-F238E27FC236}">
                <a16:creationId xmlns:a16="http://schemas.microsoft.com/office/drawing/2014/main" id="{4BC8D72E-1BEF-2690-25E9-AD8E9D31E1CB}"/>
              </a:ext>
            </a:extLst>
          </p:cNvPr>
          <p:cNvSpPr txBox="1">
            <a:spLocks noChangeArrowheads="1"/>
          </p:cNvSpPr>
          <p:nvPr/>
        </p:nvSpPr>
        <p:spPr bwMode="auto">
          <a:xfrm>
            <a:off x="0" y="492328"/>
            <a:ext cx="1066800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BENEFITS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of operational monitoring</a:t>
            </a:r>
            <a:endParaRPr kumimoji="0" lang="en-US" sz="2800" b="1" i="1" u="none" strike="noStrike" kern="1200" cap="none" spc="100" normalizeH="0" baseline="0" noProof="0">
              <a:ln>
                <a:noFill/>
              </a:ln>
              <a:solidFill>
                <a:srgbClr val="FED766"/>
              </a:solidFill>
              <a:effectLst/>
              <a:uLnTx/>
              <a:uFillTx/>
              <a:latin typeface="Arial" charset="0"/>
              <a:ea typeface="ＭＳ Ｐゴシック" charset="0"/>
            </a:endParaRPr>
          </a:p>
        </p:txBody>
      </p:sp>
      <p:pic>
        <p:nvPicPr>
          <p:cNvPr id="5" name="Picture 4">
            <a:extLst>
              <a:ext uri="{FF2B5EF4-FFF2-40B4-BE49-F238E27FC236}">
                <a16:creationId xmlns:a16="http://schemas.microsoft.com/office/drawing/2014/main" id="{6DDD3D6C-37F6-1AD2-5EEF-AF9816A9D731}"/>
              </a:ext>
            </a:extLst>
          </p:cNvPr>
          <p:cNvPicPr>
            <a:picLocks noChangeAspect="1"/>
          </p:cNvPicPr>
          <p:nvPr/>
        </p:nvPicPr>
        <p:blipFill>
          <a:blip r:embed="rId3"/>
          <a:stretch>
            <a:fillRect/>
          </a:stretch>
        </p:blipFill>
        <p:spPr>
          <a:xfrm>
            <a:off x="3143227" y="1461932"/>
            <a:ext cx="5905545" cy="5018942"/>
          </a:xfrm>
          <a:prstGeom prst="rect">
            <a:avLst/>
          </a:prstGeom>
        </p:spPr>
      </p:pic>
    </p:spTree>
    <p:extLst>
      <p:ext uri="{BB962C8B-B14F-4D97-AF65-F5344CB8AC3E}">
        <p14:creationId xmlns:p14="http://schemas.microsoft.com/office/powerpoint/2010/main" val="4351177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33959-B974-9DF5-EF74-23099CE04036}"/>
            </a:ext>
          </a:extLst>
        </p:cNvPr>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CFC3A123-FEBA-E1B9-3C46-3564D3EB5ADA}"/>
              </a:ext>
            </a:extLst>
          </p:cNvPr>
          <p:cNvCxnSpPr>
            <a:cxnSpLocks/>
            <a:stCxn id="12" idx="2"/>
            <a:endCxn id="14" idx="0"/>
          </p:cNvCxnSpPr>
          <p:nvPr/>
        </p:nvCxnSpPr>
        <p:spPr bwMode="auto">
          <a:xfrm flipH="1">
            <a:off x="6664578" y="4399610"/>
            <a:ext cx="840" cy="731330"/>
          </a:xfrm>
          <a:prstGeom prst="straightConnector1">
            <a:avLst/>
          </a:prstGeom>
          <a:ln w="190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5B6F87B5-DAB7-410D-F3C7-3BB3EC14BE7D}"/>
              </a:ext>
            </a:extLst>
          </p:cNvPr>
          <p:cNvSpPr/>
          <p:nvPr/>
        </p:nvSpPr>
        <p:spPr bwMode="auto">
          <a:xfrm>
            <a:off x="1415143" y="2334273"/>
            <a:ext cx="3384769" cy="2065337"/>
          </a:xfrm>
          <a:prstGeom prst="roundRect">
            <a:avLst>
              <a:gd name="adj" fmla="val 7812"/>
            </a:avLst>
          </a:prstGeom>
          <a:solidFill>
            <a:schemeClr val="bg1"/>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srgbClr val="E7E6E6">
                    <a:lumMod val="25000"/>
                  </a:srgbClr>
                </a:solidFill>
                <a:effectLst/>
                <a:uLnTx/>
                <a:uFillTx/>
                <a:latin typeface="Arial" pitchFamily="34" charset="0"/>
                <a:ea typeface="+mn-ea"/>
                <a:cs typeface="Arial" pitchFamily="34" charset="0"/>
              </a:rPr>
              <a:t>Look at each existing control measure in your risk table and the hazardous event it is designed to manage</a:t>
            </a:r>
          </a:p>
        </p:txBody>
      </p:sp>
      <p:sp>
        <p:nvSpPr>
          <p:cNvPr id="12" name="Rounded Rectangle 11">
            <a:extLst>
              <a:ext uri="{FF2B5EF4-FFF2-40B4-BE49-F238E27FC236}">
                <a16:creationId xmlns:a16="http://schemas.microsoft.com/office/drawing/2014/main" id="{76997B41-18AD-27B8-AE11-7604F9F25B5B}"/>
              </a:ext>
            </a:extLst>
          </p:cNvPr>
          <p:cNvSpPr/>
          <p:nvPr/>
        </p:nvSpPr>
        <p:spPr bwMode="auto">
          <a:xfrm>
            <a:off x="5316675" y="2334273"/>
            <a:ext cx="2697486" cy="2065337"/>
          </a:xfrm>
          <a:prstGeom prst="roundRect">
            <a:avLst>
              <a:gd name="adj" fmla="val 7812"/>
            </a:avLst>
          </a:prstGeom>
          <a:solidFill>
            <a:schemeClr val="bg1"/>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Arial"/>
                <a:ea typeface="+mn-ea"/>
                <a:cs typeface="Arial"/>
              </a:rPr>
              <a:t>Is the control measure critical to keeping the risk to an acceptable level?</a:t>
            </a:r>
            <a:endParaRPr kumimoji="0" lang="en-AU" sz="1800" b="0" i="0" u="none" strike="noStrike" kern="1200" cap="none" spc="0" normalizeH="0" baseline="0" noProof="0">
              <a:ln>
                <a:noFill/>
              </a:ln>
              <a:solidFill>
                <a:srgbClr val="E7E6E6">
                  <a:lumMod val="25000"/>
                </a:srgbClr>
              </a:solidFill>
              <a:effectLst/>
              <a:uLnTx/>
              <a:uFillTx/>
              <a:latin typeface="Arial"/>
              <a:ea typeface="+mn-ea"/>
              <a:cs typeface="Arial"/>
            </a:endParaRPr>
          </a:p>
        </p:txBody>
      </p:sp>
      <p:sp>
        <p:nvSpPr>
          <p:cNvPr id="14" name="TextBox 8">
            <a:extLst>
              <a:ext uri="{FF2B5EF4-FFF2-40B4-BE49-F238E27FC236}">
                <a16:creationId xmlns:a16="http://schemas.microsoft.com/office/drawing/2014/main" id="{62EE2D89-BAE6-8267-C1ED-1BED45341050}"/>
              </a:ext>
            </a:extLst>
          </p:cNvPr>
          <p:cNvSpPr txBox="1">
            <a:spLocks noChangeArrowheads="1"/>
          </p:cNvSpPr>
          <p:nvPr/>
        </p:nvSpPr>
        <p:spPr bwMode="auto">
          <a:xfrm>
            <a:off x="6380392" y="5130940"/>
            <a:ext cx="568371" cy="374571"/>
          </a:xfrm>
          <a:prstGeom prst="roundRect">
            <a:avLst/>
          </a:prstGeom>
          <a:solidFill>
            <a:srgbClr val="70B77E"/>
          </a:solidFill>
          <a:ln w="50800">
            <a:noFill/>
            <a:miter lim="800000"/>
            <a:headEnd/>
            <a:tailEnd/>
          </a:ln>
        </p:spPr>
        <p:txBody>
          <a:bodyPr wrap="non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charset="0"/>
                <a:ea typeface="MS PGothic" charset="0"/>
                <a:cs typeface="Arial" charset="0"/>
              </a:rPr>
              <a:t>Yes</a:t>
            </a:r>
          </a:p>
        </p:txBody>
      </p:sp>
      <p:sp>
        <p:nvSpPr>
          <p:cNvPr id="15" name="TextBox 9">
            <a:extLst>
              <a:ext uri="{FF2B5EF4-FFF2-40B4-BE49-F238E27FC236}">
                <a16:creationId xmlns:a16="http://schemas.microsoft.com/office/drawing/2014/main" id="{53357DCB-FCC5-6D10-8BB5-2A0C9074738E}"/>
              </a:ext>
            </a:extLst>
          </p:cNvPr>
          <p:cNvSpPr txBox="1">
            <a:spLocks noChangeArrowheads="1"/>
          </p:cNvSpPr>
          <p:nvPr/>
        </p:nvSpPr>
        <p:spPr bwMode="auto">
          <a:xfrm>
            <a:off x="8536677" y="3179656"/>
            <a:ext cx="488126" cy="374571"/>
          </a:xfrm>
          <a:prstGeom prst="roundRect">
            <a:avLst/>
          </a:prstGeom>
          <a:solidFill>
            <a:srgbClr val="DB504A"/>
          </a:solidFill>
          <a:ln w="50800">
            <a:noFill/>
            <a:miter lim="800000"/>
            <a:headEnd/>
            <a:tailEnd/>
          </a:ln>
        </p:spPr>
        <p:txBody>
          <a:bodyPr wrap="non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charset="0"/>
                <a:ea typeface="MS PGothic" charset="0"/>
                <a:cs typeface="Arial" charset="0"/>
              </a:rPr>
              <a:t>No</a:t>
            </a:r>
          </a:p>
        </p:txBody>
      </p:sp>
      <p:cxnSp>
        <p:nvCxnSpPr>
          <p:cNvPr id="16" name="Straight Arrow Connector 15">
            <a:extLst>
              <a:ext uri="{FF2B5EF4-FFF2-40B4-BE49-F238E27FC236}">
                <a16:creationId xmlns:a16="http://schemas.microsoft.com/office/drawing/2014/main" id="{FCF172AB-7E09-E9AA-D42C-FAF451FF68A4}"/>
              </a:ext>
            </a:extLst>
          </p:cNvPr>
          <p:cNvCxnSpPr>
            <a:cxnSpLocks/>
          </p:cNvCxnSpPr>
          <p:nvPr/>
        </p:nvCxnSpPr>
        <p:spPr bwMode="auto">
          <a:xfrm>
            <a:off x="4799912" y="3366940"/>
            <a:ext cx="445697" cy="0"/>
          </a:xfrm>
          <a:prstGeom prst="straightConnector1">
            <a:avLst/>
          </a:prstGeom>
          <a:ln w="190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 Box 63">
            <a:extLst>
              <a:ext uri="{FF2B5EF4-FFF2-40B4-BE49-F238E27FC236}">
                <a16:creationId xmlns:a16="http://schemas.microsoft.com/office/drawing/2014/main" id="{E33B2352-8D54-9264-88B7-F7E477E291AF}"/>
              </a:ext>
            </a:extLst>
          </p:cNvPr>
          <p:cNvSpPr txBox="1">
            <a:spLocks noChangeArrowheads="1"/>
          </p:cNvSpPr>
          <p:nvPr/>
        </p:nvSpPr>
        <p:spPr bwMode="auto">
          <a:xfrm>
            <a:off x="638122" y="1637073"/>
            <a:ext cx="6855016"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E7E6E6">
                    <a:lumMod val="25000"/>
                  </a:srgbClr>
                </a:solidFill>
                <a:effectLst/>
                <a:uLnTx/>
                <a:uFillTx/>
                <a:latin typeface="Arial" charset="0"/>
                <a:ea typeface="ＭＳ Ｐゴシック" charset="0"/>
              </a:rPr>
              <a:t>Which control measures should be monitored?</a:t>
            </a:r>
          </a:p>
        </p:txBody>
      </p:sp>
      <p:sp>
        <p:nvSpPr>
          <p:cNvPr id="34" name="TextBox 8">
            <a:extLst>
              <a:ext uri="{FF2B5EF4-FFF2-40B4-BE49-F238E27FC236}">
                <a16:creationId xmlns:a16="http://schemas.microsoft.com/office/drawing/2014/main" id="{EFC56A3E-E27B-1E84-2C9A-14594EFB5465}"/>
              </a:ext>
            </a:extLst>
          </p:cNvPr>
          <p:cNvSpPr txBox="1">
            <a:spLocks noChangeArrowheads="1"/>
          </p:cNvSpPr>
          <p:nvPr/>
        </p:nvSpPr>
        <p:spPr bwMode="auto">
          <a:xfrm>
            <a:off x="5381073" y="5550210"/>
            <a:ext cx="2641600" cy="374571"/>
          </a:xfrm>
          <a:prstGeom prst="roundRect">
            <a:avLst/>
          </a:prstGeom>
          <a:solidFill>
            <a:schemeClr val="bg1"/>
          </a:solidFill>
          <a:ln w="28575">
            <a:solidFill>
              <a:srgbClr val="70B77E"/>
            </a:solidFill>
            <a:miter lim="800000"/>
            <a:headEnd/>
            <a:tailEnd/>
          </a:ln>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MS PGothic" charset="0"/>
                <a:cs typeface="Arial" charset="0"/>
              </a:rPr>
              <a:t>Monitoring plan needed</a:t>
            </a:r>
          </a:p>
        </p:txBody>
      </p:sp>
      <p:sp>
        <p:nvSpPr>
          <p:cNvPr id="35" name="TextBox 8">
            <a:extLst>
              <a:ext uri="{FF2B5EF4-FFF2-40B4-BE49-F238E27FC236}">
                <a16:creationId xmlns:a16="http://schemas.microsoft.com/office/drawing/2014/main" id="{EA4351A5-144D-19E2-2C86-6D3214E2C538}"/>
              </a:ext>
            </a:extLst>
          </p:cNvPr>
          <p:cNvSpPr txBox="1">
            <a:spLocks noChangeArrowheads="1"/>
          </p:cNvSpPr>
          <p:nvPr/>
        </p:nvSpPr>
        <p:spPr bwMode="auto">
          <a:xfrm>
            <a:off x="9148013" y="2907241"/>
            <a:ext cx="1384135" cy="919401"/>
          </a:xfrm>
          <a:prstGeom prst="roundRect">
            <a:avLst/>
          </a:prstGeom>
          <a:solidFill>
            <a:schemeClr val="bg1"/>
          </a:solidFill>
          <a:ln w="25400">
            <a:solidFill>
              <a:srgbClr val="DB504A"/>
            </a:solidFill>
            <a:miter lim="800000"/>
            <a:headEnd/>
            <a:tailEnd/>
          </a:ln>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MS PGothic" charset="0"/>
                <a:cs typeface="Arial" charset="0"/>
              </a:rPr>
              <a:t>Monitoring plan not needed</a:t>
            </a:r>
          </a:p>
        </p:txBody>
      </p:sp>
      <p:cxnSp>
        <p:nvCxnSpPr>
          <p:cNvPr id="21" name="Straight Arrow Connector 20">
            <a:extLst>
              <a:ext uri="{FF2B5EF4-FFF2-40B4-BE49-F238E27FC236}">
                <a16:creationId xmlns:a16="http://schemas.microsoft.com/office/drawing/2014/main" id="{DB3B0F55-9C1F-472B-0915-8AD3F6F3C125}"/>
              </a:ext>
            </a:extLst>
          </p:cNvPr>
          <p:cNvCxnSpPr>
            <a:cxnSpLocks/>
          </p:cNvCxnSpPr>
          <p:nvPr/>
        </p:nvCxnSpPr>
        <p:spPr bwMode="auto">
          <a:xfrm>
            <a:off x="8019908" y="3366940"/>
            <a:ext cx="445697" cy="0"/>
          </a:xfrm>
          <a:prstGeom prst="straightConnector1">
            <a:avLst/>
          </a:prstGeom>
          <a:ln w="190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 Box 63">
            <a:extLst>
              <a:ext uri="{FF2B5EF4-FFF2-40B4-BE49-F238E27FC236}">
                <a16:creationId xmlns:a16="http://schemas.microsoft.com/office/drawing/2014/main" id="{A6C760EF-A92E-770B-4B3C-BD4BE27F24E5}"/>
              </a:ext>
            </a:extLst>
          </p:cNvPr>
          <p:cNvSpPr txBox="1">
            <a:spLocks noChangeArrowheads="1"/>
          </p:cNvSpPr>
          <p:nvPr/>
        </p:nvSpPr>
        <p:spPr bwMode="auto">
          <a:xfrm>
            <a:off x="-239486" y="321897"/>
            <a:ext cx="11241118"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KEY ACTION 1: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rgbClr val="FED766"/>
                </a:solidFill>
                <a:effectLst/>
                <a:uLnTx/>
                <a:uFillTx/>
                <a:latin typeface="Arial" charset="0"/>
                <a:ea typeface="ＭＳ Ｐゴシック" charset="0"/>
              </a:rPr>
              <a:t>Select the control measures to be monitored</a:t>
            </a:r>
          </a:p>
        </p:txBody>
      </p:sp>
      <p:grpSp>
        <p:nvGrpSpPr>
          <p:cNvPr id="6" name="Group 5">
            <a:extLst>
              <a:ext uri="{FF2B5EF4-FFF2-40B4-BE49-F238E27FC236}">
                <a16:creationId xmlns:a16="http://schemas.microsoft.com/office/drawing/2014/main" id="{89EE68E2-649E-822C-3649-7CA57B101BF8}"/>
              </a:ext>
            </a:extLst>
          </p:cNvPr>
          <p:cNvGrpSpPr/>
          <p:nvPr/>
        </p:nvGrpSpPr>
        <p:grpSpPr>
          <a:xfrm>
            <a:off x="11676764" y="1171013"/>
            <a:ext cx="515236" cy="380621"/>
            <a:chOff x="8628766" y="1945016"/>
            <a:chExt cx="515236" cy="380621"/>
          </a:xfrm>
        </p:grpSpPr>
        <p:sp>
          <p:nvSpPr>
            <p:cNvPr id="7" name="Round Same Side Corner Rectangle 29">
              <a:extLst>
                <a:ext uri="{FF2B5EF4-FFF2-40B4-BE49-F238E27FC236}">
                  <a16:creationId xmlns:a16="http://schemas.microsoft.com/office/drawing/2014/main" id="{0BE382E2-E297-618E-CC63-A85D42B30822}"/>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8" name="Striped Right Arrow 30">
              <a:extLst>
                <a:ext uri="{FF2B5EF4-FFF2-40B4-BE49-F238E27FC236}">
                  <a16:creationId xmlns:a16="http://schemas.microsoft.com/office/drawing/2014/main" id="{E1674B9E-3B15-EB3E-D7D9-67DE3A463E8B}"/>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80F239-317A-2BBD-8C50-F6CCE5F327C0}"/>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2</a:t>
              </a:r>
            </a:p>
          </p:txBody>
        </p:sp>
      </p:grpSp>
    </p:spTree>
    <p:extLst>
      <p:ext uri="{BB962C8B-B14F-4D97-AF65-F5344CB8AC3E}">
        <p14:creationId xmlns:p14="http://schemas.microsoft.com/office/powerpoint/2010/main" val="7873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4" grpId="0" animBg="1"/>
      <p:bldP spid="3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0253C-B7CF-C4A8-45E4-8661D3544C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09945" y="2588217"/>
            <a:ext cx="4257804" cy="3514886"/>
          </a:xfrm>
          <a:prstGeom prst="rect">
            <a:avLst/>
          </a:prstGeom>
        </p:spPr>
      </p:pic>
      <p:sp>
        <p:nvSpPr>
          <p:cNvPr id="19" name="Text Box 63"/>
          <p:cNvSpPr txBox="1">
            <a:spLocks noChangeArrowheads="1"/>
          </p:cNvSpPr>
          <p:nvPr/>
        </p:nvSpPr>
        <p:spPr bwMode="auto">
          <a:xfrm>
            <a:off x="859971" y="1737360"/>
            <a:ext cx="6599717" cy="3138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lnSpc>
                <a:spcPts val="2800"/>
              </a:lnSpc>
              <a:spcBef>
                <a:spcPts val="0"/>
              </a:spcBef>
              <a:spcAft>
                <a:spcPts val="2400"/>
              </a:spcAft>
              <a:defRPr/>
            </a:pPr>
            <a:r>
              <a:rPr lang="en-GB" sz="2000" b="1">
                <a:latin typeface="Arial" charset="0"/>
              </a:rPr>
              <a:t>Operational monitoring </a:t>
            </a:r>
            <a:br>
              <a:rPr lang="en-GB" sz="2000" b="1">
                <a:latin typeface="Arial" charset="0"/>
              </a:rPr>
            </a:br>
            <a:r>
              <a:rPr lang="en-GB" sz="2000" b="1">
                <a:latin typeface="Arial" charset="0"/>
              </a:rPr>
              <a:t>should be:</a:t>
            </a:r>
          </a:p>
          <a:p>
            <a:pPr marL="457200" lvl="1" indent="0" algn="l" eaLnBrk="1" hangingPunct="1">
              <a:lnSpc>
                <a:spcPts val="2800"/>
              </a:lnSpc>
              <a:spcBef>
                <a:spcPts val="0"/>
              </a:spcBef>
              <a:spcAft>
                <a:spcPts val="2400"/>
              </a:spcAft>
              <a:defRPr/>
            </a:pPr>
            <a:r>
              <a:rPr lang="en-GB" sz="2000" b="1">
                <a:solidFill>
                  <a:srgbClr val="086788"/>
                </a:solidFill>
                <a:latin typeface="Arial"/>
                <a:cs typeface="Arial"/>
              </a:rPr>
              <a:t>Simple</a:t>
            </a:r>
            <a:r>
              <a:rPr lang="en-GB" sz="2000">
                <a:solidFill>
                  <a:srgbClr val="086788"/>
                </a:solidFill>
                <a:latin typeface="Arial"/>
                <a:cs typeface="Arial"/>
              </a:rPr>
              <a:t>:</a:t>
            </a:r>
            <a:r>
              <a:rPr lang="en-GB" sz="2000">
                <a:latin typeface="Arial"/>
                <a:cs typeface="Arial"/>
              </a:rPr>
              <a:t> easy to perform</a:t>
            </a:r>
          </a:p>
          <a:p>
            <a:pPr marL="457200" lvl="1" indent="0" algn="l" eaLnBrk="1" hangingPunct="1">
              <a:lnSpc>
                <a:spcPts val="2800"/>
              </a:lnSpc>
              <a:spcBef>
                <a:spcPts val="0"/>
              </a:spcBef>
              <a:spcAft>
                <a:spcPts val="2400"/>
              </a:spcAft>
              <a:defRPr/>
            </a:pPr>
            <a:r>
              <a:rPr lang="en-GB" sz="2000" b="1">
                <a:solidFill>
                  <a:srgbClr val="086788"/>
                </a:solidFill>
                <a:latin typeface="Arial"/>
                <a:cs typeface="Arial"/>
              </a:rPr>
              <a:t>Rapid</a:t>
            </a:r>
            <a:r>
              <a:rPr lang="en-GB" sz="2000">
                <a:solidFill>
                  <a:srgbClr val="086788"/>
                </a:solidFill>
                <a:latin typeface="Arial"/>
                <a:cs typeface="Arial"/>
              </a:rPr>
              <a:t>: </a:t>
            </a:r>
            <a:r>
              <a:rPr lang="en-GB" sz="2000">
                <a:latin typeface="Arial"/>
                <a:cs typeface="Arial"/>
              </a:rPr>
              <a:t>quick to carry out and with </a:t>
            </a:r>
            <a:br>
              <a:rPr lang="en-GB" sz="2000">
                <a:latin typeface="Arial"/>
                <a:cs typeface="Arial"/>
              </a:rPr>
            </a:br>
            <a:r>
              <a:rPr lang="en-GB" sz="2000">
                <a:latin typeface="Arial"/>
                <a:cs typeface="Arial"/>
              </a:rPr>
              <a:t>fast, reliable results</a:t>
            </a:r>
          </a:p>
          <a:p>
            <a:pPr marL="457200" lvl="1" indent="0" algn="l" eaLnBrk="1" hangingPunct="1">
              <a:lnSpc>
                <a:spcPts val="2800"/>
              </a:lnSpc>
              <a:spcBef>
                <a:spcPts val="0"/>
              </a:spcBef>
              <a:spcAft>
                <a:spcPts val="2400"/>
              </a:spcAft>
              <a:defRPr/>
            </a:pPr>
            <a:r>
              <a:rPr lang="en-GB" sz="2000" b="1">
                <a:solidFill>
                  <a:srgbClr val="086788"/>
                </a:solidFill>
                <a:latin typeface="Arial"/>
                <a:cs typeface="Arial"/>
              </a:rPr>
              <a:t>Routine</a:t>
            </a:r>
            <a:r>
              <a:rPr lang="en-GB" sz="2000">
                <a:solidFill>
                  <a:srgbClr val="086788"/>
                </a:solidFill>
                <a:latin typeface="Arial"/>
                <a:cs typeface="Arial"/>
              </a:rPr>
              <a:t>:</a:t>
            </a:r>
            <a:r>
              <a:rPr lang="en-GB" sz="2000">
                <a:latin typeface="Arial"/>
                <a:cs typeface="Arial"/>
              </a:rPr>
              <a:t> easy to incorporate into normal operations</a:t>
            </a:r>
          </a:p>
        </p:txBody>
      </p:sp>
      <p:grpSp>
        <p:nvGrpSpPr>
          <p:cNvPr id="21" name="Group 20">
            <a:extLst>
              <a:ext uri="{FF2B5EF4-FFF2-40B4-BE49-F238E27FC236}">
                <a16:creationId xmlns:a16="http://schemas.microsoft.com/office/drawing/2014/main" id="{A68C66F1-C9A3-1B49-84AA-EE39026129CF}"/>
              </a:ext>
            </a:extLst>
          </p:cNvPr>
          <p:cNvGrpSpPr/>
          <p:nvPr/>
        </p:nvGrpSpPr>
        <p:grpSpPr>
          <a:xfrm>
            <a:off x="985607" y="2836410"/>
            <a:ext cx="336884" cy="336884"/>
            <a:chOff x="165005" y="2344439"/>
            <a:chExt cx="336884" cy="336884"/>
          </a:xfrm>
        </p:grpSpPr>
        <p:sp>
          <p:nvSpPr>
            <p:cNvPr id="22" name="Rounded Rectangle 21">
              <a:extLst>
                <a:ext uri="{FF2B5EF4-FFF2-40B4-BE49-F238E27FC236}">
                  <a16:creationId xmlns:a16="http://schemas.microsoft.com/office/drawing/2014/main" id="{31CF035D-E6BC-BA4B-B43F-BC560E0C31A5}"/>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heckmark">
              <a:extLst>
                <a:ext uri="{FF2B5EF4-FFF2-40B4-BE49-F238E27FC236}">
                  <a16:creationId xmlns:a16="http://schemas.microsoft.com/office/drawing/2014/main" id="{4AD770A3-7FD6-0544-9666-33DBD2B467E5}"/>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380" y="2378099"/>
              <a:ext cx="265539" cy="265539"/>
            </a:xfrm>
            <a:prstGeom prst="rect">
              <a:avLst/>
            </a:prstGeom>
          </p:spPr>
        </p:pic>
      </p:grpSp>
      <p:grpSp>
        <p:nvGrpSpPr>
          <p:cNvPr id="24" name="Group 23">
            <a:extLst>
              <a:ext uri="{FF2B5EF4-FFF2-40B4-BE49-F238E27FC236}">
                <a16:creationId xmlns:a16="http://schemas.microsoft.com/office/drawing/2014/main" id="{F8B85585-69D3-5346-96C9-788B4FCCE241}"/>
              </a:ext>
            </a:extLst>
          </p:cNvPr>
          <p:cNvGrpSpPr/>
          <p:nvPr/>
        </p:nvGrpSpPr>
        <p:grpSpPr>
          <a:xfrm>
            <a:off x="985607" y="3503037"/>
            <a:ext cx="336884" cy="336884"/>
            <a:chOff x="165005" y="2344439"/>
            <a:chExt cx="336884" cy="336884"/>
          </a:xfrm>
        </p:grpSpPr>
        <p:sp>
          <p:nvSpPr>
            <p:cNvPr id="25" name="Rounded Rectangle 24">
              <a:extLst>
                <a:ext uri="{FF2B5EF4-FFF2-40B4-BE49-F238E27FC236}">
                  <a16:creationId xmlns:a16="http://schemas.microsoft.com/office/drawing/2014/main" id="{6E27D775-766F-D443-8842-9306E3D5252C}"/>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heckmark">
              <a:extLst>
                <a:ext uri="{FF2B5EF4-FFF2-40B4-BE49-F238E27FC236}">
                  <a16:creationId xmlns:a16="http://schemas.microsoft.com/office/drawing/2014/main" id="{192CF481-84C0-CA4B-99D0-2834394F1A24}"/>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380" y="2378099"/>
              <a:ext cx="265539" cy="265539"/>
            </a:xfrm>
            <a:prstGeom prst="rect">
              <a:avLst/>
            </a:prstGeom>
          </p:spPr>
        </p:pic>
      </p:grpSp>
      <p:grpSp>
        <p:nvGrpSpPr>
          <p:cNvPr id="27" name="Group 26">
            <a:extLst>
              <a:ext uri="{FF2B5EF4-FFF2-40B4-BE49-F238E27FC236}">
                <a16:creationId xmlns:a16="http://schemas.microsoft.com/office/drawing/2014/main" id="{D037F338-F0B9-094A-86FF-3CA680D74ED6}"/>
              </a:ext>
            </a:extLst>
          </p:cNvPr>
          <p:cNvGrpSpPr/>
          <p:nvPr/>
        </p:nvGrpSpPr>
        <p:grpSpPr>
          <a:xfrm>
            <a:off x="985607" y="4505928"/>
            <a:ext cx="336884" cy="336884"/>
            <a:chOff x="165005" y="2344439"/>
            <a:chExt cx="336884" cy="336884"/>
          </a:xfrm>
        </p:grpSpPr>
        <p:sp>
          <p:nvSpPr>
            <p:cNvPr id="28" name="Rounded Rectangle 27">
              <a:extLst>
                <a:ext uri="{FF2B5EF4-FFF2-40B4-BE49-F238E27FC236}">
                  <a16:creationId xmlns:a16="http://schemas.microsoft.com/office/drawing/2014/main" id="{19AAF795-23E6-AB4F-B686-C8A2F02EFD7B}"/>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Checkmark">
              <a:extLst>
                <a:ext uri="{FF2B5EF4-FFF2-40B4-BE49-F238E27FC236}">
                  <a16:creationId xmlns:a16="http://schemas.microsoft.com/office/drawing/2014/main" id="{8CB30F8B-4C90-DA47-9569-F2C6B1F1027C}"/>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380" y="2378099"/>
              <a:ext cx="265539" cy="265539"/>
            </a:xfrm>
            <a:prstGeom prst="rect">
              <a:avLst/>
            </a:prstGeom>
          </p:spPr>
        </p:pic>
      </p:grpSp>
      <p:sp>
        <p:nvSpPr>
          <p:cNvPr id="2" name="Text Box 63">
            <a:extLst>
              <a:ext uri="{FF2B5EF4-FFF2-40B4-BE49-F238E27FC236}">
                <a16:creationId xmlns:a16="http://schemas.microsoft.com/office/drawing/2014/main" id="{A935FB5C-D4B9-77E3-281F-45B61F2B04F4}"/>
              </a:ext>
            </a:extLst>
          </p:cNvPr>
          <p:cNvSpPr txBox="1">
            <a:spLocks noChangeArrowheads="1"/>
          </p:cNvSpPr>
          <p:nvPr/>
        </p:nvSpPr>
        <p:spPr bwMode="auto">
          <a:xfrm>
            <a:off x="-239486" y="321897"/>
            <a:ext cx="11241118"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KEY ACTION </a:t>
            </a:r>
            <a:r>
              <a:rPr lang="en-US" sz="2800" b="1" spc="300">
                <a:solidFill>
                  <a:prstClr val="white"/>
                </a:solidFill>
                <a:latin typeface="Arial" charset="0"/>
              </a:rPr>
              <a:t>2</a:t>
            </a: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rgbClr val="FED766"/>
                </a:solidFill>
                <a:effectLst/>
                <a:uLnTx/>
                <a:uFillTx/>
                <a:latin typeface="Arial" charset="0"/>
                <a:ea typeface="ＭＳ Ｐゴシック" charset="0"/>
              </a:rPr>
              <a:t>Develop an operational monitoring plan</a:t>
            </a:r>
          </a:p>
        </p:txBody>
      </p:sp>
    </p:spTree>
    <p:extLst>
      <p:ext uri="{BB962C8B-B14F-4D97-AF65-F5344CB8AC3E}">
        <p14:creationId xmlns:p14="http://schemas.microsoft.com/office/powerpoint/2010/main" val="6362154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3">
            <a:extLst>
              <a:ext uri="{FF2B5EF4-FFF2-40B4-BE49-F238E27FC236}">
                <a16:creationId xmlns:a16="http://schemas.microsoft.com/office/drawing/2014/main" id="{B546A3AF-A4F1-D040-ABA5-6DE3721CD493}"/>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METHODS </a:t>
            </a:r>
            <a:r>
              <a:rPr lang="en-US" sz="2800" b="1" spc="100">
                <a:solidFill>
                  <a:srgbClr val="FED766"/>
                </a:solidFill>
                <a:latin typeface="Arial" charset="0"/>
              </a:rPr>
              <a:t>of operational monitoring</a:t>
            </a:r>
          </a:p>
        </p:txBody>
      </p:sp>
      <p:sp>
        <p:nvSpPr>
          <p:cNvPr id="2" name="Rounded Rectangle 4">
            <a:extLst>
              <a:ext uri="{FF2B5EF4-FFF2-40B4-BE49-F238E27FC236}">
                <a16:creationId xmlns:a16="http://schemas.microsoft.com/office/drawing/2014/main" id="{D12EA99D-436A-2A27-91F6-C85305065829}"/>
              </a:ext>
            </a:extLst>
          </p:cNvPr>
          <p:cNvSpPr/>
          <p:nvPr/>
        </p:nvSpPr>
        <p:spPr>
          <a:xfrm>
            <a:off x="515042" y="1906869"/>
            <a:ext cx="2475547" cy="1947672"/>
          </a:xfrm>
          <a:prstGeom prst="roundRect">
            <a:avLst>
              <a:gd name="adj" fmla="val 7277"/>
            </a:avLst>
          </a:prstGeom>
          <a:solidFill>
            <a:srgbClr val="086788"/>
          </a:solidFill>
          <a:ln w="12700" cap="flat" cmpd="sng" algn="ctr">
            <a:noFill/>
            <a:prstDash val="solid"/>
            <a:miter lim="800000"/>
          </a:ln>
          <a:effectLst/>
        </p:spPr>
        <p:txBody>
          <a:bodyPr spcFirstLastPara="0" vert="horz" wrap="square" lIns="457200" tIns="158813" rIns="212153" bIns="158813" numCol="1" spcCol="1270" anchor="ctr" anchorCtr="0">
            <a:noAutofit/>
          </a:bodyPr>
          <a:lstStyle/>
          <a:p>
            <a:pPr marL="0" marR="0" lvl="0" indent="0" defTabSz="1244600" eaLnBrk="0" fontAlgn="base" latinLnBrk="0" hangingPunct="0">
              <a:lnSpc>
                <a:spcPct val="90000"/>
              </a:lnSpc>
              <a:spcBef>
                <a:spcPct val="0"/>
              </a:spcBef>
              <a:spcAft>
                <a:spcPct val="35000"/>
              </a:spcAft>
              <a:buClrTx/>
              <a:buSzTx/>
              <a:buFontTx/>
              <a:buNone/>
              <a:tabLst/>
              <a:defRPr/>
            </a:pPr>
            <a:r>
              <a:rPr kumimoji="0" lang="en-AU" sz="2800" b="1" i="0" u="none" strike="noStrike" kern="0" cap="none" spc="0" normalizeH="0" baseline="0" noProof="0">
                <a:ln>
                  <a:noFill/>
                </a:ln>
                <a:solidFill>
                  <a:prstClr val="white"/>
                </a:solidFill>
                <a:effectLst/>
                <a:uLnTx/>
                <a:uFillTx/>
                <a:latin typeface="Arial" pitchFamily="34" charset="0"/>
                <a:ea typeface="+mn-ea"/>
                <a:cs typeface="Arial" pitchFamily="34" charset="0"/>
              </a:rPr>
              <a:t>Observe</a:t>
            </a:r>
            <a:endParaRPr kumimoji="0" lang="en-GB" sz="2800" b="1" i="0" u="none" strike="noStrike" kern="0" cap="none" spc="0" normalizeH="0" baseline="0" noProof="0">
              <a:ln>
                <a:noFill/>
              </a:ln>
              <a:solidFill>
                <a:prstClr val="white"/>
              </a:solidFill>
              <a:effectLst/>
              <a:uLnTx/>
              <a:uFillTx/>
              <a:latin typeface="Arial" pitchFamily="34" charset="0"/>
              <a:ea typeface="+mn-ea"/>
              <a:cs typeface="Arial" pitchFamily="34" charset="0"/>
            </a:endParaRPr>
          </a:p>
        </p:txBody>
      </p:sp>
      <p:sp>
        <p:nvSpPr>
          <p:cNvPr id="8" name="Rounded Rectangle 2">
            <a:extLst>
              <a:ext uri="{FF2B5EF4-FFF2-40B4-BE49-F238E27FC236}">
                <a16:creationId xmlns:a16="http://schemas.microsoft.com/office/drawing/2014/main" id="{A33FCC7D-815A-78ED-0381-64BA88D86530}"/>
              </a:ext>
            </a:extLst>
          </p:cNvPr>
          <p:cNvSpPr/>
          <p:nvPr/>
        </p:nvSpPr>
        <p:spPr>
          <a:xfrm>
            <a:off x="3008438" y="1914686"/>
            <a:ext cx="6204143" cy="1933956"/>
          </a:xfrm>
          <a:prstGeom prst="roundRect">
            <a:avLst>
              <a:gd name="adj" fmla="val 5238"/>
            </a:avLst>
          </a:prstGeom>
          <a:solidFill>
            <a:sysClr val="window" lastClr="FFFFFF"/>
          </a:solidFill>
          <a:ln w="25400" cap="flat" cmpd="sng" algn="ctr">
            <a:solidFill>
              <a:schemeClr val="accent1">
                <a:lumMod val="75000"/>
                <a:alpha val="90000"/>
              </a:schemeClr>
            </a:solidFill>
            <a:prstDash val="solid"/>
            <a:miter lim="800000"/>
          </a:ln>
          <a:effectLst/>
        </p:spPr>
        <p:txBody>
          <a:bodyPr spcFirstLastPara="0" vert="horz" wrap="square" lIns="182880" tIns="216563" rIns="0" bIns="216563" numCol="1" spcCol="1270" anchor="ctr" anchorCtr="0">
            <a:noAutofit/>
          </a:bodyPr>
          <a:lstStyle/>
          <a:p>
            <a:pPr marL="342900" marR="0" lvl="1" indent="-342900" defTabSz="889000" eaLnBrk="0" fontAlgn="base" latinLnBrk="0" hangingPunct="0">
              <a:lnSpc>
                <a:spcPct val="90000"/>
              </a:lnSpc>
              <a:spcBef>
                <a:spcPct val="0"/>
              </a:spcBef>
              <a:spcAft>
                <a:spcPct val="15000"/>
              </a:spcAft>
              <a:buClrTx/>
              <a:buSzPct val="50000"/>
              <a:buFontTx/>
              <a:buBlip>
                <a:blip r:embed="rId3"/>
              </a:buBlip>
              <a:tabLst/>
              <a:defRPr/>
            </a:pPr>
            <a:r>
              <a:rPr kumimoji="0" lang="en-GB" sz="2000" i="0" u="none" strike="noStrike" kern="0" cap="none" spc="0" normalizeH="0" baseline="0" noProof="0">
                <a:ln>
                  <a:noFill/>
                </a:ln>
                <a:effectLst/>
                <a:uLnTx/>
                <a:uFillTx/>
                <a:latin typeface="Arial" pitchFamily="34" charset="0"/>
                <a:ea typeface="+mn-ea"/>
                <a:cs typeface="Arial" pitchFamily="34" charset="0"/>
              </a:rPr>
              <a:t>Integrity of fence</a:t>
            </a:r>
          </a:p>
          <a:p>
            <a:pPr marL="342900" marR="0" lvl="1" indent="-342900" defTabSz="889000" eaLnBrk="0" fontAlgn="base" latinLnBrk="0" hangingPunct="0">
              <a:lnSpc>
                <a:spcPct val="90000"/>
              </a:lnSpc>
              <a:spcBef>
                <a:spcPct val="0"/>
              </a:spcBef>
              <a:spcAft>
                <a:spcPct val="15000"/>
              </a:spcAft>
              <a:buClrTx/>
              <a:buSzPct val="50000"/>
              <a:buFontTx/>
              <a:buBlip>
                <a:blip r:embed="rId3"/>
              </a:buBlip>
              <a:tabLst/>
              <a:defRPr/>
            </a:pPr>
            <a:r>
              <a:rPr kumimoji="0" lang="en-AU" sz="2000" b="1" i="0" u="none" strike="noStrike" kern="0" cap="none" spc="0" normalizeH="0" baseline="0" noProof="0">
                <a:ln>
                  <a:noFill/>
                </a:ln>
                <a:solidFill>
                  <a:srgbClr val="086788"/>
                </a:solidFill>
                <a:effectLst/>
                <a:uLnTx/>
                <a:uFillTx/>
                <a:latin typeface="Arial" pitchFamily="34" charset="0"/>
                <a:ea typeface="+mn-ea"/>
                <a:cs typeface="Arial" pitchFamily="34" charset="0"/>
              </a:rPr>
              <a:t>Tank hatch </a:t>
            </a:r>
            <a:r>
              <a:rPr kumimoji="0" lang="en-AU" sz="2000" b="0" i="0" u="none" strike="noStrike" kern="0" cap="none" spc="0" normalizeH="0" baseline="0" noProof="0">
                <a:ln>
                  <a:noFill/>
                </a:ln>
                <a:solidFill>
                  <a:prstClr val="black">
                    <a:hueOff val="0"/>
                    <a:satOff val="0"/>
                    <a:lumOff val="0"/>
                    <a:alphaOff val="0"/>
                  </a:prstClr>
                </a:solidFill>
                <a:effectLst/>
                <a:uLnTx/>
                <a:uFillTx/>
                <a:latin typeface="Arial" pitchFamily="34" charset="0"/>
                <a:ea typeface="+mn-ea"/>
                <a:cs typeface="Arial" pitchFamily="34" charset="0"/>
              </a:rPr>
              <a:t>(if open/closed; locked/unlocked)</a:t>
            </a:r>
            <a:endParaRPr kumimoji="0" lang="en-GB" sz="2000" b="0" i="0" u="none" strike="noStrike" kern="0" cap="none" spc="0" normalizeH="0" baseline="0" noProof="0">
              <a:ln>
                <a:noFill/>
              </a:ln>
              <a:solidFill>
                <a:prstClr val="black">
                  <a:hueOff val="0"/>
                  <a:satOff val="0"/>
                  <a:lumOff val="0"/>
                  <a:alphaOff val="0"/>
                </a:prstClr>
              </a:solidFill>
              <a:effectLst/>
              <a:uLnTx/>
              <a:uFillTx/>
              <a:latin typeface="Arial" pitchFamily="34" charset="0"/>
              <a:ea typeface="+mn-ea"/>
              <a:cs typeface="Arial" pitchFamily="34" charset="0"/>
            </a:endParaRPr>
          </a:p>
          <a:p>
            <a:pPr marL="342900" marR="0" lvl="1" indent="-342900" defTabSz="889000" eaLnBrk="0" fontAlgn="base" latinLnBrk="0" hangingPunct="0">
              <a:lnSpc>
                <a:spcPct val="90000"/>
              </a:lnSpc>
              <a:spcBef>
                <a:spcPct val="0"/>
              </a:spcBef>
              <a:spcAft>
                <a:spcPct val="15000"/>
              </a:spcAft>
              <a:buClrTx/>
              <a:buSzPct val="50000"/>
              <a:buFontTx/>
              <a:buBlip>
                <a:blip r:embed="rId3"/>
              </a:buBlip>
              <a:tabLst/>
              <a:defRPr/>
            </a:pPr>
            <a:r>
              <a:rPr kumimoji="0" lang="en-AU" sz="2000" b="0" i="0" u="none" strike="noStrike" kern="0" cap="none" spc="0" normalizeH="0" baseline="0" noProof="0">
                <a:ln>
                  <a:noFill/>
                </a:ln>
                <a:solidFill>
                  <a:prstClr val="black">
                    <a:hueOff val="0"/>
                    <a:satOff val="0"/>
                    <a:lumOff val="0"/>
                    <a:alphaOff val="0"/>
                  </a:prstClr>
                </a:solidFill>
                <a:effectLst/>
                <a:uLnTx/>
                <a:uFillTx/>
                <a:latin typeface="Arial" pitchFamily="34" charset="0"/>
                <a:ea typeface="+mn-ea"/>
                <a:cs typeface="Arial" pitchFamily="34" charset="0"/>
              </a:rPr>
              <a:t>Water </a:t>
            </a:r>
            <a:r>
              <a:rPr kumimoji="0" lang="en-AU" sz="2000" b="0" i="0" u="none" strike="noStrike" kern="0" cap="none" spc="0" normalizeH="0" baseline="0" noProof="0">
                <a:ln>
                  <a:noFill/>
                </a:ln>
                <a:solidFill>
                  <a:srgbClr val="E7E6E6">
                    <a:lumMod val="25000"/>
                  </a:srgbClr>
                </a:solidFill>
                <a:effectLst/>
                <a:uLnTx/>
                <a:uFillTx/>
                <a:latin typeface="Arial" pitchFamily="34" charset="0"/>
                <a:ea typeface="+mn-ea"/>
                <a:cs typeface="Arial" pitchFamily="34" charset="0"/>
              </a:rPr>
              <a:t>level</a:t>
            </a:r>
            <a:r>
              <a:rPr kumimoji="0" lang="en-AU" sz="2000" b="0" i="0" u="none" strike="noStrike" kern="0" cap="none" spc="0" normalizeH="0" baseline="0" noProof="0">
                <a:ln>
                  <a:noFill/>
                </a:ln>
                <a:solidFill>
                  <a:prstClr val="black">
                    <a:hueOff val="0"/>
                    <a:satOff val="0"/>
                    <a:lumOff val="0"/>
                    <a:alphaOff val="0"/>
                  </a:prstClr>
                </a:solidFill>
                <a:effectLst/>
                <a:uLnTx/>
                <a:uFillTx/>
                <a:latin typeface="Arial" pitchFamily="34" charset="0"/>
                <a:ea typeface="+mn-ea"/>
                <a:cs typeface="Arial" pitchFamily="34" charset="0"/>
              </a:rPr>
              <a:t> (head) in filter</a:t>
            </a:r>
            <a:endParaRPr kumimoji="0" lang="en-GB" sz="2000" b="0" i="0" u="none" strike="noStrike" kern="0" cap="none" spc="0" normalizeH="0" baseline="0" noProof="0">
              <a:ln>
                <a:noFill/>
              </a:ln>
              <a:solidFill>
                <a:prstClr val="black">
                  <a:hueOff val="0"/>
                  <a:satOff val="0"/>
                  <a:lumOff val="0"/>
                  <a:alphaOff val="0"/>
                </a:prstClr>
              </a:solidFill>
              <a:effectLst/>
              <a:uLnTx/>
              <a:uFillTx/>
              <a:latin typeface="Arial" pitchFamily="34" charset="0"/>
              <a:ea typeface="+mn-ea"/>
              <a:cs typeface="Arial" pitchFamily="34" charset="0"/>
            </a:endParaRPr>
          </a:p>
          <a:p>
            <a:pPr marL="342900" marR="0" lvl="1" indent="-342900" defTabSz="889000" eaLnBrk="0" fontAlgn="base" latinLnBrk="0" hangingPunct="0">
              <a:lnSpc>
                <a:spcPct val="90000"/>
              </a:lnSpc>
              <a:spcBef>
                <a:spcPct val="0"/>
              </a:spcBef>
              <a:spcAft>
                <a:spcPct val="15000"/>
              </a:spcAft>
              <a:buClrTx/>
              <a:buSzPct val="50000"/>
              <a:buFontTx/>
              <a:buBlip>
                <a:blip r:embed="rId3"/>
              </a:buBlip>
              <a:tabLst/>
              <a:defRPr/>
            </a:pPr>
            <a:r>
              <a:rPr kumimoji="0" lang="en-GB" sz="2000" b="0" i="0" u="none" strike="noStrike" kern="0" cap="none" spc="0" normalizeH="0" baseline="0" noProof="0">
                <a:ln>
                  <a:noFill/>
                </a:ln>
                <a:solidFill>
                  <a:prstClr val="black">
                    <a:hueOff val="0"/>
                    <a:satOff val="0"/>
                    <a:lumOff val="0"/>
                    <a:alphaOff val="0"/>
                  </a:prstClr>
                </a:solidFill>
                <a:effectLst/>
                <a:uLnTx/>
                <a:uFillTx/>
                <a:latin typeface="Arial" pitchFamily="34" charset="0"/>
                <a:ea typeface="+mn-ea"/>
                <a:cs typeface="Arial" pitchFamily="34" charset="0"/>
              </a:rPr>
              <a:t>Formation of floc</a:t>
            </a:r>
          </a:p>
          <a:p>
            <a:pPr marL="342900" marR="0" lvl="1" indent="-342900" defTabSz="889000" eaLnBrk="0" fontAlgn="base" latinLnBrk="0" hangingPunct="0">
              <a:lnSpc>
                <a:spcPct val="90000"/>
              </a:lnSpc>
              <a:spcBef>
                <a:spcPct val="0"/>
              </a:spcBef>
              <a:spcAft>
                <a:spcPct val="15000"/>
              </a:spcAft>
              <a:buClrTx/>
              <a:buSzPct val="50000"/>
              <a:buFontTx/>
              <a:buBlip>
                <a:blip r:embed="rId3"/>
              </a:buBlip>
              <a:tabLst/>
              <a:defRPr/>
            </a:pPr>
            <a:r>
              <a:rPr kumimoji="0" lang="en-GB" sz="2000" b="0" i="0" u="none" strike="noStrike" kern="0" cap="none" spc="0" normalizeH="0" baseline="0" noProof="0">
                <a:ln>
                  <a:noFill/>
                </a:ln>
                <a:solidFill>
                  <a:prstClr val="black">
                    <a:hueOff val="0"/>
                    <a:satOff val="0"/>
                    <a:lumOff val="0"/>
                    <a:alphaOff val="0"/>
                  </a:prstClr>
                </a:solidFill>
                <a:effectLst/>
                <a:uLnTx/>
                <a:uFillTx/>
                <a:latin typeface="Arial" pitchFamily="34" charset="0"/>
                <a:ea typeface="+mn-ea"/>
                <a:cs typeface="Arial" pitchFamily="34" charset="0"/>
              </a:rPr>
              <a:t>Household storage/handling practices</a:t>
            </a:r>
          </a:p>
        </p:txBody>
      </p:sp>
      <p:sp>
        <p:nvSpPr>
          <p:cNvPr id="9" name="Rounded Rectangle 6">
            <a:extLst>
              <a:ext uri="{FF2B5EF4-FFF2-40B4-BE49-F238E27FC236}">
                <a16:creationId xmlns:a16="http://schemas.microsoft.com/office/drawing/2014/main" id="{45902961-BF93-922F-8452-27E8BCC4AF4C}"/>
              </a:ext>
            </a:extLst>
          </p:cNvPr>
          <p:cNvSpPr/>
          <p:nvPr/>
        </p:nvSpPr>
        <p:spPr>
          <a:xfrm>
            <a:off x="495300" y="4210151"/>
            <a:ext cx="2513138" cy="1947672"/>
          </a:xfrm>
          <a:prstGeom prst="roundRect">
            <a:avLst>
              <a:gd name="adj" fmla="val 8216"/>
            </a:avLst>
          </a:prstGeom>
          <a:solidFill>
            <a:srgbClr val="E45C31"/>
          </a:solidFill>
          <a:ln w="12700" cap="flat" cmpd="sng" algn="ctr">
            <a:noFill/>
            <a:prstDash val="solid"/>
            <a:miter lim="800000"/>
          </a:ln>
          <a:effectLst/>
        </p:spPr>
        <p:txBody>
          <a:bodyPr spcFirstLastPara="0" vert="horz" wrap="square" lIns="457200" tIns="158813" rIns="212153" bIns="158813" numCol="1" spcCol="1270" anchor="ctr" anchorCtr="0">
            <a:noAutofit/>
          </a:bodyPr>
          <a:lstStyle/>
          <a:p>
            <a:pPr marL="0" marR="0" lvl="0" indent="0" defTabSz="1244600" eaLnBrk="0" fontAlgn="base" latinLnBrk="0" hangingPunct="0">
              <a:lnSpc>
                <a:spcPct val="90000"/>
              </a:lnSpc>
              <a:spcBef>
                <a:spcPct val="0"/>
              </a:spcBef>
              <a:spcAft>
                <a:spcPct val="35000"/>
              </a:spcAft>
              <a:buClrTx/>
              <a:buSzTx/>
              <a:buFontTx/>
              <a:buNone/>
              <a:tabLst/>
              <a:defRPr/>
            </a:pPr>
            <a:r>
              <a:rPr kumimoji="0" lang="en-AU" sz="2800" b="1" i="0" u="none" strike="noStrike" kern="0" cap="none" spc="0" normalizeH="0" baseline="0" noProof="0">
                <a:ln>
                  <a:noFill/>
                </a:ln>
                <a:solidFill>
                  <a:prstClr val="white"/>
                </a:solidFill>
                <a:effectLst/>
                <a:uLnTx/>
                <a:uFillTx/>
                <a:latin typeface="Arial" pitchFamily="34" charset="0"/>
                <a:ea typeface="+mn-ea"/>
                <a:cs typeface="Arial" pitchFamily="34" charset="0"/>
              </a:rPr>
              <a:t>Measure</a:t>
            </a:r>
            <a:endParaRPr kumimoji="0" lang="en-GB" sz="2800" b="1" i="0" u="none" strike="noStrike" kern="0" cap="none" spc="0" normalizeH="0" baseline="0" noProof="0">
              <a:ln>
                <a:noFill/>
              </a:ln>
              <a:solidFill>
                <a:prstClr val="white"/>
              </a:solidFill>
              <a:effectLst/>
              <a:uLnTx/>
              <a:uFillTx/>
              <a:latin typeface="Arial" pitchFamily="34" charset="0"/>
              <a:ea typeface="+mn-ea"/>
              <a:cs typeface="Arial" pitchFamily="34" charset="0"/>
            </a:endParaRPr>
          </a:p>
        </p:txBody>
      </p:sp>
      <p:sp>
        <p:nvSpPr>
          <p:cNvPr id="10" name="Rounded Rectangle 5">
            <a:extLst>
              <a:ext uri="{FF2B5EF4-FFF2-40B4-BE49-F238E27FC236}">
                <a16:creationId xmlns:a16="http://schemas.microsoft.com/office/drawing/2014/main" id="{C6D687E6-648A-983B-4865-D036B1A01811}"/>
              </a:ext>
            </a:extLst>
          </p:cNvPr>
          <p:cNvSpPr/>
          <p:nvPr/>
        </p:nvSpPr>
        <p:spPr>
          <a:xfrm>
            <a:off x="2968817" y="4223867"/>
            <a:ext cx="6243764" cy="1920240"/>
          </a:xfrm>
          <a:prstGeom prst="roundRect">
            <a:avLst>
              <a:gd name="adj" fmla="val 5715"/>
            </a:avLst>
          </a:prstGeom>
          <a:solidFill>
            <a:sysClr val="window" lastClr="FFFFFF"/>
          </a:solidFill>
          <a:ln w="25400" cap="flat" cmpd="sng" algn="ctr">
            <a:solidFill>
              <a:srgbClr val="E45C31">
                <a:alpha val="90000"/>
              </a:srgbClr>
            </a:solidFill>
            <a:prstDash val="solid"/>
            <a:miter lim="800000"/>
          </a:ln>
          <a:effectLst/>
        </p:spPr>
        <p:txBody>
          <a:bodyPr spcFirstLastPara="0" vert="horz" wrap="square" lIns="182880" tIns="216563" rIns="0" bIns="216563" numCol="1" spcCol="1270" anchor="ctr" anchorCtr="0">
            <a:noAutofit/>
          </a:bodyPr>
          <a:lstStyle/>
          <a:p>
            <a:pPr marL="342900" marR="0" lvl="1" indent="-342900" defTabSz="889000" eaLnBrk="0" fontAlgn="base" latinLnBrk="0" hangingPunct="0">
              <a:lnSpc>
                <a:spcPct val="90000"/>
              </a:lnSpc>
              <a:spcBef>
                <a:spcPct val="0"/>
              </a:spcBef>
              <a:spcAft>
                <a:spcPct val="15000"/>
              </a:spcAft>
              <a:buClrTx/>
              <a:buSzPct val="50000"/>
              <a:buFontTx/>
              <a:buBlip>
                <a:blip r:embed="rId3"/>
              </a:buBlip>
              <a:tabLst/>
              <a:defRPr/>
            </a:pPr>
            <a:r>
              <a:rPr kumimoji="0" lang="en-GB" sz="2000" b="0" i="0" u="none" strike="noStrike" kern="0" cap="none" spc="0" normalizeH="0" baseline="0" noProof="0">
                <a:ln>
                  <a:noFill/>
                </a:ln>
                <a:solidFill>
                  <a:srgbClr val="E7E6E6">
                    <a:lumMod val="25000"/>
                  </a:srgbClr>
                </a:solidFill>
                <a:effectLst/>
                <a:uLnTx/>
                <a:uFillTx/>
                <a:latin typeface="Arial" pitchFamily="34" charset="0"/>
                <a:ea typeface="+mn-ea"/>
                <a:cs typeface="Arial" pitchFamily="34" charset="0"/>
              </a:rPr>
              <a:t>Raw water turbidity</a:t>
            </a:r>
          </a:p>
          <a:p>
            <a:pPr marL="342900" marR="0" lvl="1" indent="-342900" defTabSz="889000" eaLnBrk="0" fontAlgn="base" latinLnBrk="0" hangingPunct="0">
              <a:lnSpc>
                <a:spcPct val="90000"/>
              </a:lnSpc>
              <a:spcBef>
                <a:spcPct val="0"/>
              </a:spcBef>
              <a:spcAft>
                <a:spcPct val="15000"/>
              </a:spcAft>
              <a:buClrTx/>
              <a:buSzPct val="50000"/>
              <a:buFontTx/>
              <a:buBlip>
                <a:blip r:embed="rId3"/>
              </a:buBlip>
              <a:tabLst/>
              <a:defRPr/>
            </a:pPr>
            <a:r>
              <a:rPr kumimoji="0" lang="en-GB" sz="2000" b="0" i="0" u="none" strike="noStrike" kern="0" cap="none" spc="0" normalizeH="0" baseline="0" noProof="0">
                <a:ln>
                  <a:noFill/>
                </a:ln>
                <a:solidFill>
                  <a:srgbClr val="E7E6E6">
                    <a:lumMod val="25000"/>
                  </a:srgbClr>
                </a:solidFill>
                <a:effectLst/>
                <a:uLnTx/>
                <a:uFillTx/>
                <a:latin typeface="Arial" pitchFamily="34" charset="0"/>
                <a:ea typeface="+mn-ea"/>
                <a:cs typeface="Arial" pitchFamily="34" charset="0"/>
              </a:rPr>
              <a:t>Filtered water turbidity</a:t>
            </a:r>
          </a:p>
          <a:p>
            <a:pPr marL="342900" marR="0" lvl="1" indent="-342900" defTabSz="889000" eaLnBrk="0" fontAlgn="base" latinLnBrk="0" hangingPunct="0">
              <a:lnSpc>
                <a:spcPct val="90000"/>
              </a:lnSpc>
              <a:spcBef>
                <a:spcPct val="0"/>
              </a:spcBef>
              <a:spcAft>
                <a:spcPct val="15000"/>
              </a:spcAft>
              <a:buClrTx/>
              <a:buSzPct val="50000"/>
              <a:buFontTx/>
              <a:buBlip>
                <a:blip r:embed="rId3"/>
              </a:buBlip>
              <a:tabLst/>
              <a:defRPr/>
            </a:pPr>
            <a:r>
              <a:rPr kumimoji="0" lang="en-GB" sz="2000" b="1" i="0" u="none" strike="noStrike" kern="0" cap="none" spc="0" normalizeH="0" baseline="0" noProof="0">
                <a:ln>
                  <a:noFill/>
                </a:ln>
                <a:solidFill>
                  <a:srgbClr val="E45C31"/>
                </a:solidFill>
                <a:effectLst/>
                <a:uLnTx/>
                <a:uFillTx/>
                <a:latin typeface="Arial" pitchFamily="34" charset="0"/>
                <a:ea typeface="+mn-ea"/>
                <a:cs typeface="Arial" pitchFamily="34" charset="0"/>
              </a:rPr>
              <a:t>Filtered water pH</a:t>
            </a:r>
          </a:p>
          <a:p>
            <a:pPr marL="342900" marR="0" lvl="1" indent="-342900" defTabSz="889000" eaLnBrk="0" fontAlgn="base" latinLnBrk="0" hangingPunct="0">
              <a:lnSpc>
                <a:spcPct val="90000"/>
              </a:lnSpc>
              <a:spcBef>
                <a:spcPct val="0"/>
              </a:spcBef>
              <a:spcAft>
                <a:spcPct val="15000"/>
              </a:spcAft>
              <a:buClrTx/>
              <a:buSzPct val="50000"/>
              <a:buFontTx/>
              <a:buBlip>
                <a:blip r:embed="rId3"/>
              </a:buBlip>
              <a:tabLst/>
              <a:defRPr/>
            </a:pPr>
            <a:r>
              <a:rPr kumimoji="0" lang="en-AU" sz="2000" b="0" i="0" u="none" strike="noStrike" kern="0" cap="none" spc="0" normalizeH="0" baseline="0" noProof="0">
                <a:ln>
                  <a:noFill/>
                </a:ln>
                <a:solidFill>
                  <a:srgbClr val="E7E6E6">
                    <a:lumMod val="25000"/>
                  </a:srgbClr>
                </a:solidFill>
                <a:effectLst/>
                <a:uLnTx/>
                <a:uFillTx/>
                <a:latin typeface="Arial" pitchFamily="34" charset="0"/>
                <a:ea typeface="+mn-ea"/>
                <a:cs typeface="Arial" pitchFamily="34" charset="0"/>
              </a:rPr>
              <a:t>Flow rate through water treatment plant</a:t>
            </a:r>
          </a:p>
          <a:p>
            <a:pPr marL="342900" lvl="1" indent="-342900" defTabSz="889000">
              <a:lnSpc>
                <a:spcPct val="90000"/>
              </a:lnSpc>
              <a:spcAft>
                <a:spcPct val="15000"/>
              </a:spcAft>
              <a:buSzPct val="50000"/>
              <a:buBlip>
                <a:blip r:embed="rId3"/>
              </a:buBlip>
              <a:defRPr/>
            </a:pPr>
            <a:r>
              <a:rPr kumimoji="0" lang="en-GB" sz="2000" b="0" i="0" u="none" strike="noStrike" kern="0" cap="none" spc="0" normalizeH="0" baseline="0" noProof="0">
                <a:ln>
                  <a:noFill/>
                </a:ln>
                <a:solidFill>
                  <a:srgbClr val="E7E6E6">
                    <a:lumMod val="25000"/>
                  </a:srgbClr>
                </a:solidFill>
                <a:effectLst/>
                <a:uLnTx/>
                <a:uFillTx/>
                <a:latin typeface="Arial" pitchFamily="34" charset="0"/>
                <a:ea typeface="+mn-ea"/>
                <a:cs typeface="Arial" pitchFamily="34" charset="0"/>
              </a:rPr>
              <a:t>Free chlorine concentration in distribution system</a:t>
            </a:r>
          </a:p>
        </p:txBody>
      </p:sp>
      <p:pic>
        <p:nvPicPr>
          <p:cNvPr id="11" name="Picture 6" descr="P3060057">
            <a:extLst>
              <a:ext uri="{FF2B5EF4-FFF2-40B4-BE49-F238E27FC236}">
                <a16:creationId xmlns:a16="http://schemas.microsoft.com/office/drawing/2014/main" id="{3977C708-B353-00BE-D8CA-3244D06B844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600272" y="4305803"/>
            <a:ext cx="2232000" cy="1813139"/>
          </a:xfrm>
          <a:prstGeom prst="rect">
            <a:avLst/>
          </a:prstGeom>
          <a:ln w="76200">
            <a:solidFill>
              <a:srgbClr val="E45C3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descr="P1010022">
            <a:extLst>
              <a:ext uri="{FF2B5EF4-FFF2-40B4-BE49-F238E27FC236}">
                <a16:creationId xmlns:a16="http://schemas.microsoft.com/office/drawing/2014/main" id="{37920D57-89BD-3CE5-B918-6CDAF59F0D8A}"/>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600272" y="1988595"/>
            <a:ext cx="2232000" cy="1784219"/>
          </a:xfrm>
          <a:prstGeom prst="rect">
            <a:avLst/>
          </a:prstGeom>
          <a:ln w="57150">
            <a:solidFill>
              <a:schemeClr val="accent1">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505F6E-A519-1F3A-1E8C-55087430FA1A}"/>
              </a:ext>
            </a:extLst>
          </p:cNvPr>
          <p:cNvSpPr txBox="1"/>
          <p:nvPr/>
        </p:nvSpPr>
        <p:spPr>
          <a:xfrm rot="16200000">
            <a:off x="11113217" y="5130557"/>
            <a:ext cx="2013438" cy="200055"/>
          </a:xfrm>
          <a:prstGeom prst="rect">
            <a:avLst/>
          </a:prstGeom>
          <a:noFill/>
        </p:spPr>
        <p:txBody>
          <a:bodyPr wrap="square" rtlCol="0">
            <a:spAutoFit/>
          </a:bodyPr>
          <a:lstStyle/>
          <a:p>
            <a:r>
              <a:rPr lang="en-IE" sz="700">
                <a:solidFill>
                  <a:schemeClr val="bg1">
                    <a:lumMod val="75000"/>
                  </a:schemeClr>
                </a:solidFill>
              </a:rPr>
              <a:t>WHO/R M McKeown</a:t>
            </a:r>
          </a:p>
        </p:txBody>
      </p:sp>
      <p:sp>
        <p:nvSpPr>
          <p:cNvPr id="5" name="TextBox 4">
            <a:extLst>
              <a:ext uri="{FF2B5EF4-FFF2-40B4-BE49-F238E27FC236}">
                <a16:creationId xmlns:a16="http://schemas.microsoft.com/office/drawing/2014/main" id="{BE405132-4B9F-BA16-F520-3C0D67E6720B}"/>
              </a:ext>
            </a:extLst>
          </p:cNvPr>
          <p:cNvSpPr txBox="1"/>
          <p:nvPr/>
        </p:nvSpPr>
        <p:spPr>
          <a:xfrm rot="16200000">
            <a:off x="11013189" y="2666067"/>
            <a:ext cx="2013438" cy="200055"/>
          </a:xfrm>
          <a:prstGeom prst="rect">
            <a:avLst/>
          </a:prstGeom>
          <a:noFill/>
        </p:spPr>
        <p:txBody>
          <a:bodyPr wrap="square" rtlCol="0">
            <a:spAutoFit/>
          </a:bodyPr>
          <a:lstStyle/>
          <a:p>
            <a:r>
              <a:rPr lang="en-IE" sz="700">
                <a:solidFill>
                  <a:schemeClr val="bg1">
                    <a:lumMod val="75000"/>
                  </a:schemeClr>
                </a:solidFill>
              </a:rPr>
              <a:t>Credit: WHO/Oliver Schmoll</a:t>
            </a:r>
          </a:p>
        </p:txBody>
      </p:sp>
    </p:spTree>
    <p:extLst>
      <p:ext uri="{BB962C8B-B14F-4D97-AF65-F5344CB8AC3E}">
        <p14:creationId xmlns:p14="http://schemas.microsoft.com/office/powerpoint/2010/main" val="4189584231"/>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1CAC1-9C87-DB40-8910-76CC3E650E4B}"/>
              </a:ext>
            </a:extLst>
          </p:cNvPr>
          <p:cNvPicPr>
            <a:picLocks noChangeAspect="1"/>
          </p:cNvPicPr>
          <p:nvPr/>
        </p:nvPicPr>
        <p:blipFill>
          <a:blip r:embed="rId3"/>
          <a:stretch>
            <a:fillRect/>
          </a:stretch>
        </p:blipFill>
        <p:spPr>
          <a:xfrm>
            <a:off x="7722148" y="3104140"/>
            <a:ext cx="995015" cy="826295"/>
          </a:xfrm>
          <a:prstGeom prst="rect">
            <a:avLst/>
          </a:prstGeom>
          <a:solidFill>
            <a:schemeClr val="bg1"/>
          </a:solidFill>
        </p:spPr>
      </p:pic>
      <p:pic>
        <p:nvPicPr>
          <p:cNvPr id="7" name="Graphic 6" descr="Line arrow Straight">
            <a:extLst>
              <a:ext uri="{FF2B5EF4-FFF2-40B4-BE49-F238E27FC236}">
                <a16:creationId xmlns:a16="http://schemas.microsoft.com/office/drawing/2014/main" id="{B62871CD-5E6C-C241-85E8-01F5E9CFD097}"/>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3529730" y="1493004"/>
            <a:ext cx="1015664" cy="1015664"/>
          </a:xfrm>
          <a:prstGeom prst="rect">
            <a:avLst/>
          </a:prstGeom>
        </p:spPr>
      </p:pic>
      <p:sp>
        <p:nvSpPr>
          <p:cNvPr id="296967" name="TextBox 6"/>
          <p:cNvSpPr txBox="1">
            <a:spLocks noChangeArrowheads="1"/>
          </p:cNvSpPr>
          <p:nvPr/>
        </p:nvSpPr>
        <p:spPr bwMode="auto">
          <a:xfrm>
            <a:off x="4370938" y="5477243"/>
            <a:ext cx="3066836" cy="419457"/>
          </a:xfrm>
          <a:prstGeom prst="roundRect">
            <a:avLst>
              <a:gd name="adj" fmla="val 8252"/>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2000" b="1">
                <a:solidFill>
                  <a:srgbClr val="DB504A"/>
                </a:solidFill>
              </a:rPr>
              <a:t>Critical limit breached</a:t>
            </a:r>
          </a:p>
        </p:txBody>
      </p:sp>
      <p:sp>
        <p:nvSpPr>
          <p:cNvPr id="10" name="Text Box 63">
            <a:extLst>
              <a:ext uri="{FF2B5EF4-FFF2-40B4-BE49-F238E27FC236}">
                <a16:creationId xmlns:a16="http://schemas.microsoft.com/office/drawing/2014/main" id="{AE25DFD2-D005-BF4F-9274-F56D1A1EA44E}"/>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CRITICAL </a:t>
            </a:r>
            <a:r>
              <a:rPr lang="en-US" sz="2800" b="1" spc="100">
                <a:solidFill>
                  <a:srgbClr val="FED766"/>
                </a:solidFill>
                <a:latin typeface="Arial" charset="0"/>
              </a:rPr>
              <a:t>limits and corrective actions</a:t>
            </a:r>
          </a:p>
        </p:txBody>
      </p:sp>
      <p:sp>
        <p:nvSpPr>
          <p:cNvPr id="11" name="TextBox 6">
            <a:extLst>
              <a:ext uri="{FF2B5EF4-FFF2-40B4-BE49-F238E27FC236}">
                <a16:creationId xmlns:a16="http://schemas.microsoft.com/office/drawing/2014/main" id="{7C930FB7-D7DD-F24F-ABBE-56082FBBA196}"/>
              </a:ext>
            </a:extLst>
          </p:cNvPr>
          <p:cNvSpPr txBox="1">
            <a:spLocks noChangeArrowheads="1"/>
          </p:cNvSpPr>
          <p:nvPr/>
        </p:nvSpPr>
        <p:spPr bwMode="auto">
          <a:xfrm>
            <a:off x="8871027" y="5495304"/>
            <a:ext cx="3066836" cy="419457"/>
          </a:xfrm>
          <a:prstGeom prst="roundRect">
            <a:avLst>
              <a:gd name="adj" fmla="val 8252"/>
            </a:avLst>
          </a:prstGeom>
          <a:solidFill>
            <a:srgbClr val="70B77E"/>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2000" b="1">
                <a:solidFill>
                  <a:schemeClr val="bg2">
                    <a:lumMod val="25000"/>
                  </a:schemeClr>
                </a:solidFill>
              </a:rPr>
              <a:t>Corrective action</a:t>
            </a:r>
          </a:p>
        </p:txBody>
      </p:sp>
      <p:sp>
        <p:nvSpPr>
          <p:cNvPr id="12" name="TextBox 6">
            <a:extLst>
              <a:ext uri="{FF2B5EF4-FFF2-40B4-BE49-F238E27FC236}">
                <a16:creationId xmlns:a16="http://schemas.microsoft.com/office/drawing/2014/main" id="{0D01C375-E232-6B49-9858-1E80E294D427}"/>
              </a:ext>
            </a:extLst>
          </p:cNvPr>
          <p:cNvSpPr txBox="1">
            <a:spLocks noChangeArrowheads="1"/>
          </p:cNvSpPr>
          <p:nvPr/>
        </p:nvSpPr>
        <p:spPr bwMode="auto">
          <a:xfrm>
            <a:off x="884165" y="2568511"/>
            <a:ext cx="2286000" cy="707886"/>
          </a:xfrm>
          <a:prstGeom prst="rect">
            <a:avLst/>
          </a:prstGeom>
          <a:noFill/>
          <a:ln>
            <a:noFill/>
          </a:ln>
          <a:effectLst>
            <a:softEdge rad="63500"/>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2000"/>
              <a:t>Fence around abstraction point</a:t>
            </a:r>
            <a:endParaRPr lang="en-US" sz="2000" b="1"/>
          </a:p>
        </p:txBody>
      </p:sp>
      <p:sp>
        <p:nvSpPr>
          <p:cNvPr id="13" name="TextBox 6">
            <a:extLst>
              <a:ext uri="{FF2B5EF4-FFF2-40B4-BE49-F238E27FC236}">
                <a16:creationId xmlns:a16="http://schemas.microsoft.com/office/drawing/2014/main" id="{ED7A9903-1285-834F-807C-6213EBA01488}"/>
              </a:ext>
            </a:extLst>
          </p:cNvPr>
          <p:cNvSpPr txBox="1">
            <a:spLocks noChangeArrowheads="1"/>
          </p:cNvSpPr>
          <p:nvPr/>
        </p:nvSpPr>
        <p:spPr bwMode="auto">
          <a:xfrm>
            <a:off x="884165" y="1645921"/>
            <a:ext cx="2286000" cy="742117"/>
          </a:xfrm>
          <a:prstGeom prst="roundRect">
            <a:avLst>
              <a:gd name="adj" fmla="val 8252"/>
            </a:avLst>
          </a:prstGeom>
          <a:solidFill>
            <a:srgbClr val="FED766"/>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2000" b="1">
                <a:solidFill>
                  <a:schemeClr val="bg2">
                    <a:lumMod val="25000"/>
                  </a:schemeClr>
                </a:solidFill>
              </a:rPr>
              <a:t>What to </a:t>
            </a:r>
          </a:p>
          <a:p>
            <a:pPr algn="ctr"/>
            <a:r>
              <a:rPr lang="en-US" sz="2000" b="1">
                <a:solidFill>
                  <a:schemeClr val="bg2">
                    <a:lumMod val="25000"/>
                  </a:schemeClr>
                </a:solidFill>
              </a:rPr>
              <a:t>monitor </a:t>
            </a:r>
          </a:p>
        </p:txBody>
      </p:sp>
      <p:sp>
        <p:nvSpPr>
          <p:cNvPr id="15" name="TextBox 6">
            <a:extLst>
              <a:ext uri="{FF2B5EF4-FFF2-40B4-BE49-F238E27FC236}">
                <a16:creationId xmlns:a16="http://schemas.microsoft.com/office/drawing/2014/main" id="{F18E798F-8155-5C4F-9CC6-C9A45AC4119A}"/>
              </a:ext>
            </a:extLst>
          </p:cNvPr>
          <p:cNvSpPr txBox="1">
            <a:spLocks noChangeArrowheads="1"/>
          </p:cNvSpPr>
          <p:nvPr/>
        </p:nvSpPr>
        <p:spPr bwMode="auto">
          <a:xfrm>
            <a:off x="4718864" y="1645921"/>
            <a:ext cx="2560320" cy="742117"/>
          </a:xfrm>
          <a:prstGeom prst="roundRect">
            <a:avLst>
              <a:gd name="adj" fmla="val 8252"/>
            </a:avLst>
          </a:prstGeom>
          <a:solidFill>
            <a:srgbClr val="DB504A"/>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2000" b="1">
                <a:solidFill>
                  <a:schemeClr val="bg2">
                    <a:lumMod val="25000"/>
                  </a:schemeClr>
                </a:solidFill>
              </a:rPr>
              <a:t>Target condition/ critical limit</a:t>
            </a:r>
          </a:p>
        </p:txBody>
      </p:sp>
      <p:sp>
        <p:nvSpPr>
          <p:cNvPr id="20" name="TextBox 6">
            <a:extLst>
              <a:ext uri="{FF2B5EF4-FFF2-40B4-BE49-F238E27FC236}">
                <a16:creationId xmlns:a16="http://schemas.microsoft.com/office/drawing/2014/main" id="{5FE2A6A9-1539-0941-A84B-7C7448D4A254}"/>
              </a:ext>
            </a:extLst>
          </p:cNvPr>
          <p:cNvSpPr txBox="1">
            <a:spLocks noChangeArrowheads="1"/>
          </p:cNvSpPr>
          <p:nvPr/>
        </p:nvSpPr>
        <p:spPr bwMode="auto">
          <a:xfrm>
            <a:off x="4718864" y="2414623"/>
            <a:ext cx="2560320" cy="707886"/>
          </a:xfrm>
          <a:prstGeom prst="rect">
            <a:avLst/>
          </a:prstGeom>
          <a:noFill/>
          <a:ln>
            <a:noFill/>
          </a:ln>
          <a:effectLst>
            <a:softEdge rad="63500"/>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2000"/>
              <a:t>Fence intact, </a:t>
            </a:r>
            <a:br>
              <a:rPr lang="en-US" sz="2000"/>
            </a:br>
            <a:r>
              <a:rPr lang="en-US" sz="2000"/>
              <a:t>no damage</a:t>
            </a:r>
          </a:p>
        </p:txBody>
      </p:sp>
      <p:sp>
        <p:nvSpPr>
          <p:cNvPr id="21" name="TextBox 6">
            <a:extLst>
              <a:ext uri="{FF2B5EF4-FFF2-40B4-BE49-F238E27FC236}">
                <a16:creationId xmlns:a16="http://schemas.microsoft.com/office/drawing/2014/main" id="{794FB69B-5391-964A-8894-526807EC0C75}"/>
              </a:ext>
            </a:extLst>
          </p:cNvPr>
          <p:cNvSpPr txBox="1">
            <a:spLocks noChangeArrowheads="1"/>
          </p:cNvSpPr>
          <p:nvPr/>
        </p:nvSpPr>
        <p:spPr bwMode="auto">
          <a:xfrm>
            <a:off x="9168913" y="2784382"/>
            <a:ext cx="2471064" cy="1015663"/>
          </a:xfrm>
          <a:prstGeom prst="rect">
            <a:avLst/>
          </a:prstGeom>
          <a:noFill/>
          <a:ln>
            <a:noFill/>
          </a:ln>
          <a:effectLst>
            <a:softEdge rad="63500"/>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2000"/>
              <a:t>Remove animals and repair/</a:t>
            </a:r>
            <a:br>
              <a:rPr lang="en-US" sz="2000"/>
            </a:br>
            <a:r>
              <a:rPr lang="en-US" sz="2000"/>
              <a:t>replace fence</a:t>
            </a:r>
          </a:p>
        </p:txBody>
      </p:sp>
      <p:pic>
        <p:nvPicPr>
          <p:cNvPr id="2" name="Graphic 1" descr="Line arrow Straight">
            <a:extLst>
              <a:ext uri="{FF2B5EF4-FFF2-40B4-BE49-F238E27FC236}">
                <a16:creationId xmlns:a16="http://schemas.microsoft.com/office/drawing/2014/main" id="{9F87AF5F-C3A6-C106-C27C-C387D240E8E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5633939" y="3122509"/>
            <a:ext cx="730170" cy="730170"/>
          </a:xfrm>
          <a:prstGeom prst="rect">
            <a:avLst/>
          </a:prstGeom>
        </p:spPr>
      </p:pic>
      <p:pic>
        <p:nvPicPr>
          <p:cNvPr id="6" name="Graphic 5" descr="Line arrow Straight">
            <a:extLst>
              <a:ext uri="{FF2B5EF4-FFF2-40B4-BE49-F238E27FC236}">
                <a16:creationId xmlns:a16="http://schemas.microsoft.com/office/drawing/2014/main" id="{193BAC9F-DCA9-B937-29D5-0EDF92254D1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701499" y="4176986"/>
            <a:ext cx="1015664" cy="1015664"/>
          </a:xfrm>
          <a:prstGeom prst="rect">
            <a:avLst/>
          </a:prstGeom>
        </p:spPr>
      </p:pic>
      <p:grpSp>
        <p:nvGrpSpPr>
          <p:cNvPr id="5" name="Group 4">
            <a:extLst>
              <a:ext uri="{FF2B5EF4-FFF2-40B4-BE49-F238E27FC236}">
                <a16:creationId xmlns:a16="http://schemas.microsoft.com/office/drawing/2014/main" id="{9A106856-E9B9-796A-2E37-48322290AC3E}"/>
              </a:ext>
            </a:extLst>
          </p:cNvPr>
          <p:cNvGrpSpPr/>
          <p:nvPr/>
        </p:nvGrpSpPr>
        <p:grpSpPr>
          <a:xfrm>
            <a:off x="11676764" y="1171013"/>
            <a:ext cx="515236" cy="380621"/>
            <a:chOff x="8628766" y="1945016"/>
            <a:chExt cx="515236" cy="380621"/>
          </a:xfrm>
        </p:grpSpPr>
        <p:sp>
          <p:nvSpPr>
            <p:cNvPr id="9" name="Round Same Side Corner Rectangle 29">
              <a:extLst>
                <a:ext uri="{FF2B5EF4-FFF2-40B4-BE49-F238E27FC236}">
                  <a16:creationId xmlns:a16="http://schemas.microsoft.com/office/drawing/2014/main" id="{EB0E883D-262E-C137-5ACE-B2CB06A6586C}"/>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4" name="Striped Right Arrow 30">
              <a:extLst>
                <a:ext uri="{FF2B5EF4-FFF2-40B4-BE49-F238E27FC236}">
                  <a16:creationId xmlns:a16="http://schemas.microsoft.com/office/drawing/2014/main" id="{C48323C0-5C08-F25F-BC3D-C96C009FF708}"/>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3E2493-A7D1-029F-EE27-9D91FAB93330}"/>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2</a:t>
              </a:r>
            </a:p>
          </p:txBody>
        </p:sp>
      </p:grpSp>
      <p:grpSp>
        <p:nvGrpSpPr>
          <p:cNvPr id="18" name="Group 17">
            <a:extLst>
              <a:ext uri="{FF2B5EF4-FFF2-40B4-BE49-F238E27FC236}">
                <a16:creationId xmlns:a16="http://schemas.microsoft.com/office/drawing/2014/main" id="{D4C9138D-CEE8-6D43-8B89-A96E59B5FEDC}"/>
              </a:ext>
            </a:extLst>
          </p:cNvPr>
          <p:cNvGrpSpPr/>
          <p:nvPr/>
        </p:nvGrpSpPr>
        <p:grpSpPr>
          <a:xfrm>
            <a:off x="862478" y="3216140"/>
            <a:ext cx="2307790" cy="2709673"/>
            <a:chOff x="354644" y="1526498"/>
            <a:chExt cx="2307790" cy="2709673"/>
          </a:xfrm>
        </p:grpSpPr>
        <p:pic>
          <p:nvPicPr>
            <p:cNvPr id="19" name="Picture 18">
              <a:extLst>
                <a:ext uri="{FF2B5EF4-FFF2-40B4-BE49-F238E27FC236}">
                  <a16:creationId xmlns:a16="http://schemas.microsoft.com/office/drawing/2014/main" id="{D0FD2688-D55C-A34C-849A-36487CF70BC6}"/>
                </a:ext>
              </a:extLst>
            </p:cNvPr>
            <p:cNvPicPr>
              <a:picLocks noChangeAspect="1"/>
            </p:cNvPicPr>
            <p:nvPr/>
          </p:nvPicPr>
          <p:blipFill>
            <a:blip r:embed="rId6"/>
            <a:stretch>
              <a:fillRect/>
            </a:stretch>
          </p:blipFill>
          <p:spPr>
            <a:xfrm>
              <a:off x="354644" y="1526498"/>
              <a:ext cx="2307790" cy="2709673"/>
            </a:xfrm>
            <a:prstGeom prst="rect">
              <a:avLst/>
            </a:prstGeom>
          </p:spPr>
        </p:pic>
        <p:sp>
          <p:nvSpPr>
            <p:cNvPr id="126987" name="Right Arrow 91"/>
            <p:cNvSpPr>
              <a:spLocks noChangeArrowheads="1"/>
            </p:cNvSpPr>
            <p:nvPr/>
          </p:nvSpPr>
          <p:spPr bwMode="auto">
            <a:xfrm rot="6545181">
              <a:off x="374440" y="3511999"/>
              <a:ext cx="302002" cy="124174"/>
            </a:xfrm>
            <a:prstGeom prst="rightArrow">
              <a:avLst>
                <a:gd name="adj1" fmla="val 50000"/>
                <a:gd name="adj2" fmla="val 50364"/>
              </a:avLst>
            </a:prstGeom>
            <a:solidFill>
              <a:srgbClr val="FFFFFF"/>
            </a:solid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600">
                <a:solidFill>
                  <a:schemeClr val="bg2">
                    <a:lumMod val="25000"/>
                  </a:schemeClr>
                </a:solidFill>
                <a:ea typeface="Arial" charset="0"/>
                <a:cs typeface="Arial" charset="0"/>
              </a:endParaRPr>
            </a:p>
          </p:txBody>
        </p:sp>
        <p:sp>
          <p:nvSpPr>
            <p:cNvPr id="127017" name="Right Arrow 75"/>
            <p:cNvSpPr>
              <a:spLocks noChangeArrowheads="1"/>
            </p:cNvSpPr>
            <p:nvPr/>
          </p:nvSpPr>
          <p:spPr bwMode="auto">
            <a:xfrm rot="5939164">
              <a:off x="2305559" y="1805795"/>
              <a:ext cx="302003" cy="124174"/>
            </a:xfrm>
            <a:prstGeom prst="rightArrow">
              <a:avLst>
                <a:gd name="adj1" fmla="val 50000"/>
                <a:gd name="adj2" fmla="val 50365"/>
              </a:avLst>
            </a:prstGeom>
            <a:solidFill>
              <a:srgbClr val="FFFFFF"/>
            </a:solid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600">
                <a:ea typeface="Arial" charset="0"/>
                <a:cs typeface="Arial" charset="0"/>
              </a:endParaRPr>
            </a:p>
          </p:txBody>
        </p:sp>
        <p:sp>
          <p:nvSpPr>
            <p:cNvPr id="127019" name="Right Arrow 79"/>
            <p:cNvSpPr>
              <a:spLocks noChangeArrowheads="1"/>
            </p:cNvSpPr>
            <p:nvPr/>
          </p:nvSpPr>
          <p:spPr bwMode="auto">
            <a:xfrm rot="9606542">
              <a:off x="1438122" y="2750105"/>
              <a:ext cx="303535" cy="124174"/>
            </a:xfrm>
            <a:prstGeom prst="rightArrow">
              <a:avLst>
                <a:gd name="adj1" fmla="val 50000"/>
                <a:gd name="adj2" fmla="val 49737"/>
              </a:avLst>
            </a:prstGeom>
            <a:solidFill>
              <a:srgbClr val="FFFFFF"/>
            </a:solid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600">
                <a:ea typeface="Arial" charset="0"/>
                <a:cs typeface="Arial" charset="0"/>
              </a:endParaRPr>
            </a:p>
          </p:txBody>
        </p:sp>
      </p:grpSp>
      <p:pic>
        <p:nvPicPr>
          <p:cNvPr id="22" name="Graphic 21" descr="Cow">
            <a:extLst>
              <a:ext uri="{FF2B5EF4-FFF2-40B4-BE49-F238E27FC236}">
                <a16:creationId xmlns:a16="http://schemas.microsoft.com/office/drawing/2014/main" id="{5E8474C4-4C69-AD42-9363-66646ADFC10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3472" y="3487593"/>
            <a:ext cx="659803" cy="659803"/>
          </a:xfrm>
          <a:prstGeom prst="rect">
            <a:avLst/>
          </a:prstGeom>
        </p:spPr>
      </p:pic>
      <p:pic>
        <p:nvPicPr>
          <p:cNvPr id="23" name="Graphic 22" descr="Fence with solid fill">
            <a:extLst>
              <a:ext uri="{FF2B5EF4-FFF2-40B4-BE49-F238E27FC236}">
                <a16:creationId xmlns:a16="http://schemas.microsoft.com/office/drawing/2014/main" id="{1D86ECFD-40C7-A3A3-FE32-1ADDBF7BF3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10093" y="3416284"/>
            <a:ext cx="2498477" cy="2498477"/>
          </a:xfrm>
          <a:prstGeom prst="rect">
            <a:avLst/>
          </a:prstGeom>
        </p:spPr>
      </p:pic>
      <p:sp>
        <p:nvSpPr>
          <p:cNvPr id="24" name="Rectangle 23">
            <a:extLst>
              <a:ext uri="{FF2B5EF4-FFF2-40B4-BE49-F238E27FC236}">
                <a16:creationId xmlns:a16="http://schemas.microsoft.com/office/drawing/2014/main" id="{470FBDBE-2C59-7F02-2929-FD5B2E5B3900}"/>
              </a:ext>
            </a:extLst>
          </p:cNvPr>
          <p:cNvSpPr/>
          <p:nvPr/>
        </p:nvSpPr>
        <p:spPr>
          <a:xfrm>
            <a:off x="5765369" y="3852679"/>
            <a:ext cx="801539" cy="16426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A598AA47-464A-0F79-0FEA-D1739D1C5AF8}"/>
              </a:ext>
            </a:extLst>
          </p:cNvPr>
          <p:cNvSpPr/>
          <p:nvPr/>
        </p:nvSpPr>
        <p:spPr>
          <a:xfrm>
            <a:off x="394170" y="3394129"/>
            <a:ext cx="1729098" cy="2509205"/>
          </a:xfrm>
          <a:custGeom>
            <a:avLst/>
            <a:gdLst>
              <a:gd name="connsiteX0" fmla="*/ 1729098 w 1729098"/>
              <a:gd name="connsiteY0" fmla="*/ 0 h 2509205"/>
              <a:gd name="connsiteX1" fmla="*/ 1403633 w 1729098"/>
              <a:gd name="connsiteY1" fmla="*/ 635430 h 2509205"/>
              <a:gd name="connsiteX2" fmla="*/ 427240 w 1729098"/>
              <a:gd name="connsiteY2" fmla="*/ 1224366 h 2509205"/>
              <a:gd name="connsiteX3" fmla="*/ 55281 w 1729098"/>
              <a:gd name="connsiteY3" fmla="*/ 2386739 h 2509205"/>
              <a:gd name="connsiteX4" fmla="*/ 8786 w 1729098"/>
              <a:gd name="connsiteY4" fmla="*/ 2417735 h 250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098" h="2509205">
                <a:moveTo>
                  <a:pt x="1729098" y="0"/>
                </a:moveTo>
                <a:cubicBezTo>
                  <a:pt x="1674853" y="215684"/>
                  <a:pt x="1620609" y="431369"/>
                  <a:pt x="1403633" y="635430"/>
                </a:cubicBezTo>
                <a:cubicBezTo>
                  <a:pt x="1186657" y="839491"/>
                  <a:pt x="651965" y="932481"/>
                  <a:pt x="427240" y="1224366"/>
                </a:cubicBezTo>
                <a:cubicBezTo>
                  <a:pt x="202515" y="1516251"/>
                  <a:pt x="125023" y="2187844"/>
                  <a:pt x="55281" y="2386739"/>
                </a:cubicBezTo>
                <a:cubicBezTo>
                  <a:pt x="-14461" y="2585634"/>
                  <a:pt x="-2838" y="2501684"/>
                  <a:pt x="8786" y="2417735"/>
                </a:cubicBezTo>
              </a:path>
            </a:pathLst>
          </a:custGeom>
          <a:noFill/>
          <a:ln w="476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Fence with solid fill">
            <a:extLst>
              <a:ext uri="{FF2B5EF4-FFF2-40B4-BE49-F238E27FC236}">
                <a16:creationId xmlns:a16="http://schemas.microsoft.com/office/drawing/2014/main" id="{17EFF997-2CE4-E49B-B0EC-C319D55B75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98299" y="3362615"/>
            <a:ext cx="2498477" cy="2498477"/>
          </a:xfrm>
          <a:prstGeom prst="rect">
            <a:avLst/>
          </a:prstGeom>
        </p:spPr>
      </p:pic>
    </p:spTree>
    <p:extLst>
      <p:ext uri="{BB962C8B-B14F-4D97-AF65-F5344CB8AC3E}">
        <p14:creationId xmlns:p14="http://schemas.microsoft.com/office/powerpoint/2010/main" val="46635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6967"/>
                                        </p:tgtEl>
                                        <p:attrNameLst>
                                          <p:attrName>style.visibility</p:attrName>
                                        </p:attrNameLst>
                                      </p:cBhvr>
                                      <p:to>
                                        <p:strVal val="visible"/>
                                      </p:to>
                                    </p:set>
                                    <p:anim calcmode="lin" valueType="num">
                                      <p:cBhvr>
                                        <p:cTn id="27" dur="500" fill="hold"/>
                                        <p:tgtEl>
                                          <p:spTgt spid="296967"/>
                                        </p:tgtEl>
                                        <p:attrNameLst>
                                          <p:attrName>ppt_w</p:attrName>
                                        </p:attrNameLst>
                                      </p:cBhvr>
                                      <p:tavLst>
                                        <p:tav tm="0">
                                          <p:val>
                                            <p:fltVal val="0"/>
                                          </p:val>
                                        </p:tav>
                                        <p:tav tm="100000">
                                          <p:val>
                                            <p:strVal val="#ppt_w"/>
                                          </p:val>
                                        </p:tav>
                                      </p:tavLst>
                                    </p:anim>
                                    <p:anim calcmode="lin" valueType="num">
                                      <p:cBhvr>
                                        <p:cTn id="28" dur="500" fill="hold"/>
                                        <p:tgtEl>
                                          <p:spTgt spid="296967"/>
                                        </p:tgtEl>
                                        <p:attrNameLst>
                                          <p:attrName>ppt_h</p:attrName>
                                        </p:attrNameLst>
                                      </p:cBhvr>
                                      <p:tavLst>
                                        <p:tav tm="0">
                                          <p:val>
                                            <p:fltVal val="0"/>
                                          </p:val>
                                        </p:tav>
                                        <p:tav tm="100000">
                                          <p:val>
                                            <p:strVal val="#ppt_h"/>
                                          </p:val>
                                        </p:tav>
                                      </p:tavLst>
                                    </p:anim>
                                    <p:animEffect transition="in" filter="fade">
                                      <p:cBhvr>
                                        <p:cTn id="29" dur="500"/>
                                        <p:tgtEl>
                                          <p:spTgt spid="29696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7" grpId="0" animBg="1"/>
      <p:bldP spid="11" grpId="0" animBg="1"/>
      <p:bldP spid="15" grpId="0" animBg="1"/>
      <p:bldP spid="20" grpId="0"/>
      <p:bldP spid="2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3052192310"/>
              </p:ext>
            </p:extLst>
          </p:nvPr>
        </p:nvGraphicFramePr>
        <p:xfrm>
          <a:off x="653141" y="2306002"/>
          <a:ext cx="10918373" cy="3105989"/>
        </p:xfrm>
        <a:graphic>
          <a:graphicData uri="http://schemas.openxmlformats.org/drawingml/2006/table">
            <a:tbl>
              <a:tblPr/>
              <a:tblGrid>
                <a:gridCol w="1083035">
                  <a:extLst>
                    <a:ext uri="{9D8B030D-6E8A-4147-A177-3AD203B41FA5}">
                      <a16:colId xmlns:a16="http://schemas.microsoft.com/office/drawing/2014/main" val="20000"/>
                    </a:ext>
                  </a:extLst>
                </a:gridCol>
                <a:gridCol w="1175162">
                  <a:extLst>
                    <a:ext uri="{9D8B030D-6E8A-4147-A177-3AD203B41FA5}">
                      <a16:colId xmlns:a16="http://schemas.microsoft.com/office/drawing/2014/main" val="20001"/>
                    </a:ext>
                  </a:extLst>
                </a:gridCol>
                <a:gridCol w="1042086">
                  <a:extLst>
                    <a:ext uri="{9D8B030D-6E8A-4147-A177-3AD203B41FA5}">
                      <a16:colId xmlns:a16="http://schemas.microsoft.com/office/drawing/2014/main" val="20002"/>
                    </a:ext>
                  </a:extLst>
                </a:gridCol>
                <a:gridCol w="1214063">
                  <a:extLst>
                    <a:ext uri="{9D8B030D-6E8A-4147-A177-3AD203B41FA5}">
                      <a16:colId xmlns:a16="http://schemas.microsoft.com/office/drawing/2014/main" val="20003"/>
                    </a:ext>
                  </a:extLst>
                </a:gridCol>
                <a:gridCol w="1347139">
                  <a:extLst>
                    <a:ext uri="{9D8B030D-6E8A-4147-A177-3AD203B41FA5}">
                      <a16:colId xmlns:a16="http://schemas.microsoft.com/office/drawing/2014/main" val="20004"/>
                    </a:ext>
                  </a:extLst>
                </a:gridCol>
                <a:gridCol w="1054371">
                  <a:extLst>
                    <a:ext uri="{9D8B030D-6E8A-4147-A177-3AD203B41FA5}">
                      <a16:colId xmlns:a16="http://schemas.microsoft.com/office/drawing/2014/main" val="20005"/>
                    </a:ext>
                  </a:extLst>
                </a:gridCol>
                <a:gridCol w="1316342">
                  <a:extLst>
                    <a:ext uri="{9D8B030D-6E8A-4147-A177-3AD203B41FA5}">
                      <a16:colId xmlns:a16="http://schemas.microsoft.com/office/drawing/2014/main" val="20006"/>
                    </a:ext>
                  </a:extLst>
                </a:gridCol>
                <a:gridCol w="1418881">
                  <a:extLst>
                    <a:ext uri="{9D8B030D-6E8A-4147-A177-3AD203B41FA5}">
                      <a16:colId xmlns:a16="http://schemas.microsoft.com/office/drawing/2014/main" val="20007"/>
                    </a:ext>
                  </a:extLst>
                </a:gridCol>
                <a:gridCol w="1267294">
                  <a:extLst>
                    <a:ext uri="{9D8B030D-6E8A-4147-A177-3AD203B41FA5}">
                      <a16:colId xmlns:a16="http://schemas.microsoft.com/office/drawing/2014/main" val="20008"/>
                    </a:ext>
                  </a:extLst>
                </a:gridCol>
              </a:tblGrid>
              <a:tr h="114418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Process step</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Control measure</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What to monitor?</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Where?</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When?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How?</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Who?</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Critical limit </a:t>
                      </a:r>
                      <a:br>
                        <a:rPr kumimoji="0" lang="en-US" sz="1600" b="1" i="0" u="none" strike="noStrike" cap="none" normalizeH="0" baseline="0">
                          <a:ln>
                            <a:noFill/>
                          </a:ln>
                          <a:solidFill>
                            <a:srgbClr val="FFFFFF"/>
                          </a:solidFill>
                          <a:effectLst/>
                          <a:latin typeface="Arial" charset="0"/>
                          <a:ea typeface="MS PGothic" charset="0"/>
                          <a:cs typeface="MS PGothic" charset="0"/>
                        </a:rPr>
                      </a:br>
                      <a:r>
                        <a:rPr kumimoji="0" lang="en-US" sz="1600" b="1" i="0" u="none" strike="noStrike" cap="none" normalizeH="0" baseline="0">
                          <a:ln>
                            <a:noFill/>
                          </a:ln>
                          <a:solidFill>
                            <a:srgbClr val="FFFFFF"/>
                          </a:solidFill>
                          <a:effectLst/>
                          <a:latin typeface="Arial" charset="0"/>
                          <a:ea typeface="MS PGothic" charset="0"/>
                          <a:cs typeface="MS PGothic" charset="0"/>
                        </a:rPr>
                        <a:t>(or target condition)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Corrective action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extLst>
                  <a:ext uri="{0D108BD9-81ED-4DB2-BD59-A6C34878D82A}">
                    <a16:rowId xmlns:a16="http://schemas.microsoft.com/office/drawing/2014/main" val="10000"/>
                  </a:ext>
                </a:extLst>
              </a:tr>
              <a:tr h="1383075">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Distribution </a:t>
                      </a:r>
                    </a:p>
                  </a:txBody>
                  <a:tcPr marL="11087" marR="11087" marT="11089" marB="0" anchor="ctr" horzOverflow="overflow">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Sanitary pipe repair practices</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Free chlorine residual and turbidity of reinstated pipe water</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600" b="0" i="0" u="none" strike="noStrike" cap="none" normalizeH="0" baseline="0">
                          <a:ln>
                            <a:noFill/>
                          </a:ln>
                          <a:solidFill>
                            <a:schemeClr val="tx1"/>
                          </a:solidFill>
                          <a:effectLst/>
                          <a:latin typeface="Arial" charset="0"/>
                          <a:ea typeface="MS PGothic" charset="0"/>
                          <a:cs typeface="MS PGothic" charset="0"/>
                        </a:rPr>
                        <a:t>First sample point in the network downstream of the repair location</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Following every pipe repair</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Free chlorine residual meter</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MS PGothic" charset="0"/>
                        <a:cs typeface="MS PGothic"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Turbidity meter</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Network maintenance operator</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1" u="none" strike="noStrike" cap="none" normalizeH="0" baseline="0">
                          <a:ln>
                            <a:noFill/>
                          </a:ln>
                          <a:solidFill>
                            <a:schemeClr val="tx1"/>
                          </a:solidFill>
                          <a:effectLst/>
                          <a:latin typeface="Arial" charset="0"/>
                          <a:ea typeface="MS PGothic" charset="0"/>
                          <a:cs typeface="MS PGothic" charset="0"/>
                        </a:rPr>
                        <a:t>Free chlorine residual:</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≥0.2 mg/L and ≤0.7 mg/L</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MS PGothic" charset="0"/>
                        <a:cs typeface="MS PGothic"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MS PGothic" charset="0"/>
                          <a:cs typeface="MS PGothic" charset="0"/>
                        </a:rPr>
                        <a:t>Turbidity: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&lt;0.5 NTU</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MS PGothic" charset="0"/>
                        <a:cs typeface="MS PGothic" charset="0"/>
                      </a:endParaRP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Repeat pipe flushing until target conditions are met</a:t>
                      </a:r>
                    </a:p>
                  </a:txBody>
                  <a:tcPr marL="11087" marR="11087" marT="11089" marB="0" anchor="ctr" horzOverflow="overflow">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1"/>
                  </a:ext>
                </a:extLst>
              </a:tr>
            </a:tbl>
          </a:graphicData>
        </a:graphic>
      </p:graphicFrame>
      <p:sp>
        <p:nvSpPr>
          <p:cNvPr id="5" name="Text Box 63">
            <a:extLst>
              <a:ext uri="{FF2B5EF4-FFF2-40B4-BE49-F238E27FC236}">
                <a16:creationId xmlns:a16="http://schemas.microsoft.com/office/drawing/2014/main" id="{02F42645-0A49-1941-9402-5B463DFC588C}"/>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DEVELOP</a:t>
            </a:r>
            <a:r>
              <a:rPr lang="en-US" sz="2800" spc="100">
                <a:solidFill>
                  <a:srgbClr val="FED766"/>
                </a:solidFill>
                <a:latin typeface="Arial" charset="0"/>
              </a:rPr>
              <a:t> </a:t>
            </a:r>
            <a:r>
              <a:rPr lang="en-US" sz="2800" b="1" spc="100">
                <a:solidFill>
                  <a:srgbClr val="FED766"/>
                </a:solidFill>
                <a:latin typeface="Arial" charset="0"/>
              </a:rPr>
              <a:t>an operational monitoring plan</a:t>
            </a:r>
          </a:p>
        </p:txBody>
      </p:sp>
      <p:sp>
        <p:nvSpPr>
          <p:cNvPr id="6" name="Text Box 63">
            <a:extLst>
              <a:ext uri="{FF2B5EF4-FFF2-40B4-BE49-F238E27FC236}">
                <a16:creationId xmlns:a16="http://schemas.microsoft.com/office/drawing/2014/main" id="{F87C440A-794B-1B44-BC8C-84C75EF0D397}"/>
              </a:ext>
            </a:extLst>
          </p:cNvPr>
          <p:cNvSpPr txBox="1">
            <a:spLocks noChangeArrowheads="1"/>
          </p:cNvSpPr>
          <p:nvPr/>
        </p:nvSpPr>
        <p:spPr bwMode="auto">
          <a:xfrm>
            <a:off x="653140" y="1854279"/>
            <a:ext cx="4042845" cy="451723"/>
          </a:xfrm>
          <a:prstGeom prst="round2SameRect">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defRPr/>
            </a:pPr>
            <a:r>
              <a:rPr lang="en-US" sz="2200" b="1" spc="300">
                <a:solidFill>
                  <a:srgbClr val="009FB7"/>
                </a:solidFill>
                <a:latin typeface="Arial" charset="0"/>
              </a:rPr>
              <a:t>WORKED EXAMPLE:</a:t>
            </a:r>
            <a:endParaRPr lang="en-US" sz="2200" i="1" spc="300">
              <a:solidFill>
                <a:srgbClr val="009FB7"/>
              </a:solidFill>
              <a:latin typeface="Arial" charset="0"/>
            </a:endParaRPr>
          </a:p>
        </p:txBody>
      </p:sp>
    </p:spTree>
    <p:extLst>
      <p:ext uri="{BB962C8B-B14F-4D97-AF65-F5344CB8AC3E}">
        <p14:creationId xmlns:p14="http://schemas.microsoft.com/office/powerpoint/2010/main" val="165624558"/>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3351106351"/>
              </p:ext>
            </p:extLst>
          </p:nvPr>
        </p:nvGraphicFramePr>
        <p:xfrm>
          <a:off x="405114" y="2327775"/>
          <a:ext cx="11482086" cy="3186113"/>
        </p:xfrm>
        <a:graphic>
          <a:graphicData uri="http://schemas.openxmlformats.org/drawingml/2006/table">
            <a:tbl>
              <a:tblPr/>
              <a:tblGrid>
                <a:gridCol w="1138953">
                  <a:extLst>
                    <a:ext uri="{9D8B030D-6E8A-4147-A177-3AD203B41FA5}">
                      <a16:colId xmlns:a16="http://schemas.microsoft.com/office/drawing/2014/main" val="20000"/>
                    </a:ext>
                  </a:extLst>
                </a:gridCol>
                <a:gridCol w="1235837">
                  <a:extLst>
                    <a:ext uri="{9D8B030D-6E8A-4147-A177-3AD203B41FA5}">
                      <a16:colId xmlns:a16="http://schemas.microsoft.com/office/drawing/2014/main" val="20001"/>
                    </a:ext>
                  </a:extLst>
                </a:gridCol>
                <a:gridCol w="1095890">
                  <a:extLst>
                    <a:ext uri="{9D8B030D-6E8A-4147-A177-3AD203B41FA5}">
                      <a16:colId xmlns:a16="http://schemas.microsoft.com/office/drawing/2014/main" val="20002"/>
                    </a:ext>
                  </a:extLst>
                </a:gridCol>
                <a:gridCol w="1276744">
                  <a:extLst>
                    <a:ext uri="{9D8B030D-6E8A-4147-A177-3AD203B41FA5}">
                      <a16:colId xmlns:a16="http://schemas.microsoft.com/office/drawing/2014/main" val="20003"/>
                    </a:ext>
                  </a:extLst>
                </a:gridCol>
                <a:gridCol w="1416690">
                  <a:extLst>
                    <a:ext uri="{9D8B030D-6E8A-4147-A177-3AD203B41FA5}">
                      <a16:colId xmlns:a16="http://schemas.microsoft.com/office/drawing/2014/main" val="20004"/>
                    </a:ext>
                  </a:extLst>
                </a:gridCol>
                <a:gridCol w="1108807">
                  <a:extLst>
                    <a:ext uri="{9D8B030D-6E8A-4147-A177-3AD203B41FA5}">
                      <a16:colId xmlns:a16="http://schemas.microsoft.com/office/drawing/2014/main" val="20005"/>
                    </a:ext>
                  </a:extLst>
                </a:gridCol>
                <a:gridCol w="1270286">
                  <a:extLst>
                    <a:ext uri="{9D8B030D-6E8A-4147-A177-3AD203B41FA5}">
                      <a16:colId xmlns:a16="http://schemas.microsoft.com/office/drawing/2014/main" val="20006"/>
                    </a:ext>
                  </a:extLst>
                </a:gridCol>
                <a:gridCol w="1606156">
                  <a:extLst>
                    <a:ext uri="{9D8B030D-6E8A-4147-A177-3AD203B41FA5}">
                      <a16:colId xmlns:a16="http://schemas.microsoft.com/office/drawing/2014/main" val="20007"/>
                    </a:ext>
                  </a:extLst>
                </a:gridCol>
                <a:gridCol w="1332723">
                  <a:extLst>
                    <a:ext uri="{9D8B030D-6E8A-4147-A177-3AD203B41FA5}">
                      <a16:colId xmlns:a16="http://schemas.microsoft.com/office/drawing/2014/main" val="20008"/>
                    </a:ext>
                  </a:extLst>
                </a:gridCol>
              </a:tblGrid>
              <a:tr h="866775">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Process step</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Control measure</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What to monitor?</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Where?</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When?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How?</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Who?</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Critical limit (or target condition)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Corrective action</a:t>
                      </a:r>
                    </a:p>
                  </a:txBody>
                  <a:tcPr marL="11087" marR="11087" marT="11089"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9FB7"/>
                    </a:solidFill>
                  </a:tcPr>
                </a:tc>
                <a:extLst>
                  <a:ext uri="{0D108BD9-81ED-4DB2-BD59-A6C34878D82A}">
                    <a16:rowId xmlns:a16="http://schemas.microsoft.com/office/drawing/2014/main" val="10000"/>
                  </a:ext>
                </a:extLst>
              </a:tr>
              <a:tr h="104775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Catchment</a:t>
                      </a:r>
                    </a:p>
                  </a:txBody>
                  <a:tcPr marL="11087" marR="11087" marT="11089" marB="0" anchor="ctr" horzOverflow="overflow">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1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Fence around abstraction point</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1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Fence condition</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1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600" b="0" i="0" u="none" strike="noStrike" cap="none" normalizeH="0" baseline="0">
                          <a:ln>
                            <a:noFill/>
                          </a:ln>
                          <a:solidFill>
                            <a:schemeClr val="tx1"/>
                          </a:solidFill>
                          <a:effectLst/>
                          <a:latin typeface="Arial" charset="0"/>
                          <a:ea typeface="MS PGothic" charset="0"/>
                          <a:cs typeface="MS PGothic" charset="0"/>
                        </a:rPr>
                        <a:t>At abstraction point</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1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Weekly</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1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Visual inspection</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1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Maintenance lead</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1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Fence structurally sound and the gate secured</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1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MS PGothic" charset="0"/>
                          <a:cs typeface="MS PGothic" charset="0"/>
                        </a:rPr>
                        <a:t>Secure gate or repair fence</a:t>
                      </a:r>
                    </a:p>
                  </a:txBody>
                  <a:tcPr marL="11087" marR="11087" marT="11089" marB="0" anchor="ctr" horzOverflow="overflow">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10000"/>
                      </a:schemeClr>
                    </a:solidFill>
                  </a:tcPr>
                </a:tc>
                <a:extLst>
                  <a:ext uri="{0D108BD9-81ED-4DB2-BD59-A6C34878D82A}">
                    <a16:rowId xmlns:a16="http://schemas.microsoft.com/office/drawing/2014/main" val="10001"/>
                  </a:ext>
                </a:extLst>
              </a:tr>
              <a:tr h="1271588">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Water treatment plant</a:t>
                      </a:r>
                    </a:p>
                  </a:txBody>
                  <a:tcPr marL="11087" marR="11087" marT="11089" marB="0" anchor="ctr" horzOverflow="overflow">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Chlorination</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Chlorine residual</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At entry point to the distribution system</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4 x daily</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Collect sample from tank outlet tap &amp; field test</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Analyst</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≥0.9 mg/L and ≤1.2 mg/L</a:t>
                      </a:r>
                    </a:p>
                  </a:txBody>
                  <a:tcPr marL="11087" marR="11087" marT="11089"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Gothic" charset="0"/>
                          <a:cs typeface="MS PGothic" charset="0"/>
                        </a:rPr>
                        <a:t>Follow chlorine non-compliance SOP</a:t>
                      </a:r>
                    </a:p>
                  </a:txBody>
                  <a:tcPr marL="11087" marR="11087" marT="11089" marB="0" anchor="ctr" horzOverflow="overflow">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bl>
          </a:graphicData>
        </a:graphic>
      </p:graphicFrame>
      <p:sp>
        <p:nvSpPr>
          <p:cNvPr id="7" name="Text Box 63">
            <a:extLst>
              <a:ext uri="{FF2B5EF4-FFF2-40B4-BE49-F238E27FC236}">
                <a16:creationId xmlns:a16="http://schemas.microsoft.com/office/drawing/2014/main" id="{971B1E8A-E6B1-E047-BE44-EE1B18CF9B5E}"/>
              </a:ext>
            </a:extLst>
          </p:cNvPr>
          <p:cNvSpPr txBox="1">
            <a:spLocks noChangeArrowheads="1"/>
          </p:cNvSpPr>
          <p:nvPr/>
        </p:nvSpPr>
        <p:spPr bwMode="auto">
          <a:xfrm>
            <a:off x="405114" y="1876052"/>
            <a:ext cx="3920149" cy="451723"/>
          </a:xfrm>
          <a:prstGeom prst="round2SameRect">
            <a:avLst/>
          </a:prstGeom>
          <a:solidFill>
            <a:srgbClr val="FED76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defRPr/>
            </a:pPr>
            <a:r>
              <a:rPr lang="en-US" sz="2200" b="1" spc="300">
                <a:solidFill>
                  <a:srgbClr val="009FB7"/>
                </a:solidFill>
                <a:latin typeface="Arial" charset="0"/>
              </a:rPr>
              <a:t>OTHER EXAMPLES:</a:t>
            </a:r>
            <a:endParaRPr lang="en-US" sz="2200" i="1" spc="300">
              <a:solidFill>
                <a:srgbClr val="009FB7"/>
              </a:solidFill>
              <a:latin typeface="Arial" charset="0"/>
            </a:endParaRPr>
          </a:p>
        </p:txBody>
      </p:sp>
      <p:sp>
        <p:nvSpPr>
          <p:cNvPr id="3" name="Text Box 63">
            <a:extLst>
              <a:ext uri="{FF2B5EF4-FFF2-40B4-BE49-F238E27FC236}">
                <a16:creationId xmlns:a16="http://schemas.microsoft.com/office/drawing/2014/main" id="{B956FE4B-08A0-2F85-5A23-E55BF92FE893}"/>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DEVELOP</a:t>
            </a:r>
            <a:r>
              <a:rPr lang="en-US" sz="2800" spc="100">
                <a:solidFill>
                  <a:srgbClr val="FED766"/>
                </a:solidFill>
                <a:latin typeface="Arial" charset="0"/>
              </a:rPr>
              <a:t> </a:t>
            </a:r>
            <a:r>
              <a:rPr lang="en-US" sz="2800" b="1" spc="100">
                <a:solidFill>
                  <a:srgbClr val="FED766"/>
                </a:solidFill>
                <a:latin typeface="Arial" charset="0"/>
              </a:rPr>
              <a:t>an operational monitoring</a:t>
            </a:r>
          </a:p>
        </p:txBody>
      </p:sp>
    </p:spTree>
    <p:extLst>
      <p:ext uri="{BB962C8B-B14F-4D97-AF65-F5344CB8AC3E}">
        <p14:creationId xmlns:p14="http://schemas.microsoft.com/office/powerpoint/2010/main" val="440728864"/>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E098-B6CA-E81D-0141-0C5DECFCF765}"/>
            </a:ext>
          </a:extLst>
        </p:cNvPr>
        <p:cNvGrpSpPr/>
        <p:nvPr/>
      </p:nvGrpSpPr>
      <p:grpSpPr>
        <a:xfrm>
          <a:off x="0" y="0"/>
          <a:ext cx="0" cy="0"/>
          <a:chOff x="0" y="0"/>
          <a:chExt cx="0" cy="0"/>
        </a:xfrm>
      </p:grpSpPr>
      <p:sp>
        <p:nvSpPr>
          <p:cNvPr id="2" name="Text Box 63">
            <a:extLst>
              <a:ext uri="{FF2B5EF4-FFF2-40B4-BE49-F238E27FC236}">
                <a16:creationId xmlns:a16="http://schemas.microsoft.com/office/drawing/2014/main" id="{405AC71A-4551-ED49-03DF-A83BD5810CDD}"/>
              </a:ext>
            </a:extLst>
          </p:cNvPr>
          <p:cNvSpPr txBox="1">
            <a:spLocks noChangeArrowheads="1"/>
          </p:cNvSpPr>
          <p:nvPr/>
        </p:nvSpPr>
        <p:spPr bwMode="auto">
          <a:xfrm>
            <a:off x="-239486" y="321897"/>
            <a:ext cx="11241118"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KEY ACTION </a:t>
            </a:r>
            <a:r>
              <a:rPr lang="en-US" sz="2800" b="1" spc="300">
                <a:solidFill>
                  <a:prstClr val="white"/>
                </a:solidFill>
                <a:latin typeface="Arial" charset="0"/>
              </a:rPr>
              <a:t>3</a:t>
            </a:r>
            <a:r>
              <a:rPr kumimoji="0" lang="en-US" sz="2800" b="1" i="0" u="none" strike="noStrike" kern="1200" cap="none" spc="300" normalizeH="0" baseline="0" noProof="0">
                <a:ln>
                  <a:noFill/>
                </a:ln>
                <a:solidFill>
                  <a:prstClr val="white"/>
                </a:solidFill>
                <a:effectLst/>
                <a:uLnTx/>
                <a:uFillTx/>
                <a:latin typeface="Arial" charset="0"/>
                <a:ea typeface="ＭＳ Ｐゴシック" charset="0"/>
              </a:rPr>
              <a:t>: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rgbClr val="FED766"/>
                </a:solidFill>
                <a:effectLst/>
                <a:uLnTx/>
                <a:uFillTx/>
                <a:latin typeface="Arial" charset="0"/>
                <a:ea typeface="ＭＳ Ｐゴシック" charset="0"/>
              </a:rPr>
              <a:t>Implement the operational monitoring plan</a:t>
            </a:r>
          </a:p>
        </p:txBody>
      </p:sp>
      <p:pic>
        <p:nvPicPr>
          <p:cNvPr id="3" name="Picture 2">
            <a:extLst>
              <a:ext uri="{FF2B5EF4-FFF2-40B4-BE49-F238E27FC236}">
                <a16:creationId xmlns:a16="http://schemas.microsoft.com/office/drawing/2014/main" id="{21D6BA7F-52AB-59C9-1AE3-FCB9D4E66F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672" y="1990412"/>
            <a:ext cx="1408859" cy="681821"/>
          </a:xfrm>
          <a:prstGeom prst="rect">
            <a:avLst/>
          </a:prstGeom>
        </p:spPr>
      </p:pic>
      <p:pic>
        <p:nvPicPr>
          <p:cNvPr id="4" name="Picture 3">
            <a:extLst>
              <a:ext uri="{FF2B5EF4-FFF2-40B4-BE49-F238E27FC236}">
                <a16:creationId xmlns:a16="http://schemas.microsoft.com/office/drawing/2014/main" id="{A7ACAA8E-1231-0875-ECC1-87E194329F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5556" y="4250825"/>
            <a:ext cx="1433146" cy="693575"/>
          </a:xfrm>
          <a:prstGeom prst="rect">
            <a:avLst/>
          </a:prstGeom>
        </p:spPr>
      </p:pic>
      <p:cxnSp>
        <p:nvCxnSpPr>
          <p:cNvPr id="5" name="Straight Arrow Connector 4">
            <a:extLst>
              <a:ext uri="{FF2B5EF4-FFF2-40B4-BE49-F238E27FC236}">
                <a16:creationId xmlns:a16="http://schemas.microsoft.com/office/drawing/2014/main" id="{2947CC0D-0443-3DE6-9731-6C1B6CCAF66B}"/>
              </a:ext>
            </a:extLst>
          </p:cNvPr>
          <p:cNvCxnSpPr>
            <a:stCxn id="8" idx="3"/>
            <a:endCxn id="9" idx="1"/>
          </p:cNvCxnSpPr>
          <p:nvPr/>
        </p:nvCxnSpPr>
        <p:spPr bwMode="auto">
          <a:xfrm>
            <a:off x="6915150" y="2971800"/>
            <a:ext cx="1551666" cy="0"/>
          </a:xfrm>
          <a:prstGeom prst="straightConnector1">
            <a:avLst/>
          </a:prstGeom>
          <a:ln w="25400">
            <a:solidFill>
              <a:srgbClr val="DB504A"/>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8B46852-8E8D-F046-D443-2763B8C603AB}"/>
              </a:ext>
            </a:extLst>
          </p:cNvPr>
          <p:cNvCxnSpPr>
            <a:cxnSpLocks/>
            <a:stCxn id="8" idx="2"/>
            <a:endCxn id="10" idx="0"/>
          </p:cNvCxnSpPr>
          <p:nvPr/>
        </p:nvCxnSpPr>
        <p:spPr bwMode="auto">
          <a:xfrm>
            <a:off x="5826919" y="4069080"/>
            <a:ext cx="0" cy="1033826"/>
          </a:xfrm>
          <a:prstGeom prst="straightConnector1">
            <a:avLst/>
          </a:prstGeom>
          <a:ln w="25400">
            <a:solidFill>
              <a:srgbClr val="086788"/>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16">
            <a:extLst>
              <a:ext uri="{FF2B5EF4-FFF2-40B4-BE49-F238E27FC236}">
                <a16:creationId xmlns:a16="http://schemas.microsoft.com/office/drawing/2014/main" id="{83C35882-11C2-358F-70E6-8C3757E76288}"/>
              </a:ext>
            </a:extLst>
          </p:cNvPr>
          <p:cNvSpPr/>
          <p:nvPr/>
        </p:nvSpPr>
        <p:spPr bwMode="auto">
          <a:xfrm>
            <a:off x="1473994" y="1874520"/>
            <a:ext cx="2176462" cy="2194560"/>
          </a:xfrm>
          <a:prstGeom prst="roundRect">
            <a:avLst>
              <a:gd name="adj" fmla="val 8058"/>
            </a:avLst>
          </a:prstGeom>
          <a:solidFill>
            <a:schemeClr val="bg1"/>
          </a:solidFill>
          <a:ln>
            <a:solidFill>
              <a:srgbClr val="0867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600"/>
              </a:spcAft>
              <a:defRPr/>
            </a:pPr>
            <a:r>
              <a:rPr lang="en-GB" sz="1800" b="1">
                <a:solidFill>
                  <a:srgbClr val="086788"/>
                </a:solidFill>
                <a:latin typeface="Arial"/>
                <a:cs typeface="Arial"/>
              </a:rPr>
              <a:t>OPERATIONAL MONITORING: </a:t>
            </a:r>
          </a:p>
          <a:p>
            <a:pPr algn="ctr" fontAlgn="auto">
              <a:spcBef>
                <a:spcPts val="0"/>
              </a:spcBef>
              <a:spcAft>
                <a:spcPts val="600"/>
              </a:spcAft>
              <a:defRPr/>
            </a:pPr>
            <a:r>
              <a:rPr lang="en-GB" sz="1800">
                <a:solidFill>
                  <a:schemeClr val="bg2">
                    <a:lumMod val="25000"/>
                  </a:schemeClr>
                </a:solidFill>
                <a:latin typeface="Arial"/>
                <a:cs typeface="Arial"/>
              </a:rPr>
              <a:t>What to monitor, where, when, how, who? What is critical limit or target condition?</a:t>
            </a:r>
          </a:p>
        </p:txBody>
      </p:sp>
      <p:sp>
        <p:nvSpPr>
          <p:cNvPr id="8" name="Rounded Rectangle 17">
            <a:extLst>
              <a:ext uri="{FF2B5EF4-FFF2-40B4-BE49-F238E27FC236}">
                <a16:creationId xmlns:a16="http://schemas.microsoft.com/office/drawing/2014/main" id="{0D5B26F8-A68A-7CB4-5403-A1507DE82226}"/>
              </a:ext>
            </a:extLst>
          </p:cNvPr>
          <p:cNvSpPr/>
          <p:nvPr/>
        </p:nvSpPr>
        <p:spPr bwMode="auto">
          <a:xfrm>
            <a:off x="4738687" y="1874520"/>
            <a:ext cx="2176463" cy="2194560"/>
          </a:xfrm>
          <a:prstGeom prst="roundRect">
            <a:avLst>
              <a:gd name="adj" fmla="val 7238"/>
            </a:avLst>
          </a:prstGeom>
          <a:solidFill>
            <a:schemeClr val="bg1"/>
          </a:solidFill>
          <a:ln>
            <a:solidFill>
              <a:srgbClr val="0867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600"/>
              </a:spcAft>
              <a:defRPr/>
            </a:pPr>
            <a:r>
              <a:rPr lang="en-GB" sz="1800" b="1">
                <a:solidFill>
                  <a:srgbClr val="086788"/>
                </a:solidFill>
                <a:latin typeface="Arial"/>
                <a:cs typeface="Arial"/>
              </a:rPr>
              <a:t>MONITORING RESULTS:</a:t>
            </a:r>
          </a:p>
          <a:p>
            <a:pPr algn="ctr" fontAlgn="auto">
              <a:spcBef>
                <a:spcPts val="0"/>
              </a:spcBef>
              <a:spcAft>
                <a:spcPts val="600"/>
              </a:spcAft>
              <a:defRPr/>
            </a:pPr>
            <a:r>
              <a:rPr lang="en-GB" sz="1800">
                <a:solidFill>
                  <a:schemeClr val="bg2">
                    <a:lumMod val="25000"/>
                  </a:schemeClr>
                </a:solidFill>
                <a:latin typeface="Arial"/>
                <a:cs typeface="Arial"/>
              </a:rPr>
              <a:t>Is the control measure performing as intended (within critical limits)?</a:t>
            </a:r>
          </a:p>
        </p:txBody>
      </p:sp>
      <p:sp>
        <p:nvSpPr>
          <p:cNvPr id="9" name="Rounded Rectangle 18">
            <a:extLst>
              <a:ext uri="{FF2B5EF4-FFF2-40B4-BE49-F238E27FC236}">
                <a16:creationId xmlns:a16="http://schemas.microsoft.com/office/drawing/2014/main" id="{90F6F519-9159-B008-0DEE-6E4ED1DDC2BE}"/>
              </a:ext>
            </a:extLst>
          </p:cNvPr>
          <p:cNvSpPr/>
          <p:nvPr/>
        </p:nvSpPr>
        <p:spPr bwMode="auto">
          <a:xfrm>
            <a:off x="8466816" y="1874520"/>
            <a:ext cx="2176462" cy="2194560"/>
          </a:xfrm>
          <a:prstGeom prst="roundRect">
            <a:avLst>
              <a:gd name="adj" fmla="val 6419"/>
            </a:avLst>
          </a:prstGeom>
          <a:solidFill>
            <a:schemeClr val="bg1"/>
          </a:solidFill>
          <a:ln>
            <a:solidFill>
              <a:srgbClr val="DB50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600"/>
              </a:spcAft>
              <a:defRPr/>
            </a:pPr>
            <a:r>
              <a:rPr lang="en-GB" sz="1800" b="1">
                <a:solidFill>
                  <a:srgbClr val="DB504A"/>
                </a:solidFill>
                <a:latin typeface="Arial"/>
                <a:cs typeface="Arial"/>
              </a:rPr>
              <a:t>CORRECTIVE ACTIONS:</a:t>
            </a:r>
          </a:p>
          <a:p>
            <a:pPr algn="ctr" fontAlgn="auto">
              <a:spcBef>
                <a:spcPts val="0"/>
              </a:spcBef>
              <a:spcAft>
                <a:spcPts val="600"/>
              </a:spcAft>
              <a:defRPr/>
            </a:pPr>
            <a:r>
              <a:rPr lang="en-GB" sz="1800">
                <a:solidFill>
                  <a:srgbClr val="DB504A"/>
                </a:solidFill>
                <a:latin typeface="Arial"/>
                <a:cs typeface="Arial"/>
              </a:rPr>
              <a:t>What corrective actions need to be taken if critical limits are breached?</a:t>
            </a:r>
          </a:p>
        </p:txBody>
      </p:sp>
      <p:sp>
        <p:nvSpPr>
          <p:cNvPr id="10" name="TextBox 8">
            <a:extLst>
              <a:ext uri="{FF2B5EF4-FFF2-40B4-BE49-F238E27FC236}">
                <a16:creationId xmlns:a16="http://schemas.microsoft.com/office/drawing/2014/main" id="{122F66D5-04FE-CA24-1397-13E516979A4A}"/>
              </a:ext>
            </a:extLst>
          </p:cNvPr>
          <p:cNvSpPr txBox="1">
            <a:spLocks noChangeArrowheads="1"/>
          </p:cNvSpPr>
          <p:nvPr/>
        </p:nvSpPr>
        <p:spPr bwMode="auto">
          <a:xfrm>
            <a:off x="5551488" y="5102906"/>
            <a:ext cx="550862" cy="338137"/>
          </a:xfrm>
          <a:prstGeom prst="rect">
            <a:avLst/>
          </a:prstGeom>
          <a:solidFill>
            <a:schemeClr val="bg1"/>
          </a:solidFill>
          <a:ln w="50800">
            <a:solidFill>
              <a:srgbClr val="008000"/>
            </a:solidFill>
            <a:miter lim="800000"/>
            <a:headEnd/>
            <a:tailEnd/>
          </a:ln>
        </p:spPr>
        <p:txBody>
          <a:bodyPr wrap="non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rgbClr val="70B77E"/>
                </a:solidFill>
                <a:cs typeface="Arial" charset="0"/>
              </a:rPr>
              <a:t>Yes</a:t>
            </a:r>
          </a:p>
        </p:txBody>
      </p:sp>
      <p:sp>
        <p:nvSpPr>
          <p:cNvPr id="11" name="TextBox 9">
            <a:extLst>
              <a:ext uri="{FF2B5EF4-FFF2-40B4-BE49-F238E27FC236}">
                <a16:creationId xmlns:a16="http://schemas.microsoft.com/office/drawing/2014/main" id="{20ACE082-EE9E-579D-905A-923C85C46B86}"/>
              </a:ext>
            </a:extLst>
          </p:cNvPr>
          <p:cNvSpPr txBox="1">
            <a:spLocks noChangeArrowheads="1"/>
          </p:cNvSpPr>
          <p:nvPr/>
        </p:nvSpPr>
        <p:spPr bwMode="auto">
          <a:xfrm>
            <a:off x="7490731" y="2790055"/>
            <a:ext cx="458787" cy="338138"/>
          </a:xfrm>
          <a:prstGeom prst="rect">
            <a:avLst/>
          </a:prstGeom>
          <a:solidFill>
            <a:schemeClr val="bg1"/>
          </a:solidFill>
          <a:ln w="50800">
            <a:solidFill>
              <a:srgbClr val="C90000"/>
            </a:solidFill>
            <a:miter lim="800000"/>
            <a:headEnd/>
            <a:tailEnd/>
          </a:ln>
        </p:spPr>
        <p:txBody>
          <a:bodyPr wrap="non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cs typeface="Arial" charset="0"/>
              </a:rPr>
              <a:t>No</a:t>
            </a:r>
          </a:p>
        </p:txBody>
      </p:sp>
      <p:cxnSp>
        <p:nvCxnSpPr>
          <p:cNvPr id="12" name="Straight Arrow Connector 11">
            <a:extLst>
              <a:ext uri="{FF2B5EF4-FFF2-40B4-BE49-F238E27FC236}">
                <a16:creationId xmlns:a16="http://schemas.microsoft.com/office/drawing/2014/main" id="{B51BE8C1-8418-7A08-130A-7DD5A8890D54}"/>
              </a:ext>
            </a:extLst>
          </p:cNvPr>
          <p:cNvCxnSpPr>
            <a:stCxn id="7" idx="3"/>
            <a:endCxn id="8" idx="1"/>
          </p:cNvCxnSpPr>
          <p:nvPr/>
        </p:nvCxnSpPr>
        <p:spPr bwMode="auto">
          <a:xfrm>
            <a:off x="3650456" y="2971800"/>
            <a:ext cx="1088231" cy="0"/>
          </a:xfrm>
          <a:prstGeom prst="straightConnector1">
            <a:avLst/>
          </a:prstGeom>
          <a:ln w="25400">
            <a:solidFill>
              <a:srgbClr val="086788"/>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B11EE7F-235A-3E4C-B94A-826A30305AF6}"/>
              </a:ext>
            </a:extLst>
          </p:cNvPr>
          <p:cNvCxnSpPr>
            <a:cxnSpLocks/>
            <a:stCxn id="10" idx="1"/>
          </p:cNvCxnSpPr>
          <p:nvPr/>
        </p:nvCxnSpPr>
        <p:spPr bwMode="auto">
          <a:xfrm flipH="1" flipV="1">
            <a:off x="2562225" y="5271974"/>
            <a:ext cx="2989263" cy="1"/>
          </a:xfrm>
          <a:prstGeom prst="straightConnector1">
            <a:avLst/>
          </a:prstGeom>
          <a:ln w="25400">
            <a:solidFill>
              <a:srgbClr val="086788"/>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7FF55D-36D6-BB8F-F49B-D5EFC3F35472}"/>
              </a:ext>
            </a:extLst>
          </p:cNvPr>
          <p:cNvCxnSpPr>
            <a:cxnSpLocks/>
            <a:endCxn id="7" idx="2"/>
          </p:cNvCxnSpPr>
          <p:nvPr/>
        </p:nvCxnSpPr>
        <p:spPr bwMode="auto">
          <a:xfrm flipV="1">
            <a:off x="2562225" y="4069080"/>
            <a:ext cx="0" cy="1202894"/>
          </a:xfrm>
          <a:prstGeom prst="straightConnector1">
            <a:avLst/>
          </a:prstGeom>
          <a:ln w="25400">
            <a:solidFill>
              <a:srgbClr val="086788"/>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DC2C816-D627-1448-21B3-A39D431635C6}"/>
              </a:ext>
            </a:extLst>
          </p:cNvPr>
          <p:cNvSpPr txBox="1"/>
          <p:nvPr/>
        </p:nvSpPr>
        <p:spPr>
          <a:xfrm>
            <a:off x="2344962" y="5356495"/>
            <a:ext cx="3481956" cy="615553"/>
          </a:xfrm>
          <a:prstGeom prst="rect">
            <a:avLst/>
          </a:prstGeom>
          <a:noFill/>
        </p:spPr>
        <p:txBody>
          <a:bodyPr wrap="square">
            <a:spAutoFit/>
          </a:bodyPr>
          <a:lstStyle/>
          <a:p>
            <a:pPr algn="ctr"/>
            <a:r>
              <a:rPr lang="en-GB" sz="1700" b="1">
                <a:solidFill>
                  <a:srgbClr val="70B77E"/>
                </a:solidFill>
                <a:latin typeface="Arial"/>
                <a:cs typeface="Arial"/>
              </a:rPr>
              <a:t>Continue monitoring as per operational monitoring plan</a:t>
            </a:r>
            <a:endParaRPr lang="en-GB" sz="1700">
              <a:solidFill>
                <a:srgbClr val="70B77E"/>
              </a:solidFill>
            </a:endParaRPr>
          </a:p>
        </p:txBody>
      </p:sp>
      <p:grpSp>
        <p:nvGrpSpPr>
          <p:cNvPr id="16" name="Group 15">
            <a:extLst>
              <a:ext uri="{FF2B5EF4-FFF2-40B4-BE49-F238E27FC236}">
                <a16:creationId xmlns:a16="http://schemas.microsoft.com/office/drawing/2014/main" id="{E8180838-0E09-37A3-85D2-0F216D49065A}"/>
              </a:ext>
            </a:extLst>
          </p:cNvPr>
          <p:cNvGrpSpPr/>
          <p:nvPr/>
        </p:nvGrpSpPr>
        <p:grpSpPr>
          <a:xfrm>
            <a:off x="11676764" y="1171013"/>
            <a:ext cx="515236" cy="380621"/>
            <a:chOff x="8628766" y="1945016"/>
            <a:chExt cx="515236" cy="380621"/>
          </a:xfrm>
        </p:grpSpPr>
        <p:sp>
          <p:nvSpPr>
            <p:cNvPr id="17" name="Round Same Side Corner Rectangle 29">
              <a:extLst>
                <a:ext uri="{FF2B5EF4-FFF2-40B4-BE49-F238E27FC236}">
                  <a16:creationId xmlns:a16="http://schemas.microsoft.com/office/drawing/2014/main" id="{720F1A06-F004-D6E6-157B-F005AE1022C3}"/>
                </a:ext>
              </a:extLst>
            </p:cNvPr>
            <p:cNvSpPr/>
            <p:nvPr/>
          </p:nvSpPr>
          <p:spPr bwMode="auto">
            <a:xfrm rot="16200000">
              <a:off x="8696073" y="1877709"/>
              <a:ext cx="380621" cy="515236"/>
            </a:xfrm>
            <a:prstGeom prst="round2SameRect">
              <a:avLst/>
            </a:prstGeom>
            <a:solidFill>
              <a:srgbClr val="DB504A"/>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8" name="Striped Right Arrow 30">
              <a:extLst>
                <a:ext uri="{FF2B5EF4-FFF2-40B4-BE49-F238E27FC236}">
                  <a16:creationId xmlns:a16="http://schemas.microsoft.com/office/drawing/2014/main" id="{ADD238B9-92A7-22CF-492A-5C7BD0DBFDBA}"/>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41DE50-DFD1-2D2B-16C9-449C5DC18129}"/>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2</a:t>
              </a:r>
            </a:p>
          </p:txBody>
        </p:sp>
      </p:grpSp>
    </p:spTree>
    <p:extLst>
      <p:ext uri="{BB962C8B-B14F-4D97-AF65-F5344CB8AC3E}">
        <p14:creationId xmlns:p14="http://schemas.microsoft.com/office/powerpoint/2010/main" val="407095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22" presetClass="entr" presetSubtype="2"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par>
                                <p:cTn id="31" presetID="22" presetClass="entr" presetSubtype="2"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par>
                                <p:cTn id="34" presetID="22" presetClass="entr" presetSubtype="2"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8F5E-79C6-CE02-89CA-616445BED223}"/>
            </a:ext>
          </a:extLst>
        </p:cNvPr>
        <p:cNvGrpSpPr/>
        <p:nvPr/>
      </p:nvGrpSpPr>
      <p:grpSpPr>
        <a:xfrm>
          <a:off x="0" y="0"/>
          <a:ext cx="0" cy="0"/>
          <a:chOff x="0" y="0"/>
          <a:chExt cx="0" cy="0"/>
        </a:xfrm>
      </p:grpSpPr>
      <p:sp>
        <p:nvSpPr>
          <p:cNvPr id="5" name="Text Box 63">
            <a:extLst>
              <a:ext uri="{FF2B5EF4-FFF2-40B4-BE49-F238E27FC236}">
                <a16:creationId xmlns:a16="http://schemas.microsoft.com/office/drawing/2014/main" id="{50B25301-3616-58FB-A4BC-21EC00512223}"/>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IMPLEMENTING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operational monitoring</a:t>
            </a:r>
          </a:p>
        </p:txBody>
      </p:sp>
      <p:sp>
        <p:nvSpPr>
          <p:cNvPr id="2" name="Text Box 63">
            <a:extLst>
              <a:ext uri="{FF2B5EF4-FFF2-40B4-BE49-F238E27FC236}">
                <a16:creationId xmlns:a16="http://schemas.microsoft.com/office/drawing/2014/main" id="{AE0D443C-F5F8-C965-856D-880DAB7FF44A}"/>
              </a:ext>
            </a:extLst>
          </p:cNvPr>
          <p:cNvSpPr txBox="1">
            <a:spLocks noChangeArrowheads="1"/>
          </p:cNvSpPr>
          <p:nvPr/>
        </p:nvSpPr>
        <p:spPr bwMode="auto">
          <a:xfrm>
            <a:off x="859970" y="1680091"/>
            <a:ext cx="5656943" cy="45750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457200" lvl="1" indent="0" algn="l" eaLnBrk="1" hangingPunct="1">
              <a:lnSpc>
                <a:spcPts val="2800"/>
              </a:lnSpc>
              <a:spcBef>
                <a:spcPts val="0"/>
              </a:spcBef>
              <a:spcAft>
                <a:spcPts val="2400"/>
              </a:spcAft>
              <a:defRPr/>
            </a:pPr>
            <a:r>
              <a:rPr lang="en-GB" sz="2000" b="1">
                <a:solidFill>
                  <a:srgbClr val="086788"/>
                </a:solidFill>
                <a:latin typeface="Arial"/>
                <a:cs typeface="Arial"/>
              </a:rPr>
              <a:t>EMBED</a:t>
            </a:r>
            <a:r>
              <a:rPr lang="en-GB" sz="2000">
                <a:latin typeface="Arial"/>
                <a:cs typeface="Arial"/>
              </a:rPr>
              <a:t> into routine operations</a:t>
            </a:r>
          </a:p>
          <a:p>
            <a:pPr marL="457200" lvl="1" indent="0" algn="l" eaLnBrk="1" hangingPunct="1">
              <a:lnSpc>
                <a:spcPts val="2800"/>
              </a:lnSpc>
              <a:spcBef>
                <a:spcPts val="0"/>
              </a:spcBef>
              <a:spcAft>
                <a:spcPts val="2400"/>
              </a:spcAft>
              <a:defRPr/>
            </a:pPr>
            <a:r>
              <a:rPr lang="en-GB" sz="2000" b="1">
                <a:solidFill>
                  <a:srgbClr val="086788"/>
                </a:solidFill>
                <a:latin typeface="Arial"/>
                <a:cs typeface="Arial"/>
              </a:rPr>
              <a:t>ASSESS </a:t>
            </a:r>
            <a:r>
              <a:rPr lang="en-GB" sz="2000">
                <a:latin typeface="Arial"/>
                <a:cs typeface="Arial"/>
              </a:rPr>
              <a:t>monitoring data frequently to gain operational insights and identify where optimization or improvement needed</a:t>
            </a:r>
          </a:p>
          <a:p>
            <a:pPr marL="457200" lvl="1" indent="0" algn="l" eaLnBrk="1" hangingPunct="1">
              <a:lnSpc>
                <a:spcPts val="2800"/>
              </a:lnSpc>
              <a:spcBef>
                <a:spcPts val="0"/>
              </a:spcBef>
              <a:spcAft>
                <a:spcPts val="2400"/>
              </a:spcAft>
              <a:defRPr/>
            </a:pPr>
            <a:r>
              <a:rPr lang="en-GB" sz="2000" b="1">
                <a:solidFill>
                  <a:srgbClr val="086788"/>
                </a:solidFill>
                <a:latin typeface="Arial"/>
                <a:cs typeface="Arial"/>
              </a:rPr>
              <a:t>PAY ATTENTION</a:t>
            </a:r>
            <a:r>
              <a:rPr lang="en-GB" sz="2000">
                <a:latin typeface="Arial"/>
                <a:cs typeface="Arial"/>
              </a:rPr>
              <a:t> to deviations from established trends                                       </a:t>
            </a:r>
            <a:r>
              <a:rPr lang="en-GB" sz="1800">
                <a:latin typeface="Arial"/>
                <a:cs typeface="Arial"/>
              </a:rPr>
              <a:t>=&gt; </a:t>
            </a:r>
            <a:r>
              <a:rPr lang="en-GB" sz="1800" i="1">
                <a:latin typeface="Arial"/>
                <a:cs typeface="Arial"/>
              </a:rPr>
              <a:t>may indicate an issue is about to occur</a:t>
            </a:r>
          </a:p>
          <a:p>
            <a:pPr marL="457200" lvl="1" indent="0" algn="l" eaLnBrk="1" hangingPunct="1">
              <a:lnSpc>
                <a:spcPts val="2800"/>
              </a:lnSpc>
              <a:spcBef>
                <a:spcPts val="0"/>
              </a:spcBef>
              <a:spcAft>
                <a:spcPts val="2400"/>
              </a:spcAft>
              <a:defRPr/>
            </a:pPr>
            <a:r>
              <a:rPr lang="en-GB" sz="2000" b="1">
                <a:solidFill>
                  <a:srgbClr val="086788"/>
                </a:solidFill>
                <a:latin typeface="Arial"/>
                <a:cs typeface="Arial"/>
              </a:rPr>
              <a:t>USE </a:t>
            </a:r>
            <a:r>
              <a:rPr lang="en-GB" sz="2000">
                <a:latin typeface="Arial"/>
                <a:cs typeface="Arial"/>
              </a:rPr>
              <a:t>operational monitoring data to inform control measure validation (Module 4) and during WSP reviews (Module 10)</a:t>
            </a:r>
          </a:p>
        </p:txBody>
      </p:sp>
      <p:grpSp>
        <p:nvGrpSpPr>
          <p:cNvPr id="3" name="Group 2">
            <a:extLst>
              <a:ext uri="{FF2B5EF4-FFF2-40B4-BE49-F238E27FC236}">
                <a16:creationId xmlns:a16="http://schemas.microsoft.com/office/drawing/2014/main" id="{AEEA2A1D-9F74-BD29-88DD-A100A7998718}"/>
              </a:ext>
            </a:extLst>
          </p:cNvPr>
          <p:cNvGrpSpPr/>
          <p:nvPr/>
        </p:nvGrpSpPr>
        <p:grpSpPr>
          <a:xfrm>
            <a:off x="985607" y="1722054"/>
            <a:ext cx="336884" cy="336884"/>
            <a:chOff x="165005" y="2344439"/>
            <a:chExt cx="336884" cy="336884"/>
          </a:xfrm>
        </p:grpSpPr>
        <p:sp>
          <p:nvSpPr>
            <p:cNvPr id="4" name="Rounded Rectangle 21">
              <a:extLst>
                <a:ext uri="{FF2B5EF4-FFF2-40B4-BE49-F238E27FC236}">
                  <a16:creationId xmlns:a16="http://schemas.microsoft.com/office/drawing/2014/main" id="{154D4BD3-3632-F8B1-4F31-C1DE24FE609A}"/>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20AAD8CD-0B0D-53A7-9001-F63CFB237C2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8" name="Group 7">
            <a:extLst>
              <a:ext uri="{FF2B5EF4-FFF2-40B4-BE49-F238E27FC236}">
                <a16:creationId xmlns:a16="http://schemas.microsoft.com/office/drawing/2014/main" id="{12BBEB82-FC1B-B2DC-38EC-B465F2EC00E3}"/>
              </a:ext>
            </a:extLst>
          </p:cNvPr>
          <p:cNvGrpSpPr/>
          <p:nvPr/>
        </p:nvGrpSpPr>
        <p:grpSpPr>
          <a:xfrm>
            <a:off x="985607" y="2386398"/>
            <a:ext cx="336884" cy="336884"/>
            <a:chOff x="165005" y="2344439"/>
            <a:chExt cx="336884" cy="336884"/>
          </a:xfrm>
        </p:grpSpPr>
        <p:sp>
          <p:nvSpPr>
            <p:cNvPr id="9" name="Rounded Rectangle 24">
              <a:extLst>
                <a:ext uri="{FF2B5EF4-FFF2-40B4-BE49-F238E27FC236}">
                  <a16:creationId xmlns:a16="http://schemas.microsoft.com/office/drawing/2014/main" id="{542C14D5-DC14-5ACB-671B-0A38F38104AD}"/>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heckmark">
              <a:extLst>
                <a:ext uri="{FF2B5EF4-FFF2-40B4-BE49-F238E27FC236}">
                  <a16:creationId xmlns:a16="http://schemas.microsoft.com/office/drawing/2014/main" id="{52B31E80-9423-B895-34B1-1576E1F0EF1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11" name="Group 10">
            <a:extLst>
              <a:ext uri="{FF2B5EF4-FFF2-40B4-BE49-F238E27FC236}">
                <a16:creationId xmlns:a16="http://schemas.microsoft.com/office/drawing/2014/main" id="{5EFCD75A-1508-A05F-C025-DF73D426E60E}"/>
              </a:ext>
            </a:extLst>
          </p:cNvPr>
          <p:cNvGrpSpPr/>
          <p:nvPr/>
        </p:nvGrpSpPr>
        <p:grpSpPr>
          <a:xfrm>
            <a:off x="948637" y="3724515"/>
            <a:ext cx="336884" cy="336884"/>
            <a:chOff x="165005" y="2344439"/>
            <a:chExt cx="336884" cy="336884"/>
          </a:xfrm>
        </p:grpSpPr>
        <p:sp>
          <p:nvSpPr>
            <p:cNvPr id="12" name="Rounded Rectangle 27">
              <a:extLst>
                <a:ext uri="{FF2B5EF4-FFF2-40B4-BE49-F238E27FC236}">
                  <a16:creationId xmlns:a16="http://schemas.microsoft.com/office/drawing/2014/main" id="{2C7E1BC9-C345-C915-C3D2-0C6B1A3EDA62}"/>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ckmark">
              <a:extLst>
                <a:ext uri="{FF2B5EF4-FFF2-40B4-BE49-F238E27FC236}">
                  <a16:creationId xmlns:a16="http://schemas.microsoft.com/office/drawing/2014/main" id="{AF3538CD-7C61-D71E-0EDD-40D0091027EB}"/>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grpSp>
        <p:nvGrpSpPr>
          <p:cNvPr id="14" name="Group 13">
            <a:extLst>
              <a:ext uri="{FF2B5EF4-FFF2-40B4-BE49-F238E27FC236}">
                <a16:creationId xmlns:a16="http://schemas.microsoft.com/office/drawing/2014/main" id="{D40B451E-9E2F-0566-6EF2-E1067243FD11}"/>
              </a:ext>
            </a:extLst>
          </p:cNvPr>
          <p:cNvGrpSpPr/>
          <p:nvPr/>
        </p:nvGrpSpPr>
        <p:grpSpPr>
          <a:xfrm>
            <a:off x="964961" y="5167046"/>
            <a:ext cx="336884" cy="336884"/>
            <a:chOff x="165005" y="2344439"/>
            <a:chExt cx="336884" cy="336884"/>
          </a:xfrm>
        </p:grpSpPr>
        <p:sp>
          <p:nvSpPr>
            <p:cNvPr id="15" name="Rounded Rectangle 27">
              <a:extLst>
                <a:ext uri="{FF2B5EF4-FFF2-40B4-BE49-F238E27FC236}">
                  <a16:creationId xmlns:a16="http://schemas.microsoft.com/office/drawing/2014/main" id="{B7DEC8DC-36A6-57D6-F594-945B2C2C7F0D}"/>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eckmark">
              <a:extLst>
                <a:ext uri="{FF2B5EF4-FFF2-40B4-BE49-F238E27FC236}">
                  <a16:creationId xmlns:a16="http://schemas.microsoft.com/office/drawing/2014/main" id="{A8A74A33-2899-CC18-AFC4-8554E74A823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380" y="2378099"/>
              <a:ext cx="265539" cy="265539"/>
            </a:xfrm>
            <a:prstGeom prst="rect">
              <a:avLst/>
            </a:prstGeom>
          </p:spPr>
        </p:pic>
      </p:grpSp>
      <p:sp>
        <p:nvSpPr>
          <p:cNvPr id="21" name="Text Box 63">
            <a:extLst>
              <a:ext uri="{FF2B5EF4-FFF2-40B4-BE49-F238E27FC236}">
                <a16:creationId xmlns:a16="http://schemas.microsoft.com/office/drawing/2014/main" id="{4CE11BEA-6844-FC49-9C22-5F395E9E435A}"/>
              </a:ext>
            </a:extLst>
          </p:cNvPr>
          <p:cNvSpPr txBox="1">
            <a:spLocks noChangeArrowheads="1"/>
          </p:cNvSpPr>
          <p:nvPr/>
        </p:nvSpPr>
        <p:spPr bwMode="auto">
          <a:xfrm>
            <a:off x="7256930" y="2573708"/>
            <a:ext cx="4427244" cy="2909114"/>
          </a:xfrm>
          <a:prstGeom prst="roundRect">
            <a:avLst>
              <a:gd name="adj" fmla="val 7530"/>
            </a:avLst>
          </a:prstGeom>
          <a:solidFill>
            <a:srgbClr val="56A3A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endParaRPr lang="en-US" sz="500">
              <a:solidFill>
                <a:schemeClr val="bg1"/>
              </a:solidFill>
              <a:latin typeface="Arial"/>
              <a:cs typeface="Arial"/>
            </a:endParaRPr>
          </a:p>
          <a:p>
            <a:pPr marL="0" indent="0" algn="l" eaLnBrk="1" hangingPunct="1">
              <a:spcBef>
                <a:spcPct val="50000"/>
              </a:spcBef>
              <a:defRPr/>
            </a:pPr>
            <a:r>
              <a:rPr lang="en-US" sz="1800">
                <a:solidFill>
                  <a:schemeClr val="bg1"/>
                </a:solidFill>
                <a:latin typeface="Arial"/>
                <a:cs typeface="Arial"/>
              </a:rPr>
              <a:t>Operational monitoring plans often omit vulnerable users. </a:t>
            </a:r>
          </a:p>
          <a:p>
            <a:pPr marL="0" indent="0" algn="l" eaLnBrk="1" hangingPunct="1">
              <a:spcBef>
                <a:spcPct val="50000"/>
              </a:spcBef>
              <a:defRPr/>
            </a:pPr>
            <a:r>
              <a:rPr lang="en-US" sz="1800">
                <a:solidFill>
                  <a:schemeClr val="bg1"/>
                </a:solidFill>
                <a:latin typeface="Arial"/>
                <a:cs typeface="Arial"/>
              </a:rPr>
              <a:t>For example, monitoring may detect adequate chlorine in the main network, but informal settlements may receive water that is not sufficiently chlorinated.</a:t>
            </a:r>
          </a:p>
          <a:p>
            <a:pPr marL="0" indent="0" algn="l" eaLnBrk="1" hangingPunct="1">
              <a:spcBef>
                <a:spcPct val="50000"/>
              </a:spcBef>
              <a:defRPr/>
            </a:pPr>
            <a:r>
              <a:rPr lang="en-US" sz="1800" b="1" i="1">
                <a:solidFill>
                  <a:schemeClr val="bg1"/>
                </a:solidFill>
                <a:latin typeface="Arial"/>
                <a:cs typeface="Arial"/>
              </a:rPr>
              <a:t>Consider the </a:t>
            </a:r>
            <a:r>
              <a:rPr lang="en-US" sz="1800" b="1" i="1" u="sng">
                <a:solidFill>
                  <a:schemeClr val="bg1"/>
                </a:solidFill>
                <a:latin typeface="Arial"/>
                <a:cs typeface="Arial"/>
              </a:rPr>
              <a:t>full diversity</a:t>
            </a:r>
            <a:r>
              <a:rPr lang="en-US" sz="1800" b="1" i="1">
                <a:solidFill>
                  <a:schemeClr val="bg1"/>
                </a:solidFill>
                <a:latin typeface="Arial"/>
                <a:cs typeface="Arial"/>
              </a:rPr>
              <a:t> of users in Module 6.</a:t>
            </a:r>
            <a:endParaRPr lang="en-US" sz="1800" i="1">
              <a:solidFill>
                <a:schemeClr val="bg1"/>
              </a:solidFill>
              <a:latin typeface="Arial"/>
              <a:cs typeface="Arial"/>
            </a:endParaRPr>
          </a:p>
        </p:txBody>
      </p:sp>
      <p:grpSp>
        <p:nvGrpSpPr>
          <p:cNvPr id="26" name="Group 25">
            <a:extLst>
              <a:ext uri="{FF2B5EF4-FFF2-40B4-BE49-F238E27FC236}">
                <a16:creationId xmlns:a16="http://schemas.microsoft.com/office/drawing/2014/main" id="{C35ED8F1-C879-BA3C-3F8C-54D3CDE674AF}"/>
              </a:ext>
            </a:extLst>
          </p:cNvPr>
          <p:cNvGrpSpPr/>
          <p:nvPr/>
        </p:nvGrpSpPr>
        <p:grpSpPr>
          <a:xfrm>
            <a:off x="6874330" y="2218507"/>
            <a:ext cx="765199" cy="710402"/>
            <a:chOff x="6912429" y="3180542"/>
            <a:chExt cx="765199" cy="710402"/>
          </a:xfrm>
        </p:grpSpPr>
        <p:sp>
          <p:nvSpPr>
            <p:cNvPr id="22" name="Oval 21">
              <a:extLst>
                <a:ext uri="{FF2B5EF4-FFF2-40B4-BE49-F238E27FC236}">
                  <a16:creationId xmlns:a16="http://schemas.microsoft.com/office/drawing/2014/main" id="{21A6E196-7E22-6F30-A1EB-04B6CF349B43}"/>
                </a:ext>
              </a:extLst>
            </p:cNvPr>
            <p:cNvSpPr/>
            <p:nvPr/>
          </p:nvSpPr>
          <p:spPr>
            <a:xfrm>
              <a:off x="6912429" y="3180542"/>
              <a:ext cx="765199" cy="710402"/>
            </a:xfrm>
            <a:prstGeom prst="ellipse">
              <a:avLst/>
            </a:prstGeom>
            <a:solidFill>
              <a:schemeClr val="bg1"/>
            </a:solidFill>
            <a:ln w="25400">
              <a:solidFill>
                <a:srgbClr val="56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A3A6"/>
                </a:solidFill>
              </a:endParaRPr>
            </a:p>
          </p:txBody>
        </p:sp>
        <p:pic>
          <p:nvPicPr>
            <p:cNvPr id="25" name="Graphic 24" descr="Cheers with solid fill">
              <a:extLst>
                <a:ext uri="{FF2B5EF4-FFF2-40B4-BE49-F238E27FC236}">
                  <a16:creationId xmlns:a16="http://schemas.microsoft.com/office/drawing/2014/main" id="{D86BA00C-0CD5-07CA-C29B-C58C266AA4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34201" y="3234786"/>
              <a:ext cx="645458" cy="645458"/>
            </a:xfrm>
            <a:prstGeom prst="rect">
              <a:avLst/>
            </a:prstGeom>
          </p:spPr>
        </p:pic>
      </p:grpSp>
    </p:spTree>
    <p:extLst>
      <p:ext uri="{BB962C8B-B14F-4D97-AF65-F5344CB8AC3E}">
        <p14:creationId xmlns:p14="http://schemas.microsoft.com/office/powerpoint/2010/main" val="3275700380"/>
      </p:ext>
    </p:extLst>
  </p:cSld>
  <p:clrMapOvr>
    <a:masterClrMapping/>
  </p:clrMapOvr>
  <p:transition spd="slow"/>
</p:sld>
</file>

<file path=ppt/theme/theme1.xml><?xml version="1.0" encoding="utf-8"?>
<a:theme xmlns:a="http://schemas.openxmlformats.org/drawingml/2006/main" name="Modu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Exerci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r="http://schemas.openxmlformats.org/officeDocument/2006/relationships" xmlns:p="http://schemas.openxmlformats.org/presentationml/2006/main" xmlns="" xmlns:a14="http://schemas.microsoft.com/office/drawing/2010/main">
              <a:solidFill>
                <a:schemeClr val="accent1"/>
              </a:solidFill>
            </a14:hiddenFill>
          </a:ext>
          <a:ext uri="{91240B29-F687-4f45-9708-019B960494DF}">
            <a14:hiddenLine xmlns:r="http://schemas.openxmlformats.org/officeDocument/2006/relationships" xmlns:p="http://schemas.openxmlformats.org/presentationml/2006/main" xmlns="" xmlns:a14="http://schemas.microsoft.com/office/drawing/2010/main" w="9525">
              <a:solidFill>
                <a:schemeClr val="tx1"/>
              </a:solidFill>
              <a:miter lim="800000"/>
              <a:headEnd/>
              <a:tailEnd/>
            </a14:hiddenLine>
          </a:ext>
          <a:ext uri="{AF507438-7753-43e0-B8FC-AC1667EBCBE1}">
            <a14:hiddenEffects xmlns:r="http://schemas.openxmlformats.org/officeDocument/2006/relationships" xmlns:p="http://schemas.openxmlformats.org/presentationml/2006/main" xmlns="" xmlns:a14="http://schemas.microsoft.com/office/drawing/2010/main">
              <a:effectLst>
                <a:outerShdw blurRad="63500" dist="38099" dir="2700000" algn="ctr" rotWithShape="0">
                  <a:schemeClr val="bg2">
                    <a:alpha val="74997"/>
                  </a:schemeClr>
                </a:outerShdw>
              </a:effectLst>
            </a14:hiddenEffects>
          </a:ext>
        </a:extLst>
      </a:spPr>
      <a:bodyPr wrap="square">
        <a:spAutoFit/>
      </a:bodyPr>
      <a:lstStyle>
        <a:defPPr marL="0" indent="0" algn="l">
          <a:spcBef>
            <a:spcPct val="50000"/>
          </a:spcBef>
          <a:defRPr sz="2000" dirty="0">
            <a:solidFill>
              <a:schemeClr val="bg2">
                <a:lumMod val="25000"/>
              </a:schemeClr>
            </a:solidFill>
            <a:latin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over Tit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Module Tit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erci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r="http://schemas.openxmlformats.org/officeDocument/2006/relationships" xmlns:p="http://schemas.openxmlformats.org/presentationml/2006/main" xmlns="" xmlns:a14="http://schemas.microsoft.com/office/drawing/2010/main">
              <a:solidFill>
                <a:schemeClr val="accent1"/>
              </a:solidFill>
            </a14:hiddenFill>
          </a:ext>
          <a:ext uri="{91240B29-F687-4f45-9708-019B960494DF}">
            <a14:hiddenLine xmlns:r="http://schemas.openxmlformats.org/officeDocument/2006/relationships" xmlns:p="http://schemas.openxmlformats.org/presentationml/2006/main" xmlns="" xmlns:a14="http://schemas.microsoft.com/office/drawing/2010/main" w="9525">
              <a:solidFill>
                <a:schemeClr val="tx1"/>
              </a:solidFill>
              <a:miter lim="800000"/>
              <a:headEnd/>
              <a:tailEnd/>
            </a14:hiddenLine>
          </a:ext>
          <a:ext uri="{AF507438-7753-43e0-B8FC-AC1667EBCBE1}">
            <a14:hiddenEffects xmlns:r="http://schemas.openxmlformats.org/officeDocument/2006/relationships" xmlns:p="http://schemas.openxmlformats.org/presentationml/2006/main" xmlns="" xmlns:a14="http://schemas.microsoft.com/office/drawing/2010/main">
              <a:effectLst>
                <a:outerShdw blurRad="63500" dist="38099" dir="2700000" algn="ctr" rotWithShape="0">
                  <a:schemeClr val="bg2">
                    <a:alpha val="74997"/>
                  </a:schemeClr>
                </a:outerShdw>
              </a:effectLst>
            </a14:hiddenEffects>
          </a:ext>
        </a:extLst>
      </a:spPr>
      <a:bodyPr wrap="square">
        <a:spAutoFit/>
      </a:bodyPr>
      <a:lstStyle>
        <a:defPPr marL="0" indent="0" algn="l">
          <a:spcBef>
            <a:spcPct val="50000"/>
          </a:spcBef>
          <a:defRPr sz="2000" dirty="0">
            <a:solidFill>
              <a:schemeClr val="bg2">
                <a:lumMod val="25000"/>
              </a:schemeClr>
            </a:solidFill>
            <a:latin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Custom Design">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D766"/>
        </a:solidFill>
      </a:spPr>
      <a:bodyPr wrap="square" lIns="182880" anchor="ctr" anchorCtr="0">
        <a:spAutoFit/>
      </a:bodyPr>
      <a:lstStyle>
        <a:defPPr marL="57150" indent="-20638" algn="l">
          <a:buFontTx/>
          <a:buNone/>
          <a:defRPr sz="2000" b="1" kern="0" spc="300" dirty="0">
            <a:solidFill>
              <a:srgbClr val="086788"/>
            </a:solidFill>
            <a:ea typeface="Arial" charset="0"/>
            <a:cs typeface="Arial"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3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10073</Words>
  <Application>Microsoft Office PowerPoint</Application>
  <PresentationFormat>Widescreen</PresentationFormat>
  <Paragraphs>1958</Paragraphs>
  <Slides>138</Slides>
  <Notes>137</Notes>
  <HiddenSlides>0</HiddenSlides>
  <MMClips>0</MMClips>
  <ScaleCrop>false</ScaleCrop>
  <HeadingPairs>
    <vt:vector size="8" baseType="variant">
      <vt:variant>
        <vt:lpstr>Fonts Used</vt:lpstr>
      </vt:variant>
      <vt:variant>
        <vt:i4>18</vt:i4>
      </vt:variant>
      <vt:variant>
        <vt:lpstr>Theme</vt:lpstr>
      </vt:variant>
      <vt:variant>
        <vt:i4>12</vt:i4>
      </vt:variant>
      <vt:variant>
        <vt:lpstr>Embedded OLE Servers</vt:lpstr>
      </vt:variant>
      <vt:variant>
        <vt:i4>1</vt:i4>
      </vt:variant>
      <vt:variant>
        <vt:lpstr>Slide Titles</vt:lpstr>
      </vt:variant>
      <vt:variant>
        <vt:i4>138</vt:i4>
      </vt:variant>
    </vt:vector>
  </HeadingPairs>
  <TitlesOfParts>
    <vt:vector size="169" baseType="lpstr">
      <vt:lpstr>MS PGothic</vt:lpstr>
      <vt:lpstr>MS PGothic</vt:lpstr>
      <vt:lpstr>Aptos</vt:lpstr>
      <vt:lpstr>Aptos Display</vt:lpstr>
      <vt:lpstr>Arial</vt:lpstr>
      <vt:lpstr>Arial Narrow</vt:lpstr>
      <vt:lpstr>Atkinson Hyperlegible</vt:lpstr>
      <vt:lpstr>Calibri</vt:lpstr>
      <vt:lpstr>Calibri Light</vt:lpstr>
      <vt:lpstr>Californian FB</vt:lpstr>
      <vt:lpstr>Lucida Grande</vt:lpstr>
      <vt:lpstr>Proxima Nova Cond</vt:lpstr>
      <vt:lpstr>Proxima Nova Cond Medium</vt:lpstr>
      <vt:lpstr>Symbol</vt:lpstr>
      <vt:lpstr>System Font Regular</vt:lpstr>
      <vt:lpstr>Times</vt:lpstr>
      <vt:lpstr>Wingdings</vt:lpstr>
      <vt:lpstr>Zapf Dingbats</vt:lpstr>
      <vt:lpstr>Module</vt:lpstr>
      <vt:lpstr>Standard Slide</vt:lpstr>
      <vt:lpstr>Exercise</vt:lpstr>
      <vt:lpstr>12_Custom Design</vt:lpstr>
      <vt:lpstr>Custom Design</vt:lpstr>
      <vt:lpstr>Office 2013 - 2022 Theme</vt:lpstr>
      <vt:lpstr>1_Office 2013 - 2022 Theme</vt:lpstr>
      <vt:lpstr>1_Custom Design</vt:lpstr>
      <vt:lpstr>3_Office 2013 - 2022 Theme</vt:lpstr>
      <vt:lpstr>1_Exercise</vt:lpstr>
      <vt:lpstr>Cover Title</vt:lpstr>
      <vt:lpstr>Module Title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Source East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Jill Weiss</dc:creator>
  <cp:lastModifiedBy>Rory Moses McKeown</cp:lastModifiedBy>
  <cp:revision>8</cp:revision>
  <cp:lastPrinted>2014-12-15T11:37:40Z</cp:lastPrinted>
  <dcterms:created xsi:type="dcterms:W3CDTF">2003-08-22T14:57:27Z</dcterms:created>
  <dcterms:modified xsi:type="dcterms:W3CDTF">2026-02-10T09:24:08Z</dcterms:modified>
</cp:coreProperties>
</file>